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70" r:id="rId2"/>
    <p:sldId id="271" r:id="rId3"/>
    <p:sldId id="273" r:id="rId4"/>
    <p:sldId id="272" r:id="rId5"/>
    <p:sldId id="275" r:id="rId6"/>
    <p:sldId id="276" r:id="rId7"/>
    <p:sldId id="274" r:id="rId8"/>
    <p:sldId id="277" r:id="rId9"/>
    <p:sldId id="278"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0859" autoAdjust="0"/>
  </p:normalViewPr>
  <p:slideViewPr>
    <p:cSldViewPr>
      <p:cViewPr varScale="1">
        <p:scale>
          <a:sx n="82" d="100"/>
          <a:sy n="82" d="100"/>
        </p:scale>
        <p:origin x="812" y="44"/>
      </p:cViewPr>
      <p:guideLst>
        <p:guide orient="horz" pos="2160"/>
        <p:guide pos="2880"/>
      </p:guideLst>
    </p:cSldViewPr>
  </p:slideViewPr>
  <p:outlineViewPr>
    <p:cViewPr>
      <p:scale>
        <a:sx n="33" d="100"/>
        <a:sy n="33" d="100"/>
      </p:scale>
      <p:origin x="0" y="2028"/>
    </p:cViewPr>
  </p:outlineViewPr>
  <p:notesTextViewPr>
    <p:cViewPr>
      <p:scale>
        <a:sx n="100" d="100"/>
        <a:sy n="100" d="100"/>
      </p:scale>
      <p:origin x="0" y="0"/>
    </p:cViewPr>
  </p:notesTextViewPr>
  <p:notesViewPr>
    <p:cSldViewPr>
      <p:cViewPr varScale="1">
        <p:scale>
          <a:sx n="66" d="100"/>
          <a:sy n="66" d="100"/>
        </p:scale>
        <p:origin x="-19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AF38A-2859-460F-91DE-ABF3CF8E1D40}" type="datetimeFigureOut">
              <a:rPr lang="en-US" smtClean="0"/>
              <a:pPr/>
              <a:t>10/21/2022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B33CD6-3F54-42DE-9916-84AD2BFFBD99}" type="slidenum">
              <a:rPr lang="en-US" smtClean="0"/>
              <a:pPr/>
              <a:t>‹#›</a:t>
            </a:fld>
            <a:endParaRPr lang="en-US"/>
          </a:p>
        </p:txBody>
      </p:sp>
    </p:spTree>
    <p:extLst>
      <p:ext uri="{BB962C8B-B14F-4D97-AF65-F5344CB8AC3E}">
        <p14:creationId xmlns:p14="http://schemas.microsoft.com/office/powerpoint/2010/main" val="2510241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969DE-1096-4DA3-9E75-C386F35A4864}" type="datetimeFigureOut">
              <a:rPr lang="en-US" smtClean="0"/>
              <a:pPr/>
              <a:t>10/21/2022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743DA-1CB8-4599-92FF-DBC69D153265}" type="slidenum">
              <a:rPr lang="en-US" smtClean="0"/>
              <a:pPr/>
              <a:t>‹#›</a:t>
            </a:fld>
            <a:endParaRPr lang="en-US" dirty="0"/>
          </a:p>
        </p:txBody>
      </p:sp>
    </p:spTree>
    <p:extLst>
      <p:ext uri="{BB962C8B-B14F-4D97-AF65-F5344CB8AC3E}">
        <p14:creationId xmlns:p14="http://schemas.microsoft.com/office/powerpoint/2010/main" val="388516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Welcome</a:t>
            </a:r>
          </a:p>
          <a:p>
            <a:endParaRPr lang="en-US" dirty="0" smtClean="0"/>
          </a:p>
          <a:p>
            <a:r>
              <a:rPr lang="en-US" b="1" dirty="0" smtClean="0"/>
              <a:t>Introduce</a:t>
            </a:r>
            <a:r>
              <a:rPr lang="en-US" b="1" baseline="0" dirty="0" smtClean="0"/>
              <a:t> self and Program</a:t>
            </a:r>
          </a:p>
          <a:p>
            <a:endParaRPr lang="en-US" baseline="0" dirty="0" smtClean="0"/>
          </a:p>
          <a:p>
            <a:r>
              <a:rPr lang="en-US" b="1" baseline="0" dirty="0" smtClean="0"/>
              <a:t>Discuss objectives of presentation:</a:t>
            </a:r>
          </a:p>
          <a:p>
            <a:pPr marL="228600" lvl="0" indent="-228600">
              <a:buAutoNum type="arabicPeriod"/>
            </a:pPr>
            <a:r>
              <a:rPr lang="en-US" baseline="0" dirty="0" smtClean="0"/>
              <a:t>IHS Role</a:t>
            </a:r>
          </a:p>
          <a:p>
            <a:pPr marL="228600" lvl="0" indent="-228600">
              <a:buAutoNum type="arabicPeriod"/>
            </a:pPr>
            <a:r>
              <a:rPr lang="en-US" baseline="0" dirty="0" smtClean="0"/>
              <a:t>DEHS Role and Mission</a:t>
            </a:r>
          </a:p>
          <a:p>
            <a:pPr marL="228600" lvl="0" indent="-228600">
              <a:buAutoNum type="arabicPeriod"/>
            </a:pPr>
            <a:r>
              <a:rPr lang="en-US" baseline="0" dirty="0" smtClean="0"/>
              <a:t>DEHS Program and Focus Areas</a:t>
            </a:r>
            <a:endParaRPr lang="en-US" dirty="0" smtClean="0"/>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1</a:t>
            </a:fld>
            <a:endParaRPr lang="en-US" dirty="0"/>
          </a:p>
        </p:txBody>
      </p:sp>
    </p:spTree>
    <p:extLst>
      <p:ext uri="{BB962C8B-B14F-4D97-AF65-F5344CB8AC3E}">
        <p14:creationId xmlns:p14="http://schemas.microsoft.com/office/powerpoint/2010/main" val="154036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10</a:t>
            </a:fld>
            <a:endParaRPr lang="en-US" dirty="0"/>
          </a:p>
        </p:txBody>
      </p:sp>
    </p:spTree>
    <p:extLst>
      <p:ext uri="{BB962C8B-B14F-4D97-AF65-F5344CB8AC3E}">
        <p14:creationId xmlns:p14="http://schemas.microsoft.com/office/powerpoint/2010/main" val="273080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Contact information for IHS Headquarters and Area Offices, for more information.</a:t>
            </a:r>
          </a:p>
        </p:txBody>
      </p:sp>
      <p:sp>
        <p:nvSpPr>
          <p:cNvPr id="4" name="Slide Number Placeholder 3"/>
          <p:cNvSpPr>
            <a:spLocks noGrp="1"/>
          </p:cNvSpPr>
          <p:nvPr>
            <p:ph type="sldNum" sz="quarter" idx="10"/>
          </p:nvPr>
        </p:nvSpPr>
        <p:spPr/>
        <p:txBody>
          <a:bodyPr/>
          <a:lstStyle/>
          <a:p>
            <a:fld id="{E9B743DA-1CB8-4599-92FF-DBC69D153265}" type="slidenum">
              <a:rPr lang="en-US" smtClean="0"/>
              <a:pPr/>
              <a:t>11</a:t>
            </a:fld>
            <a:endParaRPr lang="en-US" dirty="0"/>
          </a:p>
        </p:txBody>
      </p:sp>
    </p:spTree>
    <p:extLst>
      <p:ext uri="{BB962C8B-B14F-4D97-AF65-F5344CB8AC3E}">
        <p14:creationId xmlns:p14="http://schemas.microsoft.com/office/powerpoint/2010/main" val="305773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ctr"/>
            <a:r>
              <a:rPr lang="en-US" sz="1200" b="1" dirty="0" smtClean="0">
                <a:latin typeface="+mn-lt"/>
              </a:rPr>
              <a:t>Please review current</a:t>
            </a:r>
            <a:r>
              <a:rPr lang="en-US" sz="1200" b="1" baseline="0" dirty="0" smtClean="0">
                <a:latin typeface="+mn-lt"/>
              </a:rPr>
              <a:t> fact sheets on IHS Website to ensure slide accuracy before presenting. </a:t>
            </a:r>
            <a:r>
              <a:rPr lang="en-US" sz="1200" b="1" baseline="0" dirty="0" smtClean="0"/>
              <a:t>Fact sheets are located under the About Us tab on the IHS Home Page.</a:t>
            </a:r>
            <a:r>
              <a:rPr lang="en-US" sz="1200" b="1" baseline="0" dirty="0" smtClean="0">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(The Presenter may share with the audience that: Due to the opportunity provided by the legislation, and the mission of IHS to build Tribal capacity the numbers of tribes served directly by IHS fluctuates from year to year.)</a:t>
            </a:r>
          </a:p>
          <a:p>
            <a:endParaRPr lang="en-US" sz="1200" b="1" dirty="0" smtClean="0">
              <a:latin typeface="+mn-lt"/>
            </a:endParaRPr>
          </a:p>
          <a:p>
            <a:r>
              <a:rPr lang="en-US" sz="1200" b="1" dirty="0" smtClean="0">
                <a:latin typeface="+mn-lt"/>
              </a:rPr>
              <a:t>The Indian Health Service (IHS):</a:t>
            </a:r>
          </a:p>
          <a:p>
            <a:pPr>
              <a:buFont typeface="Wingdings" pitchFamily="2" charset="2"/>
              <a:buChar char="Ø"/>
            </a:pPr>
            <a:r>
              <a:rPr lang="en-US" sz="1200" baseline="0" dirty="0" smtClean="0">
                <a:latin typeface="+mn-lt"/>
              </a:rPr>
              <a:t>  </a:t>
            </a:r>
            <a:r>
              <a:rPr lang="en-US" sz="1200" dirty="0" smtClean="0">
                <a:latin typeface="+mn-lt"/>
              </a:rPr>
              <a:t>An agency within the Department of Health and Human Services</a:t>
            </a:r>
          </a:p>
          <a:p>
            <a:pPr>
              <a:buFont typeface="Wingdings" pitchFamily="2" charset="2"/>
              <a:buChar char="Ø"/>
            </a:pPr>
            <a:r>
              <a:rPr lang="en-US" sz="1200" baseline="0" dirty="0" smtClean="0">
                <a:latin typeface="+mn-lt"/>
              </a:rPr>
              <a:t>  </a:t>
            </a:r>
            <a:r>
              <a:rPr lang="en-US" sz="1200" dirty="0" smtClean="0">
                <a:latin typeface="+mn-lt"/>
              </a:rPr>
              <a:t>Responsible for providing federal health services to American Indians (AI) and Alaska Natives (AN).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dirty="0" smtClean="0">
                <a:latin typeface="+mn-lt"/>
              </a:rPr>
              <a:t>  </a:t>
            </a:r>
            <a:r>
              <a:rPr lang="en-US" dirty="0" smtClean="0"/>
              <a:t>The foundation of the IHS is to uphold the Federal Government’s obligation to promote healthy Indian people,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communities, and cultures and to honor and protect the inherent sovereign rights of Tribes.</a:t>
            </a:r>
            <a:endParaRPr lang="en-US" sz="1200" dirty="0" smtClean="0">
              <a:latin typeface="+mn-lt"/>
            </a:endParaRPr>
          </a:p>
          <a:p>
            <a:endParaRPr lang="en-US" sz="1200" dirty="0" smtClean="0">
              <a:latin typeface="+mn-lt"/>
            </a:endParaRPr>
          </a:p>
          <a:p>
            <a:r>
              <a:rPr lang="en-US" sz="1200" b="1" dirty="0" smtClean="0">
                <a:latin typeface="+mn-lt"/>
              </a:rPr>
              <a:t>The provision of health services to members of federally-recognized tribes:</a:t>
            </a:r>
            <a:r>
              <a:rPr lang="en-US" sz="1200" dirty="0" smtClean="0">
                <a:latin typeface="+mn-lt"/>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  Federally recognized American Indian Tribes and Alaska Native corporations have a government-to-government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relationship with the United States.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  This unique relationship  is based</a:t>
            </a:r>
            <a:r>
              <a:rPr lang="en-US" baseline="0" dirty="0" smtClean="0"/>
              <a:t> on Article I, Section 8 of </a:t>
            </a:r>
            <a:r>
              <a:rPr lang="en-US" dirty="0" smtClean="0"/>
              <a:t>the U.S Constitution</a:t>
            </a:r>
            <a:r>
              <a:rPr lang="en-US" baseline="0" dirty="0" smtClean="0"/>
              <a:t> and </a:t>
            </a:r>
            <a:r>
              <a:rPr lang="en-US" dirty="0" smtClean="0"/>
              <a:t>has been given substance</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through numerous treaties, Supreme Court decisions, legislation, and</a:t>
            </a:r>
            <a:r>
              <a:rPr lang="en-US" baseline="0" dirty="0" smtClean="0"/>
              <a:t> </a:t>
            </a:r>
            <a:r>
              <a:rPr lang="en-US" dirty="0" smtClean="0"/>
              <a:t>Executive Orders.</a:t>
            </a:r>
            <a:r>
              <a:rPr lang="en-US" baseline="0" dirty="0" smtClean="0"/>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  Congress passed the Indian Self-Determination and Education Assistance Act (Public Law 93-638, as amended)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to</a:t>
            </a:r>
            <a:r>
              <a:rPr lang="en-US" baseline="0" dirty="0" smtClean="0"/>
              <a:t> </a:t>
            </a:r>
            <a:r>
              <a:rPr lang="en-US" dirty="0" smtClean="0"/>
              <a:t>provide Tribes the option of assuming from the IHS the administration and operation of health services &amp;</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programs in their communities, or to remain within the IHS administered direct health system.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  Congress subsequently passed the Indian Health Care Improvement Act (P.L. 94-437), which is a health-specific</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     </a:t>
            </a:r>
            <a:r>
              <a:rPr lang="en-US" dirty="0" smtClean="0"/>
              <a:t>law that supports the options of P.L. 93-638.</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dirty="0" smtClean="0"/>
          </a:p>
          <a:p>
            <a:pPr>
              <a:buFont typeface="Wingdings" pitchFamily="2" charset="2"/>
              <a:buNone/>
            </a:pP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2</a:t>
            </a:fld>
            <a:endParaRPr lang="en-US" dirty="0"/>
          </a:p>
        </p:txBody>
      </p:sp>
    </p:spTree>
    <p:extLst>
      <p:ext uri="{BB962C8B-B14F-4D97-AF65-F5344CB8AC3E}">
        <p14:creationId xmlns:p14="http://schemas.microsoft.com/office/powerpoint/2010/main" val="18531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Introduction</a:t>
            </a:r>
            <a:endParaRPr lang="en-US" sz="1200" b="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The Division of Environmental Health Services (DEHS) Program of the Indian Health Service (IHS), within the Office of Environmental Health &amp; Engineering (OEHE):</a:t>
            </a:r>
          </a:p>
          <a:p>
            <a:pPr lvl="1">
              <a:buFont typeface="Wingdings" pitchFamily="2" charset="2"/>
              <a:buChar char="Ø"/>
            </a:pPr>
            <a:r>
              <a:rPr lang="en-US" sz="1200"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rovides comprehensive environmental health services to American Indian and Alaska Native (AI/AN)</a:t>
            </a:r>
          </a:p>
          <a:p>
            <a:pPr lvl="1">
              <a:buFont typeface="Wingdings" pitchFamily="2" charset="2"/>
              <a:buNone/>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communities.</a:t>
            </a:r>
          </a:p>
          <a:p>
            <a:pPr lvl="1">
              <a:buFont typeface="Wingdings" pitchFamily="2" charset="2"/>
              <a:buChar char="Ø"/>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Since the early 1960’s,</a:t>
            </a:r>
            <a:r>
              <a:rPr lang="en-US" sz="1200" kern="1200" baseline="0" dirty="0" smtClean="0">
                <a:solidFill>
                  <a:schemeClr val="tx1"/>
                </a:solidFill>
                <a:latin typeface="+mn-lt"/>
                <a:ea typeface="+mn-ea"/>
                <a:cs typeface="+mn-cs"/>
              </a:rPr>
              <a:t> DEHS has been delivering services to Tribal entities</a:t>
            </a:r>
            <a:r>
              <a:rPr lang="en-US" sz="1200" kern="1200" dirty="0" smtClean="0">
                <a:solidFill>
                  <a:schemeClr val="tx1"/>
                </a:solidFill>
                <a:latin typeface="+mn-lt"/>
                <a:ea typeface="+mn-ea"/>
                <a:cs typeface="+mn-cs"/>
              </a:rPr>
              <a:t>.</a:t>
            </a:r>
          </a:p>
          <a:p>
            <a:endParaRPr lang="en-US" dirty="0" smtClean="0"/>
          </a:p>
          <a:p>
            <a:r>
              <a:rPr lang="en-US" b="1" dirty="0" smtClean="0"/>
              <a:t>Program</a:t>
            </a:r>
            <a:r>
              <a:rPr lang="en-US" b="1" baseline="0" dirty="0" smtClean="0"/>
              <a:t> Purpose:</a:t>
            </a:r>
          </a:p>
          <a:p>
            <a:pPr lvl="1">
              <a:buFont typeface="Wingdings" pitchFamily="2" charset="2"/>
              <a:buChar char="Ø"/>
            </a:pP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o address a wide range of environmental conditions that contribute to high morbidity and mortality in</a:t>
            </a:r>
          </a:p>
          <a:p>
            <a:pPr lvl="1">
              <a:buFont typeface="Wingdings" pitchFamily="2" charset="2"/>
              <a:buNone/>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communities.</a:t>
            </a:r>
          </a:p>
          <a:p>
            <a:pPr lvl="1">
              <a:buFont typeface="Wingdings" pitchFamily="2" charset="2"/>
              <a:buChar char="Ø"/>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environment; which includes the home, community, workplace, and natural surroundings is</a:t>
            </a:r>
            <a:endParaRPr lang="en-US" sz="1200" kern="1200" baseline="0" dirty="0" smtClean="0">
              <a:solidFill>
                <a:schemeClr val="tx1"/>
              </a:solidFill>
              <a:latin typeface="+mn-lt"/>
              <a:ea typeface="+mn-ea"/>
              <a:cs typeface="+mn-cs"/>
            </a:endParaRPr>
          </a:p>
          <a:p>
            <a:pPr lvl="1">
              <a:buFont typeface="Wingdings" pitchFamily="2" charset="2"/>
              <a:buNone/>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recognized as a vital factor in overall health and well being. </a:t>
            </a:r>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3</a:t>
            </a:fld>
            <a:endParaRPr lang="en-US" dirty="0"/>
          </a:p>
        </p:txBody>
      </p:sp>
    </p:spTree>
    <p:extLst>
      <p:ext uri="{BB962C8B-B14F-4D97-AF65-F5344CB8AC3E}">
        <p14:creationId xmlns:p14="http://schemas.microsoft.com/office/powerpoint/2010/main" val="74132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DEHS works with tribal communities to prevent disease and injury by:</a:t>
            </a:r>
          </a:p>
          <a:p>
            <a:endParaRPr lang="en-US" sz="1200" dirty="0" smtClean="0"/>
          </a:p>
          <a:p>
            <a:pPr lvl="1">
              <a:buFont typeface="Wingdings" pitchFamily="2" charset="2"/>
              <a:buChar char="Ø"/>
            </a:pPr>
            <a:r>
              <a:rPr lang="en-US" sz="1200" dirty="0" smtClean="0"/>
              <a:t>  monitoring and investigating </a:t>
            </a:r>
          </a:p>
          <a:p>
            <a:pPr lvl="1">
              <a:buFont typeface="Wingdings" pitchFamily="2" charset="2"/>
              <a:buChar char="Ø"/>
            </a:pPr>
            <a:r>
              <a:rPr lang="en-US" sz="1200" dirty="0" smtClean="0"/>
              <a:t>  identifying health hazards in the environment</a:t>
            </a:r>
          </a:p>
          <a:p>
            <a:pPr lvl="1">
              <a:buFont typeface="Wingdings" pitchFamily="2" charset="2"/>
              <a:buChar char="Ø"/>
            </a:pPr>
            <a:r>
              <a:rPr lang="en-US" sz="1200" dirty="0" smtClean="0"/>
              <a:t>  providing training and technical assistance</a:t>
            </a:r>
          </a:p>
          <a:p>
            <a:pPr lvl="1">
              <a:buFont typeface="Wingdings" pitchFamily="2" charset="2"/>
              <a:buChar char="Ø"/>
            </a:pPr>
            <a:r>
              <a:rPr lang="en-US" sz="1200" dirty="0" smtClean="0"/>
              <a:t>  providing project funding </a:t>
            </a:r>
          </a:p>
          <a:p>
            <a:endParaRPr lang="en-US" sz="1200" b="1" dirty="0" smtClean="0">
              <a:latin typeface="+mn-lt"/>
            </a:endParaRPr>
          </a:p>
          <a:p>
            <a:r>
              <a:rPr lang="en-US" sz="1200" b="1" dirty="0" smtClean="0">
                <a:latin typeface="+mn-lt"/>
              </a:rPr>
              <a:t>EHS staff provide technical assistance and public health services in a multitude of ways. Some additional examples of EH activities : </a:t>
            </a:r>
          </a:p>
          <a:p>
            <a:pPr lvl="1">
              <a:lnSpc>
                <a:spcPct val="80000"/>
              </a:lnSpc>
              <a:buFont typeface="Wingdings" pitchFamily="2" charset="2"/>
              <a:buNone/>
            </a:pPr>
            <a:r>
              <a:rPr lang="en-US" sz="1200" baseline="0" dirty="0" smtClean="0">
                <a:latin typeface="+mn-lt"/>
              </a:rPr>
              <a:t>  </a:t>
            </a:r>
          </a:p>
          <a:p>
            <a:pPr lvl="1">
              <a:lnSpc>
                <a:spcPct val="80000"/>
              </a:lnSpc>
              <a:buFont typeface="Wingdings" pitchFamily="2" charset="2"/>
              <a:buChar char="Ø"/>
            </a:pPr>
            <a:r>
              <a:rPr lang="en-US" sz="1200" dirty="0" smtClean="0">
                <a:latin typeface="+mn-lt"/>
              </a:rPr>
              <a:t>  Food Safety</a:t>
            </a:r>
          </a:p>
          <a:p>
            <a:pPr lvl="1">
              <a:lnSpc>
                <a:spcPct val="80000"/>
              </a:lnSpc>
              <a:buFont typeface="Wingdings" pitchFamily="2" charset="2"/>
              <a:buChar char="Ø"/>
            </a:pPr>
            <a:r>
              <a:rPr lang="en-US" sz="1200" baseline="0" dirty="0" smtClean="0">
                <a:latin typeface="+mn-lt"/>
              </a:rPr>
              <a:t>  </a:t>
            </a:r>
            <a:r>
              <a:rPr lang="en-US" sz="1200" dirty="0" smtClean="0">
                <a:latin typeface="+mn-lt"/>
              </a:rPr>
              <a:t>Head Starts</a:t>
            </a:r>
          </a:p>
          <a:p>
            <a:pPr lvl="1">
              <a:lnSpc>
                <a:spcPct val="80000"/>
              </a:lnSpc>
              <a:buFont typeface="Wingdings" pitchFamily="2" charset="2"/>
              <a:buChar char="Ø"/>
            </a:pPr>
            <a:r>
              <a:rPr lang="en-US" sz="1200" baseline="0" dirty="0" smtClean="0">
                <a:latin typeface="+mn-lt"/>
              </a:rPr>
              <a:t>  </a:t>
            </a:r>
            <a:r>
              <a:rPr lang="en-US" sz="1200" dirty="0" smtClean="0">
                <a:latin typeface="+mn-lt"/>
              </a:rPr>
              <a:t>Water Quality &amp; Safety</a:t>
            </a:r>
          </a:p>
          <a:p>
            <a:pPr lvl="1">
              <a:lnSpc>
                <a:spcPct val="80000"/>
              </a:lnSpc>
              <a:buFont typeface="Wingdings" pitchFamily="2" charset="2"/>
              <a:buChar char="Ø"/>
            </a:pPr>
            <a:r>
              <a:rPr lang="en-US" sz="1200" baseline="0" dirty="0" smtClean="0">
                <a:latin typeface="+mn-lt"/>
              </a:rPr>
              <a:t>  </a:t>
            </a:r>
            <a:r>
              <a:rPr lang="en-US" sz="1200" dirty="0" smtClean="0">
                <a:latin typeface="+mn-lt"/>
              </a:rPr>
              <a:t>Hazard Investigation</a:t>
            </a:r>
          </a:p>
          <a:p>
            <a:pPr lvl="1">
              <a:lnSpc>
                <a:spcPct val="80000"/>
              </a:lnSpc>
              <a:buFont typeface="Wingdings" pitchFamily="2" charset="2"/>
              <a:buChar char="Ø"/>
            </a:pPr>
            <a:r>
              <a:rPr lang="en-US" sz="1200" baseline="0" dirty="0" smtClean="0">
                <a:latin typeface="+mn-lt"/>
              </a:rPr>
              <a:t>  </a:t>
            </a:r>
            <a:r>
              <a:rPr lang="en-US" sz="1200" dirty="0" smtClean="0">
                <a:latin typeface="+mn-lt"/>
              </a:rPr>
              <a:t>Emergency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4</a:t>
            </a:fld>
            <a:endParaRPr lang="en-US" dirty="0"/>
          </a:p>
        </p:txBody>
      </p:sp>
    </p:spTree>
    <p:extLst>
      <p:ext uri="{BB962C8B-B14F-4D97-AF65-F5344CB8AC3E}">
        <p14:creationId xmlns:p14="http://schemas.microsoft.com/office/powerpoint/2010/main" val="166314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dirty="0" smtClean="0">
                <a:latin typeface="+mn-lt"/>
              </a:rPr>
              <a:t>DEHS Program Management Philosophy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three core functions of governmental public health were defined as assessment, policy development, and assurance as defined by the Institute of Medicine in a 1988 report, “The Future of Public Health.”  The Public Health Functions Steering Committee developed the “Ten Essential Public Health Services,” as a companion to the three core functions.  The DEHS operates within the framework of the “Ten Essential Public Health Services.”</a:t>
            </a:r>
          </a:p>
          <a:p>
            <a:endParaRPr lang="en-US" sz="1200" b="0" dirty="0" smtClean="0">
              <a:latin typeface="+mn-lt"/>
            </a:endParaRPr>
          </a:p>
          <a:p>
            <a:r>
              <a:rPr lang="en-US" sz="1200" b="0" dirty="0" smtClean="0">
                <a:latin typeface="+mn-lt"/>
              </a:rPr>
              <a:t>The Ten Essential Public Health Services provide a nationally-accepted framework to describe public health activities needed to achieve the goal of healthy people in healthy communities. The IHS-DEHS has adopted the Ten Essential Public Health Services and modified them to be the Ten Essential Environmental Health Services to define our program, clarify our role in public health, and plan our activities to achieve maximum public health benefits. </a:t>
            </a:r>
          </a:p>
          <a:p>
            <a:endParaRPr lang="en-US" b="1" dirty="0" smtClean="0"/>
          </a:p>
          <a:p>
            <a:r>
              <a:rPr lang="en-US" b="1" dirty="0" smtClean="0"/>
              <a:t>The 10 Essential Environmental Public Health Services:</a:t>
            </a:r>
          </a:p>
          <a:p>
            <a:r>
              <a:rPr lang="en-US" sz="1200" b="1" kern="1200" dirty="0" smtClean="0">
                <a:solidFill>
                  <a:schemeClr val="tx1"/>
                </a:solidFill>
                <a:latin typeface="+mn-lt"/>
                <a:ea typeface="+mn-ea"/>
                <a:cs typeface="+mn-cs"/>
              </a:rPr>
              <a:t>The Ten Essential Public Health Services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1" kern="1200" dirty="0" smtClean="0">
                <a:solidFill>
                  <a:schemeClr val="tx1"/>
                </a:solidFill>
                <a:latin typeface="+mn-lt"/>
                <a:ea typeface="+mn-ea"/>
                <a:cs typeface="+mn-cs"/>
              </a:rPr>
              <a:t>Monitor health status to identify community problems</a:t>
            </a:r>
            <a:r>
              <a:rPr lang="en-US" sz="1200" kern="1200" dirty="0" smtClean="0">
                <a:solidFill>
                  <a:schemeClr val="tx1"/>
                </a:solidFill>
                <a:latin typeface="+mn-lt"/>
                <a:ea typeface="+mn-ea"/>
                <a:cs typeface="+mn-cs"/>
              </a:rPr>
              <a:t>.  This service is accomplished by the collection of health-related data that measures the health status of a specified population. The collected data is organized to identify health status, risk factors and resource needs associated with the population.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Diagnose and investigate health problems and health hazards in the community.  </a:t>
            </a:r>
            <a:r>
              <a:rPr lang="en-US" sz="1200" kern="1200" dirty="0" smtClean="0">
                <a:solidFill>
                  <a:schemeClr val="tx1"/>
                </a:solidFill>
                <a:latin typeface="+mn-lt"/>
                <a:ea typeface="+mn-ea"/>
                <a:cs typeface="+mn-cs"/>
              </a:rPr>
              <a:t>A system is in place to identify and respond to public health threats.  This could include infectious disease outbreaks, chronic disease prevalence, injury incidence, environmental contamination, and the occurrence of man-made or natural disasters.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Inform, educate, and empower people about health issues.  </a:t>
            </a:r>
            <a:r>
              <a:rPr lang="en-US" sz="1200" kern="1200" dirty="0" smtClean="0">
                <a:solidFill>
                  <a:schemeClr val="tx1"/>
                </a:solidFill>
                <a:latin typeface="+mn-lt"/>
                <a:ea typeface="+mn-ea"/>
                <a:cs typeface="+mn-cs"/>
              </a:rPr>
              <a:t>Affected populations are given a voice in public health decisions through health communications, partnerships, health education, and health promotion initiatives that are based on evidence of effectiveness.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Mobilize community partnerships and action to identify and solve health problems.</a:t>
            </a:r>
            <a:r>
              <a:rPr lang="en-US" sz="1200" kern="1200" dirty="0" smtClean="0">
                <a:solidFill>
                  <a:schemeClr val="tx1"/>
                </a:solidFill>
                <a:latin typeface="+mn-lt"/>
                <a:ea typeface="+mn-ea"/>
                <a:cs typeface="+mn-cs"/>
              </a:rPr>
              <a:t>  Practices include community engagement, constituency development, and partnership mobilization.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Develop policies and plans that support individual and community health efforts.</a:t>
            </a:r>
            <a:r>
              <a:rPr lang="en-US" sz="1200" kern="1200" dirty="0" smtClean="0">
                <a:solidFill>
                  <a:schemeClr val="tx1"/>
                </a:solidFill>
                <a:latin typeface="+mn-lt"/>
                <a:ea typeface="+mn-ea"/>
                <a:cs typeface="+mn-cs"/>
              </a:rPr>
              <a:t>  Health improvement planning and policy development are based on health status information, public input, analysis of policy options, and recommended actions based on proven or promising interventions.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 laws and regulations that protect health and ensure safety.  </a:t>
            </a:r>
            <a:r>
              <a:rPr lang="en-US" sz="1200" kern="1200" dirty="0" smtClean="0">
                <a:solidFill>
                  <a:schemeClr val="tx1"/>
                </a:solidFill>
                <a:latin typeface="+mn-lt"/>
                <a:ea typeface="+mn-ea"/>
                <a:cs typeface="+mn-cs"/>
              </a:rPr>
              <a:t>Assures that laws and regulations are based on current public health science and best practice.  Collaboration is emphasized between regulators, enforcers, and those obligated to obey the laws and regulations.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Link people to needed personal health services and assure the provision of health care when otherwise unavailable.  </a:t>
            </a:r>
            <a:r>
              <a:rPr lang="en-US" sz="1200" kern="1200" dirty="0" smtClean="0">
                <a:solidFill>
                  <a:schemeClr val="tx1"/>
                </a:solidFill>
                <a:latin typeface="+mn-lt"/>
                <a:ea typeface="+mn-ea"/>
                <a:cs typeface="+mn-cs"/>
              </a:rPr>
              <a:t>Assess the availability and utilization of personal and environmental health care services and work collaboratively to assure comprehensive access to health systems.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Assure a competent public health and personal health care workforce.  </a:t>
            </a:r>
            <a:r>
              <a:rPr lang="en-US" sz="1200" kern="1200" dirty="0" smtClean="0">
                <a:solidFill>
                  <a:schemeClr val="tx1"/>
                </a:solidFill>
                <a:latin typeface="+mn-lt"/>
                <a:ea typeface="+mn-ea"/>
                <a:cs typeface="+mn-cs"/>
              </a:rPr>
              <a:t>Supports training, continuing education and professional development of the public health workforce to assure the effective delivery of services.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Evaluate effectiveness, accessibility, and quality of personal and population- based health services.</a:t>
            </a:r>
            <a:r>
              <a:rPr lang="en-US" sz="1200" kern="1200" dirty="0" smtClean="0">
                <a:solidFill>
                  <a:schemeClr val="tx1"/>
                </a:solidFill>
                <a:latin typeface="+mn-lt"/>
                <a:ea typeface="+mn-ea"/>
                <a:cs typeface="+mn-cs"/>
              </a:rPr>
              <a:t>  An evaluation process is planned and implemented that identifies the strengths, weaknesses and gaps with the goal of improving public health in the community.</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Research for new insights and innovative solutions to health problems.</a:t>
            </a:r>
            <a:r>
              <a:rPr lang="en-US" sz="1200" kern="1200" dirty="0" smtClean="0">
                <a:solidFill>
                  <a:schemeClr val="tx1"/>
                </a:solidFill>
                <a:latin typeface="+mn-lt"/>
                <a:ea typeface="+mn-ea"/>
                <a:cs typeface="+mn-cs"/>
              </a:rPr>
              <a:t>  Contribute to public health science by funding and participating in activities that address new insights in the practice of field-based public health.</a:t>
            </a:r>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5</a:t>
            </a:fld>
            <a:endParaRPr lang="en-US" dirty="0"/>
          </a:p>
        </p:txBody>
      </p:sp>
    </p:spTree>
    <p:extLst>
      <p:ext uri="{BB962C8B-B14F-4D97-AF65-F5344CB8AC3E}">
        <p14:creationId xmlns:p14="http://schemas.microsoft.com/office/powerpoint/2010/main" val="220454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2010, the DEHS moved forward with five new focus areas; while still performing established environmental health services.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Children’s Environment: </a:t>
            </a:r>
            <a:r>
              <a:rPr lang="en-US" dirty="0" smtClean="0"/>
              <a:t>Prevent illness and  injury by reducing risk factors where children live learn and play.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Food Safety:  </a:t>
            </a:r>
            <a:r>
              <a:rPr lang="en-US" dirty="0" smtClean="0"/>
              <a:t>Prevent </a:t>
            </a:r>
            <a:r>
              <a:rPr lang="en-US" dirty="0" err="1" smtClean="0"/>
              <a:t>foodborne</a:t>
            </a:r>
            <a:r>
              <a:rPr lang="en-US" dirty="0" smtClean="0"/>
              <a:t> illness and promote food safety and security.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Safe Drinking Water:</a:t>
            </a:r>
            <a:r>
              <a:rPr lang="en-US" dirty="0" smtClean="0"/>
              <a:t> Prevent waterborne illness and ensure safe drinking water supplies.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Vectorborne</a:t>
            </a:r>
            <a:r>
              <a:rPr lang="en-US" b="1" dirty="0" smtClean="0"/>
              <a:t> and Communicable Disease:</a:t>
            </a:r>
            <a:r>
              <a:rPr lang="en-US" dirty="0" smtClean="0"/>
              <a:t> Prevent disease transmitted by insects, animals, humans and the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Healthy Homes:</a:t>
            </a:r>
            <a:r>
              <a:rPr lang="en-US" dirty="0" smtClean="0"/>
              <a:t> Prevent disease and injury in homes caused by unhealthy living conditions.</a:t>
            </a:r>
          </a:p>
          <a:p>
            <a:endParaRPr lang="en-US" dirty="0" smtClean="0"/>
          </a:p>
          <a:p>
            <a:r>
              <a:rPr lang="en-US" sz="1200" kern="1200" dirty="0" smtClean="0">
                <a:solidFill>
                  <a:schemeClr val="tx1"/>
                </a:solidFill>
                <a:latin typeface="+mn-lt"/>
                <a:ea typeface="+mn-ea"/>
                <a:cs typeface="+mn-cs"/>
              </a:rPr>
              <a:t>The focus areas provide for a nationwide definition of needs and help DEHS prioritize for resources and staffing requirements.  </a:t>
            </a:r>
          </a:p>
          <a:p>
            <a:r>
              <a:rPr lang="en-US" sz="1200" kern="1200" dirty="0" smtClean="0">
                <a:solidFill>
                  <a:schemeClr val="tx1"/>
                </a:solidFill>
                <a:latin typeface="+mn-lt"/>
                <a:ea typeface="+mn-ea"/>
                <a:cs typeface="+mn-cs"/>
              </a:rPr>
              <a:t>The strategy for the success of the incorporation of the new focus areas is for the environmental health programs to work both in</a:t>
            </a:r>
          </a:p>
          <a:p>
            <a:r>
              <a:rPr lang="en-US" sz="1200" kern="1200" dirty="0" smtClean="0">
                <a:solidFill>
                  <a:schemeClr val="tx1"/>
                </a:solidFill>
                <a:latin typeface="+mn-lt"/>
                <a:ea typeface="+mn-ea"/>
                <a:cs typeface="+mn-cs"/>
              </a:rPr>
              <a:t>independently and collaboratively to address routine work and the focus areas.   </a:t>
            </a:r>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6</a:t>
            </a:fld>
            <a:endParaRPr lang="en-US" dirty="0"/>
          </a:p>
        </p:txBody>
      </p:sp>
    </p:spTree>
    <p:extLst>
      <p:ext uri="{BB962C8B-B14F-4D97-AF65-F5344CB8AC3E}">
        <p14:creationId xmlns:p14="http://schemas.microsoft.com/office/powerpoint/2010/main" val="127168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r>
              <a:rPr lang="en-US" baseline="0" dirty="0" smtClean="0"/>
              <a:t> and then state: “The following slides provide details on these two specialty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7</a:t>
            </a:fld>
            <a:endParaRPr lang="en-US" dirty="0"/>
          </a:p>
        </p:txBody>
      </p:sp>
    </p:spTree>
    <p:extLst>
      <p:ext uri="{BB962C8B-B14F-4D97-AF65-F5344CB8AC3E}">
        <p14:creationId xmlns:p14="http://schemas.microsoft.com/office/powerpoint/2010/main" val="178858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t>(Please</a:t>
            </a:r>
            <a:r>
              <a:rPr lang="en-US" sz="1200" b="1" baseline="0" dirty="0" smtClean="0"/>
              <a:t> review the most current IHS Injury Fact Sheet for current information and statistics. Fact sheets are located under the About Us tab on the IHS Home Page.)</a:t>
            </a:r>
            <a:endParaRPr lang="en-US" sz="1200"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dirty="0" smtClean="0"/>
              <a:t>Injuries are the leading cause of death for American Indians and Alaska Natives from ages 1-44 years, and the third leading cause of death overall.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t>(Please v</a:t>
            </a:r>
            <a:r>
              <a:rPr lang="en-US" sz="1200" b="1" dirty="0" smtClean="0"/>
              <a:t>isit</a:t>
            </a:r>
            <a:r>
              <a:rPr lang="en-US" sz="1200" b="1" baseline="0" dirty="0" smtClean="0"/>
              <a:t> the IHS Injury Prevention Website for more information on the program points below. </a:t>
            </a:r>
            <a:endParaRPr lang="en-US" sz="1200" dirty="0" smtClean="0"/>
          </a:p>
          <a:p>
            <a:pPr algn="ctr"/>
            <a:r>
              <a:rPr lang="en-US" sz="1200" b="1" dirty="0" smtClean="0"/>
              <a:t>  Please only select a few of the program points for your discussion on Injury</a:t>
            </a:r>
            <a:r>
              <a:rPr lang="en-US" sz="1200" b="1" baseline="0" dirty="0" smtClean="0"/>
              <a:t> Prevention.)</a:t>
            </a:r>
            <a:endParaRPr lang="en-US" sz="1200" b="1" dirty="0" smtClean="0"/>
          </a:p>
          <a:p>
            <a:endParaRPr lang="en-US" sz="1200" b="1" dirty="0" smtClean="0"/>
          </a:p>
          <a:p>
            <a:r>
              <a:rPr lang="en-US" sz="1200" b="1" dirty="0" smtClean="0"/>
              <a:t>Injury Prevention Program</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t> Epidemiology		- Housing Hazards </a:t>
            </a:r>
          </a:p>
          <a:p>
            <a:pPr>
              <a:buFontTx/>
              <a:buChar char="-"/>
            </a:pPr>
            <a:r>
              <a:rPr lang="en-US" sz="1200" dirty="0" smtClean="0"/>
              <a:t> Coalition &amp; Project Development	-</a:t>
            </a:r>
            <a:r>
              <a:rPr lang="en-US" sz="1200" baseline="0" dirty="0" smtClean="0"/>
              <a:t> </a:t>
            </a:r>
            <a:r>
              <a:rPr lang="en-US" sz="1200" dirty="0" smtClean="0"/>
              <a:t>Training &amp; Evaluation</a:t>
            </a:r>
          </a:p>
          <a:p>
            <a:pPr>
              <a:buFontTx/>
              <a:buChar char="-"/>
            </a:pPr>
            <a:r>
              <a:rPr lang="en-US" sz="1200" dirty="0" smtClean="0"/>
              <a:t> Suicide Prevention		- Marketing</a:t>
            </a:r>
            <a:r>
              <a:rPr lang="en-US" sz="1200" baseline="0" dirty="0" smtClean="0"/>
              <a:t> </a:t>
            </a:r>
            <a:r>
              <a:rPr lang="en-US" sz="1200" dirty="0" smtClean="0"/>
              <a:t>&amp; Advocacy	</a:t>
            </a:r>
          </a:p>
          <a:p>
            <a:pPr>
              <a:buFontTx/>
              <a:buChar char="-"/>
            </a:pPr>
            <a:r>
              <a:rPr lang="en-US" sz="1200" dirty="0" smtClean="0"/>
              <a:t> Tribal Capacity Building Grants	- IP Specialist Fellowship Road Hazard Reduction</a:t>
            </a:r>
          </a:p>
          <a:p>
            <a:pPr>
              <a:buFontTx/>
              <a:buChar char="-"/>
            </a:pPr>
            <a:r>
              <a:rPr lang="en-US" sz="1200" dirty="0" smtClean="0"/>
              <a:t> MV Occupant Protection		- DUI Prevention</a:t>
            </a:r>
          </a:p>
          <a:p>
            <a:pPr>
              <a:buFontTx/>
              <a:buChar char="-"/>
            </a:pPr>
            <a:r>
              <a:rPr lang="en-US" sz="1200" dirty="0" smtClean="0"/>
              <a:t> Assault &amp; Violence 		- PFD &amp; Drowning</a:t>
            </a:r>
          </a:p>
          <a:p>
            <a:pPr>
              <a:buFontTx/>
              <a:buChar char="-"/>
            </a:pPr>
            <a:r>
              <a:rPr lang="en-US" sz="1200" dirty="0" smtClean="0"/>
              <a:t> Smoke &amp; CO Detectors		-</a:t>
            </a:r>
            <a:r>
              <a:rPr lang="en-US" sz="1200" baseline="0" dirty="0" smtClean="0"/>
              <a:t> </a:t>
            </a:r>
            <a:r>
              <a:rPr lang="en-US" sz="1200" dirty="0" smtClean="0"/>
              <a:t>Falls</a:t>
            </a:r>
          </a:p>
          <a:p>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8</a:t>
            </a:fld>
            <a:endParaRPr lang="en-US" dirty="0"/>
          </a:p>
        </p:txBody>
      </p:sp>
    </p:spTree>
    <p:extLst>
      <p:ext uri="{BB962C8B-B14F-4D97-AF65-F5344CB8AC3E}">
        <p14:creationId xmlns:p14="http://schemas.microsoft.com/office/powerpoint/2010/main" val="275708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lgn="ctr">
              <a:buNone/>
            </a:pPr>
            <a:r>
              <a:rPr lang="en-US" b="1" dirty="0" smtClean="0"/>
              <a:t>(Do</a:t>
            </a:r>
            <a:r>
              <a:rPr lang="en-US" b="1" baseline="0" dirty="0" smtClean="0"/>
              <a:t> Not Read Notes Verbatim, instead Highlight information and use to answer questions)</a:t>
            </a:r>
          </a:p>
          <a:p>
            <a:pPr marL="228600" indent="-228600">
              <a:buNone/>
            </a:pPr>
            <a:endParaRPr lang="en-US" b="1" dirty="0" smtClean="0"/>
          </a:p>
          <a:p>
            <a:pPr marL="228600" indent="-228600">
              <a:buAutoNum type="arabicPeriod"/>
            </a:pPr>
            <a:r>
              <a:rPr lang="en-US" dirty="0" smtClean="0"/>
              <a:t>The IEH program is a cadre of specialists who</a:t>
            </a:r>
            <a:r>
              <a:rPr lang="en-US" baseline="0" dirty="0" smtClean="0"/>
              <a:t> </a:t>
            </a:r>
            <a:r>
              <a:rPr lang="en-US" dirty="0" smtClean="0"/>
              <a:t>conduct radiation protection assessments, industrial</a:t>
            </a:r>
            <a:r>
              <a:rPr lang="en-US" baseline="0" dirty="0" smtClean="0"/>
              <a:t> hygiene surveys, occupational safety inspections, incident investigations and many other field-based surveys to identify, reduce or eliminate hazards.   </a:t>
            </a:r>
          </a:p>
          <a:p>
            <a:pPr marL="228600" indent="-228600">
              <a:buAutoNum type="arabicPeriod"/>
            </a:pPr>
            <a:endParaRPr lang="en-US" baseline="0" dirty="0" smtClean="0"/>
          </a:p>
          <a:p>
            <a:pPr marL="228600" indent="-228600">
              <a:buAutoNum type="arabicPeriod"/>
            </a:pPr>
            <a:r>
              <a:rPr lang="en-US" baseline="0" dirty="0" smtClean="0"/>
              <a:t>In the photograph above, IEH Specialists are conducting an air contaminate survey.</a:t>
            </a:r>
          </a:p>
          <a:p>
            <a:pPr marL="228600" indent="-228600">
              <a:buAutoNum type="arabicPeriod"/>
            </a:pPr>
            <a:endParaRPr lang="en-US" baseline="0" dirty="0" smtClean="0"/>
          </a:p>
          <a:p>
            <a:pPr marL="228600" indent="-228600">
              <a:buAutoNum type="arabicPeriod"/>
            </a:pPr>
            <a:r>
              <a:rPr lang="en-US" baseline="0" dirty="0" smtClean="0"/>
              <a:t>The IHS Certified Radiation Protection Surveyor program which builds IEH staff competencies in x-ray radiation safety.  IEH specialists evaluate and work to reduce patient and staff radiation exposure risk from more than 1,200 x-ray devices.   The IEH Program also manages the radiation dosimeter program which provides personal dosimeters to more than 2,000 employees having potential exposure to x-ray radiation.  </a:t>
            </a:r>
          </a:p>
          <a:p>
            <a:pPr marL="228600" indent="-228600">
              <a:buAutoNum type="arabicPeriod"/>
            </a:pPr>
            <a:endParaRPr lang="en-US" baseline="0" dirty="0" smtClean="0"/>
          </a:p>
          <a:p>
            <a:pPr marL="228600" indent="-228600">
              <a:buAutoNum type="arabicPeriod"/>
            </a:pPr>
            <a:r>
              <a:rPr lang="en-US" baseline="0" dirty="0" smtClean="0"/>
              <a:t>The IEH program supports local safety programs.  Providing healthcare safety officer training, evaluating safety-based accreditation needs, and supporting safety committees and hazardous surveillance surveys are just a few of the ways IEH specialists support safety programs.  </a:t>
            </a:r>
          </a:p>
          <a:p>
            <a:pPr marL="228600" indent="-228600">
              <a:buAutoNum type="arabicPeriod"/>
            </a:pPr>
            <a:endParaRPr lang="en-US" baseline="0" dirty="0" smtClean="0"/>
          </a:p>
          <a:p>
            <a:pPr marL="228600" indent="-228600">
              <a:buAutoNum type="arabicPeriod"/>
            </a:pPr>
            <a:r>
              <a:rPr lang="en-US" baseline="0" dirty="0" smtClean="0"/>
              <a:t>The IEH program also manages and supports worker safety aspects of </a:t>
            </a:r>
            <a:r>
              <a:rPr lang="en-US" baseline="0" dirty="0" err="1" smtClean="0"/>
              <a:t>WebCident</a:t>
            </a:r>
            <a:r>
              <a:rPr lang="en-US" baseline="0" dirty="0" smtClean="0"/>
              <a:t>, the IHS Web-based incident reporting system.  </a:t>
            </a:r>
            <a:r>
              <a:rPr lang="en-US" baseline="0" dirty="0" err="1" smtClean="0"/>
              <a:t>WebCident</a:t>
            </a:r>
            <a:r>
              <a:rPr lang="en-US" baseline="0" dirty="0" smtClean="0"/>
              <a:t> is used by more than 225 safety officers in 450 IHS and Tribal locations as a tool for investigating, trending, and recording worker safety incidents.</a:t>
            </a:r>
            <a:endParaRPr lang="en-US" dirty="0"/>
          </a:p>
        </p:txBody>
      </p:sp>
      <p:sp>
        <p:nvSpPr>
          <p:cNvPr id="4" name="Slide Number Placeholder 3"/>
          <p:cNvSpPr>
            <a:spLocks noGrp="1"/>
          </p:cNvSpPr>
          <p:nvPr>
            <p:ph type="sldNum" sz="quarter" idx="10"/>
          </p:nvPr>
        </p:nvSpPr>
        <p:spPr/>
        <p:txBody>
          <a:bodyPr/>
          <a:lstStyle/>
          <a:p>
            <a:fld id="{E9B743DA-1CB8-4599-92FF-DBC69D153265}" type="slidenum">
              <a:rPr lang="en-US" smtClean="0"/>
              <a:pPr/>
              <a:t>9</a:t>
            </a:fld>
            <a:endParaRPr lang="en-US" dirty="0"/>
          </a:p>
        </p:txBody>
      </p:sp>
    </p:spTree>
    <p:extLst>
      <p:ext uri="{BB962C8B-B14F-4D97-AF65-F5344CB8AC3E}">
        <p14:creationId xmlns:p14="http://schemas.microsoft.com/office/powerpoint/2010/main" val="349463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153400" cy="990600"/>
          </a:xfrm>
        </p:spPr>
        <p:txBody>
          <a:bodyPr/>
          <a:lstStyle>
            <a:lvl1pPr algn="ctr">
              <a:defRPr sz="2400">
                <a:solidFill>
                  <a:schemeClr val="tx1"/>
                </a:solidFill>
              </a:defRPr>
            </a:lvl1pPr>
          </a:lstStyle>
          <a:p>
            <a:r>
              <a:rPr lang="en-US" dirty="0" smtClean="0"/>
              <a:t>Click to edit Master title style</a:t>
            </a:r>
            <a:endParaRPr lang="en-US" dirty="0"/>
          </a:p>
        </p:txBody>
      </p:sp>
      <p:sp>
        <p:nvSpPr>
          <p:cNvPr id="5" name="Content Placeholder 7"/>
          <p:cNvSpPr>
            <a:spLocks noGrp="1"/>
          </p:cNvSpPr>
          <p:nvPr>
            <p:ph sz="quarter" idx="1"/>
          </p:nvPr>
        </p:nvSpPr>
        <p:spPr>
          <a:xfrm>
            <a:off x="495300" y="1371600"/>
            <a:ext cx="8153400" cy="2286000"/>
          </a:xfrm>
        </p:spPr>
        <p:txBody>
          <a:bodyPr/>
          <a:lstStyle>
            <a:lvl1pPr algn="ctr">
              <a:buNone/>
              <a:defRPr sz="3600" b="1">
                <a:solidFill>
                  <a:schemeClr val="accent4"/>
                </a:solidFill>
              </a:defRPr>
            </a:lvl1pPr>
          </a:lstStyle>
          <a:p>
            <a:pPr lvl="0" eaLnBrk="1" latinLnBrk="0" hangingPunct="1"/>
            <a:r>
              <a:rPr lang="en-US" dirty="0" smtClean="0"/>
              <a:t>Click to edit Master text styles</a:t>
            </a:r>
          </a:p>
        </p:txBody>
      </p:sp>
      <p:grpSp>
        <p:nvGrpSpPr>
          <p:cNvPr id="6" name="Group 5" descr="Division of Environemtnal Health Logo"/>
          <p:cNvGrpSpPr/>
          <p:nvPr userDrawn="1"/>
        </p:nvGrpSpPr>
        <p:grpSpPr>
          <a:xfrm>
            <a:off x="3048000" y="2057400"/>
            <a:ext cx="3048000" cy="2895600"/>
            <a:chOff x="2895600" y="2133600"/>
            <a:chExt cx="3048000" cy="2895600"/>
          </a:xfrm>
        </p:grpSpPr>
        <p:sp>
          <p:nvSpPr>
            <p:cNvPr id="7" name="Oval 6"/>
            <p:cNvSpPr/>
            <p:nvPr/>
          </p:nvSpPr>
          <p:spPr bwMode="auto">
            <a:xfrm>
              <a:off x="2895600" y="2133600"/>
              <a:ext cx="3048000" cy="2895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7" descr="IHS EHS circle 3color knockout.jpg"/>
            <p:cNvPicPr>
              <a:picLocks noChangeAspect="1"/>
            </p:cNvPicPr>
            <p:nvPr/>
          </p:nvPicPr>
          <p:blipFill>
            <a:blip r:embed="rId2" cstate="email">
              <a:clrChange>
                <a:clrFrom>
                  <a:srgbClr val="FDFDFD"/>
                </a:clrFrom>
                <a:clrTo>
                  <a:srgbClr val="FDFDFD">
                    <a:alpha val="0"/>
                  </a:srgbClr>
                </a:clrTo>
              </a:clrChange>
            </a:blip>
            <a:srcRect l="14694" t="15964" r="18056" b="17665"/>
            <a:stretch>
              <a:fillRect/>
            </a:stretch>
          </p:blipFill>
          <p:spPr bwMode="auto">
            <a:xfrm>
              <a:off x="2895600" y="2133600"/>
              <a:ext cx="2975429" cy="2823210"/>
            </a:xfrm>
            <a:prstGeom prst="rect">
              <a:avLst/>
            </a:prstGeom>
            <a:noFill/>
            <a:ln w="9525">
              <a:noFill/>
              <a:miter lim="800000"/>
              <a:headEnd/>
              <a:tailEnd/>
            </a:ln>
          </p:spPr>
        </p:pic>
      </p:grpSp>
      <p:sp>
        <p:nvSpPr>
          <p:cNvPr id="11" name="Text Placeholder 10"/>
          <p:cNvSpPr>
            <a:spLocks noGrp="1"/>
          </p:cNvSpPr>
          <p:nvPr>
            <p:ph type="body" sz="quarter" idx="10"/>
          </p:nvPr>
        </p:nvSpPr>
        <p:spPr>
          <a:xfrm>
            <a:off x="457200" y="5029200"/>
            <a:ext cx="8229600" cy="1066800"/>
          </a:xfrm>
        </p:spPr>
        <p:txBody>
          <a:bodyPr/>
          <a:lstStyle>
            <a:lvl1pPr algn="ctr">
              <a:buFontTx/>
              <a:buNone/>
              <a:defRPr sz="1800" baseline="0"/>
            </a:lvl1pPr>
            <a:lvl8pPr>
              <a:buNone/>
              <a:defRPr/>
            </a:lvl8pPr>
          </a:lstStyle>
          <a:p>
            <a:pPr lvl="0"/>
            <a:r>
              <a:rPr lang="en-US" dirty="0" smtClean="0"/>
              <a:t>Click to edit Master text styles</a:t>
            </a:r>
          </a:p>
        </p:txBody>
      </p:sp>
      <p:sp>
        <p:nvSpPr>
          <p:cNvPr id="12" name="Rectangle 11"/>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userDrawn="1"/>
        </p:nvSpPr>
        <p:spPr>
          <a:xfrm>
            <a:off x="2359152" y="6071616"/>
            <a:ext cx="6784848" cy="685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071616"/>
            <a:ext cx="2249424" cy="685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400" baseline="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lvl1pPr>
              <a:buClr>
                <a:schemeClr val="tx1"/>
              </a:buClr>
              <a:buFont typeface="Arial" pitchFamily="34" charset="0"/>
              <a:buNone/>
              <a:defRPr sz="2900" baseline="0">
                <a:solidFill>
                  <a:schemeClr val="tx1"/>
                </a:solidFill>
              </a:defRPr>
            </a:lvl1pPr>
            <a:lvl2pPr>
              <a:buClr>
                <a:schemeClr val="tx1"/>
              </a:buClr>
              <a:buFont typeface="Arial" pitchFamily="34" charset="0"/>
              <a:buChar char="•"/>
              <a:defRPr baseline="0">
                <a:solidFill>
                  <a:schemeClr val="tx1"/>
                </a:solidFill>
              </a:defRPr>
            </a:lvl2pPr>
            <a:lvl3pPr>
              <a:buClr>
                <a:schemeClr val="tx1"/>
              </a:buClr>
              <a:defRPr baseline="0">
                <a:solidFill>
                  <a:schemeClr val="tx1"/>
                </a:solidFill>
              </a:defRPr>
            </a:lvl3pPr>
            <a:lvl4pPr>
              <a:buClr>
                <a:schemeClr val="tx1"/>
              </a:buClr>
              <a:buFont typeface="Arial" pitchFamily="34" charset="0"/>
              <a:buChar char="•"/>
              <a:defRPr baseline="0">
                <a:solidFill>
                  <a:schemeClr val="tx1"/>
                </a:solidFill>
              </a:defRPr>
            </a:lvl4pPr>
            <a:lvl5pPr>
              <a:buClr>
                <a:schemeClr val="tx1"/>
              </a:buClr>
              <a:defRPr baseline="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lvl1pPr>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87552"/>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1600200"/>
            <a:ext cx="3886200" cy="441960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1600200"/>
            <a:ext cx="3886200" cy="441960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87552"/>
          </a:xfrm>
        </p:spPr>
        <p:txBody>
          <a:bodyPr anchor="ctr">
            <a:normAutofit/>
          </a:bodyPr>
          <a:lstStyle>
            <a:lvl1pPr>
              <a:defRPr sz="3400" baseline="0"/>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286000"/>
            <a:ext cx="3886200" cy="3657600"/>
          </a:xfrm>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1600200"/>
            <a:ext cx="3886200" cy="3581400"/>
          </a:xfrm>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944C44DB-8D86-404C-B193-078891CB515B}" type="datetimeFigureOut">
              <a:rPr lang="en-US" smtClean="0"/>
              <a:pPr/>
              <a:t>10/21/2022</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600200"/>
            <a:ext cx="3886200" cy="640080"/>
          </a:xfrm>
          <a:noFill/>
        </p:spPr>
        <p:txBody>
          <a:bodyPr rtlCol="0" anchor="ctr"/>
          <a:lstStyle>
            <a:lvl1pPr marL="0" indent="0">
              <a:buClr>
                <a:schemeClr val="tx1"/>
              </a:buClr>
              <a:buFont typeface="Arial" pitchFamily="34" charset="0"/>
              <a:buNone/>
              <a:defRPr sz="2000" b="1">
                <a:solidFill>
                  <a:srgbClr val="FFFFFF"/>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5257800"/>
            <a:ext cx="3886200" cy="640080"/>
          </a:xfrm>
          <a:noFill/>
        </p:spPr>
        <p:txBody>
          <a:bodyPr rtlCol="0" anchor="ctr"/>
          <a:lstStyle>
            <a:lvl1pPr marL="0" indent="0">
              <a:buFont typeface="Arial" pitchFamily="34" charset="0"/>
              <a:buNone/>
              <a:defRPr sz="2000" b="1">
                <a:solidFill>
                  <a:srgbClr val="FFFFFF"/>
                </a:solidFill>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87552"/>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12648" y="2286000"/>
            <a:ext cx="3886200" cy="365760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286000"/>
            <a:ext cx="3886200" cy="3581400"/>
          </a:xfrm>
        </p:spPr>
        <p:txBody>
          <a:bodyPr/>
          <a:lstStyle>
            <a:lvl1pPr>
              <a:buClr>
                <a:schemeClr val="tx1"/>
              </a:buClr>
              <a:buFont typeface="Arial" pitchFamily="34" charset="0"/>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944C44DB-8D86-404C-B193-078891CB515B}" type="datetimeFigureOut">
              <a:rPr lang="en-US" smtClean="0"/>
              <a:pPr/>
              <a:t>10/21/2022</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12648" y="1600200"/>
            <a:ext cx="8077200" cy="640080"/>
          </a:xfrm>
          <a:noFill/>
        </p:spPr>
        <p:txBody>
          <a:bodyPr rtlCol="0" anchor="ctr">
            <a:normAutofit/>
          </a:bodyPr>
          <a:lstStyle>
            <a:lvl1pPr marL="0" indent="0">
              <a:buClr>
                <a:schemeClr val="tx1"/>
              </a:buClr>
              <a:buFont typeface="Arial" pitchFamily="34" charset="0"/>
              <a:buNone/>
              <a:defRPr sz="3200" b="1">
                <a:solidFill>
                  <a:srgbClr val="FFFFFF"/>
                </a:solidFill>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B54">
                <a:alpha val="57000"/>
              </a:srgbClr>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 name="Rectangle 16"/>
          <p:cNvSpPr/>
          <p:nvPr userDrawn="1"/>
        </p:nvSpPr>
        <p:spPr>
          <a:xfrm>
            <a:off x="2359152" y="6049516"/>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userDrawn="1">
            <p:ph type="title"/>
          </p:nvPr>
        </p:nvSpPr>
        <p:spPr>
          <a:xfrm>
            <a:off x="612648"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userDrawn="1">
            <p:ph type="body" idx="1"/>
          </p:nvPr>
        </p:nvSpPr>
        <p:spPr>
          <a:xfrm>
            <a:off x="609600" y="1600200"/>
            <a:ext cx="8153400" cy="4343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userDrawn="1">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44C44DB-8D86-404C-B193-078891CB515B}" type="datetimeFigureOut">
              <a:rPr lang="en-US" smtClean="0"/>
              <a:pPr/>
              <a:t>10/21/2022</a:t>
            </a:fld>
            <a:endParaRPr lang="en-US" dirty="0"/>
          </a:p>
        </p:txBody>
      </p:sp>
      <p:sp>
        <p:nvSpPr>
          <p:cNvPr id="10" name="Rectangle 9"/>
          <p:cNvSpPr/>
          <p:nvPr userDrawn="1"/>
        </p:nvSpPr>
        <p:spPr>
          <a:xfrm>
            <a:off x="2359152" y="6071616"/>
            <a:ext cx="6784848" cy="685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6" name="Picture 14" descr="IHS EHS horiz. white.jpg"/>
          <p:cNvPicPr>
            <a:picLocks noChangeAspect="1"/>
          </p:cNvPicPr>
          <p:nvPr userDrawn="1"/>
        </p:nvPicPr>
        <p:blipFill>
          <a:blip r:embed="rId10" cstate="email">
            <a:clrChange>
              <a:clrFrom>
                <a:srgbClr val="181717"/>
              </a:clrFrom>
              <a:clrTo>
                <a:srgbClr val="181717">
                  <a:alpha val="0"/>
                </a:srgbClr>
              </a:clrTo>
            </a:clrChange>
          </a:blip>
          <a:srcRect l="13455" t="30627" r="8504" b="31348"/>
          <a:stretch>
            <a:fillRect/>
          </a:stretch>
        </p:blipFill>
        <p:spPr bwMode="auto">
          <a:xfrm>
            <a:off x="3810000" y="6057900"/>
            <a:ext cx="3646174" cy="729244"/>
          </a:xfrm>
          <a:prstGeom prst="rect">
            <a:avLst/>
          </a:prstGeom>
          <a:blipFill dpi="0" rotWithShape="1">
            <a:blip r:embed="rId11">
              <a:clrChange>
                <a:clrFrom>
                  <a:srgbClr val="181717"/>
                </a:clrFrom>
                <a:clrTo>
                  <a:srgbClr val="181717">
                    <a:alpha val="0"/>
                  </a:srgbClr>
                </a:clrTo>
              </a:clrChange>
              <a:alphaModFix amt="0"/>
            </a:blip>
            <a:srcRect/>
            <a:tile tx="0" ty="0" sx="100000" sy="100000" flip="none" algn="tl"/>
          </a:blipFill>
          <a:ln w="9525">
            <a:noFill/>
            <a:miter lim="800000"/>
            <a:headEnd/>
            <a:tailEnd/>
          </a:ln>
        </p:spPr>
      </p:pic>
      <p:sp>
        <p:nvSpPr>
          <p:cNvPr id="15" name="Rectangle 14"/>
          <p:cNvSpPr/>
          <p:nvPr userDrawn="1"/>
        </p:nvSpPr>
        <p:spPr>
          <a:xfrm>
            <a:off x="0" y="6071616"/>
            <a:ext cx="2249424" cy="685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dk1" tx1="lt1" bg2="dk2" tx2="lt2" accent1="accent1" accent2="accent2" accent3="accent3" accent4="accent4" accent5="accent5" accent6="accent6" hlink="hlink" folHlink="folHlink"/>
  <p:sldLayoutIdLst>
    <p:sldLayoutId id="2147483720" r:id="rId1"/>
    <p:sldLayoutId id="2147483719" r:id="rId2"/>
    <p:sldLayoutId id="2147483686" r:id="rId3"/>
    <p:sldLayoutId id="2147483718" r:id="rId4"/>
    <p:sldLayoutId id="2147483689" r:id="rId5"/>
    <p:sldLayoutId id="2147483721" r:id="rId6"/>
    <p:sldLayoutId id="2147483722" r:id="rId7"/>
    <p:sldLayoutId id="2147483691" r:id="rId8"/>
  </p:sldLayoutIdLst>
  <p:txStyles>
    <p:titleStyle>
      <a:lvl1pPr marL="0" indent="0" algn="l" rtl="0" eaLnBrk="1" latinLnBrk="0" hangingPunct="1">
        <a:spcBef>
          <a:spcPct val="0"/>
        </a:spcBef>
        <a:buNone/>
        <a:defRPr kumimoji="0" lang="en-US" sz="3400" b="1" i="0" u="none" strike="noStrike" kern="1200" cap="none" spc="0" normalizeH="0" baseline="0" noProof="0" dirty="0">
          <a:ln>
            <a:noFill/>
          </a:ln>
          <a:solidFill>
            <a:schemeClr val="accent4"/>
          </a:solidFill>
          <a:effectLst/>
          <a:uLnTx/>
          <a:uFillTx/>
          <a:latin typeface="+mj-lt"/>
          <a:ea typeface="+mj-ea"/>
          <a:cs typeface="+mj-cs"/>
        </a:defRPr>
      </a:lvl1pPr>
    </p:titleStyle>
    <p:bodyStyle>
      <a:lvl1pPr marL="320040" indent="-320040" algn="l" rtl="0" eaLnBrk="1" latinLnBrk="0" hangingPunct="1">
        <a:spcBef>
          <a:spcPts val="700"/>
        </a:spcBef>
        <a:buClr>
          <a:schemeClr val="tx1"/>
        </a:buClr>
        <a:buSzPct val="60000"/>
        <a:buFont typeface="Arial"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1"/>
        </a:buClr>
        <a:buSzPct val="70000"/>
        <a:buFont typeface="Arial"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1"/>
        </a:buClr>
        <a:buSzPct val="75000"/>
        <a:buFont typeface="Arial"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1"/>
        </a:buClr>
        <a:buSzPct val="75000"/>
        <a:buFont typeface="Arial" pitchFamily="34" charset="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1"/>
        </a:buClr>
        <a:buSzPct val="65000"/>
        <a:buFont typeface="Arial"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457200"/>
            <a:ext cx="8153400" cy="990600"/>
          </a:xfrm>
        </p:spPr>
        <p:txBody>
          <a:bodyPr>
            <a:normAutofit fontScale="90000"/>
          </a:bodyPr>
          <a:lstStyle/>
          <a:p>
            <a:pPr lvl="0">
              <a:defRPr/>
            </a:pPr>
            <a:r>
              <a:rPr lang="en-US" sz="2700" dirty="0" smtClean="0"/>
              <a:t>U.S Department of Health &amp; Human Services</a:t>
            </a:r>
            <a:br>
              <a:rPr lang="en-US" sz="2700" dirty="0" smtClean="0"/>
            </a:br>
            <a:r>
              <a:rPr lang="en-US" sz="2700" dirty="0" smtClean="0"/>
              <a:t>Indian Health Service</a:t>
            </a:r>
            <a:br>
              <a:rPr lang="en-US" sz="2700" dirty="0" smtClean="0"/>
            </a:br>
            <a:r>
              <a:rPr lang="en-US" sz="2700" dirty="0" smtClean="0"/>
              <a:t>Office of Environmental Health &amp; Engineering</a:t>
            </a:r>
            <a:r>
              <a:rPr lang="en-US" dirty="0" smtClean="0"/>
              <a:t/>
            </a:r>
            <a:br>
              <a:rPr lang="en-US" dirty="0" smtClean="0"/>
            </a:br>
            <a:endParaRPr lang="en-US" dirty="0"/>
          </a:p>
        </p:txBody>
      </p:sp>
      <p:sp>
        <p:nvSpPr>
          <p:cNvPr id="8" name="Content Placeholder 7"/>
          <p:cNvSpPr>
            <a:spLocks noGrp="1"/>
          </p:cNvSpPr>
          <p:nvPr>
            <p:ph sz="quarter" idx="1"/>
          </p:nvPr>
        </p:nvSpPr>
        <p:spPr/>
        <p:txBody>
          <a:bodyPr>
            <a:normAutofit/>
          </a:bodyPr>
          <a:lstStyle/>
          <a:p>
            <a:r>
              <a:rPr lang="en-US" dirty="0" smtClean="0"/>
              <a:t>Environmental Health Services Overview</a:t>
            </a:r>
            <a:endParaRPr lang="en-US" dirty="0"/>
          </a:p>
        </p:txBody>
      </p:sp>
      <p:sp>
        <p:nvSpPr>
          <p:cNvPr id="9" name="Text Placeholder 8"/>
          <p:cNvSpPr>
            <a:spLocks noGrp="1"/>
          </p:cNvSpPr>
          <p:nvPr>
            <p:ph type="body" sz="quarter" idx="10"/>
          </p:nvPr>
        </p:nvSpPr>
        <p:spPr/>
        <p:txBody>
          <a:bodyPr>
            <a:normAutofit/>
          </a:bodyPr>
          <a:lstStyle/>
          <a:p>
            <a:r>
              <a:rPr lang="en-US" dirty="0" smtClean="0"/>
              <a:t>“Through shared decision making and sound public health measures, enhance the health and quality of life of all American Indians and Alaska Natives to the highest level by eliminating environmentally related disease and injury.”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153" y="2476500"/>
            <a:ext cx="4338506" cy="990600"/>
          </a:xfrm>
        </p:spPr>
        <p:txBody>
          <a:bodyPr>
            <a:normAutofit fontScale="90000"/>
          </a:bodyPr>
          <a:lstStyle/>
          <a:p>
            <a:pPr algn="ctr"/>
            <a:r>
              <a:rPr lang="en-US" sz="7300" dirty="0" smtClean="0"/>
              <a:t>Questions?</a:t>
            </a:r>
            <a:endParaRPr lang="en-US" dirty="0"/>
          </a:p>
        </p:txBody>
      </p:sp>
      <p:pic>
        <p:nvPicPr>
          <p:cNvPr id="6" name="Picture 5" descr="LT Jason Hymer learns how to prevent injury to patients and employees during safe patient handling and mobility training at the Basic Course for Safety Officers" title="Safe Patient Handling and Mobility Trai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613" y="0"/>
            <a:ext cx="3183198" cy="1790549"/>
          </a:xfrm>
          <a:prstGeom prst="rect">
            <a:avLst/>
          </a:prstGeom>
        </p:spPr>
      </p:pic>
      <p:pic>
        <p:nvPicPr>
          <p:cNvPr id="10" name="Picture 9" descr="CDR Vince Garcia preparing mosquito specimens for West Nile virus testing." title="Mosquito Analysi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2" y="2057400"/>
            <a:ext cx="2438399" cy="1828800"/>
          </a:xfrm>
          <a:prstGeom prst="rect">
            <a:avLst/>
          </a:prstGeom>
        </p:spPr>
      </p:pic>
      <p:pic>
        <p:nvPicPr>
          <p:cNvPr id="11" name="Picture 10" descr="Orlana Schmidt evaluating a deficiency during a playground inspection" title="Playground Inspec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22" y="4112077"/>
            <a:ext cx="2476616" cy="1857462"/>
          </a:xfrm>
          <a:prstGeom prst="rect">
            <a:avLst/>
          </a:prstGeom>
        </p:spPr>
      </p:pic>
      <p:pic>
        <p:nvPicPr>
          <p:cNvPr id="12" name="Picture 11" descr="Environmental Health Specialists conduct an inspection of a gray water testing lab" title="Gray Water Testing La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22" y="5443"/>
            <a:ext cx="3203971" cy="1785106"/>
          </a:xfrm>
          <a:prstGeom prst="rect">
            <a:avLst/>
          </a:prstGeom>
        </p:spPr>
      </p:pic>
      <p:pic>
        <p:nvPicPr>
          <p:cNvPr id="3" name="Picture 2" descr="Testing welding exhaust ventilation" title="Testing welding exhaust ventilation"/>
          <p:cNvPicPr>
            <a:picLocks noChangeAspect="1"/>
          </p:cNvPicPr>
          <p:nvPr/>
        </p:nvPicPr>
        <p:blipFill rotWithShape="1">
          <a:blip r:embed="rId7" cstate="print">
            <a:extLst>
              <a:ext uri="{28A0092B-C50C-407E-A947-70E740481C1C}">
                <a14:useLocalDpi xmlns:a14="http://schemas.microsoft.com/office/drawing/2010/main" val="0"/>
              </a:ext>
            </a:extLst>
          </a:blip>
          <a:srcRect t="13333" b="17333"/>
          <a:stretch/>
        </p:blipFill>
        <p:spPr>
          <a:xfrm>
            <a:off x="7579942" y="4106021"/>
            <a:ext cx="1511869" cy="1863518"/>
          </a:xfrm>
          <a:prstGeom prst="rect">
            <a:avLst/>
          </a:prstGeom>
        </p:spPr>
      </p:pic>
      <p:pic>
        <p:nvPicPr>
          <p:cNvPr id="9" name="Picture 8" descr="Monitoring indoor air quality" title="Monitoring indoor air quality"/>
          <p:cNvPicPr>
            <a:picLocks noChangeAspect="1"/>
          </p:cNvPicPr>
          <p:nvPr/>
        </p:nvPicPr>
        <p:blipFill rotWithShape="1">
          <a:blip r:embed="rId8" cstate="print">
            <a:extLst>
              <a:ext uri="{28A0092B-C50C-407E-A947-70E740481C1C}">
                <a14:useLocalDpi xmlns:a14="http://schemas.microsoft.com/office/drawing/2010/main" val="0"/>
              </a:ext>
            </a:extLst>
          </a:blip>
          <a:srcRect l="15000" t="5555" r="11667"/>
          <a:stretch/>
        </p:blipFill>
        <p:spPr>
          <a:xfrm>
            <a:off x="4964831" y="4110410"/>
            <a:ext cx="2566327" cy="1859129"/>
          </a:xfrm>
          <a:prstGeom prst="rect">
            <a:avLst/>
          </a:prstGeom>
        </p:spPr>
      </p:pic>
      <p:pic>
        <p:nvPicPr>
          <p:cNvPr id="13" name="Picture 12" descr="Lead testing of window sill" title="Lead testing of window sill"/>
          <p:cNvPicPr>
            <a:picLocks noChangeAspect="1"/>
          </p:cNvPicPr>
          <p:nvPr/>
        </p:nvPicPr>
        <p:blipFill rotWithShape="1">
          <a:blip r:embed="rId9" cstate="print">
            <a:extLst>
              <a:ext uri="{28A0092B-C50C-407E-A947-70E740481C1C}">
                <a14:useLocalDpi xmlns:a14="http://schemas.microsoft.com/office/drawing/2010/main" val="0"/>
              </a:ext>
            </a:extLst>
          </a:blip>
          <a:srcRect l="14099" t="8696"/>
          <a:stretch/>
        </p:blipFill>
        <p:spPr>
          <a:xfrm>
            <a:off x="2571168" y="4104965"/>
            <a:ext cx="2336932" cy="1864574"/>
          </a:xfrm>
          <a:prstGeom prst="rect">
            <a:avLst/>
          </a:prstGeom>
        </p:spPr>
      </p:pic>
      <p:pic>
        <p:nvPicPr>
          <p:cNvPr id="14" name="Picture 13" descr="Collecting soil samples from a contaminated stockpile" title="Collecting soil samples from a contaminated stockpil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0111" y="2133601"/>
            <a:ext cx="2171700" cy="1447800"/>
          </a:xfrm>
          <a:prstGeom prst="rect">
            <a:avLst/>
          </a:prstGeom>
        </p:spPr>
      </p:pic>
      <p:pic>
        <p:nvPicPr>
          <p:cNvPr id="4" name="Picture 3" descr="LT Riley Grinnell conducting a food safety survey of a temporary food vendor" title="Food Inspec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83494" y="0"/>
            <a:ext cx="2383418" cy="17873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IHS DEHS contact information"/>
          <p:cNvGraphicFramePr>
            <a:graphicFrameLocks noGrp="1"/>
          </p:cNvGraphicFramePr>
          <p:nvPr>
            <p:extLst>
              <p:ext uri="{D42A27DB-BD31-4B8C-83A1-F6EECF244321}">
                <p14:modId xmlns:p14="http://schemas.microsoft.com/office/powerpoint/2010/main" val="2500535352"/>
              </p:ext>
            </p:extLst>
          </p:nvPr>
        </p:nvGraphicFramePr>
        <p:xfrm>
          <a:off x="838200" y="1158240"/>
          <a:ext cx="7405428" cy="4632960"/>
        </p:xfrm>
        <a:graphic>
          <a:graphicData uri="http://schemas.openxmlformats.org/drawingml/2006/table">
            <a:tbl>
              <a:tblPr firstRow="1" bandRow="1">
                <a:tableStyleId>{5C22544A-7EE6-4342-B048-85BDC9FD1C3A}</a:tableStyleId>
              </a:tblPr>
              <a:tblGrid>
                <a:gridCol w="2468476">
                  <a:extLst>
                    <a:ext uri="{9D8B030D-6E8A-4147-A177-3AD203B41FA5}">
                      <a16:colId xmlns:a16="http://schemas.microsoft.com/office/drawing/2014/main" val="20000"/>
                    </a:ext>
                  </a:extLst>
                </a:gridCol>
                <a:gridCol w="2468476">
                  <a:extLst>
                    <a:ext uri="{9D8B030D-6E8A-4147-A177-3AD203B41FA5}">
                      <a16:colId xmlns:a16="http://schemas.microsoft.com/office/drawing/2014/main" val="20001"/>
                    </a:ext>
                  </a:extLst>
                </a:gridCol>
                <a:gridCol w="2468476">
                  <a:extLst>
                    <a:ext uri="{9D8B030D-6E8A-4147-A177-3AD203B41FA5}">
                      <a16:colId xmlns:a16="http://schemas.microsoft.com/office/drawing/2014/main" val="20002"/>
                    </a:ext>
                  </a:extLst>
                </a:gridCol>
              </a:tblGrid>
              <a:tr h="1158240">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Alaska Area/OEHE</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4141 Ambassador </a:t>
                      </a:r>
                      <a:r>
                        <a:rPr kumimoji="0" lang="en-US" sz="1400" b="0" kern="1200" dirty="0" err="1" smtClean="0">
                          <a:solidFill>
                            <a:schemeClr val="lt1"/>
                          </a:solidFill>
                          <a:latin typeface="+mn-lt"/>
                          <a:ea typeface="+mn-ea"/>
                          <a:cs typeface="+mn-cs"/>
                        </a:rPr>
                        <a:t>Dr</a:t>
                      </a:r>
                      <a:r>
                        <a:rPr kumimoji="0" lang="en-US" sz="1400" b="0" kern="1200" dirty="0" smtClean="0">
                          <a:solidFill>
                            <a:schemeClr val="lt1"/>
                          </a:solidFill>
                          <a:latin typeface="+mn-lt"/>
                          <a:ea typeface="+mn-ea"/>
                          <a:cs typeface="+mn-cs"/>
                        </a:rPr>
                        <a:t> </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Suite 300</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Anchorage, AK 99508</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(907) 729-3501</a:t>
                      </a:r>
                      <a:endParaRPr lang="en-US" sz="1400" b="0" dirty="0" smtClean="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400" b="0" kern="1200" dirty="0" smtClean="0">
                          <a:solidFill>
                            <a:schemeClr val="lt1"/>
                          </a:solidFill>
                          <a:latin typeface="+mn-lt"/>
                          <a:ea typeface="+mn-ea"/>
                          <a:cs typeface="+mn-cs"/>
                        </a:rPr>
                        <a:t>California Area/DEHS</a:t>
                      </a:r>
                    </a:p>
                    <a:p>
                      <a:pPr marL="0" algn="ctr" rtl="0" eaLnBrk="1" latinLnBrk="0" hangingPunct="1"/>
                      <a:r>
                        <a:rPr kumimoji="0" lang="en-US" sz="1400" b="0" kern="1200" dirty="0" smtClean="0">
                          <a:solidFill>
                            <a:schemeClr val="lt1"/>
                          </a:solidFill>
                          <a:latin typeface="+mn-lt"/>
                          <a:ea typeface="+mn-ea"/>
                          <a:cs typeface="+mn-cs"/>
                        </a:rPr>
                        <a:t>650 Capitol Mall </a:t>
                      </a:r>
                    </a:p>
                    <a:p>
                      <a:pPr marL="0" algn="ctr" rtl="0" eaLnBrk="1" latinLnBrk="0" hangingPunct="1"/>
                      <a:r>
                        <a:rPr kumimoji="0" lang="en-US" sz="1400" b="0" kern="1200" dirty="0" smtClean="0">
                          <a:solidFill>
                            <a:schemeClr val="lt1"/>
                          </a:solidFill>
                          <a:latin typeface="+mn-lt"/>
                          <a:ea typeface="+mn-ea"/>
                          <a:cs typeface="+mn-cs"/>
                        </a:rPr>
                        <a:t>Suite 7-100</a:t>
                      </a:r>
                    </a:p>
                    <a:p>
                      <a:pPr marL="0" algn="ctr" rtl="0" eaLnBrk="1" latinLnBrk="0" hangingPunct="1"/>
                      <a:r>
                        <a:rPr kumimoji="0" lang="en-US" sz="1400" b="0" kern="1200" dirty="0" smtClean="0">
                          <a:solidFill>
                            <a:schemeClr val="lt1"/>
                          </a:solidFill>
                          <a:latin typeface="+mn-lt"/>
                          <a:ea typeface="+mn-ea"/>
                          <a:cs typeface="+mn-cs"/>
                        </a:rPr>
                        <a:t>Sacramento, CA 95814</a:t>
                      </a:r>
                    </a:p>
                    <a:p>
                      <a:pPr marL="0" algn="ctr" rtl="0" eaLnBrk="1" latinLnBrk="0" hangingPunct="1"/>
                      <a:r>
                        <a:rPr kumimoji="0" lang="en-US" sz="1400" b="0" kern="1200" dirty="0" smtClean="0">
                          <a:solidFill>
                            <a:schemeClr val="lt1"/>
                          </a:solidFill>
                          <a:latin typeface="+mn-lt"/>
                          <a:ea typeface="+mn-ea"/>
                          <a:cs typeface="+mn-cs"/>
                        </a:rPr>
                        <a:t>Ph. (916) 930-3981, ext. 336</a:t>
                      </a:r>
                      <a:endParaRPr lang="en-US" sz="1400" b="0" dirty="0" smtClean="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400" b="0" kern="1200" dirty="0" smtClean="0">
                          <a:solidFill>
                            <a:schemeClr val="lt1"/>
                          </a:solidFill>
                          <a:latin typeface="+mn-lt"/>
                          <a:ea typeface="+mn-ea"/>
                          <a:cs typeface="+mn-cs"/>
                        </a:rPr>
                        <a:t>Oklahoma City Area/DEHS</a:t>
                      </a:r>
                    </a:p>
                    <a:p>
                      <a:pPr marL="0" algn="ctr" rtl="0" eaLnBrk="1" latinLnBrk="0" hangingPunct="1"/>
                      <a:r>
                        <a:rPr kumimoji="0" lang="en-US" sz="1400" b="0" kern="1200" dirty="0" smtClean="0">
                          <a:solidFill>
                            <a:schemeClr val="lt1"/>
                          </a:solidFill>
                          <a:latin typeface="+mn-lt"/>
                          <a:ea typeface="+mn-ea"/>
                          <a:cs typeface="+mn-cs"/>
                        </a:rPr>
                        <a:t>701 Market </a:t>
                      </a:r>
                      <a:r>
                        <a:rPr kumimoji="0" lang="en-US" sz="1400" b="0" kern="1200" dirty="0" err="1" smtClean="0">
                          <a:solidFill>
                            <a:schemeClr val="lt1"/>
                          </a:solidFill>
                          <a:latin typeface="+mn-lt"/>
                          <a:ea typeface="+mn-ea"/>
                          <a:cs typeface="+mn-cs"/>
                        </a:rPr>
                        <a:t>Dr</a:t>
                      </a:r>
                      <a:endParaRPr kumimoji="0" lang="en-US" sz="1400" b="0" kern="1200" dirty="0" smtClean="0">
                        <a:solidFill>
                          <a:schemeClr val="lt1"/>
                        </a:solidFill>
                        <a:latin typeface="+mn-lt"/>
                        <a:ea typeface="+mn-ea"/>
                        <a:cs typeface="+mn-cs"/>
                      </a:endParaRPr>
                    </a:p>
                    <a:p>
                      <a:pPr marL="0" algn="ctr" rtl="0" eaLnBrk="1" latinLnBrk="0" hangingPunct="1"/>
                      <a:r>
                        <a:rPr kumimoji="0" lang="en-US" sz="1400" b="0" kern="1200" dirty="0" smtClean="0">
                          <a:solidFill>
                            <a:schemeClr val="lt1"/>
                          </a:solidFill>
                          <a:latin typeface="+mn-lt"/>
                          <a:ea typeface="+mn-ea"/>
                          <a:cs typeface="+mn-cs"/>
                        </a:rPr>
                        <a:t>Oklahoma City, OK 73114</a:t>
                      </a:r>
                    </a:p>
                    <a:p>
                      <a:pPr marL="0" algn="ctr" rtl="0" eaLnBrk="1" latinLnBrk="0" hangingPunct="1"/>
                      <a:r>
                        <a:rPr kumimoji="0" lang="en-US" sz="1400" b="0" kern="1200" dirty="0" smtClean="0">
                          <a:solidFill>
                            <a:schemeClr val="lt1"/>
                          </a:solidFill>
                          <a:latin typeface="+mn-lt"/>
                          <a:ea typeface="+mn-ea"/>
                          <a:cs typeface="+mn-cs"/>
                        </a:rPr>
                        <a:t>Ph. (405) 951-6001</a:t>
                      </a:r>
                      <a:endParaRPr kumimoji="0" lang="en-US" sz="1400" b="0" kern="1200" dirty="0">
                        <a:solidFill>
                          <a:schemeClr val="lt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58240">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Albuquerque Area/DEHS</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4101 Indian School Rd, NE</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Albuquerque, NM 87110</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(505) 248-4947</a:t>
                      </a:r>
                      <a:endParaRPr lang="en-US" sz="1400" b="0" dirty="0" smtClean="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smtClean="0">
                          <a:solidFill>
                            <a:schemeClr val="lt1"/>
                          </a:solidFill>
                          <a:latin typeface="+mn-lt"/>
                          <a:ea typeface="+mn-ea"/>
                          <a:cs typeface="+mn-cs"/>
                        </a:rPr>
                        <a:t>Great Plains Area/DEHS</a:t>
                      </a:r>
                    </a:p>
                    <a:p>
                      <a:pPr marL="0" algn="ctr" defTabSz="914400" rtl="0" eaLnBrk="1" latinLnBrk="0" hangingPunct="1"/>
                      <a:r>
                        <a:rPr lang="en-US" sz="1400" b="0" kern="1200" dirty="0" smtClean="0">
                          <a:solidFill>
                            <a:schemeClr val="lt1"/>
                          </a:solidFill>
                          <a:latin typeface="+mn-lt"/>
                          <a:ea typeface="+mn-ea"/>
                          <a:cs typeface="+mn-cs"/>
                        </a:rPr>
                        <a:t>115 4th Ave, SE</a:t>
                      </a:r>
                    </a:p>
                    <a:p>
                      <a:pPr marL="0" algn="ctr" defTabSz="914400" rtl="0" eaLnBrk="1" latinLnBrk="0" hangingPunct="1"/>
                      <a:r>
                        <a:rPr lang="en-US" sz="1400" b="0" kern="1200" dirty="0" smtClean="0">
                          <a:solidFill>
                            <a:schemeClr val="lt1"/>
                          </a:solidFill>
                          <a:latin typeface="+mn-lt"/>
                          <a:ea typeface="+mn-ea"/>
                          <a:cs typeface="+mn-cs"/>
                        </a:rPr>
                        <a:t>Room 309</a:t>
                      </a:r>
                    </a:p>
                    <a:p>
                      <a:pPr marL="0" algn="ctr" defTabSz="914400" rtl="0" eaLnBrk="1" latinLnBrk="0" hangingPunct="1"/>
                      <a:r>
                        <a:rPr lang="en-US" sz="1400" b="0" kern="1200" dirty="0" smtClean="0">
                          <a:solidFill>
                            <a:schemeClr val="lt1"/>
                          </a:solidFill>
                          <a:latin typeface="+mn-lt"/>
                          <a:ea typeface="+mn-ea"/>
                          <a:cs typeface="+mn-cs"/>
                        </a:rPr>
                        <a:t>Aberdeen, SD 57401</a:t>
                      </a:r>
                    </a:p>
                    <a:p>
                      <a:pPr algn="ctr"/>
                      <a:r>
                        <a:rPr lang="en-US" sz="1400" b="0" dirty="0" smtClean="0">
                          <a:solidFill>
                            <a:schemeClr val="tx1"/>
                          </a:solidFill>
                        </a:rPr>
                        <a:t>Ph. (605) 226-7597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400" b="0" kern="1200" dirty="0" smtClean="0">
                          <a:solidFill>
                            <a:schemeClr val="lt1"/>
                          </a:solidFill>
                          <a:latin typeface="+mn-lt"/>
                          <a:ea typeface="+mn-ea"/>
                          <a:cs typeface="+mn-cs"/>
                        </a:rPr>
                        <a:t>Phoenix Area/DEHS</a:t>
                      </a:r>
                    </a:p>
                    <a:p>
                      <a:pPr marL="0" algn="ctr" rtl="0" eaLnBrk="1" latinLnBrk="0" hangingPunct="1"/>
                      <a:r>
                        <a:rPr kumimoji="0" lang="en-US" sz="1400" b="0" kern="1200" dirty="0" smtClean="0">
                          <a:solidFill>
                            <a:schemeClr val="lt1"/>
                          </a:solidFill>
                          <a:latin typeface="+mn-lt"/>
                          <a:ea typeface="+mn-ea"/>
                          <a:cs typeface="+mn-cs"/>
                        </a:rPr>
                        <a:t>40 North Central Ave</a:t>
                      </a:r>
                    </a:p>
                    <a:p>
                      <a:pPr marL="0" algn="ctr" rtl="0" eaLnBrk="1" latinLnBrk="0" hangingPunct="1"/>
                      <a:r>
                        <a:rPr kumimoji="0" lang="en-US" sz="1400" b="0" kern="1200" dirty="0" smtClean="0">
                          <a:solidFill>
                            <a:schemeClr val="lt1"/>
                          </a:solidFill>
                          <a:latin typeface="+mn-lt"/>
                          <a:ea typeface="+mn-ea"/>
                          <a:cs typeface="+mn-cs"/>
                        </a:rPr>
                        <a:t>Suite 720</a:t>
                      </a:r>
                    </a:p>
                    <a:p>
                      <a:pPr marL="0" algn="ctr" rtl="0" eaLnBrk="1" latinLnBrk="0" hangingPunct="1"/>
                      <a:r>
                        <a:rPr kumimoji="0" lang="en-US" sz="1400" b="0" kern="1200" dirty="0" smtClean="0">
                          <a:solidFill>
                            <a:schemeClr val="lt1"/>
                          </a:solidFill>
                          <a:latin typeface="+mn-lt"/>
                          <a:ea typeface="+mn-ea"/>
                          <a:cs typeface="+mn-cs"/>
                        </a:rPr>
                        <a:t>Phoenix, AZ 85004</a:t>
                      </a:r>
                    </a:p>
                    <a:p>
                      <a:pPr marL="0" algn="ctr" rtl="0" eaLnBrk="1" latinLnBrk="0" hangingPunct="1"/>
                      <a:r>
                        <a:rPr kumimoji="0" lang="en-US" sz="1400" b="0" kern="1200" dirty="0" smtClean="0">
                          <a:solidFill>
                            <a:schemeClr val="lt1"/>
                          </a:solidFill>
                          <a:latin typeface="+mn-lt"/>
                          <a:ea typeface="+mn-ea"/>
                          <a:cs typeface="+mn-cs"/>
                        </a:rPr>
                        <a:t>Ph. (602) 364-5068</a:t>
                      </a:r>
                      <a:endParaRPr kumimoji="0" lang="en-US" sz="1400" b="0" kern="1200" dirty="0">
                        <a:solidFill>
                          <a:schemeClr val="lt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58240">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Bemidji Area/EHSS</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2225 Cooperative Court</a:t>
                      </a:r>
                      <a:endParaRPr kumimoji="0" lang="en-US" sz="1400" b="0" kern="1200" dirty="0" smtClean="0">
                        <a:solidFill>
                          <a:schemeClr val="lt1"/>
                        </a:solidFill>
                        <a:latin typeface="+mn-lt"/>
                        <a:ea typeface="+mn-ea"/>
                        <a:cs typeface="+mn-cs"/>
                      </a:endParaRP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Bemidji, MN 56601</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(218) 444-0503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Nashville Area/DEHS</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711 Stewarts Ferry Pike</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Nashville, TN 37214</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(615) 467-1622</a:t>
                      </a:r>
                      <a:endParaRPr lang="en-US" sz="1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Portland Area/DEHS </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1414 NW Northrup St</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Suite 800</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Portland, OR 97209</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(503) 414-7774</a:t>
                      </a:r>
                      <a:endParaRPr lang="en-US" sz="1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58240">
                <a:tc>
                  <a:txBody>
                    <a:bodyPr/>
                    <a:lstStyle/>
                    <a:p>
                      <a:pPr marL="0" algn="ctr" rtl="0" eaLnBrk="1" latinLnBrk="0" hangingPunct="1"/>
                      <a:r>
                        <a:rPr kumimoji="0" lang="en-US" sz="1400" b="0" kern="1200" dirty="0" smtClean="0">
                          <a:solidFill>
                            <a:schemeClr val="lt1"/>
                          </a:solidFill>
                          <a:latin typeface="+mn-lt"/>
                          <a:ea typeface="+mn-ea"/>
                          <a:cs typeface="+mn-cs"/>
                        </a:rPr>
                        <a:t>Billings Area/OEHE</a:t>
                      </a:r>
                    </a:p>
                    <a:p>
                      <a:pPr marL="0" algn="ctr" rtl="0" eaLnBrk="1" latinLnBrk="0" hangingPunct="1"/>
                      <a:r>
                        <a:rPr kumimoji="0" lang="en-US" sz="1400" b="0" kern="1200" dirty="0" smtClean="0">
                          <a:solidFill>
                            <a:schemeClr val="lt1"/>
                          </a:solidFill>
                          <a:latin typeface="+mn-lt"/>
                          <a:ea typeface="+mn-ea"/>
                          <a:cs typeface="+mn-cs"/>
                        </a:rPr>
                        <a:t>2900 4th Ave North</a:t>
                      </a:r>
                    </a:p>
                    <a:p>
                      <a:pPr marL="0" algn="ctr" rtl="0" eaLnBrk="1" latinLnBrk="0" hangingPunct="1"/>
                      <a:r>
                        <a:rPr kumimoji="0" lang="en-US" sz="1400" b="0" kern="1200" dirty="0" smtClean="0">
                          <a:solidFill>
                            <a:schemeClr val="lt1"/>
                          </a:solidFill>
                          <a:latin typeface="+mn-lt"/>
                          <a:ea typeface="+mn-ea"/>
                          <a:cs typeface="+mn-cs"/>
                        </a:rPr>
                        <a:t>Billings, MT 59101</a:t>
                      </a:r>
                    </a:p>
                    <a:p>
                      <a:pPr marL="0" algn="ctr" rtl="0" eaLnBrk="1" latinLnBrk="0" hangingPunct="1"/>
                      <a:r>
                        <a:rPr kumimoji="0" lang="en-US" sz="1400" b="0" kern="1200" dirty="0" smtClean="0">
                          <a:solidFill>
                            <a:schemeClr val="lt1"/>
                          </a:solidFill>
                          <a:latin typeface="+mn-lt"/>
                          <a:ea typeface="+mn-ea"/>
                          <a:cs typeface="+mn-cs"/>
                        </a:rPr>
                        <a:t>Ph. (406) 247-7090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Navajo Area/DEHS</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P.O. Box 9020</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Window Rock, AZ 86515</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(928) 871-5807</a:t>
                      </a:r>
                      <a:endParaRPr kumimoji="0" lang="en-US" sz="1400" b="0" kern="1200" dirty="0">
                        <a:solidFill>
                          <a:schemeClr val="lt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Tucson Area/EHSB</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7900 South J Stock Rd</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Tucson, AZ 85746</a:t>
                      </a:r>
                    </a:p>
                    <a:p>
                      <a:pPr marL="0" lvl="0" algn="ctr" defTabSz="355600" rtl="0" eaLnBrk="1" latinLnBrk="0" hangingPunct="1">
                        <a:lnSpc>
                          <a:spcPct val="90000"/>
                        </a:lnSpc>
                        <a:spcBef>
                          <a:spcPct val="0"/>
                        </a:spcBef>
                      </a:pPr>
                      <a:r>
                        <a:rPr kumimoji="0" lang="en-US" sz="1400" b="0" kern="1200" dirty="0" smtClean="0">
                          <a:solidFill>
                            <a:schemeClr val="lt1"/>
                          </a:solidFill>
                          <a:latin typeface="+mn-lt"/>
                          <a:ea typeface="+mn-ea"/>
                          <a:cs typeface="+mn-cs"/>
                        </a:rPr>
                        <a:t>Ph. (520) 295-5629</a:t>
                      </a:r>
                      <a:endParaRPr kumimoji="0" lang="en-US" sz="1400" b="0" kern="1200" dirty="0">
                        <a:solidFill>
                          <a:schemeClr val="lt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612648" y="76200"/>
            <a:ext cx="8153400" cy="990600"/>
          </a:xfrm>
        </p:spPr>
        <p:txBody>
          <a:bodyPr>
            <a:noAutofit/>
          </a:bodyPr>
          <a:lstStyle/>
          <a:p>
            <a:pPr algn="ctr"/>
            <a:r>
              <a:rPr lang="en-US" sz="1600" dirty="0"/>
              <a:t>IHS DEHS </a:t>
            </a:r>
            <a:br>
              <a:rPr lang="en-US" sz="1600" dirty="0"/>
            </a:br>
            <a:r>
              <a:rPr lang="en-US" sz="1600" dirty="0" smtClean="0"/>
              <a:t>5600 Fishers Ln, MS: 10N14C, Rockville</a:t>
            </a:r>
            <a:r>
              <a:rPr lang="en-US" sz="1600" dirty="0"/>
              <a:t>, MD </a:t>
            </a:r>
            <a:r>
              <a:rPr lang="en-US" sz="1600" dirty="0" smtClean="0"/>
              <a:t>20857</a:t>
            </a:r>
            <a:r>
              <a:rPr lang="en-US" sz="1600" dirty="0"/>
              <a:t/>
            </a:r>
            <a:br>
              <a:rPr lang="en-US" sz="1600" dirty="0"/>
            </a:br>
            <a:r>
              <a:rPr lang="en-US" sz="1600" dirty="0" smtClean="0"/>
              <a:t>301-443-1054 http://www.dehs.ihs.gov</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200" dirty="0" smtClean="0"/>
              <a:t>Indian Health Service (IHS)</a:t>
            </a:r>
            <a:endParaRPr lang="en-US" sz="4200" dirty="0"/>
          </a:p>
        </p:txBody>
      </p:sp>
      <p:sp>
        <p:nvSpPr>
          <p:cNvPr id="5" name="Content Placeholder 4"/>
          <p:cNvSpPr>
            <a:spLocks noGrp="1"/>
          </p:cNvSpPr>
          <p:nvPr>
            <p:ph sz="quarter" idx="2"/>
          </p:nvPr>
        </p:nvSpPr>
        <p:spPr>
          <a:xfrm>
            <a:off x="609600" y="1600200"/>
            <a:ext cx="4953000" cy="4419600"/>
          </a:xfrm>
        </p:spPr>
        <p:txBody>
          <a:bodyPr>
            <a:normAutofit lnSpcReduction="10000"/>
          </a:bodyPr>
          <a:lstStyle/>
          <a:p>
            <a:r>
              <a:rPr lang="en-US" sz="2800" dirty="0" smtClean="0"/>
              <a:t>Principle Health Care Provider for Indian People</a:t>
            </a:r>
          </a:p>
          <a:p>
            <a:endParaRPr lang="en-US" sz="2800" dirty="0" smtClean="0"/>
          </a:p>
          <a:p>
            <a:r>
              <a:rPr lang="en-US" sz="2800" dirty="0" smtClean="0"/>
              <a:t>Goal- raise health status           to the highest level possible</a:t>
            </a:r>
          </a:p>
          <a:p>
            <a:endParaRPr lang="en-US" sz="2800" dirty="0" smtClean="0"/>
          </a:p>
          <a:p>
            <a:r>
              <a:rPr lang="en-US" sz="2800" dirty="0" smtClean="0"/>
              <a:t>Provide a comprehensive health service delivery system for:</a:t>
            </a:r>
            <a:endParaRPr lang="en-US" sz="3600" dirty="0" smtClean="0"/>
          </a:p>
          <a:p>
            <a:pPr lvl="1"/>
            <a:r>
              <a:rPr lang="en-US" sz="1800" dirty="0" smtClean="0"/>
              <a:t>2+ million American Indians/Alaska Natives</a:t>
            </a:r>
          </a:p>
          <a:p>
            <a:pPr lvl="1"/>
            <a:r>
              <a:rPr lang="en-US" sz="1800" dirty="0" smtClean="0"/>
              <a:t>574 </a:t>
            </a:r>
            <a:r>
              <a:rPr lang="en-US" sz="1800" dirty="0" smtClean="0"/>
              <a:t>federally recognized tribes in </a:t>
            </a:r>
            <a:r>
              <a:rPr lang="en-US" sz="1800" dirty="0" smtClean="0"/>
              <a:t>37 </a:t>
            </a:r>
            <a:r>
              <a:rPr lang="en-US" sz="1800" dirty="0" smtClean="0"/>
              <a:t>states</a:t>
            </a:r>
          </a:p>
        </p:txBody>
      </p:sp>
      <p:pic>
        <p:nvPicPr>
          <p:cNvPr id="4" name="Content Placeholder 3" descr="United States map showing IHS Areas and Service Units" title="United States map showing IHS Areas and Service Units"/>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81600" y="1600200"/>
            <a:ext cx="3886200" cy="237673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500" dirty="0" smtClean="0"/>
              <a:t>Division of Environmental Health Services</a:t>
            </a:r>
            <a:endParaRPr lang="en-US" sz="3500" dirty="0"/>
          </a:p>
        </p:txBody>
      </p:sp>
      <p:pic>
        <p:nvPicPr>
          <p:cNvPr id="17" name="Content Placeholder 16" descr="House"/>
          <p:cNvPicPr>
            <a:picLocks noGrp="1" noChangeAspect="1"/>
          </p:cNvPicPr>
          <p:nvPr>
            <p:ph sz="quarter" idx="2"/>
          </p:nvPr>
        </p:nvPicPr>
        <p:blipFill>
          <a:blip r:embed="rId3" cstate="print"/>
          <a:stretch>
            <a:fillRect/>
          </a:stretch>
        </p:blipFill>
        <p:spPr>
          <a:xfrm>
            <a:off x="762000" y="3581400"/>
            <a:ext cx="2771775" cy="2095500"/>
          </a:xfrm>
        </p:spPr>
      </p:pic>
      <p:pic>
        <p:nvPicPr>
          <p:cNvPr id="18" name="Content Placeholder 17" descr="Clinic"/>
          <p:cNvPicPr>
            <a:picLocks noGrp="1" noChangeAspect="1"/>
          </p:cNvPicPr>
          <p:nvPr>
            <p:ph sz="quarter" idx="4"/>
          </p:nvPr>
        </p:nvPicPr>
        <p:blipFill>
          <a:blip r:embed="rId4" cstate="print"/>
          <a:stretch>
            <a:fillRect/>
          </a:stretch>
        </p:blipFill>
        <p:spPr>
          <a:xfrm>
            <a:off x="5562600" y="1600200"/>
            <a:ext cx="2609850" cy="1962150"/>
          </a:xfrm>
        </p:spPr>
      </p:pic>
      <p:sp>
        <p:nvSpPr>
          <p:cNvPr id="10" name="Text Placeholder 9"/>
          <p:cNvSpPr>
            <a:spLocks noGrp="1"/>
          </p:cNvSpPr>
          <p:nvPr>
            <p:ph type="body" sz="quarter" idx="1"/>
          </p:nvPr>
        </p:nvSpPr>
        <p:spPr>
          <a:xfrm>
            <a:off x="609600" y="1798320"/>
            <a:ext cx="4876800" cy="944880"/>
          </a:xfrm>
        </p:spPr>
        <p:txBody>
          <a:bodyPr>
            <a:noAutofit/>
          </a:bodyPr>
          <a:lstStyle/>
          <a:p>
            <a:r>
              <a:rPr lang="en-US" sz="3200" b="0" dirty="0" smtClean="0"/>
              <a:t>Critical part of IHS’s preventive care programs </a:t>
            </a:r>
            <a:endParaRPr lang="en-US" sz="3200" b="0" dirty="0"/>
          </a:p>
        </p:txBody>
      </p:sp>
      <p:sp>
        <p:nvSpPr>
          <p:cNvPr id="15" name="Text Placeholder 14"/>
          <p:cNvSpPr>
            <a:spLocks noGrp="1"/>
          </p:cNvSpPr>
          <p:nvPr>
            <p:ph type="body" sz="quarter" idx="3"/>
          </p:nvPr>
        </p:nvSpPr>
        <p:spPr>
          <a:xfrm>
            <a:off x="3733800" y="4158342"/>
            <a:ext cx="4876800" cy="1600200"/>
          </a:xfrm>
        </p:spPr>
        <p:txBody>
          <a:bodyPr>
            <a:noAutofit/>
          </a:bodyPr>
          <a:lstStyle/>
          <a:p>
            <a:pPr>
              <a:buClr>
                <a:schemeClr val="tx1"/>
              </a:buClr>
            </a:pPr>
            <a:r>
              <a:rPr lang="en-US" sz="3200" b="0" dirty="0" smtClean="0"/>
              <a:t>Goal - Reduce high morbidity and mortality rates in communities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500" dirty="0" smtClean="0"/>
              <a:t>Division of Environmental Health Services</a:t>
            </a:r>
            <a:endParaRPr lang="en-US" sz="3500" dirty="0"/>
          </a:p>
        </p:txBody>
      </p:sp>
      <p:sp>
        <p:nvSpPr>
          <p:cNvPr id="4" name="Content Placeholder 3"/>
          <p:cNvSpPr>
            <a:spLocks noGrp="1"/>
          </p:cNvSpPr>
          <p:nvPr>
            <p:ph sz="quarter" idx="1"/>
          </p:nvPr>
        </p:nvSpPr>
        <p:spPr/>
        <p:txBody>
          <a:bodyPr/>
          <a:lstStyle/>
          <a:p>
            <a:r>
              <a:rPr lang="en-US" sz="3600" dirty="0" smtClean="0"/>
              <a:t>Works with tribal communities to prevent disease and injury by:</a:t>
            </a:r>
            <a:endParaRPr lang="en-US" sz="3200" dirty="0" smtClean="0"/>
          </a:p>
          <a:p>
            <a:pPr lvl="1"/>
            <a:r>
              <a:rPr lang="en-US" sz="3200" dirty="0" smtClean="0"/>
              <a:t>Monitoring and investigating</a:t>
            </a:r>
          </a:p>
          <a:p>
            <a:pPr lvl="1"/>
            <a:r>
              <a:rPr lang="en-US" sz="3200" dirty="0" smtClean="0"/>
              <a:t>Identifying health hazards in the environment</a:t>
            </a:r>
          </a:p>
          <a:p>
            <a:pPr lvl="1"/>
            <a:r>
              <a:rPr lang="en-US" sz="3200" dirty="0" smtClean="0"/>
              <a:t>Providing training and technical assistance</a:t>
            </a:r>
          </a:p>
          <a:p>
            <a:pPr lvl="1"/>
            <a:r>
              <a:rPr lang="en-US" sz="3200" dirty="0" smtClean="0"/>
              <a:t>Providing project funding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2387"/>
            <a:ext cx="8153400" cy="869950"/>
          </a:xfrm>
        </p:spPr>
        <p:txBody>
          <a:bodyPr>
            <a:noAutofit/>
          </a:bodyPr>
          <a:lstStyle/>
          <a:p>
            <a:r>
              <a:rPr lang="en-US" sz="3500" dirty="0" smtClean="0"/>
              <a:t>The Ten Essential Environmental Health Services</a:t>
            </a:r>
            <a:endParaRPr lang="en-US" sz="3500" dirty="0"/>
          </a:p>
        </p:txBody>
      </p:sp>
      <p:sp>
        <p:nvSpPr>
          <p:cNvPr id="6" name="Content Placeholder 5"/>
          <p:cNvSpPr>
            <a:spLocks noGrp="1"/>
          </p:cNvSpPr>
          <p:nvPr>
            <p:ph sz="quarter" idx="4"/>
          </p:nvPr>
        </p:nvSpPr>
        <p:spPr>
          <a:xfrm>
            <a:off x="4800600" y="1524000"/>
            <a:ext cx="3886200" cy="4495800"/>
          </a:xfrm>
        </p:spPr>
        <p:txBody>
          <a:bodyPr/>
          <a:lstStyle/>
          <a:p>
            <a:r>
              <a:rPr lang="en-US" sz="3200" dirty="0" smtClean="0"/>
              <a:t>A nationally-accepted framework needed to achieve the program goal of healthy environments contributing to healthy people</a:t>
            </a:r>
            <a:endParaRPr lang="en-US" dirty="0"/>
          </a:p>
        </p:txBody>
      </p:sp>
      <p:pic>
        <p:nvPicPr>
          <p:cNvPr id="4" name="Content Placeholder 3" descr="Diagram of teh Ten Essential Services" title="Ten Essential Services"/>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09600" y="1676400"/>
            <a:ext cx="4114800" cy="410077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hildren Drinking Water"/>
          <p:cNvPicPr>
            <a:picLocks noGrp="1" noChangeAspect="1"/>
          </p:cNvPicPr>
          <p:nvPr>
            <p:ph sz="quarter" idx="4"/>
          </p:nvPr>
        </p:nvPicPr>
        <p:blipFill>
          <a:blip r:embed="rId3" cstate="print"/>
          <a:stretch>
            <a:fillRect/>
          </a:stretch>
        </p:blipFill>
        <p:spPr>
          <a:xfrm>
            <a:off x="5410200" y="1371600"/>
            <a:ext cx="2949463" cy="4419600"/>
          </a:xfrm>
        </p:spPr>
      </p:pic>
      <p:sp>
        <p:nvSpPr>
          <p:cNvPr id="3" name="Content Placeholder 2"/>
          <p:cNvSpPr>
            <a:spLocks noGrp="1"/>
          </p:cNvSpPr>
          <p:nvPr>
            <p:ph sz="quarter" idx="2"/>
          </p:nvPr>
        </p:nvSpPr>
        <p:spPr>
          <a:xfrm>
            <a:off x="1524000" y="1371600"/>
            <a:ext cx="3886200" cy="4648200"/>
          </a:xfrm>
        </p:spPr>
        <p:txBody>
          <a:bodyPr/>
          <a:lstStyle/>
          <a:p>
            <a:pPr>
              <a:lnSpc>
                <a:spcPct val="150000"/>
              </a:lnSpc>
            </a:pPr>
            <a:r>
              <a:rPr lang="en-US" dirty="0" smtClean="0"/>
              <a:t>Children’s Environment</a:t>
            </a:r>
          </a:p>
          <a:p>
            <a:pPr>
              <a:lnSpc>
                <a:spcPct val="150000"/>
              </a:lnSpc>
            </a:pPr>
            <a:r>
              <a:rPr lang="en-US" dirty="0" smtClean="0"/>
              <a:t>Food Safety</a:t>
            </a:r>
          </a:p>
          <a:p>
            <a:pPr lvl="0">
              <a:lnSpc>
                <a:spcPct val="150000"/>
              </a:lnSpc>
            </a:pPr>
            <a:r>
              <a:rPr lang="en-US" dirty="0" smtClean="0"/>
              <a:t>Safe Drinking Water</a:t>
            </a:r>
          </a:p>
          <a:p>
            <a:pPr lvl="0">
              <a:lnSpc>
                <a:spcPct val="150000"/>
              </a:lnSpc>
            </a:pPr>
            <a:r>
              <a:rPr lang="en-US" dirty="0" err="1" smtClean="0"/>
              <a:t>Vectorborne</a:t>
            </a:r>
            <a:r>
              <a:rPr lang="en-US" dirty="0" smtClean="0"/>
              <a:t> and Communicable Disease </a:t>
            </a:r>
          </a:p>
          <a:p>
            <a:pPr lvl="0">
              <a:lnSpc>
                <a:spcPct val="150000"/>
              </a:lnSpc>
            </a:pPr>
            <a:r>
              <a:rPr lang="en-US" dirty="0" smtClean="0"/>
              <a:t>Healthy Homes</a:t>
            </a:r>
            <a:endParaRPr lang="en-US" dirty="0"/>
          </a:p>
        </p:txBody>
      </p:sp>
      <p:pic>
        <p:nvPicPr>
          <p:cNvPr id="5" name="Picture 12" descr="Healthy Homes Icon"/>
          <p:cNvPicPr>
            <a:picLocks noChangeAspect="1" noChangeArrowheads="1"/>
          </p:cNvPicPr>
          <p:nvPr/>
        </p:nvPicPr>
        <p:blipFill>
          <a:blip r:embed="rId4" cstate="print"/>
          <a:srcRect/>
          <a:stretch>
            <a:fillRect/>
          </a:stretch>
        </p:blipFill>
        <p:spPr bwMode="auto">
          <a:xfrm>
            <a:off x="685800" y="5029200"/>
            <a:ext cx="838200" cy="838200"/>
          </a:xfrm>
          <a:prstGeom prst="rect">
            <a:avLst/>
          </a:prstGeom>
          <a:noFill/>
        </p:spPr>
      </p:pic>
      <p:pic>
        <p:nvPicPr>
          <p:cNvPr id="4" name="Picture 11" descr="Vectorborne and Communicable Disease icon"/>
          <p:cNvPicPr>
            <a:picLocks noChangeAspect="1" noChangeArrowheads="1"/>
          </p:cNvPicPr>
          <p:nvPr/>
        </p:nvPicPr>
        <p:blipFill>
          <a:blip r:embed="rId5" cstate="print"/>
          <a:srcRect/>
          <a:stretch>
            <a:fillRect/>
          </a:stretch>
        </p:blipFill>
        <p:spPr bwMode="auto">
          <a:xfrm>
            <a:off x="685800" y="3657600"/>
            <a:ext cx="838200" cy="838200"/>
          </a:xfrm>
          <a:prstGeom prst="rect">
            <a:avLst/>
          </a:prstGeom>
          <a:noFill/>
        </p:spPr>
      </p:pic>
      <p:pic>
        <p:nvPicPr>
          <p:cNvPr id="7" name="Picture 14" descr="Safe Drinking Water icon"/>
          <p:cNvPicPr>
            <a:picLocks noChangeAspect="1" noChangeArrowheads="1"/>
          </p:cNvPicPr>
          <p:nvPr/>
        </p:nvPicPr>
        <p:blipFill>
          <a:blip r:embed="rId6" cstate="print"/>
          <a:srcRect/>
          <a:stretch>
            <a:fillRect/>
          </a:stretch>
        </p:blipFill>
        <p:spPr bwMode="auto">
          <a:xfrm>
            <a:off x="685800" y="2895600"/>
            <a:ext cx="838200" cy="838200"/>
          </a:xfrm>
          <a:prstGeom prst="rect">
            <a:avLst/>
          </a:prstGeom>
          <a:noFill/>
        </p:spPr>
      </p:pic>
      <p:pic>
        <p:nvPicPr>
          <p:cNvPr id="8" name="Picture 15" descr="Food Safety icon"/>
          <p:cNvPicPr>
            <a:picLocks noChangeAspect="1" noChangeArrowheads="1"/>
          </p:cNvPicPr>
          <p:nvPr/>
        </p:nvPicPr>
        <p:blipFill>
          <a:blip r:embed="rId7" cstate="print"/>
          <a:srcRect/>
          <a:stretch>
            <a:fillRect/>
          </a:stretch>
        </p:blipFill>
        <p:spPr bwMode="auto">
          <a:xfrm>
            <a:off x="685800" y="2133600"/>
            <a:ext cx="838200" cy="838200"/>
          </a:xfrm>
          <a:prstGeom prst="rect">
            <a:avLst/>
          </a:prstGeom>
          <a:noFill/>
        </p:spPr>
      </p:pic>
      <p:pic>
        <p:nvPicPr>
          <p:cNvPr id="6" name="Picture 13" descr="Children's environment icon"/>
          <p:cNvPicPr>
            <a:picLocks noChangeAspect="1" noChangeArrowheads="1"/>
          </p:cNvPicPr>
          <p:nvPr/>
        </p:nvPicPr>
        <p:blipFill>
          <a:blip r:embed="rId8" cstate="print"/>
          <a:srcRect/>
          <a:stretch>
            <a:fillRect/>
          </a:stretch>
        </p:blipFill>
        <p:spPr bwMode="auto">
          <a:xfrm>
            <a:off x="685800" y="1371600"/>
            <a:ext cx="838200" cy="838200"/>
          </a:xfrm>
          <a:prstGeom prst="rect">
            <a:avLst/>
          </a:prstGeom>
          <a:noFill/>
        </p:spPr>
      </p:pic>
      <p:sp>
        <p:nvSpPr>
          <p:cNvPr id="2" name="Title 1"/>
          <p:cNvSpPr>
            <a:spLocks noGrp="1"/>
          </p:cNvSpPr>
          <p:nvPr>
            <p:ph type="title"/>
          </p:nvPr>
        </p:nvSpPr>
        <p:spPr/>
        <p:txBody>
          <a:bodyPr>
            <a:normAutofit fontScale="90000"/>
          </a:bodyPr>
          <a:lstStyle/>
          <a:p>
            <a:r>
              <a:rPr lang="en-US" sz="3400" dirty="0" smtClean="0"/>
              <a:t>Division of Environmental Health Services</a:t>
            </a:r>
            <a:br>
              <a:rPr lang="en-US" sz="3400" dirty="0" smtClean="0"/>
            </a:br>
            <a:r>
              <a:rPr lang="en-US" sz="3400" dirty="0" smtClean="0"/>
              <a:t>Five Focus Areas</a:t>
            </a:r>
            <a:endParaRPr lang="en-US" sz="3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500" dirty="0" smtClean="0"/>
              <a:t>Division of Environmental Health Services</a:t>
            </a:r>
            <a:endParaRPr lang="en-US" sz="3500" dirty="0"/>
          </a:p>
        </p:txBody>
      </p:sp>
      <p:sp>
        <p:nvSpPr>
          <p:cNvPr id="4" name="Content Placeholder 3"/>
          <p:cNvSpPr>
            <a:spLocks noGrp="1"/>
          </p:cNvSpPr>
          <p:nvPr>
            <p:ph sz="quarter" idx="1"/>
          </p:nvPr>
        </p:nvSpPr>
        <p:spPr/>
        <p:txBody>
          <a:bodyPr>
            <a:normAutofit/>
          </a:bodyPr>
          <a:lstStyle/>
          <a:p>
            <a:r>
              <a:rPr lang="en-US" sz="3200" dirty="0" smtClean="0"/>
              <a:t>The Environmental Health Program includes two specialty areas:</a:t>
            </a:r>
          </a:p>
          <a:p>
            <a:pPr lvl="1"/>
            <a:r>
              <a:rPr lang="en-US" sz="2800" dirty="0" smtClean="0"/>
              <a:t>Injury Prevention </a:t>
            </a:r>
          </a:p>
          <a:p>
            <a:pPr lvl="1"/>
            <a:r>
              <a:rPr lang="en-US" sz="2800" dirty="0" smtClean="0"/>
              <a:t>Institutional Environmental Health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Injury Prevention</a:t>
            </a:r>
            <a:endParaRPr lang="en-US" sz="3400" dirty="0"/>
          </a:p>
        </p:txBody>
      </p:sp>
      <p:sp>
        <p:nvSpPr>
          <p:cNvPr id="7" name="Content Placeholder 6"/>
          <p:cNvSpPr>
            <a:spLocks noGrp="1"/>
          </p:cNvSpPr>
          <p:nvPr>
            <p:ph sz="quarter" idx="4"/>
          </p:nvPr>
        </p:nvSpPr>
        <p:spPr>
          <a:xfrm>
            <a:off x="4800600" y="2971800"/>
            <a:ext cx="3886200" cy="3352800"/>
          </a:xfrm>
        </p:spPr>
        <p:txBody>
          <a:bodyPr/>
          <a:lstStyle/>
          <a:p>
            <a:r>
              <a:rPr lang="en-US" dirty="0" smtClean="0"/>
              <a:t>Priorities:</a:t>
            </a:r>
          </a:p>
          <a:p>
            <a:pPr lvl="1"/>
            <a:r>
              <a:rPr lang="en-US" sz="2400" dirty="0" smtClean="0"/>
              <a:t>unintentional falls</a:t>
            </a:r>
          </a:p>
          <a:p>
            <a:pPr lvl="1"/>
            <a:r>
              <a:rPr lang="en-US" sz="2400" dirty="0" smtClean="0"/>
              <a:t>motor vehicle related injury/death</a:t>
            </a:r>
            <a:endParaRPr lang="en-US" dirty="0"/>
          </a:p>
        </p:txBody>
      </p:sp>
      <p:sp>
        <p:nvSpPr>
          <p:cNvPr id="3" name="Text Placeholder 2"/>
          <p:cNvSpPr>
            <a:spLocks noGrp="1"/>
          </p:cNvSpPr>
          <p:nvPr>
            <p:ph type="body" sz="quarter" idx="1"/>
          </p:nvPr>
        </p:nvSpPr>
        <p:spPr/>
        <p:txBody>
          <a:bodyPr>
            <a:noAutofit/>
          </a:bodyPr>
          <a:lstStyle/>
          <a:p>
            <a:r>
              <a:rPr lang="en-US" sz="2800" b="0" dirty="0" smtClean="0"/>
              <a:t>Specialists work with Tribes and other partners to prevent severe injuries and fatalities</a:t>
            </a:r>
            <a:endParaRPr lang="en-US" sz="2800" b="0" dirty="0"/>
          </a:p>
        </p:txBody>
      </p:sp>
      <p:pic>
        <p:nvPicPr>
          <p:cNvPr id="8" name="Content Placeholder 7" descr="Child Safety Seat installation" title="Child Safety Seat installation"/>
          <p:cNvPicPr>
            <a:picLocks noGrp="1" noChangeAspect="1"/>
          </p:cNvPicPr>
          <p:nvPr>
            <p:ph sz="quarter" idx="2"/>
          </p:nvPr>
        </p:nvPicPr>
        <p:blipFill rotWithShape="1">
          <a:blip r:embed="rId3" cstate="print">
            <a:extLst>
              <a:ext uri="{28A0092B-C50C-407E-A947-70E740481C1C}">
                <a14:useLocalDpi xmlns:a14="http://schemas.microsoft.com/office/drawing/2010/main" val="0"/>
              </a:ext>
            </a:extLst>
          </a:blip>
          <a:srcRect l="14597" t="8670"/>
          <a:stretch/>
        </p:blipFill>
        <p:spPr>
          <a:xfrm>
            <a:off x="1295400" y="2569647"/>
            <a:ext cx="2232710" cy="3183545"/>
          </a:xfr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smtClean="0"/>
              <a:t>Institutional Environmental Health </a:t>
            </a:r>
            <a:endParaRPr lang="en-US" sz="3400" dirty="0"/>
          </a:p>
        </p:txBody>
      </p:sp>
      <p:sp>
        <p:nvSpPr>
          <p:cNvPr id="5" name="Content Placeholder 4"/>
          <p:cNvSpPr>
            <a:spLocks noGrp="1"/>
          </p:cNvSpPr>
          <p:nvPr>
            <p:ph sz="quarter" idx="2"/>
          </p:nvPr>
        </p:nvSpPr>
        <p:spPr>
          <a:xfrm>
            <a:off x="609600" y="2514600"/>
            <a:ext cx="4419600" cy="3429000"/>
          </a:xfrm>
        </p:spPr>
        <p:txBody>
          <a:bodyPr>
            <a:normAutofit fontScale="92500" lnSpcReduction="10000"/>
          </a:bodyPr>
          <a:lstStyle/>
          <a:p>
            <a:r>
              <a:rPr lang="en-US" sz="2600" dirty="0" smtClean="0"/>
              <a:t>Priorities:</a:t>
            </a:r>
          </a:p>
          <a:p>
            <a:pPr lvl="1">
              <a:spcBef>
                <a:spcPts val="600"/>
              </a:spcBef>
              <a:defRPr/>
            </a:pPr>
            <a:r>
              <a:rPr lang="en-US" sz="2400" dirty="0" smtClean="0"/>
              <a:t>Hazard assessment and control based on best safety management practices</a:t>
            </a:r>
          </a:p>
          <a:p>
            <a:pPr lvl="1">
              <a:spcBef>
                <a:spcPts val="600"/>
              </a:spcBef>
              <a:defRPr/>
            </a:pPr>
            <a:r>
              <a:rPr lang="en-US" sz="2400" dirty="0" smtClean="0"/>
              <a:t>Ensure patient and staff radiation exposures are as low as reasonably achievable </a:t>
            </a:r>
          </a:p>
          <a:p>
            <a:pPr lvl="1">
              <a:spcBef>
                <a:spcPts val="600"/>
              </a:spcBef>
              <a:defRPr/>
            </a:pPr>
            <a:r>
              <a:rPr lang="en-US" sz="2400" dirty="0" smtClean="0"/>
              <a:t>Provide resources and support for IHS and Tribal safety programs</a:t>
            </a:r>
            <a:endParaRPr lang="en-US" dirty="0"/>
          </a:p>
        </p:txBody>
      </p:sp>
      <p:sp>
        <p:nvSpPr>
          <p:cNvPr id="4" name="Text Placeholder 3"/>
          <p:cNvSpPr>
            <a:spLocks noGrp="1"/>
          </p:cNvSpPr>
          <p:nvPr>
            <p:ph type="body" sz="quarter" idx="1"/>
          </p:nvPr>
        </p:nvSpPr>
        <p:spPr/>
        <p:txBody>
          <a:bodyPr>
            <a:noAutofit/>
          </a:bodyPr>
          <a:lstStyle/>
          <a:p>
            <a:pPr lvl="0">
              <a:defRPr/>
            </a:pPr>
            <a:r>
              <a:rPr lang="en-US" sz="2800" b="0" dirty="0" smtClean="0"/>
              <a:t>Specialists work with Tribes and IHS staff to ensure</a:t>
            </a:r>
          </a:p>
          <a:p>
            <a:pPr lvl="0">
              <a:defRPr/>
            </a:pPr>
            <a:r>
              <a:rPr lang="en-US" sz="2800" b="0" dirty="0" smtClean="0"/>
              <a:t>safety of community members and staff</a:t>
            </a:r>
          </a:p>
        </p:txBody>
      </p:sp>
      <p:pic>
        <p:nvPicPr>
          <p:cNvPr id="6" name="Picture 5" descr="LCDR Katherine Hubbard completing viable particle sampling of a pharmacy compounding aseptic isolator at the Alaska Native Medical Center" title="Institutional Environmental Health Offic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587277"/>
            <a:ext cx="2438400" cy="3251200"/>
          </a:xfrm>
          <a:prstGeom prst="rect">
            <a:avLst/>
          </a:prstGeom>
          <a:ln w="9525">
            <a:solidFill>
              <a:schemeClr val="tx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HS ">
  <a:themeElements>
    <a:clrScheme name="DEHS Logo">
      <a:dk1>
        <a:sysClr val="windowText" lastClr="000000"/>
      </a:dk1>
      <a:lt1>
        <a:sysClr val="window" lastClr="FFFFFF"/>
      </a:lt1>
      <a:dk2>
        <a:srgbClr val="006B54"/>
      </a:dk2>
      <a:lt2>
        <a:srgbClr val="EBDDC3"/>
      </a:lt2>
      <a:accent1>
        <a:srgbClr val="007AA5"/>
      </a:accent1>
      <a:accent2>
        <a:srgbClr val="FCA311"/>
      </a:accent2>
      <a:accent3>
        <a:srgbClr val="006B54"/>
      </a:accent3>
      <a:accent4>
        <a:srgbClr val="FED28A"/>
      </a:accent4>
      <a:accent5>
        <a:srgbClr val="AFFFEE"/>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TotalTime>
  <Words>2199</Words>
  <Application>Microsoft Office PowerPoint</Application>
  <PresentationFormat>On-screen Show (4:3)</PresentationFormat>
  <Paragraphs>232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Tw Cen MT</vt:lpstr>
      <vt:lpstr>Wingdings</vt:lpstr>
      <vt:lpstr>DEHS </vt:lpstr>
      <vt:lpstr>U.S Department of Health &amp; Human Services Indian Health Service Office of Environmental Health &amp; Engineering </vt:lpstr>
      <vt:lpstr>Indian Health Service (IHS)</vt:lpstr>
      <vt:lpstr>Division of Environmental Health Services</vt:lpstr>
      <vt:lpstr>Division of Environmental Health Services</vt:lpstr>
      <vt:lpstr>The Ten Essential Environmental Health Services</vt:lpstr>
      <vt:lpstr>Division of Environmental Health Services Five Focus Areas</vt:lpstr>
      <vt:lpstr>Division of Environmental Health Services</vt:lpstr>
      <vt:lpstr>Injury Prevention</vt:lpstr>
      <vt:lpstr>Institutional Environmental Health </vt:lpstr>
      <vt:lpstr>Questions?</vt:lpstr>
      <vt:lpstr>IHS DEHS  5600 Fishers Ln, MS: 10N14C, Rockville, MD 20857 301-443-1054 http://www.dehs.ihs.gov</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Services Overview</dc:title>
  <dc:subject>Environmental Health Services Overview</dc:subject>
  <dc:creator>IHS/DEHS</dc:creator>
  <cp:keywords>Environmental Health Services Overview</cp:keywords>
  <cp:lastModifiedBy>Piontkowski, Stephen (IHS/HQ)</cp:lastModifiedBy>
  <cp:revision>208</cp:revision>
  <dcterms:created xsi:type="dcterms:W3CDTF">2011-09-26T15:01:33Z</dcterms:created>
  <dcterms:modified xsi:type="dcterms:W3CDTF">2022-10-21T17:22:22Z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