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60" r:id="rId3"/>
    <p:sldId id="339" r:id="rId4"/>
    <p:sldId id="259" r:id="rId5"/>
    <p:sldId id="346" r:id="rId6"/>
    <p:sldId id="390" r:id="rId7"/>
    <p:sldId id="392" r:id="rId8"/>
    <p:sldId id="270" r:id="rId9"/>
    <p:sldId id="317" r:id="rId10"/>
    <p:sldId id="272" r:id="rId11"/>
    <p:sldId id="273" r:id="rId12"/>
    <p:sldId id="275" r:id="rId13"/>
    <p:sldId id="349" r:id="rId14"/>
    <p:sldId id="350" r:id="rId15"/>
    <p:sldId id="276" r:id="rId16"/>
    <p:sldId id="277" r:id="rId17"/>
    <p:sldId id="278" r:id="rId18"/>
    <p:sldId id="279" r:id="rId19"/>
    <p:sldId id="308" r:id="rId20"/>
    <p:sldId id="309" r:id="rId21"/>
    <p:sldId id="319" r:id="rId22"/>
    <p:sldId id="394" r:id="rId23"/>
    <p:sldId id="396" r:id="rId24"/>
    <p:sldId id="399" r:id="rId25"/>
    <p:sldId id="397" r:id="rId26"/>
    <p:sldId id="280" r:id="rId27"/>
    <p:sldId id="281" r:id="rId28"/>
    <p:sldId id="347" r:id="rId29"/>
    <p:sldId id="358" r:id="rId30"/>
    <p:sldId id="401" r:id="rId31"/>
    <p:sldId id="383" r:id="rId32"/>
    <p:sldId id="360" r:id="rId33"/>
    <p:sldId id="361" r:id="rId34"/>
    <p:sldId id="387" r:id="rId35"/>
    <p:sldId id="388" r:id="rId36"/>
    <p:sldId id="284" r:id="rId37"/>
    <p:sldId id="285" r:id="rId38"/>
    <p:sldId id="286" r:id="rId39"/>
    <p:sldId id="287" r:id="rId40"/>
    <p:sldId id="385" r:id="rId41"/>
    <p:sldId id="289" r:id="rId42"/>
    <p:sldId id="290" r:id="rId43"/>
    <p:sldId id="291" r:id="rId44"/>
    <p:sldId id="292" r:id="rId45"/>
    <p:sldId id="293" r:id="rId46"/>
    <p:sldId id="294" r:id="rId47"/>
    <p:sldId id="295" r:id="rId48"/>
    <p:sldId id="296" r:id="rId49"/>
    <p:sldId id="297" r:id="rId50"/>
    <p:sldId id="298" r:id="rId51"/>
    <p:sldId id="321" r:id="rId52"/>
    <p:sldId id="299" r:id="rId53"/>
    <p:sldId id="302" r:id="rId54"/>
    <p:sldId id="301" r:id="rId55"/>
    <p:sldId id="300" r:id="rId56"/>
    <p:sldId id="313" r:id="rId57"/>
    <p:sldId id="304" r:id="rId58"/>
    <p:sldId id="305" r:id="rId59"/>
    <p:sldId id="403" r:id="rId60"/>
    <p:sldId id="335" r:id="rId61"/>
    <p:sldId id="36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429" autoAdjust="0"/>
  </p:normalViewPr>
  <p:slideViewPr>
    <p:cSldViewPr>
      <p:cViewPr varScale="1">
        <p:scale>
          <a:sx n="71" d="100"/>
          <a:sy n="71" d="100"/>
        </p:scale>
        <p:origin x="114" y="276"/>
      </p:cViewPr>
      <p:guideLst>
        <p:guide orient="horz" pos="2160"/>
        <p:guide pos="2880"/>
      </p:guideLst>
    </p:cSldViewPr>
  </p:slideViewPr>
  <p:outlineViewPr>
    <p:cViewPr>
      <p:scale>
        <a:sx n="33" d="100"/>
        <a:sy n="33" d="100"/>
      </p:scale>
      <p:origin x="0" y="-404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682E1-1C83-4EC9-AFD6-433199E51B5F}" type="datetimeFigureOut">
              <a:rPr lang="en-US" smtClean="0"/>
              <a:pPr/>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D64AD-183D-4AEC-A6C3-E5111F270ECB}" type="slidenum">
              <a:rPr lang="en-US" smtClean="0"/>
              <a:pPr/>
              <a:t>‹#›</a:t>
            </a:fld>
            <a:endParaRPr lang="en-US"/>
          </a:p>
        </p:txBody>
      </p:sp>
    </p:spTree>
    <p:extLst>
      <p:ext uri="{BB962C8B-B14F-4D97-AF65-F5344CB8AC3E}">
        <p14:creationId xmlns:p14="http://schemas.microsoft.com/office/powerpoint/2010/main" val="410694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DA2A7E-7553-41D1-AC9E-57EC6B6850A5}" type="slidenum">
              <a:rPr lang="en-US" smtClean="0">
                <a:latin typeface="Times" charset="0"/>
              </a:rPr>
              <a:pPr/>
              <a:t>10</a:t>
            </a:fld>
            <a:endParaRPr lang="en-US" smtClean="0">
              <a:latin typeface="Times"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Times" charset="0"/>
              </a:rPr>
              <a:t>Where do we get data from?</a:t>
            </a:r>
          </a:p>
        </p:txBody>
      </p:sp>
    </p:spTree>
    <p:extLst>
      <p:ext uri="{BB962C8B-B14F-4D97-AF65-F5344CB8AC3E}">
        <p14:creationId xmlns:p14="http://schemas.microsoft.com/office/powerpoint/2010/main" val="332237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ACC96C2-5038-410F-AC24-947A48499553}" type="slidenum">
              <a:rPr lang="en-US" smtClean="0">
                <a:latin typeface="Times" charset="0"/>
              </a:rPr>
              <a:pPr/>
              <a:t>39</a:t>
            </a:fld>
            <a:endParaRPr lang="en-US" smtClean="0">
              <a:latin typeface="Times" charset="0"/>
            </a:endParaRPr>
          </a:p>
        </p:txBody>
      </p:sp>
      <p:sp>
        <p:nvSpPr>
          <p:cNvPr id="69635" name="Rectangle 2"/>
          <p:cNvSpPr>
            <a:spLocks noGrp="1" noRot="1" noChangeAspect="1" noChangeArrowheads="1" noTextEdit="1"/>
          </p:cNvSpPr>
          <p:nvPr>
            <p:ph type="sldImg"/>
          </p:nvPr>
        </p:nvSpPr>
        <p:spPr>
          <a:xfrm>
            <a:off x="1117600" y="674688"/>
            <a:ext cx="4597400" cy="3448050"/>
          </a:xfrm>
          <a:ln/>
        </p:spPr>
      </p:sp>
      <p:sp>
        <p:nvSpPr>
          <p:cNvPr id="69636"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67682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50DDFDA-89A3-4448-A1AB-E8E6EAFF80C0}" type="slidenum">
              <a:rPr lang="en-US" smtClean="0">
                <a:latin typeface="Times" charset="0"/>
              </a:rPr>
              <a:pPr/>
              <a:t>41</a:t>
            </a:fld>
            <a:endParaRPr lang="en-US" smtClean="0">
              <a:latin typeface="Times" charset="0"/>
            </a:endParaRPr>
          </a:p>
        </p:txBody>
      </p:sp>
      <p:sp>
        <p:nvSpPr>
          <p:cNvPr id="71683" name="Rectangle 2"/>
          <p:cNvSpPr>
            <a:spLocks noGrp="1" noRot="1" noChangeAspect="1" noChangeArrowheads="1" noTextEdit="1"/>
          </p:cNvSpPr>
          <p:nvPr>
            <p:ph type="sldImg"/>
          </p:nvPr>
        </p:nvSpPr>
        <p:spPr>
          <a:xfrm>
            <a:off x="1117600" y="674688"/>
            <a:ext cx="4597400" cy="3448050"/>
          </a:xfrm>
          <a:ln/>
        </p:spPr>
      </p:sp>
      <p:sp>
        <p:nvSpPr>
          <p:cNvPr id="71684"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194771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924790-78B9-46BE-B385-9F0CD02F886E}" type="slidenum">
              <a:rPr lang="en-US" smtClean="0">
                <a:latin typeface="Times" charset="0"/>
              </a:rPr>
              <a:pPr/>
              <a:t>42</a:t>
            </a:fld>
            <a:endParaRPr lang="en-US" smtClean="0">
              <a:latin typeface="Times" charset="0"/>
            </a:endParaRPr>
          </a:p>
        </p:txBody>
      </p:sp>
      <p:sp>
        <p:nvSpPr>
          <p:cNvPr id="72707" name="Rectangle 2"/>
          <p:cNvSpPr>
            <a:spLocks noGrp="1" noRot="1" noChangeAspect="1" noChangeArrowheads="1" noTextEdit="1"/>
          </p:cNvSpPr>
          <p:nvPr>
            <p:ph type="sldImg"/>
          </p:nvPr>
        </p:nvSpPr>
        <p:spPr>
          <a:xfrm>
            <a:off x="1117600" y="674688"/>
            <a:ext cx="4597400" cy="3448050"/>
          </a:xfrm>
          <a:ln/>
        </p:spPr>
      </p:sp>
      <p:sp>
        <p:nvSpPr>
          <p:cNvPr id="72708"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66141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DFA375-C47B-4ADF-BB2B-DAE917D622CA}" type="slidenum">
              <a:rPr lang="en-US" smtClean="0">
                <a:latin typeface="Times" charset="0"/>
              </a:rPr>
              <a:pPr/>
              <a:t>44</a:t>
            </a:fld>
            <a:endParaRPr lang="en-US" smtClean="0">
              <a:latin typeface="Times" charset="0"/>
            </a:endParaRPr>
          </a:p>
        </p:txBody>
      </p:sp>
      <p:sp>
        <p:nvSpPr>
          <p:cNvPr id="73731" name="Rectangle 2"/>
          <p:cNvSpPr>
            <a:spLocks noGrp="1" noRot="1" noChangeAspect="1" noChangeArrowheads="1" noTextEdit="1"/>
          </p:cNvSpPr>
          <p:nvPr>
            <p:ph type="sldImg"/>
          </p:nvPr>
        </p:nvSpPr>
        <p:spPr>
          <a:xfrm>
            <a:off x="1117600" y="674688"/>
            <a:ext cx="4597400" cy="3448050"/>
          </a:xfrm>
          <a:ln/>
        </p:spPr>
      </p:sp>
      <p:sp>
        <p:nvSpPr>
          <p:cNvPr id="73732"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414398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822CD68-85E0-4367-8C6C-13B82D811D04}" type="slidenum">
              <a:rPr lang="en-US" smtClean="0">
                <a:latin typeface="Times" charset="0"/>
              </a:rPr>
              <a:pPr/>
              <a:t>45</a:t>
            </a:fld>
            <a:endParaRPr lang="en-US" smtClean="0">
              <a:latin typeface="Times" charset="0"/>
            </a:endParaRPr>
          </a:p>
        </p:txBody>
      </p:sp>
      <p:sp>
        <p:nvSpPr>
          <p:cNvPr id="74755" name="Rectangle 2"/>
          <p:cNvSpPr>
            <a:spLocks noGrp="1" noRot="1" noChangeAspect="1" noChangeArrowheads="1" noTextEdit="1"/>
          </p:cNvSpPr>
          <p:nvPr>
            <p:ph type="sldImg"/>
          </p:nvPr>
        </p:nvSpPr>
        <p:spPr>
          <a:xfrm>
            <a:off x="1117600" y="674688"/>
            <a:ext cx="4597400" cy="3448050"/>
          </a:xfrm>
          <a:ln/>
        </p:spPr>
      </p:sp>
      <p:sp>
        <p:nvSpPr>
          <p:cNvPr id="74756"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425106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A441D88-9DB2-4FD6-8398-D8828C81E5B3}" type="slidenum">
              <a:rPr lang="en-US" smtClean="0">
                <a:latin typeface="Times" charset="0"/>
              </a:rPr>
              <a:pPr/>
              <a:t>46</a:t>
            </a:fld>
            <a:endParaRPr lang="en-US" smtClean="0">
              <a:latin typeface="Times" charset="0"/>
            </a:endParaRPr>
          </a:p>
        </p:txBody>
      </p:sp>
      <p:sp>
        <p:nvSpPr>
          <p:cNvPr id="75779" name="Rectangle 2"/>
          <p:cNvSpPr>
            <a:spLocks noGrp="1" noRot="1" noChangeAspect="1" noChangeArrowheads="1" noTextEdit="1"/>
          </p:cNvSpPr>
          <p:nvPr>
            <p:ph type="sldImg"/>
          </p:nvPr>
        </p:nvSpPr>
        <p:spPr>
          <a:xfrm>
            <a:off x="1117600" y="674688"/>
            <a:ext cx="4597400" cy="3448050"/>
          </a:xfrm>
          <a:ln/>
        </p:spPr>
      </p:sp>
      <p:sp>
        <p:nvSpPr>
          <p:cNvPr id="75780" name="Rectangle 3"/>
          <p:cNvSpPr>
            <a:spLocks noGrp="1" noChangeArrowheads="1"/>
          </p:cNvSpPr>
          <p:nvPr>
            <p:ph type="body" idx="1"/>
          </p:nvPr>
        </p:nvSpPr>
        <p:spPr>
          <a:xfrm>
            <a:off x="911225" y="4346575"/>
            <a:ext cx="5011738" cy="4122738"/>
          </a:xfrm>
          <a:noFill/>
          <a:ln/>
        </p:spPr>
        <p:txBody>
          <a:bodyPr/>
          <a:lstStyle/>
          <a:p>
            <a:pPr eaLnBrk="1" hangingPunct="1"/>
            <a:endParaRPr lang="en-US" dirty="0" smtClean="0">
              <a:latin typeface="Times" charset="0"/>
            </a:endParaRPr>
          </a:p>
        </p:txBody>
      </p:sp>
    </p:spTree>
    <p:extLst>
      <p:ext uri="{BB962C8B-B14F-4D97-AF65-F5344CB8AC3E}">
        <p14:creationId xmlns:p14="http://schemas.microsoft.com/office/powerpoint/2010/main" val="279166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8859A6D-AB65-46FD-992A-837AD02FC674}" type="slidenum">
              <a:rPr lang="en-US" smtClean="0">
                <a:latin typeface="Times" charset="0"/>
              </a:rPr>
              <a:pPr/>
              <a:t>47</a:t>
            </a:fld>
            <a:endParaRPr lang="en-US" smtClean="0">
              <a:latin typeface="Times" charset="0"/>
            </a:endParaRPr>
          </a:p>
        </p:txBody>
      </p:sp>
      <p:sp>
        <p:nvSpPr>
          <p:cNvPr id="76803" name="Rectangle 2"/>
          <p:cNvSpPr>
            <a:spLocks noGrp="1" noRot="1" noChangeAspect="1" noChangeArrowheads="1" noTextEdit="1"/>
          </p:cNvSpPr>
          <p:nvPr>
            <p:ph type="sldImg"/>
          </p:nvPr>
        </p:nvSpPr>
        <p:spPr>
          <a:xfrm>
            <a:off x="1117600" y="674688"/>
            <a:ext cx="4597400" cy="3448050"/>
          </a:xfrm>
          <a:ln/>
        </p:spPr>
      </p:sp>
      <p:sp>
        <p:nvSpPr>
          <p:cNvPr id="76804"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199827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Times" charset="0"/>
              <a:ea typeface="ＭＳ Ｐゴシック" charset="-128"/>
            </a:endParaRPr>
          </a:p>
        </p:txBody>
      </p:sp>
      <p:sp>
        <p:nvSpPr>
          <p:cNvPr id="77828" name="Slide Number Placeholder 3"/>
          <p:cNvSpPr>
            <a:spLocks noGrp="1"/>
          </p:cNvSpPr>
          <p:nvPr>
            <p:ph type="sldNum" sz="quarter" idx="5"/>
          </p:nvPr>
        </p:nvSpPr>
        <p:spPr>
          <a:noFill/>
        </p:spPr>
        <p:txBody>
          <a:bodyPr/>
          <a:lstStyle/>
          <a:p>
            <a:fld id="{7028267F-6B4F-4388-8D1F-33F2E4F86548}" type="slidenum">
              <a:rPr lang="en-US" smtClean="0">
                <a:latin typeface="Times" charset="0"/>
              </a:rPr>
              <a:pPr/>
              <a:t>48</a:t>
            </a:fld>
            <a:endParaRPr lang="en-US" smtClean="0">
              <a:latin typeface="Times" charset="0"/>
            </a:endParaRPr>
          </a:p>
        </p:txBody>
      </p:sp>
    </p:spTree>
    <p:extLst>
      <p:ext uri="{BB962C8B-B14F-4D97-AF65-F5344CB8AC3E}">
        <p14:creationId xmlns:p14="http://schemas.microsoft.com/office/powerpoint/2010/main" val="33995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F271260-C825-4914-8BDD-B6D70781B81C}" type="slidenum">
              <a:rPr lang="en-US" smtClean="0">
                <a:latin typeface="Times" charset="0"/>
              </a:rPr>
              <a:pPr/>
              <a:t>49</a:t>
            </a:fld>
            <a:endParaRPr lang="en-US" smtClean="0">
              <a:latin typeface="Times" charset="0"/>
            </a:endParaRPr>
          </a:p>
        </p:txBody>
      </p:sp>
      <p:sp>
        <p:nvSpPr>
          <p:cNvPr id="78851" name="Rectangle 2"/>
          <p:cNvSpPr>
            <a:spLocks noGrp="1" noRot="1" noChangeAspect="1" noChangeArrowheads="1" noTextEdit="1"/>
          </p:cNvSpPr>
          <p:nvPr>
            <p:ph type="sldImg"/>
          </p:nvPr>
        </p:nvSpPr>
        <p:spPr>
          <a:xfrm>
            <a:off x="1117600" y="674688"/>
            <a:ext cx="4597400" cy="3448050"/>
          </a:xfrm>
          <a:ln/>
        </p:spPr>
      </p:sp>
      <p:sp>
        <p:nvSpPr>
          <p:cNvPr id="78852"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74331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9630BF1-ADA5-451B-BE0A-DD59BF31F4A5}" type="slidenum">
              <a:rPr lang="en-US" smtClean="0">
                <a:latin typeface="Times" charset="0"/>
              </a:rPr>
              <a:pPr/>
              <a:t>52</a:t>
            </a:fld>
            <a:endParaRPr lang="en-US" smtClean="0">
              <a:latin typeface="Times"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latin typeface="Times" charset="0"/>
            </a:endParaRPr>
          </a:p>
        </p:txBody>
      </p:sp>
    </p:spTree>
    <p:extLst>
      <p:ext uri="{BB962C8B-B14F-4D97-AF65-F5344CB8AC3E}">
        <p14:creationId xmlns:p14="http://schemas.microsoft.com/office/powerpoint/2010/main" val="185487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Times" charset="0"/>
            </a:endParaRPr>
          </a:p>
        </p:txBody>
      </p:sp>
      <p:sp>
        <p:nvSpPr>
          <p:cNvPr id="63492" name="Slide Number Placeholder 3"/>
          <p:cNvSpPr>
            <a:spLocks noGrp="1"/>
          </p:cNvSpPr>
          <p:nvPr>
            <p:ph type="sldNum" sz="quarter" idx="5"/>
          </p:nvPr>
        </p:nvSpPr>
        <p:spPr>
          <a:noFill/>
        </p:spPr>
        <p:txBody>
          <a:bodyPr/>
          <a:lstStyle/>
          <a:p>
            <a:fld id="{5D8C9D3C-B704-4479-AE3A-D0B7F966FE1A}" type="slidenum">
              <a:rPr lang="en-US" smtClean="0">
                <a:latin typeface="Times" charset="0"/>
              </a:rPr>
              <a:pPr/>
              <a:t>18</a:t>
            </a:fld>
            <a:endParaRPr lang="en-US" smtClean="0">
              <a:latin typeface="Times" charset="0"/>
            </a:endParaRPr>
          </a:p>
        </p:txBody>
      </p:sp>
    </p:spTree>
    <p:extLst>
      <p:ext uri="{BB962C8B-B14F-4D97-AF65-F5344CB8AC3E}">
        <p14:creationId xmlns:p14="http://schemas.microsoft.com/office/powerpoint/2010/main" val="117184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7F68EF-3BDC-47A5-AC33-5BD17F96631C}" type="slidenum">
              <a:rPr lang="en-US" smtClean="0"/>
              <a:pPr/>
              <a:t>23</a:t>
            </a:fld>
            <a:endParaRPr lang="en-US"/>
          </a:p>
        </p:txBody>
      </p:sp>
    </p:spTree>
    <p:extLst>
      <p:ext uri="{BB962C8B-B14F-4D97-AF65-F5344CB8AC3E}">
        <p14:creationId xmlns:p14="http://schemas.microsoft.com/office/powerpoint/2010/main" val="343412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ea typeface="ＭＳ Ｐゴシック"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3DBFD66B-AC12-4C10-BB4B-BA00E25D1063}" type="slidenum">
              <a:rPr lang="en-US" smtClean="0"/>
              <a:pPr/>
              <a:t>25</a:t>
            </a:fld>
            <a:endParaRPr lang="en-US" smtClean="0"/>
          </a:p>
        </p:txBody>
      </p:sp>
    </p:spTree>
    <p:extLst>
      <p:ext uri="{BB962C8B-B14F-4D97-AF65-F5344CB8AC3E}">
        <p14:creationId xmlns:p14="http://schemas.microsoft.com/office/powerpoint/2010/main" val="326571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Times" charset="0"/>
            </a:endParaRPr>
          </a:p>
        </p:txBody>
      </p:sp>
      <p:sp>
        <p:nvSpPr>
          <p:cNvPr id="63492" name="Slide Number Placeholder 3"/>
          <p:cNvSpPr>
            <a:spLocks noGrp="1"/>
          </p:cNvSpPr>
          <p:nvPr>
            <p:ph type="sldNum" sz="quarter" idx="5"/>
          </p:nvPr>
        </p:nvSpPr>
        <p:spPr>
          <a:noFill/>
        </p:spPr>
        <p:txBody>
          <a:bodyPr/>
          <a:lstStyle/>
          <a:p>
            <a:fld id="{BA0154B5-69CC-466E-B273-EBC829543CF2}" type="slidenum">
              <a:rPr lang="en-US" smtClean="0">
                <a:latin typeface="Times" charset="0"/>
              </a:rPr>
              <a:pPr/>
              <a:t>34</a:t>
            </a:fld>
            <a:endParaRPr lang="en-US" smtClean="0">
              <a:latin typeface="Times" charset="0"/>
            </a:endParaRPr>
          </a:p>
        </p:txBody>
      </p:sp>
    </p:spTree>
    <p:extLst>
      <p:ext uri="{BB962C8B-B14F-4D97-AF65-F5344CB8AC3E}">
        <p14:creationId xmlns:p14="http://schemas.microsoft.com/office/powerpoint/2010/main" val="369469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2EFF5AF-D6D7-4B21-91C2-4454806581F8}" type="slidenum">
              <a:rPr lang="en-US" smtClean="0">
                <a:latin typeface="Times" charset="0"/>
              </a:rPr>
              <a:pPr/>
              <a:t>35</a:t>
            </a:fld>
            <a:endParaRPr lang="en-US" smtClean="0">
              <a:latin typeface="Times" charset="0"/>
            </a:endParaRPr>
          </a:p>
        </p:txBody>
      </p:sp>
      <p:sp>
        <p:nvSpPr>
          <p:cNvPr id="64515" name="Rectangle 2"/>
          <p:cNvSpPr>
            <a:spLocks noGrp="1" noRot="1" noChangeAspect="1" noChangeArrowheads="1" noTextEdit="1"/>
          </p:cNvSpPr>
          <p:nvPr>
            <p:ph type="sldImg"/>
          </p:nvPr>
        </p:nvSpPr>
        <p:spPr>
          <a:xfrm>
            <a:off x="1117600" y="674688"/>
            <a:ext cx="4597400" cy="3448050"/>
          </a:xfrm>
          <a:ln/>
        </p:spPr>
      </p:sp>
      <p:sp>
        <p:nvSpPr>
          <p:cNvPr id="64516"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257762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933F603-91DA-4B08-B99B-6AE67C9C4567}" type="slidenum">
              <a:rPr lang="en-US" smtClean="0">
                <a:latin typeface="Times" charset="0"/>
              </a:rPr>
              <a:pPr/>
              <a:t>36</a:t>
            </a:fld>
            <a:endParaRPr lang="en-US" smtClean="0">
              <a:latin typeface="Times" charset="0"/>
            </a:endParaRPr>
          </a:p>
        </p:txBody>
      </p:sp>
      <p:sp>
        <p:nvSpPr>
          <p:cNvPr id="66563" name="Rectangle 2"/>
          <p:cNvSpPr>
            <a:spLocks noGrp="1" noRot="1" noChangeAspect="1" noChangeArrowheads="1" noTextEdit="1"/>
          </p:cNvSpPr>
          <p:nvPr>
            <p:ph type="sldImg"/>
          </p:nvPr>
        </p:nvSpPr>
        <p:spPr>
          <a:xfrm>
            <a:off x="1117600" y="674688"/>
            <a:ext cx="4597400" cy="3448050"/>
          </a:xfrm>
          <a:ln/>
        </p:spPr>
      </p:sp>
      <p:sp>
        <p:nvSpPr>
          <p:cNvPr id="66564"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91543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A60ED26-8F6B-4E57-AAE3-A67E8B7B9743}" type="slidenum">
              <a:rPr lang="en-US" smtClean="0">
                <a:latin typeface="Times" charset="0"/>
              </a:rPr>
              <a:pPr/>
              <a:t>37</a:t>
            </a:fld>
            <a:endParaRPr lang="en-US" smtClean="0">
              <a:latin typeface="Times" charset="0"/>
            </a:endParaRPr>
          </a:p>
        </p:txBody>
      </p:sp>
      <p:sp>
        <p:nvSpPr>
          <p:cNvPr id="67587" name="Rectangle 2"/>
          <p:cNvSpPr>
            <a:spLocks noGrp="1" noRot="1" noChangeAspect="1" noChangeArrowheads="1" noTextEdit="1"/>
          </p:cNvSpPr>
          <p:nvPr>
            <p:ph type="sldImg"/>
          </p:nvPr>
        </p:nvSpPr>
        <p:spPr>
          <a:xfrm>
            <a:off x="1117600" y="674688"/>
            <a:ext cx="4597400" cy="3448050"/>
          </a:xfrm>
          <a:ln/>
        </p:spPr>
      </p:sp>
      <p:sp>
        <p:nvSpPr>
          <p:cNvPr id="67588"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137345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E2F1DD4-2A19-48A3-84B5-96ABCDAD68C4}" type="slidenum">
              <a:rPr lang="en-US" smtClean="0">
                <a:latin typeface="Times" charset="0"/>
              </a:rPr>
              <a:pPr/>
              <a:t>38</a:t>
            </a:fld>
            <a:endParaRPr lang="en-US" smtClean="0">
              <a:latin typeface="Times" charset="0"/>
            </a:endParaRPr>
          </a:p>
        </p:txBody>
      </p:sp>
      <p:sp>
        <p:nvSpPr>
          <p:cNvPr id="68611" name="Rectangle 2"/>
          <p:cNvSpPr>
            <a:spLocks noGrp="1" noRot="1" noChangeAspect="1" noChangeArrowheads="1" noTextEdit="1"/>
          </p:cNvSpPr>
          <p:nvPr>
            <p:ph type="sldImg"/>
          </p:nvPr>
        </p:nvSpPr>
        <p:spPr>
          <a:xfrm>
            <a:off x="1117600" y="674688"/>
            <a:ext cx="4597400" cy="3448050"/>
          </a:xfrm>
          <a:ln/>
        </p:spPr>
      </p:sp>
      <p:sp>
        <p:nvSpPr>
          <p:cNvPr id="68612" name="Rectangle 3"/>
          <p:cNvSpPr>
            <a:spLocks noGrp="1" noChangeArrowheads="1"/>
          </p:cNvSpPr>
          <p:nvPr>
            <p:ph type="body" idx="1"/>
          </p:nvPr>
        </p:nvSpPr>
        <p:spPr>
          <a:xfrm>
            <a:off x="911225" y="4346575"/>
            <a:ext cx="5011738" cy="412273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410645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7/21/2015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6400" y="1295400"/>
            <a:ext cx="4199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1333" y="1295400"/>
            <a:ext cx="4199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7/21/2015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hs.gov/RPMS/PackageDocs/bjpc/bjpc0200.05o_aum.pdf"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ihs.gov/HealthEd/index.cfm?module=pepc"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ihs.gov/"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Chris.Lamer@ihs.gov" TargetMode="External"/><Relationship Id="rId2" Type="http://schemas.openxmlformats.org/officeDocument/2006/relationships/hyperlink" Target="mailto:Mary.Wachacha@ihs.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10.pn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057400"/>
          </a:xfrm>
        </p:spPr>
        <p:txBody>
          <a:bodyPr>
            <a:normAutofit fontScale="90000"/>
          </a:bodyPr>
          <a:lstStyle/>
          <a:p>
            <a:r>
              <a:rPr lang="en-US" dirty="0" smtClean="0"/>
              <a:t>Documenting </a:t>
            </a:r>
            <a:br>
              <a:rPr lang="en-US" dirty="0" smtClean="0"/>
            </a:br>
            <a:r>
              <a:rPr lang="en-US" dirty="0" smtClean="0"/>
              <a:t>Physical Activity and </a:t>
            </a:r>
            <a:br>
              <a:rPr lang="en-US" dirty="0" smtClean="0"/>
            </a:br>
            <a:r>
              <a:rPr lang="en-US" dirty="0" smtClean="0"/>
              <a:t>Exercise Education</a:t>
            </a:r>
            <a:endParaRPr lang="en-US" dirty="0"/>
          </a:p>
        </p:txBody>
      </p:sp>
      <p:sp>
        <p:nvSpPr>
          <p:cNvPr id="3" name="Subtitle 2"/>
          <p:cNvSpPr>
            <a:spLocks noGrp="1"/>
          </p:cNvSpPr>
          <p:nvPr>
            <p:ph type="subTitle" idx="1"/>
          </p:nvPr>
        </p:nvSpPr>
        <p:spPr>
          <a:xfrm>
            <a:off x="533400" y="4191000"/>
            <a:ext cx="7854696" cy="1752600"/>
          </a:xfrm>
        </p:spPr>
        <p:txBody>
          <a:bodyPr/>
          <a:lstStyle/>
          <a:p>
            <a:endParaRPr lang="en-US" dirty="0" smtClean="0"/>
          </a:p>
          <a:p>
            <a:r>
              <a:rPr lang="en-US" dirty="0" smtClean="0"/>
              <a:t>IHS Health Education Program </a:t>
            </a:r>
          </a:p>
          <a:p>
            <a:r>
              <a:rPr lang="en-US" dirty="0" smtClean="0"/>
              <a:t>2012</a:t>
            </a:r>
          </a:p>
        </p:txBody>
      </p:sp>
      <p:pic>
        <p:nvPicPr>
          <p:cNvPr id="4" name="Picture 4"/>
          <p:cNvPicPr>
            <a:picLocks noChangeAspect="1" noChangeArrowheads="1"/>
          </p:cNvPicPr>
          <p:nvPr/>
        </p:nvPicPr>
        <p:blipFill>
          <a:blip r:embed="rId2" cstate="print"/>
          <a:srcRect/>
          <a:stretch>
            <a:fillRect/>
          </a:stretch>
        </p:blipFill>
        <p:spPr bwMode="auto">
          <a:xfrm>
            <a:off x="191988" y="5178103"/>
            <a:ext cx="1276945" cy="1269131"/>
          </a:xfrm>
          <a:prstGeom prst="rect">
            <a:avLst/>
          </a:prstGeom>
          <a:noFill/>
          <a:ln w="25400">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cument with a chart and info."/>
          <p:cNvPicPr>
            <a:picLocks noChangeAspect="1" noChangeArrowheads="1"/>
          </p:cNvPicPr>
          <p:nvPr/>
        </p:nvPicPr>
        <p:blipFill>
          <a:blip r:embed="rId3" cstate="print"/>
          <a:srcRect/>
          <a:stretch>
            <a:fillRect/>
          </a:stretch>
        </p:blipFill>
        <p:spPr bwMode="auto">
          <a:xfrm>
            <a:off x="6172200" y="3733800"/>
            <a:ext cx="1981200" cy="2231441"/>
          </a:xfrm>
          <a:prstGeom prst="rect">
            <a:avLst/>
          </a:prstGeom>
          <a:noFill/>
        </p:spPr>
      </p:pic>
      <p:sp>
        <p:nvSpPr>
          <p:cNvPr id="2" name="Title 1"/>
          <p:cNvSpPr>
            <a:spLocks noGrp="1"/>
          </p:cNvSpPr>
          <p:nvPr>
            <p:ph type="title"/>
          </p:nvPr>
        </p:nvSpPr>
        <p:spPr>
          <a:xfrm>
            <a:off x="457200" y="762000"/>
            <a:ext cx="8229600" cy="2209800"/>
          </a:xfrm>
        </p:spPr>
        <p:txBody>
          <a:bodyPr>
            <a:normAutofit fontScale="90000"/>
          </a:bodyPr>
          <a:lstStyle/>
          <a:p>
            <a:r>
              <a:rPr lang="en-US" sz="5400" b="1" dirty="0" smtClean="0">
                <a:solidFill>
                  <a:schemeClr val="bg2">
                    <a:lumMod val="50000"/>
                  </a:schemeClr>
                </a:solidFill>
              </a:rPr>
              <a:t>Data </a:t>
            </a:r>
            <a:r>
              <a:rPr lang="en-US" sz="5400" b="1" dirty="0">
                <a:solidFill>
                  <a:schemeClr val="bg2">
                    <a:lumMod val="50000"/>
                  </a:schemeClr>
                </a:solidFill>
              </a:rPr>
              <a:t>Sources we use to prepare reports come from the National Data Warehouse (RPMS</a:t>
            </a:r>
            <a:r>
              <a:rPr lang="en-US" sz="5400" b="1" dirty="0" smtClean="0">
                <a:solidFill>
                  <a:schemeClr val="bg2">
                    <a:lumMod val="50000"/>
                  </a:schemeClr>
                </a:solidFill>
              </a:rPr>
              <a:t>):</a:t>
            </a:r>
            <a:endParaRPr lang="en-US" dirty="0"/>
          </a:p>
        </p:txBody>
      </p:sp>
      <p:sp>
        <p:nvSpPr>
          <p:cNvPr id="3" name="Content Placeholder 2"/>
          <p:cNvSpPr>
            <a:spLocks noGrp="1"/>
          </p:cNvSpPr>
          <p:nvPr>
            <p:ph idx="1"/>
          </p:nvPr>
        </p:nvSpPr>
        <p:spPr>
          <a:xfrm>
            <a:off x="457200" y="3124200"/>
            <a:ext cx="8229600" cy="3200400"/>
          </a:xfrm>
        </p:spPr>
        <p:txBody>
          <a:bodyPr/>
          <a:lstStyle/>
          <a:p>
            <a:r>
              <a:rPr lang="en-US" sz="2800" dirty="0">
                <a:solidFill>
                  <a:schemeClr val="bg2">
                    <a:lumMod val="50000"/>
                  </a:schemeClr>
                </a:solidFill>
              </a:rPr>
              <a:t>Outpatient visits</a:t>
            </a:r>
          </a:p>
          <a:p>
            <a:pPr marL="457200" indent="-457200">
              <a:buFontTx/>
              <a:buAutoNum type="arabicPeriod"/>
            </a:pPr>
            <a:r>
              <a:rPr lang="en-US" sz="2800" dirty="0">
                <a:solidFill>
                  <a:schemeClr val="bg2">
                    <a:lumMod val="50000"/>
                  </a:schemeClr>
                </a:solidFill>
              </a:rPr>
              <a:t> Inpatient discharges</a:t>
            </a:r>
          </a:p>
          <a:p>
            <a:pPr marL="457200" indent="-457200">
              <a:buFontTx/>
              <a:buAutoNum type="arabicPeriod"/>
            </a:pPr>
            <a:r>
              <a:rPr lang="en-US" sz="2800" dirty="0">
                <a:solidFill>
                  <a:schemeClr val="bg2">
                    <a:lumMod val="50000"/>
                  </a:schemeClr>
                </a:solidFill>
              </a:rPr>
              <a:t> Behavioral Health </a:t>
            </a:r>
            <a:r>
              <a:rPr lang="en-US" sz="2800" dirty="0" smtClean="0">
                <a:solidFill>
                  <a:schemeClr val="bg2">
                    <a:lumMod val="50000"/>
                  </a:schemeClr>
                </a:solidFill>
              </a:rPr>
              <a:t>GUI</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457200" y="914400"/>
            <a:ext cx="8271933" cy="4800600"/>
          </a:xfrm>
        </p:spPr>
        <p:txBody>
          <a:bodyPr>
            <a:normAutofit/>
          </a:bodyPr>
          <a:lstStyle/>
          <a:p>
            <a:pPr algn="ctr" eaLnBrk="1" hangingPunct="1">
              <a:defRPr/>
            </a:pPr>
            <a:r>
              <a:rPr lang="en-US" sz="4000" dirty="0" smtClean="0"/>
              <a:t>How is your facility doing? </a:t>
            </a:r>
            <a:br>
              <a:rPr lang="en-US" sz="4000" dirty="0" smtClean="0"/>
            </a:br>
            <a:r>
              <a:rPr lang="en-US" sz="4000" dirty="0" smtClean="0"/>
              <a:t/>
            </a:r>
            <a:br>
              <a:rPr lang="en-US" sz="4000" dirty="0" smtClean="0"/>
            </a:br>
            <a:r>
              <a:rPr lang="en-US" sz="3600" dirty="0" smtClean="0"/>
              <a:t>Every Site that Uses RPMS can run the</a:t>
            </a:r>
            <a:br>
              <a:rPr lang="en-US" sz="3600" dirty="0" smtClean="0"/>
            </a:br>
            <a:r>
              <a:rPr lang="en-US" sz="3600" dirty="0" smtClean="0"/>
              <a:t> </a:t>
            </a:r>
            <a:r>
              <a:rPr lang="en-US" sz="3600" dirty="0" smtClean="0">
                <a:solidFill>
                  <a:srgbClr val="FF0000"/>
                </a:solidFill>
              </a:rPr>
              <a:t>CRS Education Report.</a:t>
            </a:r>
            <a:r>
              <a:rPr lang="en-US" sz="3600" dirty="0" smtClean="0"/>
              <a:t/>
            </a:r>
            <a:br>
              <a:rPr lang="en-US" sz="3600" dirty="0" smtClean="0"/>
            </a:br>
            <a:r>
              <a:rPr lang="en-US" sz="3600" dirty="0" smtClean="0"/>
              <a:t>Ask your IT staff to run the</a:t>
            </a:r>
            <a:br>
              <a:rPr lang="en-US" sz="3600" dirty="0" smtClean="0"/>
            </a:br>
            <a:r>
              <a:rPr lang="en-US" sz="3600" dirty="0" smtClean="0">
                <a:solidFill>
                  <a:srgbClr val="FF0000"/>
                </a:solidFill>
              </a:rPr>
              <a:t>CRS Education Report</a:t>
            </a:r>
            <a:r>
              <a:rPr lang="en-US" sz="3600" dirty="0" smtClean="0"/>
              <a:t>. </a:t>
            </a:r>
            <a:br>
              <a:rPr lang="en-US" sz="3600" dirty="0" smtClean="0"/>
            </a:br>
            <a:r>
              <a:rPr lang="en-US" sz="3600" dirty="0" smtClean="0"/>
              <a:t>You can track any education that has been provided through this report.</a:t>
            </a:r>
            <a:endParaRPr lang="en-US" sz="4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2743200"/>
            <a:ext cx="7851648" cy="1828800"/>
          </a:xfrm>
        </p:spPr>
        <p:txBody>
          <a:bodyPr>
            <a:normAutofit fontScale="90000"/>
          </a:bodyPr>
          <a:lstStyle/>
          <a:p>
            <a:pPr eaLnBrk="1" hangingPunct="1">
              <a:defRPr/>
            </a:pPr>
            <a:r>
              <a:rPr lang="en-US" sz="6000" b="1" dirty="0" smtClean="0"/>
              <a:t>An Important Tool in Data Collection: Health Factors</a:t>
            </a:r>
            <a:br>
              <a:rPr lang="en-US" sz="6000" b="1" dirty="0" smtClean="0"/>
            </a:br>
            <a:r>
              <a:rPr lang="en-US" sz="6000" dirty="0" smtClean="0"/>
              <a:t/>
            </a:r>
            <a:br>
              <a:rPr lang="en-US" sz="6000" dirty="0" smtClean="0"/>
            </a:br>
            <a:r>
              <a:rPr lang="en-US" sz="6000" dirty="0" smtClean="0"/>
              <a:t>What is a health factor?</a:t>
            </a:r>
            <a:endParaRPr lang="en-US" sz="6000" b="1"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defRPr/>
            </a:pPr>
            <a:r>
              <a:rPr lang="en-US" sz="4400" b="1" dirty="0" smtClean="0">
                <a:solidFill>
                  <a:schemeClr val="bg2">
                    <a:lumMod val="50000"/>
                  </a:schemeClr>
                </a:solidFill>
              </a:rPr>
              <a:t>Health Factors: does your patient?</a:t>
            </a:r>
            <a:endParaRPr lang="en-US" sz="4400" b="1" dirty="0">
              <a:solidFill>
                <a:schemeClr val="bg2">
                  <a:lumMod val="50000"/>
                </a:schemeClr>
              </a:solidFill>
            </a:endParaRPr>
          </a:p>
        </p:txBody>
      </p:sp>
      <p:pic>
        <p:nvPicPr>
          <p:cNvPr id="43011" name="Picture 2" descr="finger stick to test blood sugar"/>
          <p:cNvPicPr>
            <a:picLocks noChangeAspect="1" noChangeArrowheads="1"/>
          </p:cNvPicPr>
          <p:nvPr/>
        </p:nvPicPr>
        <p:blipFill>
          <a:blip r:embed="rId2" cstate="print"/>
          <a:srcRect/>
          <a:stretch>
            <a:fillRect/>
          </a:stretch>
        </p:blipFill>
        <p:spPr bwMode="auto">
          <a:xfrm>
            <a:off x="762000" y="2209800"/>
            <a:ext cx="1509093" cy="1509093"/>
          </a:xfrm>
          <a:prstGeom prst="rect">
            <a:avLst/>
          </a:prstGeom>
          <a:noFill/>
          <a:ln w="9525">
            <a:noFill/>
            <a:miter lim="800000"/>
            <a:headEnd/>
            <a:tailEnd/>
          </a:ln>
        </p:spPr>
      </p:pic>
      <p:pic>
        <p:nvPicPr>
          <p:cNvPr id="43012" name="Picture 4" descr="child exercising - jumping rope"/>
          <p:cNvPicPr>
            <a:picLocks noChangeAspect="1" noChangeArrowheads="1"/>
          </p:cNvPicPr>
          <p:nvPr/>
        </p:nvPicPr>
        <p:blipFill>
          <a:blip r:embed="rId3" cstate="print"/>
          <a:srcRect/>
          <a:stretch>
            <a:fillRect/>
          </a:stretch>
        </p:blipFill>
        <p:spPr bwMode="auto">
          <a:xfrm>
            <a:off x="457200" y="4267200"/>
            <a:ext cx="2057400" cy="2209800"/>
          </a:xfrm>
          <a:prstGeom prst="rect">
            <a:avLst/>
          </a:prstGeom>
          <a:noFill/>
          <a:ln w="9525">
            <a:noFill/>
            <a:miter lim="800000"/>
            <a:headEnd/>
            <a:tailEnd/>
          </a:ln>
        </p:spPr>
      </p:pic>
      <p:pic>
        <p:nvPicPr>
          <p:cNvPr id="43013" name="Picture 5" descr="cigarette"/>
          <p:cNvPicPr>
            <a:picLocks noChangeAspect="1" noChangeArrowheads="1"/>
          </p:cNvPicPr>
          <p:nvPr/>
        </p:nvPicPr>
        <p:blipFill>
          <a:blip r:embed="rId4" cstate="print"/>
          <a:srcRect/>
          <a:stretch>
            <a:fillRect/>
          </a:stretch>
        </p:blipFill>
        <p:spPr bwMode="auto">
          <a:xfrm>
            <a:off x="2743200" y="1828800"/>
            <a:ext cx="1928813" cy="1509713"/>
          </a:xfrm>
          <a:prstGeom prst="rect">
            <a:avLst/>
          </a:prstGeom>
          <a:noFill/>
          <a:ln w="9525">
            <a:noFill/>
            <a:miter lim="800000"/>
            <a:headEnd/>
            <a:tailEnd/>
          </a:ln>
        </p:spPr>
      </p:pic>
      <p:pic>
        <p:nvPicPr>
          <p:cNvPr id="43014" name="Picture 6" descr="work shoes"/>
          <p:cNvPicPr>
            <a:picLocks noChangeAspect="1" noChangeArrowheads="1"/>
          </p:cNvPicPr>
          <p:nvPr/>
        </p:nvPicPr>
        <p:blipFill>
          <a:blip r:embed="rId5" cstate="print"/>
          <a:srcRect/>
          <a:stretch>
            <a:fillRect/>
          </a:stretch>
        </p:blipFill>
        <p:spPr bwMode="auto">
          <a:xfrm>
            <a:off x="3200400" y="3962400"/>
            <a:ext cx="2616200" cy="2152650"/>
          </a:xfrm>
          <a:prstGeom prst="rect">
            <a:avLst/>
          </a:prstGeom>
          <a:noFill/>
          <a:ln w="9525">
            <a:noFill/>
            <a:miter lim="800000"/>
            <a:headEnd/>
            <a:tailEnd/>
          </a:ln>
        </p:spPr>
      </p:pic>
      <p:pic>
        <p:nvPicPr>
          <p:cNvPr id="43015" name="Picture 7" descr="book"/>
          <p:cNvPicPr>
            <a:picLocks noChangeAspect="1" noChangeArrowheads="1"/>
          </p:cNvPicPr>
          <p:nvPr/>
        </p:nvPicPr>
        <p:blipFill>
          <a:blip r:embed="rId6" cstate="print"/>
          <a:srcRect/>
          <a:stretch>
            <a:fillRect/>
          </a:stretch>
        </p:blipFill>
        <p:spPr bwMode="auto">
          <a:xfrm>
            <a:off x="7315200" y="2667000"/>
            <a:ext cx="1714500" cy="1714500"/>
          </a:xfrm>
          <a:prstGeom prst="rect">
            <a:avLst/>
          </a:prstGeom>
          <a:noFill/>
          <a:ln w="9525">
            <a:noFill/>
            <a:miter lim="800000"/>
            <a:headEnd/>
            <a:tailEnd/>
          </a:ln>
        </p:spPr>
      </p:pic>
      <p:pic>
        <p:nvPicPr>
          <p:cNvPr id="43016" name="Picture 8" descr="drink glass"/>
          <p:cNvPicPr>
            <a:picLocks noChangeAspect="1" noChangeArrowheads="1"/>
          </p:cNvPicPr>
          <p:nvPr/>
        </p:nvPicPr>
        <p:blipFill>
          <a:blip r:embed="rId7" cstate="print"/>
          <a:srcRect/>
          <a:stretch>
            <a:fillRect/>
          </a:stretch>
        </p:blipFill>
        <p:spPr bwMode="auto">
          <a:xfrm>
            <a:off x="5257800" y="2438400"/>
            <a:ext cx="1677988" cy="1568450"/>
          </a:xfrm>
          <a:prstGeom prst="rect">
            <a:avLst/>
          </a:prstGeom>
          <a:noFill/>
          <a:ln w="9525">
            <a:noFill/>
            <a:miter lim="800000"/>
            <a:headEnd/>
            <a:tailEnd/>
          </a:ln>
        </p:spPr>
      </p:pic>
      <p:pic>
        <p:nvPicPr>
          <p:cNvPr id="43017" name="Picture 9" descr="person using their inhaler most likely for asthma"/>
          <p:cNvPicPr>
            <a:picLocks noChangeAspect="1" noChangeArrowheads="1"/>
          </p:cNvPicPr>
          <p:nvPr/>
        </p:nvPicPr>
        <p:blipFill>
          <a:blip r:embed="rId8" cstate="print"/>
          <a:srcRect/>
          <a:stretch>
            <a:fillRect/>
          </a:stretch>
        </p:blipFill>
        <p:spPr bwMode="auto">
          <a:xfrm>
            <a:off x="6781800" y="4572000"/>
            <a:ext cx="1951038" cy="1951038"/>
          </a:xfrm>
          <a:prstGeom prst="rect">
            <a:avLst/>
          </a:prstGeom>
          <a:noFill/>
          <a:ln w="9525">
            <a:noFill/>
            <a:miter lim="800000"/>
            <a:headEnd/>
            <a:tailEnd/>
          </a:ln>
        </p:spPr>
      </p:pic>
      <p:sp>
        <p:nvSpPr>
          <p:cNvPr id="10" name="TextBox 9"/>
          <p:cNvSpPr txBox="1"/>
          <p:nvPr/>
        </p:nvSpPr>
        <p:spPr>
          <a:xfrm>
            <a:off x="5334000" y="1981200"/>
            <a:ext cx="1219200" cy="369332"/>
          </a:xfrm>
          <a:prstGeom prst="rect">
            <a:avLst/>
          </a:prstGeom>
          <a:noFill/>
        </p:spPr>
        <p:txBody>
          <a:bodyPr wrap="square" rtlCol="0">
            <a:spAutoFit/>
          </a:bodyPr>
          <a:lstStyle/>
          <a:p>
            <a:r>
              <a:rPr lang="en-US" dirty="0" smtClean="0"/>
              <a:t>Drink?</a:t>
            </a:r>
            <a:endParaRPr lang="en-US" dirty="0"/>
          </a:p>
        </p:txBody>
      </p:sp>
      <p:sp>
        <p:nvSpPr>
          <p:cNvPr id="11" name="TextBox 10"/>
          <p:cNvSpPr txBox="1"/>
          <p:nvPr/>
        </p:nvSpPr>
        <p:spPr>
          <a:xfrm>
            <a:off x="3657600" y="2286000"/>
            <a:ext cx="1371600" cy="381000"/>
          </a:xfrm>
          <a:prstGeom prst="rect">
            <a:avLst/>
          </a:prstGeom>
          <a:noFill/>
        </p:spPr>
        <p:txBody>
          <a:bodyPr wrap="square" rtlCol="0">
            <a:spAutoFit/>
          </a:bodyPr>
          <a:lstStyle/>
          <a:p>
            <a:r>
              <a:rPr lang="en-US" dirty="0" smtClean="0"/>
              <a:t>Smoke?</a:t>
            </a:r>
            <a:endParaRPr lang="en-US" dirty="0"/>
          </a:p>
        </p:txBody>
      </p:sp>
      <p:sp>
        <p:nvSpPr>
          <p:cNvPr id="12" name="TextBox 11"/>
          <p:cNvSpPr txBox="1"/>
          <p:nvPr/>
        </p:nvSpPr>
        <p:spPr>
          <a:xfrm>
            <a:off x="609600" y="1828800"/>
            <a:ext cx="1905000" cy="369332"/>
          </a:xfrm>
          <a:prstGeom prst="rect">
            <a:avLst/>
          </a:prstGeom>
          <a:noFill/>
        </p:spPr>
        <p:txBody>
          <a:bodyPr wrap="square" rtlCol="0">
            <a:spAutoFit/>
          </a:bodyPr>
          <a:lstStyle/>
          <a:p>
            <a:r>
              <a:rPr lang="en-US" dirty="0" smtClean="0"/>
              <a:t>Test their sugar?</a:t>
            </a:r>
            <a:endParaRPr lang="en-US" dirty="0"/>
          </a:p>
        </p:txBody>
      </p:sp>
      <p:sp>
        <p:nvSpPr>
          <p:cNvPr id="13" name="TextBox 12"/>
          <p:cNvSpPr txBox="1"/>
          <p:nvPr/>
        </p:nvSpPr>
        <p:spPr>
          <a:xfrm>
            <a:off x="6858000" y="4191000"/>
            <a:ext cx="1905000" cy="369332"/>
          </a:xfrm>
          <a:prstGeom prst="rect">
            <a:avLst/>
          </a:prstGeom>
          <a:noFill/>
        </p:spPr>
        <p:txBody>
          <a:bodyPr wrap="square" rtlCol="0">
            <a:spAutoFit/>
          </a:bodyPr>
          <a:lstStyle/>
          <a:p>
            <a:r>
              <a:rPr lang="en-US" dirty="0" smtClean="0"/>
              <a:t>Have Asthma?</a:t>
            </a:r>
            <a:endParaRPr lang="en-US" dirty="0"/>
          </a:p>
        </p:txBody>
      </p:sp>
      <p:sp>
        <p:nvSpPr>
          <p:cNvPr id="14" name="TextBox 13"/>
          <p:cNvSpPr txBox="1"/>
          <p:nvPr/>
        </p:nvSpPr>
        <p:spPr>
          <a:xfrm>
            <a:off x="7239000" y="2286000"/>
            <a:ext cx="1905000" cy="369332"/>
          </a:xfrm>
          <a:prstGeom prst="rect">
            <a:avLst/>
          </a:prstGeom>
          <a:noFill/>
        </p:spPr>
        <p:txBody>
          <a:bodyPr wrap="square" rtlCol="0">
            <a:spAutoFit/>
          </a:bodyPr>
          <a:lstStyle/>
          <a:p>
            <a:r>
              <a:rPr lang="en-US" dirty="0" smtClean="0"/>
              <a:t>Literacy level?</a:t>
            </a:r>
            <a:endParaRPr lang="en-US" dirty="0"/>
          </a:p>
        </p:txBody>
      </p:sp>
      <p:sp>
        <p:nvSpPr>
          <p:cNvPr id="15" name="TextBox 14"/>
          <p:cNvSpPr txBox="1"/>
          <p:nvPr/>
        </p:nvSpPr>
        <p:spPr>
          <a:xfrm>
            <a:off x="4191000" y="3962400"/>
            <a:ext cx="1828800" cy="381000"/>
          </a:xfrm>
          <a:prstGeom prst="rect">
            <a:avLst/>
          </a:prstGeom>
          <a:noFill/>
        </p:spPr>
        <p:txBody>
          <a:bodyPr wrap="square" rtlCol="0">
            <a:spAutoFit/>
          </a:bodyPr>
          <a:lstStyle/>
          <a:p>
            <a:r>
              <a:rPr lang="en-US" dirty="0" smtClean="0"/>
              <a:t>Type of work?</a:t>
            </a:r>
            <a:endParaRPr lang="en-US" dirty="0"/>
          </a:p>
        </p:txBody>
      </p:sp>
      <p:sp>
        <p:nvSpPr>
          <p:cNvPr id="16" name="TextBox 15"/>
          <p:cNvSpPr txBox="1"/>
          <p:nvPr/>
        </p:nvSpPr>
        <p:spPr>
          <a:xfrm>
            <a:off x="1524000" y="4191000"/>
            <a:ext cx="1524000" cy="381000"/>
          </a:xfrm>
          <a:prstGeom prst="rect">
            <a:avLst/>
          </a:prstGeom>
          <a:noFill/>
        </p:spPr>
        <p:txBody>
          <a:bodyPr wrap="square" rtlCol="0">
            <a:spAutoFit/>
          </a:bodyPr>
          <a:lstStyle/>
          <a:p>
            <a:r>
              <a:rPr lang="en-US" dirty="0" smtClean="0"/>
              <a:t>Exercise?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088"/>
            <a:ext cx="8229600" cy="819912"/>
          </a:xfrm>
        </p:spPr>
        <p:txBody>
          <a:bodyPr>
            <a:normAutofit/>
          </a:bodyPr>
          <a:lstStyle/>
          <a:p>
            <a:pPr eaLnBrk="1" hangingPunct="1">
              <a:defRPr/>
            </a:pPr>
            <a:r>
              <a:rPr lang="en-US" sz="4000" dirty="0" smtClean="0">
                <a:solidFill>
                  <a:schemeClr val="bg2">
                    <a:lumMod val="50000"/>
                  </a:schemeClr>
                </a:solidFill>
              </a:rPr>
              <a:t>What is a Health Factor?</a:t>
            </a:r>
          </a:p>
        </p:txBody>
      </p:sp>
      <p:sp>
        <p:nvSpPr>
          <p:cNvPr id="8195" name="Content Placeholder 2"/>
          <p:cNvSpPr>
            <a:spLocks noGrp="1"/>
          </p:cNvSpPr>
          <p:nvPr>
            <p:ph idx="1"/>
          </p:nvPr>
        </p:nvSpPr>
        <p:spPr>
          <a:xfrm>
            <a:off x="322263" y="1752600"/>
            <a:ext cx="8509000" cy="4622800"/>
          </a:xfrm>
        </p:spPr>
        <p:txBody>
          <a:bodyPr>
            <a:normAutofit/>
          </a:bodyPr>
          <a:lstStyle/>
          <a:p>
            <a:pPr eaLnBrk="1" hangingPunct="1">
              <a:lnSpc>
                <a:spcPct val="80000"/>
              </a:lnSpc>
              <a:defRPr/>
            </a:pPr>
            <a:r>
              <a:rPr lang="en-US" sz="2800" dirty="0" smtClean="0"/>
              <a:t>Health Factors describe a component of the patient’s health and wellness not documented elsewhere or does not have an ICD or CPT code. </a:t>
            </a:r>
          </a:p>
          <a:p>
            <a:pPr eaLnBrk="1" hangingPunct="1">
              <a:lnSpc>
                <a:spcPct val="80000"/>
              </a:lnSpc>
              <a:defRPr/>
            </a:pPr>
            <a:r>
              <a:rPr lang="en-US" sz="2800" dirty="0" smtClean="0"/>
              <a:t>Health factors are not visit specific and relate to the patient’s overall health status. </a:t>
            </a:r>
          </a:p>
          <a:p>
            <a:pPr eaLnBrk="1" hangingPunct="1">
              <a:lnSpc>
                <a:spcPct val="80000"/>
              </a:lnSpc>
              <a:defRPr/>
            </a:pPr>
            <a:r>
              <a:rPr lang="en-US" sz="2800" dirty="0" smtClean="0"/>
              <a:t>You/anyone can assess a person’s health factors at any visit. </a:t>
            </a:r>
          </a:p>
          <a:p>
            <a:pPr eaLnBrk="1" hangingPunct="1">
              <a:lnSpc>
                <a:spcPct val="80000"/>
              </a:lnSpc>
              <a:defRPr/>
            </a:pPr>
            <a:r>
              <a:rPr lang="en-US" sz="2800" dirty="0" smtClean="0"/>
              <a:t>Health factors should be re-assessed at least once yearly.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04200" cy="1066800"/>
          </a:xfrm>
        </p:spPr>
        <p:txBody>
          <a:bodyPr>
            <a:noAutofit/>
          </a:bodyPr>
          <a:lstStyle/>
          <a:p>
            <a:pPr>
              <a:defRPr/>
            </a:pPr>
            <a:r>
              <a:rPr lang="en-US" sz="3600" dirty="0" smtClean="0"/>
              <a:t>Educational Assessments are documented as Health Factors. What are Educational Assessments?</a:t>
            </a:r>
            <a:endParaRPr lang="en-US" sz="3600" dirty="0"/>
          </a:p>
        </p:txBody>
      </p:sp>
      <p:sp>
        <p:nvSpPr>
          <p:cNvPr id="3" name="Content Placeholder 2"/>
          <p:cNvSpPr>
            <a:spLocks noGrp="1"/>
          </p:cNvSpPr>
          <p:nvPr>
            <p:ph idx="1"/>
          </p:nvPr>
        </p:nvSpPr>
        <p:spPr>
          <a:xfrm>
            <a:off x="237067" y="2819400"/>
            <a:ext cx="8737600" cy="3810000"/>
          </a:xfrm>
        </p:spPr>
        <p:txBody>
          <a:bodyPr>
            <a:normAutofit/>
          </a:bodyPr>
          <a:lstStyle/>
          <a:p>
            <a:pPr>
              <a:defRPr/>
            </a:pPr>
            <a:r>
              <a:rPr lang="en-US" sz="2000" dirty="0" smtClean="0"/>
              <a:t>Healthcare accrediting organizations require the documentation of facts about a patient.</a:t>
            </a:r>
          </a:p>
          <a:p>
            <a:pPr>
              <a:defRPr/>
            </a:pPr>
            <a:r>
              <a:rPr lang="en-US" sz="2000" dirty="0" smtClean="0"/>
              <a:t>Included in those requirements, is the requirement that factors that might impact a patient’s ability to understand their health care – must also be documented.</a:t>
            </a:r>
          </a:p>
          <a:p>
            <a:pPr>
              <a:defRPr/>
            </a:pPr>
            <a:r>
              <a:rPr lang="en-US" sz="2000" dirty="0" smtClean="0"/>
              <a:t>In the IHS, these are called </a:t>
            </a:r>
            <a:r>
              <a:rPr lang="en-US" sz="2000" dirty="0" smtClean="0">
                <a:solidFill>
                  <a:schemeClr val="bg2">
                    <a:lumMod val="25000"/>
                  </a:schemeClr>
                </a:solidFill>
              </a:rPr>
              <a:t>Educational Assessments</a:t>
            </a:r>
            <a:r>
              <a:rPr lang="en-US" sz="2000" dirty="0" smtClean="0">
                <a:solidFill>
                  <a:schemeClr val="bg2">
                    <a:lumMod val="50000"/>
                  </a:schemeClr>
                </a:solidFill>
              </a:rPr>
              <a:t>. </a:t>
            </a:r>
          </a:p>
          <a:p>
            <a:pPr lvl="1">
              <a:defRPr/>
            </a:pPr>
            <a:r>
              <a:rPr lang="en-US" sz="1800" dirty="0" smtClean="0"/>
              <a:t>Learning Preferences</a:t>
            </a:r>
          </a:p>
          <a:p>
            <a:pPr lvl="1">
              <a:defRPr/>
            </a:pPr>
            <a:r>
              <a:rPr lang="en-US" sz="1800" dirty="0" smtClean="0"/>
              <a:t>Barriers to Learning</a:t>
            </a:r>
          </a:p>
          <a:p>
            <a:pPr>
              <a:defRPr/>
            </a:pPr>
            <a:r>
              <a:rPr lang="en-US" sz="2000" dirty="0" smtClean="0"/>
              <a:t>Bottom Line: Regardless of your facility accreditation: Providing education is a part of good patient care.</a:t>
            </a:r>
            <a:endParaRPr lang="en-US" sz="2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304800" y="838200"/>
            <a:ext cx="7772400" cy="1752600"/>
          </a:xfrm>
        </p:spPr>
        <p:txBody>
          <a:bodyPr>
            <a:noAutofit/>
          </a:bodyPr>
          <a:lstStyle/>
          <a:p>
            <a:pPr eaLnBrk="1" hangingPunct="1">
              <a:defRPr/>
            </a:pPr>
            <a:r>
              <a:rPr lang="en-US" sz="3200" dirty="0" smtClean="0"/>
              <a:t>Educational Assessment:</a:t>
            </a:r>
            <a:br>
              <a:rPr lang="en-US" sz="3200" dirty="0" smtClean="0"/>
            </a:br>
            <a:r>
              <a:rPr lang="en-US" sz="3200" b="1" dirty="0" smtClean="0">
                <a:solidFill>
                  <a:schemeClr val="tx1"/>
                </a:solidFill>
              </a:rPr>
              <a:t>Learning Preference</a:t>
            </a:r>
            <a:r>
              <a:rPr lang="en-US" sz="3200" dirty="0" smtClean="0">
                <a:solidFill>
                  <a:schemeClr val="bg2">
                    <a:lumMod val="50000"/>
                  </a:schemeClr>
                </a:solidFill>
              </a:rPr>
              <a:t> </a:t>
            </a:r>
            <a:r>
              <a:rPr lang="en-US" sz="2800" dirty="0" smtClean="0">
                <a:solidFill>
                  <a:schemeClr val="bg2">
                    <a:lumMod val="50000"/>
                  </a:schemeClr>
                </a:solidFill>
              </a:rPr>
              <a:t>(Health Factor) – </a:t>
            </a:r>
            <a:br>
              <a:rPr lang="en-US" sz="2800" dirty="0" smtClean="0">
                <a:solidFill>
                  <a:schemeClr val="bg2">
                    <a:lumMod val="50000"/>
                  </a:schemeClr>
                </a:solidFill>
              </a:rPr>
            </a:br>
            <a:r>
              <a:rPr lang="en-US" sz="2800" dirty="0" smtClean="0">
                <a:solidFill>
                  <a:schemeClr val="bg2">
                    <a:lumMod val="50000"/>
                  </a:schemeClr>
                </a:solidFill>
              </a:rPr>
              <a:t>How do you prefer to learn new information?  </a:t>
            </a:r>
            <a:br>
              <a:rPr lang="en-US" sz="2800" dirty="0" smtClean="0">
                <a:solidFill>
                  <a:schemeClr val="bg2">
                    <a:lumMod val="50000"/>
                  </a:schemeClr>
                </a:solidFill>
              </a:rPr>
            </a:br>
            <a:r>
              <a:rPr lang="en-US" sz="2800" dirty="0" smtClean="0">
                <a:solidFill>
                  <a:schemeClr val="bg2">
                    <a:lumMod val="50000"/>
                  </a:schemeClr>
                </a:solidFill>
              </a:rPr>
              <a:t>Assess once a year – document as a Health Factor</a:t>
            </a:r>
            <a:endParaRPr lang="en-US" sz="3200" dirty="0" smtClean="0">
              <a:solidFill>
                <a:schemeClr val="bg2">
                  <a:lumMod val="50000"/>
                </a:schemeClr>
              </a:solidFill>
            </a:endParaRPr>
          </a:p>
        </p:txBody>
      </p:sp>
      <p:graphicFrame>
        <p:nvGraphicFramePr>
          <p:cNvPr id="6" name="Content Placeholder 5"/>
          <p:cNvGraphicFramePr>
            <a:graphicFrameLocks noGrp="1"/>
          </p:cNvGraphicFramePr>
          <p:nvPr>
            <p:ph idx="1"/>
          </p:nvPr>
        </p:nvGraphicFramePr>
        <p:xfrm>
          <a:off x="304800" y="2590800"/>
          <a:ext cx="8534400" cy="3571240"/>
        </p:xfrm>
        <a:graphic>
          <a:graphicData uri="http://schemas.openxmlformats.org/drawingml/2006/table">
            <a:tbl>
              <a:tblPr firstRow="1" bandRow="1">
                <a:tableStyleId>{5C22544A-7EE6-4342-B048-85BDC9FD1C3A}</a:tableStyleId>
              </a:tblPr>
              <a:tblGrid>
                <a:gridCol w="1693333"/>
                <a:gridCol w="6841067"/>
              </a:tblGrid>
              <a:tr h="370840">
                <a:tc>
                  <a:txBody>
                    <a:bodyPr/>
                    <a:lstStyle/>
                    <a:p>
                      <a:r>
                        <a:rPr lang="en-US" dirty="0" smtClean="0">
                          <a:solidFill>
                            <a:schemeClr val="bg1"/>
                          </a:solidFill>
                        </a:rPr>
                        <a:t>Health</a:t>
                      </a:r>
                      <a:r>
                        <a:rPr lang="en-US" baseline="0" dirty="0" smtClean="0">
                          <a:solidFill>
                            <a:schemeClr val="bg1"/>
                          </a:solidFill>
                        </a:rPr>
                        <a:t> Factor</a:t>
                      </a:r>
                      <a:endParaRPr lang="en-US" dirty="0">
                        <a:solidFill>
                          <a:schemeClr val="bg1"/>
                        </a:solidFill>
                      </a:endParaRPr>
                    </a:p>
                  </a:txBody>
                  <a:tcPr marL="81280" marR="81280"/>
                </a:tc>
                <a:tc>
                  <a:txBody>
                    <a:bodyPr/>
                    <a:lstStyle/>
                    <a:p>
                      <a:r>
                        <a:rPr lang="en-US" dirty="0" smtClean="0">
                          <a:solidFill>
                            <a:schemeClr val="bg1"/>
                          </a:solidFill>
                        </a:rPr>
                        <a:t>Definition</a:t>
                      </a:r>
                      <a:endParaRPr lang="en-US" dirty="0">
                        <a:solidFill>
                          <a:schemeClr val="bg1"/>
                        </a:solidFill>
                      </a:endParaRPr>
                    </a:p>
                  </a:txBody>
                  <a:tcPr marL="81280" marR="81280"/>
                </a:tc>
              </a:tr>
              <a:tr h="370840">
                <a:tc>
                  <a:txBody>
                    <a:bodyPr/>
                    <a:lstStyle/>
                    <a:p>
                      <a:r>
                        <a:rPr lang="en-US" sz="1800" kern="1200" dirty="0" smtClean="0">
                          <a:solidFill>
                            <a:schemeClr val="dk1"/>
                          </a:solidFill>
                          <a:latin typeface="+mn-lt"/>
                          <a:ea typeface="+mn-ea"/>
                          <a:cs typeface="+mn-cs"/>
                        </a:rPr>
                        <a:t>Do or Practice</a:t>
                      </a:r>
                      <a:endParaRPr lang="en-US" dirty="0">
                        <a:solidFill>
                          <a:srgbClr val="002060"/>
                        </a:solidFill>
                      </a:endParaRPr>
                    </a:p>
                  </a:txBody>
                  <a:tcPr marL="81280" marR="81280"/>
                </a:tc>
                <a:tc>
                  <a:txBody>
                    <a:bodyPr/>
                    <a:lstStyle/>
                    <a:p>
                      <a:r>
                        <a:rPr lang="en-US" sz="1800" kern="1200" dirty="0" smtClean="0">
                          <a:solidFill>
                            <a:schemeClr val="dk1"/>
                          </a:solidFill>
                          <a:latin typeface="+mn-lt"/>
                          <a:ea typeface="+mn-ea"/>
                          <a:cs typeface="+mn-cs"/>
                        </a:rPr>
                        <a:t>The patient states that doing or practicing a new skill is the preferred style of learning new information.</a:t>
                      </a:r>
                      <a:endParaRPr lang="en-US" dirty="0">
                        <a:solidFill>
                          <a:srgbClr val="002060"/>
                        </a:solidFill>
                      </a:endParaRPr>
                    </a:p>
                  </a:txBody>
                  <a:tcPr marL="81280" marR="81280"/>
                </a:tc>
              </a:tr>
              <a:tr h="370840">
                <a:tc>
                  <a:txBody>
                    <a:bodyPr/>
                    <a:lstStyle/>
                    <a:p>
                      <a:r>
                        <a:rPr lang="en-US" dirty="0" smtClean="0">
                          <a:solidFill>
                            <a:srgbClr val="002060"/>
                          </a:solidFill>
                        </a:rPr>
                        <a:t>Read</a:t>
                      </a:r>
                      <a:endParaRPr lang="en-US" dirty="0">
                        <a:solidFill>
                          <a:srgbClr val="002060"/>
                        </a:solidFill>
                      </a:endParaRPr>
                    </a:p>
                  </a:txBody>
                  <a:tcPr marL="81280" marR="81280">
                    <a:solidFill>
                      <a:srgbClr val="A6CEDA"/>
                    </a:solidFill>
                  </a:tcPr>
                </a:tc>
                <a:tc>
                  <a:txBody>
                    <a:bodyPr/>
                    <a:lstStyle/>
                    <a:p>
                      <a:r>
                        <a:rPr lang="en-US" sz="1800" kern="1200" dirty="0" smtClean="0">
                          <a:solidFill>
                            <a:schemeClr val="dk1"/>
                          </a:solidFill>
                          <a:latin typeface="+mn-lt"/>
                          <a:ea typeface="+mn-ea"/>
                          <a:cs typeface="+mn-cs"/>
                        </a:rPr>
                        <a:t>The patient, or the patient’s family, states that reading is a preferred style of learning.</a:t>
                      </a:r>
                      <a:endParaRPr lang="en-US" dirty="0">
                        <a:solidFill>
                          <a:srgbClr val="002060"/>
                        </a:solidFill>
                      </a:endParaRPr>
                    </a:p>
                  </a:txBody>
                  <a:tcPr marL="81280" marR="81280">
                    <a:solidFill>
                      <a:srgbClr val="A6CEDA"/>
                    </a:solidFill>
                  </a:tcPr>
                </a:tc>
              </a:tr>
              <a:tr h="370840">
                <a:tc>
                  <a:txBody>
                    <a:bodyPr/>
                    <a:lstStyle/>
                    <a:p>
                      <a:r>
                        <a:rPr lang="en-US" dirty="0" smtClean="0">
                          <a:solidFill>
                            <a:srgbClr val="002060"/>
                          </a:solidFill>
                        </a:rPr>
                        <a:t>Small Group</a:t>
                      </a:r>
                      <a:endParaRPr lang="en-US" dirty="0">
                        <a:solidFill>
                          <a:srgbClr val="002060"/>
                        </a:solidFill>
                      </a:endParaRPr>
                    </a:p>
                  </a:txBody>
                  <a:tcPr marL="81280" marR="81280"/>
                </a:tc>
                <a:tc>
                  <a:txBody>
                    <a:bodyPr/>
                    <a:lstStyle/>
                    <a:p>
                      <a:r>
                        <a:rPr lang="en-US" sz="1800" kern="1200" dirty="0" smtClean="0">
                          <a:solidFill>
                            <a:schemeClr val="dk1"/>
                          </a:solidFill>
                          <a:latin typeface="+mn-lt"/>
                          <a:ea typeface="+mn-ea"/>
                          <a:cs typeface="+mn-cs"/>
                        </a:rPr>
                        <a:t>The patient, or the patient’s family, states that participating in small groups is a preferred style of learning.</a:t>
                      </a:r>
                      <a:endParaRPr lang="en-US" dirty="0">
                        <a:solidFill>
                          <a:srgbClr val="002060"/>
                        </a:solidFill>
                      </a:endParaRPr>
                    </a:p>
                  </a:txBody>
                  <a:tcPr marL="81280" marR="81280">
                    <a:lnB w="12700" cmpd="sng">
                      <a:noFill/>
                    </a:lnB>
                  </a:tcPr>
                </a:tc>
              </a:tr>
              <a:tr h="370840">
                <a:tc>
                  <a:txBody>
                    <a:bodyPr/>
                    <a:lstStyle/>
                    <a:p>
                      <a:r>
                        <a:rPr lang="en-US" dirty="0" smtClean="0">
                          <a:solidFill>
                            <a:srgbClr val="002060"/>
                          </a:solidFill>
                        </a:rPr>
                        <a:t>Talk</a:t>
                      </a:r>
                      <a:r>
                        <a:rPr lang="en-US" sz="3200" b="0" dirty="0" smtClean="0">
                          <a:solidFill>
                            <a:srgbClr val="FF0000"/>
                          </a:solidFill>
                        </a:rPr>
                        <a:t>*</a:t>
                      </a:r>
                      <a:endParaRPr lang="en-US" b="0" dirty="0">
                        <a:solidFill>
                          <a:srgbClr val="FF0000"/>
                        </a:solidFill>
                      </a:endParaRPr>
                    </a:p>
                  </a:txBody>
                  <a:tcPr marL="81280" marR="81280">
                    <a:lnR w="12700" cmpd="sng">
                      <a:noFill/>
                    </a:lnR>
                    <a:solidFill>
                      <a:srgbClr val="A6CEDA"/>
                    </a:solidFill>
                  </a:tcPr>
                </a:tc>
                <a:tc>
                  <a:txBody>
                    <a:bodyPr/>
                    <a:lstStyle/>
                    <a:p>
                      <a:r>
                        <a:rPr lang="en-US" sz="1800" kern="1200" dirty="0" smtClean="0">
                          <a:solidFill>
                            <a:schemeClr val="dk1"/>
                          </a:solidFill>
                          <a:latin typeface="+mn-lt"/>
                          <a:ea typeface="+mn-ea"/>
                          <a:cs typeface="+mn-cs"/>
                        </a:rPr>
                        <a:t>The patient, or the patient’s family, states that talking and asking questions is their preferred style of learning.</a:t>
                      </a:r>
                      <a:endParaRPr lang="en-US" dirty="0">
                        <a:solidFill>
                          <a:srgbClr val="002060"/>
                        </a:solidFill>
                      </a:endParaRPr>
                    </a:p>
                  </a:txBody>
                  <a:tcPr marL="81280" marR="8128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CEDA"/>
                    </a:solidFill>
                  </a:tcPr>
                </a:tc>
              </a:tr>
              <a:tr h="370840">
                <a:tc>
                  <a:txBody>
                    <a:bodyPr/>
                    <a:lstStyle/>
                    <a:p>
                      <a:r>
                        <a:rPr lang="en-US" dirty="0" smtClean="0">
                          <a:solidFill>
                            <a:srgbClr val="002060"/>
                          </a:solidFill>
                        </a:rPr>
                        <a:t>Video</a:t>
                      </a:r>
                      <a:endParaRPr lang="en-US" dirty="0">
                        <a:solidFill>
                          <a:srgbClr val="002060"/>
                        </a:solidFill>
                      </a:endParaRPr>
                    </a:p>
                  </a:txBody>
                  <a:tcPr marL="81280" marR="81280"/>
                </a:tc>
                <a:tc>
                  <a:txBody>
                    <a:bodyPr/>
                    <a:lstStyle/>
                    <a:p>
                      <a:r>
                        <a:rPr lang="en-US" sz="1800" kern="1200" dirty="0" smtClean="0">
                          <a:solidFill>
                            <a:schemeClr val="dk1"/>
                          </a:solidFill>
                          <a:latin typeface="+mn-lt"/>
                          <a:ea typeface="+mn-ea"/>
                          <a:cs typeface="+mn-cs"/>
                        </a:rPr>
                        <a:t>The patient, or the patient’s family, states that media (kiosk, videos, interactive displays) is a preferred style of learning.</a:t>
                      </a:r>
                      <a:endParaRPr lang="en-US" dirty="0">
                        <a:solidFill>
                          <a:srgbClr val="002060"/>
                        </a:solidFill>
                      </a:endParaRPr>
                    </a:p>
                  </a:txBody>
                  <a:tcPr marL="81280" marR="81280">
                    <a:lnT w="12700" cmpd="sng">
                      <a:noFill/>
                    </a:lnT>
                  </a:tcPr>
                </a:tc>
              </a:tr>
            </a:tbl>
          </a:graphicData>
        </a:graphic>
      </p:graphicFrame>
      <p:cxnSp>
        <p:nvCxnSpPr>
          <p:cNvPr id="25628" name="Straight Connector 9"/>
          <p:cNvCxnSpPr>
            <a:cxnSpLocks noChangeShapeType="1"/>
          </p:cNvCxnSpPr>
          <p:nvPr/>
        </p:nvCxnSpPr>
        <p:spPr bwMode="auto">
          <a:xfrm flipH="1">
            <a:off x="1981200" y="2971800"/>
            <a:ext cx="8468" cy="3200400"/>
          </a:xfrm>
          <a:prstGeom prst="line">
            <a:avLst/>
          </a:prstGeom>
          <a:noFill/>
          <a:ln w="9525" algn="ctr">
            <a:solidFill>
              <a:schemeClr val="tx1"/>
            </a:solidFill>
            <a:round/>
            <a:headEnd/>
            <a:tailEnd/>
          </a:ln>
        </p:spPr>
      </p:cxnSp>
      <p:sp>
        <p:nvSpPr>
          <p:cNvPr id="7" name="TextBox 6"/>
          <p:cNvSpPr txBox="1"/>
          <p:nvPr/>
        </p:nvSpPr>
        <p:spPr>
          <a:xfrm>
            <a:off x="152400" y="6324600"/>
            <a:ext cx="8991600" cy="523220"/>
          </a:xfrm>
          <a:prstGeom prst="rect">
            <a:avLst/>
          </a:prstGeom>
          <a:noFill/>
        </p:spPr>
        <p:txBody>
          <a:bodyPr wrap="square" rtlCol="0">
            <a:spAutoFit/>
          </a:bodyPr>
          <a:lstStyle/>
          <a:p>
            <a:r>
              <a:rPr lang="en-US" sz="2800" dirty="0" smtClean="0">
                <a:solidFill>
                  <a:srgbClr val="FF0000"/>
                </a:solidFill>
              </a:rPr>
              <a:t>* </a:t>
            </a:r>
            <a:r>
              <a:rPr lang="en-US" sz="1600" dirty="0" smtClean="0"/>
              <a:t>Current RPMS data indicates that AI/AN patients prefer to learn by talking with their provider</a:t>
            </a:r>
            <a:endParaRPr lang="en-US"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533400" y="1066800"/>
            <a:ext cx="8001000" cy="990600"/>
          </a:xfrm>
        </p:spPr>
        <p:txBody>
          <a:bodyPr>
            <a:normAutofit fontScale="90000"/>
          </a:bodyPr>
          <a:lstStyle/>
          <a:p>
            <a:pPr eaLnBrk="1" hangingPunct="1">
              <a:defRPr/>
            </a:pPr>
            <a:r>
              <a:rPr lang="en-US" sz="3600" dirty="0" smtClean="0"/>
              <a:t>Education Assessment</a:t>
            </a:r>
            <a:br>
              <a:rPr lang="en-US" sz="3600" dirty="0" smtClean="0"/>
            </a:br>
            <a:r>
              <a:rPr lang="en-US" sz="3600" b="1" dirty="0" smtClean="0">
                <a:solidFill>
                  <a:schemeClr val="tx1"/>
                </a:solidFill>
              </a:rPr>
              <a:t>Barriers to Learning </a:t>
            </a:r>
            <a:r>
              <a:rPr lang="en-US" sz="3600" dirty="0" smtClean="0"/>
              <a:t>(Health Factor)</a:t>
            </a:r>
            <a:br>
              <a:rPr lang="en-US" sz="3600" dirty="0" smtClean="0"/>
            </a:br>
            <a:r>
              <a:rPr lang="en-US" sz="3600" dirty="0" smtClean="0"/>
              <a:t>Assess once a year – assess by observation.</a:t>
            </a:r>
          </a:p>
        </p:txBody>
      </p:sp>
      <p:graphicFrame>
        <p:nvGraphicFramePr>
          <p:cNvPr id="5" name="Content Placeholder 4"/>
          <p:cNvGraphicFramePr>
            <a:graphicFrameLocks noGrp="1"/>
          </p:cNvGraphicFramePr>
          <p:nvPr>
            <p:ph idx="1"/>
          </p:nvPr>
        </p:nvGraphicFramePr>
        <p:xfrm>
          <a:off x="228600" y="2133600"/>
          <a:ext cx="8737600" cy="4564379"/>
        </p:xfrm>
        <a:graphic>
          <a:graphicData uri="http://schemas.openxmlformats.org/drawingml/2006/table">
            <a:tbl>
              <a:tblPr firstRow="1" bandRow="1">
                <a:tableStyleId>{5C22544A-7EE6-4342-B048-85BDC9FD1C3A}</a:tableStyleId>
              </a:tblPr>
              <a:tblGrid>
                <a:gridCol w="2219073"/>
                <a:gridCol w="6518527"/>
              </a:tblGrid>
              <a:tr h="533399">
                <a:tc>
                  <a:txBody>
                    <a:bodyPr/>
                    <a:lstStyle/>
                    <a:p>
                      <a:r>
                        <a:rPr lang="en-US" sz="1600" dirty="0" smtClean="0">
                          <a:solidFill>
                            <a:schemeClr val="bg1"/>
                          </a:solidFill>
                        </a:rPr>
                        <a:t>Barriers to Learning </a:t>
                      </a:r>
                      <a:endParaRPr lang="en-US" sz="1600" dirty="0">
                        <a:solidFill>
                          <a:schemeClr val="bg1"/>
                        </a:solidFill>
                      </a:endParaRPr>
                    </a:p>
                  </a:txBody>
                  <a:tcPr marL="81280" marR="81280"/>
                </a:tc>
                <a:tc>
                  <a:txBody>
                    <a:bodyPr/>
                    <a:lstStyle/>
                    <a:p>
                      <a:r>
                        <a:rPr lang="en-US" sz="1600" dirty="0" smtClean="0">
                          <a:solidFill>
                            <a:schemeClr val="bg1"/>
                          </a:solidFill>
                        </a:rPr>
                        <a:t>Definition</a:t>
                      </a:r>
                      <a:endParaRPr lang="en-US" sz="1600" dirty="0">
                        <a:solidFill>
                          <a:schemeClr val="bg1"/>
                        </a:solidFill>
                      </a:endParaRPr>
                    </a:p>
                  </a:txBody>
                  <a:tcPr marL="81280" marR="81280"/>
                </a:tc>
              </a:tr>
              <a:tr h="408940">
                <a:tc>
                  <a:txBody>
                    <a:bodyPr/>
                    <a:lstStyle/>
                    <a:p>
                      <a:r>
                        <a:rPr lang="en-US" sz="1600" kern="1200" dirty="0" smtClean="0">
                          <a:solidFill>
                            <a:schemeClr val="dk1"/>
                          </a:solidFill>
                          <a:latin typeface="+mn-lt"/>
                          <a:ea typeface="+mn-ea"/>
                          <a:cs typeface="+mn-cs"/>
                        </a:rPr>
                        <a:t>No Barriers </a:t>
                      </a:r>
                      <a:endParaRPr lang="en-US" sz="1600" dirty="0"/>
                    </a:p>
                  </a:txBody>
                  <a:tcPr marL="81280" marR="81280"/>
                </a:tc>
                <a:tc>
                  <a:txBody>
                    <a:bodyPr/>
                    <a:lstStyle/>
                    <a:p>
                      <a:r>
                        <a:rPr lang="en-US" sz="1600" kern="1200" dirty="0" smtClean="0">
                          <a:solidFill>
                            <a:schemeClr val="dk1"/>
                          </a:solidFill>
                          <a:latin typeface="+mn-lt"/>
                          <a:ea typeface="+mn-ea"/>
                          <a:cs typeface="+mn-cs"/>
                        </a:rPr>
                        <a:t>The patient has no apparent barriers to learning</a:t>
                      </a:r>
                      <a:endParaRPr lang="en-US" sz="1600" dirty="0"/>
                    </a:p>
                  </a:txBody>
                  <a:tcPr marL="81280" marR="81280"/>
                </a:tc>
              </a:tr>
              <a:tr h="408940">
                <a:tc>
                  <a:txBody>
                    <a:bodyPr/>
                    <a:lstStyle/>
                    <a:p>
                      <a:r>
                        <a:rPr lang="en-US" sz="1600" kern="1200" dirty="0" smtClean="0">
                          <a:solidFill>
                            <a:schemeClr val="dk1"/>
                          </a:solidFill>
                          <a:latin typeface="+mn-lt"/>
                          <a:ea typeface="+mn-ea"/>
                          <a:cs typeface="+mn-cs"/>
                        </a:rPr>
                        <a:t>Visually Impaired</a:t>
                      </a:r>
                      <a:endParaRPr lang="en-US" sz="1600" dirty="0"/>
                    </a:p>
                  </a:txBody>
                  <a:tcPr marL="81280" marR="81280"/>
                </a:tc>
                <a:tc>
                  <a:txBody>
                    <a:bodyPr/>
                    <a:lstStyle/>
                    <a:p>
                      <a:r>
                        <a:rPr lang="en-US" sz="1600" kern="1200" dirty="0" smtClean="0">
                          <a:solidFill>
                            <a:schemeClr val="dk1"/>
                          </a:solidFill>
                          <a:latin typeface="+mn-lt"/>
                          <a:ea typeface="+mn-ea"/>
                          <a:cs typeface="+mn-cs"/>
                        </a:rPr>
                        <a:t>The patient has difficulty seeing even with best corrected vision. The difficulty can be compensated with the use of other measures, devices, or both to improve vision (large print, better lighting, magnifying glasses).</a:t>
                      </a:r>
                      <a:endParaRPr lang="en-US" sz="1600" dirty="0"/>
                    </a:p>
                  </a:txBody>
                  <a:tcPr marL="81280" marR="81280"/>
                </a:tc>
              </a:tr>
              <a:tr h="408940">
                <a:tc>
                  <a:txBody>
                    <a:bodyPr/>
                    <a:lstStyle/>
                    <a:p>
                      <a:r>
                        <a:rPr lang="en-US" sz="1600" kern="1200" dirty="0" smtClean="0">
                          <a:solidFill>
                            <a:schemeClr val="dk1"/>
                          </a:solidFill>
                          <a:latin typeface="+mn-lt"/>
                          <a:ea typeface="+mn-ea"/>
                          <a:cs typeface="+mn-cs"/>
                        </a:rPr>
                        <a:t>Blind </a:t>
                      </a:r>
                      <a:endParaRPr lang="en-US" sz="1600" dirty="0"/>
                    </a:p>
                  </a:txBody>
                  <a:tcPr marL="81280" marR="81280"/>
                </a:tc>
                <a:tc>
                  <a:txBody>
                    <a:bodyPr/>
                    <a:lstStyle/>
                    <a:p>
                      <a:r>
                        <a:rPr lang="en-US" sz="1600" kern="1200" dirty="0" smtClean="0">
                          <a:solidFill>
                            <a:schemeClr val="dk1"/>
                          </a:solidFill>
                          <a:latin typeface="+mn-lt"/>
                          <a:ea typeface="+mn-ea"/>
                          <a:cs typeface="+mn-cs"/>
                        </a:rPr>
                        <a:t>The patient is blind and cannot compensate with low vision devices.</a:t>
                      </a:r>
                      <a:endParaRPr lang="en-US" sz="1600" dirty="0"/>
                    </a:p>
                  </a:txBody>
                  <a:tcPr marL="81280" marR="81280"/>
                </a:tc>
              </a:tr>
              <a:tr h="408940">
                <a:tc>
                  <a:txBody>
                    <a:bodyPr/>
                    <a:lstStyle/>
                    <a:p>
                      <a:r>
                        <a:rPr lang="en-US" sz="1600" kern="1200" dirty="0" smtClean="0">
                          <a:solidFill>
                            <a:schemeClr val="dk1"/>
                          </a:solidFill>
                          <a:latin typeface="+mn-lt"/>
                          <a:ea typeface="+mn-ea"/>
                          <a:cs typeface="+mn-cs"/>
                        </a:rPr>
                        <a:t>Hard of Hearing</a:t>
                      </a:r>
                      <a:endParaRPr lang="en-US" sz="1600" dirty="0"/>
                    </a:p>
                  </a:txBody>
                  <a:tcPr marL="81280" marR="81280"/>
                </a:tc>
                <a:tc>
                  <a:txBody>
                    <a:bodyPr/>
                    <a:lstStyle/>
                    <a:p>
                      <a:r>
                        <a:rPr lang="en-US" sz="1600" kern="1200" dirty="0" smtClean="0">
                          <a:solidFill>
                            <a:schemeClr val="dk1"/>
                          </a:solidFill>
                          <a:latin typeface="+mn-lt"/>
                          <a:ea typeface="+mn-ea"/>
                          <a:cs typeface="+mn-cs"/>
                        </a:rPr>
                        <a:t>The patient has a problem hearing that can be compensated with increased volume or hearing devices.</a:t>
                      </a:r>
                      <a:endParaRPr lang="en-US" sz="1600" dirty="0"/>
                    </a:p>
                  </a:txBody>
                  <a:tcPr marL="81280" marR="81280"/>
                </a:tc>
              </a:tr>
              <a:tr h="408940">
                <a:tc>
                  <a:txBody>
                    <a:bodyPr/>
                    <a:lstStyle/>
                    <a:p>
                      <a:r>
                        <a:rPr lang="en-US" sz="1600" kern="1200" dirty="0" smtClean="0">
                          <a:solidFill>
                            <a:schemeClr val="dk1"/>
                          </a:solidFill>
                          <a:latin typeface="+mn-lt"/>
                          <a:ea typeface="+mn-ea"/>
                          <a:cs typeface="+mn-cs"/>
                        </a:rPr>
                        <a:t>Deaf </a:t>
                      </a:r>
                      <a:endParaRPr lang="en-US" sz="1600" dirty="0"/>
                    </a:p>
                  </a:txBody>
                  <a:tcPr marL="81280" marR="81280"/>
                </a:tc>
                <a:tc>
                  <a:txBody>
                    <a:bodyPr/>
                    <a:lstStyle/>
                    <a:p>
                      <a:r>
                        <a:rPr lang="en-US" sz="1600" kern="1200" dirty="0" smtClean="0">
                          <a:solidFill>
                            <a:schemeClr val="dk1"/>
                          </a:solidFill>
                          <a:latin typeface="+mn-lt"/>
                          <a:ea typeface="+mn-ea"/>
                          <a:cs typeface="+mn-cs"/>
                        </a:rPr>
                        <a:t>The patient is deaf and CANNOT compensate with increased volume or hearing devices.</a:t>
                      </a:r>
                      <a:endParaRPr lang="en-US" sz="1600" dirty="0"/>
                    </a:p>
                  </a:txBody>
                  <a:tcPr marL="81280" marR="81280"/>
                </a:tc>
              </a:tr>
              <a:tr h="408940">
                <a:tc>
                  <a:txBody>
                    <a:bodyPr/>
                    <a:lstStyle/>
                    <a:p>
                      <a:r>
                        <a:rPr lang="en-US" sz="1600" kern="1200" dirty="0" smtClean="0">
                          <a:solidFill>
                            <a:schemeClr val="dk1"/>
                          </a:solidFill>
                          <a:latin typeface="+mn-lt"/>
                          <a:ea typeface="+mn-ea"/>
                          <a:cs typeface="+mn-cs"/>
                        </a:rPr>
                        <a:t>Does Not Read English </a:t>
                      </a:r>
                      <a:endParaRPr lang="en-US" sz="1600" dirty="0"/>
                    </a:p>
                  </a:txBody>
                  <a:tcPr marL="81280" marR="81280"/>
                </a:tc>
                <a:tc>
                  <a:txBody>
                    <a:bodyPr/>
                    <a:lstStyle/>
                    <a:p>
                      <a:r>
                        <a:rPr lang="en-US" sz="1600" kern="1200" dirty="0" smtClean="0">
                          <a:solidFill>
                            <a:schemeClr val="dk1"/>
                          </a:solidFill>
                          <a:latin typeface="+mn-lt"/>
                          <a:ea typeface="+mn-ea"/>
                          <a:cs typeface="+mn-cs"/>
                        </a:rPr>
                        <a:t>The patient is unable to read English.</a:t>
                      </a:r>
                      <a:endParaRPr lang="en-US" sz="1600" dirty="0"/>
                    </a:p>
                  </a:txBody>
                  <a:tcPr marL="81280" marR="81280"/>
                </a:tc>
              </a:tr>
              <a:tr h="408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Speaks English as a second language </a:t>
                      </a:r>
                      <a:endParaRPr lang="en-US" sz="1600" dirty="0" smtClean="0"/>
                    </a:p>
                    <a:p>
                      <a:endParaRPr lang="en-US" sz="1600" dirty="0"/>
                    </a:p>
                  </a:txBody>
                  <a:tcPr marL="81280" marR="812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patient’s primary language is not English.</a:t>
                      </a:r>
                      <a:endParaRPr lang="en-US" sz="1600" dirty="0" smtClean="0"/>
                    </a:p>
                    <a:p>
                      <a:endParaRPr lang="en-US" sz="1600" dirty="0"/>
                    </a:p>
                  </a:txBody>
                  <a:tcPr marL="81280" marR="81280"/>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81000"/>
          <a:ext cx="8534400" cy="5943600"/>
        </p:xfrm>
        <a:graphic>
          <a:graphicData uri="http://schemas.openxmlformats.org/drawingml/2006/table">
            <a:tbl>
              <a:tblPr firstRow="1" bandRow="1">
                <a:tableStyleId>{5C22544A-7EE6-4342-B048-85BDC9FD1C3A}</a:tableStyleId>
              </a:tblPr>
              <a:tblGrid>
                <a:gridCol w="2167467"/>
                <a:gridCol w="6366933"/>
              </a:tblGrid>
              <a:tr h="370840">
                <a:tc>
                  <a:txBody>
                    <a:bodyPr/>
                    <a:lstStyle/>
                    <a:p>
                      <a:r>
                        <a:rPr lang="en-US" dirty="0" smtClean="0">
                          <a:solidFill>
                            <a:schemeClr val="bg1"/>
                          </a:solidFill>
                        </a:rPr>
                        <a:t>Barriers</a:t>
                      </a:r>
                      <a:r>
                        <a:rPr lang="en-US" baseline="0" dirty="0" smtClean="0">
                          <a:solidFill>
                            <a:schemeClr val="bg1"/>
                          </a:solidFill>
                        </a:rPr>
                        <a:t> to Learning</a:t>
                      </a:r>
                      <a:endParaRPr lang="en-US" dirty="0">
                        <a:solidFill>
                          <a:schemeClr val="bg1"/>
                        </a:solidFill>
                      </a:endParaRPr>
                    </a:p>
                  </a:txBody>
                  <a:tcPr marL="81280" marR="81280"/>
                </a:tc>
                <a:tc>
                  <a:txBody>
                    <a:bodyPr/>
                    <a:lstStyle/>
                    <a:p>
                      <a:r>
                        <a:rPr lang="en-US" dirty="0" smtClean="0">
                          <a:solidFill>
                            <a:schemeClr val="bg1"/>
                          </a:solidFill>
                        </a:rPr>
                        <a:t>Definition</a:t>
                      </a:r>
                      <a:endParaRPr lang="en-US" dirty="0">
                        <a:solidFill>
                          <a:schemeClr val="bg1"/>
                        </a:solidFill>
                      </a:endParaRPr>
                    </a:p>
                  </a:txBody>
                  <a:tcPr marL="81280" marR="812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Interpreter needed</a:t>
                      </a:r>
                      <a:endParaRPr lang="en-US" dirty="0" smtClean="0"/>
                    </a:p>
                    <a:p>
                      <a:endParaRPr lang="en-US" dirty="0"/>
                    </a:p>
                  </a:txBody>
                  <a:tcPr marL="81280" marR="812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patient has fine motor skills impairment which can interfere with tasks requiring manual dexterity.</a:t>
                      </a:r>
                      <a:endParaRPr lang="en-US" dirty="0"/>
                    </a:p>
                  </a:txBody>
                  <a:tcPr marL="81280" marR="81280"/>
                </a:tc>
              </a:tr>
              <a:tr h="370840">
                <a:tc>
                  <a:txBody>
                    <a:bodyPr/>
                    <a:lstStyle/>
                    <a:p>
                      <a:r>
                        <a:rPr lang="en-US" sz="1800" kern="1200" dirty="0" smtClean="0">
                          <a:solidFill>
                            <a:schemeClr val="dk1"/>
                          </a:solidFill>
                          <a:latin typeface="+mn-lt"/>
                          <a:ea typeface="+mn-ea"/>
                          <a:cs typeface="+mn-cs"/>
                        </a:rPr>
                        <a:t>Fine Motor</a:t>
                      </a:r>
                    </a:p>
                    <a:p>
                      <a:r>
                        <a:rPr lang="en-US" sz="1800" kern="1200" dirty="0" smtClean="0">
                          <a:solidFill>
                            <a:schemeClr val="dk1"/>
                          </a:solidFill>
                          <a:latin typeface="+mn-lt"/>
                          <a:ea typeface="+mn-ea"/>
                          <a:cs typeface="+mn-cs"/>
                        </a:rPr>
                        <a:t>Skills Deficit </a:t>
                      </a:r>
                      <a:endParaRPr lang="en-US" dirty="0"/>
                    </a:p>
                  </a:txBody>
                  <a:tcPr marL="81280" marR="81280">
                    <a:solidFill>
                      <a:srgbClr val="A6CE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patient has fine motor skills impairment which can interfere with tasks requiring manual dexterity.</a:t>
                      </a:r>
                      <a:endParaRPr lang="en-US" dirty="0"/>
                    </a:p>
                  </a:txBody>
                  <a:tcPr marL="81280" marR="81280">
                    <a:solidFill>
                      <a:srgbClr val="A6CEDA"/>
                    </a:solidFill>
                  </a:tcPr>
                </a:tc>
              </a:tr>
              <a:tr h="370840">
                <a:tc>
                  <a:txBody>
                    <a:bodyPr/>
                    <a:lstStyle/>
                    <a:p>
                      <a:r>
                        <a:rPr lang="en-US" sz="1800" kern="1200" dirty="0" smtClean="0">
                          <a:solidFill>
                            <a:schemeClr val="dk1"/>
                          </a:solidFill>
                          <a:latin typeface="+mn-lt"/>
                          <a:ea typeface="+mn-ea"/>
                          <a:cs typeface="+mn-cs"/>
                        </a:rPr>
                        <a:t>Dementia</a:t>
                      </a:r>
                      <a:endParaRPr lang="en-US" dirty="0"/>
                    </a:p>
                  </a:txBody>
                  <a:tcPr marL="81280" marR="812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patient may have difficulty learning because of impaired thought processes.</a:t>
                      </a:r>
                      <a:endParaRPr lang="en-US" dirty="0"/>
                    </a:p>
                  </a:txBody>
                  <a:tcPr marL="81280" marR="812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Values or Beliefs</a:t>
                      </a:r>
                      <a:endParaRPr lang="en-US" dirty="0"/>
                    </a:p>
                  </a:txBody>
                  <a:tcPr marL="81280" marR="81280">
                    <a:solidFill>
                      <a:srgbClr val="A6CE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patient has values or beliefs that may impact learning; this may also include traditional Native American/Alaska Native values or beliefs that may impact the medical or clinical aspects of heath care.</a:t>
                      </a:r>
                      <a:endParaRPr lang="en-US" dirty="0"/>
                    </a:p>
                  </a:txBody>
                  <a:tcPr marL="81280" marR="81280">
                    <a:solidFill>
                      <a:srgbClr val="A6CEDA"/>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Stressors (STRS)</a:t>
                      </a:r>
                      <a:endParaRPr lang="en-US" dirty="0" smtClean="0"/>
                    </a:p>
                    <a:p>
                      <a:endParaRPr lang="en-US" dirty="0"/>
                    </a:p>
                  </a:txBody>
                  <a:tcPr marL="81280" marR="812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patient’s ability to learn is limited due to social stressors from current personal difficulties or ongoing mental or behavioral health issues.</a:t>
                      </a:r>
                      <a:endParaRPr lang="en-US" dirty="0"/>
                    </a:p>
                  </a:txBody>
                  <a:tcPr marL="81280" marR="81280"/>
                </a:tc>
              </a:tr>
              <a:tr h="370840">
                <a:tc>
                  <a:txBody>
                    <a:bodyPr/>
                    <a:lstStyle/>
                    <a:p>
                      <a:r>
                        <a:rPr lang="en-US" sz="1800" kern="1200" dirty="0" smtClean="0">
                          <a:solidFill>
                            <a:schemeClr val="dk1"/>
                          </a:solidFill>
                          <a:latin typeface="+mn-lt"/>
                          <a:ea typeface="+mn-ea"/>
                          <a:cs typeface="+mn-cs"/>
                        </a:rPr>
                        <a:t>Low Health Literacy </a:t>
                      </a:r>
                      <a:endParaRPr lang="en-US" dirty="0"/>
                    </a:p>
                  </a:txBody>
                  <a:tcPr marL="81280" marR="81280">
                    <a:solidFill>
                      <a:srgbClr val="A6CEDA"/>
                    </a:solidFill>
                  </a:tcPr>
                </a:tc>
                <a:tc>
                  <a:txBody>
                    <a:bodyPr/>
                    <a:lstStyle/>
                    <a:p>
                      <a:r>
                        <a:rPr lang="en-US" sz="1800" kern="1200" dirty="0" smtClean="0">
                          <a:solidFill>
                            <a:schemeClr val="dk1"/>
                          </a:solidFill>
                          <a:latin typeface="+mn-lt"/>
                          <a:ea typeface="+mn-ea"/>
                          <a:cs typeface="+mn-cs"/>
                        </a:rPr>
                        <a:t>The patient does not demonstrate the ability to obtain, process, and understand basic health information.</a:t>
                      </a:r>
                      <a:endParaRPr lang="en-US" dirty="0"/>
                    </a:p>
                  </a:txBody>
                  <a:tcPr marL="81280" marR="81280">
                    <a:solidFill>
                      <a:srgbClr val="A6CEDA"/>
                    </a:solidFill>
                  </a:tcPr>
                </a:tc>
              </a:tr>
              <a:tr h="370840">
                <a:tc>
                  <a:txBody>
                    <a:bodyPr/>
                    <a:lstStyle/>
                    <a:p>
                      <a:r>
                        <a:rPr lang="en-US" sz="1800" kern="1200" dirty="0" smtClean="0">
                          <a:solidFill>
                            <a:schemeClr val="dk1"/>
                          </a:solidFill>
                          <a:latin typeface="+mn-lt"/>
                          <a:ea typeface="+mn-ea"/>
                          <a:cs typeface="+mn-cs"/>
                        </a:rPr>
                        <a:t>Cognitive Impairment </a:t>
                      </a:r>
                      <a:endParaRPr lang="en-US" dirty="0"/>
                    </a:p>
                  </a:txBody>
                  <a:tcPr marL="81280" marR="81280">
                    <a:solidFill>
                      <a:schemeClr val="bg1">
                        <a:lumMod val="95000"/>
                      </a:schemeClr>
                    </a:solidFill>
                  </a:tcPr>
                </a:tc>
                <a:tc>
                  <a:txBody>
                    <a:bodyPr/>
                    <a:lstStyle/>
                    <a:p>
                      <a:r>
                        <a:rPr lang="en-US" sz="1800" kern="1200" dirty="0" smtClean="0">
                          <a:solidFill>
                            <a:schemeClr val="dk1"/>
                          </a:solidFill>
                          <a:latin typeface="+mn-lt"/>
                          <a:ea typeface="+mn-ea"/>
                          <a:cs typeface="+mn-cs"/>
                        </a:rPr>
                        <a:t>The patient demonstrates cognitive impairment</a:t>
                      </a:r>
                      <a:endParaRPr lang="en-US" dirty="0"/>
                    </a:p>
                  </a:txBody>
                  <a:tcPr marL="81280" marR="81280">
                    <a:solidFill>
                      <a:schemeClr val="bg1">
                        <a:lumMod val="95000"/>
                      </a:schemeClr>
                    </a:solidFill>
                  </a:tcPr>
                </a:tc>
              </a:tr>
            </a:tbl>
          </a:graphicData>
        </a:graphic>
      </p:graphicFrame>
      <p:cxnSp>
        <p:nvCxnSpPr>
          <p:cNvPr id="27680" name="Straight Connector 5"/>
          <p:cNvCxnSpPr>
            <a:cxnSpLocks noChangeShapeType="1"/>
          </p:cNvCxnSpPr>
          <p:nvPr/>
        </p:nvCxnSpPr>
        <p:spPr bwMode="auto">
          <a:xfrm rot="5400000">
            <a:off x="-152400" y="3657600"/>
            <a:ext cx="5181600" cy="0"/>
          </a:xfrm>
          <a:prstGeom prst="line">
            <a:avLst/>
          </a:prstGeom>
          <a:noFill/>
          <a:ln w="9525"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normAutofit/>
          </a:bodyPr>
          <a:lstStyle/>
          <a:p>
            <a:pPr eaLnBrk="1" hangingPunct="1"/>
            <a:r>
              <a:rPr lang="en-US" sz="4800" dirty="0" smtClean="0"/>
              <a:t>Confidence Health Factor</a:t>
            </a:r>
          </a:p>
        </p:txBody>
      </p:sp>
      <p:sp>
        <p:nvSpPr>
          <p:cNvPr id="5123" name="Rectangle 2"/>
          <p:cNvSpPr>
            <a:spLocks noGrp="1" noChangeArrowheads="1"/>
          </p:cNvSpPr>
          <p:nvPr>
            <p:ph type="body" idx="1"/>
          </p:nvPr>
        </p:nvSpPr>
        <p:spPr/>
        <p:txBody>
          <a:bodyPr>
            <a:normAutofit/>
          </a:bodyPr>
          <a:lstStyle/>
          <a:p>
            <a:pPr marL="623888" eaLnBrk="1" hangingPunct="1"/>
            <a:r>
              <a:rPr lang="en-US" sz="2400" dirty="0" smtClean="0"/>
              <a:t>Confidence is used to assess the likeliness that the patient will take an active role in managing their health and well being. </a:t>
            </a:r>
          </a:p>
          <a:p>
            <a:pPr marL="1249363" lvl="2" eaLnBrk="1" hangingPunct="1"/>
            <a:r>
              <a:rPr lang="en-US" sz="2000" dirty="0" smtClean="0"/>
              <a:t>Ask the patient, “How sure are you that you can manage and control most of your health problems?” </a:t>
            </a:r>
          </a:p>
        </p:txBody>
      </p:sp>
      <p:pic>
        <p:nvPicPr>
          <p:cNvPr id="2051" name="Picture 3" descr="pen and paper with YES and a smiley face written on the paper"/>
          <p:cNvPicPr>
            <a:picLocks noChangeAspect="1" noChangeArrowheads="1"/>
          </p:cNvPicPr>
          <p:nvPr/>
        </p:nvPicPr>
        <p:blipFill>
          <a:blip r:embed="rId2" cstate="print"/>
          <a:srcRect/>
          <a:stretch>
            <a:fillRect/>
          </a:stretch>
        </p:blipFill>
        <p:spPr bwMode="auto">
          <a:xfrm>
            <a:off x="4724400" y="4114800"/>
            <a:ext cx="3558159" cy="2372106"/>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458200" cy="4724400"/>
          </a:xfrm>
        </p:spPr>
        <p:txBody>
          <a:bodyPr>
            <a:noAutofit/>
          </a:bodyPr>
          <a:lstStyle/>
          <a:p>
            <a:r>
              <a:rPr lang="en-US" sz="3600" dirty="0" smtClean="0"/>
              <a:t>In an effort to improve our interaction with our patients, the IHS Health Education Program has developed the infrastructure for education; and, in partnership with OIT, several new enhancements have been developed in RPMS to better serve our patients.</a:t>
            </a:r>
            <a:endParaRPr lang="en-US" sz="4000" dirty="0"/>
          </a:p>
        </p:txBody>
      </p:sp>
      <p:pic>
        <p:nvPicPr>
          <p:cNvPr id="1027" name="Picture 3" descr="thinking cartoon"/>
          <p:cNvPicPr>
            <a:picLocks noChangeAspect="1" noChangeArrowheads="1"/>
          </p:cNvPicPr>
          <p:nvPr/>
        </p:nvPicPr>
        <p:blipFill>
          <a:blip r:embed="rId2" cstate="print"/>
          <a:srcRect/>
          <a:stretch>
            <a:fillRect/>
          </a:stretch>
        </p:blipFill>
        <p:spPr bwMode="auto">
          <a:xfrm>
            <a:off x="6781800" y="4876800"/>
            <a:ext cx="1633118" cy="181874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09600" y="304800"/>
            <a:ext cx="8229600" cy="1143000"/>
          </a:xfrm>
        </p:spPr>
        <p:txBody>
          <a:bodyPr/>
          <a:lstStyle/>
          <a:p>
            <a:pPr eaLnBrk="1" hangingPunct="1"/>
            <a:r>
              <a:rPr lang="en-US" dirty="0" smtClean="0"/>
              <a:t>Confidence Health Factor</a:t>
            </a:r>
          </a:p>
        </p:txBody>
      </p:sp>
      <p:graphicFrame>
        <p:nvGraphicFramePr>
          <p:cNvPr id="19458" name="Group 2"/>
          <p:cNvGraphicFramePr>
            <a:graphicFrameLocks noGrp="1"/>
          </p:cNvGraphicFramePr>
          <p:nvPr/>
        </p:nvGraphicFramePr>
        <p:xfrm>
          <a:off x="241300" y="1390650"/>
          <a:ext cx="8652868" cy="5292623"/>
        </p:xfrm>
        <a:graphic>
          <a:graphicData uri="http://schemas.openxmlformats.org/drawingml/2006/table">
            <a:tbl>
              <a:tblPr/>
              <a:tblGrid>
                <a:gridCol w="2210098"/>
                <a:gridCol w="6442770"/>
              </a:tblGrid>
              <a:tr h="334863">
                <a:tc>
                  <a:txBody>
                    <a:bodyPr/>
                    <a:lstStyle/>
                    <a:p>
                      <a:pPr marL="26988" marR="0" lvl="0" indent="0" algn="ctr"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Lst>
                      </a:pPr>
                      <a:r>
                        <a:rPr kumimoji="0" lang="en-US" sz="1700" b="1" i="0" u="none" strike="noStrike" cap="none" normalizeH="0" baseline="0" dirty="0" smtClean="0">
                          <a:ln>
                            <a:noFill/>
                          </a:ln>
                          <a:solidFill>
                            <a:srgbClr val="FFFFFF"/>
                          </a:solidFill>
                          <a:effectLst/>
                          <a:latin typeface="Arial" pitchFamily="34" charset="0"/>
                          <a:cs typeface="Arial" pitchFamily="34" charset="0"/>
                          <a:sym typeface="Arial" pitchFamily="34" charset="0"/>
                        </a:rPr>
                        <a:t>HEALTH FACTOR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26988" marR="0" lvl="0" indent="0" algn="ctr"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700" b="1" i="0" u="none" strike="noStrike" cap="none" normalizeH="0" baseline="0" dirty="0" smtClean="0">
                          <a:ln>
                            <a:noFill/>
                          </a:ln>
                          <a:solidFill>
                            <a:srgbClr val="FFFFFF"/>
                          </a:solidFill>
                          <a:effectLst/>
                          <a:latin typeface="Arial" pitchFamily="34" charset="0"/>
                          <a:cs typeface="Arial" pitchFamily="34" charset="0"/>
                          <a:sym typeface="Arial" pitchFamily="34" charset="0"/>
                        </a:rPr>
                        <a:t>DEFINITION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45130">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Lst>
                      </a:pPr>
                      <a:r>
                        <a:rPr kumimoji="0" lang="en-US" sz="1700" b="0" i="0" u="none" strike="noStrike" cap="none" normalizeH="0" baseline="0" dirty="0" smtClean="0">
                          <a:ln>
                            <a:noFill/>
                          </a:ln>
                          <a:solidFill>
                            <a:schemeClr val="tx1"/>
                          </a:solidFill>
                          <a:effectLst/>
                          <a:latin typeface="Arial" pitchFamily="34" charset="0"/>
                          <a:cs typeface="Arial" pitchFamily="34" charset="0"/>
                          <a:sym typeface="Arial" pitchFamily="34" charset="0"/>
                        </a:rPr>
                        <a:t>Very Sure</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700" b="0" i="0" u="none" strike="noStrike" cap="none" normalizeH="0" baseline="0" dirty="0" smtClean="0">
                          <a:ln>
                            <a:noFill/>
                          </a:ln>
                          <a:solidFill>
                            <a:schemeClr val="tx1"/>
                          </a:solidFill>
                          <a:effectLst/>
                          <a:latin typeface="Times New Roman" pitchFamily="18" charset="0"/>
                          <a:cs typeface="Times New Roman" pitchFamily="18" charset="0"/>
                          <a:sym typeface="Times New Roman" pitchFamily="18" charset="0"/>
                        </a:rPr>
                        <a:t>The patient is confident that they can take an active role and manage most of their health problems. The patient is very likely to achieve their health goals. </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1045130">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Lst>
                      </a:pPr>
                      <a:r>
                        <a:rPr kumimoji="0" lang="en-US" sz="1700" b="0" i="0" u="none" strike="noStrike" cap="none" normalizeH="0" baseline="0" smtClean="0">
                          <a:ln>
                            <a:noFill/>
                          </a:ln>
                          <a:solidFill>
                            <a:schemeClr val="tx1"/>
                          </a:solidFill>
                          <a:effectLst/>
                          <a:latin typeface="Arial" pitchFamily="34" charset="0"/>
                          <a:cs typeface="Arial" pitchFamily="34" charset="0"/>
                          <a:sym typeface="Arial" pitchFamily="34" charset="0"/>
                        </a:rPr>
                        <a:t>Somewhat Sure</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700" b="0" i="0" u="none" strike="noStrike" cap="none" normalizeH="0" baseline="0" dirty="0" smtClean="0">
                          <a:ln>
                            <a:noFill/>
                          </a:ln>
                          <a:solidFill>
                            <a:schemeClr val="tx1"/>
                          </a:solidFill>
                          <a:effectLst/>
                          <a:latin typeface="Times New Roman" pitchFamily="18" charset="0"/>
                          <a:cs typeface="Times New Roman" pitchFamily="18" charset="0"/>
                          <a:sym typeface="Times New Roman" pitchFamily="18" charset="0"/>
                        </a:rPr>
                        <a:t>The patient is at least 70% confident that they can take an active role and manage most of their health problems. The patient is likely to achieve their health goals.</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1304210">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Lst>
                      </a:pPr>
                      <a:r>
                        <a:rPr kumimoji="0" lang="en-US" sz="1700" b="0" i="0" u="none" strike="noStrike" cap="none" normalizeH="0" baseline="0" smtClean="0">
                          <a:ln>
                            <a:noFill/>
                          </a:ln>
                          <a:solidFill>
                            <a:schemeClr val="tx1"/>
                          </a:solidFill>
                          <a:effectLst/>
                          <a:latin typeface="Arial" pitchFamily="34" charset="0"/>
                          <a:cs typeface="Arial" pitchFamily="34" charset="0"/>
                          <a:sym typeface="Arial" pitchFamily="34" charset="0"/>
                        </a:rPr>
                        <a:t>Not Very Sure</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700" b="0" i="0" u="none" strike="noStrike" cap="none" normalizeH="0" baseline="0" dirty="0" smtClean="0">
                          <a:ln>
                            <a:noFill/>
                          </a:ln>
                          <a:solidFill>
                            <a:schemeClr val="tx1"/>
                          </a:solidFill>
                          <a:effectLst/>
                          <a:latin typeface="Times New Roman" pitchFamily="18" charset="0"/>
                          <a:cs typeface="Times New Roman" pitchFamily="18" charset="0"/>
                          <a:sym typeface="Times New Roman" pitchFamily="18" charset="0"/>
                        </a:rPr>
                        <a:t>The patient is less than 70% confident that they can take an active role and manage most of their health problems. Support and education should be provided to assist them in increasing their confidence and ability to participate in self care activities. </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1563290">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Lst>
                      </a:pPr>
                      <a:r>
                        <a:rPr kumimoji="0" lang="en-US" sz="1700" b="0" i="0" u="none" strike="noStrike" cap="none" normalizeH="0" baseline="0" smtClean="0">
                          <a:ln>
                            <a:noFill/>
                          </a:ln>
                          <a:solidFill>
                            <a:schemeClr val="tx1"/>
                          </a:solidFill>
                          <a:effectLst/>
                          <a:latin typeface="Arial" pitchFamily="34" charset="0"/>
                          <a:cs typeface="Arial" pitchFamily="34" charset="0"/>
                          <a:sym typeface="Arial" pitchFamily="34" charset="0"/>
                        </a:rPr>
                        <a:t>I do not have any health problems</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25400" marR="0" lvl="0" indent="0" algn="l" defTabSz="914400" rtl="0" eaLnBrk="1" fontAlgn="base" latinLnBrk="0" hangingPunct="1">
                        <a:lnSpc>
                          <a:spcPct val="100000"/>
                        </a:lnSpc>
                        <a:spcBef>
                          <a:spcPct val="0"/>
                        </a:spcBef>
                        <a:spcAft>
                          <a:spcPct val="0"/>
                        </a:spcAft>
                        <a:buClrTx/>
                        <a:buSzPct val="171000"/>
                        <a:buFont typeface="Gill Sans" charset="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700" b="0" i="0" u="none" strike="noStrike" cap="none" normalizeH="0" baseline="0" dirty="0" smtClean="0">
                          <a:ln>
                            <a:noFill/>
                          </a:ln>
                          <a:solidFill>
                            <a:schemeClr val="tx1"/>
                          </a:solidFill>
                          <a:effectLst/>
                          <a:latin typeface="Times New Roman" pitchFamily="18" charset="0"/>
                          <a:cs typeface="Times New Roman" pitchFamily="18" charset="0"/>
                          <a:sym typeface="Times New Roman" pitchFamily="18" charset="0"/>
                        </a:rPr>
                        <a:t>The patient does not acknowledge health problems. It is unlikely that the patient will be willing to set and achieve health goals at this time. Emphasis should be placed on providing the </a:t>
                      </a:r>
                      <a:r>
                        <a:rPr kumimoji="0" lang="en-US" sz="1700" b="0" i="0" u="none" strike="noStrike" cap="none" normalizeH="0" baseline="0" dirty="0" err="1" smtClean="0">
                          <a:ln>
                            <a:noFill/>
                          </a:ln>
                          <a:solidFill>
                            <a:schemeClr val="tx1"/>
                          </a:solidFill>
                          <a:effectLst/>
                          <a:latin typeface="Times New Roman" pitchFamily="18" charset="0"/>
                          <a:cs typeface="Times New Roman" pitchFamily="18" charset="0"/>
                          <a:sym typeface="Times New Roman" pitchFamily="18" charset="0"/>
                        </a:rPr>
                        <a:t>patinet</a:t>
                      </a:r>
                      <a:r>
                        <a:rPr kumimoji="0" lang="en-US" sz="1700" b="0" i="0" u="none" strike="noStrike" cap="none" normalizeH="0" baseline="0" dirty="0" smtClean="0">
                          <a:ln>
                            <a:noFill/>
                          </a:ln>
                          <a:solidFill>
                            <a:schemeClr val="tx1"/>
                          </a:solidFill>
                          <a:effectLst/>
                          <a:latin typeface="Times New Roman" pitchFamily="18" charset="0"/>
                          <a:cs typeface="Times New Roman" pitchFamily="18" charset="0"/>
                          <a:sym typeface="Times New Roman" pitchFamily="18" charset="0"/>
                        </a:rPr>
                        <a:t> with support and education to understand their health problems, improve their confidence and ability to participate in self care activities. </a:t>
                      </a:r>
                    </a:p>
                  </a:txBody>
                  <a:tcPr marL="133945" marR="133945" marT="133945" marB="1339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533400"/>
            <a:ext cx="8229600" cy="914400"/>
          </a:xfrm>
        </p:spPr>
        <p:txBody>
          <a:bodyPr>
            <a:normAutofit/>
          </a:bodyPr>
          <a:lstStyle/>
          <a:p>
            <a:pPr eaLnBrk="1" hangingPunct="1">
              <a:defRPr/>
            </a:pPr>
            <a:r>
              <a:rPr lang="en-US" sz="3600" b="1" dirty="0" smtClean="0"/>
              <a:t>Physical Activity </a:t>
            </a:r>
            <a:r>
              <a:rPr lang="en-US" sz="3600" dirty="0" smtClean="0"/>
              <a:t>Health Factor</a:t>
            </a:r>
          </a:p>
        </p:txBody>
      </p:sp>
      <p:sp>
        <p:nvSpPr>
          <p:cNvPr id="36867" name="Rectangle 3"/>
          <p:cNvSpPr>
            <a:spLocks noGrp="1" noChangeArrowheads="1"/>
          </p:cNvSpPr>
          <p:nvPr>
            <p:ph type="body" idx="1"/>
          </p:nvPr>
        </p:nvSpPr>
        <p:spPr>
          <a:xfrm>
            <a:off x="457200" y="1371600"/>
            <a:ext cx="8229600" cy="4678363"/>
          </a:xfrm>
        </p:spPr>
        <p:txBody>
          <a:bodyPr/>
          <a:lstStyle/>
          <a:p>
            <a:pPr eaLnBrk="1" hangingPunct="1">
              <a:defRPr/>
            </a:pPr>
            <a:r>
              <a:rPr lang="en-US" sz="2400" dirty="0" smtClean="0"/>
              <a:t>Activity Level: How much exercise do you think you get in a week?</a:t>
            </a:r>
          </a:p>
          <a:p>
            <a:pPr lvl="1" eaLnBrk="1" hangingPunct="1">
              <a:defRPr/>
            </a:pPr>
            <a:r>
              <a:rPr lang="en-US" sz="2000" dirty="0" smtClean="0"/>
              <a:t>Inactive – No physical activity</a:t>
            </a:r>
          </a:p>
          <a:p>
            <a:pPr lvl="1" eaLnBrk="1" hangingPunct="1">
              <a:defRPr/>
            </a:pPr>
            <a:r>
              <a:rPr lang="en-US" sz="2000" dirty="0" smtClean="0"/>
              <a:t>Some Activity &lt; 150 minutes 2 ½ hrs</a:t>
            </a:r>
          </a:p>
          <a:p>
            <a:pPr lvl="1" eaLnBrk="1" hangingPunct="1">
              <a:defRPr/>
            </a:pPr>
            <a:r>
              <a:rPr lang="en-US" sz="2000" dirty="0" smtClean="0"/>
              <a:t>Active – Engages in 150 minutes</a:t>
            </a:r>
          </a:p>
          <a:p>
            <a:pPr lvl="1" eaLnBrk="1" hangingPunct="1">
              <a:defRPr/>
            </a:pPr>
            <a:r>
              <a:rPr lang="en-US" sz="2000" dirty="0" smtClean="0"/>
              <a:t>Very Active - &gt; 150 minutes</a:t>
            </a:r>
            <a:endParaRPr lang="en-US" dirty="0" smtClean="0"/>
          </a:p>
        </p:txBody>
      </p:sp>
      <p:sp>
        <p:nvSpPr>
          <p:cNvPr id="17412" name="Rectangle 4"/>
          <p:cNvSpPr>
            <a:spLocks noChangeArrowheads="1"/>
          </p:cNvSpPr>
          <p:nvPr/>
        </p:nvSpPr>
        <p:spPr bwMode="auto">
          <a:xfrm>
            <a:off x="0" y="2473325"/>
            <a:ext cx="9144000" cy="0"/>
          </a:xfrm>
          <a:prstGeom prst="rect">
            <a:avLst/>
          </a:prstGeom>
          <a:solidFill>
            <a:srgbClr val="FFFFFF"/>
          </a:solidFill>
          <a:ln w="9525">
            <a:noFill/>
            <a:miter lim="800000"/>
            <a:headEnd/>
            <a:tailEnd/>
          </a:ln>
        </p:spPr>
        <p:txBody>
          <a:bodyPr wrap="none" anchor="ctr">
            <a:spAutoFit/>
          </a:bodyPr>
          <a:lstStyle/>
          <a:p>
            <a:endParaRPr lang="en-US"/>
          </a:p>
        </p:txBody>
      </p:sp>
      <p:graphicFrame>
        <p:nvGraphicFramePr>
          <p:cNvPr id="32838" name="Group 70"/>
          <p:cNvGraphicFramePr>
            <a:graphicFrameLocks noGrp="1"/>
          </p:cNvGraphicFramePr>
          <p:nvPr/>
        </p:nvGraphicFramePr>
        <p:xfrm>
          <a:off x="457200" y="4038600"/>
          <a:ext cx="8382000" cy="2621279"/>
        </p:xfrm>
        <a:graphic>
          <a:graphicData uri="http://schemas.openxmlformats.org/drawingml/2006/table">
            <a:tbl>
              <a:tblPr/>
              <a:tblGrid>
                <a:gridCol w="2141538"/>
                <a:gridCol w="6240462"/>
              </a:tblGrid>
              <a:tr h="60959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Lst>
                      </a:pPr>
                      <a:r>
                        <a:rPr kumimoji="0" lang="en-US" sz="1600" b="1" i="0" u="none" strike="noStrike" cap="none" normalizeH="0" baseline="0" dirty="0" smtClean="0">
                          <a:ln>
                            <a:noFill/>
                          </a:ln>
                          <a:solidFill>
                            <a:srgbClr val="000000"/>
                          </a:solidFill>
                          <a:effectLst/>
                          <a:latin typeface="Times New Roman" pitchFamily="18" charset="0"/>
                          <a:ea typeface="ヒラギノ角ゴ Pro W3" charset="0"/>
                          <a:cs typeface="Times New Roman" pitchFamily="18" charset="0"/>
                        </a:rPr>
                        <a:t>HEALTH FACTOR</a:t>
                      </a:r>
                      <a:endParaRPr kumimoji="0" lang="en-US" sz="1600" b="0" i="0" u="none" strike="noStrike" cap="none" normalizeH="0" baseline="0" dirty="0" smtClean="0">
                        <a:ln>
                          <a:noFill/>
                        </a:ln>
                        <a:solidFill>
                          <a:schemeClr val="tx1"/>
                        </a:solidFill>
                        <a:effectLst/>
                        <a:latin typeface="Arial" pitchFamily="34" charset="0"/>
                        <a:ea typeface="ヒラギノ角ゴ Pro W3"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800" b="1" i="0" u="none" strike="noStrike" cap="none" normalizeH="0" baseline="0" dirty="0" smtClean="0">
                          <a:ln>
                            <a:noFill/>
                          </a:ln>
                          <a:solidFill>
                            <a:srgbClr val="000000"/>
                          </a:solidFill>
                          <a:effectLst/>
                          <a:latin typeface="Times New Roman" pitchFamily="18" charset="0"/>
                          <a:ea typeface="ヒラギノ角ゴ Pro W3" charset="0"/>
                          <a:cs typeface="Times New Roman" pitchFamily="18" charset="0"/>
                        </a:rPr>
                        <a:t>DEFINITION</a:t>
                      </a:r>
                      <a:endParaRPr kumimoji="0" lang="en-US" sz="3600" b="0" i="0" u="none" strike="noStrike" cap="none" normalizeH="0" baseline="0" dirty="0" smtClean="0">
                        <a:ln>
                          <a:noFill/>
                        </a:ln>
                        <a:solidFill>
                          <a:schemeClr val="tx1"/>
                        </a:solidFill>
                        <a:effectLst/>
                        <a:latin typeface="Arial" pitchFamily="34" charset="0"/>
                        <a:ea typeface="ヒラギノ角ゴ Pro W3"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7767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Lst>
                      </a:pPr>
                      <a:r>
                        <a:rPr kumimoji="0" lang="en-US" sz="1800" b="0" i="0" u="none" strike="noStrike" cap="none" normalizeH="0" baseline="0" smtClean="0">
                          <a:ln>
                            <a:noFill/>
                          </a:ln>
                          <a:solidFill>
                            <a:srgbClr val="000000"/>
                          </a:solidFill>
                          <a:effectLst/>
                          <a:latin typeface="Times New Roman" pitchFamily="18" charset="0"/>
                          <a:ea typeface="ヒラギノ角ゴ Pro W3" charset="0"/>
                          <a:cs typeface="Times New Roman" pitchFamily="18" charset="0"/>
                        </a:rPr>
                        <a:t>Inactive</a:t>
                      </a:r>
                      <a:endParaRPr kumimoji="0" lang="en-US" sz="3600" b="0" i="0" u="none" strike="noStrike" cap="none" normalizeH="0" baseline="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800" b="0" i="0" u="none" strike="noStrike" cap="none" normalizeH="0" baseline="0" dirty="0" smtClean="0">
                          <a:ln>
                            <a:noFill/>
                          </a:ln>
                          <a:solidFill>
                            <a:srgbClr val="000000"/>
                          </a:solidFill>
                          <a:effectLst/>
                          <a:latin typeface="Times New Roman" pitchFamily="18" charset="0"/>
                          <a:ea typeface="ヒラギノ角ゴ Pro W3" charset="0"/>
                          <a:cs typeface="Times New Roman" pitchFamily="18" charset="0"/>
                        </a:rPr>
                        <a:t>Engages in little or no physical activity</a:t>
                      </a:r>
                      <a:endParaRPr kumimoji="0" lang="en-US" sz="3600" b="0" i="0" u="none" strike="noStrike" cap="none" normalizeH="0" baseline="0" dirty="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592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Lst>
                      </a:pPr>
                      <a:r>
                        <a:rPr kumimoji="0" lang="en-US" sz="1800" b="0" i="0" u="none" strike="noStrike" cap="none" normalizeH="0" baseline="0" smtClean="0">
                          <a:ln>
                            <a:noFill/>
                          </a:ln>
                          <a:solidFill>
                            <a:srgbClr val="000000"/>
                          </a:solidFill>
                          <a:effectLst/>
                          <a:latin typeface="Times New Roman" pitchFamily="18" charset="0"/>
                          <a:ea typeface="ヒラギノ角ゴ Pro W3" charset="0"/>
                          <a:cs typeface="Times New Roman" pitchFamily="18" charset="0"/>
                        </a:rPr>
                        <a:t>Some Activity</a:t>
                      </a:r>
                      <a:endParaRPr kumimoji="0" lang="en-US" sz="3600" b="0" i="0" u="none" strike="noStrike" cap="none" normalizeH="0" baseline="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800" b="0" i="0" u="none" strike="noStrike" cap="none" normalizeH="0" baseline="0" dirty="0" smtClean="0">
                          <a:ln>
                            <a:noFill/>
                          </a:ln>
                          <a:solidFill>
                            <a:srgbClr val="000000"/>
                          </a:solidFill>
                          <a:effectLst/>
                          <a:latin typeface="Times New Roman" pitchFamily="18" charset="0"/>
                          <a:ea typeface="ヒラギノ角ゴ Pro W3" charset="0"/>
                          <a:cs typeface="Times New Roman" pitchFamily="18" charset="0"/>
                        </a:rPr>
                        <a:t>Engages in &lt; 150 minutes (approximately 30 minutes four or fewer times a week) of physical activity per week</a:t>
                      </a:r>
                      <a:endParaRPr kumimoji="0" lang="en-US" sz="3600" b="0" i="0" u="none" strike="noStrike" cap="none" normalizeH="0" baseline="0" dirty="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767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Lst>
                      </a:pPr>
                      <a:r>
                        <a:rPr kumimoji="0" lang="en-US" sz="1800" b="0" i="0" u="none" strike="noStrike" cap="none" normalizeH="0" baseline="0" smtClean="0">
                          <a:ln>
                            <a:noFill/>
                          </a:ln>
                          <a:solidFill>
                            <a:srgbClr val="000000"/>
                          </a:solidFill>
                          <a:effectLst/>
                          <a:latin typeface="Times New Roman" pitchFamily="18" charset="0"/>
                          <a:ea typeface="ヒラギノ角ゴ Pro W3" charset="0"/>
                          <a:cs typeface="Times New Roman" pitchFamily="18" charset="0"/>
                        </a:rPr>
                        <a:t>Active</a:t>
                      </a:r>
                      <a:endParaRPr kumimoji="0" lang="en-US" sz="3600" b="0" i="0" u="none" strike="noStrike" cap="none" normalizeH="0" baseline="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800" b="0" i="0" u="none" strike="noStrike" cap="none" normalizeH="0" baseline="0" smtClean="0">
                          <a:ln>
                            <a:noFill/>
                          </a:ln>
                          <a:solidFill>
                            <a:srgbClr val="000000"/>
                          </a:solidFill>
                          <a:effectLst/>
                          <a:latin typeface="Calibri" pitchFamily="34" charset="0"/>
                          <a:ea typeface="ヒラギノ角ゴ Pro W3" charset="0"/>
                          <a:cs typeface="Times New Roman" pitchFamily="18" charset="0"/>
                        </a:rPr>
                        <a:t>Engages in 150 - 299 minutes of physical activity per week</a:t>
                      </a:r>
                      <a:endParaRPr kumimoji="0" lang="en-US" sz="3600" b="0" i="0" u="none" strike="noStrike" cap="none" normalizeH="0" baseline="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592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Lst>
                      </a:pPr>
                      <a:r>
                        <a:rPr kumimoji="0" lang="en-US" sz="1800" b="0" i="0" u="none" strike="noStrike" cap="none" normalizeH="0" baseline="0" smtClean="0">
                          <a:ln>
                            <a:noFill/>
                          </a:ln>
                          <a:solidFill>
                            <a:srgbClr val="000000"/>
                          </a:solidFill>
                          <a:effectLst/>
                          <a:latin typeface="Times New Roman" pitchFamily="18" charset="0"/>
                          <a:ea typeface="ヒラギノ角ゴ Pro W3" charset="0"/>
                          <a:cs typeface="Times New Roman" pitchFamily="18" charset="0"/>
                        </a:rPr>
                        <a:t>Very Active</a:t>
                      </a:r>
                      <a:endParaRPr kumimoji="0" lang="en-US" sz="3600" b="0" i="0" u="none" strike="noStrike" cap="none" normalizeH="0" baseline="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Lst>
                      </a:pPr>
                      <a:r>
                        <a:rPr kumimoji="0" lang="en-US" sz="1800" b="0" i="0" u="none" strike="noStrike" cap="none" normalizeH="0" baseline="0" dirty="0" smtClean="0">
                          <a:ln>
                            <a:noFill/>
                          </a:ln>
                          <a:solidFill>
                            <a:srgbClr val="000000"/>
                          </a:solidFill>
                          <a:effectLst/>
                          <a:latin typeface="Calibri" pitchFamily="34" charset="0"/>
                          <a:ea typeface="ヒラギノ角ゴ Pro W3" charset="0"/>
                          <a:cs typeface="Times New Roman" pitchFamily="18" charset="0"/>
                        </a:rPr>
                        <a:t>Engages in 300 or more minutes of physical activity per week to achieve and maintain a healthy body weight and reduce body fat</a:t>
                      </a:r>
                      <a:endParaRPr kumimoji="0" lang="en-US" sz="3600" b="0" i="0" u="none" strike="noStrike" cap="none" normalizeH="0" baseline="0" dirty="0" smtClean="0">
                        <a:ln>
                          <a:noFill/>
                        </a:ln>
                        <a:solidFill>
                          <a:schemeClr val="tx1"/>
                        </a:solidFill>
                        <a:effectLst/>
                        <a:latin typeface="Arial" pitchFamily="34" charset="0"/>
                        <a:ea typeface="ヒラギノ角ゴ Pro W3"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TextBox 5" descr="Adults:    minimum of 30 &#10;                 minutes 3-5 times per &#10;                 week&#10;Children: minimum of 1 hour per&#10;                 day&#10;"/>
          <p:cNvSpPr txBox="1"/>
          <p:nvPr/>
        </p:nvSpPr>
        <p:spPr>
          <a:xfrm>
            <a:off x="5334000" y="1981200"/>
            <a:ext cx="3505200" cy="1477328"/>
          </a:xfrm>
          <a:prstGeom prst="rect">
            <a:avLst/>
          </a:prstGeom>
          <a:noFill/>
          <a:ln w="28575">
            <a:solidFill>
              <a:srgbClr val="00B0F0"/>
            </a:solidFill>
          </a:ln>
        </p:spPr>
        <p:txBody>
          <a:bodyPr wrap="square" rtlCol="0">
            <a:spAutoFit/>
          </a:bodyPr>
          <a:lstStyle/>
          <a:p>
            <a:r>
              <a:rPr lang="en-US" dirty="0" smtClean="0"/>
              <a:t>Adults:    minimum of 30 </a:t>
            </a:r>
          </a:p>
          <a:p>
            <a:r>
              <a:rPr lang="en-US" dirty="0" smtClean="0"/>
              <a:t>                 minutes 3-5 times per </a:t>
            </a:r>
          </a:p>
          <a:p>
            <a:r>
              <a:rPr lang="en-US" dirty="0" smtClean="0"/>
              <a:t>                 week</a:t>
            </a:r>
          </a:p>
          <a:p>
            <a:r>
              <a:rPr lang="en-US" dirty="0" smtClean="0"/>
              <a:t>Children: minimum of 1 hour </a:t>
            </a:r>
            <a:r>
              <a:rPr lang="en-US" i="1" dirty="0" smtClean="0"/>
              <a:t>per</a:t>
            </a:r>
          </a:p>
          <a:p>
            <a:r>
              <a:rPr lang="en-US" i="1" dirty="0" smtClean="0"/>
              <a:t>                 day</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44562"/>
          </a:xfrm>
        </p:spPr>
        <p:txBody>
          <a:bodyPr/>
          <a:lstStyle/>
          <a:p>
            <a:pPr algn="ctr">
              <a:defRPr/>
            </a:pPr>
            <a:r>
              <a:rPr lang="en-US" dirty="0">
                <a:effectLst>
                  <a:outerShdw blurRad="38100" dist="38100" dir="2700000" algn="tl">
                    <a:srgbClr val="DDDDDD"/>
                  </a:outerShdw>
                </a:effectLst>
                <a:latin typeface="Times" pitchFamily="-109" charset="0"/>
                <a:ea typeface="ＭＳ Ｐゴシック" pitchFamily="-109" charset="-128"/>
              </a:rPr>
              <a:t>Activity Assessment Algorithm</a:t>
            </a:r>
          </a:p>
        </p:txBody>
      </p:sp>
      <p:grpSp>
        <p:nvGrpSpPr>
          <p:cNvPr id="3" name="Group 2" descr="Patient Visit - Measure height/weight Calculate BMI - Assess Physical Activity (Document as a Health Factor) - Provide Exercise Education (Document Education using PEPC)"/>
          <p:cNvGrpSpPr/>
          <p:nvPr/>
        </p:nvGrpSpPr>
        <p:grpSpPr>
          <a:xfrm>
            <a:off x="1905000" y="1905000"/>
            <a:ext cx="4572000" cy="4213086"/>
            <a:chOff x="1905000" y="1905000"/>
            <a:chExt cx="4572000" cy="4213086"/>
          </a:xfrm>
        </p:grpSpPr>
        <p:sp>
          <p:nvSpPr>
            <p:cNvPr id="4" name="TextBox 3"/>
            <p:cNvSpPr txBox="1"/>
            <p:nvPr/>
          </p:nvSpPr>
          <p:spPr>
            <a:xfrm>
              <a:off x="3124200" y="1905000"/>
              <a:ext cx="2057400"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000" dirty="0">
                  <a:solidFill>
                    <a:srgbClr val="000000"/>
                  </a:solidFill>
                  <a:ea typeface="ＭＳ Ｐゴシック" pitchFamily="-109" charset="-128"/>
                  <a:cs typeface="ＭＳ Ｐゴシック" pitchFamily="-109" charset="-128"/>
                </a:rPr>
                <a:t>Patient Visit</a:t>
              </a:r>
            </a:p>
          </p:txBody>
        </p:sp>
        <p:sp>
          <p:nvSpPr>
            <p:cNvPr id="6" name="TextBox 5"/>
            <p:cNvSpPr txBox="1"/>
            <p:nvPr/>
          </p:nvSpPr>
          <p:spPr>
            <a:xfrm>
              <a:off x="1905000" y="2895600"/>
              <a:ext cx="4419600" cy="7080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000" dirty="0">
                  <a:solidFill>
                    <a:srgbClr val="000000"/>
                  </a:solidFill>
                  <a:ea typeface="ＭＳ Ｐゴシック" pitchFamily="-109" charset="-128"/>
                  <a:cs typeface="ＭＳ Ｐゴシック" pitchFamily="-109" charset="-128"/>
                </a:rPr>
                <a:t>Measure Ht/Wt</a:t>
              </a:r>
            </a:p>
            <a:p>
              <a:pPr algn="ctr">
                <a:defRPr/>
              </a:pPr>
              <a:r>
                <a:rPr lang="en-US" sz="2000" dirty="0">
                  <a:solidFill>
                    <a:srgbClr val="000000"/>
                  </a:solidFill>
                  <a:ea typeface="ＭＳ Ｐゴシック" pitchFamily="-109" charset="-128"/>
                  <a:cs typeface="ＭＳ Ｐゴシック" pitchFamily="-109" charset="-128"/>
                </a:rPr>
                <a:t>Calculate BMI</a:t>
              </a:r>
            </a:p>
          </p:txBody>
        </p:sp>
        <p:sp>
          <p:nvSpPr>
            <p:cNvPr id="8" name="TextBox 7"/>
            <p:cNvSpPr txBox="1"/>
            <p:nvPr/>
          </p:nvSpPr>
          <p:spPr>
            <a:xfrm>
              <a:off x="1981200" y="4114800"/>
              <a:ext cx="441960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000" dirty="0">
                  <a:solidFill>
                    <a:srgbClr val="000000"/>
                  </a:solidFill>
                  <a:ea typeface="ＭＳ Ｐゴシック" pitchFamily="-109" charset="-128"/>
                  <a:cs typeface="ＭＳ Ｐゴシック" pitchFamily="-109" charset="-128"/>
                </a:rPr>
                <a:t>Assess Physical </a:t>
              </a:r>
              <a:r>
                <a:rPr lang="en-US" sz="2000" dirty="0" smtClean="0">
                  <a:solidFill>
                    <a:srgbClr val="000000"/>
                  </a:solidFill>
                  <a:ea typeface="ＭＳ Ｐゴシック" pitchFamily="-109" charset="-128"/>
                  <a:cs typeface="ＭＳ Ｐゴシック" pitchFamily="-109" charset="-128"/>
                </a:rPr>
                <a:t>Activity</a:t>
              </a:r>
            </a:p>
            <a:p>
              <a:pPr algn="ctr">
                <a:defRPr/>
              </a:pPr>
              <a:r>
                <a:rPr lang="en-US" sz="2000" dirty="0" smtClean="0">
                  <a:solidFill>
                    <a:srgbClr val="000000"/>
                  </a:solidFill>
                  <a:ea typeface="ＭＳ Ｐゴシック" pitchFamily="-109" charset="-128"/>
                  <a:cs typeface="ＭＳ Ｐゴシック" pitchFamily="-109" charset="-128"/>
                </a:rPr>
                <a:t>(Document as a Health Factor)</a:t>
              </a:r>
              <a:endParaRPr lang="en-US" sz="2000" dirty="0">
                <a:solidFill>
                  <a:srgbClr val="000000"/>
                </a:solidFill>
                <a:ea typeface="ＭＳ Ｐゴシック" pitchFamily="-109" charset="-128"/>
                <a:cs typeface="ＭＳ Ｐゴシック" pitchFamily="-109" charset="-128"/>
              </a:endParaRPr>
            </a:p>
          </p:txBody>
        </p:sp>
        <p:cxnSp>
          <p:nvCxnSpPr>
            <p:cNvPr id="11" name="Straight Arrow Connector 10"/>
            <p:cNvCxnSpPr>
              <a:cxnSpLocks noChangeShapeType="1"/>
            </p:cNvCxnSpPr>
            <p:nvPr/>
          </p:nvCxnSpPr>
          <p:spPr bwMode="auto">
            <a:xfrm rot="5400000">
              <a:off x="3928268" y="2548732"/>
              <a:ext cx="538163" cy="12700"/>
            </a:xfrm>
            <a:prstGeom prst="straightConnector1">
              <a:avLst/>
            </a:prstGeom>
            <a:noFill/>
            <a:ln w="31750">
              <a:solidFill>
                <a:schemeClr val="accent1"/>
              </a:solidFill>
              <a:round/>
              <a:headEnd/>
              <a:tailEnd type="arrow" w="med" len="med"/>
            </a:ln>
            <a:effectLst>
              <a:outerShdw dist="20000" dir="5400000" rotWithShape="0">
                <a:srgbClr val="808080">
                  <a:alpha val="37999"/>
                </a:srgbClr>
              </a:outerShdw>
            </a:effectLst>
          </p:spPr>
        </p:cxnSp>
        <p:cxnSp>
          <p:nvCxnSpPr>
            <p:cNvPr id="12" name="Straight Arrow Connector 11"/>
            <p:cNvCxnSpPr>
              <a:cxnSpLocks noChangeShapeType="1"/>
            </p:cNvCxnSpPr>
            <p:nvPr/>
          </p:nvCxnSpPr>
          <p:spPr bwMode="auto">
            <a:xfrm rot="16200000" flipH="1">
              <a:off x="3935413" y="5132388"/>
              <a:ext cx="511175" cy="0"/>
            </a:xfrm>
            <a:prstGeom prst="straightConnector1">
              <a:avLst/>
            </a:prstGeom>
            <a:noFill/>
            <a:ln w="31750">
              <a:solidFill>
                <a:schemeClr val="accent1"/>
              </a:solidFill>
              <a:round/>
              <a:headEnd/>
              <a:tailEnd type="arrow" w="med" len="med"/>
            </a:ln>
            <a:effectLst>
              <a:outerShdw dist="20000" dir="5400000" rotWithShape="0">
                <a:srgbClr val="808080">
                  <a:alpha val="37999"/>
                </a:srgbClr>
              </a:outerShdw>
            </a:effectLst>
          </p:spPr>
        </p:cxnSp>
        <p:cxnSp>
          <p:nvCxnSpPr>
            <p:cNvPr id="15" name="Straight Arrow Connector 14"/>
            <p:cNvCxnSpPr>
              <a:cxnSpLocks noChangeShapeType="1"/>
            </p:cNvCxnSpPr>
            <p:nvPr/>
          </p:nvCxnSpPr>
          <p:spPr bwMode="auto">
            <a:xfrm flipH="1">
              <a:off x="4191000" y="3657600"/>
              <a:ext cx="1588" cy="457202"/>
            </a:xfrm>
            <a:prstGeom prst="straightConnector1">
              <a:avLst/>
            </a:prstGeom>
            <a:noFill/>
            <a:ln w="31750">
              <a:solidFill>
                <a:schemeClr val="accent1"/>
              </a:solidFill>
              <a:round/>
              <a:headEnd/>
              <a:tailEnd type="arrow" w="med" len="med"/>
            </a:ln>
            <a:effectLst>
              <a:outerShdw dist="20000" dir="5400000" rotWithShape="0">
                <a:srgbClr val="808080">
                  <a:alpha val="37999"/>
                </a:srgbClr>
              </a:outerShdw>
            </a:effectLst>
          </p:spPr>
        </p:cxnSp>
        <p:sp>
          <p:nvSpPr>
            <p:cNvPr id="10" name="TextBox 9"/>
            <p:cNvSpPr txBox="1"/>
            <p:nvPr/>
          </p:nvSpPr>
          <p:spPr>
            <a:xfrm>
              <a:off x="2057400" y="5410200"/>
              <a:ext cx="441960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000" dirty="0" smtClean="0">
                  <a:solidFill>
                    <a:srgbClr val="000000"/>
                  </a:solidFill>
                  <a:ea typeface="ＭＳ Ｐゴシック" pitchFamily="-109" charset="-128"/>
                  <a:cs typeface="ＭＳ Ｐゴシック" pitchFamily="-109" charset="-128"/>
                </a:rPr>
                <a:t>Provide Exercise Education</a:t>
              </a:r>
            </a:p>
            <a:p>
              <a:pPr algn="ctr">
                <a:defRPr/>
              </a:pPr>
              <a:r>
                <a:rPr lang="en-US" sz="2000" dirty="0" smtClean="0">
                  <a:solidFill>
                    <a:srgbClr val="000000"/>
                  </a:solidFill>
                  <a:ea typeface="ＭＳ Ｐゴシック" pitchFamily="-109" charset="-128"/>
                  <a:cs typeface="ＭＳ Ｐゴシック" pitchFamily="-109" charset="-128"/>
                </a:rPr>
                <a:t>(Document Education using PEPC)</a:t>
              </a:r>
              <a:endParaRPr lang="en-US" sz="2000" dirty="0">
                <a:solidFill>
                  <a:srgbClr val="000000"/>
                </a:solidFill>
                <a:ea typeface="ＭＳ Ｐゴシック" pitchFamily="-109" charset="-128"/>
                <a:cs typeface="ＭＳ Ｐゴシック" pitchFamily="-109" charset="-128"/>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The 3 Steps in Physical Activity (PA) Assessment and Exercise Education&#10;1. PA Assessment&#10;2. Exercise Education&#10;3. Documentation"/>
          <p:cNvGrpSpPr/>
          <p:nvPr/>
        </p:nvGrpSpPr>
        <p:grpSpPr>
          <a:xfrm>
            <a:off x="228600" y="228600"/>
            <a:ext cx="8686800" cy="6305729"/>
            <a:chOff x="228600" y="228600"/>
            <a:chExt cx="8686800" cy="6305729"/>
          </a:xfrm>
        </p:grpSpPr>
        <p:sp>
          <p:nvSpPr>
            <p:cNvPr id="2" name="TextBox 1"/>
            <p:cNvSpPr txBox="1"/>
            <p:nvPr/>
          </p:nvSpPr>
          <p:spPr>
            <a:xfrm>
              <a:off x="228600" y="2209800"/>
              <a:ext cx="30480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1</a:t>
              </a:r>
              <a:r>
                <a:rPr lang="en-US" sz="2400" baseline="30000" dirty="0" smtClean="0"/>
                <a:t>st</a:t>
              </a:r>
              <a:endParaRPr lang="en-US" sz="2400" dirty="0" smtClean="0"/>
            </a:p>
            <a:p>
              <a:r>
                <a:rPr lang="en-US" dirty="0" smtClean="0"/>
                <a:t>Assessment of PA </a:t>
              </a:r>
              <a:endParaRPr lang="en-US" dirty="0"/>
            </a:p>
          </p:txBody>
        </p:sp>
        <p:sp>
          <p:nvSpPr>
            <p:cNvPr id="3" name="TextBox 2"/>
            <p:cNvSpPr txBox="1"/>
            <p:nvPr/>
          </p:nvSpPr>
          <p:spPr>
            <a:xfrm>
              <a:off x="5410200" y="2209800"/>
              <a:ext cx="35052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2nd</a:t>
              </a:r>
              <a:r>
                <a:rPr lang="en-US" dirty="0" smtClean="0"/>
                <a:t> </a:t>
              </a:r>
            </a:p>
            <a:p>
              <a:r>
                <a:rPr lang="en-US" dirty="0" smtClean="0"/>
                <a:t>Provide exercise education</a:t>
              </a:r>
              <a:endParaRPr lang="en-US" dirty="0"/>
            </a:p>
          </p:txBody>
        </p:sp>
        <p:sp>
          <p:nvSpPr>
            <p:cNvPr id="4" name="TextBox 3"/>
            <p:cNvSpPr txBox="1"/>
            <p:nvPr/>
          </p:nvSpPr>
          <p:spPr>
            <a:xfrm>
              <a:off x="304800" y="4038600"/>
              <a:ext cx="3124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Document PA Assessment</a:t>
              </a:r>
            </a:p>
            <a:p>
              <a:r>
                <a:rPr lang="en-US" dirty="0" smtClean="0"/>
                <a:t>In </a:t>
              </a:r>
              <a:r>
                <a:rPr lang="en-US" u="sng" dirty="0" smtClean="0"/>
                <a:t>Health Factor </a:t>
              </a:r>
              <a:r>
                <a:rPr lang="en-US" dirty="0" smtClean="0"/>
                <a:t>section of EHR</a:t>
              </a:r>
              <a:endParaRPr lang="en-US" dirty="0"/>
            </a:p>
          </p:txBody>
        </p:sp>
        <p:sp>
          <p:nvSpPr>
            <p:cNvPr id="5" name="TextBox 4"/>
            <p:cNvSpPr txBox="1"/>
            <p:nvPr/>
          </p:nvSpPr>
          <p:spPr>
            <a:xfrm>
              <a:off x="5105400" y="4038600"/>
              <a:ext cx="3124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Document Exercise Education In Education section of </a:t>
              </a:r>
              <a:r>
                <a:rPr lang="en-US" u="sng" dirty="0" smtClean="0"/>
                <a:t>EHR</a:t>
              </a:r>
              <a:endParaRPr lang="en-US" u="sng" dirty="0"/>
            </a:p>
          </p:txBody>
        </p:sp>
        <p:pic>
          <p:nvPicPr>
            <p:cNvPr id="2054" name="Picture 6" descr="C:\Documents and Settings\mwachach\Local Settings\Temporary Internet Files\Content.IE5\YKRMD223\MC900024512[1].wmf"/>
            <p:cNvPicPr>
              <a:picLocks noChangeAspect="1" noChangeArrowheads="1"/>
            </p:cNvPicPr>
            <p:nvPr/>
          </p:nvPicPr>
          <p:blipFill>
            <a:blip r:embed="rId3" cstate="print"/>
            <a:srcRect/>
            <a:stretch>
              <a:fillRect/>
            </a:stretch>
          </p:blipFill>
          <p:spPr bwMode="auto">
            <a:xfrm>
              <a:off x="1219200" y="228600"/>
              <a:ext cx="1849831" cy="1797710"/>
            </a:xfrm>
            <a:prstGeom prst="rect">
              <a:avLst/>
            </a:prstGeom>
            <a:noFill/>
          </p:spPr>
        </p:pic>
        <p:sp>
          <p:nvSpPr>
            <p:cNvPr id="16" name="Curved Left Arrow 15"/>
            <p:cNvSpPr/>
            <p:nvPr/>
          </p:nvSpPr>
          <p:spPr>
            <a:xfrm>
              <a:off x="3505200" y="838200"/>
              <a:ext cx="990600" cy="1447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ight Arrow 16"/>
            <p:cNvSpPr/>
            <p:nvPr/>
          </p:nvSpPr>
          <p:spPr>
            <a:xfrm>
              <a:off x="3505200" y="2362200"/>
              <a:ext cx="1524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371600" y="3048000"/>
              <a:ext cx="457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705600" y="3048000"/>
              <a:ext cx="457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95600" y="5334000"/>
              <a:ext cx="3124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It is a 3 step process:</a:t>
              </a:r>
            </a:p>
            <a:p>
              <a:r>
                <a:rPr lang="en-US" dirty="0" smtClean="0"/>
                <a:t>PA assessment</a:t>
              </a:r>
            </a:p>
            <a:p>
              <a:r>
                <a:rPr lang="en-US" dirty="0" smtClean="0"/>
                <a:t>Exercise education</a:t>
              </a:r>
            </a:p>
            <a:p>
              <a:r>
                <a:rPr lang="en-US" dirty="0" smtClean="0"/>
                <a:t>Documentation</a:t>
              </a:r>
              <a:endParaRPr lang="en-US" dirty="0"/>
            </a:p>
          </p:txBody>
        </p:sp>
        <p:cxnSp>
          <p:nvCxnSpPr>
            <p:cNvPr id="22" name="Straight Arrow Connector 21"/>
            <p:cNvCxnSpPr/>
            <p:nvPr/>
          </p:nvCxnSpPr>
          <p:spPr>
            <a:xfrm rot="10800000" flipV="1">
              <a:off x="5334000" y="5029200"/>
              <a:ext cx="533400" cy="22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71800" y="5029200"/>
              <a:ext cx="457200" cy="22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457200"/>
              <a:ext cx="4038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The 3 Steps in Physical Activity (</a:t>
              </a:r>
              <a:r>
                <a:rPr lang="en-US" sz="2400" b="1" dirty="0" smtClean="0">
                  <a:solidFill>
                    <a:srgbClr val="000000"/>
                  </a:solidFill>
                </a:rPr>
                <a:t>PA)</a:t>
              </a:r>
              <a:r>
                <a:rPr lang="en-US" sz="2400" b="1" dirty="0" smtClean="0"/>
                <a:t> Assessment and Exercise Education</a:t>
              </a:r>
              <a:endParaRPr lang="en-US" sz="2400" b="1"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229600" cy="4386072"/>
          </a:xfrm>
        </p:spPr>
        <p:txBody>
          <a:bodyPr>
            <a:normAutofit/>
          </a:bodyPr>
          <a:lstStyle/>
          <a:p>
            <a:pPr marL="365760" lvl="0" indent="-256032">
              <a:spcBef>
                <a:spcPts val="400"/>
              </a:spcBef>
              <a:buClr>
                <a:schemeClr val="accent1"/>
              </a:buClr>
              <a:buSzPct val="68000"/>
              <a:buNone/>
              <a:defRPr/>
            </a:pPr>
            <a:r>
              <a:rPr lang="en-US" sz="2400" b="1" dirty="0">
                <a:solidFill>
                  <a:srgbClr val="FF0000"/>
                </a:solidFill>
              </a:rPr>
              <a:t>Denominators</a:t>
            </a:r>
          </a:p>
          <a:p>
            <a:pPr marL="365760" lvl="0" indent="-256032">
              <a:spcBef>
                <a:spcPts val="400"/>
              </a:spcBef>
              <a:buClr>
                <a:schemeClr val="accent1"/>
              </a:buClr>
              <a:buSzPct val="68000"/>
              <a:buNone/>
              <a:defRPr/>
            </a:pPr>
            <a:r>
              <a:rPr lang="en-US" sz="2400" dirty="0"/>
              <a:t>1. All Clinical patients ages 5 and older.</a:t>
            </a:r>
          </a:p>
          <a:p>
            <a:pPr>
              <a:buNone/>
            </a:pPr>
            <a:endParaRPr lang="en-US" b="1" dirty="0" smtClean="0">
              <a:solidFill>
                <a:srgbClr val="FF0000"/>
              </a:solidFill>
            </a:endParaRPr>
          </a:p>
          <a:p>
            <a:pPr>
              <a:buNone/>
            </a:pPr>
            <a:endParaRPr lang="en-US" b="1" dirty="0" smtClean="0">
              <a:solidFill>
                <a:srgbClr val="FF0000"/>
              </a:solidFill>
            </a:endParaRPr>
          </a:p>
          <a:p>
            <a:pPr>
              <a:buNone/>
            </a:pPr>
            <a:r>
              <a:rPr lang="en-US" b="1" dirty="0" smtClean="0">
                <a:solidFill>
                  <a:srgbClr val="FF0000"/>
                </a:solidFill>
              </a:rPr>
              <a:t>Numerators</a:t>
            </a:r>
          </a:p>
          <a:p>
            <a:pPr marL="624078" indent="-514350">
              <a:buAutoNum type="arabicPeriod"/>
            </a:pPr>
            <a:r>
              <a:rPr lang="en-US" dirty="0" smtClean="0"/>
              <a:t>Patients assessed for physical activity</a:t>
            </a:r>
          </a:p>
          <a:p>
            <a:pPr marL="624078" indent="-514350">
              <a:buAutoNum type="arabicPeriod"/>
            </a:pPr>
            <a:r>
              <a:rPr lang="en-US" dirty="0" smtClean="0"/>
              <a:t>Patients who have received exercise education </a:t>
            </a:r>
            <a:r>
              <a:rPr lang="en-US" i="1" dirty="0" smtClean="0"/>
              <a:t>following their physical activity assessment. </a:t>
            </a:r>
            <a:endParaRPr lang="en-US" dirty="0"/>
          </a:p>
        </p:txBody>
      </p:sp>
      <p:sp>
        <p:nvSpPr>
          <p:cNvPr id="3" name="Title 2"/>
          <p:cNvSpPr>
            <a:spLocks noGrp="1"/>
          </p:cNvSpPr>
          <p:nvPr>
            <p:ph type="title"/>
          </p:nvPr>
        </p:nvSpPr>
        <p:spPr/>
        <p:txBody>
          <a:bodyPr/>
          <a:lstStyle/>
          <a:p>
            <a:r>
              <a:rPr lang="en-US" dirty="0" smtClean="0"/>
              <a:t>Physical Activity Assessment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868362"/>
          </a:xfrm>
        </p:spPr>
        <p:txBody>
          <a:bodyPr/>
          <a:lstStyle/>
          <a:p>
            <a:pPr algn="ctr" eaLnBrk="1" hangingPunct="1">
              <a:defRPr/>
            </a:pPr>
            <a:r>
              <a:rPr lang="en-US" dirty="0">
                <a:effectLst>
                  <a:outerShdw blurRad="38100" dist="38100" dir="2700000" algn="tl">
                    <a:srgbClr val="DDDDDD"/>
                  </a:outerShdw>
                </a:effectLst>
                <a:latin typeface="Times" pitchFamily="-109" charset="0"/>
                <a:ea typeface="ＭＳ Ｐゴシック" pitchFamily="-109" charset="-128"/>
              </a:rPr>
              <a:t>Medical Clearance</a:t>
            </a:r>
          </a:p>
        </p:txBody>
      </p:sp>
      <p:sp>
        <p:nvSpPr>
          <p:cNvPr id="24579" name="Content Placeholder 2"/>
          <p:cNvSpPr>
            <a:spLocks noGrp="1"/>
          </p:cNvSpPr>
          <p:nvPr>
            <p:ph idx="1"/>
          </p:nvPr>
        </p:nvSpPr>
        <p:spPr>
          <a:xfrm>
            <a:off x="381000" y="1600200"/>
            <a:ext cx="8153400" cy="4876800"/>
          </a:xfrm>
        </p:spPr>
        <p:txBody>
          <a:bodyPr>
            <a:normAutofit fontScale="70000" lnSpcReduction="20000"/>
          </a:bodyPr>
          <a:lstStyle/>
          <a:p>
            <a:pPr eaLnBrk="1" hangingPunct="1">
              <a:lnSpc>
                <a:spcPct val="80000"/>
              </a:lnSpc>
            </a:pPr>
            <a:r>
              <a:rPr lang="en-US" dirty="0" smtClean="0">
                <a:latin typeface="Times" charset="0"/>
                <a:ea typeface="ＭＳ Ｐゴシック" charset="-128"/>
                <a:cs typeface="Times" charset="0"/>
              </a:rPr>
              <a:t>Medical Clearance: These require cardiac stress test within the last 1 year:</a:t>
            </a:r>
          </a:p>
          <a:p>
            <a:pPr lvl="1">
              <a:buFont typeface="Arial" charset="0"/>
              <a:buChar char="•"/>
            </a:pPr>
            <a:r>
              <a:rPr lang="en-US" sz="2300" dirty="0">
                <a:latin typeface="Calisto MT" pitchFamily="18" charset="0"/>
              </a:rPr>
              <a:t>Previous MI   </a:t>
            </a:r>
          </a:p>
          <a:p>
            <a:pPr lvl="1">
              <a:buFont typeface="Arial" charset="0"/>
              <a:buChar char="•"/>
            </a:pPr>
            <a:r>
              <a:rPr lang="en-US" sz="2300" dirty="0">
                <a:latin typeface="Calisto MT" pitchFamily="18" charset="0"/>
              </a:rPr>
              <a:t>Recent Chest Pain   </a:t>
            </a:r>
          </a:p>
          <a:p>
            <a:pPr lvl="1">
              <a:buFont typeface="Arial" charset="0"/>
              <a:buChar char="•"/>
            </a:pPr>
            <a:r>
              <a:rPr lang="en-US" sz="2300" dirty="0">
                <a:latin typeface="Calisto MT" pitchFamily="18" charset="0"/>
              </a:rPr>
              <a:t>Angina    </a:t>
            </a:r>
          </a:p>
          <a:p>
            <a:pPr lvl="1">
              <a:buFont typeface="Arial" charset="0"/>
              <a:buChar char="•"/>
            </a:pPr>
            <a:r>
              <a:rPr lang="en-US" sz="2300" dirty="0">
                <a:latin typeface="Calisto MT" pitchFamily="18" charset="0"/>
              </a:rPr>
              <a:t>Q’s on </a:t>
            </a:r>
            <a:r>
              <a:rPr lang="en-US" sz="2300" dirty="0" smtClean="0">
                <a:latin typeface="Calisto MT" pitchFamily="18" charset="0"/>
              </a:rPr>
              <a:t>ECG</a:t>
            </a:r>
            <a:endParaRPr lang="en-US" sz="2000" dirty="0" smtClean="0">
              <a:latin typeface="Times" charset="0"/>
              <a:ea typeface="ＭＳ Ｐゴシック" charset="-128"/>
              <a:cs typeface="Times" charset="0"/>
            </a:endParaRPr>
          </a:p>
          <a:p>
            <a:pPr eaLnBrk="1" hangingPunct="1">
              <a:lnSpc>
                <a:spcPct val="80000"/>
              </a:lnSpc>
            </a:pPr>
            <a:r>
              <a:rPr lang="en-US" sz="2900" dirty="0" smtClean="0">
                <a:latin typeface="Times" charset="0"/>
                <a:ea typeface="ＭＳ Ｐゴシック" charset="-128"/>
                <a:cs typeface="Times" charset="0"/>
              </a:rPr>
              <a:t>If “None” of above, then any 2 below should be referred for cardiac stress test:  	</a:t>
            </a:r>
          </a:p>
          <a:p>
            <a:pPr lvl="1">
              <a:buFont typeface="Arial" charset="0"/>
              <a:buChar char="•"/>
            </a:pPr>
            <a:r>
              <a:rPr lang="en-US" sz="2300" dirty="0">
                <a:latin typeface="Calisto MT" pitchFamily="18" charset="0"/>
              </a:rPr>
              <a:t>Hyperlipidemia    </a:t>
            </a:r>
          </a:p>
          <a:p>
            <a:pPr lvl="1">
              <a:buFont typeface="Arial" charset="0"/>
              <a:buChar char="•"/>
            </a:pPr>
            <a:r>
              <a:rPr lang="en-US" sz="2300" dirty="0">
                <a:latin typeface="Calisto MT" pitchFamily="18" charset="0"/>
              </a:rPr>
              <a:t>Smoker &gt; ½ </a:t>
            </a:r>
            <a:r>
              <a:rPr lang="en-US" sz="2300" dirty="0" err="1">
                <a:latin typeface="Calisto MT" pitchFamily="18" charset="0"/>
              </a:rPr>
              <a:t>ppd</a:t>
            </a:r>
            <a:r>
              <a:rPr lang="en-US" sz="2300" dirty="0">
                <a:latin typeface="Calisto MT" pitchFamily="18" charset="0"/>
              </a:rPr>
              <a:t> &amp; last 6 mos. </a:t>
            </a:r>
          </a:p>
          <a:p>
            <a:pPr lvl="1">
              <a:buFont typeface="Arial" charset="0"/>
              <a:buChar char="•"/>
            </a:pPr>
            <a:r>
              <a:rPr lang="en-US" sz="2300" dirty="0">
                <a:latin typeface="Calisto MT" pitchFamily="18" charset="0"/>
              </a:rPr>
              <a:t>Male &gt; 45     </a:t>
            </a:r>
          </a:p>
          <a:p>
            <a:pPr lvl="1">
              <a:buFont typeface="Arial" charset="0"/>
              <a:buChar char="•"/>
            </a:pPr>
            <a:r>
              <a:rPr lang="en-US" sz="2300" dirty="0">
                <a:latin typeface="Calisto MT" pitchFamily="18" charset="0"/>
              </a:rPr>
              <a:t>HTN uncontrolled     </a:t>
            </a:r>
          </a:p>
          <a:p>
            <a:pPr lvl="1">
              <a:buFont typeface="Arial" charset="0"/>
              <a:buChar char="•"/>
            </a:pPr>
            <a:r>
              <a:rPr lang="en-US" sz="2300" dirty="0">
                <a:latin typeface="Calisto MT" pitchFamily="18" charset="0"/>
              </a:rPr>
              <a:t>Family </a:t>
            </a:r>
            <a:r>
              <a:rPr lang="en-US" sz="2300" dirty="0" err="1">
                <a:latin typeface="Calisto MT" pitchFamily="18" charset="0"/>
              </a:rPr>
              <a:t>Hx</a:t>
            </a:r>
            <a:r>
              <a:rPr lang="en-US" sz="2300" dirty="0">
                <a:latin typeface="Calisto MT" pitchFamily="18" charset="0"/>
              </a:rPr>
              <a:t> CVD   </a:t>
            </a:r>
          </a:p>
          <a:p>
            <a:pPr lvl="1">
              <a:buFont typeface="Arial" charset="0"/>
              <a:buChar char="•"/>
            </a:pPr>
            <a:r>
              <a:rPr lang="en-US" sz="2300" dirty="0">
                <a:latin typeface="Calisto MT" pitchFamily="18" charset="0"/>
              </a:rPr>
              <a:t>Female &gt; 55 </a:t>
            </a:r>
          </a:p>
          <a:p>
            <a:pPr>
              <a:lnSpc>
                <a:spcPct val="80000"/>
              </a:lnSpc>
            </a:pPr>
            <a:r>
              <a:rPr lang="en-US" sz="2900" dirty="0">
                <a:latin typeface="Times" charset="0"/>
                <a:ea typeface="ＭＳ Ｐゴシック" charset="-128"/>
                <a:cs typeface="Times" charset="0"/>
              </a:rPr>
              <a:t>Additional Medical Issues:   </a:t>
            </a:r>
          </a:p>
          <a:p>
            <a:pPr lvl="1">
              <a:buFont typeface="Arial" charset="0"/>
              <a:buChar char="•"/>
            </a:pPr>
            <a:r>
              <a:rPr lang="en-US" sz="2300" dirty="0">
                <a:latin typeface="Calisto MT" pitchFamily="18" charset="0"/>
              </a:rPr>
              <a:t>Hypertension    </a:t>
            </a:r>
          </a:p>
          <a:p>
            <a:pPr lvl="1">
              <a:buFont typeface="Arial" charset="0"/>
              <a:buChar char="•"/>
            </a:pPr>
            <a:r>
              <a:rPr lang="en-US" sz="2300" dirty="0">
                <a:latin typeface="Calisto MT" pitchFamily="18" charset="0"/>
              </a:rPr>
              <a:t>CVD    </a:t>
            </a:r>
          </a:p>
          <a:p>
            <a:pPr lvl="1">
              <a:buFont typeface="Arial" charset="0"/>
              <a:buChar char="•"/>
            </a:pPr>
            <a:r>
              <a:rPr lang="en-US" sz="2300" dirty="0">
                <a:latin typeface="Calisto MT" pitchFamily="18" charset="0"/>
              </a:rPr>
              <a:t>Beta-blocker</a:t>
            </a:r>
          </a:p>
          <a:p>
            <a:pPr lvl="1">
              <a:buFont typeface="Arial" charset="0"/>
              <a:buChar char="•"/>
            </a:pPr>
            <a:r>
              <a:rPr lang="en-US" sz="2300" dirty="0">
                <a:latin typeface="Calisto MT" pitchFamily="18" charset="0"/>
              </a:rPr>
              <a:t>Warfarin </a:t>
            </a:r>
          </a:p>
          <a:p>
            <a:pPr lvl="1">
              <a:buFont typeface="Arial" charset="0"/>
              <a:buChar char="•"/>
            </a:pPr>
            <a:r>
              <a:rPr lang="en-US" sz="2300" dirty="0">
                <a:latin typeface="Calisto MT" pitchFamily="18" charset="0"/>
              </a:rPr>
              <a:t>Limitation on activity or  weight  loss/activity goals (describe</a:t>
            </a:r>
            <a:r>
              <a:rPr lang="en-US" sz="2300" dirty="0" smtClean="0">
                <a:latin typeface="Calisto MT" pitchFamily="18" charset="0"/>
              </a:rPr>
              <a:t>):</a:t>
            </a:r>
            <a:endParaRPr lang="en-US" sz="2000" dirty="0" smtClean="0">
              <a:latin typeface="Times" charset="0"/>
              <a:ea typeface="ＭＳ Ｐゴシック" charset="-128"/>
              <a:cs typeface="Times"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Where to document Health Factors?</a:t>
            </a:r>
            <a:endParaRPr lang="en-US" dirty="0"/>
          </a:p>
        </p:txBody>
      </p:sp>
      <p:pic>
        <p:nvPicPr>
          <p:cNvPr id="28675" name="Picture 5" descr="thinking bean person "/>
          <p:cNvPicPr>
            <a:picLocks noChangeAspect="1" noChangeArrowheads="1"/>
          </p:cNvPicPr>
          <p:nvPr/>
        </p:nvPicPr>
        <p:blipFill>
          <a:blip r:embed="rId2" cstate="print"/>
          <a:srcRect/>
          <a:stretch>
            <a:fillRect/>
          </a:stretch>
        </p:blipFill>
        <p:spPr bwMode="auto">
          <a:xfrm>
            <a:off x="6629400" y="1600200"/>
            <a:ext cx="1442156" cy="3933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52400"/>
            <a:ext cx="8830733" cy="6705600"/>
            <a:chOff x="76200" y="152400"/>
            <a:chExt cx="8830733" cy="6705600"/>
          </a:xfrm>
        </p:grpSpPr>
        <p:pic>
          <p:nvPicPr>
            <p:cNvPr id="29698" name="Picture 2" descr="Screenshot of EHR to doucment health factors"/>
            <p:cNvPicPr>
              <a:picLocks noChangeAspect="1" noChangeArrowheads="1"/>
            </p:cNvPicPr>
            <p:nvPr/>
          </p:nvPicPr>
          <p:blipFill>
            <a:blip r:embed="rId2" cstate="print"/>
            <a:srcRect/>
            <a:stretch>
              <a:fillRect/>
            </a:stretch>
          </p:blipFill>
          <p:spPr bwMode="auto">
            <a:xfrm>
              <a:off x="152400" y="342900"/>
              <a:ext cx="8754533" cy="6457950"/>
            </a:xfrm>
            <a:prstGeom prst="rect">
              <a:avLst/>
            </a:prstGeom>
            <a:noFill/>
            <a:ln w="9525">
              <a:solidFill>
                <a:srgbClr val="FF0000"/>
              </a:solidFill>
              <a:miter lim="800000"/>
              <a:headEnd/>
              <a:tailEnd/>
            </a:ln>
          </p:spPr>
        </p:pic>
        <p:pic>
          <p:nvPicPr>
            <p:cNvPr id="29699" name="e69449f2-c3d6-48ae-8d5f-889978e25f1c" descr="EF94C543-7CF4-4E14-BB0E-B5127D4B0D4D@home"/>
            <p:cNvPicPr>
              <a:picLocks noChangeAspect="1" noChangeArrowheads="1"/>
            </p:cNvPicPr>
            <p:nvPr/>
          </p:nvPicPr>
          <p:blipFill>
            <a:blip r:embed="rId3" cstate="print"/>
            <a:srcRect/>
            <a:stretch>
              <a:fillRect/>
            </a:stretch>
          </p:blipFill>
          <p:spPr bwMode="auto">
            <a:xfrm>
              <a:off x="2895600" y="3276600"/>
              <a:ext cx="5334000" cy="3581400"/>
            </a:xfrm>
            <a:prstGeom prst="rect">
              <a:avLst/>
            </a:prstGeom>
            <a:noFill/>
            <a:ln w="9525">
              <a:noFill/>
              <a:miter lim="800000"/>
              <a:headEnd/>
              <a:tailEnd/>
            </a:ln>
          </p:spPr>
        </p:pic>
        <p:sp>
          <p:nvSpPr>
            <p:cNvPr id="29700" name="TextBox 7"/>
            <p:cNvSpPr txBox="1">
              <a:spLocks noChangeArrowheads="1"/>
            </p:cNvSpPr>
            <p:nvPr/>
          </p:nvSpPr>
          <p:spPr bwMode="auto">
            <a:xfrm>
              <a:off x="1143000" y="152400"/>
              <a:ext cx="6629400" cy="461665"/>
            </a:xfrm>
            <a:prstGeom prst="rect">
              <a:avLst/>
            </a:prstGeom>
            <a:solidFill>
              <a:schemeClr val="tx1"/>
            </a:solidFill>
            <a:ln w="9525">
              <a:noFill/>
              <a:miter lim="800000"/>
              <a:headEnd/>
              <a:tailEnd/>
            </a:ln>
          </p:spPr>
          <p:txBody>
            <a:bodyPr wrap="square">
              <a:spAutoFit/>
            </a:bodyPr>
            <a:lstStyle/>
            <a:p>
              <a:pPr algn="ctr"/>
              <a:r>
                <a:rPr lang="en-US" sz="2400" b="1" dirty="0">
                  <a:solidFill>
                    <a:schemeClr val="bg1"/>
                  </a:solidFill>
                </a:rPr>
                <a:t>Documenting Health Factors in the EHR</a:t>
              </a:r>
            </a:p>
          </p:txBody>
        </p:sp>
        <p:cxnSp>
          <p:nvCxnSpPr>
            <p:cNvPr id="10" name="Straight Arrow Connector 9"/>
            <p:cNvCxnSpPr/>
            <p:nvPr/>
          </p:nvCxnSpPr>
          <p:spPr>
            <a:xfrm rot="10800000">
              <a:off x="1905000" y="3124200"/>
              <a:ext cx="990600" cy="45720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6" name="Oval 5"/>
            <p:cNvSpPr/>
            <p:nvPr/>
          </p:nvSpPr>
          <p:spPr>
            <a:xfrm>
              <a:off x="76200" y="2362200"/>
              <a:ext cx="1752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p:cNvSpPr>
          <p:nvPr/>
        </p:nvSpPr>
        <p:spPr bwMode="auto">
          <a:xfrm>
            <a:off x="-8930" y="812602"/>
            <a:ext cx="9215438" cy="330398"/>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17412" name="Rectangle 3"/>
          <p:cNvSpPr>
            <a:spLocks/>
          </p:cNvSpPr>
          <p:nvPr/>
        </p:nvSpPr>
        <p:spPr bwMode="auto">
          <a:xfrm>
            <a:off x="-8930" y="-8930"/>
            <a:ext cx="9215438" cy="214313"/>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17414" name="Rectangle 5"/>
          <p:cNvSpPr>
            <a:spLocks noGrp="1" noChangeArrowheads="1"/>
          </p:cNvSpPr>
          <p:nvPr>
            <p:ph type="body" idx="1"/>
          </p:nvPr>
        </p:nvSpPr>
        <p:spPr>
          <a:xfrm>
            <a:off x="330398" y="1295401"/>
            <a:ext cx="8411766" cy="5348288"/>
          </a:xfrm>
        </p:spPr>
        <p:txBody>
          <a:bodyPr lIns="64291" tIns="32146" rIns="64291" bIns="32146"/>
          <a:lstStyle/>
          <a:p>
            <a:pPr marL="534646"/>
            <a:r>
              <a:rPr lang="en-US" sz="3400" dirty="0" smtClean="0"/>
              <a:t>Health Factors – For More Information:</a:t>
            </a:r>
          </a:p>
          <a:p>
            <a:pPr marL="847174" lvl="1"/>
            <a:r>
              <a:rPr lang="en-US" u="sng" dirty="0" smtClean="0">
                <a:hlinkClick r:id="rId2"/>
              </a:rPr>
              <a:t>http://www.ihs.gov/RPMS/PackageDocs/bjpc/bjpc0200.05o_aum.pdf</a:t>
            </a:r>
            <a:endParaRPr lang="en-US" dirty="0" smtClean="0"/>
          </a:p>
        </p:txBody>
      </p:sp>
      <p:pic>
        <p:nvPicPr>
          <p:cNvPr id="9222" name="Picture 6" descr="IHS PCC Suite cover"/>
          <p:cNvPicPr>
            <a:picLocks noChangeAspect="1" noChangeArrowheads="1"/>
          </p:cNvPicPr>
          <p:nvPr/>
        </p:nvPicPr>
        <p:blipFill>
          <a:blip r:embed="rId3" cstate="print"/>
          <a:srcRect/>
          <a:stretch>
            <a:fillRect/>
          </a:stretch>
        </p:blipFill>
        <p:spPr bwMode="auto">
          <a:xfrm>
            <a:off x="5105400" y="2514600"/>
            <a:ext cx="2744762" cy="3607594"/>
          </a:xfrm>
          <a:prstGeom prst="rect">
            <a:avLst/>
          </a:prstGeom>
          <a:noFill/>
          <a:ln w="9525" cap="flat">
            <a:solidFill>
              <a:schemeClr val="tx1"/>
            </a:solidFill>
            <a:prstDash val="solid"/>
            <a:round/>
            <a:headEnd/>
            <a:tailEnd/>
          </a:ln>
          <a:effectLst>
            <a:outerShdw dist="76199" dir="12899991" algn="ctr" rotWithShape="0">
              <a:schemeClr val="bg2">
                <a:alpha val="75000"/>
              </a:schemeClr>
            </a:outerShdw>
          </a:effectLst>
        </p:spPr>
      </p:pic>
      <p:pic>
        <p:nvPicPr>
          <p:cNvPr id="17416" name="Picture 7" descr="screenshot of Health Factors in EHR"/>
          <p:cNvPicPr>
            <a:picLocks noChangeAspect="1" noChangeArrowheads="1"/>
          </p:cNvPicPr>
          <p:nvPr/>
        </p:nvPicPr>
        <p:blipFill>
          <a:blip r:embed="rId4" cstate="print"/>
          <a:srcRect/>
          <a:stretch>
            <a:fillRect/>
          </a:stretch>
        </p:blipFill>
        <p:spPr bwMode="auto">
          <a:xfrm>
            <a:off x="1981200" y="3886200"/>
            <a:ext cx="3530576" cy="229493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456"/>
          </a:xfrm>
        </p:spPr>
        <p:txBody>
          <a:bodyPr/>
          <a:lstStyle/>
          <a:p>
            <a:r>
              <a:rPr lang="en-US" dirty="0" smtClean="0"/>
              <a:t>Patient Education Protocols and Codes (PEPC)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17860" y="151805"/>
            <a:ext cx="9215438" cy="660797"/>
          </a:xfrm>
          <a:prstGeom prst="rect">
            <a:avLst/>
          </a:prstGeom>
          <a:gradFill rotWithShape="0">
            <a:gsLst>
              <a:gs pos="0">
                <a:srgbClr val="FFFFFF">
                  <a:alpha val="0"/>
                </a:srgbClr>
              </a:gs>
              <a:gs pos="100000">
                <a:srgbClr val="004080"/>
              </a:gs>
            </a:gsLst>
            <a:lin ang="5400000" scaled="1"/>
          </a:gradFill>
          <a:ln w="25400">
            <a:solidFill>
              <a:schemeClr val="tx1">
                <a:alpha val="0"/>
              </a:schemeClr>
            </a:solidFill>
            <a:round/>
            <a:headEnd/>
            <a:tailEnd/>
          </a:ln>
        </p:spPr>
        <p:txBody>
          <a:bodyPr lIns="0" tIns="0" rIns="0" bIns="0"/>
          <a:lstStyle/>
          <a:p>
            <a:endParaRPr lang="en-US"/>
          </a:p>
        </p:txBody>
      </p:sp>
      <p:sp>
        <p:nvSpPr>
          <p:cNvPr id="11267" name="Rectangle 2"/>
          <p:cNvSpPr>
            <a:spLocks/>
          </p:cNvSpPr>
          <p:nvPr/>
        </p:nvSpPr>
        <p:spPr bwMode="auto">
          <a:xfrm>
            <a:off x="-8930" y="812602"/>
            <a:ext cx="9215438" cy="330398"/>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11268" name="Rectangle 3"/>
          <p:cNvSpPr>
            <a:spLocks/>
          </p:cNvSpPr>
          <p:nvPr/>
        </p:nvSpPr>
        <p:spPr bwMode="auto">
          <a:xfrm>
            <a:off x="-8930" y="-8930"/>
            <a:ext cx="9215438" cy="214313"/>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6150" name="Rectangle 5"/>
          <p:cNvSpPr>
            <a:spLocks noGrp="1" noChangeArrowheads="1"/>
          </p:cNvSpPr>
          <p:nvPr>
            <p:ph type="body" idx="1"/>
          </p:nvPr>
        </p:nvSpPr>
        <p:spPr>
          <a:xfrm>
            <a:off x="228600" y="1143000"/>
            <a:ext cx="8733234" cy="6164461"/>
          </a:xfrm>
        </p:spPr>
        <p:txBody>
          <a:bodyPr lIns="64291" tIns="32146" rIns="64291" bIns="32146"/>
          <a:lstStyle/>
          <a:p>
            <a:pPr marL="205376" indent="-17859">
              <a:spcBef>
                <a:spcPts val="0"/>
              </a:spcBef>
              <a:buNone/>
              <a:defRPr/>
            </a:pPr>
            <a:r>
              <a:rPr lang="en-US" sz="2500" b="1" dirty="0" smtClean="0">
                <a:sym typeface="Arial" charset="0"/>
              </a:rPr>
              <a:t>Our IHS information systems, such as RPMS/EHR, can be used to document education for exercise and physical activity.   Some of these tools are:</a:t>
            </a:r>
          </a:p>
          <a:p>
            <a:pPr marL="205376" indent="-17859">
              <a:spcBef>
                <a:spcPts val="0"/>
              </a:spcBef>
              <a:buNone/>
              <a:defRPr/>
            </a:pPr>
            <a:endParaRPr lang="en-US" sz="2500" b="1" dirty="0" smtClean="0">
              <a:sym typeface="Arial" charset="0"/>
            </a:endParaRPr>
          </a:p>
          <a:p>
            <a:pPr marL="205376" indent="-17859">
              <a:spcBef>
                <a:spcPts val="0"/>
              </a:spcBef>
              <a:buNone/>
              <a:defRPr/>
            </a:pPr>
            <a:r>
              <a:rPr lang="en-US" sz="2500" dirty="0" smtClean="0">
                <a:sym typeface="Arial" charset="0"/>
              </a:rPr>
              <a:t> </a:t>
            </a:r>
            <a:r>
              <a:rPr lang="en-US" sz="2200" dirty="0" smtClean="0">
                <a:sym typeface="Arial" charset="0"/>
              </a:rPr>
              <a:t>		Patient Education Protocols and Codes (PEPC)</a:t>
            </a:r>
          </a:p>
          <a:p>
            <a:pPr marL="205376" indent="-17859">
              <a:spcBef>
                <a:spcPts val="0"/>
              </a:spcBef>
              <a:buNone/>
              <a:defRPr/>
            </a:pPr>
            <a:endParaRPr lang="en-US" sz="2200" dirty="0" smtClean="0">
              <a:sym typeface="Arial" charset="0"/>
            </a:endParaRPr>
          </a:p>
          <a:p>
            <a:pPr>
              <a:spcBef>
                <a:spcPts val="0"/>
              </a:spcBef>
              <a:buNone/>
              <a:defRPr/>
            </a:pPr>
            <a:r>
              <a:rPr lang="en-US" sz="2200" dirty="0" smtClean="0">
                <a:sym typeface="Arial" charset="0"/>
              </a:rPr>
              <a:t>			Patient Wellness Handout</a:t>
            </a:r>
          </a:p>
          <a:p>
            <a:pPr>
              <a:spcBef>
                <a:spcPts val="0"/>
              </a:spcBef>
              <a:buNone/>
              <a:defRPr/>
            </a:pPr>
            <a:endParaRPr lang="en-US" sz="2200" dirty="0" smtClean="0">
              <a:sym typeface="Arial" charset="0"/>
            </a:endParaRPr>
          </a:p>
          <a:p>
            <a:pPr>
              <a:spcBef>
                <a:spcPts val="0"/>
              </a:spcBef>
              <a:buNone/>
              <a:defRPr/>
            </a:pPr>
            <a:r>
              <a:rPr lang="en-US" sz="2200" dirty="0" smtClean="0">
                <a:sym typeface="Arial" charset="0"/>
              </a:rPr>
              <a:t>			Health Factors</a:t>
            </a:r>
          </a:p>
          <a:p>
            <a:pPr>
              <a:spcBef>
                <a:spcPts val="0"/>
              </a:spcBef>
              <a:buNone/>
              <a:defRPr/>
            </a:pPr>
            <a:r>
              <a:rPr lang="en-US" sz="2200" dirty="0" smtClean="0">
                <a:sym typeface="Arial" charset="0"/>
              </a:rPr>
              <a:t>			</a:t>
            </a:r>
          </a:p>
          <a:p>
            <a:pPr>
              <a:spcBef>
                <a:spcPts val="0"/>
              </a:spcBef>
              <a:buNone/>
              <a:defRPr/>
            </a:pPr>
            <a:r>
              <a:rPr lang="en-US" sz="2200" dirty="0" smtClean="0">
                <a:sym typeface="Arial" charset="0"/>
              </a:rPr>
              <a:t>			</a:t>
            </a:r>
            <a:r>
              <a:rPr lang="en-US" sz="2200" dirty="0" err="1" smtClean="0">
                <a:sym typeface="Arial" charset="0"/>
              </a:rPr>
              <a:t>iCare</a:t>
            </a:r>
            <a:endParaRPr lang="en-US" sz="2200" dirty="0" smtClean="0">
              <a:sym typeface="Arial" charset="0"/>
            </a:endParaRPr>
          </a:p>
          <a:p>
            <a:pPr>
              <a:spcBef>
                <a:spcPts val="0"/>
              </a:spcBef>
              <a:buNone/>
              <a:defRPr/>
            </a:pPr>
            <a:endParaRPr lang="en-US" sz="2200" dirty="0" smtClean="0">
              <a:sym typeface="Arial" charset="0"/>
            </a:endParaRPr>
          </a:p>
          <a:p>
            <a:pPr>
              <a:spcBef>
                <a:spcPts val="0"/>
              </a:spcBef>
              <a:buNone/>
              <a:defRPr/>
            </a:pPr>
            <a:r>
              <a:rPr lang="en-US" sz="2200" dirty="0" smtClean="0">
                <a:sym typeface="Arial" charset="0"/>
              </a:rPr>
              <a:t>			Educational </a:t>
            </a:r>
            <a:r>
              <a:rPr lang="en-US" sz="2200" dirty="0" smtClean="0">
                <a:sym typeface="Arial" charset="0"/>
              </a:rPr>
              <a:t>Assessments</a:t>
            </a:r>
            <a:endParaRPr lang="en-US" sz="2200" dirty="0" smtClean="0">
              <a:sym typeface="Arial" charset="0"/>
            </a:endParaRPr>
          </a:p>
        </p:txBody>
      </p:sp>
      <p:sp>
        <p:nvSpPr>
          <p:cNvPr id="9" name="Right Arrow 8"/>
          <p:cNvSpPr/>
          <p:nvPr/>
        </p:nvSpPr>
        <p:spPr bwMode="auto">
          <a:xfrm>
            <a:off x="838200" y="2895600"/>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0" name="Right Arrow 9"/>
          <p:cNvSpPr/>
          <p:nvPr/>
        </p:nvSpPr>
        <p:spPr bwMode="auto">
          <a:xfrm>
            <a:off x="762000" y="4191000"/>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1" name="Right Arrow 10"/>
          <p:cNvSpPr/>
          <p:nvPr/>
        </p:nvSpPr>
        <p:spPr bwMode="auto">
          <a:xfrm>
            <a:off x="838200" y="3505200"/>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2" name="Right Arrow 11"/>
          <p:cNvSpPr/>
          <p:nvPr/>
        </p:nvSpPr>
        <p:spPr bwMode="auto">
          <a:xfrm>
            <a:off x="762000" y="4953000"/>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sp>
        <p:nvSpPr>
          <p:cNvPr id="16" name="Right Arrow 15"/>
          <p:cNvSpPr/>
          <p:nvPr/>
        </p:nvSpPr>
        <p:spPr bwMode="auto">
          <a:xfrm>
            <a:off x="762000" y="5638800"/>
            <a:ext cx="687586" cy="214313"/>
          </a:xfrm>
          <a:prstGeom prst="rightArrow">
            <a:avLst/>
          </a:prstGeom>
          <a:solidFill>
            <a:schemeClr val="tx2">
              <a:lumMod val="40000"/>
              <a:lumOff val="60000"/>
            </a:schemeClr>
          </a:solidFill>
          <a:ln w="25400" cap="flat" cmpd="sng" algn="ctr">
            <a:solidFill>
              <a:srgbClr val="000000"/>
            </a:solidFill>
            <a:prstDash val="solid"/>
            <a:round/>
            <a:headEnd type="none" w="med" len="med"/>
            <a:tailEnd type="none" w="med" len="med"/>
          </a:ln>
          <a:effectLst/>
        </p:spPr>
        <p:txBody>
          <a:bodyPr lIns="64291" tIns="32146" rIns="64291" bIns="32146"/>
          <a:lstStyle/>
          <a:p>
            <a:pPr>
              <a:defRPr/>
            </a:pPr>
            <a:endParaRPr lang="en-US"/>
          </a:p>
        </p:txBody>
      </p:sp>
      <p:pic>
        <p:nvPicPr>
          <p:cNvPr id="14" name="Picture 4" descr="IHS Logo"/>
          <p:cNvPicPr>
            <a:picLocks noChangeAspect="1" noChangeArrowheads="1"/>
          </p:cNvPicPr>
          <p:nvPr/>
        </p:nvPicPr>
        <p:blipFill>
          <a:blip r:embed="rId2" cstate="print"/>
          <a:srcRect/>
          <a:stretch>
            <a:fillRect/>
          </a:stretch>
        </p:blipFill>
        <p:spPr bwMode="auto">
          <a:xfrm>
            <a:off x="7467600" y="5334000"/>
            <a:ext cx="1276945" cy="1269131"/>
          </a:xfrm>
          <a:prstGeom prst="rect">
            <a:avLst/>
          </a:prstGeom>
          <a:noFill/>
          <a:ln w="25400">
            <a:noFill/>
            <a:round/>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763000" cy="1143000"/>
          </a:xfrm>
        </p:spPr>
        <p:txBody>
          <a:bodyPr>
            <a:normAutofit fontScale="90000"/>
          </a:bodyPr>
          <a:lstStyle/>
          <a:p>
            <a:pPr algn="l">
              <a:defRPr/>
            </a:pPr>
            <a:r>
              <a:rPr lang="en-US" sz="3200" dirty="0" smtClean="0"/>
              <a:t>Regardless of the Physical Activity (PA) response, use this as an opportunity to provide some education on the importance of physical activity and exercise to all patients 5 years of age and older. </a:t>
            </a:r>
            <a:endParaRPr lang="en-US" sz="3200" dirty="0"/>
          </a:p>
        </p:txBody>
      </p:sp>
      <p:sp>
        <p:nvSpPr>
          <p:cNvPr id="5" name="Content Placeholder 4"/>
          <p:cNvSpPr>
            <a:spLocks noGrp="1"/>
          </p:cNvSpPr>
          <p:nvPr>
            <p:ph idx="1"/>
          </p:nvPr>
        </p:nvSpPr>
        <p:spPr>
          <a:xfrm>
            <a:off x="457200" y="2438400"/>
            <a:ext cx="8229600" cy="3568891"/>
          </a:xfrm>
        </p:spPr>
        <p:txBody>
          <a:bodyPr/>
          <a:lstStyle/>
          <a:p>
            <a:pPr>
              <a:defRPr/>
            </a:pPr>
            <a:r>
              <a:rPr lang="en-US" sz="2400" dirty="0" smtClean="0"/>
              <a:t>Obviously, if they are very active, congratulate and encourage them to “keep up the good work!”</a:t>
            </a:r>
          </a:p>
          <a:p>
            <a:pPr>
              <a:defRPr/>
            </a:pPr>
            <a:r>
              <a:rPr lang="en-US" sz="2400" dirty="0" smtClean="0"/>
              <a:t>If there is some exercise, encourage them to try to get more exercise and physical activity into their daily lives.</a:t>
            </a:r>
          </a:p>
          <a:p>
            <a:pPr>
              <a:defRPr/>
            </a:pPr>
            <a:r>
              <a:rPr lang="en-US" sz="2400" dirty="0" smtClean="0"/>
              <a:t>If there is no exercise or physical activity, help them think of ways to get more activity into their daily routine</a:t>
            </a:r>
            <a:r>
              <a:rPr lang="en-US" sz="2400" dirty="0" smtClean="0"/>
              <a:t>.</a:t>
            </a:r>
            <a:endParaRPr lang="en-US" dirty="0"/>
          </a:p>
        </p:txBody>
      </p:sp>
      <p:grpSp>
        <p:nvGrpSpPr>
          <p:cNvPr id="3" name="Group 2" descr="exercise activities, walking the dog, stretching, cycling, running"/>
          <p:cNvGrpSpPr/>
          <p:nvPr/>
        </p:nvGrpSpPr>
        <p:grpSpPr>
          <a:xfrm>
            <a:off x="381000" y="4800600"/>
            <a:ext cx="8763000" cy="1883329"/>
            <a:chOff x="381000" y="4800600"/>
            <a:chExt cx="8763000" cy="1883329"/>
          </a:xfrm>
        </p:grpSpPr>
        <p:pic>
          <p:nvPicPr>
            <p:cNvPr id="23556" name="Picture 2" descr="\\HQESDS1\Mwachach\my documents\my pictures\Microsoft Clip Organizer\j0240937.wmf"/>
            <p:cNvPicPr>
              <a:picLocks noChangeAspect="1" noChangeArrowheads="1"/>
            </p:cNvPicPr>
            <p:nvPr/>
          </p:nvPicPr>
          <p:blipFill>
            <a:blip r:embed="rId2" cstate="print"/>
            <a:srcRect/>
            <a:stretch>
              <a:fillRect/>
            </a:stretch>
          </p:blipFill>
          <p:spPr bwMode="auto">
            <a:xfrm>
              <a:off x="3810000" y="4876800"/>
              <a:ext cx="1357313" cy="1495425"/>
            </a:xfrm>
            <a:prstGeom prst="rect">
              <a:avLst/>
            </a:prstGeom>
            <a:noFill/>
            <a:ln w="9525">
              <a:noFill/>
              <a:miter lim="800000"/>
              <a:headEnd/>
              <a:tailEnd/>
            </a:ln>
          </p:spPr>
        </p:pic>
        <p:pic>
          <p:nvPicPr>
            <p:cNvPr id="23557" name="Picture 3" descr="C:\Documents and Settings\mwachach\Local Settings\Temporary Internet Files\Content.IE5\FQA1WS8W\MC900383744[1].wmf"/>
            <p:cNvPicPr>
              <a:picLocks noChangeAspect="1" noChangeArrowheads="1"/>
            </p:cNvPicPr>
            <p:nvPr/>
          </p:nvPicPr>
          <p:blipFill>
            <a:blip r:embed="rId3" cstate="print"/>
            <a:srcRect/>
            <a:stretch>
              <a:fillRect/>
            </a:stretch>
          </p:blipFill>
          <p:spPr bwMode="auto">
            <a:xfrm>
              <a:off x="5562600" y="4953000"/>
              <a:ext cx="1465263" cy="1509713"/>
            </a:xfrm>
            <a:prstGeom prst="rect">
              <a:avLst/>
            </a:prstGeom>
            <a:noFill/>
            <a:ln w="9525">
              <a:noFill/>
              <a:miter lim="800000"/>
              <a:headEnd/>
              <a:tailEnd/>
            </a:ln>
          </p:spPr>
        </p:pic>
        <p:pic>
          <p:nvPicPr>
            <p:cNvPr id="23558" name="Picture 5" descr="C:\Documents and Settings\mwachach\Local Settings\Temporary Internet Files\Content.IE5\DM8JOBF1\MC900295456[1].wmf"/>
            <p:cNvPicPr>
              <a:picLocks noChangeAspect="1" noChangeArrowheads="1"/>
            </p:cNvPicPr>
            <p:nvPr/>
          </p:nvPicPr>
          <p:blipFill>
            <a:blip r:embed="rId4" cstate="print"/>
            <a:srcRect/>
            <a:stretch>
              <a:fillRect/>
            </a:stretch>
          </p:blipFill>
          <p:spPr bwMode="auto">
            <a:xfrm>
              <a:off x="7391400" y="4800600"/>
              <a:ext cx="1752600" cy="1828800"/>
            </a:xfrm>
            <a:prstGeom prst="rect">
              <a:avLst/>
            </a:prstGeom>
            <a:noFill/>
            <a:ln w="9525">
              <a:noFill/>
              <a:miter lim="800000"/>
              <a:headEnd/>
              <a:tailEnd/>
            </a:ln>
          </p:spPr>
        </p:pic>
        <p:pic>
          <p:nvPicPr>
            <p:cNvPr id="23559" name="Picture 9" descr="C:\Documents and Settings\mwachach\Local Settings\Temporary Internet Files\Content.IE5\FQA1WS8W\MC900365744[1].wmf"/>
            <p:cNvPicPr>
              <a:picLocks noChangeAspect="1" noChangeArrowheads="1"/>
            </p:cNvPicPr>
            <p:nvPr/>
          </p:nvPicPr>
          <p:blipFill>
            <a:blip r:embed="rId5" cstate="print"/>
            <a:srcRect/>
            <a:stretch>
              <a:fillRect/>
            </a:stretch>
          </p:blipFill>
          <p:spPr bwMode="auto">
            <a:xfrm>
              <a:off x="2286000" y="5029200"/>
              <a:ext cx="1223906" cy="1447800"/>
            </a:xfrm>
            <a:prstGeom prst="rect">
              <a:avLst/>
            </a:prstGeom>
            <a:noFill/>
            <a:ln w="9525">
              <a:noFill/>
              <a:miter lim="800000"/>
              <a:headEnd/>
              <a:tailEnd/>
            </a:ln>
          </p:spPr>
        </p:pic>
        <p:pic>
          <p:nvPicPr>
            <p:cNvPr id="23560" name="Picture 10" descr="C:\Documents and Settings\mwachach\Local Settings\Temporary Internet Files\Content.IE5\WYD6H4FD\MC900324734[1].wmf"/>
            <p:cNvPicPr>
              <a:picLocks noChangeAspect="1" noChangeArrowheads="1"/>
            </p:cNvPicPr>
            <p:nvPr/>
          </p:nvPicPr>
          <p:blipFill>
            <a:blip r:embed="rId6" cstate="print"/>
            <a:srcRect/>
            <a:stretch>
              <a:fillRect/>
            </a:stretch>
          </p:blipFill>
          <p:spPr bwMode="auto">
            <a:xfrm>
              <a:off x="381000" y="5334000"/>
              <a:ext cx="1259257" cy="1349929"/>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sz="half" idx="4294967295"/>
          </p:nvPr>
        </p:nvSpPr>
        <p:spPr>
          <a:xfrm>
            <a:off x="609600" y="838200"/>
            <a:ext cx="8077200" cy="5791200"/>
          </a:xfrm>
        </p:spPr>
        <p:txBody>
          <a:bodyPr>
            <a:normAutofit lnSpcReduction="10000"/>
          </a:bodyPr>
          <a:lstStyle/>
          <a:p>
            <a:pPr eaLnBrk="1" hangingPunct="1">
              <a:defRPr/>
            </a:pPr>
            <a:r>
              <a:rPr lang="en-US" sz="3600" b="0" dirty="0" smtClean="0"/>
              <a:t>The IHS has a system to document Education for all I/T/U programs.</a:t>
            </a:r>
          </a:p>
          <a:p>
            <a:pPr eaLnBrk="1" hangingPunct="1">
              <a:buFontTx/>
              <a:buNone/>
              <a:defRPr/>
            </a:pPr>
            <a:endParaRPr lang="en-US" sz="3600" b="0" dirty="0" smtClean="0"/>
          </a:p>
          <a:p>
            <a:pPr eaLnBrk="1" hangingPunct="1">
              <a:defRPr/>
            </a:pPr>
            <a:r>
              <a:rPr lang="en-US" sz="3600" b="0" dirty="0" smtClean="0"/>
              <a:t>This system is called the IHS Patient Education Protocols And Codes (or PEPC)</a:t>
            </a:r>
          </a:p>
          <a:p>
            <a:pPr eaLnBrk="1" hangingPunct="1">
              <a:buFontTx/>
              <a:buNone/>
              <a:defRPr/>
            </a:pPr>
            <a:endParaRPr lang="en-US" sz="3600" b="0" dirty="0" smtClean="0"/>
          </a:p>
          <a:p>
            <a:pPr eaLnBrk="1" hangingPunct="1">
              <a:defRPr/>
            </a:pPr>
            <a:r>
              <a:rPr lang="en-US" sz="3600" b="0" dirty="0" smtClean="0"/>
              <a:t>All disciplines and Providers should be using this method of documentation and coding for education.  </a:t>
            </a:r>
          </a:p>
        </p:txBody>
      </p:sp>
      <p:sp>
        <p:nvSpPr>
          <p:cNvPr id="5123" name="Text Box 6"/>
          <p:cNvSpPr txBox="1">
            <a:spLocks noChangeArrowheads="1"/>
          </p:cNvSpPr>
          <p:nvPr/>
        </p:nvSpPr>
        <p:spPr bwMode="auto">
          <a:xfrm>
            <a:off x="3285067" y="4648201"/>
            <a:ext cx="2980267" cy="369332"/>
          </a:xfrm>
          <a:prstGeom prst="rect">
            <a:avLst/>
          </a:prstGeom>
          <a:noFill/>
          <a:ln w="9525">
            <a:noFill/>
            <a:miter lim="800000"/>
            <a:headEnd/>
            <a:tailEnd/>
          </a:ln>
        </p:spPr>
        <p:txBody>
          <a:bodyPr>
            <a:spAutoFit/>
          </a:bodyPr>
          <a:lstStyle/>
          <a:p>
            <a:pPr>
              <a:spcBef>
                <a:spcPct val="50000"/>
              </a:spcBef>
            </a:pPr>
            <a:endParaRPr lang="en-US" u="none"/>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p:cNvSpPr>
          <p:nvPr/>
        </p:nvSpPr>
        <p:spPr bwMode="auto">
          <a:xfrm>
            <a:off x="-17860" y="151805"/>
            <a:ext cx="9215438" cy="660797"/>
          </a:xfrm>
          <a:prstGeom prst="rect">
            <a:avLst/>
          </a:prstGeom>
          <a:gradFill rotWithShape="0">
            <a:gsLst>
              <a:gs pos="0">
                <a:srgbClr val="FFFFFF">
                  <a:alpha val="0"/>
                </a:srgbClr>
              </a:gs>
              <a:gs pos="100000">
                <a:srgbClr val="004080"/>
              </a:gs>
            </a:gsLst>
            <a:lin ang="5400000" scaled="1"/>
          </a:gradFill>
          <a:ln w="25400">
            <a:solidFill>
              <a:schemeClr val="tx1">
                <a:alpha val="0"/>
              </a:schemeClr>
            </a:solidFill>
            <a:round/>
            <a:headEnd/>
            <a:tailEnd/>
          </a:ln>
        </p:spPr>
        <p:txBody>
          <a:bodyPr lIns="0" tIns="0" rIns="0" bIns="0"/>
          <a:lstStyle/>
          <a:p>
            <a:endParaRPr lang="en-US"/>
          </a:p>
        </p:txBody>
      </p:sp>
      <p:sp>
        <p:nvSpPr>
          <p:cNvPr id="25603" name="Rectangle 2"/>
          <p:cNvSpPr>
            <a:spLocks/>
          </p:cNvSpPr>
          <p:nvPr/>
        </p:nvSpPr>
        <p:spPr bwMode="auto">
          <a:xfrm>
            <a:off x="-8930" y="812602"/>
            <a:ext cx="9215438" cy="330398"/>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25604" name="Rectangle 3"/>
          <p:cNvSpPr>
            <a:spLocks/>
          </p:cNvSpPr>
          <p:nvPr/>
        </p:nvSpPr>
        <p:spPr bwMode="auto">
          <a:xfrm>
            <a:off x="-8930" y="-8930"/>
            <a:ext cx="9215438" cy="214313"/>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19460" name="Rectangle 4"/>
          <p:cNvSpPr>
            <a:spLocks noGrp="1" noChangeArrowheads="1"/>
          </p:cNvSpPr>
          <p:nvPr>
            <p:ph type="title"/>
          </p:nvPr>
        </p:nvSpPr>
        <p:spPr>
          <a:xfrm>
            <a:off x="457200" y="609600"/>
            <a:ext cx="8229600" cy="1143000"/>
          </a:xfrm>
        </p:spPr>
        <p:txBody>
          <a:bodyPr tIns="32146"/>
          <a:lstStyle/>
          <a:p>
            <a:pPr eaLnBrk="1" hangingPunct="1">
              <a:defRPr/>
            </a:pPr>
            <a:r>
              <a:rPr lang="en-US" dirty="0" smtClean="0">
                <a:sym typeface="Arial" charset="0"/>
              </a:rPr>
              <a:t>Patient Education</a:t>
            </a:r>
          </a:p>
        </p:txBody>
      </p:sp>
      <p:pic>
        <p:nvPicPr>
          <p:cNvPr id="25606" name="Picture 5" descr="Health Education Program website screenshot"/>
          <p:cNvPicPr>
            <a:picLocks noChangeArrowheads="1"/>
          </p:cNvPicPr>
          <p:nvPr/>
        </p:nvPicPr>
        <p:blipFill>
          <a:blip r:embed="rId2" cstate="print"/>
          <a:srcRect/>
          <a:stretch>
            <a:fillRect/>
          </a:stretch>
        </p:blipFill>
        <p:spPr bwMode="auto">
          <a:xfrm>
            <a:off x="214313" y="2893219"/>
            <a:ext cx="8715375" cy="3723680"/>
          </a:xfrm>
          <a:prstGeom prst="rect">
            <a:avLst/>
          </a:prstGeom>
          <a:noFill/>
          <a:ln w="25400">
            <a:noFill/>
            <a:round/>
            <a:headEnd/>
            <a:tailEnd/>
          </a:ln>
        </p:spPr>
      </p:pic>
      <p:sp>
        <p:nvSpPr>
          <p:cNvPr id="25607" name="Rectangle 6"/>
          <p:cNvSpPr>
            <a:spLocks noGrp="1" noChangeArrowheads="1"/>
          </p:cNvSpPr>
          <p:nvPr>
            <p:ph type="body" idx="1"/>
          </p:nvPr>
        </p:nvSpPr>
        <p:spPr>
          <a:xfrm>
            <a:off x="304800" y="1752600"/>
            <a:ext cx="8229600" cy="4389120"/>
          </a:xfrm>
        </p:spPr>
        <p:txBody>
          <a:bodyPr lIns="64291" tIns="32146" rIns="64291" bIns="32146">
            <a:normAutofit/>
          </a:bodyPr>
          <a:lstStyle/>
          <a:p>
            <a:pPr marL="534646"/>
            <a:r>
              <a:rPr lang="en-US" sz="2000" dirty="0" smtClean="0"/>
              <a:t>Document Health/Patient Education both within the facility and outside the facility.  For more information, visit:</a:t>
            </a:r>
          </a:p>
          <a:p>
            <a:pPr marL="847174" lvl="1"/>
            <a:r>
              <a:rPr lang="en-US" sz="1800" u="sng" dirty="0" smtClean="0">
                <a:hlinkClick r:id="rId3"/>
              </a:rPr>
              <a:t>http://www.ihs.gov/HealthEd/index.cfm?module=pepc</a:t>
            </a:r>
            <a:endParaRPr lang="en-US" sz="1800" u="sng" dirty="0" smtClean="0"/>
          </a:p>
        </p:txBody>
      </p:sp>
      <p:sp>
        <p:nvSpPr>
          <p:cNvPr id="8" name="TextBox 7"/>
          <p:cNvSpPr txBox="1"/>
          <p:nvPr/>
        </p:nvSpPr>
        <p:spPr>
          <a:xfrm>
            <a:off x="1676400" y="228600"/>
            <a:ext cx="6172200" cy="523220"/>
          </a:xfrm>
          <a:prstGeom prst="rect">
            <a:avLst/>
          </a:prstGeom>
          <a:solidFill>
            <a:schemeClr val="bg1"/>
          </a:solidFill>
        </p:spPr>
        <p:txBody>
          <a:bodyPr wrap="square" rtlCol="0">
            <a:spAutoFit/>
          </a:bodyPr>
          <a:lstStyle/>
          <a:p>
            <a:pPr algn="ctr"/>
            <a:r>
              <a:rPr lang="en-US" sz="2800" b="1" dirty="0" smtClean="0">
                <a:solidFill>
                  <a:srgbClr val="FF0000"/>
                </a:solidFill>
              </a:rPr>
              <a:t>More information can be found at:</a:t>
            </a:r>
            <a:endParaRPr 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p:cNvSpPr>
          <p:nvPr/>
        </p:nvSpPr>
        <p:spPr bwMode="auto">
          <a:xfrm>
            <a:off x="-17860" y="151805"/>
            <a:ext cx="9215438" cy="660797"/>
          </a:xfrm>
          <a:prstGeom prst="rect">
            <a:avLst/>
          </a:prstGeom>
          <a:gradFill rotWithShape="0">
            <a:gsLst>
              <a:gs pos="0">
                <a:srgbClr val="FFFFFF">
                  <a:alpha val="0"/>
                </a:srgbClr>
              </a:gs>
              <a:gs pos="100000">
                <a:srgbClr val="004080"/>
              </a:gs>
            </a:gsLst>
            <a:lin ang="5400000" scaled="1"/>
          </a:gradFill>
          <a:ln w="25400">
            <a:solidFill>
              <a:schemeClr val="tx1">
                <a:alpha val="0"/>
              </a:schemeClr>
            </a:solidFill>
            <a:round/>
            <a:headEnd/>
            <a:tailEnd/>
          </a:ln>
        </p:spPr>
        <p:txBody>
          <a:bodyPr lIns="0" tIns="0" rIns="0" bIns="0"/>
          <a:lstStyle/>
          <a:p>
            <a:endParaRPr lang="en-US"/>
          </a:p>
        </p:txBody>
      </p:sp>
      <p:sp>
        <p:nvSpPr>
          <p:cNvPr id="26627" name="Rectangle 2"/>
          <p:cNvSpPr>
            <a:spLocks/>
          </p:cNvSpPr>
          <p:nvPr/>
        </p:nvSpPr>
        <p:spPr bwMode="auto">
          <a:xfrm>
            <a:off x="-8930" y="812602"/>
            <a:ext cx="9215438" cy="330398"/>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26628" name="Rectangle 3"/>
          <p:cNvSpPr>
            <a:spLocks/>
          </p:cNvSpPr>
          <p:nvPr/>
        </p:nvSpPr>
        <p:spPr bwMode="auto">
          <a:xfrm>
            <a:off x="-8930" y="-8930"/>
            <a:ext cx="9215438" cy="214313"/>
          </a:xfrm>
          <a:prstGeom prst="rect">
            <a:avLst/>
          </a:prstGeom>
          <a:gradFill rotWithShape="0">
            <a:gsLst>
              <a:gs pos="0">
                <a:srgbClr val="004080"/>
              </a:gs>
              <a:gs pos="100000">
                <a:srgbClr val="FFFFFF">
                  <a:alpha val="0"/>
                </a:srgbClr>
              </a:gs>
            </a:gsLst>
            <a:lin ang="5400000" scaled="1"/>
          </a:gradFill>
          <a:ln w="25400">
            <a:solidFill>
              <a:schemeClr val="tx1">
                <a:alpha val="0"/>
              </a:schemeClr>
            </a:solidFill>
            <a:round/>
            <a:headEnd/>
            <a:tailEnd/>
          </a:ln>
        </p:spPr>
        <p:txBody>
          <a:bodyPr lIns="0" tIns="0" rIns="0" bIns="0"/>
          <a:lstStyle/>
          <a:p>
            <a:endParaRPr lang="en-US"/>
          </a:p>
        </p:txBody>
      </p:sp>
      <p:sp>
        <p:nvSpPr>
          <p:cNvPr id="20484" name="Rectangle 4"/>
          <p:cNvSpPr>
            <a:spLocks noGrp="1" noChangeArrowheads="1"/>
          </p:cNvSpPr>
          <p:nvPr>
            <p:ph type="title"/>
          </p:nvPr>
        </p:nvSpPr>
        <p:spPr>
          <a:xfrm>
            <a:off x="457200" y="990600"/>
            <a:ext cx="8229600" cy="1143000"/>
          </a:xfrm>
        </p:spPr>
        <p:txBody>
          <a:bodyPr tIns="32146">
            <a:normAutofit fontScale="90000"/>
          </a:bodyPr>
          <a:lstStyle/>
          <a:p>
            <a:pPr algn="ctr" eaLnBrk="1" hangingPunct="1">
              <a:defRPr/>
            </a:pPr>
            <a:r>
              <a:rPr lang="en-US" dirty="0" smtClean="0">
                <a:solidFill>
                  <a:schemeClr val="tx1"/>
                </a:solidFill>
                <a:sym typeface="Arial" charset="0"/>
              </a:rPr>
              <a:t>Patient Education covers many topics</a:t>
            </a:r>
          </a:p>
        </p:txBody>
      </p:sp>
      <p:pic>
        <p:nvPicPr>
          <p:cNvPr id="26630" name="Picture 5" descr="Patient Education topics "/>
          <p:cNvPicPr>
            <a:picLocks noChangeAspect="1" noChangeArrowheads="1"/>
          </p:cNvPicPr>
          <p:nvPr/>
        </p:nvPicPr>
        <p:blipFill>
          <a:blip r:embed="rId2" cstate="print"/>
          <a:srcRect/>
          <a:stretch>
            <a:fillRect/>
          </a:stretch>
        </p:blipFill>
        <p:spPr bwMode="auto">
          <a:xfrm>
            <a:off x="905247" y="2112988"/>
            <a:ext cx="7170539" cy="4698131"/>
          </a:xfrm>
          <a:prstGeom prst="rect">
            <a:avLst/>
          </a:prstGeom>
          <a:noFill/>
          <a:ln w="25400">
            <a:noFill/>
            <a:round/>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normAutofit/>
          </a:bodyPr>
          <a:lstStyle/>
          <a:p>
            <a:pPr>
              <a:defRPr/>
            </a:pPr>
            <a:r>
              <a:rPr lang="en-US" sz="3600" b="1" dirty="0" smtClean="0"/>
              <a:t>You are almost ready to begin providing education. Before you begin to provide education –  you have one more step!</a:t>
            </a:r>
            <a:endParaRPr lang="en-US" b="1" dirty="0"/>
          </a:p>
        </p:txBody>
      </p:sp>
      <p:sp>
        <p:nvSpPr>
          <p:cNvPr id="3" name="Content Placeholder 2"/>
          <p:cNvSpPr>
            <a:spLocks noGrp="1"/>
          </p:cNvSpPr>
          <p:nvPr>
            <p:ph idx="1"/>
          </p:nvPr>
        </p:nvSpPr>
        <p:spPr>
          <a:xfrm>
            <a:off x="457200" y="2514600"/>
            <a:ext cx="8229600" cy="3810000"/>
          </a:xfrm>
        </p:spPr>
        <p:txBody>
          <a:bodyPr>
            <a:noAutofit/>
          </a:bodyPr>
          <a:lstStyle/>
          <a:p>
            <a:pPr marL="0" indent="0">
              <a:buNone/>
            </a:pPr>
            <a:r>
              <a:rPr lang="en-US" sz="2800" dirty="0">
                <a:solidFill>
                  <a:schemeClr val="bg2">
                    <a:lumMod val="25000"/>
                  </a:schemeClr>
                </a:solidFill>
              </a:rPr>
              <a:t>Before providing education, you must determine if the patient is ready  and willing to listen to the education. How does one determine this?  You ask the patient!</a:t>
            </a:r>
          </a:p>
          <a:p>
            <a:pPr marL="0" indent="0">
              <a:buNone/>
            </a:pPr>
            <a:endParaRPr lang="en-US" sz="2800" dirty="0">
              <a:solidFill>
                <a:schemeClr val="bg2">
                  <a:lumMod val="25000"/>
                </a:schemeClr>
              </a:solidFill>
            </a:endParaRPr>
          </a:p>
          <a:p>
            <a:pPr marL="0" indent="0">
              <a:buNone/>
            </a:pPr>
            <a:r>
              <a:rPr lang="en-US" sz="2800" dirty="0">
                <a:solidFill>
                  <a:schemeClr val="bg2">
                    <a:lumMod val="25000"/>
                  </a:schemeClr>
                </a:solidFill>
              </a:rPr>
              <a:t>“Ms. Smith, I am now going to talk to you about exercise and physical activity.  Are you willing to listen to me for 5-8 minutes as we discuss the importance of exercise</a:t>
            </a:r>
            <a:r>
              <a:rPr lang="en-US" sz="2800" dirty="0" smtClean="0">
                <a:solidFill>
                  <a:schemeClr val="bg2">
                    <a:lumMod val="25000"/>
                  </a:schemeClr>
                </a:solidFill>
              </a:rPr>
              <a:t>?”</a:t>
            </a:r>
            <a:endParaRPr lang="en-US"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Line 12" descr="Readiness to Learn tables"/>
          <p:cNvSpPr>
            <a:spLocks noChangeShapeType="1"/>
          </p:cNvSpPr>
          <p:nvPr/>
        </p:nvSpPr>
        <p:spPr bwMode="auto">
          <a:xfrm>
            <a:off x="2286000" y="2895600"/>
            <a:ext cx="4648200" cy="0"/>
          </a:xfrm>
          <a:prstGeom prst="line">
            <a:avLst/>
          </a:prstGeom>
          <a:noFill/>
          <a:ln w="28575" cap="sq">
            <a:noFill/>
            <a:round/>
            <a:headEnd/>
            <a:tailEnd/>
          </a:ln>
        </p:spPr>
        <p:txBody>
          <a:bodyPr lIns="0" tIns="0" rIns="0" bIns="0"/>
          <a:lstStyle/>
          <a:p>
            <a:endParaRPr lang="en-US"/>
          </a:p>
        </p:txBody>
      </p:sp>
      <p:sp>
        <p:nvSpPr>
          <p:cNvPr id="31751" name="Line 13" descr="Readiness to Learn tables"/>
          <p:cNvSpPr>
            <a:spLocks noChangeShapeType="1"/>
          </p:cNvSpPr>
          <p:nvPr/>
        </p:nvSpPr>
        <p:spPr bwMode="auto">
          <a:xfrm>
            <a:off x="2286000" y="5026025"/>
            <a:ext cx="4648200" cy="0"/>
          </a:xfrm>
          <a:prstGeom prst="line">
            <a:avLst/>
          </a:prstGeom>
          <a:noFill/>
          <a:ln w="28575" cap="sq">
            <a:noFill/>
            <a:round/>
            <a:headEnd/>
            <a:tailEnd/>
          </a:ln>
        </p:spPr>
        <p:txBody>
          <a:bodyPr lIns="0" tIns="0" rIns="0" bIns="0"/>
          <a:lstStyle/>
          <a:p>
            <a:endParaRPr lang="en-US"/>
          </a:p>
        </p:txBody>
      </p:sp>
      <p:sp>
        <p:nvSpPr>
          <p:cNvPr id="31752" name="Line 14" descr="Readiness to Learn tables"/>
          <p:cNvSpPr>
            <a:spLocks noChangeShapeType="1"/>
          </p:cNvSpPr>
          <p:nvPr/>
        </p:nvSpPr>
        <p:spPr bwMode="auto">
          <a:xfrm>
            <a:off x="2286000" y="2895601"/>
            <a:ext cx="0" cy="2130425"/>
          </a:xfrm>
          <a:prstGeom prst="line">
            <a:avLst/>
          </a:prstGeom>
          <a:noFill/>
          <a:ln w="28575" cap="sq">
            <a:noFill/>
            <a:round/>
            <a:headEnd/>
            <a:tailEnd/>
          </a:ln>
        </p:spPr>
        <p:txBody>
          <a:bodyPr lIns="0" tIns="0" rIns="0" bIns="0"/>
          <a:lstStyle/>
          <a:p>
            <a:endParaRPr lang="en-US"/>
          </a:p>
        </p:txBody>
      </p:sp>
      <p:sp>
        <p:nvSpPr>
          <p:cNvPr id="31753" name="Line 15" descr="Readiness to Learn tables"/>
          <p:cNvSpPr>
            <a:spLocks noChangeShapeType="1"/>
          </p:cNvSpPr>
          <p:nvPr/>
        </p:nvSpPr>
        <p:spPr bwMode="auto">
          <a:xfrm>
            <a:off x="3505200" y="2362201"/>
            <a:ext cx="0" cy="2130425"/>
          </a:xfrm>
          <a:prstGeom prst="line">
            <a:avLst/>
          </a:prstGeom>
          <a:noFill/>
          <a:ln w="12700">
            <a:noFill/>
            <a:round/>
            <a:headEnd/>
            <a:tailEnd/>
          </a:ln>
        </p:spPr>
        <p:txBody>
          <a:bodyPr lIns="0" tIns="0" rIns="0" bIns="0"/>
          <a:lstStyle/>
          <a:p>
            <a:endParaRPr lang="en-US"/>
          </a:p>
        </p:txBody>
      </p:sp>
      <p:sp>
        <p:nvSpPr>
          <p:cNvPr id="31754" name="Line 16" descr="Readiness to Learn tables"/>
          <p:cNvSpPr>
            <a:spLocks noChangeShapeType="1"/>
          </p:cNvSpPr>
          <p:nvPr/>
        </p:nvSpPr>
        <p:spPr bwMode="auto">
          <a:xfrm>
            <a:off x="6934200" y="2895601"/>
            <a:ext cx="0" cy="2130425"/>
          </a:xfrm>
          <a:prstGeom prst="line">
            <a:avLst/>
          </a:prstGeom>
          <a:noFill/>
          <a:ln w="28575" cap="sq">
            <a:noFill/>
            <a:round/>
            <a:headEnd/>
            <a:tailEnd/>
          </a:ln>
        </p:spPr>
        <p:txBody>
          <a:bodyPr lIns="0" tIns="0" rIns="0" bIns="0"/>
          <a:lstStyle/>
          <a:p>
            <a:endParaRPr lang="en-US"/>
          </a:p>
        </p:txBody>
      </p:sp>
      <p:graphicFrame>
        <p:nvGraphicFramePr>
          <p:cNvPr id="14" name="Content Placeholder 3" descr="Readiness to Learn tables"/>
          <p:cNvGraphicFramePr>
            <a:graphicFrameLocks/>
          </p:cNvGraphicFramePr>
          <p:nvPr>
            <p:extLst>
              <p:ext uri="{D42A27DB-BD31-4B8C-83A1-F6EECF244321}">
                <p14:modId xmlns:p14="http://schemas.microsoft.com/office/powerpoint/2010/main" val="87083067"/>
              </p:ext>
            </p:extLst>
          </p:nvPr>
        </p:nvGraphicFramePr>
        <p:xfrm>
          <a:off x="228600" y="2590800"/>
          <a:ext cx="8534400" cy="4048760"/>
        </p:xfrm>
        <a:graphic>
          <a:graphicData uri="http://schemas.openxmlformats.org/drawingml/2006/table">
            <a:tbl>
              <a:tblPr firstRow="1" bandRow="1">
                <a:tableStyleId>{5C22544A-7EE6-4342-B048-85BDC9FD1C3A}</a:tableStyleId>
              </a:tblPr>
              <a:tblGrid>
                <a:gridCol w="2133600"/>
                <a:gridCol w="6400800"/>
              </a:tblGrid>
              <a:tr h="370840">
                <a:tc>
                  <a:txBody>
                    <a:bodyPr/>
                    <a:lstStyle/>
                    <a:p>
                      <a:r>
                        <a:rPr lang="en-US" dirty="0" smtClean="0">
                          <a:solidFill>
                            <a:schemeClr val="accent6"/>
                          </a:solidFill>
                        </a:rPr>
                        <a:t>Readiness</a:t>
                      </a:r>
                      <a:r>
                        <a:rPr lang="en-US" baseline="0" dirty="0" smtClean="0">
                          <a:solidFill>
                            <a:schemeClr val="accent6"/>
                          </a:solidFill>
                        </a:rPr>
                        <a:t> to Learn</a:t>
                      </a:r>
                      <a:endParaRPr lang="en-US" dirty="0">
                        <a:solidFill>
                          <a:schemeClr val="accent6"/>
                        </a:solidFill>
                      </a:endParaRPr>
                    </a:p>
                  </a:txBody>
                  <a:tcPr marL="81280" marR="81280"/>
                </a:tc>
                <a:tc>
                  <a:txBody>
                    <a:bodyPr/>
                    <a:lstStyle/>
                    <a:p>
                      <a:r>
                        <a:rPr lang="en-US" dirty="0" smtClean="0">
                          <a:solidFill>
                            <a:schemeClr val="accent6"/>
                          </a:solidFill>
                        </a:rPr>
                        <a:t>Definition</a:t>
                      </a:r>
                      <a:endParaRPr lang="en-US" dirty="0">
                        <a:solidFill>
                          <a:schemeClr val="accent6"/>
                        </a:solidFill>
                      </a:endParaRPr>
                    </a:p>
                  </a:txBody>
                  <a:tcPr marL="81280" marR="81280"/>
                </a:tc>
              </a:tr>
              <a:tr h="370840">
                <a:tc>
                  <a:txBody>
                    <a:bodyPr/>
                    <a:lstStyle/>
                    <a:p>
                      <a:r>
                        <a:rPr lang="en-US" dirty="0" smtClean="0"/>
                        <a:t>Distraction</a:t>
                      </a:r>
                      <a:endParaRPr lang="en-US" dirty="0"/>
                    </a:p>
                  </a:txBody>
                  <a:tcPr marL="81280" marR="81280"/>
                </a:tc>
                <a:tc>
                  <a:txBody>
                    <a:bodyPr/>
                    <a:lstStyle/>
                    <a:p>
                      <a:r>
                        <a:rPr lang="en-US" dirty="0" smtClean="0"/>
                        <a:t>Patient is distracted.</a:t>
                      </a:r>
                      <a:endParaRPr lang="en-US" dirty="0"/>
                    </a:p>
                  </a:txBody>
                  <a:tcPr marL="81280" marR="81280"/>
                </a:tc>
              </a:tr>
              <a:tr h="370840">
                <a:tc>
                  <a:txBody>
                    <a:bodyPr/>
                    <a:lstStyle/>
                    <a:p>
                      <a:r>
                        <a:rPr lang="en-US" dirty="0" smtClean="0"/>
                        <a:t>Eager to Learn</a:t>
                      </a:r>
                      <a:endParaRPr lang="en-US" dirty="0"/>
                    </a:p>
                  </a:txBody>
                  <a:tcPr marL="81280" marR="81280"/>
                </a:tc>
                <a:tc>
                  <a:txBody>
                    <a:bodyPr/>
                    <a:lstStyle/>
                    <a:p>
                      <a:r>
                        <a:rPr lang="en-US" dirty="0" smtClean="0"/>
                        <a:t>Patient</a:t>
                      </a:r>
                      <a:r>
                        <a:rPr lang="en-US" baseline="0" dirty="0" smtClean="0"/>
                        <a:t> is eager to learn information.</a:t>
                      </a:r>
                      <a:endParaRPr lang="en-US" dirty="0"/>
                    </a:p>
                  </a:txBody>
                  <a:tcPr marL="81280" marR="81280"/>
                </a:tc>
              </a:tr>
              <a:tr h="370840">
                <a:tc>
                  <a:txBody>
                    <a:bodyPr/>
                    <a:lstStyle/>
                    <a:p>
                      <a:r>
                        <a:rPr lang="en-US" dirty="0" smtClean="0"/>
                        <a:t>Receptive</a:t>
                      </a:r>
                      <a:endParaRPr lang="en-US" dirty="0"/>
                    </a:p>
                  </a:txBody>
                  <a:tcPr marL="81280" marR="81280"/>
                </a:tc>
                <a:tc>
                  <a:txBody>
                    <a:bodyPr/>
                    <a:lstStyle/>
                    <a:p>
                      <a:r>
                        <a:rPr lang="en-US" dirty="0" smtClean="0"/>
                        <a:t>While not ‘eager’ patient indicates they will listen.</a:t>
                      </a:r>
                      <a:endParaRPr lang="en-US" dirty="0"/>
                    </a:p>
                  </a:txBody>
                  <a:tcPr marL="81280" marR="81280"/>
                </a:tc>
              </a:tr>
              <a:tr h="370840">
                <a:tc>
                  <a:txBody>
                    <a:bodyPr/>
                    <a:lstStyle/>
                    <a:p>
                      <a:r>
                        <a:rPr lang="en-US" dirty="0" smtClean="0"/>
                        <a:t>Unreceptive</a:t>
                      </a:r>
                      <a:endParaRPr lang="en-US" dirty="0"/>
                    </a:p>
                  </a:txBody>
                  <a:tcPr marL="81280" marR="81280"/>
                </a:tc>
                <a:tc>
                  <a:txBody>
                    <a:bodyPr/>
                    <a:lstStyle/>
                    <a:p>
                      <a:r>
                        <a:rPr lang="en-US" dirty="0" smtClean="0"/>
                        <a:t>Patient states</a:t>
                      </a:r>
                      <a:r>
                        <a:rPr lang="en-US" baseline="0" dirty="0" smtClean="0"/>
                        <a:t> she/he is not willing to listen. Gently probe to find out why the patient is not willing to learn about their health.  </a:t>
                      </a:r>
                      <a:endParaRPr lang="en-US" dirty="0"/>
                    </a:p>
                  </a:txBody>
                  <a:tcPr marL="81280" marR="81280"/>
                </a:tc>
              </a:tr>
              <a:tr h="370840">
                <a:tc>
                  <a:txBody>
                    <a:bodyPr/>
                    <a:lstStyle/>
                    <a:p>
                      <a:r>
                        <a:rPr lang="en-US" dirty="0" smtClean="0"/>
                        <a:t>Pain</a:t>
                      </a:r>
                      <a:endParaRPr lang="en-US" dirty="0"/>
                    </a:p>
                  </a:txBody>
                  <a:tcPr marL="81280" marR="81280"/>
                </a:tc>
                <a:tc>
                  <a:txBody>
                    <a:bodyPr/>
                    <a:lstStyle/>
                    <a:p>
                      <a:r>
                        <a:rPr lang="en-US" dirty="0" smtClean="0"/>
                        <a:t>Patient is in severe pain.</a:t>
                      </a:r>
                      <a:endParaRPr lang="en-US" dirty="0"/>
                    </a:p>
                  </a:txBody>
                  <a:tcPr marL="81280" marR="81280"/>
                </a:tc>
              </a:tr>
              <a:tr h="370840">
                <a:tc>
                  <a:txBody>
                    <a:bodyPr/>
                    <a:lstStyle/>
                    <a:p>
                      <a:r>
                        <a:rPr lang="en-US" dirty="0" smtClean="0"/>
                        <a:t>Severity of Illness</a:t>
                      </a:r>
                      <a:endParaRPr lang="en-US" dirty="0"/>
                    </a:p>
                  </a:txBody>
                  <a:tcPr marL="81280" marR="81280"/>
                </a:tc>
                <a:tc>
                  <a:txBody>
                    <a:bodyPr/>
                    <a:lstStyle/>
                    <a:p>
                      <a:r>
                        <a:rPr lang="en-US" dirty="0" smtClean="0"/>
                        <a:t>Patient is too sick – at this time – for education.  Will try again later.</a:t>
                      </a:r>
                      <a:endParaRPr lang="en-US" dirty="0"/>
                    </a:p>
                  </a:txBody>
                  <a:tcPr marL="81280" marR="81280"/>
                </a:tc>
              </a:tr>
              <a:tr h="370840">
                <a:tc>
                  <a:txBody>
                    <a:bodyPr/>
                    <a:lstStyle/>
                    <a:p>
                      <a:r>
                        <a:rPr lang="en-US" dirty="0" smtClean="0"/>
                        <a:t>Intoxication </a:t>
                      </a:r>
                      <a:endParaRPr lang="en-US" dirty="0"/>
                    </a:p>
                  </a:txBody>
                  <a:tcPr marL="81280" marR="81280"/>
                </a:tc>
                <a:tc>
                  <a:txBody>
                    <a:bodyPr/>
                    <a:lstStyle/>
                    <a:p>
                      <a:r>
                        <a:rPr lang="en-US" dirty="0" smtClean="0"/>
                        <a:t>Patient is under the influence</a:t>
                      </a:r>
                      <a:r>
                        <a:rPr lang="en-US" baseline="0" dirty="0" smtClean="0"/>
                        <a:t> of drugs or alcohol. </a:t>
                      </a:r>
                      <a:endParaRPr lang="en-US" dirty="0"/>
                    </a:p>
                  </a:txBody>
                  <a:tcPr marL="81280" marR="81280"/>
                </a:tc>
              </a:tr>
            </a:tbl>
          </a:graphicData>
        </a:graphic>
      </p:graphicFrame>
      <p:cxnSp>
        <p:nvCxnSpPr>
          <p:cNvPr id="31784" name="Straight Connector 20" descr="Readiness to Learn tables"/>
          <p:cNvCxnSpPr>
            <a:cxnSpLocks noChangeShapeType="1"/>
          </p:cNvCxnSpPr>
          <p:nvPr/>
        </p:nvCxnSpPr>
        <p:spPr bwMode="auto">
          <a:xfrm rot="5400000">
            <a:off x="766233" y="4914900"/>
            <a:ext cx="3276600" cy="0"/>
          </a:xfrm>
          <a:prstGeom prst="line">
            <a:avLst/>
          </a:prstGeom>
          <a:noFill/>
          <a:ln w="9525" algn="ctr">
            <a:solidFill>
              <a:schemeClr val="tx1"/>
            </a:solidFill>
            <a:round/>
            <a:headEnd/>
            <a:tailEnd/>
          </a:ln>
        </p:spPr>
      </p:cxnSp>
      <p:sp>
        <p:nvSpPr>
          <p:cNvPr id="2" name="Title 1"/>
          <p:cNvSpPr>
            <a:spLocks noGrp="1"/>
          </p:cNvSpPr>
          <p:nvPr>
            <p:ph type="title"/>
          </p:nvPr>
        </p:nvSpPr>
        <p:spPr>
          <a:xfrm>
            <a:off x="457200" y="0"/>
            <a:ext cx="8229600" cy="1143000"/>
          </a:xfrm>
        </p:spPr>
        <p:txBody>
          <a:bodyPr/>
          <a:lstStyle/>
          <a:p>
            <a:pPr algn="ctr"/>
            <a:r>
              <a:rPr lang="en-US" dirty="0" smtClean="0"/>
              <a:t>Readiness to Learn</a:t>
            </a:r>
            <a:endParaRPr lang="en-US" dirty="0"/>
          </a:p>
        </p:txBody>
      </p:sp>
      <p:sp>
        <p:nvSpPr>
          <p:cNvPr id="3" name="Content Placeholder 2"/>
          <p:cNvSpPr>
            <a:spLocks noGrp="1"/>
          </p:cNvSpPr>
          <p:nvPr>
            <p:ph idx="1"/>
          </p:nvPr>
        </p:nvSpPr>
        <p:spPr>
          <a:xfrm>
            <a:off x="228600" y="1235241"/>
            <a:ext cx="8534400" cy="4389120"/>
          </a:xfrm>
        </p:spPr>
        <p:txBody>
          <a:bodyPr>
            <a:normAutofit/>
          </a:bodyPr>
          <a:lstStyle/>
          <a:p>
            <a:pPr marL="0" indent="0" eaLnBrk="0" fontAlgn="base" hangingPunct="0">
              <a:spcBef>
                <a:spcPts val="0"/>
              </a:spcBef>
              <a:buNone/>
            </a:pPr>
            <a:r>
              <a:rPr lang="en-US" sz="1800" b="1" dirty="0" smtClean="0">
                <a:solidFill>
                  <a:srgbClr val="21B2C9"/>
                </a:solidFill>
                <a:latin typeface="Arial" panose="020B0604020202020204" pitchFamily="34" charset="0"/>
              </a:rPr>
              <a:t>Identify </a:t>
            </a:r>
            <a:r>
              <a:rPr lang="en-US" sz="1800" b="1" dirty="0">
                <a:solidFill>
                  <a:srgbClr val="21B2C9"/>
                </a:solidFill>
                <a:latin typeface="Arial" panose="020B0604020202020204" pitchFamily="34" charset="0"/>
              </a:rPr>
              <a:t>the patient’s readiness to learn.</a:t>
            </a:r>
            <a:endParaRPr lang="en-US" sz="1800" dirty="0">
              <a:latin typeface="Arial" panose="020B0604020202020204" pitchFamily="34" charset="0"/>
            </a:endParaRPr>
          </a:p>
          <a:p>
            <a:pPr marL="0" indent="0" fontAlgn="base">
              <a:spcBef>
                <a:spcPts val="480"/>
              </a:spcBef>
              <a:buNone/>
            </a:pPr>
            <a:r>
              <a:rPr lang="en-US" sz="1800" b="1" dirty="0">
                <a:solidFill>
                  <a:srgbClr val="21B2C9"/>
                </a:solidFill>
                <a:latin typeface="Arial" panose="020B0604020202020204" pitchFamily="34" charset="0"/>
              </a:rPr>
              <a:t>Readiness to learn reflects factors that may increase or decrease the patient’s ability to understand the patient education provided at </a:t>
            </a:r>
            <a:r>
              <a:rPr lang="en-US" sz="1800" b="1" i="1" dirty="0">
                <a:solidFill>
                  <a:srgbClr val="21B2C9"/>
                </a:solidFill>
                <a:latin typeface="Arial" panose="020B0604020202020204" pitchFamily="34" charset="0"/>
              </a:rPr>
              <a:t>this</a:t>
            </a:r>
            <a:r>
              <a:rPr lang="en-US" sz="1800" i="1" dirty="0">
                <a:solidFill>
                  <a:srgbClr val="21B2C9"/>
                </a:solidFill>
                <a:latin typeface="Arial" panose="020B0604020202020204" pitchFamily="34" charset="0"/>
              </a:rPr>
              <a:t> </a:t>
            </a:r>
            <a:r>
              <a:rPr lang="en-US" sz="1800" b="1" dirty="0">
                <a:solidFill>
                  <a:srgbClr val="21B2C9"/>
                </a:solidFill>
                <a:latin typeface="Arial" panose="020B0604020202020204" pitchFamily="34" charset="0"/>
              </a:rPr>
              <a:t>education encounter.  You have the following documentation choices: </a:t>
            </a:r>
            <a:endParaRPr lang="en-US" sz="1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1" name="Rectangle 3"/>
          <p:cNvSpPr>
            <a:spLocks noGrp="1" noChangeArrowheads="1"/>
          </p:cNvSpPr>
          <p:nvPr>
            <p:ph idx="1"/>
          </p:nvPr>
        </p:nvSpPr>
        <p:spPr/>
        <p:txBody>
          <a:bodyPr>
            <a:noAutofit/>
          </a:bodyPr>
          <a:lstStyle/>
          <a:p>
            <a:pPr marL="609600" indent="-609600" eaLnBrk="1" hangingPunct="1">
              <a:buFontTx/>
              <a:buAutoNum type="arabicPeriod"/>
              <a:defRPr/>
            </a:pPr>
            <a:r>
              <a:rPr lang="en-US" sz="2500" dirty="0" smtClean="0">
                <a:solidFill>
                  <a:schemeClr val="accent1"/>
                </a:solidFill>
              </a:rPr>
              <a:t>*</a:t>
            </a:r>
            <a:r>
              <a:rPr lang="en-US" sz="2500" dirty="0" smtClean="0">
                <a:solidFill>
                  <a:schemeClr val="bg2">
                    <a:lumMod val="50000"/>
                  </a:schemeClr>
                </a:solidFill>
              </a:rPr>
              <a:t>Readiness to Learn</a:t>
            </a:r>
          </a:p>
          <a:p>
            <a:pPr marL="609600" indent="-609600" eaLnBrk="1" hangingPunct="1">
              <a:buFontTx/>
              <a:buAutoNum type="arabicPeriod"/>
              <a:defRPr/>
            </a:pPr>
            <a:r>
              <a:rPr lang="en-US" sz="2500" dirty="0" smtClean="0">
                <a:solidFill>
                  <a:schemeClr val="bg2">
                    <a:lumMod val="50000"/>
                  </a:schemeClr>
                </a:solidFill>
              </a:rPr>
              <a:t>*Disease state, illness, condition or system being</a:t>
            </a:r>
          </a:p>
          <a:p>
            <a:pPr marL="609600" indent="-609600" eaLnBrk="1" hangingPunct="1">
              <a:buFontTx/>
              <a:buNone/>
              <a:defRPr/>
            </a:pPr>
            <a:r>
              <a:rPr lang="en-US" sz="2500" dirty="0" smtClean="0">
                <a:solidFill>
                  <a:schemeClr val="bg2">
                    <a:lumMod val="50000"/>
                  </a:schemeClr>
                </a:solidFill>
              </a:rPr>
              <a:t>        addressed</a:t>
            </a:r>
          </a:p>
          <a:p>
            <a:pPr marL="609600" indent="-609600" eaLnBrk="1" hangingPunct="1">
              <a:buFontTx/>
              <a:buNone/>
              <a:defRPr/>
            </a:pPr>
            <a:r>
              <a:rPr lang="en-US" sz="2500" dirty="0" smtClean="0">
                <a:solidFill>
                  <a:schemeClr val="bg2">
                    <a:lumMod val="50000"/>
                  </a:schemeClr>
                </a:solidFill>
              </a:rPr>
              <a:t>3.	*Specific education topic</a:t>
            </a:r>
          </a:p>
          <a:p>
            <a:pPr marL="609600" indent="-609600" eaLnBrk="1" hangingPunct="1">
              <a:buFontTx/>
              <a:buNone/>
              <a:defRPr/>
            </a:pPr>
            <a:r>
              <a:rPr lang="en-US" sz="2500" dirty="0" smtClean="0">
                <a:solidFill>
                  <a:schemeClr val="bg2">
                    <a:lumMod val="50000"/>
                  </a:schemeClr>
                </a:solidFill>
              </a:rPr>
              <a:t>4.	*Level of patient/family understanding of the material</a:t>
            </a:r>
          </a:p>
          <a:p>
            <a:pPr marL="609600" indent="-609600" eaLnBrk="1" hangingPunct="1">
              <a:buFontTx/>
              <a:buNone/>
              <a:defRPr/>
            </a:pPr>
            <a:r>
              <a:rPr lang="en-US" sz="2500" dirty="0" smtClean="0">
                <a:solidFill>
                  <a:schemeClr val="bg2">
                    <a:lumMod val="50000"/>
                  </a:schemeClr>
                </a:solidFill>
              </a:rPr>
              <a:t>5.	*Time spent by the provider who did the education</a:t>
            </a:r>
          </a:p>
          <a:p>
            <a:pPr marL="609600" indent="-609600" eaLnBrk="1" hangingPunct="1">
              <a:buFontTx/>
              <a:buNone/>
              <a:defRPr/>
            </a:pPr>
            <a:r>
              <a:rPr lang="en-US" sz="2500" dirty="0" smtClean="0">
                <a:solidFill>
                  <a:schemeClr val="bg2">
                    <a:lumMod val="50000"/>
                  </a:schemeClr>
                </a:solidFill>
              </a:rPr>
              <a:t>6.	*Initials of the provider who did the education</a:t>
            </a:r>
          </a:p>
          <a:p>
            <a:pPr marL="609600" indent="-609600" eaLnBrk="1" hangingPunct="1">
              <a:buFontTx/>
              <a:buNone/>
              <a:defRPr/>
            </a:pPr>
            <a:r>
              <a:rPr lang="en-US" sz="2500" dirty="0" smtClean="0">
                <a:solidFill>
                  <a:schemeClr val="bg2">
                    <a:lumMod val="50000"/>
                  </a:schemeClr>
                </a:solidFill>
              </a:rPr>
              <a:t>7.	*Goal setting</a:t>
            </a:r>
          </a:p>
          <a:p>
            <a:pPr marL="609600" indent="-609600" eaLnBrk="1" hangingPunct="1">
              <a:buFontTx/>
              <a:buNone/>
              <a:defRPr/>
            </a:pPr>
            <a:r>
              <a:rPr lang="en-US" sz="2500" dirty="0" smtClean="0">
                <a:solidFill>
                  <a:schemeClr val="bg2">
                    <a:lumMod val="50000"/>
                  </a:schemeClr>
                </a:solidFill>
              </a:rPr>
              <a:t>8. 	 Comments</a:t>
            </a:r>
          </a:p>
        </p:txBody>
      </p:sp>
      <p:sp>
        <p:nvSpPr>
          <p:cNvPr id="6" name="Title 5"/>
          <p:cNvSpPr>
            <a:spLocks noGrp="1"/>
          </p:cNvSpPr>
          <p:nvPr>
            <p:ph type="title"/>
          </p:nvPr>
        </p:nvSpPr>
        <p:spPr>
          <a:prstGeom prst="rect">
            <a:avLst/>
          </a:prstGeom>
        </p:spPr>
        <p:txBody>
          <a:bodyPr wrap="square">
            <a:spAutoFit/>
          </a:bodyPr>
          <a:lstStyle/>
          <a:p>
            <a:r>
              <a:rPr lang="en-US" sz="3200" b="1" dirty="0" smtClean="0">
                <a:solidFill>
                  <a:schemeClr val="bg2">
                    <a:lumMod val="50000"/>
                  </a:schemeClr>
                </a:solidFill>
              </a:rPr>
              <a:t>Steps for Documenting Patient Education</a:t>
            </a:r>
            <a:br>
              <a:rPr lang="en-US" sz="3200" b="1" dirty="0" smtClean="0">
                <a:solidFill>
                  <a:schemeClr val="bg2">
                    <a:lumMod val="50000"/>
                  </a:schemeClr>
                </a:solidFill>
              </a:rPr>
            </a:br>
            <a:r>
              <a:rPr lang="en-US" sz="3200" b="1" dirty="0" smtClean="0">
                <a:solidFill>
                  <a:schemeClr val="bg2">
                    <a:lumMod val="50000"/>
                  </a:schemeClr>
                </a:solidFill>
              </a:rPr>
              <a:t>*7 </a:t>
            </a:r>
            <a:r>
              <a:rPr lang="en-US" sz="3200" b="1" u="sng" dirty="0" smtClean="0">
                <a:solidFill>
                  <a:schemeClr val="bg2">
                    <a:lumMod val="50000"/>
                  </a:schemeClr>
                </a:solidFill>
              </a:rPr>
              <a:t>Mandatory</a:t>
            </a:r>
            <a:r>
              <a:rPr lang="en-US" sz="3200" b="1" dirty="0" smtClean="0">
                <a:solidFill>
                  <a:schemeClr val="bg2">
                    <a:lumMod val="50000"/>
                  </a:schemeClr>
                </a:solidFill>
              </a:rPr>
              <a:t> steps</a:t>
            </a:r>
            <a:endParaRPr lang="en-US" sz="3200" b="1"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5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65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65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65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65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65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652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5652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565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Line 12"/>
          <p:cNvSpPr>
            <a:spLocks noChangeShapeType="1"/>
          </p:cNvSpPr>
          <p:nvPr/>
        </p:nvSpPr>
        <p:spPr bwMode="auto">
          <a:xfrm>
            <a:off x="2286000" y="2895600"/>
            <a:ext cx="4648200" cy="0"/>
          </a:xfrm>
          <a:prstGeom prst="line">
            <a:avLst/>
          </a:prstGeom>
          <a:noFill/>
          <a:ln w="28575" cap="sq">
            <a:noFill/>
            <a:round/>
            <a:headEnd/>
            <a:tailEnd/>
          </a:ln>
        </p:spPr>
        <p:txBody>
          <a:bodyPr lIns="0" tIns="0" rIns="0" bIns="0"/>
          <a:lstStyle/>
          <a:p>
            <a:endParaRPr lang="en-US"/>
          </a:p>
        </p:txBody>
      </p:sp>
      <p:sp>
        <p:nvSpPr>
          <p:cNvPr id="33799" name="Line 13"/>
          <p:cNvSpPr>
            <a:spLocks noChangeShapeType="1"/>
          </p:cNvSpPr>
          <p:nvPr/>
        </p:nvSpPr>
        <p:spPr bwMode="auto">
          <a:xfrm>
            <a:off x="2286000" y="5026025"/>
            <a:ext cx="4648200" cy="0"/>
          </a:xfrm>
          <a:prstGeom prst="line">
            <a:avLst/>
          </a:prstGeom>
          <a:noFill/>
          <a:ln w="28575" cap="sq">
            <a:noFill/>
            <a:round/>
            <a:headEnd/>
            <a:tailEnd/>
          </a:ln>
        </p:spPr>
        <p:txBody>
          <a:bodyPr lIns="0" tIns="0" rIns="0" bIns="0"/>
          <a:lstStyle/>
          <a:p>
            <a:endParaRPr lang="en-US"/>
          </a:p>
        </p:txBody>
      </p:sp>
      <p:sp>
        <p:nvSpPr>
          <p:cNvPr id="33800" name="Line 14"/>
          <p:cNvSpPr>
            <a:spLocks noChangeShapeType="1"/>
          </p:cNvSpPr>
          <p:nvPr/>
        </p:nvSpPr>
        <p:spPr bwMode="auto">
          <a:xfrm>
            <a:off x="2286000" y="2895601"/>
            <a:ext cx="0" cy="2130425"/>
          </a:xfrm>
          <a:prstGeom prst="line">
            <a:avLst/>
          </a:prstGeom>
          <a:noFill/>
          <a:ln w="28575" cap="sq">
            <a:noFill/>
            <a:round/>
            <a:headEnd/>
            <a:tailEnd/>
          </a:ln>
        </p:spPr>
        <p:txBody>
          <a:bodyPr lIns="0" tIns="0" rIns="0" bIns="0"/>
          <a:lstStyle/>
          <a:p>
            <a:endParaRPr lang="en-US"/>
          </a:p>
        </p:txBody>
      </p:sp>
      <p:sp>
        <p:nvSpPr>
          <p:cNvPr id="33801" name="Line 15"/>
          <p:cNvSpPr>
            <a:spLocks noChangeShapeType="1"/>
          </p:cNvSpPr>
          <p:nvPr/>
        </p:nvSpPr>
        <p:spPr bwMode="auto">
          <a:xfrm>
            <a:off x="3505200" y="2362201"/>
            <a:ext cx="0" cy="2130425"/>
          </a:xfrm>
          <a:prstGeom prst="line">
            <a:avLst/>
          </a:prstGeom>
          <a:noFill/>
          <a:ln w="12700">
            <a:noFill/>
            <a:round/>
            <a:headEnd/>
            <a:tailEnd/>
          </a:ln>
        </p:spPr>
        <p:txBody>
          <a:bodyPr lIns="0" tIns="0" rIns="0" bIns="0"/>
          <a:lstStyle/>
          <a:p>
            <a:endParaRPr lang="en-US"/>
          </a:p>
        </p:txBody>
      </p:sp>
      <p:sp>
        <p:nvSpPr>
          <p:cNvPr id="33802" name="Line 16"/>
          <p:cNvSpPr>
            <a:spLocks noChangeShapeType="1"/>
          </p:cNvSpPr>
          <p:nvPr/>
        </p:nvSpPr>
        <p:spPr bwMode="auto">
          <a:xfrm>
            <a:off x="6934200" y="2895601"/>
            <a:ext cx="0" cy="2130425"/>
          </a:xfrm>
          <a:prstGeom prst="line">
            <a:avLst/>
          </a:prstGeom>
          <a:noFill/>
          <a:ln w="28575" cap="sq">
            <a:noFill/>
            <a:round/>
            <a:headEnd/>
            <a:tailEnd/>
          </a:ln>
        </p:spPr>
        <p:txBody>
          <a:bodyPr lIns="0" tIns="0" rIns="0" bIns="0"/>
          <a:lstStyle/>
          <a:p>
            <a:endParaRPr lang="en-US"/>
          </a:p>
        </p:txBody>
      </p:sp>
      <p:graphicFrame>
        <p:nvGraphicFramePr>
          <p:cNvPr id="14" name="Content Placeholder 3" descr="Readiness to Learn tables"/>
          <p:cNvGraphicFramePr>
            <a:graphicFrameLocks/>
          </p:cNvGraphicFramePr>
          <p:nvPr>
            <p:extLst>
              <p:ext uri="{D42A27DB-BD31-4B8C-83A1-F6EECF244321}">
                <p14:modId xmlns:p14="http://schemas.microsoft.com/office/powerpoint/2010/main" val="1355908559"/>
              </p:ext>
            </p:extLst>
          </p:nvPr>
        </p:nvGraphicFramePr>
        <p:xfrm>
          <a:off x="228600" y="2590800"/>
          <a:ext cx="8534400" cy="4048760"/>
        </p:xfrm>
        <a:graphic>
          <a:graphicData uri="http://schemas.openxmlformats.org/drawingml/2006/table">
            <a:tbl>
              <a:tblPr firstRow="1" bandRow="1">
                <a:tableStyleId>{5C22544A-7EE6-4342-B048-85BDC9FD1C3A}</a:tableStyleId>
              </a:tblPr>
              <a:tblGrid>
                <a:gridCol w="2133600"/>
                <a:gridCol w="6400800"/>
              </a:tblGrid>
              <a:tr h="370840">
                <a:tc>
                  <a:txBody>
                    <a:bodyPr/>
                    <a:lstStyle/>
                    <a:p>
                      <a:r>
                        <a:rPr lang="en-US" dirty="0" smtClean="0">
                          <a:solidFill>
                            <a:schemeClr val="tx1"/>
                          </a:solidFill>
                        </a:rPr>
                        <a:t>Readiness</a:t>
                      </a:r>
                      <a:r>
                        <a:rPr lang="en-US" baseline="0" dirty="0" smtClean="0">
                          <a:solidFill>
                            <a:schemeClr val="tx1"/>
                          </a:solidFill>
                        </a:rPr>
                        <a:t> to Learn</a:t>
                      </a:r>
                      <a:endParaRPr lang="en-US" dirty="0">
                        <a:solidFill>
                          <a:schemeClr val="tx1"/>
                        </a:solidFill>
                      </a:endParaRPr>
                    </a:p>
                  </a:txBody>
                  <a:tcPr marL="81280" marR="81280">
                    <a:solidFill>
                      <a:schemeClr val="accent3">
                        <a:lumMod val="60000"/>
                        <a:lumOff val="40000"/>
                      </a:schemeClr>
                    </a:solidFill>
                  </a:tcPr>
                </a:tc>
                <a:tc>
                  <a:txBody>
                    <a:bodyPr/>
                    <a:lstStyle/>
                    <a:p>
                      <a:r>
                        <a:rPr lang="en-US" dirty="0" smtClean="0">
                          <a:solidFill>
                            <a:schemeClr val="tx1"/>
                          </a:solidFill>
                        </a:rPr>
                        <a:t>Definition</a:t>
                      </a:r>
                      <a:endParaRPr lang="en-US" dirty="0">
                        <a:solidFill>
                          <a:schemeClr val="tx1"/>
                        </a:solidFill>
                      </a:endParaRPr>
                    </a:p>
                  </a:txBody>
                  <a:tcPr marL="81280" marR="81280">
                    <a:solidFill>
                      <a:schemeClr val="accent3">
                        <a:lumMod val="60000"/>
                        <a:lumOff val="40000"/>
                      </a:schemeClr>
                    </a:solidFill>
                  </a:tcPr>
                </a:tc>
              </a:tr>
              <a:tr h="370840">
                <a:tc>
                  <a:txBody>
                    <a:bodyPr/>
                    <a:lstStyle/>
                    <a:p>
                      <a:r>
                        <a:rPr lang="en-US" dirty="0" smtClean="0"/>
                        <a:t>Distraction</a:t>
                      </a:r>
                      <a:endParaRPr lang="en-US" dirty="0"/>
                    </a:p>
                  </a:txBody>
                  <a:tcPr marL="81280" marR="81280"/>
                </a:tc>
                <a:tc>
                  <a:txBody>
                    <a:bodyPr/>
                    <a:lstStyle/>
                    <a:p>
                      <a:r>
                        <a:rPr lang="en-US" dirty="0" smtClean="0"/>
                        <a:t>Patient is distracted.</a:t>
                      </a:r>
                      <a:endParaRPr lang="en-US" dirty="0"/>
                    </a:p>
                  </a:txBody>
                  <a:tcPr marL="81280" marR="81280"/>
                </a:tc>
              </a:tr>
              <a:tr h="370840">
                <a:tc>
                  <a:txBody>
                    <a:bodyPr/>
                    <a:lstStyle/>
                    <a:p>
                      <a:r>
                        <a:rPr lang="en-US" dirty="0" smtClean="0"/>
                        <a:t>Eager to Learn</a:t>
                      </a:r>
                      <a:endParaRPr lang="en-US" dirty="0"/>
                    </a:p>
                  </a:txBody>
                  <a:tcPr marL="81280" marR="81280"/>
                </a:tc>
                <a:tc>
                  <a:txBody>
                    <a:bodyPr/>
                    <a:lstStyle/>
                    <a:p>
                      <a:r>
                        <a:rPr lang="en-US" dirty="0" smtClean="0"/>
                        <a:t>Patient</a:t>
                      </a:r>
                      <a:r>
                        <a:rPr lang="en-US" baseline="0" dirty="0" smtClean="0"/>
                        <a:t> is eager to learn information.</a:t>
                      </a:r>
                      <a:endParaRPr lang="en-US" dirty="0"/>
                    </a:p>
                  </a:txBody>
                  <a:tcPr marL="81280" marR="81280"/>
                </a:tc>
              </a:tr>
              <a:tr h="370840">
                <a:tc>
                  <a:txBody>
                    <a:bodyPr/>
                    <a:lstStyle/>
                    <a:p>
                      <a:r>
                        <a:rPr lang="en-US" dirty="0" smtClean="0"/>
                        <a:t>Receptive</a:t>
                      </a:r>
                      <a:endParaRPr lang="en-US" dirty="0"/>
                    </a:p>
                  </a:txBody>
                  <a:tcPr marL="81280" marR="81280"/>
                </a:tc>
                <a:tc>
                  <a:txBody>
                    <a:bodyPr/>
                    <a:lstStyle/>
                    <a:p>
                      <a:r>
                        <a:rPr lang="en-US" dirty="0" smtClean="0"/>
                        <a:t>While not ‘eager’ patient indicates they will listen.</a:t>
                      </a:r>
                      <a:endParaRPr lang="en-US" dirty="0"/>
                    </a:p>
                  </a:txBody>
                  <a:tcPr marL="81280" marR="81280"/>
                </a:tc>
              </a:tr>
              <a:tr h="370840">
                <a:tc>
                  <a:txBody>
                    <a:bodyPr/>
                    <a:lstStyle/>
                    <a:p>
                      <a:r>
                        <a:rPr lang="en-US" dirty="0" smtClean="0"/>
                        <a:t>Unreceptive</a:t>
                      </a:r>
                      <a:endParaRPr lang="en-US" dirty="0"/>
                    </a:p>
                  </a:txBody>
                  <a:tcPr marL="81280" marR="81280"/>
                </a:tc>
                <a:tc>
                  <a:txBody>
                    <a:bodyPr/>
                    <a:lstStyle/>
                    <a:p>
                      <a:r>
                        <a:rPr lang="en-US" dirty="0" smtClean="0"/>
                        <a:t>Patient states</a:t>
                      </a:r>
                      <a:r>
                        <a:rPr lang="en-US" baseline="0" dirty="0" smtClean="0"/>
                        <a:t> she/he is not willing to listen. Gently probe to find out why the patient is not willing to learn about their health.  </a:t>
                      </a:r>
                      <a:endParaRPr lang="en-US" dirty="0"/>
                    </a:p>
                  </a:txBody>
                  <a:tcPr marL="81280" marR="81280"/>
                </a:tc>
              </a:tr>
              <a:tr h="370840">
                <a:tc>
                  <a:txBody>
                    <a:bodyPr/>
                    <a:lstStyle/>
                    <a:p>
                      <a:r>
                        <a:rPr lang="en-US" dirty="0" smtClean="0"/>
                        <a:t>Pain</a:t>
                      </a:r>
                      <a:endParaRPr lang="en-US" dirty="0"/>
                    </a:p>
                  </a:txBody>
                  <a:tcPr marL="81280" marR="81280"/>
                </a:tc>
                <a:tc>
                  <a:txBody>
                    <a:bodyPr/>
                    <a:lstStyle/>
                    <a:p>
                      <a:r>
                        <a:rPr lang="en-US" dirty="0" smtClean="0"/>
                        <a:t>Patient is in severe pain.</a:t>
                      </a:r>
                      <a:endParaRPr lang="en-US" dirty="0"/>
                    </a:p>
                  </a:txBody>
                  <a:tcPr marL="81280" marR="81280"/>
                </a:tc>
              </a:tr>
              <a:tr h="370840">
                <a:tc>
                  <a:txBody>
                    <a:bodyPr/>
                    <a:lstStyle/>
                    <a:p>
                      <a:r>
                        <a:rPr lang="en-US" dirty="0" smtClean="0"/>
                        <a:t>Severity of Illness</a:t>
                      </a:r>
                      <a:endParaRPr lang="en-US" dirty="0"/>
                    </a:p>
                  </a:txBody>
                  <a:tcPr marL="81280" marR="81280"/>
                </a:tc>
                <a:tc>
                  <a:txBody>
                    <a:bodyPr/>
                    <a:lstStyle/>
                    <a:p>
                      <a:r>
                        <a:rPr lang="en-US" dirty="0" smtClean="0"/>
                        <a:t>Patient is too sick – at this time – for education.  Will try again later.</a:t>
                      </a:r>
                      <a:endParaRPr lang="en-US" dirty="0"/>
                    </a:p>
                  </a:txBody>
                  <a:tcPr marL="81280" marR="81280"/>
                </a:tc>
              </a:tr>
              <a:tr h="370840">
                <a:tc>
                  <a:txBody>
                    <a:bodyPr/>
                    <a:lstStyle/>
                    <a:p>
                      <a:r>
                        <a:rPr lang="en-US" dirty="0" smtClean="0"/>
                        <a:t>Intoxication </a:t>
                      </a:r>
                      <a:endParaRPr lang="en-US" dirty="0"/>
                    </a:p>
                  </a:txBody>
                  <a:tcPr marL="81280" marR="81280"/>
                </a:tc>
                <a:tc>
                  <a:txBody>
                    <a:bodyPr/>
                    <a:lstStyle/>
                    <a:p>
                      <a:r>
                        <a:rPr lang="en-US" dirty="0" smtClean="0"/>
                        <a:t>Patient is under the influence</a:t>
                      </a:r>
                      <a:r>
                        <a:rPr lang="en-US" baseline="0" dirty="0" smtClean="0"/>
                        <a:t> of drugs or alcohol. </a:t>
                      </a:r>
                      <a:endParaRPr lang="en-US" dirty="0"/>
                    </a:p>
                  </a:txBody>
                  <a:tcPr marL="81280" marR="81280"/>
                </a:tc>
              </a:tr>
            </a:tbl>
          </a:graphicData>
        </a:graphic>
      </p:graphicFrame>
      <p:cxnSp>
        <p:nvCxnSpPr>
          <p:cNvPr id="33832" name="Straight Connector 20"/>
          <p:cNvCxnSpPr>
            <a:cxnSpLocks noChangeShapeType="1"/>
          </p:cNvCxnSpPr>
          <p:nvPr/>
        </p:nvCxnSpPr>
        <p:spPr bwMode="auto">
          <a:xfrm rot="5400000">
            <a:off x="766233" y="4914900"/>
            <a:ext cx="3276600" cy="0"/>
          </a:xfrm>
          <a:prstGeom prst="line">
            <a:avLst/>
          </a:prstGeom>
          <a:noFill/>
          <a:ln w="9525" algn="ctr">
            <a:solidFill>
              <a:schemeClr val="tx1"/>
            </a:solidFill>
            <a:round/>
            <a:headEnd/>
            <a:tailEnd/>
          </a:ln>
        </p:spPr>
      </p:cxnSp>
      <p:sp>
        <p:nvSpPr>
          <p:cNvPr id="2" name="Title 1"/>
          <p:cNvSpPr>
            <a:spLocks noGrp="1"/>
          </p:cNvSpPr>
          <p:nvPr>
            <p:ph type="title"/>
          </p:nvPr>
        </p:nvSpPr>
        <p:spPr>
          <a:xfrm>
            <a:off x="457200" y="76200"/>
            <a:ext cx="8229600" cy="1143000"/>
          </a:xfrm>
        </p:spPr>
        <p:txBody>
          <a:bodyPr/>
          <a:lstStyle/>
          <a:p>
            <a:pPr algn="ctr"/>
            <a:r>
              <a:rPr lang="en-US" dirty="0" smtClean="0"/>
              <a:t>Readiness to Learn</a:t>
            </a:r>
            <a:endParaRPr lang="en-US" dirty="0"/>
          </a:p>
        </p:txBody>
      </p:sp>
      <p:sp>
        <p:nvSpPr>
          <p:cNvPr id="3" name="Content Placeholder 2"/>
          <p:cNvSpPr>
            <a:spLocks noGrp="1"/>
          </p:cNvSpPr>
          <p:nvPr>
            <p:ph idx="1"/>
          </p:nvPr>
        </p:nvSpPr>
        <p:spPr>
          <a:xfrm>
            <a:off x="228600" y="1066800"/>
            <a:ext cx="8610600" cy="4389120"/>
          </a:xfrm>
        </p:spPr>
        <p:txBody>
          <a:bodyPr/>
          <a:lstStyle/>
          <a:p>
            <a:pPr marL="0" lvl="0" indent="0" eaLnBrk="0" fontAlgn="base" hangingPunct="0">
              <a:spcBef>
                <a:spcPct val="0"/>
              </a:spcBef>
              <a:spcAft>
                <a:spcPct val="0"/>
              </a:spcAft>
              <a:buClrTx/>
              <a:buSzTx/>
              <a:buNone/>
            </a:pPr>
            <a:r>
              <a:rPr lang="en-US" sz="2000" b="1" dirty="0">
                <a:solidFill>
                  <a:srgbClr val="DBF5F9">
                    <a:lumMod val="50000"/>
                  </a:srgbClr>
                </a:solidFill>
                <a:latin typeface="Arial" charset="0"/>
              </a:rPr>
              <a:t>Identify the patient’s readiness to learn.</a:t>
            </a:r>
          </a:p>
          <a:p>
            <a:pPr marL="0" lvl="0" indent="0" fontAlgn="base">
              <a:spcAft>
                <a:spcPct val="0"/>
              </a:spcAft>
              <a:buClrTx/>
              <a:buSzTx/>
              <a:buNone/>
            </a:pPr>
            <a:r>
              <a:rPr lang="en-US" sz="2000" b="1" dirty="0">
                <a:solidFill>
                  <a:srgbClr val="DBF5F9">
                    <a:lumMod val="50000"/>
                  </a:srgbClr>
                </a:solidFill>
                <a:latin typeface="Arial" charset="0"/>
              </a:rPr>
              <a:t>Readiness to learn reflects factors that may increase or decrease the patient’s ability to understand the patient education provided at </a:t>
            </a:r>
            <a:r>
              <a:rPr lang="en-US" sz="2000" b="1" i="1" dirty="0">
                <a:solidFill>
                  <a:srgbClr val="DBF5F9">
                    <a:lumMod val="50000"/>
                  </a:srgbClr>
                </a:solidFill>
                <a:latin typeface="Arial" charset="0"/>
              </a:rPr>
              <a:t>this</a:t>
            </a:r>
            <a:r>
              <a:rPr lang="en-US" sz="2000" i="1" dirty="0">
                <a:solidFill>
                  <a:srgbClr val="DBF5F9">
                    <a:lumMod val="50000"/>
                  </a:srgbClr>
                </a:solidFill>
                <a:latin typeface="Arial" charset="0"/>
              </a:rPr>
              <a:t> </a:t>
            </a:r>
            <a:r>
              <a:rPr lang="en-US" sz="2000" b="1" dirty="0">
                <a:solidFill>
                  <a:srgbClr val="DBF5F9">
                    <a:lumMod val="50000"/>
                  </a:srgbClr>
                </a:solidFill>
                <a:latin typeface="Arial" charset="0"/>
              </a:rPr>
              <a:t>education encounter.  You have the following documentation choices: </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Rectangle 23"/>
          <p:cNvSpPr>
            <a:spLocks noChangeArrowheads="1"/>
          </p:cNvSpPr>
          <p:nvPr/>
        </p:nvSpPr>
        <p:spPr bwMode="auto">
          <a:xfrm>
            <a:off x="4016023" y="773113"/>
            <a:ext cx="184856" cy="457200"/>
          </a:xfrm>
          <a:prstGeom prst="rect">
            <a:avLst/>
          </a:prstGeom>
          <a:noFill/>
          <a:ln w="9525">
            <a:noFill/>
            <a:miter lim="800000"/>
            <a:headEnd/>
            <a:tailEnd/>
          </a:ln>
        </p:spPr>
        <p:txBody>
          <a:bodyPr wrap="none">
            <a:spAutoFit/>
          </a:bodyPr>
          <a:lstStyle/>
          <a:p>
            <a:endParaRPr lang="en-US" sz="2400" u="none"/>
          </a:p>
        </p:txBody>
      </p:sp>
      <p:sp>
        <p:nvSpPr>
          <p:cNvPr id="34829" name="Oval 8"/>
          <p:cNvSpPr>
            <a:spLocks noChangeArrowheads="1"/>
          </p:cNvSpPr>
          <p:nvPr/>
        </p:nvSpPr>
        <p:spPr bwMode="auto">
          <a:xfrm>
            <a:off x="4016023" y="4953000"/>
            <a:ext cx="685800" cy="533400"/>
          </a:xfrm>
          <a:prstGeom prst="ellipse">
            <a:avLst/>
          </a:prstGeom>
          <a:noFill/>
          <a:ln w="57150" algn="ctr">
            <a:solidFill>
              <a:srgbClr val="FF0000"/>
            </a:solidFill>
            <a:round/>
            <a:headEnd/>
            <a:tailEnd/>
          </a:ln>
        </p:spPr>
        <p:txBody>
          <a:bodyPr/>
          <a:lstStyle/>
          <a:p>
            <a:endParaRPr lang="en-US"/>
          </a:p>
        </p:txBody>
      </p:sp>
      <p:sp>
        <p:nvSpPr>
          <p:cNvPr id="2" name="Title 1"/>
          <p:cNvSpPr>
            <a:spLocks noGrp="1"/>
          </p:cNvSpPr>
          <p:nvPr>
            <p:ph type="title"/>
          </p:nvPr>
        </p:nvSpPr>
        <p:spPr>
          <a:xfrm>
            <a:off x="304800" y="-138938"/>
            <a:ext cx="8229600" cy="1143000"/>
          </a:xfrm>
        </p:spPr>
        <p:txBody>
          <a:bodyPr>
            <a:normAutofit fontScale="90000"/>
          </a:bodyPr>
          <a:lstStyle/>
          <a:p>
            <a:pPr algn="ctr"/>
            <a:r>
              <a:rPr lang="en-US" dirty="0" smtClean="0"/>
              <a:t>2. Disease state/Illness/Condition</a:t>
            </a:r>
            <a:endParaRPr lang="en-US" dirty="0"/>
          </a:p>
        </p:txBody>
      </p:sp>
      <p:sp>
        <p:nvSpPr>
          <p:cNvPr id="3" name="Content Placeholder 2"/>
          <p:cNvSpPr>
            <a:spLocks noGrp="1"/>
          </p:cNvSpPr>
          <p:nvPr>
            <p:ph idx="1"/>
          </p:nvPr>
        </p:nvSpPr>
        <p:spPr>
          <a:xfrm>
            <a:off x="316832" y="1230313"/>
            <a:ext cx="8229600" cy="5170487"/>
          </a:xfrm>
        </p:spPr>
        <p:txBody>
          <a:bodyPr>
            <a:normAutofit fontScale="85000" lnSpcReduction="20000"/>
          </a:bodyPr>
          <a:lstStyle/>
          <a:p>
            <a:pPr marL="0" lvl="0" indent="0" fontAlgn="base">
              <a:lnSpc>
                <a:spcPct val="80000"/>
              </a:lnSpc>
              <a:spcAft>
                <a:spcPct val="0"/>
              </a:spcAft>
              <a:buClrTx/>
              <a:buSzTx/>
              <a:buNone/>
            </a:pPr>
            <a:r>
              <a:rPr lang="en-US" sz="2100" b="1" dirty="0">
                <a:solidFill>
                  <a:srgbClr val="DBF5F9">
                    <a:lumMod val="50000"/>
                  </a:srgbClr>
                </a:solidFill>
                <a:latin typeface="Arial" charset="0"/>
              </a:rPr>
              <a:t>You can document the disease state/ illness/condition in one of three ways:</a:t>
            </a:r>
          </a:p>
          <a:p>
            <a:pPr marL="0" lvl="0" indent="0" fontAlgn="base">
              <a:lnSpc>
                <a:spcPct val="10000"/>
              </a:lnSpc>
              <a:spcAft>
                <a:spcPct val="0"/>
              </a:spcAft>
              <a:buClrTx/>
              <a:buSzTx/>
              <a:buNone/>
            </a:pPr>
            <a:endParaRPr lang="en-US" sz="2100" b="1" dirty="0">
              <a:solidFill>
                <a:srgbClr val="DBF5F9">
                  <a:lumMod val="50000"/>
                </a:srgbClr>
              </a:solidFill>
              <a:latin typeface="Arial" charset="0"/>
            </a:endParaRPr>
          </a:p>
          <a:p>
            <a:pPr marL="0" lvl="0" indent="0" fontAlgn="base">
              <a:lnSpc>
                <a:spcPct val="80000"/>
              </a:lnSpc>
              <a:spcAft>
                <a:spcPct val="0"/>
              </a:spcAft>
              <a:buClrTx/>
              <a:buSzTx/>
              <a:buNone/>
            </a:pPr>
            <a:r>
              <a:rPr lang="en-US" sz="2100" b="1" dirty="0">
                <a:solidFill>
                  <a:srgbClr val="DBF5F9">
                    <a:lumMod val="50000"/>
                  </a:srgbClr>
                </a:solidFill>
                <a:latin typeface="Arial" charset="0"/>
              </a:rPr>
              <a:t>1.  Document the actual disease state/illness/condition: Obesity</a:t>
            </a:r>
            <a:endParaRPr lang="en-US" sz="2100" dirty="0">
              <a:solidFill>
                <a:srgbClr val="DBF5F9">
                  <a:lumMod val="50000"/>
                </a:srgbClr>
              </a:solidFill>
              <a:latin typeface="Arial" charset="0"/>
            </a:endParaRPr>
          </a:p>
          <a:p>
            <a:pPr marL="0" lvl="0" indent="0" fontAlgn="base">
              <a:lnSpc>
                <a:spcPct val="80000"/>
              </a:lnSpc>
              <a:spcAft>
                <a:spcPct val="0"/>
              </a:spcAft>
              <a:buClrTx/>
              <a:buSzTx/>
              <a:buNone/>
            </a:pPr>
            <a:r>
              <a:rPr lang="en-US" sz="2100" b="1" dirty="0">
                <a:solidFill>
                  <a:srgbClr val="DBF5F9">
                    <a:lumMod val="50000"/>
                  </a:srgbClr>
                </a:solidFill>
                <a:latin typeface="Arial" charset="0"/>
              </a:rPr>
              <a:t>2.  Document using the ICD-9 code</a:t>
            </a:r>
            <a:endParaRPr lang="en-US" sz="2100" dirty="0">
              <a:solidFill>
                <a:srgbClr val="DBF5F9">
                  <a:lumMod val="50000"/>
                </a:srgbClr>
              </a:solidFill>
              <a:latin typeface="Arial" charset="0"/>
            </a:endParaRPr>
          </a:p>
          <a:p>
            <a:pPr marL="349250" lvl="0" indent="-349250" fontAlgn="base">
              <a:lnSpc>
                <a:spcPct val="80000"/>
              </a:lnSpc>
              <a:spcAft>
                <a:spcPct val="0"/>
              </a:spcAft>
              <a:buClrTx/>
              <a:buSzTx/>
              <a:buAutoNum type="arabicPeriod" startAt="3"/>
            </a:pPr>
            <a:r>
              <a:rPr lang="en-US" sz="2100" b="1" dirty="0" smtClean="0">
                <a:solidFill>
                  <a:srgbClr val="DBF5F9">
                    <a:lumMod val="50000"/>
                  </a:srgbClr>
                </a:solidFill>
                <a:latin typeface="Arial" charset="0"/>
              </a:rPr>
              <a:t>Document </a:t>
            </a:r>
            <a:r>
              <a:rPr lang="en-US" sz="2100" b="1" dirty="0">
                <a:solidFill>
                  <a:srgbClr val="DBF5F9">
                    <a:lumMod val="50000"/>
                  </a:srgbClr>
                </a:solidFill>
                <a:latin typeface="Arial" charset="0"/>
              </a:rPr>
              <a:t>with the mnemonic/code from the PFE protocol: </a:t>
            </a:r>
            <a:r>
              <a:rPr lang="en-US" sz="2100" b="1" dirty="0" smtClean="0">
                <a:solidFill>
                  <a:srgbClr val="DBF5F9">
                    <a:lumMod val="50000"/>
                  </a:srgbClr>
                </a:solidFill>
                <a:latin typeface="Arial" charset="0"/>
              </a:rPr>
              <a:t>OBS</a:t>
            </a:r>
          </a:p>
          <a:p>
            <a:pPr marL="457200" lvl="0" indent="-457200" fontAlgn="base">
              <a:lnSpc>
                <a:spcPct val="80000"/>
              </a:lnSpc>
              <a:spcAft>
                <a:spcPct val="0"/>
              </a:spcAft>
              <a:buClrTx/>
              <a:buSzTx/>
              <a:buAutoNum type="arabicPeriod" startAt="3"/>
            </a:pPr>
            <a:endParaRPr lang="en-US" sz="2100" b="1" dirty="0">
              <a:solidFill>
                <a:srgbClr val="DBF5F9">
                  <a:lumMod val="50000"/>
                </a:srgbClr>
              </a:solidFill>
              <a:latin typeface="Arial" charset="0"/>
            </a:endParaRPr>
          </a:p>
          <a:p>
            <a:pPr marL="533400" lvl="0" indent="-533400" fontAlgn="base">
              <a:lnSpc>
                <a:spcPct val="40000"/>
              </a:lnSpc>
              <a:spcAft>
                <a:spcPct val="0"/>
              </a:spcAft>
              <a:buClrTx/>
              <a:buSzTx/>
              <a:buNone/>
            </a:pPr>
            <a:endParaRPr lang="en-US" sz="2100" b="1" dirty="0">
              <a:solidFill>
                <a:srgbClr val="DBF5F9">
                  <a:lumMod val="50000"/>
                </a:srgbClr>
              </a:solidFill>
              <a:latin typeface="Arial" charset="0"/>
            </a:endParaRPr>
          </a:p>
          <a:p>
            <a:pPr marL="533400" lvl="0" indent="-533400" fontAlgn="base">
              <a:lnSpc>
                <a:spcPct val="40000"/>
              </a:lnSpc>
              <a:spcAft>
                <a:spcPct val="0"/>
              </a:spcAft>
              <a:buClrTx/>
              <a:buSzTx/>
              <a:buNone/>
            </a:pPr>
            <a:r>
              <a:rPr lang="en-US" sz="2100" b="1" dirty="0">
                <a:solidFill>
                  <a:srgbClr val="DBF5F9">
                    <a:lumMod val="50000"/>
                  </a:srgbClr>
                </a:solidFill>
                <a:latin typeface="Arial" charset="0"/>
              </a:rPr>
              <a:t>Examples of common disease states</a:t>
            </a:r>
            <a:r>
              <a:rPr lang="en-US" sz="2100" b="1" dirty="0" smtClean="0">
                <a:solidFill>
                  <a:srgbClr val="DBF5F9">
                    <a:lumMod val="50000"/>
                  </a:srgbClr>
                </a:solidFill>
                <a:latin typeface="Arial" charset="0"/>
              </a:rPr>
              <a:t>:</a:t>
            </a:r>
          </a:p>
          <a:p>
            <a:pPr marL="533400" lvl="0" indent="-533400" fontAlgn="base">
              <a:lnSpc>
                <a:spcPct val="40000"/>
              </a:lnSpc>
              <a:spcAft>
                <a:spcPct val="0"/>
              </a:spcAft>
              <a:buClrTx/>
              <a:buSzTx/>
              <a:buNone/>
            </a:pPr>
            <a:endParaRPr lang="en-US" sz="1800" b="1" dirty="0">
              <a:solidFill>
                <a:srgbClr val="DBF5F9">
                  <a:lumMod val="50000"/>
                </a:srgbClr>
              </a:solidFill>
              <a:latin typeface="Arial" charset="0"/>
            </a:endParaRPr>
          </a:p>
          <a:p>
            <a:pPr marL="3657600" indent="0" fontAlgn="base">
              <a:lnSpc>
                <a:spcPct val="80000"/>
              </a:lnSpc>
              <a:spcBef>
                <a:spcPts val="3000"/>
              </a:spcBef>
              <a:buNone/>
            </a:pPr>
            <a:r>
              <a:rPr lang="en-US" sz="2800" b="1" dirty="0" smtClean="0">
                <a:solidFill>
                  <a:srgbClr val="04617B"/>
                </a:solidFill>
                <a:latin typeface="Arial" panose="020B0604020202020204" pitchFamily="34" charset="0"/>
              </a:rPr>
              <a:t>CHF	</a:t>
            </a:r>
            <a:r>
              <a:rPr lang="en-US" sz="2400" b="1" dirty="0">
                <a:solidFill>
                  <a:srgbClr val="21B2C9"/>
                </a:solidFill>
                <a:latin typeface="Arial" panose="020B0604020202020204" pitchFamily="34" charset="0"/>
              </a:rPr>
              <a:t>Coronary heart </a:t>
            </a:r>
            <a:r>
              <a:rPr lang="en-US" sz="2400" b="1" dirty="0" smtClean="0">
                <a:solidFill>
                  <a:srgbClr val="21B2C9"/>
                </a:solidFill>
                <a:latin typeface="Arial" panose="020B0604020202020204" pitchFamily="34" charset="0"/>
              </a:rPr>
              <a:t>failure</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HTN	</a:t>
            </a:r>
            <a:r>
              <a:rPr lang="en-US" sz="2400" b="1" dirty="0" smtClean="0">
                <a:solidFill>
                  <a:srgbClr val="21B2C9"/>
                </a:solidFill>
                <a:latin typeface="Arial" panose="020B0604020202020204" pitchFamily="34" charset="0"/>
              </a:rPr>
              <a:t>Hypertension</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CAD	</a:t>
            </a:r>
            <a:r>
              <a:rPr lang="en-US" sz="2400" b="1" dirty="0">
                <a:solidFill>
                  <a:srgbClr val="21B2C9"/>
                </a:solidFill>
                <a:latin typeface="Arial" panose="020B0604020202020204" pitchFamily="34" charset="0"/>
              </a:rPr>
              <a:t>Coronary artery </a:t>
            </a:r>
            <a:r>
              <a:rPr lang="en-US" sz="2400" b="1" dirty="0" smtClean="0">
                <a:solidFill>
                  <a:srgbClr val="21B2C9"/>
                </a:solidFill>
                <a:latin typeface="Arial" panose="020B0604020202020204" pitchFamily="34" charset="0"/>
              </a:rPr>
              <a:t>disease</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LIP	</a:t>
            </a:r>
            <a:r>
              <a:rPr lang="en-US" sz="2400" b="1" dirty="0">
                <a:solidFill>
                  <a:srgbClr val="21B2C9"/>
                </a:solidFill>
                <a:latin typeface="Arial" panose="020B0604020202020204" pitchFamily="34" charset="0"/>
              </a:rPr>
              <a:t>Dyslipidemia</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DM	</a:t>
            </a:r>
            <a:r>
              <a:rPr lang="en-US" sz="2400" b="1" dirty="0">
                <a:solidFill>
                  <a:srgbClr val="21B2C9"/>
                </a:solidFill>
                <a:latin typeface="Arial" panose="020B0604020202020204" pitchFamily="34" charset="0"/>
              </a:rPr>
              <a:t>Diabetes</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PM	</a:t>
            </a:r>
            <a:r>
              <a:rPr lang="en-US" sz="2400" b="1" dirty="0">
                <a:solidFill>
                  <a:srgbClr val="21B2C9"/>
                </a:solidFill>
                <a:latin typeface="Arial" panose="020B0604020202020204" pitchFamily="34" charset="0"/>
              </a:rPr>
              <a:t>Pain </a:t>
            </a:r>
            <a:r>
              <a:rPr lang="en-US" sz="2400" b="1" dirty="0" smtClean="0">
                <a:solidFill>
                  <a:srgbClr val="21B2C9"/>
                </a:solidFill>
                <a:latin typeface="Arial" panose="020B0604020202020204" pitchFamily="34" charset="0"/>
              </a:rPr>
              <a:t>management</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EYE	</a:t>
            </a:r>
            <a:r>
              <a:rPr lang="en-US" sz="2400" b="1" dirty="0">
                <a:solidFill>
                  <a:srgbClr val="21B2C9"/>
                </a:solidFill>
                <a:latin typeface="Arial" panose="020B0604020202020204" pitchFamily="34" charset="0"/>
              </a:rPr>
              <a:t>Eye </a:t>
            </a:r>
            <a:r>
              <a:rPr lang="en-US" sz="2400" b="1" dirty="0" smtClean="0">
                <a:solidFill>
                  <a:srgbClr val="21B2C9"/>
                </a:solidFill>
                <a:latin typeface="Arial" panose="020B0604020202020204" pitchFamily="34" charset="0"/>
              </a:rPr>
              <a:t>condition</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OBS	</a:t>
            </a:r>
            <a:r>
              <a:rPr lang="en-US" sz="2400" b="1" dirty="0">
                <a:solidFill>
                  <a:srgbClr val="21B2C9"/>
                </a:solidFill>
                <a:latin typeface="Arial" panose="020B0604020202020204" pitchFamily="34" charset="0"/>
              </a:rPr>
              <a:t>Obesity</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FP	</a:t>
            </a:r>
            <a:r>
              <a:rPr lang="en-US" sz="2400" b="1" dirty="0">
                <a:solidFill>
                  <a:srgbClr val="21B2C9"/>
                </a:solidFill>
                <a:latin typeface="Arial" panose="020B0604020202020204" pitchFamily="34" charset="0"/>
              </a:rPr>
              <a:t>Family </a:t>
            </a:r>
            <a:r>
              <a:rPr lang="en-US" sz="2400" b="1" dirty="0" smtClean="0">
                <a:solidFill>
                  <a:srgbClr val="21B2C9"/>
                </a:solidFill>
                <a:latin typeface="Arial" panose="020B0604020202020204" pitchFamily="34" charset="0"/>
              </a:rPr>
              <a:t>planning</a:t>
            </a:r>
            <a:endParaRPr lang="en-US" sz="2400" dirty="0">
              <a:latin typeface="Arial" panose="020B0604020202020204" pitchFamily="34" charset="0"/>
            </a:endParaRPr>
          </a:p>
          <a:p>
            <a:pPr marL="3657600" indent="0" fontAlgn="base">
              <a:lnSpc>
                <a:spcPct val="80000"/>
              </a:lnSpc>
              <a:spcBef>
                <a:spcPts val="480"/>
              </a:spcBef>
              <a:buNone/>
            </a:pPr>
            <a:r>
              <a:rPr lang="en-US" sz="2800" b="1" dirty="0" smtClean="0">
                <a:solidFill>
                  <a:srgbClr val="04617B"/>
                </a:solidFill>
                <a:latin typeface="Arial" panose="020B0604020202020204" pitchFamily="34" charset="0"/>
              </a:rPr>
              <a:t>TO	</a:t>
            </a:r>
            <a:r>
              <a:rPr lang="en-US" sz="2400" b="1" dirty="0" smtClean="0">
                <a:solidFill>
                  <a:srgbClr val="21B2C9"/>
                </a:solidFill>
                <a:latin typeface="Arial" panose="020B0604020202020204" pitchFamily="34" charset="0"/>
              </a:rPr>
              <a:t>Tobacco use</a:t>
            </a:r>
            <a:endParaRPr 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Oval 7"/>
          <p:cNvSpPr>
            <a:spLocks noChangeArrowheads="1"/>
          </p:cNvSpPr>
          <p:nvPr/>
        </p:nvSpPr>
        <p:spPr bwMode="auto">
          <a:xfrm>
            <a:off x="4495800" y="3048000"/>
            <a:ext cx="609600" cy="381000"/>
          </a:xfrm>
          <a:prstGeom prst="ellipse">
            <a:avLst/>
          </a:prstGeom>
          <a:noFill/>
          <a:ln w="38100" algn="ctr">
            <a:solidFill>
              <a:srgbClr val="FF0000"/>
            </a:solidFill>
            <a:round/>
            <a:headEnd/>
            <a:tailEnd/>
          </a:ln>
        </p:spPr>
        <p:txBody>
          <a:bodyPr/>
          <a:lstStyle/>
          <a:p>
            <a:endParaRPr lang="en-US"/>
          </a:p>
        </p:txBody>
      </p:sp>
      <p:sp>
        <p:nvSpPr>
          <p:cNvPr id="3" name="Title 2"/>
          <p:cNvSpPr>
            <a:spLocks noGrp="1"/>
          </p:cNvSpPr>
          <p:nvPr>
            <p:ph type="title"/>
          </p:nvPr>
        </p:nvSpPr>
        <p:spPr>
          <a:xfrm>
            <a:off x="457200" y="76200"/>
            <a:ext cx="8229600" cy="1143000"/>
          </a:xfrm>
        </p:spPr>
        <p:txBody>
          <a:bodyPr/>
          <a:lstStyle/>
          <a:p>
            <a:pPr algn="ctr"/>
            <a:r>
              <a:rPr lang="en-US" dirty="0" smtClean="0"/>
              <a:t>3. Education/topic modifier</a:t>
            </a:r>
            <a:endParaRPr lang="en-US" dirty="0"/>
          </a:p>
        </p:txBody>
      </p:sp>
      <p:sp>
        <p:nvSpPr>
          <p:cNvPr id="4" name="Content Placeholder 3"/>
          <p:cNvSpPr>
            <a:spLocks noGrp="1"/>
          </p:cNvSpPr>
          <p:nvPr>
            <p:ph idx="1"/>
          </p:nvPr>
        </p:nvSpPr>
        <p:spPr>
          <a:xfrm>
            <a:off x="381000" y="1371600"/>
            <a:ext cx="8229600" cy="5105400"/>
          </a:xfrm>
        </p:spPr>
        <p:txBody>
          <a:bodyPr>
            <a:normAutofit fontScale="47500" lnSpcReduction="20000"/>
          </a:bodyPr>
          <a:lstStyle/>
          <a:p>
            <a:pPr marL="0" lvl="0" indent="0" eaLnBrk="0" fontAlgn="base" hangingPunct="0">
              <a:lnSpc>
                <a:spcPct val="170000"/>
              </a:lnSpc>
              <a:spcBef>
                <a:spcPct val="0"/>
              </a:spcBef>
              <a:spcAft>
                <a:spcPct val="0"/>
              </a:spcAft>
              <a:buClrTx/>
              <a:buSzTx/>
              <a:buNone/>
            </a:pPr>
            <a:r>
              <a:rPr lang="en-US" sz="3300" b="1" dirty="0">
                <a:solidFill>
                  <a:srgbClr val="DBF5F9">
                    <a:lumMod val="50000"/>
                  </a:srgbClr>
                </a:solidFill>
                <a:latin typeface="Arial" charset="0"/>
              </a:rPr>
              <a:t>Next, document the topic code of what you discussed with the patient. Examples of standard topics in the IHS protocols:</a:t>
            </a:r>
          </a:p>
          <a:p>
            <a:pPr marL="0" indent="0" fontAlgn="base">
              <a:lnSpc>
                <a:spcPct val="60000"/>
              </a:lnSpc>
              <a:spcBef>
                <a:spcPts val="480"/>
              </a:spcBef>
            </a:pPr>
            <a:endParaRPr lang="en-US" sz="2400" dirty="0">
              <a:latin typeface="Arial" panose="020B0604020202020204" pitchFamily="34" charset="0"/>
            </a:endParaRPr>
          </a:p>
          <a:p>
            <a:pPr marL="4800600" indent="-685800" fontAlgn="base">
              <a:lnSpc>
                <a:spcPct val="120000"/>
              </a:lnSpc>
              <a:spcBef>
                <a:spcPts val="0"/>
              </a:spcBef>
              <a:buNone/>
            </a:pPr>
            <a:r>
              <a:rPr lang="en-US" sz="2800" b="1" dirty="0">
                <a:solidFill>
                  <a:srgbClr val="FDD100"/>
                </a:solidFill>
                <a:latin typeface="Arial" panose="020B0604020202020204" pitchFamily="34" charset="0"/>
              </a:rPr>
              <a:t>  </a:t>
            </a:r>
            <a:r>
              <a:rPr lang="en-US" sz="2900" b="1" dirty="0" smtClean="0">
                <a:solidFill>
                  <a:srgbClr val="04617B"/>
                </a:solidFill>
                <a:latin typeface="Arial" panose="020B0604020202020204" pitchFamily="34" charset="0"/>
              </a:rPr>
              <a:t>AP	</a:t>
            </a:r>
            <a:r>
              <a:rPr lang="en-US" sz="2900" b="1" dirty="0">
                <a:solidFill>
                  <a:srgbClr val="21B2C9"/>
                </a:solidFill>
                <a:latin typeface="Arial" panose="020B0604020202020204" pitchFamily="34" charset="0"/>
              </a:rPr>
              <a:t>Anatomy &amp; Physiology</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C	</a:t>
            </a:r>
            <a:r>
              <a:rPr lang="en-US" sz="2900" b="1" dirty="0">
                <a:solidFill>
                  <a:srgbClr val="21B2C9"/>
                </a:solidFill>
                <a:latin typeface="Arial" panose="020B0604020202020204" pitchFamily="34" charset="0"/>
              </a:rPr>
              <a:t>Complications</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DP	</a:t>
            </a:r>
            <a:r>
              <a:rPr lang="en-US" sz="2900" b="1" dirty="0">
                <a:solidFill>
                  <a:srgbClr val="21B2C9"/>
                </a:solidFill>
                <a:latin typeface="Arial" panose="020B0604020202020204" pitchFamily="34" charset="0"/>
              </a:rPr>
              <a:t> Disease </a:t>
            </a:r>
            <a:r>
              <a:rPr lang="en-US" sz="2900" b="1" dirty="0" smtClean="0">
                <a:solidFill>
                  <a:srgbClr val="21B2C9"/>
                </a:solidFill>
                <a:latin typeface="Arial" panose="020B0604020202020204" pitchFamily="34" charset="0"/>
              </a:rPr>
              <a:t>Process</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EQ	</a:t>
            </a:r>
            <a:r>
              <a:rPr lang="en-US" sz="2900" b="1" dirty="0" smtClean="0">
                <a:solidFill>
                  <a:srgbClr val="21B2C9"/>
                </a:solidFill>
                <a:latin typeface="Arial" panose="020B0604020202020204" pitchFamily="34" charset="0"/>
              </a:rPr>
              <a:t>Equipment</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EX	</a:t>
            </a:r>
            <a:r>
              <a:rPr lang="en-US" sz="2900" b="1" dirty="0">
                <a:solidFill>
                  <a:srgbClr val="21B2C9"/>
                </a:solidFill>
                <a:latin typeface="Arial" panose="020B0604020202020204" pitchFamily="34" charset="0"/>
              </a:rPr>
              <a:t>Exercise</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FU	</a:t>
            </a:r>
            <a:r>
              <a:rPr lang="en-US" sz="2900" b="1" dirty="0">
                <a:solidFill>
                  <a:srgbClr val="21B2C9"/>
                </a:solidFill>
                <a:latin typeface="Arial" panose="020B0604020202020204" pitchFamily="34" charset="0"/>
              </a:rPr>
              <a:t> </a:t>
            </a:r>
            <a:r>
              <a:rPr lang="en-US" sz="2900" b="1" dirty="0" smtClean="0">
                <a:solidFill>
                  <a:srgbClr val="21B2C9"/>
                </a:solidFill>
                <a:latin typeface="Arial" panose="020B0604020202020204" pitchFamily="34" charset="0"/>
              </a:rPr>
              <a:t>Follow-up</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HM	</a:t>
            </a:r>
            <a:r>
              <a:rPr lang="en-US" sz="2900" b="1" dirty="0">
                <a:solidFill>
                  <a:srgbClr val="21B2C9"/>
                </a:solidFill>
                <a:latin typeface="Arial" panose="020B0604020202020204" pitchFamily="34" charset="0"/>
              </a:rPr>
              <a:t>Home </a:t>
            </a:r>
            <a:r>
              <a:rPr lang="en-US" sz="2900" b="1" dirty="0" smtClean="0">
                <a:solidFill>
                  <a:srgbClr val="21B2C9"/>
                </a:solidFill>
                <a:latin typeface="Arial" panose="020B0604020202020204" pitchFamily="34" charset="0"/>
              </a:rPr>
              <a:t>Management</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LA	</a:t>
            </a:r>
            <a:r>
              <a:rPr lang="en-US" sz="2900" b="1" dirty="0">
                <a:solidFill>
                  <a:srgbClr val="21B2C9"/>
                </a:solidFill>
                <a:latin typeface="Arial" panose="020B0604020202020204" pitchFamily="34" charset="0"/>
              </a:rPr>
              <a:t>Lifestyle </a:t>
            </a:r>
            <a:r>
              <a:rPr lang="en-US" sz="2900" b="1" dirty="0" smtClean="0">
                <a:solidFill>
                  <a:srgbClr val="21B2C9"/>
                </a:solidFill>
                <a:latin typeface="Arial" panose="020B0604020202020204" pitchFamily="34" charset="0"/>
              </a:rPr>
              <a:t>Adaptation</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HY	</a:t>
            </a:r>
            <a:r>
              <a:rPr lang="en-US" sz="2900" b="1" dirty="0">
                <a:solidFill>
                  <a:srgbClr val="21B2C9"/>
                </a:solidFill>
                <a:latin typeface="Arial" panose="020B0604020202020204" pitchFamily="34" charset="0"/>
              </a:rPr>
              <a:t>Hygiene</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L	</a:t>
            </a:r>
            <a:r>
              <a:rPr lang="en-US" sz="2900" b="1" dirty="0">
                <a:solidFill>
                  <a:srgbClr val="21B2C9"/>
                </a:solidFill>
                <a:latin typeface="Arial" panose="020B0604020202020204" pitchFamily="34" charset="0"/>
              </a:rPr>
              <a:t>Literature</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M	</a:t>
            </a:r>
            <a:r>
              <a:rPr lang="en-US" sz="2900" b="1" dirty="0">
                <a:solidFill>
                  <a:srgbClr val="21B2C9"/>
                </a:solidFill>
                <a:latin typeface="Arial" panose="020B0604020202020204" pitchFamily="34" charset="0"/>
              </a:rPr>
              <a:t>Medication</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N	</a:t>
            </a:r>
            <a:r>
              <a:rPr lang="en-US" sz="2900" b="1" dirty="0">
                <a:solidFill>
                  <a:srgbClr val="21B2C9"/>
                </a:solidFill>
                <a:latin typeface="Arial" panose="020B0604020202020204" pitchFamily="34" charset="0"/>
              </a:rPr>
              <a:t>Nutrition</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P	</a:t>
            </a:r>
            <a:r>
              <a:rPr lang="en-US" sz="2900" b="1" dirty="0">
                <a:solidFill>
                  <a:srgbClr val="21B2C9"/>
                </a:solidFill>
                <a:latin typeface="Arial" panose="020B0604020202020204" pitchFamily="34" charset="0"/>
              </a:rPr>
              <a:t>Prevention</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PRO	</a:t>
            </a:r>
            <a:r>
              <a:rPr lang="en-US" sz="2900" b="1" dirty="0" smtClean="0">
                <a:solidFill>
                  <a:srgbClr val="21B2C9"/>
                </a:solidFill>
                <a:latin typeface="Arial" panose="020B0604020202020204" pitchFamily="34" charset="0"/>
              </a:rPr>
              <a:t>Procedures</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S	</a:t>
            </a:r>
            <a:r>
              <a:rPr lang="en-US" sz="2900" b="1" dirty="0">
                <a:solidFill>
                  <a:srgbClr val="21B2C9"/>
                </a:solidFill>
                <a:latin typeface="Arial" panose="020B0604020202020204" pitchFamily="34" charset="0"/>
              </a:rPr>
              <a:t>Safety</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TE	</a:t>
            </a:r>
            <a:r>
              <a:rPr lang="en-US" sz="2900" b="1" dirty="0">
                <a:solidFill>
                  <a:srgbClr val="21B2C9"/>
                </a:solidFill>
                <a:latin typeface="Arial" panose="020B0604020202020204" pitchFamily="34" charset="0"/>
              </a:rPr>
              <a:t>Testing</a:t>
            </a:r>
            <a:endParaRPr lang="en-US" sz="2900" dirty="0">
              <a:latin typeface="Arial" panose="020B0604020202020204" pitchFamily="34" charset="0"/>
            </a:endParaRPr>
          </a:p>
          <a:p>
            <a:pPr marL="4800600" indent="-685800" fontAlgn="base">
              <a:lnSpc>
                <a:spcPct val="120000"/>
              </a:lnSpc>
              <a:spcBef>
                <a:spcPts val="0"/>
              </a:spcBef>
              <a:buNone/>
            </a:pPr>
            <a:r>
              <a:rPr lang="en-US" sz="2900" b="1" dirty="0">
                <a:solidFill>
                  <a:srgbClr val="04617B"/>
                </a:solidFill>
                <a:latin typeface="Arial" panose="020B0604020202020204" pitchFamily="34" charset="0"/>
              </a:rPr>
              <a:t>  </a:t>
            </a:r>
            <a:r>
              <a:rPr lang="en-US" sz="2900" b="1" dirty="0" smtClean="0">
                <a:solidFill>
                  <a:srgbClr val="04617B"/>
                </a:solidFill>
                <a:latin typeface="Arial" panose="020B0604020202020204" pitchFamily="34" charset="0"/>
              </a:rPr>
              <a:t>TX	</a:t>
            </a:r>
            <a:r>
              <a:rPr lang="en-US" sz="2900" b="1" dirty="0" smtClean="0">
                <a:solidFill>
                  <a:srgbClr val="21B2C9"/>
                </a:solidFill>
                <a:latin typeface="Arial" panose="020B0604020202020204" pitchFamily="34" charset="0"/>
              </a:rPr>
              <a:t>Treatment</a:t>
            </a:r>
            <a:endParaRPr lang="en-US" sz="29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3200" b="1" dirty="0" smtClean="0"/>
              <a:t>Health Education </a:t>
            </a:r>
            <a:r>
              <a:rPr lang="en-US" sz="3200" dirty="0" smtClean="0"/>
              <a:t>is a partnership meant to provide many ways to interact with patients.</a:t>
            </a:r>
            <a:endParaRPr lang="en-US" sz="3200" dirty="0"/>
          </a:p>
        </p:txBody>
      </p:sp>
      <p:sp>
        <p:nvSpPr>
          <p:cNvPr id="3" name="Content Placeholder 2"/>
          <p:cNvSpPr>
            <a:spLocks noGrp="1"/>
          </p:cNvSpPr>
          <p:nvPr>
            <p:ph idx="1"/>
          </p:nvPr>
        </p:nvSpPr>
        <p:spPr>
          <a:xfrm>
            <a:off x="304800" y="2514600"/>
            <a:ext cx="8229600" cy="3886200"/>
          </a:xfrm>
        </p:spPr>
        <p:txBody>
          <a:bodyPr/>
          <a:lstStyle/>
          <a:p>
            <a:r>
              <a:rPr lang="en-US" dirty="0" smtClean="0"/>
              <a:t>Internet Access/computer use</a:t>
            </a:r>
          </a:p>
          <a:p>
            <a:r>
              <a:rPr lang="en-US" dirty="0" smtClean="0"/>
              <a:t>Understanding the impact of a patient’s health literacy level on obesity, exercise and physical activity</a:t>
            </a:r>
          </a:p>
          <a:p>
            <a:r>
              <a:rPr lang="en-US" dirty="0" smtClean="0"/>
              <a:t>Improving the patient-provider communications – making sure the patient understands the information</a:t>
            </a:r>
          </a:p>
          <a:p>
            <a:r>
              <a:rPr lang="en-US" dirty="0" smtClean="0"/>
              <a:t>Presenting written materials in Plain Language</a:t>
            </a:r>
          </a:p>
          <a:p>
            <a:r>
              <a:rPr lang="en-US" dirty="0" smtClean="0"/>
              <a:t>Providing education</a:t>
            </a:r>
          </a:p>
          <a:p>
            <a:r>
              <a:rPr lang="en-US" dirty="0" smtClean="0"/>
              <a:t>Documentation</a:t>
            </a:r>
          </a:p>
        </p:txBody>
      </p:sp>
      <p:pic>
        <p:nvPicPr>
          <p:cNvPr id="2054" name="Picture 6" descr="shaking hands"/>
          <p:cNvPicPr>
            <a:picLocks noChangeAspect="1" noChangeArrowheads="1"/>
          </p:cNvPicPr>
          <p:nvPr/>
        </p:nvPicPr>
        <p:blipFill>
          <a:blip r:embed="rId2" cstate="print"/>
          <a:srcRect/>
          <a:stretch>
            <a:fillRect/>
          </a:stretch>
        </p:blipFill>
        <p:spPr bwMode="auto">
          <a:xfrm>
            <a:off x="4267200" y="5181600"/>
            <a:ext cx="4501769" cy="1676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7924800" cy="1143000"/>
          </a:xfrm>
        </p:spPr>
        <p:txBody>
          <a:bodyPr>
            <a:noAutofit/>
          </a:bodyPr>
          <a:lstStyle/>
          <a:p>
            <a:r>
              <a:rPr lang="en-US" sz="4000" dirty="0" smtClean="0"/>
              <a:t>Obesity-Exercise (the PEPC Protocol)</a:t>
            </a:r>
            <a:br>
              <a:rPr lang="en-US" sz="4000" dirty="0" smtClean="0"/>
            </a:br>
            <a:r>
              <a:rPr lang="en-US" sz="4000" dirty="0" smtClean="0"/>
              <a:t>OBS-EX</a:t>
            </a:r>
            <a:endParaRPr lang="en-US" sz="4000" dirty="0"/>
          </a:p>
        </p:txBody>
      </p:sp>
      <p:sp>
        <p:nvSpPr>
          <p:cNvPr id="3" name="Content Placeholder 2"/>
          <p:cNvSpPr>
            <a:spLocks noGrp="1"/>
          </p:cNvSpPr>
          <p:nvPr>
            <p:ph idx="1"/>
          </p:nvPr>
        </p:nvSpPr>
        <p:spPr>
          <a:xfrm>
            <a:off x="457200" y="1935480"/>
            <a:ext cx="8229600" cy="4693920"/>
          </a:xfrm>
        </p:spPr>
        <p:txBody>
          <a:bodyPr>
            <a:noAutofit/>
          </a:bodyPr>
          <a:lstStyle/>
          <a:p>
            <a:pPr>
              <a:buNone/>
            </a:pPr>
            <a:r>
              <a:rPr lang="en-US" sz="2000" b="1" dirty="0" smtClean="0"/>
              <a:t>STANDARDS: </a:t>
            </a:r>
          </a:p>
          <a:p>
            <a:pPr marL="514350" indent="-514350">
              <a:buFont typeface="+mj-lt"/>
              <a:buAutoNum type="arabicPeriod"/>
            </a:pPr>
            <a:r>
              <a:rPr lang="en-US" sz="2000" dirty="0" smtClean="0"/>
              <a:t>Discuss medical clearance issues for physical activity. </a:t>
            </a:r>
          </a:p>
          <a:p>
            <a:pPr marL="514350" indent="-514350">
              <a:buFont typeface="+mj-lt"/>
              <a:buAutoNum type="arabicPeriod"/>
            </a:pPr>
            <a:r>
              <a:rPr lang="en-US" sz="2000" dirty="0" smtClean="0"/>
              <a:t>Discuss the benefits of physical activity, such as weight loss, increased energy, improvement in well being, stress reduction, improved sleep, bowel regulation, and improved self image.</a:t>
            </a:r>
          </a:p>
          <a:p>
            <a:pPr marL="514350" indent="-514350">
              <a:buFont typeface="+mj-lt"/>
              <a:buAutoNum type="arabicPeriod"/>
            </a:pPr>
            <a:r>
              <a:rPr lang="en-US" sz="2000" dirty="0" smtClean="0"/>
              <a:t>Discuss barriers to a personal physical activity plan and solutions to overcome barriers. Assist the patient in developing a personal physical activity plan. </a:t>
            </a:r>
            <a:r>
              <a:rPr lang="en-US" sz="2000" b="1" dirty="0" smtClean="0"/>
              <a:t>Refer to </a:t>
            </a:r>
            <a:r>
              <a:rPr lang="en-US" sz="2000" b="1" u="sng" dirty="0" smtClean="0"/>
              <a:t>“HPDP-EX Exercise. </a:t>
            </a:r>
          </a:p>
          <a:p>
            <a:pPr marL="514350" indent="-514350">
              <a:buFont typeface="+mj-lt"/>
              <a:buAutoNum type="arabicPeriod"/>
            </a:pPr>
            <a:r>
              <a:rPr lang="en-US" sz="2000" dirty="0" smtClean="0"/>
              <a:t>Encourage the patient to increase the frequency, intensity, and duration of the activity as the patient becomes more fit. </a:t>
            </a:r>
            <a:br>
              <a:rPr lang="en-US" sz="2000" dirty="0" smtClean="0"/>
            </a:br>
            <a:r>
              <a:rPr lang="en-US" sz="2000" dirty="0" smtClean="0"/>
              <a:t>Refer to community resources as appropriate</a:t>
            </a:r>
            <a:r>
              <a:rPr lang="en-US" sz="2000" dirty="0" smtClean="0"/>
              <a:t>.</a:t>
            </a:r>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474" name="Group 10" descr="Level of understanding tables"/>
          <p:cNvGraphicFramePr>
            <a:graphicFrameLocks noGrp="1"/>
          </p:cNvGraphicFramePr>
          <p:nvPr>
            <p:extLst>
              <p:ext uri="{D42A27DB-BD31-4B8C-83A1-F6EECF244321}">
                <p14:modId xmlns:p14="http://schemas.microsoft.com/office/powerpoint/2010/main" val="312663015"/>
              </p:ext>
            </p:extLst>
          </p:nvPr>
        </p:nvGraphicFramePr>
        <p:xfrm>
          <a:off x="990600" y="2971800"/>
          <a:ext cx="7306734" cy="2209800"/>
        </p:xfrm>
        <a:graphic>
          <a:graphicData uri="http://schemas.openxmlformats.org/drawingml/2006/table">
            <a:tbl>
              <a:tblPr/>
              <a:tblGrid>
                <a:gridCol w="719667"/>
                <a:gridCol w="6587067"/>
              </a:tblGrid>
              <a:tr h="2209800">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rgbClr val="FDD100"/>
                          </a:solidFill>
                          <a:effectLst/>
                          <a:latin typeface="Arial" charset="0"/>
                        </a:rPr>
                        <a:t> </a:t>
                      </a:r>
                      <a:r>
                        <a:rPr kumimoji="0" lang="en-US" sz="2400" b="1" i="0" u="none" strike="noStrike" cap="none" normalizeH="0" baseline="0" dirty="0" smtClean="0">
                          <a:ln>
                            <a:noFill/>
                          </a:ln>
                          <a:solidFill>
                            <a:schemeClr val="tx2"/>
                          </a:solidFill>
                          <a:effectLst/>
                          <a:latin typeface="Arial" charset="0"/>
                        </a:rPr>
                        <a:t>G</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 F</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 P</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 R </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 </a:t>
                      </a:r>
                      <a:r>
                        <a:rPr kumimoji="0" lang="en-US" sz="2400" b="1" i="0" u="none" strike="noStrike" cap="none" normalizeH="0" baseline="0" dirty="0" err="1" smtClean="0">
                          <a:ln>
                            <a:noFill/>
                          </a:ln>
                          <a:solidFill>
                            <a:schemeClr val="tx2"/>
                          </a:solidFill>
                          <a:effectLst/>
                          <a:latin typeface="Arial" charset="0"/>
                        </a:rPr>
                        <a:t>Gp</a:t>
                      </a:r>
                      <a:endParaRPr kumimoji="0" lang="en-US" sz="2400" b="1" i="0" u="none" strike="noStrike" cap="none" normalizeH="0" baseline="0" dirty="0" smtClean="0">
                        <a:ln>
                          <a:noFill/>
                        </a:ln>
                        <a:solidFill>
                          <a:schemeClr val="tx2"/>
                        </a:solidFill>
                        <a:effectLst/>
                        <a:latin typeface="Arial" charset="0"/>
                      </a:endParaRPr>
                    </a:p>
                  </a:txBody>
                  <a:tcPr marL="0" marR="0"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Good</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Fair</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Poor</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Refused</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Group Education - unable to assess individually</a:t>
                      </a:r>
                    </a:p>
                  </a:txBody>
                  <a:tcPr marL="0" marR="0" marT="0" marB="0" horzOverflow="overflow">
                    <a:lnL cap="flat">
                      <a:noFill/>
                    </a:lnL>
                    <a:lnR cap="flat">
                      <a:noFill/>
                    </a:lnR>
                    <a:lnT cap="flat">
                      <a:noFill/>
                    </a:lnT>
                    <a:lnB cap="flat">
                      <a:noFill/>
                    </a:lnB>
                    <a:lnTlToBr>
                      <a:noFill/>
                    </a:lnTlToBr>
                    <a:lnBlToTr>
                      <a:noFill/>
                    </a:lnBlToTr>
                    <a:noFill/>
                  </a:tcPr>
                </a:tc>
              </a:tr>
            </a:tbl>
          </a:graphicData>
        </a:graphic>
      </p:graphicFrame>
      <p:sp>
        <p:nvSpPr>
          <p:cNvPr id="37897" name="Text Box 18"/>
          <p:cNvSpPr txBox="1">
            <a:spLocks noChangeArrowheads="1"/>
          </p:cNvSpPr>
          <p:nvPr/>
        </p:nvSpPr>
        <p:spPr bwMode="auto">
          <a:xfrm>
            <a:off x="381000" y="5638800"/>
            <a:ext cx="1676400" cy="457200"/>
          </a:xfrm>
          <a:prstGeom prst="rect">
            <a:avLst/>
          </a:prstGeom>
          <a:noFill/>
          <a:ln w="9525">
            <a:noFill/>
            <a:miter lim="800000"/>
            <a:headEnd/>
            <a:tailEnd/>
          </a:ln>
        </p:spPr>
        <p:txBody>
          <a:bodyPr>
            <a:spAutoFit/>
          </a:bodyPr>
          <a:lstStyle/>
          <a:p>
            <a:pPr>
              <a:spcBef>
                <a:spcPct val="50000"/>
              </a:spcBef>
            </a:pPr>
            <a:r>
              <a:rPr lang="en-US" sz="2400" b="1" u="none">
                <a:solidFill>
                  <a:schemeClr val="bg1"/>
                </a:solidFill>
              </a:rPr>
              <a:t>Example:</a:t>
            </a:r>
            <a:endParaRPr lang="en-US" sz="2400" u="none">
              <a:solidFill>
                <a:schemeClr val="bg1"/>
              </a:solidFill>
            </a:endParaRPr>
          </a:p>
        </p:txBody>
      </p:sp>
      <p:sp>
        <p:nvSpPr>
          <p:cNvPr id="37898" name="Text Box 19"/>
          <p:cNvSpPr txBox="1">
            <a:spLocks noChangeArrowheads="1"/>
          </p:cNvSpPr>
          <p:nvPr/>
        </p:nvSpPr>
        <p:spPr bwMode="auto">
          <a:xfrm>
            <a:off x="3081867" y="5638800"/>
            <a:ext cx="533400" cy="457200"/>
          </a:xfrm>
          <a:prstGeom prst="rect">
            <a:avLst/>
          </a:prstGeom>
          <a:noFill/>
          <a:ln w="9525">
            <a:noFill/>
            <a:miter lim="800000"/>
            <a:headEnd/>
            <a:tailEnd/>
          </a:ln>
        </p:spPr>
        <p:txBody>
          <a:bodyPr lIns="0" rIns="0">
            <a:spAutoFit/>
          </a:bodyPr>
          <a:lstStyle/>
          <a:p>
            <a:pPr>
              <a:spcBef>
                <a:spcPct val="50000"/>
              </a:spcBef>
            </a:pPr>
            <a:r>
              <a:rPr lang="en-US" sz="2400" b="1" u="none">
                <a:solidFill>
                  <a:schemeClr val="bg1"/>
                </a:solidFill>
              </a:rPr>
              <a:t>BF </a:t>
            </a:r>
            <a:endParaRPr lang="en-US" sz="2400" u="none">
              <a:solidFill>
                <a:schemeClr val="bg1"/>
              </a:solidFill>
            </a:endParaRPr>
          </a:p>
        </p:txBody>
      </p:sp>
      <p:sp>
        <p:nvSpPr>
          <p:cNvPr id="37899" name="Text Box 20"/>
          <p:cNvSpPr txBox="1">
            <a:spLocks noChangeArrowheads="1"/>
          </p:cNvSpPr>
          <p:nvPr/>
        </p:nvSpPr>
        <p:spPr bwMode="auto">
          <a:xfrm>
            <a:off x="3623733" y="5638800"/>
            <a:ext cx="609600" cy="830997"/>
          </a:xfrm>
          <a:prstGeom prst="rect">
            <a:avLst/>
          </a:prstGeom>
          <a:noFill/>
          <a:ln w="9525">
            <a:noFill/>
            <a:miter lim="800000"/>
            <a:headEnd/>
            <a:tailEnd/>
          </a:ln>
        </p:spPr>
        <p:txBody>
          <a:bodyPr lIns="0" rIns="0">
            <a:spAutoFit/>
          </a:bodyPr>
          <a:lstStyle/>
          <a:p>
            <a:pPr>
              <a:spcBef>
                <a:spcPct val="50000"/>
              </a:spcBef>
            </a:pPr>
            <a:r>
              <a:rPr lang="en-US" sz="2400" b="1" u="none">
                <a:solidFill>
                  <a:schemeClr val="bg1"/>
                </a:solidFill>
              </a:rPr>
              <a:t>- EQ</a:t>
            </a:r>
            <a:endParaRPr lang="en-US" sz="2400" u="none">
              <a:solidFill>
                <a:schemeClr val="bg1"/>
              </a:solidFill>
            </a:endParaRPr>
          </a:p>
        </p:txBody>
      </p:sp>
      <p:sp>
        <p:nvSpPr>
          <p:cNvPr id="574485" name="Text Box 21"/>
          <p:cNvSpPr txBox="1">
            <a:spLocks noChangeArrowheads="1"/>
          </p:cNvSpPr>
          <p:nvPr/>
        </p:nvSpPr>
        <p:spPr bwMode="auto">
          <a:xfrm>
            <a:off x="4165600" y="5638800"/>
            <a:ext cx="685800" cy="457200"/>
          </a:xfrm>
          <a:prstGeom prst="rect">
            <a:avLst/>
          </a:prstGeom>
          <a:noFill/>
          <a:ln w="9525">
            <a:noFill/>
            <a:miter lim="800000"/>
            <a:headEnd/>
            <a:tailEnd/>
          </a:ln>
        </p:spPr>
        <p:txBody>
          <a:bodyPr lIns="0" rIns="0">
            <a:spAutoFit/>
          </a:bodyPr>
          <a:lstStyle/>
          <a:p>
            <a:pPr>
              <a:spcBef>
                <a:spcPct val="50000"/>
              </a:spcBef>
            </a:pPr>
            <a:r>
              <a:rPr lang="en-US" sz="2400" b="1" u="none" dirty="0">
                <a:solidFill>
                  <a:schemeClr val="bg1"/>
                </a:solidFill>
              </a:rPr>
              <a:t> - G</a:t>
            </a:r>
            <a:endParaRPr lang="en-US" sz="2400" u="none" dirty="0">
              <a:solidFill>
                <a:schemeClr val="bg1"/>
              </a:solidFill>
            </a:endParaRPr>
          </a:p>
        </p:txBody>
      </p:sp>
      <p:sp>
        <p:nvSpPr>
          <p:cNvPr id="574486" name="Text Box 22"/>
          <p:cNvSpPr txBox="1">
            <a:spLocks noChangeArrowheads="1"/>
          </p:cNvSpPr>
          <p:nvPr/>
        </p:nvSpPr>
        <p:spPr bwMode="auto">
          <a:xfrm>
            <a:off x="2065867" y="5638800"/>
            <a:ext cx="1143000" cy="457200"/>
          </a:xfrm>
          <a:prstGeom prst="rect">
            <a:avLst/>
          </a:prstGeom>
          <a:noFill/>
          <a:ln w="9525">
            <a:noFill/>
            <a:miter lim="800000"/>
            <a:headEnd/>
            <a:tailEnd/>
          </a:ln>
        </p:spPr>
        <p:txBody>
          <a:bodyPr lIns="0" rIns="0">
            <a:spAutoFit/>
          </a:bodyPr>
          <a:lstStyle/>
          <a:p>
            <a:pPr>
              <a:spcBef>
                <a:spcPct val="50000"/>
              </a:spcBef>
            </a:pPr>
            <a:r>
              <a:rPr lang="en-US" sz="2400" b="1" u="none">
                <a:solidFill>
                  <a:schemeClr val="bg1"/>
                </a:solidFill>
              </a:rPr>
              <a:t>EAGR-</a:t>
            </a:r>
            <a:endParaRPr lang="en-US" sz="2400" u="none">
              <a:solidFill>
                <a:schemeClr val="bg1"/>
              </a:solidFill>
            </a:endParaRPr>
          </a:p>
        </p:txBody>
      </p:sp>
      <p:cxnSp>
        <p:nvCxnSpPr>
          <p:cNvPr id="10" name="Straight Connector 9"/>
          <p:cNvCxnSpPr/>
          <p:nvPr/>
        </p:nvCxnSpPr>
        <p:spPr>
          <a:xfrm>
            <a:off x="1752600" y="3124200"/>
            <a:ext cx="0" cy="22098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198120"/>
            <a:ext cx="8229600" cy="1143000"/>
          </a:xfrm>
        </p:spPr>
        <p:txBody>
          <a:bodyPr/>
          <a:lstStyle/>
          <a:p>
            <a:pPr algn="ctr"/>
            <a:r>
              <a:rPr lang="en-US" dirty="0" smtClean="0"/>
              <a:t>5. Level of understanding</a:t>
            </a:r>
            <a:endParaRPr lang="en-US" dirty="0"/>
          </a:p>
        </p:txBody>
      </p:sp>
      <p:sp>
        <p:nvSpPr>
          <p:cNvPr id="3" name="Content Placeholder 2"/>
          <p:cNvSpPr>
            <a:spLocks noGrp="1"/>
          </p:cNvSpPr>
          <p:nvPr>
            <p:ph idx="1"/>
          </p:nvPr>
        </p:nvSpPr>
        <p:spPr>
          <a:xfrm>
            <a:off x="533400" y="1478280"/>
            <a:ext cx="8229600" cy="4693920"/>
          </a:xfrm>
        </p:spPr>
        <p:txBody>
          <a:bodyPr/>
          <a:lstStyle/>
          <a:p>
            <a:pPr marL="0" lvl="0" indent="0" eaLnBrk="0" fontAlgn="base" hangingPunct="0">
              <a:spcBef>
                <a:spcPct val="0"/>
              </a:spcBef>
              <a:spcAft>
                <a:spcPct val="0"/>
              </a:spcAft>
              <a:buClrTx/>
              <a:buSzTx/>
              <a:buNone/>
            </a:pPr>
            <a:r>
              <a:rPr lang="en-US" sz="2400" b="1" dirty="0">
                <a:solidFill>
                  <a:srgbClr val="04617B"/>
                </a:solidFill>
                <a:latin typeface="Arial" charset="0"/>
              </a:rPr>
              <a:t>Next to the topic code, Level of Understanding defines how well the patient and/or family </a:t>
            </a:r>
            <a:r>
              <a:rPr lang="en-US" sz="2400" i="1" dirty="0">
                <a:solidFill>
                  <a:srgbClr val="04617B"/>
                </a:solidFill>
                <a:latin typeface="Arial" charset="0"/>
              </a:rPr>
              <a:t>understood</a:t>
            </a:r>
            <a:r>
              <a:rPr lang="en-US" sz="2400" b="1" dirty="0">
                <a:solidFill>
                  <a:srgbClr val="04617B"/>
                </a:solidFill>
                <a:latin typeface="Arial" charset="0"/>
              </a:rPr>
              <a:t> the education.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4485"/>
                                        </p:tgtEl>
                                        <p:attrNameLst>
                                          <p:attrName>style.visibility</p:attrName>
                                        </p:attrNameLst>
                                      </p:cBhvr>
                                      <p:to>
                                        <p:strVal val="visible"/>
                                      </p:to>
                                    </p:set>
                                    <p:anim calcmode="lin" valueType="num">
                                      <p:cBhvr additive="base">
                                        <p:cTn id="7" dur="500" fill="hold"/>
                                        <p:tgtEl>
                                          <p:spTgt spid="574485"/>
                                        </p:tgtEl>
                                        <p:attrNameLst>
                                          <p:attrName>ppt_x</p:attrName>
                                        </p:attrNameLst>
                                      </p:cBhvr>
                                      <p:tavLst>
                                        <p:tav tm="0">
                                          <p:val>
                                            <p:strVal val="1+#ppt_w/2"/>
                                          </p:val>
                                        </p:tav>
                                        <p:tav tm="100000">
                                          <p:val>
                                            <p:strVal val="#ppt_x"/>
                                          </p:val>
                                        </p:tav>
                                      </p:tavLst>
                                    </p:anim>
                                    <p:anim calcmode="lin" valueType="num">
                                      <p:cBhvr additive="base">
                                        <p:cTn id="8" dur="500" fill="hold"/>
                                        <p:tgtEl>
                                          <p:spTgt spid="5744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74486"/>
                                        </p:tgtEl>
                                        <p:attrNameLst>
                                          <p:attrName>style.visibility</p:attrName>
                                        </p:attrNameLst>
                                      </p:cBhvr>
                                      <p:to>
                                        <p:strVal val="visible"/>
                                      </p:to>
                                    </p:set>
                                    <p:anim calcmode="lin" valueType="num">
                                      <p:cBhvr additive="base">
                                        <p:cTn id="12" dur="500" fill="hold"/>
                                        <p:tgtEl>
                                          <p:spTgt spid="574486"/>
                                        </p:tgtEl>
                                        <p:attrNameLst>
                                          <p:attrName>ppt_x</p:attrName>
                                        </p:attrNameLst>
                                      </p:cBhvr>
                                      <p:tavLst>
                                        <p:tav tm="0">
                                          <p:val>
                                            <p:strVal val="1+#ppt_w/2"/>
                                          </p:val>
                                        </p:tav>
                                        <p:tav tm="100000">
                                          <p:val>
                                            <p:strVal val="#ppt_x"/>
                                          </p:val>
                                        </p:tav>
                                      </p:tavLst>
                                    </p:anim>
                                    <p:anim calcmode="lin" valueType="num">
                                      <p:cBhvr additive="base">
                                        <p:cTn id="13" dur="500" fill="hold"/>
                                        <p:tgtEl>
                                          <p:spTgt spid="574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85" grpId="0" autoUpdateAnimBg="0"/>
      <p:bldP spid="57448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762000" y="838200"/>
            <a:ext cx="7162800" cy="533400"/>
          </a:xfrm>
        </p:spPr>
        <p:txBody>
          <a:bodyPr>
            <a:normAutofit fontScale="90000"/>
          </a:bodyPr>
          <a:lstStyle/>
          <a:p>
            <a:pPr eaLnBrk="1" hangingPunct="1">
              <a:defRPr/>
            </a:pPr>
            <a:r>
              <a:rPr lang="en-US" dirty="0" smtClean="0"/>
              <a:t>Levels of understanding</a:t>
            </a:r>
          </a:p>
        </p:txBody>
      </p:sp>
      <p:graphicFrame>
        <p:nvGraphicFramePr>
          <p:cNvPr id="576515" name="Group 3"/>
          <p:cNvGraphicFramePr>
            <a:graphicFrameLocks noGrp="1"/>
          </p:cNvGraphicFramePr>
          <p:nvPr/>
        </p:nvGraphicFramePr>
        <p:xfrm>
          <a:off x="838200" y="1524000"/>
          <a:ext cx="7924800" cy="4965192"/>
        </p:xfrm>
        <a:graphic>
          <a:graphicData uri="http://schemas.openxmlformats.org/drawingml/2006/table">
            <a:tbl>
              <a:tblPr/>
              <a:tblGrid>
                <a:gridCol w="1586089"/>
                <a:gridCol w="1614311"/>
                <a:gridCol w="1600200"/>
                <a:gridCol w="1524000"/>
                <a:gridCol w="16002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Good (G)</a:t>
                      </a:r>
                    </a:p>
                  </a:txBody>
                  <a:tcPr marL="81280" marR="81280" anchor="ctr" horzOverflow="overflow">
                    <a:lnL w="38100" cap="flat" cmpd="sng" algn="ctr">
                      <a:solidFill>
                        <a:srgbClr val="32B3AD"/>
                      </a:solidFill>
                      <a:prstDash val="solid"/>
                      <a:round/>
                      <a:headEnd type="none" w="med" len="med"/>
                      <a:tailEnd type="none" w="med" len="med"/>
                    </a:lnL>
                    <a:lnR w="6350" cap="flat" cmpd="sng" algn="ctr">
                      <a:solidFill>
                        <a:srgbClr val="294F6E"/>
                      </a:solidFill>
                      <a:prstDash val="solid"/>
                      <a:round/>
                      <a:headEnd type="none" w="med" len="med"/>
                      <a:tailEnd type="none" w="med" len="med"/>
                    </a:lnR>
                    <a:lnT w="38100" cap="flat" cmpd="sng" algn="ctr">
                      <a:solidFill>
                        <a:srgbClr val="32B3A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Fair (F)</a:t>
                      </a:r>
                    </a:p>
                  </a:txBody>
                  <a:tcPr marL="81280" marR="81280" anchor="ctr" horzOverflow="overflow">
                    <a:lnL w="6350" cap="flat" cmpd="sng" algn="ctr">
                      <a:solidFill>
                        <a:srgbClr val="294F6E"/>
                      </a:solidFill>
                      <a:prstDash val="solid"/>
                      <a:round/>
                      <a:headEnd type="none" w="med" len="med"/>
                      <a:tailEnd type="none" w="med" len="med"/>
                    </a:lnL>
                    <a:lnR w="6350" cap="flat" cmpd="sng" algn="ctr">
                      <a:solidFill>
                        <a:srgbClr val="294F6E"/>
                      </a:solidFill>
                      <a:prstDash val="solid"/>
                      <a:round/>
                      <a:headEnd type="none" w="med" len="med"/>
                      <a:tailEnd type="none" w="med" len="med"/>
                    </a:lnR>
                    <a:lnT w="38100" cap="flat" cmpd="sng" algn="ctr">
                      <a:solidFill>
                        <a:srgbClr val="32B3A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Poor (P)</a:t>
                      </a:r>
                    </a:p>
                  </a:txBody>
                  <a:tcPr marL="81280" marR="81280" anchor="ctr" horzOverflow="overflow">
                    <a:lnL w="6350" cap="flat" cmpd="sng" algn="ctr">
                      <a:solidFill>
                        <a:srgbClr val="294F6E"/>
                      </a:solidFill>
                      <a:prstDash val="solid"/>
                      <a:round/>
                      <a:headEnd type="none" w="med" len="med"/>
                      <a:tailEnd type="none" w="med" len="med"/>
                    </a:lnL>
                    <a:lnR w="6350" cap="flat" cmpd="sng" algn="ctr">
                      <a:solidFill>
                        <a:srgbClr val="294F6E"/>
                      </a:solidFill>
                      <a:prstDash val="solid"/>
                      <a:round/>
                      <a:headEnd type="none" w="med" len="med"/>
                      <a:tailEnd type="none" w="med" len="med"/>
                    </a:lnR>
                    <a:lnT w="38100" cap="flat" cmpd="sng" algn="ctr">
                      <a:solidFill>
                        <a:srgbClr val="32B3A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Refuse (R)</a:t>
                      </a:r>
                    </a:p>
                  </a:txBody>
                  <a:tcPr marL="81280" marR="81280" anchor="ctr" horzOverflow="overflow">
                    <a:lnL w="6350" cap="flat" cmpd="sng" algn="ctr">
                      <a:solidFill>
                        <a:srgbClr val="294F6E"/>
                      </a:solidFill>
                      <a:prstDash val="solid"/>
                      <a:round/>
                      <a:headEnd type="none" w="med" len="med"/>
                      <a:tailEnd type="none" w="med" len="med"/>
                    </a:lnL>
                    <a:lnR w="6350" cap="flat" cmpd="sng" algn="ctr">
                      <a:solidFill>
                        <a:srgbClr val="294F6E"/>
                      </a:solidFill>
                      <a:prstDash val="solid"/>
                      <a:round/>
                      <a:headEnd type="none" w="med" len="med"/>
                      <a:tailEnd type="none" w="med" len="med"/>
                    </a:lnR>
                    <a:lnT w="38100" cap="flat" cmpd="sng" algn="ctr">
                      <a:solidFill>
                        <a:srgbClr val="32B3A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Group (</a:t>
                      </a:r>
                      <a:r>
                        <a:rPr kumimoji="0" lang="en-US" sz="2000" b="1" i="0" u="none" strike="noStrike" cap="none" normalizeH="0" baseline="0" dirty="0" err="1" smtClean="0">
                          <a:ln>
                            <a:noFill/>
                          </a:ln>
                          <a:solidFill>
                            <a:schemeClr val="tx2"/>
                          </a:solidFill>
                          <a:effectLst/>
                          <a:latin typeface="Arial" charset="0"/>
                        </a:rPr>
                        <a:t>Gp</a:t>
                      </a:r>
                      <a:r>
                        <a:rPr kumimoji="0" lang="en-US" sz="2000" b="1" i="0" u="none" strike="noStrike" cap="none" normalizeH="0" baseline="0" dirty="0" smtClean="0">
                          <a:ln>
                            <a:noFill/>
                          </a:ln>
                          <a:solidFill>
                            <a:schemeClr val="tx2"/>
                          </a:solidFill>
                          <a:effectLst/>
                          <a:latin typeface="Arial" charset="0"/>
                        </a:rPr>
                        <a:t>)</a:t>
                      </a:r>
                    </a:p>
                  </a:txBody>
                  <a:tcPr marL="81280" marR="81280" anchor="ctr" horzOverflow="overflow">
                    <a:lnL w="6350" cap="flat" cmpd="sng" algn="ctr">
                      <a:solidFill>
                        <a:srgbClr val="294F6E"/>
                      </a:solidFill>
                      <a:prstDash val="solid"/>
                      <a:round/>
                      <a:headEnd type="none" w="med" len="med"/>
                      <a:tailEnd type="none" w="med" len="med"/>
                    </a:lnL>
                    <a:lnR w="38100" cap="flat" cmpd="sng" algn="ctr">
                      <a:solidFill>
                        <a:srgbClr val="32B3AD"/>
                      </a:solidFill>
                      <a:prstDash val="solid"/>
                      <a:round/>
                      <a:headEnd type="none" w="med" len="med"/>
                      <a:tailEnd type="none" w="med" len="med"/>
                    </a:lnR>
                    <a:lnT w="38100" cap="flat" cmpd="sng" algn="ctr">
                      <a:solidFill>
                        <a:srgbClr val="32B3A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27488">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Verbalizes </a:t>
                      </a:r>
                      <a:r>
                        <a:rPr kumimoji="0" lang="en-US" sz="1600" b="1" i="0" u="none" strike="noStrike" cap="none" normalizeH="0" baseline="0" dirty="0" smtClean="0">
                          <a:ln>
                            <a:noFill/>
                          </a:ln>
                          <a:solidFill>
                            <a:schemeClr val="tx2"/>
                          </a:solidFill>
                          <a:effectLst/>
                          <a:latin typeface="Arial" charset="0"/>
                        </a:rPr>
                        <a:t>understanding</a:t>
                      </a: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Verbalizes decision or desire to change (plan of action indicated)</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Able to return </a:t>
                      </a:r>
                      <a:r>
                        <a:rPr kumimoji="0" lang="en-US" sz="1600" b="1" i="0" u="none" strike="noStrike" cap="none" normalizeH="0" baseline="0" dirty="0" smtClean="0">
                          <a:ln>
                            <a:noFill/>
                          </a:ln>
                          <a:solidFill>
                            <a:schemeClr val="tx2"/>
                          </a:solidFill>
                          <a:effectLst/>
                          <a:latin typeface="Arial" charset="0"/>
                        </a:rPr>
                        <a:t>demonstration</a:t>
                      </a:r>
                      <a:r>
                        <a:rPr kumimoji="0" lang="en-US" sz="1800" b="1" i="0" u="none" strike="noStrike" cap="none" normalizeH="0" baseline="0" dirty="0" smtClean="0">
                          <a:ln>
                            <a:noFill/>
                          </a:ln>
                          <a:solidFill>
                            <a:schemeClr val="tx2"/>
                          </a:solidFill>
                          <a:effectLst/>
                          <a:latin typeface="Arial" charset="0"/>
                        </a:rPr>
                        <a:t> correctly</a:t>
                      </a:r>
                    </a:p>
                  </a:txBody>
                  <a:tcPr marL="81280" marR="81280" horzOverflow="overflow">
                    <a:lnL w="38100" cap="flat" cmpd="sng" algn="ctr">
                      <a:solidFill>
                        <a:srgbClr val="32B3AD"/>
                      </a:solidFill>
                      <a:prstDash val="solid"/>
                      <a:round/>
                      <a:headEnd type="none" w="med" len="med"/>
                      <a:tailEnd type="none" w="med" len="med"/>
                    </a:lnL>
                    <a:lnR w="6350" cap="flat" cmpd="sng" algn="ctr">
                      <a:solidFill>
                        <a:schemeClr val="bg1"/>
                      </a:solidFill>
                      <a:prstDash val="sys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32B3A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Verbalizes need for more education</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Undecided about making a decision or a change</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Return </a:t>
                      </a:r>
                      <a:r>
                        <a:rPr kumimoji="0" lang="en-US" sz="1600" b="1" i="0" u="none" strike="noStrike" cap="none" normalizeH="0" baseline="0" dirty="0" smtClean="0">
                          <a:ln>
                            <a:noFill/>
                          </a:ln>
                          <a:solidFill>
                            <a:schemeClr val="tx2"/>
                          </a:solidFill>
                          <a:effectLst/>
                          <a:latin typeface="Arial" charset="0"/>
                        </a:rPr>
                        <a:t>demonstration</a:t>
                      </a:r>
                      <a:r>
                        <a:rPr kumimoji="0" lang="en-US" sz="1800" b="1" i="0" u="none" strike="noStrike" cap="none" normalizeH="0" baseline="0" dirty="0" smtClean="0">
                          <a:ln>
                            <a:noFill/>
                          </a:ln>
                          <a:solidFill>
                            <a:schemeClr val="tx2"/>
                          </a:solidFill>
                          <a:effectLst/>
                          <a:latin typeface="Arial" charset="0"/>
                        </a:rPr>
                        <a:t> indicates a need for further teaching</a:t>
                      </a:r>
                    </a:p>
                  </a:txBody>
                  <a:tcPr marL="81280" marR="81280" horzOverflow="overflow">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32B3A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Does not verbalize </a:t>
                      </a:r>
                      <a:r>
                        <a:rPr kumimoji="0" lang="en-US" sz="1600" b="1" i="0" u="none" strike="noStrike" cap="none" normalizeH="0" baseline="0" dirty="0" smtClean="0">
                          <a:ln>
                            <a:noFill/>
                          </a:ln>
                          <a:solidFill>
                            <a:schemeClr val="tx2"/>
                          </a:solidFill>
                          <a:effectLst/>
                          <a:latin typeface="Arial" charset="0"/>
                        </a:rPr>
                        <a:t>understanding</a:t>
                      </a: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Refuses to make a decision or needed changes</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Unable to return </a:t>
                      </a:r>
                      <a:r>
                        <a:rPr kumimoji="0" lang="en-US" sz="1600" b="1" i="0" u="none" strike="noStrike" cap="none" normalizeH="0" baseline="0" dirty="0" smtClean="0">
                          <a:ln>
                            <a:noFill/>
                          </a:ln>
                          <a:solidFill>
                            <a:schemeClr val="tx2"/>
                          </a:solidFill>
                          <a:effectLst/>
                          <a:latin typeface="Arial" charset="0"/>
                        </a:rPr>
                        <a:t>demonstration</a:t>
                      </a:r>
                      <a:endParaRPr kumimoji="0" lang="en-US" sz="1800" b="1" i="0" u="none" strike="noStrike" cap="none" normalizeH="0" baseline="0" dirty="0" smtClean="0">
                        <a:ln>
                          <a:noFill/>
                        </a:ln>
                        <a:solidFill>
                          <a:schemeClr val="tx2"/>
                        </a:solidFill>
                        <a:effectLst/>
                        <a:latin typeface="Arial" charset="0"/>
                      </a:endParaRPr>
                    </a:p>
                  </a:txBody>
                  <a:tcPr marL="81280" marR="81280" horzOverflow="overflow">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32B3A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Refuses or declines patient education</a:t>
                      </a:r>
                    </a:p>
                  </a:txBody>
                  <a:tcPr marL="81280" marR="81280" horzOverflow="overflow">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32B3A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Education provided in group</a:t>
                      </a:r>
                    </a:p>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Unable to evaluate individual responses</a:t>
                      </a:r>
                    </a:p>
                  </a:txBody>
                  <a:tcPr marL="81280" marR="81280" horzOverflow="overflow">
                    <a:lnL w="6350" cap="flat" cmpd="sng" algn="ctr">
                      <a:solidFill>
                        <a:schemeClr val="bg1"/>
                      </a:solidFill>
                      <a:prstDash val="sysDot"/>
                      <a:round/>
                      <a:headEnd type="none" w="med" len="med"/>
                      <a:tailEnd type="none" w="med" len="med"/>
                    </a:lnL>
                    <a:lnR w="38100" cap="flat" cmpd="sng" algn="ctr">
                      <a:solidFill>
                        <a:srgbClr val="32B3AD"/>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32B3AD"/>
                      </a:solidFill>
                      <a:prstDash val="solid"/>
                      <a:round/>
                      <a:headEnd type="none" w="med" len="med"/>
                      <a:tailEnd type="none" w="med" len="med"/>
                    </a:lnB>
                    <a:lnTlToBr>
                      <a:noFill/>
                    </a:lnTlToBr>
                    <a:lnBlToTr>
                      <a:noFill/>
                    </a:lnBlToTr>
                    <a:noFill/>
                  </a:tcPr>
                </a:tc>
              </a:tr>
            </a:tbl>
          </a:graphicData>
        </a:graphic>
      </p:graphicFrame>
      <p:cxnSp>
        <p:nvCxnSpPr>
          <p:cNvPr id="5" name="Straight Connector 4"/>
          <p:cNvCxnSpPr/>
          <p:nvPr/>
        </p:nvCxnSpPr>
        <p:spPr>
          <a:xfrm flipH="1">
            <a:off x="2362200" y="1600200"/>
            <a:ext cx="76200" cy="487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1981200"/>
            <a:ext cx="0" cy="449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1981200"/>
            <a:ext cx="0" cy="449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2800" y="1981200"/>
            <a:ext cx="76200" cy="4495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1143000"/>
          </a:xfrm>
        </p:spPr>
        <p:txBody>
          <a:bodyPr>
            <a:normAutofit/>
          </a:bodyPr>
          <a:lstStyle/>
          <a:p>
            <a:pPr>
              <a:defRPr/>
            </a:pPr>
            <a:r>
              <a:rPr lang="en-US" dirty="0" smtClean="0"/>
              <a:t>Levels of Understanding</a:t>
            </a:r>
            <a:endParaRPr lang="en-US" dirty="0"/>
          </a:p>
        </p:txBody>
      </p:sp>
      <p:sp>
        <p:nvSpPr>
          <p:cNvPr id="2" name="Content Placeholder 1"/>
          <p:cNvSpPr>
            <a:spLocks noGrp="1"/>
          </p:cNvSpPr>
          <p:nvPr>
            <p:ph idx="1"/>
          </p:nvPr>
        </p:nvSpPr>
        <p:spPr/>
        <p:txBody>
          <a:bodyPr>
            <a:normAutofit fontScale="92500" lnSpcReduction="20000"/>
          </a:bodyPr>
          <a:lstStyle/>
          <a:p>
            <a:pPr marL="0" indent="0">
              <a:buNone/>
            </a:pPr>
            <a:r>
              <a:rPr lang="en-US" sz="2800" dirty="0">
                <a:solidFill>
                  <a:schemeClr val="tx2"/>
                </a:solidFill>
              </a:rPr>
              <a:t>Health care has a responsibility to make sure patients understand what they are told about their health conditions and their medications. </a:t>
            </a:r>
            <a:br>
              <a:rPr lang="en-US" sz="2800" dirty="0">
                <a:solidFill>
                  <a:schemeClr val="tx2"/>
                </a:solidFill>
              </a:rPr>
            </a:br>
            <a:r>
              <a:rPr lang="en-US" sz="2800" dirty="0">
                <a:solidFill>
                  <a:schemeClr val="tx2"/>
                </a:solidFill>
              </a:rPr>
              <a:t/>
            </a:r>
            <a:br>
              <a:rPr lang="en-US" sz="2800" dirty="0">
                <a:solidFill>
                  <a:schemeClr val="tx2"/>
                </a:solidFill>
              </a:rPr>
            </a:br>
            <a:r>
              <a:rPr lang="en-US" sz="2800" dirty="0">
                <a:solidFill>
                  <a:schemeClr val="tx2"/>
                </a:solidFill>
              </a:rPr>
              <a:t>"One of the problems with health literacy is that many patients with low health literacy may also have low levels of literacy, period. In fact, some patients may not be able to read at all. To assume, as physicians do, that they're getting their message across without verifying that (fact) leaves a lot to be desired in terms of the patient-centered medical home, shared decision-making and patient safety.”</a:t>
            </a:r>
          </a:p>
          <a:p>
            <a:pPr marL="0" indent="0">
              <a:buNone/>
            </a:pPr>
            <a:r>
              <a:rPr lang="en-US" sz="2400" dirty="0">
                <a:solidFill>
                  <a:schemeClr val="tx2"/>
                </a:solidFill>
              </a:rPr>
              <a:t>				ARHQ National Research </a:t>
            </a:r>
            <a:r>
              <a:rPr lang="en-US" sz="2400" dirty="0" smtClean="0">
                <a:solidFill>
                  <a:schemeClr val="tx2"/>
                </a:solidFill>
              </a:rPr>
              <a:t>Network</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6. Time</a:t>
            </a:r>
            <a:endParaRPr lang="en-US" dirty="0"/>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ClrTx/>
              <a:buSzTx/>
              <a:buNone/>
            </a:pPr>
            <a:r>
              <a:rPr lang="en-US" sz="2400" b="1" dirty="0">
                <a:solidFill>
                  <a:srgbClr val="04617B"/>
                </a:solidFill>
                <a:latin typeface="Arial" charset="0"/>
              </a:rPr>
              <a:t>Next, document the length of Time you spent educating the patient next to the level of understanding. </a:t>
            </a:r>
          </a:p>
          <a:p>
            <a:pPr marL="0" lvl="0" indent="0" eaLnBrk="0" fontAlgn="base" hangingPunct="0">
              <a:spcBef>
                <a:spcPct val="0"/>
              </a:spcBef>
              <a:spcAft>
                <a:spcPct val="0"/>
              </a:spcAft>
              <a:buClrTx/>
              <a:buSzTx/>
              <a:buNone/>
            </a:pPr>
            <a:r>
              <a:rPr lang="en-US" sz="2400" b="1" dirty="0">
                <a:solidFill>
                  <a:srgbClr val="04617B"/>
                </a:solidFill>
                <a:latin typeface="Arial" charset="0"/>
              </a:rPr>
              <a:t>Time should be documented in whole minutes</a:t>
            </a:r>
            <a:r>
              <a:rPr lang="en-US" sz="2400" b="1" dirty="0" smtClean="0">
                <a:solidFill>
                  <a:srgbClr val="04617B"/>
                </a:solidFill>
                <a:latin typeface="Arial" charset="0"/>
              </a:rPr>
              <a:t>.</a:t>
            </a:r>
            <a:endParaRPr lang="en-US" sz="2400" b="1" dirty="0">
              <a:solidFill>
                <a:srgbClr val="04617B"/>
              </a:solidFill>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pPr algn="ctr"/>
            <a:r>
              <a:rPr lang="en-US" dirty="0" smtClean="0"/>
              <a:t>7. Taking credit</a:t>
            </a:r>
            <a:endParaRPr lang="en-US" dirty="0"/>
          </a:p>
        </p:txBody>
      </p:sp>
      <p:sp>
        <p:nvSpPr>
          <p:cNvPr id="4" name="Content Placeholder 3"/>
          <p:cNvSpPr>
            <a:spLocks noGrp="1"/>
          </p:cNvSpPr>
          <p:nvPr>
            <p:ph idx="1"/>
          </p:nvPr>
        </p:nvSpPr>
        <p:spPr/>
        <p:txBody>
          <a:bodyPr/>
          <a:lstStyle/>
          <a:p>
            <a:pPr marL="0" lvl="0" indent="0" eaLnBrk="0" fontAlgn="base" hangingPunct="0">
              <a:spcBef>
                <a:spcPct val="0"/>
              </a:spcBef>
              <a:spcAft>
                <a:spcPct val="0"/>
              </a:spcAft>
              <a:buClrTx/>
              <a:buSzTx/>
              <a:buNone/>
            </a:pPr>
            <a:r>
              <a:rPr lang="en-US" sz="2400" b="1" dirty="0">
                <a:solidFill>
                  <a:srgbClr val="04617B"/>
                </a:solidFill>
                <a:latin typeface="Arial" charset="0"/>
              </a:rPr>
              <a:t>To take credit for the education, place either your provider number or your initials next to Time spent. You can put your initials/provider number either before or after the Time spent.  Obviously, this will be done automatically if you are using the EHR. </a:t>
            </a:r>
            <a:endParaRPr lang="en-US" sz="2000" b="1" dirty="0">
              <a:solidFill>
                <a:srgbClr val="04617B"/>
              </a:solidFill>
              <a:latin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2666" name="Group 10" descr="Patient goal table"/>
          <p:cNvGraphicFramePr>
            <a:graphicFrameLocks noGrp="1"/>
          </p:cNvGraphicFramePr>
          <p:nvPr>
            <p:extLst>
              <p:ext uri="{D42A27DB-BD31-4B8C-83A1-F6EECF244321}">
                <p14:modId xmlns:p14="http://schemas.microsoft.com/office/powerpoint/2010/main" val="1447327717"/>
              </p:ext>
            </p:extLst>
          </p:nvPr>
        </p:nvGraphicFramePr>
        <p:xfrm>
          <a:off x="1981200" y="3505200"/>
          <a:ext cx="5486400" cy="1694688"/>
        </p:xfrm>
        <a:graphic>
          <a:graphicData uri="http://schemas.openxmlformats.org/drawingml/2006/table">
            <a:tbl>
              <a:tblPr/>
              <a:tblGrid>
                <a:gridCol w="1128889"/>
                <a:gridCol w="4357511"/>
              </a:tblGrid>
              <a:tr h="1692275">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GNS</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GS</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GM</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GNM</a:t>
                      </a:r>
                    </a:p>
                  </a:txBody>
                  <a:tcPr marL="0" marR="0"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Goal Not Set</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Goals Set</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Goals Met</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charset="0"/>
                        </a:rPr>
                        <a:t>Goals Not Met</a:t>
                      </a:r>
                    </a:p>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2000" b="1" i="0" u="none" strike="noStrike" cap="none" normalizeH="0" baseline="0" dirty="0" smtClean="0">
                        <a:ln>
                          <a:noFill/>
                        </a:ln>
                        <a:solidFill>
                          <a:schemeClr val="tx2"/>
                        </a:solidFill>
                        <a:effectLst/>
                        <a:latin typeface="Arial" charset="0"/>
                      </a:endParaRPr>
                    </a:p>
                  </a:txBody>
                  <a:tcPr marL="0" marR="0" marT="0" marB="0" horzOverflow="overflow">
                    <a:lnL cap="flat">
                      <a:noFill/>
                    </a:lnL>
                    <a:lnR cap="flat">
                      <a:noFill/>
                    </a:lnR>
                    <a:lnT cap="flat">
                      <a:noFill/>
                    </a:lnT>
                    <a:lnB cap="flat">
                      <a:noFill/>
                    </a:lnB>
                    <a:lnTlToBr>
                      <a:noFill/>
                    </a:lnTlToBr>
                    <a:lnBlToTr>
                      <a:noFill/>
                    </a:lnBlToTr>
                    <a:noFill/>
                  </a:tcPr>
                </a:tc>
              </a:tr>
            </a:tbl>
          </a:graphicData>
        </a:graphic>
      </p:graphicFrame>
      <p:sp>
        <p:nvSpPr>
          <p:cNvPr id="43017" name="Text Box 18"/>
          <p:cNvSpPr txBox="1">
            <a:spLocks noChangeArrowheads="1"/>
          </p:cNvSpPr>
          <p:nvPr/>
        </p:nvSpPr>
        <p:spPr bwMode="auto">
          <a:xfrm>
            <a:off x="0" y="5638801"/>
            <a:ext cx="1447800" cy="369332"/>
          </a:xfrm>
          <a:prstGeom prst="rect">
            <a:avLst/>
          </a:prstGeom>
          <a:noFill/>
          <a:ln w="9525">
            <a:noFill/>
            <a:miter lim="800000"/>
            <a:headEnd/>
            <a:tailEnd/>
          </a:ln>
        </p:spPr>
        <p:txBody>
          <a:bodyPr>
            <a:spAutoFit/>
          </a:bodyPr>
          <a:lstStyle/>
          <a:p>
            <a:pPr>
              <a:spcBef>
                <a:spcPct val="50000"/>
              </a:spcBef>
            </a:pPr>
            <a:r>
              <a:rPr lang="en-US" b="1" u="none">
                <a:solidFill>
                  <a:schemeClr val="bg1"/>
                </a:solidFill>
              </a:rPr>
              <a:t>Example:</a:t>
            </a:r>
            <a:endParaRPr lang="en-US" u="none">
              <a:solidFill>
                <a:schemeClr val="bg1"/>
              </a:solidFill>
            </a:endParaRPr>
          </a:p>
        </p:txBody>
      </p:sp>
      <p:cxnSp>
        <p:nvCxnSpPr>
          <p:cNvPr id="13" name="Straight Connector 12"/>
          <p:cNvCxnSpPr/>
          <p:nvPr/>
        </p:nvCxnSpPr>
        <p:spPr>
          <a:xfrm>
            <a:off x="2971800" y="3505200"/>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0"/>
            <a:ext cx="8229600" cy="1143000"/>
          </a:xfrm>
        </p:spPr>
        <p:txBody>
          <a:bodyPr/>
          <a:lstStyle/>
          <a:p>
            <a:pPr algn="ctr"/>
            <a:r>
              <a:rPr lang="en-US" dirty="0" smtClean="0"/>
              <a:t>8. Patient Goals</a:t>
            </a:r>
            <a:endParaRPr lang="en-US" dirty="0"/>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ClrTx/>
              <a:buSzTx/>
              <a:buNone/>
            </a:pPr>
            <a:r>
              <a:rPr lang="en-US" sz="2400" b="1" dirty="0">
                <a:solidFill>
                  <a:srgbClr val="04617B"/>
                </a:solidFill>
                <a:latin typeface="Arial" charset="0"/>
              </a:rPr>
              <a:t>Indicate patient Goals – Goal Not Set, Goal Set, Goal Met, or Goal Not Met using the following codes.  (Be sure to also write down the goal</a:t>
            </a:r>
            <a:r>
              <a:rPr lang="en-US" sz="2400" b="1" dirty="0" smtClean="0">
                <a:solidFill>
                  <a:srgbClr val="04617B"/>
                </a:solidFill>
                <a:latin typeface="Arial" charset="0"/>
              </a:rPr>
              <a:t>.)</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228600" y="1219200"/>
            <a:ext cx="8534400" cy="1219200"/>
          </a:xfrm>
          <a:solidFill>
            <a:schemeClr val="bg1"/>
          </a:solidFill>
          <a:ln>
            <a:solidFill>
              <a:schemeClr val="bg1"/>
            </a:solidFill>
          </a:ln>
        </p:spPr>
        <p:txBody>
          <a:bodyPr>
            <a:noAutofit/>
          </a:bodyPr>
          <a:lstStyle/>
          <a:p>
            <a:pPr eaLnBrk="1" hangingPunct="1">
              <a:defRPr/>
            </a:pPr>
            <a:r>
              <a:rPr lang="en-US" sz="3200" b="1" dirty="0" smtClean="0"/>
              <a:t>Goals – Set, Not Set, Met, or Not Met</a:t>
            </a:r>
            <a:r>
              <a:rPr lang="en-US" sz="3200" dirty="0" smtClean="0"/>
              <a:t/>
            </a:r>
            <a:br>
              <a:rPr lang="en-US" sz="3200" dirty="0" smtClean="0"/>
            </a:br>
            <a:r>
              <a:rPr lang="en-US" sz="3200" dirty="0" smtClean="0"/>
              <a:t>(Assisting the patient to change behavior)</a:t>
            </a:r>
            <a:br>
              <a:rPr lang="en-US" sz="3200" dirty="0" smtClean="0"/>
            </a:br>
            <a:r>
              <a:rPr lang="en-US" sz="3200" dirty="0" smtClean="0"/>
              <a:t>Examples of Goal Setting – assisting the patient to:</a:t>
            </a:r>
          </a:p>
        </p:txBody>
      </p:sp>
      <p:sp>
        <p:nvSpPr>
          <p:cNvPr id="584707" name="Rectangle 3"/>
          <p:cNvSpPr>
            <a:spLocks noGrp="1" noChangeArrowheads="1"/>
          </p:cNvSpPr>
          <p:nvPr>
            <p:ph type="body" idx="1"/>
          </p:nvPr>
        </p:nvSpPr>
        <p:spPr>
          <a:xfrm>
            <a:off x="440267" y="2743200"/>
            <a:ext cx="8466667" cy="3657600"/>
          </a:xfrm>
        </p:spPr>
        <p:txBody>
          <a:bodyPr>
            <a:normAutofit/>
          </a:bodyPr>
          <a:lstStyle/>
          <a:p>
            <a:pPr eaLnBrk="1" hangingPunct="1">
              <a:lnSpc>
                <a:spcPct val="90000"/>
              </a:lnSpc>
              <a:defRPr/>
            </a:pPr>
            <a:r>
              <a:rPr lang="en-US" sz="2400" dirty="0" smtClean="0"/>
              <a:t>Develop a plan of how to get more exercise, physical activity into the patient’s daily routine. </a:t>
            </a:r>
          </a:p>
          <a:p>
            <a:pPr eaLnBrk="1" hangingPunct="1">
              <a:lnSpc>
                <a:spcPct val="90000"/>
              </a:lnSpc>
              <a:defRPr/>
            </a:pPr>
            <a:r>
              <a:rPr lang="en-US" sz="2400" dirty="0" smtClean="0"/>
              <a:t>Develop  a plan on how to support a decision to get more exercise or activity into their daily routine.</a:t>
            </a:r>
          </a:p>
          <a:p>
            <a:pPr eaLnBrk="1" hangingPunct="1">
              <a:lnSpc>
                <a:spcPct val="90000"/>
              </a:lnSpc>
              <a:defRPr/>
            </a:pPr>
            <a:r>
              <a:rPr lang="en-US" sz="2400" dirty="0" smtClean="0"/>
              <a:t>Write a plan of management for exercise, physical activity</a:t>
            </a:r>
          </a:p>
          <a:p>
            <a:pPr>
              <a:defRPr/>
            </a:pPr>
            <a:r>
              <a:rPr lang="en-US" sz="2400" dirty="0" smtClean="0"/>
              <a:t>Choose at least one change to follow to have time and flexibility to exercise or get more physical activity. 	</a:t>
            </a:r>
          </a:p>
          <a:p>
            <a:pPr eaLnBrk="1" hangingPunct="1">
              <a:lnSpc>
                <a:spcPct val="90000"/>
              </a:lnSpc>
              <a:defRPr/>
            </a:pPr>
            <a:r>
              <a:rPr lang="en-US" sz="2400" dirty="0" smtClean="0"/>
              <a:t>Identify a way to cope with unexpected events that might interfere with your plan for exercise and physical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4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4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4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4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a:solidFill>
            <a:schemeClr val="bg1"/>
          </a:solidFill>
        </p:spPr>
        <p:txBody>
          <a:bodyPr>
            <a:noAutofit/>
          </a:bodyPr>
          <a:lstStyle/>
          <a:p>
            <a:pPr eaLnBrk="1" hangingPunct="1">
              <a:defRPr/>
            </a:pPr>
            <a:r>
              <a:rPr lang="en-US" sz="3600" dirty="0" smtClean="0">
                <a:effectLst>
                  <a:outerShdw blurRad="38100" dist="38100" dir="2700000" algn="tl">
                    <a:srgbClr val="DDDDDD"/>
                  </a:outerShdw>
                </a:effectLst>
                <a:latin typeface="Times" pitchFamily="-109" charset="0"/>
                <a:ea typeface="ＭＳ Ｐゴシック" pitchFamily="-109" charset="-128"/>
              </a:rPr>
              <a:t/>
            </a:r>
            <a:br>
              <a:rPr lang="en-US" sz="3600" dirty="0" smtClean="0">
                <a:effectLst>
                  <a:outerShdw blurRad="38100" dist="38100" dir="2700000" algn="tl">
                    <a:srgbClr val="DDDDDD"/>
                  </a:outerShdw>
                </a:effectLst>
                <a:latin typeface="Times" pitchFamily="-109" charset="0"/>
                <a:ea typeface="ＭＳ Ｐゴシック" pitchFamily="-109" charset="-128"/>
              </a:rPr>
            </a:br>
            <a:r>
              <a:rPr lang="en-US" sz="3600" dirty="0" smtClean="0">
                <a:effectLst>
                  <a:outerShdw blurRad="38100" dist="38100" dir="2700000" algn="tl">
                    <a:srgbClr val="DDDDDD"/>
                  </a:outerShdw>
                </a:effectLst>
                <a:latin typeface="Times" pitchFamily="-109" charset="0"/>
                <a:ea typeface="ＭＳ Ｐゴシック" pitchFamily="-109" charset="-128"/>
              </a:rPr>
              <a:t>Tracking a patient’s Goals (new tool in development for EHR )</a:t>
            </a:r>
            <a:endParaRPr lang="en-US" sz="3600" dirty="0">
              <a:effectLst>
                <a:outerShdw blurRad="38100" dist="38100" dir="2700000" algn="tl">
                  <a:srgbClr val="DDDDDD"/>
                </a:outerShdw>
              </a:effectLst>
              <a:latin typeface="Times" pitchFamily="-109" charset="0"/>
              <a:ea typeface="ＭＳ Ｐゴシック" pitchFamily="-109" charset="-128"/>
            </a:endParaRPr>
          </a:p>
        </p:txBody>
      </p:sp>
      <p:grpSp>
        <p:nvGrpSpPr>
          <p:cNvPr id="2" name="Group 1" descr="EHR screenshot of Patient Goals and Action Plan"/>
          <p:cNvGrpSpPr/>
          <p:nvPr/>
        </p:nvGrpSpPr>
        <p:grpSpPr>
          <a:xfrm>
            <a:off x="304800" y="1524000"/>
            <a:ext cx="8654345" cy="5189538"/>
            <a:chOff x="304800" y="1524000"/>
            <a:chExt cx="8654345" cy="5189538"/>
          </a:xfrm>
        </p:grpSpPr>
        <p:pic>
          <p:nvPicPr>
            <p:cNvPr id="45059" name="Picture 3"/>
            <p:cNvPicPr>
              <a:picLocks noChangeAspect="1"/>
            </p:cNvPicPr>
            <p:nvPr/>
          </p:nvPicPr>
          <p:blipFill>
            <a:blip r:embed="rId3" cstate="print"/>
            <a:srcRect/>
            <a:stretch>
              <a:fillRect/>
            </a:stretch>
          </p:blipFill>
          <p:spPr bwMode="auto">
            <a:xfrm>
              <a:off x="304800" y="1524000"/>
              <a:ext cx="6541911" cy="4495800"/>
            </a:xfrm>
            <a:prstGeom prst="rect">
              <a:avLst/>
            </a:prstGeom>
            <a:noFill/>
            <a:ln w="9525">
              <a:noFill/>
              <a:miter lim="800000"/>
              <a:headEnd/>
              <a:tailEnd/>
            </a:ln>
          </p:spPr>
        </p:pic>
        <p:pic>
          <p:nvPicPr>
            <p:cNvPr id="45060" name="Picture 4"/>
            <p:cNvPicPr>
              <a:picLocks noChangeAspect="1"/>
            </p:cNvPicPr>
            <p:nvPr/>
          </p:nvPicPr>
          <p:blipFill>
            <a:blip r:embed="rId4" cstate="print"/>
            <a:srcRect/>
            <a:stretch>
              <a:fillRect/>
            </a:stretch>
          </p:blipFill>
          <p:spPr bwMode="auto">
            <a:xfrm>
              <a:off x="3200400" y="3048000"/>
              <a:ext cx="5758745" cy="3665538"/>
            </a:xfrm>
            <a:prstGeom prst="rect">
              <a:avLst/>
            </a:prstGeom>
            <a:noFill/>
            <a:ln w="9525">
              <a:noFill/>
              <a:miter lim="800000"/>
              <a:headEnd/>
              <a:tailEnd/>
            </a:ln>
          </p:spPr>
        </p:pic>
        <p:sp>
          <p:nvSpPr>
            <p:cNvPr id="5" name="Rectangle 4"/>
            <p:cNvSpPr/>
            <p:nvPr/>
          </p:nvSpPr>
          <p:spPr>
            <a:xfrm>
              <a:off x="7620000" y="5638800"/>
              <a:ext cx="1143000" cy="304800"/>
            </a:xfrm>
            <a:prstGeom prst="rect">
              <a:avLst/>
            </a:pr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9" charset="-128"/>
                <a:cs typeface="ＭＳ Ｐゴシック" pitchFamily="-109" charset="-128"/>
              </a:endParaRP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lstStyle/>
          <a:p>
            <a:pPr algn="ctr"/>
            <a:r>
              <a:rPr lang="en-US" dirty="0" smtClean="0"/>
              <a:t>8. Comments – optional </a:t>
            </a:r>
            <a:endParaRPr lang="en-US" dirty="0"/>
          </a:p>
        </p:txBody>
      </p:sp>
      <p:sp>
        <p:nvSpPr>
          <p:cNvPr id="4" name="Content Placeholder 3"/>
          <p:cNvSpPr>
            <a:spLocks noGrp="1"/>
          </p:cNvSpPr>
          <p:nvPr>
            <p:ph idx="1"/>
          </p:nvPr>
        </p:nvSpPr>
        <p:spPr/>
        <p:txBody>
          <a:bodyPr/>
          <a:lstStyle/>
          <a:p>
            <a:pPr marL="0" lvl="0" indent="0" eaLnBrk="0" fontAlgn="base" hangingPunct="0">
              <a:spcBef>
                <a:spcPct val="0"/>
              </a:spcBef>
              <a:spcAft>
                <a:spcPct val="0"/>
              </a:spcAft>
              <a:buClrTx/>
              <a:buSzTx/>
              <a:buNone/>
            </a:pPr>
            <a:r>
              <a:rPr lang="en-US" sz="2400" b="1" dirty="0">
                <a:solidFill>
                  <a:srgbClr val="04617B"/>
                </a:solidFill>
                <a:latin typeface="Arial" charset="0"/>
              </a:rPr>
              <a:t>You can document comments (called Free Text) in the Comment section (called a field) for documenting additional information about the breastfeeding education encounter</a:t>
            </a:r>
            <a:r>
              <a:rPr lang="en-US" sz="2400" b="1" dirty="0" smtClean="0">
                <a:solidFill>
                  <a:srgbClr val="04617B"/>
                </a:solidFill>
                <a:latin typeface="Arial" charset="0"/>
              </a:rPr>
              <a:t>.</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descr="Health Services 10%"/>
          <p:cNvSpPr/>
          <p:nvPr/>
        </p:nvSpPr>
        <p:spPr>
          <a:xfrm>
            <a:off x="6477000" y="30480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04800" y="1752600"/>
            <a:ext cx="2209800" cy="4953000"/>
            <a:chOff x="304800" y="1752600"/>
            <a:chExt cx="2209800" cy="4953000"/>
          </a:xfrm>
        </p:grpSpPr>
        <p:sp>
          <p:nvSpPr>
            <p:cNvPr id="4" name="Oval 3"/>
            <p:cNvSpPr/>
            <p:nvPr/>
          </p:nvSpPr>
          <p:spPr>
            <a:xfrm>
              <a:off x="304800" y="17526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905000"/>
              <a:ext cx="1524000" cy="923330"/>
            </a:xfrm>
            <a:prstGeom prst="rect">
              <a:avLst/>
            </a:prstGeom>
            <a:noFill/>
          </p:spPr>
          <p:txBody>
            <a:bodyPr wrap="square" rtlCol="0">
              <a:spAutoFit/>
            </a:bodyPr>
            <a:lstStyle/>
            <a:p>
              <a:pPr algn="ctr"/>
              <a:r>
                <a:rPr lang="en-US" dirty="0" smtClean="0"/>
                <a:t>Physical Environment</a:t>
              </a:r>
            </a:p>
            <a:p>
              <a:pPr algn="ctr"/>
              <a:r>
                <a:rPr lang="en-US" dirty="0" smtClean="0"/>
                <a:t>5%</a:t>
              </a:r>
              <a:endParaRPr lang="en-US" dirty="0"/>
            </a:p>
          </p:txBody>
        </p:sp>
        <p:sp>
          <p:nvSpPr>
            <p:cNvPr id="8" name="Oval 7"/>
            <p:cNvSpPr/>
            <p:nvPr/>
          </p:nvSpPr>
          <p:spPr>
            <a:xfrm>
              <a:off x="381000" y="54102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 y="41910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5791200"/>
              <a:ext cx="2057400" cy="646331"/>
            </a:xfrm>
            <a:prstGeom prst="rect">
              <a:avLst/>
            </a:prstGeom>
            <a:noFill/>
          </p:spPr>
          <p:txBody>
            <a:bodyPr wrap="square" rtlCol="0">
              <a:spAutoFit/>
            </a:bodyPr>
            <a:lstStyle/>
            <a:p>
              <a:r>
                <a:rPr lang="en-US" dirty="0" smtClean="0"/>
                <a:t>Biology &amp; Genetics</a:t>
              </a:r>
            </a:p>
            <a:p>
              <a:pPr algn="ctr"/>
              <a:r>
                <a:rPr lang="en-US" dirty="0" smtClean="0"/>
                <a:t>30%</a:t>
              </a:r>
              <a:endParaRPr lang="en-US" dirty="0"/>
            </a:p>
          </p:txBody>
        </p:sp>
        <p:sp>
          <p:nvSpPr>
            <p:cNvPr id="12" name="TextBox 11"/>
            <p:cNvSpPr txBox="1"/>
            <p:nvPr/>
          </p:nvSpPr>
          <p:spPr>
            <a:xfrm>
              <a:off x="381000" y="4572000"/>
              <a:ext cx="2133600" cy="646331"/>
            </a:xfrm>
            <a:prstGeom prst="rect">
              <a:avLst/>
            </a:prstGeom>
            <a:noFill/>
          </p:spPr>
          <p:txBody>
            <a:bodyPr wrap="square" rtlCol="0">
              <a:spAutoFit/>
            </a:bodyPr>
            <a:lstStyle/>
            <a:p>
              <a:r>
                <a:rPr lang="en-US" dirty="0" smtClean="0"/>
                <a:t>Individual Behavior</a:t>
              </a:r>
            </a:p>
            <a:p>
              <a:pPr algn="ctr"/>
              <a:r>
                <a:rPr lang="en-US" dirty="0" smtClean="0"/>
                <a:t>40%</a:t>
              </a:r>
              <a:endParaRPr lang="en-US" dirty="0"/>
            </a:p>
          </p:txBody>
        </p:sp>
        <p:sp>
          <p:nvSpPr>
            <p:cNvPr id="13" name="Oval 12"/>
            <p:cNvSpPr/>
            <p:nvPr/>
          </p:nvSpPr>
          <p:spPr>
            <a:xfrm>
              <a:off x="304800" y="2971800"/>
              <a:ext cx="2133600" cy="1295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descr="Physical Environment 5%, Social Environment 15%, Individual Behavior 40%, Biology and Genetics 30%"/>
            <p:cNvSpPr txBox="1"/>
            <p:nvPr/>
          </p:nvSpPr>
          <p:spPr>
            <a:xfrm>
              <a:off x="381000" y="3352800"/>
              <a:ext cx="2133600" cy="646331"/>
            </a:xfrm>
            <a:prstGeom prst="rect">
              <a:avLst/>
            </a:prstGeom>
            <a:noFill/>
          </p:spPr>
          <p:txBody>
            <a:bodyPr wrap="square" rtlCol="0">
              <a:spAutoFit/>
            </a:bodyPr>
            <a:lstStyle/>
            <a:p>
              <a:r>
                <a:rPr lang="en-US" dirty="0" smtClean="0"/>
                <a:t>Social Environment</a:t>
              </a:r>
            </a:p>
            <a:p>
              <a:pPr algn="ctr"/>
              <a:r>
                <a:rPr lang="en-US" dirty="0" smtClean="0"/>
                <a:t>15%</a:t>
              </a:r>
              <a:endParaRPr lang="en-US" dirty="0"/>
            </a:p>
          </p:txBody>
        </p:sp>
      </p:grpSp>
      <p:pic>
        <p:nvPicPr>
          <p:cNvPr id="16" name="Picture 4" descr="picture of graduating teen mother"/>
          <p:cNvPicPr>
            <a:picLocks noChangeAspect="1" noChangeArrowheads="1"/>
          </p:cNvPicPr>
          <p:nvPr/>
        </p:nvPicPr>
        <p:blipFill>
          <a:blip r:embed="rId2" cstate="print"/>
          <a:srcRect/>
          <a:stretch>
            <a:fillRect/>
          </a:stretch>
        </p:blipFill>
        <p:spPr bwMode="auto">
          <a:xfrm>
            <a:off x="2895600" y="2971800"/>
            <a:ext cx="3352800" cy="2819400"/>
          </a:xfrm>
          <a:prstGeom prst="rect">
            <a:avLst/>
          </a:prstGeom>
          <a:noFill/>
          <a:ln w="9525">
            <a:noFill/>
            <a:miter lim="800000"/>
            <a:headEnd/>
            <a:tailEnd/>
          </a:ln>
        </p:spPr>
      </p:pic>
      <p:sp>
        <p:nvSpPr>
          <p:cNvPr id="17" name="TextBox 16"/>
          <p:cNvSpPr txBox="1"/>
          <p:nvPr/>
        </p:nvSpPr>
        <p:spPr>
          <a:xfrm>
            <a:off x="3352800" y="5943600"/>
            <a:ext cx="2133600" cy="461665"/>
          </a:xfrm>
          <a:prstGeom prst="rect">
            <a:avLst/>
          </a:prstGeom>
          <a:noFill/>
        </p:spPr>
        <p:txBody>
          <a:bodyPr wrap="square" rtlCol="0">
            <a:spAutoFit/>
          </a:bodyPr>
          <a:lstStyle/>
          <a:p>
            <a:pPr algn="ctr"/>
            <a:r>
              <a:rPr lang="en-US" sz="2400" b="1" dirty="0" smtClean="0"/>
              <a:t>Our patients</a:t>
            </a:r>
            <a:endParaRPr lang="en-US" sz="2400" b="1" dirty="0"/>
          </a:p>
        </p:txBody>
      </p:sp>
      <p:grpSp>
        <p:nvGrpSpPr>
          <p:cNvPr id="3" name="Group 2"/>
          <p:cNvGrpSpPr/>
          <p:nvPr/>
        </p:nvGrpSpPr>
        <p:grpSpPr>
          <a:xfrm>
            <a:off x="4800600" y="2362200"/>
            <a:ext cx="3657600" cy="1636931"/>
            <a:chOff x="4800600" y="2362200"/>
            <a:chExt cx="3657600" cy="1636931"/>
          </a:xfrm>
        </p:grpSpPr>
        <p:sp>
          <p:nvSpPr>
            <p:cNvPr id="7" name="TextBox 6"/>
            <p:cNvSpPr txBox="1"/>
            <p:nvPr/>
          </p:nvSpPr>
          <p:spPr>
            <a:xfrm>
              <a:off x="6629400" y="3352800"/>
              <a:ext cx="1828800" cy="646331"/>
            </a:xfrm>
            <a:prstGeom prst="rect">
              <a:avLst/>
            </a:prstGeom>
            <a:noFill/>
          </p:spPr>
          <p:txBody>
            <a:bodyPr wrap="square" rtlCol="0">
              <a:spAutoFit/>
            </a:bodyPr>
            <a:lstStyle/>
            <a:p>
              <a:r>
                <a:rPr lang="en-US" dirty="0" smtClean="0"/>
                <a:t>Health Services</a:t>
              </a:r>
            </a:p>
            <a:p>
              <a:pPr algn="ctr"/>
              <a:r>
                <a:rPr lang="en-US" dirty="0" smtClean="0"/>
                <a:t>10%</a:t>
              </a:r>
              <a:endParaRPr lang="en-US" dirty="0"/>
            </a:p>
          </p:txBody>
        </p:sp>
        <p:cxnSp>
          <p:nvCxnSpPr>
            <p:cNvPr id="19" name="Straight Arrow Connector 18"/>
            <p:cNvCxnSpPr/>
            <p:nvPr/>
          </p:nvCxnSpPr>
          <p:spPr>
            <a:xfrm>
              <a:off x="4800600" y="2362200"/>
              <a:ext cx="2057400" cy="762000"/>
            </a:xfrm>
            <a:prstGeom prst="straightConnector1">
              <a:avLst/>
            </a:prstGeom>
            <a:ln w="76200">
              <a:solidFill>
                <a:schemeClr val="accent4">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 name="Content Placeholder 17"/>
          <p:cNvSpPr>
            <a:spLocks noGrp="1"/>
          </p:cNvSpPr>
          <p:nvPr>
            <p:ph idx="1"/>
          </p:nvPr>
        </p:nvSpPr>
        <p:spPr>
          <a:xfrm>
            <a:off x="2879558" y="685800"/>
            <a:ext cx="5273842" cy="2057401"/>
          </a:xfrm>
        </p:spPr>
        <p:txBody>
          <a:bodyPr>
            <a:normAutofit fontScale="92500" lnSpcReduction="20000"/>
          </a:bodyPr>
          <a:lstStyle/>
          <a:p>
            <a:pPr marL="0" indent="0" algn="just">
              <a:buNone/>
            </a:pPr>
            <a:r>
              <a:rPr lang="en-US" sz="2800" dirty="0"/>
              <a:t>As health care providers, we must increase our awareness and understanding of the determinants of health, disease, and disability and their role in our patient’s health.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able specifying Disease State/Condition, Education Topic Modifier, Level of Understanding and Taking Credit"/>
          <p:cNvGrpSpPr/>
          <p:nvPr/>
        </p:nvGrpSpPr>
        <p:grpSpPr>
          <a:xfrm>
            <a:off x="33867" y="228601"/>
            <a:ext cx="9110133" cy="6625988"/>
            <a:chOff x="33867" y="228601"/>
            <a:chExt cx="9110133" cy="6625988"/>
          </a:xfrm>
        </p:grpSpPr>
        <p:sp>
          <p:nvSpPr>
            <p:cNvPr id="22541" name="Line 13"/>
            <p:cNvSpPr>
              <a:spLocks noChangeShapeType="1"/>
            </p:cNvSpPr>
            <p:nvPr/>
          </p:nvSpPr>
          <p:spPr bwMode="auto">
            <a:xfrm>
              <a:off x="1354667" y="762000"/>
              <a:ext cx="0" cy="381000"/>
            </a:xfrm>
            <a:prstGeom prst="line">
              <a:avLst/>
            </a:prstGeom>
            <a:noFill/>
            <a:ln w="57150">
              <a:solidFill>
                <a:srgbClr val="00FFFF"/>
              </a:solidFill>
              <a:round/>
              <a:headEnd/>
              <a:tailEnd type="triangle" w="med" len="med"/>
            </a:ln>
            <a:effectLst>
              <a:outerShdw dist="35921" dir="2700000" algn="ctr" rotWithShape="0">
                <a:schemeClr val="tx1"/>
              </a:outerShdw>
            </a:effectLst>
          </p:spPr>
          <p:txBody>
            <a:bodyPr wrap="none" anchor="ctr"/>
            <a:lstStyle/>
            <a:p>
              <a:pPr>
                <a:defRPr/>
              </a:pPr>
              <a:endParaRPr lang="en-US">
                <a:latin typeface="Times" pitchFamily="18" charset="0"/>
              </a:endParaRPr>
            </a:p>
          </p:txBody>
        </p:sp>
        <p:sp>
          <p:nvSpPr>
            <p:cNvPr id="22542" name="Text Box 14"/>
            <p:cNvSpPr txBox="1">
              <a:spLocks noChangeArrowheads="1"/>
            </p:cNvSpPr>
            <p:nvPr/>
          </p:nvSpPr>
          <p:spPr bwMode="auto">
            <a:xfrm>
              <a:off x="203200" y="228601"/>
              <a:ext cx="8805333" cy="523220"/>
            </a:xfrm>
            <a:prstGeom prst="rect">
              <a:avLst/>
            </a:prstGeom>
            <a:gradFill rotWithShape="0">
              <a:gsLst>
                <a:gs pos="0">
                  <a:schemeClr val="tx1"/>
                </a:gs>
                <a:gs pos="50000">
                  <a:srgbClr val="000099"/>
                </a:gs>
                <a:gs pos="100000">
                  <a:schemeClr val="tx1"/>
                </a:gs>
              </a:gsLst>
              <a:lin ang="5400000" scaled="1"/>
            </a:gradFill>
            <a:ln w="38100">
              <a:solidFill>
                <a:srgbClr val="00FFFF"/>
              </a:solid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u="none" dirty="0" smtClean="0">
                  <a:solidFill>
                    <a:schemeClr val="bg1"/>
                  </a:solidFill>
                  <a:latin typeface="Arial" charset="0"/>
                </a:rPr>
                <a:t>DM</a:t>
              </a:r>
              <a:r>
                <a:rPr lang="en-US" sz="2800" b="1" u="none" dirty="0">
                  <a:solidFill>
                    <a:schemeClr val="bg1"/>
                  </a:solidFill>
                  <a:latin typeface="Arial" charset="0"/>
                </a:rPr>
                <a:t>			  M	              G	    </a:t>
              </a:r>
              <a:r>
                <a:rPr lang="en-US" sz="2800" b="1" u="none" dirty="0" smtClean="0">
                  <a:solidFill>
                    <a:schemeClr val="bg1"/>
                  </a:solidFill>
                  <a:latin typeface="Arial" charset="0"/>
                </a:rPr>
                <a:t>ABC-Time     </a:t>
              </a:r>
              <a:r>
                <a:rPr lang="en-US" sz="2800" b="1" u="none" dirty="0">
                  <a:solidFill>
                    <a:schemeClr val="bg1"/>
                  </a:solidFill>
                  <a:latin typeface="Arial" charset="0"/>
                </a:rPr>
                <a:t>GS</a:t>
              </a:r>
            </a:p>
          </p:txBody>
        </p:sp>
        <p:sp>
          <p:nvSpPr>
            <p:cNvPr id="22543" name="Text Box 15"/>
            <p:cNvSpPr txBox="1">
              <a:spLocks noChangeArrowheads="1"/>
            </p:cNvSpPr>
            <p:nvPr/>
          </p:nvSpPr>
          <p:spPr bwMode="auto">
            <a:xfrm>
              <a:off x="33867" y="1219200"/>
              <a:ext cx="2667000" cy="5302990"/>
            </a:xfrm>
            <a:prstGeom prst="rect">
              <a:avLst/>
            </a:prstGeom>
            <a:gradFill rotWithShape="1">
              <a:gsLst>
                <a:gs pos="0">
                  <a:srgbClr val="000066">
                    <a:gamma/>
                    <a:shade val="0"/>
                    <a:invGamma/>
                  </a:srgbClr>
                </a:gs>
                <a:gs pos="100000">
                  <a:srgbClr val="000066"/>
                </a:gs>
              </a:gsLst>
              <a:lin ang="5400000" scaled="1"/>
            </a:gradFill>
            <a:ln w="28575">
              <a:solidFill>
                <a:srgbClr val="66CCFF"/>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1600" b="1" u="none" dirty="0">
                  <a:solidFill>
                    <a:schemeClr val="bg1"/>
                  </a:solidFill>
                  <a:latin typeface="Arial" charset="0"/>
                </a:rPr>
                <a:t>Disease State / Condition</a:t>
              </a:r>
            </a:p>
            <a:p>
              <a:pPr>
                <a:spcBef>
                  <a:spcPct val="50000"/>
                </a:spcBef>
                <a:defRPr/>
              </a:pPr>
              <a:r>
                <a:rPr lang="en-US" sz="1400" u="none" dirty="0">
                  <a:solidFill>
                    <a:schemeClr val="bg1"/>
                  </a:solidFill>
                  <a:latin typeface="Arial" charset="0"/>
                </a:rPr>
                <a:t>You can document the disease state in one of three ways:</a:t>
              </a:r>
            </a:p>
            <a:p>
              <a:pPr>
                <a:spcBef>
                  <a:spcPct val="50000"/>
                </a:spcBef>
                <a:defRPr/>
              </a:pPr>
              <a:r>
                <a:rPr lang="en-US" sz="1400" u="none" dirty="0">
                  <a:solidFill>
                    <a:schemeClr val="bg1"/>
                  </a:solidFill>
                  <a:latin typeface="Arial" charset="0"/>
                </a:rPr>
                <a:t>1) </a:t>
              </a:r>
              <a:r>
                <a:rPr lang="en-US" sz="1400" b="1" u="none" dirty="0">
                  <a:solidFill>
                    <a:schemeClr val="bg1"/>
                  </a:solidFill>
                  <a:latin typeface="Arial" charset="0"/>
                </a:rPr>
                <a:t>Diabetes type 2</a:t>
              </a:r>
              <a:endParaRPr lang="en-US" sz="1400" u="none" dirty="0">
                <a:solidFill>
                  <a:schemeClr val="bg1"/>
                </a:solidFill>
                <a:latin typeface="Arial" charset="0"/>
              </a:endParaRPr>
            </a:p>
            <a:p>
              <a:pPr>
                <a:spcBef>
                  <a:spcPct val="50000"/>
                </a:spcBef>
                <a:defRPr/>
              </a:pPr>
              <a:r>
                <a:rPr lang="en-US" sz="1400" u="none" dirty="0">
                  <a:solidFill>
                    <a:schemeClr val="bg1"/>
                  </a:solidFill>
                  <a:latin typeface="Arial" charset="0"/>
                </a:rPr>
                <a:t>2) ICD-9 code: </a:t>
              </a:r>
              <a:r>
                <a:rPr lang="en-US" sz="1400" b="1" u="none" dirty="0">
                  <a:solidFill>
                    <a:schemeClr val="bg1"/>
                  </a:solidFill>
                  <a:latin typeface="Arial" charset="0"/>
                </a:rPr>
                <a:t>250.xx</a:t>
              </a:r>
              <a:endParaRPr lang="en-US" sz="1400" u="none" dirty="0">
                <a:solidFill>
                  <a:schemeClr val="bg1"/>
                </a:solidFill>
                <a:latin typeface="Arial" charset="0"/>
              </a:endParaRPr>
            </a:p>
            <a:p>
              <a:pPr>
                <a:spcBef>
                  <a:spcPct val="50000"/>
                </a:spcBef>
                <a:defRPr/>
              </a:pPr>
              <a:r>
                <a:rPr lang="en-US" sz="1400" u="none" dirty="0">
                  <a:solidFill>
                    <a:schemeClr val="bg1"/>
                  </a:solidFill>
                  <a:latin typeface="Arial" charset="0"/>
                </a:rPr>
                <a:t>3) </a:t>
              </a:r>
              <a:r>
                <a:rPr lang="en-US" sz="1400" b="1" u="none" dirty="0">
                  <a:solidFill>
                    <a:schemeClr val="bg1"/>
                  </a:solidFill>
                  <a:latin typeface="Arial" charset="0"/>
                </a:rPr>
                <a:t>DM</a:t>
              </a:r>
              <a:r>
                <a:rPr lang="en-US" sz="1400" u="none" dirty="0">
                  <a:solidFill>
                    <a:schemeClr val="bg1"/>
                  </a:solidFill>
                  <a:latin typeface="Arial" charset="0"/>
                </a:rPr>
                <a:t> - from the patient &amp; family education protocols.</a:t>
              </a:r>
            </a:p>
            <a:p>
              <a:pPr>
                <a:spcBef>
                  <a:spcPct val="50000"/>
                </a:spcBef>
                <a:defRPr/>
              </a:pPr>
              <a:r>
                <a:rPr lang="en-US" sz="1400" u="none" dirty="0">
                  <a:solidFill>
                    <a:schemeClr val="bg1"/>
                  </a:solidFill>
                  <a:latin typeface="Arial" charset="0"/>
                </a:rPr>
                <a:t>Common Disease States:</a:t>
              </a:r>
              <a:endParaRPr lang="en-US" sz="1600" u="none" dirty="0">
                <a:solidFill>
                  <a:schemeClr val="bg1"/>
                </a:solidFill>
                <a:latin typeface="Arial" charset="0"/>
              </a:endParaRPr>
            </a:p>
            <a:p>
              <a:pPr>
                <a:lnSpc>
                  <a:spcPct val="90000"/>
                </a:lnSpc>
                <a:spcBef>
                  <a:spcPct val="50000"/>
                </a:spcBef>
                <a:defRPr/>
              </a:pPr>
              <a:r>
                <a:rPr lang="en-US" sz="1200" u="none" dirty="0">
                  <a:solidFill>
                    <a:schemeClr val="bg1"/>
                  </a:solidFill>
                  <a:latin typeface="Arial" charset="0"/>
                  <a:cs typeface="Arial" charset="0"/>
                </a:rPr>
                <a:t>CHF         	 Congestive Heart Failure </a:t>
              </a:r>
            </a:p>
            <a:p>
              <a:pPr>
                <a:lnSpc>
                  <a:spcPct val="90000"/>
                </a:lnSpc>
                <a:spcBef>
                  <a:spcPct val="50000"/>
                </a:spcBef>
                <a:defRPr/>
              </a:pPr>
              <a:r>
                <a:rPr lang="en-US" sz="1200" u="none" dirty="0">
                  <a:solidFill>
                    <a:schemeClr val="bg1"/>
                  </a:solidFill>
                  <a:latin typeface="Arial" charset="0"/>
                  <a:cs typeface="Arial" charset="0"/>
                </a:rPr>
                <a:t>HTN	Hypertension</a:t>
              </a:r>
              <a:endParaRPr lang="en-US" sz="1200" u="none" dirty="0">
                <a:solidFill>
                  <a:schemeClr val="bg1"/>
                </a:solidFill>
                <a:latin typeface="Arial" charset="0"/>
                <a:cs typeface="Times New Roman" pitchFamily="18" charset="0"/>
              </a:endParaRPr>
            </a:p>
            <a:p>
              <a:pPr>
                <a:lnSpc>
                  <a:spcPct val="90000"/>
                </a:lnSpc>
                <a:spcBef>
                  <a:spcPct val="50000"/>
                </a:spcBef>
                <a:defRPr/>
              </a:pPr>
              <a:r>
                <a:rPr lang="en-US" sz="1200" u="none" dirty="0">
                  <a:solidFill>
                    <a:schemeClr val="bg1"/>
                  </a:solidFill>
                  <a:latin typeface="Arial" charset="0"/>
                  <a:cs typeface="Arial" charset="0"/>
                </a:rPr>
                <a:t>CAD         	 Coronary Artery Disease </a:t>
              </a:r>
            </a:p>
            <a:p>
              <a:pPr>
                <a:lnSpc>
                  <a:spcPct val="90000"/>
                </a:lnSpc>
                <a:spcBef>
                  <a:spcPct val="50000"/>
                </a:spcBef>
                <a:defRPr/>
              </a:pPr>
              <a:r>
                <a:rPr lang="en-US" sz="1200" u="none" dirty="0">
                  <a:solidFill>
                    <a:schemeClr val="bg1"/>
                  </a:solidFill>
                  <a:latin typeface="Arial" charset="0"/>
                  <a:cs typeface="Arial" charset="0"/>
                </a:rPr>
                <a:t>LIP	Dyslipidemia</a:t>
              </a:r>
              <a:endParaRPr lang="en-US" sz="1200" u="none" dirty="0">
                <a:solidFill>
                  <a:schemeClr val="bg1"/>
                </a:solidFill>
                <a:latin typeface="Arial" charset="0"/>
                <a:cs typeface="Times New Roman" pitchFamily="18" charset="0"/>
              </a:endParaRPr>
            </a:p>
            <a:p>
              <a:pPr>
                <a:lnSpc>
                  <a:spcPct val="90000"/>
                </a:lnSpc>
                <a:spcBef>
                  <a:spcPct val="50000"/>
                </a:spcBef>
                <a:defRPr/>
              </a:pPr>
              <a:r>
                <a:rPr lang="en-US" sz="1200" u="none" dirty="0">
                  <a:solidFill>
                    <a:schemeClr val="bg1"/>
                  </a:solidFill>
                  <a:latin typeface="Arial" charset="0"/>
                  <a:cs typeface="Arial" charset="0"/>
                </a:rPr>
                <a:t>DM	Diabetes 	</a:t>
              </a:r>
            </a:p>
            <a:p>
              <a:pPr>
                <a:lnSpc>
                  <a:spcPct val="90000"/>
                </a:lnSpc>
                <a:spcBef>
                  <a:spcPct val="50000"/>
                </a:spcBef>
                <a:defRPr/>
              </a:pPr>
              <a:r>
                <a:rPr lang="en-US" sz="1200" u="none" dirty="0">
                  <a:solidFill>
                    <a:schemeClr val="bg1"/>
                  </a:solidFill>
                  <a:latin typeface="Arial" charset="0"/>
                  <a:cs typeface="Arial" charset="0"/>
                </a:rPr>
                <a:t>PM	Pain Management</a:t>
              </a:r>
              <a:endParaRPr lang="en-US" sz="1200" u="none" dirty="0">
                <a:solidFill>
                  <a:schemeClr val="bg1"/>
                </a:solidFill>
                <a:latin typeface="Arial" charset="0"/>
                <a:cs typeface="Times New Roman" pitchFamily="18" charset="0"/>
              </a:endParaRPr>
            </a:p>
            <a:p>
              <a:pPr>
                <a:lnSpc>
                  <a:spcPct val="90000"/>
                </a:lnSpc>
                <a:spcBef>
                  <a:spcPct val="50000"/>
                </a:spcBef>
                <a:defRPr/>
              </a:pPr>
              <a:r>
                <a:rPr lang="en-US" sz="1200" u="none" dirty="0">
                  <a:solidFill>
                    <a:schemeClr val="bg1"/>
                  </a:solidFill>
                  <a:latin typeface="Arial" charset="0"/>
                  <a:cs typeface="Arial" charset="0"/>
                </a:rPr>
                <a:t>EYE	Eye condition	</a:t>
              </a:r>
            </a:p>
            <a:p>
              <a:pPr>
                <a:lnSpc>
                  <a:spcPct val="90000"/>
                </a:lnSpc>
                <a:spcBef>
                  <a:spcPct val="50000"/>
                </a:spcBef>
                <a:defRPr/>
              </a:pPr>
              <a:r>
                <a:rPr lang="en-US" sz="1200" u="none" dirty="0">
                  <a:solidFill>
                    <a:schemeClr val="bg1"/>
                  </a:solidFill>
                  <a:latin typeface="Arial" charset="0"/>
                  <a:cs typeface="Arial" charset="0"/>
                </a:rPr>
                <a:t>PL	Pulmonary</a:t>
              </a:r>
              <a:endParaRPr lang="en-US" sz="1200" u="none" dirty="0">
                <a:solidFill>
                  <a:schemeClr val="bg1"/>
                </a:solidFill>
                <a:latin typeface="Arial" charset="0"/>
                <a:cs typeface="Times New Roman" pitchFamily="18" charset="0"/>
              </a:endParaRPr>
            </a:p>
            <a:p>
              <a:pPr>
                <a:lnSpc>
                  <a:spcPct val="90000"/>
                </a:lnSpc>
                <a:spcBef>
                  <a:spcPct val="50000"/>
                </a:spcBef>
                <a:defRPr/>
              </a:pPr>
              <a:r>
                <a:rPr lang="en-US" sz="1200" u="none" dirty="0">
                  <a:solidFill>
                    <a:schemeClr val="bg1"/>
                  </a:solidFill>
                  <a:latin typeface="Arial" charset="0"/>
                  <a:cs typeface="Arial" charset="0"/>
                </a:rPr>
                <a:t>FP	Family Planning </a:t>
              </a:r>
              <a:endParaRPr lang="en-US" sz="1200" u="none" dirty="0">
                <a:solidFill>
                  <a:schemeClr val="bg1"/>
                </a:solidFill>
                <a:latin typeface="Arial" charset="0"/>
                <a:cs typeface="Times New Roman" pitchFamily="18" charset="0"/>
              </a:endParaRPr>
            </a:p>
            <a:p>
              <a:pPr>
                <a:lnSpc>
                  <a:spcPct val="90000"/>
                </a:lnSpc>
                <a:spcBef>
                  <a:spcPct val="50000"/>
                </a:spcBef>
                <a:defRPr/>
              </a:pPr>
              <a:r>
                <a:rPr lang="en-US" sz="1200" u="none" dirty="0">
                  <a:solidFill>
                    <a:schemeClr val="bg1"/>
                  </a:solidFill>
                  <a:latin typeface="Arial" charset="0"/>
                  <a:cs typeface="Times New Roman" pitchFamily="18" charset="0"/>
                </a:rPr>
                <a:t>TO	Tobacco Use</a:t>
              </a:r>
              <a:r>
                <a:rPr lang="en-US" sz="1200" u="none" dirty="0">
                  <a:solidFill>
                    <a:schemeClr val="bg1"/>
                  </a:solidFill>
                  <a:latin typeface="Arial" charset="0"/>
                </a:rPr>
                <a:t> </a:t>
              </a:r>
              <a:endParaRPr lang="en-US" sz="1400" b="1" u="none" dirty="0">
                <a:solidFill>
                  <a:schemeClr val="bg1"/>
                </a:solidFill>
                <a:latin typeface="Arial" charset="0"/>
              </a:endParaRPr>
            </a:p>
          </p:txBody>
        </p:sp>
        <p:sp>
          <p:nvSpPr>
            <p:cNvPr id="22544" name="Text Box 16"/>
            <p:cNvSpPr txBox="1">
              <a:spLocks noChangeArrowheads="1"/>
            </p:cNvSpPr>
            <p:nvPr/>
          </p:nvSpPr>
          <p:spPr bwMode="auto">
            <a:xfrm>
              <a:off x="2675467" y="1219200"/>
              <a:ext cx="2446867" cy="5635389"/>
            </a:xfrm>
            <a:prstGeom prst="rect">
              <a:avLst/>
            </a:prstGeom>
            <a:gradFill rotWithShape="0">
              <a:gsLst>
                <a:gs pos="0">
                  <a:schemeClr val="tx1"/>
                </a:gs>
                <a:gs pos="100000">
                  <a:srgbClr val="000066"/>
                </a:gs>
              </a:gsLst>
              <a:lin ang="5400000" scaled="1"/>
            </a:gradFill>
            <a:ln w="28575">
              <a:solidFill>
                <a:srgbClr val="0000FF"/>
              </a:solidFill>
              <a:miter lim="800000"/>
              <a:headEnd/>
              <a:tailEnd/>
            </a:ln>
          </p:spPr>
          <p:txBody>
            <a:bodyPr>
              <a:spAutoFit/>
            </a:bodyPr>
            <a:lstStyle/>
            <a:p>
              <a:pPr algn="ctr">
                <a:spcBef>
                  <a:spcPct val="50000"/>
                </a:spcBef>
              </a:pPr>
              <a:r>
                <a:rPr lang="en-US" sz="1600" b="1" u="none" dirty="0">
                  <a:solidFill>
                    <a:schemeClr val="bg1"/>
                  </a:solidFill>
                  <a:latin typeface="Arial" charset="0"/>
                </a:rPr>
                <a:t>Education Topic Modifier</a:t>
              </a:r>
            </a:p>
            <a:p>
              <a:pPr>
                <a:spcBef>
                  <a:spcPct val="50000"/>
                </a:spcBef>
              </a:pPr>
              <a:r>
                <a:rPr lang="en-US" sz="1400" u="none" dirty="0">
                  <a:solidFill>
                    <a:schemeClr val="bg1"/>
                  </a:solidFill>
                  <a:latin typeface="Arial" charset="0"/>
                </a:rPr>
                <a:t>What you talked about. There are 17 standard topics in the IHS Protocols. These include:</a:t>
              </a:r>
            </a:p>
            <a:p>
              <a:pPr>
                <a:lnSpc>
                  <a:spcPct val="80000"/>
                </a:lnSpc>
                <a:spcBef>
                  <a:spcPct val="50000"/>
                </a:spcBef>
              </a:pPr>
              <a:r>
                <a:rPr lang="en-US" sz="1200" u="none" dirty="0">
                  <a:solidFill>
                    <a:schemeClr val="bg1"/>
                  </a:solidFill>
                  <a:latin typeface="Arial" charset="0"/>
                  <a:cs typeface="Times New Roman" pitchFamily="18" charset="0"/>
                </a:rPr>
                <a:t>AP - Anatomy and Physiology</a:t>
              </a:r>
            </a:p>
            <a:p>
              <a:pPr>
                <a:lnSpc>
                  <a:spcPct val="80000"/>
                </a:lnSpc>
                <a:spcBef>
                  <a:spcPct val="50000"/>
                </a:spcBef>
              </a:pPr>
              <a:r>
                <a:rPr lang="en-US" sz="1200" u="none" dirty="0">
                  <a:solidFill>
                    <a:schemeClr val="bg1"/>
                  </a:solidFill>
                  <a:latin typeface="Arial" charset="0"/>
                  <a:cs typeface="Arial" charset="0"/>
                </a:rPr>
                <a:t>C - Complications</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DP - Disease Process</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EQ - Equipment</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EX - Exercise</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FU - Follow-up</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HM - Home Management</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LA - Lifestyle Adaptation</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HY - Hygiene </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L - Literature</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M - Medication</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N - Nutrition</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P - Prevention</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PRO - Procedures</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S - Safety</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Arial" charset="0"/>
                </a:rPr>
                <a:t>TE - Testing</a:t>
              </a:r>
              <a:endParaRPr lang="en-US" sz="1200" u="none" dirty="0">
                <a:solidFill>
                  <a:schemeClr val="bg1"/>
                </a:solidFill>
                <a:latin typeface="Arial" charset="0"/>
                <a:cs typeface="Times New Roman" pitchFamily="18" charset="0"/>
              </a:endParaRPr>
            </a:p>
            <a:p>
              <a:pPr>
                <a:lnSpc>
                  <a:spcPct val="80000"/>
                </a:lnSpc>
                <a:spcBef>
                  <a:spcPct val="50000"/>
                </a:spcBef>
              </a:pPr>
              <a:r>
                <a:rPr lang="en-US" sz="1200" u="none" dirty="0">
                  <a:solidFill>
                    <a:schemeClr val="bg1"/>
                  </a:solidFill>
                  <a:latin typeface="Arial" charset="0"/>
                  <a:cs typeface="Times New Roman" pitchFamily="18" charset="0"/>
                </a:rPr>
                <a:t>TX – Treatment</a:t>
              </a:r>
              <a:r>
                <a:rPr lang="en-US" sz="1200" u="none" dirty="0">
                  <a:solidFill>
                    <a:schemeClr val="bg1"/>
                  </a:solidFill>
                  <a:latin typeface="Arial" charset="0"/>
                </a:rPr>
                <a:t> </a:t>
              </a:r>
            </a:p>
          </p:txBody>
        </p:sp>
        <p:sp>
          <p:nvSpPr>
            <p:cNvPr id="22545" name="Text Box 17"/>
            <p:cNvSpPr txBox="1">
              <a:spLocks noChangeArrowheads="1"/>
            </p:cNvSpPr>
            <p:nvPr/>
          </p:nvSpPr>
          <p:spPr bwMode="auto">
            <a:xfrm>
              <a:off x="5113867" y="1219200"/>
              <a:ext cx="1676400" cy="4757738"/>
            </a:xfrm>
            <a:prstGeom prst="rect">
              <a:avLst/>
            </a:prstGeom>
            <a:gradFill rotWithShape="0">
              <a:gsLst>
                <a:gs pos="0">
                  <a:schemeClr val="tx1"/>
                </a:gs>
                <a:gs pos="100000">
                  <a:srgbClr val="000066"/>
                </a:gs>
              </a:gsLst>
              <a:lin ang="5400000" scaled="1"/>
            </a:gradFill>
            <a:ln w="28575">
              <a:solidFill>
                <a:srgbClr val="66CCFF"/>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1600" b="1" u="none">
                  <a:solidFill>
                    <a:schemeClr val="bg1"/>
                  </a:solidFill>
                  <a:latin typeface="Arial" charset="0"/>
                </a:rPr>
                <a:t>Level of Understanding</a:t>
              </a:r>
            </a:p>
            <a:p>
              <a:pPr>
                <a:spcBef>
                  <a:spcPct val="50000"/>
                </a:spcBef>
                <a:defRPr/>
              </a:pPr>
              <a:r>
                <a:rPr lang="en-US" sz="1400" u="none">
                  <a:solidFill>
                    <a:schemeClr val="bg1"/>
                  </a:solidFill>
                  <a:latin typeface="Arial" charset="0"/>
                </a:rPr>
                <a:t>Defines how well the patient/family understood the education. It does not reflect on your ability to teach it!</a:t>
              </a:r>
            </a:p>
            <a:p>
              <a:pPr>
                <a:spcBef>
                  <a:spcPct val="50000"/>
                </a:spcBef>
                <a:defRPr/>
              </a:pPr>
              <a:endParaRPr lang="en-US" sz="1400" u="none">
                <a:solidFill>
                  <a:schemeClr val="bg1"/>
                </a:solidFill>
                <a:latin typeface="Arial" charset="0"/>
              </a:endParaRPr>
            </a:p>
            <a:p>
              <a:pPr>
                <a:spcBef>
                  <a:spcPct val="50000"/>
                </a:spcBef>
                <a:defRPr/>
              </a:pPr>
              <a:r>
                <a:rPr lang="en-US" sz="1400" b="1" u="none">
                  <a:solidFill>
                    <a:schemeClr val="bg1"/>
                  </a:solidFill>
                  <a:latin typeface="Arial" charset="0"/>
                </a:rPr>
                <a:t>G= good</a:t>
              </a:r>
            </a:p>
            <a:p>
              <a:pPr>
                <a:spcBef>
                  <a:spcPct val="50000"/>
                </a:spcBef>
                <a:defRPr/>
              </a:pPr>
              <a:r>
                <a:rPr lang="en-US" sz="1400" b="1" u="none">
                  <a:solidFill>
                    <a:schemeClr val="bg1"/>
                  </a:solidFill>
                  <a:latin typeface="Arial" charset="0"/>
                </a:rPr>
                <a:t>F= fair</a:t>
              </a:r>
            </a:p>
            <a:p>
              <a:pPr>
                <a:spcBef>
                  <a:spcPct val="50000"/>
                </a:spcBef>
                <a:defRPr/>
              </a:pPr>
              <a:r>
                <a:rPr lang="en-US" sz="1400" b="1" u="none">
                  <a:solidFill>
                    <a:schemeClr val="bg1"/>
                  </a:solidFill>
                  <a:latin typeface="Arial" charset="0"/>
                </a:rPr>
                <a:t>P= poor</a:t>
              </a:r>
            </a:p>
            <a:p>
              <a:pPr>
                <a:spcBef>
                  <a:spcPct val="50000"/>
                </a:spcBef>
                <a:defRPr/>
              </a:pPr>
              <a:r>
                <a:rPr lang="en-US" sz="1400" b="1" u="none">
                  <a:solidFill>
                    <a:schemeClr val="bg1"/>
                  </a:solidFill>
                  <a:latin typeface="Arial" charset="0"/>
                </a:rPr>
                <a:t>R= refused</a:t>
              </a:r>
            </a:p>
            <a:p>
              <a:pPr>
                <a:spcBef>
                  <a:spcPct val="50000"/>
                </a:spcBef>
                <a:defRPr/>
              </a:pPr>
              <a:r>
                <a:rPr lang="en-US" sz="1400" b="1" u="none">
                  <a:solidFill>
                    <a:schemeClr val="bg1"/>
                  </a:solidFill>
                  <a:latin typeface="Arial" charset="0"/>
                </a:rPr>
                <a:t>Gp= group</a:t>
              </a:r>
              <a:r>
                <a:rPr lang="en-US" sz="1400" u="none">
                  <a:solidFill>
                    <a:schemeClr val="bg1"/>
                  </a:solidFill>
                  <a:latin typeface="Arial" charset="0"/>
                </a:rPr>
                <a:t>   </a:t>
              </a:r>
            </a:p>
            <a:p>
              <a:pPr>
                <a:lnSpc>
                  <a:spcPct val="50000"/>
                </a:lnSpc>
                <a:spcBef>
                  <a:spcPct val="50000"/>
                </a:spcBef>
                <a:defRPr/>
              </a:pPr>
              <a:r>
                <a:rPr lang="en-US" sz="1400" u="none">
                  <a:solidFill>
                    <a:schemeClr val="bg1"/>
                  </a:solidFill>
                  <a:latin typeface="Arial" charset="0"/>
                </a:rPr>
                <a:t>        </a:t>
              </a:r>
              <a:r>
                <a:rPr lang="en-US" sz="1400" b="1" u="none">
                  <a:solidFill>
                    <a:schemeClr val="bg1"/>
                  </a:solidFill>
                  <a:latin typeface="Arial" charset="0"/>
                </a:rPr>
                <a:t>education</a:t>
              </a:r>
              <a:r>
                <a:rPr lang="en-US" sz="1400" u="none">
                  <a:solidFill>
                    <a:schemeClr val="bg1"/>
                  </a:solidFill>
                  <a:latin typeface="Arial" charset="0"/>
                </a:rPr>
                <a:t>-       </a:t>
              </a:r>
            </a:p>
            <a:p>
              <a:pPr>
                <a:lnSpc>
                  <a:spcPct val="50000"/>
                </a:lnSpc>
                <a:spcBef>
                  <a:spcPct val="50000"/>
                </a:spcBef>
                <a:defRPr/>
              </a:pPr>
              <a:r>
                <a:rPr lang="en-US" sz="1400" u="none">
                  <a:solidFill>
                    <a:schemeClr val="bg1"/>
                  </a:solidFill>
                  <a:latin typeface="Arial" charset="0"/>
                </a:rPr>
                <a:t>        unable to </a:t>
              </a:r>
            </a:p>
            <a:p>
              <a:pPr>
                <a:lnSpc>
                  <a:spcPct val="50000"/>
                </a:lnSpc>
                <a:spcBef>
                  <a:spcPct val="50000"/>
                </a:spcBef>
                <a:defRPr/>
              </a:pPr>
              <a:r>
                <a:rPr lang="en-US" sz="1400" u="none">
                  <a:solidFill>
                    <a:schemeClr val="bg1"/>
                  </a:solidFill>
                  <a:latin typeface="Arial" charset="0"/>
                </a:rPr>
                <a:t>        assess </a:t>
              </a:r>
            </a:p>
            <a:p>
              <a:pPr>
                <a:lnSpc>
                  <a:spcPct val="50000"/>
                </a:lnSpc>
                <a:spcBef>
                  <a:spcPct val="50000"/>
                </a:spcBef>
                <a:defRPr/>
              </a:pPr>
              <a:r>
                <a:rPr lang="en-US" sz="1400" u="none">
                  <a:solidFill>
                    <a:schemeClr val="bg1"/>
                  </a:solidFill>
                  <a:latin typeface="Arial" charset="0"/>
                </a:rPr>
                <a:t>        individually</a:t>
              </a:r>
            </a:p>
          </p:txBody>
        </p:sp>
        <p:sp>
          <p:nvSpPr>
            <p:cNvPr id="22546" name="Text Box 18"/>
            <p:cNvSpPr txBox="1">
              <a:spLocks noChangeArrowheads="1"/>
            </p:cNvSpPr>
            <p:nvPr/>
          </p:nvSpPr>
          <p:spPr bwMode="auto">
            <a:xfrm>
              <a:off x="6781800" y="1219201"/>
              <a:ext cx="1447800" cy="3924151"/>
            </a:xfrm>
            <a:prstGeom prst="rect">
              <a:avLst/>
            </a:prstGeom>
            <a:gradFill rotWithShape="0">
              <a:gsLst>
                <a:gs pos="0">
                  <a:schemeClr val="tx1"/>
                </a:gs>
                <a:gs pos="100000">
                  <a:srgbClr val="000066"/>
                </a:gs>
              </a:gsLst>
              <a:lin ang="5400000" scaled="1"/>
            </a:gradFill>
            <a:ln w="28575">
              <a:solidFill>
                <a:srgbClr val="66CCFF"/>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1600" b="1" u="none">
                  <a:solidFill>
                    <a:schemeClr val="bg1"/>
                  </a:solidFill>
                  <a:latin typeface="Arial" charset="0"/>
                </a:rPr>
                <a:t>Taking Credit</a:t>
              </a:r>
            </a:p>
            <a:p>
              <a:pPr>
                <a:spcBef>
                  <a:spcPct val="50000"/>
                </a:spcBef>
                <a:defRPr/>
              </a:pPr>
              <a:r>
                <a:rPr lang="en-US" sz="1400" u="none">
                  <a:solidFill>
                    <a:schemeClr val="bg1"/>
                  </a:solidFill>
                  <a:latin typeface="Arial" charset="0"/>
                </a:rPr>
                <a:t>Use either your provider number or your initials to take credit for the education. It may also be important to place the length of time you spent educating the patient next to your initials for certain billing purposes</a:t>
              </a:r>
              <a:endParaRPr lang="en-US" sz="1600" b="1" u="none">
                <a:solidFill>
                  <a:schemeClr val="bg1"/>
                </a:solidFill>
                <a:latin typeface="Arial" charset="0"/>
              </a:endParaRPr>
            </a:p>
          </p:txBody>
        </p:sp>
        <p:sp>
          <p:nvSpPr>
            <p:cNvPr id="22547" name="Line 19"/>
            <p:cNvSpPr>
              <a:spLocks noChangeShapeType="1"/>
            </p:cNvSpPr>
            <p:nvPr/>
          </p:nvSpPr>
          <p:spPr bwMode="auto">
            <a:xfrm>
              <a:off x="3826933" y="838200"/>
              <a:ext cx="0" cy="304800"/>
            </a:xfrm>
            <a:prstGeom prst="line">
              <a:avLst/>
            </a:prstGeom>
            <a:noFill/>
            <a:ln w="57150">
              <a:solidFill>
                <a:srgbClr val="00FFFF"/>
              </a:solidFill>
              <a:round/>
              <a:headEnd/>
              <a:tailEnd type="triangle" w="med" len="med"/>
            </a:ln>
            <a:effectLst>
              <a:outerShdw dist="35921" dir="2700000" algn="ctr" rotWithShape="0">
                <a:schemeClr val="tx1"/>
              </a:outerShdw>
            </a:effectLst>
          </p:spPr>
          <p:txBody>
            <a:bodyPr wrap="none" anchor="ctr"/>
            <a:lstStyle/>
            <a:p>
              <a:pPr>
                <a:defRPr/>
              </a:pPr>
              <a:endParaRPr lang="en-US">
                <a:latin typeface="Times" pitchFamily="18" charset="0"/>
              </a:endParaRPr>
            </a:p>
          </p:txBody>
        </p:sp>
        <p:sp>
          <p:nvSpPr>
            <p:cNvPr id="22548" name="Line 20"/>
            <p:cNvSpPr>
              <a:spLocks noChangeShapeType="1"/>
            </p:cNvSpPr>
            <p:nvPr/>
          </p:nvSpPr>
          <p:spPr bwMode="auto">
            <a:xfrm flipH="1">
              <a:off x="5723467" y="838200"/>
              <a:ext cx="16933" cy="304800"/>
            </a:xfrm>
            <a:prstGeom prst="line">
              <a:avLst/>
            </a:prstGeom>
            <a:noFill/>
            <a:ln w="57150">
              <a:solidFill>
                <a:srgbClr val="00FFFF"/>
              </a:solidFill>
              <a:round/>
              <a:headEnd/>
              <a:tailEnd type="triangle" w="med" len="med"/>
            </a:ln>
            <a:effectLst>
              <a:outerShdw dist="35921" dir="2700000" algn="ctr" rotWithShape="0">
                <a:schemeClr val="tx1"/>
              </a:outerShdw>
            </a:effectLst>
          </p:spPr>
          <p:txBody>
            <a:bodyPr wrap="none" anchor="ctr"/>
            <a:lstStyle/>
            <a:p>
              <a:pPr>
                <a:defRPr/>
              </a:pPr>
              <a:endParaRPr lang="en-US">
                <a:latin typeface="Times" pitchFamily="18" charset="0"/>
              </a:endParaRPr>
            </a:p>
          </p:txBody>
        </p:sp>
        <p:sp>
          <p:nvSpPr>
            <p:cNvPr id="22549" name="Line 21"/>
            <p:cNvSpPr>
              <a:spLocks noChangeShapeType="1"/>
            </p:cNvSpPr>
            <p:nvPr/>
          </p:nvSpPr>
          <p:spPr bwMode="auto">
            <a:xfrm>
              <a:off x="7416800" y="838200"/>
              <a:ext cx="8467" cy="304800"/>
            </a:xfrm>
            <a:prstGeom prst="line">
              <a:avLst/>
            </a:prstGeom>
            <a:noFill/>
            <a:ln w="57150">
              <a:solidFill>
                <a:srgbClr val="00FFFF"/>
              </a:solidFill>
              <a:round/>
              <a:headEnd/>
              <a:tailEnd type="triangle" w="med" len="med"/>
            </a:ln>
            <a:effectLst>
              <a:outerShdw dist="35921" dir="2700000" algn="ctr" rotWithShape="0">
                <a:schemeClr val="tx1"/>
              </a:outerShdw>
            </a:effectLst>
          </p:spPr>
          <p:txBody>
            <a:bodyPr wrap="none" anchor="ctr"/>
            <a:lstStyle/>
            <a:p>
              <a:pPr>
                <a:defRPr/>
              </a:pPr>
              <a:endParaRPr lang="en-US">
                <a:latin typeface="Times" pitchFamily="18" charset="0"/>
              </a:endParaRPr>
            </a:p>
          </p:txBody>
        </p:sp>
        <p:sp>
          <p:nvSpPr>
            <p:cNvPr id="22550" name="Line 22"/>
            <p:cNvSpPr>
              <a:spLocks noChangeShapeType="1"/>
            </p:cNvSpPr>
            <p:nvPr/>
          </p:nvSpPr>
          <p:spPr bwMode="auto">
            <a:xfrm>
              <a:off x="8534400" y="838200"/>
              <a:ext cx="0" cy="4419600"/>
            </a:xfrm>
            <a:prstGeom prst="line">
              <a:avLst/>
            </a:prstGeom>
            <a:noFill/>
            <a:ln w="57150">
              <a:solidFill>
                <a:srgbClr val="00FFFF"/>
              </a:solidFill>
              <a:round/>
              <a:headEnd/>
              <a:tailEnd type="triangle" w="med" len="med"/>
            </a:ln>
            <a:effectLst>
              <a:outerShdw dist="35921" dir="2700000" algn="ctr" rotWithShape="0">
                <a:schemeClr val="tx1"/>
              </a:outerShdw>
            </a:effectLst>
          </p:spPr>
          <p:txBody>
            <a:bodyPr wrap="none" anchor="ctr"/>
            <a:lstStyle/>
            <a:p>
              <a:pPr>
                <a:defRPr/>
              </a:pPr>
              <a:endParaRPr lang="en-US">
                <a:latin typeface="Times" pitchFamily="18" charset="0"/>
              </a:endParaRPr>
            </a:p>
          </p:txBody>
        </p:sp>
        <p:sp>
          <p:nvSpPr>
            <p:cNvPr id="22551" name="Text Box 23"/>
            <p:cNvSpPr txBox="1">
              <a:spLocks noChangeArrowheads="1"/>
            </p:cNvSpPr>
            <p:nvPr/>
          </p:nvSpPr>
          <p:spPr bwMode="auto">
            <a:xfrm>
              <a:off x="7044267" y="5257800"/>
              <a:ext cx="2099733" cy="1322388"/>
            </a:xfrm>
            <a:prstGeom prst="rect">
              <a:avLst/>
            </a:prstGeom>
            <a:gradFill rotWithShape="0">
              <a:gsLst>
                <a:gs pos="0">
                  <a:schemeClr val="tx1"/>
                </a:gs>
                <a:gs pos="100000">
                  <a:srgbClr val="000066"/>
                </a:gs>
              </a:gsLst>
              <a:lin ang="5400000" scaled="1"/>
            </a:gradFill>
            <a:ln w="28575">
              <a:solidFill>
                <a:srgbClr val="66CCFF"/>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1600" b="1" u="none" dirty="0">
                  <a:solidFill>
                    <a:schemeClr val="bg1"/>
                  </a:solidFill>
                  <a:latin typeface="Arial" charset="0"/>
                </a:rPr>
                <a:t>Patient Goals</a:t>
              </a:r>
            </a:p>
            <a:p>
              <a:pPr>
                <a:spcBef>
                  <a:spcPct val="50000"/>
                </a:spcBef>
                <a:defRPr/>
              </a:pPr>
              <a:r>
                <a:rPr lang="en-US" sz="1400" u="none" dirty="0">
                  <a:solidFill>
                    <a:schemeClr val="bg1"/>
                  </a:solidFill>
                  <a:latin typeface="Arial" charset="0"/>
                </a:rPr>
                <a:t>GS    = Goals set</a:t>
              </a:r>
            </a:p>
            <a:p>
              <a:pPr>
                <a:spcBef>
                  <a:spcPct val="50000"/>
                </a:spcBef>
                <a:defRPr/>
              </a:pPr>
              <a:r>
                <a:rPr lang="en-US" sz="1400" u="none" dirty="0">
                  <a:solidFill>
                    <a:schemeClr val="bg1"/>
                  </a:solidFill>
                  <a:latin typeface="Arial" charset="0"/>
                </a:rPr>
                <a:t>GM    = Goals met</a:t>
              </a:r>
            </a:p>
            <a:p>
              <a:pPr>
                <a:spcBef>
                  <a:spcPct val="50000"/>
                </a:spcBef>
                <a:defRPr/>
              </a:pPr>
              <a:r>
                <a:rPr lang="en-US" sz="1400" u="none" dirty="0">
                  <a:solidFill>
                    <a:schemeClr val="bg1"/>
                  </a:solidFill>
                  <a:latin typeface="Arial" charset="0"/>
                </a:rPr>
                <a:t>GNM = Goals Not Met</a:t>
              </a:r>
              <a:endParaRPr lang="en-US" sz="1600" b="1" u="none" dirty="0">
                <a:solidFill>
                  <a:schemeClr val="bg1"/>
                </a:solidFill>
                <a:latin typeface="Arial" charset="0"/>
              </a:endParaRPr>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01625" y="228600"/>
            <a:ext cx="6099175" cy="1143000"/>
          </a:xfrm>
        </p:spPr>
        <p:txBody>
          <a:bodyPr rIns="35717">
            <a:normAutofit fontScale="90000"/>
          </a:bodyPr>
          <a:lstStyle/>
          <a:p>
            <a:pPr eaLnBrk="1" hangingPunct="1">
              <a:defRPr/>
            </a:pPr>
            <a:r>
              <a:rPr lang="en-US" dirty="0" smtClean="0"/>
              <a:t>Patient Education Codes</a:t>
            </a:r>
            <a:br>
              <a:rPr lang="en-US" dirty="0" smtClean="0"/>
            </a:br>
            <a:r>
              <a:rPr lang="en-US" sz="2000" b="1" dirty="0" smtClean="0">
                <a:solidFill>
                  <a:schemeClr val="tx1"/>
                </a:solidFill>
              </a:rPr>
              <a:t>Below is an education “string.”</a:t>
            </a:r>
            <a:endParaRPr lang="en-US" b="1" dirty="0" smtClean="0">
              <a:solidFill>
                <a:schemeClr val="tx1"/>
              </a:solidFill>
            </a:endParaRPr>
          </a:p>
        </p:txBody>
      </p:sp>
      <p:grpSp>
        <p:nvGrpSpPr>
          <p:cNvPr id="10" name="Group 9" descr="Patient Education Code examples"/>
          <p:cNvGrpSpPr/>
          <p:nvPr/>
        </p:nvGrpSpPr>
        <p:grpSpPr>
          <a:xfrm>
            <a:off x="152400" y="0"/>
            <a:ext cx="8802687" cy="6324600"/>
            <a:chOff x="152400" y="0"/>
            <a:chExt cx="8802687" cy="6324600"/>
          </a:xfrm>
        </p:grpSpPr>
        <p:sp>
          <p:nvSpPr>
            <p:cNvPr id="32771" name="Line 3"/>
            <p:cNvSpPr>
              <a:spLocks noChangeShapeType="1"/>
            </p:cNvSpPr>
            <p:nvPr/>
          </p:nvSpPr>
          <p:spPr bwMode="auto">
            <a:xfrm rot="10800000">
              <a:off x="2819400" y="2362200"/>
              <a:ext cx="0" cy="1981200"/>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sp>
          <p:nvSpPr>
            <p:cNvPr id="32772" name="Line 4"/>
            <p:cNvSpPr>
              <a:spLocks noChangeShapeType="1"/>
            </p:cNvSpPr>
            <p:nvPr/>
          </p:nvSpPr>
          <p:spPr bwMode="auto">
            <a:xfrm rot="10800000" flipH="1">
              <a:off x="152400" y="2362200"/>
              <a:ext cx="0" cy="2151063"/>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sp>
          <p:nvSpPr>
            <p:cNvPr id="32773" name="Line 5"/>
            <p:cNvSpPr>
              <a:spLocks noChangeShapeType="1"/>
            </p:cNvSpPr>
            <p:nvPr/>
          </p:nvSpPr>
          <p:spPr bwMode="auto">
            <a:xfrm rot="10800000" flipH="1">
              <a:off x="1752600" y="2362200"/>
              <a:ext cx="1588" cy="1425575"/>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grpSp>
          <p:nvGrpSpPr>
            <p:cNvPr id="2" name="Group 6"/>
            <p:cNvGrpSpPr>
              <a:grpSpLocks/>
            </p:cNvGrpSpPr>
            <p:nvPr/>
          </p:nvGrpSpPr>
          <p:grpSpPr bwMode="auto">
            <a:xfrm>
              <a:off x="1219200" y="2133600"/>
              <a:ext cx="1935163" cy="588963"/>
              <a:chOff x="0" y="0"/>
              <a:chExt cx="1735" cy="528"/>
            </a:xfrm>
          </p:grpSpPr>
          <p:sp>
            <p:nvSpPr>
              <p:cNvPr id="31787" name="AutoShape 7"/>
              <p:cNvSpPr>
                <a:spLocks/>
              </p:cNvSpPr>
              <p:nvPr/>
            </p:nvSpPr>
            <p:spPr bwMode="auto">
              <a:xfrm>
                <a:off x="0" y="0"/>
                <a:ext cx="1735" cy="528"/>
              </a:xfrm>
              <a:prstGeom prst="roundRect">
                <a:avLst>
                  <a:gd name="adj" fmla="val 16667"/>
                </a:avLst>
              </a:prstGeom>
              <a:solidFill>
                <a:srgbClr val="E46C0A"/>
              </a:solidFill>
              <a:ln w="25400">
                <a:solidFill>
                  <a:srgbClr val="FF0000"/>
                </a:solidFill>
                <a:round/>
                <a:headEnd/>
                <a:tailEnd/>
              </a:ln>
            </p:spPr>
            <p:txBody>
              <a:bodyPr lIns="0" tIns="0" rIns="0" bIns="0"/>
              <a:lstStyle/>
              <a:p>
                <a:endParaRPr lang="en-US"/>
              </a:p>
            </p:txBody>
          </p:sp>
          <p:sp>
            <p:nvSpPr>
              <p:cNvPr id="31788" name="Rectangle 8"/>
              <p:cNvSpPr>
                <a:spLocks/>
              </p:cNvSpPr>
              <p:nvPr/>
            </p:nvSpPr>
            <p:spPr bwMode="auto">
              <a:xfrm>
                <a:off x="24" y="222"/>
                <a:ext cx="1695" cy="280"/>
              </a:xfrm>
              <a:prstGeom prst="rect">
                <a:avLst/>
              </a:prstGeom>
              <a:noFill/>
              <a:ln w="12700">
                <a:noFill/>
                <a:miter lim="800000"/>
                <a:headEnd/>
                <a:tailEnd/>
              </a:ln>
            </p:spPr>
            <p:txBody>
              <a:bodyPr lIns="26788" tIns="26788" rIns="63332" bIns="26788" anchor="b"/>
              <a:lstStyle/>
              <a:p>
                <a:pPr algn="ctr" defTabSz="642938" eaLnBrk="1" hangingPunct="1"/>
                <a:r>
                  <a:rPr lang="en-US" sz="1700">
                    <a:solidFill>
                      <a:schemeClr val="bg1"/>
                    </a:solidFill>
                    <a:latin typeface="Calibri Bold" charset="0"/>
                    <a:sym typeface="Calibri Bold" charset="0"/>
                  </a:rPr>
                  <a:t>Education Code</a:t>
                </a:r>
              </a:p>
            </p:txBody>
          </p:sp>
        </p:grpSp>
        <p:grpSp>
          <p:nvGrpSpPr>
            <p:cNvPr id="3" name="Group 9"/>
            <p:cNvGrpSpPr>
              <a:grpSpLocks/>
            </p:cNvGrpSpPr>
            <p:nvPr/>
          </p:nvGrpSpPr>
          <p:grpSpPr bwMode="auto">
            <a:xfrm>
              <a:off x="1295400" y="1752600"/>
              <a:ext cx="909638" cy="590550"/>
              <a:chOff x="0" y="0"/>
              <a:chExt cx="816" cy="528"/>
            </a:xfrm>
          </p:grpSpPr>
          <p:sp>
            <p:nvSpPr>
              <p:cNvPr id="31785" name="AutoShape 10"/>
              <p:cNvSpPr>
                <a:spLocks/>
              </p:cNvSpPr>
              <p:nvPr/>
            </p:nvSpPr>
            <p:spPr bwMode="auto">
              <a:xfrm>
                <a:off x="0" y="0"/>
                <a:ext cx="816"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86" name="Rectangle 11"/>
              <p:cNvSpPr>
                <a:spLocks/>
              </p:cNvSpPr>
              <p:nvPr/>
            </p:nvSpPr>
            <p:spPr bwMode="auto">
              <a:xfrm>
                <a:off x="24" y="124"/>
                <a:ext cx="776" cy="280"/>
              </a:xfrm>
              <a:prstGeom prst="rect">
                <a:avLst/>
              </a:prstGeom>
              <a:noFill/>
              <a:ln w="12700">
                <a:noFill/>
                <a:miter lim="800000"/>
                <a:headEnd/>
                <a:tailEnd/>
              </a:ln>
            </p:spPr>
            <p:txBody>
              <a:bodyPr lIns="26788" tIns="26788" rIns="62261" bIns="26788" anchor="ctr"/>
              <a:lstStyle/>
              <a:p>
                <a:pPr algn="ctr" defTabSz="642938" eaLnBrk="1" hangingPunct="1"/>
                <a:r>
                  <a:rPr lang="en-US" sz="1700" dirty="0">
                    <a:latin typeface="Calibri Bold" charset="0"/>
                    <a:sym typeface="Calibri Bold" charset="0"/>
                  </a:rPr>
                  <a:t>Topic</a:t>
                </a:r>
              </a:p>
            </p:txBody>
          </p:sp>
        </p:grpSp>
        <p:grpSp>
          <p:nvGrpSpPr>
            <p:cNvPr id="4" name="Group 12"/>
            <p:cNvGrpSpPr>
              <a:grpSpLocks/>
            </p:cNvGrpSpPr>
            <p:nvPr/>
          </p:nvGrpSpPr>
          <p:grpSpPr bwMode="auto">
            <a:xfrm>
              <a:off x="2286000" y="1752600"/>
              <a:ext cx="963613" cy="590550"/>
              <a:chOff x="0" y="0"/>
              <a:chExt cx="864" cy="528"/>
            </a:xfrm>
          </p:grpSpPr>
          <p:sp>
            <p:nvSpPr>
              <p:cNvPr id="31783" name="AutoShape 13"/>
              <p:cNvSpPr>
                <a:spLocks/>
              </p:cNvSpPr>
              <p:nvPr/>
            </p:nvSpPr>
            <p:spPr bwMode="auto">
              <a:xfrm>
                <a:off x="0" y="0"/>
                <a:ext cx="864"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84" name="Rectangle 14"/>
              <p:cNvSpPr>
                <a:spLocks/>
              </p:cNvSpPr>
              <p:nvPr/>
            </p:nvSpPr>
            <p:spPr bwMode="auto">
              <a:xfrm>
                <a:off x="24" y="8"/>
                <a:ext cx="824" cy="512"/>
              </a:xfrm>
              <a:prstGeom prst="rect">
                <a:avLst/>
              </a:prstGeom>
              <a:noFill/>
              <a:ln w="12700">
                <a:noFill/>
                <a:miter lim="800000"/>
                <a:headEnd/>
                <a:tailEnd/>
              </a:ln>
            </p:spPr>
            <p:txBody>
              <a:bodyPr lIns="26788" tIns="26788" rIns="62374" bIns="26788" anchor="ctr"/>
              <a:lstStyle/>
              <a:p>
                <a:pPr algn="ctr" defTabSz="642938" eaLnBrk="1" hangingPunct="1"/>
                <a:r>
                  <a:rPr lang="en-US" sz="1700" dirty="0">
                    <a:latin typeface="Calibri Bold" charset="0"/>
                    <a:sym typeface="Calibri Bold" charset="0"/>
                  </a:rPr>
                  <a:t>Sub-Topic</a:t>
                </a:r>
              </a:p>
            </p:txBody>
          </p:sp>
        </p:grpSp>
        <p:grpSp>
          <p:nvGrpSpPr>
            <p:cNvPr id="5" name="Group 15"/>
            <p:cNvGrpSpPr>
              <a:grpSpLocks/>
            </p:cNvGrpSpPr>
            <p:nvPr/>
          </p:nvGrpSpPr>
          <p:grpSpPr bwMode="auto">
            <a:xfrm>
              <a:off x="4902200" y="1738313"/>
              <a:ext cx="911225" cy="590550"/>
              <a:chOff x="0" y="0"/>
              <a:chExt cx="816" cy="528"/>
            </a:xfrm>
          </p:grpSpPr>
          <p:sp>
            <p:nvSpPr>
              <p:cNvPr id="31781" name="AutoShape 16"/>
              <p:cNvSpPr>
                <a:spLocks/>
              </p:cNvSpPr>
              <p:nvPr/>
            </p:nvSpPr>
            <p:spPr bwMode="auto">
              <a:xfrm>
                <a:off x="0" y="0"/>
                <a:ext cx="816"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82" name="Rectangle 17"/>
              <p:cNvSpPr>
                <a:spLocks/>
              </p:cNvSpPr>
              <p:nvPr/>
            </p:nvSpPr>
            <p:spPr bwMode="auto">
              <a:xfrm>
                <a:off x="24" y="124"/>
                <a:ext cx="776" cy="280"/>
              </a:xfrm>
              <a:prstGeom prst="rect">
                <a:avLst/>
              </a:prstGeom>
              <a:noFill/>
              <a:ln w="12700">
                <a:noFill/>
                <a:miter lim="800000"/>
                <a:headEnd/>
                <a:tailEnd/>
              </a:ln>
            </p:spPr>
            <p:txBody>
              <a:bodyPr lIns="26788" tIns="26788" rIns="62261" bIns="26788" anchor="ctr"/>
              <a:lstStyle/>
              <a:p>
                <a:pPr algn="ctr" defTabSz="642938" eaLnBrk="1" hangingPunct="1"/>
                <a:r>
                  <a:rPr lang="en-US" sz="1700" dirty="0">
                    <a:latin typeface="Calibri Bold" charset="0"/>
                    <a:sym typeface="Calibri Bold" charset="0"/>
                  </a:rPr>
                  <a:t>Provider</a:t>
                </a:r>
              </a:p>
            </p:txBody>
          </p:sp>
        </p:grpSp>
        <p:grpSp>
          <p:nvGrpSpPr>
            <p:cNvPr id="6" name="Group 18"/>
            <p:cNvGrpSpPr>
              <a:grpSpLocks/>
            </p:cNvGrpSpPr>
            <p:nvPr/>
          </p:nvGrpSpPr>
          <p:grpSpPr bwMode="auto">
            <a:xfrm>
              <a:off x="5867400" y="1752600"/>
              <a:ext cx="911225" cy="590550"/>
              <a:chOff x="0" y="0"/>
              <a:chExt cx="816" cy="528"/>
            </a:xfrm>
          </p:grpSpPr>
          <p:sp>
            <p:nvSpPr>
              <p:cNvPr id="31779" name="AutoShape 19"/>
              <p:cNvSpPr>
                <a:spLocks/>
              </p:cNvSpPr>
              <p:nvPr/>
            </p:nvSpPr>
            <p:spPr bwMode="auto">
              <a:xfrm>
                <a:off x="0" y="0"/>
                <a:ext cx="816"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80" name="Rectangle 20"/>
              <p:cNvSpPr>
                <a:spLocks/>
              </p:cNvSpPr>
              <p:nvPr/>
            </p:nvSpPr>
            <p:spPr bwMode="auto">
              <a:xfrm>
                <a:off x="24" y="124"/>
                <a:ext cx="776" cy="280"/>
              </a:xfrm>
              <a:prstGeom prst="rect">
                <a:avLst/>
              </a:prstGeom>
              <a:noFill/>
              <a:ln w="12700">
                <a:noFill/>
                <a:miter lim="800000"/>
                <a:headEnd/>
                <a:tailEnd/>
              </a:ln>
            </p:spPr>
            <p:txBody>
              <a:bodyPr lIns="26788" tIns="26788" rIns="62261" bIns="26788" anchor="ctr"/>
              <a:lstStyle/>
              <a:p>
                <a:pPr algn="ctr" defTabSz="642938" eaLnBrk="1" hangingPunct="1"/>
                <a:r>
                  <a:rPr lang="en-US" sz="1700" dirty="0">
                    <a:latin typeface="Calibri Bold" charset="0"/>
                    <a:sym typeface="Calibri Bold" charset="0"/>
                  </a:rPr>
                  <a:t>Time</a:t>
                </a:r>
              </a:p>
            </p:txBody>
          </p:sp>
        </p:grpSp>
        <p:sp>
          <p:nvSpPr>
            <p:cNvPr id="31755" name="Rectangle 21"/>
            <p:cNvSpPr>
              <a:spLocks/>
            </p:cNvSpPr>
            <p:nvPr/>
          </p:nvSpPr>
          <p:spPr bwMode="auto">
            <a:xfrm>
              <a:off x="3741738" y="2533650"/>
              <a:ext cx="1035050" cy="1241425"/>
            </a:xfrm>
            <a:prstGeom prst="rect">
              <a:avLst/>
            </a:prstGeom>
            <a:noFill/>
            <a:ln w="12700">
              <a:noFill/>
              <a:miter lim="800000"/>
              <a:headEnd/>
              <a:tailEnd/>
            </a:ln>
          </p:spPr>
          <p:txBody>
            <a:bodyPr lIns="0" tIns="0" rIns="28573" bIns="0"/>
            <a:lstStyle/>
            <a:p>
              <a:pPr marL="28575" defTabSz="642938" eaLnBrk="1" hangingPunct="1"/>
              <a:r>
                <a:rPr lang="en-US" sz="1700" dirty="0">
                  <a:latin typeface="Arial" pitchFamily="34" charset="0"/>
                  <a:cs typeface="Arial" pitchFamily="34" charset="0"/>
                  <a:sym typeface="Arial" pitchFamily="34" charset="0"/>
                </a:rPr>
                <a:t>-Good</a:t>
              </a:r>
            </a:p>
            <a:p>
              <a:pPr marL="28575" defTabSz="642938" eaLnBrk="1" hangingPunct="1"/>
              <a:r>
                <a:rPr lang="en-US" sz="1700" dirty="0">
                  <a:latin typeface="Arial" pitchFamily="34" charset="0"/>
                  <a:cs typeface="Arial" pitchFamily="34" charset="0"/>
                  <a:sym typeface="Arial" pitchFamily="34" charset="0"/>
                </a:rPr>
                <a:t>-Fair</a:t>
              </a:r>
            </a:p>
            <a:p>
              <a:pPr marL="28575" defTabSz="642938" eaLnBrk="1" hangingPunct="1"/>
              <a:r>
                <a:rPr lang="en-US" sz="1700" dirty="0">
                  <a:latin typeface="Arial" pitchFamily="34" charset="0"/>
                  <a:cs typeface="Arial" pitchFamily="34" charset="0"/>
                  <a:sym typeface="Arial" pitchFamily="34" charset="0"/>
                </a:rPr>
                <a:t>-Poor</a:t>
              </a:r>
            </a:p>
            <a:p>
              <a:pPr marL="28575" defTabSz="642938" eaLnBrk="1" hangingPunct="1"/>
              <a:r>
                <a:rPr lang="en-US" sz="1700" dirty="0">
                  <a:latin typeface="Arial" pitchFamily="34" charset="0"/>
                  <a:cs typeface="Arial" pitchFamily="34" charset="0"/>
                  <a:sym typeface="Arial" pitchFamily="34" charset="0"/>
                </a:rPr>
                <a:t>-Refused</a:t>
              </a:r>
            </a:p>
            <a:p>
              <a:pPr marL="28575" defTabSz="642938" eaLnBrk="1" hangingPunct="1"/>
              <a:r>
                <a:rPr lang="en-US" sz="1700" dirty="0">
                  <a:latin typeface="Arial" pitchFamily="34" charset="0"/>
                  <a:cs typeface="Arial" pitchFamily="34" charset="0"/>
                  <a:sym typeface="Arial" pitchFamily="34" charset="0"/>
                </a:rPr>
                <a:t>-Group</a:t>
              </a:r>
            </a:p>
          </p:txBody>
        </p:sp>
        <p:sp>
          <p:nvSpPr>
            <p:cNvPr id="32790" name="Line 22"/>
            <p:cNvSpPr>
              <a:spLocks noChangeShapeType="1"/>
            </p:cNvSpPr>
            <p:nvPr/>
          </p:nvSpPr>
          <p:spPr bwMode="auto">
            <a:xfrm rot="10800000">
              <a:off x="3751263" y="2274888"/>
              <a:ext cx="0" cy="1427162"/>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grpSp>
          <p:nvGrpSpPr>
            <p:cNvPr id="7" name="Group 23"/>
            <p:cNvGrpSpPr>
              <a:grpSpLocks/>
            </p:cNvGrpSpPr>
            <p:nvPr/>
          </p:nvGrpSpPr>
          <p:grpSpPr bwMode="auto">
            <a:xfrm>
              <a:off x="3322638" y="1619250"/>
              <a:ext cx="1500187" cy="830263"/>
              <a:chOff x="0" y="0"/>
              <a:chExt cx="1344" cy="744"/>
            </a:xfrm>
          </p:grpSpPr>
          <p:sp>
            <p:nvSpPr>
              <p:cNvPr id="31777" name="AutoShape 24"/>
              <p:cNvSpPr>
                <a:spLocks/>
              </p:cNvSpPr>
              <p:nvPr/>
            </p:nvSpPr>
            <p:spPr bwMode="auto">
              <a:xfrm>
                <a:off x="0" y="108"/>
                <a:ext cx="1344"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78" name="Rectangle 25"/>
              <p:cNvSpPr>
                <a:spLocks/>
              </p:cNvSpPr>
              <p:nvPr/>
            </p:nvSpPr>
            <p:spPr bwMode="auto">
              <a:xfrm>
                <a:off x="29" y="0"/>
                <a:ext cx="1295" cy="744"/>
              </a:xfrm>
              <a:prstGeom prst="rect">
                <a:avLst/>
              </a:prstGeom>
              <a:noFill/>
              <a:ln w="12700">
                <a:noFill/>
                <a:miter lim="800000"/>
                <a:headEnd/>
                <a:tailEnd/>
              </a:ln>
            </p:spPr>
            <p:txBody>
              <a:bodyPr lIns="26788" tIns="26788" rIns="62791" bIns="26788" anchor="ctr"/>
              <a:lstStyle/>
              <a:p>
                <a:pPr algn="ctr" defTabSz="642938" eaLnBrk="1" hangingPunct="1"/>
                <a:r>
                  <a:rPr lang="en-US" sz="1700" dirty="0">
                    <a:latin typeface="Calibri Bold" charset="0"/>
                    <a:sym typeface="Calibri Bold" charset="0"/>
                  </a:rPr>
                  <a:t>Level of Understanding</a:t>
                </a:r>
              </a:p>
            </p:txBody>
          </p:sp>
        </p:grpSp>
        <p:sp>
          <p:nvSpPr>
            <p:cNvPr id="31758" name="Rectangle 26"/>
            <p:cNvSpPr>
              <a:spLocks/>
            </p:cNvSpPr>
            <p:nvPr/>
          </p:nvSpPr>
          <p:spPr bwMode="auto">
            <a:xfrm>
              <a:off x="1752600" y="3048000"/>
              <a:ext cx="2322513" cy="606425"/>
            </a:xfrm>
            <a:prstGeom prst="rect">
              <a:avLst/>
            </a:prstGeom>
            <a:noFill/>
            <a:ln w="12700">
              <a:noFill/>
              <a:miter lim="800000"/>
              <a:headEnd/>
              <a:tailEnd/>
            </a:ln>
          </p:spPr>
          <p:txBody>
            <a:bodyPr lIns="0" tIns="0" rIns="28573" bIns="0"/>
            <a:lstStyle/>
            <a:p>
              <a:pPr marL="28575" defTabSz="642938" eaLnBrk="1" hangingPunct="1"/>
              <a:r>
                <a:rPr lang="en-US" sz="1400">
                  <a:latin typeface="Arial" pitchFamily="34" charset="0"/>
                  <a:cs typeface="Arial" pitchFamily="34" charset="0"/>
                  <a:sym typeface="Arial" pitchFamily="34" charset="0"/>
                </a:rPr>
                <a:t>-Mnemonic (TO, HTN)</a:t>
              </a:r>
            </a:p>
            <a:p>
              <a:pPr marL="28575" defTabSz="642938" eaLnBrk="1" hangingPunct="1"/>
              <a:r>
                <a:rPr lang="en-US" sz="1400">
                  <a:latin typeface="Arial" pitchFamily="34" charset="0"/>
                  <a:cs typeface="Arial" pitchFamily="34" charset="0"/>
                  <a:sym typeface="Arial" pitchFamily="34" charset="0"/>
                </a:rPr>
                <a:t>-ICD9 Code</a:t>
              </a:r>
            </a:p>
            <a:p>
              <a:pPr marL="28575" defTabSz="642938" eaLnBrk="1" hangingPunct="1"/>
              <a:r>
                <a:rPr lang="en-US" sz="1400">
                  <a:latin typeface="Arial" pitchFamily="34" charset="0"/>
                  <a:cs typeface="Arial" pitchFamily="34" charset="0"/>
                  <a:sym typeface="Arial" pitchFamily="34" charset="0"/>
                </a:rPr>
                <a:t>-CPT Code</a:t>
              </a:r>
            </a:p>
          </p:txBody>
        </p:sp>
        <p:grpSp>
          <p:nvGrpSpPr>
            <p:cNvPr id="8" name="Group 27"/>
            <p:cNvGrpSpPr>
              <a:grpSpLocks/>
            </p:cNvGrpSpPr>
            <p:nvPr/>
          </p:nvGrpSpPr>
          <p:grpSpPr bwMode="auto">
            <a:xfrm>
              <a:off x="152400" y="1676400"/>
              <a:ext cx="1109663" cy="830263"/>
              <a:chOff x="0" y="0"/>
              <a:chExt cx="992" cy="744"/>
            </a:xfrm>
          </p:grpSpPr>
          <p:sp>
            <p:nvSpPr>
              <p:cNvPr id="31775" name="AutoShape 28"/>
              <p:cNvSpPr>
                <a:spLocks/>
              </p:cNvSpPr>
              <p:nvPr/>
            </p:nvSpPr>
            <p:spPr bwMode="auto">
              <a:xfrm>
                <a:off x="0" y="108"/>
                <a:ext cx="992"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76" name="Rectangle 29"/>
              <p:cNvSpPr>
                <a:spLocks/>
              </p:cNvSpPr>
              <p:nvPr/>
            </p:nvSpPr>
            <p:spPr bwMode="auto">
              <a:xfrm>
                <a:off x="27" y="0"/>
                <a:ext cx="946" cy="744"/>
              </a:xfrm>
              <a:prstGeom prst="rect">
                <a:avLst/>
              </a:prstGeom>
              <a:noFill/>
              <a:ln w="12700">
                <a:noFill/>
                <a:miter lim="800000"/>
                <a:headEnd/>
                <a:tailEnd/>
              </a:ln>
            </p:spPr>
            <p:txBody>
              <a:bodyPr lIns="26788" tIns="26788" rIns="62374" bIns="26788" anchor="ctr"/>
              <a:lstStyle/>
              <a:p>
                <a:pPr algn="ctr" defTabSz="642938" eaLnBrk="1" hangingPunct="1"/>
                <a:r>
                  <a:rPr lang="en-US" sz="1700" dirty="0">
                    <a:latin typeface="Calibri Bold" charset="0"/>
                    <a:sym typeface="Calibri Bold" charset="0"/>
                  </a:rPr>
                  <a:t>Readiness to Learn</a:t>
                </a:r>
              </a:p>
            </p:txBody>
          </p:sp>
        </p:grpSp>
        <p:sp>
          <p:nvSpPr>
            <p:cNvPr id="31760" name="Rectangle 30"/>
            <p:cNvSpPr>
              <a:spLocks/>
            </p:cNvSpPr>
            <p:nvPr/>
          </p:nvSpPr>
          <p:spPr bwMode="auto">
            <a:xfrm>
              <a:off x="152400" y="2895600"/>
              <a:ext cx="1857375" cy="1492250"/>
            </a:xfrm>
            <a:prstGeom prst="rect">
              <a:avLst/>
            </a:prstGeom>
            <a:noFill/>
            <a:ln w="12700">
              <a:noFill/>
              <a:miter lim="800000"/>
              <a:headEnd/>
              <a:tailEnd/>
            </a:ln>
          </p:spPr>
          <p:txBody>
            <a:bodyPr lIns="0" tIns="0" rIns="28573" bIns="0"/>
            <a:lstStyle/>
            <a:p>
              <a:pPr marL="28575" defTabSz="642938" eaLnBrk="1" hangingPunct="1"/>
              <a:r>
                <a:rPr lang="en-US" sz="1700">
                  <a:latin typeface="Arial" pitchFamily="34" charset="0"/>
                  <a:cs typeface="Arial" pitchFamily="34" charset="0"/>
                  <a:sym typeface="Arial" pitchFamily="34" charset="0"/>
                </a:rPr>
                <a:t>-Receptive</a:t>
              </a:r>
            </a:p>
            <a:p>
              <a:pPr marL="28575" defTabSz="642938" eaLnBrk="1" hangingPunct="1"/>
              <a:r>
                <a:rPr lang="en-US" sz="1700">
                  <a:latin typeface="Arial" pitchFamily="34" charset="0"/>
                  <a:cs typeface="Arial" pitchFamily="34" charset="0"/>
                  <a:sym typeface="Arial" pitchFamily="34" charset="0"/>
                </a:rPr>
                <a:t>-Eager</a:t>
              </a:r>
            </a:p>
            <a:p>
              <a:pPr marL="28575" defTabSz="642938" eaLnBrk="1" hangingPunct="1"/>
              <a:r>
                <a:rPr lang="en-US" sz="1700">
                  <a:latin typeface="Arial" pitchFamily="34" charset="0"/>
                  <a:cs typeface="Arial" pitchFamily="34" charset="0"/>
                  <a:sym typeface="Arial" pitchFamily="34" charset="0"/>
                </a:rPr>
                <a:t>-Unreceptive</a:t>
              </a:r>
            </a:p>
            <a:p>
              <a:pPr marL="28575" defTabSz="642938" eaLnBrk="1" hangingPunct="1"/>
              <a:r>
                <a:rPr lang="en-US" sz="1700">
                  <a:latin typeface="Arial" pitchFamily="34" charset="0"/>
                  <a:cs typeface="Arial" pitchFamily="34" charset="0"/>
                  <a:sym typeface="Arial" pitchFamily="34" charset="0"/>
                </a:rPr>
                <a:t>-Distraction</a:t>
              </a:r>
            </a:p>
            <a:p>
              <a:pPr marL="28575" defTabSz="642938" eaLnBrk="1" hangingPunct="1"/>
              <a:r>
                <a:rPr lang="en-US" sz="1700">
                  <a:latin typeface="Arial" pitchFamily="34" charset="0"/>
                  <a:cs typeface="Arial" pitchFamily="34" charset="0"/>
                  <a:sym typeface="Arial" pitchFamily="34" charset="0"/>
                </a:rPr>
                <a:t>-Intoxication</a:t>
              </a:r>
            </a:p>
            <a:p>
              <a:pPr marL="28575" defTabSz="642938" eaLnBrk="1" hangingPunct="1"/>
              <a:r>
                <a:rPr lang="en-US" sz="1700">
                  <a:latin typeface="Arial" pitchFamily="34" charset="0"/>
                  <a:cs typeface="Arial" pitchFamily="34" charset="0"/>
                  <a:sym typeface="Arial" pitchFamily="34" charset="0"/>
                </a:rPr>
                <a:t>-Severity of illness</a:t>
              </a:r>
            </a:p>
          </p:txBody>
        </p:sp>
        <p:sp>
          <p:nvSpPr>
            <p:cNvPr id="32799" name="Rectangle 31"/>
            <p:cNvSpPr>
              <a:spLocks/>
            </p:cNvSpPr>
            <p:nvPr/>
          </p:nvSpPr>
          <p:spPr bwMode="auto">
            <a:xfrm>
              <a:off x="685800" y="4495800"/>
              <a:ext cx="8269287" cy="1828800"/>
            </a:xfrm>
            <a:prstGeom prst="rect">
              <a:avLst/>
            </a:prstGeom>
            <a:noFill/>
            <a:ln w="38100">
              <a:solidFill>
                <a:srgbClr val="E46C0A"/>
              </a:solidFill>
              <a:round/>
              <a:headEnd/>
              <a:tailEnd/>
            </a:ln>
            <a:effectLst>
              <a:outerShdw dist="25399" dir="5400000" algn="ctr" rotWithShape="0">
                <a:srgbClr val="808080">
                  <a:alpha val="34998"/>
                </a:srgbClr>
              </a:outerShdw>
            </a:effectLst>
          </p:spPr>
          <p:txBody>
            <a:bodyPr lIns="0" tIns="0" rIns="0" bIns="0"/>
            <a:lstStyle/>
            <a:p>
              <a:pPr>
                <a:defRPr/>
              </a:pPr>
              <a:endParaRPr lang="en-US"/>
            </a:p>
          </p:txBody>
        </p:sp>
        <p:sp>
          <p:nvSpPr>
            <p:cNvPr id="31762" name="Rectangle 32"/>
            <p:cNvSpPr>
              <a:spLocks/>
            </p:cNvSpPr>
            <p:nvPr/>
          </p:nvSpPr>
          <p:spPr bwMode="auto">
            <a:xfrm>
              <a:off x="1143000" y="4648200"/>
              <a:ext cx="2741613" cy="1490663"/>
            </a:xfrm>
            <a:prstGeom prst="rect">
              <a:avLst/>
            </a:prstGeom>
            <a:noFill/>
            <a:ln w="12700">
              <a:noFill/>
              <a:miter lim="800000"/>
              <a:headEnd/>
              <a:tailEnd/>
            </a:ln>
          </p:spPr>
          <p:txBody>
            <a:bodyPr lIns="0" tIns="0" rIns="28573" bIns="0"/>
            <a:lstStyle/>
            <a:p>
              <a:pPr marL="28575" defTabSz="642938" eaLnBrk="1" hangingPunct="1"/>
              <a:r>
                <a:rPr lang="en-US" sz="1700" dirty="0">
                  <a:latin typeface="Arial" pitchFamily="34" charset="0"/>
                  <a:cs typeface="Arial" pitchFamily="34" charset="0"/>
                  <a:sym typeface="Arial" pitchFamily="34" charset="0"/>
                </a:rPr>
                <a:t>AP - Anatomy &amp; Physiology </a:t>
              </a:r>
            </a:p>
            <a:p>
              <a:pPr marL="28575" defTabSz="642938" eaLnBrk="1" hangingPunct="1"/>
              <a:r>
                <a:rPr lang="en-US" sz="1700" dirty="0">
                  <a:latin typeface="Arial" pitchFamily="34" charset="0"/>
                  <a:cs typeface="Arial" pitchFamily="34" charset="0"/>
                  <a:sym typeface="Arial" pitchFamily="34" charset="0"/>
                </a:rPr>
                <a:t>C - Complications </a:t>
              </a:r>
            </a:p>
            <a:p>
              <a:pPr marL="28575" defTabSz="642938" eaLnBrk="1" hangingPunct="1"/>
              <a:r>
                <a:rPr lang="en-US" sz="1700" dirty="0">
                  <a:latin typeface="Arial" pitchFamily="34" charset="0"/>
                  <a:cs typeface="Arial" pitchFamily="34" charset="0"/>
                  <a:sym typeface="Arial" pitchFamily="34" charset="0"/>
                </a:rPr>
                <a:t>DP - Disease Process </a:t>
              </a:r>
            </a:p>
            <a:p>
              <a:pPr marL="28575" defTabSz="642938" eaLnBrk="1" hangingPunct="1"/>
              <a:r>
                <a:rPr lang="en-US" sz="1700" dirty="0">
                  <a:latin typeface="Arial" pitchFamily="34" charset="0"/>
                  <a:cs typeface="Arial" pitchFamily="34" charset="0"/>
                  <a:sym typeface="Arial" pitchFamily="34" charset="0"/>
                </a:rPr>
                <a:t>EQ - Equipment </a:t>
              </a:r>
            </a:p>
            <a:p>
              <a:pPr marL="28575" defTabSz="642938" eaLnBrk="1" hangingPunct="1"/>
              <a:r>
                <a:rPr lang="en-US" sz="1700" dirty="0">
                  <a:latin typeface="Arial" pitchFamily="34" charset="0"/>
                  <a:cs typeface="Arial" pitchFamily="34" charset="0"/>
                  <a:sym typeface="Arial" pitchFamily="34" charset="0"/>
                </a:rPr>
                <a:t>EX - Exercise </a:t>
              </a:r>
            </a:p>
            <a:p>
              <a:pPr marL="28575" defTabSz="642938" eaLnBrk="1" hangingPunct="1"/>
              <a:r>
                <a:rPr lang="en-US" sz="1700" dirty="0">
                  <a:latin typeface="Arial" pitchFamily="34" charset="0"/>
                  <a:cs typeface="Arial" pitchFamily="34" charset="0"/>
                  <a:sym typeface="Arial" pitchFamily="34" charset="0"/>
                </a:rPr>
                <a:t>FU - Follow-up </a:t>
              </a:r>
            </a:p>
          </p:txBody>
        </p:sp>
        <p:sp>
          <p:nvSpPr>
            <p:cNvPr id="31763" name="Rectangle 33"/>
            <p:cNvSpPr>
              <a:spLocks/>
            </p:cNvSpPr>
            <p:nvPr/>
          </p:nvSpPr>
          <p:spPr bwMode="auto">
            <a:xfrm>
              <a:off x="4191000" y="4648200"/>
              <a:ext cx="2598737" cy="1492250"/>
            </a:xfrm>
            <a:prstGeom prst="rect">
              <a:avLst/>
            </a:prstGeom>
            <a:noFill/>
            <a:ln w="12700">
              <a:noFill/>
              <a:miter lim="800000"/>
              <a:headEnd/>
              <a:tailEnd/>
            </a:ln>
          </p:spPr>
          <p:txBody>
            <a:bodyPr lIns="0" tIns="0" rIns="28573" bIns="0"/>
            <a:lstStyle/>
            <a:p>
              <a:pPr marL="28575" defTabSz="642938" eaLnBrk="1" hangingPunct="1"/>
              <a:r>
                <a:rPr lang="en-US" sz="1700" dirty="0">
                  <a:latin typeface="Arial" pitchFamily="34" charset="0"/>
                  <a:cs typeface="Arial" pitchFamily="34" charset="0"/>
                  <a:sym typeface="Arial" pitchFamily="34" charset="0"/>
                </a:rPr>
                <a:t>HM - Home Management </a:t>
              </a:r>
            </a:p>
            <a:p>
              <a:pPr marL="28575" defTabSz="642938" eaLnBrk="1" hangingPunct="1"/>
              <a:r>
                <a:rPr lang="en-US" sz="1700" dirty="0">
                  <a:latin typeface="Arial" pitchFamily="34" charset="0"/>
                  <a:cs typeface="Arial" pitchFamily="34" charset="0"/>
                  <a:sym typeface="Arial" pitchFamily="34" charset="0"/>
                </a:rPr>
                <a:t>HY - Hygiene </a:t>
              </a:r>
            </a:p>
            <a:p>
              <a:pPr marL="28575" defTabSz="642938" eaLnBrk="1" hangingPunct="1"/>
              <a:r>
                <a:rPr lang="en-US" sz="1700" dirty="0">
                  <a:latin typeface="Arial" pitchFamily="34" charset="0"/>
                  <a:cs typeface="Arial" pitchFamily="34" charset="0"/>
                  <a:sym typeface="Arial" pitchFamily="34" charset="0"/>
                </a:rPr>
                <a:t>LA - Lifestyle Adaptations </a:t>
              </a:r>
            </a:p>
            <a:p>
              <a:pPr marL="28575" defTabSz="642938" eaLnBrk="1" hangingPunct="1"/>
              <a:r>
                <a:rPr lang="en-US" sz="1700" dirty="0">
                  <a:latin typeface="Arial" pitchFamily="34" charset="0"/>
                  <a:cs typeface="Arial" pitchFamily="34" charset="0"/>
                  <a:sym typeface="Arial" pitchFamily="34" charset="0"/>
                </a:rPr>
                <a:t>L – Literature </a:t>
              </a:r>
            </a:p>
            <a:p>
              <a:pPr marL="28575" defTabSz="642938" eaLnBrk="1" hangingPunct="1"/>
              <a:r>
                <a:rPr lang="en-US" sz="1700" dirty="0">
                  <a:latin typeface="Arial" pitchFamily="34" charset="0"/>
                  <a:cs typeface="Arial" pitchFamily="34" charset="0"/>
                  <a:sym typeface="Arial" pitchFamily="34" charset="0"/>
                </a:rPr>
                <a:t>M – Medications </a:t>
              </a:r>
            </a:p>
            <a:p>
              <a:pPr marL="28575" defTabSz="642938" eaLnBrk="1" hangingPunct="1"/>
              <a:r>
                <a:rPr lang="en-US" sz="1700" dirty="0">
                  <a:latin typeface="Arial" pitchFamily="34" charset="0"/>
                  <a:cs typeface="Arial" pitchFamily="34" charset="0"/>
                  <a:sym typeface="Arial" pitchFamily="34" charset="0"/>
                </a:rPr>
                <a:t>MNT – Med  Nutrition </a:t>
              </a:r>
              <a:r>
                <a:rPr lang="en-US" sz="1700" dirty="0" err="1">
                  <a:latin typeface="Arial" pitchFamily="34" charset="0"/>
                  <a:cs typeface="Arial" pitchFamily="34" charset="0"/>
                  <a:sym typeface="Arial" pitchFamily="34" charset="0"/>
                </a:rPr>
                <a:t>Tx</a:t>
              </a:r>
              <a:endParaRPr lang="en-US" sz="1700" dirty="0">
                <a:latin typeface="Arial" pitchFamily="34" charset="0"/>
                <a:cs typeface="Arial" pitchFamily="34" charset="0"/>
                <a:sym typeface="Arial" pitchFamily="34" charset="0"/>
              </a:endParaRPr>
            </a:p>
          </p:txBody>
        </p:sp>
        <p:sp>
          <p:nvSpPr>
            <p:cNvPr id="31764" name="Rectangle 34"/>
            <p:cNvSpPr>
              <a:spLocks/>
            </p:cNvSpPr>
            <p:nvPr/>
          </p:nvSpPr>
          <p:spPr bwMode="auto">
            <a:xfrm>
              <a:off x="6934200" y="4572000"/>
              <a:ext cx="1857375" cy="1492250"/>
            </a:xfrm>
            <a:prstGeom prst="rect">
              <a:avLst/>
            </a:prstGeom>
            <a:noFill/>
            <a:ln w="12700">
              <a:noFill/>
              <a:miter lim="800000"/>
              <a:headEnd/>
              <a:tailEnd/>
            </a:ln>
          </p:spPr>
          <p:txBody>
            <a:bodyPr lIns="0" tIns="0" rIns="28573" bIns="0"/>
            <a:lstStyle/>
            <a:p>
              <a:pPr marL="28575" defTabSz="642938" eaLnBrk="1" hangingPunct="1"/>
              <a:r>
                <a:rPr lang="en-US" sz="1700" dirty="0">
                  <a:latin typeface="Arial" pitchFamily="34" charset="0"/>
                  <a:cs typeface="Arial" pitchFamily="34" charset="0"/>
                  <a:sym typeface="Arial" pitchFamily="34" charset="0"/>
                </a:rPr>
                <a:t>N - Nutrition </a:t>
              </a:r>
            </a:p>
            <a:p>
              <a:pPr marL="28575" defTabSz="642938" eaLnBrk="1" hangingPunct="1"/>
              <a:r>
                <a:rPr lang="en-US" sz="1700" dirty="0">
                  <a:latin typeface="Arial" pitchFamily="34" charset="0"/>
                  <a:cs typeface="Arial" pitchFamily="34" charset="0"/>
                  <a:sym typeface="Arial" pitchFamily="34" charset="0"/>
                </a:rPr>
                <a:t>P - Prevention </a:t>
              </a:r>
            </a:p>
            <a:p>
              <a:pPr marL="28575" defTabSz="642938" eaLnBrk="1" hangingPunct="1"/>
              <a:r>
                <a:rPr lang="en-US" sz="1700" dirty="0">
                  <a:latin typeface="Arial" pitchFamily="34" charset="0"/>
                  <a:cs typeface="Arial" pitchFamily="34" charset="0"/>
                  <a:sym typeface="Arial" pitchFamily="34" charset="0"/>
                </a:rPr>
                <a:t>PRO - Procedures </a:t>
              </a:r>
            </a:p>
            <a:p>
              <a:pPr marL="28575" defTabSz="642938" eaLnBrk="1" hangingPunct="1"/>
              <a:r>
                <a:rPr lang="en-US" sz="1700" dirty="0">
                  <a:latin typeface="Arial" pitchFamily="34" charset="0"/>
                  <a:cs typeface="Arial" pitchFamily="34" charset="0"/>
                  <a:sym typeface="Arial" pitchFamily="34" charset="0"/>
                </a:rPr>
                <a:t>S - Safety</a:t>
              </a:r>
            </a:p>
            <a:p>
              <a:pPr marL="28575" defTabSz="642938" eaLnBrk="1" hangingPunct="1"/>
              <a:r>
                <a:rPr lang="en-US" sz="1700" dirty="0">
                  <a:latin typeface="Arial" pitchFamily="34" charset="0"/>
                  <a:cs typeface="Arial" pitchFamily="34" charset="0"/>
                  <a:sym typeface="Arial" pitchFamily="34" charset="0"/>
                </a:rPr>
                <a:t>TE - Tests </a:t>
              </a:r>
            </a:p>
            <a:p>
              <a:pPr marL="28575" defTabSz="642938" eaLnBrk="1" hangingPunct="1"/>
              <a:r>
                <a:rPr lang="en-US" sz="1700" dirty="0">
                  <a:latin typeface="Arial" pitchFamily="34" charset="0"/>
                  <a:cs typeface="Arial" pitchFamily="34" charset="0"/>
                  <a:sym typeface="Arial" pitchFamily="34" charset="0"/>
                </a:rPr>
                <a:t>TX - Treatment</a:t>
              </a:r>
            </a:p>
          </p:txBody>
        </p:sp>
        <p:pic>
          <p:nvPicPr>
            <p:cNvPr id="31765" name="Picture 35"/>
            <p:cNvPicPr>
              <a:picLocks noChangeArrowheads="1"/>
            </p:cNvPicPr>
            <p:nvPr/>
          </p:nvPicPr>
          <p:blipFill>
            <a:blip r:embed="rId2" cstate="print"/>
            <a:srcRect/>
            <a:stretch>
              <a:fillRect/>
            </a:stretch>
          </p:blipFill>
          <p:spPr bwMode="auto">
            <a:xfrm>
              <a:off x="6781800" y="0"/>
              <a:ext cx="2170113" cy="2305050"/>
            </a:xfrm>
            <a:prstGeom prst="rect">
              <a:avLst/>
            </a:prstGeom>
            <a:noFill/>
            <a:ln w="57150">
              <a:noFill/>
              <a:miter lim="800000"/>
              <a:headEnd/>
              <a:tailEnd/>
            </a:ln>
          </p:spPr>
        </p:pic>
        <p:sp>
          <p:nvSpPr>
            <p:cNvPr id="32804" name="Line 36"/>
            <p:cNvSpPr>
              <a:spLocks noChangeShapeType="1"/>
            </p:cNvSpPr>
            <p:nvPr/>
          </p:nvSpPr>
          <p:spPr bwMode="auto">
            <a:xfrm rot="10800000">
              <a:off x="5029200" y="2362200"/>
              <a:ext cx="0" cy="304800"/>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sp>
          <p:nvSpPr>
            <p:cNvPr id="31767" name="Text Box 37"/>
            <p:cNvSpPr txBox="1">
              <a:spLocks noChangeArrowheads="1"/>
            </p:cNvSpPr>
            <p:nvPr/>
          </p:nvSpPr>
          <p:spPr bwMode="auto">
            <a:xfrm>
              <a:off x="4800600" y="2667000"/>
              <a:ext cx="838200" cy="336550"/>
            </a:xfrm>
            <a:prstGeom prst="rect">
              <a:avLst/>
            </a:prstGeom>
            <a:noFill/>
            <a:ln w="9525">
              <a:noFill/>
              <a:miter lim="800000"/>
              <a:headEnd/>
              <a:tailEnd/>
            </a:ln>
          </p:spPr>
          <p:txBody>
            <a:bodyPr>
              <a:spAutoFit/>
            </a:bodyPr>
            <a:lstStyle/>
            <a:p>
              <a:pPr>
                <a:spcBef>
                  <a:spcPct val="50000"/>
                </a:spcBef>
              </a:pPr>
              <a:r>
                <a:rPr lang="en-US" sz="1600">
                  <a:latin typeface="Arial" pitchFamily="34" charset="0"/>
                </a:rPr>
                <a:t>MW</a:t>
              </a:r>
            </a:p>
          </p:txBody>
        </p:sp>
        <p:grpSp>
          <p:nvGrpSpPr>
            <p:cNvPr id="9" name="Group 38"/>
            <p:cNvGrpSpPr>
              <a:grpSpLocks/>
            </p:cNvGrpSpPr>
            <p:nvPr/>
          </p:nvGrpSpPr>
          <p:grpSpPr bwMode="auto">
            <a:xfrm>
              <a:off x="6858000" y="1752600"/>
              <a:ext cx="911225" cy="590550"/>
              <a:chOff x="0" y="0"/>
              <a:chExt cx="816" cy="528"/>
            </a:xfrm>
          </p:grpSpPr>
          <p:sp>
            <p:nvSpPr>
              <p:cNvPr id="31773" name="AutoShape 39"/>
              <p:cNvSpPr>
                <a:spLocks/>
              </p:cNvSpPr>
              <p:nvPr/>
            </p:nvSpPr>
            <p:spPr bwMode="auto">
              <a:xfrm>
                <a:off x="0" y="0"/>
                <a:ext cx="816" cy="528"/>
              </a:xfrm>
              <a:prstGeom prst="roundRect">
                <a:avLst>
                  <a:gd name="adj" fmla="val 16667"/>
                </a:avLst>
              </a:prstGeom>
              <a:solidFill>
                <a:srgbClr val="FFFF00"/>
              </a:solidFill>
              <a:ln w="25400">
                <a:solidFill>
                  <a:srgbClr val="E46C0A"/>
                </a:solidFill>
                <a:round/>
                <a:headEnd/>
                <a:tailEnd/>
              </a:ln>
            </p:spPr>
            <p:txBody>
              <a:bodyPr lIns="0" tIns="0" rIns="0" bIns="0"/>
              <a:lstStyle/>
              <a:p>
                <a:endParaRPr lang="en-US"/>
              </a:p>
            </p:txBody>
          </p:sp>
          <p:sp>
            <p:nvSpPr>
              <p:cNvPr id="31774" name="Rectangle 40"/>
              <p:cNvSpPr>
                <a:spLocks/>
              </p:cNvSpPr>
              <p:nvPr/>
            </p:nvSpPr>
            <p:spPr bwMode="auto">
              <a:xfrm>
                <a:off x="24" y="124"/>
                <a:ext cx="776" cy="280"/>
              </a:xfrm>
              <a:prstGeom prst="rect">
                <a:avLst/>
              </a:prstGeom>
              <a:noFill/>
              <a:ln w="12700">
                <a:noFill/>
                <a:miter lim="800000"/>
                <a:headEnd/>
                <a:tailEnd/>
              </a:ln>
            </p:spPr>
            <p:txBody>
              <a:bodyPr lIns="26788" tIns="26788" rIns="62261" bIns="26788" anchor="ctr"/>
              <a:lstStyle/>
              <a:p>
                <a:pPr algn="ctr" defTabSz="642938" eaLnBrk="1" hangingPunct="1"/>
                <a:r>
                  <a:rPr lang="en-US" sz="1700" dirty="0">
                    <a:latin typeface="Calibri Bold" charset="0"/>
                    <a:sym typeface="Calibri Bold" charset="0"/>
                  </a:rPr>
                  <a:t>GOAL</a:t>
                </a:r>
              </a:p>
            </p:txBody>
          </p:sp>
        </p:grpSp>
        <p:sp>
          <p:nvSpPr>
            <p:cNvPr id="32809" name="Line 41"/>
            <p:cNvSpPr>
              <a:spLocks noChangeShapeType="1"/>
            </p:cNvSpPr>
            <p:nvPr/>
          </p:nvSpPr>
          <p:spPr bwMode="auto">
            <a:xfrm rot="10800000">
              <a:off x="6019800" y="2362200"/>
              <a:ext cx="0" cy="304800"/>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sp>
          <p:nvSpPr>
            <p:cNvPr id="32810" name="Line 42"/>
            <p:cNvSpPr>
              <a:spLocks noChangeShapeType="1"/>
            </p:cNvSpPr>
            <p:nvPr/>
          </p:nvSpPr>
          <p:spPr bwMode="auto">
            <a:xfrm rot="10800000">
              <a:off x="7010400" y="2362200"/>
              <a:ext cx="0" cy="304800"/>
            </a:xfrm>
            <a:prstGeom prst="line">
              <a:avLst/>
            </a:prstGeom>
            <a:noFill/>
            <a:ln w="31750">
              <a:solidFill>
                <a:srgbClr val="E46C0A"/>
              </a:solidFill>
              <a:round/>
              <a:headEnd/>
              <a:tailEnd/>
            </a:ln>
            <a:effectLst>
              <a:outerShdw dist="25399" dir="5400000" algn="ctr" rotWithShape="0">
                <a:srgbClr val="808080">
                  <a:alpha val="37997"/>
                </a:srgbClr>
              </a:outerShdw>
            </a:effectLst>
          </p:spPr>
          <p:txBody>
            <a:bodyPr lIns="0" tIns="0" rIns="0" bIns="0"/>
            <a:lstStyle/>
            <a:p>
              <a:pPr>
                <a:defRPr/>
              </a:pPr>
              <a:endParaRPr lang="en-US"/>
            </a:p>
          </p:txBody>
        </p:sp>
        <p:sp>
          <p:nvSpPr>
            <p:cNvPr id="31771" name="Text Box 43"/>
            <p:cNvSpPr txBox="1">
              <a:spLocks noChangeArrowheads="1"/>
            </p:cNvSpPr>
            <p:nvPr/>
          </p:nvSpPr>
          <p:spPr bwMode="auto">
            <a:xfrm>
              <a:off x="5791200" y="2743200"/>
              <a:ext cx="838200" cy="336550"/>
            </a:xfrm>
            <a:prstGeom prst="rect">
              <a:avLst/>
            </a:prstGeom>
            <a:noFill/>
            <a:ln w="9525">
              <a:noFill/>
              <a:miter lim="800000"/>
              <a:headEnd/>
              <a:tailEnd/>
            </a:ln>
          </p:spPr>
          <p:txBody>
            <a:bodyPr>
              <a:spAutoFit/>
            </a:bodyPr>
            <a:lstStyle/>
            <a:p>
              <a:pPr>
                <a:spcBef>
                  <a:spcPct val="50000"/>
                </a:spcBef>
              </a:pPr>
              <a:r>
                <a:rPr lang="en-US" sz="1600">
                  <a:latin typeface="Arial" pitchFamily="34" charset="0"/>
                </a:rPr>
                <a:t>4 Min.</a:t>
              </a:r>
            </a:p>
          </p:txBody>
        </p:sp>
        <p:sp>
          <p:nvSpPr>
            <p:cNvPr id="31772" name="Text Box 44"/>
            <p:cNvSpPr txBox="1">
              <a:spLocks noChangeArrowheads="1"/>
            </p:cNvSpPr>
            <p:nvPr/>
          </p:nvSpPr>
          <p:spPr bwMode="auto">
            <a:xfrm>
              <a:off x="6934200" y="2743200"/>
              <a:ext cx="1524000" cy="2170113"/>
            </a:xfrm>
            <a:prstGeom prst="rect">
              <a:avLst/>
            </a:prstGeom>
            <a:noFill/>
            <a:ln w="9525">
              <a:noFill/>
              <a:miter lim="800000"/>
              <a:headEnd/>
              <a:tailEnd/>
            </a:ln>
          </p:spPr>
          <p:txBody>
            <a:bodyPr>
              <a:spAutoFit/>
            </a:bodyPr>
            <a:lstStyle/>
            <a:p>
              <a:pPr>
                <a:spcBef>
                  <a:spcPct val="50000"/>
                </a:spcBef>
              </a:pPr>
              <a:r>
                <a:rPr lang="en-US" sz="1600">
                  <a:latin typeface="Arial" pitchFamily="34" charset="0"/>
                </a:rPr>
                <a:t>Goal Not Set</a:t>
              </a:r>
            </a:p>
            <a:p>
              <a:pPr>
                <a:spcBef>
                  <a:spcPct val="50000"/>
                </a:spcBef>
              </a:pPr>
              <a:r>
                <a:rPr lang="en-US" sz="1600">
                  <a:latin typeface="Arial" pitchFamily="34" charset="0"/>
                </a:rPr>
                <a:t>Goal Set</a:t>
              </a:r>
            </a:p>
            <a:p>
              <a:pPr>
                <a:spcBef>
                  <a:spcPct val="50000"/>
                </a:spcBef>
              </a:pPr>
              <a:r>
                <a:rPr lang="en-US" sz="1600">
                  <a:latin typeface="Arial" pitchFamily="34" charset="0"/>
                </a:rPr>
                <a:t>Goal Met</a:t>
              </a:r>
            </a:p>
            <a:p>
              <a:pPr>
                <a:spcBef>
                  <a:spcPct val="50000"/>
                </a:spcBef>
              </a:pPr>
              <a:r>
                <a:rPr lang="en-US" sz="1600">
                  <a:latin typeface="Arial" pitchFamily="34" charset="0"/>
                </a:rPr>
                <a:t>Goal Not Met</a:t>
              </a:r>
            </a:p>
            <a:p>
              <a:pPr>
                <a:spcBef>
                  <a:spcPct val="50000"/>
                </a:spcBef>
              </a:pPr>
              <a:endParaRPr lang="en-US" sz="1600">
                <a:latin typeface="Arial" pitchFamily="34" charset="0"/>
              </a:endParaRPr>
            </a:p>
            <a:p>
              <a:pPr>
                <a:spcBef>
                  <a:spcPct val="50000"/>
                </a:spcBef>
              </a:pPr>
              <a:endParaRPr lang="en-US" sz="1600">
                <a:latin typeface="Arial" pitchFamily="34" charset="0"/>
              </a:endParaRP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creenshot of EHR Patient Education Codes"/>
          <p:cNvGrpSpPr/>
          <p:nvPr/>
        </p:nvGrpSpPr>
        <p:grpSpPr>
          <a:xfrm>
            <a:off x="0" y="0"/>
            <a:ext cx="9753600" cy="7315200"/>
            <a:chOff x="0" y="0"/>
            <a:chExt cx="9753600" cy="7315200"/>
          </a:xfrm>
        </p:grpSpPr>
        <p:pic>
          <p:nvPicPr>
            <p:cNvPr id="4813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48131" name="Oval 3"/>
            <p:cNvSpPr>
              <a:spLocks noChangeArrowheads="1"/>
            </p:cNvSpPr>
            <p:nvPr/>
          </p:nvSpPr>
          <p:spPr bwMode="auto">
            <a:xfrm>
              <a:off x="0" y="609600"/>
              <a:ext cx="2895600" cy="1219200"/>
            </a:xfrm>
            <a:prstGeom prst="ellipse">
              <a:avLst/>
            </a:prstGeom>
            <a:noFill/>
            <a:ln w="38100">
              <a:solidFill>
                <a:srgbClr val="FF0000"/>
              </a:solidFill>
              <a:round/>
              <a:headEnd/>
              <a:tailEnd/>
            </a:ln>
          </p:spPr>
          <p:txBody>
            <a:bodyPr wrap="none" anchor="ctr"/>
            <a:lstStyle/>
            <a:p>
              <a:endParaRPr lang="en-US"/>
            </a:p>
          </p:txBody>
        </p:sp>
        <p:sp>
          <p:nvSpPr>
            <p:cNvPr id="48132" name="Oval 4"/>
            <p:cNvSpPr>
              <a:spLocks noChangeArrowheads="1"/>
            </p:cNvSpPr>
            <p:nvPr/>
          </p:nvSpPr>
          <p:spPr bwMode="auto">
            <a:xfrm>
              <a:off x="1794933" y="6324600"/>
              <a:ext cx="1151467" cy="533400"/>
            </a:xfrm>
            <a:prstGeom prst="ellipse">
              <a:avLst/>
            </a:prstGeom>
            <a:noFill/>
            <a:ln w="38100">
              <a:solidFill>
                <a:srgbClr val="FF0000"/>
              </a:solidFill>
              <a:round/>
              <a:headEnd/>
              <a:tailEnd/>
            </a:ln>
          </p:spPr>
          <p:txBody>
            <a:bodyPr wrap="none" anchor="ctr"/>
            <a:lstStyle/>
            <a:p>
              <a:endParaRPr lang="en-US"/>
            </a:p>
          </p:txBody>
        </p:sp>
        <p:sp>
          <p:nvSpPr>
            <p:cNvPr id="5" name="Oval 4"/>
            <p:cNvSpPr/>
            <p:nvPr/>
          </p:nvSpPr>
          <p:spPr>
            <a:xfrm>
              <a:off x="0" y="2438400"/>
              <a:ext cx="1905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05800" y="838200"/>
              <a:ext cx="1371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67000" y="3200400"/>
              <a:ext cx="5334000" cy="646331"/>
            </a:xfrm>
            <a:prstGeom prst="rect">
              <a:avLst/>
            </a:prstGeom>
            <a:solidFill>
              <a:schemeClr val="bg1"/>
            </a:solidFill>
          </p:spPr>
          <p:txBody>
            <a:bodyPr wrap="square" rtlCol="0">
              <a:spAutoFit/>
            </a:bodyPr>
            <a:lstStyle/>
            <a:p>
              <a:pPr algn="ctr"/>
              <a:r>
                <a:rPr lang="en-US" b="1" dirty="0" smtClean="0"/>
                <a:t>Sample of the EHR section where patient education and Health Factors are documented.</a:t>
              </a:r>
              <a:endParaRPr lang="en-US" b="1" dirty="0"/>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screenshot of EHR Patient Education Event"/>
          <p:cNvPicPr>
            <a:picLocks noChangeAspect="1"/>
          </p:cNvPicPr>
          <p:nvPr/>
        </p:nvPicPr>
        <p:blipFill>
          <a:blip r:embed="rId2" cstate="print"/>
          <a:srcRect/>
          <a:stretch>
            <a:fillRect/>
          </a:stretch>
        </p:blipFill>
        <p:spPr bwMode="auto">
          <a:xfrm>
            <a:off x="0" y="0"/>
            <a:ext cx="9144000" cy="6508750"/>
          </a:xfrm>
          <a:prstGeom prst="rect">
            <a:avLst/>
          </a:prstGeom>
          <a:noFill/>
          <a:ln w="9525">
            <a:noFill/>
            <a:miter lim="800000"/>
            <a:headEnd/>
            <a:tailEnd/>
          </a:ln>
        </p:spPr>
      </p:pic>
      <p:pic>
        <p:nvPicPr>
          <p:cNvPr id="51203" name="Picture 2" descr="screenshot of the Add Paitent Education Event"/>
          <p:cNvPicPr>
            <a:picLocks noChangeAspect="1"/>
          </p:cNvPicPr>
          <p:nvPr/>
        </p:nvPicPr>
        <p:blipFill>
          <a:blip r:embed="rId3" cstate="print"/>
          <a:srcRect/>
          <a:stretch>
            <a:fillRect/>
          </a:stretch>
        </p:blipFill>
        <p:spPr bwMode="auto">
          <a:xfrm>
            <a:off x="685800" y="2286001"/>
            <a:ext cx="7467600" cy="4098925"/>
          </a:xfrm>
          <a:prstGeom prst="rect">
            <a:avLst/>
          </a:prstGeom>
          <a:noFill/>
          <a:ln w="9525">
            <a:solidFill>
              <a:srgbClr val="2D2F2B"/>
            </a:solidFill>
            <a:miter lim="800000"/>
            <a:headEnd/>
            <a:tailEnd/>
          </a:ln>
        </p:spPr>
      </p:pic>
      <p:sp>
        <p:nvSpPr>
          <p:cNvPr id="4" name="Rectangle 3"/>
          <p:cNvSpPr>
            <a:spLocks noChangeArrowheads="1"/>
          </p:cNvSpPr>
          <p:nvPr/>
        </p:nvSpPr>
        <p:spPr bwMode="auto">
          <a:xfrm>
            <a:off x="685800" y="2286001"/>
            <a:ext cx="7467600" cy="4098925"/>
          </a:xfrm>
          <a:prstGeom prst="rect">
            <a:avLst/>
          </a:prstGeom>
          <a:noFill/>
          <a:ln w="57150">
            <a:solidFill>
              <a:srgbClr val="2D2F2B"/>
            </a:solidFill>
            <a:round/>
            <a:headEnd/>
            <a:tailEnd/>
          </a:ln>
          <a:effectLst>
            <a:outerShdw dist="25400" dir="5400000" algn="br" rotWithShape="0">
              <a:srgbClr val="808080">
                <a:alpha val="50000"/>
              </a:srgbClr>
            </a:outerShdw>
          </a:effectLst>
        </p:spPr>
        <p:txBody>
          <a:bodyPr anchor="ctr"/>
          <a:lstStyle/>
          <a:p>
            <a:pPr algn="ctr">
              <a:defRPr/>
            </a:pPr>
            <a:endParaRPr lang="en-US">
              <a:solidFill>
                <a:srgbClr val="FFFFFF"/>
              </a:solidFill>
              <a:latin typeface="+mn-lt"/>
              <a:ea typeface="ＭＳ Ｐゴシック" pitchFamily="-109" charset="-128"/>
              <a:cs typeface="ＭＳ Ｐゴシック" pitchFamily="-109" charset="-128"/>
            </a:endParaRPr>
          </a:p>
        </p:txBody>
      </p:sp>
      <p:sp>
        <p:nvSpPr>
          <p:cNvPr id="5" name="Rounded Rectangle 4"/>
          <p:cNvSpPr/>
          <p:nvPr/>
        </p:nvSpPr>
        <p:spPr>
          <a:xfrm>
            <a:off x="7467600" y="1143000"/>
            <a:ext cx="4572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838200"/>
            <a:ext cx="5181600" cy="400110"/>
          </a:xfrm>
          <a:prstGeom prst="rect">
            <a:avLst/>
          </a:prstGeom>
          <a:solidFill>
            <a:schemeClr val="tx1"/>
          </a:solidFill>
        </p:spPr>
        <p:txBody>
          <a:bodyPr wrap="square" rtlCol="0">
            <a:spAutoFit/>
          </a:bodyPr>
          <a:lstStyle/>
          <a:p>
            <a:pPr algn="ctr"/>
            <a:r>
              <a:rPr lang="en-US" sz="2000" b="1" dirty="0" smtClean="0">
                <a:solidFill>
                  <a:schemeClr val="bg1"/>
                </a:solidFill>
              </a:rPr>
              <a:t>When you click “Add” – this box pops-up</a:t>
            </a:r>
            <a:endParaRPr lang="en-US" sz="2000" b="1" dirty="0">
              <a:solidFill>
                <a:schemeClr val="bg1"/>
              </a:solidFill>
            </a:endParaRPr>
          </a:p>
        </p:txBody>
      </p:sp>
      <p:sp>
        <p:nvSpPr>
          <p:cNvPr id="7" name="Down Arrow 6"/>
          <p:cNvSpPr/>
          <p:nvPr/>
        </p:nvSpPr>
        <p:spPr>
          <a:xfrm>
            <a:off x="5257800" y="1295400"/>
            <a:ext cx="381000" cy="8382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EHR screenshot of PEPC education standard"/>
          <p:cNvGrpSpPr/>
          <p:nvPr/>
        </p:nvGrpSpPr>
        <p:grpSpPr>
          <a:xfrm>
            <a:off x="0" y="0"/>
            <a:ext cx="9144000" cy="6508750"/>
            <a:chOff x="0" y="0"/>
            <a:chExt cx="9144000" cy="6508750"/>
          </a:xfrm>
        </p:grpSpPr>
        <p:pic>
          <p:nvPicPr>
            <p:cNvPr id="50178" name="Picture 4" descr="Picture 1.jpg"/>
            <p:cNvPicPr>
              <a:picLocks noChangeAspect="1"/>
            </p:cNvPicPr>
            <p:nvPr/>
          </p:nvPicPr>
          <p:blipFill>
            <a:blip r:embed="rId2" cstate="print"/>
            <a:srcRect/>
            <a:stretch>
              <a:fillRect/>
            </a:stretch>
          </p:blipFill>
          <p:spPr bwMode="auto">
            <a:xfrm>
              <a:off x="0" y="0"/>
              <a:ext cx="9144000" cy="6508750"/>
            </a:xfrm>
            <a:prstGeom prst="rect">
              <a:avLst/>
            </a:prstGeom>
            <a:noFill/>
            <a:ln w="9525">
              <a:solidFill>
                <a:srgbClr val="FF0000"/>
              </a:solidFill>
              <a:miter lim="800000"/>
              <a:headEnd/>
              <a:tailEnd/>
            </a:ln>
          </p:spPr>
        </p:pic>
        <p:pic>
          <p:nvPicPr>
            <p:cNvPr id="50179" name="Picture 3" descr="Picture 2.jpg"/>
            <p:cNvPicPr>
              <a:picLocks noChangeAspect="1"/>
            </p:cNvPicPr>
            <p:nvPr/>
          </p:nvPicPr>
          <p:blipFill>
            <a:blip r:embed="rId3" cstate="print"/>
            <a:srcRect/>
            <a:stretch>
              <a:fillRect/>
            </a:stretch>
          </p:blipFill>
          <p:spPr bwMode="auto">
            <a:xfrm>
              <a:off x="177800" y="2057400"/>
              <a:ext cx="4470400" cy="4114800"/>
            </a:xfrm>
            <a:prstGeom prst="rect">
              <a:avLst/>
            </a:prstGeom>
            <a:noFill/>
            <a:ln w="57150">
              <a:solidFill>
                <a:schemeClr val="tx2"/>
              </a:solidFill>
              <a:round/>
              <a:headEnd/>
              <a:tailEnd/>
            </a:ln>
          </p:spPr>
        </p:pic>
        <p:pic>
          <p:nvPicPr>
            <p:cNvPr id="50180" name="Picture 4" descr="Picture 3.jpg"/>
            <p:cNvPicPr>
              <a:picLocks noChangeAspect="1"/>
            </p:cNvPicPr>
            <p:nvPr/>
          </p:nvPicPr>
          <p:blipFill>
            <a:blip r:embed="rId4" cstate="print"/>
            <a:srcRect/>
            <a:stretch>
              <a:fillRect/>
            </a:stretch>
          </p:blipFill>
          <p:spPr bwMode="auto">
            <a:xfrm>
              <a:off x="3352800" y="2590800"/>
              <a:ext cx="5537200" cy="3684588"/>
            </a:xfrm>
            <a:prstGeom prst="rect">
              <a:avLst/>
            </a:prstGeom>
            <a:noFill/>
            <a:ln w="57150">
              <a:solidFill>
                <a:schemeClr val="tx2"/>
              </a:solidFill>
              <a:miter lim="800000"/>
              <a:headEnd/>
              <a:tailEnd/>
            </a:ln>
          </p:spPr>
        </p:pic>
        <p:cxnSp>
          <p:nvCxnSpPr>
            <p:cNvPr id="6" name="Straight Arrow Connector 5"/>
            <p:cNvCxnSpPr/>
            <p:nvPr/>
          </p:nvCxnSpPr>
          <p:spPr>
            <a:xfrm flipH="1" flipV="1">
              <a:off x="2362200" y="1752600"/>
              <a:ext cx="11430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19200" y="1143000"/>
              <a:ext cx="15240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TextBox 9"/>
            <p:cNvSpPr txBox="1"/>
            <p:nvPr/>
          </p:nvSpPr>
          <p:spPr>
            <a:xfrm>
              <a:off x="152400" y="152400"/>
              <a:ext cx="8839200" cy="830997"/>
            </a:xfrm>
            <a:prstGeom prst="rect">
              <a:avLst/>
            </a:prstGeom>
            <a:solidFill>
              <a:schemeClr val="tx1"/>
            </a:solidFill>
          </p:spPr>
          <p:txBody>
            <a:bodyPr wrap="square" rtlCol="0">
              <a:spAutoFit/>
            </a:bodyPr>
            <a:lstStyle/>
            <a:p>
              <a:r>
                <a:rPr lang="en-US" sz="2400" b="1" dirty="0" smtClean="0">
                  <a:solidFill>
                    <a:schemeClr val="bg1"/>
                  </a:solidFill>
                </a:rPr>
                <a:t>Don’t remember what to teach?  To view the PEPC education Standard, click on “Show Standard”</a:t>
              </a:r>
              <a:endParaRPr lang="en-US" sz="2400" b="1" dirty="0">
                <a:solidFill>
                  <a:schemeClr val="bg1"/>
                </a:solidFill>
              </a:endParaRPr>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EHR screenshot of patient education"/>
          <p:cNvPicPr>
            <a:picLocks noChangeAspect="1"/>
          </p:cNvPicPr>
          <p:nvPr/>
        </p:nvPicPr>
        <p:blipFill>
          <a:blip r:embed="rId2" cstate="print"/>
          <a:srcRect/>
          <a:stretch>
            <a:fillRect/>
          </a:stretch>
        </p:blipFill>
        <p:spPr bwMode="auto">
          <a:xfrm>
            <a:off x="76200" y="196850"/>
            <a:ext cx="9144000" cy="6508750"/>
          </a:xfrm>
          <a:prstGeom prst="rect">
            <a:avLst/>
          </a:prstGeom>
          <a:noFill/>
          <a:ln w="9525">
            <a:solidFill>
              <a:srgbClr val="FF0000"/>
            </a:solidFill>
            <a:miter lim="800000"/>
            <a:headEnd/>
            <a:tailEnd/>
          </a:ln>
        </p:spPr>
      </p:pic>
      <p:sp>
        <p:nvSpPr>
          <p:cNvPr id="49155" name="TextBox 2"/>
          <p:cNvSpPr txBox="1">
            <a:spLocks noChangeArrowheads="1"/>
          </p:cNvSpPr>
          <p:nvPr/>
        </p:nvSpPr>
        <p:spPr bwMode="auto">
          <a:xfrm>
            <a:off x="1981200" y="5638800"/>
            <a:ext cx="5410200" cy="707886"/>
          </a:xfrm>
          <a:prstGeom prst="rect">
            <a:avLst/>
          </a:prstGeom>
          <a:solidFill>
            <a:schemeClr val="tx1"/>
          </a:solidFill>
          <a:ln w="9525">
            <a:noFill/>
            <a:miter lim="800000"/>
            <a:headEnd/>
            <a:tailEnd/>
          </a:ln>
        </p:spPr>
        <p:txBody>
          <a:bodyPr wrap="square">
            <a:spAutoFit/>
          </a:bodyPr>
          <a:lstStyle/>
          <a:p>
            <a:pPr algn="ctr"/>
            <a:r>
              <a:rPr lang="en-US" sz="2000" b="1" dirty="0" smtClean="0">
                <a:solidFill>
                  <a:schemeClr val="bg1"/>
                </a:solidFill>
              </a:rPr>
              <a:t>To find online patient education information, click the “</a:t>
            </a:r>
            <a:r>
              <a:rPr lang="en-US" sz="2000" b="1" dirty="0" err="1" smtClean="0">
                <a:solidFill>
                  <a:schemeClr val="bg1"/>
                </a:solidFill>
              </a:rPr>
              <a:t>i</a:t>
            </a:r>
            <a:r>
              <a:rPr lang="en-US" sz="2000" b="1" dirty="0" smtClean="0">
                <a:solidFill>
                  <a:schemeClr val="bg1"/>
                </a:solidFill>
              </a:rPr>
              <a:t>” button</a:t>
            </a:r>
            <a:endParaRPr lang="en-US" sz="2000" b="1" dirty="0">
              <a:solidFill>
                <a:schemeClr val="bg1"/>
              </a:solidFill>
            </a:endParaRPr>
          </a:p>
        </p:txBody>
      </p:sp>
      <p:sp>
        <p:nvSpPr>
          <p:cNvPr id="4" name="Oval 3"/>
          <p:cNvSpPr/>
          <p:nvPr/>
        </p:nvSpPr>
        <p:spPr>
          <a:xfrm>
            <a:off x="838200" y="1219200"/>
            <a:ext cx="9144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hangingPunct="1"/>
            <a:r>
              <a:rPr lang="en-US" dirty="0" smtClean="0"/>
              <a:t>NLM HL7 Info Button</a:t>
            </a:r>
          </a:p>
        </p:txBody>
      </p:sp>
      <p:grpSp>
        <p:nvGrpSpPr>
          <p:cNvPr id="2" name="Group 1" descr="Medline Plus screenshot"/>
          <p:cNvGrpSpPr/>
          <p:nvPr/>
        </p:nvGrpSpPr>
        <p:grpSpPr>
          <a:xfrm>
            <a:off x="228600" y="152400"/>
            <a:ext cx="8823325" cy="6400800"/>
            <a:chOff x="228600" y="152400"/>
            <a:chExt cx="8823325" cy="6400800"/>
          </a:xfrm>
        </p:grpSpPr>
        <p:pic>
          <p:nvPicPr>
            <p:cNvPr id="14339" name="Picture 2"/>
            <p:cNvPicPr>
              <a:picLocks noChangeAspect="1" noChangeArrowheads="1"/>
            </p:cNvPicPr>
            <p:nvPr/>
          </p:nvPicPr>
          <p:blipFill>
            <a:blip r:embed="rId2" cstate="print"/>
            <a:srcRect/>
            <a:stretch>
              <a:fillRect/>
            </a:stretch>
          </p:blipFill>
          <p:spPr bwMode="auto">
            <a:xfrm>
              <a:off x="228600" y="152400"/>
              <a:ext cx="5943600" cy="2438400"/>
            </a:xfrm>
            <a:prstGeom prst="rect">
              <a:avLst/>
            </a:prstGeom>
            <a:noFill/>
            <a:ln w="12700">
              <a:noFill/>
              <a:miter lim="800000"/>
              <a:headEnd/>
              <a:tailEnd/>
            </a:ln>
          </p:spPr>
        </p:pic>
        <p:pic>
          <p:nvPicPr>
            <p:cNvPr id="14340" name="Picture 3"/>
            <p:cNvPicPr>
              <a:picLocks noChangeAspect="1" noChangeArrowheads="1"/>
            </p:cNvPicPr>
            <p:nvPr/>
          </p:nvPicPr>
          <p:blipFill>
            <a:blip r:embed="rId3" cstate="print"/>
            <a:srcRect/>
            <a:stretch>
              <a:fillRect/>
            </a:stretch>
          </p:blipFill>
          <p:spPr bwMode="auto">
            <a:xfrm>
              <a:off x="838200" y="2101850"/>
              <a:ext cx="8213725" cy="4451350"/>
            </a:xfrm>
            <a:prstGeom prst="rect">
              <a:avLst/>
            </a:prstGeom>
            <a:noFill/>
            <a:ln w="12700">
              <a:noFill/>
              <a:miter lim="800000"/>
              <a:headEnd/>
              <a:tailEnd/>
            </a:ln>
          </p:spPr>
        </p:pic>
        <p:sp>
          <p:nvSpPr>
            <p:cNvPr id="5" name="Oval 4"/>
            <p:cNvSpPr/>
            <p:nvPr/>
          </p:nvSpPr>
          <p:spPr>
            <a:xfrm>
              <a:off x="5181600" y="152400"/>
              <a:ext cx="10668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00800" y="152400"/>
              <a:ext cx="2438400" cy="1938992"/>
            </a:xfrm>
            <a:prstGeom prst="rect">
              <a:avLst/>
            </a:prstGeom>
            <a:solidFill>
              <a:schemeClr val="tx1"/>
            </a:solidFill>
          </p:spPr>
          <p:txBody>
            <a:bodyPr wrap="square" rtlCol="0">
              <a:spAutoFit/>
            </a:bodyPr>
            <a:lstStyle/>
            <a:p>
              <a:r>
                <a:rPr lang="en-US" sz="2400" b="1" dirty="0" smtClean="0">
                  <a:solidFill>
                    <a:schemeClr val="bg1"/>
                  </a:solidFill>
                </a:rPr>
                <a:t>Click on the “</a:t>
              </a:r>
              <a:r>
                <a:rPr lang="en-US" sz="2400" b="1" dirty="0" err="1" smtClean="0">
                  <a:solidFill>
                    <a:schemeClr val="bg1"/>
                  </a:solidFill>
                </a:rPr>
                <a:t>i</a:t>
              </a:r>
              <a:r>
                <a:rPr lang="en-US" sz="2400" b="1" dirty="0" smtClean="0">
                  <a:solidFill>
                    <a:schemeClr val="bg1"/>
                  </a:solidFill>
                </a:rPr>
                <a:t>” button to obtain patient education materials.</a:t>
              </a:r>
              <a:endParaRPr lang="en-US" sz="2400" b="1" dirty="0">
                <a:solidFill>
                  <a:schemeClr val="bg1"/>
                </a:solidFill>
              </a:endParaRP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440267" y="533400"/>
            <a:ext cx="8331200" cy="5486400"/>
          </a:xfrm>
        </p:spPr>
        <p:txBody>
          <a:bodyPr/>
          <a:lstStyle/>
          <a:p>
            <a:pPr algn="l" eaLnBrk="1" hangingPunct="1">
              <a:defRPr/>
            </a:pPr>
            <a:r>
              <a:rPr lang="en-US" sz="4400" u="sng" dirty="0" smtClean="0">
                <a:solidFill>
                  <a:schemeClr val="tx1"/>
                </a:solidFill>
              </a:rPr>
              <a:t>Community Education</a:t>
            </a:r>
            <a:br>
              <a:rPr lang="en-US" sz="4400" u="sng" dirty="0" smtClean="0">
                <a:solidFill>
                  <a:schemeClr val="tx1"/>
                </a:solidFill>
              </a:rPr>
            </a:br>
            <a:r>
              <a:rPr lang="en-US" sz="4400" u="sng" dirty="0" smtClean="0">
                <a:solidFill>
                  <a:schemeClr val="tx1"/>
                </a:solidFill>
              </a:rPr>
              <a:t/>
            </a:r>
            <a:br>
              <a:rPr lang="en-US" sz="4400" u="sng" dirty="0" smtClean="0">
                <a:solidFill>
                  <a:schemeClr val="tx1"/>
                </a:solidFill>
              </a:rPr>
            </a:br>
            <a:r>
              <a:rPr lang="en-US" sz="2800" dirty="0" smtClean="0">
                <a:solidFill>
                  <a:schemeClr val="tx1"/>
                </a:solidFill>
              </a:rPr>
              <a:t>Any education provided at other locations such as  schools, at prenatal classes or to other groups by any Health Provider such as PHNs, CHRs, or Health Educators - this education is also documented on an appropriate </a:t>
            </a:r>
            <a:r>
              <a:rPr lang="en-US" sz="2800" b="1" dirty="0" smtClean="0">
                <a:solidFill>
                  <a:schemeClr val="tx1"/>
                </a:solidFill>
              </a:rPr>
              <a:t>form </a:t>
            </a:r>
            <a:r>
              <a:rPr lang="en-US" sz="2800" dirty="0" smtClean="0">
                <a:solidFill>
                  <a:schemeClr val="tx1"/>
                </a:solidFill>
              </a:rPr>
              <a:t>to capture the education.  The information is then entered into the EHR. There is </a:t>
            </a:r>
            <a:r>
              <a:rPr lang="en-US" sz="2800" b="1" dirty="0" smtClean="0">
                <a:solidFill>
                  <a:schemeClr val="tx1"/>
                </a:solidFill>
              </a:rPr>
              <a:t>no specific form to use</a:t>
            </a:r>
            <a:r>
              <a:rPr lang="en-US" sz="2800" dirty="0" smtClean="0">
                <a:solidFill>
                  <a:schemeClr val="tx1"/>
                </a:solidFill>
              </a:rPr>
              <a:t>; each facility </a:t>
            </a:r>
            <a:r>
              <a:rPr lang="en-US" sz="2800" b="1" dirty="0" smtClean="0">
                <a:solidFill>
                  <a:schemeClr val="tx1"/>
                </a:solidFill>
              </a:rPr>
              <a:t>can develop their own form.</a:t>
            </a:r>
            <a:r>
              <a:rPr lang="en-US" sz="2800" dirty="0" smtClean="0">
                <a:solidFill>
                  <a:schemeClr val="tx1"/>
                </a:solidFill>
              </a:rPr>
              <a:t>  Only your Medical Records staff needs approve the form. The next slide is an example of such a form.</a:t>
            </a:r>
            <a:endParaRPr lang="en-US" sz="4400" dirty="0" smtClean="0">
              <a:solidFill>
                <a:schemeClr val="tx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CC Group Preventative Services form"/>
          <p:cNvPicPr>
            <a:picLocks noChangeAspect="1" noChangeArrowheads="1"/>
          </p:cNvPicPr>
          <p:nvPr/>
        </p:nvPicPr>
        <p:blipFill>
          <a:blip r:embed="rId2" cstate="print"/>
          <a:srcRect/>
          <a:stretch>
            <a:fillRect/>
          </a:stretch>
        </p:blipFill>
        <p:spPr bwMode="auto">
          <a:xfrm>
            <a:off x="3556000" y="0"/>
            <a:ext cx="5444067" cy="6858000"/>
          </a:xfrm>
          <a:prstGeom prst="rect">
            <a:avLst/>
          </a:prstGeom>
          <a:noFill/>
          <a:ln w="9525">
            <a:noFill/>
            <a:miter lim="800000"/>
            <a:headEnd/>
            <a:tailEnd/>
          </a:ln>
        </p:spPr>
      </p:pic>
      <p:sp>
        <p:nvSpPr>
          <p:cNvPr id="54275" name="Text Box 3"/>
          <p:cNvSpPr txBox="1">
            <a:spLocks noChangeArrowheads="1"/>
          </p:cNvSpPr>
          <p:nvPr/>
        </p:nvSpPr>
        <p:spPr bwMode="auto">
          <a:xfrm>
            <a:off x="3894667" y="2133600"/>
            <a:ext cx="1320800" cy="838200"/>
          </a:xfrm>
          <a:prstGeom prst="rect">
            <a:avLst/>
          </a:prstGeom>
          <a:solidFill>
            <a:srgbClr val="FFFFFF"/>
          </a:solidFill>
          <a:ln w="9525">
            <a:solidFill>
              <a:srgbClr val="000000"/>
            </a:solidFill>
            <a:miter lim="800000"/>
            <a:headEnd/>
            <a:tailEnd/>
          </a:ln>
        </p:spPr>
        <p:txBody>
          <a:bodyPr/>
          <a:lstStyle/>
          <a:p>
            <a:endParaRPr lang="en-US" sz="1200" u="none">
              <a:cs typeface="Times New Roman" pitchFamily="18" charset="0"/>
            </a:endParaRPr>
          </a:p>
          <a:p>
            <a:r>
              <a:rPr lang="en-US" sz="1200" u="none">
                <a:cs typeface="Times New Roman" pitchFamily="18" charset="0"/>
              </a:rPr>
              <a:t>In this column, ask participants to write their name.</a:t>
            </a:r>
            <a:endParaRPr lang="en-US" sz="2400" u="none"/>
          </a:p>
        </p:txBody>
      </p:sp>
      <p:sp>
        <p:nvSpPr>
          <p:cNvPr id="54276" name="Text Box 4"/>
          <p:cNvSpPr txBox="1">
            <a:spLocks noChangeArrowheads="1"/>
          </p:cNvSpPr>
          <p:nvPr/>
        </p:nvSpPr>
        <p:spPr bwMode="auto">
          <a:xfrm>
            <a:off x="4775200" y="4191000"/>
            <a:ext cx="1320800" cy="914400"/>
          </a:xfrm>
          <a:prstGeom prst="rect">
            <a:avLst/>
          </a:prstGeom>
          <a:solidFill>
            <a:srgbClr val="FFFFFF"/>
          </a:solidFill>
          <a:ln w="9525">
            <a:solidFill>
              <a:srgbClr val="000000"/>
            </a:solidFill>
            <a:miter lim="800000"/>
            <a:headEnd/>
            <a:tailEnd/>
          </a:ln>
        </p:spPr>
        <p:txBody>
          <a:bodyPr/>
          <a:lstStyle/>
          <a:p>
            <a:r>
              <a:rPr lang="en-US" sz="1200" u="none">
                <a:cs typeface="Times New Roman" pitchFamily="18" charset="0"/>
              </a:rPr>
              <a:t>In this column, ask participants to write their sex, Male or Female (M or F)</a:t>
            </a:r>
            <a:endParaRPr lang="en-US" sz="2400" u="none"/>
          </a:p>
        </p:txBody>
      </p:sp>
      <p:sp>
        <p:nvSpPr>
          <p:cNvPr id="54277" name="Text Box 5"/>
          <p:cNvSpPr txBox="1">
            <a:spLocks noChangeArrowheads="1"/>
          </p:cNvSpPr>
          <p:nvPr/>
        </p:nvSpPr>
        <p:spPr bwMode="auto">
          <a:xfrm>
            <a:off x="3826933" y="3124200"/>
            <a:ext cx="2641600" cy="800100"/>
          </a:xfrm>
          <a:prstGeom prst="rect">
            <a:avLst/>
          </a:prstGeom>
          <a:solidFill>
            <a:srgbClr val="FFFFFF"/>
          </a:solidFill>
          <a:ln w="9525">
            <a:solidFill>
              <a:srgbClr val="000000"/>
            </a:solidFill>
            <a:miter lim="800000"/>
            <a:headEnd/>
            <a:tailEnd/>
          </a:ln>
        </p:spPr>
        <p:txBody>
          <a:bodyPr/>
          <a:lstStyle/>
          <a:p>
            <a:r>
              <a:rPr lang="en-US" sz="1200" u="none">
                <a:cs typeface="Times New Roman" pitchFamily="18" charset="0"/>
              </a:rPr>
              <a:t>In this column, ask patients to write in their hospital/clinic chart number, if they know this information.  If not, ask them to write their birth date.</a:t>
            </a:r>
            <a:endParaRPr lang="en-US" sz="2400" u="none"/>
          </a:p>
        </p:txBody>
      </p:sp>
      <p:sp>
        <p:nvSpPr>
          <p:cNvPr id="54278" name="Text Box 6"/>
          <p:cNvSpPr txBox="1">
            <a:spLocks noChangeArrowheads="1"/>
          </p:cNvSpPr>
          <p:nvPr/>
        </p:nvSpPr>
        <p:spPr bwMode="auto">
          <a:xfrm>
            <a:off x="6671734" y="1524000"/>
            <a:ext cx="2209800" cy="1358900"/>
          </a:xfrm>
          <a:prstGeom prst="rect">
            <a:avLst/>
          </a:prstGeom>
          <a:noFill/>
          <a:ln w="9525">
            <a:noFill/>
            <a:miter lim="800000"/>
            <a:headEnd/>
            <a:tailEnd/>
          </a:ln>
        </p:spPr>
        <p:txBody>
          <a:bodyPr/>
          <a:lstStyle/>
          <a:p>
            <a:r>
              <a:rPr lang="en-US" sz="1200" u="none">
                <a:cs typeface="Times New Roman" pitchFamily="18" charset="0"/>
              </a:rPr>
              <a:t>CAD-DP-Gp-15 Min.                 CAD-L-Gp-15 Min.                     CAD-P-Gp-15 Min.                     DM-DP-Gp-15 Min.                      GS:  Pts. to Learn Early Warning Signs of heart Attack</a:t>
            </a:r>
            <a:endParaRPr lang="en-US" sz="1200" u="none"/>
          </a:p>
          <a:p>
            <a:endParaRPr lang="en-US" sz="2400" u="none"/>
          </a:p>
        </p:txBody>
      </p:sp>
      <p:sp>
        <p:nvSpPr>
          <p:cNvPr id="54279" name="Text Box 7"/>
          <p:cNvSpPr txBox="1">
            <a:spLocks noChangeArrowheads="1"/>
          </p:cNvSpPr>
          <p:nvPr/>
        </p:nvSpPr>
        <p:spPr bwMode="auto">
          <a:xfrm>
            <a:off x="6468533" y="3200400"/>
            <a:ext cx="2336800" cy="1524000"/>
          </a:xfrm>
          <a:prstGeom prst="rect">
            <a:avLst/>
          </a:prstGeom>
          <a:solidFill>
            <a:srgbClr val="FFFFFF"/>
          </a:solidFill>
          <a:ln w="9525">
            <a:solidFill>
              <a:srgbClr val="000000"/>
            </a:solidFill>
            <a:miter lim="800000"/>
            <a:headEnd/>
            <a:tailEnd/>
          </a:ln>
        </p:spPr>
        <p:txBody>
          <a:bodyPr/>
          <a:lstStyle/>
          <a:p>
            <a:endParaRPr lang="en-US" sz="1200" u="none" dirty="0">
              <a:cs typeface="Times New Roman" pitchFamily="18" charset="0"/>
            </a:endParaRPr>
          </a:p>
          <a:p>
            <a:r>
              <a:rPr lang="en-US" sz="1200" u="none" dirty="0">
                <a:cs typeface="Times New Roman" pitchFamily="18" charset="0"/>
              </a:rPr>
              <a:t>This “education string” documents that education was provided on CAD in a Group setting; duration of the educational encounter was approximately 15 minutes per each topic.  GOAL SET: Patients to Learn Early Warning Signs of Heart Attack</a:t>
            </a:r>
            <a:endParaRPr lang="en-US" sz="2400" u="none" dirty="0"/>
          </a:p>
        </p:txBody>
      </p:sp>
      <p:sp>
        <p:nvSpPr>
          <p:cNvPr id="54280" name="Line 8"/>
          <p:cNvSpPr>
            <a:spLocks noChangeShapeType="1"/>
          </p:cNvSpPr>
          <p:nvPr/>
        </p:nvSpPr>
        <p:spPr bwMode="auto">
          <a:xfrm flipV="1">
            <a:off x="4504267" y="1752600"/>
            <a:ext cx="0" cy="342900"/>
          </a:xfrm>
          <a:prstGeom prst="line">
            <a:avLst/>
          </a:prstGeom>
          <a:noFill/>
          <a:ln w="57150">
            <a:solidFill>
              <a:srgbClr val="000000"/>
            </a:solidFill>
            <a:round/>
            <a:headEnd/>
            <a:tailEnd type="triangle" w="med" len="med"/>
          </a:ln>
        </p:spPr>
        <p:txBody>
          <a:bodyPr/>
          <a:lstStyle/>
          <a:p>
            <a:endParaRPr lang="en-US"/>
          </a:p>
        </p:txBody>
      </p:sp>
      <p:sp>
        <p:nvSpPr>
          <p:cNvPr id="54281" name="Line 9"/>
          <p:cNvSpPr>
            <a:spLocks noChangeShapeType="1"/>
          </p:cNvSpPr>
          <p:nvPr/>
        </p:nvSpPr>
        <p:spPr bwMode="auto">
          <a:xfrm flipV="1">
            <a:off x="5994400" y="1905000"/>
            <a:ext cx="0" cy="1219200"/>
          </a:xfrm>
          <a:prstGeom prst="line">
            <a:avLst/>
          </a:prstGeom>
          <a:noFill/>
          <a:ln w="57150">
            <a:solidFill>
              <a:srgbClr val="000000"/>
            </a:solidFill>
            <a:round/>
            <a:headEnd/>
            <a:tailEnd type="triangle" w="med" len="med"/>
          </a:ln>
        </p:spPr>
        <p:txBody>
          <a:bodyPr/>
          <a:lstStyle/>
          <a:p>
            <a:endParaRPr lang="en-US"/>
          </a:p>
        </p:txBody>
      </p:sp>
      <p:sp>
        <p:nvSpPr>
          <p:cNvPr id="54282" name="Line 10"/>
          <p:cNvSpPr>
            <a:spLocks noChangeShapeType="1"/>
          </p:cNvSpPr>
          <p:nvPr/>
        </p:nvSpPr>
        <p:spPr bwMode="auto">
          <a:xfrm flipV="1">
            <a:off x="5452533" y="1828800"/>
            <a:ext cx="0" cy="2286000"/>
          </a:xfrm>
          <a:prstGeom prst="line">
            <a:avLst/>
          </a:prstGeom>
          <a:noFill/>
          <a:ln w="57150">
            <a:solidFill>
              <a:srgbClr val="000000"/>
            </a:solidFill>
            <a:round/>
            <a:headEnd/>
            <a:tailEnd type="triangle" w="med" len="med"/>
          </a:ln>
        </p:spPr>
        <p:txBody>
          <a:bodyPr/>
          <a:lstStyle/>
          <a:p>
            <a:endParaRPr lang="en-US"/>
          </a:p>
        </p:txBody>
      </p:sp>
      <p:sp>
        <p:nvSpPr>
          <p:cNvPr id="54283" name="Line 11"/>
          <p:cNvSpPr>
            <a:spLocks noChangeShapeType="1"/>
          </p:cNvSpPr>
          <p:nvPr/>
        </p:nvSpPr>
        <p:spPr bwMode="auto">
          <a:xfrm flipV="1">
            <a:off x="7484533" y="2895600"/>
            <a:ext cx="0" cy="228600"/>
          </a:xfrm>
          <a:prstGeom prst="line">
            <a:avLst/>
          </a:prstGeom>
          <a:noFill/>
          <a:ln w="57150">
            <a:solidFill>
              <a:srgbClr val="000000"/>
            </a:solidFill>
            <a:round/>
            <a:headEnd/>
            <a:tailEnd type="triangle" w="med" len="med"/>
          </a:ln>
        </p:spPr>
        <p:txBody>
          <a:bodyPr/>
          <a:lstStyle/>
          <a:p>
            <a:endParaRPr lang="en-US"/>
          </a:p>
        </p:txBody>
      </p:sp>
      <p:sp>
        <p:nvSpPr>
          <p:cNvPr id="54284" name="Rectangle 12"/>
          <p:cNvSpPr>
            <a:spLocks noChangeArrowheads="1"/>
          </p:cNvSpPr>
          <p:nvPr/>
        </p:nvSpPr>
        <p:spPr bwMode="auto">
          <a:xfrm>
            <a:off x="1849967" y="7782888"/>
            <a:ext cx="184731" cy="1015663"/>
          </a:xfrm>
          <a:prstGeom prst="rect">
            <a:avLst/>
          </a:prstGeom>
          <a:noFill/>
          <a:ln w="9525">
            <a:noFill/>
            <a:miter lim="800000"/>
            <a:headEnd/>
            <a:tailEnd/>
          </a:ln>
        </p:spPr>
        <p:txBody>
          <a:bodyPr wrap="none" anchor="ctr">
            <a:spAutoFit/>
          </a:bodyPr>
          <a:lstStyle/>
          <a:p>
            <a:endParaRPr lang="en-US" sz="1200" u="none">
              <a:cs typeface="Times New Roman" pitchFamily="18" charset="0"/>
            </a:endParaRPr>
          </a:p>
          <a:p>
            <a:r>
              <a:rPr lang="en-US" sz="1200" u="none">
                <a:cs typeface="Times New Roman" pitchFamily="18" charset="0"/>
              </a:rPr>
              <a:t/>
            </a:r>
            <a:br>
              <a:rPr lang="en-US" sz="1200" u="none">
                <a:cs typeface="Times New Roman" pitchFamily="18" charset="0"/>
              </a:rPr>
            </a:br>
            <a:endParaRPr lang="en-US" sz="1200" u="none"/>
          </a:p>
          <a:p>
            <a:endParaRPr lang="en-US" sz="2400" u="none"/>
          </a:p>
        </p:txBody>
      </p:sp>
      <p:sp>
        <p:nvSpPr>
          <p:cNvPr id="3" name="Content Placeholder 2"/>
          <p:cNvSpPr>
            <a:spLocks noGrp="1"/>
          </p:cNvSpPr>
          <p:nvPr>
            <p:ph idx="1"/>
          </p:nvPr>
        </p:nvSpPr>
        <p:spPr>
          <a:xfrm>
            <a:off x="457200" y="838200"/>
            <a:ext cx="2971800" cy="5486400"/>
          </a:xfrm>
        </p:spPr>
        <p:txBody>
          <a:bodyPr>
            <a:normAutofit fontScale="85000" lnSpcReduction="20000"/>
          </a:bodyPr>
          <a:lstStyle/>
          <a:p>
            <a:pPr marL="0" indent="0">
              <a:buNone/>
            </a:pPr>
            <a:r>
              <a:rPr lang="en-US" sz="2800" dirty="0">
                <a:solidFill>
                  <a:schemeClr val="tx2"/>
                </a:solidFill>
              </a:rPr>
              <a:t>This is </a:t>
            </a:r>
            <a:r>
              <a:rPr lang="en-US" sz="2800" i="1" dirty="0">
                <a:solidFill>
                  <a:schemeClr val="tx2"/>
                </a:solidFill>
              </a:rPr>
              <a:t>an example </a:t>
            </a:r>
            <a:r>
              <a:rPr lang="en-US" sz="2800" dirty="0">
                <a:solidFill>
                  <a:schemeClr val="tx2"/>
                </a:solidFill>
              </a:rPr>
              <a:t>of a form to capture  education provided outside of the facility.  Any form needs the following information:</a:t>
            </a:r>
          </a:p>
          <a:p>
            <a:pPr marL="0" indent="0">
              <a:buNone/>
            </a:pPr>
            <a:r>
              <a:rPr lang="en-US" sz="2800" dirty="0">
                <a:solidFill>
                  <a:schemeClr val="tx2"/>
                </a:solidFill>
              </a:rPr>
              <a:t> Name</a:t>
            </a:r>
          </a:p>
          <a:p>
            <a:pPr marL="0" indent="0">
              <a:buNone/>
            </a:pPr>
            <a:r>
              <a:rPr lang="en-US" sz="2800" dirty="0">
                <a:solidFill>
                  <a:schemeClr val="tx2"/>
                </a:solidFill>
              </a:rPr>
              <a:t> Gender</a:t>
            </a:r>
          </a:p>
          <a:p>
            <a:pPr marL="0" indent="0">
              <a:buNone/>
            </a:pPr>
            <a:r>
              <a:rPr lang="en-US" sz="2800" dirty="0">
                <a:solidFill>
                  <a:schemeClr val="tx2"/>
                </a:solidFill>
              </a:rPr>
              <a:t> Birthday or clinic</a:t>
            </a:r>
          </a:p>
          <a:p>
            <a:pPr marL="0" indent="0">
              <a:buNone/>
            </a:pPr>
            <a:r>
              <a:rPr lang="en-US" sz="2800" dirty="0">
                <a:solidFill>
                  <a:schemeClr val="tx2"/>
                </a:solidFill>
              </a:rPr>
              <a:t>   chart number</a:t>
            </a:r>
          </a:p>
          <a:p>
            <a:pPr marL="0" indent="0">
              <a:buNone/>
            </a:pPr>
            <a:r>
              <a:rPr lang="en-US" sz="2800" dirty="0">
                <a:solidFill>
                  <a:schemeClr val="tx2"/>
                </a:solidFill>
              </a:rPr>
              <a:t> The education</a:t>
            </a:r>
          </a:p>
          <a:p>
            <a:pPr marL="0" indent="0">
              <a:buNone/>
            </a:pPr>
            <a:r>
              <a:rPr lang="en-US" sz="2800" dirty="0">
                <a:solidFill>
                  <a:schemeClr val="tx2"/>
                </a:solidFill>
              </a:rPr>
              <a:t>   provided, topic, level</a:t>
            </a:r>
          </a:p>
          <a:p>
            <a:pPr marL="0" indent="0">
              <a:buNone/>
            </a:pPr>
            <a:r>
              <a:rPr lang="en-US" sz="2800" dirty="0">
                <a:solidFill>
                  <a:schemeClr val="tx2"/>
                </a:solidFill>
              </a:rPr>
              <a:t>   of understanding </a:t>
            </a:r>
          </a:p>
          <a:p>
            <a:pPr marL="0" indent="0">
              <a:buNone/>
            </a:pPr>
            <a:r>
              <a:rPr lang="en-US" sz="2800" dirty="0">
                <a:solidFill>
                  <a:schemeClr val="tx2"/>
                </a:solidFill>
              </a:rPr>
              <a:t>   and time. </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229600" cy="4483291"/>
          </a:xfrm>
        </p:spPr>
        <p:txBody>
          <a:bodyPr/>
          <a:lstStyle/>
          <a:p>
            <a:r>
              <a:rPr lang="en-US" dirty="0" smtClean="0"/>
              <a:t>Familiarize yourself with the local community resources so that you can discuss using these resources with your patient.</a:t>
            </a:r>
          </a:p>
          <a:p>
            <a:r>
              <a:rPr lang="en-US" dirty="0" smtClean="0"/>
              <a:t>Encourage the patient to encourage all family members to participate in physical activity and exercise.</a:t>
            </a:r>
          </a:p>
          <a:p>
            <a:r>
              <a:rPr lang="en-US" dirty="0" smtClean="0"/>
              <a:t>Remind patients that fancy exercise equipment, a gym and other items associated with exercise and physical activity are not needed. </a:t>
            </a:r>
            <a:r>
              <a:rPr lang="en-US" i="1" dirty="0" smtClean="0"/>
              <a:t>“One foot in front of the other” </a:t>
            </a:r>
            <a:r>
              <a:rPr lang="en-US" dirty="0" smtClean="0"/>
              <a:t>for 15-30 minutes is all one needs!</a:t>
            </a:r>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Community Resources</a:t>
            </a:r>
            <a:endParaRPr lang="en-US" dirty="0"/>
          </a:p>
        </p:txBody>
      </p:sp>
      <p:pic>
        <p:nvPicPr>
          <p:cNvPr id="1029" name="Picture 5" descr="man and child walking"/>
          <p:cNvPicPr>
            <a:picLocks noChangeAspect="1" noChangeArrowheads="1"/>
          </p:cNvPicPr>
          <p:nvPr/>
        </p:nvPicPr>
        <p:blipFill>
          <a:blip r:embed="rId2" cstate="print"/>
          <a:srcRect/>
          <a:stretch>
            <a:fillRect/>
          </a:stretch>
        </p:blipFill>
        <p:spPr bwMode="auto">
          <a:xfrm>
            <a:off x="7648956" y="4800600"/>
            <a:ext cx="1495044" cy="18159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82000" cy="4525963"/>
          </a:xfrm>
        </p:spPr>
        <p:txBody>
          <a:bodyPr>
            <a:normAutofit/>
          </a:bodyPr>
          <a:lstStyle/>
          <a:p>
            <a:r>
              <a:rPr lang="en-US" dirty="0" smtClean="0"/>
              <a:t>Data is managed within the Indian Health Service using the Clinical Reporting System (CRS.)</a:t>
            </a:r>
          </a:p>
          <a:p>
            <a:r>
              <a:rPr lang="en-US" dirty="0" smtClean="0"/>
              <a:t>CRS is intended to eliminate the need for manual chart audits for evaluating and reporting clinical measures that depend on RPMS data. </a:t>
            </a:r>
          </a:p>
          <a:p>
            <a:r>
              <a:rPr lang="en-US" dirty="0" smtClean="0"/>
              <a:t>Each year, an updated version of CRS software is released to reflect changes in the </a:t>
            </a:r>
            <a:r>
              <a:rPr lang="en-US" b="1" dirty="0" smtClean="0">
                <a:solidFill>
                  <a:srgbClr val="FF0000"/>
                </a:solidFill>
              </a:rPr>
              <a:t>logic</a:t>
            </a:r>
            <a:r>
              <a:rPr lang="en-US" dirty="0" smtClean="0"/>
              <a:t> and any additions to clinical performance measure definitions. </a:t>
            </a:r>
            <a:endParaRPr lang="en-US" dirty="0"/>
          </a:p>
        </p:txBody>
      </p:sp>
      <p:sp>
        <p:nvSpPr>
          <p:cNvPr id="3" name="Title 2"/>
          <p:cNvSpPr>
            <a:spLocks noGrp="1"/>
          </p:cNvSpPr>
          <p:nvPr>
            <p:ph type="title"/>
          </p:nvPr>
        </p:nvSpPr>
        <p:spPr>
          <a:xfrm>
            <a:off x="304800" y="685800"/>
            <a:ext cx="8382000" cy="1143000"/>
          </a:xfrm>
        </p:spPr>
        <p:txBody>
          <a:bodyPr>
            <a:normAutofit/>
          </a:bodyPr>
          <a:lstStyle/>
          <a:p>
            <a:r>
              <a:rPr lang="en-US" dirty="0" smtClean="0"/>
              <a:t>CRS = Clinical Reporting System</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Quitting Tabacco Patient Education Handout"/>
          <p:cNvPicPr>
            <a:picLocks noChangeArrowheads="1"/>
          </p:cNvPicPr>
          <p:nvPr/>
        </p:nvPicPr>
        <p:blipFill>
          <a:blip r:embed="rId2" cstate="print"/>
          <a:srcRect/>
          <a:stretch>
            <a:fillRect/>
          </a:stretch>
        </p:blipFill>
        <p:spPr bwMode="auto">
          <a:xfrm rot="420000">
            <a:off x="2369691" y="1475482"/>
            <a:ext cx="4536281" cy="5402461"/>
          </a:xfrm>
          <a:prstGeom prst="rect">
            <a:avLst/>
          </a:prstGeom>
          <a:noFill/>
          <a:ln w="12700" cap="flat">
            <a:noFill/>
            <a:miter lim="800000"/>
            <a:headEnd/>
            <a:tailEnd/>
          </a:ln>
        </p:spPr>
      </p:pic>
      <p:sp>
        <p:nvSpPr>
          <p:cNvPr id="3" name="Content Placeholder 2"/>
          <p:cNvSpPr>
            <a:spLocks noGrp="1"/>
          </p:cNvSpPr>
          <p:nvPr>
            <p:ph idx="1"/>
          </p:nvPr>
        </p:nvSpPr>
        <p:spPr>
          <a:xfrm>
            <a:off x="457200" y="685800"/>
            <a:ext cx="8229600" cy="1066800"/>
          </a:xfrm>
        </p:spPr>
        <p:txBody>
          <a:bodyPr/>
          <a:lstStyle/>
          <a:p>
            <a:pPr marL="0" indent="0">
              <a:buNone/>
            </a:pPr>
            <a:r>
              <a:rPr lang="en-US" sz="2800" dirty="0"/>
              <a:t>Online Patient Education handouts and other Resources can be found at </a:t>
            </a:r>
            <a:r>
              <a:rPr lang="en-US" sz="2800" dirty="0">
                <a:hlinkClick r:id="rId3"/>
              </a:rPr>
              <a:t>www.ihs.gov</a:t>
            </a:r>
            <a:r>
              <a:rPr lang="en-US" sz="2800" dirty="0"/>
              <a:t> </a:t>
            </a:r>
          </a:p>
          <a:p>
            <a:pPr marL="0" indent="0">
              <a:buNone/>
            </a:pP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7" y="4724921"/>
            <a:ext cx="8458646" cy="1361777"/>
          </a:xfrm>
        </p:spPr>
        <p:txBody>
          <a:bodyPr/>
          <a:lstStyle/>
          <a:p>
            <a:pPr>
              <a:defRPr/>
            </a:pPr>
            <a:r>
              <a:rPr lang="en-US" sz="4400" b="0" cap="none" dirty="0" smtClean="0">
                <a:solidFill>
                  <a:schemeClr val="tx1"/>
                </a:solidFill>
                <a:sym typeface="Arial" charset="0"/>
                <a:hlinkClick r:id="rId2"/>
              </a:rPr>
              <a:t>Mary.Wachacha@ihs.gov</a:t>
            </a:r>
            <a:r>
              <a:rPr lang="en-US" sz="4400" b="0" cap="none" dirty="0" smtClean="0">
                <a:solidFill>
                  <a:schemeClr val="tx1"/>
                </a:solidFill>
                <a:sym typeface="Arial" charset="0"/>
              </a:rPr>
              <a:t/>
            </a:r>
            <a:br>
              <a:rPr lang="en-US" sz="4400" b="0" cap="none" dirty="0" smtClean="0">
                <a:solidFill>
                  <a:schemeClr val="tx1"/>
                </a:solidFill>
                <a:sym typeface="Arial" charset="0"/>
              </a:rPr>
            </a:br>
            <a:r>
              <a:rPr lang="en-US" sz="4400" b="0" dirty="0" smtClean="0">
                <a:solidFill>
                  <a:schemeClr val="tx1"/>
                </a:solidFill>
                <a:sym typeface="Arial" charset="0"/>
                <a:hlinkClick r:id="rId3"/>
              </a:rPr>
              <a:t>Chris.Lamer@ihs.gov</a:t>
            </a:r>
            <a:r>
              <a:rPr lang="en-US" sz="4400" b="0" dirty="0" smtClean="0">
                <a:solidFill>
                  <a:schemeClr val="tx1"/>
                </a:solidFill>
                <a:sym typeface="Arial" charset="0"/>
              </a:rPr>
              <a:t/>
            </a:r>
            <a:br>
              <a:rPr lang="en-US" sz="4400" b="0" dirty="0" smtClean="0">
                <a:solidFill>
                  <a:schemeClr val="tx1"/>
                </a:solidFill>
                <a:sym typeface="Arial" charset="0"/>
              </a:rPr>
            </a:br>
            <a:endParaRPr lang="en-US" sz="4400" b="0" cap="none" dirty="0">
              <a:solidFill>
                <a:schemeClr val="tx1"/>
              </a:solidFill>
              <a:sym typeface="Arial" charset="0"/>
            </a:endParaRPr>
          </a:p>
        </p:txBody>
      </p:sp>
      <p:sp>
        <p:nvSpPr>
          <p:cNvPr id="3" name="Text Placeholder 2"/>
          <p:cNvSpPr>
            <a:spLocks noGrp="1"/>
          </p:cNvSpPr>
          <p:nvPr>
            <p:ph type="body" idx="1"/>
          </p:nvPr>
        </p:nvSpPr>
        <p:spPr>
          <a:xfrm>
            <a:off x="228600" y="2743200"/>
            <a:ext cx="7772177" cy="1500188"/>
          </a:xfrm>
        </p:spPr>
        <p:txBody>
          <a:bodyPr tIns="32146" bIns="32146"/>
          <a:lstStyle/>
          <a:p>
            <a:pPr>
              <a:buFont typeface="Arial" charset="0"/>
              <a:buNone/>
              <a:defRPr/>
            </a:pPr>
            <a:r>
              <a:rPr lang="en-US" sz="6000" dirty="0" smtClean="0">
                <a:sym typeface="Arial" charset="0"/>
              </a:rPr>
              <a:t>Questions?</a:t>
            </a:r>
            <a:endParaRPr lang="en-US" sz="6000" dirty="0">
              <a:sym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1447800"/>
          </a:xfrm>
        </p:spPr>
        <p:txBody>
          <a:bodyPr>
            <a:normAutofit/>
          </a:bodyPr>
          <a:lstStyle/>
          <a:p>
            <a:pPr>
              <a:defRPr/>
            </a:pPr>
            <a:r>
              <a:rPr lang="en-US" sz="3200" dirty="0" smtClean="0">
                <a:solidFill>
                  <a:schemeClr val="tx1"/>
                </a:solidFill>
              </a:rPr>
              <a:t>Determining</a:t>
            </a:r>
            <a:r>
              <a:rPr lang="en-US" sz="3200" b="1" dirty="0" smtClean="0">
                <a:solidFill>
                  <a:schemeClr val="tx1"/>
                </a:solidFill>
              </a:rPr>
              <a:t> </a:t>
            </a:r>
            <a:r>
              <a:rPr lang="en-US" sz="3200" b="1" dirty="0" smtClean="0">
                <a:solidFill>
                  <a:srgbClr val="FF0000"/>
                </a:solidFill>
              </a:rPr>
              <a:t>Logic</a:t>
            </a:r>
            <a:r>
              <a:rPr lang="en-US" sz="3200" b="1" dirty="0" smtClean="0">
                <a:solidFill>
                  <a:schemeClr val="tx1"/>
                </a:solidFill>
              </a:rPr>
              <a:t> </a:t>
            </a:r>
            <a:r>
              <a:rPr lang="en-US" sz="3200" dirty="0" smtClean="0">
                <a:solidFill>
                  <a:schemeClr val="tx1"/>
                </a:solidFill>
              </a:rPr>
              <a:t>is simple math [division (÷)] – you need a numerator and a denominator . </a:t>
            </a:r>
            <a:endParaRPr lang="en-US" sz="3200" dirty="0">
              <a:solidFill>
                <a:schemeClr val="tx1"/>
              </a:solidFill>
            </a:endParaRPr>
          </a:p>
        </p:txBody>
      </p:sp>
      <p:grpSp>
        <p:nvGrpSpPr>
          <p:cNvPr id="6" name="Group 5" descr="number of tobacco users divided by the number of non-tobacco users"/>
          <p:cNvGrpSpPr/>
          <p:nvPr/>
        </p:nvGrpSpPr>
        <p:grpSpPr>
          <a:xfrm>
            <a:off x="5410200" y="2286000"/>
            <a:ext cx="3048000" cy="1016000"/>
            <a:chOff x="5410200" y="2286000"/>
            <a:chExt cx="3048000" cy="1016000"/>
          </a:xfrm>
        </p:grpSpPr>
        <p:sp>
          <p:nvSpPr>
            <p:cNvPr id="11267" name="TextBox 3"/>
            <p:cNvSpPr txBox="1">
              <a:spLocks noChangeArrowheads="1"/>
            </p:cNvSpPr>
            <p:nvPr/>
          </p:nvSpPr>
          <p:spPr bwMode="auto">
            <a:xfrm>
              <a:off x="5486400" y="2286000"/>
              <a:ext cx="2971800" cy="1016000"/>
            </a:xfrm>
            <a:prstGeom prst="rect">
              <a:avLst/>
            </a:prstGeom>
            <a:noFill/>
            <a:ln w="9525">
              <a:noFill/>
              <a:miter lim="800000"/>
              <a:headEnd/>
              <a:tailEnd/>
            </a:ln>
          </p:spPr>
          <p:txBody>
            <a:bodyPr wrap="square">
              <a:spAutoFit/>
            </a:bodyPr>
            <a:lstStyle/>
            <a:p>
              <a:r>
                <a:rPr lang="en-US" dirty="0"/>
                <a:t># of Tobacco Users </a:t>
              </a:r>
              <a:r>
                <a:rPr lang="en-US" sz="2400" dirty="0"/>
                <a:t>(÷)</a:t>
              </a:r>
            </a:p>
            <a:p>
              <a:endParaRPr lang="en-US" dirty="0"/>
            </a:p>
            <a:p>
              <a:r>
                <a:rPr lang="en-US" dirty="0"/>
                <a:t># of non-Tobacco Users</a:t>
              </a:r>
            </a:p>
          </p:txBody>
        </p:sp>
        <p:cxnSp>
          <p:nvCxnSpPr>
            <p:cNvPr id="11268" name="Straight Connector 5"/>
            <p:cNvCxnSpPr>
              <a:cxnSpLocks noChangeShapeType="1"/>
            </p:cNvCxnSpPr>
            <p:nvPr/>
          </p:nvCxnSpPr>
          <p:spPr bwMode="auto">
            <a:xfrm>
              <a:off x="5410200" y="2819400"/>
              <a:ext cx="2286000" cy="0"/>
            </a:xfrm>
            <a:prstGeom prst="line">
              <a:avLst/>
            </a:prstGeom>
            <a:noFill/>
            <a:ln w="9525" algn="ctr">
              <a:solidFill>
                <a:schemeClr val="tx1"/>
              </a:solidFill>
              <a:round/>
              <a:headEnd/>
              <a:tailEnd/>
            </a:ln>
          </p:spPr>
        </p:cxnSp>
      </p:grpSp>
      <p:grpSp>
        <p:nvGrpSpPr>
          <p:cNvPr id="3" name="Group 2" descr="number of patients with Physical Activity (PA) divided by the number of patients with No Physical Acivity(PA)"/>
          <p:cNvGrpSpPr/>
          <p:nvPr/>
        </p:nvGrpSpPr>
        <p:grpSpPr>
          <a:xfrm>
            <a:off x="152400" y="2133600"/>
            <a:ext cx="5181600" cy="1016000"/>
            <a:chOff x="152400" y="2133600"/>
            <a:chExt cx="5181600" cy="1016000"/>
          </a:xfrm>
        </p:grpSpPr>
        <p:sp>
          <p:nvSpPr>
            <p:cNvPr id="11269" name="TextBox 6"/>
            <p:cNvSpPr txBox="1">
              <a:spLocks noChangeArrowheads="1"/>
            </p:cNvSpPr>
            <p:nvPr/>
          </p:nvSpPr>
          <p:spPr bwMode="auto">
            <a:xfrm>
              <a:off x="152400" y="2133600"/>
              <a:ext cx="5181600" cy="1016000"/>
            </a:xfrm>
            <a:prstGeom prst="rect">
              <a:avLst/>
            </a:prstGeom>
            <a:noFill/>
            <a:ln w="9525">
              <a:noFill/>
              <a:miter lim="800000"/>
              <a:headEnd/>
              <a:tailEnd/>
            </a:ln>
          </p:spPr>
          <p:txBody>
            <a:bodyPr wrap="square">
              <a:spAutoFit/>
            </a:bodyPr>
            <a:lstStyle/>
            <a:p>
              <a:r>
                <a:rPr lang="en-US" dirty="0"/>
                <a:t># of Patients with Physical Activity (PA) </a:t>
              </a:r>
              <a:r>
                <a:rPr lang="en-US" sz="2400" dirty="0"/>
                <a:t>(÷)</a:t>
              </a:r>
            </a:p>
            <a:p>
              <a:endParaRPr lang="en-US" dirty="0"/>
            </a:p>
            <a:p>
              <a:r>
                <a:rPr lang="en-US" dirty="0"/>
                <a:t># of Patients with No Physical Activity (PA)</a:t>
              </a:r>
            </a:p>
          </p:txBody>
        </p:sp>
        <p:cxnSp>
          <p:nvCxnSpPr>
            <p:cNvPr id="11270" name="Straight Connector 8"/>
            <p:cNvCxnSpPr>
              <a:cxnSpLocks noChangeShapeType="1"/>
            </p:cNvCxnSpPr>
            <p:nvPr/>
          </p:nvCxnSpPr>
          <p:spPr bwMode="auto">
            <a:xfrm>
              <a:off x="381000" y="2743200"/>
              <a:ext cx="4343400" cy="0"/>
            </a:xfrm>
            <a:prstGeom prst="line">
              <a:avLst/>
            </a:prstGeom>
            <a:noFill/>
            <a:ln w="9525" algn="ctr">
              <a:solidFill>
                <a:schemeClr val="tx1"/>
              </a:solidFill>
              <a:round/>
              <a:headEnd/>
              <a:tailEnd/>
            </a:ln>
          </p:spPr>
        </p:cxnSp>
      </p:grpSp>
      <p:grpSp>
        <p:nvGrpSpPr>
          <p:cNvPr id="4" name="Group 3" descr="number of patients testing blood sugar divided by the number of patients not testing blood sugar"/>
          <p:cNvGrpSpPr/>
          <p:nvPr/>
        </p:nvGrpSpPr>
        <p:grpSpPr>
          <a:xfrm>
            <a:off x="228600" y="3810000"/>
            <a:ext cx="4572000" cy="1016000"/>
            <a:chOff x="228600" y="3810000"/>
            <a:chExt cx="4572000" cy="1016000"/>
          </a:xfrm>
        </p:grpSpPr>
        <p:sp>
          <p:nvSpPr>
            <p:cNvPr id="11271" name="TextBox 9"/>
            <p:cNvSpPr txBox="1">
              <a:spLocks noChangeArrowheads="1"/>
            </p:cNvSpPr>
            <p:nvPr/>
          </p:nvSpPr>
          <p:spPr bwMode="auto">
            <a:xfrm>
              <a:off x="228600" y="3810000"/>
              <a:ext cx="4572000" cy="1016000"/>
            </a:xfrm>
            <a:prstGeom prst="rect">
              <a:avLst/>
            </a:prstGeom>
            <a:noFill/>
            <a:ln w="9525">
              <a:noFill/>
              <a:miter lim="800000"/>
              <a:headEnd/>
              <a:tailEnd/>
            </a:ln>
          </p:spPr>
          <p:txBody>
            <a:bodyPr wrap="square">
              <a:spAutoFit/>
            </a:bodyPr>
            <a:lstStyle/>
            <a:p>
              <a:r>
                <a:rPr lang="en-US" dirty="0"/>
                <a:t># of Patients Testing Blood Sugar </a:t>
              </a:r>
              <a:r>
                <a:rPr lang="en-US" sz="2400" dirty="0"/>
                <a:t>(÷)</a:t>
              </a:r>
            </a:p>
            <a:p>
              <a:endParaRPr lang="en-US" dirty="0"/>
            </a:p>
            <a:p>
              <a:r>
                <a:rPr lang="en-US" dirty="0"/>
                <a:t># of Patients Not Testing Blood Sugar</a:t>
              </a:r>
            </a:p>
          </p:txBody>
        </p:sp>
        <p:cxnSp>
          <p:nvCxnSpPr>
            <p:cNvPr id="11272" name="Straight Connector 11"/>
            <p:cNvCxnSpPr>
              <a:cxnSpLocks noChangeShapeType="1"/>
              <a:stCxn id="11271" idx="1"/>
            </p:cNvCxnSpPr>
            <p:nvPr/>
          </p:nvCxnSpPr>
          <p:spPr bwMode="auto">
            <a:xfrm>
              <a:off x="228600" y="4318000"/>
              <a:ext cx="3886200" cy="25400"/>
            </a:xfrm>
            <a:prstGeom prst="line">
              <a:avLst/>
            </a:prstGeom>
            <a:noFill/>
            <a:ln w="9525" algn="ctr">
              <a:solidFill>
                <a:schemeClr val="tx1"/>
              </a:solidFill>
              <a:round/>
              <a:headEnd/>
              <a:tailEnd/>
            </a:ln>
          </p:spPr>
        </p:cxnSp>
      </p:grpSp>
      <p:grpSp>
        <p:nvGrpSpPr>
          <p:cNvPr id="5" name="Group 4" descr="number of patients who need a translator divided by the number of patients who do not need a translator"/>
          <p:cNvGrpSpPr/>
          <p:nvPr/>
        </p:nvGrpSpPr>
        <p:grpSpPr>
          <a:xfrm>
            <a:off x="152400" y="5486400"/>
            <a:ext cx="4953000" cy="1016000"/>
            <a:chOff x="152400" y="5486400"/>
            <a:chExt cx="4953000" cy="1016000"/>
          </a:xfrm>
        </p:grpSpPr>
        <p:sp>
          <p:nvSpPr>
            <p:cNvPr id="11273" name="TextBox 12"/>
            <p:cNvSpPr txBox="1">
              <a:spLocks noChangeArrowheads="1"/>
            </p:cNvSpPr>
            <p:nvPr/>
          </p:nvSpPr>
          <p:spPr bwMode="auto">
            <a:xfrm>
              <a:off x="152400" y="5486400"/>
              <a:ext cx="4953000" cy="1016000"/>
            </a:xfrm>
            <a:prstGeom prst="rect">
              <a:avLst/>
            </a:prstGeom>
            <a:noFill/>
            <a:ln w="9525">
              <a:noFill/>
              <a:miter lim="800000"/>
              <a:headEnd/>
              <a:tailEnd/>
            </a:ln>
          </p:spPr>
          <p:txBody>
            <a:bodyPr>
              <a:spAutoFit/>
            </a:bodyPr>
            <a:lstStyle/>
            <a:p>
              <a:r>
                <a:rPr lang="en-US" dirty="0"/>
                <a:t># of Patients who need a Translator </a:t>
              </a:r>
              <a:r>
                <a:rPr lang="en-US" sz="2400" dirty="0"/>
                <a:t>(÷)</a:t>
              </a:r>
            </a:p>
            <a:p>
              <a:endParaRPr lang="en-US" dirty="0"/>
            </a:p>
            <a:p>
              <a:r>
                <a:rPr lang="en-US" dirty="0"/>
                <a:t># of Patients who do not need a Translator</a:t>
              </a:r>
            </a:p>
          </p:txBody>
        </p:sp>
        <p:cxnSp>
          <p:nvCxnSpPr>
            <p:cNvPr id="11274" name="Straight Connector 13"/>
            <p:cNvCxnSpPr>
              <a:cxnSpLocks noChangeShapeType="1"/>
            </p:cNvCxnSpPr>
            <p:nvPr/>
          </p:nvCxnSpPr>
          <p:spPr bwMode="auto">
            <a:xfrm rot="10800000" flipH="1">
              <a:off x="304800" y="6019800"/>
              <a:ext cx="3886200" cy="4763"/>
            </a:xfrm>
            <a:prstGeom prst="line">
              <a:avLst/>
            </a:prstGeom>
            <a:noFill/>
            <a:ln w="9525" algn="ctr">
              <a:solidFill>
                <a:schemeClr val="tx1"/>
              </a:solidFill>
              <a:round/>
              <a:headEnd/>
              <a:tailEnd/>
            </a:ln>
          </p:spPr>
        </p:cxnSp>
      </p:grpSp>
      <p:sp>
        <p:nvSpPr>
          <p:cNvPr id="15" name="TextBox 14" descr="The only way to track data is to insert data (via documentation) into the EHR or the Medical Chart.  The RPMS system then uses math to obtain needed data information.&#10;"/>
          <p:cNvSpPr txBox="1"/>
          <p:nvPr/>
        </p:nvSpPr>
        <p:spPr>
          <a:xfrm>
            <a:off x="5181600" y="3505200"/>
            <a:ext cx="3657600" cy="3046988"/>
          </a:xfrm>
          <a:prstGeom prst="rect">
            <a:avLst/>
          </a:prstGeom>
          <a:noFill/>
        </p:spPr>
        <p:txBody>
          <a:bodyPr wrap="square">
            <a:spAutoFit/>
          </a:bodyPr>
          <a:lstStyle/>
          <a:p>
            <a:pPr>
              <a:defRPr/>
            </a:pPr>
            <a:r>
              <a:rPr lang="en-US" sz="2400" b="1" dirty="0">
                <a:effectLst>
                  <a:outerShdw blurRad="50800" dist="38100" dir="2700000" algn="tl" rotWithShape="0">
                    <a:prstClr val="black">
                      <a:alpha val="40000"/>
                    </a:prstClr>
                  </a:outerShdw>
                </a:effectLst>
              </a:rPr>
              <a:t>The only way to track data is to insert </a:t>
            </a:r>
            <a:r>
              <a:rPr lang="en-US" sz="2400" b="1" dirty="0" smtClean="0">
                <a:effectLst>
                  <a:outerShdw blurRad="50800" dist="38100" dir="2700000" algn="tl" rotWithShape="0">
                    <a:prstClr val="black">
                      <a:alpha val="40000"/>
                    </a:prstClr>
                  </a:outerShdw>
                </a:effectLst>
              </a:rPr>
              <a:t>data (via documentation) into the </a:t>
            </a:r>
            <a:r>
              <a:rPr lang="en-US" sz="2400" b="1" dirty="0">
                <a:effectLst>
                  <a:outerShdw blurRad="50800" dist="38100" dir="2700000" algn="tl" rotWithShape="0">
                    <a:prstClr val="black">
                      <a:alpha val="40000"/>
                    </a:prstClr>
                  </a:outerShdw>
                </a:effectLst>
              </a:rPr>
              <a:t>EHR or the Medical </a:t>
            </a:r>
            <a:r>
              <a:rPr lang="en-US" sz="2400" b="1" dirty="0" smtClean="0">
                <a:effectLst>
                  <a:outerShdw blurRad="50800" dist="38100" dir="2700000" algn="tl" rotWithShape="0">
                    <a:prstClr val="black">
                      <a:alpha val="40000"/>
                    </a:prstClr>
                  </a:outerShdw>
                </a:effectLst>
              </a:rPr>
              <a:t>Chart.  The RPMS system then uses math </a:t>
            </a:r>
            <a:r>
              <a:rPr lang="en-US" sz="2400" b="1" dirty="0">
                <a:effectLst>
                  <a:outerShdw blurRad="50800" dist="38100" dir="2700000" algn="tl" rotWithShape="0">
                    <a:prstClr val="black">
                      <a:alpha val="40000"/>
                    </a:prstClr>
                  </a:outerShdw>
                </a:effectLst>
              </a:rPr>
              <a:t>to obtain needed </a:t>
            </a:r>
            <a:r>
              <a:rPr lang="en-US" sz="2400" b="1" dirty="0" smtClean="0">
                <a:effectLst>
                  <a:outerShdw blurRad="50800" dist="38100" dir="2700000" algn="tl" rotWithShape="0">
                    <a:prstClr val="black">
                      <a:alpha val="40000"/>
                    </a:prstClr>
                  </a:outerShdw>
                </a:effectLst>
              </a:rPr>
              <a:t>data information</a:t>
            </a:r>
            <a:r>
              <a:rPr lang="en-US" sz="2000" b="1" dirty="0">
                <a:effectLst>
                  <a:outerShdw blurRad="50800" dist="38100" dir="2700000" algn="tl" rotWithShape="0">
                    <a:prstClr val="black">
                      <a:alpha val="40000"/>
                    </a:prstClr>
                  </a:outerShdw>
                </a:effectLs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8" name="Rectangle 4"/>
          <p:cNvSpPr>
            <a:spLocks noGrp="1" noChangeArrowheads="1"/>
          </p:cNvSpPr>
          <p:nvPr>
            <p:ph type="title"/>
          </p:nvPr>
        </p:nvSpPr>
        <p:spPr>
          <a:xfrm>
            <a:off x="533400" y="609600"/>
            <a:ext cx="8263467" cy="990600"/>
          </a:xfrm>
        </p:spPr>
        <p:txBody>
          <a:bodyPr>
            <a:normAutofit/>
          </a:bodyPr>
          <a:lstStyle/>
          <a:p>
            <a:pPr eaLnBrk="1" hangingPunct="1">
              <a:defRPr/>
            </a:pPr>
            <a:r>
              <a:rPr lang="en-US" sz="4400" b="1" dirty="0" smtClean="0"/>
              <a:t>Where does the data come from?</a:t>
            </a:r>
          </a:p>
        </p:txBody>
      </p:sp>
      <p:pic>
        <p:nvPicPr>
          <p:cNvPr id="20483" name="Picture 6" descr="inputting provider documentation into the computer"/>
          <p:cNvPicPr>
            <a:picLocks noChangeAspect="1" noChangeArrowheads="1"/>
          </p:cNvPicPr>
          <p:nvPr/>
        </p:nvPicPr>
        <p:blipFill>
          <a:blip r:embed="rId2" cstate="print"/>
          <a:srcRect/>
          <a:stretch>
            <a:fillRect/>
          </a:stretch>
        </p:blipFill>
        <p:spPr bwMode="auto">
          <a:xfrm>
            <a:off x="5723467" y="2286000"/>
            <a:ext cx="2070100" cy="2743200"/>
          </a:xfrm>
          <a:prstGeom prst="rect">
            <a:avLst/>
          </a:prstGeom>
          <a:noFill/>
          <a:ln w="9525">
            <a:noFill/>
            <a:miter lim="800000"/>
            <a:headEnd/>
            <a:tailEnd/>
          </a:ln>
        </p:spPr>
      </p:pic>
      <p:pic>
        <p:nvPicPr>
          <p:cNvPr id="20484" name="Picture 7" descr="Dr. with provider documentation"/>
          <p:cNvPicPr>
            <a:picLocks noChangeAspect="1" noChangeArrowheads="1"/>
          </p:cNvPicPr>
          <p:nvPr/>
        </p:nvPicPr>
        <p:blipFill>
          <a:blip r:embed="rId3" cstate="print"/>
          <a:srcRect/>
          <a:stretch>
            <a:fillRect/>
          </a:stretch>
        </p:blipFill>
        <p:spPr bwMode="auto">
          <a:xfrm>
            <a:off x="1219200" y="2057400"/>
            <a:ext cx="2506133" cy="3505200"/>
          </a:xfrm>
          <a:prstGeom prst="rect">
            <a:avLst/>
          </a:prstGeom>
          <a:noFill/>
          <a:ln w="9525">
            <a:noFill/>
            <a:miter lim="800000"/>
            <a:headEnd/>
            <a:tailEnd/>
          </a:ln>
        </p:spPr>
      </p:pic>
      <p:sp>
        <p:nvSpPr>
          <p:cNvPr id="20485" name="Text Box 8"/>
          <p:cNvSpPr txBox="1">
            <a:spLocks noChangeArrowheads="1"/>
          </p:cNvSpPr>
          <p:nvPr/>
        </p:nvSpPr>
        <p:spPr bwMode="auto">
          <a:xfrm>
            <a:off x="2895600" y="5334000"/>
            <a:ext cx="5334000" cy="1323439"/>
          </a:xfrm>
          <a:prstGeom prst="rect">
            <a:avLst/>
          </a:prstGeom>
          <a:noFill/>
          <a:ln w="9525">
            <a:noFill/>
            <a:miter lim="800000"/>
            <a:headEnd/>
            <a:tailEnd/>
          </a:ln>
        </p:spPr>
        <p:txBody>
          <a:bodyPr wrap="square">
            <a:spAutoFit/>
          </a:bodyPr>
          <a:lstStyle/>
          <a:p>
            <a:pPr algn="ctr">
              <a:spcBef>
                <a:spcPct val="50000"/>
              </a:spcBef>
            </a:pPr>
            <a:r>
              <a:rPr lang="en-US" sz="4000" b="1" dirty="0">
                <a:solidFill>
                  <a:schemeClr val="bg2">
                    <a:lumMod val="50000"/>
                  </a:schemeClr>
                </a:solidFill>
              </a:rPr>
              <a:t>From provider documentation</a:t>
            </a:r>
          </a:p>
        </p:txBody>
      </p:sp>
      <p:cxnSp>
        <p:nvCxnSpPr>
          <p:cNvPr id="20486" name="AutoShape 9"/>
          <p:cNvCxnSpPr>
            <a:cxnSpLocks noChangeShapeType="1"/>
          </p:cNvCxnSpPr>
          <p:nvPr/>
        </p:nvCxnSpPr>
        <p:spPr bwMode="auto">
          <a:xfrm rot="10800000" flipH="1">
            <a:off x="1049867" y="2286000"/>
            <a:ext cx="5709356" cy="1371600"/>
          </a:xfrm>
          <a:prstGeom prst="curvedConnector4">
            <a:avLst>
              <a:gd name="adj1" fmla="val -3560"/>
              <a:gd name="adj2" fmla="val 144444"/>
            </a:avLst>
          </a:prstGeom>
          <a:noFill/>
          <a:ln w="0">
            <a:solidFill>
              <a:schemeClr val="bg1"/>
            </a:solidFill>
            <a:round/>
            <a:headEnd/>
            <a:tailEnd type="triangle" w="med" len="med"/>
          </a:ln>
        </p:spPr>
      </p:cxnSp>
      <p:sp>
        <p:nvSpPr>
          <p:cNvPr id="12" name="Arc 11"/>
          <p:cNvSpPr/>
          <p:nvPr/>
        </p:nvSpPr>
        <p:spPr>
          <a:xfrm>
            <a:off x="685800" y="1828800"/>
            <a:ext cx="5486400" cy="762000"/>
          </a:xfrm>
          <a:prstGeom prst="arc">
            <a:avLst>
              <a:gd name="adj1" fmla="val 11061775"/>
              <a:gd name="adj2" fmla="val 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flipH="1" flipV="1">
            <a:off x="990600" y="1981200"/>
            <a:ext cx="83820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8458200" cy="1143000"/>
          </a:xfrm>
        </p:spPr>
        <p:txBody>
          <a:bodyPr>
            <a:normAutofit fontScale="90000"/>
          </a:bodyPr>
          <a:lstStyle/>
          <a:p>
            <a:r>
              <a:rPr lang="en-US" sz="4400" dirty="0" smtClean="0">
                <a:solidFill>
                  <a:schemeClr val="accent2">
                    <a:lumMod val="75000"/>
                  </a:schemeClr>
                </a:solidFill>
              </a:rPr>
              <a:t>You </a:t>
            </a:r>
            <a:r>
              <a:rPr lang="en-US" sz="4400" dirty="0" smtClean="0"/>
              <a:t>are the key to documentation: If it isn’t documented, it isn’t done!</a:t>
            </a:r>
            <a:endParaRPr lang="en-US" sz="4400" dirty="0"/>
          </a:p>
        </p:txBody>
      </p:sp>
      <p:pic>
        <p:nvPicPr>
          <p:cNvPr id="1026" name="Picture 2" descr="inputting data into a computer"/>
          <p:cNvPicPr>
            <a:picLocks noChangeAspect="1" noChangeArrowheads="1"/>
          </p:cNvPicPr>
          <p:nvPr/>
        </p:nvPicPr>
        <p:blipFill>
          <a:blip r:embed="rId2" cstate="print"/>
          <a:srcRect/>
          <a:stretch>
            <a:fillRect/>
          </a:stretch>
        </p:blipFill>
        <p:spPr bwMode="auto">
          <a:xfrm>
            <a:off x="6629400" y="4419600"/>
            <a:ext cx="1795882" cy="1833372"/>
          </a:xfrm>
          <a:prstGeom prst="rect">
            <a:avLst/>
          </a:prstGeom>
          <a:noFill/>
        </p:spPr>
      </p:pic>
      <p:pic>
        <p:nvPicPr>
          <p:cNvPr id="1027" name="Picture 3" descr="laptop"/>
          <p:cNvPicPr>
            <a:picLocks noChangeAspect="1" noChangeArrowheads="1"/>
          </p:cNvPicPr>
          <p:nvPr/>
        </p:nvPicPr>
        <p:blipFill>
          <a:blip r:embed="rId3" cstate="print"/>
          <a:srcRect/>
          <a:stretch>
            <a:fillRect/>
          </a:stretch>
        </p:blipFill>
        <p:spPr bwMode="auto">
          <a:xfrm>
            <a:off x="6553200" y="1752600"/>
            <a:ext cx="2285714" cy="2285714"/>
          </a:xfrm>
          <a:prstGeom prst="rect">
            <a:avLst/>
          </a:prstGeom>
          <a:noFill/>
        </p:spPr>
      </p:pic>
      <p:pic>
        <p:nvPicPr>
          <p:cNvPr id="1028" name="Picture 4" descr="writing"/>
          <p:cNvPicPr>
            <a:picLocks noChangeAspect="1" noChangeArrowheads="1"/>
          </p:cNvPicPr>
          <p:nvPr/>
        </p:nvPicPr>
        <p:blipFill>
          <a:blip r:embed="rId4" cstate="print"/>
          <a:srcRect/>
          <a:stretch>
            <a:fillRect/>
          </a:stretch>
        </p:blipFill>
        <p:spPr bwMode="auto">
          <a:xfrm>
            <a:off x="609600" y="4648200"/>
            <a:ext cx="1711407" cy="1811372"/>
          </a:xfrm>
          <a:prstGeom prst="rect">
            <a:avLst/>
          </a:prstGeom>
          <a:noFill/>
        </p:spPr>
      </p:pic>
      <p:pic>
        <p:nvPicPr>
          <p:cNvPr id="1029" name="Picture 5" descr="computer with headphones"/>
          <p:cNvPicPr>
            <a:picLocks noChangeAspect="1" noChangeArrowheads="1"/>
          </p:cNvPicPr>
          <p:nvPr/>
        </p:nvPicPr>
        <p:blipFill>
          <a:blip r:embed="rId5" cstate="print"/>
          <a:srcRect/>
          <a:stretch>
            <a:fillRect/>
          </a:stretch>
        </p:blipFill>
        <p:spPr bwMode="auto">
          <a:xfrm>
            <a:off x="0" y="2353235"/>
            <a:ext cx="2322343" cy="2057400"/>
          </a:xfrm>
          <a:prstGeom prst="rect">
            <a:avLst/>
          </a:prstGeom>
          <a:noFill/>
        </p:spPr>
      </p:pic>
      <p:pic>
        <p:nvPicPr>
          <p:cNvPr id="1031" name="Picture 7" descr="Dr. with patient documentation/records"/>
          <p:cNvPicPr>
            <a:picLocks noChangeAspect="1" noChangeArrowheads="1"/>
          </p:cNvPicPr>
          <p:nvPr/>
        </p:nvPicPr>
        <p:blipFill>
          <a:blip r:embed="rId6" cstate="print"/>
          <a:srcRect/>
          <a:stretch>
            <a:fillRect/>
          </a:stretch>
        </p:blipFill>
        <p:spPr bwMode="auto">
          <a:xfrm>
            <a:off x="3505200" y="3048000"/>
            <a:ext cx="2209800" cy="2971800"/>
          </a:xfrm>
          <a:prstGeom prst="rect">
            <a:avLst/>
          </a:prstGeom>
          <a:noFill/>
        </p:spPr>
      </p:pic>
      <p:sp>
        <p:nvSpPr>
          <p:cNvPr id="8" name="TextBox 7"/>
          <p:cNvSpPr txBox="1"/>
          <p:nvPr/>
        </p:nvSpPr>
        <p:spPr>
          <a:xfrm>
            <a:off x="2362200" y="2057400"/>
            <a:ext cx="3962400" cy="646331"/>
          </a:xfrm>
          <a:prstGeom prst="rect">
            <a:avLst/>
          </a:prstGeom>
          <a:noFill/>
        </p:spPr>
        <p:txBody>
          <a:bodyPr wrap="square" rtlCol="0">
            <a:spAutoFit/>
          </a:bodyPr>
          <a:lstStyle/>
          <a:p>
            <a:pPr algn="ctr"/>
            <a:r>
              <a:rPr lang="en-US" b="1" dirty="0" smtClean="0">
                <a:solidFill>
                  <a:schemeClr val="bg2">
                    <a:lumMod val="50000"/>
                  </a:schemeClr>
                </a:solidFill>
              </a:rPr>
              <a:t>How will you “prove” your site is communicating with patients?</a:t>
            </a:r>
            <a:endParaRPr lang="en-US" b="1" dirty="0">
              <a:solidFill>
                <a:schemeClr val="bg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11110</TotalTime>
  <Words>3487</Words>
  <Application>Microsoft Office PowerPoint</Application>
  <PresentationFormat>On-screen Show (4:3)</PresentationFormat>
  <Paragraphs>553</Paragraphs>
  <Slides>61</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Calibri</vt:lpstr>
      <vt:lpstr>Calibri Bold</vt:lpstr>
      <vt:lpstr>Calisto MT</vt:lpstr>
      <vt:lpstr>Constantia</vt:lpstr>
      <vt:lpstr>Gill Sans</vt:lpstr>
      <vt:lpstr>Times</vt:lpstr>
      <vt:lpstr>Times New Roman</vt:lpstr>
      <vt:lpstr>Wingdings 2</vt:lpstr>
      <vt:lpstr>ヒラギノ角ゴ Pro W3</vt:lpstr>
      <vt:lpstr>Flow</vt:lpstr>
      <vt:lpstr>Documenting  Physical Activity and  Exercise Education</vt:lpstr>
      <vt:lpstr>In an effort to improve our interaction with our patients, the IHS Health Education Program has developed the infrastructure for education; and, in partnership with OIT, several new enhancements have been developed in RPMS to better serve our patients.</vt:lpstr>
      <vt:lpstr>PowerPoint Presentation</vt:lpstr>
      <vt:lpstr>Health Education is a partnership meant to provide many ways to interact with patients.</vt:lpstr>
      <vt:lpstr>PowerPoint Presentation</vt:lpstr>
      <vt:lpstr>CRS = Clinical Reporting System</vt:lpstr>
      <vt:lpstr>Determining Logic is simple math [division (÷)] – you need a numerator and a denominator . </vt:lpstr>
      <vt:lpstr>Where does the data come from?</vt:lpstr>
      <vt:lpstr>You are the key to documentation: If it isn’t documented, it isn’t done!</vt:lpstr>
      <vt:lpstr>Data Sources we use to prepare reports come from the National Data Warehouse (RPMS):</vt:lpstr>
      <vt:lpstr>How is your facility doing?   Every Site that Uses RPMS can run the  CRS Education Report. Ask your IT staff to run the CRS Education Report.  You can track any education that has been provided through this report.</vt:lpstr>
      <vt:lpstr>An Important Tool in Data Collection: Health Factors  What is a health factor?</vt:lpstr>
      <vt:lpstr>Health Factors: does your patient?</vt:lpstr>
      <vt:lpstr>What is a Health Factor?</vt:lpstr>
      <vt:lpstr>Educational Assessments are documented as Health Factors. What are Educational Assessments?</vt:lpstr>
      <vt:lpstr>Educational Assessment: Learning Preference (Health Factor) –  How do you prefer to learn new information?   Assess once a year – document as a Health Factor</vt:lpstr>
      <vt:lpstr>Education Assessment Barriers to Learning (Health Factor) Assess once a year – assess by observation.</vt:lpstr>
      <vt:lpstr>PowerPoint Presentation</vt:lpstr>
      <vt:lpstr>Confidence Health Factor</vt:lpstr>
      <vt:lpstr>Confidence Health Factor</vt:lpstr>
      <vt:lpstr>Physical Activity Health Factor</vt:lpstr>
      <vt:lpstr>Activity Assessment Algorithm</vt:lpstr>
      <vt:lpstr>PowerPoint Presentation</vt:lpstr>
      <vt:lpstr>Physical Activity Assessment</vt:lpstr>
      <vt:lpstr>Medical Clearance</vt:lpstr>
      <vt:lpstr>Where to document Health Factors?</vt:lpstr>
      <vt:lpstr>PowerPoint Presentation</vt:lpstr>
      <vt:lpstr>PowerPoint Presentation</vt:lpstr>
      <vt:lpstr>Patient Education Protocols and Codes (PEPC)</vt:lpstr>
      <vt:lpstr>Regardless of the Physical Activity (PA) response, use this as an opportunity to provide some education on the importance of physical activity and exercise to all patients 5 years of age and older. </vt:lpstr>
      <vt:lpstr>PowerPoint Presentation</vt:lpstr>
      <vt:lpstr>Patient Education</vt:lpstr>
      <vt:lpstr>Patient Education covers many topics</vt:lpstr>
      <vt:lpstr>You are almost ready to begin providing education. Before you begin to provide education –  you have one more step!</vt:lpstr>
      <vt:lpstr>Readiness to Learn</vt:lpstr>
      <vt:lpstr>Steps for Documenting Patient Education *7 Mandatory steps</vt:lpstr>
      <vt:lpstr>Readiness to Learn</vt:lpstr>
      <vt:lpstr>2. Disease state/Illness/Condition</vt:lpstr>
      <vt:lpstr>3. Education/topic modifier</vt:lpstr>
      <vt:lpstr>Obesity-Exercise (the PEPC Protocol) OBS-EX</vt:lpstr>
      <vt:lpstr>5. Level of understanding</vt:lpstr>
      <vt:lpstr>Levels of understanding</vt:lpstr>
      <vt:lpstr>Levels of Understanding</vt:lpstr>
      <vt:lpstr>6. Time</vt:lpstr>
      <vt:lpstr>7. Taking credit</vt:lpstr>
      <vt:lpstr>8. Patient Goals</vt:lpstr>
      <vt:lpstr>Goals – Set, Not Set, Met, or Not Met (Assisting the patient to change behavior) Examples of Goal Setting – assisting the patient to:</vt:lpstr>
      <vt:lpstr> Tracking a patient’s Goals (new tool in development for EHR )</vt:lpstr>
      <vt:lpstr>8. Comments – optional </vt:lpstr>
      <vt:lpstr>PowerPoint Presentation</vt:lpstr>
      <vt:lpstr>Patient Education Codes Below is an education “string.”</vt:lpstr>
      <vt:lpstr>PowerPoint Presentation</vt:lpstr>
      <vt:lpstr>PowerPoint Presentation</vt:lpstr>
      <vt:lpstr>PowerPoint Presentation</vt:lpstr>
      <vt:lpstr>PowerPoint Presentation</vt:lpstr>
      <vt:lpstr>NLM HL7 Info Button</vt:lpstr>
      <vt:lpstr>Community Education  Any education provided at other locations such as  schools, at prenatal classes or to other groups by any Health Provider such as PHNs, CHRs, or Health Educators - this education is also documented on an appropriate form to capture the education.  The information is then entered into the EHR. There is no specific form to use; each facility can develop their own form.  Only your Medical Records staff needs approve the form. The next slide is an example of such a form.</vt:lpstr>
      <vt:lpstr>PowerPoint Presentation</vt:lpstr>
      <vt:lpstr>Community Resources</vt:lpstr>
      <vt:lpstr>PowerPoint Presentation</vt:lpstr>
      <vt:lpstr>Mary.Wachacha@ihs.gov Chris.Lamer@ihs.gov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Physical Activity and Exercise Education</dc:title>
  <dc:subject>Documenting Physical Activity and Exercise Education</dc:subject>
  <dc:creator>IHS/Patient Education</dc:creator>
  <cp:keywords>Documenting Physical Activity and Exercise Education</cp:keywords>
  <cp:lastModifiedBy>Waquie, Janell F (IHS/HQ) [C]</cp:lastModifiedBy>
  <cp:revision>116</cp:revision>
  <dcterms:created xsi:type="dcterms:W3CDTF">2006-08-16T00:00:00Z</dcterms:created>
  <dcterms:modified xsi:type="dcterms:W3CDTF">2015-07-21T20:20:53Z</dcterms:modified>
</cp:coreProperties>
</file>