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284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2" r:id="rId24"/>
    <p:sldId id="27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5" autoAdjust="0"/>
    <p:restoredTop sz="86414" autoAdjust="0"/>
  </p:normalViewPr>
  <p:slideViewPr>
    <p:cSldViewPr>
      <p:cViewPr varScale="1">
        <p:scale>
          <a:sx n="92" d="100"/>
          <a:sy n="92" d="100"/>
        </p:scale>
        <p:origin x="-9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40DF7-CD39-48E0-917B-0A2F5BFA25A9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26A9A-C2D8-4BA7-934B-C81DD8E8B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26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3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6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0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36C7-4585-4F29-B656-07901DD6C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7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2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3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06DC-51FE-4740-96C1-53D79433B23C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5FCE1-1DF8-4BDA-80D2-31640A00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y.Groom@ihs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Immunization Package  - Manager’s Menu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572000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Amy Groom, MPH</a:t>
            </a:r>
          </a:p>
          <a:p>
            <a:pPr algn="ctr"/>
            <a:r>
              <a:rPr lang="en-US" sz="3200" dirty="0" smtClean="0"/>
              <a:t>IHS Immunization Program Manager</a:t>
            </a:r>
          </a:p>
          <a:p>
            <a:pPr algn="ctr"/>
            <a:r>
              <a:rPr lang="en-US" sz="3200" dirty="0" smtClean="0">
                <a:hlinkClick r:id="rId2"/>
              </a:rPr>
              <a:t>Amy.Groom@ihs.gov</a:t>
            </a:r>
            <a:endParaRPr lang="en-US" sz="32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Risk ICD-9 Taxonomy for </a:t>
            </a:r>
            <a:r>
              <a:rPr lang="en-US" dirty="0" err="1" smtClean="0"/>
              <a:t>Pneumo</a:t>
            </a:r>
            <a:endParaRPr lang="en-US" dirty="0"/>
          </a:p>
        </p:txBody>
      </p:sp>
      <p:graphicFrame>
        <p:nvGraphicFramePr>
          <p:cNvPr id="4" name="Content Placeholder 3" title="High Risk ICD-9 Taxonomy for Peneum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330579"/>
              </p:ext>
            </p:extLst>
          </p:nvPr>
        </p:nvGraphicFramePr>
        <p:xfrm>
          <a:off x="457200" y="1524000"/>
          <a:ext cx="8153400" cy="4800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7985"/>
                <a:gridCol w="4425415"/>
              </a:tblGrid>
              <a:tr h="303692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ICD 9 Code</a:t>
                      </a:r>
                      <a:endParaRPr lang="en-US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Definition</a:t>
                      </a:r>
                      <a:endParaRPr lang="en-US" sz="11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 dirty="0">
                          <a:effectLst/>
                        </a:rPr>
                        <a:t>042.0-043.09, 044.9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HIV infection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250.00-250.93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 dirty="0">
                          <a:effectLst/>
                        </a:rPr>
                        <a:t>Diabetes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303.90-303.91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Alcohol Dependency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428.0-428.9, 429.2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CHF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492.0-492.8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Emphysema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493.00-493.91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Asthma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494.0-496.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 dirty="0">
                          <a:effectLst/>
                        </a:rPr>
                        <a:t>Bronchiectasis, CLD, COPD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501-505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Pneumoconioses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571.0-571.9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Chronic Liver Dis.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581.0-581.9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Nephrotic Syndrome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585.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Renal Failure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865.00 - 865.19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Spleen Injury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996.80-996.89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Transplant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V42.0-V42.89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Kidney Transplant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V58.1-V58.11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Chemotherapy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  <a:tr h="281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>
                          <a:effectLst/>
                        </a:rPr>
                        <a:t>V67.2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  <a:tab pos="365760" algn="l"/>
                          <a:tab pos="548640" algn="l"/>
                          <a:tab pos="731520" algn="l"/>
                          <a:tab pos="914400" algn="l"/>
                        </a:tabLst>
                      </a:pPr>
                      <a:r>
                        <a:rPr lang="en-US" sz="1000" dirty="0">
                          <a:effectLst/>
                        </a:rPr>
                        <a:t>Chemotherapy f/u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5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title="Add a Lot Numb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" r="2000" b="4608"/>
          <a:stretch/>
        </p:blipFill>
        <p:spPr bwMode="auto">
          <a:xfrm>
            <a:off x="838200" y="213360"/>
            <a:ext cx="7616952" cy="646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8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6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Form Letters for Reminder Recall</a:t>
            </a:r>
            <a:endParaRPr lang="en-US" dirty="0"/>
          </a:p>
        </p:txBody>
      </p:sp>
      <p:pic>
        <p:nvPicPr>
          <p:cNvPr id="1026" name="Picture 2" title="Creating Form Letters for Reminder Rec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477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914400" y="39624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7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Form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in name for new form letter</a:t>
            </a:r>
          </a:p>
          <a:p>
            <a:r>
              <a:rPr lang="en-US" dirty="0" smtClean="0"/>
              <a:t>At prompt “Are you entering  [your new letter name] as a new  BI letter?” type “Y”</a:t>
            </a:r>
          </a:p>
          <a:p>
            <a:r>
              <a:rPr lang="en-US" dirty="0" smtClean="0"/>
              <a:t>Choose template to work from</a:t>
            </a:r>
          </a:p>
          <a:p>
            <a:pPr lvl="1"/>
            <a:r>
              <a:rPr lang="en-US" dirty="0" smtClean="0"/>
              <a:t>Standard Due Letter</a:t>
            </a:r>
          </a:p>
          <a:p>
            <a:pPr lvl="1"/>
            <a:r>
              <a:rPr lang="en-US" dirty="0" smtClean="0"/>
              <a:t>Official Immunization Record</a:t>
            </a:r>
          </a:p>
          <a:p>
            <a:pPr lvl="1"/>
            <a:r>
              <a:rPr lang="en-US" dirty="0" smtClean="0"/>
              <a:t>Standard Due letter – forecast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1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title="Editing a L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324600" cy="50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 Letter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68534"/>
            <a:ext cx="484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 the section you want to edit – e.g. “Top”.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5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editing the letter, if your screen looks like this . . </a:t>
            </a:r>
            <a:endParaRPr lang="en-US" dirty="0"/>
          </a:p>
        </p:txBody>
      </p:sp>
      <p:pic>
        <p:nvPicPr>
          <p:cNvPr id="2050" name="Picture 2" title="Switch from LINE EDITOR to SCREEN EDI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2560"/>
            <a:ext cx="4876800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52016" y="4343400"/>
            <a:ext cx="4748784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0"/>
            <a:ext cx="7200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need to switch from LINE EDITOR to SCREEN EDITOR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53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Switching from Line Editor to Screen Editor</a:t>
            </a:r>
            <a:endParaRPr lang="en-US" sz="3600" dirty="0"/>
          </a:p>
        </p:txBody>
      </p:sp>
      <p:pic>
        <p:nvPicPr>
          <p:cNvPr id="3074" name="Picture 2" title="Switching from Line Editor to Screen Ed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08" y="1194206"/>
            <a:ext cx="5879592" cy="470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1416" y="6244090"/>
            <a:ext cx="607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prompt, enter “^” (Shift 6) to go back to previous screen</a:t>
            </a:r>
          </a:p>
          <a:p>
            <a:r>
              <a:rPr lang="en-US" dirty="0" smtClean="0"/>
              <a:t>Enter “^” again to go back to main MGR’s menu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7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title="At the main MGR 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5593702" cy="44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352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main MGR Menu, type ^</a:t>
            </a:r>
            <a:r>
              <a:rPr lang="en-US" dirty="0" err="1" smtClean="0"/>
              <a:t>tbox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911334"/>
            <a:ext cx="325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“Edit User Characteristics”</a:t>
            </a:r>
            <a:endParaRPr lang="en-US" dirty="0"/>
          </a:p>
        </p:txBody>
      </p:sp>
      <p:pic>
        <p:nvPicPr>
          <p:cNvPr id="5" name="Picture 2" title="Edit User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"/>
            <a:ext cx="67056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4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go back to a previous screen, enter “^” (shift 6)</a:t>
            </a:r>
          </a:p>
          <a:p>
            <a:r>
              <a:rPr lang="en-US" dirty="0" smtClean="0"/>
              <a:t>To save changes and exit, hit the F1 key and “E” in quick succession</a:t>
            </a:r>
          </a:p>
          <a:p>
            <a:r>
              <a:rPr lang="en-US" dirty="0" smtClean="0"/>
              <a:t>To quit and go back to the previous screen WITHOUT saving changes, hit the F1 key and “Q” in quick succession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03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title="default Terminal 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419850" cy="51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6019800"/>
            <a:ext cx="420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“enter” to accept default Terminal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52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title="Screen Ed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62940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6019800"/>
            <a:ext cx="500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arrow keys, scroll down to “Preferred Editor” </a:t>
            </a:r>
          </a:p>
          <a:p>
            <a:r>
              <a:rPr lang="en-US" dirty="0" smtClean="0"/>
              <a:t>Type “S” to switch to Screen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52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title="Edit User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6844004" cy="547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19800"/>
            <a:ext cx="616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save change and exit, hit the F1 key  and E in quick succession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title="Message on Priority 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40080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700" y="5802868"/>
            <a:ext cx="694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will take you back to this screen. </a:t>
            </a:r>
          </a:p>
          <a:p>
            <a:r>
              <a:rPr lang="en-US" dirty="0" smtClean="0"/>
              <a:t>To return to the MGR menu, enter “^” at each screen until you get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04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title="More edits scre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248400" cy="4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420" y="6248400"/>
            <a:ext cx="8472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you open the letter to edit, in Screen Editor, your screen should now look like this.</a:t>
            </a:r>
          </a:p>
          <a:p>
            <a:r>
              <a:rPr lang="en-US" dirty="0" smtClean="0"/>
              <a:t>Use the arrow keys to move the cursor where you want to make changes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6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RPMS Immunization Package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63650" y="1600200"/>
            <a:ext cx="5902325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MENU SYSTEM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PAT	Patient Menu …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REP	Report Menu …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MGR 	Manager Menu …</a:t>
            </a:r>
          </a:p>
          <a:p>
            <a:pPr lvl="1" eaLnBrk="1" hangingPunct="1"/>
            <a:endParaRPr lang="en-US" dirty="0" smtClean="0">
              <a:solidFill>
                <a:schemeClr val="tx1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 smtClean="0"/>
              <a:t>			</a:t>
            </a:r>
          </a:p>
        </p:txBody>
      </p:sp>
      <p:pic>
        <p:nvPicPr>
          <p:cNvPr id="30723" name="Picture 4" descr="woman typing at works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00800" y="4343400"/>
            <a:ext cx="1795463" cy="1833563"/>
          </a:xfrm>
        </p:spPr>
      </p:pic>
    </p:spTree>
    <p:extLst>
      <p:ext uri="{BB962C8B-B14F-4D97-AF65-F5344CB8AC3E}">
        <p14:creationId xmlns:p14="http://schemas.microsoft.com/office/powerpoint/2010/main" val="28320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Manager’s Menu</a:t>
            </a:r>
            <a:endParaRPr lang="en-US" dirty="0"/>
          </a:p>
        </p:txBody>
      </p:sp>
      <p:pic>
        <p:nvPicPr>
          <p:cNvPr id="13314" name="Picture 2" descr="Set up Parameters Edit.  " title="Manager's 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75851" cy="590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3048000"/>
            <a:ext cx="2743200" cy="3048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581400"/>
            <a:ext cx="2819400" cy="60960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Site Parameters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900" dirty="0" smtClean="0"/>
              <a:t> </a:t>
            </a:r>
            <a:endParaRPr lang="en-US" sz="9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   </a:t>
            </a:r>
            <a:r>
              <a:rPr lang="en-US" sz="1400" dirty="0" smtClean="0">
                <a:solidFill>
                  <a:schemeClr val="tx1"/>
                </a:solidFill>
              </a:rPr>
              <a:t>1) Default Case Manager.........: TSUI,GLEN 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2) Other Location...............: DEMO HOSPITAL   NASHVILLE NON-IHS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3) Standard </a:t>
            </a:r>
            <a:r>
              <a:rPr lang="en-US" sz="1400" dirty="0" err="1" smtClean="0">
                <a:solidFill>
                  <a:schemeClr val="tx1"/>
                </a:solidFill>
              </a:rPr>
              <a:t>Imm</a:t>
            </a:r>
            <a:r>
              <a:rPr lang="en-US" sz="1400" dirty="0" smtClean="0">
                <a:solidFill>
                  <a:schemeClr val="tx1"/>
                </a:solidFill>
              </a:rPr>
              <a:t> Due Letter .....: Official Immunization Record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4) Official </a:t>
            </a:r>
            <a:r>
              <a:rPr lang="en-US" sz="1400" dirty="0" err="1" smtClean="0">
                <a:solidFill>
                  <a:schemeClr val="tx1"/>
                </a:solidFill>
              </a:rPr>
              <a:t>Imm</a:t>
            </a:r>
            <a:r>
              <a:rPr lang="en-US" sz="1400" dirty="0" smtClean="0">
                <a:solidFill>
                  <a:schemeClr val="tx1"/>
                </a:solidFill>
              </a:rPr>
              <a:t> Record Letter...: Official Immunization Record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5) Facility Report Header.......: CIHA HOSPITAL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6) Host File Server Path........: /m/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7) Minimum Days Last Letter.....: 30 days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8) Minimum </a:t>
            </a:r>
            <a:r>
              <a:rPr lang="en-US" sz="1400" dirty="0" err="1" smtClean="0">
                <a:solidFill>
                  <a:schemeClr val="tx1"/>
                </a:solidFill>
              </a:rPr>
              <a:t>vs</a:t>
            </a:r>
            <a:r>
              <a:rPr lang="en-US" sz="1400" dirty="0" smtClean="0">
                <a:solidFill>
                  <a:schemeClr val="tx1"/>
                </a:solidFill>
              </a:rPr>
              <a:t> Recommended Age...: Recommended 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9) </a:t>
            </a:r>
            <a:r>
              <a:rPr lang="en-US" sz="1400" dirty="0" err="1" smtClean="0">
                <a:solidFill>
                  <a:schemeClr val="tx1"/>
                </a:solidFill>
              </a:rPr>
              <a:t>ImmServe</a:t>
            </a:r>
            <a:r>
              <a:rPr lang="en-US" sz="1400" dirty="0" smtClean="0">
                <a:solidFill>
                  <a:schemeClr val="tx1"/>
                </a:solidFill>
              </a:rPr>
              <a:t> Forecasting Option..: #3, WITH 4-Day Grace, HPV through 18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10) Lot Number Options...........: NOT Required, Default Low Supply Alert=50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11) </a:t>
            </a:r>
            <a:r>
              <a:rPr lang="en-US" sz="1400" dirty="0" err="1" smtClean="0">
                <a:solidFill>
                  <a:schemeClr val="tx1"/>
                </a:solidFill>
              </a:rPr>
              <a:t>Pneumo</a:t>
            </a:r>
            <a:r>
              <a:rPr lang="en-US" sz="1400" dirty="0" smtClean="0">
                <a:solidFill>
                  <a:schemeClr val="tx1"/>
                </a:solidFill>
              </a:rPr>
              <a:t>, Flu, Zoster Options ......: </a:t>
            </a:r>
            <a:r>
              <a:rPr lang="en-US" sz="1400" dirty="0" err="1" smtClean="0">
                <a:solidFill>
                  <a:schemeClr val="tx1"/>
                </a:solidFill>
              </a:rPr>
              <a:t>Pneumo</a:t>
            </a:r>
            <a:r>
              <a:rPr lang="en-US" sz="1400" dirty="0" smtClean="0">
                <a:solidFill>
                  <a:schemeClr val="tx1"/>
                </a:solidFill>
              </a:rPr>
              <a:t>: 65 </a:t>
            </a:r>
            <a:r>
              <a:rPr lang="en-US" sz="1400" dirty="0" err="1" smtClean="0">
                <a:solidFill>
                  <a:schemeClr val="tx1"/>
                </a:solidFill>
              </a:rPr>
              <a:t>yrs</a:t>
            </a:r>
            <a:r>
              <a:rPr lang="en-US" sz="1400" dirty="0" smtClean="0">
                <a:solidFill>
                  <a:schemeClr val="tx1"/>
                </a:solidFill>
              </a:rPr>
              <a:t>  Flu: All ages (&gt;6 </a:t>
            </a:r>
            <a:r>
              <a:rPr lang="en-US" sz="1400" dirty="0" err="1" smtClean="0">
                <a:solidFill>
                  <a:schemeClr val="tx1"/>
                </a:solidFill>
              </a:rPr>
              <a:t>mths</a:t>
            </a:r>
            <a:r>
              <a:rPr lang="en-US" sz="1400" dirty="0" smtClean="0">
                <a:solidFill>
                  <a:schemeClr val="tx1"/>
                </a:solidFill>
              </a:rPr>
              <a:t>);Zoster: Yes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12) Forecasting (</a:t>
            </a:r>
            <a:r>
              <a:rPr lang="en-US" sz="1400" dirty="0" err="1" smtClean="0">
                <a:solidFill>
                  <a:schemeClr val="tx1"/>
                </a:solidFill>
              </a:rPr>
              <a:t>Imms</a:t>
            </a:r>
            <a:r>
              <a:rPr lang="en-US" sz="1400" dirty="0" smtClean="0">
                <a:solidFill>
                  <a:schemeClr val="tx1"/>
                </a:solidFill>
              </a:rPr>
              <a:t> Due).......: Enabled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13) Chart# with dashes...........: No Dashes (123456)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14) User as Default Provider.....: No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15) </a:t>
            </a:r>
            <a:r>
              <a:rPr lang="en-US" sz="1400" dirty="0" err="1" smtClean="0">
                <a:solidFill>
                  <a:schemeClr val="tx1"/>
                </a:solidFill>
              </a:rPr>
              <a:t>ImmServe</a:t>
            </a:r>
            <a:r>
              <a:rPr lang="en-US" sz="1400" dirty="0" smtClean="0">
                <a:solidFill>
                  <a:schemeClr val="tx1"/>
                </a:solidFill>
              </a:rPr>
              <a:t> Directory...........: C:\Program Files\Immserve84\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16) GPRA Communities.............: 1 Communities selected for GPRA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17) Inpatient Visit Check........: Disabled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18) High Risk Factor Check.......: Enabled (Smoking included in </a:t>
            </a:r>
            <a:r>
              <a:rPr lang="en-US" sz="1400" dirty="0" err="1" smtClean="0">
                <a:solidFill>
                  <a:schemeClr val="tx1"/>
                </a:solidFill>
              </a:rPr>
              <a:t>Pneumo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19) Import CPT-coded Visits......: Disabled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20) Visit Selection Menu.........: Disabled (Link Visits automatically)</a:t>
            </a:r>
          </a:p>
        </p:txBody>
      </p:sp>
    </p:spTree>
    <p:extLst>
      <p:ext uri="{BB962C8B-B14F-4D97-AF65-F5344CB8AC3E}">
        <p14:creationId xmlns:p14="http://schemas.microsoft.com/office/powerpoint/2010/main" val="37078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Forecasting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For Children/Adolescents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All options conform to ACIP recommendations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All options forecast </a:t>
            </a:r>
            <a:r>
              <a:rPr lang="en-US" sz="2400" dirty="0" err="1" smtClean="0">
                <a:solidFill>
                  <a:schemeClr val="tx1"/>
                </a:solidFill>
              </a:rPr>
              <a:t>Tdap</a:t>
            </a:r>
            <a:r>
              <a:rPr lang="en-US" sz="2400" dirty="0" smtClean="0">
                <a:solidFill>
                  <a:schemeClr val="tx1"/>
                </a:solidFill>
              </a:rPr>
              <a:t>, MCV4 for 11-18 year olds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Booster dose of </a:t>
            </a:r>
            <a:r>
              <a:rPr lang="en-US" sz="2000" dirty="0" err="1" smtClean="0"/>
              <a:t>Mening</a:t>
            </a:r>
            <a:r>
              <a:rPr lang="en-US" sz="2000" dirty="0" smtClean="0"/>
              <a:t> at 16 </a:t>
            </a:r>
            <a:r>
              <a:rPr lang="en-US" sz="2000" dirty="0" err="1" smtClean="0"/>
              <a:t>yrs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HPV for all females 11-18 </a:t>
            </a:r>
            <a:r>
              <a:rPr lang="en-US" sz="2000" dirty="0" err="1" smtClean="0">
                <a:solidFill>
                  <a:schemeClr val="tx1"/>
                </a:solidFill>
              </a:rPr>
              <a:t>yrs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HPV for males WHO RECEIVE A DOSE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Option to forecast Influenza for All or for &lt;19 years and 50+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For Adults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Hep</a:t>
            </a:r>
            <a:r>
              <a:rPr lang="en-US" sz="2400" dirty="0"/>
              <a:t> </a:t>
            </a:r>
            <a:r>
              <a:rPr lang="en-US" sz="2400" dirty="0" smtClean="0"/>
              <a:t>A &amp; B </a:t>
            </a:r>
            <a:r>
              <a:rPr lang="en-US" sz="2400" dirty="0"/>
              <a:t>only for adults who received a dose &lt; 18 </a:t>
            </a:r>
            <a:r>
              <a:rPr lang="en-US" sz="2400" dirty="0" smtClean="0"/>
              <a:t>years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Pneumo</a:t>
            </a:r>
            <a:r>
              <a:rPr lang="en-US" sz="2400" dirty="0" smtClean="0">
                <a:solidFill>
                  <a:schemeClr val="tx1"/>
                </a:solidFill>
              </a:rPr>
              <a:t> at 65+ (can choose to forecast starting at earlier age)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Option to forecast </a:t>
            </a:r>
            <a:r>
              <a:rPr lang="en-US" sz="2400" dirty="0" err="1" smtClean="0">
                <a:solidFill>
                  <a:schemeClr val="tx1"/>
                </a:solidFill>
              </a:rPr>
              <a:t>pneumo</a:t>
            </a:r>
            <a:r>
              <a:rPr lang="en-US" sz="2400" dirty="0" smtClean="0">
                <a:solidFill>
                  <a:schemeClr val="tx1"/>
                </a:solidFill>
              </a:rPr>
              <a:t> for high risk, with/without smoking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Option to forecast HPV for 19 – 26 females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Option to forecast Zoster for everyone 60  </a:t>
            </a:r>
            <a:r>
              <a:rPr lang="en-US" sz="2400" dirty="0" err="1" smtClean="0"/>
              <a:t>yrs</a:t>
            </a:r>
            <a:r>
              <a:rPr lang="en-US" sz="2400" dirty="0" smtClean="0"/>
              <a:t>+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/table of Immunization Schedule" title="Figure 1. Recommended Immunizaion Schedule."/>
          <p:cNvPicPr>
            <a:picLocks noChangeAspect="1" noChangeArrowheads="1"/>
          </p:cNvPicPr>
          <p:nvPr/>
        </p:nvPicPr>
        <p:blipFill>
          <a:blip r:embed="rId2"/>
          <a:srcRect l="16203" t="23958" r="14938" b="7995"/>
          <a:stretch>
            <a:fillRect/>
          </a:stretch>
        </p:blipFill>
        <p:spPr bwMode="auto">
          <a:xfrm>
            <a:off x="47767" y="457200"/>
            <a:ext cx="9096233" cy="54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2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7500" r="3333" b="3437"/>
          <a:stretch/>
        </p:blipFill>
        <p:spPr bwMode="auto">
          <a:xfrm>
            <a:off x="304800" y="76200"/>
            <a:ext cx="8534400" cy="65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1600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Adult Pneumococcal Vaccine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“Pneumovax”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Automatically forecast at age 65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Can set to younger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Forecast another dose if ...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dose #1 given before age 65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Forecasts for High Risk patients (if enabled – ESP # 18)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19-65 year olds with 2 visits coded with ICD-9 codes considered “high risk”  in past 3 years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Option to forecast for Smokers as part of High Risk </a:t>
            </a:r>
          </a:p>
        </p:txBody>
      </p:sp>
    </p:spTree>
    <p:extLst>
      <p:ext uri="{BB962C8B-B14F-4D97-AF65-F5344CB8AC3E}">
        <p14:creationId xmlns:p14="http://schemas.microsoft.com/office/powerpoint/2010/main" val="40075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809</Words>
  <Application>Microsoft Office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Immunization Package  - Manager’s Menu</vt:lpstr>
      <vt:lpstr>Some basic tips</vt:lpstr>
      <vt:lpstr>RPMS Immunization Package</vt:lpstr>
      <vt:lpstr>Manager’s Menu</vt:lpstr>
      <vt:lpstr>Site Parameters</vt:lpstr>
      <vt:lpstr>Forecasting</vt:lpstr>
      <vt:lpstr>PowerPoint Presentation</vt:lpstr>
      <vt:lpstr>PowerPoint Presentation</vt:lpstr>
      <vt:lpstr>Adult Pneumococcal Vaccine “Pneumovax”</vt:lpstr>
      <vt:lpstr>High Risk ICD-9 Taxonomy for Pneumo</vt:lpstr>
      <vt:lpstr>PowerPoint Presentation</vt:lpstr>
      <vt:lpstr>Form Letters</vt:lpstr>
      <vt:lpstr>Creating Form Letters for Reminder Recall</vt:lpstr>
      <vt:lpstr>Creating a New Form Letter</vt:lpstr>
      <vt:lpstr>Editing a Letter</vt:lpstr>
      <vt:lpstr>When editing the letter, if your screen looks like this . . </vt:lpstr>
      <vt:lpstr>Switching from Line Editor to Screen Editor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Immunization Package  - Manager’s Menu</dc:title>
  <dc:subject>Immunization</dc:subject>
  <dc:creator>agroom</dc:creator>
  <cp:lastModifiedBy>Bennett</cp:lastModifiedBy>
  <cp:revision>13</cp:revision>
  <dcterms:created xsi:type="dcterms:W3CDTF">2012-01-24T20:35:04Z</dcterms:created>
  <dcterms:modified xsi:type="dcterms:W3CDTF">2012-01-26T20:41:28Z</dcterms:modified>
</cp:coreProperties>
</file>