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08" r:id="rId3"/>
    <p:sldId id="265" r:id="rId4"/>
    <p:sldId id="279" r:id="rId5"/>
    <p:sldId id="280" r:id="rId6"/>
    <p:sldId id="281" r:id="rId7"/>
    <p:sldId id="283" r:id="rId8"/>
    <p:sldId id="290" r:id="rId9"/>
    <p:sldId id="284" r:id="rId10"/>
    <p:sldId id="285" r:id="rId11"/>
    <p:sldId id="286" r:id="rId12"/>
    <p:sldId id="303" r:id="rId13"/>
    <p:sldId id="304" r:id="rId14"/>
    <p:sldId id="306" r:id="rId15"/>
    <p:sldId id="307" r:id="rId16"/>
    <p:sldId id="287" r:id="rId17"/>
    <p:sldId id="291" r:id="rId18"/>
    <p:sldId id="302" r:id="rId19"/>
    <p:sldId id="30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7" autoAdjust="0"/>
    <p:restoredTop sz="86376" autoAdjust="0"/>
  </p:normalViewPr>
  <p:slideViewPr>
    <p:cSldViewPr>
      <p:cViewPr varScale="1">
        <p:scale>
          <a:sx n="84" d="100"/>
          <a:sy n="84" d="100"/>
        </p:scale>
        <p:origin x="-64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5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2DAD5-9608-4B1F-888D-4524888D2293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7CDA5-8D2E-446B-B30B-669DE17C2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11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49C6-F309-40AB-A418-CCE016897C2A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BFA0-2BC0-4DDD-AC61-D622185B28FA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Image of Native people of all ages." title="imag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49C6-F309-40AB-A418-CCE016897C2A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BFA0-2BC0-4DDD-AC61-D622185B28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49C6-F309-40AB-A418-CCE016897C2A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BFA0-2BC0-4DDD-AC61-D622185B28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236C7-4585-4F29-B656-07901DD6C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0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49C6-F309-40AB-A418-CCE016897C2A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BFA0-2BC0-4DDD-AC61-D622185B28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49C6-F309-40AB-A418-CCE016897C2A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BFA0-2BC0-4DDD-AC61-D622185B28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49C6-F309-40AB-A418-CCE016897C2A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BFA0-2BC0-4DDD-AC61-D622185B28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49C6-F309-40AB-A418-CCE016897C2A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BFA0-2BC0-4DDD-AC61-D622185B28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49C6-F309-40AB-A418-CCE016897C2A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BFA0-2BC0-4DDD-AC61-D622185B28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49C6-F309-40AB-A418-CCE016897C2A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BFA0-2BC0-4DDD-AC61-D622185B28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49C6-F309-40AB-A418-CCE016897C2A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BFA0-2BC0-4DDD-AC61-D622185B28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49C6-F309-40AB-A418-CCE016897C2A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BFA0-2BC0-4DDD-AC61-D622185B28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949C6-F309-40AB-A418-CCE016897C2A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DBFA0-2BC0-4DDD-AC61-D622185B28F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my.Groom@ihs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hs.gov/epi" TargetMode="External"/><Relationship Id="rId2" Type="http://schemas.openxmlformats.org/officeDocument/2006/relationships/hyperlink" Target="http://www.ihs.gov/RPMS/index.cfm?module=home&amp;option=document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mmunize.org/" TargetMode="External"/><Relationship Id="rId4" Type="http://schemas.openxmlformats.org/officeDocument/2006/relationships/hyperlink" Target="http://www.cdc.gov/vaccine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RPMS Immunization Package Training – PATIENT MENU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Version 8.5*1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09800" y="4800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Amy Groom, MPH</a:t>
            </a:r>
          </a:p>
          <a:p>
            <a:pPr algn="ctr"/>
            <a:r>
              <a:rPr lang="en-US" dirty="0"/>
              <a:t>IHS Immunization Program Manager</a:t>
            </a:r>
          </a:p>
          <a:p>
            <a:pPr algn="ctr"/>
            <a:r>
              <a:rPr lang="en-US" dirty="0" smtClean="0">
                <a:hlinkClick r:id="rId2"/>
              </a:rPr>
              <a:t>Amy.Groom@ihs.gov</a:t>
            </a:r>
            <a:endParaRPr lang="en-US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Dose Invalid</a:t>
            </a:r>
            <a:endParaRPr lang="en-US" dirty="0"/>
          </a:p>
        </p:txBody>
      </p:sp>
      <p:pic>
        <p:nvPicPr>
          <p:cNvPr id="10242" name="Picture 2" descr="Image of screenshot showing an Edit an Immunization Visit." title="Make a Dose Invali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8" b="4204"/>
          <a:stretch/>
        </p:blipFill>
        <p:spPr bwMode="auto">
          <a:xfrm>
            <a:off x="533400" y="1865531"/>
            <a:ext cx="7391400" cy="484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219200"/>
            <a:ext cx="6306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Select “E” to Edit the Immunization Visit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Select the visit with the vaccine that you want to make invalid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56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 a dose to be Valid</a:t>
            </a:r>
            <a:endParaRPr lang="en-US" dirty="0"/>
          </a:p>
        </p:txBody>
      </p:sp>
      <p:pic>
        <p:nvPicPr>
          <p:cNvPr id="11266" name="Picture 2" descr="Image Screenshot of an Edit an Immunization Visit." title="Force a dose to be Vali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4" b="4477"/>
          <a:stretch/>
        </p:blipFill>
        <p:spPr bwMode="auto">
          <a:xfrm>
            <a:off x="228600" y="1865531"/>
            <a:ext cx="7924800" cy="4883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219200"/>
            <a:ext cx="6590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Select “E” to Edit the Immunization Visit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Select the visit with the vaccine that you want to force to be valid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87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Contraindication</a:t>
            </a:r>
            <a:endParaRPr lang="en-US" dirty="0"/>
          </a:p>
        </p:txBody>
      </p:sp>
      <p:pic>
        <p:nvPicPr>
          <p:cNvPr id="20482" name="Picture 2" descr="Image screenshot of Contraind (IMM v8.5*1)" title="Add a Contraindic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7" r="4667" b="3092"/>
          <a:stretch/>
        </p:blipFill>
        <p:spPr bwMode="auto">
          <a:xfrm>
            <a:off x="685800" y="1981200"/>
            <a:ext cx="7482254" cy="437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01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Contraindication, Cont. </a:t>
            </a:r>
            <a:endParaRPr lang="en-US" dirty="0"/>
          </a:p>
        </p:txBody>
      </p:sp>
      <p:pic>
        <p:nvPicPr>
          <p:cNvPr id="21506" name="Picture 2" descr="cont. - Image screenshot of Contraind (IMM v8.5*1)" title="Contraindication, Cont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5" r="6729" b="2854"/>
          <a:stretch/>
        </p:blipFill>
        <p:spPr bwMode="auto">
          <a:xfrm>
            <a:off x="685800" y="1600200"/>
            <a:ext cx="7775331" cy="465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62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Skin Test</a:t>
            </a:r>
            <a:endParaRPr lang="en-US" dirty="0"/>
          </a:p>
        </p:txBody>
      </p:sp>
      <p:pic>
        <p:nvPicPr>
          <p:cNvPr id="23554" name="Picture 2" descr="Image of screenshot of ADD/EDIT Skin Test Visit" title="Add a Skin Tes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9" r="5018" b="3708"/>
          <a:stretch/>
        </p:blipFill>
        <p:spPr bwMode="auto">
          <a:xfrm>
            <a:off x="685800" y="1822938"/>
            <a:ext cx="8028406" cy="466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74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Edit Visit to add a skin </a:t>
            </a:r>
            <a:r>
              <a:rPr lang="en-US" dirty="0"/>
              <a:t>t</a:t>
            </a:r>
            <a:r>
              <a:rPr lang="en-US" dirty="0" smtClean="0"/>
              <a:t>est </a:t>
            </a:r>
            <a:r>
              <a:rPr lang="en-US" dirty="0"/>
              <a:t>r</a:t>
            </a:r>
            <a:r>
              <a:rPr lang="en-US" dirty="0" smtClean="0"/>
              <a:t>eading</a:t>
            </a:r>
            <a:endParaRPr lang="en-US" dirty="0"/>
          </a:p>
        </p:txBody>
      </p:sp>
      <p:pic>
        <p:nvPicPr>
          <p:cNvPr id="24578" name="Picture 2" descr="Image screen shot of  ADD/EDIT skin Test visit" title="Edit visit to add a skin test read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1" r="4343" b="2866"/>
          <a:stretch/>
        </p:blipFill>
        <p:spPr bwMode="auto">
          <a:xfrm>
            <a:off x="228600" y="1447800"/>
            <a:ext cx="8791274" cy="513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23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Hands on Exercises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SGL Patient Menu – Use Demo Patients!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Change patient status to Inactive in Immunization Registry</a:t>
            </a:r>
          </a:p>
          <a:p>
            <a:r>
              <a:rPr lang="en-US" dirty="0" smtClean="0"/>
              <a:t>Add a MMR vaccine for today’s date</a:t>
            </a:r>
          </a:p>
          <a:p>
            <a:r>
              <a:rPr lang="en-US" dirty="0" smtClean="0"/>
              <a:t>Add </a:t>
            </a:r>
            <a:r>
              <a:rPr lang="en-US" dirty="0" err="1" smtClean="0"/>
              <a:t>FluMist</a:t>
            </a:r>
            <a:r>
              <a:rPr lang="en-US" dirty="0" smtClean="0"/>
              <a:t> for yesterday’s date</a:t>
            </a:r>
          </a:p>
          <a:p>
            <a:r>
              <a:rPr lang="en-US" dirty="0" smtClean="0"/>
              <a:t>Check the </a:t>
            </a:r>
            <a:r>
              <a:rPr lang="en-US" dirty="0" err="1" smtClean="0"/>
              <a:t>ImmServe</a:t>
            </a:r>
            <a:r>
              <a:rPr lang="en-US" dirty="0" smtClean="0"/>
              <a:t> profile to see why the MMR is invalid</a:t>
            </a:r>
          </a:p>
          <a:p>
            <a:r>
              <a:rPr lang="en-US" dirty="0" smtClean="0"/>
              <a:t>Force the MMR vaccine to be Valid</a:t>
            </a:r>
          </a:p>
          <a:p>
            <a:r>
              <a:rPr lang="en-US" dirty="0" smtClean="0"/>
              <a:t>Make the </a:t>
            </a:r>
            <a:r>
              <a:rPr lang="en-US" dirty="0" err="1" smtClean="0"/>
              <a:t>FluMist</a:t>
            </a:r>
            <a:r>
              <a:rPr lang="en-US" dirty="0" smtClean="0"/>
              <a:t> vaccine invalid because of poor storage</a:t>
            </a:r>
          </a:p>
          <a:p>
            <a:r>
              <a:rPr lang="en-US" dirty="0" smtClean="0"/>
              <a:t>Add a contraindication for Varicella vaccine, </a:t>
            </a:r>
            <a:r>
              <a:rPr lang="en-US" dirty="0" err="1" smtClean="0"/>
              <a:t>Hx</a:t>
            </a:r>
            <a:r>
              <a:rPr lang="en-US" dirty="0" smtClean="0"/>
              <a:t> of Chickenpox</a:t>
            </a:r>
          </a:p>
        </p:txBody>
      </p:sp>
    </p:spTree>
    <p:extLst>
      <p:ext uri="{BB962C8B-B14F-4D97-AF65-F5344CB8AC3E}">
        <p14:creationId xmlns:p14="http://schemas.microsoft.com/office/powerpoint/2010/main" val="2472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Menu - LLS</a:t>
            </a:r>
            <a:endParaRPr lang="en-US" dirty="0"/>
          </a:p>
        </p:txBody>
      </p:sp>
      <p:pic>
        <p:nvPicPr>
          <p:cNvPr id="13314" name="Picture 2" descr="Image screenshot of Immunization Lists and Letters" title="Patient Menu - L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5" b="4546"/>
          <a:stretch/>
        </p:blipFill>
        <p:spPr bwMode="auto">
          <a:xfrm>
            <a:off x="716280" y="1271016"/>
            <a:ext cx="7543800" cy="531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64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Hands on Exercises – Lists and Letters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Generate </a:t>
            </a:r>
            <a:r>
              <a:rPr lang="en-US" dirty="0"/>
              <a:t>the following lists and include the total number:</a:t>
            </a:r>
          </a:p>
          <a:p>
            <a:pPr lvl="0"/>
            <a:r>
              <a:rPr lang="en-US" dirty="0"/>
              <a:t>Children 0 – 35 months who are Inactive ___________</a:t>
            </a:r>
          </a:p>
          <a:p>
            <a:pPr lvl="0"/>
            <a:r>
              <a:rPr lang="en-US" dirty="0"/>
              <a:t>Children 0 – 35 months inactivated between Jan 1, 2010-March 31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smtClean="0"/>
              <a:t>2010 ______</a:t>
            </a:r>
            <a:endParaRPr lang="en-US" dirty="0"/>
          </a:p>
          <a:p>
            <a:pPr lvl="0"/>
            <a:r>
              <a:rPr lang="en-US" dirty="0"/>
              <a:t>Children 0 – 35 months automatically activated between </a:t>
            </a:r>
            <a:r>
              <a:rPr lang="en-US" dirty="0" smtClean="0"/>
              <a:t>Jan 1</a:t>
            </a:r>
            <a:r>
              <a:rPr lang="en-US" baseline="30000" dirty="0" smtClean="0"/>
              <a:t>st</a:t>
            </a:r>
            <a:r>
              <a:rPr lang="en-US" dirty="0" smtClean="0"/>
              <a:t> 2011 – Dec. 31</a:t>
            </a:r>
            <a:r>
              <a:rPr lang="en-US" baseline="30000" dirty="0" smtClean="0"/>
              <a:t>st</a:t>
            </a:r>
            <a:r>
              <a:rPr lang="en-US" dirty="0" smtClean="0"/>
              <a:t> 2011_____</a:t>
            </a:r>
            <a:endParaRPr lang="en-US" dirty="0"/>
          </a:p>
          <a:p>
            <a:pPr lvl="0"/>
            <a:r>
              <a:rPr lang="en-US" dirty="0"/>
              <a:t>Active and Inactive Adolescents 11-18 </a:t>
            </a:r>
            <a:r>
              <a:rPr lang="en-US" dirty="0" err="1"/>
              <a:t>yrs</a:t>
            </a:r>
            <a:r>
              <a:rPr lang="en-US" dirty="0"/>
              <a:t> _____________</a:t>
            </a:r>
          </a:p>
          <a:p>
            <a:pPr lvl="0"/>
            <a:r>
              <a:rPr lang="en-US" dirty="0"/>
              <a:t>All Patients 11-12 </a:t>
            </a:r>
            <a:r>
              <a:rPr lang="en-US" dirty="0" err="1"/>
              <a:t>yrs</a:t>
            </a:r>
            <a:r>
              <a:rPr lang="en-US" dirty="0"/>
              <a:t> who are Due for a </a:t>
            </a:r>
            <a:r>
              <a:rPr lang="en-US" dirty="0" err="1"/>
              <a:t>Tdap</a:t>
            </a:r>
            <a:r>
              <a:rPr lang="en-US" dirty="0"/>
              <a:t> ________</a:t>
            </a:r>
          </a:p>
          <a:p>
            <a:pPr lvl="0"/>
            <a:r>
              <a:rPr lang="en-US" dirty="0"/>
              <a:t>Patients due for a 2</a:t>
            </a:r>
            <a:r>
              <a:rPr lang="en-US" baseline="30000" dirty="0"/>
              <a:t>nd</a:t>
            </a:r>
            <a:r>
              <a:rPr lang="en-US" dirty="0"/>
              <a:t> or 3</a:t>
            </a:r>
            <a:r>
              <a:rPr lang="en-US" baseline="30000" dirty="0"/>
              <a:t>rd</a:t>
            </a:r>
            <a:r>
              <a:rPr lang="en-US" dirty="0"/>
              <a:t> dose of HPV  _____</a:t>
            </a:r>
          </a:p>
          <a:p>
            <a:pPr lvl="0"/>
            <a:r>
              <a:rPr lang="en-US" dirty="0"/>
              <a:t>All children &lt;5 who received a Varicella vaccine between Dec. 1</a:t>
            </a:r>
            <a:r>
              <a:rPr lang="en-US" baseline="30000" dirty="0"/>
              <a:t>st</a:t>
            </a:r>
            <a:r>
              <a:rPr lang="en-US" dirty="0"/>
              <a:t>,  2010 – Dec. 31</a:t>
            </a:r>
            <a:r>
              <a:rPr lang="en-US" baseline="30000" dirty="0"/>
              <a:t>st</a:t>
            </a:r>
            <a:r>
              <a:rPr lang="en-US" dirty="0"/>
              <a:t> 2010, </a:t>
            </a:r>
            <a:r>
              <a:rPr lang="en-US" dirty="0" smtClean="0"/>
              <a:t>________</a:t>
            </a:r>
            <a:endParaRPr lang="en-US" dirty="0"/>
          </a:p>
          <a:p>
            <a:pPr lvl="0"/>
            <a:r>
              <a:rPr lang="en-US" dirty="0"/>
              <a:t>List of all AI/AN (e.g. beneficiary) patients &lt; 5 years of age who refused a vaccine _________</a:t>
            </a:r>
          </a:p>
          <a:p>
            <a:pPr lvl="0"/>
            <a:r>
              <a:rPr lang="en-US" dirty="0"/>
              <a:t>List of all patients all ages who received seasonal flu vaccine  Oct 31</a:t>
            </a:r>
            <a:r>
              <a:rPr lang="en-US" baseline="30000" dirty="0"/>
              <a:t>st</a:t>
            </a:r>
            <a:r>
              <a:rPr lang="en-US" dirty="0"/>
              <a:t>, 2011. </a:t>
            </a:r>
          </a:p>
          <a:p>
            <a:pPr lvl="0"/>
            <a:r>
              <a:rPr lang="en-US" dirty="0"/>
              <a:t>List of children &lt; 6 </a:t>
            </a:r>
            <a:r>
              <a:rPr lang="en-US" dirty="0" err="1"/>
              <a:t>yrs</a:t>
            </a:r>
            <a:r>
              <a:rPr lang="en-US" dirty="0"/>
              <a:t> who are due for a PCV, with parent/guardian name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56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Immunization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RPMS Immunization Package User Manual </a:t>
            </a:r>
          </a:p>
          <a:p>
            <a:pPr lvl="1"/>
            <a:r>
              <a:rPr lang="en-US" dirty="0" smtClean="0"/>
              <a:t>RPMS Application Documents</a:t>
            </a:r>
          </a:p>
          <a:p>
            <a:pPr lvl="1"/>
            <a:r>
              <a:rPr lang="en-US" dirty="0">
                <a:hlinkClick r:id="rId2"/>
              </a:rPr>
              <a:t>http://www.ihs.gov/RPMS/index.cfm?module=home&amp;option=documents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IHS vaccine preventable </a:t>
            </a:r>
            <a:r>
              <a:rPr lang="en-US" dirty="0"/>
              <a:t>d</a:t>
            </a:r>
            <a:r>
              <a:rPr lang="en-US" dirty="0" smtClean="0"/>
              <a:t>isease page</a:t>
            </a:r>
          </a:p>
          <a:p>
            <a:pPr lvl="1"/>
            <a:r>
              <a:rPr lang="en-US" dirty="0" smtClean="0">
                <a:hlinkClick r:id="rId3"/>
              </a:rPr>
              <a:t>http://www.ihs.gov/epi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CDC vaccine resources</a:t>
            </a:r>
          </a:p>
          <a:p>
            <a:pPr lvl="1"/>
            <a:r>
              <a:rPr lang="en-US" dirty="0" smtClean="0">
                <a:hlinkClick r:id="rId4"/>
              </a:rPr>
              <a:t>http://www.cdc.gov/vaccines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Immunization Action Coalition</a:t>
            </a:r>
          </a:p>
          <a:p>
            <a:pPr lvl="1"/>
            <a:r>
              <a:rPr lang="en-US" dirty="0" smtClean="0">
                <a:hlinkClick r:id="rId5"/>
              </a:rPr>
              <a:t>http://www.immunize.org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33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basic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go back to a previous screen, enter “^” (shift 6)</a:t>
            </a:r>
          </a:p>
          <a:p>
            <a:r>
              <a:rPr lang="en-US" dirty="0" smtClean="0"/>
              <a:t>To save changes and exit, hit the F1 key and “E” in quick succession</a:t>
            </a:r>
          </a:p>
          <a:p>
            <a:r>
              <a:rPr lang="en-US" dirty="0" smtClean="0"/>
              <a:t>To quit and go back to the previous screen WITHOUT saving changes, hit the F1 key and “Q” in quick succession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03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PATIENT Menu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SGL Patient Record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Adding and Editing Data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vaccines you give today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historical vaccines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patient </a:t>
            </a:r>
            <a:r>
              <a:rPr lang="en-US" dirty="0" smtClean="0"/>
              <a:t>information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Forcing doses to be valid/invalid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 err="1"/>
              <a:t>ImmServe</a:t>
            </a:r>
            <a:r>
              <a:rPr lang="en-US" dirty="0"/>
              <a:t> </a:t>
            </a:r>
            <a:r>
              <a:rPr lang="en-US" dirty="0" smtClean="0"/>
              <a:t>Profile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Lists and Letters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000" dirty="0" smtClean="0"/>
              <a:t>Generating Patient Lists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50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/>
              <a:t>RPMS Immunization Package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63650" y="1600200"/>
            <a:ext cx="5902325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MENU SYSTEM</a:t>
            </a:r>
          </a:p>
          <a:p>
            <a:pPr lvl="1" eaLnBrk="1" hangingPunct="1"/>
            <a:r>
              <a:rPr lang="en-US" sz="3200" b="1" dirty="0" smtClean="0">
                <a:solidFill>
                  <a:schemeClr val="tx1"/>
                </a:solidFill>
              </a:rPr>
              <a:t>PAT	Patient Menu …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REP	Report Menu …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MGR 	Manager Menu …</a:t>
            </a:r>
          </a:p>
          <a:p>
            <a:pPr lvl="1" eaLnBrk="1" hangingPunct="1"/>
            <a:endParaRPr lang="en-US" dirty="0" smtClean="0">
              <a:solidFill>
                <a:schemeClr val="tx1"/>
              </a:solidFill>
            </a:endParaRPr>
          </a:p>
          <a:p>
            <a:pPr lvl="1" eaLnBrk="1" hangingPunct="1">
              <a:buFontTx/>
              <a:buNone/>
            </a:pPr>
            <a:r>
              <a:rPr lang="en-US" dirty="0" smtClean="0"/>
              <a:t>			</a:t>
            </a:r>
            <a:endParaRPr lang="en-US" sz="2400" dirty="0" smtClean="0"/>
          </a:p>
        </p:txBody>
      </p:sp>
      <p:pic>
        <p:nvPicPr>
          <p:cNvPr id="43011" name="Picture 4" descr="Image of a woman typing on the computer." title="Patient Menu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00800" y="4343400"/>
            <a:ext cx="1795463" cy="1833563"/>
          </a:xfrm>
        </p:spPr>
      </p:pic>
    </p:spTree>
    <p:extLst>
      <p:ext uri="{BB962C8B-B14F-4D97-AF65-F5344CB8AC3E}">
        <p14:creationId xmlns:p14="http://schemas.microsoft.com/office/powerpoint/2010/main" val="252293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RPMS – Patient Menu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46482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tx1"/>
                </a:solidFill>
              </a:rPr>
              <a:t>PAT	Patient Menu</a:t>
            </a:r>
          </a:p>
          <a:p>
            <a:pPr lvl="2" eaLnBrk="1" hangingPunct="1"/>
            <a:r>
              <a:rPr lang="en-US" b="1" dirty="0" smtClean="0">
                <a:solidFill>
                  <a:schemeClr val="tx1"/>
                </a:solidFill>
              </a:rPr>
              <a:t>SGL		Single Patient Immunization Record</a:t>
            </a:r>
          </a:p>
          <a:p>
            <a:pPr lvl="2" eaLnBrk="1" hangingPunct="1"/>
            <a:r>
              <a:rPr lang="en-US" b="1" dirty="0" smtClean="0">
                <a:solidFill>
                  <a:schemeClr val="tx1"/>
                </a:solidFill>
              </a:rPr>
              <a:t>LET	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Print Individual Patient Letter</a:t>
            </a:r>
          </a:p>
          <a:p>
            <a:pPr lvl="2" eaLnBrk="1" hangingPunct="1"/>
            <a:r>
              <a:rPr lang="en-US" b="1" dirty="0" smtClean="0">
                <a:solidFill>
                  <a:schemeClr val="tx1"/>
                </a:solidFill>
              </a:rPr>
              <a:t>LLS		Due Lists and Letters	</a:t>
            </a:r>
          </a:p>
        </p:txBody>
      </p:sp>
      <p:pic>
        <p:nvPicPr>
          <p:cNvPr id="44035" name="Picture 4" descr="Image of a Woman doctor." title="RPMS Patient Menu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13588" y="3276600"/>
            <a:ext cx="1649412" cy="2286000"/>
          </a:xfrm>
        </p:spPr>
      </p:pic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457200" y="4343400"/>
            <a:ext cx="6324600" cy="15525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The immunization record with forecasting you need when you walk into a patient’s room. </a:t>
            </a:r>
          </a:p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	- also in the Health Summary</a:t>
            </a:r>
          </a:p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	- also is what you see in EHR</a:t>
            </a:r>
          </a:p>
        </p:txBody>
      </p:sp>
    </p:spTree>
    <p:extLst>
      <p:ext uri="{BB962C8B-B14F-4D97-AF65-F5344CB8AC3E}">
        <p14:creationId xmlns:p14="http://schemas.microsoft.com/office/powerpoint/2010/main" val="391542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 of </a:t>
            </a:r>
            <a:r>
              <a:rPr lang="en-US" dirty="0" err="1" smtClean="0">
                <a:solidFill>
                  <a:schemeClr val="bg1"/>
                </a:solidFill>
              </a:rPr>
              <a:t>Printscreen</a:t>
            </a:r>
            <a:r>
              <a:rPr lang="en-US" dirty="0" smtClean="0">
                <a:solidFill>
                  <a:schemeClr val="bg1"/>
                </a:solidFill>
              </a:rPr>
              <a:t> shot of Patient View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 descr="Image of Patient View (IMM v8.5)" title="Print screen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3687"/>
          <a:stretch/>
        </p:blipFill>
        <p:spPr bwMode="auto">
          <a:xfrm>
            <a:off x="0" y="7620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96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Image of </a:t>
            </a:r>
            <a:r>
              <a:rPr lang="en-US" dirty="0" err="1" smtClean="0"/>
              <a:t>printscreen</a:t>
            </a:r>
            <a:r>
              <a:rPr lang="en-US" dirty="0" smtClean="0"/>
              <a:t> shot of Edit Patient Case Data</a:t>
            </a:r>
            <a:endParaRPr lang="en-US" dirty="0"/>
          </a:p>
        </p:txBody>
      </p:sp>
      <p:pic>
        <p:nvPicPr>
          <p:cNvPr id="8194" name="Picture 2" descr="Image of Edit Patient Case Data" title="Image of Printscre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" b="2993"/>
          <a:stretch/>
        </p:blipFill>
        <p:spPr bwMode="auto">
          <a:xfrm>
            <a:off x="76200" y="164592"/>
            <a:ext cx="9067800" cy="645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85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>Active/Inactive in the Immunization Package – What does it mean?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Active/Inactive in the Immunization Package is independent of ‘Active” status in RPMS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Can be inactive in the immunization package, but still have an active chart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chemeClr val="tx1"/>
                </a:solidFill>
              </a:rPr>
              <a:t>Active/Inactive </a:t>
            </a:r>
            <a:r>
              <a:rPr lang="en-US" sz="2000" b="1" u="sng" dirty="0" smtClean="0">
                <a:solidFill>
                  <a:srgbClr val="FF0000"/>
                </a:solidFill>
              </a:rPr>
              <a:t>ONLY</a:t>
            </a:r>
            <a:r>
              <a:rPr lang="en-US" sz="2000" b="1" dirty="0" smtClean="0">
                <a:solidFill>
                  <a:schemeClr val="tx1"/>
                </a:solidFill>
              </a:rPr>
              <a:t> impacts who is included in your childhood reports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chemeClr val="tx1"/>
                </a:solidFill>
              </a:rPr>
              <a:t>3-27 month, Two year old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All children &lt;36 months who reside in one of your GPRA communities are automatically activated into the immunization package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Can Inactivate children who meet the Moved or Going Elsewhere  (MOGE) criteria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Active/Inactive status DOES NOT determine  inclusion in Adolescent , Adult, or Influenza reports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Active/Inactive DOES NOT impact forecasting – software forecasts for all patients, regardless of status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67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304"/>
            <a:ext cx="8229600" cy="1143000"/>
          </a:xfrm>
        </p:spPr>
        <p:txBody>
          <a:bodyPr/>
          <a:lstStyle/>
          <a:p>
            <a:r>
              <a:rPr lang="en-US" dirty="0" smtClean="0"/>
              <a:t>Adding an Immunization</a:t>
            </a:r>
            <a:endParaRPr lang="en-US" dirty="0"/>
          </a:p>
        </p:txBody>
      </p:sp>
      <p:pic>
        <p:nvPicPr>
          <p:cNvPr id="9218" name="Picture 2" descr="Image of screenshot on Add an immunization Visit" title="Adding an Immuniz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0" b="2719"/>
          <a:stretch/>
        </p:blipFill>
        <p:spPr bwMode="auto">
          <a:xfrm>
            <a:off x="76200" y="1289304"/>
            <a:ext cx="8839200" cy="541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15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600</Words>
  <Application>Microsoft Office PowerPoint</Application>
  <PresentationFormat>On-screen Show (4:3)</PresentationFormat>
  <Paragraphs>97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RPMS Immunization Package Training – PATIENT MENU</vt:lpstr>
      <vt:lpstr>Some basic tips</vt:lpstr>
      <vt:lpstr>Agenda</vt:lpstr>
      <vt:lpstr>RPMS Immunization Package</vt:lpstr>
      <vt:lpstr>RPMS – Patient Menu</vt:lpstr>
      <vt:lpstr>Image of Printscreen shot of Patient View</vt:lpstr>
      <vt:lpstr>Image of printscreen shot of Edit Patient Case Data</vt:lpstr>
      <vt:lpstr>Active/Inactive in the Immunization Package – What does it mean?</vt:lpstr>
      <vt:lpstr>Adding an Immunization</vt:lpstr>
      <vt:lpstr>Make a Dose Invalid</vt:lpstr>
      <vt:lpstr>Force a dose to be Valid</vt:lpstr>
      <vt:lpstr>Add a Contraindication</vt:lpstr>
      <vt:lpstr>Contraindication, Cont. </vt:lpstr>
      <vt:lpstr>Add a Skin Test</vt:lpstr>
      <vt:lpstr>Edit Visit to add a skin test reading</vt:lpstr>
      <vt:lpstr>Hands on Exercises  SGL Patient Menu – Use Demo Patients!</vt:lpstr>
      <vt:lpstr>Patient Menu - LLS</vt:lpstr>
      <vt:lpstr>Hands on Exercises – Lists and Letters</vt:lpstr>
      <vt:lpstr>Immunization Resources</vt:lpstr>
    </vt:vector>
  </TitlesOfParts>
  <Company>IHS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RPMS Immunization Package - Patient Menu</dc:title>
  <dc:creator>IHS Immunization Program</dc:creator>
  <cp:lastModifiedBy>Bennett</cp:lastModifiedBy>
  <cp:revision>37</cp:revision>
  <dcterms:created xsi:type="dcterms:W3CDTF">2011-10-31T21:15:02Z</dcterms:created>
  <dcterms:modified xsi:type="dcterms:W3CDTF">2012-02-22T18:52:06Z</dcterms:modified>
</cp:coreProperties>
</file>