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11" r:id="rId3"/>
    <p:sldId id="258" r:id="rId4"/>
    <p:sldId id="292" r:id="rId5"/>
    <p:sldId id="315" r:id="rId6"/>
    <p:sldId id="316" r:id="rId7"/>
    <p:sldId id="302" r:id="rId8"/>
    <p:sldId id="297" r:id="rId9"/>
    <p:sldId id="303" r:id="rId10"/>
    <p:sldId id="296" r:id="rId11"/>
    <p:sldId id="295" r:id="rId12"/>
    <p:sldId id="298" r:id="rId13"/>
    <p:sldId id="304" r:id="rId14"/>
    <p:sldId id="305" r:id="rId15"/>
    <p:sldId id="306" r:id="rId16"/>
    <p:sldId id="299" r:id="rId17"/>
    <p:sldId id="300" r:id="rId18"/>
    <p:sldId id="307" r:id="rId19"/>
    <p:sldId id="310" r:id="rId20"/>
    <p:sldId id="308" r:id="rId21"/>
    <p:sldId id="309" r:id="rId22"/>
    <p:sldId id="313" r:id="rId23"/>
    <p:sldId id="312" r:id="rId24"/>
    <p:sldId id="314" r:id="rId25"/>
    <p:sldId id="317" r:id="rId26"/>
    <p:sldId id="318" r:id="rId27"/>
    <p:sldId id="30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5" autoAdjust="0"/>
    <p:restoredTop sz="86483" autoAdjust="0"/>
  </p:normalViewPr>
  <p:slideViewPr>
    <p:cSldViewPr>
      <p:cViewPr varScale="1">
        <p:scale>
          <a:sx n="84" d="100"/>
          <a:sy n="84" d="100"/>
        </p:scale>
        <p:origin x="-6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2DAD5-9608-4B1F-888D-4524888D2293}" type="datetimeFigureOut">
              <a:rPr lang="en-US" smtClean="0"/>
              <a:t>2/22/2012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7CDA5-8D2E-446B-B30B-669DE17C25FB}" type="slidenum">
              <a:rPr lang="en-US" smtClean="0"/>
              <a:t>‹#›</a:t>
            </a:fld>
            <a:endParaRPr lang="en-US"/>
          </a:p>
        </p:txBody>
      </p:sp>
    </p:spTree>
    <p:extLst>
      <p:ext uri="{BB962C8B-B14F-4D97-AF65-F5344CB8AC3E}">
        <p14:creationId xmlns:p14="http://schemas.microsoft.com/office/powerpoint/2010/main" val="206161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9E787434-05E3-44B4-87C6-48CDE26B1D7C}" type="slidenum">
              <a:rPr lang="en-US" smtClean="0"/>
              <a:pPr/>
              <a:t>12</a:t>
            </a:fld>
            <a:endParaRPr lang="en-US" smtClean="0"/>
          </a:p>
        </p:txBody>
      </p:sp>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F7693A9-B322-465F-A88A-D0A12BA40759}" type="slidenum">
              <a:rPr lang="en-US" sz="1200"/>
              <a:pPr algn="r"/>
              <a:t>12</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3-27 month old report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B3B5F05C-1BF0-4579-B82B-03577E4DF90E}" type="slidenum">
              <a:rPr lang="en-US" smtClean="0"/>
              <a:pPr/>
              <a:t>16</a:t>
            </a:fld>
            <a:endParaRPr lang="en-US" smtClean="0"/>
          </a:p>
        </p:txBody>
      </p:sp>
      <p:sp>
        <p:nvSpPr>
          <p:cNvPr id="92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243C183-562D-4A25-88AF-41BD0BD54C98}" type="slidenum">
              <a:rPr lang="en-US" sz="1200"/>
              <a:pPr algn="r"/>
              <a:t>16</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Two-Yr-Old Immunization Report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5D35793A-E137-4281-924E-A4C530FB5F12}" type="slidenum">
              <a:rPr lang="en-US" smtClean="0"/>
              <a:pPr/>
              <a:t>17</a:t>
            </a:fld>
            <a:endParaRPr lang="en-US" smtClean="0"/>
          </a:p>
        </p:txBody>
      </p:sp>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97EB188-DF68-4DE6-88D7-63629C9F1425}" type="slidenum">
              <a:rPr lang="en-US" sz="1200"/>
              <a:pPr algn="r"/>
              <a:t>17</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Two-Yr-Old Immunization Report CONT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4949C6-F309-40AB-A418-CCE016897C2A}" type="datetimeFigureOut">
              <a:rPr lang="en-US" smtClean="0"/>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DBFA0-2BC0-4DDD-AC61-D622185B28FA}" type="slidenum">
              <a:rPr lang="en-US" smtClean="0"/>
              <a:t>‹#›</a:t>
            </a:fld>
            <a:endParaRPr lang="en-US"/>
          </a:p>
        </p:txBody>
      </p:sp>
      <p:pic>
        <p:nvPicPr>
          <p:cNvPr id="1026" name="Picture 2" descr="Photo collage of 5 images of Native American people of all ages." title="Main image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949C6-F309-40AB-A418-CCE016897C2A}" type="datetimeFigureOut">
              <a:rPr lang="en-US" smtClean="0"/>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949C6-F309-40AB-A418-CCE016897C2A}" type="datetimeFigureOut">
              <a:rPr lang="en-US" smtClean="0"/>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949C6-F309-40AB-A418-CCE016897C2A}" type="datetimeFigureOut">
              <a:rPr lang="en-US" smtClean="0"/>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4949C6-F309-40AB-A418-CCE016897C2A}" type="datetimeFigureOut">
              <a:rPr lang="en-US" smtClean="0"/>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4949C6-F309-40AB-A418-CCE016897C2A}" type="datetimeFigureOut">
              <a:rPr lang="en-US" smtClean="0"/>
              <a:t>2/22/2012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4949C6-F309-40AB-A418-CCE016897C2A}" type="datetimeFigureOut">
              <a:rPr lang="en-US" smtClean="0"/>
              <a:t>2/22/2012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4949C6-F309-40AB-A418-CCE016897C2A}" type="datetimeFigureOut">
              <a:rPr lang="en-US" smtClean="0"/>
              <a:t>2/22/2012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949C6-F309-40AB-A418-CCE016897C2A}" type="datetimeFigureOut">
              <a:rPr lang="en-US" smtClean="0"/>
              <a:t>2/22/2012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949C6-F309-40AB-A418-CCE016897C2A}" type="datetimeFigureOut">
              <a:rPr lang="en-US" smtClean="0"/>
              <a:t>2/22/2012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949C6-F309-40AB-A418-CCE016897C2A}" type="datetimeFigureOut">
              <a:rPr lang="en-US" smtClean="0"/>
              <a:t>2/22/2012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DBFA0-2BC0-4DDD-AC61-D622185B28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949C6-F309-40AB-A418-CCE016897C2A}" type="datetimeFigureOut">
              <a:rPr lang="en-US" smtClean="0"/>
              <a:t>2/22/2012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DBFA0-2BC0-4DDD-AC61-D622185B28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Word_97_-_2003_Document1.doc"/><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Word_97_-_2003_Document2.doc"/></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Microsoft_Word_97_-_2003_Document3.doc"/></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hs.gov/epi" TargetMode="External"/><Relationship Id="rId2" Type="http://schemas.openxmlformats.org/officeDocument/2006/relationships/hyperlink" Target="http://www.ihs.gov/RPMS/index.cfm?module=home&amp;option=documents" TargetMode="External"/><Relationship Id="rId1" Type="http://schemas.openxmlformats.org/officeDocument/2006/relationships/slideLayout" Target="../slideLayouts/slideLayout2.xml"/><Relationship Id="rId5" Type="http://schemas.openxmlformats.org/officeDocument/2006/relationships/hyperlink" Target="http://www.immunize.org/" TargetMode="External"/><Relationship Id="rId4" Type="http://schemas.openxmlformats.org/officeDocument/2006/relationships/hyperlink" Target="http://www.cdc.gov/vaccin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RPMS Immunization Package Training - Reports</a:t>
            </a:r>
            <a:endParaRPr lang="en-US" dirty="0"/>
          </a:p>
        </p:txBody>
      </p:sp>
      <p:sp>
        <p:nvSpPr>
          <p:cNvPr id="3" name="Subtitle 2"/>
          <p:cNvSpPr>
            <a:spLocks noGrp="1"/>
          </p:cNvSpPr>
          <p:nvPr>
            <p:ph type="subTitle" idx="1"/>
          </p:nvPr>
        </p:nvSpPr>
        <p:spPr/>
        <p:txBody>
          <a:bodyPr/>
          <a:lstStyle/>
          <a:p>
            <a:r>
              <a:rPr lang="en-US" dirty="0" smtClean="0"/>
              <a:t>Version 8.5*1</a:t>
            </a:r>
          </a:p>
          <a:p>
            <a:r>
              <a:rPr lang="en-US" dirty="0" smtClean="0"/>
              <a:t>Amy Groom, MPH</a:t>
            </a:r>
          </a:p>
          <a:p>
            <a:r>
              <a:rPr lang="en-US" dirty="0" smtClean="0"/>
              <a:t>IHS Immunization Program Manager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your Denominator</a:t>
            </a:r>
            <a:endParaRPr lang="en-US" dirty="0"/>
          </a:p>
        </p:txBody>
      </p:sp>
      <p:pic>
        <p:nvPicPr>
          <p:cNvPr id="15362" name="Picture 2" descr="Image screenshot of the Immunization v8.5 of the Patient Population Group." title="Choosing your Denominator"/>
          <p:cNvPicPr>
            <a:picLocks noChangeAspect="1" noChangeArrowheads="1"/>
          </p:cNvPicPr>
          <p:nvPr/>
        </p:nvPicPr>
        <p:blipFill rotWithShape="1">
          <a:blip r:embed="rId2">
            <a:extLst>
              <a:ext uri="{28A0092B-C50C-407E-A947-70E740481C1C}">
                <a14:useLocalDpi xmlns:a14="http://schemas.microsoft.com/office/drawing/2010/main" val="0"/>
              </a:ext>
            </a:extLst>
          </a:blip>
          <a:srcRect t="7474" b="4041"/>
          <a:stretch/>
        </p:blipFill>
        <p:spPr bwMode="auto">
          <a:xfrm>
            <a:off x="914400" y="1295400"/>
            <a:ext cx="7543800" cy="534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934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normAutofit fontScale="90000"/>
          </a:bodyPr>
          <a:lstStyle/>
          <a:p>
            <a:pPr eaLnBrk="1" hangingPunct="1"/>
            <a:r>
              <a:rPr lang="en-US" sz="4000" dirty="0" smtClean="0">
                <a:solidFill>
                  <a:schemeClr val="tx1"/>
                </a:solidFill>
              </a:rPr>
              <a:t>Active/Inactive in the Immunization Package – What does it mean?</a:t>
            </a:r>
          </a:p>
        </p:txBody>
      </p:sp>
      <p:sp>
        <p:nvSpPr>
          <p:cNvPr id="54274" name="Rectangle 3"/>
          <p:cNvSpPr>
            <a:spLocks noGrp="1" noChangeArrowheads="1"/>
          </p:cNvSpPr>
          <p:nvPr>
            <p:ph type="body" idx="4294967295"/>
          </p:nvPr>
        </p:nvSpPr>
        <p:spPr/>
        <p:txBody>
          <a:bodyPr>
            <a:normAutofit/>
          </a:bodyPr>
          <a:lstStyle/>
          <a:p>
            <a:pPr eaLnBrk="1" hangingPunct="1">
              <a:lnSpc>
                <a:spcPct val="80000"/>
              </a:lnSpc>
            </a:pPr>
            <a:r>
              <a:rPr lang="en-US" sz="2000" dirty="0" smtClean="0">
                <a:solidFill>
                  <a:schemeClr val="tx1"/>
                </a:solidFill>
              </a:rPr>
              <a:t>Active/Inactive in the Immunization Package is independent of ‘Active” status in RPMS</a:t>
            </a:r>
          </a:p>
          <a:p>
            <a:pPr lvl="1" eaLnBrk="1" hangingPunct="1">
              <a:lnSpc>
                <a:spcPct val="80000"/>
              </a:lnSpc>
            </a:pPr>
            <a:r>
              <a:rPr lang="en-US" sz="1800" dirty="0" smtClean="0">
                <a:solidFill>
                  <a:schemeClr val="tx1"/>
                </a:solidFill>
              </a:rPr>
              <a:t>Can be inactive in the immunization package, but still have an active chart</a:t>
            </a:r>
          </a:p>
          <a:p>
            <a:pPr marL="457200" lvl="1" indent="0" eaLnBrk="1" hangingPunct="1">
              <a:lnSpc>
                <a:spcPct val="80000"/>
              </a:lnSpc>
              <a:buNone/>
            </a:pPr>
            <a:endParaRPr lang="en-US" sz="1800" dirty="0" smtClean="0">
              <a:solidFill>
                <a:schemeClr val="tx1"/>
              </a:solidFill>
            </a:endParaRPr>
          </a:p>
          <a:p>
            <a:pPr eaLnBrk="1" hangingPunct="1">
              <a:lnSpc>
                <a:spcPct val="80000"/>
              </a:lnSpc>
            </a:pPr>
            <a:r>
              <a:rPr lang="en-US" sz="2000" dirty="0" smtClean="0">
                <a:solidFill>
                  <a:schemeClr val="tx1"/>
                </a:solidFill>
              </a:rPr>
              <a:t>Active/Inactive </a:t>
            </a:r>
            <a:r>
              <a:rPr lang="en-US" sz="2000" b="1" u="sng" dirty="0" smtClean="0">
                <a:solidFill>
                  <a:srgbClr val="FF0000"/>
                </a:solidFill>
              </a:rPr>
              <a:t>ONLY </a:t>
            </a:r>
            <a:r>
              <a:rPr lang="en-US" sz="2000" b="1" u="sng" dirty="0">
                <a:solidFill>
                  <a:srgbClr val="FF0000"/>
                </a:solidFill>
              </a:rPr>
              <a:t>A</a:t>
            </a:r>
            <a:r>
              <a:rPr lang="en-US" sz="2000" b="1" u="sng" dirty="0" smtClean="0">
                <a:solidFill>
                  <a:srgbClr val="FF0000"/>
                </a:solidFill>
              </a:rPr>
              <a:t>FFECTS </a:t>
            </a:r>
            <a:r>
              <a:rPr lang="en-US" sz="2000" dirty="0" smtClean="0">
                <a:solidFill>
                  <a:schemeClr val="tx1"/>
                </a:solidFill>
              </a:rPr>
              <a:t>the childhood reports </a:t>
            </a:r>
          </a:p>
          <a:p>
            <a:pPr lvl="1">
              <a:lnSpc>
                <a:spcPct val="80000"/>
              </a:lnSpc>
            </a:pPr>
            <a:r>
              <a:rPr lang="en-US" sz="1800" dirty="0" smtClean="0">
                <a:solidFill>
                  <a:schemeClr val="tx1"/>
                </a:solidFill>
              </a:rPr>
              <a:t>3-27 month, Two year old</a:t>
            </a:r>
          </a:p>
          <a:p>
            <a:pPr lvl="1" eaLnBrk="1" hangingPunct="1">
              <a:lnSpc>
                <a:spcPct val="80000"/>
              </a:lnSpc>
            </a:pPr>
            <a:r>
              <a:rPr lang="en-US" sz="1800" dirty="0" smtClean="0">
                <a:solidFill>
                  <a:schemeClr val="tx1"/>
                </a:solidFill>
              </a:rPr>
              <a:t>All children &lt;36 months who reside in one of your GPRA communities are automatically activated into the immunization package</a:t>
            </a:r>
          </a:p>
          <a:p>
            <a:pPr lvl="1" eaLnBrk="1" hangingPunct="1">
              <a:lnSpc>
                <a:spcPct val="80000"/>
              </a:lnSpc>
            </a:pPr>
            <a:r>
              <a:rPr lang="en-US" sz="1800" dirty="0" smtClean="0">
                <a:solidFill>
                  <a:schemeClr val="tx1"/>
                </a:solidFill>
              </a:rPr>
              <a:t>Can Inactivate children who meet the Moved or Going Elsewhere  (MOGE) criteria</a:t>
            </a:r>
          </a:p>
          <a:p>
            <a:pPr marL="457200" lvl="1" indent="0" eaLnBrk="1" hangingPunct="1">
              <a:lnSpc>
                <a:spcPct val="80000"/>
              </a:lnSpc>
              <a:buNone/>
            </a:pPr>
            <a:endParaRPr lang="en-US" sz="1800" dirty="0" smtClean="0">
              <a:solidFill>
                <a:schemeClr val="tx1"/>
              </a:solidFill>
            </a:endParaRPr>
          </a:p>
          <a:p>
            <a:pPr eaLnBrk="1" hangingPunct="1">
              <a:lnSpc>
                <a:spcPct val="80000"/>
              </a:lnSpc>
            </a:pPr>
            <a:r>
              <a:rPr lang="en-US" sz="2000" dirty="0" smtClean="0">
                <a:solidFill>
                  <a:schemeClr val="tx1"/>
                </a:solidFill>
              </a:rPr>
              <a:t>Active/Inactive status DOES NOT affect inclusion in Adolescent or Adult reports</a:t>
            </a:r>
          </a:p>
          <a:p>
            <a:pPr marL="0" indent="0" eaLnBrk="1" hangingPunct="1">
              <a:lnSpc>
                <a:spcPct val="80000"/>
              </a:lnSpc>
              <a:buNone/>
            </a:pPr>
            <a:endParaRPr lang="en-US" sz="2000" dirty="0" smtClean="0">
              <a:solidFill>
                <a:schemeClr val="tx1"/>
              </a:solidFill>
            </a:endParaRPr>
          </a:p>
          <a:p>
            <a:pPr eaLnBrk="1" hangingPunct="1">
              <a:lnSpc>
                <a:spcPct val="80000"/>
              </a:lnSpc>
            </a:pPr>
            <a:r>
              <a:rPr lang="en-US" sz="2000" dirty="0" smtClean="0">
                <a:solidFill>
                  <a:schemeClr val="tx1"/>
                </a:solidFill>
              </a:rPr>
              <a:t>Active/Inactive DOES NOT affect forecasting – software forecasts for all patients, regardless of status</a:t>
            </a:r>
          </a:p>
          <a:p>
            <a:pPr eaLnBrk="1" hangingPunct="1">
              <a:lnSpc>
                <a:spcPct val="80000"/>
              </a:lnSpc>
            </a:pPr>
            <a:endParaRPr lang="en-US" sz="2000" dirty="0" smtClean="0">
              <a:solidFill>
                <a:schemeClr val="tx1"/>
              </a:solidFill>
            </a:endParaRPr>
          </a:p>
          <a:p>
            <a:pPr eaLnBrk="1" hangingPunct="1">
              <a:lnSpc>
                <a:spcPct val="80000"/>
              </a:lnSpc>
            </a:pPr>
            <a:endParaRPr lang="en-US" sz="2000" dirty="0" smtClean="0">
              <a:solidFill>
                <a:schemeClr val="tx1"/>
              </a:solidFill>
            </a:endParaRPr>
          </a:p>
        </p:txBody>
      </p:sp>
    </p:spTree>
    <p:extLst>
      <p:ext uri="{BB962C8B-B14F-4D97-AF65-F5344CB8AC3E}">
        <p14:creationId xmlns:p14="http://schemas.microsoft.com/office/powerpoint/2010/main" val="321907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normAutofit fontScale="90000"/>
          </a:bodyPr>
          <a:lstStyle/>
          <a:p>
            <a:r>
              <a:rPr lang="en-US" dirty="0" smtClean="0">
                <a:solidFill>
                  <a:schemeClr val="bg1"/>
                </a:solidFill>
              </a:rPr>
              <a:t>Image</a:t>
            </a:r>
            <a:r>
              <a:rPr lang="en-US" baseline="0" dirty="0" smtClean="0">
                <a:solidFill>
                  <a:schemeClr val="bg1"/>
                </a:solidFill>
              </a:rPr>
              <a:t> </a:t>
            </a:r>
            <a:r>
              <a:rPr lang="en-US" baseline="0" dirty="0" err="1" smtClean="0">
                <a:solidFill>
                  <a:schemeClr val="bg1"/>
                </a:solidFill>
              </a:rPr>
              <a:t>Printscreen</a:t>
            </a:r>
            <a:r>
              <a:rPr lang="en-US" baseline="0" dirty="0" smtClean="0">
                <a:solidFill>
                  <a:schemeClr val="bg1"/>
                </a:solidFill>
              </a:rPr>
              <a:t> of 3-27 month old report</a:t>
            </a:r>
            <a:endParaRPr lang="en-US" dirty="0">
              <a:solidFill>
                <a:schemeClr val="bg1"/>
              </a:solidFill>
            </a:endParaRPr>
          </a:p>
        </p:txBody>
      </p:sp>
      <p:sp>
        <p:nvSpPr>
          <p:cNvPr id="89091" name="Text Box 3"/>
          <p:cNvSpPr txBox="1">
            <a:spLocks noChangeArrowheads="1"/>
          </p:cNvSpPr>
          <p:nvPr/>
        </p:nvSpPr>
        <p:spPr bwMode="auto">
          <a:xfrm>
            <a:off x="3357563" y="0"/>
            <a:ext cx="2522537" cy="304800"/>
          </a:xfrm>
          <a:prstGeom prst="rect">
            <a:avLst/>
          </a:prstGeom>
          <a:noFill/>
          <a:ln w="9525">
            <a:noFill/>
            <a:miter lim="800000"/>
            <a:headEnd/>
            <a:tailEnd/>
          </a:ln>
        </p:spPr>
        <p:txBody>
          <a:bodyPr>
            <a:spAutoFit/>
          </a:bodyPr>
          <a:lstStyle/>
          <a:p>
            <a:pPr algn="ctr" eaLnBrk="0" hangingPunct="0">
              <a:spcBef>
                <a:spcPct val="50000"/>
              </a:spcBef>
            </a:pPr>
            <a:r>
              <a:rPr lang="en-US" sz="1400" dirty="0">
                <a:latin typeface="Verdana" pitchFamily="34" charset="0"/>
              </a:rPr>
              <a:t>3-27 month old report</a:t>
            </a:r>
          </a:p>
        </p:txBody>
      </p:sp>
      <p:sp>
        <p:nvSpPr>
          <p:cNvPr id="89092" name="Text Box 4"/>
          <p:cNvSpPr txBox="1">
            <a:spLocks noChangeArrowheads="1"/>
          </p:cNvSpPr>
          <p:nvPr/>
        </p:nvSpPr>
        <p:spPr bwMode="auto">
          <a:xfrm>
            <a:off x="7607300" y="317500"/>
            <a:ext cx="1214438" cy="244475"/>
          </a:xfrm>
          <a:prstGeom prst="rect">
            <a:avLst/>
          </a:prstGeom>
          <a:noFill/>
          <a:ln w="9525">
            <a:noFill/>
            <a:miter lim="800000"/>
            <a:headEnd/>
            <a:tailEnd/>
          </a:ln>
        </p:spPr>
        <p:txBody>
          <a:bodyPr>
            <a:spAutoFit/>
          </a:bodyPr>
          <a:lstStyle/>
          <a:p>
            <a:pPr algn="ctr" eaLnBrk="0" hangingPunct="0">
              <a:spcBef>
                <a:spcPct val="50000"/>
              </a:spcBef>
            </a:pPr>
            <a:r>
              <a:rPr lang="en-US" sz="1000">
                <a:latin typeface="Verdana" pitchFamily="34" charset="0"/>
                <a:hlinkClick r:id="rId4" action="ppaction://hlinksldjump"/>
              </a:rPr>
              <a:t>*</a:t>
            </a:r>
            <a:endParaRPr lang="en-US" sz="1000">
              <a:latin typeface="Verdana" pitchFamily="34" charset="0"/>
            </a:endParaRPr>
          </a:p>
        </p:txBody>
      </p:sp>
      <p:graphicFrame>
        <p:nvGraphicFramePr>
          <p:cNvPr id="89090" name="Object 2" descr="Image: Sample of 3-27 month old Quarterly report, Facility: Inspecified Medical Center" title="3-27 month old report"/>
          <p:cNvGraphicFramePr>
            <a:graphicFrameLocks noChangeAspect="1"/>
          </p:cNvGraphicFramePr>
          <p:nvPr>
            <p:extLst>
              <p:ext uri="{D42A27DB-BD31-4B8C-83A1-F6EECF244321}">
                <p14:modId xmlns:p14="http://schemas.microsoft.com/office/powerpoint/2010/main" val="2637608491"/>
              </p:ext>
            </p:extLst>
          </p:nvPr>
        </p:nvGraphicFramePr>
        <p:xfrm>
          <a:off x="2143125" y="317500"/>
          <a:ext cx="5008563" cy="6678613"/>
        </p:xfrm>
        <a:graphic>
          <a:graphicData uri="http://schemas.openxmlformats.org/presentationml/2006/ole">
            <mc:AlternateContent xmlns:mc="http://schemas.openxmlformats.org/markup-compatibility/2006">
              <mc:Choice xmlns:v="urn:schemas-microsoft-com:vml" Requires="v">
                <p:oleObj spid="_x0000_s17431" name="Document" r:id="rId5" imgW="5494170" imgH="8557190" progId="Word.Document.8">
                  <p:embed/>
                </p:oleObj>
              </mc:Choice>
              <mc:Fallback>
                <p:oleObj name="Document" r:id="rId5" imgW="5494170" imgH="8557190" progId="Word.Document.8">
                  <p:embed/>
                  <p:pic>
                    <p:nvPicPr>
                      <p:cNvPr id="0" name=""/>
                      <p:cNvPicPr>
                        <a:picLocks noChangeAspect="1" noChangeArrowheads="1"/>
                      </p:cNvPicPr>
                      <p:nvPr/>
                    </p:nvPicPr>
                    <p:blipFill>
                      <a:blip r:embed="rId6"/>
                      <a:srcRect/>
                      <a:stretch>
                        <a:fillRect/>
                      </a:stretch>
                    </p:blipFill>
                    <p:spPr bwMode="auto">
                      <a:xfrm>
                        <a:off x="2143125" y="317500"/>
                        <a:ext cx="5008563" cy="667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26989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Year Old Report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Changes in Version 8.5</a:t>
            </a:r>
          </a:p>
          <a:p>
            <a:pPr lvl="1"/>
            <a:r>
              <a:rPr lang="en-US" dirty="0" smtClean="0"/>
              <a:t>Report takes into account </a:t>
            </a:r>
            <a:r>
              <a:rPr lang="en-US" dirty="0" err="1" smtClean="0"/>
              <a:t>Hib</a:t>
            </a:r>
            <a:r>
              <a:rPr lang="en-US" dirty="0" smtClean="0"/>
              <a:t> brand to determine if 3 or 4 doses of vaccine are needed to be considered up to date with vaccine series combinations (e.g. 4313314)</a:t>
            </a:r>
          </a:p>
          <a:p>
            <a:pPr lvl="2"/>
            <a:r>
              <a:rPr lang="en-US" dirty="0"/>
              <a:t>If all </a:t>
            </a:r>
            <a:r>
              <a:rPr lang="en-US" dirty="0" err="1"/>
              <a:t>PedvaxHib</a:t>
            </a:r>
            <a:r>
              <a:rPr lang="en-US" dirty="0"/>
              <a:t> – 3 doses</a:t>
            </a:r>
          </a:p>
          <a:p>
            <a:pPr lvl="2"/>
            <a:r>
              <a:rPr lang="en-US" dirty="0"/>
              <a:t>If all </a:t>
            </a:r>
            <a:r>
              <a:rPr lang="en-US" dirty="0" err="1"/>
              <a:t>ActHib</a:t>
            </a:r>
            <a:r>
              <a:rPr lang="en-US" dirty="0"/>
              <a:t> or mix of </a:t>
            </a:r>
            <a:r>
              <a:rPr lang="en-US" dirty="0" err="1"/>
              <a:t>Pedvaxhib</a:t>
            </a:r>
            <a:r>
              <a:rPr lang="en-US" dirty="0"/>
              <a:t> and </a:t>
            </a:r>
            <a:r>
              <a:rPr lang="en-US" dirty="0" err="1"/>
              <a:t>Acthib</a:t>
            </a:r>
            <a:r>
              <a:rPr lang="en-US" dirty="0"/>
              <a:t> products 4 </a:t>
            </a:r>
            <a:r>
              <a:rPr lang="en-US" dirty="0" smtClean="0"/>
              <a:t>doses</a:t>
            </a:r>
          </a:p>
          <a:p>
            <a:pPr marL="914400" lvl="2" indent="0">
              <a:buNone/>
            </a:pPr>
            <a:endParaRPr lang="en-US" dirty="0" smtClean="0"/>
          </a:p>
          <a:p>
            <a:pPr lvl="1"/>
            <a:r>
              <a:rPr lang="en-US" dirty="0" smtClean="0"/>
              <a:t>Report also takes into account Rotavirus vaccine brand to determine if 2 or 3 doses of rotavirus are needed in the 43133142</a:t>
            </a:r>
            <a:r>
              <a:rPr lang="en-US" dirty="0" smtClean="0">
                <a:solidFill>
                  <a:srgbClr val="FF0000"/>
                </a:solidFill>
              </a:rPr>
              <a:t>3</a:t>
            </a:r>
            <a:r>
              <a:rPr lang="en-US" dirty="0" smtClean="0"/>
              <a:t> and 43133142</a:t>
            </a:r>
            <a:r>
              <a:rPr lang="en-US" dirty="0" smtClean="0">
                <a:solidFill>
                  <a:srgbClr val="FF0000"/>
                </a:solidFill>
              </a:rPr>
              <a:t>3</a:t>
            </a:r>
            <a:r>
              <a:rPr lang="en-US" dirty="0" smtClean="0"/>
              <a:t>2 series measures</a:t>
            </a:r>
          </a:p>
          <a:p>
            <a:pPr marL="914400" lvl="2" indent="0">
              <a:buNone/>
            </a:pPr>
            <a:endParaRPr lang="en-US" dirty="0" smtClean="0"/>
          </a:p>
          <a:p>
            <a:pPr lvl="1"/>
            <a:r>
              <a:rPr lang="en-US" dirty="0" smtClean="0"/>
              <a:t>Children who do not have recommended number of vaccine doses will be NOT CURRENT, EVEN IF they are current per the catch up schedule </a:t>
            </a:r>
          </a:p>
          <a:p>
            <a:pPr lvl="1"/>
            <a:endParaRPr lang="en-US" dirty="0"/>
          </a:p>
        </p:txBody>
      </p:sp>
    </p:spTree>
    <p:extLst>
      <p:ext uri="{BB962C8B-B14F-4D97-AF65-F5344CB8AC3E}">
        <p14:creationId xmlns:p14="http://schemas.microsoft.com/office/powerpoint/2010/main" val="2400771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3-27 month old vs. 2 year old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3-27 month old report is your “worksheet”, your to do list. You can run this every week and focus efforts to catch children up as soon as they are falling behind</a:t>
            </a:r>
          </a:p>
          <a:p>
            <a:r>
              <a:rPr lang="en-US" dirty="0" smtClean="0"/>
              <a:t>If you have good coverage in your 3-27 month report, you WILL have good coverage in your 2 year old report</a:t>
            </a:r>
          </a:p>
          <a:p>
            <a:r>
              <a:rPr lang="en-US" dirty="0" smtClean="0"/>
              <a:t>Meant to provide lists of children the provider can follow up on now, when child is most vulnerable</a:t>
            </a:r>
          </a:p>
          <a:p>
            <a:pPr lvl="1"/>
            <a:r>
              <a:rPr lang="en-US" dirty="0" err="1" smtClean="0"/>
              <a:t>E.g</a:t>
            </a:r>
            <a:r>
              <a:rPr lang="en-US" dirty="0" smtClean="0"/>
              <a:t> if child is current per catch up schedule, then nothing the provider can do for that child, so child will be CURRENT in this report even if they didn’t receive the recommended number of doses. </a:t>
            </a:r>
            <a:endParaRPr lang="en-US" dirty="0"/>
          </a:p>
        </p:txBody>
      </p:sp>
    </p:spTree>
    <p:extLst>
      <p:ext uri="{BB962C8B-B14F-4D97-AF65-F5344CB8AC3E}">
        <p14:creationId xmlns:p14="http://schemas.microsoft.com/office/powerpoint/2010/main" val="3155029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3-27 month old vs. 2 year old </a:t>
            </a:r>
            <a:r>
              <a:rPr lang="en-US" dirty="0" smtClean="0"/>
              <a:t>report, cont. </a:t>
            </a:r>
            <a:endParaRPr lang="en-US"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dirty="0" smtClean="0"/>
              <a:t>Two year old report is more of a population level report that tells you how well you DID at MEETING THE RECOMMENDATIONS</a:t>
            </a:r>
          </a:p>
          <a:p>
            <a:pPr lvl="1"/>
            <a:r>
              <a:rPr lang="en-US" dirty="0" err="1"/>
              <a:t>E.g</a:t>
            </a:r>
            <a:r>
              <a:rPr lang="en-US" dirty="0"/>
              <a:t> the recommendation is that a child receive 4 doses of pneumococcal conjugate vaccine. If a child only received 3, then we DID NOT meet the recommendation (and </a:t>
            </a:r>
            <a:r>
              <a:rPr lang="en-US" dirty="0" smtClean="0"/>
              <a:t>probably </a:t>
            </a:r>
            <a:r>
              <a:rPr lang="en-US" dirty="0"/>
              <a:t>left the child unprotected during the most vulnerable time of life).</a:t>
            </a:r>
          </a:p>
          <a:p>
            <a:pPr lvl="1"/>
            <a:endParaRPr lang="en-US" dirty="0" smtClean="0"/>
          </a:p>
          <a:p>
            <a:r>
              <a:rPr lang="en-US" dirty="0" smtClean="0"/>
              <a:t>The two year old report is a way to look back at how we did, but is not as useful as the 3-27 month report in  identifying children who are behind today and for whom you can actually do something</a:t>
            </a:r>
          </a:p>
          <a:p>
            <a:pPr lvl="1"/>
            <a:r>
              <a:rPr lang="en-US" dirty="0" smtClean="0"/>
              <a:t>Once they are 2 </a:t>
            </a:r>
            <a:r>
              <a:rPr lang="en-US" dirty="0" err="1" smtClean="0"/>
              <a:t>yrs</a:t>
            </a:r>
            <a:r>
              <a:rPr lang="en-US" dirty="0" smtClean="0"/>
              <a:t>, if they didn’t get the vaccines, there isn’t much you can do. </a:t>
            </a:r>
          </a:p>
          <a:p>
            <a:r>
              <a:rPr lang="en-US" dirty="0" smtClean="0">
                <a:solidFill>
                  <a:srgbClr val="FF0000"/>
                </a:solidFill>
              </a:rPr>
              <a:t>Main Difference from 3-27 month old report</a:t>
            </a:r>
            <a:r>
              <a:rPr lang="en-US" dirty="0" smtClean="0"/>
              <a:t>: </a:t>
            </a:r>
          </a:p>
          <a:p>
            <a:pPr lvl="1"/>
            <a:r>
              <a:rPr lang="en-US" dirty="0" smtClean="0"/>
              <a:t>IN the 2 year old </a:t>
            </a:r>
            <a:r>
              <a:rPr lang="en-US" dirty="0" err="1" smtClean="0"/>
              <a:t>reprot</a:t>
            </a:r>
            <a:r>
              <a:rPr lang="en-US" dirty="0" smtClean="0"/>
              <a:t>, even if a child is current per the catch up schedule, they will show up as NOT CURRENT in the 2 year old report. </a:t>
            </a:r>
          </a:p>
          <a:p>
            <a:pPr lvl="1"/>
            <a:r>
              <a:rPr lang="en-US" dirty="0" smtClean="0"/>
              <a:t>e.g. if a child received 3 doses of PCV, and does not need a 4</a:t>
            </a:r>
            <a:r>
              <a:rPr lang="en-US" baseline="30000" dirty="0" smtClean="0"/>
              <a:t>th</a:t>
            </a:r>
            <a:r>
              <a:rPr lang="en-US" dirty="0" smtClean="0"/>
              <a:t> dose because they started at 7 months, this child will show up as NOT CURRENT because they did not get the recommended # of vaccines </a:t>
            </a:r>
          </a:p>
        </p:txBody>
      </p:sp>
    </p:spTree>
    <p:extLst>
      <p:ext uri="{BB962C8B-B14F-4D97-AF65-F5344CB8AC3E}">
        <p14:creationId xmlns:p14="http://schemas.microsoft.com/office/powerpoint/2010/main" val="2215043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smtClean="0">
                <a:solidFill>
                  <a:schemeClr val="bg1"/>
                </a:solidFill>
              </a:rPr>
              <a:t>Image </a:t>
            </a:r>
            <a:r>
              <a:rPr lang="en-US" dirty="0" err="1" smtClean="0">
                <a:solidFill>
                  <a:schemeClr val="bg1"/>
                </a:solidFill>
              </a:rPr>
              <a:t>Printscreen</a:t>
            </a:r>
            <a:r>
              <a:rPr lang="en-US" dirty="0" smtClean="0">
                <a:solidFill>
                  <a:schemeClr val="bg1"/>
                </a:solidFill>
              </a:rPr>
              <a:t> of 2 </a:t>
            </a:r>
            <a:r>
              <a:rPr lang="en-US" dirty="0" err="1" smtClean="0">
                <a:solidFill>
                  <a:schemeClr val="bg1"/>
                </a:solidFill>
              </a:rPr>
              <a:t>yr</a:t>
            </a:r>
            <a:r>
              <a:rPr lang="en-US" dirty="0" smtClean="0">
                <a:solidFill>
                  <a:schemeClr val="bg1"/>
                </a:solidFill>
              </a:rPr>
              <a:t> old Report</a:t>
            </a:r>
            <a:endParaRPr lang="en-US" dirty="0">
              <a:solidFill>
                <a:schemeClr val="bg1"/>
              </a:solidFill>
            </a:endParaRPr>
          </a:p>
        </p:txBody>
      </p:sp>
      <p:graphicFrame>
        <p:nvGraphicFramePr>
          <p:cNvPr id="91138" name="Object 2" descr="Image:  Sample of report, Two-Yr-Old Immunization Report, Upspecified Medical Center" title="Two-Yr-Old Immunization Report"/>
          <p:cNvGraphicFramePr>
            <a:graphicFrameLocks noChangeAspect="1"/>
          </p:cNvGraphicFramePr>
          <p:nvPr>
            <p:extLst>
              <p:ext uri="{D42A27DB-BD31-4B8C-83A1-F6EECF244321}">
                <p14:modId xmlns:p14="http://schemas.microsoft.com/office/powerpoint/2010/main" val="1776009395"/>
              </p:ext>
            </p:extLst>
          </p:nvPr>
        </p:nvGraphicFramePr>
        <p:xfrm>
          <a:off x="2286000" y="88900"/>
          <a:ext cx="4729163" cy="6680200"/>
        </p:xfrm>
        <a:graphic>
          <a:graphicData uri="http://schemas.openxmlformats.org/presentationml/2006/ole">
            <mc:AlternateContent xmlns:mc="http://schemas.openxmlformats.org/markup-compatibility/2006">
              <mc:Choice xmlns:v="urn:schemas-microsoft-com:vml" Requires="v">
                <p:oleObj spid="_x0000_s18455" name="Document" r:id="rId4" imgW="5491445" imgH="8768776" progId="Word.Document.8">
                  <p:embed/>
                </p:oleObj>
              </mc:Choice>
              <mc:Fallback>
                <p:oleObj name="Document" r:id="rId4" imgW="5491445" imgH="876877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88900"/>
                        <a:ext cx="4729163" cy="668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0517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smtClean="0">
                <a:solidFill>
                  <a:schemeClr val="bg1"/>
                </a:solidFill>
              </a:rPr>
              <a:t>Image </a:t>
            </a:r>
            <a:r>
              <a:rPr lang="en-US" dirty="0" err="1" smtClean="0">
                <a:solidFill>
                  <a:schemeClr val="bg1"/>
                </a:solidFill>
              </a:rPr>
              <a:t>Printscree</a:t>
            </a:r>
            <a:r>
              <a:rPr lang="en-US" baseline="0" dirty="0" err="1" smtClean="0">
                <a:solidFill>
                  <a:schemeClr val="bg1"/>
                </a:solidFill>
              </a:rPr>
              <a:t>n</a:t>
            </a:r>
            <a:r>
              <a:rPr lang="en-US" baseline="0" dirty="0" smtClean="0">
                <a:solidFill>
                  <a:schemeClr val="bg1"/>
                </a:solidFill>
              </a:rPr>
              <a:t> of 2 </a:t>
            </a:r>
            <a:r>
              <a:rPr lang="en-US" baseline="0" dirty="0" err="1" smtClean="0">
                <a:solidFill>
                  <a:schemeClr val="bg1"/>
                </a:solidFill>
              </a:rPr>
              <a:t>yr</a:t>
            </a:r>
            <a:r>
              <a:rPr lang="en-US" baseline="0" dirty="0" smtClean="0">
                <a:solidFill>
                  <a:schemeClr val="bg1"/>
                </a:solidFill>
              </a:rPr>
              <a:t> old Report-</a:t>
            </a:r>
            <a:r>
              <a:rPr lang="en-US" baseline="0" dirty="0" err="1" smtClean="0">
                <a:solidFill>
                  <a:schemeClr val="bg1"/>
                </a:solidFill>
              </a:rPr>
              <a:t>cont</a:t>
            </a:r>
            <a:endParaRPr lang="en-US" dirty="0">
              <a:solidFill>
                <a:schemeClr val="bg1"/>
              </a:solidFill>
            </a:endParaRPr>
          </a:p>
        </p:txBody>
      </p:sp>
      <p:graphicFrame>
        <p:nvGraphicFramePr>
          <p:cNvPr id="93186" name="Object 2" descr="Image:  Sample of Two-Yr-Old Immunization Report CONT...." title="Two-Yr-Old Immunization Report"/>
          <p:cNvGraphicFramePr>
            <a:graphicFrameLocks noChangeAspect="1"/>
          </p:cNvGraphicFramePr>
          <p:nvPr>
            <p:extLst>
              <p:ext uri="{D42A27DB-BD31-4B8C-83A1-F6EECF244321}">
                <p14:modId xmlns:p14="http://schemas.microsoft.com/office/powerpoint/2010/main" val="2222765329"/>
              </p:ext>
            </p:extLst>
          </p:nvPr>
        </p:nvGraphicFramePr>
        <p:xfrm>
          <a:off x="1600200" y="152400"/>
          <a:ext cx="6172200" cy="6553200"/>
        </p:xfrm>
        <a:graphic>
          <a:graphicData uri="http://schemas.openxmlformats.org/presentationml/2006/ole">
            <mc:AlternateContent xmlns:mc="http://schemas.openxmlformats.org/markup-compatibility/2006">
              <mc:Choice xmlns:v="urn:schemas-microsoft-com:vml" Requires="v">
                <p:oleObj spid="_x0000_s19479" name="Document" r:id="rId4" imgW="5491445" imgH="7511256" progId="Word.Document.8">
                  <p:embed/>
                </p:oleObj>
              </mc:Choice>
              <mc:Fallback>
                <p:oleObj name="Document" r:id="rId4" imgW="5491445" imgH="751125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52400"/>
                        <a:ext cx="6172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48211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Report</a:t>
            </a:r>
            <a:endParaRPr lang="en-US" dirty="0"/>
          </a:p>
        </p:txBody>
      </p:sp>
      <p:sp>
        <p:nvSpPr>
          <p:cNvPr id="3" name="Content Placeholder 2"/>
          <p:cNvSpPr>
            <a:spLocks noGrp="1"/>
          </p:cNvSpPr>
          <p:nvPr>
            <p:ph idx="1"/>
          </p:nvPr>
        </p:nvSpPr>
        <p:spPr/>
        <p:txBody>
          <a:bodyPr/>
          <a:lstStyle/>
          <a:p>
            <a:r>
              <a:rPr lang="en-US" dirty="0"/>
              <a:t>Adolescent</a:t>
            </a:r>
          </a:p>
          <a:p>
            <a:pPr lvl="1"/>
            <a:r>
              <a:rPr lang="en-US" dirty="0"/>
              <a:t>New UTD measure  - 1 </a:t>
            </a:r>
            <a:r>
              <a:rPr lang="en-US" dirty="0" err="1"/>
              <a:t>Tdap</a:t>
            </a:r>
            <a:r>
              <a:rPr lang="en-US" dirty="0"/>
              <a:t>/Td and 1 </a:t>
            </a:r>
            <a:r>
              <a:rPr lang="en-US" dirty="0" err="1"/>
              <a:t>Mening</a:t>
            </a:r>
            <a:endParaRPr lang="en-US" dirty="0"/>
          </a:p>
          <a:p>
            <a:pPr lvl="1"/>
            <a:r>
              <a:rPr lang="en-US" dirty="0"/>
              <a:t>Male HPV</a:t>
            </a:r>
          </a:p>
          <a:p>
            <a:pPr marL="0" indent="0">
              <a:buNone/>
            </a:pPr>
            <a:endParaRPr lang="en-US" dirty="0"/>
          </a:p>
        </p:txBody>
      </p:sp>
    </p:spTree>
    <p:extLst>
      <p:ext uri="{BB962C8B-B14F-4D97-AF65-F5344CB8AC3E}">
        <p14:creationId xmlns:p14="http://schemas.microsoft.com/office/powerpoint/2010/main" val="1559494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dirty="0" smtClean="0">
                <a:solidFill>
                  <a:schemeClr val="bg1"/>
                </a:solidFill>
              </a:rPr>
              <a:t>Image of </a:t>
            </a:r>
            <a:r>
              <a:rPr lang="en-US" dirty="0" err="1" smtClean="0">
                <a:solidFill>
                  <a:schemeClr val="bg1"/>
                </a:solidFill>
              </a:rPr>
              <a:t>Print</a:t>
            </a:r>
            <a:r>
              <a:rPr lang="en-US" baseline="0" dirty="0" err="1" smtClean="0">
                <a:solidFill>
                  <a:schemeClr val="bg1"/>
                </a:solidFill>
              </a:rPr>
              <a:t>screen</a:t>
            </a:r>
            <a:r>
              <a:rPr lang="en-US" baseline="0" dirty="0" smtClean="0">
                <a:solidFill>
                  <a:schemeClr val="bg1"/>
                </a:solidFill>
              </a:rPr>
              <a:t> of Rates Report</a:t>
            </a:r>
            <a:endParaRPr lang="en-US" dirty="0">
              <a:solidFill>
                <a:schemeClr val="bg1"/>
              </a:solidFill>
            </a:endParaRPr>
          </a:p>
        </p:txBody>
      </p:sp>
      <p:pic>
        <p:nvPicPr>
          <p:cNvPr id="23554" name="Picture 2" descr="Image screenshot of the report" title="Adolescent Immunization Rates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333715" cy="520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354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basic tips</a:t>
            </a:r>
            <a:endParaRPr lang="en-US" dirty="0"/>
          </a:p>
        </p:txBody>
      </p:sp>
      <p:sp>
        <p:nvSpPr>
          <p:cNvPr id="3" name="Content Placeholder 2"/>
          <p:cNvSpPr>
            <a:spLocks noGrp="1"/>
          </p:cNvSpPr>
          <p:nvPr>
            <p:ph idx="1"/>
          </p:nvPr>
        </p:nvSpPr>
        <p:spPr/>
        <p:txBody>
          <a:bodyPr/>
          <a:lstStyle/>
          <a:p>
            <a:r>
              <a:rPr lang="en-US" dirty="0" smtClean="0"/>
              <a:t>To go back to a previous screen, enter “^” (shift 6)</a:t>
            </a:r>
          </a:p>
          <a:p>
            <a:r>
              <a:rPr lang="en-US" dirty="0" smtClean="0"/>
              <a:t>To save changes and exit, hit the F1 key and “E” in quick succession</a:t>
            </a:r>
          </a:p>
          <a:p>
            <a:r>
              <a:rPr lang="en-US" dirty="0" smtClean="0"/>
              <a:t>To quit and go back to the previous screen WITHOUT saving changes, hit the F1 key and “Q” in quick succession</a:t>
            </a:r>
            <a:endParaRPr lang="en-US" dirty="0"/>
          </a:p>
        </p:txBody>
      </p:sp>
    </p:spTree>
    <p:extLst>
      <p:ext uri="{BB962C8B-B14F-4D97-AF65-F5344CB8AC3E}">
        <p14:creationId xmlns:p14="http://schemas.microsoft.com/office/powerpoint/2010/main" val="4215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Report</a:t>
            </a:r>
            <a:endParaRPr lang="en-US" dirty="0"/>
          </a:p>
        </p:txBody>
      </p:sp>
      <p:sp>
        <p:nvSpPr>
          <p:cNvPr id="3" name="Content Placeholder 2"/>
          <p:cNvSpPr>
            <a:spLocks noGrp="1"/>
          </p:cNvSpPr>
          <p:nvPr>
            <p:ph idx="1"/>
          </p:nvPr>
        </p:nvSpPr>
        <p:spPr/>
        <p:txBody>
          <a:bodyPr/>
          <a:lstStyle/>
          <a:p>
            <a:r>
              <a:rPr lang="en-US" dirty="0" smtClean="0"/>
              <a:t>Changes in Version 8.5</a:t>
            </a:r>
          </a:p>
          <a:p>
            <a:pPr lvl="1"/>
            <a:r>
              <a:rPr lang="en-US" dirty="0" smtClean="0"/>
              <a:t>All Ages report – 19yrs +</a:t>
            </a:r>
          </a:p>
          <a:p>
            <a:pPr lvl="2"/>
            <a:r>
              <a:rPr lang="en-US" dirty="0" smtClean="0"/>
              <a:t>Td/</a:t>
            </a:r>
            <a:r>
              <a:rPr lang="en-US" dirty="0" err="1" smtClean="0"/>
              <a:t>Tdap</a:t>
            </a:r>
            <a:r>
              <a:rPr lang="en-US" dirty="0" smtClean="0"/>
              <a:t> in last 10 </a:t>
            </a:r>
            <a:r>
              <a:rPr lang="en-US" dirty="0" err="1" smtClean="0"/>
              <a:t>yrs</a:t>
            </a:r>
            <a:r>
              <a:rPr lang="en-US" dirty="0" smtClean="0"/>
              <a:t> for 19 + </a:t>
            </a:r>
            <a:r>
              <a:rPr lang="en-US" dirty="0" err="1" smtClean="0"/>
              <a:t>yrs</a:t>
            </a:r>
            <a:endParaRPr lang="en-US" dirty="0" smtClean="0"/>
          </a:p>
          <a:p>
            <a:pPr lvl="2"/>
            <a:r>
              <a:rPr lang="en-US" dirty="0" smtClean="0"/>
              <a:t>HPV 1,2 and 3 in Males and Females 19-26 years</a:t>
            </a:r>
          </a:p>
          <a:p>
            <a:pPr lvl="2"/>
            <a:r>
              <a:rPr lang="en-US" dirty="0" err="1" smtClean="0"/>
              <a:t>Tdap</a:t>
            </a:r>
            <a:r>
              <a:rPr lang="en-US" dirty="0" smtClean="0"/>
              <a:t> for 19-64 </a:t>
            </a:r>
            <a:r>
              <a:rPr lang="en-US" dirty="0" err="1" smtClean="0"/>
              <a:t>yrs</a:t>
            </a:r>
            <a:endParaRPr lang="en-US" dirty="0" smtClean="0"/>
          </a:p>
          <a:p>
            <a:pPr lvl="2"/>
            <a:r>
              <a:rPr lang="en-US" dirty="0" smtClean="0"/>
              <a:t>Zoster for 60+</a:t>
            </a:r>
          </a:p>
          <a:p>
            <a:pPr lvl="2"/>
            <a:r>
              <a:rPr lang="en-US" dirty="0" smtClean="0"/>
              <a:t>PPSV23 for 65+</a:t>
            </a:r>
          </a:p>
          <a:p>
            <a:pPr lvl="3"/>
            <a:r>
              <a:rPr lang="en-US" dirty="0" smtClean="0"/>
              <a:t>Ever</a:t>
            </a:r>
          </a:p>
          <a:p>
            <a:pPr lvl="3"/>
            <a:r>
              <a:rPr lang="en-US" dirty="0" smtClean="0"/>
              <a:t>After 65+ </a:t>
            </a:r>
            <a:r>
              <a:rPr lang="en-US" dirty="0" err="1" smtClean="0"/>
              <a:t>yrs</a:t>
            </a:r>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1208201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066800"/>
            <a:ext cx="8229600" cy="1143000"/>
          </a:xfrm>
        </p:spPr>
        <p:txBody>
          <a:bodyPr>
            <a:normAutofit fontScale="90000"/>
          </a:bodyPr>
          <a:lstStyle/>
          <a:p>
            <a:r>
              <a:rPr lang="en-US" dirty="0" smtClean="0">
                <a:solidFill>
                  <a:schemeClr val="bg1"/>
                </a:solidFill>
              </a:rPr>
              <a:t>Image of </a:t>
            </a:r>
            <a:r>
              <a:rPr lang="en-US" dirty="0" err="1" smtClean="0">
                <a:solidFill>
                  <a:schemeClr val="bg1"/>
                </a:solidFill>
              </a:rPr>
              <a:t>Printscreen</a:t>
            </a:r>
            <a:r>
              <a:rPr lang="en-US" dirty="0" smtClean="0">
                <a:solidFill>
                  <a:schemeClr val="bg1"/>
                </a:solidFill>
              </a:rPr>
              <a:t> of Adult Immunization Report</a:t>
            </a:r>
            <a:endParaRPr lang="en-US" dirty="0">
              <a:solidFill>
                <a:schemeClr val="bg1"/>
              </a:solidFill>
            </a:endParaRPr>
          </a:p>
        </p:txBody>
      </p:sp>
      <p:pic>
        <p:nvPicPr>
          <p:cNvPr id="21506" name="Picture 2" descr="Image screenshots of report" title="Adult Immunization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38200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997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solidFill>
                  <a:schemeClr val="bg1"/>
                </a:solidFill>
              </a:rPr>
              <a:t>Image of </a:t>
            </a:r>
            <a:r>
              <a:rPr lang="en-US" dirty="0" err="1" smtClean="0">
                <a:solidFill>
                  <a:schemeClr val="bg1"/>
                </a:solidFill>
              </a:rPr>
              <a:t>Printscreen</a:t>
            </a:r>
            <a:r>
              <a:rPr lang="en-US" dirty="0" smtClean="0">
                <a:solidFill>
                  <a:schemeClr val="bg1"/>
                </a:solidFill>
              </a:rPr>
              <a:t> of Report</a:t>
            </a:r>
            <a:endParaRPr lang="en-US" dirty="0">
              <a:solidFill>
                <a:schemeClr val="bg1"/>
              </a:solidFill>
            </a:endParaRPr>
          </a:p>
        </p:txBody>
      </p:sp>
      <p:pic>
        <p:nvPicPr>
          <p:cNvPr id="20482" name="Picture 2" descr="Image screenshot of Adult Immunization Report" title="Immunization v8.5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6200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246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Influenza Report</a:t>
            </a:r>
            <a:endParaRPr lang="en-US" dirty="0"/>
          </a:p>
        </p:txBody>
      </p:sp>
      <p:sp>
        <p:nvSpPr>
          <p:cNvPr id="4" name="TextBox 3"/>
          <p:cNvSpPr txBox="1"/>
          <p:nvPr/>
        </p:nvSpPr>
        <p:spPr>
          <a:xfrm>
            <a:off x="152400" y="5322139"/>
            <a:ext cx="8516562" cy="830997"/>
          </a:xfrm>
          <a:prstGeom prst="rect">
            <a:avLst/>
          </a:prstGeom>
          <a:noFill/>
        </p:spPr>
        <p:txBody>
          <a:bodyPr wrap="none" rtlCol="0">
            <a:spAutoFit/>
          </a:bodyPr>
          <a:lstStyle/>
          <a:p>
            <a:r>
              <a:rPr lang="en-US" sz="1600" dirty="0" smtClean="0"/>
              <a:t>The “18-49 y” and “18-49 HR” columns are mutually exclusive</a:t>
            </a:r>
          </a:p>
          <a:p>
            <a:r>
              <a:rPr lang="en-US" sz="1600" dirty="0" smtClean="0"/>
              <a:t>18-49 HR are those who have a high risk medical condition, as defined in the Flu High Risk Taxonomy</a:t>
            </a:r>
          </a:p>
          <a:p>
            <a:r>
              <a:rPr lang="en-US" sz="1600" dirty="0" smtClean="0"/>
              <a:t>18-49 </a:t>
            </a:r>
            <a:r>
              <a:rPr lang="en-US" sz="1600" dirty="0" err="1" smtClean="0"/>
              <a:t>yrs</a:t>
            </a:r>
            <a:r>
              <a:rPr lang="en-US" sz="1600" dirty="0" smtClean="0"/>
              <a:t>  includes those WITHOUT a high risk condition</a:t>
            </a:r>
            <a:endParaRPr lang="en-US" sz="1600" dirty="0"/>
          </a:p>
        </p:txBody>
      </p:sp>
      <p:pic>
        <p:nvPicPr>
          <p:cNvPr id="23554" name="Picture 2" descr="Image screenshot of the Standard Flu Immunization Report" title="Influenza Repo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371600"/>
            <a:ext cx="61722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73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Accountability Report</a:t>
            </a:r>
            <a:endParaRPr lang="en-US" dirty="0"/>
          </a:p>
        </p:txBody>
      </p:sp>
      <p:sp>
        <p:nvSpPr>
          <p:cNvPr id="3" name="Content Placeholder 2"/>
          <p:cNvSpPr>
            <a:spLocks noGrp="1"/>
          </p:cNvSpPr>
          <p:nvPr>
            <p:ph idx="1"/>
          </p:nvPr>
        </p:nvSpPr>
        <p:spPr/>
        <p:txBody>
          <a:bodyPr/>
          <a:lstStyle/>
          <a:p>
            <a:r>
              <a:rPr lang="en-US" dirty="0" smtClean="0"/>
              <a:t>Used to track number of vaccines administered , by age group</a:t>
            </a:r>
          </a:p>
          <a:p>
            <a:pPr lvl="1"/>
            <a:r>
              <a:rPr lang="en-US" dirty="0" smtClean="0"/>
              <a:t>If you want to use to look at shots ADMINSTERED at your facility, do not include Historical vaccines (#7)</a:t>
            </a:r>
          </a:p>
          <a:p>
            <a:pPr lvl="2"/>
            <a:r>
              <a:rPr lang="en-US" dirty="0" smtClean="0"/>
              <a:t>Default is set </a:t>
            </a:r>
            <a:r>
              <a:rPr lang="en-US" dirty="0" err="1" smtClean="0"/>
              <a:t>ot</a:t>
            </a:r>
            <a:r>
              <a:rPr lang="en-US" dirty="0" smtClean="0"/>
              <a:t> “Yes”</a:t>
            </a:r>
          </a:p>
          <a:p>
            <a:pPr lvl="1"/>
            <a:r>
              <a:rPr lang="en-US" dirty="0" smtClean="0"/>
              <a:t>Can be used for VFC inventory reporting</a:t>
            </a:r>
          </a:p>
          <a:p>
            <a:pPr lvl="1"/>
            <a:r>
              <a:rPr lang="en-US" dirty="0" smtClean="0"/>
              <a:t>Can be displayed by individual lot# (parameter #8)</a:t>
            </a:r>
            <a:endParaRPr lang="en-US" dirty="0"/>
          </a:p>
        </p:txBody>
      </p:sp>
    </p:spTree>
    <p:extLst>
      <p:ext uri="{BB962C8B-B14F-4D97-AF65-F5344CB8AC3E}">
        <p14:creationId xmlns:p14="http://schemas.microsoft.com/office/powerpoint/2010/main" val="3137798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Accountability Report</a:t>
            </a:r>
            <a:endParaRPr lang="en-US" dirty="0"/>
          </a:p>
        </p:txBody>
      </p:sp>
      <p:pic>
        <p:nvPicPr>
          <p:cNvPr id="24578" name="Picture 2" descr="Image screenshot of Vaccine Accountability Report" title="Vaccine Accountability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200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838200" y="4328746"/>
            <a:ext cx="4038600" cy="228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811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Accountability – By Lot #</a:t>
            </a:r>
            <a:endParaRPr lang="en-US" dirty="0"/>
          </a:p>
        </p:txBody>
      </p:sp>
      <p:pic>
        <p:nvPicPr>
          <p:cNvPr id="25602" name="Picture 2" descr="Image screenshot of Vaccine Accountabiity Report" title="Vaccine Accountability By L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0010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671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Immunization Resources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RPMS Immunization Package User Manual </a:t>
            </a:r>
          </a:p>
          <a:p>
            <a:pPr lvl="1"/>
            <a:r>
              <a:rPr lang="en-US" dirty="0" smtClean="0"/>
              <a:t>RPMS Application Documents</a:t>
            </a:r>
          </a:p>
          <a:p>
            <a:pPr lvl="1"/>
            <a:r>
              <a:rPr lang="en-US" dirty="0">
                <a:hlinkClick r:id="rId2"/>
              </a:rPr>
              <a:t>http://www.ihs.gov/RPMS/index.cfm?module=home&amp;option=documents</a:t>
            </a:r>
            <a:endParaRPr lang="en-US" dirty="0"/>
          </a:p>
          <a:p>
            <a:pPr marL="457200" lvl="1" indent="0">
              <a:buNone/>
            </a:pPr>
            <a:endParaRPr lang="en-US" dirty="0" smtClean="0"/>
          </a:p>
          <a:p>
            <a:r>
              <a:rPr lang="en-US" dirty="0" smtClean="0"/>
              <a:t>IHS vaccine preventable </a:t>
            </a:r>
            <a:r>
              <a:rPr lang="en-US" dirty="0"/>
              <a:t>d</a:t>
            </a:r>
            <a:r>
              <a:rPr lang="en-US" dirty="0" smtClean="0"/>
              <a:t>isease page</a:t>
            </a:r>
          </a:p>
          <a:p>
            <a:pPr lvl="1"/>
            <a:r>
              <a:rPr lang="en-US" dirty="0" smtClean="0">
                <a:hlinkClick r:id="rId3"/>
              </a:rPr>
              <a:t>http://www.ihs.gov/epi</a:t>
            </a:r>
            <a:endParaRPr lang="en-US" dirty="0"/>
          </a:p>
          <a:p>
            <a:pPr marL="457200" lvl="1" indent="0">
              <a:buNone/>
            </a:pPr>
            <a:endParaRPr lang="en-US" dirty="0" smtClean="0"/>
          </a:p>
          <a:p>
            <a:r>
              <a:rPr lang="en-US" dirty="0" smtClean="0"/>
              <a:t>CDC vaccine resources</a:t>
            </a:r>
          </a:p>
          <a:p>
            <a:pPr lvl="1"/>
            <a:r>
              <a:rPr lang="en-US" dirty="0" smtClean="0">
                <a:hlinkClick r:id="rId4"/>
              </a:rPr>
              <a:t>http://www.cdc.gov/vaccines</a:t>
            </a:r>
            <a:endParaRPr lang="en-US" dirty="0"/>
          </a:p>
          <a:p>
            <a:pPr marL="457200" lvl="1" indent="0">
              <a:buNone/>
            </a:pPr>
            <a:endParaRPr lang="en-US" dirty="0" smtClean="0"/>
          </a:p>
          <a:p>
            <a:r>
              <a:rPr lang="en-US" dirty="0" smtClean="0"/>
              <a:t>Immunization Action Coalition</a:t>
            </a:r>
          </a:p>
          <a:p>
            <a:pPr lvl="1"/>
            <a:r>
              <a:rPr lang="en-US" dirty="0" smtClean="0">
                <a:hlinkClick r:id="rId5"/>
              </a:rPr>
              <a:t>http://www.immunize.org</a:t>
            </a: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a:p>
            <a:endParaRPr lang="en-US" dirty="0" smtClean="0"/>
          </a:p>
          <a:p>
            <a:pPr lvl="1"/>
            <a:endParaRPr lang="en-US" dirty="0"/>
          </a:p>
        </p:txBody>
      </p:sp>
    </p:spTree>
    <p:extLst>
      <p:ext uri="{BB962C8B-B14F-4D97-AF65-F5344CB8AC3E}">
        <p14:creationId xmlns:p14="http://schemas.microsoft.com/office/powerpoint/2010/main" val="2267334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 Changes in Version 8.5</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All reports can be run for User Pop, Active Clinical, Active </a:t>
            </a:r>
            <a:r>
              <a:rPr lang="en-US" dirty="0" err="1" smtClean="0"/>
              <a:t>Imm</a:t>
            </a:r>
            <a:r>
              <a:rPr lang="en-US" dirty="0" smtClean="0"/>
              <a:t>, or All registered users</a:t>
            </a:r>
          </a:p>
          <a:p>
            <a:r>
              <a:rPr lang="en-US" dirty="0" smtClean="0"/>
              <a:t>Expanded Adult report (19 yrs +)</a:t>
            </a:r>
          </a:p>
          <a:p>
            <a:r>
              <a:rPr lang="en-US" dirty="0" smtClean="0"/>
              <a:t>Adolescent</a:t>
            </a:r>
          </a:p>
          <a:p>
            <a:pPr lvl="1"/>
            <a:r>
              <a:rPr lang="en-US" dirty="0" smtClean="0"/>
              <a:t>New UTD measure  - 1 </a:t>
            </a:r>
            <a:r>
              <a:rPr lang="en-US" dirty="0" err="1" smtClean="0"/>
              <a:t>Tdap</a:t>
            </a:r>
            <a:r>
              <a:rPr lang="en-US" dirty="0" smtClean="0"/>
              <a:t>/Td and 1 </a:t>
            </a:r>
            <a:r>
              <a:rPr lang="en-US" dirty="0" err="1" smtClean="0"/>
              <a:t>Mening</a:t>
            </a:r>
            <a:endParaRPr lang="en-US" dirty="0" smtClean="0"/>
          </a:p>
          <a:p>
            <a:pPr lvl="1"/>
            <a:r>
              <a:rPr lang="en-US" dirty="0" smtClean="0"/>
              <a:t>Male HPV</a:t>
            </a:r>
          </a:p>
          <a:p>
            <a:r>
              <a:rPr lang="en-US" dirty="0" smtClean="0"/>
              <a:t>Two year old Report</a:t>
            </a:r>
          </a:p>
          <a:p>
            <a:pPr lvl="1"/>
            <a:r>
              <a:rPr lang="en-US" dirty="0" err="1" smtClean="0"/>
              <a:t>Hib</a:t>
            </a:r>
            <a:r>
              <a:rPr lang="en-US" dirty="0" smtClean="0"/>
              <a:t> and Rotavirus logic takes into account brand and # of doses needed</a:t>
            </a:r>
          </a:p>
          <a:p>
            <a:r>
              <a:rPr lang="en-US" dirty="0" smtClean="0"/>
              <a:t>3-27 month Report</a:t>
            </a:r>
          </a:p>
          <a:p>
            <a:pPr lvl="1"/>
            <a:r>
              <a:rPr lang="en-US" dirty="0"/>
              <a:t>For </a:t>
            </a:r>
            <a:r>
              <a:rPr lang="en-US" dirty="0" err="1"/>
              <a:t>Hib</a:t>
            </a:r>
            <a:r>
              <a:rPr lang="en-US" dirty="0"/>
              <a:t> and PCV – children up to date per catch up schedule counted as UTD</a:t>
            </a:r>
          </a:p>
          <a:p>
            <a:pPr lvl="1"/>
            <a:r>
              <a:rPr lang="en-US" dirty="0"/>
              <a:t>L</a:t>
            </a:r>
            <a:r>
              <a:rPr lang="en-US" dirty="0" smtClean="0"/>
              <a:t>ogic </a:t>
            </a:r>
            <a:r>
              <a:rPr lang="en-US" dirty="0"/>
              <a:t>accounts for different </a:t>
            </a:r>
            <a:r>
              <a:rPr lang="en-US" dirty="0" smtClean="0"/>
              <a:t> </a:t>
            </a:r>
            <a:r>
              <a:rPr lang="en-US" dirty="0" err="1" smtClean="0"/>
              <a:t>Hib</a:t>
            </a:r>
            <a:r>
              <a:rPr lang="en-US" dirty="0" smtClean="0"/>
              <a:t> and Rotavirus formulations </a:t>
            </a:r>
            <a:r>
              <a:rPr lang="en-US" dirty="0"/>
              <a:t>and different dose numbers needed when calculating UTD status</a:t>
            </a:r>
            <a:endParaRPr lang="en-US" dirty="0" smtClean="0"/>
          </a:p>
          <a:p>
            <a:r>
              <a:rPr lang="en-US" dirty="0" smtClean="0"/>
              <a:t>New PCV report</a:t>
            </a:r>
          </a:p>
          <a:p>
            <a:pPr lvl="1"/>
            <a:r>
              <a:rPr lang="en-US" dirty="0"/>
              <a:t> Allows sites to monitor uptake of PCV13 </a:t>
            </a:r>
            <a:r>
              <a:rPr lang="en-US" dirty="0" smtClean="0"/>
              <a:t>vaccine</a:t>
            </a:r>
          </a:p>
          <a:p>
            <a:r>
              <a:rPr lang="en-US" dirty="0" smtClean="0"/>
              <a:t>VAC report</a:t>
            </a:r>
          </a:p>
          <a:p>
            <a:pPr lvl="1"/>
            <a:r>
              <a:rPr lang="en-US" dirty="0" smtClean="0"/>
              <a:t>Can be run by lot number</a:t>
            </a:r>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Reports </a:t>
            </a:r>
            <a:r>
              <a:rPr lang="en-US" dirty="0" smtClean="0"/>
              <a:t>Menu </a:t>
            </a:r>
            <a:endParaRPr lang="en-US" dirty="0"/>
          </a:p>
        </p:txBody>
      </p:sp>
      <p:sp>
        <p:nvSpPr>
          <p:cNvPr id="3" name="Content Placeholder 2"/>
          <p:cNvSpPr>
            <a:spLocks noGrp="1"/>
          </p:cNvSpPr>
          <p:nvPr>
            <p:ph idx="1"/>
          </p:nvPr>
        </p:nvSpPr>
        <p:spPr/>
        <p:txBody>
          <a:bodyPr/>
          <a:lstStyle/>
          <a:p>
            <a:endParaRPr lang="en-US"/>
          </a:p>
        </p:txBody>
      </p:sp>
      <p:pic>
        <p:nvPicPr>
          <p:cNvPr id="14338" name="Picture 2" descr="This page is a screen shot of the Immunization v8.5 Reports Menu, an example of Pending Alerts or Priority Mail.&#10;" title="Reports Menu"/>
          <p:cNvPicPr>
            <a:picLocks noChangeAspect="1" noChangeArrowheads="1"/>
          </p:cNvPicPr>
          <p:nvPr/>
        </p:nvPicPr>
        <p:blipFill rotWithShape="1">
          <a:blip r:embed="rId2">
            <a:extLst>
              <a:ext uri="{28A0092B-C50C-407E-A947-70E740481C1C}">
                <a14:useLocalDpi xmlns:a14="http://schemas.microsoft.com/office/drawing/2010/main" val="0"/>
              </a:ext>
            </a:extLst>
          </a:blip>
          <a:srcRect t="7602" b="4541"/>
          <a:stretch/>
        </p:blipFill>
        <p:spPr bwMode="auto">
          <a:xfrm>
            <a:off x="228600" y="987552"/>
            <a:ext cx="8686800" cy="564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552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vs. Not Current</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All patient reports allow you to generate a list of the patients who are Not Current, Current, or Both groups</a:t>
            </a:r>
          </a:p>
          <a:p>
            <a:r>
              <a:rPr lang="en-US" dirty="0" smtClean="0"/>
              <a:t>To View, type in “N” for Not Current, “C” for current, or “B” for both groups</a:t>
            </a:r>
          </a:p>
          <a:p>
            <a:pPr marL="0" indent="0">
              <a:buNone/>
            </a:pPr>
            <a:endParaRPr lang="en-US" dirty="0"/>
          </a:p>
        </p:txBody>
      </p:sp>
      <p:pic>
        <p:nvPicPr>
          <p:cNvPr id="21506" name="Picture 2" descr="Screen shot of Adult Immunization Report showing how to generate a list of patients, not current, current or both groups. " title="image of Immunization v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114800"/>
            <a:ext cx="4076700"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884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Lists of “Not Current”</a:t>
            </a:r>
            <a:endParaRPr lang="en-US" dirty="0"/>
          </a:p>
        </p:txBody>
      </p:sp>
      <p:sp>
        <p:nvSpPr>
          <p:cNvPr id="4" name="TextBox 3"/>
          <p:cNvSpPr txBox="1"/>
          <p:nvPr/>
        </p:nvSpPr>
        <p:spPr>
          <a:xfrm>
            <a:off x="533400" y="5486400"/>
            <a:ext cx="6418937" cy="1200329"/>
          </a:xfrm>
          <a:prstGeom prst="rect">
            <a:avLst/>
          </a:prstGeom>
          <a:noFill/>
        </p:spPr>
        <p:txBody>
          <a:bodyPr wrap="none" rtlCol="0">
            <a:spAutoFit/>
          </a:bodyPr>
          <a:lstStyle/>
          <a:p>
            <a:pPr marL="285750" indent="-285750">
              <a:buFont typeface="Arial" pitchFamily="34" charset="0"/>
              <a:buChar char="•"/>
            </a:pPr>
            <a:r>
              <a:rPr lang="en-US" dirty="0" smtClean="0"/>
              <a:t>To view and individual patient record, select “E” for edit patient</a:t>
            </a:r>
          </a:p>
          <a:p>
            <a:pPr marL="285750" indent="-285750">
              <a:buFont typeface="Arial" pitchFamily="34" charset="0"/>
              <a:buChar char="•"/>
            </a:pPr>
            <a:r>
              <a:rPr lang="en-US" dirty="0" smtClean="0"/>
              <a:t>Enter patient chart number</a:t>
            </a:r>
          </a:p>
          <a:p>
            <a:pPr marL="285750" indent="-285750">
              <a:buFont typeface="Arial" pitchFamily="34" charset="0"/>
              <a:buChar char="•"/>
            </a:pPr>
            <a:r>
              <a:rPr lang="en-US" dirty="0" smtClean="0"/>
              <a:t>Enter forecast date (or accept default)</a:t>
            </a:r>
          </a:p>
          <a:p>
            <a:pPr marL="285750" indent="-285750">
              <a:buFont typeface="Arial" pitchFamily="34" charset="0"/>
              <a:buChar char="•"/>
            </a:pPr>
            <a:r>
              <a:rPr lang="en-US" dirty="0" smtClean="0"/>
              <a:t>Patients </a:t>
            </a:r>
            <a:r>
              <a:rPr lang="en-US" dirty="0" err="1" smtClean="0"/>
              <a:t>Imm</a:t>
            </a:r>
            <a:r>
              <a:rPr lang="en-US" dirty="0" smtClean="0"/>
              <a:t> Record and complete history will be pulled up</a:t>
            </a:r>
            <a:endParaRPr lang="en-US" dirty="0"/>
          </a:p>
        </p:txBody>
      </p:sp>
      <p:pic>
        <p:nvPicPr>
          <p:cNvPr id="22532" name="Picture 4" descr="Image of screenshot of report." title="Patients Lists of &quot;Not Curren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52524"/>
            <a:ext cx="69342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696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3-27 Month Old Report</a:t>
            </a:r>
            <a:endParaRPr lang="en-US" dirty="0"/>
          </a:p>
        </p:txBody>
      </p:sp>
      <p:sp>
        <p:nvSpPr>
          <p:cNvPr id="3" name="Content Placeholder 2"/>
          <p:cNvSpPr>
            <a:spLocks noGrp="1"/>
          </p:cNvSpPr>
          <p:nvPr>
            <p:ph idx="1"/>
          </p:nvPr>
        </p:nvSpPr>
        <p:spPr/>
        <p:txBody>
          <a:bodyPr/>
          <a:lstStyle/>
          <a:p>
            <a:pPr marL="457200" lvl="1" indent="0">
              <a:buNone/>
            </a:pPr>
            <a:r>
              <a:rPr lang="en-US" dirty="0" smtClean="0"/>
              <a:t>Changes in Version 8.5</a:t>
            </a:r>
          </a:p>
          <a:p>
            <a:pPr lvl="1"/>
            <a:r>
              <a:rPr lang="en-US" dirty="0"/>
              <a:t>Logic accounts for different  </a:t>
            </a:r>
            <a:r>
              <a:rPr lang="en-US" dirty="0" err="1"/>
              <a:t>Hib</a:t>
            </a:r>
            <a:r>
              <a:rPr lang="en-US" dirty="0"/>
              <a:t> formulations and different dose numbers needed when calculating CURRENT </a:t>
            </a:r>
            <a:r>
              <a:rPr lang="en-US" dirty="0" smtClean="0"/>
              <a:t>status</a:t>
            </a:r>
          </a:p>
          <a:p>
            <a:pPr lvl="1"/>
            <a:r>
              <a:rPr lang="en-US" dirty="0" smtClean="0"/>
              <a:t>For </a:t>
            </a:r>
            <a:r>
              <a:rPr lang="en-US" dirty="0" err="1"/>
              <a:t>Hib</a:t>
            </a:r>
            <a:r>
              <a:rPr lang="en-US" dirty="0"/>
              <a:t> and PCV – children up to date per catch up schedule counted as </a:t>
            </a:r>
            <a:r>
              <a:rPr lang="en-US" dirty="0" smtClean="0"/>
              <a:t>CURRENT</a:t>
            </a:r>
            <a:endParaRPr lang="en-US" dirty="0"/>
          </a:p>
        </p:txBody>
      </p:sp>
    </p:spTree>
    <p:extLst>
      <p:ext uri="{BB962C8B-B14F-4D97-AF65-F5344CB8AC3E}">
        <p14:creationId xmlns:p14="http://schemas.microsoft.com/office/powerpoint/2010/main" val="548266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3-27 Month Old Report</a:t>
            </a:r>
            <a:endParaRPr lang="en-US" dirty="0"/>
          </a:p>
        </p:txBody>
      </p:sp>
      <p:sp>
        <p:nvSpPr>
          <p:cNvPr id="3" name="Content Placeholder 2"/>
          <p:cNvSpPr>
            <a:spLocks noGrp="1"/>
          </p:cNvSpPr>
          <p:nvPr>
            <p:ph idx="1"/>
          </p:nvPr>
        </p:nvSpPr>
        <p:spPr/>
        <p:txBody>
          <a:bodyPr/>
          <a:lstStyle/>
          <a:p>
            <a:r>
              <a:rPr lang="en-US" dirty="0" smtClean="0"/>
              <a:t>Catch up schedule, vaccine brand included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33699423"/>
              </p:ext>
            </p:extLst>
          </p:nvPr>
        </p:nvGraphicFramePr>
        <p:xfrm>
          <a:off x="762000" y="2209800"/>
          <a:ext cx="6934199" cy="3050531"/>
        </p:xfrm>
        <a:graphic>
          <a:graphicData uri="http://schemas.openxmlformats.org/drawingml/2006/table">
            <a:tbl>
              <a:tblPr firstRow="1" firstCol="1" bandRow="1">
                <a:tableStyleId>{5C22544A-7EE6-4342-B048-85BDC9FD1C3A}</a:tableStyleId>
              </a:tblPr>
              <a:tblGrid>
                <a:gridCol w="1181369"/>
                <a:gridCol w="869838"/>
                <a:gridCol w="945095"/>
                <a:gridCol w="1102611"/>
                <a:gridCol w="1338885"/>
                <a:gridCol w="1496401"/>
              </a:tblGrid>
              <a:tr h="194140">
                <a:tc>
                  <a:txBody>
                    <a:bodyPr/>
                    <a:lstStyle/>
                    <a:p>
                      <a:pPr marL="0" marR="0">
                        <a:spcBef>
                          <a:spcPts val="100"/>
                        </a:spcBef>
                        <a:spcAft>
                          <a:spcPts val="0"/>
                        </a:spcAft>
                      </a:pPr>
                      <a:r>
                        <a:rPr lang="en-US" sz="1100" dirty="0">
                          <a:effectLst/>
                        </a:rPr>
                        <a:t>Vaccine</a:t>
                      </a:r>
                      <a:endParaRPr lang="en-US" sz="1100" b="1"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100">
                          <a:effectLst/>
                        </a:rPr>
                        <a:t>3-4mo</a:t>
                      </a:r>
                      <a:endParaRPr lang="en-US" sz="1100" b="1">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100">
                          <a:effectLst/>
                        </a:rPr>
                        <a:t>5-6mo</a:t>
                      </a:r>
                      <a:endParaRPr lang="en-US" sz="1100" b="1">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100">
                          <a:effectLst/>
                        </a:rPr>
                        <a:t>7-15mo</a:t>
                      </a:r>
                      <a:endParaRPr lang="en-US" sz="1100" b="1">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100">
                          <a:effectLst/>
                        </a:rPr>
                        <a:t>16-18mo</a:t>
                      </a:r>
                      <a:endParaRPr lang="en-US" sz="1100" b="1">
                        <a:effectLst/>
                        <a:latin typeface="Arial"/>
                        <a:ea typeface="Times New Roman"/>
                        <a:cs typeface="Times New Roman"/>
                      </a:endParaRPr>
                    </a:p>
                  </a:txBody>
                  <a:tcPr marL="68580" marR="68580" marT="0" marB="0"/>
                </a:tc>
                <a:tc>
                  <a:txBody>
                    <a:bodyPr/>
                    <a:lstStyle/>
                    <a:p>
                      <a:pPr marL="0" marR="0">
                        <a:spcBef>
                          <a:spcPts val="0"/>
                        </a:spcBef>
                        <a:spcAft>
                          <a:spcPts val="100"/>
                        </a:spcAft>
                      </a:pPr>
                      <a:r>
                        <a:rPr lang="en-US" sz="1100">
                          <a:effectLst/>
                        </a:rPr>
                        <a:t>19-23mo</a:t>
                      </a:r>
                      <a:endParaRPr lang="en-US" sz="1100" b="1">
                        <a:effectLst/>
                        <a:latin typeface="Arial"/>
                        <a:ea typeface="Times New Roman"/>
                        <a:cs typeface="Times New Roman"/>
                      </a:endParaRPr>
                    </a:p>
                  </a:txBody>
                  <a:tcPr marL="68580" marR="68580" marT="0" marB="0"/>
                </a:tc>
              </a:tr>
              <a:tr h="679673">
                <a:tc>
                  <a:txBody>
                    <a:bodyPr/>
                    <a:lstStyle/>
                    <a:p>
                      <a:pPr marL="0" marR="0">
                        <a:spcBef>
                          <a:spcPts val="0"/>
                        </a:spcBef>
                        <a:spcAft>
                          <a:spcPts val="200"/>
                        </a:spcAft>
                        <a:tabLst>
                          <a:tab pos="182880" algn="l"/>
                          <a:tab pos="365760" algn="l"/>
                          <a:tab pos="548640" algn="l"/>
                          <a:tab pos="731520" algn="l"/>
                          <a:tab pos="914400" algn="l"/>
                        </a:tabLst>
                      </a:pPr>
                      <a:r>
                        <a:rPr lang="en-US" sz="1000">
                          <a:effectLst/>
                        </a:rPr>
                        <a:t>Hib</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a:t>
                      </a:r>
                      <a:endParaRPr lang="en-US" sz="1000">
                        <a:effectLst/>
                        <a:latin typeface="Arial"/>
                        <a:ea typeface="Times New Roman"/>
                        <a:cs typeface="Times New Roman"/>
                      </a:endParaRPr>
                    </a:p>
                  </a:txBody>
                  <a:tcPr marL="68580" marR="68580" marT="0" marB="0"/>
                </a:tc>
              </a:tr>
              <a:tr h="588302">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Pedvax</a:t>
                      </a:r>
                    </a:p>
                    <a:p>
                      <a:pPr marL="0" marR="0">
                        <a:spcBef>
                          <a:spcPts val="0"/>
                        </a:spcBef>
                        <a:spcAft>
                          <a:spcPts val="200"/>
                        </a:spcAft>
                        <a:tabLst>
                          <a:tab pos="182880" algn="l"/>
                          <a:tab pos="365760" algn="l"/>
                          <a:tab pos="548640" algn="l"/>
                          <a:tab pos="731520" algn="l"/>
                          <a:tab pos="914400" algn="l"/>
                        </a:tabLst>
                      </a:pPr>
                      <a:r>
                        <a:rPr lang="en-US" sz="1000">
                          <a:effectLst/>
                        </a:rPr>
                        <a:t>(all doses &lt;12mo)</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1</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dirty="0">
                          <a:effectLst/>
                        </a:rPr>
                        <a:t>2</a:t>
                      </a:r>
                      <a:endParaRPr lang="en-US" sz="1000" dirty="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2</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dirty="0">
                          <a:effectLst/>
                        </a:rPr>
                        <a:t>3 or</a:t>
                      </a:r>
                    </a:p>
                    <a:p>
                      <a:pPr marL="0" marR="0">
                        <a:spcBef>
                          <a:spcPts val="0"/>
                        </a:spcBef>
                        <a:spcAft>
                          <a:spcPts val="200"/>
                        </a:spcAft>
                        <a:tabLst>
                          <a:tab pos="182880" algn="l"/>
                          <a:tab pos="365760" algn="l"/>
                          <a:tab pos="548640" algn="l"/>
                          <a:tab pos="731520" algn="l"/>
                          <a:tab pos="914400" algn="l"/>
                        </a:tabLst>
                      </a:pPr>
                      <a:r>
                        <a:rPr lang="en-US" sz="1000" dirty="0">
                          <a:effectLst/>
                        </a:rPr>
                        <a:t>2 </a:t>
                      </a:r>
                      <a:r>
                        <a:rPr lang="en-US" sz="1000" u="sng" dirty="0">
                          <a:effectLst/>
                        </a:rPr>
                        <a:t>&gt;</a:t>
                      </a:r>
                      <a:r>
                        <a:rPr lang="en-US" sz="1000" dirty="0">
                          <a:effectLst/>
                        </a:rPr>
                        <a:t> 12 mo. </a:t>
                      </a:r>
                    </a:p>
                    <a:p>
                      <a:pPr marL="0" marR="0">
                        <a:spcBef>
                          <a:spcPts val="0"/>
                        </a:spcBef>
                        <a:spcAft>
                          <a:spcPts val="200"/>
                        </a:spcAft>
                        <a:tabLst>
                          <a:tab pos="182880" algn="l"/>
                          <a:tab pos="365760" algn="l"/>
                          <a:tab pos="548640" algn="l"/>
                          <a:tab pos="731520" algn="l"/>
                          <a:tab pos="914400" algn="l"/>
                        </a:tabLst>
                      </a:pPr>
                      <a:r>
                        <a:rPr lang="en-US" sz="1000" dirty="0">
                          <a:effectLst/>
                        </a:rPr>
                        <a:t>1 </a:t>
                      </a:r>
                      <a:r>
                        <a:rPr lang="en-US" sz="1000" u="sng" dirty="0">
                          <a:effectLst/>
                        </a:rPr>
                        <a:t>&gt;</a:t>
                      </a:r>
                      <a:r>
                        <a:rPr lang="en-US" sz="1000" dirty="0">
                          <a:effectLst/>
                        </a:rPr>
                        <a:t> 15 mo.</a:t>
                      </a:r>
                      <a:endParaRPr lang="en-US" sz="1000" dirty="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3 or</a:t>
                      </a:r>
                    </a:p>
                    <a:p>
                      <a:pPr marL="0" marR="0">
                        <a:spcBef>
                          <a:spcPts val="0"/>
                        </a:spcBef>
                        <a:spcAft>
                          <a:spcPts val="200"/>
                        </a:spcAft>
                        <a:tabLst>
                          <a:tab pos="182880" algn="l"/>
                          <a:tab pos="365760" algn="l"/>
                          <a:tab pos="548640" algn="l"/>
                          <a:tab pos="731520" algn="l"/>
                          <a:tab pos="914400" algn="l"/>
                        </a:tabLst>
                      </a:pPr>
                      <a:r>
                        <a:rPr lang="en-US" sz="1000">
                          <a:effectLst/>
                        </a:rPr>
                        <a:t>2 </a:t>
                      </a:r>
                      <a:r>
                        <a:rPr lang="en-US" sz="1000" u="sng">
                          <a:effectLst/>
                        </a:rPr>
                        <a:t>&gt;</a:t>
                      </a:r>
                      <a:r>
                        <a:rPr lang="en-US" sz="1000">
                          <a:effectLst/>
                        </a:rPr>
                        <a:t> 12 mo. </a:t>
                      </a:r>
                    </a:p>
                    <a:p>
                      <a:pPr marL="0" marR="0">
                        <a:spcBef>
                          <a:spcPts val="0"/>
                        </a:spcBef>
                        <a:spcAft>
                          <a:spcPts val="200"/>
                        </a:spcAft>
                        <a:tabLst>
                          <a:tab pos="182880" algn="l"/>
                          <a:tab pos="365760" algn="l"/>
                          <a:tab pos="548640" algn="l"/>
                          <a:tab pos="731520" algn="l"/>
                          <a:tab pos="914400" algn="l"/>
                        </a:tabLst>
                      </a:pPr>
                      <a:r>
                        <a:rPr lang="en-US" sz="1000">
                          <a:effectLst/>
                        </a:rPr>
                        <a:t>1 </a:t>
                      </a:r>
                      <a:r>
                        <a:rPr lang="en-US" sz="1000" u="sng">
                          <a:effectLst/>
                        </a:rPr>
                        <a:t>&gt;</a:t>
                      </a:r>
                      <a:r>
                        <a:rPr lang="en-US" sz="1000">
                          <a:effectLst/>
                        </a:rPr>
                        <a:t> 15 mo.</a:t>
                      </a:r>
                      <a:endParaRPr lang="en-US" sz="1000">
                        <a:effectLst/>
                        <a:latin typeface="Arial"/>
                        <a:ea typeface="Times New Roman"/>
                        <a:cs typeface="Times New Roman"/>
                      </a:endParaRPr>
                    </a:p>
                  </a:txBody>
                  <a:tcPr marL="68580" marR="68580" marT="0" marB="0"/>
                </a:tc>
              </a:tr>
              <a:tr h="794208">
                <a:tc>
                  <a:txBody>
                    <a:bodyPr/>
                    <a:lstStyle/>
                    <a:p>
                      <a:pPr marL="0" marR="0">
                        <a:spcBef>
                          <a:spcPts val="0"/>
                        </a:spcBef>
                        <a:spcAft>
                          <a:spcPts val="200"/>
                        </a:spcAft>
                        <a:tabLst>
                          <a:tab pos="182880" algn="l"/>
                          <a:tab pos="365760" algn="l"/>
                          <a:tab pos="548640" algn="l"/>
                          <a:tab pos="731520" algn="l"/>
                          <a:tab pos="914400" algn="l"/>
                        </a:tabLst>
                      </a:pPr>
                      <a:r>
                        <a:rPr lang="en-US" sz="1000">
                          <a:effectLst/>
                        </a:rPr>
                        <a:t>   ActHIB </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1</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2</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dirty="0">
                          <a:effectLst/>
                        </a:rPr>
                        <a:t>3 or</a:t>
                      </a:r>
                    </a:p>
                    <a:p>
                      <a:pPr marL="0" marR="0">
                        <a:spcBef>
                          <a:spcPts val="0"/>
                        </a:spcBef>
                        <a:spcAft>
                          <a:spcPts val="200"/>
                        </a:spcAft>
                        <a:tabLst>
                          <a:tab pos="182880" algn="l"/>
                          <a:tab pos="365760" algn="l"/>
                          <a:tab pos="548640" algn="l"/>
                          <a:tab pos="731520" algn="l"/>
                          <a:tab pos="914400" algn="l"/>
                        </a:tabLst>
                      </a:pPr>
                      <a:r>
                        <a:rPr lang="en-US" sz="1000" dirty="0">
                          <a:effectLst/>
                        </a:rPr>
                        <a:t>2 </a:t>
                      </a:r>
                      <a:r>
                        <a:rPr lang="en-US" sz="1000" u="sng" dirty="0">
                          <a:effectLst/>
                        </a:rPr>
                        <a:t>&gt;</a:t>
                      </a:r>
                      <a:r>
                        <a:rPr lang="en-US" sz="1000" dirty="0">
                          <a:effectLst/>
                        </a:rPr>
                        <a:t> 7 mo.</a:t>
                      </a:r>
                      <a:endParaRPr lang="en-US" sz="1000" dirty="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dirty="0">
                          <a:effectLst/>
                        </a:rPr>
                        <a:t>4 or </a:t>
                      </a:r>
                    </a:p>
                    <a:p>
                      <a:pPr marL="0" marR="0">
                        <a:spcBef>
                          <a:spcPts val="0"/>
                        </a:spcBef>
                        <a:spcAft>
                          <a:spcPts val="200"/>
                        </a:spcAft>
                        <a:tabLst>
                          <a:tab pos="182880" algn="l"/>
                          <a:tab pos="365760" algn="l"/>
                          <a:tab pos="548640" algn="l"/>
                          <a:tab pos="731520" algn="l"/>
                          <a:tab pos="914400" algn="l"/>
                        </a:tabLst>
                      </a:pPr>
                      <a:r>
                        <a:rPr lang="en-US" sz="1000" dirty="0">
                          <a:effectLst/>
                        </a:rPr>
                        <a:t>3 </a:t>
                      </a:r>
                      <a:r>
                        <a:rPr lang="en-US" sz="1000" u="sng" dirty="0">
                          <a:effectLst/>
                        </a:rPr>
                        <a:t>&gt;</a:t>
                      </a:r>
                      <a:r>
                        <a:rPr lang="en-US" sz="1000" dirty="0">
                          <a:effectLst/>
                        </a:rPr>
                        <a:t> 7 mo.</a:t>
                      </a:r>
                    </a:p>
                    <a:p>
                      <a:pPr marL="0" marR="0">
                        <a:spcBef>
                          <a:spcPts val="0"/>
                        </a:spcBef>
                        <a:spcAft>
                          <a:spcPts val="200"/>
                        </a:spcAft>
                        <a:tabLst>
                          <a:tab pos="182880" algn="l"/>
                          <a:tab pos="365760" algn="l"/>
                          <a:tab pos="548640" algn="l"/>
                          <a:tab pos="731520" algn="l"/>
                          <a:tab pos="914400" algn="l"/>
                        </a:tabLst>
                      </a:pPr>
                      <a:r>
                        <a:rPr lang="en-US" sz="1000" dirty="0">
                          <a:effectLst/>
                        </a:rPr>
                        <a:t>2 </a:t>
                      </a:r>
                      <a:r>
                        <a:rPr lang="en-US" sz="1000" u="sng" dirty="0">
                          <a:effectLst/>
                        </a:rPr>
                        <a:t>&gt;</a:t>
                      </a:r>
                      <a:r>
                        <a:rPr lang="en-US" sz="1000" dirty="0">
                          <a:effectLst/>
                        </a:rPr>
                        <a:t> 12 mo.</a:t>
                      </a:r>
                    </a:p>
                    <a:p>
                      <a:pPr marL="0" marR="0">
                        <a:spcBef>
                          <a:spcPts val="0"/>
                        </a:spcBef>
                        <a:spcAft>
                          <a:spcPts val="200"/>
                        </a:spcAft>
                        <a:tabLst>
                          <a:tab pos="182880" algn="l"/>
                          <a:tab pos="365760" algn="l"/>
                          <a:tab pos="548640" algn="l"/>
                          <a:tab pos="731520" algn="l"/>
                          <a:tab pos="914400" algn="l"/>
                        </a:tabLst>
                      </a:pPr>
                      <a:r>
                        <a:rPr lang="en-US" sz="1000" dirty="0">
                          <a:effectLst/>
                        </a:rPr>
                        <a:t>1 </a:t>
                      </a:r>
                      <a:r>
                        <a:rPr lang="en-US" sz="1000" u="sng" dirty="0">
                          <a:effectLst/>
                        </a:rPr>
                        <a:t>&gt;</a:t>
                      </a:r>
                      <a:r>
                        <a:rPr lang="en-US" sz="1000" dirty="0">
                          <a:effectLst/>
                        </a:rPr>
                        <a:t> 15 mo.</a:t>
                      </a:r>
                      <a:endParaRPr lang="en-US" sz="1000" dirty="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4 or </a:t>
                      </a:r>
                    </a:p>
                    <a:p>
                      <a:pPr marL="0" marR="0">
                        <a:spcBef>
                          <a:spcPts val="0"/>
                        </a:spcBef>
                        <a:spcAft>
                          <a:spcPts val="200"/>
                        </a:spcAft>
                        <a:tabLst>
                          <a:tab pos="182880" algn="l"/>
                          <a:tab pos="365760" algn="l"/>
                          <a:tab pos="548640" algn="l"/>
                          <a:tab pos="731520" algn="l"/>
                          <a:tab pos="914400" algn="l"/>
                        </a:tabLst>
                      </a:pPr>
                      <a:r>
                        <a:rPr lang="en-US" sz="1000">
                          <a:effectLst/>
                        </a:rPr>
                        <a:t>3 </a:t>
                      </a:r>
                      <a:r>
                        <a:rPr lang="en-US" sz="1000" u="sng">
                          <a:effectLst/>
                        </a:rPr>
                        <a:t>&gt;</a:t>
                      </a:r>
                      <a:r>
                        <a:rPr lang="en-US" sz="1000">
                          <a:effectLst/>
                        </a:rPr>
                        <a:t> 7 mo.</a:t>
                      </a:r>
                    </a:p>
                    <a:p>
                      <a:pPr marL="0" marR="0">
                        <a:spcBef>
                          <a:spcPts val="0"/>
                        </a:spcBef>
                        <a:spcAft>
                          <a:spcPts val="200"/>
                        </a:spcAft>
                        <a:tabLst>
                          <a:tab pos="182880" algn="l"/>
                          <a:tab pos="365760" algn="l"/>
                          <a:tab pos="548640" algn="l"/>
                          <a:tab pos="731520" algn="l"/>
                          <a:tab pos="914400" algn="l"/>
                        </a:tabLst>
                      </a:pPr>
                      <a:r>
                        <a:rPr lang="en-US" sz="1000">
                          <a:effectLst/>
                        </a:rPr>
                        <a:t>2 </a:t>
                      </a:r>
                      <a:r>
                        <a:rPr lang="en-US" sz="1000" u="sng">
                          <a:effectLst/>
                        </a:rPr>
                        <a:t>&gt;</a:t>
                      </a:r>
                      <a:r>
                        <a:rPr lang="en-US" sz="1000">
                          <a:effectLst/>
                        </a:rPr>
                        <a:t> 12 mo.</a:t>
                      </a:r>
                    </a:p>
                    <a:p>
                      <a:pPr marL="0" marR="0">
                        <a:spcBef>
                          <a:spcPts val="0"/>
                        </a:spcBef>
                        <a:spcAft>
                          <a:spcPts val="200"/>
                        </a:spcAft>
                        <a:tabLst>
                          <a:tab pos="182880" algn="l"/>
                          <a:tab pos="365760" algn="l"/>
                          <a:tab pos="548640" algn="l"/>
                          <a:tab pos="731520" algn="l"/>
                          <a:tab pos="914400" algn="l"/>
                        </a:tabLst>
                      </a:pPr>
                      <a:r>
                        <a:rPr lang="en-US" sz="1000">
                          <a:effectLst/>
                        </a:rPr>
                        <a:t>1 </a:t>
                      </a:r>
                      <a:r>
                        <a:rPr lang="en-US" sz="1000" u="sng">
                          <a:effectLst/>
                        </a:rPr>
                        <a:t>&gt;</a:t>
                      </a:r>
                      <a:r>
                        <a:rPr lang="en-US" sz="1000">
                          <a:effectLst/>
                        </a:rPr>
                        <a:t> 15 mo.</a:t>
                      </a:r>
                      <a:endParaRPr lang="en-US" sz="1000">
                        <a:effectLst/>
                        <a:latin typeface="Arial"/>
                        <a:ea typeface="Times New Roman"/>
                        <a:cs typeface="Times New Roman"/>
                      </a:endParaRPr>
                    </a:p>
                  </a:txBody>
                  <a:tcPr marL="68580" marR="68580" marT="0" marB="0"/>
                </a:tc>
              </a:tr>
              <a:tr h="794208">
                <a:tc>
                  <a:txBody>
                    <a:bodyPr/>
                    <a:lstStyle/>
                    <a:p>
                      <a:pPr marL="0" marR="0">
                        <a:spcBef>
                          <a:spcPts val="0"/>
                        </a:spcBef>
                        <a:spcAft>
                          <a:spcPts val="200"/>
                        </a:spcAft>
                        <a:tabLst>
                          <a:tab pos="182880" algn="l"/>
                          <a:tab pos="365760" algn="l"/>
                          <a:tab pos="548640" algn="l"/>
                          <a:tab pos="731520" algn="l"/>
                          <a:tab pos="914400" algn="l"/>
                        </a:tabLst>
                      </a:pPr>
                      <a:r>
                        <a:rPr lang="en-US" sz="1000">
                          <a:effectLst/>
                        </a:rPr>
                        <a:t>PCV</a:t>
                      </a:r>
                    </a:p>
                    <a:p>
                      <a:pPr marL="0" marR="0">
                        <a:spcBef>
                          <a:spcPts val="0"/>
                        </a:spcBef>
                        <a:spcAft>
                          <a:spcPts val="200"/>
                        </a:spcAft>
                        <a:tabLst>
                          <a:tab pos="182880" algn="l"/>
                          <a:tab pos="365760" algn="l"/>
                          <a:tab pos="548640" algn="l"/>
                          <a:tab pos="731520" algn="l"/>
                          <a:tab pos="914400" algn="l"/>
                        </a:tabLst>
                      </a:pPr>
                      <a:r>
                        <a:rPr lang="en-US" sz="1000">
                          <a:effectLst/>
                        </a:rPr>
                        <a:t>(PCV7 and/or PCV13)</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1</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2</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3 or </a:t>
                      </a:r>
                    </a:p>
                    <a:p>
                      <a:pPr marL="0" marR="0">
                        <a:spcBef>
                          <a:spcPts val="0"/>
                        </a:spcBef>
                        <a:spcAft>
                          <a:spcPts val="200"/>
                        </a:spcAft>
                        <a:tabLst>
                          <a:tab pos="182880" algn="l"/>
                          <a:tab pos="365760" algn="l"/>
                          <a:tab pos="548640" algn="l"/>
                          <a:tab pos="731520" algn="l"/>
                          <a:tab pos="914400" algn="l"/>
                        </a:tabLst>
                      </a:pPr>
                      <a:r>
                        <a:rPr lang="en-US" sz="1000">
                          <a:effectLst/>
                        </a:rPr>
                        <a:t>2 </a:t>
                      </a:r>
                      <a:r>
                        <a:rPr lang="en-US" sz="1000" u="sng">
                          <a:effectLst/>
                        </a:rPr>
                        <a:t>&gt;</a:t>
                      </a:r>
                      <a:r>
                        <a:rPr lang="en-US" sz="1000">
                          <a:effectLst/>
                        </a:rPr>
                        <a:t> 7 mo.</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a:effectLst/>
                        </a:rPr>
                        <a:t>4 or </a:t>
                      </a:r>
                    </a:p>
                    <a:p>
                      <a:pPr marL="0" marR="0">
                        <a:spcBef>
                          <a:spcPts val="0"/>
                        </a:spcBef>
                        <a:spcAft>
                          <a:spcPts val="200"/>
                        </a:spcAft>
                        <a:tabLst>
                          <a:tab pos="182880" algn="l"/>
                          <a:tab pos="365760" algn="l"/>
                          <a:tab pos="548640" algn="l"/>
                          <a:tab pos="731520" algn="l"/>
                          <a:tab pos="914400" algn="l"/>
                        </a:tabLst>
                      </a:pPr>
                      <a:r>
                        <a:rPr lang="en-US" sz="1000">
                          <a:effectLst/>
                        </a:rPr>
                        <a:t>3 </a:t>
                      </a:r>
                      <a:r>
                        <a:rPr lang="en-US" sz="1000" u="sng">
                          <a:effectLst/>
                        </a:rPr>
                        <a:t>&gt;</a:t>
                      </a:r>
                      <a:r>
                        <a:rPr lang="en-US" sz="1000">
                          <a:effectLst/>
                        </a:rPr>
                        <a:t> 7 mo.</a:t>
                      </a:r>
                    </a:p>
                    <a:p>
                      <a:pPr marL="0" marR="0">
                        <a:spcBef>
                          <a:spcPts val="0"/>
                        </a:spcBef>
                        <a:spcAft>
                          <a:spcPts val="200"/>
                        </a:spcAft>
                        <a:tabLst>
                          <a:tab pos="182880" algn="l"/>
                          <a:tab pos="365760" algn="l"/>
                          <a:tab pos="548640" algn="l"/>
                          <a:tab pos="731520" algn="l"/>
                          <a:tab pos="914400" algn="l"/>
                        </a:tabLst>
                      </a:pPr>
                      <a:r>
                        <a:rPr lang="en-US" sz="1000">
                          <a:effectLst/>
                        </a:rPr>
                        <a:t>2 </a:t>
                      </a:r>
                      <a:r>
                        <a:rPr lang="en-US" sz="1000" u="sng">
                          <a:effectLst/>
                        </a:rPr>
                        <a:t>&gt;</a:t>
                      </a:r>
                      <a:r>
                        <a:rPr lang="en-US" sz="1000">
                          <a:effectLst/>
                        </a:rPr>
                        <a:t> 12 mo.</a:t>
                      </a:r>
                    </a:p>
                    <a:p>
                      <a:pPr marL="0" marR="0">
                        <a:spcBef>
                          <a:spcPts val="0"/>
                        </a:spcBef>
                        <a:spcAft>
                          <a:spcPts val="200"/>
                        </a:spcAft>
                        <a:tabLst>
                          <a:tab pos="182880" algn="l"/>
                          <a:tab pos="365760" algn="l"/>
                          <a:tab pos="548640" algn="l"/>
                          <a:tab pos="731520" algn="l"/>
                          <a:tab pos="914400" algn="l"/>
                        </a:tabLst>
                      </a:pPr>
                      <a:r>
                        <a:rPr lang="en-US" sz="1000">
                          <a:effectLst/>
                        </a:rPr>
                        <a:t>1 </a:t>
                      </a:r>
                      <a:r>
                        <a:rPr lang="en-US" sz="1000" u="sng">
                          <a:effectLst/>
                        </a:rPr>
                        <a:t>&gt;</a:t>
                      </a:r>
                      <a:r>
                        <a:rPr lang="en-US" sz="1000">
                          <a:effectLst/>
                        </a:rPr>
                        <a:t> 24 mo.</a:t>
                      </a:r>
                      <a:endParaRPr lang="en-US" sz="1000">
                        <a:effectLst/>
                        <a:latin typeface="Arial"/>
                        <a:ea typeface="Times New Roman"/>
                        <a:cs typeface="Times New Roman"/>
                      </a:endParaRPr>
                    </a:p>
                  </a:txBody>
                  <a:tcPr marL="68580" marR="68580" marT="0" marB="0"/>
                </a:tc>
                <a:tc>
                  <a:txBody>
                    <a:bodyPr/>
                    <a:lstStyle/>
                    <a:p>
                      <a:pPr marL="0" marR="0">
                        <a:spcBef>
                          <a:spcPts val="0"/>
                        </a:spcBef>
                        <a:spcAft>
                          <a:spcPts val="200"/>
                        </a:spcAft>
                        <a:tabLst>
                          <a:tab pos="182880" algn="l"/>
                          <a:tab pos="365760" algn="l"/>
                          <a:tab pos="548640" algn="l"/>
                          <a:tab pos="731520" algn="l"/>
                          <a:tab pos="914400" algn="l"/>
                        </a:tabLst>
                      </a:pPr>
                      <a:r>
                        <a:rPr lang="en-US" sz="1000" dirty="0">
                          <a:effectLst/>
                        </a:rPr>
                        <a:t>4 or </a:t>
                      </a:r>
                    </a:p>
                    <a:p>
                      <a:pPr marL="0" marR="0">
                        <a:spcBef>
                          <a:spcPts val="0"/>
                        </a:spcBef>
                        <a:spcAft>
                          <a:spcPts val="200"/>
                        </a:spcAft>
                        <a:tabLst>
                          <a:tab pos="182880" algn="l"/>
                          <a:tab pos="365760" algn="l"/>
                          <a:tab pos="548640" algn="l"/>
                          <a:tab pos="731520" algn="l"/>
                          <a:tab pos="914400" algn="l"/>
                        </a:tabLst>
                      </a:pPr>
                      <a:r>
                        <a:rPr lang="en-US" sz="1000" dirty="0">
                          <a:effectLst/>
                        </a:rPr>
                        <a:t>3 </a:t>
                      </a:r>
                      <a:r>
                        <a:rPr lang="en-US" sz="1000" u="sng" dirty="0">
                          <a:effectLst/>
                        </a:rPr>
                        <a:t>&gt;</a:t>
                      </a:r>
                      <a:r>
                        <a:rPr lang="en-US" sz="1000" dirty="0">
                          <a:effectLst/>
                        </a:rPr>
                        <a:t> 7 mo.</a:t>
                      </a:r>
                    </a:p>
                    <a:p>
                      <a:pPr marL="0" marR="0">
                        <a:spcBef>
                          <a:spcPts val="0"/>
                        </a:spcBef>
                        <a:spcAft>
                          <a:spcPts val="200"/>
                        </a:spcAft>
                        <a:tabLst>
                          <a:tab pos="182880" algn="l"/>
                          <a:tab pos="365760" algn="l"/>
                          <a:tab pos="548640" algn="l"/>
                          <a:tab pos="731520" algn="l"/>
                          <a:tab pos="914400" algn="l"/>
                        </a:tabLst>
                      </a:pPr>
                      <a:r>
                        <a:rPr lang="en-US" sz="1000" dirty="0">
                          <a:effectLst/>
                        </a:rPr>
                        <a:t>2 </a:t>
                      </a:r>
                      <a:r>
                        <a:rPr lang="en-US" sz="1000" u="sng" dirty="0">
                          <a:effectLst/>
                        </a:rPr>
                        <a:t>&gt;</a:t>
                      </a:r>
                      <a:r>
                        <a:rPr lang="en-US" sz="1000" dirty="0">
                          <a:effectLst/>
                        </a:rPr>
                        <a:t> 12 mo.</a:t>
                      </a:r>
                    </a:p>
                    <a:p>
                      <a:pPr marL="0" marR="0">
                        <a:spcBef>
                          <a:spcPts val="0"/>
                        </a:spcBef>
                        <a:spcAft>
                          <a:spcPts val="200"/>
                        </a:spcAft>
                        <a:tabLst>
                          <a:tab pos="182880" algn="l"/>
                          <a:tab pos="365760" algn="l"/>
                          <a:tab pos="548640" algn="l"/>
                          <a:tab pos="731520" algn="l"/>
                          <a:tab pos="914400" algn="l"/>
                        </a:tabLst>
                      </a:pPr>
                      <a:r>
                        <a:rPr lang="en-US" sz="1000" dirty="0">
                          <a:effectLst/>
                        </a:rPr>
                        <a:t>1 </a:t>
                      </a:r>
                      <a:r>
                        <a:rPr lang="en-US" sz="1000" u="sng" dirty="0">
                          <a:effectLst/>
                        </a:rPr>
                        <a:t>&gt;</a:t>
                      </a:r>
                      <a:r>
                        <a:rPr lang="en-US" sz="1000" dirty="0">
                          <a:effectLst/>
                        </a:rPr>
                        <a:t> 24 mo.</a:t>
                      </a:r>
                      <a:endParaRPr lang="en-US" sz="10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840247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1143000"/>
          </a:xfrm>
        </p:spPr>
        <p:txBody>
          <a:bodyPr/>
          <a:lstStyle/>
          <a:p>
            <a:r>
              <a:rPr lang="en-US" dirty="0" smtClean="0">
                <a:solidFill>
                  <a:schemeClr val="bg1"/>
                </a:solidFill>
              </a:rPr>
              <a:t>Image </a:t>
            </a:r>
            <a:r>
              <a:rPr lang="en-US" dirty="0" err="1" smtClean="0">
                <a:solidFill>
                  <a:schemeClr val="bg1"/>
                </a:solidFill>
              </a:rPr>
              <a:t>printscreen</a:t>
            </a:r>
            <a:endParaRPr lang="en-US" dirty="0">
              <a:solidFill>
                <a:schemeClr val="bg1"/>
              </a:solidFill>
            </a:endParaRPr>
          </a:p>
        </p:txBody>
      </p:sp>
      <p:pic>
        <p:nvPicPr>
          <p:cNvPr id="20482" name="Picture 2" descr="Image Screenshot of 3-27 Month Immunization Report" title="Image of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693590" cy="543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536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1317</Words>
  <Application>Microsoft Office PowerPoint</Application>
  <PresentationFormat>On-screen Show (4:3)</PresentationFormat>
  <Paragraphs>184</Paragraphs>
  <Slides>27</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Office Theme</vt:lpstr>
      <vt:lpstr>Microsoft Word 97 - 2003 Document</vt:lpstr>
      <vt:lpstr>Document</vt:lpstr>
      <vt:lpstr>RPMS Immunization Package Training - Reports</vt:lpstr>
      <vt:lpstr>Some basic tips</vt:lpstr>
      <vt:lpstr>Reports – Changes in Version 8.5</vt:lpstr>
      <vt:lpstr>Reports Menu </vt:lpstr>
      <vt:lpstr>Current vs. Not Current</vt:lpstr>
      <vt:lpstr>Patient Lists of “Not Current”</vt:lpstr>
      <vt:lpstr>3-27 Month Old Report</vt:lpstr>
      <vt:lpstr>3-27 Month Old Report</vt:lpstr>
      <vt:lpstr>Image printscreen</vt:lpstr>
      <vt:lpstr>Choosing your Denominator</vt:lpstr>
      <vt:lpstr>Active/Inactive in the Immunization Package – What does it mean?</vt:lpstr>
      <vt:lpstr>Image Printscreen of 3-27 month old report</vt:lpstr>
      <vt:lpstr>Two Year Old Report</vt:lpstr>
      <vt:lpstr>3-27 month old vs. 2 year old report</vt:lpstr>
      <vt:lpstr>3-27 month old vs. 2 year old report, cont. </vt:lpstr>
      <vt:lpstr>Image Printscreen of 2 yr old Report</vt:lpstr>
      <vt:lpstr>Image Printscreen of 2 yr old Report-cont</vt:lpstr>
      <vt:lpstr>Adolescent Report</vt:lpstr>
      <vt:lpstr>Image of Printscreen of Rates Report</vt:lpstr>
      <vt:lpstr>Adult Report</vt:lpstr>
      <vt:lpstr>Image of Printscreen of Adult Immunization Report</vt:lpstr>
      <vt:lpstr>Image of Printscreen of Report</vt:lpstr>
      <vt:lpstr>Influenza Report</vt:lpstr>
      <vt:lpstr>Vaccine Accountability Report</vt:lpstr>
      <vt:lpstr>Vaccine Accountability Report</vt:lpstr>
      <vt:lpstr>Vaccine Accountability – By Lot #</vt:lpstr>
      <vt:lpstr>Immunization Resources</vt:lpstr>
    </vt:vector>
  </TitlesOfParts>
  <Company>IHS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RPMS Immunization Package - Reports</dc:title>
  <dc:creator>IHS Immunization Program</dc:creator>
  <cp:lastModifiedBy>Bennett</cp:lastModifiedBy>
  <cp:revision>40</cp:revision>
  <dcterms:created xsi:type="dcterms:W3CDTF">2011-10-31T21:15:02Z</dcterms:created>
  <dcterms:modified xsi:type="dcterms:W3CDTF">2012-02-22T18:31:00Z</dcterms:modified>
</cp:coreProperties>
</file>