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20" r:id="rId2"/>
    <p:sldId id="287" r:id="rId3"/>
    <p:sldId id="368" r:id="rId4"/>
    <p:sldId id="369" r:id="rId5"/>
    <p:sldId id="363" r:id="rId6"/>
    <p:sldId id="364" r:id="rId7"/>
    <p:sldId id="365" r:id="rId8"/>
    <p:sldId id="366" r:id="rId9"/>
    <p:sldId id="334" r:id="rId10"/>
    <p:sldId id="374" r:id="rId11"/>
    <p:sldId id="370" r:id="rId12"/>
    <p:sldId id="335" r:id="rId13"/>
    <p:sldId id="329" r:id="rId14"/>
    <p:sldId id="338" r:id="rId15"/>
    <p:sldId id="340" r:id="rId16"/>
    <p:sldId id="341" r:id="rId17"/>
    <p:sldId id="330" r:id="rId18"/>
    <p:sldId id="371" r:id="rId19"/>
    <p:sldId id="332" r:id="rId20"/>
    <p:sldId id="333" r:id="rId21"/>
    <p:sldId id="323" r:id="rId22"/>
    <p:sldId id="346" r:id="rId23"/>
    <p:sldId id="347" r:id="rId24"/>
    <p:sldId id="362" r:id="rId25"/>
    <p:sldId id="344" r:id="rId26"/>
    <p:sldId id="345" r:id="rId27"/>
    <p:sldId id="342" r:id="rId28"/>
    <p:sldId id="377" r:id="rId29"/>
    <p:sldId id="376" r:id="rId3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a:srgbClr val="CCFFFF"/>
    <a:srgbClr val="66FFFF"/>
    <a:srgbClr val="A3D1FF"/>
    <a:srgbClr val="CC99FF"/>
    <a:srgbClr val="CC66FF"/>
    <a:srgbClr val="ADEA00"/>
    <a:srgbClr val="33CCCC"/>
    <a:srgbClr val="CCFF3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883" autoAdjust="0"/>
    <p:restoredTop sz="86416" autoAdjust="0"/>
  </p:normalViewPr>
  <p:slideViewPr>
    <p:cSldViewPr>
      <p:cViewPr varScale="1">
        <p:scale>
          <a:sx n="73" d="100"/>
          <a:sy n="73" d="100"/>
        </p:scale>
        <p:origin x="-131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63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charset="0"/>
              </a:defRPr>
            </a:lvl1pPr>
          </a:lstStyle>
          <a:p>
            <a:pPr>
              <a:defRPr/>
            </a:pPr>
            <a:endParaRPr lang="en-US"/>
          </a:p>
        </p:txBody>
      </p:sp>
      <p:sp>
        <p:nvSpPr>
          <p:cNvPr id="5123"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charset="0"/>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charset="0"/>
              </a:defRPr>
            </a:lvl1pPr>
          </a:lstStyle>
          <a:p>
            <a:pPr>
              <a:defRPr/>
            </a:pPr>
            <a:endParaRPr lang="en-US"/>
          </a:p>
        </p:txBody>
      </p:sp>
      <p:sp>
        <p:nvSpPr>
          <p:cNvPr id="5127"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charset="0"/>
              </a:defRPr>
            </a:lvl1pPr>
          </a:lstStyle>
          <a:p>
            <a:pPr>
              <a:defRPr/>
            </a:pPr>
            <a:fld id="{3F86E442-E3DC-487B-A8E5-8547C36CAD2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52228" name="Slide Number Placeholder 3"/>
          <p:cNvSpPr>
            <a:spLocks noGrp="1"/>
          </p:cNvSpPr>
          <p:nvPr>
            <p:ph type="sldNum" sz="quarter" idx="5"/>
          </p:nvPr>
        </p:nvSpPr>
        <p:spPr>
          <a:noFill/>
        </p:spPr>
        <p:txBody>
          <a:bodyPr/>
          <a:lstStyle/>
          <a:p>
            <a:fld id="{2EFCAD71-B7E6-46F8-BF21-470A264BC7DD}" type="slidenum">
              <a:rPr lang="en-US" smtClean="0">
                <a:latin typeface="Arial" pitchFamily="34" charset="0"/>
              </a:rPr>
              <a:pPr/>
              <a:t>1</a:t>
            </a:fld>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u="none" dirty="0" smtClean="0">
                <a:solidFill>
                  <a:srgbClr val="FFFF00"/>
                </a:solidFill>
              </a:rPr>
              <a:t>All EPs and hospitals must choose at least </a:t>
            </a:r>
            <a:r>
              <a:rPr lang="en-US" sz="1200" b="0" i="1" u="none" dirty="0" smtClean="0">
                <a:solidFill>
                  <a:srgbClr val="FFFF00"/>
                </a:solidFill>
              </a:rPr>
              <a:t>one</a:t>
            </a:r>
            <a:r>
              <a:rPr lang="en-US" sz="1200" b="0" u="none" dirty="0" smtClean="0">
                <a:solidFill>
                  <a:srgbClr val="FFFF00"/>
                </a:solidFill>
              </a:rPr>
              <a:t> of the population and public health measures to demonstrate as part of the menu set. </a:t>
            </a:r>
            <a:endParaRPr lang="en-US" b="0" u="none"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sz="1200" kern="1200" baseline="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Submit </a:t>
            </a:r>
            <a:r>
              <a:rPr lang="en-US" sz="1200" u="sng" kern="1200" dirty="0" smtClean="0">
                <a:solidFill>
                  <a:schemeClr val="tx1"/>
                </a:solidFill>
                <a:latin typeface="Arial" charset="0"/>
                <a:ea typeface="+mn-ea"/>
                <a:cs typeface="+mn-cs"/>
              </a:rPr>
              <a:t>actual immunization data to at least one organization </a:t>
            </a:r>
            <a:r>
              <a:rPr lang="en-US" sz="1200" kern="1200" dirty="0" smtClean="0">
                <a:solidFill>
                  <a:schemeClr val="tx1"/>
                </a:solidFill>
                <a:latin typeface="Arial" charset="0"/>
                <a:ea typeface="+mn-ea"/>
                <a:cs typeface="+mn-cs"/>
              </a:rPr>
              <a:t>in accordance with applicable law and practice </a:t>
            </a:r>
            <a:r>
              <a:rPr lang="en-US" sz="1200" i="1" kern="1200" dirty="0" smtClean="0">
                <a:solidFill>
                  <a:schemeClr val="tx1"/>
                </a:solidFill>
                <a:latin typeface="Arial" charset="0"/>
                <a:ea typeface="+mn-ea"/>
                <a:cs typeface="+mn-cs"/>
              </a:rPr>
              <a:t>[up from performing just a test; test or “dummy” data not permissible] </a:t>
            </a:r>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The</a:t>
            </a:r>
            <a:r>
              <a:rPr lang="en-US" sz="1200" kern="1200" baseline="0" dirty="0" smtClean="0">
                <a:solidFill>
                  <a:schemeClr val="tx1"/>
                </a:solidFill>
                <a:latin typeface="Arial" charset="0"/>
                <a:ea typeface="+mn-ea"/>
                <a:cs typeface="+mn-cs"/>
              </a:rPr>
              <a:t> proposed rule for Stage 2 will be released in January 2012 for public comment. The final rule for Stage 2 will be released in June 2012. </a:t>
            </a:r>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i="1" dirty="0" smtClean="0"/>
              <a:t>Medicare eligible professionals (EPs) </a:t>
            </a:r>
            <a:r>
              <a:rPr lang="en-US" b="1" dirty="0" smtClean="0"/>
              <a:t>need to use a certified EHR to successfully send one valid HL7 test message from their certified EHR system to a state immunization registry by 12/31/2011.  Sites with multiple EPs need only test once.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r>
              <a:rPr lang="en-US" dirty="0" smtClean="0">
                <a:latin typeface="Arial" pitchFamily="34" charset="0"/>
              </a:rPr>
              <a:t>There are 42</a:t>
            </a:r>
            <a:r>
              <a:rPr lang="en-US" baseline="0" dirty="0" smtClean="0">
                <a:latin typeface="Arial" pitchFamily="34" charset="0"/>
              </a:rPr>
              <a:t> IHS hospitals  -- 9 are Critical Access Hospitals, 33 are Acute Care/</a:t>
            </a:r>
            <a:r>
              <a:rPr lang="en-US" dirty="0" smtClean="0">
                <a:latin typeface="Arial" pitchFamily="34" charset="0"/>
              </a:rPr>
              <a:t>Subsection D.  Subsection D/acute care and CA</a:t>
            </a:r>
            <a:r>
              <a:rPr lang="en-US" baseline="0" dirty="0" smtClean="0">
                <a:latin typeface="Arial" pitchFamily="34" charset="0"/>
              </a:rPr>
              <a:t> </a:t>
            </a:r>
            <a:r>
              <a:rPr lang="en-US" dirty="0" smtClean="0">
                <a:latin typeface="Arial" pitchFamily="34" charset="0"/>
              </a:rPr>
              <a:t>hospitals may qualify for both Medicare and Medicaid incentives.  Exempt hospitals are in:  NC, OK, ND, SD, MT  Pending</a:t>
            </a:r>
            <a:r>
              <a:rPr lang="en-US" baseline="0" dirty="0" smtClean="0">
                <a:latin typeface="Arial" pitchFamily="34" charset="0"/>
              </a:rPr>
              <a:t> states with hospitals are:  NE, NM</a:t>
            </a:r>
            <a:r>
              <a:rPr lang="en-US" dirty="0" smtClean="0">
                <a:latin typeface="Arial" pitchFamily="34" charset="0"/>
              </a:rPr>
              <a:t>  </a:t>
            </a:r>
          </a:p>
        </p:txBody>
      </p:sp>
      <p:sp>
        <p:nvSpPr>
          <p:cNvPr id="50180" name="Slide Number Placeholder 3"/>
          <p:cNvSpPr>
            <a:spLocks noGrp="1"/>
          </p:cNvSpPr>
          <p:nvPr>
            <p:ph type="sldNum" sz="quarter" idx="5"/>
          </p:nvPr>
        </p:nvSpPr>
        <p:spPr>
          <a:noFill/>
        </p:spPr>
        <p:txBody>
          <a:bodyPr/>
          <a:lstStyle/>
          <a:p>
            <a:fld id="{C174565F-D872-4928-9C2C-DD1BCA9C3120}" type="slidenum">
              <a:rPr lang="en-US" smtClean="0">
                <a:latin typeface="Arial" pitchFamily="34" charset="0"/>
              </a:rPr>
              <a:pPr/>
              <a:t>13</a:t>
            </a:fld>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ea typeface="ＭＳ Ｐゴシック" charset="-128"/>
              </a:rPr>
              <a:t>Immunization Registries:  Perform at least one test of certified EHR’s capacity to submit electronic data to immunization registries and follow-up submission if the test is successful.  NOTE:  EPs should not choose this measure if their respective state does not have an immunization registry and/or does not have the capacity to receive the information electronically.  (Yes/No answer, provided by person running report)</a:t>
            </a:r>
            <a:endParaRPr lang="en-US" dirty="0"/>
          </a:p>
        </p:txBody>
      </p:sp>
      <p:sp>
        <p:nvSpPr>
          <p:cNvPr id="4" name="Slide Number Placeholder 3"/>
          <p:cNvSpPr>
            <a:spLocks noGrp="1"/>
          </p:cNvSpPr>
          <p:nvPr>
            <p:ph type="sldNum" sz="quarter" idx="10"/>
          </p:nvPr>
        </p:nvSpPr>
        <p:spPr/>
        <p:txBody>
          <a:bodyPr/>
          <a:lstStyle/>
          <a:p>
            <a:pPr>
              <a:defRPr/>
            </a:pPr>
            <a:fld id="{5345C723-7000-4F77-BE92-09E7487D8BAF}" type="slidenum">
              <a:rPr lang="en-US"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ea typeface="ＭＳ Ｐゴシック" charset="-128"/>
              </a:rPr>
              <a:t>Immunization Registries:  Perform at least one test of certified EHR’s capacity to submit electronic data to immunization registries and follow-up submission if the test is successful.  NOTE:  EPs should not choose this measure if their respective state does not have an immunization registry and/or does not have the capacity to receive the information electronically.  (Yes/No answer, provided by person running report)</a:t>
            </a:r>
            <a:endParaRPr lang="en-US" dirty="0"/>
          </a:p>
        </p:txBody>
      </p:sp>
      <p:sp>
        <p:nvSpPr>
          <p:cNvPr id="4" name="Slide Number Placeholder 3"/>
          <p:cNvSpPr>
            <a:spLocks noGrp="1"/>
          </p:cNvSpPr>
          <p:nvPr>
            <p:ph type="sldNum" sz="quarter" idx="10"/>
          </p:nvPr>
        </p:nvSpPr>
        <p:spPr/>
        <p:txBody>
          <a:bodyPr/>
          <a:lstStyle/>
          <a:p>
            <a:pPr>
              <a:defRPr/>
            </a:pPr>
            <a:fld id="{5345C723-7000-4F77-BE92-09E7487D8BAF}" type="slidenum">
              <a:rPr lang="en-US"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1A704832-01DA-4BF3-8A3F-BD6FC18A5E06}" type="slidenum">
              <a:rPr lang="en-US" smtClean="0">
                <a:latin typeface="Arial" pitchFamily="34" charset="0"/>
              </a:rPr>
              <a:pPr/>
              <a:t>17</a:t>
            </a:fld>
            <a:endParaRPr lang="en-US" smtClean="0">
              <a:latin typeface="Arial" pitchFamily="34" charset="0"/>
            </a:endParaRPr>
          </a:p>
        </p:txBody>
      </p:sp>
      <p:sp>
        <p:nvSpPr>
          <p:cNvPr id="56323" name="Text Box 2"/>
          <p:cNvSpPr txBox="1">
            <a:spLocks noChangeArrowheads="1"/>
          </p:cNvSpPr>
          <p:nvPr/>
        </p:nvSpPr>
        <p:spPr bwMode="auto">
          <a:xfrm>
            <a:off x="1181382" y="697230"/>
            <a:ext cx="4649259" cy="3486150"/>
          </a:xfrm>
          <a:prstGeom prst="rect">
            <a:avLst/>
          </a:prstGeom>
          <a:solidFill>
            <a:srgbClr val="FFFFFF"/>
          </a:solidFill>
          <a:ln w="9525">
            <a:solidFill>
              <a:srgbClr val="000000"/>
            </a:solidFill>
            <a:miter lim="800000"/>
            <a:headEnd/>
            <a:tailEnd/>
          </a:ln>
        </p:spPr>
        <p:txBody>
          <a:bodyPr wrap="none" lIns="93177" tIns="46589" rIns="93177" bIns="46589" anchor="ctr"/>
          <a:lstStyle/>
          <a:p>
            <a:endParaRPr lang="en-US"/>
          </a:p>
        </p:txBody>
      </p:sp>
      <p:sp>
        <p:nvSpPr>
          <p:cNvPr id="56324" name="Text Box 3"/>
          <p:cNvSpPr>
            <a:spLocks noGrp="1" noChangeArrowheads="1"/>
          </p:cNvSpPr>
          <p:nvPr>
            <p:ph type="body"/>
          </p:nvPr>
        </p:nvSpPr>
        <p:spPr>
          <a:xfrm>
            <a:off x="686436" y="4504558"/>
            <a:ext cx="5608320" cy="4381896"/>
          </a:xfrm>
          <a:noFill/>
          <a:ln/>
        </p:spPr>
        <p:txBody>
          <a:bodyPr lIns="93245" tIns="46442" rIns="93245" bIns="46442"/>
          <a:lstStyle/>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This depicts the current status of the IHS Immunization Data Exchange initiative.  Any IHS, Tribal or Urban (I/T/U) facility that operates the RPMS Immunization Package is capable of performing bidirectional HL7 data exchange in batch mode.  There is data exchange potential in 34 of 50 states.</a:t>
            </a: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endParaRPr lang="en-US" dirty="0" smtClean="0">
              <a:latin typeface="Arial" pitchFamily="34" charset="0"/>
            </a:endParaRP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-Most RPMS sites in the  turquoise states currently operate bidirectional data exchange with the state immunization information system (IIS).</a:t>
            </a: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-Some RPMS sites in the  green states currently send information (one-way) to the IIS.</a:t>
            </a: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-Although, there are ITU sites in the light blue states, these facilities don't participate in data exchange using the IHS data exchange software at this time. </a:t>
            </a: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endParaRPr lang="en-US" dirty="0" smtClean="0">
              <a:latin typeface="Arial" pitchFamily="34" charset="0"/>
            </a:endParaRP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Note that we say 34 out of 50 states with data exchange potential, but the numbers above add up to 35. The reason for this is because we count California twice, once as a two way HL7 state due to San Diego County, the next time as a “One</a:t>
            </a:r>
            <a:r>
              <a:rPr lang="en-US" baseline="0" dirty="0" smtClean="0">
                <a:latin typeface="Arial" pitchFamily="34" charset="0"/>
              </a:rPr>
              <a:t> Way </a:t>
            </a:r>
            <a:r>
              <a:rPr lang="en-US" dirty="0" smtClean="0">
                <a:latin typeface="Arial" pitchFamily="34" charset="0"/>
              </a:rPr>
              <a:t>Exchange” (non</a:t>
            </a:r>
            <a:r>
              <a:rPr lang="en-US" baseline="0" dirty="0" smtClean="0">
                <a:latin typeface="Arial" pitchFamily="34" charset="0"/>
              </a:rPr>
              <a:t> HL7) </a:t>
            </a:r>
            <a:r>
              <a:rPr lang="en-US" dirty="0" smtClean="0">
                <a:latin typeface="Arial" pitchFamily="34" charset="0"/>
              </a:rPr>
              <a:t>State.   Illinois is included because there is an Urban site there that administers immunizations. </a:t>
            </a: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endParaRPr lang="en-US"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Alaska – ANMC, Nome, </a:t>
            </a:r>
            <a:r>
              <a:rPr lang="en-US" dirty="0" err="1" smtClean="0">
                <a:latin typeface="Arial" pitchFamily="34" charset="0"/>
              </a:rPr>
              <a:t>Maniilaq</a:t>
            </a:r>
            <a:r>
              <a:rPr lang="en-US" dirty="0" smtClean="0">
                <a:latin typeface="Arial" pitchFamily="34" charset="0"/>
              </a:rPr>
              <a:t>, Barrow, YKHC, TCC, </a:t>
            </a:r>
            <a:r>
              <a:rPr lang="en-US" dirty="0" err="1" smtClean="0">
                <a:latin typeface="Arial" pitchFamily="34" charset="0"/>
              </a:rPr>
              <a:t>BbaHC</a:t>
            </a:r>
            <a:r>
              <a:rPr lang="en-US" dirty="0" smtClean="0">
                <a:latin typeface="Arial" pitchFamily="34" charset="0"/>
              </a:rPr>
              <a:t>, KIC, SEARHC Juneau &amp; Sitka, Kodiak, </a:t>
            </a:r>
            <a:r>
              <a:rPr lang="en-US" dirty="0" err="1" smtClean="0">
                <a:latin typeface="Arial" pitchFamily="34" charset="0"/>
              </a:rPr>
              <a:t>Metlakatla</a:t>
            </a:r>
            <a:r>
              <a:rPr lang="en-US" dirty="0" smtClean="0">
                <a:latin typeface="Arial" pitchFamily="34" charset="0"/>
              </a:rPr>
              <a:t>, EAT, </a:t>
            </a:r>
            <a:r>
              <a:rPr lang="en-US" dirty="0" err="1" smtClean="0">
                <a:latin typeface="Arial" pitchFamily="34" charset="0"/>
              </a:rPr>
              <a:t>Chugiachmiut</a:t>
            </a:r>
            <a:r>
              <a:rPr lang="en-US" dirty="0" smtClean="0">
                <a:latin typeface="Arial" pitchFamily="34" charset="0"/>
              </a:rPr>
              <a:t>, APIA</a:t>
            </a:r>
          </a:p>
          <a:p>
            <a:pPr algn="ct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Arizona – </a:t>
            </a:r>
            <a:r>
              <a:rPr lang="en-US" dirty="0" err="1" smtClean="0">
                <a:latin typeface="Arial" pitchFamily="34" charset="0"/>
              </a:rPr>
              <a:t>Chinle</a:t>
            </a:r>
            <a:r>
              <a:rPr lang="en-US" dirty="0" smtClean="0">
                <a:latin typeface="Arial" pitchFamily="34" charset="0"/>
              </a:rPr>
              <a:t>, Fort Defiance, Gallup, </a:t>
            </a:r>
            <a:r>
              <a:rPr lang="en-US" dirty="0" err="1" smtClean="0">
                <a:latin typeface="Arial" pitchFamily="34" charset="0"/>
              </a:rPr>
              <a:t>Kayenta</a:t>
            </a:r>
            <a:r>
              <a:rPr lang="en-US" dirty="0" smtClean="0">
                <a:latin typeface="Arial" pitchFamily="34" charset="0"/>
              </a:rPr>
              <a:t>, Parker, PIMC, </a:t>
            </a:r>
            <a:r>
              <a:rPr lang="en-US" dirty="0" err="1" smtClean="0">
                <a:latin typeface="Arial" pitchFamily="34" charset="0"/>
              </a:rPr>
              <a:t>Whiteriver</a:t>
            </a:r>
            <a:r>
              <a:rPr lang="en-US" dirty="0" smtClean="0">
                <a:latin typeface="Arial" pitchFamily="34" charset="0"/>
              </a:rPr>
              <a:t>, Sells, Winslow – will be 15 – three coming</a:t>
            </a:r>
            <a:r>
              <a:rPr lang="en-US" baseline="0" dirty="0" smtClean="0">
                <a:latin typeface="Arial" pitchFamily="34" charset="0"/>
              </a:rPr>
              <a:t> online</a:t>
            </a:r>
            <a:endParaRPr lang="en-US" dirty="0" smtClean="0">
              <a:latin typeface="Arial" pitchFamily="34" charset="0"/>
            </a:endParaRPr>
          </a:p>
          <a:p>
            <a:pPr algn="ct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California – Southern Indian Health Council submits to San Diego County Immunization Registry</a:t>
            </a: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Minnesota – Cass Lake, Prairie Island, Red Lake, White Earth </a:t>
            </a:r>
          </a:p>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Oregon – Warm Springs</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Montana – One way only - Blackfeet Community Hospital (Browning), Crow Service Unit , Harlem Hospital (Ft. Belknap), Fort Peck Service Unit (Poplar), Wind River Service Unit (Ft. Washakie), Northern Cheyenne Service Unit (Lame Deer), Flathead Tribal Health, Rocky Boy Tribal Health</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Utah – Uintah &amp; Ouray/Fort Duchesne</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Washington - 9 are exchanging data (two-way), 1 (Puyallup) exchanging  one-way, 2  (Lummi &amp; Lower Elwha) need updates to confirm, 1 regionalized site (Upper Skagit) set up and ready, but not going to WA production server yet, 7 Regionalized sites not set up yet, 2 stand-alone sites still not set up (Nisqually and </a:t>
            </a:r>
            <a:r>
              <a:rPr lang="en-US" dirty="0" err="1" smtClean="0">
                <a:latin typeface="Arial" pitchFamily="34" charset="0"/>
              </a:rPr>
              <a:t>Inchelium</a:t>
            </a:r>
            <a:r>
              <a:rPr lang="en-US" dirty="0" smtClean="0">
                <a:latin typeface="Arial" pitchFamily="34" charset="0"/>
              </a:rPr>
              <a:t>)</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Wisconsin – Ho Chunk 10/2007, Oneida 12/2006, Peter Christensen 4/2008, Potawatomi 4/2/2010, St. Croix 3/22/2010 - The rest have never.</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Wyoming – Wind River</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Maine – Aroostook Band of </a:t>
            </a:r>
            <a:r>
              <a:rPr lang="en-US" dirty="0" err="1" smtClean="0">
                <a:latin typeface="Arial" pitchFamily="34" charset="0"/>
              </a:rPr>
              <a:t>Micmacs</a:t>
            </a:r>
            <a:r>
              <a:rPr lang="en-US" dirty="0" smtClean="0">
                <a:latin typeface="Arial" pitchFamily="34" charset="0"/>
              </a:rPr>
              <a:t>, Houlton Band of Maliseet Indians, Passamaquoddy Tribe- Indian Township, Passamaquoddy Indian Tribe- Pleasant Point</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South Dakota – Wagner, Rosebud, Pine Ridge, Sioux San</a:t>
            </a:r>
          </a:p>
          <a:p>
            <a:pPr defTabSz="465887" eaLnBrk="1" hangingPunct="1">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		</a:t>
            </a:r>
          </a:p>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1A8B8DF-6BD2-4C66-B146-23762B195063}" type="slidenum">
              <a:rPr lang="en-US" smtClean="0">
                <a:latin typeface="Arial" pitchFamily="34" charset="0"/>
              </a:rPr>
              <a:pPr/>
              <a:t>19</a:t>
            </a:fld>
            <a:endParaRPr lang="en-US" smtClean="0">
              <a:latin typeface="Arial" pitchFamily="34" charset="0"/>
            </a:endParaRPr>
          </a:p>
        </p:txBody>
      </p:sp>
      <p:sp>
        <p:nvSpPr>
          <p:cNvPr id="57347" name="Text Box 2"/>
          <p:cNvSpPr txBox="1">
            <a:spLocks noChangeArrowheads="1"/>
          </p:cNvSpPr>
          <p:nvPr/>
        </p:nvSpPr>
        <p:spPr bwMode="auto">
          <a:xfrm>
            <a:off x="1181382" y="697230"/>
            <a:ext cx="4649259" cy="3486150"/>
          </a:xfrm>
          <a:prstGeom prst="rect">
            <a:avLst/>
          </a:prstGeom>
          <a:solidFill>
            <a:srgbClr val="FFFFFF"/>
          </a:solidFill>
          <a:ln w="9525">
            <a:solidFill>
              <a:srgbClr val="000000"/>
            </a:solidFill>
            <a:miter lim="800000"/>
            <a:headEnd/>
            <a:tailEnd/>
          </a:ln>
        </p:spPr>
        <p:txBody>
          <a:bodyPr wrap="none" lIns="93177" tIns="46589" rIns="93177" bIns="46589" anchor="ctr"/>
          <a:lstStyle/>
          <a:p>
            <a:endParaRPr lang="en-US"/>
          </a:p>
        </p:txBody>
      </p:sp>
      <p:sp>
        <p:nvSpPr>
          <p:cNvPr id="57348" name="Text Box 3"/>
          <p:cNvSpPr>
            <a:spLocks noGrp="1" noChangeArrowheads="1"/>
          </p:cNvSpPr>
          <p:nvPr>
            <p:ph type="body"/>
          </p:nvPr>
        </p:nvSpPr>
        <p:spPr>
          <a:xfrm>
            <a:off x="686436" y="4504558"/>
            <a:ext cx="5608320" cy="4381896"/>
          </a:xfrm>
          <a:noFill/>
          <a:ln/>
        </p:spPr>
        <p:txBody>
          <a:bodyPr lIns="93245" tIns="46442" rIns="93245" bIns="46442"/>
          <a:lstStyle/>
          <a:p>
            <a:pPr defTabSz="465887" eaLnBrk="1" hangingPunct="1">
              <a:spcBef>
                <a:spcPts val="459"/>
              </a:spcBef>
              <a:tabLst>
                <a:tab pos="0" algn="l"/>
                <a:tab pos="931774" algn="l"/>
                <a:tab pos="1863547" algn="l"/>
                <a:tab pos="2795321" algn="l"/>
                <a:tab pos="3727094" algn="l"/>
                <a:tab pos="4658868" algn="l"/>
                <a:tab pos="5590642" algn="l"/>
                <a:tab pos="6522415" algn="l"/>
                <a:tab pos="7454189" algn="l"/>
                <a:tab pos="8385962" algn="l"/>
                <a:tab pos="9317736" algn="l"/>
                <a:tab pos="10249510" algn="l"/>
              </a:tabLst>
            </a:pPr>
            <a:r>
              <a:rPr lang="en-US" dirty="0" smtClean="0">
                <a:latin typeface="Arial" pitchFamily="34" charset="0"/>
              </a:rPr>
              <a:t>As</a:t>
            </a:r>
            <a:r>
              <a:rPr lang="en-US" baseline="0" dirty="0" smtClean="0">
                <a:latin typeface="Arial" pitchFamily="34" charset="0"/>
              </a:rPr>
              <a:t> of March 2011, 12 states are able to attest, if needed for Medicare Meaningful Use.  An additional 11 states, shown in light blue, will be able to, but IHS will need to be able to assist facilities in those states with software installations and test messaging in order to do so.  The states shown in gray are exempt for this year.  Although some of them can, or will be able to accept HL7 messages this year, this may not be able to occur until after July 1</a:t>
            </a:r>
            <a:r>
              <a:rPr lang="en-US" baseline="30000" dirty="0" smtClean="0">
                <a:latin typeface="Arial" pitchFamily="34" charset="0"/>
              </a:rPr>
              <a:t>st</a:t>
            </a:r>
            <a:r>
              <a:rPr lang="en-US" baseline="0" dirty="0" smtClean="0">
                <a:latin typeface="Arial" pitchFamily="34" charset="0"/>
              </a:rPr>
              <a:t>, when our Medicare eligible providers and hospital will need to begin their 90 day testing period.  </a:t>
            </a:r>
            <a:endParaRPr lang="en-US" dirty="0"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states don’t have live data exchange yet.  If your facilities</a:t>
            </a:r>
            <a:r>
              <a:rPr lang="en-US" baseline="0" dirty="0" smtClean="0"/>
              <a:t> in these states are not choosing the lab or surveillance menu options or if there are hospitals in these states going for Medicare incentives, then its important to help the facilities stand up these exchanges per the training material.   </a:t>
            </a:r>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states do not accept HL7 format messages at this time.  </a:t>
            </a:r>
            <a:endParaRPr lang="en-US" dirty="0"/>
          </a:p>
        </p:txBody>
      </p:sp>
      <p:sp>
        <p:nvSpPr>
          <p:cNvPr id="4" name="Slide Number Placeholder 3"/>
          <p:cNvSpPr>
            <a:spLocks noGrp="1"/>
          </p:cNvSpPr>
          <p:nvPr>
            <p:ph type="sldNum" sz="quarter" idx="10"/>
          </p:nvPr>
        </p:nvSpPr>
        <p:spPr/>
        <p:txBody>
          <a:bodyPr/>
          <a:lstStyle/>
          <a:p>
            <a:pPr>
              <a:defRPr/>
            </a:pPr>
            <a:fld id="{3F86E442-E3DC-487B-A8E5-8547C36CAD25}" type="slidenum">
              <a:rPr lang="en-US" smtClean="0"/>
              <a:pPr>
                <a:defRPr/>
              </a:pPr>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a:cs typeface="ＭＳ Ｐゴシック"/>
            </a:endParaRPr>
          </a:p>
        </p:txBody>
      </p:sp>
      <p:sp>
        <p:nvSpPr>
          <p:cNvPr id="153604"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2" tIns="46587" rIns="93172" bIns="46587" anchor="b"/>
          <a:lstStyle/>
          <a:p>
            <a:pPr algn="r" defTabSz="464270"/>
            <a:fld id="{78C91FF5-A427-464A-9DB0-E56393398459}" type="slidenum">
              <a:rPr lang="en-US" sz="1200">
                <a:latin typeface="Calibri" pitchFamily="34" charset="0"/>
              </a:rPr>
              <a:pPr algn="r" defTabSz="464270"/>
              <a:t>29</a:t>
            </a:fld>
            <a:endParaRPr lang="en-US" sz="12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832599-CF57-48B1-B0E9-4F981F2EE6E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AB24CC-F30F-4C8E-82D0-5C34E1283FA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0D1327-2BE5-4714-8000-F1B54CE5E1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816953-CDF6-42D5-BC22-884CDF1DDAE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D2E2FBE-10BB-448E-814D-8CD7DAF29B5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8C6B951-4AA4-43A5-AA61-45BA16ADF83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E5736D8-87AC-426D-9949-C61756154F0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99B58D-D4E5-4647-85B3-2E22873EE56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964204-B7F2-423A-844F-FCC61C009F7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64331C-CA9A-4B2D-91F9-A882357EC20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86E1D1-8112-42D0-AE1B-86377D4028E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70196"/>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E92CDB82-2E81-4B94-ABBE-0D0BEDF0AF8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sldNum="0" hdr="0" ftr="0" dt="0"/>
  <p:txStyles>
    <p:titleStyle>
      <a:lvl1pPr algn="ctr" rtl="0" eaLnBrk="1" fontAlgn="base" hangingPunct="1">
        <a:spcBef>
          <a:spcPct val="0"/>
        </a:spcBef>
        <a:spcAft>
          <a:spcPct val="0"/>
        </a:spcAft>
        <a:defRPr sz="4400">
          <a:solidFill>
            <a:schemeClr val="folHlink"/>
          </a:solidFill>
          <a:latin typeface="+mj-lt"/>
          <a:ea typeface="+mj-ea"/>
          <a:cs typeface="+mj-cs"/>
        </a:defRPr>
      </a:lvl1pPr>
      <a:lvl2pPr algn="ctr" rtl="0" eaLnBrk="1" fontAlgn="base" hangingPunct="1">
        <a:spcBef>
          <a:spcPct val="0"/>
        </a:spcBef>
        <a:spcAft>
          <a:spcPct val="0"/>
        </a:spcAft>
        <a:defRPr sz="4400">
          <a:solidFill>
            <a:schemeClr val="folHlink"/>
          </a:solidFill>
          <a:latin typeface="Arial" charset="0"/>
        </a:defRPr>
      </a:lvl2pPr>
      <a:lvl3pPr algn="ctr" rtl="0" eaLnBrk="1" fontAlgn="base" hangingPunct="1">
        <a:spcBef>
          <a:spcPct val="0"/>
        </a:spcBef>
        <a:spcAft>
          <a:spcPct val="0"/>
        </a:spcAft>
        <a:defRPr sz="4400">
          <a:solidFill>
            <a:schemeClr val="folHlink"/>
          </a:solidFill>
          <a:latin typeface="Arial" charset="0"/>
        </a:defRPr>
      </a:lvl3pPr>
      <a:lvl4pPr algn="ctr" rtl="0" eaLnBrk="1" fontAlgn="base" hangingPunct="1">
        <a:spcBef>
          <a:spcPct val="0"/>
        </a:spcBef>
        <a:spcAft>
          <a:spcPct val="0"/>
        </a:spcAft>
        <a:defRPr sz="4400">
          <a:solidFill>
            <a:schemeClr val="folHlink"/>
          </a:solidFill>
          <a:latin typeface="Arial" charset="0"/>
        </a:defRPr>
      </a:lvl4pPr>
      <a:lvl5pPr algn="ctr" rtl="0" eaLnBrk="1" fontAlgn="base" hangingPunct="1">
        <a:spcBef>
          <a:spcPct val="0"/>
        </a:spcBef>
        <a:spcAft>
          <a:spcPct val="0"/>
        </a:spcAft>
        <a:defRPr sz="4400">
          <a:solidFill>
            <a:schemeClr val="folHlink"/>
          </a:solidFill>
          <a:latin typeface="Arial" charset="0"/>
        </a:defRPr>
      </a:lvl5pPr>
      <a:lvl6pPr marL="457200" algn="ctr" rtl="0" eaLnBrk="1" fontAlgn="base" hangingPunct="1">
        <a:spcBef>
          <a:spcPct val="0"/>
        </a:spcBef>
        <a:spcAft>
          <a:spcPct val="0"/>
        </a:spcAft>
        <a:defRPr sz="4400">
          <a:solidFill>
            <a:schemeClr val="folHlink"/>
          </a:solidFill>
          <a:latin typeface="Arial" charset="0"/>
        </a:defRPr>
      </a:lvl6pPr>
      <a:lvl7pPr marL="914400" algn="ctr" rtl="0" eaLnBrk="1" fontAlgn="base" hangingPunct="1">
        <a:spcBef>
          <a:spcPct val="0"/>
        </a:spcBef>
        <a:spcAft>
          <a:spcPct val="0"/>
        </a:spcAft>
        <a:defRPr sz="4400">
          <a:solidFill>
            <a:schemeClr val="folHlink"/>
          </a:solidFill>
          <a:latin typeface="Arial" charset="0"/>
        </a:defRPr>
      </a:lvl7pPr>
      <a:lvl8pPr marL="1371600" algn="ctr" rtl="0" eaLnBrk="1" fontAlgn="base" hangingPunct="1">
        <a:spcBef>
          <a:spcPct val="0"/>
        </a:spcBef>
        <a:spcAft>
          <a:spcPct val="0"/>
        </a:spcAft>
        <a:defRPr sz="4400">
          <a:solidFill>
            <a:schemeClr val="folHlink"/>
          </a:solidFill>
          <a:latin typeface="Arial" charset="0"/>
        </a:defRPr>
      </a:lvl8pPr>
      <a:lvl9pPr marL="1828800" algn="ctr" rtl="0" eaLnBrk="1" fontAlgn="base" hangingPunct="1">
        <a:spcBef>
          <a:spcPct val="0"/>
        </a:spcBef>
        <a:spcAft>
          <a:spcPct val="0"/>
        </a:spcAft>
        <a:defRPr sz="4400">
          <a:solidFill>
            <a:schemeClr val="folHlink"/>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mailto:Donnie.Lee@ihs.gov"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sz="4400" b="1" dirty="0" smtClean="0">
                <a:solidFill>
                  <a:srgbClr val="FFFF00"/>
                </a:solidFill>
              </a:rPr>
              <a:t>Meaningful Use and IHS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z="4000" b="1" dirty="0" smtClean="0">
                <a:solidFill>
                  <a:srgbClr val="FFFF00"/>
                </a:solidFill>
              </a:rPr>
              <a:t>Setting</a:t>
            </a:r>
          </a:p>
        </p:txBody>
      </p:sp>
      <p:sp>
        <p:nvSpPr>
          <p:cNvPr id="11267" name="Content Placeholder 2"/>
          <p:cNvSpPr>
            <a:spLocks noGrp="1"/>
          </p:cNvSpPr>
          <p:nvPr>
            <p:ph idx="1"/>
          </p:nvPr>
        </p:nvSpPr>
        <p:spPr>
          <a:xfrm>
            <a:off x="457200" y="1447800"/>
            <a:ext cx="8229600" cy="4678363"/>
          </a:xfrm>
        </p:spPr>
        <p:txBody>
          <a:bodyPr/>
          <a:lstStyle/>
          <a:p>
            <a:pPr eaLnBrk="1" hangingPunct="1"/>
            <a:r>
              <a:rPr lang="en-US" sz="2800" dirty="0" smtClean="0"/>
              <a:t>The IHS National Immunization and Information Technology Programs work closely with IIS personnel, software programmers and ITU facility staff to establish and maintain functional interfaces. </a:t>
            </a:r>
          </a:p>
          <a:p>
            <a:pPr eaLnBrk="1" hangingPunct="1"/>
            <a:r>
              <a:rPr lang="en-US" sz="2800" dirty="0" smtClean="0"/>
              <a:t>ITU clinics utilizing the IHS RPMS can use the IHS interface software to demonstrate meaningful use through submission of test immunization messages in states with an IIS that can accept HL7 uploads.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2">
                <a:lumMod val="20000"/>
                <a:lumOff val="80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Eligible Professionals</a:t>
            </a:r>
            <a:endParaRPr lang="en-US" dirty="0"/>
          </a:p>
        </p:txBody>
      </p:sp>
      <p:grpSp>
        <p:nvGrpSpPr>
          <p:cNvPr id="13" name="Group 12" descr="This diagram shows Medicare-only Eligible Professionals (Doctors of Optometry, Doctors of Podiatric Medicine, Chiropractor) representing a blue circle.  Medicaid-only Eligible Professionals (Nurse practitioners, Certified nurse midwives, Physician assistants-PAs, when working at an FQHC or RHC that is so led by a PA, representing a light green circle.  Combining the 2 circles could be eligible for both Medicare and Medicaid incentives (Doctors of Medicine, Doctors of Osteopathy, Doctors of Dental Medicine or Surgery) as shown in a teal green colored circle."/>
          <p:cNvGrpSpPr/>
          <p:nvPr/>
        </p:nvGrpSpPr>
        <p:grpSpPr>
          <a:xfrm>
            <a:off x="152400" y="1371600"/>
            <a:ext cx="8686800" cy="5181600"/>
            <a:chOff x="457200" y="1371600"/>
            <a:chExt cx="8229600" cy="4754563"/>
          </a:xfrm>
        </p:grpSpPr>
        <p:pic>
          <p:nvPicPr>
            <p:cNvPr id="5" name="Picture 3" descr="Eligvenn120810.png"/>
            <p:cNvPicPr>
              <a:picLocks noChangeAspect="1"/>
            </p:cNvPicPr>
            <p:nvPr/>
          </p:nvPicPr>
          <p:blipFill>
            <a:blip r:embed="rId3" cstate="print"/>
            <a:srcRect/>
            <a:stretch>
              <a:fillRect/>
            </a:stretch>
          </p:blipFill>
          <p:spPr bwMode="auto">
            <a:xfrm>
              <a:off x="457200" y="2313946"/>
              <a:ext cx="8229600" cy="2741330"/>
            </a:xfrm>
            <a:prstGeom prst="rect">
              <a:avLst/>
            </a:prstGeom>
            <a:noFill/>
            <a:ln w="9525">
              <a:noFill/>
              <a:miter lim="800000"/>
              <a:headEnd/>
              <a:tailEnd/>
            </a:ln>
          </p:spPr>
        </p:pic>
        <p:sp>
          <p:nvSpPr>
            <p:cNvPr id="6" name="TextBox 4"/>
            <p:cNvSpPr txBox="1">
              <a:spLocks noChangeArrowheads="1"/>
            </p:cNvSpPr>
            <p:nvPr/>
          </p:nvSpPr>
          <p:spPr bwMode="auto">
            <a:xfrm>
              <a:off x="1301262" y="1371600"/>
              <a:ext cx="2532185" cy="563578"/>
            </a:xfrm>
            <a:prstGeom prst="rect">
              <a:avLst/>
            </a:prstGeom>
            <a:noFill/>
            <a:ln w="9525">
              <a:noFill/>
              <a:miter lim="800000"/>
              <a:headEnd/>
              <a:tailEnd/>
            </a:ln>
          </p:spPr>
          <p:txBody>
            <a:bodyPr>
              <a:spAutoFit/>
            </a:bodyPr>
            <a:lstStyle/>
            <a:p>
              <a:pPr algn="ctr"/>
              <a:r>
                <a:rPr lang="en-US" b="1" dirty="0"/>
                <a:t>Medicare-only Eligible Professionals</a:t>
              </a:r>
            </a:p>
          </p:txBody>
        </p:sp>
        <p:sp>
          <p:nvSpPr>
            <p:cNvPr id="7" name="TextBox 5"/>
            <p:cNvSpPr txBox="1">
              <a:spLocks noChangeArrowheads="1"/>
            </p:cNvSpPr>
            <p:nvPr/>
          </p:nvSpPr>
          <p:spPr bwMode="auto">
            <a:xfrm>
              <a:off x="3270739" y="5321051"/>
              <a:ext cx="2532185" cy="805112"/>
            </a:xfrm>
            <a:prstGeom prst="rect">
              <a:avLst/>
            </a:prstGeom>
            <a:noFill/>
            <a:ln w="9525">
              <a:noFill/>
              <a:miter lim="800000"/>
              <a:headEnd/>
              <a:tailEnd/>
            </a:ln>
          </p:spPr>
          <p:txBody>
            <a:bodyPr>
              <a:spAutoFit/>
            </a:bodyPr>
            <a:lstStyle/>
            <a:p>
              <a:pPr algn="ctr"/>
              <a:r>
                <a:rPr lang="en-US" b="1" dirty="0"/>
                <a:t>Could be eligible for both Medicare &amp; Medicaid incentives</a:t>
              </a:r>
            </a:p>
          </p:txBody>
        </p:sp>
        <p:sp>
          <p:nvSpPr>
            <p:cNvPr id="8" name="TextBox 6"/>
            <p:cNvSpPr txBox="1">
              <a:spLocks noChangeArrowheads="1"/>
            </p:cNvSpPr>
            <p:nvPr/>
          </p:nvSpPr>
          <p:spPr bwMode="auto">
            <a:xfrm>
              <a:off x="5169877" y="1371600"/>
              <a:ext cx="2532185" cy="563578"/>
            </a:xfrm>
            <a:prstGeom prst="rect">
              <a:avLst/>
            </a:prstGeom>
            <a:noFill/>
            <a:ln w="9525">
              <a:noFill/>
              <a:miter lim="800000"/>
              <a:headEnd/>
              <a:tailEnd/>
            </a:ln>
          </p:spPr>
          <p:txBody>
            <a:bodyPr>
              <a:spAutoFit/>
            </a:bodyPr>
            <a:lstStyle/>
            <a:p>
              <a:pPr algn="ctr"/>
              <a:r>
                <a:rPr lang="en-US" b="1" dirty="0"/>
                <a:t>Medicaid-only Eligible Professionals</a:t>
              </a:r>
            </a:p>
          </p:txBody>
        </p:sp>
        <p:sp>
          <p:nvSpPr>
            <p:cNvPr id="9" name="Curved Right Arrow 8"/>
            <p:cNvSpPr/>
            <p:nvPr/>
          </p:nvSpPr>
          <p:spPr bwMode="auto">
            <a:xfrm>
              <a:off x="879231" y="1799509"/>
              <a:ext cx="492369" cy="79723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0" name="Curved Left Arrow 9"/>
            <p:cNvSpPr/>
            <p:nvPr/>
          </p:nvSpPr>
          <p:spPr bwMode="auto">
            <a:xfrm>
              <a:off x="7631723" y="1831343"/>
              <a:ext cx="492369" cy="73079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1" name="Up Arrow 10"/>
            <p:cNvSpPr/>
            <p:nvPr/>
          </p:nvSpPr>
          <p:spPr bwMode="auto">
            <a:xfrm>
              <a:off x="4396154" y="4988444"/>
              <a:ext cx="351692" cy="3321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lumMod val="20000"/>
                <a:lumOff val="80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Eligible Hospitals</a:t>
            </a:r>
            <a:endParaRPr lang="en-US" dirty="0"/>
          </a:p>
        </p:txBody>
      </p:sp>
      <p:grpSp>
        <p:nvGrpSpPr>
          <p:cNvPr id="13" name="Group 12" descr="This diagram shows Hospitals only eligible for Medicare incentive, Subsection(d) hospitals in 50 U.S. states and the District of Columbia* Critical Access Hospitals (CAHs)*, without 10% Medicaid represented by a teal blue circle.  Hospitals only eligible for Medicaid incentive, Children's hospitals, Acute care hospitals inthe territories, Cancer hospitals, represented by a purple circle.  Combining the 2 circles, Most subsection(d hospitals/acute care hospitals, Most CAHs could be eligible for both Medicare and Medicaid (most hospitals) shows the combined circles in light green."/>
          <p:cNvGrpSpPr/>
          <p:nvPr/>
        </p:nvGrpSpPr>
        <p:grpSpPr>
          <a:xfrm>
            <a:off x="76200" y="1295400"/>
            <a:ext cx="8991600" cy="5014018"/>
            <a:chOff x="76200" y="1295400"/>
            <a:chExt cx="8991600" cy="5014018"/>
          </a:xfrm>
        </p:grpSpPr>
        <p:sp>
          <p:nvSpPr>
            <p:cNvPr id="5" name="TextBox 4"/>
            <p:cNvSpPr txBox="1">
              <a:spLocks noChangeArrowheads="1"/>
            </p:cNvSpPr>
            <p:nvPr/>
          </p:nvSpPr>
          <p:spPr bwMode="auto">
            <a:xfrm>
              <a:off x="1172592" y="1295400"/>
              <a:ext cx="2876365" cy="576113"/>
            </a:xfrm>
            <a:prstGeom prst="rect">
              <a:avLst/>
            </a:prstGeom>
            <a:noFill/>
            <a:ln w="9525">
              <a:noFill/>
              <a:miter lim="800000"/>
              <a:headEnd/>
              <a:tailEnd/>
            </a:ln>
          </p:spPr>
          <p:txBody>
            <a:bodyPr>
              <a:spAutoFit/>
            </a:bodyPr>
            <a:lstStyle/>
            <a:p>
              <a:pPr algn="ctr"/>
              <a:r>
                <a:rPr lang="en-US" b="1" dirty="0"/>
                <a:t>Hospitals only eligible for Medicare incentive</a:t>
              </a:r>
            </a:p>
          </p:txBody>
        </p:sp>
        <p:sp>
          <p:nvSpPr>
            <p:cNvPr id="6" name="TextBox 5"/>
            <p:cNvSpPr txBox="1">
              <a:spLocks noChangeArrowheads="1"/>
            </p:cNvSpPr>
            <p:nvPr/>
          </p:nvSpPr>
          <p:spPr bwMode="auto">
            <a:xfrm>
              <a:off x="3200400" y="5486400"/>
              <a:ext cx="2876365" cy="823018"/>
            </a:xfrm>
            <a:prstGeom prst="rect">
              <a:avLst/>
            </a:prstGeom>
            <a:noFill/>
            <a:ln w="9525">
              <a:noFill/>
              <a:miter lim="800000"/>
              <a:headEnd/>
              <a:tailEnd/>
            </a:ln>
          </p:spPr>
          <p:txBody>
            <a:bodyPr>
              <a:spAutoFit/>
            </a:bodyPr>
            <a:lstStyle/>
            <a:p>
              <a:pPr algn="ctr"/>
              <a:r>
                <a:rPr lang="en-US" b="1" dirty="0"/>
                <a:t>Could be eligible for both Medicare &amp; Medicaid (most hospitals)</a:t>
              </a:r>
            </a:p>
          </p:txBody>
        </p:sp>
        <p:sp>
          <p:nvSpPr>
            <p:cNvPr id="7" name="TextBox 6"/>
            <p:cNvSpPr txBox="1">
              <a:spLocks noChangeArrowheads="1"/>
            </p:cNvSpPr>
            <p:nvPr/>
          </p:nvSpPr>
          <p:spPr bwMode="auto">
            <a:xfrm>
              <a:off x="5247443" y="1295400"/>
              <a:ext cx="2876365" cy="576113"/>
            </a:xfrm>
            <a:prstGeom prst="rect">
              <a:avLst/>
            </a:prstGeom>
            <a:noFill/>
            <a:ln w="9525">
              <a:noFill/>
              <a:miter lim="800000"/>
              <a:headEnd/>
              <a:tailEnd/>
            </a:ln>
          </p:spPr>
          <p:txBody>
            <a:bodyPr>
              <a:spAutoFit/>
            </a:bodyPr>
            <a:lstStyle/>
            <a:p>
              <a:pPr algn="ctr"/>
              <a:r>
                <a:rPr lang="en-US" b="1" dirty="0"/>
                <a:t>Hospitals only eligible for Medicaid incentive</a:t>
              </a:r>
            </a:p>
          </p:txBody>
        </p:sp>
        <p:sp>
          <p:nvSpPr>
            <p:cNvPr id="8" name="Curved Right Arrow 7"/>
            <p:cNvSpPr/>
            <p:nvPr/>
          </p:nvSpPr>
          <p:spPr bwMode="auto">
            <a:xfrm>
              <a:off x="533400" y="1627314"/>
              <a:ext cx="559293" cy="81518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9" name="Curved Left Arrow 8"/>
            <p:cNvSpPr/>
            <p:nvPr/>
          </p:nvSpPr>
          <p:spPr bwMode="auto">
            <a:xfrm>
              <a:off x="8203707" y="1659864"/>
              <a:ext cx="559293" cy="74725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0" name="Up Arrow 9"/>
            <p:cNvSpPr/>
            <p:nvPr/>
          </p:nvSpPr>
          <p:spPr bwMode="auto">
            <a:xfrm>
              <a:off x="4528351" y="4888045"/>
              <a:ext cx="399495" cy="33824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1" name="Picture 12" descr="eligvennhospitals120810.png"/>
            <p:cNvPicPr>
              <a:picLocks noChangeAspect="1"/>
            </p:cNvPicPr>
            <p:nvPr/>
          </p:nvPicPr>
          <p:blipFill>
            <a:blip r:embed="rId3" cstate="print"/>
            <a:srcRect/>
            <a:stretch>
              <a:fillRect/>
            </a:stretch>
          </p:blipFill>
          <p:spPr bwMode="auto">
            <a:xfrm>
              <a:off x="76200" y="2286000"/>
              <a:ext cx="8991600" cy="322103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b="1" dirty="0" smtClean="0"/>
              <a:t>Medicare-Medicaid EHR Incentive Programs </a:t>
            </a:r>
            <a:endParaRPr lang="en-US" dirty="0"/>
          </a:p>
        </p:txBody>
      </p:sp>
      <p:sp>
        <p:nvSpPr>
          <p:cNvPr id="3" name="Content Placeholder 2"/>
          <p:cNvSpPr>
            <a:spLocks noGrp="1"/>
          </p:cNvSpPr>
          <p:nvPr>
            <p:ph idx="1"/>
          </p:nvPr>
        </p:nvSpPr>
        <p:spPr/>
        <p:txBody>
          <a:bodyPr/>
          <a:lstStyle/>
          <a:p>
            <a:endParaRPr lang="en-US" dirty="0" smtClean="0"/>
          </a:p>
          <a:p>
            <a:r>
              <a:rPr lang="en-US" b="1" dirty="0" smtClean="0"/>
              <a:t>A “meaningful user” must:</a:t>
            </a:r>
          </a:p>
          <a:p>
            <a:r>
              <a:rPr lang="en-US" b="1" dirty="0" smtClean="0"/>
              <a:t>Use a certified EHR product</a:t>
            </a:r>
          </a:p>
          <a:p>
            <a:r>
              <a:rPr lang="en-US" dirty="0" smtClean="0"/>
              <a:t>Meet core objectives and at least 5 “menu” objectives</a:t>
            </a:r>
          </a:p>
          <a:p>
            <a:r>
              <a:rPr lang="en-US" dirty="0" smtClean="0"/>
              <a:t>At least one “menu” objective must address public health</a:t>
            </a:r>
          </a:p>
          <a:p>
            <a:r>
              <a:rPr lang="en-US" dirty="0" smtClean="0"/>
              <a:t>Report quality measures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en-US" b="1" dirty="0" smtClean="0"/>
              <a:t>What are the Requirements of Stage 1?</a:t>
            </a:r>
            <a:br>
              <a:rPr lang="en-US" b="1" dirty="0" smtClean="0"/>
            </a:br>
            <a:endParaRPr lang="en-US" dirty="0"/>
          </a:p>
        </p:txBody>
      </p:sp>
      <p:sp>
        <p:nvSpPr>
          <p:cNvPr id="3" name="Content Placeholder 2"/>
          <p:cNvSpPr>
            <a:spLocks noGrp="1"/>
          </p:cNvSpPr>
          <p:nvPr>
            <p:ph idx="1"/>
          </p:nvPr>
        </p:nvSpPr>
        <p:spPr>
          <a:xfrm>
            <a:off x="0" y="1600200"/>
            <a:ext cx="9144000" cy="5257800"/>
          </a:xfrm>
        </p:spPr>
        <p:txBody>
          <a:bodyPr/>
          <a:lstStyle/>
          <a:p>
            <a:pPr>
              <a:buNone/>
            </a:pPr>
            <a:r>
              <a:rPr lang="en-US" sz="3600" b="1" dirty="0" smtClean="0"/>
              <a:t>Eligible Professionals must complete: </a:t>
            </a:r>
          </a:p>
          <a:p>
            <a:pPr lvl="2"/>
            <a:r>
              <a:rPr lang="en-US" sz="2800" b="1" dirty="0" smtClean="0"/>
              <a:t>15 core objectives</a:t>
            </a:r>
          </a:p>
          <a:p>
            <a:pPr lvl="3"/>
            <a:r>
              <a:rPr lang="en-US" b="1" dirty="0" smtClean="0"/>
              <a:t>6 total Clinical Quality Measures (CQM)</a:t>
            </a:r>
          </a:p>
          <a:p>
            <a:pPr lvl="3"/>
            <a:r>
              <a:rPr lang="en-US" b="1" dirty="0" smtClean="0"/>
              <a:t>(3 core or alternate core, and 3/38 from menu set)</a:t>
            </a:r>
          </a:p>
          <a:p>
            <a:pPr lvl="2"/>
            <a:r>
              <a:rPr lang="en-US" b="1" dirty="0" smtClean="0"/>
              <a:t>5 objectives out of 10 from menu set</a:t>
            </a:r>
          </a:p>
          <a:p>
            <a:pPr lvl="3"/>
            <a:r>
              <a:rPr lang="en-US" sz="1600" dirty="0" smtClean="0"/>
              <a:t>1 must be public health</a:t>
            </a:r>
          </a:p>
          <a:p>
            <a:pPr>
              <a:buNone/>
            </a:pPr>
            <a:r>
              <a:rPr lang="en-US" b="1" dirty="0" smtClean="0"/>
              <a:t> </a:t>
            </a:r>
            <a:r>
              <a:rPr lang="en-US" sz="3600" b="1" dirty="0" smtClean="0"/>
              <a:t>Hospitals must complete: </a:t>
            </a:r>
          </a:p>
          <a:p>
            <a:pPr lvl="2"/>
            <a:r>
              <a:rPr lang="en-US" sz="2000" b="1" dirty="0" smtClean="0"/>
              <a:t>14 core objectives</a:t>
            </a:r>
          </a:p>
          <a:p>
            <a:pPr lvl="3"/>
            <a:r>
              <a:rPr lang="en-US" sz="1400" b="1" dirty="0" smtClean="0"/>
              <a:t>15 CQM </a:t>
            </a:r>
          </a:p>
          <a:p>
            <a:pPr lvl="2"/>
            <a:r>
              <a:rPr lang="en-US" dirty="0" smtClean="0"/>
              <a:t>5 objectives out of 10 from menu set</a:t>
            </a:r>
          </a:p>
          <a:p>
            <a:pPr lvl="3"/>
            <a:r>
              <a:rPr lang="en-US" dirty="0" smtClean="0"/>
              <a:t>1 must be public health</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en-US" b="1" dirty="0" smtClean="0"/>
              <a:t>Pick One</a:t>
            </a:r>
            <a:br>
              <a:rPr lang="en-US" b="1" dirty="0" smtClean="0"/>
            </a:br>
            <a:endParaRPr lang="en-US" dirty="0"/>
          </a:p>
        </p:txBody>
      </p:sp>
      <p:sp>
        <p:nvSpPr>
          <p:cNvPr id="3" name="Content Placeholder 2"/>
          <p:cNvSpPr>
            <a:spLocks noGrp="1"/>
          </p:cNvSpPr>
          <p:nvPr>
            <p:ph idx="1"/>
          </p:nvPr>
        </p:nvSpPr>
        <p:spPr>
          <a:xfrm>
            <a:off x="0" y="1600200"/>
            <a:ext cx="9144000" cy="5257800"/>
          </a:xfrm>
        </p:spPr>
        <p:txBody>
          <a:bodyPr/>
          <a:lstStyle/>
          <a:p>
            <a:pPr marL="574675" indent="-457200"/>
            <a:r>
              <a:rPr lang="en-US" b="1" dirty="0" smtClean="0"/>
              <a:t>Submit electronic data to immunization registries (eligible professionals and hospitals) </a:t>
            </a:r>
          </a:p>
          <a:p>
            <a:pPr marL="574675" indent="-457200"/>
            <a:r>
              <a:rPr lang="en-US" b="1" dirty="0" smtClean="0"/>
              <a:t>Provide electronic </a:t>
            </a:r>
            <a:r>
              <a:rPr lang="en-US" b="1" dirty="0" err="1" smtClean="0"/>
              <a:t>syndromic</a:t>
            </a:r>
            <a:r>
              <a:rPr lang="en-US" b="1" dirty="0" smtClean="0"/>
              <a:t> surveillance data to public health agencies (eligible professionals and hospitals) </a:t>
            </a:r>
          </a:p>
          <a:p>
            <a:pPr marL="574675" indent="-457200"/>
            <a:r>
              <a:rPr lang="en-US" b="1" dirty="0" smtClean="0"/>
              <a:t>Provide electronic submission of reportable lab results to public health agencies (hospitals only)</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92162"/>
          </a:xfrm>
        </p:spPr>
        <p:txBody>
          <a:bodyPr/>
          <a:lstStyle/>
          <a:p>
            <a:pPr algn="l"/>
            <a:r>
              <a:rPr lang="en-US" b="1" dirty="0" smtClean="0"/>
              <a:t>MU: Stage 1 Menu Set Objectives</a:t>
            </a:r>
            <a:endParaRPr lang="en-US" dirty="0"/>
          </a:p>
        </p:txBody>
      </p:sp>
      <p:graphicFrame>
        <p:nvGraphicFramePr>
          <p:cNvPr id="4" name="Content Placeholder 3"/>
          <p:cNvGraphicFramePr>
            <a:graphicFrameLocks noGrp="1"/>
          </p:cNvGraphicFramePr>
          <p:nvPr>
            <p:ph idx="1"/>
          </p:nvPr>
        </p:nvGraphicFramePr>
        <p:xfrm>
          <a:off x="152400" y="1288412"/>
          <a:ext cx="8839200" cy="5340988"/>
        </p:xfrm>
        <a:graphic>
          <a:graphicData uri="http://schemas.openxmlformats.org/drawingml/2006/table">
            <a:tbl>
              <a:tblPr firstRow="1" bandRow="1">
                <a:tableStyleId>{5C22544A-7EE6-4342-B048-85BDC9FD1C3A}</a:tableStyleId>
              </a:tblPr>
              <a:tblGrid>
                <a:gridCol w="4762870"/>
                <a:gridCol w="4076330"/>
              </a:tblGrid>
              <a:tr h="355162">
                <a:tc>
                  <a:txBody>
                    <a:bodyPr/>
                    <a:lstStyle/>
                    <a:p>
                      <a:r>
                        <a:rPr lang="en-US" dirty="0" smtClean="0"/>
                        <a:t>Stage</a:t>
                      </a:r>
                      <a:r>
                        <a:rPr lang="en-US" baseline="0" dirty="0" smtClean="0"/>
                        <a:t> 1 Public Health Objectives</a:t>
                      </a:r>
                      <a:endParaRPr lang="en-US" dirty="0"/>
                    </a:p>
                  </a:txBody>
                  <a:tcPr/>
                </a:tc>
                <a:tc>
                  <a:txBody>
                    <a:bodyPr/>
                    <a:lstStyle/>
                    <a:p>
                      <a:r>
                        <a:rPr lang="en-US" dirty="0" smtClean="0"/>
                        <a:t>Stage</a:t>
                      </a:r>
                      <a:r>
                        <a:rPr lang="en-US" baseline="0" dirty="0" smtClean="0"/>
                        <a:t> 1 Public Health Measures</a:t>
                      </a:r>
                      <a:endParaRPr lang="en-US" dirty="0"/>
                    </a:p>
                  </a:txBody>
                  <a:tcPr/>
                </a:tc>
              </a:tr>
              <a:tr h="1855070">
                <a:tc>
                  <a:txBody>
                    <a:bodyPr/>
                    <a:lstStyle/>
                    <a:p>
                      <a:r>
                        <a:rPr lang="en-US" sz="1400" kern="1200" baseline="0" dirty="0" smtClean="0">
                          <a:solidFill>
                            <a:schemeClr val="dk1"/>
                          </a:solidFill>
                          <a:latin typeface="+mn-lt"/>
                          <a:ea typeface="+mn-ea"/>
                          <a:cs typeface="+mn-cs"/>
                        </a:rPr>
                        <a:t>Capability to submit electronic data to immunization registries or Immunization Information Systems and actual submission in accordance with applicable </a:t>
                      </a:r>
                      <a:r>
                        <a:rPr lang="en-US" sz="1400" kern="1200" baseline="0" dirty="0" err="1" smtClean="0">
                          <a:solidFill>
                            <a:schemeClr val="dk1"/>
                          </a:solidFill>
                          <a:latin typeface="+mn-lt"/>
                          <a:ea typeface="+mn-ea"/>
                          <a:cs typeface="+mn-cs"/>
                        </a:rPr>
                        <a:t>lw</a:t>
                      </a:r>
                      <a:r>
                        <a:rPr lang="en-US" sz="1400" kern="1200" baseline="0" dirty="0" smtClean="0">
                          <a:solidFill>
                            <a:schemeClr val="dk1"/>
                          </a:solidFill>
                          <a:latin typeface="+mn-lt"/>
                          <a:ea typeface="+mn-ea"/>
                          <a:cs typeface="+mn-cs"/>
                        </a:rPr>
                        <a:t> and practice</a:t>
                      </a:r>
                      <a:r>
                        <a:rPr lang="en-US" sz="1200" kern="1200" baseline="0" dirty="0" smtClean="0">
                          <a:solidFill>
                            <a:schemeClr val="dk1"/>
                          </a:solidFill>
                          <a:latin typeface="+mn-lt"/>
                          <a:ea typeface="+mn-ea"/>
                          <a:cs typeface="+mn-cs"/>
                        </a:rPr>
                        <a:t>	</a:t>
                      </a:r>
                    </a:p>
                    <a:p>
                      <a:endParaRPr lang="en-US" sz="1200" dirty="0"/>
                    </a:p>
                  </a:txBody>
                  <a:tcPr/>
                </a:tc>
                <a:tc>
                  <a:txBody>
                    <a:bodyPr/>
                    <a:lstStyle/>
                    <a:p>
                      <a:r>
                        <a:rPr lang="en-US" sz="1400" kern="1200" baseline="0" dirty="0" smtClean="0">
                          <a:solidFill>
                            <a:schemeClr val="dk1"/>
                          </a:solidFill>
                          <a:latin typeface="+mn-lt"/>
                          <a:ea typeface="+mn-ea"/>
                          <a:cs typeface="+mn-cs"/>
                        </a:rPr>
                        <a:t>Performed at least one test of the certified EHR technology’s capacity to submit electronic data to immunization registries and follow-up submission if the test is successful (unless none of the immunization registries to which the EP, eligible hospital or CAH submits such information have the capacity to receive such information electronically</a:t>
                      </a:r>
                      <a:endParaRPr lang="en-US" sz="1200" dirty="0"/>
                    </a:p>
                  </a:txBody>
                  <a:tcPr/>
                </a:tc>
              </a:tr>
              <a:tr h="1182209">
                <a:tc>
                  <a:txBody>
                    <a:bodyPr/>
                    <a:lstStyle/>
                    <a:p>
                      <a:r>
                        <a:rPr lang="en-US" sz="1400" kern="1200" baseline="0" dirty="0" err="1" smtClean="0">
                          <a:solidFill>
                            <a:schemeClr val="dk1"/>
                          </a:solidFill>
                          <a:latin typeface="+mn-lt"/>
                          <a:ea typeface="+mn-ea"/>
                          <a:cs typeface="+mn-cs"/>
                        </a:rPr>
                        <a:t>HospitalsOnly</a:t>
                      </a:r>
                      <a:r>
                        <a:rPr lang="en-US" sz="1400" kern="1200" baseline="0" dirty="0" smtClean="0">
                          <a:solidFill>
                            <a:schemeClr val="dk1"/>
                          </a:solidFill>
                          <a:latin typeface="+mn-lt"/>
                          <a:ea typeface="+mn-ea"/>
                          <a:cs typeface="+mn-cs"/>
                        </a:rPr>
                        <a:t>: Capability to submit electronic data on reportable (as required by state or local law) lab results to public health agencies and actual submission in accordance with applicable law and practice</a:t>
                      </a:r>
                      <a:r>
                        <a:rPr lang="en-US" sz="1200" kern="1200" baseline="0" dirty="0" smtClean="0">
                          <a:solidFill>
                            <a:schemeClr val="dk1"/>
                          </a:solidFill>
                          <a:latin typeface="+mn-lt"/>
                          <a:ea typeface="+mn-ea"/>
                          <a:cs typeface="+mn-cs"/>
                        </a:rPr>
                        <a:t>	</a:t>
                      </a:r>
                    </a:p>
                    <a:p>
                      <a:endParaRPr lang="en-US" sz="1200" dirty="0"/>
                    </a:p>
                  </a:txBody>
                  <a:tcPr/>
                </a:tc>
                <a:tc>
                  <a:txBody>
                    <a:bodyPr/>
                    <a:lstStyle/>
                    <a:p>
                      <a:r>
                        <a:rPr lang="en-US" sz="1400" kern="1200" baseline="0" dirty="0" err="1" smtClean="0">
                          <a:solidFill>
                            <a:schemeClr val="dk1"/>
                          </a:solidFill>
                          <a:latin typeface="+mn-lt"/>
                          <a:ea typeface="+mn-ea"/>
                          <a:cs typeface="+mn-cs"/>
                        </a:rPr>
                        <a:t>HospitalsOnly</a:t>
                      </a:r>
                      <a:r>
                        <a:rPr lang="en-US" sz="1400" kern="1200" baseline="0" dirty="0" smtClean="0">
                          <a:solidFill>
                            <a:schemeClr val="dk1"/>
                          </a:solidFill>
                          <a:latin typeface="+mn-lt"/>
                          <a:ea typeface="+mn-ea"/>
                          <a:cs typeface="+mn-cs"/>
                        </a:rPr>
                        <a:t>: Capability to submit electronic data on reportable (as required by state or local law) lab results to public health agencies and actual submission in accordance with applicable law and practice</a:t>
                      </a:r>
                      <a:endParaRPr lang="en-US" sz="1200" dirty="0"/>
                    </a:p>
                  </a:txBody>
                  <a:tcPr/>
                </a:tc>
              </a:tr>
              <a:tr h="1937949">
                <a:tc>
                  <a:txBody>
                    <a:bodyPr/>
                    <a:lstStyle/>
                    <a:p>
                      <a:r>
                        <a:rPr lang="en-US" sz="1400" kern="1200" baseline="0" dirty="0" smtClean="0">
                          <a:solidFill>
                            <a:schemeClr val="dk1"/>
                          </a:solidFill>
                          <a:latin typeface="+mn-lt"/>
                          <a:ea typeface="+mn-ea"/>
                          <a:cs typeface="+mn-cs"/>
                        </a:rPr>
                        <a:t>Capability to submit electronic </a:t>
                      </a:r>
                      <a:r>
                        <a:rPr lang="en-US" sz="1400" kern="1200" baseline="0" dirty="0" err="1" smtClean="0">
                          <a:solidFill>
                            <a:schemeClr val="dk1"/>
                          </a:solidFill>
                          <a:latin typeface="+mn-lt"/>
                          <a:ea typeface="+mn-ea"/>
                          <a:cs typeface="+mn-cs"/>
                        </a:rPr>
                        <a:t>syndromic</a:t>
                      </a:r>
                      <a:r>
                        <a:rPr lang="en-US" sz="1400" kern="1200" baseline="0" dirty="0" smtClean="0">
                          <a:solidFill>
                            <a:schemeClr val="dk1"/>
                          </a:solidFill>
                          <a:latin typeface="+mn-lt"/>
                          <a:ea typeface="+mn-ea"/>
                          <a:cs typeface="+mn-cs"/>
                        </a:rPr>
                        <a:t> surveillance data to public health agencies and actual submission in accordance with applicable law and </a:t>
                      </a:r>
                      <a:r>
                        <a:rPr lang="en-US" sz="1400" kern="1200" baseline="0" dirty="0" err="1" smtClean="0">
                          <a:solidFill>
                            <a:schemeClr val="dk1"/>
                          </a:solidFill>
                          <a:latin typeface="+mn-lt"/>
                          <a:ea typeface="+mn-ea"/>
                          <a:cs typeface="+mn-cs"/>
                        </a:rPr>
                        <a:t>practiceactual</a:t>
                      </a:r>
                      <a:r>
                        <a:rPr lang="en-US" sz="1400" kern="1200" baseline="0" dirty="0" smtClean="0">
                          <a:solidFill>
                            <a:schemeClr val="dk1"/>
                          </a:solidFill>
                          <a:latin typeface="+mn-lt"/>
                          <a:ea typeface="+mn-ea"/>
                          <a:cs typeface="+mn-cs"/>
                        </a:rPr>
                        <a:t> submission in accordance with applicable law and practice</a:t>
                      </a:r>
                    </a:p>
                    <a:p>
                      <a:endParaRPr lang="en-US" sz="1200" dirty="0"/>
                    </a:p>
                  </a:txBody>
                  <a:tcPr/>
                </a:tc>
                <a:tc>
                  <a:txBody>
                    <a:bodyPr/>
                    <a:lstStyle/>
                    <a:p>
                      <a:r>
                        <a:rPr lang="en-US" sz="1400" kern="1200" baseline="0" dirty="0" smtClean="0">
                          <a:solidFill>
                            <a:schemeClr val="dk1"/>
                          </a:solidFill>
                          <a:latin typeface="+mn-lt"/>
                          <a:ea typeface="+mn-ea"/>
                          <a:cs typeface="+mn-cs"/>
                        </a:rPr>
                        <a:t>Performed at least one test of </a:t>
                      </a:r>
                      <a:r>
                        <a:rPr lang="en-US" sz="1400" kern="1200" baseline="0" dirty="0" err="1" smtClean="0">
                          <a:solidFill>
                            <a:schemeClr val="dk1"/>
                          </a:solidFill>
                          <a:latin typeface="+mn-lt"/>
                          <a:ea typeface="+mn-ea"/>
                          <a:cs typeface="+mn-cs"/>
                        </a:rPr>
                        <a:t>certifiedEHR</a:t>
                      </a:r>
                      <a:r>
                        <a:rPr lang="en-US" sz="1400" kern="1200" baseline="0" dirty="0" smtClean="0">
                          <a:solidFill>
                            <a:schemeClr val="dk1"/>
                          </a:solidFill>
                          <a:latin typeface="+mn-lt"/>
                          <a:ea typeface="+mn-ea"/>
                          <a:cs typeface="+mn-cs"/>
                        </a:rPr>
                        <a:t> technology’s capacity to provide electronic </a:t>
                      </a:r>
                      <a:r>
                        <a:rPr lang="en-US" sz="1400" kern="1200" baseline="0" dirty="0" err="1" smtClean="0">
                          <a:solidFill>
                            <a:schemeClr val="dk1"/>
                          </a:solidFill>
                          <a:latin typeface="+mn-lt"/>
                          <a:ea typeface="+mn-ea"/>
                          <a:cs typeface="+mn-cs"/>
                        </a:rPr>
                        <a:t>syndromic</a:t>
                      </a:r>
                      <a:r>
                        <a:rPr lang="en-US" sz="1400" kern="1200" baseline="0" dirty="0" smtClean="0">
                          <a:solidFill>
                            <a:schemeClr val="dk1"/>
                          </a:solidFill>
                          <a:latin typeface="+mn-lt"/>
                          <a:ea typeface="+mn-ea"/>
                          <a:cs typeface="+mn-cs"/>
                        </a:rPr>
                        <a:t> surveillance data to public health agencies and follow-up submission if the test is successful (unless none of the public health agencies to which the EP, eligible hospital or CAH submits such information have the capacity to receive such information electronically)</a:t>
                      </a:r>
                      <a:endParaRPr lang="en-US" sz="1200"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Menu Set MU Objective</a:t>
            </a:r>
            <a:endParaRPr lang="en-US" dirty="0"/>
          </a:p>
        </p:txBody>
      </p:sp>
      <p:sp>
        <p:nvSpPr>
          <p:cNvPr id="3" name="Content Placeholder 2"/>
          <p:cNvSpPr>
            <a:spLocks noGrp="1"/>
          </p:cNvSpPr>
          <p:nvPr>
            <p:ph idx="1"/>
          </p:nvPr>
        </p:nvSpPr>
        <p:spPr/>
        <p:txBody>
          <a:bodyPr/>
          <a:lstStyle/>
          <a:p>
            <a:pPr marL="0" indent="0" eaLnBrk="1" hangingPunct="1">
              <a:buNone/>
            </a:pPr>
            <a:r>
              <a:rPr lang="en-US" dirty="0" smtClean="0"/>
              <a:t>“Capability to submit electronic data to immunization registries or Immunization Information Systems and actual submission in accordance with applicable law and practice.”</a:t>
            </a:r>
          </a:p>
          <a:p>
            <a:pPr marL="0" indent="0" algn="r" eaLnBrk="1" hangingPunct="1">
              <a:buNone/>
            </a:pPr>
            <a:r>
              <a:rPr lang="en-US" i="1" dirty="0" smtClean="0"/>
              <a:t>- </a:t>
            </a:r>
            <a:r>
              <a:rPr lang="it-IT" i="1" dirty="0" smtClean="0"/>
              <a:t>42 CFR Part 495.6,(e)(9)(i)</a:t>
            </a:r>
            <a:endParaRPr lang="en-US" i="1" dirty="0" smtClean="0"/>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Immunization Registries</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 2</a:t>
            </a:r>
            <a:endParaRPr lang="en-US" dirty="0"/>
          </a:p>
        </p:txBody>
      </p:sp>
      <p:sp>
        <p:nvSpPr>
          <p:cNvPr id="3" name="Content Placeholder 2"/>
          <p:cNvSpPr>
            <a:spLocks noGrp="1"/>
          </p:cNvSpPr>
          <p:nvPr>
            <p:ph idx="1"/>
          </p:nvPr>
        </p:nvSpPr>
        <p:spPr/>
        <p:txBody>
          <a:bodyPr/>
          <a:lstStyle/>
          <a:p>
            <a:r>
              <a:rPr lang="en-US" kern="1200" dirty="0" smtClean="0">
                <a:latin typeface="Arial" charset="0"/>
              </a:rPr>
              <a:t>Stage 2 Final Rule will be released June 2012</a:t>
            </a:r>
          </a:p>
          <a:p>
            <a:r>
              <a:rPr lang="en-US" kern="1200" dirty="0" smtClean="0">
                <a:latin typeface="Arial" charset="0"/>
              </a:rPr>
              <a:t>Submit </a:t>
            </a:r>
            <a:r>
              <a:rPr lang="en-US" u="sng" kern="1200" dirty="0" smtClean="0">
                <a:latin typeface="Arial" charset="0"/>
              </a:rPr>
              <a:t>actual immunization data to at least one organization </a:t>
            </a:r>
            <a:r>
              <a:rPr lang="en-US" kern="1200" dirty="0" smtClean="0">
                <a:latin typeface="Arial" charset="0"/>
              </a:rPr>
              <a:t>in accordance with applicable law and practice </a:t>
            </a:r>
            <a:r>
              <a:rPr lang="en-US" i="1" kern="1200" dirty="0" smtClean="0">
                <a:latin typeface="Arial" charset="0"/>
              </a:rPr>
              <a:t>[up from performing just a test; test or “dummy” data not permissible] </a:t>
            </a:r>
            <a:endParaRPr lang="en-US" dirty="0" smtClean="0"/>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Immunization Registries</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838200"/>
          </a:xfrm>
        </p:spPr>
        <p:txBody>
          <a:bodyPr/>
          <a:lstStyle/>
          <a:p>
            <a:r>
              <a:rPr lang="en-US" dirty="0" smtClean="0"/>
              <a:t>Timeline - Medicare	</a:t>
            </a:r>
            <a:endParaRPr lang="en-US" dirty="0"/>
          </a:p>
        </p:txBody>
      </p:sp>
      <p:sp>
        <p:nvSpPr>
          <p:cNvPr id="5" name="Text Placeholder 4"/>
          <p:cNvSpPr>
            <a:spLocks noGrp="1"/>
          </p:cNvSpPr>
          <p:nvPr>
            <p:ph type="body" idx="1"/>
          </p:nvPr>
        </p:nvSpPr>
        <p:spPr>
          <a:xfrm>
            <a:off x="381000" y="1447800"/>
            <a:ext cx="4267200" cy="609600"/>
          </a:xfrm>
          <a:ln>
            <a:solidFill>
              <a:schemeClr val="tx1"/>
            </a:solidFill>
          </a:ln>
        </p:spPr>
        <p:txBody>
          <a:bodyPr/>
          <a:lstStyle/>
          <a:p>
            <a:r>
              <a:rPr lang="en-US" dirty="0" smtClean="0"/>
              <a:t>Eligible Hospitals		</a:t>
            </a:r>
            <a:endParaRPr lang="en-US" dirty="0"/>
          </a:p>
        </p:txBody>
      </p:sp>
      <p:sp>
        <p:nvSpPr>
          <p:cNvPr id="3" name="Content Placeholder 2"/>
          <p:cNvSpPr>
            <a:spLocks noGrp="1"/>
          </p:cNvSpPr>
          <p:nvPr>
            <p:ph sz="half" idx="2"/>
          </p:nvPr>
        </p:nvSpPr>
        <p:spPr>
          <a:xfrm>
            <a:off x="381000" y="2057400"/>
            <a:ext cx="4268788" cy="4343400"/>
          </a:xfrm>
          <a:ln>
            <a:solidFill>
              <a:schemeClr val="tx1"/>
            </a:solidFill>
          </a:ln>
        </p:spPr>
        <p:txBody>
          <a:bodyPr/>
          <a:lstStyle/>
          <a:p>
            <a:r>
              <a:rPr lang="en-US" dirty="0" smtClean="0"/>
              <a:t>Eligible Hospitals demonstrating Meaningful Use for 2011, must successfully send one valid HL7 test message for a certified EHR system to a state immunization registry by 9/30/11. </a:t>
            </a:r>
            <a:endParaRPr lang="en-US" dirty="0"/>
          </a:p>
        </p:txBody>
      </p:sp>
      <p:sp>
        <p:nvSpPr>
          <p:cNvPr id="6" name="Text Placeholder 5"/>
          <p:cNvSpPr>
            <a:spLocks noGrp="1"/>
          </p:cNvSpPr>
          <p:nvPr>
            <p:ph type="body" sz="quarter" idx="3"/>
          </p:nvPr>
        </p:nvSpPr>
        <p:spPr>
          <a:xfrm>
            <a:off x="4800600" y="1447800"/>
            <a:ext cx="4038600" cy="609599"/>
          </a:xfrm>
          <a:ln>
            <a:solidFill>
              <a:schemeClr val="tx1"/>
            </a:solidFill>
          </a:ln>
        </p:spPr>
        <p:txBody>
          <a:bodyPr/>
          <a:lstStyle/>
          <a:p>
            <a:r>
              <a:rPr lang="en-US" dirty="0" smtClean="0"/>
              <a:t>Eligible Professionals</a:t>
            </a:r>
            <a:endParaRPr lang="en-US" dirty="0"/>
          </a:p>
        </p:txBody>
      </p:sp>
      <p:sp>
        <p:nvSpPr>
          <p:cNvPr id="7" name="Content Placeholder 6"/>
          <p:cNvSpPr>
            <a:spLocks noGrp="1"/>
          </p:cNvSpPr>
          <p:nvPr>
            <p:ph sz="quarter" idx="4"/>
          </p:nvPr>
        </p:nvSpPr>
        <p:spPr>
          <a:xfrm>
            <a:off x="4800600" y="2057400"/>
            <a:ext cx="4038600" cy="4343400"/>
          </a:xfrm>
          <a:ln>
            <a:solidFill>
              <a:schemeClr val="tx1"/>
            </a:solidFill>
          </a:ln>
        </p:spPr>
        <p:txBody>
          <a:bodyPr/>
          <a:lstStyle/>
          <a:p>
            <a:r>
              <a:rPr lang="en-US" dirty="0" smtClean="0"/>
              <a:t>Eligible Professionals demonstrating Meaningful Use for 2011, must successfully send one valid HL7 test message for a certified EHR system to a state immunization registry by 12/31/2011 </a:t>
            </a:r>
          </a:p>
          <a:p>
            <a:r>
              <a:rPr lang="en-US" b="1" dirty="0" smtClean="0"/>
              <a:t>Sites with multiple EPs need only test once.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096962"/>
          </a:xfrm>
        </p:spPr>
        <p:txBody>
          <a:bodyPr/>
          <a:lstStyle/>
          <a:p>
            <a:r>
              <a:rPr lang="en-US" dirty="0" smtClean="0"/>
              <a:t>Timeline - Medicaid	</a:t>
            </a:r>
            <a:endParaRPr lang="en-US" dirty="0"/>
          </a:p>
        </p:txBody>
      </p:sp>
      <p:sp>
        <p:nvSpPr>
          <p:cNvPr id="3" name="Content Placeholder 2"/>
          <p:cNvSpPr>
            <a:spLocks noGrp="1"/>
          </p:cNvSpPr>
          <p:nvPr>
            <p:ph sz="half" idx="2"/>
          </p:nvPr>
        </p:nvSpPr>
        <p:spPr>
          <a:xfrm>
            <a:off x="304800" y="2174875"/>
            <a:ext cx="4192588" cy="3951288"/>
          </a:xfrm>
          <a:ln>
            <a:solidFill>
              <a:schemeClr val="tx1"/>
            </a:solidFill>
          </a:ln>
        </p:spPr>
        <p:txBody>
          <a:bodyPr/>
          <a:lstStyle/>
          <a:p>
            <a:r>
              <a:rPr lang="en-US" dirty="0" smtClean="0"/>
              <a:t>Adopt/Implement/Upgrade to a Certified EHR by 09/30/11</a:t>
            </a:r>
          </a:p>
          <a:p>
            <a:endParaRPr lang="en-US" dirty="0" smtClean="0"/>
          </a:p>
          <a:p>
            <a:r>
              <a:rPr lang="en-US" dirty="0" smtClean="0"/>
              <a:t>Meet Patient Volume Threshold – 10%</a:t>
            </a:r>
            <a:endParaRPr lang="en-US" dirty="0"/>
          </a:p>
        </p:txBody>
      </p:sp>
      <p:sp>
        <p:nvSpPr>
          <p:cNvPr id="6" name="Text Placeholder 5"/>
          <p:cNvSpPr>
            <a:spLocks noGrp="1"/>
          </p:cNvSpPr>
          <p:nvPr>
            <p:ph type="body" sz="quarter" idx="3"/>
          </p:nvPr>
        </p:nvSpPr>
        <p:spPr>
          <a:xfrm>
            <a:off x="4645025" y="1535113"/>
            <a:ext cx="4194175" cy="639762"/>
          </a:xfrm>
          <a:ln>
            <a:solidFill>
              <a:schemeClr val="tx1"/>
            </a:solidFill>
          </a:ln>
        </p:spPr>
        <p:txBody>
          <a:bodyPr/>
          <a:lstStyle/>
          <a:p>
            <a:r>
              <a:rPr lang="en-US" dirty="0" smtClean="0"/>
              <a:t>Eligible Professionals</a:t>
            </a:r>
            <a:endParaRPr lang="en-US" dirty="0"/>
          </a:p>
        </p:txBody>
      </p:sp>
      <p:sp>
        <p:nvSpPr>
          <p:cNvPr id="7" name="Content Placeholder 6"/>
          <p:cNvSpPr>
            <a:spLocks noGrp="1"/>
          </p:cNvSpPr>
          <p:nvPr>
            <p:ph sz="quarter" idx="4"/>
          </p:nvPr>
        </p:nvSpPr>
        <p:spPr>
          <a:xfrm>
            <a:off x="4645025" y="2174875"/>
            <a:ext cx="4194175" cy="3951288"/>
          </a:xfrm>
          <a:ln>
            <a:solidFill>
              <a:schemeClr val="tx1"/>
            </a:solidFill>
          </a:ln>
        </p:spPr>
        <p:txBody>
          <a:bodyPr/>
          <a:lstStyle/>
          <a:p>
            <a:r>
              <a:rPr lang="en-US" dirty="0" smtClean="0"/>
              <a:t>Adopt/Implement/Upgrade to a Certified EHR by 12/31/11</a:t>
            </a:r>
          </a:p>
          <a:p>
            <a:endParaRPr lang="en-US" dirty="0" smtClean="0"/>
          </a:p>
          <a:p>
            <a:r>
              <a:rPr lang="en-US" dirty="0" smtClean="0"/>
              <a:t>Meet Patient Volume Threshold – 30%</a:t>
            </a:r>
            <a:endParaRPr lang="en-US" dirty="0"/>
          </a:p>
        </p:txBody>
      </p:sp>
      <p:sp>
        <p:nvSpPr>
          <p:cNvPr id="8" name="Text Placeholder 7"/>
          <p:cNvSpPr>
            <a:spLocks noGrp="1"/>
          </p:cNvSpPr>
          <p:nvPr>
            <p:ph type="body" idx="1"/>
          </p:nvPr>
        </p:nvSpPr>
        <p:spPr>
          <a:xfrm>
            <a:off x="304800" y="1535113"/>
            <a:ext cx="4192588" cy="639762"/>
          </a:xfrm>
          <a:ln>
            <a:solidFill>
              <a:schemeClr val="tx1"/>
            </a:solidFill>
          </a:ln>
        </p:spPr>
        <p:txBody>
          <a:bodyPr/>
          <a:lstStyle/>
          <a:p>
            <a:r>
              <a:rPr lang="en-US" dirty="0" smtClean="0"/>
              <a:t>Eligible Hospitals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52400"/>
            <a:ext cx="8229600" cy="1066800"/>
          </a:xfrm>
        </p:spPr>
        <p:txBody>
          <a:bodyPr/>
          <a:lstStyle/>
          <a:p>
            <a:pPr eaLnBrk="1" hangingPunct="1"/>
            <a:r>
              <a:rPr lang="en-US" sz="4000" b="1" dirty="0" smtClean="0">
                <a:solidFill>
                  <a:srgbClr val="FFFF00"/>
                </a:solidFill>
              </a:rPr>
              <a:t>Hospitals</a:t>
            </a:r>
          </a:p>
        </p:txBody>
      </p:sp>
      <p:sp>
        <p:nvSpPr>
          <p:cNvPr id="15363" name="Content Placeholder 2"/>
          <p:cNvSpPr>
            <a:spLocks noGrp="1"/>
          </p:cNvSpPr>
          <p:nvPr>
            <p:ph idx="1"/>
          </p:nvPr>
        </p:nvSpPr>
        <p:spPr>
          <a:xfrm>
            <a:off x="457200" y="1066800"/>
            <a:ext cx="8229600" cy="5257800"/>
          </a:xfrm>
        </p:spPr>
        <p:txBody>
          <a:bodyPr/>
          <a:lstStyle/>
          <a:p>
            <a:pPr eaLnBrk="1" hangingPunct="1">
              <a:buNone/>
            </a:pPr>
            <a:endParaRPr lang="en-US" sz="2800" dirty="0" smtClean="0"/>
          </a:p>
          <a:p>
            <a:pPr lvl="1" eaLnBrk="1" hangingPunct="1"/>
            <a:r>
              <a:rPr lang="en-US" dirty="0" smtClean="0"/>
              <a:t>There are 42 IHS hospitals</a:t>
            </a:r>
          </a:p>
          <a:p>
            <a:pPr lvl="2" eaLnBrk="1" hangingPunct="1"/>
            <a:r>
              <a:rPr lang="en-US" sz="2800" dirty="0" smtClean="0"/>
              <a:t>33 Subsection D/Acute</a:t>
            </a:r>
          </a:p>
          <a:p>
            <a:pPr lvl="2" eaLnBrk="1" hangingPunct="1"/>
            <a:r>
              <a:rPr lang="en-US" sz="2800" dirty="0" smtClean="0"/>
              <a:t>9 Critical Access</a:t>
            </a:r>
          </a:p>
          <a:p>
            <a:pPr lvl="1" eaLnBrk="1" hangingPunct="1"/>
            <a:r>
              <a:rPr lang="en-US" dirty="0" smtClean="0"/>
              <a:t>19 of 42 (45%) currently export immunization data to their state IIS</a:t>
            </a:r>
          </a:p>
          <a:p>
            <a:pPr lvl="1" eaLnBrk="1" hangingPunct="1"/>
            <a:r>
              <a:rPr lang="en-US" dirty="0" smtClean="0"/>
              <a:t>15 of 42 (36%) hospitals will be exempt</a:t>
            </a:r>
          </a:p>
          <a:p>
            <a:pPr lvl="1" eaLnBrk="1" hangingPunct="1"/>
            <a:r>
              <a:rPr lang="en-US" dirty="0" smtClean="0"/>
              <a:t>8 of 42 (19%) hospitals are in states with pending data exchange and can attest if test messages are submitted by the end of their EHR reporting period.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 Measure</a:t>
            </a:r>
            <a:endParaRPr lang="en-US" dirty="0"/>
          </a:p>
        </p:txBody>
      </p:sp>
      <p:sp>
        <p:nvSpPr>
          <p:cNvPr id="3" name="Content Placeholder 2"/>
          <p:cNvSpPr>
            <a:spLocks noGrp="1"/>
          </p:cNvSpPr>
          <p:nvPr>
            <p:ph idx="1"/>
          </p:nvPr>
        </p:nvSpPr>
        <p:spPr>
          <a:xfrm>
            <a:off x="457200" y="1295400"/>
            <a:ext cx="8229600" cy="4830763"/>
          </a:xfrm>
        </p:spPr>
        <p:txBody>
          <a:bodyPr/>
          <a:lstStyle/>
          <a:p>
            <a:pPr marL="0" indent="0">
              <a:buNone/>
            </a:pPr>
            <a:r>
              <a:rPr lang="en-US" dirty="0" smtClean="0"/>
              <a:t>Type of Measure: Attestation</a:t>
            </a:r>
          </a:p>
          <a:p>
            <a:pPr>
              <a:spcBef>
                <a:spcPts val="0"/>
              </a:spcBef>
            </a:pPr>
            <a:r>
              <a:rPr lang="en-US" sz="2800" dirty="0" smtClean="0"/>
              <a:t>EHR MU Guide:  Section 4.1.9</a:t>
            </a:r>
          </a:p>
          <a:p>
            <a:pPr>
              <a:spcBef>
                <a:spcPts val="0"/>
              </a:spcBef>
            </a:pPr>
            <a:r>
              <a:rPr lang="en-US" sz="2800" dirty="0" smtClean="0"/>
              <a:t>A single test per RPMS facility will be performed with a state immunization registry.</a:t>
            </a:r>
          </a:p>
          <a:p>
            <a:pPr lvl="0">
              <a:spcBef>
                <a:spcPts val="0"/>
              </a:spcBef>
            </a:pPr>
            <a:r>
              <a:rPr lang="en-US" sz="2800" dirty="0" smtClean="0"/>
              <a:t>Results from this test should be entered as a “Yes” or “No” in the MU reports for the purposes of attestation.</a:t>
            </a:r>
          </a:p>
          <a:p>
            <a:pPr lvl="0" algn="ctr">
              <a:spcBef>
                <a:spcPts val="0"/>
              </a:spcBef>
              <a:buNone/>
            </a:pPr>
            <a:r>
              <a:rPr lang="en-US" sz="2800" i="1" dirty="0" smtClean="0"/>
              <a:t>Recommended: </a:t>
            </a:r>
          </a:p>
          <a:p>
            <a:pPr lvl="0" algn="ctr">
              <a:spcBef>
                <a:spcPts val="0"/>
              </a:spcBef>
              <a:buNone/>
            </a:pPr>
            <a:r>
              <a:rPr lang="en-US" sz="2800" i="1" dirty="0" smtClean="0"/>
              <a:t>Record receipt of test from IIS for audit purposes </a:t>
            </a:r>
          </a:p>
        </p:txBody>
      </p:sp>
      <p:sp>
        <p:nvSpPr>
          <p:cNvPr id="5" name="Footer Placeholder 4"/>
          <p:cNvSpPr>
            <a:spLocks noGrp="1"/>
          </p:cNvSpPr>
          <p:nvPr>
            <p:ph type="ftr" sz="quarter" idx="11"/>
          </p:nvPr>
        </p:nvSpPr>
        <p:spPr/>
        <p:txBody>
          <a:bodyPr/>
          <a:lstStyle/>
          <a:p>
            <a:pPr>
              <a:defRPr/>
            </a:pPr>
            <a:r>
              <a:rPr lang="en-US" dirty="0" smtClean="0"/>
              <a:t>Immunization Registries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RPMS Reporting Logic</a:t>
            </a:r>
            <a:endParaRPr lang="en-US" dirty="0"/>
          </a:p>
        </p:txBody>
      </p:sp>
      <p:sp>
        <p:nvSpPr>
          <p:cNvPr id="3" name="Content Placeholder 2"/>
          <p:cNvSpPr>
            <a:spLocks noGrp="1"/>
          </p:cNvSpPr>
          <p:nvPr>
            <p:ph idx="1"/>
          </p:nvPr>
        </p:nvSpPr>
        <p:spPr/>
        <p:txBody>
          <a:bodyPr/>
          <a:lstStyle/>
          <a:p>
            <a:pPr marL="0" indent="0">
              <a:buNone/>
            </a:pPr>
            <a:r>
              <a:rPr lang="en-US" dirty="0" smtClean="0"/>
              <a:t>Measure Inclusions:</a:t>
            </a:r>
          </a:p>
          <a:p>
            <a:pPr marL="1371600" lvl="1" indent="-914400">
              <a:buNone/>
            </a:pPr>
            <a:r>
              <a:rPr lang="en-US" dirty="0" smtClean="0"/>
              <a:t>COUNT: eligible providers</a:t>
            </a:r>
          </a:p>
          <a:p>
            <a:pPr marL="1828800" lvl="1" indent="-914400">
              <a:buNone/>
            </a:pPr>
            <a:r>
              <a:rPr lang="en-US" sz="2000" dirty="0" smtClean="0"/>
              <a:t>HAVING: performed at least one test of the certified EHR technology’s capacity to submit electronic data to immunization registries during the EHR reporting period</a:t>
            </a:r>
          </a:p>
          <a:p>
            <a:pPr marL="1828800" lvl="1" indent="-914400">
              <a:buNone/>
            </a:pPr>
            <a:r>
              <a:rPr lang="en-US" sz="2000" dirty="0" smtClean="0"/>
              <a:t>AND HAVING: performed follow-up submission if the test was successful (unless none of the immunization registries to which the EP submits such information has the capacity to receive the information electronically) during the EHR reporting period</a:t>
            </a:r>
          </a:p>
        </p:txBody>
      </p:sp>
      <p:sp>
        <p:nvSpPr>
          <p:cNvPr id="4" name="Footer Placeholder 3"/>
          <p:cNvSpPr>
            <a:spLocks noGrp="1"/>
          </p:cNvSpPr>
          <p:nvPr>
            <p:ph type="ftr" sz="quarter" idx="11"/>
          </p:nvPr>
        </p:nvSpPr>
        <p:spPr/>
        <p:txBody>
          <a:bodyPr/>
          <a:lstStyle/>
          <a:p>
            <a:pPr>
              <a:defRPr/>
            </a:pPr>
            <a:r>
              <a:rPr lang="en-US" smtClean="0"/>
              <a:t>Immunization Registries</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RPMS Reporting Logic</a:t>
            </a:r>
            <a:endParaRPr lang="en-US" dirty="0"/>
          </a:p>
        </p:txBody>
      </p:sp>
      <p:sp>
        <p:nvSpPr>
          <p:cNvPr id="3" name="Content Placeholder 2"/>
          <p:cNvSpPr>
            <a:spLocks noGrp="1"/>
          </p:cNvSpPr>
          <p:nvPr>
            <p:ph idx="1"/>
          </p:nvPr>
        </p:nvSpPr>
        <p:spPr/>
        <p:txBody>
          <a:bodyPr/>
          <a:lstStyle/>
          <a:p>
            <a:pPr marL="0" indent="0">
              <a:buNone/>
            </a:pPr>
            <a:r>
              <a:rPr lang="en-US" dirty="0" smtClean="0"/>
              <a:t>Measure Exclusion:</a:t>
            </a:r>
          </a:p>
          <a:p>
            <a:pPr marL="457200" indent="-457200"/>
            <a:r>
              <a:rPr lang="en-US" dirty="0" smtClean="0"/>
              <a:t>EPs, eligible hospitals, and CAHs that do not administer one or more immunizations during the EHR reporting period are excluded from this measure.</a:t>
            </a:r>
          </a:p>
          <a:p>
            <a:pPr marL="457200" indent="-457200">
              <a:buNone/>
            </a:pPr>
            <a:endParaRPr lang="en-US" sz="2000" dirty="0" smtClean="0">
              <a:latin typeface="Arial" charset="0"/>
              <a:ea typeface="ＭＳ Ｐゴシック" charset="-128"/>
            </a:endParaRPr>
          </a:p>
          <a:p>
            <a:pPr marL="457200" indent="-457200">
              <a:buNone/>
            </a:pPr>
            <a:r>
              <a:rPr lang="en-US" sz="2000" i="1" dirty="0" smtClean="0">
                <a:latin typeface="Arial" charset="0"/>
                <a:ea typeface="ＭＳ Ｐゴシック" charset="-128"/>
              </a:rPr>
              <a:t>NOTE:  </a:t>
            </a:r>
          </a:p>
          <a:p>
            <a:pPr marL="457200" indent="-457200">
              <a:buNone/>
            </a:pPr>
            <a:r>
              <a:rPr lang="en-US" sz="2000" i="1" dirty="0" smtClean="0">
                <a:latin typeface="Arial" charset="0"/>
                <a:ea typeface="ＭＳ Ｐゴシック" charset="-128"/>
              </a:rPr>
              <a:t>EPs should not choose this measure if their respective state does not</a:t>
            </a:r>
          </a:p>
          <a:p>
            <a:pPr marL="457200" indent="-457200">
              <a:buNone/>
            </a:pPr>
            <a:r>
              <a:rPr lang="en-US" sz="2000" i="1" dirty="0" smtClean="0">
                <a:latin typeface="Arial" charset="0"/>
                <a:ea typeface="ＭＳ Ｐゴシック" charset="-128"/>
              </a:rPr>
              <a:t>have an immunization registry and/or does not have the capacity to</a:t>
            </a:r>
          </a:p>
          <a:p>
            <a:pPr marL="457200" indent="-457200">
              <a:buNone/>
            </a:pPr>
            <a:r>
              <a:rPr lang="en-US" sz="2000" i="1" dirty="0" smtClean="0">
                <a:latin typeface="Arial" charset="0"/>
                <a:ea typeface="ＭＳ Ｐゴシック" charset="-128"/>
              </a:rPr>
              <a:t>receive the information electronically. </a:t>
            </a:r>
            <a:endParaRPr lang="en-US" sz="2000" i="1" dirty="0"/>
          </a:p>
        </p:txBody>
      </p:sp>
      <p:sp>
        <p:nvSpPr>
          <p:cNvPr id="4" name="Footer Placeholder 3"/>
          <p:cNvSpPr>
            <a:spLocks noGrp="1"/>
          </p:cNvSpPr>
          <p:nvPr>
            <p:ph type="ftr" sz="quarter" idx="11"/>
          </p:nvPr>
        </p:nvSpPr>
        <p:spPr/>
        <p:txBody>
          <a:bodyPr/>
          <a:lstStyle/>
          <a:p>
            <a:pPr>
              <a:defRPr/>
            </a:pPr>
            <a:r>
              <a:rPr lang="en-US" smtClean="0"/>
              <a:t>Immunization Registries</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Group 145" descr="This map shows the data exchange potential in 34 of 50 states.&#10;-Most RPMS sites in the turquoise states (Alaska, Washington, Idaho, Wyoming, Utah, Arizona, Minnesota, Wisconsin, Louisiana, Mississippi, Maine, San Diego County IIS-CA) currently operate bidirectional data exchange with the state immunization information system (IIS).&#10;-Some RPMS sites in the green states (Montana, California) currently send information (one-way) to the IIS.&#10;-Although, there are ITU sites in the light blue states (North Dakota, Kansas, Oklahoma, Texas, Iowa, Illinois, Michigan, New York, Alabama, Florida, South Carolina, North Carolina, Connecticut, Massachusetts), these facilities don't participate in data exchange using the IHS data exchange software at this time. &#10;Note that we say 34 out of 50 states with data exchange potential, but the numbers above add up to 35. The reason for this is because we count California twice, once as a two way HL7 state due to San Diego County, the next time as a “One Way Exchange” (non HL7) State.   Illinois is included because there is an Urban site there that administers immunizations. &#10;"/>
          <p:cNvGrpSpPr/>
          <p:nvPr/>
        </p:nvGrpSpPr>
        <p:grpSpPr>
          <a:xfrm>
            <a:off x="217488" y="304800"/>
            <a:ext cx="8745537" cy="6281738"/>
            <a:chOff x="217488" y="304800"/>
            <a:chExt cx="8745537" cy="6281738"/>
          </a:xfrm>
        </p:grpSpPr>
        <p:sp>
          <p:nvSpPr>
            <p:cNvPr id="36867" name="Freeform 2"/>
            <p:cNvSpPr>
              <a:spLocks noChangeArrowheads="1"/>
            </p:cNvSpPr>
            <p:nvPr/>
          </p:nvSpPr>
          <p:spPr bwMode="auto">
            <a:xfrm>
              <a:off x="217488" y="304800"/>
              <a:ext cx="1233487" cy="1066800"/>
            </a:xfrm>
            <a:custGeom>
              <a:avLst/>
              <a:gdLst>
                <a:gd name="T0" fmla="*/ 164951539 w 1466"/>
                <a:gd name="T1" fmla="*/ 129641953 h 1305"/>
                <a:gd name="T2" fmla="*/ 373796184 w 1466"/>
                <a:gd name="T3" fmla="*/ 0 h 1305"/>
                <a:gd name="T4" fmla="*/ 473616991 w 1466"/>
                <a:gd name="T5" fmla="*/ 23388668 h 1305"/>
                <a:gd name="T6" fmla="*/ 521757465 w 1466"/>
                <a:gd name="T7" fmla="*/ 64821385 h 1305"/>
                <a:gd name="T8" fmla="*/ 717859115 w 1466"/>
                <a:gd name="T9" fmla="*/ 80859348 h 1305"/>
                <a:gd name="T10" fmla="*/ 723522552 w 1466"/>
                <a:gd name="T11" fmla="*/ 511886622 h 1305"/>
                <a:gd name="T12" fmla="*/ 787945722 w 1466"/>
                <a:gd name="T13" fmla="*/ 524583581 h 1305"/>
                <a:gd name="T14" fmla="*/ 817679817 w 1466"/>
                <a:gd name="T15" fmla="*/ 576707981 h 1305"/>
                <a:gd name="T16" fmla="*/ 862988152 w 1466"/>
                <a:gd name="T17" fmla="*/ 558664762 h 1305"/>
                <a:gd name="T18" fmla="*/ 957145627 w 1466"/>
                <a:gd name="T19" fmla="*/ 675609705 h 1305"/>
                <a:gd name="T20" fmla="*/ 1037851493 w 1466"/>
                <a:gd name="T21" fmla="*/ 729739362 h 1305"/>
                <a:gd name="T22" fmla="*/ 1035019354 w 1466"/>
                <a:gd name="T23" fmla="*/ 776517503 h 1305"/>
                <a:gd name="T24" fmla="*/ 932367355 w 1466"/>
                <a:gd name="T25" fmla="*/ 782531637 h 1305"/>
                <a:gd name="T26" fmla="*/ 887059020 w 1466"/>
                <a:gd name="T27" fmla="*/ 639524085 h 1305"/>
                <a:gd name="T28" fmla="*/ 564234502 w 1466"/>
                <a:gd name="T29" fmla="*/ 498521789 h 1305"/>
                <a:gd name="T30" fmla="*/ 572730078 w 1466"/>
                <a:gd name="T31" fmla="*/ 542626799 h 1305"/>
                <a:gd name="T32" fmla="*/ 500518946 w 1466"/>
                <a:gd name="T33" fmla="*/ 600096643 h 1305"/>
                <a:gd name="T34" fmla="*/ 488483617 w 1466"/>
                <a:gd name="T35" fmla="*/ 579381111 h 1305"/>
                <a:gd name="T36" fmla="*/ 467953554 w 1466"/>
                <a:gd name="T37" fmla="*/ 579381111 h 1305"/>
                <a:gd name="T38" fmla="*/ 409902171 w 1466"/>
                <a:gd name="T39" fmla="*/ 698331310 h 1305"/>
                <a:gd name="T40" fmla="*/ 229374761 w 1466"/>
                <a:gd name="T41" fmla="*/ 816612818 h 1305"/>
                <a:gd name="T42" fmla="*/ 50972626 w 1466"/>
                <a:gd name="T43" fmla="*/ 872078427 h 1305"/>
                <a:gd name="T44" fmla="*/ 0 w 1466"/>
                <a:gd name="T45" fmla="*/ 864727728 h 1305"/>
                <a:gd name="T46" fmla="*/ 204597278 w 1466"/>
                <a:gd name="T47" fmla="*/ 763820544 h 1305"/>
                <a:gd name="T48" fmla="*/ 229374761 w 1466"/>
                <a:gd name="T49" fmla="*/ 763820544 h 1305"/>
                <a:gd name="T50" fmla="*/ 304417191 w 1466"/>
                <a:gd name="T51" fmla="*/ 685634352 h 1305"/>
                <a:gd name="T52" fmla="*/ 337691039 w 1466"/>
                <a:gd name="T53" fmla="*/ 683629095 h 1305"/>
                <a:gd name="T54" fmla="*/ 388663652 w 1466"/>
                <a:gd name="T55" fmla="*/ 624153996 h 1305"/>
                <a:gd name="T56" fmla="*/ 370964886 w 1466"/>
                <a:gd name="T57" fmla="*/ 598092204 h 1305"/>
                <a:gd name="T58" fmla="*/ 261940995 w 1466"/>
                <a:gd name="T59" fmla="*/ 610789163 h 1305"/>
                <a:gd name="T60" fmla="*/ 186898513 w 1466"/>
                <a:gd name="T61" fmla="*/ 462435351 h 1305"/>
                <a:gd name="T62" fmla="*/ 229374761 w 1466"/>
                <a:gd name="T63" fmla="*/ 394941576 h 1305"/>
                <a:gd name="T64" fmla="*/ 298046140 w 1466"/>
                <a:gd name="T65" fmla="*/ 371552097 h 1305"/>
                <a:gd name="T66" fmla="*/ 273975483 w 1466"/>
                <a:gd name="T67" fmla="*/ 312076998 h 1305"/>
                <a:gd name="T68" fmla="*/ 201765139 w 1466"/>
                <a:gd name="T69" fmla="*/ 340144046 h 1305"/>
                <a:gd name="T70" fmla="*/ 147252773 w 1466"/>
                <a:gd name="T71" fmla="*/ 254607155 h 1305"/>
                <a:gd name="T72" fmla="*/ 207428576 w 1466"/>
                <a:gd name="T73" fmla="*/ 233890805 h 1305"/>
                <a:gd name="T74" fmla="*/ 261940995 w 1466"/>
                <a:gd name="T75" fmla="*/ 257279467 h 1305"/>
                <a:gd name="T76" fmla="*/ 286718425 w 1466"/>
                <a:gd name="T77" fmla="*/ 244582508 h 1305"/>
                <a:gd name="T78" fmla="*/ 241410090 w 1466"/>
                <a:gd name="T79" fmla="*/ 171742525 h 1305"/>
                <a:gd name="T80" fmla="*/ 162120241 w 1466"/>
                <a:gd name="T81" fmla="*/ 166396265 h 1305"/>
                <a:gd name="T82" fmla="*/ 164951539 w 1466"/>
                <a:gd name="T83" fmla="*/ 129641953 h 13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66"/>
                <a:gd name="T127" fmla="*/ 0 h 1305"/>
                <a:gd name="T128" fmla="*/ 1466 w 1466"/>
                <a:gd name="T129" fmla="*/ 1305 h 13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66" h="1305">
                  <a:moveTo>
                    <a:pt x="233" y="194"/>
                  </a:moveTo>
                  <a:lnTo>
                    <a:pt x="528" y="0"/>
                  </a:lnTo>
                  <a:lnTo>
                    <a:pt x="669" y="35"/>
                  </a:lnTo>
                  <a:lnTo>
                    <a:pt x="737" y="97"/>
                  </a:lnTo>
                  <a:lnTo>
                    <a:pt x="1014" y="121"/>
                  </a:lnTo>
                  <a:lnTo>
                    <a:pt x="1022" y="766"/>
                  </a:lnTo>
                  <a:lnTo>
                    <a:pt x="1113" y="785"/>
                  </a:lnTo>
                  <a:lnTo>
                    <a:pt x="1155" y="863"/>
                  </a:lnTo>
                  <a:lnTo>
                    <a:pt x="1219" y="836"/>
                  </a:lnTo>
                  <a:lnTo>
                    <a:pt x="1352" y="1011"/>
                  </a:lnTo>
                  <a:lnTo>
                    <a:pt x="1466" y="1092"/>
                  </a:lnTo>
                  <a:lnTo>
                    <a:pt x="1462" y="1162"/>
                  </a:lnTo>
                  <a:lnTo>
                    <a:pt x="1317" y="1171"/>
                  </a:lnTo>
                  <a:lnTo>
                    <a:pt x="1253" y="957"/>
                  </a:lnTo>
                  <a:lnTo>
                    <a:pt x="797" y="746"/>
                  </a:lnTo>
                  <a:lnTo>
                    <a:pt x="809" y="812"/>
                  </a:lnTo>
                  <a:lnTo>
                    <a:pt x="707" y="898"/>
                  </a:lnTo>
                  <a:lnTo>
                    <a:pt x="690" y="867"/>
                  </a:lnTo>
                  <a:lnTo>
                    <a:pt x="661" y="867"/>
                  </a:lnTo>
                  <a:lnTo>
                    <a:pt x="579" y="1045"/>
                  </a:lnTo>
                  <a:lnTo>
                    <a:pt x="324" y="1222"/>
                  </a:lnTo>
                  <a:lnTo>
                    <a:pt x="72" y="1305"/>
                  </a:lnTo>
                  <a:lnTo>
                    <a:pt x="0" y="1294"/>
                  </a:lnTo>
                  <a:lnTo>
                    <a:pt x="289" y="1143"/>
                  </a:lnTo>
                  <a:lnTo>
                    <a:pt x="324" y="1143"/>
                  </a:lnTo>
                  <a:lnTo>
                    <a:pt x="430" y="1026"/>
                  </a:lnTo>
                  <a:lnTo>
                    <a:pt x="477" y="1023"/>
                  </a:lnTo>
                  <a:lnTo>
                    <a:pt x="549" y="934"/>
                  </a:lnTo>
                  <a:lnTo>
                    <a:pt x="524" y="895"/>
                  </a:lnTo>
                  <a:lnTo>
                    <a:pt x="370" y="914"/>
                  </a:lnTo>
                  <a:lnTo>
                    <a:pt x="264" y="692"/>
                  </a:lnTo>
                  <a:lnTo>
                    <a:pt x="324" y="591"/>
                  </a:lnTo>
                  <a:lnTo>
                    <a:pt x="421" y="556"/>
                  </a:lnTo>
                  <a:lnTo>
                    <a:pt x="387" y="467"/>
                  </a:lnTo>
                  <a:lnTo>
                    <a:pt x="285" y="509"/>
                  </a:lnTo>
                  <a:lnTo>
                    <a:pt x="208" y="381"/>
                  </a:lnTo>
                  <a:lnTo>
                    <a:pt x="293" y="350"/>
                  </a:lnTo>
                  <a:lnTo>
                    <a:pt x="370" y="385"/>
                  </a:lnTo>
                  <a:lnTo>
                    <a:pt x="405" y="366"/>
                  </a:lnTo>
                  <a:lnTo>
                    <a:pt x="341" y="257"/>
                  </a:lnTo>
                  <a:lnTo>
                    <a:pt x="229" y="249"/>
                  </a:lnTo>
                  <a:lnTo>
                    <a:pt x="233" y="194"/>
                  </a:lnTo>
                  <a:close/>
                </a:path>
              </a:pathLst>
            </a:custGeom>
            <a:solidFill>
              <a:srgbClr val="33CCCC"/>
            </a:solidFill>
            <a:ln w="17640">
              <a:solidFill>
                <a:srgbClr val="000000"/>
              </a:solidFill>
              <a:round/>
              <a:headEnd/>
              <a:tailEnd/>
            </a:ln>
          </p:spPr>
          <p:txBody>
            <a:bodyPr wrap="none" anchor="ctr"/>
            <a:lstStyle/>
            <a:p>
              <a:endParaRPr lang="en-US"/>
            </a:p>
          </p:txBody>
        </p:sp>
        <p:sp>
          <p:nvSpPr>
            <p:cNvPr id="36868" name="Freeform 3"/>
            <p:cNvSpPr>
              <a:spLocks noChangeArrowheads="1"/>
            </p:cNvSpPr>
            <p:nvPr/>
          </p:nvSpPr>
          <p:spPr bwMode="auto">
            <a:xfrm>
              <a:off x="7983538" y="1143000"/>
              <a:ext cx="560387" cy="914400"/>
            </a:xfrm>
            <a:custGeom>
              <a:avLst/>
              <a:gdLst>
                <a:gd name="T0" fmla="*/ 250448804 w 292"/>
                <a:gd name="T1" fmla="*/ 60570574 h 407"/>
                <a:gd name="T2" fmla="*/ 92076182 w 292"/>
                <a:gd name="T3" fmla="*/ 439138924 h 407"/>
                <a:gd name="T4" fmla="*/ 169421100 w 292"/>
                <a:gd name="T5" fmla="*/ 580473218 h 407"/>
                <a:gd name="T6" fmla="*/ 92076182 w 292"/>
                <a:gd name="T7" fmla="*/ 752090685 h 407"/>
                <a:gd name="T8" fmla="*/ 139956655 w 292"/>
                <a:gd name="T9" fmla="*/ 812661242 h 407"/>
                <a:gd name="T10" fmla="*/ 106809364 w 292"/>
                <a:gd name="T11" fmla="*/ 923708012 h 407"/>
                <a:gd name="T12" fmla="*/ 106809364 w 292"/>
                <a:gd name="T13" fmla="*/ 1120564568 h 407"/>
                <a:gd name="T14" fmla="*/ 0 w 292"/>
                <a:gd name="T15" fmla="*/ 1186181454 h 407"/>
                <a:gd name="T16" fmla="*/ 40512908 w 292"/>
                <a:gd name="T17" fmla="*/ 1246754258 h 407"/>
                <a:gd name="T18" fmla="*/ 265182046 w 292"/>
                <a:gd name="T19" fmla="*/ 1963511088 h 407"/>
                <a:gd name="T20" fmla="*/ 445651534 w 292"/>
                <a:gd name="T21" fmla="*/ 2054366923 h 407"/>
                <a:gd name="T22" fmla="*/ 434603086 w 292"/>
                <a:gd name="T23" fmla="*/ 1907986580 h 407"/>
                <a:gd name="T24" fmla="*/ 522996542 w 292"/>
                <a:gd name="T25" fmla="*/ 1791893762 h 407"/>
                <a:gd name="T26" fmla="*/ 493531977 w 292"/>
                <a:gd name="T27" fmla="*/ 1670750402 h 407"/>
                <a:gd name="T28" fmla="*/ 714516396 w 292"/>
                <a:gd name="T29" fmla="*/ 1519324010 h 407"/>
                <a:gd name="T30" fmla="*/ 721882027 w 292"/>
                <a:gd name="T31" fmla="*/ 1322467453 h 407"/>
                <a:gd name="T32" fmla="*/ 850790175 w 292"/>
                <a:gd name="T33" fmla="*/ 1312373110 h 407"/>
                <a:gd name="T34" fmla="*/ 953916693 w 292"/>
                <a:gd name="T35" fmla="*/ 1155895895 h 407"/>
                <a:gd name="T36" fmla="*/ 1075457529 w 292"/>
                <a:gd name="T37" fmla="*/ 1054945716 h 407"/>
                <a:gd name="T38" fmla="*/ 1075457529 w 292"/>
                <a:gd name="T39" fmla="*/ 923708012 h 407"/>
                <a:gd name="T40" fmla="*/ 906036250 w 292"/>
                <a:gd name="T41" fmla="*/ 888374438 h 407"/>
                <a:gd name="T42" fmla="*/ 876571804 w 292"/>
                <a:gd name="T43" fmla="*/ 747042390 h 407"/>
                <a:gd name="T44" fmla="*/ 707150764 w 292"/>
                <a:gd name="T45" fmla="*/ 726851455 h 407"/>
                <a:gd name="T46" fmla="*/ 570876985 w 292"/>
                <a:gd name="T47" fmla="*/ 121141149 h 407"/>
                <a:gd name="T48" fmla="*/ 508263360 w 292"/>
                <a:gd name="T49" fmla="*/ 0 h 407"/>
                <a:gd name="T50" fmla="*/ 338842200 w 292"/>
                <a:gd name="T51" fmla="*/ 50476230 h 407"/>
                <a:gd name="T52" fmla="*/ 309377755 w 292"/>
                <a:gd name="T53" fmla="*/ 105998509 h 407"/>
                <a:gd name="T54" fmla="*/ 250448804 w 292"/>
                <a:gd name="T55" fmla="*/ 60570574 h 4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2"/>
                <a:gd name="T85" fmla="*/ 0 h 407"/>
                <a:gd name="T86" fmla="*/ 292 w 292"/>
                <a:gd name="T87" fmla="*/ 407 h 40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2" h="407">
                  <a:moveTo>
                    <a:pt x="68" y="12"/>
                  </a:moveTo>
                  <a:lnTo>
                    <a:pt x="25" y="87"/>
                  </a:lnTo>
                  <a:lnTo>
                    <a:pt x="46" y="115"/>
                  </a:lnTo>
                  <a:lnTo>
                    <a:pt x="25" y="149"/>
                  </a:lnTo>
                  <a:lnTo>
                    <a:pt x="38" y="161"/>
                  </a:lnTo>
                  <a:lnTo>
                    <a:pt x="29" y="183"/>
                  </a:lnTo>
                  <a:lnTo>
                    <a:pt x="29" y="222"/>
                  </a:lnTo>
                  <a:lnTo>
                    <a:pt x="0" y="235"/>
                  </a:lnTo>
                  <a:lnTo>
                    <a:pt x="11" y="247"/>
                  </a:lnTo>
                  <a:lnTo>
                    <a:pt x="72" y="389"/>
                  </a:lnTo>
                  <a:lnTo>
                    <a:pt x="121" y="407"/>
                  </a:lnTo>
                  <a:lnTo>
                    <a:pt x="118" y="378"/>
                  </a:lnTo>
                  <a:lnTo>
                    <a:pt x="142" y="355"/>
                  </a:lnTo>
                  <a:lnTo>
                    <a:pt x="134" y="331"/>
                  </a:lnTo>
                  <a:lnTo>
                    <a:pt x="194" y="301"/>
                  </a:lnTo>
                  <a:lnTo>
                    <a:pt x="196" y="262"/>
                  </a:lnTo>
                  <a:lnTo>
                    <a:pt x="231" y="260"/>
                  </a:lnTo>
                  <a:lnTo>
                    <a:pt x="259" y="229"/>
                  </a:lnTo>
                  <a:lnTo>
                    <a:pt x="292" y="209"/>
                  </a:lnTo>
                  <a:lnTo>
                    <a:pt x="292" y="183"/>
                  </a:lnTo>
                  <a:lnTo>
                    <a:pt x="246" y="176"/>
                  </a:lnTo>
                  <a:lnTo>
                    <a:pt x="238" y="148"/>
                  </a:lnTo>
                  <a:lnTo>
                    <a:pt x="192" y="144"/>
                  </a:lnTo>
                  <a:lnTo>
                    <a:pt x="155" y="24"/>
                  </a:lnTo>
                  <a:lnTo>
                    <a:pt x="138" y="0"/>
                  </a:lnTo>
                  <a:lnTo>
                    <a:pt x="92" y="10"/>
                  </a:lnTo>
                  <a:lnTo>
                    <a:pt x="84" y="21"/>
                  </a:lnTo>
                  <a:lnTo>
                    <a:pt x="68" y="12"/>
                  </a:lnTo>
                  <a:close/>
                </a:path>
              </a:pathLst>
            </a:custGeom>
            <a:solidFill>
              <a:srgbClr val="33CCCC"/>
            </a:solidFill>
            <a:ln w="17640">
              <a:solidFill>
                <a:srgbClr val="000000"/>
              </a:solidFill>
              <a:round/>
              <a:headEnd/>
              <a:tailEnd/>
            </a:ln>
          </p:spPr>
          <p:txBody>
            <a:bodyPr wrap="none" anchor="ctr"/>
            <a:lstStyle/>
            <a:p>
              <a:endParaRPr lang="en-US"/>
            </a:p>
          </p:txBody>
        </p:sp>
        <p:sp>
          <p:nvSpPr>
            <p:cNvPr id="37003" name="Freeform 6"/>
            <p:cNvSpPr>
              <a:spLocks noChangeArrowheads="1"/>
            </p:cNvSpPr>
            <p:nvPr/>
          </p:nvSpPr>
          <p:spPr bwMode="auto">
            <a:xfrm>
              <a:off x="508000" y="4895850"/>
              <a:ext cx="90488" cy="109538"/>
            </a:xfrm>
            <a:custGeom>
              <a:avLst/>
              <a:gdLst>
                <a:gd name="T0" fmla="*/ 0 w 62"/>
                <a:gd name="T1" fmla="*/ 59 h 81"/>
                <a:gd name="T2" fmla="*/ 0 w 62"/>
                <a:gd name="T3" fmla="*/ 42 h 81"/>
                <a:gd name="T4" fmla="*/ 29 w 62"/>
                <a:gd name="T5" fmla="*/ 0 h 81"/>
                <a:gd name="T6" fmla="*/ 52 w 62"/>
                <a:gd name="T7" fmla="*/ 12 h 81"/>
                <a:gd name="T8" fmla="*/ 27 w 62"/>
                <a:gd name="T9" fmla="*/ 59 h 81"/>
                <a:gd name="T10" fmla="*/ 0 w 62"/>
                <a:gd name="T11" fmla="*/ 59 h 81"/>
                <a:gd name="T12" fmla="*/ 0 60000 65536"/>
                <a:gd name="T13" fmla="*/ 0 60000 65536"/>
                <a:gd name="T14" fmla="*/ 0 60000 65536"/>
                <a:gd name="T15" fmla="*/ 0 60000 65536"/>
                <a:gd name="T16" fmla="*/ 0 60000 65536"/>
                <a:gd name="T17" fmla="*/ 0 60000 65536"/>
                <a:gd name="T18" fmla="*/ 0 w 62"/>
                <a:gd name="T19" fmla="*/ 0 h 81"/>
                <a:gd name="T20" fmla="*/ 62 w 62"/>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2" h="81">
                  <a:moveTo>
                    <a:pt x="0" y="81"/>
                  </a:moveTo>
                  <a:lnTo>
                    <a:pt x="0" y="57"/>
                  </a:lnTo>
                  <a:lnTo>
                    <a:pt x="35" y="0"/>
                  </a:lnTo>
                  <a:lnTo>
                    <a:pt x="62" y="16"/>
                  </a:lnTo>
                  <a:lnTo>
                    <a:pt x="32" y="81"/>
                  </a:lnTo>
                  <a:lnTo>
                    <a:pt x="0" y="81"/>
                  </a:lnTo>
                  <a:close/>
                </a:path>
              </a:pathLst>
            </a:custGeom>
            <a:solidFill>
              <a:schemeClr val="tx1"/>
            </a:solidFill>
            <a:ln w="17640">
              <a:solidFill>
                <a:srgbClr val="000000"/>
              </a:solidFill>
              <a:round/>
              <a:headEnd/>
              <a:tailEnd/>
            </a:ln>
          </p:spPr>
          <p:txBody>
            <a:bodyPr wrap="none" anchor="ctr"/>
            <a:lstStyle/>
            <a:p>
              <a:endParaRPr lang="en-US"/>
            </a:p>
          </p:txBody>
        </p:sp>
        <p:sp>
          <p:nvSpPr>
            <p:cNvPr id="37004" name="Freeform 7"/>
            <p:cNvSpPr>
              <a:spLocks noChangeArrowheads="1"/>
            </p:cNvSpPr>
            <p:nvPr/>
          </p:nvSpPr>
          <p:spPr bwMode="auto">
            <a:xfrm>
              <a:off x="636588" y="4800600"/>
              <a:ext cx="169863" cy="139700"/>
            </a:xfrm>
            <a:custGeom>
              <a:avLst/>
              <a:gdLst>
                <a:gd name="T0" fmla="*/ 21 w 116"/>
                <a:gd name="T1" fmla="*/ 8 h 103"/>
                <a:gd name="T2" fmla="*/ 0 w 116"/>
                <a:gd name="T3" fmla="*/ 44 h 103"/>
                <a:gd name="T4" fmla="*/ 39 w 116"/>
                <a:gd name="T5" fmla="*/ 68 h 103"/>
                <a:gd name="T6" fmla="*/ 82 w 116"/>
                <a:gd name="T7" fmla="*/ 75 h 103"/>
                <a:gd name="T8" fmla="*/ 99 w 116"/>
                <a:gd name="T9" fmla="*/ 45 h 103"/>
                <a:gd name="T10" fmla="*/ 88 w 116"/>
                <a:gd name="T11" fmla="*/ 0 h 103"/>
                <a:gd name="T12" fmla="*/ 21 w 116"/>
                <a:gd name="T13" fmla="*/ 8 h 103"/>
                <a:gd name="T14" fmla="*/ 0 60000 65536"/>
                <a:gd name="T15" fmla="*/ 0 60000 65536"/>
                <a:gd name="T16" fmla="*/ 0 60000 65536"/>
                <a:gd name="T17" fmla="*/ 0 60000 65536"/>
                <a:gd name="T18" fmla="*/ 0 60000 65536"/>
                <a:gd name="T19" fmla="*/ 0 60000 65536"/>
                <a:gd name="T20" fmla="*/ 0 60000 65536"/>
                <a:gd name="T21" fmla="*/ 0 w 116"/>
                <a:gd name="T22" fmla="*/ 0 h 103"/>
                <a:gd name="T23" fmla="*/ 116 w 116"/>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103">
                  <a:moveTo>
                    <a:pt x="25" y="11"/>
                  </a:moveTo>
                  <a:lnTo>
                    <a:pt x="0" y="61"/>
                  </a:lnTo>
                  <a:lnTo>
                    <a:pt x="45" y="94"/>
                  </a:lnTo>
                  <a:lnTo>
                    <a:pt x="96" y="103"/>
                  </a:lnTo>
                  <a:lnTo>
                    <a:pt x="116" y="62"/>
                  </a:lnTo>
                  <a:lnTo>
                    <a:pt x="103" y="0"/>
                  </a:lnTo>
                  <a:lnTo>
                    <a:pt x="25" y="11"/>
                  </a:lnTo>
                  <a:close/>
                </a:path>
              </a:pathLst>
            </a:custGeom>
            <a:solidFill>
              <a:schemeClr val="tx1"/>
            </a:solidFill>
            <a:ln w="17640">
              <a:solidFill>
                <a:srgbClr val="000000"/>
              </a:solidFill>
              <a:round/>
              <a:headEnd/>
              <a:tailEnd/>
            </a:ln>
          </p:spPr>
          <p:txBody>
            <a:bodyPr wrap="none" anchor="ctr"/>
            <a:lstStyle/>
            <a:p>
              <a:endParaRPr lang="en-US"/>
            </a:p>
          </p:txBody>
        </p:sp>
        <p:sp>
          <p:nvSpPr>
            <p:cNvPr id="37005" name="Freeform 8"/>
            <p:cNvSpPr>
              <a:spLocks noChangeArrowheads="1"/>
            </p:cNvSpPr>
            <p:nvPr/>
          </p:nvSpPr>
          <p:spPr bwMode="auto">
            <a:xfrm>
              <a:off x="798513" y="4895850"/>
              <a:ext cx="250825" cy="155575"/>
            </a:xfrm>
            <a:custGeom>
              <a:avLst/>
              <a:gdLst>
                <a:gd name="T0" fmla="*/ 0 w 171"/>
                <a:gd name="T1" fmla="*/ 30 h 115"/>
                <a:gd name="T2" fmla="*/ 100 w 171"/>
                <a:gd name="T3" fmla="*/ 0 h 115"/>
                <a:gd name="T4" fmla="*/ 118 w 171"/>
                <a:gd name="T5" fmla="*/ 36 h 115"/>
                <a:gd name="T6" fmla="*/ 138 w 171"/>
                <a:gd name="T7" fmla="*/ 44 h 115"/>
                <a:gd name="T8" fmla="*/ 146 w 171"/>
                <a:gd name="T9" fmla="*/ 73 h 115"/>
                <a:gd name="T10" fmla="*/ 95 w 171"/>
                <a:gd name="T11" fmla="*/ 78 h 115"/>
                <a:gd name="T12" fmla="*/ 61 w 171"/>
                <a:gd name="T13" fmla="*/ 84 h 115"/>
                <a:gd name="T14" fmla="*/ 0 w 171"/>
                <a:gd name="T15" fmla="*/ 30 h 115"/>
                <a:gd name="T16" fmla="*/ 0 60000 65536"/>
                <a:gd name="T17" fmla="*/ 0 60000 65536"/>
                <a:gd name="T18" fmla="*/ 0 60000 65536"/>
                <a:gd name="T19" fmla="*/ 0 60000 65536"/>
                <a:gd name="T20" fmla="*/ 0 60000 65536"/>
                <a:gd name="T21" fmla="*/ 0 60000 65536"/>
                <a:gd name="T22" fmla="*/ 0 60000 65536"/>
                <a:gd name="T23" fmla="*/ 0 60000 65536"/>
                <a:gd name="T24" fmla="*/ 0 w 171"/>
                <a:gd name="T25" fmla="*/ 0 h 115"/>
                <a:gd name="T26" fmla="*/ 171 w 171"/>
                <a:gd name="T27" fmla="*/ 115 h 1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1" h="115">
                  <a:moveTo>
                    <a:pt x="0" y="41"/>
                  </a:moveTo>
                  <a:lnTo>
                    <a:pt x="117" y="0"/>
                  </a:lnTo>
                  <a:lnTo>
                    <a:pt x="139" y="49"/>
                  </a:lnTo>
                  <a:lnTo>
                    <a:pt x="161" y="61"/>
                  </a:lnTo>
                  <a:lnTo>
                    <a:pt x="171" y="101"/>
                  </a:lnTo>
                  <a:lnTo>
                    <a:pt x="112" y="108"/>
                  </a:lnTo>
                  <a:lnTo>
                    <a:pt x="71" y="115"/>
                  </a:lnTo>
                  <a:lnTo>
                    <a:pt x="0" y="41"/>
                  </a:lnTo>
                  <a:close/>
                </a:path>
              </a:pathLst>
            </a:custGeom>
            <a:solidFill>
              <a:schemeClr val="tx1"/>
            </a:solidFill>
            <a:ln w="17640">
              <a:solidFill>
                <a:srgbClr val="000000"/>
              </a:solidFill>
              <a:round/>
              <a:headEnd/>
              <a:tailEnd/>
            </a:ln>
          </p:spPr>
          <p:txBody>
            <a:bodyPr wrap="none" anchor="ctr"/>
            <a:lstStyle/>
            <a:p>
              <a:endParaRPr lang="en-US"/>
            </a:p>
          </p:txBody>
        </p:sp>
        <p:sp>
          <p:nvSpPr>
            <p:cNvPr id="37006" name="Freeform 9"/>
            <p:cNvSpPr>
              <a:spLocks noChangeArrowheads="1"/>
            </p:cNvSpPr>
            <p:nvPr/>
          </p:nvSpPr>
          <p:spPr bwMode="auto">
            <a:xfrm>
              <a:off x="1057275" y="5014913"/>
              <a:ext cx="201613" cy="80963"/>
            </a:xfrm>
            <a:custGeom>
              <a:avLst/>
              <a:gdLst>
                <a:gd name="T0" fmla="*/ 18 w 137"/>
                <a:gd name="T1" fmla="*/ 2 h 60"/>
                <a:gd name="T2" fmla="*/ 0 w 137"/>
                <a:gd name="T3" fmla="*/ 41 h 60"/>
                <a:gd name="T4" fmla="*/ 32 w 137"/>
                <a:gd name="T5" fmla="*/ 43 h 60"/>
                <a:gd name="T6" fmla="*/ 51 w 137"/>
                <a:gd name="T7" fmla="*/ 35 h 60"/>
                <a:gd name="T8" fmla="*/ 87 w 137"/>
                <a:gd name="T9" fmla="*/ 36 h 60"/>
                <a:gd name="T10" fmla="*/ 118 w 137"/>
                <a:gd name="T11" fmla="*/ 18 h 60"/>
                <a:gd name="T12" fmla="*/ 97 w 137"/>
                <a:gd name="T13" fmla="*/ 12 h 60"/>
                <a:gd name="T14" fmla="*/ 82 w 137"/>
                <a:gd name="T15" fmla="*/ 0 h 60"/>
                <a:gd name="T16" fmla="*/ 18 w 137"/>
                <a:gd name="T17" fmla="*/ 2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60"/>
                <a:gd name="T29" fmla="*/ 137 w 137"/>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60">
                  <a:moveTo>
                    <a:pt x="21" y="2"/>
                  </a:moveTo>
                  <a:lnTo>
                    <a:pt x="0" y="57"/>
                  </a:lnTo>
                  <a:lnTo>
                    <a:pt x="37" y="60"/>
                  </a:lnTo>
                  <a:lnTo>
                    <a:pt x="59" y="48"/>
                  </a:lnTo>
                  <a:lnTo>
                    <a:pt x="101" y="49"/>
                  </a:lnTo>
                  <a:lnTo>
                    <a:pt x="137" y="25"/>
                  </a:lnTo>
                  <a:lnTo>
                    <a:pt x="113" y="16"/>
                  </a:lnTo>
                  <a:lnTo>
                    <a:pt x="95" y="0"/>
                  </a:lnTo>
                  <a:lnTo>
                    <a:pt x="21" y="2"/>
                  </a:lnTo>
                  <a:close/>
                </a:path>
              </a:pathLst>
            </a:custGeom>
            <a:solidFill>
              <a:schemeClr val="tx1"/>
            </a:solidFill>
            <a:ln w="17640">
              <a:solidFill>
                <a:srgbClr val="000000"/>
              </a:solidFill>
              <a:round/>
              <a:headEnd/>
              <a:tailEnd/>
            </a:ln>
          </p:spPr>
          <p:txBody>
            <a:bodyPr wrap="none" anchor="ctr"/>
            <a:lstStyle/>
            <a:p>
              <a:endParaRPr lang="en-US"/>
            </a:p>
          </p:txBody>
        </p:sp>
        <p:sp>
          <p:nvSpPr>
            <p:cNvPr id="37007" name="Freeform 10"/>
            <p:cNvSpPr>
              <a:spLocks noChangeArrowheads="1"/>
            </p:cNvSpPr>
            <p:nvPr/>
          </p:nvSpPr>
          <p:spPr bwMode="auto">
            <a:xfrm>
              <a:off x="1116013" y="5132388"/>
              <a:ext cx="80963" cy="58738"/>
            </a:xfrm>
            <a:custGeom>
              <a:avLst/>
              <a:gdLst>
                <a:gd name="T0" fmla="*/ 42 w 55"/>
                <a:gd name="T1" fmla="*/ 0 h 44"/>
                <a:gd name="T2" fmla="*/ 0 w 55"/>
                <a:gd name="T3" fmla="*/ 3 h 44"/>
                <a:gd name="T4" fmla="*/ 6 w 55"/>
                <a:gd name="T5" fmla="*/ 31 h 44"/>
                <a:gd name="T6" fmla="*/ 47 w 55"/>
                <a:gd name="T7" fmla="*/ 24 h 44"/>
                <a:gd name="T8" fmla="*/ 42 w 55"/>
                <a:gd name="T9" fmla="*/ 0 h 44"/>
                <a:gd name="T10" fmla="*/ 0 60000 65536"/>
                <a:gd name="T11" fmla="*/ 0 60000 65536"/>
                <a:gd name="T12" fmla="*/ 0 60000 65536"/>
                <a:gd name="T13" fmla="*/ 0 60000 65536"/>
                <a:gd name="T14" fmla="*/ 0 60000 65536"/>
                <a:gd name="T15" fmla="*/ 0 w 55"/>
                <a:gd name="T16" fmla="*/ 0 h 44"/>
                <a:gd name="T17" fmla="*/ 55 w 55"/>
                <a:gd name="T18" fmla="*/ 44 h 44"/>
              </a:gdLst>
              <a:ahLst/>
              <a:cxnLst>
                <a:cxn ang="T10">
                  <a:pos x="T0" y="T1"/>
                </a:cxn>
                <a:cxn ang="T11">
                  <a:pos x="T2" y="T3"/>
                </a:cxn>
                <a:cxn ang="T12">
                  <a:pos x="T4" y="T5"/>
                </a:cxn>
                <a:cxn ang="T13">
                  <a:pos x="T6" y="T7"/>
                </a:cxn>
                <a:cxn ang="T14">
                  <a:pos x="T8" y="T9"/>
                </a:cxn>
              </a:cxnLst>
              <a:rect l="T15" t="T16" r="T17" b="T18"/>
              <a:pathLst>
                <a:path w="55" h="44">
                  <a:moveTo>
                    <a:pt x="48" y="0"/>
                  </a:moveTo>
                  <a:lnTo>
                    <a:pt x="0" y="4"/>
                  </a:lnTo>
                  <a:lnTo>
                    <a:pt x="8" y="44"/>
                  </a:lnTo>
                  <a:lnTo>
                    <a:pt x="55" y="34"/>
                  </a:lnTo>
                  <a:lnTo>
                    <a:pt x="48" y="0"/>
                  </a:lnTo>
                  <a:close/>
                </a:path>
              </a:pathLst>
            </a:custGeom>
            <a:solidFill>
              <a:schemeClr val="tx1"/>
            </a:solidFill>
            <a:ln w="17640">
              <a:solidFill>
                <a:srgbClr val="000000"/>
              </a:solidFill>
              <a:round/>
              <a:headEnd/>
              <a:tailEnd/>
            </a:ln>
          </p:spPr>
          <p:txBody>
            <a:bodyPr wrap="none" anchor="ctr"/>
            <a:lstStyle/>
            <a:p>
              <a:endParaRPr lang="en-US"/>
            </a:p>
          </p:txBody>
        </p:sp>
        <p:sp>
          <p:nvSpPr>
            <p:cNvPr id="37008" name="Freeform 11"/>
            <p:cNvSpPr>
              <a:spLocks noChangeArrowheads="1"/>
            </p:cNvSpPr>
            <p:nvPr/>
          </p:nvSpPr>
          <p:spPr bwMode="auto">
            <a:xfrm>
              <a:off x="1206500" y="5197475"/>
              <a:ext cx="53975" cy="58738"/>
            </a:xfrm>
            <a:custGeom>
              <a:avLst/>
              <a:gdLst>
                <a:gd name="T0" fmla="*/ 0 w 37"/>
                <a:gd name="T1" fmla="*/ 12 h 43"/>
                <a:gd name="T2" fmla="*/ 31 w 37"/>
                <a:gd name="T3" fmla="*/ 0 h 43"/>
                <a:gd name="T4" fmla="*/ 31 w 37"/>
                <a:gd name="T5" fmla="*/ 28 h 43"/>
                <a:gd name="T6" fmla="*/ 10 w 37"/>
                <a:gd name="T7" fmla="*/ 32 h 43"/>
                <a:gd name="T8" fmla="*/ 0 w 37"/>
                <a:gd name="T9" fmla="*/ 12 h 43"/>
                <a:gd name="T10" fmla="*/ 0 60000 65536"/>
                <a:gd name="T11" fmla="*/ 0 60000 65536"/>
                <a:gd name="T12" fmla="*/ 0 60000 65536"/>
                <a:gd name="T13" fmla="*/ 0 60000 65536"/>
                <a:gd name="T14" fmla="*/ 0 60000 65536"/>
                <a:gd name="T15" fmla="*/ 0 w 37"/>
                <a:gd name="T16" fmla="*/ 0 h 43"/>
                <a:gd name="T17" fmla="*/ 37 w 37"/>
                <a:gd name="T18" fmla="*/ 43 h 43"/>
              </a:gdLst>
              <a:ahLst/>
              <a:cxnLst>
                <a:cxn ang="T10">
                  <a:pos x="T0" y="T1"/>
                </a:cxn>
                <a:cxn ang="T11">
                  <a:pos x="T2" y="T3"/>
                </a:cxn>
                <a:cxn ang="T12">
                  <a:pos x="T4" y="T5"/>
                </a:cxn>
                <a:cxn ang="T13">
                  <a:pos x="T6" y="T7"/>
                </a:cxn>
                <a:cxn ang="T14">
                  <a:pos x="T8" y="T9"/>
                </a:cxn>
              </a:cxnLst>
              <a:rect l="T15" t="T16" r="T17" b="T18"/>
              <a:pathLst>
                <a:path w="37" h="43">
                  <a:moveTo>
                    <a:pt x="0" y="16"/>
                  </a:moveTo>
                  <a:lnTo>
                    <a:pt x="37" y="0"/>
                  </a:lnTo>
                  <a:lnTo>
                    <a:pt x="37" y="38"/>
                  </a:lnTo>
                  <a:lnTo>
                    <a:pt x="12" y="43"/>
                  </a:lnTo>
                  <a:lnTo>
                    <a:pt x="0" y="16"/>
                  </a:lnTo>
                  <a:close/>
                </a:path>
              </a:pathLst>
            </a:custGeom>
            <a:solidFill>
              <a:schemeClr val="tx1"/>
            </a:solidFill>
            <a:ln w="17640">
              <a:solidFill>
                <a:srgbClr val="000000"/>
              </a:solidFill>
              <a:round/>
              <a:headEnd/>
              <a:tailEnd/>
            </a:ln>
          </p:spPr>
          <p:txBody>
            <a:bodyPr wrap="none" anchor="ctr"/>
            <a:lstStyle/>
            <a:p>
              <a:endParaRPr lang="en-US"/>
            </a:p>
          </p:txBody>
        </p:sp>
        <p:sp>
          <p:nvSpPr>
            <p:cNvPr id="37009" name="Freeform 12"/>
            <p:cNvSpPr>
              <a:spLocks noChangeArrowheads="1"/>
            </p:cNvSpPr>
            <p:nvPr/>
          </p:nvSpPr>
          <p:spPr bwMode="auto">
            <a:xfrm>
              <a:off x="1347788" y="5224463"/>
              <a:ext cx="341313" cy="338138"/>
            </a:xfrm>
            <a:custGeom>
              <a:avLst/>
              <a:gdLst>
                <a:gd name="T0" fmla="*/ 33 w 232"/>
                <a:gd name="T1" fmla="*/ 0 h 250"/>
                <a:gd name="T2" fmla="*/ 0 w 232"/>
                <a:gd name="T3" fmla="*/ 69 h 250"/>
                <a:gd name="T4" fmla="*/ 24 w 232"/>
                <a:gd name="T5" fmla="*/ 103 h 250"/>
                <a:gd name="T6" fmla="*/ 24 w 232"/>
                <a:gd name="T7" fmla="*/ 164 h 250"/>
                <a:gd name="T8" fmla="*/ 71 w 232"/>
                <a:gd name="T9" fmla="*/ 181 h 250"/>
                <a:gd name="T10" fmla="*/ 93 w 232"/>
                <a:gd name="T11" fmla="*/ 146 h 250"/>
                <a:gd name="T12" fmla="*/ 154 w 232"/>
                <a:gd name="T13" fmla="*/ 137 h 250"/>
                <a:gd name="T14" fmla="*/ 199 w 232"/>
                <a:gd name="T15" fmla="*/ 98 h 250"/>
                <a:gd name="T16" fmla="*/ 152 w 232"/>
                <a:gd name="T17" fmla="*/ 37 h 250"/>
                <a:gd name="T18" fmla="*/ 33 w 232"/>
                <a:gd name="T19" fmla="*/ 0 h 2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2"/>
                <a:gd name="T31" fmla="*/ 0 h 250"/>
                <a:gd name="T32" fmla="*/ 232 w 232"/>
                <a:gd name="T33" fmla="*/ 250 h 2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2" h="250">
                  <a:moveTo>
                    <a:pt x="39" y="0"/>
                  </a:moveTo>
                  <a:lnTo>
                    <a:pt x="0" y="95"/>
                  </a:lnTo>
                  <a:lnTo>
                    <a:pt x="28" y="142"/>
                  </a:lnTo>
                  <a:lnTo>
                    <a:pt x="28" y="227"/>
                  </a:lnTo>
                  <a:lnTo>
                    <a:pt x="83" y="250"/>
                  </a:lnTo>
                  <a:lnTo>
                    <a:pt x="108" y="201"/>
                  </a:lnTo>
                  <a:lnTo>
                    <a:pt x="179" y="189"/>
                  </a:lnTo>
                  <a:lnTo>
                    <a:pt x="232" y="135"/>
                  </a:lnTo>
                  <a:lnTo>
                    <a:pt x="177" y="50"/>
                  </a:lnTo>
                  <a:lnTo>
                    <a:pt x="39" y="0"/>
                  </a:lnTo>
                  <a:close/>
                </a:path>
              </a:pathLst>
            </a:custGeom>
            <a:solidFill>
              <a:schemeClr val="tx1"/>
            </a:solidFill>
            <a:ln w="17640">
              <a:solidFill>
                <a:srgbClr val="000000"/>
              </a:solidFill>
              <a:round/>
              <a:headEnd/>
              <a:tailEnd/>
            </a:ln>
          </p:spPr>
          <p:txBody>
            <a:bodyPr wrap="none" anchor="ctr"/>
            <a:lstStyle/>
            <a:p>
              <a:endParaRPr lang="en-US"/>
            </a:p>
          </p:txBody>
        </p:sp>
        <p:sp>
          <p:nvSpPr>
            <p:cNvPr id="37002" name="Freeform 13"/>
            <p:cNvSpPr>
              <a:spLocks noChangeArrowheads="1"/>
            </p:cNvSpPr>
            <p:nvPr/>
          </p:nvSpPr>
          <p:spPr bwMode="auto">
            <a:xfrm>
              <a:off x="1284288" y="5060950"/>
              <a:ext cx="187325" cy="131763"/>
            </a:xfrm>
            <a:custGeom>
              <a:avLst/>
              <a:gdLst>
                <a:gd name="T0" fmla="*/ 22 w 128"/>
                <a:gd name="T1" fmla="*/ 0 h 97"/>
                <a:gd name="T2" fmla="*/ 0 w 128"/>
                <a:gd name="T3" fmla="*/ 21 h 97"/>
                <a:gd name="T4" fmla="*/ 9 w 128"/>
                <a:gd name="T5" fmla="*/ 38 h 97"/>
                <a:gd name="T6" fmla="*/ 30 w 128"/>
                <a:gd name="T7" fmla="*/ 43 h 97"/>
                <a:gd name="T8" fmla="*/ 51 w 128"/>
                <a:gd name="T9" fmla="*/ 71 h 97"/>
                <a:gd name="T10" fmla="*/ 107 w 128"/>
                <a:gd name="T11" fmla="*/ 60 h 97"/>
                <a:gd name="T12" fmla="*/ 109 w 128"/>
                <a:gd name="T13" fmla="*/ 30 h 97"/>
                <a:gd name="T14" fmla="*/ 67 w 128"/>
                <a:gd name="T15" fmla="*/ 5 h 97"/>
                <a:gd name="T16" fmla="*/ 22 w 128"/>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8"/>
                <a:gd name="T28" fmla="*/ 0 h 97"/>
                <a:gd name="T29" fmla="*/ 128 w 128"/>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8" h="97">
                  <a:moveTo>
                    <a:pt x="26" y="0"/>
                  </a:moveTo>
                  <a:lnTo>
                    <a:pt x="0" y="29"/>
                  </a:lnTo>
                  <a:lnTo>
                    <a:pt x="11" y="52"/>
                  </a:lnTo>
                  <a:lnTo>
                    <a:pt x="35" y="59"/>
                  </a:lnTo>
                  <a:lnTo>
                    <a:pt x="60" y="97"/>
                  </a:lnTo>
                  <a:lnTo>
                    <a:pt x="126" y="82"/>
                  </a:lnTo>
                  <a:lnTo>
                    <a:pt x="128" y="41"/>
                  </a:lnTo>
                  <a:lnTo>
                    <a:pt x="79" y="7"/>
                  </a:lnTo>
                  <a:lnTo>
                    <a:pt x="26" y="0"/>
                  </a:lnTo>
                  <a:close/>
                </a:path>
              </a:pathLst>
            </a:custGeom>
            <a:solidFill>
              <a:schemeClr val="tx1"/>
            </a:solidFill>
            <a:ln w="17640">
              <a:solidFill>
                <a:srgbClr val="000000"/>
              </a:solidFill>
              <a:round/>
              <a:headEnd/>
              <a:tailEnd/>
            </a:ln>
          </p:spPr>
          <p:txBody>
            <a:bodyPr wrap="none" anchor="ctr"/>
            <a:lstStyle/>
            <a:p>
              <a:endParaRPr lang="en-US"/>
            </a:p>
          </p:txBody>
        </p:sp>
        <p:sp>
          <p:nvSpPr>
            <p:cNvPr id="36870" name="Freeform 14"/>
            <p:cNvSpPr>
              <a:spLocks noChangeArrowheads="1"/>
            </p:cNvSpPr>
            <p:nvPr/>
          </p:nvSpPr>
          <p:spPr bwMode="auto">
            <a:xfrm>
              <a:off x="7112000" y="2819400"/>
              <a:ext cx="717550" cy="287338"/>
            </a:xfrm>
            <a:custGeom>
              <a:avLst/>
              <a:gdLst>
                <a:gd name="T0" fmla="*/ 0 w 375"/>
                <a:gd name="T1" fmla="*/ 202195622 h 140"/>
                <a:gd name="T2" fmla="*/ 1021517720 w 375"/>
                <a:gd name="T3" fmla="*/ 0 h 140"/>
                <a:gd name="T4" fmla="*/ 1189941001 w 375"/>
                <a:gd name="T5" fmla="*/ 404391244 h 140"/>
                <a:gd name="T6" fmla="*/ 1369347578 w 375"/>
                <a:gd name="T7" fmla="*/ 362267511 h 140"/>
                <a:gd name="T8" fmla="*/ 1373008038 w 375"/>
                <a:gd name="T9" fmla="*/ 564463197 h 140"/>
                <a:gd name="T10" fmla="*/ 1230215635 w 375"/>
                <a:gd name="T11" fmla="*/ 589736615 h 140"/>
                <a:gd name="T12" fmla="*/ 1105729361 w 375"/>
                <a:gd name="T13" fmla="*/ 459151685 h 140"/>
                <a:gd name="T14" fmla="*/ 1021517720 w 375"/>
                <a:gd name="T15" fmla="*/ 299079860 h 140"/>
                <a:gd name="T16" fmla="*/ 1006872051 w 375"/>
                <a:gd name="T17" fmla="*/ 71610788 h 140"/>
                <a:gd name="T18" fmla="*/ 944628675 w 375"/>
                <a:gd name="T19" fmla="*/ 185345308 h 140"/>
                <a:gd name="T20" fmla="*/ 1017857260 w 375"/>
                <a:gd name="T21" fmla="*/ 522337284 h 140"/>
                <a:gd name="T22" fmla="*/ 717624631 w 375"/>
                <a:gd name="T23" fmla="*/ 568674749 h 140"/>
                <a:gd name="T24" fmla="*/ 706641336 w 375"/>
                <a:gd name="T25" fmla="*/ 324355331 h 140"/>
                <a:gd name="T26" fmla="*/ 523574299 w 375"/>
                <a:gd name="T27" fmla="*/ 219045936 h 140"/>
                <a:gd name="T28" fmla="*/ 366136107 w 375"/>
                <a:gd name="T29" fmla="*/ 189558913 h 140"/>
                <a:gd name="T30" fmla="*/ 40274648 w 375"/>
                <a:gd name="T31" fmla="*/ 362267511 h 140"/>
                <a:gd name="T32" fmla="*/ 0 w 375"/>
                <a:gd name="T33" fmla="*/ 202195622 h 1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5"/>
                <a:gd name="T52" fmla="*/ 0 h 140"/>
                <a:gd name="T53" fmla="*/ 375 w 375"/>
                <a:gd name="T54" fmla="*/ 140 h 1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5" h="140">
                  <a:moveTo>
                    <a:pt x="0" y="48"/>
                  </a:moveTo>
                  <a:lnTo>
                    <a:pt x="279" y="0"/>
                  </a:lnTo>
                  <a:lnTo>
                    <a:pt x="325" y="96"/>
                  </a:lnTo>
                  <a:lnTo>
                    <a:pt x="374" y="86"/>
                  </a:lnTo>
                  <a:lnTo>
                    <a:pt x="375" y="134"/>
                  </a:lnTo>
                  <a:lnTo>
                    <a:pt x="336" y="140"/>
                  </a:lnTo>
                  <a:lnTo>
                    <a:pt x="302" y="109"/>
                  </a:lnTo>
                  <a:lnTo>
                    <a:pt x="279" y="71"/>
                  </a:lnTo>
                  <a:lnTo>
                    <a:pt x="275" y="17"/>
                  </a:lnTo>
                  <a:lnTo>
                    <a:pt x="258" y="44"/>
                  </a:lnTo>
                  <a:lnTo>
                    <a:pt x="278" y="124"/>
                  </a:lnTo>
                  <a:lnTo>
                    <a:pt x="196" y="135"/>
                  </a:lnTo>
                  <a:lnTo>
                    <a:pt x="193" y="77"/>
                  </a:lnTo>
                  <a:lnTo>
                    <a:pt x="143" y="52"/>
                  </a:lnTo>
                  <a:lnTo>
                    <a:pt x="100" y="45"/>
                  </a:lnTo>
                  <a:lnTo>
                    <a:pt x="11" y="86"/>
                  </a:lnTo>
                  <a:lnTo>
                    <a:pt x="0" y="48"/>
                  </a:lnTo>
                  <a:close/>
                </a:path>
              </a:pathLst>
            </a:custGeom>
            <a:solidFill>
              <a:srgbClr val="FFFFFF"/>
            </a:solidFill>
            <a:ln w="17640">
              <a:solidFill>
                <a:srgbClr val="000000"/>
              </a:solidFill>
              <a:round/>
              <a:headEnd/>
              <a:tailEnd/>
            </a:ln>
          </p:spPr>
          <p:txBody>
            <a:bodyPr wrap="none" anchor="ctr"/>
            <a:lstStyle/>
            <a:p>
              <a:endParaRPr lang="en-US"/>
            </a:p>
          </p:txBody>
        </p:sp>
        <p:sp>
          <p:nvSpPr>
            <p:cNvPr id="36871" name="Freeform 15"/>
            <p:cNvSpPr>
              <a:spLocks noChangeArrowheads="1"/>
            </p:cNvSpPr>
            <p:nvPr/>
          </p:nvSpPr>
          <p:spPr bwMode="auto">
            <a:xfrm>
              <a:off x="1262063" y="1219200"/>
              <a:ext cx="947737" cy="677863"/>
            </a:xfrm>
            <a:custGeom>
              <a:avLst/>
              <a:gdLst>
                <a:gd name="T0" fmla="*/ 458222230 w 495"/>
                <a:gd name="T1" fmla="*/ 0 h 331"/>
                <a:gd name="T2" fmla="*/ 832130352 w 495"/>
                <a:gd name="T3" fmla="*/ 104849630 h 331"/>
                <a:gd name="T4" fmla="*/ 1118059901 w 495"/>
                <a:gd name="T5" fmla="*/ 176148127 h 331"/>
                <a:gd name="T6" fmla="*/ 1253693478 w 495"/>
                <a:gd name="T7" fmla="*/ 209699261 h 331"/>
                <a:gd name="T8" fmla="*/ 1396658133 w 495"/>
                <a:gd name="T9" fmla="*/ 230670000 h 331"/>
                <a:gd name="T10" fmla="*/ 1587279588 w 495"/>
                <a:gd name="T11" fmla="*/ 264221134 h 331"/>
                <a:gd name="T12" fmla="*/ 1814556438 w 495"/>
                <a:gd name="T13" fmla="*/ 310354775 h 331"/>
                <a:gd name="T14" fmla="*/ 1667925286 w 495"/>
                <a:gd name="T15" fmla="*/ 1388212226 h 331"/>
                <a:gd name="T16" fmla="*/ 964097431 w 495"/>
                <a:gd name="T17" fmla="*/ 1233034902 h 331"/>
                <a:gd name="T18" fmla="*/ 865121164 w 495"/>
                <a:gd name="T19" fmla="*/ 1304333366 h 331"/>
                <a:gd name="T20" fmla="*/ 740485164 w 495"/>
                <a:gd name="T21" fmla="*/ 1195289620 h 331"/>
                <a:gd name="T22" fmla="*/ 626846739 w 495"/>
                <a:gd name="T23" fmla="*/ 1304333366 h 331"/>
                <a:gd name="T24" fmla="*/ 524205890 w 495"/>
                <a:gd name="T25" fmla="*/ 1212064163 h 331"/>
                <a:gd name="T26" fmla="*/ 234609903 w 495"/>
                <a:gd name="T27" fmla="*/ 1195289620 h 331"/>
                <a:gd name="T28" fmla="*/ 274933769 w 495"/>
                <a:gd name="T29" fmla="*/ 1023335449 h 331"/>
                <a:gd name="T30" fmla="*/ 65983570 w 495"/>
                <a:gd name="T31" fmla="*/ 1006558858 h 331"/>
                <a:gd name="T32" fmla="*/ 43988403 w 495"/>
                <a:gd name="T33" fmla="*/ 905903408 h 331"/>
                <a:gd name="T34" fmla="*/ 84312224 w 495"/>
                <a:gd name="T35" fmla="*/ 796859661 h 331"/>
                <a:gd name="T36" fmla="*/ 36657324 w 495"/>
                <a:gd name="T37" fmla="*/ 700396311 h 331"/>
                <a:gd name="T38" fmla="*/ 40323821 w 495"/>
                <a:gd name="T39" fmla="*/ 431980965 h 331"/>
                <a:gd name="T40" fmla="*/ 0 w 495"/>
                <a:gd name="T41" fmla="*/ 222281704 h 331"/>
                <a:gd name="T42" fmla="*/ 25659741 w 495"/>
                <a:gd name="T43" fmla="*/ 142594944 h 331"/>
                <a:gd name="T44" fmla="*/ 117304952 w 495"/>
                <a:gd name="T45" fmla="*/ 176148127 h 331"/>
                <a:gd name="T46" fmla="*/ 212614752 w 495"/>
                <a:gd name="T47" fmla="*/ 297774380 h 331"/>
                <a:gd name="T48" fmla="*/ 392236776 w 495"/>
                <a:gd name="T49" fmla="*/ 322937219 h 331"/>
                <a:gd name="T50" fmla="*/ 436227079 w 495"/>
                <a:gd name="T51" fmla="*/ 423592669 h 331"/>
                <a:gd name="T52" fmla="*/ 351914884 w 495"/>
                <a:gd name="T53" fmla="*/ 423592669 h 331"/>
                <a:gd name="T54" fmla="*/ 340917309 w 495"/>
                <a:gd name="T55" fmla="*/ 511667725 h 331"/>
                <a:gd name="T56" fmla="*/ 392236776 w 495"/>
                <a:gd name="T57" fmla="*/ 520056020 h 331"/>
                <a:gd name="T58" fmla="*/ 414231927 w 495"/>
                <a:gd name="T59" fmla="*/ 608129156 h 331"/>
                <a:gd name="T60" fmla="*/ 304258085 w 495"/>
                <a:gd name="T61" fmla="*/ 671039324 h 331"/>
                <a:gd name="T62" fmla="*/ 304258085 w 495"/>
                <a:gd name="T63" fmla="*/ 729755345 h 331"/>
                <a:gd name="T64" fmla="*/ 428896000 w 495"/>
                <a:gd name="T65" fmla="*/ 729755345 h 331"/>
                <a:gd name="T66" fmla="*/ 458222230 w 495"/>
                <a:gd name="T67" fmla="*/ 578772169 h 331"/>
                <a:gd name="T68" fmla="*/ 549865623 w 495"/>
                <a:gd name="T69" fmla="*/ 490696986 h 331"/>
                <a:gd name="T70" fmla="*/ 436227079 w 495"/>
                <a:gd name="T71" fmla="*/ 255832838 h 331"/>
                <a:gd name="T72" fmla="*/ 509541817 w 495"/>
                <a:gd name="T73" fmla="*/ 180342274 h 331"/>
                <a:gd name="T74" fmla="*/ 458222230 w 495"/>
                <a:gd name="T75" fmla="*/ 0 h 33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95"/>
                <a:gd name="T115" fmla="*/ 0 h 331"/>
                <a:gd name="T116" fmla="*/ 495 w 495"/>
                <a:gd name="T117" fmla="*/ 331 h 33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95" h="331">
                  <a:moveTo>
                    <a:pt x="125" y="0"/>
                  </a:moveTo>
                  <a:lnTo>
                    <a:pt x="227" y="25"/>
                  </a:lnTo>
                  <a:lnTo>
                    <a:pt x="305" y="42"/>
                  </a:lnTo>
                  <a:lnTo>
                    <a:pt x="342" y="50"/>
                  </a:lnTo>
                  <a:lnTo>
                    <a:pt x="381" y="55"/>
                  </a:lnTo>
                  <a:lnTo>
                    <a:pt x="433" y="63"/>
                  </a:lnTo>
                  <a:lnTo>
                    <a:pt x="495" y="74"/>
                  </a:lnTo>
                  <a:lnTo>
                    <a:pt x="455" y="331"/>
                  </a:lnTo>
                  <a:lnTo>
                    <a:pt x="263" y="294"/>
                  </a:lnTo>
                  <a:lnTo>
                    <a:pt x="236" y="311"/>
                  </a:lnTo>
                  <a:lnTo>
                    <a:pt x="202" y="285"/>
                  </a:lnTo>
                  <a:lnTo>
                    <a:pt x="171" y="311"/>
                  </a:lnTo>
                  <a:lnTo>
                    <a:pt x="143" y="289"/>
                  </a:lnTo>
                  <a:lnTo>
                    <a:pt x="64" y="285"/>
                  </a:lnTo>
                  <a:lnTo>
                    <a:pt x="75" y="244"/>
                  </a:lnTo>
                  <a:lnTo>
                    <a:pt x="18" y="240"/>
                  </a:lnTo>
                  <a:lnTo>
                    <a:pt x="12" y="216"/>
                  </a:lnTo>
                  <a:lnTo>
                    <a:pt x="23" y="190"/>
                  </a:lnTo>
                  <a:lnTo>
                    <a:pt x="10" y="167"/>
                  </a:lnTo>
                  <a:lnTo>
                    <a:pt x="11" y="103"/>
                  </a:lnTo>
                  <a:lnTo>
                    <a:pt x="0" y="53"/>
                  </a:lnTo>
                  <a:lnTo>
                    <a:pt x="7" y="34"/>
                  </a:lnTo>
                  <a:lnTo>
                    <a:pt x="32" y="42"/>
                  </a:lnTo>
                  <a:lnTo>
                    <a:pt x="58" y="71"/>
                  </a:lnTo>
                  <a:lnTo>
                    <a:pt x="107" y="77"/>
                  </a:lnTo>
                  <a:lnTo>
                    <a:pt x="119" y="101"/>
                  </a:lnTo>
                  <a:lnTo>
                    <a:pt x="96" y="101"/>
                  </a:lnTo>
                  <a:lnTo>
                    <a:pt x="93" y="122"/>
                  </a:lnTo>
                  <a:lnTo>
                    <a:pt x="107" y="124"/>
                  </a:lnTo>
                  <a:lnTo>
                    <a:pt x="113" y="145"/>
                  </a:lnTo>
                  <a:lnTo>
                    <a:pt x="83" y="160"/>
                  </a:lnTo>
                  <a:lnTo>
                    <a:pt x="83" y="174"/>
                  </a:lnTo>
                  <a:lnTo>
                    <a:pt x="117" y="174"/>
                  </a:lnTo>
                  <a:lnTo>
                    <a:pt x="125" y="138"/>
                  </a:lnTo>
                  <a:lnTo>
                    <a:pt x="150" y="117"/>
                  </a:lnTo>
                  <a:lnTo>
                    <a:pt x="119" y="61"/>
                  </a:lnTo>
                  <a:lnTo>
                    <a:pt x="139" y="43"/>
                  </a:lnTo>
                  <a:lnTo>
                    <a:pt x="125" y="0"/>
                  </a:lnTo>
                  <a:close/>
                </a:path>
              </a:pathLst>
            </a:custGeom>
            <a:solidFill>
              <a:srgbClr val="33CCCC"/>
            </a:solidFill>
            <a:ln w="17640">
              <a:solidFill>
                <a:srgbClr val="000000"/>
              </a:solidFill>
              <a:round/>
              <a:headEnd/>
              <a:tailEnd/>
            </a:ln>
          </p:spPr>
          <p:txBody>
            <a:bodyPr wrap="none" anchor="ctr"/>
            <a:lstStyle/>
            <a:p>
              <a:endParaRPr lang="en-US"/>
            </a:p>
          </p:txBody>
        </p:sp>
        <p:sp>
          <p:nvSpPr>
            <p:cNvPr id="36872" name="Freeform 16"/>
            <p:cNvSpPr>
              <a:spLocks noChangeArrowheads="1"/>
            </p:cNvSpPr>
            <p:nvPr/>
          </p:nvSpPr>
          <p:spPr bwMode="auto">
            <a:xfrm>
              <a:off x="1038225" y="1709738"/>
              <a:ext cx="1184275" cy="879475"/>
            </a:xfrm>
            <a:custGeom>
              <a:avLst/>
              <a:gdLst>
                <a:gd name="T0" fmla="*/ 495749320 w 618"/>
                <a:gd name="T1" fmla="*/ 0 h 430"/>
                <a:gd name="T2" fmla="*/ 429648405 w 618"/>
                <a:gd name="T3" fmla="*/ 37649716 h 430"/>
                <a:gd name="T4" fmla="*/ 389254678 w 618"/>
                <a:gd name="T5" fmla="*/ 196611758 h 430"/>
                <a:gd name="T6" fmla="*/ 348860952 w 618"/>
                <a:gd name="T7" fmla="*/ 326291396 h 430"/>
                <a:gd name="T8" fmla="*/ 315810494 w 618"/>
                <a:gd name="T9" fmla="*/ 435053789 h 430"/>
                <a:gd name="T10" fmla="*/ 275416768 w 618"/>
                <a:gd name="T11" fmla="*/ 552183591 h 430"/>
                <a:gd name="T12" fmla="*/ 231349431 w 618"/>
                <a:gd name="T13" fmla="*/ 669315311 h 430"/>
                <a:gd name="T14" fmla="*/ 168922066 w 618"/>
                <a:gd name="T15" fmla="*/ 794810222 h 430"/>
                <a:gd name="T16" fmla="*/ 88132667 w 618"/>
                <a:gd name="T17" fmla="*/ 941222315 h 430"/>
                <a:gd name="T18" fmla="*/ 0 w 618"/>
                <a:gd name="T19" fmla="*/ 1087636709 h 430"/>
                <a:gd name="T20" fmla="*/ 0 w 618"/>
                <a:gd name="T21" fmla="*/ 1401376031 h 430"/>
                <a:gd name="T22" fmla="*/ 1270587162 w 618"/>
                <a:gd name="T23" fmla="*/ 1669102462 h 430"/>
                <a:gd name="T24" fmla="*/ 1858140634 w 618"/>
                <a:gd name="T25" fmla="*/ 1798782037 h 430"/>
                <a:gd name="T26" fmla="*/ 1982995364 w 618"/>
                <a:gd name="T27" fmla="*/ 1171299301 h 430"/>
                <a:gd name="T28" fmla="*/ 2060113577 w 618"/>
                <a:gd name="T29" fmla="*/ 1116919127 h 430"/>
                <a:gd name="T30" fmla="*/ 1986668914 w 618"/>
                <a:gd name="T31" fmla="*/ 978872015 h 430"/>
                <a:gd name="T32" fmla="*/ 2023391485 w 618"/>
                <a:gd name="T33" fmla="*/ 836642540 h 430"/>
                <a:gd name="T34" fmla="*/ 2147483647 w 618"/>
                <a:gd name="T35" fmla="*/ 598200573 h 430"/>
                <a:gd name="T36" fmla="*/ 2100507304 w 618"/>
                <a:gd name="T37" fmla="*/ 380671570 h 430"/>
                <a:gd name="T38" fmla="*/ 1395441892 w 618"/>
                <a:gd name="T39" fmla="*/ 225894176 h 430"/>
                <a:gd name="T40" fmla="*/ 1296292435 w 618"/>
                <a:gd name="T41" fmla="*/ 288641696 h 430"/>
                <a:gd name="T42" fmla="*/ 1171437705 w 618"/>
                <a:gd name="T43" fmla="*/ 184061857 h 430"/>
                <a:gd name="T44" fmla="*/ 1057597879 w 618"/>
                <a:gd name="T45" fmla="*/ 297008977 h 430"/>
                <a:gd name="T46" fmla="*/ 951102997 w 618"/>
                <a:gd name="T47" fmla="*/ 184061857 h 430"/>
                <a:gd name="T48" fmla="*/ 668343081 w 618"/>
                <a:gd name="T49" fmla="*/ 188244476 h 430"/>
                <a:gd name="T50" fmla="*/ 705065173 w 618"/>
                <a:gd name="T51" fmla="*/ 16732522 h 430"/>
                <a:gd name="T52" fmla="*/ 495749320 w 618"/>
                <a:gd name="T53" fmla="*/ 0 h 4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18"/>
                <a:gd name="T82" fmla="*/ 0 h 430"/>
                <a:gd name="T83" fmla="*/ 618 w 618"/>
                <a:gd name="T84" fmla="*/ 430 h 4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18" h="430">
                  <a:moveTo>
                    <a:pt x="135" y="0"/>
                  </a:moveTo>
                  <a:lnTo>
                    <a:pt x="117" y="9"/>
                  </a:lnTo>
                  <a:lnTo>
                    <a:pt x="106" y="47"/>
                  </a:lnTo>
                  <a:lnTo>
                    <a:pt x="95" y="78"/>
                  </a:lnTo>
                  <a:lnTo>
                    <a:pt x="86" y="104"/>
                  </a:lnTo>
                  <a:lnTo>
                    <a:pt x="75" y="132"/>
                  </a:lnTo>
                  <a:lnTo>
                    <a:pt x="63" y="160"/>
                  </a:lnTo>
                  <a:lnTo>
                    <a:pt x="46" y="190"/>
                  </a:lnTo>
                  <a:lnTo>
                    <a:pt x="24" y="225"/>
                  </a:lnTo>
                  <a:lnTo>
                    <a:pt x="0" y="260"/>
                  </a:lnTo>
                  <a:lnTo>
                    <a:pt x="0" y="335"/>
                  </a:lnTo>
                  <a:lnTo>
                    <a:pt x="346" y="399"/>
                  </a:lnTo>
                  <a:lnTo>
                    <a:pt x="506" y="430"/>
                  </a:lnTo>
                  <a:lnTo>
                    <a:pt x="540" y="280"/>
                  </a:lnTo>
                  <a:lnTo>
                    <a:pt x="561" y="267"/>
                  </a:lnTo>
                  <a:lnTo>
                    <a:pt x="541" y="234"/>
                  </a:lnTo>
                  <a:lnTo>
                    <a:pt x="551" y="200"/>
                  </a:lnTo>
                  <a:lnTo>
                    <a:pt x="618" y="143"/>
                  </a:lnTo>
                  <a:lnTo>
                    <a:pt x="572" y="91"/>
                  </a:lnTo>
                  <a:lnTo>
                    <a:pt x="380" y="54"/>
                  </a:lnTo>
                  <a:lnTo>
                    <a:pt x="353" y="69"/>
                  </a:lnTo>
                  <a:lnTo>
                    <a:pt x="319" y="44"/>
                  </a:lnTo>
                  <a:lnTo>
                    <a:pt x="288" y="71"/>
                  </a:lnTo>
                  <a:lnTo>
                    <a:pt x="259" y="44"/>
                  </a:lnTo>
                  <a:lnTo>
                    <a:pt x="182" y="45"/>
                  </a:lnTo>
                  <a:lnTo>
                    <a:pt x="192" y="4"/>
                  </a:lnTo>
                  <a:lnTo>
                    <a:pt x="135" y="0"/>
                  </a:lnTo>
                  <a:close/>
                </a:path>
              </a:pathLst>
            </a:custGeom>
            <a:solidFill>
              <a:srgbClr val="CC99FF"/>
            </a:solidFill>
            <a:ln w="17640">
              <a:solidFill>
                <a:srgbClr val="000000"/>
              </a:solidFill>
              <a:round/>
              <a:headEnd/>
              <a:tailEnd/>
            </a:ln>
          </p:spPr>
          <p:txBody>
            <a:bodyPr wrap="none" anchor="ctr"/>
            <a:lstStyle/>
            <a:p>
              <a:endParaRPr lang="en-US"/>
            </a:p>
          </p:txBody>
        </p:sp>
        <p:sp>
          <p:nvSpPr>
            <p:cNvPr id="36873" name="Freeform 17"/>
            <p:cNvSpPr>
              <a:spLocks noChangeArrowheads="1"/>
            </p:cNvSpPr>
            <p:nvPr/>
          </p:nvSpPr>
          <p:spPr bwMode="auto">
            <a:xfrm>
              <a:off x="942975" y="2362200"/>
              <a:ext cx="1246188" cy="1876425"/>
            </a:xfrm>
            <a:custGeom>
              <a:avLst/>
              <a:gdLst>
                <a:gd name="T0" fmla="*/ 183220255 w 651"/>
                <a:gd name="T1" fmla="*/ 0 h 917"/>
                <a:gd name="T2" fmla="*/ 1278881770 w 651"/>
                <a:gd name="T3" fmla="*/ 230296896 h 917"/>
                <a:gd name="T4" fmla="*/ 1040695324 w 651"/>
                <a:gd name="T5" fmla="*/ 1360840036 h 917"/>
                <a:gd name="T6" fmla="*/ 2147483647 w 651"/>
                <a:gd name="T7" fmla="*/ 2147483647 h 917"/>
                <a:gd name="T8" fmla="*/ 2147483647 w 651"/>
                <a:gd name="T9" fmla="*/ 2147483647 h 917"/>
                <a:gd name="T10" fmla="*/ 2147483647 w 651"/>
                <a:gd name="T11" fmla="*/ 2147483647 h 917"/>
                <a:gd name="T12" fmla="*/ 2147483647 w 651"/>
                <a:gd name="T13" fmla="*/ 2147483647 h 917"/>
                <a:gd name="T14" fmla="*/ 2121699359 w 651"/>
                <a:gd name="T15" fmla="*/ 2147483647 h 917"/>
                <a:gd name="T16" fmla="*/ 2147483647 w 651"/>
                <a:gd name="T17" fmla="*/ 2147483647 h 917"/>
                <a:gd name="T18" fmla="*/ 2070397016 w 651"/>
                <a:gd name="T19" fmla="*/ 2147483647 h 917"/>
                <a:gd name="T20" fmla="*/ 1344841653 w 651"/>
                <a:gd name="T21" fmla="*/ 2147483647 h 917"/>
                <a:gd name="T22" fmla="*/ 1300869036 w 651"/>
                <a:gd name="T23" fmla="*/ 2147483647 h 917"/>
                <a:gd name="T24" fmla="*/ 1172615090 w 651"/>
                <a:gd name="T25" fmla="*/ 2147483647 h 917"/>
                <a:gd name="T26" fmla="*/ 1081004035 w 651"/>
                <a:gd name="T27" fmla="*/ 2147483647 h 917"/>
                <a:gd name="T28" fmla="*/ 1055352863 w 651"/>
                <a:gd name="T29" fmla="*/ 2147483647 h 917"/>
                <a:gd name="T30" fmla="*/ 978399108 w 651"/>
                <a:gd name="T31" fmla="*/ 2147483647 h 917"/>
                <a:gd name="T32" fmla="*/ 901447507 w 651"/>
                <a:gd name="T33" fmla="*/ 2147483647 h 917"/>
                <a:gd name="T34" fmla="*/ 875796335 w 651"/>
                <a:gd name="T35" fmla="*/ 2147483647 h 917"/>
                <a:gd name="T36" fmla="*/ 806172545 w 651"/>
                <a:gd name="T37" fmla="*/ 2147483647 h 917"/>
                <a:gd name="T38" fmla="*/ 692574225 w 651"/>
                <a:gd name="T39" fmla="*/ 2147483647 h 917"/>
                <a:gd name="T40" fmla="*/ 564320279 w 651"/>
                <a:gd name="T41" fmla="*/ 2147483647 h 917"/>
                <a:gd name="T42" fmla="*/ 564320279 w 651"/>
                <a:gd name="T43" fmla="*/ 2147483647 h 917"/>
                <a:gd name="T44" fmla="*/ 560656373 w 651"/>
                <a:gd name="T45" fmla="*/ 2147483647 h 917"/>
                <a:gd name="T46" fmla="*/ 509354029 w 651"/>
                <a:gd name="T47" fmla="*/ 2147483647 h 917"/>
                <a:gd name="T48" fmla="*/ 505690123 w 651"/>
                <a:gd name="T49" fmla="*/ 2147483647 h 917"/>
                <a:gd name="T50" fmla="*/ 447059847 w 651"/>
                <a:gd name="T51" fmla="*/ 2147483647 h 917"/>
                <a:gd name="T52" fmla="*/ 461717386 w 651"/>
                <a:gd name="T53" fmla="*/ 2147483647 h 917"/>
                <a:gd name="T54" fmla="*/ 304146448 w 651"/>
                <a:gd name="T55" fmla="*/ 2147483647 h 917"/>
                <a:gd name="T56" fmla="*/ 304146448 w 651"/>
                <a:gd name="T57" fmla="*/ 2101974511 h 917"/>
                <a:gd name="T58" fmla="*/ 388427777 w 651"/>
                <a:gd name="T59" fmla="*/ 2060101802 h 917"/>
                <a:gd name="T60" fmla="*/ 388427777 w 651"/>
                <a:gd name="T61" fmla="*/ 1993107103 h 917"/>
                <a:gd name="T62" fmla="*/ 304146448 w 651"/>
                <a:gd name="T63" fmla="*/ 1967985115 h 917"/>
                <a:gd name="T64" fmla="*/ 271167464 w 651"/>
                <a:gd name="T65" fmla="*/ 1863304364 h 917"/>
                <a:gd name="T66" fmla="*/ 227194787 w 651"/>
                <a:gd name="T67" fmla="*/ 1679066898 h 917"/>
                <a:gd name="T68" fmla="*/ 344455159 w 651"/>
                <a:gd name="T69" fmla="*/ 1779560992 h 917"/>
                <a:gd name="T70" fmla="*/ 300482542 w 651"/>
                <a:gd name="T71" fmla="*/ 1645569549 h 917"/>
                <a:gd name="T72" fmla="*/ 388427777 w 651"/>
                <a:gd name="T73" fmla="*/ 1645569549 h 917"/>
                <a:gd name="T74" fmla="*/ 388427777 w 651"/>
                <a:gd name="T75" fmla="*/ 1549264159 h 917"/>
                <a:gd name="T76" fmla="*/ 300482542 w 651"/>
                <a:gd name="T77" fmla="*/ 1486456118 h 917"/>
                <a:gd name="T78" fmla="*/ 260173831 w 651"/>
                <a:gd name="T79" fmla="*/ 1578574851 h 917"/>
                <a:gd name="T80" fmla="*/ 183220255 w 651"/>
                <a:gd name="T81" fmla="*/ 1545077502 h 917"/>
                <a:gd name="T82" fmla="*/ 29315086 w 651"/>
                <a:gd name="T83" fmla="*/ 1113796575 h 917"/>
                <a:gd name="T84" fmla="*/ 69623819 w 651"/>
                <a:gd name="T85" fmla="*/ 808129429 h 917"/>
                <a:gd name="T86" fmla="*/ 0 w 651"/>
                <a:gd name="T87" fmla="*/ 632267323 h 917"/>
                <a:gd name="T88" fmla="*/ 36644820 w 651"/>
                <a:gd name="T89" fmla="*/ 498277799 h 917"/>
                <a:gd name="T90" fmla="*/ 109932530 w 651"/>
                <a:gd name="T91" fmla="*/ 473153764 h 917"/>
                <a:gd name="T92" fmla="*/ 183220255 w 651"/>
                <a:gd name="T93" fmla="*/ 259605542 h 917"/>
                <a:gd name="T94" fmla="*/ 183220255 w 651"/>
                <a:gd name="T95" fmla="*/ 0 h 9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1"/>
                <a:gd name="T145" fmla="*/ 0 h 917"/>
                <a:gd name="T146" fmla="*/ 651 w 651"/>
                <a:gd name="T147" fmla="*/ 917 h 9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1" h="917">
                  <a:moveTo>
                    <a:pt x="50" y="0"/>
                  </a:moveTo>
                  <a:lnTo>
                    <a:pt x="349" y="55"/>
                  </a:lnTo>
                  <a:lnTo>
                    <a:pt x="284" y="325"/>
                  </a:lnTo>
                  <a:lnTo>
                    <a:pt x="620" y="736"/>
                  </a:lnTo>
                  <a:lnTo>
                    <a:pt x="651" y="788"/>
                  </a:lnTo>
                  <a:lnTo>
                    <a:pt x="619" y="813"/>
                  </a:lnTo>
                  <a:lnTo>
                    <a:pt x="598" y="859"/>
                  </a:lnTo>
                  <a:lnTo>
                    <a:pt x="579" y="885"/>
                  </a:lnTo>
                  <a:lnTo>
                    <a:pt x="600" y="909"/>
                  </a:lnTo>
                  <a:lnTo>
                    <a:pt x="565" y="917"/>
                  </a:lnTo>
                  <a:lnTo>
                    <a:pt x="367" y="911"/>
                  </a:lnTo>
                  <a:lnTo>
                    <a:pt x="355" y="857"/>
                  </a:lnTo>
                  <a:lnTo>
                    <a:pt x="320" y="818"/>
                  </a:lnTo>
                  <a:lnTo>
                    <a:pt x="295" y="804"/>
                  </a:lnTo>
                  <a:lnTo>
                    <a:pt x="288" y="776"/>
                  </a:lnTo>
                  <a:lnTo>
                    <a:pt x="267" y="761"/>
                  </a:lnTo>
                  <a:lnTo>
                    <a:pt x="246" y="742"/>
                  </a:lnTo>
                  <a:lnTo>
                    <a:pt x="239" y="720"/>
                  </a:lnTo>
                  <a:lnTo>
                    <a:pt x="220" y="706"/>
                  </a:lnTo>
                  <a:lnTo>
                    <a:pt x="189" y="714"/>
                  </a:lnTo>
                  <a:lnTo>
                    <a:pt x="154" y="703"/>
                  </a:lnTo>
                  <a:lnTo>
                    <a:pt x="154" y="691"/>
                  </a:lnTo>
                  <a:lnTo>
                    <a:pt x="153" y="666"/>
                  </a:lnTo>
                  <a:lnTo>
                    <a:pt x="139" y="638"/>
                  </a:lnTo>
                  <a:lnTo>
                    <a:pt x="138" y="615"/>
                  </a:lnTo>
                  <a:lnTo>
                    <a:pt x="122" y="595"/>
                  </a:lnTo>
                  <a:lnTo>
                    <a:pt x="126" y="576"/>
                  </a:lnTo>
                  <a:lnTo>
                    <a:pt x="83" y="529"/>
                  </a:lnTo>
                  <a:lnTo>
                    <a:pt x="83" y="502"/>
                  </a:lnTo>
                  <a:lnTo>
                    <a:pt x="106" y="492"/>
                  </a:lnTo>
                  <a:lnTo>
                    <a:pt x="106" y="476"/>
                  </a:lnTo>
                  <a:lnTo>
                    <a:pt x="83" y="470"/>
                  </a:lnTo>
                  <a:lnTo>
                    <a:pt x="74" y="445"/>
                  </a:lnTo>
                  <a:lnTo>
                    <a:pt x="62" y="401"/>
                  </a:lnTo>
                  <a:lnTo>
                    <a:pt x="94" y="425"/>
                  </a:lnTo>
                  <a:lnTo>
                    <a:pt x="82" y="393"/>
                  </a:lnTo>
                  <a:lnTo>
                    <a:pt x="106" y="393"/>
                  </a:lnTo>
                  <a:lnTo>
                    <a:pt x="106" y="370"/>
                  </a:lnTo>
                  <a:lnTo>
                    <a:pt x="82" y="355"/>
                  </a:lnTo>
                  <a:lnTo>
                    <a:pt x="71" y="377"/>
                  </a:lnTo>
                  <a:lnTo>
                    <a:pt x="50" y="369"/>
                  </a:lnTo>
                  <a:lnTo>
                    <a:pt x="8" y="266"/>
                  </a:lnTo>
                  <a:lnTo>
                    <a:pt x="19" y="193"/>
                  </a:lnTo>
                  <a:lnTo>
                    <a:pt x="0" y="151"/>
                  </a:lnTo>
                  <a:lnTo>
                    <a:pt x="10" y="119"/>
                  </a:lnTo>
                  <a:lnTo>
                    <a:pt x="30" y="113"/>
                  </a:lnTo>
                  <a:lnTo>
                    <a:pt x="50" y="62"/>
                  </a:lnTo>
                  <a:lnTo>
                    <a:pt x="50" y="0"/>
                  </a:lnTo>
                  <a:close/>
                </a:path>
              </a:pathLst>
            </a:custGeom>
            <a:solidFill>
              <a:srgbClr val="ADEA00"/>
            </a:solidFill>
            <a:ln w="17640">
              <a:solidFill>
                <a:srgbClr val="000000"/>
              </a:solidFill>
              <a:round/>
              <a:headEnd/>
              <a:tailEnd/>
            </a:ln>
          </p:spPr>
          <p:txBody>
            <a:bodyPr wrap="none" anchor="ct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dirty="0" smtClean="0">
                <a:solidFill>
                  <a:srgbClr val="000000"/>
                </a:solidFill>
              </a:endParaRP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dirty="0" smtClean="0">
                <a:solidFill>
                  <a:srgbClr val="000000"/>
                </a:solidFill>
              </a:endParaRP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dirty="0" smtClean="0">
                <a:solidFill>
                  <a:srgbClr val="000000"/>
                </a:solidFill>
              </a:endParaRP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dirty="0" smtClean="0">
                <a:solidFill>
                  <a:srgbClr val="000000"/>
                </a:solidFill>
              </a:endParaRP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smtClean="0">
                  <a:solidFill>
                    <a:srgbClr val="000000"/>
                  </a:solidFill>
                </a:rPr>
                <a:t>CA</a:t>
              </a:r>
              <a:endParaRPr lang="en-US" sz="900" b="1" dirty="0">
                <a:solidFill>
                  <a:srgbClr val="000000"/>
                </a:solidFill>
              </a:endParaRPr>
            </a:p>
          </p:txBody>
        </p:sp>
        <p:sp>
          <p:nvSpPr>
            <p:cNvPr id="36874" name="Freeform 18"/>
            <p:cNvSpPr>
              <a:spLocks noChangeArrowheads="1"/>
            </p:cNvSpPr>
            <p:nvPr/>
          </p:nvSpPr>
          <p:spPr bwMode="auto">
            <a:xfrm>
              <a:off x="1487488" y="2506663"/>
              <a:ext cx="941387" cy="1389062"/>
            </a:xfrm>
            <a:custGeom>
              <a:avLst/>
              <a:gdLst>
                <a:gd name="T0" fmla="*/ 226985247 w 492"/>
                <a:gd name="T1" fmla="*/ 0 h 679"/>
                <a:gd name="T2" fmla="*/ 0 w 492"/>
                <a:gd name="T3" fmla="*/ 1125786783 h 679"/>
                <a:gd name="T4" fmla="*/ 1226453317 w 492"/>
                <a:gd name="T5" fmla="*/ 2147483647 h 679"/>
                <a:gd name="T6" fmla="*/ 1303335149 w 492"/>
                <a:gd name="T7" fmla="*/ 2147483647 h 679"/>
                <a:gd name="T8" fmla="*/ 1296012615 w 492"/>
                <a:gd name="T9" fmla="*/ 2147483647 h 679"/>
                <a:gd name="T10" fmla="*/ 1449778193 w 492"/>
                <a:gd name="T11" fmla="*/ 2147483647 h 679"/>
                <a:gd name="T12" fmla="*/ 1607202169 w 492"/>
                <a:gd name="T13" fmla="*/ 1410372548 h 679"/>
                <a:gd name="T14" fmla="*/ 1717034452 w 492"/>
                <a:gd name="T15" fmla="*/ 707278049 h 679"/>
                <a:gd name="T16" fmla="*/ 1746322678 w 492"/>
                <a:gd name="T17" fmla="*/ 493839109 h 679"/>
                <a:gd name="T18" fmla="*/ 1801238820 w 492"/>
                <a:gd name="T19" fmla="*/ 301326232 h 679"/>
                <a:gd name="T20" fmla="*/ 992145355 w 492"/>
                <a:gd name="T21" fmla="*/ 171589051 h 679"/>
                <a:gd name="T22" fmla="*/ 226985247 w 492"/>
                <a:gd name="T23" fmla="*/ 0 h 6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2"/>
                <a:gd name="T37" fmla="*/ 0 h 679"/>
                <a:gd name="T38" fmla="*/ 492 w 492"/>
                <a:gd name="T39" fmla="*/ 679 h 6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2" h="679">
                  <a:moveTo>
                    <a:pt x="62" y="0"/>
                  </a:moveTo>
                  <a:lnTo>
                    <a:pt x="0" y="269"/>
                  </a:lnTo>
                  <a:lnTo>
                    <a:pt x="335" y="679"/>
                  </a:lnTo>
                  <a:lnTo>
                    <a:pt x="356" y="661"/>
                  </a:lnTo>
                  <a:lnTo>
                    <a:pt x="354" y="580"/>
                  </a:lnTo>
                  <a:lnTo>
                    <a:pt x="396" y="586"/>
                  </a:lnTo>
                  <a:lnTo>
                    <a:pt x="439" y="337"/>
                  </a:lnTo>
                  <a:lnTo>
                    <a:pt x="469" y="169"/>
                  </a:lnTo>
                  <a:lnTo>
                    <a:pt x="477" y="118"/>
                  </a:lnTo>
                  <a:lnTo>
                    <a:pt x="492" y="72"/>
                  </a:lnTo>
                  <a:lnTo>
                    <a:pt x="271" y="41"/>
                  </a:lnTo>
                  <a:lnTo>
                    <a:pt x="62" y="0"/>
                  </a:lnTo>
                  <a:close/>
                </a:path>
              </a:pathLst>
            </a:custGeom>
            <a:solidFill>
              <a:srgbClr val="CC99FF"/>
            </a:solidFill>
            <a:ln w="17640">
              <a:solidFill>
                <a:srgbClr val="000000"/>
              </a:solidFill>
              <a:round/>
              <a:headEnd/>
              <a:tailEnd/>
            </a:ln>
          </p:spPr>
          <p:txBody>
            <a:bodyPr wrap="none" anchor="ctr"/>
            <a:lstStyle/>
            <a:p>
              <a:endParaRPr lang="en-US"/>
            </a:p>
          </p:txBody>
        </p:sp>
        <p:sp>
          <p:nvSpPr>
            <p:cNvPr id="36875" name="Freeform 19"/>
            <p:cNvSpPr>
              <a:spLocks noChangeArrowheads="1"/>
            </p:cNvSpPr>
            <p:nvPr/>
          </p:nvSpPr>
          <p:spPr bwMode="auto">
            <a:xfrm>
              <a:off x="2006600" y="1366838"/>
              <a:ext cx="849313" cy="1341437"/>
            </a:xfrm>
            <a:custGeom>
              <a:avLst/>
              <a:gdLst>
                <a:gd name="T0" fmla="*/ 391519915 w 444"/>
                <a:gd name="T1" fmla="*/ 0 h 656"/>
                <a:gd name="T2" fmla="*/ 245156868 w 444"/>
                <a:gd name="T3" fmla="*/ 1070466583 h 656"/>
                <a:gd name="T4" fmla="*/ 398838542 w 444"/>
                <a:gd name="T5" fmla="*/ 1300449583 h 656"/>
                <a:gd name="T6" fmla="*/ 157339076 w 444"/>
                <a:gd name="T7" fmla="*/ 1538793812 h 656"/>
                <a:gd name="T8" fmla="*/ 128066478 w 444"/>
                <a:gd name="T9" fmla="*/ 1701872411 h 656"/>
                <a:gd name="T10" fmla="*/ 193930301 w 444"/>
                <a:gd name="T11" fmla="*/ 1818955688 h 656"/>
                <a:gd name="T12" fmla="*/ 128066478 w 444"/>
                <a:gd name="T13" fmla="*/ 1877496304 h 656"/>
                <a:gd name="T14" fmla="*/ 0 w 444"/>
                <a:gd name="T15" fmla="*/ 2147483647 h 656"/>
                <a:gd name="T16" fmla="*/ 772061888 w 444"/>
                <a:gd name="T17" fmla="*/ 2147483647 h 656"/>
                <a:gd name="T18" fmla="*/ 1507532552 w 444"/>
                <a:gd name="T19" fmla="*/ 2147483647 h 656"/>
                <a:gd name="T20" fmla="*/ 1584372403 w 444"/>
                <a:gd name="T21" fmla="*/ 2147483647 h 656"/>
                <a:gd name="T22" fmla="*/ 1624622941 w 444"/>
                <a:gd name="T23" fmla="*/ 1860771290 h 656"/>
                <a:gd name="T24" fmla="*/ 1551442404 w 444"/>
                <a:gd name="T25" fmla="*/ 1752051543 h 656"/>
                <a:gd name="T26" fmla="*/ 1383125447 w 444"/>
                <a:gd name="T27" fmla="*/ 1781321851 h 656"/>
                <a:gd name="T28" fmla="*/ 1167241237 w 444"/>
                <a:gd name="T29" fmla="*/ 1810592159 h 656"/>
                <a:gd name="T30" fmla="*/ 1123331384 w 444"/>
                <a:gd name="T31" fmla="*/ 1555520871 h 656"/>
                <a:gd name="T32" fmla="*/ 859879681 w 444"/>
                <a:gd name="T33" fmla="*/ 1346444905 h 656"/>
                <a:gd name="T34" fmla="*/ 896468993 w 444"/>
                <a:gd name="T35" fmla="*/ 1216818379 h 656"/>
                <a:gd name="T36" fmla="*/ 922082276 w 444"/>
                <a:gd name="T37" fmla="*/ 982653614 h 656"/>
                <a:gd name="T38" fmla="*/ 581790961 w 444"/>
                <a:gd name="T39" fmla="*/ 476692676 h 656"/>
                <a:gd name="T40" fmla="*/ 625698901 w 444"/>
                <a:gd name="T41" fmla="*/ 33452081 h 656"/>
                <a:gd name="T42" fmla="*/ 391519915 w 444"/>
                <a:gd name="T43" fmla="*/ 0 h 6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4"/>
                <a:gd name="T67" fmla="*/ 0 h 656"/>
                <a:gd name="T68" fmla="*/ 444 w 444"/>
                <a:gd name="T69" fmla="*/ 656 h 6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4" h="656">
                  <a:moveTo>
                    <a:pt x="107" y="0"/>
                  </a:moveTo>
                  <a:lnTo>
                    <a:pt x="67" y="256"/>
                  </a:lnTo>
                  <a:lnTo>
                    <a:pt x="109" y="311"/>
                  </a:lnTo>
                  <a:lnTo>
                    <a:pt x="43" y="368"/>
                  </a:lnTo>
                  <a:lnTo>
                    <a:pt x="35" y="407"/>
                  </a:lnTo>
                  <a:lnTo>
                    <a:pt x="53" y="435"/>
                  </a:lnTo>
                  <a:lnTo>
                    <a:pt x="35" y="449"/>
                  </a:lnTo>
                  <a:lnTo>
                    <a:pt x="0" y="598"/>
                  </a:lnTo>
                  <a:lnTo>
                    <a:pt x="211" y="632"/>
                  </a:lnTo>
                  <a:lnTo>
                    <a:pt x="412" y="656"/>
                  </a:lnTo>
                  <a:lnTo>
                    <a:pt x="433" y="520"/>
                  </a:lnTo>
                  <a:lnTo>
                    <a:pt x="444" y="445"/>
                  </a:lnTo>
                  <a:lnTo>
                    <a:pt x="424" y="419"/>
                  </a:lnTo>
                  <a:lnTo>
                    <a:pt x="378" y="426"/>
                  </a:lnTo>
                  <a:lnTo>
                    <a:pt x="319" y="433"/>
                  </a:lnTo>
                  <a:lnTo>
                    <a:pt x="307" y="372"/>
                  </a:lnTo>
                  <a:lnTo>
                    <a:pt x="235" y="322"/>
                  </a:lnTo>
                  <a:lnTo>
                    <a:pt x="245" y="291"/>
                  </a:lnTo>
                  <a:lnTo>
                    <a:pt x="252" y="235"/>
                  </a:lnTo>
                  <a:lnTo>
                    <a:pt x="159" y="114"/>
                  </a:lnTo>
                  <a:lnTo>
                    <a:pt x="171" y="8"/>
                  </a:lnTo>
                  <a:lnTo>
                    <a:pt x="107" y="0"/>
                  </a:lnTo>
                  <a:close/>
                </a:path>
              </a:pathLst>
            </a:custGeom>
            <a:solidFill>
              <a:srgbClr val="33CCCC"/>
            </a:solidFill>
            <a:ln w="17640">
              <a:solidFill>
                <a:srgbClr val="000000"/>
              </a:solidFill>
              <a:round/>
              <a:headEnd/>
              <a:tailEnd/>
            </a:ln>
          </p:spPr>
          <p:txBody>
            <a:bodyPr wrap="none" anchor="ctr"/>
            <a:lstStyle/>
            <a:p>
              <a:endParaRPr lang="en-US"/>
            </a:p>
          </p:txBody>
        </p:sp>
        <p:sp>
          <p:nvSpPr>
            <p:cNvPr id="36876" name="Freeform 20"/>
            <p:cNvSpPr>
              <a:spLocks noChangeArrowheads="1"/>
            </p:cNvSpPr>
            <p:nvPr/>
          </p:nvSpPr>
          <p:spPr bwMode="auto">
            <a:xfrm>
              <a:off x="2266950" y="2657475"/>
              <a:ext cx="788988" cy="990600"/>
            </a:xfrm>
            <a:custGeom>
              <a:avLst/>
              <a:gdLst>
                <a:gd name="T0" fmla="*/ 282383054 w 412"/>
                <a:gd name="T1" fmla="*/ 0 h 484"/>
                <a:gd name="T2" fmla="*/ 1023175900 w 412"/>
                <a:gd name="T3" fmla="*/ 104723208 h 484"/>
                <a:gd name="T4" fmla="*/ 971834005 w 412"/>
                <a:gd name="T5" fmla="*/ 494297123 h 484"/>
                <a:gd name="T6" fmla="*/ 1510927371 w 412"/>
                <a:gd name="T7" fmla="*/ 544564048 h 484"/>
                <a:gd name="T8" fmla="*/ 1364235012 w 412"/>
                <a:gd name="T9" fmla="*/ 2027455290 h 484"/>
                <a:gd name="T10" fmla="*/ 0 w 412"/>
                <a:gd name="T11" fmla="*/ 1872463269 h 484"/>
                <a:gd name="T12" fmla="*/ 139357897 w 412"/>
                <a:gd name="T13" fmla="*/ 929948285 h 484"/>
                <a:gd name="T14" fmla="*/ 282383054 w 412"/>
                <a:gd name="T15" fmla="*/ 0 h 484"/>
                <a:gd name="T16" fmla="*/ 0 60000 65536"/>
                <a:gd name="T17" fmla="*/ 0 60000 65536"/>
                <a:gd name="T18" fmla="*/ 0 60000 65536"/>
                <a:gd name="T19" fmla="*/ 0 60000 65536"/>
                <a:gd name="T20" fmla="*/ 0 60000 65536"/>
                <a:gd name="T21" fmla="*/ 0 60000 65536"/>
                <a:gd name="T22" fmla="*/ 0 60000 65536"/>
                <a:gd name="T23" fmla="*/ 0 60000 65536"/>
                <a:gd name="T24" fmla="*/ 0 w 412"/>
                <a:gd name="T25" fmla="*/ 0 h 484"/>
                <a:gd name="T26" fmla="*/ 412 w 412"/>
                <a:gd name="T27" fmla="*/ 484 h 4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2" h="484">
                  <a:moveTo>
                    <a:pt x="77" y="0"/>
                  </a:moveTo>
                  <a:lnTo>
                    <a:pt x="279" y="25"/>
                  </a:lnTo>
                  <a:lnTo>
                    <a:pt x="265" y="118"/>
                  </a:lnTo>
                  <a:lnTo>
                    <a:pt x="412" y="130"/>
                  </a:lnTo>
                  <a:lnTo>
                    <a:pt x="372" y="484"/>
                  </a:lnTo>
                  <a:lnTo>
                    <a:pt x="0" y="447"/>
                  </a:lnTo>
                  <a:lnTo>
                    <a:pt x="38" y="222"/>
                  </a:lnTo>
                  <a:lnTo>
                    <a:pt x="77" y="0"/>
                  </a:lnTo>
                  <a:close/>
                </a:path>
              </a:pathLst>
            </a:custGeom>
            <a:solidFill>
              <a:srgbClr val="33CCCC"/>
            </a:solidFill>
            <a:ln w="17640">
              <a:solidFill>
                <a:srgbClr val="000000"/>
              </a:solidFill>
              <a:round/>
              <a:headEnd/>
              <a:tailEnd/>
            </a:ln>
          </p:spPr>
          <p:txBody>
            <a:bodyPr wrap="none" anchor="ctr"/>
            <a:lstStyle/>
            <a:p>
              <a:endParaRPr lang="en-US"/>
            </a:p>
          </p:txBody>
        </p:sp>
        <p:sp>
          <p:nvSpPr>
            <p:cNvPr id="36877" name="Freeform 21"/>
            <p:cNvSpPr>
              <a:spLocks noChangeArrowheads="1"/>
            </p:cNvSpPr>
            <p:nvPr/>
          </p:nvSpPr>
          <p:spPr bwMode="auto">
            <a:xfrm>
              <a:off x="2303463" y="1381125"/>
              <a:ext cx="1479550" cy="895350"/>
            </a:xfrm>
            <a:custGeom>
              <a:avLst/>
              <a:gdLst>
                <a:gd name="T0" fmla="*/ 44076026 w 772"/>
                <a:gd name="T1" fmla="*/ 0 h 438"/>
                <a:gd name="T2" fmla="*/ 602378133 w 772"/>
                <a:gd name="T3" fmla="*/ 71037245 h 438"/>
                <a:gd name="T4" fmla="*/ 940296131 w 772"/>
                <a:gd name="T5" fmla="*/ 121180919 h 438"/>
                <a:gd name="T6" fmla="*/ 1384732351 w 772"/>
                <a:gd name="T7" fmla="*/ 167146327 h 438"/>
                <a:gd name="T8" fmla="*/ 1792440240 w 772"/>
                <a:gd name="T9" fmla="*/ 208933403 h 438"/>
                <a:gd name="T10" fmla="*/ 2147483647 w 772"/>
                <a:gd name="T11" fmla="*/ 263255376 h 438"/>
                <a:gd name="T12" fmla="*/ 2147483647 w 772"/>
                <a:gd name="T13" fmla="*/ 288327278 h 438"/>
                <a:gd name="T14" fmla="*/ 2147483647 w 772"/>
                <a:gd name="T15" fmla="*/ 1784289471 h 438"/>
                <a:gd name="T16" fmla="*/ 1087218322 w 772"/>
                <a:gd name="T17" fmla="*/ 1629678105 h 438"/>
                <a:gd name="T18" fmla="*/ 1050488313 w 772"/>
                <a:gd name="T19" fmla="*/ 1830254847 h 438"/>
                <a:gd name="T20" fmla="*/ 984372141 w 772"/>
                <a:gd name="T21" fmla="*/ 1738324096 h 438"/>
                <a:gd name="T22" fmla="*/ 826432145 w 772"/>
                <a:gd name="T23" fmla="*/ 1750861036 h 438"/>
                <a:gd name="T24" fmla="*/ 598704174 w 772"/>
                <a:gd name="T25" fmla="*/ 1788467770 h 438"/>
                <a:gd name="T26" fmla="*/ 554628164 w 772"/>
                <a:gd name="T27" fmla="*/ 1529390756 h 438"/>
                <a:gd name="T28" fmla="*/ 286496105 w 772"/>
                <a:gd name="T29" fmla="*/ 1324637760 h 438"/>
                <a:gd name="T30" fmla="*/ 326900073 w 772"/>
                <a:gd name="T31" fmla="*/ 1128239317 h 438"/>
                <a:gd name="T32" fmla="*/ 352610121 w 772"/>
                <a:gd name="T33" fmla="*/ 969449397 h 438"/>
                <a:gd name="T34" fmla="*/ 0 w 772"/>
                <a:gd name="T35" fmla="*/ 455473540 h 438"/>
                <a:gd name="T36" fmla="*/ 44076026 w 772"/>
                <a:gd name="T37" fmla="*/ 0 h 4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72"/>
                <a:gd name="T58" fmla="*/ 0 h 438"/>
                <a:gd name="T59" fmla="*/ 772 w 772"/>
                <a:gd name="T60" fmla="*/ 438 h 4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72" h="438">
                  <a:moveTo>
                    <a:pt x="12" y="0"/>
                  </a:moveTo>
                  <a:lnTo>
                    <a:pt x="164" y="17"/>
                  </a:lnTo>
                  <a:lnTo>
                    <a:pt x="256" y="29"/>
                  </a:lnTo>
                  <a:lnTo>
                    <a:pt x="377" y="40"/>
                  </a:lnTo>
                  <a:lnTo>
                    <a:pt x="488" y="50"/>
                  </a:lnTo>
                  <a:lnTo>
                    <a:pt x="682" y="63"/>
                  </a:lnTo>
                  <a:lnTo>
                    <a:pt x="772" y="69"/>
                  </a:lnTo>
                  <a:lnTo>
                    <a:pt x="769" y="427"/>
                  </a:lnTo>
                  <a:lnTo>
                    <a:pt x="296" y="390"/>
                  </a:lnTo>
                  <a:lnTo>
                    <a:pt x="286" y="438"/>
                  </a:lnTo>
                  <a:lnTo>
                    <a:pt x="268" y="416"/>
                  </a:lnTo>
                  <a:lnTo>
                    <a:pt x="225" y="419"/>
                  </a:lnTo>
                  <a:lnTo>
                    <a:pt x="163" y="428"/>
                  </a:lnTo>
                  <a:lnTo>
                    <a:pt x="151" y="366"/>
                  </a:lnTo>
                  <a:lnTo>
                    <a:pt x="78" y="317"/>
                  </a:lnTo>
                  <a:lnTo>
                    <a:pt x="89" y="270"/>
                  </a:lnTo>
                  <a:lnTo>
                    <a:pt x="96" y="232"/>
                  </a:lnTo>
                  <a:lnTo>
                    <a:pt x="0" y="109"/>
                  </a:lnTo>
                  <a:lnTo>
                    <a:pt x="12" y="0"/>
                  </a:lnTo>
                  <a:close/>
                </a:path>
              </a:pathLst>
            </a:custGeom>
            <a:solidFill>
              <a:srgbClr val="ADEA00"/>
            </a:solidFill>
            <a:ln w="17640">
              <a:solidFill>
                <a:srgbClr val="000000"/>
              </a:solidFill>
              <a:round/>
              <a:headEnd/>
              <a:tailEnd/>
            </a:ln>
          </p:spPr>
          <p:txBody>
            <a:bodyPr wrap="none" anchor="ctr"/>
            <a:lstStyle/>
            <a:p>
              <a:endParaRPr lang="en-US"/>
            </a:p>
          </p:txBody>
        </p:sp>
        <p:sp>
          <p:nvSpPr>
            <p:cNvPr id="36878" name="Freeform 22"/>
            <p:cNvSpPr>
              <a:spLocks noChangeArrowheads="1"/>
            </p:cNvSpPr>
            <p:nvPr/>
          </p:nvSpPr>
          <p:spPr bwMode="auto">
            <a:xfrm>
              <a:off x="2765425" y="2170113"/>
              <a:ext cx="1011238" cy="808037"/>
            </a:xfrm>
            <a:custGeom>
              <a:avLst/>
              <a:gdLst>
                <a:gd name="T0" fmla="*/ 187071342 w 528"/>
                <a:gd name="T1" fmla="*/ 0 h 395"/>
                <a:gd name="T2" fmla="*/ 117378277 w 528"/>
                <a:gd name="T3" fmla="*/ 619340991 h 395"/>
                <a:gd name="T4" fmla="*/ 0 w 528"/>
                <a:gd name="T5" fmla="*/ 1498135423 h 395"/>
                <a:gd name="T6" fmla="*/ 561216002 w 528"/>
                <a:gd name="T7" fmla="*/ 1544168970 h 395"/>
                <a:gd name="T8" fmla="*/ 1870720966 w 528"/>
                <a:gd name="T9" fmla="*/ 1652971629 h 395"/>
                <a:gd name="T10" fmla="*/ 1936746350 w 528"/>
                <a:gd name="T11" fmla="*/ 171573882 h 395"/>
                <a:gd name="T12" fmla="*/ 187071342 w 528"/>
                <a:gd name="T13" fmla="*/ 0 h 395"/>
                <a:gd name="T14" fmla="*/ 0 60000 65536"/>
                <a:gd name="T15" fmla="*/ 0 60000 65536"/>
                <a:gd name="T16" fmla="*/ 0 60000 65536"/>
                <a:gd name="T17" fmla="*/ 0 60000 65536"/>
                <a:gd name="T18" fmla="*/ 0 60000 65536"/>
                <a:gd name="T19" fmla="*/ 0 60000 65536"/>
                <a:gd name="T20" fmla="*/ 0 60000 65536"/>
                <a:gd name="T21" fmla="*/ 0 w 528"/>
                <a:gd name="T22" fmla="*/ 0 h 395"/>
                <a:gd name="T23" fmla="*/ 528 w 528"/>
                <a:gd name="T24" fmla="*/ 395 h 3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395">
                  <a:moveTo>
                    <a:pt x="51" y="0"/>
                  </a:moveTo>
                  <a:lnTo>
                    <a:pt x="32" y="148"/>
                  </a:lnTo>
                  <a:lnTo>
                    <a:pt x="0" y="358"/>
                  </a:lnTo>
                  <a:lnTo>
                    <a:pt x="153" y="369"/>
                  </a:lnTo>
                  <a:lnTo>
                    <a:pt x="510" y="395"/>
                  </a:lnTo>
                  <a:lnTo>
                    <a:pt x="528" y="41"/>
                  </a:lnTo>
                  <a:lnTo>
                    <a:pt x="51" y="0"/>
                  </a:lnTo>
                  <a:close/>
                </a:path>
              </a:pathLst>
            </a:custGeom>
            <a:solidFill>
              <a:srgbClr val="33CCCC"/>
            </a:solidFill>
            <a:ln w="17640">
              <a:solidFill>
                <a:srgbClr val="000000"/>
              </a:solidFill>
              <a:round/>
              <a:headEnd/>
              <a:tailEnd/>
            </a:ln>
          </p:spPr>
          <p:txBody>
            <a:bodyPr wrap="none" anchor="ctr"/>
            <a:lstStyle/>
            <a:p>
              <a:endParaRPr lang="en-US"/>
            </a:p>
          </p:txBody>
        </p:sp>
        <p:sp>
          <p:nvSpPr>
            <p:cNvPr id="36879" name="Freeform 23"/>
            <p:cNvSpPr>
              <a:spLocks noChangeArrowheads="1"/>
            </p:cNvSpPr>
            <p:nvPr/>
          </p:nvSpPr>
          <p:spPr bwMode="auto">
            <a:xfrm>
              <a:off x="2970213" y="2922588"/>
              <a:ext cx="1054100" cy="765175"/>
            </a:xfrm>
            <a:custGeom>
              <a:avLst/>
              <a:gdLst>
                <a:gd name="T0" fmla="*/ 168351808 w 551"/>
                <a:gd name="T1" fmla="*/ 0 h 374"/>
                <a:gd name="T2" fmla="*/ 65876468 w 551"/>
                <a:gd name="T3" fmla="*/ 941805572 h 374"/>
                <a:gd name="T4" fmla="*/ 0 w 551"/>
                <a:gd name="T5" fmla="*/ 1481773691 h 374"/>
                <a:gd name="T6" fmla="*/ 1006451269 w 551"/>
                <a:gd name="T7" fmla="*/ 1536189073 h 374"/>
                <a:gd name="T8" fmla="*/ 1968985709 w 551"/>
                <a:gd name="T9" fmla="*/ 1565488719 h 374"/>
                <a:gd name="T10" fmla="*/ 1998265189 w 551"/>
                <a:gd name="T11" fmla="*/ 832974808 h 374"/>
                <a:gd name="T12" fmla="*/ 2016564147 w 551"/>
                <a:gd name="T13" fmla="*/ 117202708 h 374"/>
                <a:gd name="T14" fmla="*/ 1463930466 w 551"/>
                <a:gd name="T15" fmla="*/ 108830796 h 374"/>
                <a:gd name="T16" fmla="*/ 168351808 w 551"/>
                <a:gd name="T17" fmla="*/ 0 h 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1"/>
                <a:gd name="T28" fmla="*/ 0 h 374"/>
                <a:gd name="T29" fmla="*/ 551 w 551"/>
                <a:gd name="T30" fmla="*/ 374 h 3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1" h="374">
                  <a:moveTo>
                    <a:pt x="46" y="0"/>
                  </a:moveTo>
                  <a:lnTo>
                    <a:pt x="18" y="225"/>
                  </a:lnTo>
                  <a:lnTo>
                    <a:pt x="0" y="354"/>
                  </a:lnTo>
                  <a:lnTo>
                    <a:pt x="275" y="367"/>
                  </a:lnTo>
                  <a:lnTo>
                    <a:pt x="538" y="374"/>
                  </a:lnTo>
                  <a:lnTo>
                    <a:pt x="546" y="199"/>
                  </a:lnTo>
                  <a:lnTo>
                    <a:pt x="551" y="28"/>
                  </a:lnTo>
                  <a:lnTo>
                    <a:pt x="400" y="26"/>
                  </a:lnTo>
                  <a:lnTo>
                    <a:pt x="46" y="0"/>
                  </a:lnTo>
                  <a:close/>
                </a:path>
              </a:pathLst>
            </a:custGeom>
            <a:solidFill>
              <a:srgbClr val="CC99FF"/>
            </a:solidFill>
            <a:ln w="17640">
              <a:solidFill>
                <a:srgbClr val="000000"/>
              </a:solidFill>
              <a:round/>
              <a:headEnd/>
              <a:tailEnd/>
            </a:ln>
          </p:spPr>
          <p:txBody>
            <a:bodyPr wrap="none" anchor="ctr"/>
            <a:lstStyle/>
            <a:p>
              <a:pP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solidFill>
                    <a:srgbClr val="000000"/>
                  </a:solidFill>
                </a:rPr>
                <a:t>    </a:t>
              </a:r>
              <a:r>
                <a:rPr lang="en-US" sz="900" b="1" dirty="0" smtClean="0">
                  <a:solidFill>
                    <a:srgbClr val="000000"/>
                  </a:solidFill>
                </a:rPr>
                <a:t>CO</a:t>
              </a:r>
              <a:endParaRPr lang="en-US" sz="900" b="1" dirty="0">
                <a:solidFill>
                  <a:srgbClr val="000000"/>
                </a:solidFill>
              </a:endParaRPr>
            </a:p>
          </p:txBody>
        </p:sp>
        <p:sp>
          <p:nvSpPr>
            <p:cNvPr id="36880" name="Freeform 24"/>
            <p:cNvSpPr>
              <a:spLocks noChangeArrowheads="1"/>
            </p:cNvSpPr>
            <p:nvPr/>
          </p:nvSpPr>
          <p:spPr bwMode="auto">
            <a:xfrm>
              <a:off x="2020888" y="3567113"/>
              <a:ext cx="957262" cy="1035050"/>
            </a:xfrm>
            <a:custGeom>
              <a:avLst/>
              <a:gdLst>
                <a:gd name="T0" fmla="*/ 465506944 w 500"/>
                <a:gd name="T1" fmla="*/ 0 h 506"/>
                <a:gd name="T2" fmla="*/ 428851476 w 500"/>
                <a:gd name="T3" fmla="*/ 276164084 h 506"/>
                <a:gd name="T4" fmla="*/ 271240241 w 500"/>
                <a:gd name="T5" fmla="*/ 242688547 h 506"/>
                <a:gd name="T6" fmla="*/ 282235350 w 500"/>
                <a:gd name="T7" fmla="*/ 598353107 h 506"/>
                <a:gd name="T8" fmla="*/ 205261871 w 500"/>
                <a:gd name="T9" fmla="*/ 669487208 h 506"/>
                <a:gd name="T10" fmla="*/ 318890817 w 500"/>
                <a:gd name="T11" fmla="*/ 887068575 h 506"/>
                <a:gd name="T12" fmla="*/ 205261871 w 500"/>
                <a:gd name="T13" fmla="*/ 979122545 h 506"/>
                <a:gd name="T14" fmla="*/ 142949874 w 500"/>
                <a:gd name="T15" fmla="*/ 1138127716 h 506"/>
                <a:gd name="T16" fmla="*/ 58645700 w 500"/>
                <a:gd name="T17" fmla="*/ 1292945385 h 506"/>
                <a:gd name="T18" fmla="*/ 117293314 w 500"/>
                <a:gd name="T19" fmla="*/ 1384999355 h 506"/>
                <a:gd name="T20" fmla="*/ 10997027 w 500"/>
                <a:gd name="T21" fmla="*/ 1422657983 h 506"/>
                <a:gd name="T22" fmla="*/ 0 w 500"/>
                <a:gd name="T23" fmla="*/ 1564924139 h 506"/>
                <a:gd name="T24" fmla="*/ 1029977763 w 500"/>
                <a:gd name="T25" fmla="*/ 2104696448 h 506"/>
                <a:gd name="T26" fmla="*/ 1612777872 w 500"/>
                <a:gd name="T27" fmla="*/ 2117250006 h 506"/>
                <a:gd name="T28" fmla="*/ 1832701104 w 500"/>
                <a:gd name="T29" fmla="*/ 163188135 h 506"/>
                <a:gd name="T30" fmla="*/ 465506944 w 500"/>
                <a:gd name="T31" fmla="*/ 0 h 5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0"/>
                <a:gd name="T49" fmla="*/ 0 h 506"/>
                <a:gd name="T50" fmla="*/ 500 w 500"/>
                <a:gd name="T51" fmla="*/ 506 h 5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0" h="506">
                  <a:moveTo>
                    <a:pt x="127" y="0"/>
                  </a:moveTo>
                  <a:lnTo>
                    <a:pt x="117" y="66"/>
                  </a:lnTo>
                  <a:lnTo>
                    <a:pt x="74" y="58"/>
                  </a:lnTo>
                  <a:lnTo>
                    <a:pt x="77" y="143"/>
                  </a:lnTo>
                  <a:lnTo>
                    <a:pt x="56" y="160"/>
                  </a:lnTo>
                  <a:lnTo>
                    <a:pt x="87" y="212"/>
                  </a:lnTo>
                  <a:lnTo>
                    <a:pt x="56" y="234"/>
                  </a:lnTo>
                  <a:lnTo>
                    <a:pt x="39" y="272"/>
                  </a:lnTo>
                  <a:lnTo>
                    <a:pt x="16" y="309"/>
                  </a:lnTo>
                  <a:lnTo>
                    <a:pt x="32" y="331"/>
                  </a:lnTo>
                  <a:lnTo>
                    <a:pt x="3" y="340"/>
                  </a:lnTo>
                  <a:lnTo>
                    <a:pt x="0" y="374"/>
                  </a:lnTo>
                  <a:lnTo>
                    <a:pt x="281" y="503"/>
                  </a:lnTo>
                  <a:lnTo>
                    <a:pt x="440" y="506"/>
                  </a:lnTo>
                  <a:lnTo>
                    <a:pt x="500" y="39"/>
                  </a:lnTo>
                  <a:lnTo>
                    <a:pt x="127" y="0"/>
                  </a:lnTo>
                  <a:close/>
                </a:path>
              </a:pathLst>
            </a:custGeom>
            <a:solidFill>
              <a:srgbClr val="33CCCC"/>
            </a:solidFill>
            <a:ln w="17640">
              <a:solidFill>
                <a:srgbClr val="000000"/>
              </a:solidFill>
              <a:round/>
              <a:headEnd/>
              <a:tailEnd/>
            </a:ln>
          </p:spPr>
          <p:txBody>
            <a:bodyPr wrap="none" anchor="ctr"/>
            <a:lstStyle/>
            <a:p>
              <a:endParaRPr lang="en-US"/>
            </a:p>
          </p:txBody>
        </p:sp>
        <p:sp>
          <p:nvSpPr>
            <p:cNvPr id="36881" name="Freeform 25"/>
            <p:cNvSpPr>
              <a:spLocks noChangeArrowheads="1"/>
            </p:cNvSpPr>
            <p:nvPr/>
          </p:nvSpPr>
          <p:spPr bwMode="auto">
            <a:xfrm>
              <a:off x="2855913" y="3638550"/>
              <a:ext cx="1014412" cy="982663"/>
            </a:xfrm>
            <a:custGeom>
              <a:avLst/>
              <a:gdLst>
                <a:gd name="T0" fmla="*/ 234453533 w 530"/>
                <a:gd name="T1" fmla="*/ 0 h 480"/>
                <a:gd name="T2" fmla="*/ 1941568840 w 530"/>
                <a:gd name="T3" fmla="*/ 79630517 h 480"/>
                <a:gd name="T4" fmla="*/ 1860974801 w 530"/>
                <a:gd name="T5" fmla="*/ 1856651701 h 480"/>
                <a:gd name="T6" fmla="*/ 1304148999 w 530"/>
                <a:gd name="T7" fmla="*/ 1823122429 h 480"/>
                <a:gd name="T8" fmla="*/ 783954698 w 530"/>
                <a:gd name="T9" fmla="*/ 1806359840 h 480"/>
                <a:gd name="T10" fmla="*/ 783954698 w 530"/>
                <a:gd name="T11" fmla="*/ 1877606984 h 480"/>
                <a:gd name="T12" fmla="*/ 351681286 w 530"/>
                <a:gd name="T13" fmla="*/ 1877606984 h 480"/>
                <a:gd name="T14" fmla="*/ 326037728 w 530"/>
                <a:gd name="T15" fmla="*/ 2011722024 h 480"/>
                <a:gd name="T16" fmla="*/ 0 w 530"/>
                <a:gd name="T17" fmla="*/ 1965620811 h 480"/>
                <a:gd name="T18" fmla="*/ 183166417 w 530"/>
                <a:gd name="T19" fmla="*/ 465211099 h 480"/>
                <a:gd name="T20" fmla="*/ 234453533 w 530"/>
                <a:gd name="T21" fmla="*/ 0 h 4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0"/>
                <a:gd name="T34" fmla="*/ 0 h 480"/>
                <a:gd name="T35" fmla="*/ 530 w 530"/>
                <a:gd name="T36" fmla="*/ 480 h 4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0" h="480">
                  <a:moveTo>
                    <a:pt x="64" y="0"/>
                  </a:moveTo>
                  <a:lnTo>
                    <a:pt x="530" y="19"/>
                  </a:lnTo>
                  <a:lnTo>
                    <a:pt x="508" y="443"/>
                  </a:lnTo>
                  <a:lnTo>
                    <a:pt x="356" y="435"/>
                  </a:lnTo>
                  <a:lnTo>
                    <a:pt x="214" y="431"/>
                  </a:lnTo>
                  <a:lnTo>
                    <a:pt x="214" y="448"/>
                  </a:lnTo>
                  <a:lnTo>
                    <a:pt x="96" y="448"/>
                  </a:lnTo>
                  <a:lnTo>
                    <a:pt x="89" y="480"/>
                  </a:lnTo>
                  <a:lnTo>
                    <a:pt x="0" y="469"/>
                  </a:lnTo>
                  <a:lnTo>
                    <a:pt x="50" y="111"/>
                  </a:lnTo>
                  <a:lnTo>
                    <a:pt x="64" y="0"/>
                  </a:lnTo>
                  <a:close/>
                </a:path>
              </a:pathLst>
            </a:custGeom>
            <a:solidFill>
              <a:srgbClr val="CC99FF"/>
            </a:solidFill>
            <a:ln w="17640">
              <a:solidFill>
                <a:srgbClr val="000000"/>
              </a:solidFill>
              <a:round/>
              <a:headEnd/>
              <a:tailEnd/>
            </a:ln>
          </p:spPr>
          <p:txBody>
            <a:bodyPr wrap="none" anchor="ctr"/>
            <a:lstStyle/>
            <a:p>
              <a:endParaRPr lang="en-US"/>
            </a:p>
          </p:txBody>
        </p:sp>
        <p:sp>
          <p:nvSpPr>
            <p:cNvPr id="36882" name="Freeform 26"/>
            <p:cNvSpPr>
              <a:spLocks noChangeArrowheads="1"/>
            </p:cNvSpPr>
            <p:nvPr/>
          </p:nvSpPr>
          <p:spPr bwMode="auto">
            <a:xfrm>
              <a:off x="3257550" y="3784600"/>
              <a:ext cx="2058988" cy="1857375"/>
            </a:xfrm>
            <a:custGeom>
              <a:avLst/>
              <a:gdLst>
                <a:gd name="T0" fmla="*/ 1144577023 w 1075"/>
                <a:gd name="T1" fmla="*/ 0 h 908"/>
                <a:gd name="T2" fmla="*/ 2014015914 w 1075"/>
                <a:gd name="T3" fmla="*/ 33475706 h 908"/>
                <a:gd name="T4" fmla="*/ 2014015914 w 1075"/>
                <a:gd name="T5" fmla="*/ 723891512 h 908"/>
                <a:gd name="T6" fmla="*/ 2147483647 w 1075"/>
                <a:gd name="T7" fmla="*/ 912187966 h 908"/>
                <a:gd name="T8" fmla="*/ 2147483647 w 1075"/>
                <a:gd name="T9" fmla="*/ 849421799 h 908"/>
                <a:gd name="T10" fmla="*/ 2147483647 w 1075"/>
                <a:gd name="T11" fmla="*/ 1000059371 h 908"/>
                <a:gd name="T12" fmla="*/ 2147483647 w 1075"/>
                <a:gd name="T13" fmla="*/ 987505729 h 908"/>
                <a:gd name="T14" fmla="*/ 2147483647 w 1075"/>
                <a:gd name="T15" fmla="*/ 841053386 h 908"/>
                <a:gd name="T16" fmla="*/ 2147483647 w 1075"/>
                <a:gd name="T17" fmla="*/ 983320500 h 908"/>
                <a:gd name="T18" fmla="*/ 2147483647 w 1075"/>
                <a:gd name="T19" fmla="*/ 1020979381 h 908"/>
                <a:gd name="T20" fmla="*/ 2147483647 w 1075"/>
                <a:gd name="T21" fmla="*/ 1581681724 h 908"/>
                <a:gd name="T22" fmla="*/ 2147483647 w 1075"/>
                <a:gd name="T23" fmla="*/ 1933167347 h 908"/>
                <a:gd name="T24" fmla="*/ 2147483647 w 1075"/>
                <a:gd name="T25" fmla="*/ 2147483647 h 908"/>
                <a:gd name="T26" fmla="*/ 2147483647 w 1075"/>
                <a:gd name="T27" fmla="*/ 2147483647 h 908"/>
                <a:gd name="T28" fmla="*/ 2147483647 w 1075"/>
                <a:gd name="T29" fmla="*/ 2147483647 h 908"/>
                <a:gd name="T30" fmla="*/ 2147483647 w 1075"/>
                <a:gd name="T31" fmla="*/ 2147483647 h 908"/>
                <a:gd name="T32" fmla="*/ 2147483647 w 1075"/>
                <a:gd name="T33" fmla="*/ 2147483647 h 908"/>
                <a:gd name="T34" fmla="*/ 2147483647 w 1075"/>
                <a:gd name="T35" fmla="*/ 2147483647 h 908"/>
                <a:gd name="T36" fmla="*/ 2147483647 w 1075"/>
                <a:gd name="T37" fmla="*/ 2147483647 h 908"/>
                <a:gd name="T38" fmla="*/ 2147483647 w 1075"/>
                <a:gd name="T39" fmla="*/ 2147483647 h 908"/>
                <a:gd name="T40" fmla="*/ 2147483647 w 1075"/>
                <a:gd name="T41" fmla="*/ 2147483647 h 908"/>
                <a:gd name="T42" fmla="*/ 2147483647 w 1075"/>
                <a:gd name="T43" fmla="*/ 2147483647 h 908"/>
                <a:gd name="T44" fmla="*/ 2147483647 w 1075"/>
                <a:gd name="T45" fmla="*/ 2147483647 h 908"/>
                <a:gd name="T46" fmla="*/ 2147483647 w 1075"/>
                <a:gd name="T47" fmla="*/ 2147483647 h 908"/>
                <a:gd name="T48" fmla="*/ 2147483647 w 1075"/>
                <a:gd name="T49" fmla="*/ 2147483647 h 908"/>
                <a:gd name="T50" fmla="*/ 2147483647 w 1075"/>
                <a:gd name="T51" fmla="*/ 2147483647 h 908"/>
                <a:gd name="T52" fmla="*/ 2147483647 w 1075"/>
                <a:gd name="T53" fmla="*/ 2147483647 h 908"/>
                <a:gd name="T54" fmla="*/ 2147483647 w 1075"/>
                <a:gd name="T55" fmla="*/ 2147483647 h 908"/>
                <a:gd name="T56" fmla="*/ 2147483647 w 1075"/>
                <a:gd name="T57" fmla="*/ 2147483647 h 908"/>
                <a:gd name="T58" fmla="*/ 2147483647 w 1075"/>
                <a:gd name="T59" fmla="*/ 2147483647 h 908"/>
                <a:gd name="T60" fmla="*/ 2147483647 w 1075"/>
                <a:gd name="T61" fmla="*/ 2147483647 h 908"/>
                <a:gd name="T62" fmla="*/ 2109397772 w 1075"/>
                <a:gd name="T63" fmla="*/ 2147483647 h 908"/>
                <a:gd name="T64" fmla="*/ 1892954657 w 1075"/>
                <a:gd name="T65" fmla="*/ 2147483647 h 908"/>
                <a:gd name="T66" fmla="*/ 1705860728 w 1075"/>
                <a:gd name="T67" fmla="*/ 2147483647 h 908"/>
                <a:gd name="T68" fmla="*/ 1617816525 w 1075"/>
                <a:gd name="T69" fmla="*/ 2147483647 h 908"/>
                <a:gd name="T70" fmla="*/ 1515097013 w 1075"/>
                <a:gd name="T71" fmla="*/ 2147483647 h 908"/>
                <a:gd name="T72" fmla="*/ 1419717070 w 1075"/>
                <a:gd name="T73" fmla="*/ 2147483647 h 908"/>
                <a:gd name="T74" fmla="*/ 1269307586 w 1075"/>
                <a:gd name="T75" fmla="*/ 2147483647 h 908"/>
                <a:gd name="T76" fmla="*/ 1159252334 w 1075"/>
                <a:gd name="T77" fmla="*/ 2147483647 h 908"/>
                <a:gd name="T78" fmla="*/ 1082213657 w 1075"/>
                <a:gd name="T79" fmla="*/ 2147483647 h 908"/>
                <a:gd name="T80" fmla="*/ 964820509 w 1075"/>
                <a:gd name="T81" fmla="*/ 2147483647 h 908"/>
                <a:gd name="T82" fmla="*/ 715361298 w 1075"/>
                <a:gd name="T83" fmla="*/ 2147483647 h 908"/>
                <a:gd name="T84" fmla="*/ 564951814 w 1075"/>
                <a:gd name="T85" fmla="*/ 2147483647 h 908"/>
                <a:gd name="T86" fmla="*/ 539272893 w 1075"/>
                <a:gd name="T87" fmla="*/ 2147483647 h 908"/>
                <a:gd name="T88" fmla="*/ 432885391 w 1075"/>
                <a:gd name="T89" fmla="*/ 2012670339 h 908"/>
                <a:gd name="T90" fmla="*/ 183426120 w 1075"/>
                <a:gd name="T91" fmla="*/ 1803451830 h 908"/>
                <a:gd name="T92" fmla="*/ 0 w 1075"/>
                <a:gd name="T93" fmla="*/ 1585866953 h 908"/>
                <a:gd name="T94" fmla="*/ 0 w 1075"/>
                <a:gd name="T95" fmla="*/ 1497995547 h 908"/>
                <a:gd name="T96" fmla="*/ 597968390 w 1075"/>
                <a:gd name="T97" fmla="*/ 1502180777 h 908"/>
                <a:gd name="T98" fmla="*/ 1082213657 w 1075"/>
                <a:gd name="T99" fmla="*/ 1544022842 h 908"/>
                <a:gd name="T100" fmla="*/ 1144577023 w 1075"/>
                <a:gd name="T101" fmla="*/ 0 h 9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75"/>
                <a:gd name="T154" fmla="*/ 0 h 908"/>
                <a:gd name="T155" fmla="*/ 1075 w 1075"/>
                <a:gd name="T156" fmla="*/ 908 h 9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75" h="908">
                  <a:moveTo>
                    <a:pt x="312" y="0"/>
                  </a:moveTo>
                  <a:lnTo>
                    <a:pt x="549" y="8"/>
                  </a:lnTo>
                  <a:lnTo>
                    <a:pt x="549" y="173"/>
                  </a:lnTo>
                  <a:lnTo>
                    <a:pt x="671" y="218"/>
                  </a:lnTo>
                  <a:lnTo>
                    <a:pt x="704" y="203"/>
                  </a:lnTo>
                  <a:lnTo>
                    <a:pt x="783" y="239"/>
                  </a:lnTo>
                  <a:lnTo>
                    <a:pt x="831" y="236"/>
                  </a:lnTo>
                  <a:lnTo>
                    <a:pt x="922" y="201"/>
                  </a:lnTo>
                  <a:lnTo>
                    <a:pt x="975" y="235"/>
                  </a:lnTo>
                  <a:lnTo>
                    <a:pt x="1021" y="244"/>
                  </a:lnTo>
                  <a:lnTo>
                    <a:pt x="1021" y="378"/>
                  </a:lnTo>
                  <a:lnTo>
                    <a:pt x="1075" y="462"/>
                  </a:lnTo>
                  <a:lnTo>
                    <a:pt x="1063" y="576"/>
                  </a:lnTo>
                  <a:lnTo>
                    <a:pt x="1004" y="622"/>
                  </a:lnTo>
                  <a:lnTo>
                    <a:pt x="992" y="580"/>
                  </a:lnTo>
                  <a:lnTo>
                    <a:pt x="975" y="599"/>
                  </a:lnTo>
                  <a:lnTo>
                    <a:pt x="988" y="625"/>
                  </a:lnTo>
                  <a:lnTo>
                    <a:pt x="883" y="694"/>
                  </a:lnTo>
                  <a:lnTo>
                    <a:pt x="858" y="698"/>
                  </a:lnTo>
                  <a:lnTo>
                    <a:pt x="804" y="732"/>
                  </a:lnTo>
                  <a:lnTo>
                    <a:pt x="804" y="751"/>
                  </a:lnTo>
                  <a:lnTo>
                    <a:pt x="787" y="755"/>
                  </a:lnTo>
                  <a:lnTo>
                    <a:pt x="800" y="778"/>
                  </a:lnTo>
                  <a:lnTo>
                    <a:pt x="771" y="812"/>
                  </a:lnTo>
                  <a:lnTo>
                    <a:pt x="787" y="861"/>
                  </a:lnTo>
                  <a:lnTo>
                    <a:pt x="804" y="878"/>
                  </a:lnTo>
                  <a:lnTo>
                    <a:pt x="800" y="908"/>
                  </a:lnTo>
                  <a:lnTo>
                    <a:pt x="758" y="908"/>
                  </a:lnTo>
                  <a:lnTo>
                    <a:pt x="721" y="893"/>
                  </a:lnTo>
                  <a:lnTo>
                    <a:pt x="696" y="897"/>
                  </a:lnTo>
                  <a:lnTo>
                    <a:pt x="612" y="870"/>
                  </a:lnTo>
                  <a:lnTo>
                    <a:pt x="575" y="766"/>
                  </a:lnTo>
                  <a:lnTo>
                    <a:pt x="516" y="717"/>
                  </a:lnTo>
                  <a:lnTo>
                    <a:pt x="465" y="625"/>
                  </a:lnTo>
                  <a:lnTo>
                    <a:pt x="441" y="617"/>
                  </a:lnTo>
                  <a:lnTo>
                    <a:pt x="413" y="594"/>
                  </a:lnTo>
                  <a:lnTo>
                    <a:pt x="387" y="594"/>
                  </a:lnTo>
                  <a:lnTo>
                    <a:pt x="346" y="586"/>
                  </a:lnTo>
                  <a:lnTo>
                    <a:pt x="316" y="594"/>
                  </a:lnTo>
                  <a:lnTo>
                    <a:pt x="295" y="639"/>
                  </a:lnTo>
                  <a:lnTo>
                    <a:pt x="263" y="647"/>
                  </a:lnTo>
                  <a:lnTo>
                    <a:pt x="195" y="612"/>
                  </a:lnTo>
                  <a:lnTo>
                    <a:pt x="154" y="568"/>
                  </a:lnTo>
                  <a:lnTo>
                    <a:pt x="147" y="516"/>
                  </a:lnTo>
                  <a:lnTo>
                    <a:pt x="118" y="481"/>
                  </a:lnTo>
                  <a:lnTo>
                    <a:pt x="50" y="431"/>
                  </a:lnTo>
                  <a:lnTo>
                    <a:pt x="0" y="379"/>
                  </a:lnTo>
                  <a:lnTo>
                    <a:pt x="0" y="358"/>
                  </a:lnTo>
                  <a:lnTo>
                    <a:pt x="163" y="359"/>
                  </a:lnTo>
                  <a:lnTo>
                    <a:pt x="295" y="369"/>
                  </a:lnTo>
                  <a:lnTo>
                    <a:pt x="312" y="0"/>
                  </a:lnTo>
                  <a:close/>
                </a:path>
              </a:pathLst>
            </a:custGeom>
            <a:solidFill>
              <a:srgbClr val="99CCFF"/>
            </a:solidFill>
            <a:ln w="17640">
              <a:solidFill>
                <a:srgbClr val="000000"/>
              </a:solidFill>
              <a:round/>
              <a:headEnd/>
              <a:tailEnd/>
            </a:ln>
          </p:spPr>
          <p:txBody>
            <a:bodyPr wrap="none" anchor="ctr"/>
            <a:lstStyle/>
            <a:p>
              <a:endParaRPr lang="en-US"/>
            </a:p>
          </p:txBody>
        </p:sp>
        <p:sp>
          <p:nvSpPr>
            <p:cNvPr id="36883" name="Freeform 27"/>
            <p:cNvSpPr>
              <a:spLocks noChangeArrowheads="1"/>
            </p:cNvSpPr>
            <p:nvPr/>
          </p:nvSpPr>
          <p:spPr bwMode="auto">
            <a:xfrm>
              <a:off x="3773488" y="1524000"/>
              <a:ext cx="990600" cy="566738"/>
            </a:xfrm>
            <a:custGeom>
              <a:avLst/>
              <a:gdLst>
                <a:gd name="T0" fmla="*/ 3671159 w 517"/>
                <a:gd name="T1" fmla="*/ 0 h 277"/>
                <a:gd name="T2" fmla="*/ 1593327135 w 517"/>
                <a:gd name="T3" fmla="*/ 37674777 h 277"/>
                <a:gd name="T4" fmla="*/ 1710808024 w 517"/>
                <a:gd name="T5" fmla="*/ 376745697 h 277"/>
                <a:gd name="T6" fmla="*/ 1820946597 w 517"/>
                <a:gd name="T7" fmla="*/ 640467109 h 277"/>
                <a:gd name="T8" fmla="*/ 1898042832 w 517"/>
                <a:gd name="T9" fmla="*/ 1063257563 h 277"/>
                <a:gd name="T10" fmla="*/ 1853987020 w 517"/>
                <a:gd name="T11" fmla="*/ 1159537765 h 277"/>
                <a:gd name="T12" fmla="*/ 1266586406 w 517"/>
                <a:gd name="T13" fmla="*/ 1142793426 h 277"/>
                <a:gd name="T14" fmla="*/ 0 w 517"/>
                <a:gd name="T15" fmla="*/ 1121863003 h 277"/>
                <a:gd name="T16" fmla="*/ 3671159 w 517"/>
                <a:gd name="T17" fmla="*/ 0 h 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7"/>
                <a:gd name="T28" fmla="*/ 0 h 277"/>
                <a:gd name="T29" fmla="*/ 517 w 517"/>
                <a:gd name="T30" fmla="*/ 277 h 2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7" h="277">
                  <a:moveTo>
                    <a:pt x="1" y="0"/>
                  </a:moveTo>
                  <a:lnTo>
                    <a:pt x="434" y="9"/>
                  </a:lnTo>
                  <a:lnTo>
                    <a:pt x="466" y="90"/>
                  </a:lnTo>
                  <a:lnTo>
                    <a:pt x="496" y="153"/>
                  </a:lnTo>
                  <a:lnTo>
                    <a:pt x="517" y="254"/>
                  </a:lnTo>
                  <a:lnTo>
                    <a:pt x="505" y="277"/>
                  </a:lnTo>
                  <a:lnTo>
                    <a:pt x="345" y="273"/>
                  </a:lnTo>
                  <a:lnTo>
                    <a:pt x="0" y="268"/>
                  </a:lnTo>
                  <a:lnTo>
                    <a:pt x="1" y="0"/>
                  </a:lnTo>
                  <a:close/>
                </a:path>
              </a:pathLst>
            </a:custGeom>
            <a:solidFill>
              <a:srgbClr val="99CCFF"/>
            </a:solidFill>
            <a:ln w="17640">
              <a:solidFill>
                <a:srgbClr val="000000"/>
              </a:solidFill>
              <a:round/>
              <a:headEnd/>
              <a:tailEnd/>
            </a:ln>
          </p:spPr>
          <p:txBody>
            <a:bodyPr wrap="none" anchor="ctr"/>
            <a:lstStyle/>
            <a:p>
              <a:endParaRPr lang="en-US"/>
            </a:p>
          </p:txBody>
        </p:sp>
        <p:sp>
          <p:nvSpPr>
            <p:cNvPr id="36884" name="Freeform 28"/>
            <p:cNvSpPr>
              <a:spLocks noChangeArrowheads="1"/>
            </p:cNvSpPr>
            <p:nvPr/>
          </p:nvSpPr>
          <p:spPr bwMode="auto">
            <a:xfrm>
              <a:off x="3773488" y="2057400"/>
              <a:ext cx="1039812" cy="660400"/>
            </a:xfrm>
            <a:custGeom>
              <a:avLst/>
              <a:gdLst>
                <a:gd name="T0" fmla="*/ 32882143 w 544"/>
                <a:gd name="T1" fmla="*/ 0 h 323"/>
                <a:gd name="T2" fmla="*/ 29227504 w 544"/>
                <a:gd name="T3" fmla="*/ 522539897 h 323"/>
                <a:gd name="T4" fmla="*/ 0 w 544"/>
                <a:gd name="T5" fmla="*/ 1137045315 h 323"/>
                <a:gd name="T6" fmla="*/ 1443140378 w 544"/>
                <a:gd name="T7" fmla="*/ 1157947069 h 323"/>
                <a:gd name="T8" fmla="*/ 1596589036 w 544"/>
                <a:gd name="T9" fmla="*/ 1245733211 h 323"/>
                <a:gd name="T10" fmla="*/ 1702540862 w 544"/>
                <a:gd name="T11" fmla="*/ 1128685022 h 323"/>
                <a:gd name="T12" fmla="*/ 1987516121 w 544"/>
                <a:gd name="T13" fmla="*/ 1350241982 h 323"/>
                <a:gd name="T14" fmla="*/ 1947326641 w 544"/>
                <a:gd name="T15" fmla="*/ 1116143561 h 323"/>
                <a:gd name="T16" fmla="*/ 1972901417 w 544"/>
                <a:gd name="T17" fmla="*/ 936389853 h 323"/>
                <a:gd name="T18" fmla="*/ 1987516121 w 544"/>
                <a:gd name="T19" fmla="*/ 321884691 h 323"/>
                <a:gd name="T20" fmla="*/ 1859642240 w 544"/>
                <a:gd name="T21" fmla="*/ 188113808 h 323"/>
                <a:gd name="T22" fmla="*/ 1910791792 w 544"/>
                <a:gd name="T23" fmla="*/ 20901762 h 323"/>
                <a:gd name="T24" fmla="*/ 964530564 w 544"/>
                <a:gd name="T25" fmla="*/ 16720590 h 323"/>
                <a:gd name="T26" fmla="*/ 32882143 w 544"/>
                <a:gd name="T27" fmla="*/ 0 h 3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4"/>
                <a:gd name="T43" fmla="*/ 0 h 323"/>
                <a:gd name="T44" fmla="*/ 544 w 544"/>
                <a:gd name="T45" fmla="*/ 323 h 3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4" h="323">
                  <a:moveTo>
                    <a:pt x="9" y="0"/>
                  </a:moveTo>
                  <a:lnTo>
                    <a:pt x="8" y="125"/>
                  </a:lnTo>
                  <a:lnTo>
                    <a:pt x="0" y="272"/>
                  </a:lnTo>
                  <a:lnTo>
                    <a:pt x="395" y="277"/>
                  </a:lnTo>
                  <a:lnTo>
                    <a:pt x="437" y="298"/>
                  </a:lnTo>
                  <a:lnTo>
                    <a:pt x="466" y="270"/>
                  </a:lnTo>
                  <a:lnTo>
                    <a:pt x="544" y="323"/>
                  </a:lnTo>
                  <a:lnTo>
                    <a:pt x="533" y="267"/>
                  </a:lnTo>
                  <a:lnTo>
                    <a:pt x="540" y="224"/>
                  </a:lnTo>
                  <a:lnTo>
                    <a:pt x="544" y="77"/>
                  </a:lnTo>
                  <a:lnTo>
                    <a:pt x="509" y="45"/>
                  </a:lnTo>
                  <a:lnTo>
                    <a:pt x="523" y="5"/>
                  </a:lnTo>
                  <a:lnTo>
                    <a:pt x="264" y="4"/>
                  </a:lnTo>
                  <a:lnTo>
                    <a:pt x="9" y="0"/>
                  </a:lnTo>
                  <a:close/>
                </a:path>
              </a:pathLst>
            </a:custGeom>
            <a:solidFill>
              <a:srgbClr val="CC99FF"/>
            </a:solidFill>
            <a:ln w="17640">
              <a:solidFill>
                <a:srgbClr val="000000"/>
              </a:solidFill>
              <a:round/>
              <a:headEnd/>
              <a:tailEnd/>
            </a:ln>
          </p:spPr>
          <p:txBody>
            <a:bodyPr wrap="none" anchor="ctr"/>
            <a:lstStyle/>
            <a:p>
              <a:pP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solidFill>
                    <a:srgbClr val="000000"/>
                  </a:solidFill>
                </a:rPr>
                <a:t>    </a:t>
              </a:r>
              <a:r>
                <a:rPr lang="en-US" sz="900" b="1" dirty="0" smtClean="0">
                  <a:solidFill>
                    <a:srgbClr val="000000"/>
                  </a:solidFill>
                </a:rPr>
                <a:t>SD</a:t>
              </a:r>
              <a:endParaRPr lang="en-US" sz="900" b="1" dirty="0">
                <a:solidFill>
                  <a:srgbClr val="000000"/>
                </a:solidFill>
              </a:endParaRPr>
            </a:p>
          </p:txBody>
        </p:sp>
        <p:sp>
          <p:nvSpPr>
            <p:cNvPr id="36885" name="Freeform 29"/>
            <p:cNvSpPr>
              <a:spLocks noChangeArrowheads="1"/>
            </p:cNvSpPr>
            <p:nvPr/>
          </p:nvSpPr>
          <p:spPr bwMode="auto">
            <a:xfrm>
              <a:off x="3735388" y="2617788"/>
              <a:ext cx="1243012" cy="544512"/>
            </a:xfrm>
            <a:custGeom>
              <a:avLst/>
              <a:gdLst>
                <a:gd name="T0" fmla="*/ 25678059 w 649"/>
                <a:gd name="T1" fmla="*/ 0 h 266"/>
                <a:gd name="T2" fmla="*/ 0 w 649"/>
                <a:gd name="T3" fmla="*/ 737504575 h 266"/>
                <a:gd name="T4" fmla="*/ 535567751 w 649"/>
                <a:gd name="T5" fmla="*/ 754265711 h 266"/>
                <a:gd name="T6" fmla="*/ 531900005 w 649"/>
                <a:gd name="T7" fmla="*/ 1114636535 h 266"/>
                <a:gd name="T8" fmla="*/ 1258217356 w 649"/>
                <a:gd name="T9" fmla="*/ 1102065683 h 266"/>
                <a:gd name="T10" fmla="*/ 1903832566 w 649"/>
                <a:gd name="T11" fmla="*/ 1093685114 h 266"/>
                <a:gd name="T12" fmla="*/ 2147483647 w 649"/>
                <a:gd name="T13" fmla="*/ 1102065683 h 266"/>
                <a:gd name="T14" fmla="*/ 2147483647 w 649"/>
                <a:gd name="T15" fmla="*/ 791978267 h 266"/>
                <a:gd name="T16" fmla="*/ 2131265850 w 649"/>
                <a:gd name="T17" fmla="*/ 498652116 h 266"/>
                <a:gd name="T18" fmla="*/ 2017548490 w 649"/>
                <a:gd name="T19" fmla="*/ 196947508 h 266"/>
                <a:gd name="T20" fmla="*/ 1746096509 w 649"/>
                <a:gd name="T21" fmla="*/ 4190285 h 266"/>
                <a:gd name="T22" fmla="*/ 1625043657 w 649"/>
                <a:gd name="T23" fmla="*/ 113139748 h 266"/>
                <a:gd name="T24" fmla="*/ 1474645008 w 649"/>
                <a:gd name="T25" fmla="*/ 33522280 h 266"/>
                <a:gd name="T26" fmla="*/ 829029558 w 649"/>
                <a:gd name="T27" fmla="*/ 12570856 h 266"/>
                <a:gd name="T28" fmla="*/ 25678059 w 649"/>
                <a:gd name="T29" fmla="*/ 0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49"/>
                <a:gd name="T46" fmla="*/ 0 h 266"/>
                <a:gd name="T47" fmla="*/ 649 w 649"/>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49" h="266">
                  <a:moveTo>
                    <a:pt x="7" y="0"/>
                  </a:moveTo>
                  <a:lnTo>
                    <a:pt x="0" y="176"/>
                  </a:lnTo>
                  <a:lnTo>
                    <a:pt x="146" y="180"/>
                  </a:lnTo>
                  <a:lnTo>
                    <a:pt x="145" y="266"/>
                  </a:lnTo>
                  <a:lnTo>
                    <a:pt x="343" y="263"/>
                  </a:lnTo>
                  <a:lnTo>
                    <a:pt x="519" y="261"/>
                  </a:lnTo>
                  <a:lnTo>
                    <a:pt x="649" y="263"/>
                  </a:lnTo>
                  <a:lnTo>
                    <a:pt x="608" y="189"/>
                  </a:lnTo>
                  <a:lnTo>
                    <a:pt x="581" y="119"/>
                  </a:lnTo>
                  <a:lnTo>
                    <a:pt x="550" y="47"/>
                  </a:lnTo>
                  <a:lnTo>
                    <a:pt x="476" y="1"/>
                  </a:lnTo>
                  <a:lnTo>
                    <a:pt x="443" y="27"/>
                  </a:lnTo>
                  <a:lnTo>
                    <a:pt x="402" y="8"/>
                  </a:lnTo>
                  <a:lnTo>
                    <a:pt x="226" y="3"/>
                  </a:lnTo>
                  <a:lnTo>
                    <a:pt x="7" y="0"/>
                  </a:lnTo>
                  <a:close/>
                </a:path>
              </a:pathLst>
            </a:custGeom>
            <a:solidFill>
              <a:srgbClr val="CC99FF"/>
            </a:solidFill>
            <a:ln w="17640">
              <a:solidFill>
                <a:srgbClr val="000000"/>
              </a:solidFill>
              <a:round/>
              <a:headEnd/>
              <a:tailEnd/>
            </a:ln>
          </p:spPr>
          <p:txBody>
            <a:bodyPr wrap="none" anchor="ctr"/>
            <a:lstStyle/>
            <a:p>
              <a:endParaRPr lang="en-US"/>
            </a:p>
          </p:txBody>
        </p:sp>
        <p:sp>
          <p:nvSpPr>
            <p:cNvPr id="36886" name="Freeform 30"/>
            <p:cNvSpPr>
              <a:spLocks noChangeArrowheads="1"/>
            </p:cNvSpPr>
            <p:nvPr/>
          </p:nvSpPr>
          <p:spPr bwMode="auto">
            <a:xfrm>
              <a:off x="4000500" y="3149600"/>
              <a:ext cx="1093788" cy="542925"/>
            </a:xfrm>
            <a:custGeom>
              <a:avLst/>
              <a:gdLst>
                <a:gd name="T0" fmla="*/ 22015594 w 571"/>
                <a:gd name="T1" fmla="*/ 8395874 h 265"/>
                <a:gd name="T2" fmla="*/ 14677062 w 571"/>
                <a:gd name="T3" fmla="*/ 646410561 h 265"/>
                <a:gd name="T4" fmla="*/ 0 w 571"/>
                <a:gd name="T5" fmla="*/ 1099738642 h 265"/>
                <a:gd name="T6" fmla="*/ 2095222810 w 571"/>
                <a:gd name="T7" fmla="*/ 1112330398 h 265"/>
                <a:gd name="T8" fmla="*/ 2051189720 w 571"/>
                <a:gd name="T9" fmla="*/ 528880541 h 265"/>
                <a:gd name="T10" fmla="*/ 2051189720 w 571"/>
                <a:gd name="T11" fmla="*/ 310612499 h 265"/>
                <a:gd name="T12" fmla="*/ 1882397329 w 571"/>
                <a:gd name="T13" fmla="*/ 180490787 h 265"/>
                <a:gd name="T14" fmla="*/ 1933768947 w 571"/>
                <a:gd name="T15" fmla="*/ 62962897 h 265"/>
                <a:gd name="T16" fmla="*/ 1864050048 w 571"/>
                <a:gd name="T17" fmla="*/ 0 h 265"/>
                <a:gd name="T18" fmla="*/ 913678702 w 571"/>
                <a:gd name="T19" fmla="*/ 8395874 h 265"/>
                <a:gd name="T20" fmla="*/ 22015594 w 571"/>
                <a:gd name="T21" fmla="*/ 8395874 h 2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1"/>
                <a:gd name="T34" fmla="*/ 0 h 265"/>
                <a:gd name="T35" fmla="*/ 571 w 571"/>
                <a:gd name="T36" fmla="*/ 265 h 2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1" h="265">
                  <a:moveTo>
                    <a:pt x="6" y="2"/>
                  </a:moveTo>
                  <a:lnTo>
                    <a:pt x="4" y="154"/>
                  </a:lnTo>
                  <a:lnTo>
                    <a:pt x="0" y="262"/>
                  </a:lnTo>
                  <a:lnTo>
                    <a:pt x="571" y="265"/>
                  </a:lnTo>
                  <a:lnTo>
                    <a:pt x="559" y="126"/>
                  </a:lnTo>
                  <a:lnTo>
                    <a:pt x="559" y="74"/>
                  </a:lnTo>
                  <a:lnTo>
                    <a:pt x="513" y="43"/>
                  </a:lnTo>
                  <a:lnTo>
                    <a:pt x="527" y="15"/>
                  </a:lnTo>
                  <a:lnTo>
                    <a:pt x="508" y="0"/>
                  </a:lnTo>
                  <a:lnTo>
                    <a:pt x="249" y="2"/>
                  </a:lnTo>
                  <a:lnTo>
                    <a:pt x="6" y="2"/>
                  </a:lnTo>
                  <a:close/>
                </a:path>
              </a:pathLst>
            </a:custGeom>
            <a:solidFill>
              <a:srgbClr val="99CCFF"/>
            </a:solidFill>
            <a:ln w="17640">
              <a:solidFill>
                <a:srgbClr val="000000"/>
              </a:solidFill>
              <a:round/>
              <a:headEnd/>
              <a:tailEnd/>
            </a:ln>
          </p:spPr>
          <p:txBody>
            <a:bodyPr wrap="none" anchor="ctr"/>
            <a:lstStyle/>
            <a:p>
              <a:endParaRPr lang="en-US"/>
            </a:p>
          </p:txBody>
        </p:sp>
        <p:sp>
          <p:nvSpPr>
            <p:cNvPr id="36887" name="Freeform 31"/>
            <p:cNvSpPr>
              <a:spLocks noChangeArrowheads="1"/>
            </p:cNvSpPr>
            <p:nvPr/>
          </p:nvSpPr>
          <p:spPr bwMode="auto">
            <a:xfrm>
              <a:off x="3856038" y="3678238"/>
              <a:ext cx="1271587" cy="596900"/>
            </a:xfrm>
            <a:custGeom>
              <a:avLst/>
              <a:gdLst>
                <a:gd name="T0" fmla="*/ 14626117 w 665"/>
                <a:gd name="T1" fmla="*/ 0 h 292"/>
                <a:gd name="T2" fmla="*/ 0 w 665"/>
                <a:gd name="T3" fmla="*/ 217289971 h 292"/>
                <a:gd name="T4" fmla="*/ 862900773 w 665"/>
                <a:gd name="T5" fmla="*/ 250720445 h 292"/>
                <a:gd name="T6" fmla="*/ 866556823 w 665"/>
                <a:gd name="T7" fmla="*/ 944377428 h 292"/>
                <a:gd name="T8" fmla="*/ 1312633442 w 665"/>
                <a:gd name="T9" fmla="*/ 1136595756 h 292"/>
                <a:gd name="T10" fmla="*/ 1433292663 w 665"/>
                <a:gd name="T11" fmla="*/ 1065558298 h 292"/>
                <a:gd name="T12" fmla="*/ 1711175432 w 665"/>
                <a:gd name="T13" fmla="*/ 1220169898 h 292"/>
                <a:gd name="T14" fmla="*/ 1897651207 w 665"/>
                <a:gd name="T15" fmla="*/ 1215991600 h 292"/>
                <a:gd name="T16" fmla="*/ 2147483647 w 665"/>
                <a:gd name="T17" fmla="*/ 1065558298 h 292"/>
                <a:gd name="T18" fmla="*/ 2147483647 w 665"/>
                <a:gd name="T19" fmla="*/ 1207632959 h 292"/>
                <a:gd name="T20" fmla="*/ 2147483647 w 665"/>
                <a:gd name="T21" fmla="*/ 455473477 h 292"/>
                <a:gd name="T22" fmla="*/ 2147483647 w 665"/>
                <a:gd name="T23" fmla="*/ 16715241 h 292"/>
                <a:gd name="T24" fmla="*/ 14626117 w 665"/>
                <a:gd name="T25" fmla="*/ 0 h 2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65"/>
                <a:gd name="T40" fmla="*/ 0 h 292"/>
                <a:gd name="T41" fmla="*/ 665 w 665"/>
                <a:gd name="T42" fmla="*/ 292 h 2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65" h="292">
                  <a:moveTo>
                    <a:pt x="4" y="0"/>
                  </a:moveTo>
                  <a:lnTo>
                    <a:pt x="0" y="52"/>
                  </a:lnTo>
                  <a:lnTo>
                    <a:pt x="236" y="60"/>
                  </a:lnTo>
                  <a:lnTo>
                    <a:pt x="237" y="226"/>
                  </a:lnTo>
                  <a:lnTo>
                    <a:pt x="359" y="272"/>
                  </a:lnTo>
                  <a:lnTo>
                    <a:pt x="392" y="255"/>
                  </a:lnTo>
                  <a:lnTo>
                    <a:pt x="468" y="292"/>
                  </a:lnTo>
                  <a:lnTo>
                    <a:pt x="519" y="291"/>
                  </a:lnTo>
                  <a:lnTo>
                    <a:pt x="610" y="255"/>
                  </a:lnTo>
                  <a:lnTo>
                    <a:pt x="665" y="289"/>
                  </a:lnTo>
                  <a:lnTo>
                    <a:pt x="665" y="109"/>
                  </a:lnTo>
                  <a:lnTo>
                    <a:pt x="648" y="4"/>
                  </a:lnTo>
                  <a:lnTo>
                    <a:pt x="4" y="0"/>
                  </a:lnTo>
                  <a:close/>
                </a:path>
              </a:pathLst>
            </a:custGeom>
            <a:solidFill>
              <a:srgbClr val="A3D1FF"/>
            </a:solidFill>
            <a:ln w="17640">
              <a:solidFill>
                <a:srgbClr val="000000"/>
              </a:solidFill>
              <a:round/>
              <a:headEnd/>
              <a:tailEnd/>
            </a:ln>
          </p:spPr>
          <p:txBody>
            <a:bodyPr wrap="none" anchor="ctr"/>
            <a:lstStyle/>
            <a:p>
              <a:endParaRPr lang="en-US"/>
            </a:p>
          </p:txBody>
        </p:sp>
        <p:sp>
          <p:nvSpPr>
            <p:cNvPr id="36888" name="Freeform 32"/>
            <p:cNvSpPr>
              <a:spLocks noChangeArrowheads="1"/>
            </p:cNvSpPr>
            <p:nvPr/>
          </p:nvSpPr>
          <p:spPr bwMode="auto">
            <a:xfrm>
              <a:off x="5102225" y="3706813"/>
              <a:ext cx="717550" cy="652462"/>
            </a:xfrm>
            <a:custGeom>
              <a:avLst/>
              <a:gdLst>
                <a:gd name="T0" fmla="*/ 0 w 374"/>
                <a:gd name="T1" fmla="*/ 121319056 h 319"/>
                <a:gd name="T2" fmla="*/ 544781673 w 374"/>
                <a:gd name="T3" fmla="*/ 54383419 h 319"/>
                <a:gd name="T4" fmla="*/ 1214716304 w 374"/>
                <a:gd name="T5" fmla="*/ 0 h 319"/>
                <a:gd name="T6" fmla="*/ 1177908303 w 374"/>
                <a:gd name="T7" fmla="*/ 175702491 h 319"/>
                <a:gd name="T8" fmla="*/ 1325146062 w 374"/>
                <a:gd name="T9" fmla="*/ 138051971 h 319"/>
                <a:gd name="T10" fmla="*/ 1376679181 w 374"/>
                <a:gd name="T11" fmla="*/ 255186240 h 319"/>
                <a:gd name="T12" fmla="*/ 1225759664 w 374"/>
                <a:gd name="T13" fmla="*/ 359772446 h 319"/>
                <a:gd name="T14" fmla="*/ 1258887823 w 374"/>
                <a:gd name="T15" fmla="*/ 548025174 h 319"/>
                <a:gd name="T16" fmla="*/ 1100606705 w 374"/>
                <a:gd name="T17" fmla="*/ 853412044 h 319"/>
                <a:gd name="T18" fmla="*/ 982817026 w 374"/>
                <a:gd name="T19" fmla="*/ 1045849399 h 319"/>
                <a:gd name="T20" fmla="*/ 1049073586 w 374"/>
                <a:gd name="T21" fmla="*/ 1288485657 h 319"/>
                <a:gd name="T22" fmla="*/ 198770938 w 374"/>
                <a:gd name="T23" fmla="*/ 1334503642 h 319"/>
                <a:gd name="T24" fmla="*/ 195091097 w 374"/>
                <a:gd name="T25" fmla="*/ 1183901561 h 319"/>
                <a:gd name="T26" fmla="*/ 25766567 w 374"/>
                <a:gd name="T27" fmla="*/ 1150433751 h 319"/>
                <a:gd name="T28" fmla="*/ 25766567 w 374"/>
                <a:gd name="T29" fmla="*/ 359772446 h 319"/>
                <a:gd name="T30" fmla="*/ 0 w 374"/>
                <a:gd name="T31" fmla="*/ 121319056 h 3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4"/>
                <a:gd name="T49" fmla="*/ 0 h 319"/>
                <a:gd name="T50" fmla="*/ 374 w 374"/>
                <a:gd name="T51" fmla="*/ 319 h 3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4" h="319">
                  <a:moveTo>
                    <a:pt x="0" y="29"/>
                  </a:moveTo>
                  <a:lnTo>
                    <a:pt x="148" y="13"/>
                  </a:lnTo>
                  <a:lnTo>
                    <a:pt x="330" y="0"/>
                  </a:lnTo>
                  <a:lnTo>
                    <a:pt x="320" y="42"/>
                  </a:lnTo>
                  <a:lnTo>
                    <a:pt x="360" y="33"/>
                  </a:lnTo>
                  <a:lnTo>
                    <a:pt x="374" y="61"/>
                  </a:lnTo>
                  <a:lnTo>
                    <a:pt x="333" y="86"/>
                  </a:lnTo>
                  <a:lnTo>
                    <a:pt x="342" y="131"/>
                  </a:lnTo>
                  <a:lnTo>
                    <a:pt x="299" y="204"/>
                  </a:lnTo>
                  <a:lnTo>
                    <a:pt x="267" y="250"/>
                  </a:lnTo>
                  <a:lnTo>
                    <a:pt x="285" y="308"/>
                  </a:lnTo>
                  <a:lnTo>
                    <a:pt x="54" y="319"/>
                  </a:lnTo>
                  <a:lnTo>
                    <a:pt x="53" y="283"/>
                  </a:lnTo>
                  <a:lnTo>
                    <a:pt x="7" y="275"/>
                  </a:lnTo>
                  <a:lnTo>
                    <a:pt x="7" y="86"/>
                  </a:lnTo>
                  <a:lnTo>
                    <a:pt x="0" y="29"/>
                  </a:lnTo>
                  <a:close/>
                </a:path>
              </a:pathLst>
            </a:custGeom>
            <a:solidFill>
              <a:srgbClr val="FFFFFF"/>
            </a:solidFill>
            <a:ln w="17640">
              <a:solidFill>
                <a:srgbClr val="000000"/>
              </a:solidFill>
              <a:round/>
              <a:headEnd/>
              <a:tailEnd/>
            </a:ln>
          </p:spPr>
          <p:txBody>
            <a:bodyPr wrap="none" anchor="ctr"/>
            <a:lstStyle/>
            <a:p>
              <a:endParaRPr lang="en-US"/>
            </a:p>
          </p:txBody>
        </p:sp>
        <p:sp>
          <p:nvSpPr>
            <p:cNvPr id="36889" name="Freeform 33"/>
            <p:cNvSpPr>
              <a:spLocks noChangeArrowheads="1"/>
            </p:cNvSpPr>
            <p:nvPr/>
          </p:nvSpPr>
          <p:spPr bwMode="auto">
            <a:xfrm>
              <a:off x="5207000" y="4335463"/>
              <a:ext cx="873125" cy="682625"/>
            </a:xfrm>
            <a:custGeom>
              <a:avLst/>
              <a:gdLst>
                <a:gd name="T0" fmla="*/ 0 w 457"/>
                <a:gd name="T1" fmla="*/ 33415920 h 334"/>
                <a:gd name="T2" fmla="*/ 835903525 w 457"/>
                <a:gd name="T3" fmla="*/ 0 h 334"/>
                <a:gd name="T4" fmla="*/ 981912148 w 457"/>
                <a:gd name="T5" fmla="*/ 288216969 h 334"/>
                <a:gd name="T6" fmla="*/ 854155080 w 457"/>
                <a:gd name="T7" fmla="*/ 626559850 h 334"/>
                <a:gd name="T8" fmla="*/ 814000894 w 457"/>
                <a:gd name="T9" fmla="*/ 781110998 h 334"/>
                <a:gd name="T10" fmla="*/ 1372487652 w 457"/>
                <a:gd name="T11" fmla="*/ 714279174 h 334"/>
                <a:gd name="T12" fmla="*/ 1408988853 w 457"/>
                <a:gd name="T13" fmla="*/ 939839647 h 334"/>
                <a:gd name="T14" fmla="*/ 1241079509 w 457"/>
                <a:gd name="T15" fmla="*/ 918954191 h 334"/>
                <a:gd name="T16" fmla="*/ 1164424122 w 457"/>
                <a:gd name="T17" fmla="*/ 1010851015 h 334"/>
                <a:gd name="T18" fmla="*/ 1252028914 w 457"/>
                <a:gd name="T19" fmla="*/ 1077683095 h 334"/>
                <a:gd name="T20" fmla="*/ 1401688613 w 457"/>
                <a:gd name="T21" fmla="*/ 1002496015 h 334"/>
                <a:gd name="T22" fmla="*/ 1408988853 w 457"/>
                <a:gd name="T23" fmla="*/ 1106923551 h 334"/>
                <a:gd name="T24" fmla="*/ 1500244720 w 457"/>
                <a:gd name="T25" fmla="*/ 1019203971 h 334"/>
                <a:gd name="T26" fmla="*/ 1558648551 w 457"/>
                <a:gd name="T27" fmla="*/ 1019203971 h 334"/>
                <a:gd name="T28" fmla="*/ 1489295315 w 457"/>
                <a:gd name="T29" fmla="*/ 1202995831 h 334"/>
                <a:gd name="T30" fmla="*/ 1628003698 w 457"/>
                <a:gd name="T31" fmla="*/ 1236411744 h 334"/>
                <a:gd name="T32" fmla="*/ 1668155974 w 457"/>
                <a:gd name="T33" fmla="*/ 1336661524 h 334"/>
                <a:gd name="T34" fmla="*/ 1606102978 w 457"/>
                <a:gd name="T35" fmla="*/ 1365899936 h 334"/>
                <a:gd name="T36" fmla="*/ 1518496276 w 457"/>
                <a:gd name="T37" fmla="*/ 1303245612 h 334"/>
                <a:gd name="T38" fmla="*/ 1357887172 w 457"/>
                <a:gd name="T39" fmla="*/ 1257297200 h 334"/>
                <a:gd name="T40" fmla="*/ 1394388372 w 457"/>
                <a:gd name="T41" fmla="*/ 1378432436 h 334"/>
                <a:gd name="T42" fmla="*/ 1310432745 w 457"/>
                <a:gd name="T43" fmla="*/ 1395140392 h 334"/>
                <a:gd name="T44" fmla="*/ 1244728674 w 457"/>
                <a:gd name="T45" fmla="*/ 1282360156 h 334"/>
                <a:gd name="T46" fmla="*/ 1204576398 w 457"/>
                <a:gd name="T47" fmla="*/ 1349191980 h 334"/>
                <a:gd name="T48" fmla="*/ 960011428 w 457"/>
                <a:gd name="T49" fmla="*/ 1349191980 h 334"/>
                <a:gd name="T50" fmla="*/ 960011428 w 457"/>
                <a:gd name="T51" fmla="*/ 1282360156 h 334"/>
                <a:gd name="T52" fmla="*/ 868755561 w 457"/>
                <a:gd name="T53" fmla="*/ 1202995831 h 334"/>
                <a:gd name="T54" fmla="*/ 686243826 w 457"/>
                <a:gd name="T55" fmla="*/ 1190463331 h 334"/>
                <a:gd name="T56" fmla="*/ 839552690 w 457"/>
                <a:gd name="T57" fmla="*/ 1282360156 h 334"/>
                <a:gd name="T58" fmla="*/ 624188919 w 457"/>
                <a:gd name="T59" fmla="*/ 1328306524 h 334"/>
                <a:gd name="T60" fmla="*/ 292019277 w 457"/>
                <a:gd name="T61" fmla="*/ 1265652200 h 334"/>
                <a:gd name="T62" fmla="*/ 164260239 w 457"/>
                <a:gd name="T63" fmla="*/ 1282360156 h 334"/>
                <a:gd name="T64" fmla="*/ 208063590 w 457"/>
                <a:gd name="T65" fmla="*/ 814528954 h 334"/>
                <a:gd name="T66" fmla="*/ 7300242 w 457"/>
                <a:gd name="T67" fmla="*/ 446945617 h 334"/>
                <a:gd name="T68" fmla="*/ 0 w 457"/>
                <a:gd name="T69" fmla="*/ 33415920 h 3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57"/>
                <a:gd name="T106" fmla="*/ 0 h 334"/>
                <a:gd name="T107" fmla="*/ 457 w 457"/>
                <a:gd name="T108" fmla="*/ 334 h 3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57" h="334">
                  <a:moveTo>
                    <a:pt x="0" y="8"/>
                  </a:moveTo>
                  <a:lnTo>
                    <a:pt x="229" y="0"/>
                  </a:lnTo>
                  <a:lnTo>
                    <a:pt x="269" y="69"/>
                  </a:lnTo>
                  <a:lnTo>
                    <a:pt x="234" y="150"/>
                  </a:lnTo>
                  <a:lnTo>
                    <a:pt x="223" y="187"/>
                  </a:lnTo>
                  <a:lnTo>
                    <a:pt x="376" y="171"/>
                  </a:lnTo>
                  <a:lnTo>
                    <a:pt x="386" y="225"/>
                  </a:lnTo>
                  <a:lnTo>
                    <a:pt x="340" y="220"/>
                  </a:lnTo>
                  <a:lnTo>
                    <a:pt x="319" y="242"/>
                  </a:lnTo>
                  <a:lnTo>
                    <a:pt x="343" y="258"/>
                  </a:lnTo>
                  <a:lnTo>
                    <a:pt x="384" y="240"/>
                  </a:lnTo>
                  <a:lnTo>
                    <a:pt x="386" y="265"/>
                  </a:lnTo>
                  <a:lnTo>
                    <a:pt x="411" y="244"/>
                  </a:lnTo>
                  <a:lnTo>
                    <a:pt x="427" y="244"/>
                  </a:lnTo>
                  <a:lnTo>
                    <a:pt x="408" y="288"/>
                  </a:lnTo>
                  <a:lnTo>
                    <a:pt x="446" y="296"/>
                  </a:lnTo>
                  <a:lnTo>
                    <a:pt x="457" y="320"/>
                  </a:lnTo>
                  <a:lnTo>
                    <a:pt x="440" y="327"/>
                  </a:lnTo>
                  <a:lnTo>
                    <a:pt x="416" y="312"/>
                  </a:lnTo>
                  <a:lnTo>
                    <a:pt x="372" y="301"/>
                  </a:lnTo>
                  <a:lnTo>
                    <a:pt x="382" y="330"/>
                  </a:lnTo>
                  <a:lnTo>
                    <a:pt x="359" y="334"/>
                  </a:lnTo>
                  <a:lnTo>
                    <a:pt x="341" y="307"/>
                  </a:lnTo>
                  <a:lnTo>
                    <a:pt x="330" y="323"/>
                  </a:lnTo>
                  <a:lnTo>
                    <a:pt x="263" y="323"/>
                  </a:lnTo>
                  <a:lnTo>
                    <a:pt x="263" y="307"/>
                  </a:lnTo>
                  <a:lnTo>
                    <a:pt x="238" y="288"/>
                  </a:lnTo>
                  <a:lnTo>
                    <a:pt x="188" y="285"/>
                  </a:lnTo>
                  <a:lnTo>
                    <a:pt x="230" y="307"/>
                  </a:lnTo>
                  <a:lnTo>
                    <a:pt x="171" y="318"/>
                  </a:lnTo>
                  <a:lnTo>
                    <a:pt x="80" y="303"/>
                  </a:lnTo>
                  <a:lnTo>
                    <a:pt x="45" y="307"/>
                  </a:lnTo>
                  <a:lnTo>
                    <a:pt x="57" y="195"/>
                  </a:lnTo>
                  <a:lnTo>
                    <a:pt x="2" y="107"/>
                  </a:lnTo>
                  <a:lnTo>
                    <a:pt x="0" y="8"/>
                  </a:lnTo>
                  <a:close/>
                </a:path>
              </a:pathLst>
            </a:custGeom>
            <a:solidFill>
              <a:srgbClr val="33CCCC"/>
            </a:solidFill>
            <a:ln w="17640">
              <a:solidFill>
                <a:srgbClr val="000000"/>
              </a:solidFill>
              <a:round/>
              <a:headEnd/>
              <a:tailEnd/>
            </a:ln>
          </p:spPr>
          <p:txBody>
            <a:bodyPr wrap="none" anchor="ctr"/>
            <a:lstStyle/>
            <a:p>
              <a:endParaRPr lang="en-US"/>
            </a:p>
          </p:txBody>
        </p:sp>
        <p:sp>
          <p:nvSpPr>
            <p:cNvPr id="36890" name="Freeform 34"/>
            <p:cNvSpPr>
              <a:spLocks noChangeArrowheads="1"/>
            </p:cNvSpPr>
            <p:nvPr/>
          </p:nvSpPr>
          <p:spPr bwMode="auto">
            <a:xfrm>
              <a:off x="4606925" y="1454150"/>
              <a:ext cx="976313" cy="1069975"/>
            </a:xfrm>
            <a:custGeom>
              <a:avLst/>
              <a:gdLst>
                <a:gd name="T0" fmla="*/ 0 w 510"/>
                <a:gd name="T1" fmla="*/ 171603106 h 523"/>
                <a:gd name="T2" fmla="*/ 491070126 w 510"/>
                <a:gd name="T3" fmla="*/ 171603106 h 523"/>
                <a:gd name="T4" fmla="*/ 483740123 w 510"/>
                <a:gd name="T5" fmla="*/ 0 h 523"/>
                <a:gd name="T6" fmla="*/ 593680718 w 510"/>
                <a:gd name="T7" fmla="*/ 50225396 h 523"/>
                <a:gd name="T8" fmla="*/ 612004768 w 510"/>
                <a:gd name="T9" fmla="*/ 184160474 h 523"/>
                <a:gd name="T10" fmla="*/ 846543810 w 510"/>
                <a:gd name="T11" fmla="*/ 326467147 h 523"/>
                <a:gd name="T12" fmla="*/ 919838098 w 510"/>
                <a:gd name="T13" fmla="*/ 263684334 h 523"/>
                <a:gd name="T14" fmla="*/ 1055432866 w 510"/>
                <a:gd name="T15" fmla="*/ 263684334 h 523"/>
                <a:gd name="T16" fmla="*/ 1165373341 w 510"/>
                <a:gd name="T17" fmla="*/ 389247849 h 523"/>
                <a:gd name="T18" fmla="*/ 1235001670 w 510"/>
                <a:gd name="T19" fmla="*/ 343208258 h 523"/>
                <a:gd name="T20" fmla="*/ 1440224528 w 510"/>
                <a:gd name="T21" fmla="*/ 393433639 h 523"/>
                <a:gd name="T22" fmla="*/ 1509854771 w 510"/>
                <a:gd name="T23" fmla="*/ 297168667 h 523"/>
                <a:gd name="T24" fmla="*/ 1638119297 w 510"/>
                <a:gd name="T25" fmla="*/ 372506738 h 523"/>
                <a:gd name="T26" fmla="*/ 1868994294 w 510"/>
                <a:gd name="T27" fmla="*/ 364135159 h 523"/>
                <a:gd name="T28" fmla="*/ 1495194765 w 510"/>
                <a:gd name="T29" fmla="*/ 632005347 h 523"/>
                <a:gd name="T30" fmla="*/ 1311961917 w 510"/>
                <a:gd name="T31" fmla="*/ 870576927 h 523"/>
                <a:gd name="T32" fmla="*/ 1348608103 w 510"/>
                <a:gd name="T33" fmla="*/ 1217971103 h 523"/>
                <a:gd name="T34" fmla="*/ 1220343578 w 510"/>
                <a:gd name="T35" fmla="*/ 1360275665 h 523"/>
                <a:gd name="T36" fmla="*/ 1271649771 w 510"/>
                <a:gd name="T37" fmla="*/ 1460728472 h 523"/>
                <a:gd name="T38" fmla="*/ 1271649771 w 510"/>
                <a:gd name="T39" fmla="*/ 1716041164 h 523"/>
                <a:gd name="T40" fmla="*/ 1399914296 w 510"/>
                <a:gd name="T41" fmla="*/ 1716041164 h 523"/>
                <a:gd name="T42" fmla="*/ 1586813104 w 510"/>
                <a:gd name="T43" fmla="*/ 1900201574 h 523"/>
                <a:gd name="T44" fmla="*/ 1663771436 w 510"/>
                <a:gd name="T45" fmla="*/ 2126215786 h 523"/>
                <a:gd name="T46" fmla="*/ 344481550 w 510"/>
                <a:gd name="T47" fmla="*/ 2147483647 h 523"/>
                <a:gd name="T48" fmla="*/ 348145595 w 510"/>
                <a:gd name="T49" fmla="*/ 1582106134 h 523"/>
                <a:gd name="T50" fmla="*/ 230875057 w 510"/>
                <a:gd name="T51" fmla="*/ 1452356893 h 523"/>
                <a:gd name="T52" fmla="*/ 271187262 w 510"/>
                <a:gd name="T53" fmla="*/ 1293309173 h 523"/>
                <a:gd name="T54" fmla="*/ 311499408 w 510"/>
                <a:gd name="T55" fmla="*/ 1201227945 h 523"/>
                <a:gd name="T56" fmla="*/ 230875057 w 510"/>
                <a:gd name="T57" fmla="*/ 782681488 h 523"/>
                <a:gd name="T58" fmla="*/ 117270508 w 510"/>
                <a:gd name="T59" fmla="*/ 506441768 h 523"/>
                <a:gd name="T60" fmla="*/ 0 w 510"/>
                <a:gd name="T61" fmla="*/ 171603106 h 5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10"/>
                <a:gd name="T94" fmla="*/ 0 h 523"/>
                <a:gd name="T95" fmla="*/ 510 w 510"/>
                <a:gd name="T96" fmla="*/ 523 h 5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10" h="523">
                  <a:moveTo>
                    <a:pt x="0" y="41"/>
                  </a:moveTo>
                  <a:lnTo>
                    <a:pt x="134" y="41"/>
                  </a:lnTo>
                  <a:lnTo>
                    <a:pt x="132" y="0"/>
                  </a:lnTo>
                  <a:lnTo>
                    <a:pt x="162" y="12"/>
                  </a:lnTo>
                  <a:lnTo>
                    <a:pt x="167" y="44"/>
                  </a:lnTo>
                  <a:lnTo>
                    <a:pt x="231" y="78"/>
                  </a:lnTo>
                  <a:lnTo>
                    <a:pt x="251" y="63"/>
                  </a:lnTo>
                  <a:lnTo>
                    <a:pt x="288" y="63"/>
                  </a:lnTo>
                  <a:lnTo>
                    <a:pt x="318" y="93"/>
                  </a:lnTo>
                  <a:lnTo>
                    <a:pt x="337" y="82"/>
                  </a:lnTo>
                  <a:lnTo>
                    <a:pt x="393" y="94"/>
                  </a:lnTo>
                  <a:lnTo>
                    <a:pt x="412" y="71"/>
                  </a:lnTo>
                  <a:lnTo>
                    <a:pt x="447" y="89"/>
                  </a:lnTo>
                  <a:lnTo>
                    <a:pt x="510" y="87"/>
                  </a:lnTo>
                  <a:lnTo>
                    <a:pt x="408" y="151"/>
                  </a:lnTo>
                  <a:lnTo>
                    <a:pt x="358" y="208"/>
                  </a:lnTo>
                  <a:lnTo>
                    <a:pt x="368" y="291"/>
                  </a:lnTo>
                  <a:lnTo>
                    <a:pt x="333" y="325"/>
                  </a:lnTo>
                  <a:lnTo>
                    <a:pt x="347" y="349"/>
                  </a:lnTo>
                  <a:lnTo>
                    <a:pt x="347" y="410"/>
                  </a:lnTo>
                  <a:lnTo>
                    <a:pt x="382" y="410"/>
                  </a:lnTo>
                  <a:lnTo>
                    <a:pt x="433" y="454"/>
                  </a:lnTo>
                  <a:lnTo>
                    <a:pt x="454" y="508"/>
                  </a:lnTo>
                  <a:lnTo>
                    <a:pt x="94" y="523"/>
                  </a:lnTo>
                  <a:lnTo>
                    <a:pt x="95" y="378"/>
                  </a:lnTo>
                  <a:lnTo>
                    <a:pt x="63" y="347"/>
                  </a:lnTo>
                  <a:lnTo>
                    <a:pt x="74" y="309"/>
                  </a:lnTo>
                  <a:lnTo>
                    <a:pt x="85" y="287"/>
                  </a:lnTo>
                  <a:lnTo>
                    <a:pt x="63" y="187"/>
                  </a:lnTo>
                  <a:lnTo>
                    <a:pt x="32" y="121"/>
                  </a:lnTo>
                  <a:lnTo>
                    <a:pt x="0" y="41"/>
                  </a:lnTo>
                  <a:close/>
                </a:path>
              </a:pathLst>
            </a:custGeom>
            <a:solidFill>
              <a:srgbClr val="33CCCC"/>
            </a:solidFill>
            <a:ln w="17640">
              <a:solidFill>
                <a:srgbClr val="000000"/>
              </a:solidFill>
              <a:round/>
              <a:headEnd/>
              <a:tailEnd/>
            </a:ln>
          </p:spPr>
          <p:txBody>
            <a:bodyPr wrap="none" anchor="ctr"/>
            <a:lstStyle/>
            <a:p>
              <a:endParaRPr lang="en-US"/>
            </a:p>
          </p:txBody>
        </p:sp>
        <p:sp>
          <p:nvSpPr>
            <p:cNvPr id="36891" name="Freeform 35"/>
            <p:cNvSpPr>
              <a:spLocks noChangeArrowheads="1"/>
            </p:cNvSpPr>
            <p:nvPr/>
          </p:nvSpPr>
          <p:spPr bwMode="auto">
            <a:xfrm>
              <a:off x="5224463" y="1828800"/>
              <a:ext cx="741362" cy="842963"/>
            </a:xfrm>
            <a:custGeom>
              <a:avLst/>
              <a:gdLst>
                <a:gd name="T0" fmla="*/ 102754303 w 387"/>
                <a:gd name="T1" fmla="*/ 113028651 h 412"/>
                <a:gd name="T2" fmla="*/ 209177102 w 387"/>
                <a:gd name="T3" fmla="*/ 100470143 h 412"/>
                <a:gd name="T4" fmla="*/ 308261024 w 387"/>
                <a:gd name="T5" fmla="*/ 100470143 h 412"/>
                <a:gd name="T6" fmla="*/ 366976110 w 387"/>
                <a:gd name="T7" fmla="*/ 0 h 412"/>
                <a:gd name="T8" fmla="*/ 414683793 w 387"/>
                <a:gd name="T9" fmla="*/ 125587160 h 412"/>
                <a:gd name="T10" fmla="*/ 565143954 w 387"/>
                <a:gd name="T11" fmla="*/ 125587160 h 412"/>
                <a:gd name="T12" fmla="*/ 649550002 w 387"/>
                <a:gd name="T13" fmla="*/ 242801980 h 412"/>
                <a:gd name="T14" fmla="*/ 807348950 w 387"/>
                <a:gd name="T15" fmla="*/ 209310579 h 412"/>
                <a:gd name="T16" fmla="*/ 913771719 w 387"/>
                <a:gd name="T17" fmla="*/ 284663738 h 412"/>
                <a:gd name="T18" fmla="*/ 1111939682 w 387"/>
                <a:gd name="T19" fmla="*/ 339083940 h 412"/>
                <a:gd name="T20" fmla="*/ 1148638048 w 387"/>
                <a:gd name="T21" fmla="*/ 426995543 h 412"/>
                <a:gd name="T22" fmla="*/ 1251390405 w 387"/>
                <a:gd name="T23" fmla="*/ 435367882 h 412"/>
                <a:gd name="T24" fmla="*/ 1222032862 w 387"/>
                <a:gd name="T25" fmla="*/ 523277439 h 412"/>
                <a:gd name="T26" fmla="*/ 1255060816 w 387"/>
                <a:gd name="T27" fmla="*/ 623747678 h 412"/>
                <a:gd name="T28" fmla="*/ 1189004908 w 387"/>
                <a:gd name="T29" fmla="*/ 753520975 h 412"/>
                <a:gd name="T30" fmla="*/ 1236712592 w 387"/>
                <a:gd name="T31" fmla="*/ 778637992 h 412"/>
                <a:gd name="T32" fmla="*/ 1346805772 w 387"/>
                <a:gd name="T33" fmla="*/ 640492356 h 412"/>
                <a:gd name="T34" fmla="*/ 1343135361 w 387"/>
                <a:gd name="T35" fmla="*/ 594444493 h 412"/>
                <a:gd name="T36" fmla="*/ 1387172633 w 387"/>
                <a:gd name="T37" fmla="*/ 569327476 h 412"/>
                <a:gd name="T38" fmla="*/ 1420200587 w 387"/>
                <a:gd name="T39" fmla="*/ 640492356 h 412"/>
                <a:gd name="T40" fmla="*/ 1332126043 w 387"/>
                <a:gd name="T41" fmla="*/ 736776298 h 412"/>
                <a:gd name="T42" fmla="*/ 1295427677 w 387"/>
                <a:gd name="T43" fmla="*/ 954459152 h 412"/>
                <a:gd name="T44" fmla="*/ 1295427677 w 387"/>
                <a:gd name="T45" fmla="*/ 1318660236 h 412"/>
                <a:gd name="T46" fmla="*/ 1346805772 w 387"/>
                <a:gd name="T47" fmla="*/ 1385640992 h 412"/>
                <a:gd name="T48" fmla="*/ 1328455631 w 387"/>
                <a:gd name="T49" fmla="*/ 1611696185 h 412"/>
                <a:gd name="T50" fmla="*/ 653218498 w 387"/>
                <a:gd name="T51" fmla="*/ 1724724805 h 412"/>
                <a:gd name="T52" fmla="*/ 484410112 w 387"/>
                <a:gd name="T53" fmla="*/ 1615882355 h 412"/>
                <a:gd name="T54" fmla="*/ 521106682 w 387"/>
                <a:gd name="T55" fmla="*/ 1477736719 h 412"/>
                <a:gd name="T56" fmla="*/ 440372840 w 387"/>
                <a:gd name="T57" fmla="*/ 1331220790 h 412"/>
                <a:gd name="T58" fmla="*/ 366976110 w 387"/>
                <a:gd name="T59" fmla="*/ 1142839076 h 412"/>
                <a:gd name="T60" fmla="*/ 179819559 w 387"/>
                <a:gd name="T61" fmla="*/ 958645321 h 412"/>
                <a:gd name="T62" fmla="*/ 62385512 w 387"/>
                <a:gd name="T63" fmla="*/ 958645321 h 412"/>
                <a:gd name="T64" fmla="*/ 62385512 w 387"/>
                <a:gd name="T65" fmla="*/ 703286943 h 412"/>
                <a:gd name="T66" fmla="*/ 0 w 387"/>
                <a:gd name="T67" fmla="*/ 607003001 h 412"/>
                <a:gd name="T68" fmla="*/ 132111876 w 387"/>
                <a:gd name="T69" fmla="*/ 460484898 h 412"/>
                <a:gd name="T70" fmla="*/ 102754303 w 387"/>
                <a:gd name="T71" fmla="*/ 113028651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7"/>
                <a:gd name="T109" fmla="*/ 0 h 412"/>
                <a:gd name="T110" fmla="*/ 387 w 387"/>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7" h="412">
                  <a:moveTo>
                    <a:pt x="28" y="27"/>
                  </a:moveTo>
                  <a:lnTo>
                    <a:pt x="57" y="24"/>
                  </a:lnTo>
                  <a:lnTo>
                    <a:pt x="84" y="24"/>
                  </a:lnTo>
                  <a:lnTo>
                    <a:pt x="100" y="0"/>
                  </a:lnTo>
                  <a:lnTo>
                    <a:pt x="113" y="30"/>
                  </a:lnTo>
                  <a:lnTo>
                    <a:pt x="154" y="30"/>
                  </a:lnTo>
                  <a:lnTo>
                    <a:pt x="177" y="58"/>
                  </a:lnTo>
                  <a:lnTo>
                    <a:pt x="220" y="50"/>
                  </a:lnTo>
                  <a:lnTo>
                    <a:pt x="249" y="68"/>
                  </a:lnTo>
                  <a:lnTo>
                    <a:pt x="303" y="81"/>
                  </a:lnTo>
                  <a:lnTo>
                    <a:pt x="313" y="102"/>
                  </a:lnTo>
                  <a:lnTo>
                    <a:pt x="341" y="104"/>
                  </a:lnTo>
                  <a:lnTo>
                    <a:pt x="333" y="125"/>
                  </a:lnTo>
                  <a:lnTo>
                    <a:pt x="342" y="149"/>
                  </a:lnTo>
                  <a:lnTo>
                    <a:pt x="324" y="180"/>
                  </a:lnTo>
                  <a:lnTo>
                    <a:pt x="337" y="186"/>
                  </a:lnTo>
                  <a:lnTo>
                    <a:pt x="367" y="153"/>
                  </a:lnTo>
                  <a:lnTo>
                    <a:pt x="366" y="142"/>
                  </a:lnTo>
                  <a:lnTo>
                    <a:pt x="378" y="136"/>
                  </a:lnTo>
                  <a:lnTo>
                    <a:pt x="387" y="153"/>
                  </a:lnTo>
                  <a:lnTo>
                    <a:pt x="363" y="176"/>
                  </a:lnTo>
                  <a:lnTo>
                    <a:pt x="353" y="228"/>
                  </a:lnTo>
                  <a:lnTo>
                    <a:pt x="353" y="315"/>
                  </a:lnTo>
                  <a:lnTo>
                    <a:pt x="367" y="331"/>
                  </a:lnTo>
                  <a:lnTo>
                    <a:pt x="362" y="385"/>
                  </a:lnTo>
                  <a:lnTo>
                    <a:pt x="178" y="412"/>
                  </a:lnTo>
                  <a:lnTo>
                    <a:pt x="132" y="386"/>
                  </a:lnTo>
                  <a:lnTo>
                    <a:pt x="142" y="353"/>
                  </a:lnTo>
                  <a:lnTo>
                    <a:pt x="120" y="318"/>
                  </a:lnTo>
                  <a:lnTo>
                    <a:pt x="100" y="273"/>
                  </a:lnTo>
                  <a:lnTo>
                    <a:pt x="49" y="229"/>
                  </a:lnTo>
                  <a:lnTo>
                    <a:pt x="17" y="229"/>
                  </a:lnTo>
                  <a:lnTo>
                    <a:pt x="17" y="168"/>
                  </a:lnTo>
                  <a:lnTo>
                    <a:pt x="0" y="145"/>
                  </a:lnTo>
                  <a:lnTo>
                    <a:pt x="36" y="110"/>
                  </a:lnTo>
                  <a:lnTo>
                    <a:pt x="28" y="27"/>
                  </a:lnTo>
                  <a:close/>
                </a:path>
              </a:pathLst>
            </a:custGeom>
            <a:solidFill>
              <a:srgbClr val="33CCCC"/>
            </a:solidFill>
            <a:ln w="17640">
              <a:solidFill>
                <a:srgbClr val="000000"/>
              </a:solidFill>
              <a:round/>
              <a:headEnd/>
              <a:tailEnd/>
            </a:ln>
          </p:spPr>
          <p:txBody>
            <a:bodyPr wrap="none" anchor="ctr"/>
            <a:lstStyle/>
            <a:p>
              <a:endParaRPr lang="en-US"/>
            </a:p>
          </p:txBody>
        </p:sp>
        <p:sp>
          <p:nvSpPr>
            <p:cNvPr id="36892" name="Freeform 36"/>
            <p:cNvSpPr>
              <a:spLocks noChangeArrowheads="1"/>
            </p:cNvSpPr>
            <p:nvPr/>
          </p:nvSpPr>
          <p:spPr bwMode="auto">
            <a:xfrm>
              <a:off x="4789488" y="2514600"/>
              <a:ext cx="862012" cy="546100"/>
            </a:xfrm>
            <a:custGeom>
              <a:avLst/>
              <a:gdLst>
                <a:gd name="T0" fmla="*/ 25686043 w 450"/>
                <a:gd name="T1" fmla="*/ 58565635 h 267"/>
                <a:gd name="T2" fmla="*/ 0 w 450"/>
                <a:gd name="T3" fmla="*/ 255182046 h 267"/>
                <a:gd name="T4" fmla="*/ 36694898 w 450"/>
                <a:gd name="T5" fmla="*/ 464348541 h 267"/>
                <a:gd name="T6" fmla="*/ 190811153 w 450"/>
                <a:gd name="T7" fmla="*/ 886864205 h 267"/>
                <a:gd name="T8" fmla="*/ 275209827 w 450"/>
                <a:gd name="T9" fmla="*/ 1116948353 h 267"/>
                <a:gd name="T10" fmla="*/ 1247615011 w 450"/>
                <a:gd name="T11" fmla="*/ 1062565152 h 267"/>
                <a:gd name="T12" fmla="*/ 1405401475 w 450"/>
                <a:gd name="T13" fmla="*/ 1116948353 h 267"/>
                <a:gd name="T14" fmla="*/ 1500807022 w 450"/>
                <a:gd name="T15" fmla="*/ 899414273 h 267"/>
                <a:gd name="T16" fmla="*/ 1464112139 w 450"/>
                <a:gd name="T17" fmla="*/ 744632832 h 267"/>
                <a:gd name="T18" fmla="*/ 1629239113 w 450"/>
                <a:gd name="T19" fmla="*/ 711165303 h 267"/>
                <a:gd name="T20" fmla="*/ 1651254894 w 450"/>
                <a:gd name="T21" fmla="*/ 468533260 h 267"/>
                <a:gd name="T22" fmla="*/ 1552179092 w 450"/>
                <a:gd name="T23" fmla="*/ 363950045 h 267"/>
                <a:gd name="T24" fmla="*/ 1383385695 w 450"/>
                <a:gd name="T25" fmla="*/ 255182046 h 267"/>
                <a:gd name="T26" fmla="*/ 1420078662 w 450"/>
                <a:gd name="T27" fmla="*/ 108765922 h 267"/>
                <a:gd name="T28" fmla="*/ 1346690812 w 450"/>
                <a:gd name="T29" fmla="*/ 0 h 267"/>
                <a:gd name="T30" fmla="*/ 987084166 w 450"/>
                <a:gd name="T31" fmla="*/ 16732746 h 267"/>
                <a:gd name="T32" fmla="*/ 620137251 w 450"/>
                <a:gd name="T33" fmla="*/ 33467537 h 267"/>
                <a:gd name="T34" fmla="*/ 25686043 w 450"/>
                <a:gd name="T35" fmla="*/ 58565635 h 2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0"/>
                <a:gd name="T55" fmla="*/ 0 h 267"/>
                <a:gd name="T56" fmla="*/ 450 w 450"/>
                <a:gd name="T57" fmla="*/ 267 h 2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0" h="267">
                  <a:moveTo>
                    <a:pt x="7" y="14"/>
                  </a:moveTo>
                  <a:lnTo>
                    <a:pt x="0" y="61"/>
                  </a:lnTo>
                  <a:lnTo>
                    <a:pt x="10" y="111"/>
                  </a:lnTo>
                  <a:lnTo>
                    <a:pt x="52" y="212"/>
                  </a:lnTo>
                  <a:lnTo>
                    <a:pt x="75" y="267"/>
                  </a:lnTo>
                  <a:lnTo>
                    <a:pt x="340" y="254"/>
                  </a:lnTo>
                  <a:lnTo>
                    <a:pt x="383" y="267"/>
                  </a:lnTo>
                  <a:lnTo>
                    <a:pt x="409" y="215"/>
                  </a:lnTo>
                  <a:lnTo>
                    <a:pt x="399" y="178"/>
                  </a:lnTo>
                  <a:lnTo>
                    <a:pt x="444" y="170"/>
                  </a:lnTo>
                  <a:lnTo>
                    <a:pt x="450" y="112"/>
                  </a:lnTo>
                  <a:lnTo>
                    <a:pt x="423" y="87"/>
                  </a:lnTo>
                  <a:lnTo>
                    <a:pt x="377" y="61"/>
                  </a:lnTo>
                  <a:lnTo>
                    <a:pt x="387" y="26"/>
                  </a:lnTo>
                  <a:lnTo>
                    <a:pt x="367" y="0"/>
                  </a:lnTo>
                  <a:lnTo>
                    <a:pt x="269" y="4"/>
                  </a:lnTo>
                  <a:lnTo>
                    <a:pt x="169" y="8"/>
                  </a:lnTo>
                  <a:lnTo>
                    <a:pt x="7" y="14"/>
                  </a:lnTo>
                  <a:close/>
                </a:path>
              </a:pathLst>
            </a:custGeom>
            <a:solidFill>
              <a:srgbClr val="99CCFF"/>
            </a:solidFill>
            <a:ln w="17640">
              <a:solidFill>
                <a:srgbClr val="000000"/>
              </a:solidFill>
              <a:round/>
              <a:headEnd/>
              <a:tailEnd/>
            </a:ln>
          </p:spPr>
          <p:txBody>
            <a:bodyPr wrap="none" anchor="ctr"/>
            <a:lstStyle/>
            <a:p>
              <a:endParaRPr lang="en-US"/>
            </a:p>
          </p:txBody>
        </p:sp>
        <p:sp>
          <p:nvSpPr>
            <p:cNvPr id="36893" name="Freeform 37"/>
            <p:cNvSpPr>
              <a:spLocks noChangeArrowheads="1"/>
            </p:cNvSpPr>
            <p:nvPr/>
          </p:nvSpPr>
          <p:spPr bwMode="auto">
            <a:xfrm>
              <a:off x="5514975" y="1676400"/>
              <a:ext cx="795338" cy="381000"/>
            </a:xfrm>
            <a:custGeom>
              <a:avLst/>
              <a:gdLst>
                <a:gd name="T0" fmla="*/ 0 w 416"/>
                <a:gd name="T1" fmla="*/ 485740117 h 164"/>
                <a:gd name="T2" fmla="*/ 339938187 w 416"/>
                <a:gd name="T3" fmla="*/ 0 h 164"/>
                <a:gd name="T4" fmla="*/ 277798601 w 416"/>
                <a:gd name="T5" fmla="*/ 199692785 h 164"/>
                <a:gd name="T6" fmla="*/ 325316208 w 416"/>
                <a:gd name="T7" fmla="*/ 259061391 h 164"/>
                <a:gd name="T8" fmla="*/ 431319820 w 416"/>
                <a:gd name="T9" fmla="*/ 178105890 h 164"/>
                <a:gd name="T10" fmla="*/ 665254396 w 416"/>
                <a:gd name="T11" fmla="*/ 302239826 h 164"/>
                <a:gd name="T12" fmla="*/ 767602513 w 416"/>
                <a:gd name="T13" fmla="*/ 199692785 h 164"/>
                <a:gd name="T14" fmla="*/ 1081954268 w 416"/>
                <a:gd name="T15" fmla="*/ 145723189 h 164"/>
                <a:gd name="T16" fmla="*/ 1144091943 w 416"/>
                <a:gd name="T17" fmla="*/ 269857161 h 164"/>
                <a:gd name="T18" fmla="*/ 1264715622 w 416"/>
                <a:gd name="T19" fmla="*/ 242871220 h 164"/>
                <a:gd name="T20" fmla="*/ 1505962980 w 416"/>
                <a:gd name="T21" fmla="*/ 372401952 h 164"/>
                <a:gd name="T22" fmla="*/ 1520583047 w 416"/>
                <a:gd name="T23" fmla="*/ 464153222 h 164"/>
                <a:gd name="T24" fmla="*/ 1261060127 w 416"/>
                <a:gd name="T25" fmla="*/ 550505446 h 164"/>
                <a:gd name="T26" fmla="*/ 1184300474 w 416"/>
                <a:gd name="T27" fmla="*/ 485740117 h 164"/>
                <a:gd name="T28" fmla="*/ 1052712222 w 416"/>
                <a:gd name="T29" fmla="*/ 507329334 h 164"/>
                <a:gd name="T30" fmla="*/ 899190764 w 416"/>
                <a:gd name="T31" fmla="*/ 631463415 h 164"/>
                <a:gd name="T32" fmla="*/ 826086605 w 416"/>
                <a:gd name="T33" fmla="*/ 636860139 h 164"/>
                <a:gd name="T34" fmla="*/ 771258008 w 416"/>
                <a:gd name="T35" fmla="*/ 550505446 h 164"/>
                <a:gd name="T36" fmla="*/ 687187364 w 416"/>
                <a:gd name="T37" fmla="*/ 879731286 h 164"/>
                <a:gd name="T38" fmla="*/ 588494742 w 416"/>
                <a:gd name="T39" fmla="*/ 885128010 h 164"/>
                <a:gd name="T40" fmla="*/ 548288124 w 416"/>
                <a:gd name="T41" fmla="*/ 755597351 h 164"/>
                <a:gd name="T42" fmla="*/ 343593682 w 416"/>
                <a:gd name="T43" fmla="*/ 690832021 h 164"/>
                <a:gd name="T44" fmla="*/ 248556495 w 416"/>
                <a:gd name="T45" fmla="*/ 599080605 h 164"/>
                <a:gd name="T46" fmla="*/ 80415178 w 416"/>
                <a:gd name="T47" fmla="*/ 631463415 h 164"/>
                <a:gd name="T48" fmla="*/ 0 w 416"/>
                <a:gd name="T49" fmla="*/ 485740117 h 1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16"/>
                <a:gd name="T76" fmla="*/ 0 h 164"/>
                <a:gd name="T77" fmla="*/ 416 w 416"/>
                <a:gd name="T78" fmla="*/ 164 h 1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16" h="164">
                  <a:moveTo>
                    <a:pt x="0" y="90"/>
                  </a:moveTo>
                  <a:lnTo>
                    <a:pt x="93" y="0"/>
                  </a:lnTo>
                  <a:lnTo>
                    <a:pt x="76" y="37"/>
                  </a:lnTo>
                  <a:lnTo>
                    <a:pt x="89" y="48"/>
                  </a:lnTo>
                  <a:lnTo>
                    <a:pt x="118" y="33"/>
                  </a:lnTo>
                  <a:lnTo>
                    <a:pt x="182" y="56"/>
                  </a:lnTo>
                  <a:lnTo>
                    <a:pt x="210" y="37"/>
                  </a:lnTo>
                  <a:lnTo>
                    <a:pt x="296" y="27"/>
                  </a:lnTo>
                  <a:lnTo>
                    <a:pt x="313" y="50"/>
                  </a:lnTo>
                  <a:lnTo>
                    <a:pt x="346" y="45"/>
                  </a:lnTo>
                  <a:lnTo>
                    <a:pt x="412" y="69"/>
                  </a:lnTo>
                  <a:lnTo>
                    <a:pt x="416" y="86"/>
                  </a:lnTo>
                  <a:lnTo>
                    <a:pt x="345" y="102"/>
                  </a:lnTo>
                  <a:lnTo>
                    <a:pt x="324" y="90"/>
                  </a:lnTo>
                  <a:lnTo>
                    <a:pt x="288" y="94"/>
                  </a:lnTo>
                  <a:lnTo>
                    <a:pt x="246" y="117"/>
                  </a:lnTo>
                  <a:lnTo>
                    <a:pt x="226" y="118"/>
                  </a:lnTo>
                  <a:lnTo>
                    <a:pt x="211" y="102"/>
                  </a:lnTo>
                  <a:lnTo>
                    <a:pt x="188" y="163"/>
                  </a:lnTo>
                  <a:lnTo>
                    <a:pt x="161" y="164"/>
                  </a:lnTo>
                  <a:lnTo>
                    <a:pt x="150" y="140"/>
                  </a:lnTo>
                  <a:lnTo>
                    <a:pt x="94" y="128"/>
                  </a:lnTo>
                  <a:lnTo>
                    <a:pt x="68" y="111"/>
                  </a:lnTo>
                  <a:lnTo>
                    <a:pt x="22" y="117"/>
                  </a:lnTo>
                  <a:lnTo>
                    <a:pt x="0" y="90"/>
                  </a:lnTo>
                  <a:close/>
                </a:path>
              </a:pathLst>
            </a:custGeom>
            <a:solidFill>
              <a:srgbClr val="99CCFF"/>
            </a:solidFill>
            <a:ln w="17640">
              <a:solidFill>
                <a:srgbClr val="000000"/>
              </a:solidFill>
              <a:round/>
              <a:headEnd/>
              <a:tailEnd/>
            </a:ln>
          </p:spPr>
          <p:txBody>
            <a:bodyPr wrap="none" anchor="ctr"/>
            <a:lstStyle/>
            <a:p>
              <a:endParaRPr lang="en-US"/>
            </a:p>
          </p:txBody>
        </p:sp>
        <p:sp>
          <p:nvSpPr>
            <p:cNvPr id="36894" name="Freeform 38"/>
            <p:cNvSpPr>
              <a:spLocks noChangeArrowheads="1"/>
            </p:cNvSpPr>
            <p:nvPr/>
          </p:nvSpPr>
          <p:spPr bwMode="auto">
            <a:xfrm>
              <a:off x="6080125" y="1941513"/>
              <a:ext cx="569913" cy="750887"/>
            </a:xfrm>
            <a:custGeom>
              <a:avLst/>
              <a:gdLst>
                <a:gd name="T0" fmla="*/ 276162192 w 297"/>
                <a:gd name="T1" fmla="*/ 62792153 h 367"/>
                <a:gd name="T2" fmla="*/ 316666296 w 297"/>
                <a:gd name="T3" fmla="*/ 159075524 h 367"/>
                <a:gd name="T4" fmla="*/ 239340395 w 297"/>
                <a:gd name="T5" fmla="*/ 217681519 h 367"/>
                <a:gd name="T6" fmla="*/ 235659948 w 297"/>
                <a:gd name="T7" fmla="*/ 460477847 h 367"/>
                <a:gd name="T8" fmla="*/ 195155845 w 297"/>
                <a:gd name="T9" fmla="*/ 301404433 h 367"/>
                <a:gd name="T10" fmla="*/ 33139387 w 297"/>
                <a:gd name="T11" fmla="*/ 456291704 h 367"/>
                <a:gd name="T12" fmla="*/ 0 w 297"/>
                <a:gd name="T13" fmla="*/ 895840885 h 367"/>
                <a:gd name="T14" fmla="*/ 103100511 w 297"/>
                <a:gd name="T15" fmla="*/ 1113522596 h 367"/>
                <a:gd name="T16" fmla="*/ 110465243 w 297"/>
                <a:gd name="T17" fmla="*/ 1226548443 h 367"/>
                <a:gd name="T18" fmla="*/ 117829974 w 297"/>
                <a:gd name="T19" fmla="*/ 1314457435 h 367"/>
                <a:gd name="T20" fmla="*/ 110465243 w 297"/>
                <a:gd name="T21" fmla="*/ 1393996188 h 367"/>
                <a:gd name="T22" fmla="*/ 92053414 w 297"/>
                <a:gd name="T23" fmla="*/ 1536325033 h 367"/>
                <a:gd name="T24" fmla="*/ 522869297 w 297"/>
                <a:gd name="T25" fmla="*/ 1511208178 h 367"/>
                <a:gd name="T26" fmla="*/ 1089923145 w 297"/>
                <a:gd name="T27" fmla="*/ 1456788325 h 367"/>
                <a:gd name="T28" fmla="*/ 986822423 w 297"/>
                <a:gd name="T29" fmla="*/ 1427485328 h 367"/>
                <a:gd name="T30" fmla="*/ 931588857 w 297"/>
                <a:gd name="T31" fmla="*/ 1347946575 h 367"/>
                <a:gd name="T32" fmla="*/ 1019962035 w 297"/>
                <a:gd name="T33" fmla="*/ 1276782153 h 367"/>
                <a:gd name="T34" fmla="*/ 1019962035 w 297"/>
                <a:gd name="T35" fmla="*/ 1193059303 h 367"/>
                <a:gd name="T36" fmla="*/ 975775326 w 297"/>
                <a:gd name="T37" fmla="*/ 1117708738 h 367"/>
                <a:gd name="T38" fmla="*/ 1019962035 w 297"/>
                <a:gd name="T39" fmla="*/ 1063286584 h 367"/>
                <a:gd name="T40" fmla="*/ 1093605510 w 297"/>
                <a:gd name="T41" fmla="*/ 1071660915 h 367"/>
                <a:gd name="T42" fmla="*/ 1078876048 w 297"/>
                <a:gd name="T43" fmla="*/ 858165603 h 367"/>
                <a:gd name="T44" fmla="*/ 1060466138 w 297"/>
                <a:gd name="T45" fmla="*/ 732579282 h 367"/>
                <a:gd name="T46" fmla="*/ 1012597304 w 297"/>
                <a:gd name="T47" fmla="*/ 653042575 h 367"/>
                <a:gd name="T48" fmla="*/ 968410595 w 297"/>
                <a:gd name="T49" fmla="*/ 602808865 h 367"/>
                <a:gd name="T50" fmla="*/ 894767120 w 297"/>
                <a:gd name="T51" fmla="*/ 586064295 h 367"/>
                <a:gd name="T52" fmla="*/ 828488376 w 297"/>
                <a:gd name="T53" fmla="*/ 586064295 h 367"/>
                <a:gd name="T54" fmla="*/ 758527267 w 297"/>
                <a:gd name="T55" fmla="*/ 686531715 h 367"/>
                <a:gd name="T56" fmla="*/ 710658432 w 297"/>
                <a:gd name="T57" fmla="*/ 720020855 h 367"/>
                <a:gd name="T58" fmla="*/ 681201426 w 297"/>
                <a:gd name="T59" fmla="*/ 732579282 h 367"/>
                <a:gd name="T60" fmla="*/ 644379688 w 297"/>
                <a:gd name="T61" fmla="*/ 715834712 h 367"/>
                <a:gd name="T62" fmla="*/ 633334510 w 297"/>
                <a:gd name="T63" fmla="*/ 665601002 h 367"/>
                <a:gd name="T64" fmla="*/ 644379688 w 297"/>
                <a:gd name="T65" fmla="*/ 636298005 h 367"/>
                <a:gd name="T66" fmla="*/ 673836694 w 297"/>
                <a:gd name="T67" fmla="*/ 602808865 h 367"/>
                <a:gd name="T68" fmla="*/ 706977985 w 297"/>
                <a:gd name="T69" fmla="*/ 586064295 h 367"/>
                <a:gd name="T70" fmla="*/ 736434992 w 297"/>
                <a:gd name="T71" fmla="*/ 581878153 h 367"/>
                <a:gd name="T72" fmla="*/ 736434992 w 297"/>
                <a:gd name="T73" fmla="*/ 523272030 h 367"/>
                <a:gd name="T74" fmla="*/ 817443198 w 297"/>
                <a:gd name="T75" fmla="*/ 460477847 h 367"/>
                <a:gd name="T76" fmla="*/ 736434992 w 297"/>
                <a:gd name="T77" fmla="*/ 259542944 h 367"/>
                <a:gd name="T78" fmla="*/ 736434992 w 297"/>
                <a:gd name="T79" fmla="*/ 163261667 h 367"/>
                <a:gd name="T80" fmla="*/ 596512772 w 297"/>
                <a:gd name="T81" fmla="*/ 125584306 h 367"/>
                <a:gd name="T82" fmla="*/ 397674502 w 297"/>
                <a:gd name="T83" fmla="*/ 0 h 367"/>
                <a:gd name="T84" fmla="*/ 276162192 w 297"/>
                <a:gd name="T85" fmla="*/ 62792153 h 3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7"/>
                <a:gd name="T130" fmla="*/ 0 h 367"/>
                <a:gd name="T131" fmla="*/ 297 w 297"/>
                <a:gd name="T132" fmla="*/ 367 h 3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7" h="367">
                  <a:moveTo>
                    <a:pt x="75" y="15"/>
                  </a:moveTo>
                  <a:lnTo>
                    <a:pt x="86" y="38"/>
                  </a:lnTo>
                  <a:lnTo>
                    <a:pt x="65" y="52"/>
                  </a:lnTo>
                  <a:lnTo>
                    <a:pt x="64" y="110"/>
                  </a:lnTo>
                  <a:lnTo>
                    <a:pt x="53" y="72"/>
                  </a:lnTo>
                  <a:lnTo>
                    <a:pt x="9" y="109"/>
                  </a:lnTo>
                  <a:lnTo>
                    <a:pt x="0" y="214"/>
                  </a:lnTo>
                  <a:lnTo>
                    <a:pt x="28" y="266"/>
                  </a:lnTo>
                  <a:lnTo>
                    <a:pt x="30" y="293"/>
                  </a:lnTo>
                  <a:lnTo>
                    <a:pt x="32" y="314"/>
                  </a:lnTo>
                  <a:lnTo>
                    <a:pt x="30" y="333"/>
                  </a:lnTo>
                  <a:lnTo>
                    <a:pt x="25" y="367"/>
                  </a:lnTo>
                  <a:lnTo>
                    <a:pt x="142" y="361"/>
                  </a:lnTo>
                  <a:lnTo>
                    <a:pt x="296" y="348"/>
                  </a:lnTo>
                  <a:lnTo>
                    <a:pt x="268" y="341"/>
                  </a:lnTo>
                  <a:lnTo>
                    <a:pt x="253" y="322"/>
                  </a:lnTo>
                  <a:lnTo>
                    <a:pt x="277" y="305"/>
                  </a:lnTo>
                  <a:lnTo>
                    <a:pt x="277" y="285"/>
                  </a:lnTo>
                  <a:lnTo>
                    <a:pt x="265" y="267"/>
                  </a:lnTo>
                  <a:lnTo>
                    <a:pt x="277" y="254"/>
                  </a:lnTo>
                  <a:lnTo>
                    <a:pt x="297" y="256"/>
                  </a:lnTo>
                  <a:lnTo>
                    <a:pt x="293" y="205"/>
                  </a:lnTo>
                  <a:lnTo>
                    <a:pt x="288" y="175"/>
                  </a:lnTo>
                  <a:lnTo>
                    <a:pt x="275" y="156"/>
                  </a:lnTo>
                  <a:lnTo>
                    <a:pt x="263" y="144"/>
                  </a:lnTo>
                  <a:lnTo>
                    <a:pt x="243" y="140"/>
                  </a:lnTo>
                  <a:lnTo>
                    <a:pt x="225" y="140"/>
                  </a:lnTo>
                  <a:lnTo>
                    <a:pt x="206" y="164"/>
                  </a:lnTo>
                  <a:lnTo>
                    <a:pt x="193" y="172"/>
                  </a:lnTo>
                  <a:lnTo>
                    <a:pt x="185" y="175"/>
                  </a:lnTo>
                  <a:lnTo>
                    <a:pt x="175" y="171"/>
                  </a:lnTo>
                  <a:lnTo>
                    <a:pt x="172" y="159"/>
                  </a:lnTo>
                  <a:lnTo>
                    <a:pt x="175" y="152"/>
                  </a:lnTo>
                  <a:lnTo>
                    <a:pt x="183" y="144"/>
                  </a:lnTo>
                  <a:lnTo>
                    <a:pt x="192" y="140"/>
                  </a:lnTo>
                  <a:lnTo>
                    <a:pt x="200" y="139"/>
                  </a:lnTo>
                  <a:lnTo>
                    <a:pt x="200" y="125"/>
                  </a:lnTo>
                  <a:lnTo>
                    <a:pt x="222" y="110"/>
                  </a:lnTo>
                  <a:lnTo>
                    <a:pt x="200" y="62"/>
                  </a:lnTo>
                  <a:lnTo>
                    <a:pt x="200" y="39"/>
                  </a:lnTo>
                  <a:lnTo>
                    <a:pt x="162" y="30"/>
                  </a:lnTo>
                  <a:lnTo>
                    <a:pt x="108" y="0"/>
                  </a:lnTo>
                  <a:lnTo>
                    <a:pt x="75" y="15"/>
                  </a:lnTo>
                  <a:close/>
                </a:path>
              </a:pathLst>
            </a:custGeom>
            <a:solidFill>
              <a:srgbClr val="99CCFF"/>
            </a:solidFill>
            <a:ln w="17640">
              <a:solidFill>
                <a:srgbClr val="000000"/>
              </a:solidFill>
              <a:round/>
              <a:headEnd/>
              <a:tailEnd/>
            </a:ln>
          </p:spPr>
          <p:txBody>
            <a:bodyPr wrap="none" anchor="ctr"/>
            <a:lstStyle/>
            <a:p>
              <a:endParaRPr lang="en-US"/>
            </a:p>
          </p:txBody>
        </p:sp>
        <p:sp>
          <p:nvSpPr>
            <p:cNvPr id="36895" name="Freeform 39"/>
            <p:cNvSpPr>
              <a:spLocks noChangeArrowheads="1"/>
            </p:cNvSpPr>
            <p:nvPr/>
          </p:nvSpPr>
          <p:spPr bwMode="auto">
            <a:xfrm>
              <a:off x="5461000" y="2608263"/>
              <a:ext cx="617538" cy="992187"/>
            </a:xfrm>
            <a:custGeom>
              <a:avLst/>
              <a:gdLst>
                <a:gd name="T0" fmla="*/ 217003214 w 322"/>
                <a:gd name="T1" fmla="*/ 112996805 h 485"/>
                <a:gd name="T2" fmla="*/ 897439875 w 322"/>
                <a:gd name="T3" fmla="*/ 0 h 485"/>
                <a:gd name="T4" fmla="*/ 1007781839 w 322"/>
                <a:gd name="T5" fmla="*/ 246919546 h 485"/>
                <a:gd name="T6" fmla="*/ 1143868368 w 322"/>
                <a:gd name="T7" fmla="*/ 1289004531 h 485"/>
                <a:gd name="T8" fmla="*/ 1184326681 w 322"/>
                <a:gd name="T9" fmla="*/ 1427112835 h 485"/>
                <a:gd name="T10" fmla="*/ 1077663333 w 322"/>
                <a:gd name="T11" fmla="*/ 1703327398 h 485"/>
                <a:gd name="T12" fmla="*/ 1077663333 w 322"/>
                <a:gd name="T13" fmla="*/ 1891654672 h 485"/>
                <a:gd name="T14" fmla="*/ 956288155 w 322"/>
                <a:gd name="T15" fmla="*/ 1870730783 h 485"/>
                <a:gd name="T16" fmla="*/ 959966532 w 322"/>
                <a:gd name="T17" fmla="*/ 2029762976 h 485"/>
                <a:gd name="T18" fmla="*/ 831234840 w 322"/>
                <a:gd name="T19" fmla="*/ 1966987218 h 485"/>
                <a:gd name="T20" fmla="*/ 765029805 w 322"/>
                <a:gd name="T21" fmla="*/ 1987913152 h 485"/>
                <a:gd name="T22" fmla="*/ 669401589 w 322"/>
                <a:gd name="T23" fmla="*/ 1971172814 h 485"/>
                <a:gd name="T24" fmla="*/ 595841718 w 322"/>
                <a:gd name="T25" fmla="*/ 1728436883 h 485"/>
                <a:gd name="T26" fmla="*/ 459753151 w 322"/>
                <a:gd name="T27" fmla="*/ 1653106382 h 485"/>
                <a:gd name="T28" fmla="*/ 459753151 w 322"/>
                <a:gd name="T29" fmla="*/ 1393632158 h 485"/>
                <a:gd name="T30" fmla="*/ 319988245 w 322"/>
                <a:gd name="T31" fmla="*/ 1427112835 h 485"/>
                <a:gd name="T32" fmla="*/ 242749937 w 322"/>
                <a:gd name="T33" fmla="*/ 1234597919 h 485"/>
                <a:gd name="T34" fmla="*/ 0 w 322"/>
                <a:gd name="T35" fmla="*/ 1012789713 h 485"/>
                <a:gd name="T36" fmla="*/ 176544902 w 322"/>
                <a:gd name="T37" fmla="*/ 661242604 h 485"/>
                <a:gd name="T38" fmla="*/ 125053345 w 322"/>
                <a:gd name="T39" fmla="*/ 498024687 h 485"/>
                <a:gd name="T40" fmla="*/ 305276654 w 322"/>
                <a:gd name="T41" fmla="*/ 464544010 h 485"/>
                <a:gd name="T42" fmla="*/ 319988245 w 322"/>
                <a:gd name="T43" fmla="*/ 238550399 h 485"/>
                <a:gd name="T44" fmla="*/ 217003214 w 322"/>
                <a:gd name="T45" fmla="*/ 112996805 h 4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2"/>
                <a:gd name="T70" fmla="*/ 0 h 485"/>
                <a:gd name="T71" fmla="*/ 322 w 322"/>
                <a:gd name="T72" fmla="*/ 485 h 48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2" h="485">
                  <a:moveTo>
                    <a:pt x="59" y="27"/>
                  </a:moveTo>
                  <a:lnTo>
                    <a:pt x="244" y="0"/>
                  </a:lnTo>
                  <a:lnTo>
                    <a:pt x="274" y="59"/>
                  </a:lnTo>
                  <a:lnTo>
                    <a:pt x="311" y="308"/>
                  </a:lnTo>
                  <a:lnTo>
                    <a:pt x="322" y="341"/>
                  </a:lnTo>
                  <a:lnTo>
                    <a:pt x="293" y="407"/>
                  </a:lnTo>
                  <a:lnTo>
                    <a:pt x="293" y="452"/>
                  </a:lnTo>
                  <a:lnTo>
                    <a:pt x="260" y="447"/>
                  </a:lnTo>
                  <a:lnTo>
                    <a:pt x="261" y="485"/>
                  </a:lnTo>
                  <a:lnTo>
                    <a:pt x="226" y="470"/>
                  </a:lnTo>
                  <a:lnTo>
                    <a:pt x="208" y="475"/>
                  </a:lnTo>
                  <a:lnTo>
                    <a:pt x="182" y="471"/>
                  </a:lnTo>
                  <a:lnTo>
                    <a:pt x="162" y="413"/>
                  </a:lnTo>
                  <a:lnTo>
                    <a:pt x="125" y="395"/>
                  </a:lnTo>
                  <a:lnTo>
                    <a:pt x="125" y="333"/>
                  </a:lnTo>
                  <a:lnTo>
                    <a:pt x="87" y="341"/>
                  </a:lnTo>
                  <a:lnTo>
                    <a:pt x="66" y="295"/>
                  </a:lnTo>
                  <a:lnTo>
                    <a:pt x="0" y="242"/>
                  </a:lnTo>
                  <a:lnTo>
                    <a:pt x="48" y="158"/>
                  </a:lnTo>
                  <a:lnTo>
                    <a:pt x="34" y="119"/>
                  </a:lnTo>
                  <a:lnTo>
                    <a:pt x="83" y="111"/>
                  </a:lnTo>
                  <a:lnTo>
                    <a:pt x="87" y="57"/>
                  </a:lnTo>
                  <a:lnTo>
                    <a:pt x="59" y="27"/>
                  </a:lnTo>
                  <a:close/>
                </a:path>
              </a:pathLst>
            </a:custGeom>
            <a:solidFill>
              <a:srgbClr val="99CCFF"/>
            </a:solidFill>
            <a:ln w="17640">
              <a:solidFill>
                <a:srgbClr val="000000"/>
              </a:solidFill>
              <a:round/>
              <a:headEnd/>
              <a:tailEnd/>
            </a:ln>
          </p:spPr>
          <p:txBody>
            <a:bodyPr wrap="none" anchor="ctr"/>
            <a:lstStyle/>
            <a:p>
              <a:endParaRPr lang="en-US"/>
            </a:p>
          </p:txBody>
        </p:sp>
        <p:sp>
          <p:nvSpPr>
            <p:cNvPr id="36896" name="Freeform 40"/>
            <p:cNvSpPr>
              <a:spLocks noChangeArrowheads="1"/>
            </p:cNvSpPr>
            <p:nvPr/>
          </p:nvSpPr>
          <p:spPr bwMode="auto">
            <a:xfrm>
              <a:off x="4911725" y="3009900"/>
              <a:ext cx="979488" cy="784225"/>
            </a:xfrm>
            <a:custGeom>
              <a:avLst/>
              <a:gdLst>
                <a:gd name="T0" fmla="*/ 0 w 512"/>
                <a:gd name="T1" fmla="*/ 54219763 h 384"/>
                <a:gd name="T2" fmla="*/ 819796869 w 512"/>
                <a:gd name="T3" fmla="*/ 0 h 384"/>
                <a:gd name="T4" fmla="*/ 991807889 w 512"/>
                <a:gd name="T5" fmla="*/ 0 h 384"/>
                <a:gd name="T6" fmla="*/ 1123560679 w 512"/>
                <a:gd name="T7" fmla="*/ 45879206 h 384"/>
                <a:gd name="T8" fmla="*/ 1054024717 w 512"/>
                <a:gd name="T9" fmla="*/ 183514782 h 384"/>
                <a:gd name="T10" fmla="*/ 1291912012 w 512"/>
                <a:gd name="T11" fmla="*/ 412908755 h 384"/>
                <a:gd name="T12" fmla="*/ 1368767348 w 512"/>
                <a:gd name="T13" fmla="*/ 604766200 h 384"/>
                <a:gd name="T14" fmla="*/ 1511500873 w 512"/>
                <a:gd name="T15" fmla="*/ 554716731 h 384"/>
                <a:gd name="T16" fmla="*/ 1507841187 w 512"/>
                <a:gd name="T17" fmla="*/ 825817509 h 384"/>
                <a:gd name="T18" fmla="*/ 1650572799 w 512"/>
                <a:gd name="T19" fmla="*/ 905063012 h 384"/>
                <a:gd name="T20" fmla="*/ 1716449074 w 512"/>
                <a:gd name="T21" fmla="*/ 1142797733 h 384"/>
                <a:gd name="T22" fmla="*/ 1818924131 w 512"/>
                <a:gd name="T23" fmla="*/ 1163653210 h 384"/>
                <a:gd name="T24" fmla="*/ 1873821347 w 512"/>
                <a:gd name="T25" fmla="*/ 1263752147 h 384"/>
                <a:gd name="T26" fmla="*/ 1745728482 w 512"/>
                <a:gd name="T27" fmla="*/ 1401387675 h 384"/>
                <a:gd name="T28" fmla="*/ 1705470014 w 512"/>
                <a:gd name="T29" fmla="*/ 1559876638 h 384"/>
                <a:gd name="T30" fmla="*/ 1526139621 w 512"/>
                <a:gd name="T31" fmla="*/ 1601585550 h 384"/>
                <a:gd name="T32" fmla="*/ 1573717462 w 512"/>
                <a:gd name="T33" fmla="*/ 1426411388 h 384"/>
                <a:gd name="T34" fmla="*/ 871034398 w 512"/>
                <a:gd name="T35" fmla="*/ 1493144013 h 384"/>
                <a:gd name="T36" fmla="*/ 365980280 w 512"/>
                <a:gd name="T37" fmla="*/ 1555706360 h 384"/>
                <a:gd name="T38" fmla="*/ 336702785 w 512"/>
                <a:gd name="T39" fmla="*/ 1384704519 h 384"/>
                <a:gd name="T40" fmla="*/ 300104004 w 512"/>
                <a:gd name="T41" fmla="*/ 871696699 h 384"/>
                <a:gd name="T42" fmla="*/ 296444317 w 512"/>
                <a:gd name="T43" fmla="*/ 592253322 h 384"/>
                <a:gd name="T44" fmla="*/ 128092925 w 512"/>
                <a:gd name="T45" fmla="*/ 467128502 h 384"/>
                <a:gd name="T46" fmla="*/ 186649827 w 512"/>
                <a:gd name="T47" fmla="*/ 350346408 h 384"/>
                <a:gd name="T48" fmla="*/ 106134774 w 512"/>
                <a:gd name="T49" fmla="*/ 287784062 h 384"/>
                <a:gd name="T50" fmla="*/ 0 w 512"/>
                <a:gd name="T51" fmla="*/ 54219763 h 3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12"/>
                <a:gd name="T79" fmla="*/ 0 h 384"/>
                <a:gd name="T80" fmla="*/ 512 w 512"/>
                <a:gd name="T81" fmla="*/ 384 h 38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12" h="384">
                  <a:moveTo>
                    <a:pt x="0" y="13"/>
                  </a:moveTo>
                  <a:lnTo>
                    <a:pt x="224" y="0"/>
                  </a:lnTo>
                  <a:lnTo>
                    <a:pt x="271" y="0"/>
                  </a:lnTo>
                  <a:lnTo>
                    <a:pt x="307" y="11"/>
                  </a:lnTo>
                  <a:lnTo>
                    <a:pt x="288" y="44"/>
                  </a:lnTo>
                  <a:lnTo>
                    <a:pt x="353" y="99"/>
                  </a:lnTo>
                  <a:lnTo>
                    <a:pt x="374" y="145"/>
                  </a:lnTo>
                  <a:lnTo>
                    <a:pt x="413" y="133"/>
                  </a:lnTo>
                  <a:lnTo>
                    <a:pt x="412" y="198"/>
                  </a:lnTo>
                  <a:lnTo>
                    <a:pt x="451" y="217"/>
                  </a:lnTo>
                  <a:lnTo>
                    <a:pt x="469" y="274"/>
                  </a:lnTo>
                  <a:lnTo>
                    <a:pt x="497" y="279"/>
                  </a:lnTo>
                  <a:lnTo>
                    <a:pt x="512" y="303"/>
                  </a:lnTo>
                  <a:lnTo>
                    <a:pt x="477" y="336"/>
                  </a:lnTo>
                  <a:lnTo>
                    <a:pt x="466" y="374"/>
                  </a:lnTo>
                  <a:lnTo>
                    <a:pt x="417" y="384"/>
                  </a:lnTo>
                  <a:lnTo>
                    <a:pt x="430" y="342"/>
                  </a:lnTo>
                  <a:lnTo>
                    <a:pt x="238" y="358"/>
                  </a:lnTo>
                  <a:lnTo>
                    <a:pt x="100" y="373"/>
                  </a:lnTo>
                  <a:lnTo>
                    <a:pt x="92" y="332"/>
                  </a:lnTo>
                  <a:lnTo>
                    <a:pt x="82" y="209"/>
                  </a:lnTo>
                  <a:lnTo>
                    <a:pt x="81" y="142"/>
                  </a:lnTo>
                  <a:lnTo>
                    <a:pt x="35" y="112"/>
                  </a:lnTo>
                  <a:lnTo>
                    <a:pt x="51" y="84"/>
                  </a:lnTo>
                  <a:lnTo>
                    <a:pt x="29" y="69"/>
                  </a:lnTo>
                  <a:lnTo>
                    <a:pt x="0" y="13"/>
                  </a:lnTo>
                  <a:close/>
                </a:path>
              </a:pathLst>
            </a:custGeom>
            <a:solidFill>
              <a:schemeClr val="tx1"/>
            </a:solidFill>
            <a:ln w="17640">
              <a:solidFill>
                <a:srgbClr val="000000"/>
              </a:solidFill>
              <a:round/>
              <a:headEnd/>
              <a:tailEnd/>
            </a:ln>
          </p:spPr>
          <p:txBody>
            <a:bodyPr wrap="none" anchor="ctr"/>
            <a:lstStyle/>
            <a:p>
              <a:endParaRPr lang="en-US"/>
            </a:p>
          </p:txBody>
        </p:sp>
        <p:sp>
          <p:nvSpPr>
            <p:cNvPr id="36897" name="Freeform 41"/>
            <p:cNvSpPr>
              <a:spLocks noChangeArrowheads="1"/>
            </p:cNvSpPr>
            <p:nvPr/>
          </p:nvSpPr>
          <p:spPr bwMode="auto">
            <a:xfrm>
              <a:off x="5984875" y="2678113"/>
              <a:ext cx="477838" cy="766762"/>
            </a:xfrm>
            <a:custGeom>
              <a:avLst/>
              <a:gdLst>
                <a:gd name="T0" fmla="*/ 0 w 250"/>
                <a:gd name="T1" fmla="*/ 108700267 h 375"/>
                <a:gd name="T2" fmla="*/ 105944334 w 250"/>
                <a:gd name="T3" fmla="*/ 167231824 h 375"/>
                <a:gd name="T4" fmla="*/ 208236075 w 250"/>
                <a:gd name="T5" fmla="*/ 158871054 h 375"/>
                <a:gd name="T6" fmla="*/ 241115144 w 250"/>
                <a:gd name="T7" fmla="*/ 125423852 h 375"/>
                <a:gd name="T8" fmla="*/ 266689088 w 250"/>
                <a:gd name="T9" fmla="*/ 29265770 h 375"/>
                <a:gd name="T10" fmla="*/ 708733210 w 250"/>
                <a:gd name="T11" fmla="*/ 0 h 375"/>
                <a:gd name="T12" fmla="*/ 913316633 w 250"/>
                <a:gd name="T13" fmla="*/ 1107909900 h 375"/>
                <a:gd name="T14" fmla="*/ 898704350 w 250"/>
                <a:gd name="T15" fmla="*/ 1095367722 h 375"/>
                <a:gd name="T16" fmla="*/ 745266783 w 250"/>
                <a:gd name="T17" fmla="*/ 1158080654 h 375"/>
                <a:gd name="T18" fmla="*/ 639322479 w 250"/>
                <a:gd name="T19" fmla="*/ 1454915597 h 375"/>
                <a:gd name="T20" fmla="*/ 482232200 w 250"/>
                <a:gd name="T21" fmla="*/ 1413107657 h 375"/>
                <a:gd name="T22" fmla="*/ 299568157 w 250"/>
                <a:gd name="T23" fmla="*/ 1525989300 h 375"/>
                <a:gd name="T24" fmla="*/ 58452968 w 250"/>
                <a:gd name="T25" fmla="*/ 1567797240 h 375"/>
                <a:gd name="T26" fmla="*/ 168049909 w 250"/>
                <a:gd name="T27" fmla="*/ 1275141660 h 375"/>
                <a:gd name="T28" fmla="*/ 120558528 w 250"/>
                <a:gd name="T29" fmla="*/ 1112091307 h 375"/>
                <a:gd name="T30" fmla="*/ 0 w 250"/>
                <a:gd name="T31" fmla="*/ 108700267 h 3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50"/>
                <a:gd name="T49" fmla="*/ 0 h 375"/>
                <a:gd name="T50" fmla="*/ 250 w 250"/>
                <a:gd name="T51" fmla="*/ 375 h 3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50" h="375">
                  <a:moveTo>
                    <a:pt x="0" y="26"/>
                  </a:moveTo>
                  <a:lnTo>
                    <a:pt x="29" y="40"/>
                  </a:lnTo>
                  <a:lnTo>
                    <a:pt x="57" y="38"/>
                  </a:lnTo>
                  <a:lnTo>
                    <a:pt x="66" y="30"/>
                  </a:lnTo>
                  <a:lnTo>
                    <a:pt x="73" y="7"/>
                  </a:lnTo>
                  <a:lnTo>
                    <a:pt x="194" y="0"/>
                  </a:lnTo>
                  <a:lnTo>
                    <a:pt x="250" y="265"/>
                  </a:lnTo>
                  <a:lnTo>
                    <a:pt x="246" y="262"/>
                  </a:lnTo>
                  <a:lnTo>
                    <a:pt x="204" y="277"/>
                  </a:lnTo>
                  <a:lnTo>
                    <a:pt x="175" y="348"/>
                  </a:lnTo>
                  <a:lnTo>
                    <a:pt x="132" y="338"/>
                  </a:lnTo>
                  <a:lnTo>
                    <a:pt x="82" y="365"/>
                  </a:lnTo>
                  <a:lnTo>
                    <a:pt x="16" y="375"/>
                  </a:lnTo>
                  <a:lnTo>
                    <a:pt x="46" y="305"/>
                  </a:lnTo>
                  <a:lnTo>
                    <a:pt x="33" y="266"/>
                  </a:lnTo>
                  <a:lnTo>
                    <a:pt x="0" y="26"/>
                  </a:lnTo>
                  <a:close/>
                </a:path>
              </a:pathLst>
            </a:custGeom>
            <a:solidFill>
              <a:srgbClr val="FFFFFF"/>
            </a:solidFill>
            <a:ln w="17640">
              <a:solidFill>
                <a:srgbClr val="000000"/>
              </a:solidFill>
              <a:round/>
              <a:headEnd/>
              <a:tailEnd/>
            </a:ln>
          </p:spPr>
          <p:txBody>
            <a:bodyPr wrap="none" anchor="ctr"/>
            <a:lstStyle/>
            <a:p>
              <a:endParaRPr lang="en-US"/>
            </a:p>
          </p:txBody>
        </p:sp>
        <p:sp>
          <p:nvSpPr>
            <p:cNvPr id="36898" name="Freeform 42"/>
            <p:cNvSpPr>
              <a:spLocks noChangeArrowheads="1"/>
            </p:cNvSpPr>
            <p:nvPr/>
          </p:nvSpPr>
          <p:spPr bwMode="auto">
            <a:xfrm>
              <a:off x="6357938" y="2522538"/>
              <a:ext cx="614362" cy="690562"/>
            </a:xfrm>
            <a:custGeom>
              <a:avLst/>
              <a:gdLst>
                <a:gd name="T0" fmla="*/ 0 w 322"/>
                <a:gd name="T1" fmla="*/ 317237658 h 338"/>
                <a:gd name="T2" fmla="*/ 527843842 w 322"/>
                <a:gd name="T3" fmla="*/ 262973334 h 338"/>
                <a:gd name="T4" fmla="*/ 640691796 w 322"/>
                <a:gd name="T5" fmla="*/ 283845524 h 338"/>
                <a:gd name="T6" fmla="*/ 888231889 w 322"/>
                <a:gd name="T7" fmla="*/ 162792846 h 338"/>
                <a:gd name="T8" fmla="*/ 942837584 w 322"/>
                <a:gd name="T9" fmla="*/ 50090260 h 338"/>
                <a:gd name="T10" fmla="*/ 1092089573 w 322"/>
                <a:gd name="T11" fmla="*/ 0 h 338"/>
                <a:gd name="T12" fmla="*/ 1172176017 w 322"/>
                <a:gd name="T13" fmla="*/ 534296744 h 338"/>
                <a:gd name="T14" fmla="*/ 1110291471 w 322"/>
                <a:gd name="T15" fmla="*/ 592735149 h 338"/>
                <a:gd name="T16" fmla="*/ 1124852990 w 322"/>
                <a:gd name="T17" fmla="*/ 960062923 h 338"/>
                <a:gd name="T18" fmla="*/ 1008362748 w 322"/>
                <a:gd name="T19" fmla="*/ 993457100 h 338"/>
                <a:gd name="T20" fmla="*/ 942837584 w 322"/>
                <a:gd name="T21" fmla="*/ 1202166364 h 338"/>
                <a:gd name="T22" fmla="*/ 851830000 w 322"/>
                <a:gd name="T23" fmla="*/ 1172946204 h 338"/>
                <a:gd name="T24" fmla="*/ 822706963 w 322"/>
                <a:gd name="T25" fmla="*/ 1410875374 h 338"/>
                <a:gd name="T26" fmla="*/ 691657111 w 322"/>
                <a:gd name="T27" fmla="*/ 1310694886 h 338"/>
                <a:gd name="T28" fmla="*/ 433195759 w 322"/>
                <a:gd name="T29" fmla="*/ 1373307180 h 338"/>
                <a:gd name="T30" fmla="*/ 320345898 w 322"/>
                <a:gd name="T31" fmla="*/ 1285650785 h 338"/>
                <a:gd name="T32" fmla="*/ 174734468 w 322"/>
                <a:gd name="T33" fmla="*/ 1281474726 h 338"/>
                <a:gd name="T34" fmla="*/ 98288373 w 322"/>
                <a:gd name="T35" fmla="*/ 880752519 h 338"/>
                <a:gd name="T36" fmla="*/ 0 w 322"/>
                <a:gd name="T37" fmla="*/ 317237658 h 3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2"/>
                <a:gd name="T58" fmla="*/ 0 h 338"/>
                <a:gd name="T59" fmla="*/ 322 w 322"/>
                <a:gd name="T60" fmla="*/ 338 h 3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2" h="338">
                  <a:moveTo>
                    <a:pt x="0" y="76"/>
                  </a:moveTo>
                  <a:lnTo>
                    <a:pt x="145" y="63"/>
                  </a:lnTo>
                  <a:lnTo>
                    <a:pt x="176" y="68"/>
                  </a:lnTo>
                  <a:lnTo>
                    <a:pt x="244" y="39"/>
                  </a:lnTo>
                  <a:lnTo>
                    <a:pt x="259" y="12"/>
                  </a:lnTo>
                  <a:lnTo>
                    <a:pt x="300" y="0"/>
                  </a:lnTo>
                  <a:lnTo>
                    <a:pt x="322" y="128"/>
                  </a:lnTo>
                  <a:lnTo>
                    <a:pt x="305" y="142"/>
                  </a:lnTo>
                  <a:lnTo>
                    <a:pt x="309" y="230"/>
                  </a:lnTo>
                  <a:lnTo>
                    <a:pt x="277" y="238"/>
                  </a:lnTo>
                  <a:lnTo>
                    <a:pt x="259" y="288"/>
                  </a:lnTo>
                  <a:lnTo>
                    <a:pt x="234" y="281"/>
                  </a:lnTo>
                  <a:lnTo>
                    <a:pt x="226" y="338"/>
                  </a:lnTo>
                  <a:lnTo>
                    <a:pt x="190" y="314"/>
                  </a:lnTo>
                  <a:lnTo>
                    <a:pt x="119" y="329"/>
                  </a:lnTo>
                  <a:lnTo>
                    <a:pt x="88" y="308"/>
                  </a:lnTo>
                  <a:lnTo>
                    <a:pt x="48" y="307"/>
                  </a:lnTo>
                  <a:lnTo>
                    <a:pt x="27" y="211"/>
                  </a:lnTo>
                  <a:lnTo>
                    <a:pt x="0" y="76"/>
                  </a:lnTo>
                  <a:close/>
                </a:path>
              </a:pathLst>
            </a:custGeom>
            <a:solidFill>
              <a:srgbClr val="FFFFFF"/>
            </a:solidFill>
            <a:ln w="17640">
              <a:solidFill>
                <a:srgbClr val="000000"/>
              </a:solidFill>
              <a:round/>
              <a:headEnd/>
              <a:tailEnd/>
            </a:ln>
          </p:spPr>
          <p:txBody>
            <a:bodyPr wrap="none" anchor="ctr"/>
            <a:lstStyle/>
            <a:p>
              <a:endParaRPr lang="en-US"/>
            </a:p>
          </p:txBody>
        </p:sp>
        <p:sp>
          <p:nvSpPr>
            <p:cNvPr id="36899" name="Freeform 43"/>
            <p:cNvSpPr>
              <a:spLocks noChangeArrowheads="1"/>
            </p:cNvSpPr>
            <p:nvPr/>
          </p:nvSpPr>
          <p:spPr bwMode="auto">
            <a:xfrm>
              <a:off x="5808663" y="3146425"/>
              <a:ext cx="1084262" cy="587375"/>
            </a:xfrm>
            <a:custGeom>
              <a:avLst/>
              <a:gdLst>
                <a:gd name="T0" fmla="*/ 0 w 566"/>
                <a:gd name="T1" fmla="*/ 1202123313 h 287"/>
                <a:gd name="T2" fmla="*/ 506425086 w 566"/>
                <a:gd name="T3" fmla="*/ 1126728545 h 287"/>
                <a:gd name="T4" fmla="*/ 506425086 w 566"/>
                <a:gd name="T5" fmla="*/ 1072276398 h 287"/>
                <a:gd name="T6" fmla="*/ 1724778975 w 566"/>
                <a:gd name="T7" fmla="*/ 900546031 h 287"/>
                <a:gd name="T8" fmla="*/ 1746797530 w 566"/>
                <a:gd name="T9" fmla="*/ 808395733 h 287"/>
                <a:gd name="T10" fmla="*/ 1922944053 w 566"/>
                <a:gd name="T11" fmla="*/ 741379754 h 287"/>
                <a:gd name="T12" fmla="*/ 1944962608 w 566"/>
                <a:gd name="T13" fmla="*/ 645042108 h 287"/>
                <a:gd name="T14" fmla="*/ 2022028029 w 566"/>
                <a:gd name="T15" fmla="*/ 611533095 h 287"/>
                <a:gd name="T16" fmla="*/ 2077074416 w 566"/>
                <a:gd name="T17" fmla="*/ 469120173 h 287"/>
                <a:gd name="T18" fmla="*/ 1908266294 w 566"/>
                <a:gd name="T19" fmla="*/ 326709425 h 287"/>
                <a:gd name="T20" fmla="*/ 1878908859 w 566"/>
                <a:gd name="T21" fmla="*/ 134034038 h 287"/>
                <a:gd name="T22" fmla="*/ 1746797530 w 566"/>
                <a:gd name="T23" fmla="*/ 37696377 h 287"/>
                <a:gd name="T24" fmla="*/ 1475235992 w 566"/>
                <a:gd name="T25" fmla="*/ 92148283 h 287"/>
                <a:gd name="T26" fmla="*/ 1346795061 w 566"/>
                <a:gd name="T27" fmla="*/ 8376744 h 287"/>
                <a:gd name="T28" fmla="*/ 1225693009 w 566"/>
                <a:gd name="T29" fmla="*/ 0 h 287"/>
                <a:gd name="T30" fmla="*/ 1251381961 w 566"/>
                <a:gd name="T31" fmla="*/ 134034038 h 287"/>
                <a:gd name="T32" fmla="*/ 1082574318 w 566"/>
                <a:gd name="T33" fmla="*/ 201052096 h 287"/>
                <a:gd name="T34" fmla="*/ 968812822 w 566"/>
                <a:gd name="T35" fmla="*/ 498441838 h 287"/>
                <a:gd name="T36" fmla="*/ 814682938 w 566"/>
                <a:gd name="T37" fmla="*/ 452366689 h 287"/>
                <a:gd name="T38" fmla="*/ 631195619 w 566"/>
                <a:gd name="T39" fmla="*/ 565457946 h 287"/>
                <a:gd name="T40" fmla="*/ 396332192 w 566"/>
                <a:gd name="T41" fmla="*/ 607343701 h 287"/>
                <a:gd name="T42" fmla="*/ 396332192 w 566"/>
                <a:gd name="T43" fmla="*/ 774886720 h 287"/>
                <a:gd name="T44" fmla="*/ 278900538 w 566"/>
                <a:gd name="T45" fmla="*/ 770699373 h 287"/>
                <a:gd name="T46" fmla="*/ 286239417 w 566"/>
                <a:gd name="T47" fmla="*/ 921488909 h 287"/>
                <a:gd name="T48" fmla="*/ 161468824 w 566"/>
                <a:gd name="T49" fmla="*/ 862847624 h 287"/>
                <a:gd name="T50" fmla="*/ 91742731 w 566"/>
                <a:gd name="T51" fmla="*/ 887979896 h 287"/>
                <a:gd name="T52" fmla="*/ 154129944 w 566"/>
                <a:gd name="T53" fmla="*/ 988504889 h 287"/>
                <a:gd name="T54" fmla="*/ 25688960 w 566"/>
                <a:gd name="T55" fmla="*/ 1122541197 h 287"/>
                <a:gd name="T56" fmla="*/ 0 w 566"/>
                <a:gd name="T57" fmla="*/ 1202123313 h 2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6"/>
                <a:gd name="T88" fmla="*/ 0 h 287"/>
                <a:gd name="T89" fmla="*/ 566 w 566"/>
                <a:gd name="T90" fmla="*/ 287 h 28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6" h="287">
                  <a:moveTo>
                    <a:pt x="0" y="287"/>
                  </a:moveTo>
                  <a:lnTo>
                    <a:pt x="138" y="269"/>
                  </a:lnTo>
                  <a:lnTo>
                    <a:pt x="138" y="256"/>
                  </a:lnTo>
                  <a:lnTo>
                    <a:pt x="470" y="215"/>
                  </a:lnTo>
                  <a:lnTo>
                    <a:pt x="476" y="193"/>
                  </a:lnTo>
                  <a:lnTo>
                    <a:pt x="524" y="177"/>
                  </a:lnTo>
                  <a:lnTo>
                    <a:pt x="530" y="154"/>
                  </a:lnTo>
                  <a:lnTo>
                    <a:pt x="551" y="146"/>
                  </a:lnTo>
                  <a:lnTo>
                    <a:pt x="566" y="112"/>
                  </a:lnTo>
                  <a:lnTo>
                    <a:pt x="520" y="78"/>
                  </a:lnTo>
                  <a:lnTo>
                    <a:pt x="512" y="32"/>
                  </a:lnTo>
                  <a:lnTo>
                    <a:pt x="476" y="9"/>
                  </a:lnTo>
                  <a:lnTo>
                    <a:pt x="402" y="22"/>
                  </a:lnTo>
                  <a:lnTo>
                    <a:pt x="367" y="2"/>
                  </a:lnTo>
                  <a:lnTo>
                    <a:pt x="334" y="0"/>
                  </a:lnTo>
                  <a:lnTo>
                    <a:pt x="341" y="32"/>
                  </a:lnTo>
                  <a:lnTo>
                    <a:pt x="295" y="48"/>
                  </a:lnTo>
                  <a:lnTo>
                    <a:pt x="264" y="119"/>
                  </a:lnTo>
                  <a:lnTo>
                    <a:pt x="222" y="108"/>
                  </a:lnTo>
                  <a:lnTo>
                    <a:pt x="172" y="135"/>
                  </a:lnTo>
                  <a:lnTo>
                    <a:pt x="108" y="145"/>
                  </a:lnTo>
                  <a:lnTo>
                    <a:pt x="108" y="185"/>
                  </a:lnTo>
                  <a:lnTo>
                    <a:pt x="76" y="184"/>
                  </a:lnTo>
                  <a:lnTo>
                    <a:pt x="78" y="220"/>
                  </a:lnTo>
                  <a:lnTo>
                    <a:pt x="44" y="206"/>
                  </a:lnTo>
                  <a:lnTo>
                    <a:pt x="25" y="212"/>
                  </a:lnTo>
                  <a:lnTo>
                    <a:pt x="42" y="236"/>
                  </a:lnTo>
                  <a:lnTo>
                    <a:pt x="7" y="268"/>
                  </a:lnTo>
                  <a:lnTo>
                    <a:pt x="0" y="287"/>
                  </a:lnTo>
                  <a:close/>
                </a:path>
              </a:pathLst>
            </a:custGeom>
            <a:solidFill>
              <a:schemeClr val="tx1"/>
            </a:solidFill>
            <a:ln w="17640">
              <a:solidFill>
                <a:srgbClr val="000000"/>
              </a:solidFill>
              <a:round/>
              <a:headEnd/>
              <a:tailEnd/>
            </a:ln>
          </p:spPr>
          <p:txBody>
            <a:bodyPr wrap="none" anchor="ctr"/>
            <a:lstStyle/>
            <a:p>
              <a:endParaRPr lang="en-US"/>
            </a:p>
          </p:txBody>
        </p:sp>
        <p:sp>
          <p:nvSpPr>
            <p:cNvPr id="36900" name="Freeform 44"/>
            <p:cNvSpPr>
              <a:spLocks noChangeArrowheads="1"/>
            </p:cNvSpPr>
            <p:nvPr/>
          </p:nvSpPr>
          <p:spPr bwMode="auto">
            <a:xfrm>
              <a:off x="5735638" y="3524250"/>
              <a:ext cx="1250950" cy="444500"/>
            </a:xfrm>
            <a:custGeom>
              <a:avLst/>
              <a:gdLst>
                <a:gd name="T0" fmla="*/ 143125544 w 653"/>
                <a:gd name="T1" fmla="*/ 415392431 h 217"/>
                <a:gd name="T2" fmla="*/ 143125544 w 653"/>
                <a:gd name="T3" fmla="*/ 432176910 h 217"/>
                <a:gd name="T4" fmla="*/ 102757967 w 653"/>
                <a:gd name="T5" fmla="*/ 516095209 h 217"/>
                <a:gd name="T6" fmla="*/ 150466492 w 653"/>
                <a:gd name="T7" fmla="*/ 633578497 h 217"/>
                <a:gd name="T8" fmla="*/ 0 w 653"/>
                <a:gd name="T9" fmla="*/ 734281275 h 217"/>
                <a:gd name="T10" fmla="*/ 33028531 w 653"/>
                <a:gd name="T11" fmla="*/ 910508064 h 217"/>
                <a:gd name="T12" fmla="*/ 660580136 w 653"/>
                <a:gd name="T13" fmla="*/ 860156675 h 217"/>
                <a:gd name="T14" fmla="*/ 1405569672 w 653"/>
                <a:gd name="T15" fmla="*/ 767848185 h 217"/>
                <a:gd name="T16" fmla="*/ 1776228126 w 653"/>
                <a:gd name="T17" fmla="*/ 700714365 h 217"/>
                <a:gd name="T18" fmla="*/ 1853296579 w 653"/>
                <a:gd name="T19" fmla="*/ 465743820 h 217"/>
                <a:gd name="T20" fmla="*/ 1985412558 w 653"/>
                <a:gd name="T21" fmla="*/ 453156484 h 217"/>
                <a:gd name="T22" fmla="*/ 2147483647 w 653"/>
                <a:gd name="T23" fmla="*/ 0 h 217"/>
                <a:gd name="T24" fmla="*/ 1864306084 w 653"/>
                <a:gd name="T25" fmla="*/ 113288097 h 217"/>
                <a:gd name="T26" fmla="*/ 627551620 w 653"/>
                <a:gd name="T27" fmla="*/ 297909270 h 217"/>
                <a:gd name="T28" fmla="*/ 638561125 w 653"/>
                <a:gd name="T29" fmla="*/ 352455755 h 217"/>
                <a:gd name="T30" fmla="*/ 143125544 w 653"/>
                <a:gd name="T31" fmla="*/ 415392431 h 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53"/>
                <a:gd name="T49" fmla="*/ 0 h 217"/>
                <a:gd name="T50" fmla="*/ 653 w 653"/>
                <a:gd name="T51" fmla="*/ 217 h 2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53" h="217">
                  <a:moveTo>
                    <a:pt x="39" y="99"/>
                  </a:moveTo>
                  <a:lnTo>
                    <a:pt x="39" y="103"/>
                  </a:lnTo>
                  <a:lnTo>
                    <a:pt x="28" y="123"/>
                  </a:lnTo>
                  <a:lnTo>
                    <a:pt x="41" y="151"/>
                  </a:lnTo>
                  <a:lnTo>
                    <a:pt x="0" y="175"/>
                  </a:lnTo>
                  <a:lnTo>
                    <a:pt x="9" y="217"/>
                  </a:lnTo>
                  <a:lnTo>
                    <a:pt x="180" y="205"/>
                  </a:lnTo>
                  <a:lnTo>
                    <a:pt x="383" y="183"/>
                  </a:lnTo>
                  <a:lnTo>
                    <a:pt x="484" y="167"/>
                  </a:lnTo>
                  <a:lnTo>
                    <a:pt x="505" y="111"/>
                  </a:lnTo>
                  <a:lnTo>
                    <a:pt x="541" y="108"/>
                  </a:lnTo>
                  <a:lnTo>
                    <a:pt x="653" y="0"/>
                  </a:lnTo>
                  <a:lnTo>
                    <a:pt x="508" y="27"/>
                  </a:lnTo>
                  <a:lnTo>
                    <a:pt x="171" y="71"/>
                  </a:lnTo>
                  <a:lnTo>
                    <a:pt x="174" y="84"/>
                  </a:lnTo>
                  <a:lnTo>
                    <a:pt x="39" y="99"/>
                  </a:lnTo>
                  <a:close/>
                </a:path>
              </a:pathLst>
            </a:custGeom>
            <a:solidFill>
              <a:srgbClr val="FFFFFF"/>
            </a:solidFill>
            <a:ln w="17640">
              <a:solidFill>
                <a:srgbClr val="000000"/>
              </a:solidFill>
              <a:round/>
              <a:headEnd/>
              <a:tailEnd/>
            </a:ln>
          </p:spPr>
          <p:txBody>
            <a:bodyPr wrap="none" anchor="ctr"/>
            <a:lstStyle/>
            <a:p>
              <a:endParaRPr lang="en-US"/>
            </a:p>
          </p:txBody>
        </p:sp>
        <p:sp>
          <p:nvSpPr>
            <p:cNvPr id="36901" name="Freeform 45"/>
            <p:cNvSpPr>
              <a:spLocks noChangeArrowheads="1"/>
            </p:cNvSpPr>
            <p:nvPr/>
          </p:nvSpPr>
          <p:spPr bwMode="auto">
            <a:xfrm>
              <a:off x="5613400" y="3935413"/>
              <a:ext cx="511175" cy="869950"/>
            </a:xfrm>
            <a:custGeom>
              <a:avLst/>
              <a:gdLst>
                <a:gd name="T0" fmla="*/ 274901102 w 267"/>
                <a:gd name="T1" fmla="*/ 58659192 h 425"/>
                <a:gd name="T2" fmla="*/ 128287696 w 267"/>
                <a:gd name="T3" fmla="*/ 360337408 h 425"/>
                <a:gd name="T4" fmla="*/ 0 w 267"/>
                <a:gd name="T5" fmla="*/ 557265503 h 425"/>
                <a:gd name="T6" fmla="*/ 40319643 w 267"/>
                <a:gd name="T7" fmla="*/ 791904255 h 425"/>
                <a:gd name="T8" fmla="*/ 194263702 w 267"/>
                <a:gd name="T9" fmla="*/ 1110342965 h 425"/>
                <a:gd name="T10" fmla="*/ 76972994 w 267"/>
                <a:gd name="T11" fmla="*/ 1432969459 h 425"/>
                <a:gd name="T12" fmla="*/ 25658300 w 267"/>
                <a:gd name="T13" fmla="*/ 1604756900 h 425"/>
                <a:gd name="T14" fmla="*/ 597454414 w 267"/>
                <a:gd name="T15" fmla="*/ 1533529509 h 425"/>
                <a:gd name="T16" fmla="*/ 623110792 w 267"/>
                <a:gd name="T17" fmla="*/ 1751405865 h 425"/>
                <a:gd name="T18" fmla="*/ 740403384 w 267"/>
                <a:gd name="T19" fmla="*/ 1780736477 h 425"/>
                <a:gd name="T20" fmla="*/ 769726054 w 267"/>
                <a:gd name="T21" fmla="*/ 1667608211 h 425"/>
                <a:gd name="T22" fmla="*/ 978651030 w 267"/>
                <a:gd name="T23" fmla="*/ 1634087512 h 425"/>
                <a:gd name="T24" fmla="*/ 934667026 w 267"/>
                <a:gd name="T25" fmla="*/ 1273750232 h 425"/>
                <a:gd name="T26" fmla="*/ 923670068 w 267"/>
                <a:gd name="T27" fmla="*/ 0 h 425"/>
                <a:gd name="T28" fmla="*/ 274901102 w 267"/>
                <a:gd name="T29" fmla="*/ 58659192 h 4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7"/>
                <a:gd name="T46" fmla="*/ 0 h 425"/>
                <a:gd name="T47" fmla="*/ 267 w 267"/>
                <a:gd name="T48" fmla="*/ 425 h 4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7" h="425">
                  <a:moveTo>
                    <a:pt x="75" y="14"/>
                  </a:moveTo>
                  <a:lnTo>
                    <a:pt x="35" y="86"/>
                  </a:lnTo>
                  <a:lnTo>
                    <a:pt x="0" y="133"/>
                  </a:lnTo>
                  <a:lnTo>
                    <a:pt x="11" y="189"/>
                  </a:lnTo>
                  <a:lnTo>
                    <a:pt x="53" y="265"/>
                  </a:lnTo>
                  <a:lnTo>
                    <a:pt x="21" y="342"/>
                  </a:lnTo>
                  <a:lnTo>
                    <a:pt x="7" y="383"/>
                  </a:lnTo>
                  <a:lnTo>
                    <a:pt x="163" y="366"/>
                  </a:lnTo>
                  <a:lnTo>
                    <a:pt x="170" y="418"/>
                  </a:lnTo>
                  <a:lnTo>
                    <a:pt x="202" y="425"/>
                  </a:lnTo>
                  <a:lnTo>
                    <a:pt x="210" y="398"/>
                  </a:lnTo>
                  <a:lnTo>
                    <a:pt x="267" y="390"/>
                  </a:lnTo>
                  <a:lnTo>
                    <a:pt x="255" y="304"/>
                  </a:lnTo>
                  <a:lnTo>
                    <a:pt x="252" y="0"/>
                  </a:lnTo>
                  <a:lnTo>
                    <a:pt x="75" y="14"/>
                  </a:lnTo>
                  <a:close/>
                </a:path>
              </a:pathLst>
            </a:custGeom>
            <a:solidFill>
              <a:srgbClr val="33CCCC"/>
            </a:solidFill>
            <a:ln w="17640">
              <a:solidFill>
                <a:srgbClr val="000000"/>
              </a:solidFill>
              <a:round/>
              <a:headEnd/>
              <a:tailEnd/>
            </a:ln>
          </p:spPr>
          <p:txBody>
            <a:bodyPr wrap="none" anchor="ctr"/>
            <a:lstStyle/>
            <a:p>
              <a:endParaRPr lang="en-US"/>
            </a:p>
          </p:txBody>
        </p:sp>
        <p:sp>
          <p:nvSpPr>
            <p:cNvPr id="36902" name="Freeform 46"/>
            <p:cNvSpPr>
              <a:spLocks noChangeArrowheads="1"/>
            </p:cNvSpPr>
            <p:nvPr/>
          </p:nvSpPr>
          <p:spPr bwMode="auto">
            <a:xfrm>
              <a:off x="6094413" y="3895725"/>
              <a:ext cx="577850" cy="874713"/>
            </a:xfrm>
            <a:custGeom>
              <a:avLst/>
              <a:gdLst>
                <a:gd name="T0" fmla="*/ 0 w 302"/>
                <a:gd name="T1" fmla="*/ 87712466 h 428"/>
                <a:gd name="T2" fmla="*/ 717582498 w 302"/>
                <a:gd name="T3" fmla="*/ 0 h 428"/>
                <a:gd name="T4" fmla="*/ 944574132 w 302"/>
                <a:gd name="T5" fmla="*/ 822829051 h 428"/>
                <a:gd name="T6" fmla="*/ 1105664344 w 302"/>
                <a:gd name="T7" fmla="*/ 956486386 h 428"/>
                <a:gd name="T8" fmla="*/ 977524963 w 302"/>
                <a:gd name="T9" fmla="*/ 1198741199 h 428"/>
                <a:gd name="T10" fmla="*/ 1098341725 w 302"/>
                <a:gd name="T11" fmla="*/ 1432643067 h 428"/>
                <a:gd name="T12" fmla="*/ 366113868 w 302"/>
                <a:gd name="T13" fmla="*/ 1516178135 h 428"/>
                <a:gd name="T14" fmla="*/ 395402433 w 302"/>
                <a:gd name="T15" fmla="*/ 1720840481 h 428"/>
                <a:gd name="T16" fmla="*/ 289229235 w 302"/>
                <a:gd name="T17" fmla="*/ 1787670170 h 428"/>
                <a:gd name="T18" fmla="*/ 201363483 w 302"/>
                <a:gd name="T19" fmla="*/ 1532885557 h 428"/>
                <a:gd name="T20" fmla="*/ 150107060 w 302"/>
                <a:gd name="T21" fmla="*/ 1741725270 h 428"/>
                <a:gd name="T22" fmla="*/ 58579057 w 302"/>
                <a:gd name="T23" fmla="*/ 1720840481 h 428"/>
                <a:gd name="T24" fmla="*/ 29288572 w 302"/>
                <a:gd name="T25" fmla="*/ 1512000768 h 428"/>
                <a:gd name="T26" fmla="*/ 3660354 w 302"/>
                <a:gd name="T27" fmla="*/ 1332398533 h 428"/>
                <a:gd name="T28" fmla="*/ 0 w 302"/>
                <a:gd name="T29" fmla="*/ 87712466 h 4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2"/>
                <a:gd name="T46" fmla="*/ 0 h 428"/>
                <a:gd name="T47" fmla="*/ 302 w 302"/>
                <a:gd name="T48" fmla="*/ 428 h 42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2" h="428">
                  <a:moveTo>
                    <a:pt x="0" y="21"/>
                  </a:moveTo>
                  <a:lnTo>
                    <a:pt x="196" y="0"/>
                  </a:lnTo>
                  <a:lnTo>
                    <a:pt x="258" y="197"/>
                  </a:lnTo>
                  <a:lnTo>
                    <a:pt x="302" y="229"/>
                  </a:lnTo>
                  <a:lnTo>
                    <a:pt x="267" y="287"/>
                  </a:lnTo>
                  <a:lnTo>
                    <a:pt x="300" y="343"/>
                  </a:lnTo>
                  <a:lnTo>
                    <a:pt x="100" y="363"/>
                  </a:lnTo>
                  <a:lnTo>
                    <a:pt x="108" y="412"/>
                  </a:lnTo>
                  <a:lnTo>
                    <a:pt x="79" y="428"/>
                  </a:lnTo>
                  <a:lnTo>
                    <a:pt x="55" y="367"/>
                  </a:lnTo>
                  <a:lnTo>
                    <a:pt x="41" y="417"/>
                  </a:lnTo>
                  <a:lnTo>
                    <a:pt x="16" y="412"/>
                  </a:lnTo>
                  <a:lnTo>
                    <a:pt x="8" y="362"/>
                  </a:lnTo>
                  <a:lnTo>
                    <a:pt x="1" y="319"/>
                  </a:lnTo>
                  <a:lnTo>
                    <a:pt x="0" y="21"/>
                  </a:lnTo>
                  <a:close/>
                </a:path>
              </a:pathLst>
            </a:custGeom>
            <a:solidFill>
              <a:srgbClr val="99CCFF"/>
            </a:solidFill>
            <a:ln w="17640">
              <a:solidFill>
                <a:srgbClr val="000000"/>
              </a:solidFill>
              <a:round/>
              <a:headEnd/>
              <a:tailEnd/>
            </a:ln>
          </p:spPr>
          <p:txBody>
            <a:bodyPr wrap="none" anchor="ctr"/>
            <a:lstStyle/>
            <a:p>
              <a:endParaRPr lang="en-US"/>
            </a:p>
          </p:txBody>
        </p:sp>
        <p:sp>
          <p:nvSpPr>
            <p:cNvPr id="36903" name="Freeform 47"/>
            <p:cNvSpPr>
              <a:spLocks noChangeArrowheads="1"/>
            </p:cNvSpPr>
            <p:nvPr/>
          </p:nvSpPr>
          <p:spPr bwMode="auto">
            <a:xfrm>
              <a:off x="6469063" y="3849688"/>
              <a:ext cx="798512" cy="806450"/>
            </a:xfrm>
            <a:custGeom>
              <a:avLst/>
              <a:gdLst>
                <a:gd name="T0" fmla="*/ 0 w 417"/>
                <a:gd name="T1" fmla="*/ 100548351 h 394"/>
                <a:gd name="T2" fmla="*/ 14668110 w 417"/>
                <a:gd name="T3" fmla="*/ 100548351 h 394"/>
                <a:gd name="T4" fmla="*/ 370350643 w 417"/>
                <a:gd name="T5" fmla="*/ 33516796 h 394"/>
                <a:gd name="T6" fmla="*/ 689364830 w 417"/>
                <a:gd name="T7" fmla="*/ 0 h 394"/>
                <a:gd name="T8" fmla="*/ 641695401 w 417"/>
                <a:gd name="T9" fmla="*/ 83790980 h 394"/>
                <a:gd name="T10" fmla="*/ 740699371 w 417"/>
                <a:gd name="T11" fmla="*/ 83790980 h 394"/>
                <a:gd name="T12" fmla="*/ 1283390802 w 417"/>
                <a:gd name="T13" fmla="*/ 594910459 h 394"/>
                <a:gd name="T14" fmla="*/ 1499733874 w 417"/>
                <a:gd name="T15" fmla="*/ 925880302 h 394"/>
                <a:gd name="T16" fmla="*/ 1529068171 w 417"/>
                <a:gd name="T17" fmla="*/ 1147924420 h 394"/>
                <a:gd name="T18" fmla="*/ 1459398498 w 417"/>
                <a:gd name="T19" fmla="*/ 1202388434 h 394"/>
                <a:gd name="T20" fmla="*/ 1499733874 w 417"/>
                <a:gd name="T21" fmla="*/ 1424430249 h 394"/>
                <a:gd name="T22" fmla="*/ 1345726422 w 417"/>
                <a:gd name="T23" fmla="*/ 1432809958 h 394"/>
                <a:gd name="T24" fmla="*/ 1345726422 w 417"/>
                <a:gd name="T25" fmla="*/ 1625526886 h 394"/>
                <a:gd name="T26" fmla="*/ 1224722209 w 417"/>
                <a:gd name="T27" fmla="*/ 1529168422 h 394"/>
                <a:gd name="T28" fmla="*/ 436353289 w 417"/>
                <a:gd name="T29" fmla="*/ 1650663966 h 394"/>
                <a:gd name="T30" fmla="*/ 260345594 w 417"/>
                <a:gd name="T31" fmla="*/ 1294557043 h 394"/>
                <a:gd name="T32" fmla="*/ 388683860 w 417"/>
                <a:gd name="T33" fmla="*/ 1051565700 h 394"/>
                <a:gd name="T34" fmla="*/ 220010158 w 417"/>
                <a:gd name="T35" fmla="*/ 930070156 h 394"/>
                <a:gd name="T36" fmla="*/ 0 w 417"/>
                <a:gd name="T37" fmla="*/ 100548351 h 3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7"/>
                <a:gd name="T58" fmla="*/ 0 h 394"/>
                <a:gd name="T59" fmla="*/ 417 w 417"/>
                <a:gd name="T60" fmla="*/ 394 h 3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7" h="394">
                  <a:moveTo>
                    <a:pt x="0" y="24"/>
                  </a:moveTo>
                  <a:lnTo>
                    <a:pt x="4" y="24"/>
                  </a:lnTo>
                  <a:lnTo>
                    <a:pt x="101" y="8"/>
                  </a:lnTo>
                  <a:lnTo>
                    <a:pt x="188" y="0"/>
                  </a:lnTo>
                  <a:lnTo>
                    <a:pt x="175" y="20"/>
                  </a:lnTo>
                  <a:lnTo>
                    <a:pt x="202" y="20"/>
                  </a:lnTo>
                  <a:lnTo>
                    <a:pt x="350" y="142"/>
                  </a:lnTo>
                  <a:lnTo>
                    <a:pt x="409" y="221"/>
                  </a:lnTo>
                  <a:lnTo>
                    <a:pt x="417" y="274"/>
                  </a:lnTo>
                  <a:lnTo>
                    <a:pt x="398" y="287"/>
                  </a:lnTo>
                  <a:lnTo>
                    <a:pt x="409" y="340"/>
                  </a:lnTo>
                  <a:lnTo>
                    <a:pt x="367" y="342"/>
                  </a:lnTo>
                  <a:lnTo>
                    <a:pt x="367" y="388"/>
                  </a:lnTo>
                  <a:lnTo>
                    <a:pt x="334" y="365"/>
                  </a:lnTo>
                  <a:lnTo>
                    <a:pt x="119" y="394"/>
                  </a:lnTo>
                  <a:lnTo>
                    <a:pt x="71" y="309"/>
                  </a:lnTo>
                  <a:lnTo>
                    <a:pt x="106" y="251"/>
                  </a:lnTo>
                  <a:lnTo>
                    <a:pt x="60" y="222"/>
                  </a:lnTo>
                  <a:lnTo>
                    <a:pt x="0" y="24"/>
                  </a:lnTo>
                  <a:close/>
                </a:path>
              </a:pathLst>
            </a:custGeom>
            <a:solidFill>
              <a:srgbClr val="FFFFFF"/>
            </a:solidFill>
            <a:ln w="17640">
              <a:solidFill>
                <a:srgbClr val="000000"/>
              </a:solidFill>
              <a:round/>
              <a:headEnd/>
              <a:tailEnd/>
            </a:ln>
          </p:spPr>
          <p:txBody>
            <a:bodyPr wrap="none" anchor="ctr"/>
            <a:lstStyle/>
            <a:p>
              <a:endParaRPr lang="en-US"/>
            </a:p>
          </p:txBody>
        </p:sp>
        <p:sp>
          <p:nvSpPr>
            <p:cNvPr id="36904" name="Freeform 48"/>
            <p:cNvSpPr>
              <a:spLocks noChangeArrowheads="1"/>
            </p:cNvSpPr>
            <p:nvPr/>
          </p:nvSpPr>
          <p:spPr bwMode="auto">
            <a:xfrm>
              <a:off x="6805613" y="3741738"/>
              <a:ext cx="728662" cy="561975"/>
            </a:xfrm>
            <a:custGeom>
              <a:avLst/>
              <a:gdLst>
                <a:gd name="T0" fmla="*/ 51207151 w 381"/>
                <a:gd name="T1" fmla="*/ 204628354 h 275"/>
                <a:gd name="T2" fmla="*/ 164593469 w 381"/>
                <a:gd name="T3" fmla="*/ 96050713 h 275"/>
                <a:gd name="T4" fmla="*/ 581566041 w 381"/>
                <a:gd name="T5" fmla="*/ 0 h 275"/>
                <a:gd name="T6" fmla="*/ 709584837 w 381"/>
                <a:gd name="T7" fmla="*/ 62640787 h 275"/>
                <a:gd name="T8" fmla="*/ 976592519 w 381"/>
                <a:gd name="T9" fmla="*/ 16703937 h 275"/>
                <a:gd name="T10" fmla="*/ 1196051912 w 381"/>
                <a:gd name="T11" fmla="*/ 179570410 h 275"/>
                <a:gd name="T12" fmla="*/ 1393565150 w 381"/>
                <a:gd name="T13" fmla="*/ 304854060 h 275"/>
                <a:gd name="T14" fmla="*/ 1283835573 w 381"/>
                <a:gd name="T15" fmla="*/ 651467952 h 275"/>
                <a:gd name="T16" fmla="*/ 1115583555 w 381"/>
                <a:gd name="T17" fmla="*/ 826863337 h 275"/>
                <a:gd name="T18" fmla="*/ 932700688 w 381"/>
                <a:gd name="T19" fmla="*/ 876975137 h 275"/>
                <a:gd name="T20" fmla="*/ 965620517 w 381"/>
                <a:gd name="T21" fmla="*/ 1014785650 h 275"/>
                <a:gd name="T22" fmla="*/ 855890940 w 381"/>
                <a:gd name="T23" fmla="*/ 1148421458 h 275"/>
                <a:gd name="T24" fmla="*/ 640088482 w 381"/>
                <a:gd name="T25" fmla="*/ 826863337 h 275"/>
                <a:gd name="T26" fmla="*/ 91440388 w 381"/>
                <a:gd name="T27" fmla="*/ 304854060 h 275"/>
                <a:gd name="T28" fmla="*/ 0 w 381"/>
                <a:gd name="T29" fmla="*/ 304854060 h 275"/>
                <a:gd name="T30" fmla="*/ 51207151 w 381"/>
                <a:gd name="T31" fmla="*/ 204628354 h 2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1"/>
                <a:gd name="T49" fmla="*/ 0 h 275"/>
                <a:gd name="T50" fmla="*/ 381 w 381"/>
                <a:gd name="T51" fmla="*/ 275 h 2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1" h="275">
                  <a:moveTo>
                    <a:pt x="14" y="49"/>
                  </a:moveTo>
                  <a:lnTo>
                    <a:pt x="45" y="23"/>
                  </a:lnTo>
                  <a:lnTo>
                    <a:pt x="159" y="0"/>
                  </a:lnTo>
                  <a:lnTo>
                    <a:pt x="194" y="15"/>
                  </a:lnTo>
                  <a:lnTo>
                    <a:pt x="267" y="4"/>
                  </a:lnTo>
                  <a:lnTo>
                    <a:pt x="327" y="43"/>
                  </a:lnTo>
                  <a:lnTo>
                    <a:pt x="381" y="73"/>
                  </a:lnTo>
                  <a:lnTo>
                    <a:pt x="351" y="156"/>
                  </a:lnTo>
                  <a:lnTo>
                    <a:pt x="305" y="198"/>
                  </a:lnTo>
                  <a:lnTo>
                    <a:pt x="255" y="210"/>
                  </a:lnTo>
                  <a:lnTo>
                    <a:pt x="264" y="243"/>
                  </a:lnTo>
                  <a:lnTo>
                    <a:pt x="234" y="275"/>
                  </a:lnTo>
                  <a:lnTo>
                    <a:pt x="175" y="198"/>
                  </a:lnTo>
                  <a:lnTo>
                    <a:pt x="25" y="73"/>
                  </a:lnTo>
                  <a:lnTo>
                    <a:pt x="0" y="73"/>
                  </a:lnTo>
                  <a:lnTo>
                    <a:pt x="14" y="49"/>
                  </a:lnTo>
                  <a:close/>
                </a:path>
              </a:pathLst>
            </a:custGeom>
            <a:solidFill>
              <a:srgbClr val="99CCFF"/>
            </a:solidFill>
            <a:ln w="17640">
              <a:solidFill>
                <a:srgbClr val="000000"/>
              </a:solidFill>
              <a:round/>
              <a:headEnd/>
              <a:tailEnd/>
            </a:ln>
          </p:spPr>
          <p:txBody>
            <a:bodyPr wrap="none" anchor="ctr"/>
            <a:lstStyle/>
            <a:p>
              <a:endParaRPr lang="en-US"/>
            </a:p>
          </p:txBody>
        </p:sp>
        <p:sp>
          <p:nvSpPr>
            <p:cNvPr id="36905" name="Freeform 49"/>
            <p:cNvSpPr>
              <a:spLocks noChangeArrowheads="1"/>
            </p:cNvSpPr>
            <p:nvPr/>
          </p:nvSpPr>
          <p:spPr bwMode="auto">
            <a:xfrm>
              <a:off x="6286500" y="4545013"/>
              <a:ext cx="1366838" cy="903287"/>
            </a:xfrm>
            <a:custGeom>
              <a:avLst/>
              <a:gdLst>
                <a:gd name="T0" fmla="*/ 0 w 714"/>
                <a:gd name="T1" fmla="*/ 180403429 h 441"/>
                <a:gd name="T2" fmla="*/ 718279106 w 714"/>
                <a:gd name="T3" fmla="*/ 104885757 h 441"/>
                <a:gd name="T4" fmla="*/ 795239333 w 714"/>
                <a:gd name="T5" fmla="*/ 226552984 h 441"/>
                <a:gd name="T6" fmla="*/ 1564824619 w 714"/>
                <a:gd name="T7" fmla="*/ 104885757 h 441"/>
                <a:gd name="T8" fmla="*/ 1696753156 w 714"/>
                <a:gd name="T9" fmla="*/ 205574610 h 441"/>
                <a:gd name="T10" fmla="*/ 1696753156 w 714"/>
                <a:gd name="T11" fmla="*/ 16781478 h 441"/>
                <a:gd name="T12" fmla="*/ 1685759111 w 714"/>
                <a:gd name="T13" fmla="*/ 0 h 441"/>
                <a:gd name="T14" fmla="*/ 1839675738 w 714"/>
                <a:gd name="T15" fmla="*/ 8391763 h 441"/>
                <a:gd name="T16" fmla="*/ 2004588324 w 714"/>
                <a:gd name="T17" fmla="*/ 297873784 h 441"/>
                <a:gd name="T18" fmla="*/ 2147483647 w 714"/>
                <a:gd name="T19" fmla="*/ 683851822 h 441"/>
                <a:gd name="T20" fmla="*/ 2147483647 w 714"/>
                <a:gd name="T21" fmla="*/ 1019485322 h 441"/>
                <a:gd name="T22" fmla="*/ 2147483647 w 714"/>
                <a:gd name="T23" fmla="*/ 1254428209 h 441"/>
                <a:gd name="T24" fmla="*/ 2147483647 w 714"/>
                <a:gd name="T25" fmla="*/ 1594256564 h 441"/>
                <a:gd name="T26" fmla="*/ 2147483647 w 714"/>
                <a:gd name="T27" fmla="*/ 1795634206 h 441"/>
                <a:gd name="T28" fmla="*/ 2147483647 w 714"/>
                <a:gd name="T29" fmla="*/ 1850175520 h 441"/>
                <a:gd name="T30" fmla="*/ 2147483647 w 714"/>
                <a:gd name="T31" fmla="*/ 1766268169 h 441"/>
                <a:gd name="T32" fmla="*/ 2037570936 w 714"/>
                <a:gd name="T33" fmla="*/ 1644600974 h 441"/>
                <a:gd name="T34" fmla="*/ 1978934276 w 714"/>
                <a:gd name="T35" fmla="*/ 1514542020 h 441"/>
                <a:gd name="T36" fmla="*/ 1927628096 w 714"/>
                <a:gd name="T37" fmla="*/ 1468392465 h 441"/>
                <a:gd name="T38" fmla="*/ 1894645962 w 714"/>
                <a:gd name="T39" fmla="*/ 1350922174 h 441"/>
                <a:gd name="T40" fmla="*/ 1850669783 w 714"/>
                <a:gd name="T41" fmla="*/ 1384485114 h 441"/>
                <a:gd name="T42" fmla="*/ 1696753156 w 714"/>
                <a:gd name="T43" fmla="*/ 1229254979 h 441"/>
                <a:gd name="T44" fmla="*/ 1733399334 w 714"/>
                <a:gd name="T45" fmla="*/ 1086611459 h 441"/>
                <a:gd name="T46" fmla="*/ 1696753156 w 714"/>
                <a:gd name="T47" fmla="*/ 1006898707 h 441"/>
                <a:gd name="T48" fmla="*/ 1652776977 w 714"/>
                <a:gd name="T49" fmla="*/ 1032069888 h 441"/>
                <a:gd name="T50" fmla="*/ 1656441021 w 714"/>
                <a:gd name="T51" fmla="*/ 1115979543 h 441"/>
                <a:gd name="T52" fmla="*/ 1605134840 w 714"/>
                <a:gd name="T53" fmla="*/ 1006898707 h 441"/>
                <a:gd name="T54" fmla="*/ 1608800798 w 714"/>
                <a:gd name="T55" fmla="*/ 742587992 h 441"/>
                <a:gd name="T56" fmla="*/ 1513518439 w 714"/>
                <a:gd name="T57" fmla="*/ 591552712 h 441"/>
                <a:gd name="T58" fmla="*/ 1267983497 w 714"/>
                <a:gd name="T59" fmla="*/ 461495678 h 441"/>
                <a:gd name="T60" fmla="*/ 1147049004 w 714"/>
                <a:gd name="T61" fmla="*/ 318852158 h 441"/>
                <a:gd name="T62" fmla="*/ 1007790466 w 714"/>
                <a:gd name="T63" fmla="*/ 302068639 h 441"/>
                <a:gd name="T64" fmla="*/ 952820003 w 714"/>
                <a:gd name="T65" fmla="*/ 394367749 h 441"/>
                <a:gd name="T66" fmla="*/ 747597196 w 714"/>
                <a:gd name="T67" fmla="*/ 457298774 h 441"/>
                <a:gd name="T68" fmla="*/ 630326748 w 714"/>
                <a:gd name="T69" fmla="*/ 394367749 h 441"/>
                <a:gd name="T70" fmla="*/ 571692481 w 714"/>
                <a:gd name="T71" fmla="*/ 297873784 h 441"/>
                <a:gd name="T72" fmla="*/ 186898821 w 714"/>
                <a:gd name="T73" fmla="*/ 381783183 h 441"/>
                <a:gd name="T74" fmla="*/ 106276434 w 714"/>
                <a:gd name="T75" fmla="*/ 314655254 h 441"/>
                <a:gd name="T76" fmla="*/ 18324054 w 714"/>
                <a:gd name="T77" fmla="*/ 385978038 h 441"/>
                <a:gd name="T78" fmla="*/ 0 w 714"/>
                <a:gd name="T79" fmla="*/ 180403429 h 4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14"/>
                <a:gd name="T121" fmla="*/ 0 h 441"/>
                <a:gd name="T122" fmla="*/ 714 w 714"/>
                <a:gd name="T123" fmla="*/ 441 h 4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14" h="441">
                  <a:moveTo>
                    <a:pt x="0" y="43"/>
                  </a:moveTo>
                  <a:lnTo>
                    <a:pt x="196" y="25"/>
                  </a:lnTo>
                  <a:lnTo>
                    <a:pt x="217" y="54"/>
                  </a:lnTo>
                  <a:lnTo>
                    <a:pt x="427" y="25"/>
                  </a:lnTo>
                  <a:lnTo>
                    <a:pt x="463" y="49"/>
                  </a:lnTo>
                  <a:lnTo>
                    <a:pt x="463" y="4"/>
                  </a:lnTo>
                  <a:lnTo>
                    <a:pt x="460" y="0"/>
                  </a:lnTo>
                  <a:lnTo>
                    <a:pt x="502" y="2"/>
                  </a:lnTo>
                  <a:lnTo>
                    <a:pt x="547" y="71"/>
                  </a:lnTo>
                  <a:lnTo>
                    <a:pt x="618" y="163"/>
                  </a:lnTo>
                  <a:lnTo>
                    <a:pt x="652" y="243"/>
                  </a:lnTo>
                  <a:lnTo>
                    <a:pt x="705" y="299"/>
                  </a:lnTo>
                  <a:lnTo>
                    <a:pt x="714" y="380"/>
                  </a:lnTo>
                  <a:lnTo>
                    <a:pt x="697" y="428"/>
                  </a:lnTo>
                  <a:lnTo>
                    <a:pt x="622" y="441"/>
                  </a:lnTo>
                  <a:lnTo>
                    <a:pt x="609" y="421"/>
                  </a:lnTo>
                  <a:lnTo>
                    <a:pt x="556" y="392"/>
                  </a:lnTo>
                  <a:lnTo>
                    <a:pt x="540" y="361"/>
                  </a:lnTo>
                  <a:lnTo>
                    <a:pt x="526" y="350"/>
                  </a:lnTo>
                  <a:lnTo>
                    <a:pt x="517" y="322"/>
                  </a:lnTo>
                  <a:lnTo>
                    <a:pt x="505" y="330"/>
                  </a:lnTo>
                  <a:lnTo>
                    <a:pt x="463" y="293"/>
                  </a:lnTo>
                  <a:lnTo>
                    <a:pt x="473" y="259"/>
                  </a:lnTo>
                  <a:lnTo>
                    <a:pt x="463" y="240"/>
                  </a:lnTo>
                  <a:lnTo>
                    <a:pt x="451" y="246"/>
                  </a:lnTo>
                  <a:lnTo>
                    <a:pt x="452" y="266"/>
                  </a:lnTo>
                  <a:lnTo>
                    <a:pt x="438" y="240"/>
                  </a:lnTo>
                  <a:lnTo>
                    <a:pt x="439" y="177"/>
                  </a:lnTo>
                  <a:lnTo>
                    <a:pt x="413" y="141"/>
                  </a:lnTo>
                  <a:lnTo>
                    <a:pt x="346" y="110"/>
                  </a:lnTo>
                  <a:lnTo>
                    <a:pt x="313" y="76"/>
                  </a:lnTo>
                  <a:lnTo>
                    <a:pt x="275" y="72"/>
                  </a:lnTo>
                  <a:lnTo>
                    <a:pt x="260" y="94"/>
                  </a:lnTo>
                  <a:lnTo>
                    <a:pt x="204" y="109"/>
                  </a:lnTo>
                  <a:lnTo>
                    <a:pt x="172" y="94"/>
                  </a:lnTo>
                  <a:lnTo>
                    <a:pt x="156" y="71"/>
                  </a:lnTo>
                  <a:lnTo>
                    <a:pt x="51" y="91"/>
                  </a:lnTo>
                  <a:lnTo>
                    <a:pt x="29" y="75"/>
                  </a:lnTo>
                  <a:lnTo>
                    <a:pt x="5" y="92"/>
                  </a:lnTo>
                  <a:lnTo>
                    <a:pt x="0" y="43"/>
                  </a:lnTo>
                  <a:close/>
                </a:path>
              </a:pathLst>
            </a:custGeom>
            <a:solidFill>
              <a:srgbClr val="99CCFF"/>
            </a:solidFill>
            <a:ln w="17640">
              <a:solidFill>
                <a:srgbClr val="000000"/>
              </a:solidFill>
              <a:round/>
              <a:headEnd/>
              <a:tailEnd/>
            </a:ln>
          </p:spPr>
          <p:txBody>
            <a:bodyPr wrap="none" anchor="ctr"/>
            <a:lstStyle/>
            <a:p>
              <a:endParaRPr lang="en-US"/>
            </a:p>
          </p:txBody>
        </p:sp>
        <p:sp>
          <p:nvSpPr>
            <p:cNvPr id="36906" name="Freeform 50"/>
            <p:cNvSpPr>
              <a:spLocks noChangeArrowheads="1"/>
            </p:cNvSpPr>
            <p:nvPr/>
          </p:nvSpPr>
          <p:spPr bwMode="auto">
            <a:xfrm>
              <a:off x="6677025" y="3352800"/>
              <a:ext cx="1257300" cy="536575"/>
            </a:xfrm>
            <a:custGeom>
              <a:avLst/>
              <a:gdLst>
                <a:gd name="T0" fmla="*/ 80568626 w 657"/>
                <a:gd name="T1" fmla="*/ 813691288 h 262"/>
                <a:gd name="T2" fmla="*/ 0 w 657"/>
                <a:gd name="T3" fmla="*/ 1048571765 h 262"/>
                <a:gd name="T4" fmla="*/ 311289878 w 657"/>
                <a:gd name="T5" fmla="*/ 1015017411 h 262"/>
                <a:gd name="T6" fmla="*/ 432143729 w 657"/>
                <a:gd name="T7" fmla="*/ 910160056 h 262"/>
                <a:gd name="T8" fmla="*/ 856963736 w 657"/>
                <a:gd name="T9" fmla="*/ 792719817 h 262"/>
                <a:gd name="T10" fmla="*/ 974156683 w 657"/>
                <a:gd name="T11" fmla="*/ 855634231 h 262"/>
                <a:gd name="T12" fmla="*/ 1252487061 w 657"/>
                <a:gd name="T13" fmla="*/ 813691288 h 262"/>
                <a:gd name="T14" fmla="*/ 1252487061 w 657"/>
                <a:gd name="T15" fmla="*/ 830468465 h 262"/>
                <a:gd name="T16" fmla="*/ 1669981313 w 657"/>
                <a:gd name="T17" fmla="*/ 1098903552 h 262"/>
                <a:gd name="T18" fmla="*/ 1915351832 w 657"/>
                <a:gd name="T19" fmla="*/ 1019211706 h 262"/>
                <a:gd name="T20" fmla="*/ 2054518337 w 657"/>
                <a:gd name="T21" fmla="*/ 717222521 h 262"/>
                <a:gd name="T22" fmla="*/ 2147483647 w 657"/>
                <a:gd name="T23" fmla="*/ 633336637 h 262"/>
                <a:gd name="T24" fmla="*/ 2147483647 w 657"/>
                <a:gd name="T25" fmla="*/ 406846668 h 262"/>
                <a:gd name="T26" fmla="*/ 2147483647 w 657"/>
                <a:gd name="T27" fmla="*/ 138411774 h 262"/>
                <a:gd name="T28" fmla="*/ 2147483647 w 657"/>
                <a:gd name="T29" fmla="*/ 360709432 h 262"/>
                <a:gd name="T30" fmla="*/ 2147483647 w 657"/>
                <a:gd name="T31" fmla="*/ 553645046 h 262"/>
                <a:gd name="T32" fmla="*/ 2147483647 w 657"/>
                <a:gd name="T33" fmla="*/ 536869917 h 262"/>
                <a:gd name="T34" fmla="*/ 2006909360 w 657"/>
                <a:gd name="T35" fmla="*/ 591393694 h 262"/>
                <a:gd name="T36" fmla="*/ 2006909360 w 657"/>
                <a:gd name="T37" fmla="*/ 524284859 h 262"/>
                <a:gd name="T38" fmla="*/ 2147483647 w 657"/>
                <a:gd name="T39" fmla="*/ 461372493 h 262"/>
                <a:gd name="T40" fmla="*/ 2021558718 w 657"/>
                <a:gd name="T41" fmla="*/ 440401022 h 262"/>
                <a:gd name="T42" fmla="*/ 2147483647 w 657"/>
                <a:gd name="T43" fmla="*/ 381680903 h 262"/>
                <a:gd name="T44" fmla="*/ 2147483647 w 657"/>
                <a:gd name="T45" fmla="*/ 415235257 h 262"/>
                <a:gd name="T46" fmla="*/ 2147483647 w 657"/>
                <a:gd name="T47" fmla="*/ 201326187 h 262"/>
                <a:gd name="T48" fmla="*/ 2147483647 w 657"/>
                <a:gd name="T49" fmla="*/ 155188950 h 262"/>
                <a:gd name="T50" fmla="*/ 2047194615 w 657"/>
                <a:gd name="T51" fmla="*/ 239074835 h 262"/>
                <a:gd name="T52" fmla="*/ 2054518337 w 657"/>
                <a:gd name="T53" fmla="*/ 109051682 h 262"/>
                <a:gd name="T54" fmla="*/ 2146073473 w 657"/>
                <a:gd name="T55" fmla="*/ 142606068 h 262"/>
                <a:gd name="T56" fmla="*/ 2147483647 w 657"/>
                <a:gd name="T57" fmla="*/ 46137253 h 262"/>
                <a:gd name="T58" fmla="*/ 2147483647 w 657"/>
                <a:gd name="T59" fmla="*/ 0 h 262"/>
                <a:gd name="T60" fmla="*/ 1483208223 w 657"/>
                <a:gd name="T61" fmla="*/ 167771833 h 262"/>
                <a:gd name="T62" fmla="*/ 600608590 w 657"/>
                <a:gd name="T63" fmla="*/ 356515137 h 262"/>
                <a:gd name="T64" fmla="*/ 197761603 w 657"/>
                <a:gd name="T65" fmla="*/ 809496994 h 262"/>
                <a:gd name="T66" fmla="*/ 80568626 w 657"/>
                <a:gd name="T67" fmla="*/ 813691288 h 2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7"/>
                <a:gd name="T103" fmla="*/ 0 h 262"/>
                <a:gd name="T104" fmla="*/ 657 w 657"/>
                <a:gd name="T105" fmla="*/ 262 h 26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7" h="262">
                  <a:moveTo>
                    <a:pt x="22" y="194"/>
                  </a:moveTo>
                  <a:lnTo>
                    <a:pt x="0" y="250"/>
                  </a:lnTo>
                  <a:lnTo>
                    <a:pt x="85" y="242"/>
                  </a:lnTo>
                  <a:lnTo>
                    <a:pt x="118" y="217"/>
                  </a:lnTo>
                  <a:lnTo>
                    <a:pt x="234" y="189"/>
                  </a:lnTo>
                  <a:lnTo>
                    <a:pt x="266" y="204"/>
                  </a:lnTo>
                  <a:lnTo>
                    <a:pt x="342" y="194"/>
                  </a:lnTo>
                  <a:lnTo>
                    <a:pt x="342" y="198"/>
                  </a:lnTo>
                  <a:lnTo>
                    <a:pt x="456" y="262"/>
                  </a:lnTo>
                  <a:lnTo>
                    <a:pt x="523" y="243"/>
                  </a:lnTo>
                  <a:lnTo>
                    <a:pt x="561" y="171"/>
                  </a:lnTo>
                  <a:lnTo>
                    <a:pt x="626" y="151"/>
                  </a:lnTo>
                  <a:lnTo>
                    <a:pt x="657" y="97"/>
                  </a:lnTo>
                  <a:lnTo>
                    <a:pt x="655" y="33"/>
                  </a:lnTo>
                  <a:lnTo>
                    <a:pt x="647" y="86"/>
                  </a:lnTo>
                  <a:lnTo>
                    <a:pt x="611" y="132"/>
                  </a:lnTo>
                  <a:lnTo>
                    <a:pt x="597" y="128"/>
                  </a:lnTo>
                  <a:lnTo>
                    <a:pt x="548" y="141"/>
                  </a:lnTo>
                  <a:lnTo>
                    <a:pt x="548" y="125"/>
                  </a:lnTo>
                  <a:lnTo>
                    <a:pt x="597" y="110"/>
                  </a:lnTo>
                  <a:lnTo>
                    <a:pt x="552" y="105"/>
                  </a:lnTo>
                  <a:lnTo>
                    <a:pt x="602" y="91"/>
                  </a:lnTo>
                  <a:lnTo>
                    <a:pt x="622" y="99"/>
                  </a:lnTo>
                  <a:lnTo>
                    <a:pt x="632" y="48"/>
                  </a:lnTo>
                  <a:lnTo>
                    <a:pt x="619" y="37"/>
                  </a:lnTo>
                  <a:lnTo>
                    <a:pt x="559" y="57"/>
                  </a:lnTo>
                  <a:lnTo>
                    <a:pt x="561" y="26"/>
                  </a:lnTo>
                  <a:lnTo>
                    <a:pt x="586" y="34"/>
                  </a:lnTo>
                  <a:lnTo>
                    <a:pt x="619" y="11"/>
                  </a:lnTo>
                  <a:lnTo>
                    <a:pt x="601" y="0"/>
                  </a:lnTo>
                  <a:lnTo>
                    <a:pt x="405" y="40"/>
                  </a:lnTo>
                  <a:lnTo>
                    <a:pt x="164" y="85"/>
                  </a:lnTo>
                  <a:lnTo>
                    <a:pt x="54" y="193"/>
                  </a:lnTo>
                  <a:lnTo>
                    <a:pt x="22" y="194"/>
                  </a:lnTo>
                  <a:close/>
                </a:path>
              </a:pathLst>
            </a:custGeom>
            <a:solidFill>
              <a:srgbClr val="99CCFF"/>
            </a:solidFill>
            <a:ln w="17640">
              <a:solidFill>
                <a:srgbClr val="000000"/>
              </a:solidFill>
              <a:round/>
              <a:headEnd/>
              <a:tailEnd/>
            </a:ln>
          </p:spPr>
          <p:txBody>
            <a:bodyPr wrap="none" anchor="ctr"/>
            <a:lstStyle/>
            <a:p>
              <a:endParaRPr lang="en-US"/>
            </a:p>
          </p:txBody>
        </p:sp>
        <p:sp>
          <p:nvSpPr>
            <p:cNvPr id="36907" name="Freeform 51"/>
            <p:cNvSpPr>
              <a:spLocks noChangeArrowheads="1"/>
            </p:cNvSpPr>
            <p:nvPr/>
          </p:nvSpPr>
          <p:spPr bwMode="auto">
            <a:xfrm>
              <a:off x="6711950" y="2911475"/>
              <a:ext cx="1100138" cy="666750"/>
            </a:xfrm>
            <a:custGeom>
              <a:avLst/>
              <a:gdLst>
                <a:gd name="T0" fmla="*/ 347762203 w 575"/>
                <a:gd name="T1" fmla="*/ 953730552 h 326"/>
                <a:gd name="T2" fmla="*/ 285530772 w 575"/>
                <a:gd name="T3" fmla="*/ 1091770504 h 326"/>
                <a:gd name="T4" fmla="*/ 201336708 w 575"/>
                <a:gd name="T5" fmla="*/ 1129417322 h 326"/>
                <a:gd name="T6" fmla="*/ 194014575 w 575"/>
                <a:gd name="T7" fmla="*/ 1221445149 h 326"/>
                <a:gd name="T8" fmla="*/ 10982246 w 575"/>
                <a:gd name="T9" fmla="*/ 1288373734 h 326"/>
                <a:gd name="T10" fmla="*/ 0 w 575"/>
                <a:gd name="T11" fmla="*/ 1363667370 h 326"/>
                <a:gd name="T12" fmla="*/ 501509772 w 575"/>
                <a:gd name="T13" fmla="*/ 1271641588 h 326"/>
                <a:gd name="T14" fmla="*/ 1405691166 w 575"/>
                <a:gd name="T15" fmla="*/ 1075038357 h 326"/>
                <a:gd name="T16" fmla="*/ 2104875922 w 575"/>
                <a:gd name="T17" fmla="*/ 899351588 h 326"/>
                <a:gd name="T18" fmla="*/ 2104875922 w 575"/>
                <a:gd name="T19" fmla="*/ 765494417 h 326"/>
                <a:gd name="T20" fmla="*/ 2028002138 w 575"/>
                <a:gd name="T21" fmla="*/ 719480503 h 326"/>
                <a:gd name="T22" fmla="*/ 1965770228 w 575"/>
                <a:gd name="T23" fmla="*/ 790591614 h 326"/>
                <a:gd name="T24" fmla="*/ 1932825413 w 575"/>
                <a:gd name="T25" fmla="*/ 602355479 h 326"/>
                <a:gd name="T26" fmla="*/ 1965770228 w 575"/>
                <a:gd name="T27" fmla="*/ 439218458 h 326"/>
                <a:gd name="T28" fmla="*/ 1709524280 w 575"/>
                <a:gd name="T29" fmla="*/ 317910908 h 326"/>
                <a:gd name="T30" fmla="*/ 1530152117 w 575"/>
                <a:gd name="T31" fmla="*/ 351375201 h 326"/>
                <a:gd name="T32" fmla="*/ 1522831897 w 575"/>
                <a:gd name="T33" fmla="*/ 96210385 h 326"/>
                <a:gd name="T34" fmla="*/ 1339799625 w 575"/>
                <a:gd name="T35" fmla="*/ 0 h 326"/>
                <a:gd name="T36" fmla="*/ 1204354518 w 575"/>
                <a:gd name="T37" fmla="*/ 58561506 h 326"/>
                <a:gd name="T38" fmla="*/ 1112838382 w 575"/>
                <a:gd name="T39" fmla="*/ 296994191 h 326"/>
                <a:gd name="T40" fmla="*/ 948108331 w 575"/>
                <a:gd name="T41" fmla="*/ 393204544 h 326"/>
                <a:gd name="T42" fmla="*/ 882216790 w 575"/>
                <a:gd name="T43" fmla="*/ 769676942 h 326"/>
                <a:gd name="T44" fmla="*/ 618650623 w 575"/>
                <a:gd name="T45" fmla="*/ 953730552 h 326"/>
                <a:gd name="T46" fmla="*/ 402671503 w 575"/>
                <a:gd name="T47" fmla="*/ 1029024188 h 326"/>
                <a:gd name="T48" fmla="*/ 347762203 w 575"/>
                <a:gd name="T49" fmla="*/ 953730552 h 3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5"/>
                <a:gd name="T76" fmla="*/ 0 h 326"/>
                <a:gd name="T77" fmla="*/ 575 w 575"/>
                <a:gd name="T78" fmla="*/ 326 h 3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5" h="326">
                  <a:moveTo>
                    <a:pt x="95" y="228"/>
                  </a:moveTo>
                  <a:lnTo>
                    <a:pt x="78" y="261"/>
                  </a:lnTo>
                  <a:lnTo>
                    <a:pt x="55" y="270"/>
                  </a:lnTo>
                  <a:lnTo>
                    <a:pt x="53" y="292"/>
                  </a:lnTo>
                  <a:lnTo>
                    <a:pt x="3" y="308"/>
                  </a:lnTo>
                  <a:lnTo>
                    <a:pt x="0" y="326"/>
                  </a:lnTo>
                  <a:lnTo>
                    <a:pt x="137" y="304"/>
                  </a:lnTo>
                  <a:lnTo>
                    <a:pt x="384" y="257"/>
                  </a:lnTo>
                  <a:lnTo>
                    <a:pt x="575" y="215"/>
                  </a:lnTo>
                  <a:lnTo>
                    <a:pt x="575" y="183"/>
                  </a:lnTo>
                  <a:lnTo>
                    <a:pt x="554" y="172"/>
                  </a:lnTo>
                  <a:lnTo>
                    <a:pt x="537" y="189"/>
                  </a:lnTo>
                  <a:lnTo>
                    <a:pt x="528" y="144"/>
                  </a:lnTo>
                  <a:lnTo>
                    <a:pt x="537" y="105"/>
                  </a:lnTo>
                  <a:lnTo>
                    <a:pt x="467" y="76"/>
                  </a:lnTo>
                  <a:lnTo>
                    <a:pt x="418" y="84"/>
                  </a:lnTo>
                  <a:lnTo>
                    <a:pt x="416" y="23"/>
                  </a:lnTo>
                  <a:lnTo>
                    <a:pt x="366" y="0"/>
                  </a:lnTo>
                  <a:lnTo>
                    <a:pt x="329" y="14"/>
                  </a:lnTo>
                  <a:lnTo>
                    <a:pt x="304" y="71"/>
                  </a:lnTo>
                  <a:lnTo>
                    <a:pt x="259" y="94"/>
                  </a:lnTo>
                  <a:lnTo>
                    <a:pt x="241" y="184"/>
                  </a:lnTo>
                  <a:lnTo>
                    <a:pt x="169" y="228"/>
                  </a:lnTo>
                  <a:lnTo>
                    <a:pt x="110" y="246"/>
                  </a:lnTo>
                  <a:lnTo>
                    <a:pt x="95" y="228"/>
                  </a:lnTo>
                  <a:close/>
                </a:path>
              </a:pathLst>
            </a:custGeom>
            <a:solidFill>
              <a:srgbClr val="FFFFFF"/>
            </a:solidFill>
            <a:ln w="17640">
              <a:solidFill>
                <a:srgbClr val="000000"/>
              </a:solidFill>
              <a:round/>
              <a:headEnd/>
              <a:tailEnd/>
            </a:ln>
          </p:spPr>
          <p:txBody>
            <a:bodyPr wrap="none" anchor="ctr"/>
            <a:lstStyle/>
            <a:p>
              <a:endParaRPr lang="en-US"/>
            </a:p>
          </p:txBody>
        </p:sp>
        <p:sp>
          <p:nvSpPr>
            <p:cNvPr id="36908" name="Freeform 52"/>
            <p:cNvSpPr>
              <a:spLocks noChangeArrowheads="1"/>
            </p:cNvSpPr>
            <p:nvPr/>
          </p:nvSpPr>
          <p:spPr bwMode="auto">
            <a:xfrm>
              <a:off x="6789738" y="2778125"/>
              <a:ext cx="622300" cy="636588"/>
            </a:xfrm>
            <a:custGeom>
              <a:avLst/>
              <a:gdLst>
                <a:gd name="T0" fmla="*/ 120988508 w 325"/>
                <a:gd name="T1" fmla="*/ 682942238 h 311"/>
                <a:gd name="T2" fmla="*/ 29330432 w 325"/>
                <a:gd name="T3" fmla="*/ 653612123 h 311"/>
                <a:gd name="T4" fmla="*/ 0 w 325"/>
                <a:gd name="T5" fmla="*/ 863104759 h 311"/>
                <a:gd name="T6" fmla="*/ 29330432 w 325"/>
                <a:gd name="T7" fmla="*/ 1080975637 h 311"/>
                <a:gd name="T8" fmla="*/ 201648161 w 325"/>
                <a:gd name="T9" fmla="*/ 1227620073 h 311"/>
                <a:gd name="T10" fmla="*/ 245645712 w 325"/>
                <a:gd name="T11" fmla="*/ 1303036276 h 311"/>
                <a:gd name="T12" fmla="*/ 461959086 w 325"/>
                <a:gd name="T13" fmla="*/ 1227620073 h 311"/>
                <a:gd name="T14" fmla="*/ 722270070 w 325"/>
                <a:gd name="T15" fmla="*/ 1051647313 h 311"/>
                <a:gd name="T16" fmla="*/ 799262911 w 325"/>
                <a:gd name="T17" fmla="*/ 670372189 h 311"/>
                <a:gd name="T18" fmla="*/ 967913807 w 325"/>
                <a:gd name="T19" fmla="*/ 569815887 h 311"/>
                <a:gd name="T20" fmla="*/ 1059572100 w 325"/>
                <a:gd name="T21" fmla="*/ 335187118 h 311"/>
                <a:gd name="T22" fmla="*/ 1191560923 w 325"/>
                <a:gd name="T23" fmla="*/ 272338918 h 311"/>
                <a:gd name="T24" fmla="*/ 1019243246 w 325"/>
                <a:gd name="T25" fmla="*/ 238820769 h 311"/>
                <a:gd name="T26" fmla="*/ 718603288 w 325"/>
                <a:gd name="T27" fmla="*/ 410603321 h 311"/>
                <a:gd name="T28" fmla="*/ 670940870 w 325"/>
                <a:gd name="T29" fmla="*/ 247198755 h 311"/>
                <a:gd name="T30" fmla="*/ 410629886 w 325"/>
                <a:gd name="T31" fmla="*/ 259768804 h 311"/>
                <a:gd name="T32" fmla="*/ 351969038 w 325"/>
                <a:gd name="T33" fmla="*/ 0 h 311"/>
                <a:gd name="T34" fmla="*/ 285974626 w 325"/>
                <a:gd name="T35" fmla="*/ 71226218 h 311"/>
                <a:gd name="T36" fmla="*/ 304306620 w 325"/>
                <a:gd name="T37" fmla="*/ 439931389 h 311"/>
                <a:gd name="T38" fmla="*/ 186982949 w 325"/>
                <a:gd name="T39" fmla="*/ 473449474 h 311"/>
                <a:gd name="T40" fmla="*/ 120988508 w 325"/>
                <a:gd name="T41" fmla="*/ 682942238 h 3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5"/>
                <a:gd name="T64" fmla="*/ 0 h 311"/>
                <a:gd name="T65" fmla="*/ 325 w 325"/>
                <a:gd name="T66" fmla="*/ 311 h 3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5" h="311">
                  <a:moveTo>
                    <a:pt x="33" y="163"/>
                  </a:moveTo>
                  <a:lnTo>
                    <a:pt x="8" y="156"/>
                  </a:lnTo>
                  <a:lnTo>
                    <a:pt x="0" y="206"/>
                  </a:lnTo>
                  <a:lnTo>
                    <a:pt x="8" y="258"/>
                  </a:lnTo>
                  <a:lnTo>
                    <a:pt x="55" y="293"/>
                  </a:lnTo>
                  <a:lnTo>
                    <a:pt x="67" y="311"/>
                  </a:lnTo>
                  <a:lnTo>
                    <a:pt x="126" y="293"/>
                  </a:lnTo>
                  <a:lnTo>
                    <a:pt x="197" y="251"/>
                  </a:lnTo>
                  <a:lnTo>
                    <a:pt x="218" y="160"/>
                  </a:lnTo>
                  <a:lnTo>
                    <a:pt x="264" y="136"/>
                  </a:lnTo>
                  <a:lnTo>
                    <a:pt x="289" y="80"/>
                  </a:lnTo>
                  <a:lnTo>
                    <a:pt x="325" y="65"/>
                  </a:lnTo>
                  <a:lnTo>
                    <a:pt x="278" y="57"/>
                  </a:lnTo>
                  <a:lnTo>
                    <a:pt x="196" y="98"/>
                  </a:lnTo>
                  <a:lnTo>
                    <a:pt x="183" y="59"/>
                  </a:lnTo>
                  <a:lnTo>
                    <a:pt x="112" y="62"/>
                  </a:lnTo>
                  <a:lnTo>
                    <a:pt x="96" y="0"/>
                  </a:lnTo>
                  <a:lnTo>
                    <a:pt x="78" y="17"/>
                  </a:lnTo>
                  <a:lnTo>
                    <a:pt x="83" y="105"/>
                  </a:lnTo>
                  <a:lnTo>
                    <a:pt x="51" y="113"/>
                  </a:lnTo>
                  <a:lnTo>
                    <a:pt x="33" y="163"/>
                  </a:lnTo>
                  <a:close/>
                </a:path>
              </a:pathLst>
            </a:custGeom>
            <a:solidFill>
              <a:srgbClr val="FFFFFF"/>
            </a:solidFill>
            <a:ln w="17640">
              <a:solidFill>
                <a:srgbClr val="000000"/>
              </a:solidFill>
              <a:round/>
              <a:headEnd/>
              <a:tailEnd/>
            </a:ln>
          </p:spPr>
          <p:txBody>
            <a:bodyPr wrap="none" anchor="ctr"/>
            <a:lstStyle/>
            <a:p>
              <a:endParaRPr lang="en-US"/>
            </a:p>
          </p:txBody>
        </p:sp>
        <p:sp>
          <p:nvSpPr>
            <p:cNvPr id="36909" name="Freeform 53"/>
            <p:cNvSpPr>
              <a:spLocks noChangeArrowheads="1"/>
            </p:cNvSpPr>
            <p:nvPr/>
          </p:nvSpPr>
          <p:spPr bwMode="auto">
            <a:xfrm>
              <a:off x="7693025" y="2819400"/>
              <a:ext cx="174625" cy="212725"/>
            </a:xfrm>
            <a:custGeom>
              <a:avLst/>
              <a:gdLst>
                <a:gd name="T0" fmla="*/ 0 w 92"/>
                <a:gd name="T1" fmla="*/ 29286505 h 104"/>
                <a:gd name="T2" fmla="*/ 72055595 w 92"/>
                <a:gd name="T3" fmla="*/ 0 h 104"/>
                <a:gd name="T4" fmla="*/ 219769345 w 92"/>
                <a:gd name="T5" fmla="*/ 96227385 h 104"/>
                <a:gd name="T6" fmla="*/ 219769345 w 92"/>
                <a:gd name="T7" fmla="*/ 192454769 h 104"/>
                <a:gd name="T8" fmla="*/ 327852753 w 92"/>
                <a:gd name="T9" fmla="*/ 259395626 h 104"/>
                <a:gd name="T10" fmla="*/ 331455342 w 92"/>
                <a:gd name="T11" fmla="*/ 389092448 h 104"/>
                <a:gd name="T12" fmla="*/ 162124133 w 92"/>
                <a:gd name="T13" fmla="*/ 435114670 h 104"/>
                <a:gd name="T14" fmla="*/ 0 w 92"/>
                <a:gd name="T15" fmla="*/ 29286505 h 104"/>
                <a:gd name="T16" fmla="*/ 0 60000 65536"/>
                <a:gd name="T17" fmla="*/ 0 60000 65536"/>
                <a:gd name="T18" fmla="*/ 0 60000 65536"/>
                <a:gd name="T19" fmla="*/ 0 60000 65536"/>
                <a:gd name="T20" fmla="*/ 0 60000 65536"/>
                <a:gd name="T21" fmla="*/ 0 60000 65536"/>
                <a:gd name="T22" fmla="*/ 0 60000 65536"/>
                <a:gd name="T23" fmla="*/ 0 60000 65536"/>
                <a:gd name="T24" fmla="*/ 0 w 92"/>
                <a:gd name="T25" fmla="*/ 0 h 104"/>
                <a:gd name="T26" fmla="*/ 92 w 92"/>
                <a:gd name="T27" fmla="*/ 104 h 1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2" h="104">
                  <a:moveTo>
                    <a:pt x="0" y="7"/>
                  </a:moveTo>
                  <a:lnTo>
                    <a:pt x="20" y="0"/>
                  </a:lnTo>
                  <a:lnTo>
                    <a:pt x="61" y="23"/>
                  </a:lnTo>
                  <a:lnTo>
                    <a:pt x="61" y="46"/>
                  </a:lnTo>
                  <a:lnTo>
                    <a:pt x="91" y="62"/>
                  </a:lnTo>
                  <a:lnTo>
                    <a:pt x="92" y="93"/>
                  </a:lnTo>
                  <a:lnTo>
                    <a:pt x="45" y="104"/>
                  </a:lnTo>
                  <a:lnTo>
                    <a:pt x="0" y="7"/>
                  </a:lnTo>
                  <a:close/>
                </a:path>
              </a:pathLst>
            </a:custGeom>
            <a:solidFill>
              <a:schemeClr val="tx1"/>
            </a:solidFill>
            <a:ln w="17640">
              <a:solidFill>
                <a:srgbClr val="000000"/>
              </a:solidFill>
              <a:round/>
              <a:headEnd/>
              <a:tailEnd/>
            </a:ln>
          </p:spPr>
          <p:txBody>
            <a:bodyPr wrap="none" anchor="ctr"/>
            <a:lstStyle/>
            <a:p>
              <a:endParaRPr lang="en-US"/>
            </a:p>
          </p:txBody>
        </p:sp>
        <p:sp>
          <p:nvSpPr>
            <p:cNvPr id="36910" name="Freeform 54"/>
            <p:cNvSpPr>
              <a:spLocks noChangeArrowheads="1"/>
            </p:cNvSpPr>
            <p:nvPr/>
          </p:nvSpPr>
          <p:spPr bwMode="auto">
            <a:xfrm>
              <a:off x="6927850" y="2370138"/>
              <a:ext cx="842963" cy="541337"/>
            </a:xfrm>
            <a:custGeom>
              <a:avLst/>
              <a:gdLst>
                <a:gd name="T0" fmla="*/ 146149924 w 441"/>
                <a:gd name="T1" fmla="*/ 159776426 h 264"/>
                <a:gd name="T2" fmla="*/ 0 w 441"/>
                <a:gd name="T3" fmla="*/ 311141627 h 264"/>
                <a:gd name="T4" fmla="*/ 80383507 w 441"/>
                <a:gd name="T5" fmla="*/ 849335061 h 264"/>
                <a:gd name="T6" fmla="*/ 146149924 w 441"/>
                <a:gd name="T7" fmla="*/ 1110021770 h 264"/>
                <a:gd name="T8" fmla="*/ 423836446 w 441"/>
                <a:gd name="T9" fmla="*/ 1088997809 h 264"/>
                <a:gd name="T10" fmla="*/ 1439580178 w 441"/>
                <a:gd name="T11" fmla="*/ 887175320 h 264"/>
                <a:gd name="T12" fmla="*/ 1509003227 w 441"/>
                <a:gd name="T13" fmla="*/ 853538623 h 264"/>
                <a:gd name="T14" fmla="*/ 1611307559 w 441"/>
                <a:gd name="T15" fmla="*/ 601261344 h 264"/>
                <a:gd name="T16" fmla="*/ 1457850106 w 441"/>
                <a:gd name="T17" fmla="*/ 462508815 h 264"/>
                <a:gd name="T18" fmla="*/ 1541886421 w 441"/>
                <a:gd name="T19" fmla="*/ 142958077 h 264"/>
                <a:gd name="T20" fmla="*/ 1424966912 w 441"/>
                <a:gd name="T21" fmla="*/ 113524910 h 264"/>
                <a:gd name="T22" fmla="*/ 1424966912 w 441"/>
                <a:gd name="T23" fmla="*/ 33636713 h 264"/>
                <a:gd name="T24" fmla="*/ 1373813790 w 441"/>
                <a:gd name="T25" fmla="*/ 0 h 264"/>
                <a:gd name="T26" fmla="*/ 193648295 w 441"/>
                <a:gd name="T27" fmla="*/ 231255433 h 264"/>
                <a:gd name="T28" fmla="*/ 146149924 w 441"/>
                <a:gd name="T29" fmla="*/ 159776426 h 2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1"/>
                <a:gd name="T46" fmla="*/ 0 h 264"/>
                <a:gd name="T47" fmla="*/ 441 w 441"/>
                <a:gd name="T48" fmla="*/ 264 h 2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1" h="264">
                  <a:moveTo>
                    <a:pt x="40" y="38"/>
                  </a:moveTo>
                  <a:lnTo>
                    <a:pt x="0" y="74"/>
                  </a:lnTo>
                  <a:lnTo>
                    <a:pt x="22" y="202"/>
                  </a:lnTo>
                  <a:lnTo>
                    <a:pt x="40" y="264"/>
                  </a:lnTo>
                  <a:lnTo>
                    <a:pt x="116" y="259"/>
                  </a:lnTo>
                  <a:lnTo>
                    <a:pt x="394" y="211"/>
                  </a:lnTo>
                  <a:lnTo>
                    <a:pt x="413" y="203"/>
                  </a:lnTo>
                  <a:lnTo>
                    <a:pt x="441" y="143"/>
                  </a:lnTo>
                  <a:lnTo>
                    <a:pt x="399" y="110"/>
                  </a:lnTo>
                  <a:lnTo>
                    <a:pt x="422" y="34"/>
                  </a:lnTo>
                  <a:lnTo>
                    <a:pt x="390" y="27"/>
                  </a:lnTo>
                  <a:lnTo>
                    <a:pt x="390" y="8"/>
                  </a:lnTo>
                  <a:lnTo>
                    <a:pt x="376" y="0"/>
                  </a:lnTo>
                  <a:lnTo>
                    <a:pt x="53" y="55"/>
                  </a:lnTo>
                  <a:lnTo>
                    <a:pt x="40" y="38"/>
                  </a:lnTo>
                  <a:close/>
                </a:path>
              </a:pathLst>
            </a:custGeom>
            <a:solidFill>
              <a:schemeClr val="tx1"/>
            </a:solidFill>
            <a:ln w="17640">
              <a:solidFill>
                <a:srgbClr val="000000"/>
              </a:solidFill>
              <a:round/>
              <a:headEnd/>
              <a:tailEnd/>
            </a:ln>
          </p:spPr>
          <p:txBody>
            <a:bodyPr wrap="none" anchor="ctr"/>
            <a:lstStyle/>
            <a:p>
              <a:endParaRPr lang="en-US"/>
            </a:p>
          </p:txBody>
        </p:sp>
        <p:sp>
          <p:nvSpPr>
            <p:cNvPr id="36911" name="Freeform 55"/>
            <p:cNvSpPr>
              <a:spLocks noChangeArrowheads="1"/>
            </p:cNvSpPr>
            <p:nvPr/>
          </p:nvSpPr>
          <p:spPr bwMode="auto">
            <a:xfrm>
              <a:off x="7696200" y="2438400"/>
              <a:ext cx="217488" cy="430213"/>
            </a:xfrm>
            <a:custGeom>
              <a:avLst/>
              <a:gdLst>
                <a:gd name="T0" fmla="*/ 72562930 w 117"/>
                <a:gd name="T1" fmla="*/ 4197650 h 210"/>
                <a:gd name="T2" fmla="*/ 169315351 w 117"/>
                <a:gd name="T3" fmla="*/ 0 h 210"/>
                <a:gd name="T4" fmla="*/ 362818336 w 117"/>
                <a:gd name="T5" fmla="*/ 130104600 h 210"/>
                <a:gd name="T6" fmla="*/ 331719419 w 117"/>
                <a:gd name="T7" fmla="*/ 239223006 h 210"/>
                <a:gd name="T8" fmla="*/ 400826678 w 117"/>
                <a:gd name="T9" fmla="*/ 306373154 h 210"/>
                <a:gd name="T10" fmla="*/ 404282320 w 117"/>
                <a:gd name="T11" fmla="*/ 721866731 h 210"/>
                <a:gd name="T12" fmla="*/ 338628844 w 117"/>
                <a:gd name="T13" fmla="*/ 881348692 h 210"/>
                <a:gd name="T14" fmla="*/ 262610302 w 117"/>
                <a:gd name="T15" fmla="*/ 822591857 h 210"/>
                <a:gd name="T16" fmla="*/ 179680418 w 117"/>
                <a:gd name="T17" fmla="*/ 818396257 h 210"/>
                <a:gd name="T18" fmla="*/ 41463998 w 117"/>
                <a:gd name="T19" fmla="*/ 734457628 h 210"/>
                <a:gd name="T20" fmla="*/ 145127718 w 117"/>
                <a:gd name="T21" fmla="*/ 470052764 h 210"/>
                <a:gd name="T22" fmla="*/ 0 w 117"/>
                <a:gd name="T23" fmla="*/ 331554948 h 210"/>
                <a:gd name="T24" fmla="*/ 72562930 w 117"/>
                <a:gd name="T25" fmla="*/ 4197650 h 2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7"/>
                <a:gd name="T40" fmla="*/ 0 h 210"/>
                <a:gd name="T41" fmla="*/ 117 w 117"/>
                <a:gd name="T42" fmla="*/ 210 h 2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7" h="210">
                  <a:moveTo>
                    <a:pt x="21" y="1"/>
                  </a:moveTo>
                  <a:lnTo>
                    <a:pt x="49" y="0"/>
                  </a:lnTo>
                  <a:lnTo>
                    <a:pt x="105" y="31"/>
                  </a:lnTo>
                  <a:lnTo>
                    <a:pt x="96" y="57"/>
                  </a:lnTo>
                  <a:lnTo>
                    <a:pt x="116" y="73"/>
                  </a:lnTo>
                  <a:lnTo>
                    <a:pt x="117" y="172"/>
                  </a:lnTo>
                  <a:lnTo>
                    <a:pt x="98" y="210"/>
                  </a:lnTo>
                  <a:lnTo>
                    <a:pt x="76" y="196"/>
                  </a:lnTo>
                  <a:lnTo>
                    <a:pt x="52" y="195"/>
                  </a:lnTo>
                  <a:lnTo>
                    <a:pt x="12" y="175"/>
                  </a:lnTo>
                  <a:lnTo>
                    <a:pt x="42" y="112"/>
                  </a:lnTo>
                  <a:lnTo>
                    <a:pt x="0" y="79"/>
                  </a:lnTo>
                  <a:lnTo>
                    <a:pt x="21" y="1"/>
                  </a:lnTo>
                  <a:close/>
                </a:path>
              </a:pathLst>
            </a:custGeom>
            <a:solidFill>
              <a:srgbClr val="FFFFFF"/>
            </a:solidFill>
            <a:ln w="17640">
              <a:solidFill>
                <a:srgbClr val="000000"/>
              </a:solidFill>
              <a:round/>
              <a:headEnd/>
              <a:tailEnd/>
            </a:ln>
          </p:spPr>
          <p:txBody>
            <a:bodyPr wrap="none" anchor="ctr"/>
            <a:lstStyle/>
            <a:p>
              <a:endParaRPr lang="en-US"/>
            </a:p>
          </p:txBody>
        </p:sp>
        <p:sp>
          <p:nvSpPr>
            <p:cNvPr id="36912" name="Freeform 56"/>
            <p:cNvSpPr>
              <a:spLocks noChangeArrowheads="1"/>
            </p:cNvSpPr>
            <p:nvPr/>
          </p:nvSpPr>
          <p:spPr bwMode="auto">
            <a:xfrm>
              <a:off x="7000875" y="1760538"/>
              <a:ext cx="933450" cy="742950"/>
            </a:xfrm>
            <a:custGeom>
              <a:avLst/>
              <a:gdLst>
                <a:gd name="T0" fmla="*/ 135377055 w 488"/>
                <a:gd name="T1" fmla="*/ 1022104676 h 363"/>
                <a:gd name="T2" fmla="*/ 303683081 w 488"/>
                <a:gd name="T3" fmla="*/ 929948207 h 363"/>
                <a:gd name="T4" fmla="*/ 534189822 w 488"/>
                <a:gd name="T5" fmla="*/ 909004392 h 363"/>
                <a:gd name="T6" fmla="*/ 589072077 w 488"/>
                <a:gd name="T7" fmla="*/ 829412574 h 363"/>
                <a:gd name="T8" fmla="*/ 669566817 w 488"/>
                <a:gd name="T9" fmla="*/ 816845876 h 363"/>
                <a:gd name="T10" fmla="*/ 717130673 w 488"/>
                <a:gd name="T11" fmla="*/ 733066523 h 363"/>
                <a:gd name="T12" fmla="*/ 793966214 w 488"/>
                <a:gd name="T13" fmla="*/ 699556010 h 363"/>
                <a:gd name="T14" fmla="*/ 757378043 w 488"/>
                <a:gd name="T15" fmla="*/ 540376468 h 363"/>
                <a:gd name="T16" fmla="*/ 709814187 w 488"/>
                <a:gd name="T17" fmla="*/ 498486663 h 363"/>
                <a:gd name="T18" fmla="*/ 808601099 w 488"/>
                <a:gd name="T19" fmla="*/ 372817634 h 363"/>
                <a:gd name="T20" fmla="*/ 870801754 w 488"/>
                <a:gd name="T21" fmla="*/ 372817634 h 363"/>
                <a:gd name="T22" fmla="*/ 1079355329 w 488"/>
                <a:gd name="T23" fmla="*/ 100535665 h 363"/>
                <a:gd name="T24" fmla="*/ 1397673177 w 488"/>
                <a:gd name="T25" fmla="*/ 0 h 363"/>
                <a:gd name="T26" fmla="*/ 1434263260 w 488"/>
                <a:gd name="T27" fmla="*/ 255525657 h 363"/>
                <a:gd name="T28" fmla="*/ 1448898145 w 488"/>
                <a:gd name="T29" fmla="*/ 242958959 h 363"/>
                <a:gd name="T30" fmla="*/ 1525733686 w 488"/>
                <a:gd name="T31" fmla="*/ 335117539 h 363"/>
                <a:gd name="T32" fmla="*/ 1529392885 w 488"/>
                <a:gd name="T33" fmla="*/ 594832842 h 363"/>
                <a:gd name="T34" fmla="*/ 1628179797 w 488"/>
                <a:gd name="T35" fmla="*/ 808468759 h 363"/>
                <a:gd name="T36" fmla="*/ 1664767968 w 488"/>
                <a:gd name="T37" fmla="*/ 1084940470 h 363"/>
                <a:gd name="T38" fmla="*/ 1672086367 w 488"/>
                <a:gd name="T39" fmla="*/ 1323709783 h 363"/>
                <a:gd name="T40" fmla="*/ 1785510078 w 488"/>
                <a:gd name="T41" fmla="*/ 1403301601 h 363"/>
                <a:gd name="T42" fmla="*/ 1705015338 w 488"/>
                <a:gd name="T43" fmla="*/ 1520591467 h 363"/>
                <a:gd name="T44" fmla="*/ 1496462002 w 488"/>
                <a:gd name="T45" fmla="*/ 1382355740 h 363"/>
                <a:gd name="T46" fmla="*/ 1390356690 w 488"/>
                <a:gd name="T47" fmla="*/ 1390734903 h 363"/>
                <a:gd name="T48" fmla="*/ 1280592179 w 488"/>
                <a:gd name="T49" fmla="*/ 1361411925 h 363"/>
                <a:gd name="T50" fmla="*/ 1287908665 w 488"/>
                <a:gd name="T51" fmla="*/ 1281820107 h 363"/>
                <a:gd name="T52" fmla="*/ 1222050724 w 488"/>
                <a:gd name="T53" fmla="*/ 1252499176 h 363"/>
                <a:gd name="T54" fmla="*/ 51223071 w 488"/>
                <a:gd name="T55" fmla="*/ 1487078907 h 363"/>
                <a:gd name="T56" fmla="*/ 0 w 488"/>
                <a:gd name="T57" fmla="*/ 1420055835 h 363"/>
                <a:gd name="T58" fmla="*/ 175624425 w 488"/>
                <a:gd name="T59" fmla="*/ 1147773961 h 363"/>
                <a:gd name="T60" fmla="*/ 135377055 w 488"/>
                <a:gd name="T61" fmla="*/ 1022104676 h 3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88"/>
                <a:gd name="T94" fmla="*/ 0 h 363"/>
                <a:gd name="T95" fmla="*/ 488 w 488"/>
                <a:gd name="T96" fmla="*/ 363 h 3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88" h="363">
                  <a:moveTo>
                    <a:pt x="37" y="244"/>
                  </a:moveTo>
                  <a:lnTo>
                    <a:pt x="83" y="222"/>
                  </a:lnTo>
                  <a:lnTo>
                    <a:pt x="146" y="217"/>
                  </a:lnTo>
                  <a:lnTo>
                    <a:pt x="161" y="198"/>
                  </a:lnTo>
                  <a:lnTo>
                    <a:pt x="183" y="195"/>
                  </a:lnTo>
                  <a:lnTo>
                    <a:pt x="196" y="175"/>
                  </a:lnTo>
                  <a:lnTo>
                    <a:pt x="217" y="167"/>
                  </a:lnTo>
                  <a:lnTo>
                    <a:pt x="207" y="129"/>
                  </a:lnTo>
                  <a:lnTo>
                    <a:pt x="194" y="119"/>
                  </a:lnTo>
                  <a:lnTo>
                    <a:pt x="221" y="89"/>
                  </a:lnTo>
                  <a:lnTo>
                    <a:pt x="238" y="89"/>
                  </a:lnTo>
                  <a:lnTo>
                    <a:pt x="295" y="24"/>
                  </a:lnTo>
                  <a:lnTo>
                    <a:pt x="382" y="0"/>
                  </a:lnTo>
                  <a:lnTo>
                    <a:pt x="392" y="61"/>
                  </a:lnTo>
                  <a:lnTo>
                    <a:pt x="396" y="58"/>
                  </a:lnTo>
                  <a:lnTo>
                    <a:pt x="417" y="80"/>
                  </a:lnTo>
                  <a:lnTo>
                    <a:pt x="418" y="142"/>
                  </a:lnTo>
                  <a:lnTo>
                    <a:pt x="445" y="193"/>
                  </a:lnTo>
                  <a:lnTo>
                    <a:pt x="455" y="259"/>
                  </a:lnTo>
                  <a:lnTo>
                    <a:pt x="457" y="316"/>
                  </a:lnTo>
                  <a:lnTo>
                    <a:pt x="488" y="335"/>
                  </a:lnTo>
                  <a:lnTo>
                    <a:pt x="466" y="363"/>
                  </a:lnTo>
                  <a:lnTo>
                    <a:pt x="409" y="330"/>
                  </a:lnTo>
                  <a:lnTo>
                    <a:pt x="380" y="332"/>
                  </a:lnTo>
                  <a:lnTo>
                    <a:pt x="350" y="325"/>
                  </a:lnTo>
                  <a:lnTo>
                    <a:pt x="352" y="306"/>
                  </a:lnTo>
                  <a:lnTo>
                    <a:pt x="334" y="299"/>
                  </a:lnTo>
                  <a:lnTo>
                    <a:pt x="14" y="355"/>
                  </a:lnTo>
                  <a:lnTo>
                    <a:pt x="0" y="339"/>
                  </a:lnTo>
                  <a:lnTo>
                    <a:pt x="48" y="274"/>
                  </a:lnTo>
                  <a:lnTo>
                    <a:pt x="37" y="244"/>
                  </a:lnTo>
                  <a:close/>
                </a:path>
              </a:pathLst>
            </a:custGeom>
            <a:solidFill>
              <a:srgbClr val="99CCFF"/>
            </a:solidFill>
            <a:ln w="17640">
              <a:solidFill>
                <a:srgbClr val="000000"/>
              </a:solidFill>
              <a:round/>
              <a:headEnd/>
              <a:tailEnd/>
            </a:ln>
          </p:spPr>
          <p:txBody>
            <a:bodyPr wrap="none" anchor="ctr"/>
            <a:lstStyle/>
            <a:p>
              <a:endParaRPr lang="en-US"/>
            </a:p>
          </p:txBody>
        </p:sp>
        <p:sp>
          <p:nvSpPr>
            <p:cNvPr id="36913" name="Freeform 57"/>
            <p:cNvSpPr>
              <a:spLocks noChangeArrowheads="1"/>
            </p:cNvSpPr>
            <p:nvPr/>
          </p:nvSpPr>
          <p:spPr bwMode="auto">
            <a:xfrm>
              <a:off x="7727950" y="1720850"/>
              <a:ext cx="246063" cy="446088"/>
            </a:xfrm>
            <a:custGeom>
              <a:avLst/>
              <a:gdLst>
                <a:gd name="T0" fmla="*/ 0 w 129"/>
                <a:gd name="T1" fmla="*/ 96305902 h 218"/>
                <a:gd name="T2" fmla="*/ 342012268 w 129"/>
                <a:gd name="T3" fmla="*/ 0 h 218"/>
                <a:gd name="T4" fmla="*/ 469356486 w 129"/>
                <a:gd name="T5" fmla="*/ 247046803 h 218"/>
                <a:gd name="T6" fmla="*/ 403865610 w 129"/>
                <a:gd name="T7" fmla="*/ 314043946 h 218"/>
                <a:gd name="T8" fmla="*/ 429334072 w 129"/>
                <a:gd name="T9" fmla="*/ 866759228 h 218"/>
                <a:gd name="T10" fmla="*/ 232859476 w 129"/>
                <a:gd name="T11" fmla="*/ 912818825 h 218"/>
                <a:gd name="T12" fmla="*/ 134621254 w 129"/>
                <a:gd name="T13" fmla="*/ 682520844 h 218"/>
                <a:gd name="T14" fmla="*/ 130983720 w 129"/>
                <a:gd name="T15" fmla="*/ 414536494 h 218"/>
                <a:gd name="T16" fmla="*/ 43661871 w 129"/>
                <a:gd name="T17" fmla="*/ 334979382 h 218"/>
                <a:gd name="T18" fmla="*/ 0 w 129"/>
                <a:gd name="T19" fmla="*/ 96305902 h 2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18"/>
                <a:gd name="T32" fmla="*/ 129 w 129"/>
                <a:gd name="T33" fmla="*/ 218 h 2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18">
                  <a:moveTo>
                    <a:pt x="0" y="23"/>
                  </a:moveTo>
                  <a:lnTo>
                    <a:pt x="94" y="0"/>
                  </a:lnTo>
                  <a:lnTo>
                    <a:pt x="129" y="59"/>
                  </a:lnTo>
                  <a:lnTo>
                    <a:pt x="111" y="75"/>
                  </a:lnTo>
                  <a:lnTo>
                    <a:pt x="118" y="207"/>
                  </a:lnTo>
                  <a:lnTo>
                    <a:pt x="64" y="218"/>
                  </a:lnTo>
                  <a:lnTo>
                    <a:pt x="37" y="163"/>
                  </a:lnTo>
                  <a:lnTo>
                    <a:pt x="36" y="99"/>
                  </a:lnTo>
                  <a:lnTo>
                    <a:pt x="12" y="80"/>
                  </a:lnTo>
                  <a:lnTo>
                    <a:pt x="0" y="23"/>
                  </a:lnTo>
                  <a:close/>
                </a:path>
              </a:pathLst>
            </a:custGeom>
            <a:solidFill>
              <a:srgbClr val="FFFFFF"/>
            </a:solidFill>
            <a:ln w="17640">
              <a:solidFill>
                <a:srgbClr val="000000"/>
              </a:solidFill>
              <a:round/>
              <a:headEnd/>
              <a:tailEnd/>
            </a:ln>
          </p:spPr>
          <p:txBody>
            <a:bodyPr wrap="none" anchor="ctr"/>
            <a:lstStyle/>
            <a:p>
              <a:endParaRPr lang="en-US"/>
            </a:p>
          </p:txBody>
        </p:sp>
        <p:sp>
          <p:nvSpPr>
            <p:cNvPr id="36914" name="Freeform 58"/>
            <p:cNvSpPr>
              <a:spLocks noChangeArrowheads="1"/>
            </p:cNvSpPr>
            <p:nvPr/>
          </p:nvSpPr>
          <p:spPr bwMode="auto">
            <a:xfrm>
              <a:off x="7847013" y="2068513"/>
              <a:ext cx="527050" cy="233362"/>
            </a:xfrm>
            <a:custGeom>
              <a:avLst/>
              <a:gdLst>
                <a:gd name="T0" fmla="*/ 0 w 276"/>
                <a:gd name="T1" fmla="*/ 188566745 h 114"/>
                <a:gd name="T2" fmla="*/ 514167840 w 276"/>
                <a:gd name="T3" fmla="*/ 58663932 h 114"/>
                <a:gd name="T4" fmla="*/ 572511867 w 276"/>
                <a:gd name="T5" fmla="*/ 62856259 h 114"/>
                <a:gd name="T6" fmla="*/ 634505141 w 276"/>
                <a:gd name="T7" fmla="*/ 0 h 114"/>
                <a:gd name="T8" fmla="*/ 685556404 w 276"/>
                <a:gd name="T9" fmla="*/ 29331966 h 114"/>
                <a:gd name="T10" fmla="*/ 623565039 w 276"/>
                <a:gd name="T11" fmla="*/ 167613299 h 114"/>
                <a:gd name="T12" fmla="*/ 729314902 w 276"/>
                <a:gd name="T13" fmla="*/ 159232740 h 114"/>
                <a:gd name="T14" fmla="*/ 791306266 w 276"/>
                <a:gd name="T15" fmla="*/ 263991779 h 114"/>
                <a:gd name="T16" fmla="*/ 864237732 w 276"/>
                <a:gd name="T17" fmla="*/ 276562682 h 114"/>
                <a:gd name="T18" fmla="*/ 915290905 w 276"/>
                <a:gd name="T19" fmla="*/ 259801500 h 114"/>
                <a:gd name="T20" fmla="*/ 915290905 w 276"/>
                <a:gd name="T21" fmla="*/ 201137584 h 114"/>
                <a:gd name="T22" fmla="*/ 827771999 w 276"/>
                <a:gd name="T23" fmla="*/ 125710470 h 114"/>
                <a:gd name="T24" fmla="*/ 893410701 w 276"/>
                <a:gd name="T25" fmla="*/ 121520190 h 114"/>
                <a:gd name="T26" fmla="*/ 1006455476 w 276"/>
                <a:gd name="T27" fmla="*/ 280752962 h 114"/>
                <a:gd name="T28" fmla="*/ 897058038 w 276"/>
                <a:gd name="T29" fmla="*/ 377131442 h 114"/>
                <a:gd name="T30" fmla="*/ 776720737 w 276"/>
                <a:gd name="T31" fmla="*/ 326848086 h 114"/>
                <a:gd name="T32" fmla="*/ 700141933 w 276"/>
                <a:gd name="T33" fmla="*/ 444177965 h 114"/>
                <a:gd name="T34" fmla="*/ 546986236 w 276"/>
                <a:gd name="T35" fmla="*/ 326848086 h 114"/>
                <a:gd name="T36" fmla="*/ 40113085 w 276"/>
                <a:gd name="T37" fmla="*/ 477700202 h 114"/>
                <a:gd name="T38" fmla="*/ 0 w 276"/>
                <a:gd name="T39" fmla="*/ 188566745 h 1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76"/>
                <a:gd name="T61" fmla="*/ 0 h 114"/>
                <a:gd name="T62" fmla="*/ 276 w 276"/>
                <a:gd name="T63" fmla="*/ 114 h 1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76" h="114">
                  <a:moveTo>
                    <a:pt x="0" y="45"/>
                  </a:moveTo>
                  <a:lnTo>
                    <a:pt x="141" y="14"/>
                  </a:lnTo>
                  <a:lnTo>
                    <a:pt x="157" y="15"/>
                  </a:lnTo>
                  <a:lnTo>
                    <a:pt x="174" y="0"/>
                  </a:lnTo>
                  <a:lnTo>
                    <a:pt x="188" y="7"/>
                  </a:lnTo>
                  <a:lnTo>
                    <a:pt x="171" y="40"/>
                  </a:lnTo>
                  <a:lnTo>
                    <a:pt x="200" y="38"/>
                  </a:lnTo>
                  <a:lnTo>
                    <a:pt x="217" y="63"/>
                  </a:lnTo>
                  <a:lnTo>
                    <a:pt x="237" y="66"/>
                  </a:lnTo>
                  <a:lnTo>
                    <a:pt x="251" y="62"/>
                  </a:lnTo>
                  <a:lnTo>
                    <a:pt x="251" y="48"/>
                  </a:lnTo>
                  <a:lnTo>
                    <a:pt x="227" y="30"/>
                  </a:lnTo>
                  <a:lnTo>
                    <a:pt x="245" y="29"/>
                  </a:lnTo>
                  <a:lnTo>
                    <a:pt x="276" y="67"/>
                  </a:lnTo>
                  <a:lnTo>
                    <a:pt x="246" y="90"/>
                  </a:lnTo>
                  <a:lnTo>
                    <a:pt x="213" y="78"/>
                  </a:lnTo>
                  <a:lnTo>
                    <a:pt x="192" y="106"/>
                  </a:lnTo>
                  <a:lnTo>
                    <a:pt x="150" y="78"/>
                  </a:lnTo>
                  <a:lnTo>
                    <a:pt x="11" y="114"/>
                  </a:lnTo>
                  <a:lnTo>
                    <a:pt x="0" y="45"/>
                  </a:lnTo>
                  <a:close/>
                </a:path>
              </a:pathLst>
            </a:custGeom>
            <a:solidFill>
              <a:srgbClr val="99CCFF"/>
            </a:solidFill>
            <a:ln w="17640">
              <a:solidFill>
                <a:srgbClr val="000000"/>
              </a:solidFill>
              <a:round/>
              <a:headEnd/>
              <a:tailEnd/>
            </a:ln>
          </p:spPr>
          <p:txBody>
            <a:bodyPr wrap="none" anchor="ctr"/>
            <a:lstStyle/>
            <a:p>
              <a:endParaRPr lang="en-US"/>
            </a:p>
          </p:txBody>
        </p:sp>
        <p:sp>
          <p:nvSpPr>
            <p:cNvPr id="36915" name="Freeform 59"/>
            <p:cNvSpPr>
              <a:spLocks noChangeArrowheads="1"/>
            </p:cNvSpPr>
            <p:nvPr/>
          </p:nvSpPr>
          <p:spPr bwMode="auto">
            <a:xfrm>
              <a:off x="7837488" y="2209800"/>
              <a:ext cx="274637" cy="203200"/>
            </a:xfrm>
            <a:custGeom>
              <a:avLst/>
              <a:gdLst>
                <a:gd name="T0" fmla="*/ 0 w 143"/>
                <a:gd name="T1" fmla="*/ 103225600 h 100"/>
                <a:gd name="T2" fmla="*/ 405730982 w 143"/>
                <a:gd name="T3" fmla="*/ 0 h 100"/>
                <a:gd name="T4" fmla="*/ 527450936 w 143"/>
                <a:gd name="T5" fmla="*/ 189935110 h 100"/>
                <a:gd name="T6" fmla="*/ 457370398 w 143"/>
                <a:gd name="T7" fmla="*/ 272515628 h 100"/>
                <a:gd name="T8" fmla="*/ 328273778 w 143"/>
                <a:gd name="T9" fmla="*/ 239483382 h 100"/>
                <a:gd name="T10" fmla="*/ 129096680 w 143"/>
                <a:gd name="T11" fmla="*/ 412902401 h 100"/>
                <a:gd name="T12" fmla="*/ 18442930 w 143"/>
                <a:gd name="T13" fmla="*/ 326192923 h 100"/>
                <a:gd name="T14" fmla="*/ 0 w 143"/>
                <a:gd name="T15" fmla="*/ 103225600 h 100"/>
                <a:gd name="T16" fmla="*/ 0 60000 65536"/>
                <a:gd name="T17" fmla="*/ 0 60000 65536"/>
                <a:gd name="T18" fmla="*/ 0 60000 65536"/>
                <a:gd name="T19" fmla="*/ 0 60000 65536"/>
                <a:gd name="T20" fmla="*/ 0 60000 65536"/>
                <a:gd name="T21" fmla="*/ 0 60000 65536"/>
                <a:gd name="T22" fmla="*/ 0 60000 65536"/>
                <a:gd name="T23" fmla="*/ 0 60000 65536"/>
                <a:gd name="T24" fmla="*/ 0 w 143"/>
                <a:gd name="T25" fmla="*/ 0 h 100"/>
                <a:gd name="T26" fmla="*/ 143 w 143"/>
                <a:gd name="T27" fmla="*/ 100 h 1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3" h="100">
                  <a:moveTo>
                    <a:pt x="0" y="25"/>
                  </a:moveTo>
                  <a:lnTo>
                    <a:pt x="110" y="0"/>
                  </a:lnTo>
                  <a:lnTo>
                    <a:pt x="143" y="46"/>
                  </a:lnTo>
                  <a:lnTo>
                    <a:pt x="124" y="66"/>
                  </a:lnTo>
                  <a:lnTo>
                    <a:pt x="89" y="58"/>
                  </a:lnTo>
                  <a:lnTo>
                    <a:pt x="35" y="100"/>
                  </a:lnTo>
                  <a:lnTo>
                    <a:pt x="5" y="79"/>
                  </a:lnTo>
                  <a:lnTo>
                    <a:pt x="0" y="25"/>
                  </a:lnTo>
                  <a:close/>
                </a:path>
              </a:pathLst>
            </a:custGeom>
            <a:solidFill>
              <a:srgbClr val="99CCFF"/>
            </a:solidFill>
            <a:ln w="17640">
              <a:solidFill>
                <a:srgbClr val="000000"/>
              </a:solidFill>
              <a:round/>
              <a:headEnd/>
              <a:tailEnd/>
            </a:ln>
          </p:spPr>
          <p:txBody>
            <a:bodyPr wrap="none" anchor="ctr"/>
            <a:lstStyle/>
            <a:p>
              <a:endParaRPr lang="en-US"/>
            </a:p>
          </p:txBody>
        </p:sp>
        <p:sp>
          <p:nvSpPr>
            <p:cNvPr id="36916" name="Freeform 60"/>
            <p:cNvSpPr>
              <a:spLocks noChangeArrowheads="1"/>
            </p:cNvSpPr>
            <p:nvPr/>
          </p:nvSpPr>
          <p:spPr bwMode="auto">
            <a:xfrm>
              <a:off x="7912100" y="2382838"/>
              <a:ext cx="268288" cy="160337"/>
            </a:xfrm>
            <a:custGeom>
              <a:avLst/>
              <a:gdLst>
                <a:gd name="T0" fmla="*/ 0 w 141"/>
                <a:gd name="T1" fmla="*/ 245079184 h 78"/>
                <a:gd name="T2" fmla="*/ 209987654 w 141"/>
                <a:gd name="T3" fmla="*/ 135215492 h 78"/>
                <a:gd name="T4" fmla="*/ 416352471 w 141"/>
                <a:gd name="T5" fmla="*/ 0 h 78"/>
                <a:gd name="T6" fmla="*/ 452558016 w 141"/>
                <a:gd name="T7" fmla="*/ 8450583 h 78"/>
                <a:gd name="T8" fmla="*/ 510485485 w 141"/>
                <a:gd name="T9" fmla="*/ 12676900 h 78"/>
                <a:gd name="T10" fmla="*/ 311360576 w 141"/>
                <a:gd name="T11" fmla="*/ 185923077 h 78"/>
                <a:gd name="T12" fmla="*/ 57927365 w 141"/>
                <a:gd name="T13" fmla="*/ 329589148 h 78"/>
                <a:gd name="T14" fmla="*/ 0 w 141"/>
                <a:gd name="T15" fmla="*/ 245079184 h 78"/>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78"/>
                <a:gd name="T26" fmla="*/ 141 w 141"/>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78">
                  <a:moveTo>
                    <a:pt x="0" y="58"/>
                  </a:moveTo>
                  <a:lnTo>
                    <a:pt x="58" y="32"/>
                  </a:lnTo>
                  <a:lnTo>
                    <a:pt x="115" y="0"/>
                  </a:lnTo>
                  <a:lnTo>
                    <a:pt x="125" y="2"/>
                  </a:lnTo>
                  <a:lnTo>
                    <a:pt x="141" y="3"/>
                  </a:lnTo>
                  <a:lnTo>
                    <a:pt x="86" y="44"/>
                  </a:lnTo>
                  <a:lnTo>
                    <a:pt x="16" y="78"/>
                  </a:lnTo>
                  <a:lnTo>
                    <a:pt x="0" y="58"/>
                  </a:lnTo>
                  <a:close/>
                </a:path>
              </a:pathLst>
            </a:custGeom>
            <a:solidFill>
              <a:srgbClr val="99CCFF"/>
            </a:solidFill>
            <a:ln w="17640">
              <a:solidFill>
                <a:srgbClr val="000000"/>
              </a:solidFill>
              <a:round/>
              <a:headEnd/>
              <a:tailEnd/>
            </a:ln>
          </p:spPr>
          <p:txBody>
            <a:bodyPr wrap="none" anchor="ctr"/>
            <a:lstStyle/>
            <a:p>
              <a:endParaRPr lang="en-US"/>
            </a:p>
          </p:txBody>
        </p:sp>
        <p:sp>
          <p:nvSpPr>
            <p:cNvPr id="36917" name="Freeform 61"/>
            <p:cNvSpPr>
              <a:spLocks noChangeArrowheads="1"/>
            </p:cNvSpPr>
            <p:nvPr/>
          </p:nvSpPr>
          <p:spPr bwMode="auto">
            <a:xfrm>
              <a:off x="7924800" y="1676400"/>
              <a:ext cx="292100" cy="503238"/>
            </a:xfrm>
            <a:custGeom>
              <a:avLst/>
              <a:gdLst>
                <a:gd name="T0" fmla="*/ 118175571 w 152"/>
                <a:gd name="T1" fmla="*/ 0 h 246"/>
                <a:gd name="T2" fmla="*/ 0 w 152"/>
                <a:gd name="T3" fmla="*/ 179946472 h 246"/>
                <a:gd name="T4" fmla="*/ 129254258 w 152"/>
                <a:gd name="T5" fmla="*/ 418481289 h 246"/>
                <a:gd name="T6" fmla="*/ 51701694 w 152"/>
                <a:gd name="T7" fmla="*/ 481255100 h 246"/>
                <a:gd name="T8" fmla="*/ 81246075 w 152"/>
                <a:gd name="T9" fmla="*/ 1029465385 h 246"/>
                <a:gd name="T10" fmla="*/ 395147845 w 152"/>
                <a:gd name="T11" fmla="*/ 949953801 h 246"/>
                <a:gd name="T12" fmla="*/ 480085494 w 152"/>
                <a:gd name="T13" fmla="*/ 949953801 h 246"/>
                <a:gd name="T14" fmla="*/ 524402163 w 152"/>
                <a:gd name="T15" fmla="*/ 891365456 h 246"/>
                <a:gd name="T16" fmla="*/ 524402163 w 152"/>
                <a:gd name="T17" fmla="*/ 790930632 h 246"/>
                <a:gd name="T18" fmla="*/ 561331660 w 152"/>
                <a:gd name="T19" fmla="*/ 728158867 h 246"/>
                <a:gd name="T20" fmla="*/ 384069188 w 152"/>
                <a:gd name="T21" fmla="*/ 648647283 h 246"/>
                <a:gd name="T22" fmla="*/ 158798624 w 152"/>
                <a:gd name="T23" fmla="*/ 46034007 h 246"/>
                <a:gd name="T24" fmla="*/ 118175571 w 152"/>
                <a:gd name="T25" fmla="*/ 0 h 2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46"/>
                <a:gd name="T41" fmla="*/ 152 w 152"/>
                <a:gd name="T42" fmla="*/ 246 h 2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46">
                  <a:moveTo>
                    <a:pt x="32" y="0"/>
                  </a:moveTo>
                  <a:lnTo>
                    <a:pt x="0" y="43"/>
                  </a:lnTo>
                  <a:lnTo>
                    <a:pt x="35" y="100"/>
                  </a:lnTo>
                  <a:lnTo>
                    <a:pt x="14" y="115"/>
                  </a:lnTo>
                  <a:lnTo>
                    <a:pt x="22" y="246"/>
                  </a:lnTo>
                  <a:lnTo>
                    <a:pt x="107" y="227"/>
                  </a:lnTo>
                  <a:lnTo>
                    <a:pt x="130" y="227"/>
                  </a:lnTo>
                  <a:lnTo>
                    <a:pt x="142" y="213"/>
                  </a:lnTo>
                  <a:lnTo>
                    <a:pt x="142" y="189"/>
                  </a:lnTo>
                  <a:lnTo>
                    <a:pt x="152" y="174"/>
                  </a:lnTo>
                  <a:lnTo>
                    <a:pt x="104" y="155"/>
                  </a:lnTo>
                  <a:lnTo>
                    <a:pt x="43" y="11"/>
                  </a:lnTo>
                  <a:lnTo>
                    <a:pt x="32" y="0"/>
                  </a:lnTo>
                  <a:close/>
                </a:path>
              </a:pathLst>
            </a:custGeom>
            <a:solidFill>
              <a:srgbClr val="FFFFFF"/>
            </a:solidFill>
            <a:ln w="17640">
              <a:solidFill>
                <a:srgbClr val="000000"/>
              </a:solidFill>
              <a:round/>
              <a:headEnd/>
              <a:tailEnd/>
            </a:ln>
          </p:spPr>
          <p:txBody>
            <a:bodyPr wrap="none" anchor="ctr"/>
            <a:lstStyle/>
            <a:p>
              <a:endParaRPr lang="en-US"/>
            </a:p>
          </p:txBody>
        </p:sp>
        <p:sp>
          <p:nvSpPr>
            <p:cNvPr id="36918" name="Freeform 62"/>
            <p:cNvSpPr>
              <a:spLocks noChangeArrowheads="1"/>
            </p:cNvSpPr>
            <p:nvPr/>
          </p:nvSpPr>
          <p:spPr bwMode="auto">
            <a:xfrm>
              <a:off x="8075613" y="2225675"/>
              <a:ext cx="138112" cy="112713"/>
            </a:xfrm>
            <a:custGeom>
              <a:avLst/>
              <a:gdLst>
                <a:gd name="T0" fmla="*/ 0 w 72"/>
                <a:gd name="T1" fmla="*/ 37797798 h 55"/>
                <a:gd name="T2" fmla="*/ 110387917 w 72"/>
                <a:gd name="T3" fmla="*/ 0 h 55"/>
                <a:gd name="T4" fmla="*/ 264929515 w 72"/>
                <a:gd name="T5" fmla="*/ 117592448 h 55"/>
                <a:gd name="T6" fmla="*/ 235492429 w 72"/>
                <a:gd name="T7" fmla="*/ 151191191 h 55"/>
                <a:gd name="T8" fmla="*/ 158222635 w 72"/>
                <a:gd name="T9" fmla="*/ 151191191 h 55"/>
                <a:gd name="T10" fmla="*/ 121425363 w 72"/>
                <a:gd name="T11" fmla="*/ 230985825 h 55"/>
                <a:gd name="T12" fmla="*/ 0 w 72"/>
                <a:gd name="T13" fmla="*/ 37797798 h 55"/>
                <a:gd name="T14" fmla="*/ 0 60000 65536"/>
                <a:gd name="T15" fmla="*/ 0 60000 65536"/>
                <a:gd name="T16" fmla="*/ 0 60000 65536"/>
                <a:gd name="T17" fmla="*/ 0 60000 65536"/>
                <a:gd name="T18" fmla="*/ 0 60000 65536"/>
                <a:gd name="T19" fmla="*/ 0 60000 65536"/>
                <a:gd name="T20" fmla="*/ 0 60000 65536"/>
                <a:gd name="T21" fmla="*/ 0 w 72"/>
                <a:gd name="T22" fmla="*/ 0 h 55"/>
                <a:gd name="T23" fmla="*/ 72 w 72"/>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55">
                  <a:moveTo>
                    <a:pt x="0" y="9"/>
                  </a:moveTo>
                  <a:lnTo>
                    <a:pt x="30" y="0"/>
                  </a:lnTo>
                  <a:lnTo>
                    <a:pt x="72" y="28"/>
                  </a:lnTo>
                  <a:lnTo>
                    <a:pt x="64" y="36"/>
                  </a:lnTo>
                  <a:lnTo>
                    <a:pt x="43" y="36"/>
                  </a:lnTo>
                  <a:lnTo>
                    <a:pt x="33" y="55"/>
                  </a:lnTo>
                  <a:lnTo>
                    <a:pt x="0" y="9"/>
                  </a:lnTo>
                  <a:close/>
                </a:path>
              </a:pathLst>
            </a:custGeom>
            <a:solidFill>
              <a:srgbClr val="CC99FF"/>
            </a:solidFill>
            <a:ln w="17640">
              <a:solidFill>
                <a:srgbClr val="000000"/>
              </a:solidFill>
              <a:round/>
              <a:headEnd/>
              <a:tailEnd/>
            </a:ln>
          </p:spPr>
          <p:txBody>
            <a:bodyPr wrap="none" anchor="ctr"/>
            <a:lstStyle/>
            <a:p>
              <a:endParaRPr lang="en-US"/>
            </a:p>
          </p:txBody>
        </p:sp>
        <p:sp>
          <p:nvSpPr>
            <p:cNvPr id="36919" name="Freeform 63"/>
            <p:cNvSpPr>
              <a:spLocks noChangeArrowheads="1"/>
            </p:cNvSpPr>
            <p:nvPr/>
          </p:nvSpPr>
          <p:spPr bwMode="auto">
            <a:xfrm>
              <a:off x="7764463" y="3124200"/>
              <a:ext cx="76200" cy="125413"/>
            </a:xfrm>
            <a:custGeom>
              <a:avLst/>
              <a:gdLst>
                <a:gd name="T0" fmla="*/ 0 w 39"/>
                <a:gd name="T1" fmla="*/ 21135177 h 61"/>
                <a:gd name="T2" fmla="*/ 148883080 w 39"/>
                <a:gd name="T3" fmla="*/ 0 h 61"/>
                <a:gd name="T4" fmla="*/ 64897005 w 39"/>
                <a:gd name="T5" fmla="*/ 257842960 h 61"/>
                <a:gd name="T6" fmla="*/ 7635630 w 39"/>
                <a:gd name="T7" fmla="*/ 253615926 h 61"/>
                <a:gd name="T8" fmla="*/ 0 w 39"/>
                <a:gd name="T9" fmla="*/ 21135177 h 61"/>
                <a:gd name="T10" fmla="*/ 0 60000 65536"/>
                <a:gd name="T11" fmla="*/ 0 60000 65536"/>
                <a:gd name="T12" fmla="*/ 0 60000 65536"/>
                <a:gd name="T13" fmla="*/ 0 60000 65536"/>
                <a:gd name="T14" fmla="*/ 0 60000 65536"/>
                <a:gd name="T15" fmla="*/ 0 w 39"/>
                <a:gd name="T16" fmla="*/ 0 h 61"/>
                <a:gd name="T17" fmla="*/ 39 w 39"/>
                <a:gd name="T18" fmla="*/ 61 h 61"/>
              </a:gdLst>
              <a:ahLst/>
              <a:cxnLst>
                <a:cxn ang="T10">
                  <a:pos x="T0" y="T1"/>
                </a:cxn>
                <a:cxn ang="T11">
                  <a:pos x="T2" y="T3"/>
                </a:cxn>
                <a:cxn ang="T12">
                  <a:pos x="T4" y="T5"/>
                </a:cxn>
                <a:cxn ang="T13">
                  <a:pos x="T6" y="T7"/>
                </a:cxn>
                <a:cxn ang="T14">
                  <a:pos x="T8" y="T9"/>
                </a:cxn>
              </a:cxnLst>
              <a:rect l="T15" t="T16" r="T17" b="T18"/>
              <a:pathLst>
                <a:path w="39" h="61">
                  <a:moveTo>
                    <a:pt x="0" y="5"/>
                  </a:moveTo>
                  <a:lnTo>
                    <a:pt x="39" y="0"/>
                  </a:lnTo>
                  <a:lnTo>
                    <a:pt x="17" y="61"/>
                  </a:lnTo>
                  <a:lnTo>
                    <a:pt x="2" y="60"/>
                  </a:lnTo>
                  <a:lnTo>
                    <a:pt x="0" y="5"/>
                  </a:lnTo>
                  <a:close/>
                </a:path>
              </a:pathLst>
            </a:custGeom>
            <a:solidFill>
              <a:schemeClr val="tx1"/>
            </a:solidFill>
            <a:ln w="17640">
              <a:solidFill>
                <a:schemeClr val="tx1"/>
              </a:solidFill>
              <a:round/>
              <a:headEnd/>
              <a:tailEnd/>
            </a:ln>
          </p:spPr>
          <p:txBody>
            <a:bodyPr wrap="none" anchor="ctr"/>
            <a:lstStyle/>
            <a:p>
              <a:endParaRPr lang="en-US"/>
            </a:p>
          </p:txBody>
        </p:sp>
        <p:sp>
          <p:nvSpPr>
            <p:cNvPr id="36920" name="Line 64"/>
            <p:cNvSpPr>
              <a:spLocks noChangeShapeType="1"/>
            </p:cNvSpPr>
            <p:nvPr/>
          </p:nvSpPr>
          <p:spPr bwMode="auto">
            <a:xfrm>
              <a:off x="8161338" y="2224088"/>
              <a:ext cx="1587" cy="1587"/>
            </a:xfrm>
            <a:prstGeom prst="line">
              <a:avLst/>
            </a:prstGeom>
            <a:noFill/>
            <a:ln w="9360">
              <a:solidFill>
                <a:srgbClr val="000000"/>
              </a:solidFill>
              <a:miter lim="800000"/>
              <a:headEnd/>
              <a:tailEnd/>
            </a:ln>
          </p:spPr>
          <p:txBody>
            <a:bodyPr/>
            <a:lstStyle/>
            <a:p>
              <a:endParaRPr lang="en-US"/>
            </a:p>
          </p:txBody>
        </p:sp>
        <p:sp>
          <p:nvSpPr>
            <p:cNvPr id="36922" name="Text Box 66"/>
            <p:cNvSpPr txBox="1">
              <a:spLocks noChangeArrowheads="1"/>
            </p:cNvSpPr>
            <p:nvPr/>
          </p:nvSpPr>
          <p:spPr bwMode="auto">
            <a:xfrm>
              <a:off x="554038" y="528638"/>
              <a:ext cx="34448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AK</a:t>
              </a:r>
            </a:p>
          </p:txBody>
        </p:sp>
        <p:sp>
          <p:nvSpPr>
            <p:cNvPr id="36923" name="Text Box 67"/>
            <p:cNvSpPr txBox="1">
              <a:spLocks noChangeArrowheads="1"/>
            </p:cNvSpPr>
            <p:nvPr/>
          </p:nvSpPr>
          <p:spPr bwMode="auto">
            <a:xfrm>
              <a:off x="1592263" y="1446213"/>
              <a:ext cx="369887" cy="231775"/>
            </a:xfrm>
            <a:prstGeom prst="rect">
              <a:avLst/>
            </a:prstGeom>
            <a:solidFill>
              <a:srgbClr val="33CCCC"/>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WA</a:t>
              </a:r>
            </a:p>
          </p:txBody>
        </p:sp>
        <p:sp>
          <p:nvSpPr>
            <p:cNvPr id="36924" name="Text Box 68"/>
            <p:cNvSpPr txBox="1">
              <a:spLocks noChangeArrowheads="1"/>
            </p:cNvSpPr>
            <p:nvPr/>
          </p:nvSpPr>
          <p:spPr bwMode="auto">
            <a:xfrm>
              <a:off x="1420813" y="2052638"/>
              <a:ext cx="35083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OR</a:t>
              </a:r>
            </a:p>
          </p:txBody>
        </p:sp>
        <p:sp>
          <p:nvSpPr>
            <p:cNvPr id="36925" name="Text Box 69"/>
            <p:cNvSpPr txBox="1">
              <a:spLocks noChangeArrowheads="1"/>
            </p:cNvSpPr>
            <p:nvPr/>
          </p:nvSpPr>
          <p:spPr bwMode="auto">
            <a:xfrm>
              <a:off x="2946400" y="1673225"/>
              <a:ext cx="3460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MT</a:t>
              </a:r>
            </a:p>
          </p:txBody>
        </p:sp>
        <p:sp>
          <p:nvSpPr>
            <p:cNvPr id="6206" name="Text Box 70"/>
            <p:cNvSpPr txBox="1">
              <a:spLocks noChangeArrowheads="1"/>
            </p:cNvSpPr>
            <p:nvPr/>
          </p:nvSpPr>
          <p:spPr bwMode="auto">
            <a:xfrm>
              <a:off x="2171700" y="2209800"/>
              <a:ext cx="306388" cy="231775"/>
            </a:xfrm>
            <a:prstGeom prst="rect">
              <a:avLst/>
            </a:prstGeom>
            <a:solidFill>
              <a:srgbClr val="33CCCC"/>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900" b="1" dirty="0">
                  <a:solidFill>
                    <a:srgbClr val="000000"/>
                  </a:solidFill>
                  <a:latin typeface="+mj-lt"/>
                </a:rPr>
                <a:t>ID</a:t>
              </a:r>
            </a:p>
          </p:txBody>
        </p:sp>
        <p:sp>
          <p:nvSpPr>
            <p:cNvPr id="36927" name="Text Box 71"/>
            <p:cNvSpPr txBox="1">
              <a:spLocks noChangeArrowheads="1"/>
            </p:cNvSpPr>
            <p:nvPr/>
          </p:nvSpPr>
          <p:spPr bwMode="auto">
            <a:xfrm>
              <a:off x="1644650" y="2967038"/>
              <a:ext cx="339725" cy="231775"/>
            </a:xfrm>
            <a:prstGeom prst="rect">
              <a:avLst/>
            </a:prstGeom>
            <a:solidFill>
              <a:srgbClr val="CC99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NV</a:t>
              </a:r>
            </a:p>
          </p:txBody>
        </p:sp>
        <p:sp>
          <p:nvSpPr>
            <p:cNvPr id="36929" name="Text Box 73"/>
            <p:cNvSpPr txBox="1">
              <a:spLocks noChangeArrowheads="1"/>
            </p:cNvSpPr>
            <p:nvPr/>
          </p:nvSpPr>
          <p:spPr bwMode="auto">
            <a:xfrm>
              <a:off x="2301875" y="3881438"/>
              <a:ext cx="331788"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AZ</a:t>
              </a:r>
            </a:p>
          </p:txBody>
        </p:sp>
        <p:sp>
          <p:nvSpPr>
            <p:cNvPr id="36930" name="Text Box 74"/>
            <p:cNvSpPr txBox="1">
              <a:spLocks noChangeArrowheads="1"/>
            </p:cNvSpPr>
            <p:nvPr/>
          </p:nvSpPr>
          <p:spPr bwMode="auto">
            <a:xfrm>
              <a:off x="3087688" y="3957638"/>
              <a:ext cx="358775" cy="231775"/>
            </a:xfrm>
            <a:prstGeom prst="rect">
              <a:avLst/>
            </a:prstGeom>
            <a:noFill/>
            <a:ln w="9525">
              <a:noFill/>
              <a:round/>
              <a:headEnd/>
              <a:tailEnd/>
            </a:ln>
          </p:spPr>
          <p:txBody>
            <a:bodyPr wrap="none" lIns="90000" tIns="46800" rIns="90000" bIns="46800">
              <a:spAutoFit/>
            </a:bodyPr>
            <a:lstStyle/>
            <a:p>
              <a:pP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NM</a:t>
              </a:r>
            </a:p>
          </p:txBody>
        </p:sp>
        <p:sp>
          <p:nvSpPr>
            <p:cNvPr id="36931" name="Text Box 75"/>
            <p:cNvSpPr txBox="1">
              <a:spLocks noChangeArrowheads="1"/>
            </p:cNvSpPr>
            <p:nvPr/>
          </p:nvSpPr>
          <p:spPr bwMode="auto">
            <a:xfrm>
              <a:off x="2446338" y="3043238"/>
              <a:ext cx="3333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UT</a:t>
              </a:r>
            </a:p>
          </p:txBody>
        </p:sp>
        <p:sp>
          <p:nvSpPr>
            <p:cNvPr id="36933" name="Text Box 77"/>
            <p:cNvSpPr txBox="1">
              <a:spLocks noChangeArrowheads="1"/>
            </p:cNvSpPr>
            <p:nvPr/>
          </p:nvSpPr>
          <p:spPr bwMode="auto">
            <a:xfrm>
              <a:off x="2938463" y="2433638"/>
              <a:ext cx="36512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WY</a:t>
              </a:r>
            </a:p>
          </p:txBody>
        </p:sp>
        <p:sp>
          <p:nvSpPr>
            <p:cNvPr id="36934" name="Text Box 78"/>
            <p:cNvSpPr txBox="1">
              <a:spLocks noChangeArrowheads="1"/>
            </p:cNvSpPr>
            <p:nvPr/>
          </p:nvSpPr>
          <p:spPr bwMode="auto">
            <a:xfrm>
              <a:off x="4057650" y="1676400"/>
              <a:ext cx="344488" cy="231775"/>
            </a:xfrm>
            <a:prstGeom prst="rect">
              <a:avLst/>
            </a:prstGeom>
            <a:solidFill>
              <a:srgbClr val="99CC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ND</a:t>
              </a:r>
            </a:p>
          </p:txBody>
        </p:sp>
        <p:sp>
          <p:nvSpPr>
            <p:cNvPr id="36936" name="Text Box 80"/>
            <p:cNvSpPr txBox="1">
              <a:spLocks noChangeArrowheads="1"/>
            </p:cNvSpPr>
            <p:nvPr/>
          </p:nvSpPr>
          <p:spPr bwMode="auto">
            <a:xfrm>
              <a:off x="4111625" y="2890838"/>
              <a:ext cx="33972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NE</a:t>
              </a:r>
            </a:p>
          </p:txBody>
        </p:sp>
        <p:sp>
          <p:nvSpPr>
            <p:cNvPr id="36937" name="Text Box 81"/>
            <p:cNvSpPr txBox="1">
              <a:spLocks noChangeArrowheads="1"/>
            </p:cNvSpPr>
            <p:nvPr/>
          </p:nvSpPr>
          <p:spPr bwMode="auto">
            <a:xfrm>
              <a:off x="4184650" y="3271838"/>
              <a:ext cx="339725" cy="231775"/>
            </a:xfrm>
            <a:prstGeom prst="rect">
              <a:avLst/>
            </a:prstGeom>
            <a:solidFill>
              <a:srgbClr val="99CC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KS</a:t>
              </a:r>
            </a:p>
          </p:txBody>
        </p:sp>
        <p:sp>
          <p:nvSpPr>
            <p:cNvPr id="36938" name="Text Box 82"/>
            <p:cNvSpPr txBox="1">
              <a:spLocks noChangeArrowheads="1"/>
            </p:cNvSpPr>
            <p:nvPr/>
          </p:nvSpPr>
          <p:spPr bwMode="auto">
            <a:xfrm>
              <a:off x="4241800" y="4343400"/>
              <a:ext cx="32702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TX</a:t>
              </a:r>
            </a:p>
          </p:txBody>
        </p:sp>
        <p:sp>
          <p:nvSpPr>
            <p:cNvPr id="36939" name="Text Box 83"/>
            <p:cNvSpPr txBox="1">
              <a:spLocks noChangeArrowheads="1"/>
            </p:cNvSpPr>
            <p:nvPr/>
          </p:nvSpPr>
          <p:spPr bwMode="auto">
            <a:xfrm>
              <a:off x="4395788" y="3881438"/>
              <a:ext cx="35083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OK</a:t>
              </a:r>
            </a:p>
          </p:txBody>
        </p:sp>
        <p:sp>
          <p:nvSpPr>
            <p:cNvPr id="36940" name="Text Box 84"/>
            <p:cNvSpPr txBox="1">
              <a:spLocks noChangeArrowheads="1"/>
            </p:cNvSpPr>
            <p:nvPr/>
          </p:nvSpPr>
          <p:spPr bwMode="auto">
            <a:xfrm>
              <a:off x="5295900" y="4494213"/>
              <a:ext cx="331788" cy="231775"/>
            </a:xfrm>
            <a:prstGeom prst="rect">
              <a:avLst/>
            </a:prstGeom>
            <a:solidFill>
              <a:srgbClr val="33CCCC"/>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LA</a:t>
              </a:r>
            </a:p>
          </p:txBody>
        </p:sp>
        <p:sp>
          <p:nvSpPr>
            <p:cNvPr id="36941" name="Text Box 85"/>
            <p:cNvSpPr txBox="1">
              <a:spLocks noChangeArrowheads="1"/>
            </p:cNvSpPr>
            <p:nvPr/>
          </p:nvSpPr>
          <p:spPr bwMode="auto">
            <a:xfrm>
              <a:off x="5219700" y="3884613"/>
              <a:ext cx="344488"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AR</a:t>
              </a:r>
            </a:p>
          </p:txBody>
        </p:sp>
        <p:sp>
          <p:nvSpPr>
            <p:cNvPr id="36942" name="Text Box 86"/>
            <p:cNvSpPr txBox="1">
              <a:spLocks noChangeArrowheads="1"/>
            </p:cNvSpPr>
            <p:nvPr/>
          </p:nvSpPr>
          <p:spPr bwMode="auto">
            <a:xfrm>
              <a:off x="5151438" y="3313113"/>
              <a:ext cx="365125" cy="231775"/>
            </a:xfrm>
            <a:prstGeom prst="rect">
              <a:avLst/>
            </a:prstGeom>
            <a:solidFill>
              <a:schemeClr val="tx1"/>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MO</a:t>
              </a:r>
            </a:p>
          </p:txBody>
        </p:sp>
        <p:sp>
          <p:nvSpPr>
            <p:cNvPr id="36943" name="Text Box 87"/>
            <p:cNvSpPr txBox="1">
              <a:spLocks noChangeArrowheads="1"/>
            </p:cNvSpPr>
            <p:nvPr/>
          </p:nvSpPr>
          <p:spPr bwMode="auto">
            <a:xfrm>
              <a:off x="4932363" y="2663825"/>
              <a:ext cx="29368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IA</a:t>
              </a:r>
            </a:p>
          </p:txBody>
        </p:sp>
        <p:sp>
          <p:nvSpPr>
            <p:cNvPr id="36944" name="Text Box 88"/>
            <p:cNvSpPr txBox="1">
              <a:spLocks noChangeArrowheads="1"/>
            </p:cNvSpPr>
            <p:nvPr/>
          </p:nvSpPr>
          <p:spPr bwMode="auto">
            <a:xfrm>
              <a:off x="4800600" y="1903413"/>
              <a:ext cx="3587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MN</a:t>
              </a:r>
            </a:p>
          </p:txBody>
        </p:sp>
        <p:sp>
          <p:nvSpPr>
            <p:cNvPr id="36945" name="Text Box 89"/>
            <p:cNvSpPr txBox="1">
              <a:spLocks noChangeArrowheads="1"/>
            </p:cNvSpPr>
            <p:nvPr/>
          </p:nvSpPr>
          <p:spPr bwMode="auto">
            <a:xfrm>
              <a:off x="5443538" y="2133600"/>
              <a:ext cx="398462" cy="368300"/>
            </a:xfrm>
            <a:prstGeom prst="rect">
              <a:avLst/>
            </a:prstGeom>
            <a:solidFill>
              <a:srgbClr val="33CCCC"/>
            </a:solid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WI</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a:solidFill>
                  <a:srgbClr val="000000"/>
                </a:solidFill>
              </a:endParaRPr>
            </a:p>
          </p:txBody>
        </p:sp>
        <p:sp>
          <p:nvSpPr>
            <p:cNvPr id="36946" name="Text Box 90"/>
            <p:cNvSpPr txBox="1">
              <a:spLocks noChangeArrowheads="1"/>
            </p:cNvSpPr>
            <p:nvPr/>
          </p:nvSpPr>
          <p:spPr bwMode="auto">
            <a:xfrm>
              <a:off x="6080125" y="2282825"/>
              <a:ext cx="523875" cy="231775"/>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MI</a:t>
              </a:r>
            </a:p>
          </p:txBody>
        </p:sp>
        <p:sp>
          <p:nvSpPr>
            <p:cNvPr id="36947" name="Text Box 91"/>
            <p:cNvSpPr txBox="1">
              <a:spLocks noChangeArrowheads="1"/>
            </p:cNvSpPr>
            <p:nvPr/>
          </p:nvSpPr>
          <p:spPr bwMode="auto">
            <a:xfrm rot="-180000">
              <a:off x="5430838" y="2816225"/>
              <a:ext cx="725487" cy="231775"/>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 IL</a:t>
              </a:r>
            </a:p>
          </p:txBody>
        </p:sp>
        <p:sp>
          <p:nvSpPr>
            <p:cNvPr id="36948" name="Text Box 92"/>
            <p:cNvSpPr txBox="1">
              <a:spLocks noChangeArrowheads="1"/>
            </p:cNvSpPr>
            <p:nvPr/>
          </p:nvSpPr>
          <p:spPr bwMode="auto">
            <a:xfrm>
              <a:off x="6096000" y="2895600"/>
              <a:ext cx="2952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IN</a:t>
              </a:r>
            </a:p>
          </p:txBody>
        </p:sp>
        <p:sp>
          <p:nvSpPr>
            <p:cNvPr id="36949" name="Text Box 93"/>
            <p:cNvSpPr txBox="1">
              <a:spLocks noChangeArrowheads="1"/>
            </p:cNvSpPr>
            <p:nvPr/>
          </p:nvSpPr>
          <p:spPr bwMode="auto">
            <a:xfrm>
              <a:off x="6386513" y="3313113"/>
              <a:ext cx="339725" cy="231775"/>
            </a:xfrm>
            <a:prstGeom prst="rect">
              <a:avLst/>
            </a:prstGeom>
            <a:solidFill>
              <a:schemeClr val="tx1"/>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KY</a:t>
              </a:r>
            </a:p>
          </p:txBody>
        </p:sp>
        <p:sp>
          <p:nvSpPr>
            <p:cNvPr id="36950" name="Text Box 94"/>
            <p:cNvSpPr txBox="1">
              <a:spLocks noChangeArrowheads="1"/>
            </p:cNvSpPr>
            <p:nvPr/>
          </p:nvSpPr>
          <p:spPr bwMode="auto">
            <a:xfrm>
              <a:off x="6527800" y="2741613"/>
              <a:ext cx="350838" cy="231775"/>
            </a:xfrm>
            <a:prstGeom prst="rect">
              <a:avLst/>
            </a:prstGeom>
            <a:solidFill>
              <a:srgbClr val="FFFF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OH</a:t>
              </a:r>
            </a:p>
          </p:txBody>
        </p:sp>
        <p:sp>
          <p:nvSpPr>
            <p:cNvPr id="36951" name="Text Box 95"/>
            <p:cNvSpPr txBox="1">
              <a:spLocks noChangeArrowheads="1"/>
            </p:cNvSpPr>
            <p:nvPr/>
          </p:nvSpPr>
          <p:spPr bwMode="auto">
            <a:xfrm>
              <a:off x="5726113" y="4189413"/>
              <a:ext cx="352425" cy="368300"/>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MS</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dirty="0">
                <a:solidFill>
                  <a:srgbClr val="000000"/>
                </a:solidFill>
              </a:endParaRPr>
            </a:p>
          </p:txBody>
        </p:sp>
        <p:sp>
          <p:nvSpPr>
            <p:cNvPr id="36952" name="Text Box 96"/>
            <p:cNvSpPr txBox="1">
              <a:spLocks noChangeArrowheads="1"/>
            </p:cNvSpPr>
            <p:nvPr/>
          </p:nvSpPr>
          <p:spPr bwMode="auto">
            <a:xfrm>
              <a:off x="7177088" y="2513013"/>
              <a:ext cx="342900" cy="233362"/>
            </a:xfrm>
            <a:prstGeom prst="rect">
              <a:avLst/>
            </a:prstGeom>
            <a:solidFill>
              <a:schemeClr val="tx1"/>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PA</a:t>
              </a:r>
            </a:p>
          </p:txBody>
        </p:sp>
        <p:sp>
          <p:nvSpPr>
            <p:cNvPr id="36953" name="Text Box 97"/>
            <p:cNvSpPr txBox="1">
              <a:spLocks noChangeArrowheads="1"/>
            </p:cNvSpPr>
            <p:nvPr/>
          </p:nvSpPr>
          <p:spPr bwMode="auto">
            <a:xfrm>
              <a:off x="7475538" y="1905000"/>
              <a:ext cx="288925" cy="368300"/>
            </a:xfrm>
            <a:prstGeom prst="rect">
              <a:avLst/>
            </a:prstGeom>
            <a:solidFill>
              <a:srgbClr val="99CCFF"/>
            </a:solid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NY</a:t>
              </a:r>
            </a:p>
          </p:txBody>
        </p:sp>
        <p:sp>
          <p:nvSpPr>
            <p:cNvPr id="36954" name="Text Box 98"/>
            <p:cNvSpPr txBox="1">
              <a:spLocks noChangeArrowheads="1"/>
            </p:cNvSpPr>
            <p:nvPr/>
          </p:nvSpPr>
          <p:spPr bwMode="auto">
            <a:xfrm>
              <a:off x="6167438" y="4189413"/>
              <a:ext cx="331787" cy="231775"/>
            </a:xfrm>
            <a:prstGeom prst="rect">
              <a:avLst/>
            </a:prstGeom>
            <a:solidFill>
              <a:srgbClr val="99CC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AL</a:t>
              </a:r>
            </a:p>
          </p:txBody>
        </p:sp>
        <p:sp>
          <p:nvSpPr>
            <p:cNvPr id="36955" name="Text Box 99"/>
            <p:cNvSpPr txBox="1">
              <a:spLocks noChangeArrowheads="1"/>
            </p:cNvSpPr>
            <p:nvPr/>
          </p:nvSpPr>
          <p:spPr bwMode="auto">
            <a:xfrm>
              <a:off x="6645275" y="4111625"/>
              <a:ext cx="350838" cy="231775"/>
            </a:xfrm>
            <a:prstGeom prst="rect">
              <a:avLst/>
            </a:prstGeom>
            <a:solidFill>
              <a:srgbClr val="FFFF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latin typeface="Times New Roman" pitchFamily="18" charset="0"/>
                </a:rPr>
                <a:t>GA</a:t>
              </a:r>
            </a:p>
          </p:txBody>
        </p:sp>
        <p:sp>
          <p:nvSpPr>
            <p:cNvPr id="36956" name="Text Box 100"/>
            <p:cNvSpPr txBox="1">
              <a:spLocks noChangeArrowheads="1"/>
            </p:cNvSpPr>
            <p:nvPr/>
          </p:nvSpPr>
          <p:spPr bwMode="auto">
            <a:xfrm>
              <a:off x="7099300" y="4724400"/>
              <a:ext cx="314325" cy="368300"/>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FL</a:t>
              </a:r>
            </a:p>
          </p:txBody>
        </p:sp>
        <p:sp>
          <p:nvSpPr>
            <p:cNvPr id="36957" name="Text Box 101"/>
            <p:cNvSpPr txBox="1">
              <a:spLocks noChangeArrowheads="1"/>
            </p:cNvSpPr>
            <p:nvPr/>
          </p:nvSpPr>
          <p:spPr bwMode="auto">
            <a:xfrm>
              <a:off x="7010400" y="3810000"/>
              <a:ext cx="380999" cy="233014"/>
            </a:xfrm>
            <a:prstGeom prst="rect">
              <a:avLst/>
            </a:prstGeom>
            <a:solidFill>
              <a:srgbClr val="99CCFF"/>
            </a:solidFill>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SC</a:t>
              </a:r>
            </a:p>
          </p:txBody>
        </p:sp>
        <p:sp>
          <p:nvSpPr>
            <p:cNvPr id="36958" name="Text Box 102"/>
            <p:cNvSpPr txBox="1">
              <a:spLocks noChangeArrowheads="1"/>
            </p:cNvSpPr>
            <p:nvPr/>
          </p:nvSpPr>
          <p:spPr bwMode="auto">
            <a:xfrm>
              <a:off x="7254875" y="3198813"/>
              <a:ext cx="338138"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VA</a:t>
              </a:r>
            </a:p>
          </p:txBody>
        </p:sp>
        <p:sp>
          <p:nvSpPr>
            <p:cNvPr id="36959" name="Text Box 103"/>
            <p:cNvSpPr txBox="1">
              <a:spLocks noChangeArrowheads="1"/>
            </p:cNvSpPr>
            <p:nvPr/>
          </p:nvSpPr>
          <p:spPr bwMode="auto">
            <a:xfrm>
              <a:off x="6165850" y="3656013"/>
              <a:ext cx="3333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TN</a:t>
              </a:r>
            </a:p>
          </p:txBody>
        </p:sp>
        <p:sp>
          <p:nvSpPr>
            <p:cNvPr id="36960" name="Text Box 104"/>
            <p:cNvSpPr txBox="1">
              <a:spLocks noChangeArrowheads="1"/>
            </p:cNvSpPr>
            <p:nvPr/>
          </p:nvSpPr>
          <p:spPr bwMode="auto">
            <a:xfrm>
              <a:off x="8054975" y="1446213"/>
              <a:ext cx="352425" cy="231775"/>
            </a:xfrm>
            <a:prstGeom prst="rect">
              <a:avLst/>
            </a:prstGeom>
            <a:solidFill>
              <a:srgbClr val="33CCCC"/>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ME</a:t>
              </a:r>
            </a:p>
          </p:txBody>
        </p:sp>
        <p:sp>
          <p:nvSpPr>
            <p:cNvPr id="36961" name="Text Box 105"/>
            <p:cNvSpPr txBox="1">
              <a:spLocks noChangeArrowheads="1"/>
            </p:cNvSpPr>
            <p:nvPr/>
          </p:nvSpPr>
          <p:spPr bwMode="auto">
            <a:xfrm>
              <a:off x="7772400" y="1905000"/>
              <a:ext cx="557213" cy="231775"/>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NH</a:t>
              </a:r>
            </a:p>
          </p:txBody>
        </p:sp>
        <p:sp useBgFill="1">
          <p:nvSpPr>
            <p:cNvPr id="36962" name="Text Box 106"/>
            <p:cNvSpPr txBox="1">
              <a:spLocks noChangeArrowheads="1"/>
            </p:cNvSpPr>
            <p:nvPr/>
          </p:nvSpPr>
          <p:spPr bwMode="auto">
            <a:xfrm>
              <a:off x="7983538" y="3124200"/>
              <a:ext cx="474662" cy="231775"/>
            </a:xfrm>
            <a:prstGeom prst="rect">
              <a:avLst/>
            </a:prstGeom>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smtClean="0"/>
                <a:t>MD</a:t>
              </a:r>
              <a:endParaRPr lang="en-US" sz="900" b="1" dirty="0"/>
            </a:p>
          </p:txBody>
        </p:sp>
        <p:sp>
          <p:nvSpPr>
            <p:cNvPr id="36963" name="Line 107"/>
            <p:cNvSpPr>
              <a:spLocks noChangeShapeType="1"/>
            </p:cNvSpPr>
            <p:nvPr/>
          </p:nvSpPr>
          <p:spPr bwMode="auto">
            <a:xfrm flipH="1" flipV="1">
              <a:off x="7772398" y="3047998"/>
              <a:ext cx="304801" cy="152401"/>
            </a:xfrm>
            <a:prstGeom prst="line">
              <a:avLst/>
            </a:prstGeom>
            <a:noFill/>
            <a:ln w="9360">
              <a:solidFill>
                <a:schemeClr val="tx1"/>
              </a:solidFill>
              <a:miter lim="800000"/>
              <a:headEnd/>
              <a:tailEnd/>
            </a:ln>
          </p:spPr>
          <p:txBody>
            <a:bodyPr/>
            <a:lstStyle/>
            <a:p>
              <a:endParaRPr lang="en-US"/>
            </a:p>
          </p:txBody>
        </p:sp>
        <p:sp>
          <p:nvSpPr>
            <p:cNvPr id="36964" name="Text Box 108"/>
            <p:cNvSpPr txBox="1">
              <a:spLocks noChangeArrowheads="1"/>
            </p:cNvSpPr>
            <p:nvPr/>
          </p:nvSpPr>
          <p:spPr bwMode="auto">
            <a:xfrm>
              <a:off x="6894513" y="2971800"/>
              <a:ext cx="192087" cy="341313"/>
            </a:xfrm>
            <a:prstGeom prst="rect">
              <a:avLst/>
            </a:prstGeom>
            <a:solidFill>
              <a:srgbClr val="FFFFFF"/>
            </a:solid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a:solidFill>
                    <a:srgbClr val="000000"/>
                  </a:solidFill>
                </a:rPr>
                <a:t>WV</a:t>
              </a:r>
            </a:p>
          </p:txBody>
        </p:sp>
        <p:sp>
          <p:nvSpPr>
            <p:cNvPr id="36965" name="Text Box 109"/>
            <p:cNvSpPr txBox="1">
              <a:spLocks noChangeArrowheads="1"/>
            </p:cNvSpPr>
            <p:nvPr/>
          </p:nvSpPr>
          <p:spPr bwMode="auto">
            <a:xfrm>
              <a:off x="3048000" y="6019801"/>
              <a:ext cx="990600" cy="556179"/>
            </a:xfrm>
            <a:prstGeom prst="rect">
              <a:avLst/>
            </a:prstGeom>
            <a:solidFill>
              <a:srgbClr val="99CCFF"/>
            </a:solidFill>
            <a:ln w="9360">
              <a:solidFill>
                <a:srgbClr val="000000"/>
              </a:solidFill>
              <a:miter lim="800000"/>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a:solidFill>
                    <a:srgbClr val="000000"/>
                  </a:solidFill>
                </a:rPr>
                <a:t>ITU State, No Exchange</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a:solidFill>
                    <a:srgbClr val="000000"/>
                  </a:solidFill>
                </a:rPr>
                <a:t>(</a:t>
              </a:r>
              <a:r>
                <a:rPr lang="en-US" sz="1000" b="1" dirty="0" smtClean="0">
                  <a:solidFill>
                    <a:srgbClr val="000000"/>
                  </a:solidFill>
                </a:rPr>
                <a:t>14)</a:t>
              </a:r>
              <a:endParaRPr lang="en-US" sz="1000" b="1" dirty="0">
                <a:solidFill>
                  <a:srgbClr val="000000"/>
                </a:solidFill>
              </a:endParaRPr>
            </a:p>
          </p:txBody>
        </p:sp>
        <p:sp useBgFill="1">
          <p:nvSpPr>
            <p:cNvPr id="36966" name="Text Box 110"/>
            <p:cNvSpPr txBox="1">
              <a:spLocks noChangeArrowheads="1"/>
            </p:cNvSpPr>
            <p:nvPr/>
          </p:nvSpPr>
          <p:spPr bwMode="auto">
            <a:xfrm>
              <a:off x="8382000" y="1828800"/>
              <a:ext cx="363537" cy="233014"/>
            </a:xfrm>
            <a:prstGeom prst="rect">
              <a:avLst/>
            </a:prstGeom>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A3D1FF"/>
                  </a:solidFill>
                </a:rPr>
                <a:t>MA</a:t>
              </a:r>
            </a:p>
          </p:txBody>
        </p:sp>
        <p:sp useBgFill="1">
          <p:nvSpPr>
            <p:cNvPr id="36967" name="Text Box 111"/>
            <p:cNvSpPr txBox="1">
              <a:spLocks noChangeArrowheads="1"/>
            </p:cNvSpPr>
            <p:nvPr/>
          </p:nvSpPr>
          <p:spPr bwMode="auto">
            <a:xfrm>
              <a:off x="8411214" y="2133600"/>
              <a:ext cx="297174" cy="233014"/>
            </a:xfrm>
            <a:prstGeom prst="rect">
              <a:avLst/>
            </a:prstGeom>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CC99FF"/>
                  </a:solidFill>
                </a:rPr>
                <a:t>RI</a:t>
              </a:r>
            </a:p>
          </p:txBody>
        </p:sp>
        <p:sp useBgFill="1">
          <p:nvSpPr>
            <p:cNvPr id="36968" name="Text Box 112"/>
            <p:cNvSpPr txBox="1">
              <a:spLocks noChangeArrowheads="1"/>
            </p:cNvSpPr>
            <p:nvPr/>
          </p:nvSpPr>
          <p:spPr bwMode="auto">
            <a:xfrm>
              <a:off x="8382000" y="2362200"/>
              <a:ext cx="571500" cy="233014"/>
            </a:xfrm>
            <a:prstGeom prst="rect">
              <a:avLst/>
            </a:prstGeom>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A3D1FF"/>
                  </a:solidFill>
                </a:rPr>
                <a:t>CT</a:t>
              </a:r>
            </a:p>
          </p:txBody>
        </p:sp>
        <p:sp useBgFill="1">
          <p:nvSpPr>
            <p:cNvPr id="36969" name="Text Box 113"/>
            <p:cNvSpPr txBox="1">
              <a:spLocks noChangeArrowheads="1"/>
            </p:cNvSpPr>
            <p:nvPr/>
          </p:nvSpPr>
          <p:spPr bwMode="auto">
            <a:xfrm>
              <a:off x="8153400" y="2667000"/>
              <a:ext cx="482600" cy="233014"/>
            </a:xfrm>
            <a:prstGeom prst="rect">
              <a:avLst/>
            </a:prstGeom>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smtClean="0"/>
                <a:t>DC</a:t>
              </a:r>
              <a:endParaRPr lang="en-US" sz="900" b="1" dirty="0"/>
            </a:p>
          </p:txBody>
        </p:sp>
        <p:sp useBgFill="1">
          <p:nvSpPr>
            <p:cNvPr id="36970" name="Text Box 114"/>
            <p:cNvSpPr txBox="1">
              <a:spLocks noChangeArrowheads="1"/>
            </p:cNvSpPr>
            <p:nvPr/>
          </p:nvSpPr>
          <p:spPr bwMode="auto">
            <a:xfrm>
              <a:off x="8077200" y="2895600"/>
              <a:ext cx="479425" cy="233014"/>
            </a:xfrm>
            <a:prstGeom prst="rect">
              <a:avLst/>
            </a:prstGeom>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smtClean="0"/>
                <a:t>DE</a:t>
              </a:r>
              <a:endParaRPr lang="en-US" sz="900" b="1" dirty="0"/>
            </a:p>
          </p:txBody>
        </p:sp>
        <p:sp>
          <p:nvSpPr>
            <p:cNvPr id="36971" name="Text Box 115"/>
            <p:cNvSpPr txBox="1">
              <a:spLocks noChangeArrowheads="1"/>
            </p:cNvSpPr>
            <p:nvPr/>
          </p:nvSpPr>
          <p:spPr bwMode="auto">
            <a:xfrm>
              <a:off x="7620000" y="1752600"/>
              <a:ext cx="434975" cy="215900"/>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a:solidFill>
                    <a:srgbClr val="000000"/>
                  </a:solidFill>
                </a:rPr>
                <a:t>VT</a:t>
              </a:r>
            </a:p>
          </p:txBody>
        </p:sp>
        <p:sp>
          <p:nvSpPr>
            <p:cNvPr id="36972" name="Line 116"/>
            <p:cNvSpPr>
              <a:spLocks noChangeShapeType="1"/>
            </p:cNvSpPr>
            <p:nvPr/>
          </p:nvSpPr>
          <p:spPr bwMode="auto">
            <a:xfrm flipH="1">
              <a:off x="8229599" y="1981200"/>
              <a:ext cx="215899" cy="152400"/>
            </a:xfrm>
            <a:prstGeom prst="line">
              <a:avLst/>
            </a:prstGeom>
            <a:noFill/>
            <a:ln w="9360">
              <a:solidFill>
                <a:schemeClr val="tx1"/>
              </a:solidFill>
              <a:miter lim="800000"/>
              <a:headEnd/>
              <a:tailEnd/>
            </a:ln>
          </p:spPr>
          <p:txBody>
            <a:bodyPr/>
            <a:lstStyle/>
            <a:p>
              <a:endParaRPr lang="en-US"/>
            </a:p>
          </p:txBody>
        </p:sp>
        <p:sp>
          <p:nvSpPr>
            <p:cNvPr id="36973" name="Line 117"/>
            <p:cNvSpPr>
              <a:spLocks noChangeShapeType="1"/>
            </p:cNvSpPr>
            <p:nvPr/>
          </p:nvSpPr>
          <p:spPr bwMode="auto">
            <a:xfrm flipH="1" flipV="1">
              <a:off x="7981950" y="2284411"/>
              <a:ext cx="552450" cy="153988"/>
            </a:xfrm>
            <a:prstGeom prst="line">
              <a:avLst/>
            </a:prstGeom>
            <a:noFill/>
            <a:ln w="9360">
              <a:solidFill>
                <a:schemeClr val="tx1"/>
              </a:solidFill>
              <a:miter lim="800000"/>
              <a:headEnd/>
              <a:tailEnd/>
            </a:ln>
          </p:spPr>
          <p:txBody>
            <a:bodyPr/>
            <a:lstStyle/>
            <a:p>
              <a:endParaRPr lang="en-US"/>
            </a:p>
          </p:txBody>
        </p:sp>
        <p:sp>
          <p:nvSpPr>
            <p:cNvPr id="36974" name="Line 118"/>
            <p:cNvSpPr>
              <a:spLocks noChangeShapeType="1"/>
            </p:cNvSpPr>
            <p:nvPr/>
          </p:nvSpPr>
          <p:spPr bwMode="auto">
            <a:xfrm flipH="1">
              <a:off x="7543800" y="2743200"/>
              <a:ext cx="762000" cy="152400"/>
            </a:xfrm>
            <a:prstGeom prst="line">
              <a:avLst/>
            </a:prstGeom>
            <a:noFill/>
            <a:ln w="9360">
              <a:solidFill>
                <a:schemeClr val="tx1"/>
              </a:solidFill>
              <a:miter lim="800000"/>
              <a:headEnd/>
              <a:tailEnd/>
            </a:ln>
            <a:effectLst>
              <a:outerShdw blurRad="50800" dist="50800" dir="5400000" algn="ctr" rotWithShape="0">
                <a:srgbClr val="000000">
                  <a:alpha val="71000"/>
                </a:srgbClr>
              </a:outerShdw>
            </a:effectLst>
          </p:spPr>
          <p:txBody>
            <a:bodyPr/>
            <a:lstStyle/>
            <a:p>
              <a:endParaRPr lang="en-US"/>
            </a:p>
          </p:txBody>
        </p:sp>
        <p:sp>
          <p:nvSpPr>
            <p:cNvPr id="36976" name="Line 120"/>
            <p:cNvSpPr>
              <a:spLocks noChangeShapeType="1"/>
            </p:cNvSpPr>
            <p:nvPr/>
          </p:nvSpPr>
          <p:spPr bwMode="auto">
            <a:xfrm flipV="1">
              <a:off x="8229600" y="2208212"/>
              <a:ext cx="261938" cy="77787"/>
            </a:xfrm>
            <a:prstGeom prst="line">
              <a:avLst/>
            </a:prstGeom>
            <a:noFill/>
            <a:ln w="9360">
              <a:solidFill>
                <a:schemeClr val="tx1"/>
              </a:solidFill>
              <a:miter lim="800000"/>
              <a:headEnd/>
              <a:tailEnd/>
            </a:ln>
          </p:spPr>
          <p:txBody>
            <a:bodyPr/>
            <a:lstStyle/>
            <a:p>
              <a:endParaRPr lang="en-US"/>
            </a:p>
          </p:txBody>
        </p:sp>
        <p:sp>
          <p:nvSpPr>
            <p:cNvPr id="36977" name="Line 121"/>
            <p:cNvSpPr>
              <a:spLocks noChangeShapeType="1"/>
            </p:cNvSpPr>
            <p:nvPr/>
          </p:nvSpPr>
          <p:spPr bwMode="auto">
            <a:xfrm flipV="1">
              <a:off x="7848600" y="2971800"/>
              <a:ext cx="381000" cy="0"/>
            </a:xfrm>
            <a:prstGeom prst="line">
              <a:avLst/>
            </a:prstGeom>
            <a:noFill/>
            <a:ln w="9360">
              <a:solidFill>
                <a:schemeClr val="tx1"/>
              </a:solidFill>
              <a:miter lim="800000"/>
              <a:headEnd/>
              <a:tailEnd/>
            </a:ln>
          </p:spPr>
          <p:txBody>
            <a:bodyPr/>
            <a:lstStyle/>
            <a:p>
              <a:endParaRPr lang="en-US"/>
            </a:p>
          </p:txBody>
        </p:sp>
        <p:sp>
          <p:nvSpPr>
            <p:cNvPr id="36978" name="Text Box 122"/>
            <p:cNvSpPr txBox="1">
              <a:spLocks noChangeArrowheads="1"/>
            </p:cNvSpPr>
            <p:nvPr/>
          </p:nvSpPr>
          <p:spPr bwMode="auto">
            <a:xfrm>
              <a:off x="1828800" y="6019800"/>
              <a:ext cx="944562" cy="550863"/>
            </a:xfrm>
            <a:prstGeom prst="rect">
              <a:avLst/>
            </a:prstGeom>
            <a:solidFill>
              <a:srgbClr val="99CC00"/>
            </a:solidFill>
            <a:ln w="9360">
              <a:solidFill>
                <a:srgbClr val="000000"/>
              </a:solidFill>
              <a:miter lim="800000"/>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a:solidFill>
                    <a:srgbClr val="000000"/>
                  </a:solidFill>
                </a:rPr>
                <a:t>One Way Exchange</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smtClean="0">
                  <a:solidFill>
                    <a:srgbClr val="000000"/>
                  </a:solidFill>
                </a:rPr>
                <a:t>(2)</a:t>
              </a:r>
              <a:endParaRPr lang="en-US" sz="1000" b="1" dirty="0">
                <a:solidFill>
                  <a:srgbClr val="000000"/>
                </a:solidFill>
              </a:endParaRPr>
            </a:p>
          </p:txBody>
        </p:sp>
        <p:sp>
          <p:nvSpPr>
            <p:cNvPr id="36979" name="Text Box 123"/>
            <p:cNvSpPr txBox="1">
              <a:spLocks noChangeArrowheads="1"/>
            </p:cNvSpPr>
            <p:nvPr/>
          </p:nvSpPr>
          <p:spPr bwMode="auto">
            <a:xfrm>
              <a:off x="5334000" y="5943600"/>
              <a:ext cx="3629025" cy="642938"/>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solidFill>
                    <a:srgbClr val="FFFF00"/>
                  </a:solidFill>
                </a:rPr>
                <a:t>Current IHS Immunization Data Exchange Operations</a:t>
              </a:r>
            </a:p>
          </p:txBody>
        </p:sp>
        <p:sp>
          <p:nvSpPr>
            <p:cNvPr id="36980" name="Text Box 124"/>
            <p:cNvSpPr txBox="1">
              <a:spLocks noChangeArrowheads="1"/>
            </p:cNvSpPr>
            <p:nvPr/>
          </p:nvSpPr>
          <p:spPr bwMode="auto">
            <a:xfrm>
              <a:off x="7772400" y="3962400"/>
              <a:ext cx="1162050" cy="855663"/>
            </a:xfrm>
            <a:prstGeom prst="rect">
              <a:avLst/>
            </a:prstGeom>
            <a:solidFill>
              <a:schemeClr val="tx1"/>
            </a:solidFill>
            <a:ln w="9360">
              <a:solidFill>
                <a:srgbClr val="000000"/>
              </a:solidFill>
              <a:miter lim="800000"/>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a:solidFill>
                    <a:srgbClr val="000000"/>
                  </a:solidFill>
                </a:rPr>
                <a:t>States w/non-Federally Recognized Tribes or No Tribes (16)</a:t>
              </a:r>
            </a:p>
          </p:txBody>
        </p:sp>
        <p:sp>
          <p:nvSpPr>
            <p:cNvPr id="36982" name="Text Box 126"/>
            <p:cNvSpPr txBox="1">
              <a:spLocks noChangeArrowheads="1"/>
            </p:cNvSpPr>
            <p:nvPr/>
          </p:nvSpPr>
          <p:spPr bwMode="auto">
            <a:xfrm>
              <a:off x="1828800" y="5410200"/>
              <a:ext cx="944562" cy="550863"/>
            </a:xfrm>
            <a:prstGeom prst="rect">
              <a:avLst/>
            </a:prstGeom>
            <a:solidFill>
              <a:srgbClr val="33CCCC">
                <a:alpha val="89803"/>
              </a:srgbClr>
            </a:solidFill>
            <a:ln w="3240">
              <a:solidFill>
                <a:srgbClr val="000000"/>
              </a:solidFill>
              <a:miter lim="800000"/>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a:solidFill>
                    <a:srgbClr val="000000"/>
                  </a:solidFill>
                </a:rPr>
                <a:t>Two Way Exchange</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a:solidFill>
                    <a:srgbClr val="000000"/>
                  </a:solidFill>
                </a:rPr>
                <a:t>(</a:t>
              </a:r>
              <a:r>
                <a:rPr lang="en-US" sz="1000" b="1" dirty="0" smtClean="0">
                  <a:solidFill>
                    <a:srgbClr val="000000"/>
                  </a:solidFill>
                </a:rPr>
                <a:t>12)</a:t>
              </a:r>
              <a:endParaRPr lang="en-US" sz="1000" b="1" dirty="0">
                <a:solidFill>
                  <a:srgbClr val="000000"/>
                </a:solidFill>
              </a:endParaRPr>
            </a:p>
          </p:txBody>
        </p:sp>
        <p:sp>
          <p:nvSpPr>
            <p:cNvPr id="36983" name="Line 127"/>
            <p:cNvSpPr>
              <a:spLocks noChangeShapeType="1"/>
            </p:cNvSpPr>
            <p:nvPr/>
          </p:nvSpPr>
          <p:spPr bwMode="auto">
            <a:xfrm>
              <a:off x="7837488" y="2743200"/>
              <a:ext cx="725487" cy="1588"/>
            </a:xfrm>
            <a:prstGeom prst="line">
              <a:avLst/>
            </a:prstGeom>
            <a:noFill/>
            <a:ln w="9525">
              <a:noFill/>
              <a:round/>
              <a:headEnd/>
              <a:tailEnd/>
            </a:ln>
          </p:spPr>
          <p:txBody>
            <a:bodyPr/>
            <a:lstStyle/>
            <a:p>
              <a:endParaRPr lang="en-US"/>
            </a:p>
          </p:txBody>
        </p:sp>
        <p:sp>
          <p:nvSpPr>
            <p:cNvPr id="36985" name="Line 129"/>
            <p:cNvSpPr>
              <a:spLocks noChangeShapeType="1"/>
            </p:cNvSpPr>
            <p:nvPr/>
          </p:nvSpPr>
          <p:spPr bwMode="auto">
            <a:xfrm>
              <a:off x="7837488" y="2743200"/>
              <a:ext cx="871537" cy="1588"/>
            </a:xfrm>
            <a:prstGeom prst="line">
              <a:avLst/>
            </a:prstGeom>
            <a:noFill/>
            <a:ln w="9525">
              <a:noFill/>
              <a:round/>
              <a:headEnd/>
              <a:tailEnd/>
            </a:ln>
          </p:spPr>
          <p:txBody>
            <a:bodyPr/>
            <a:lstStyle/>
            <a:p>
              <a:endParaRPr lang="en-US"/>
            </a:p>
          </p:txBody>
        </p:sp>
        <p:sp>
          <p:nvSpPr>
            <p:cNvPr id="36986" name="Line 130"/>
            <p:cNvSpPr>
              <a:spLocks noChangeShapeType="1"/>
            </p:cNvSpPr>
            <p:nvPr/>
          </p:nvSpPr>
          <p:spPr bwMode="auto">
            <a:xfrm>
              <a:off x="7764463" y="2743200"/>
              <a:ext cx="798512" cy="1588"/>
            </a:xfrm>
            <a:prstGeom prst="line">
              <a:avLst/>
            </a:prstGeom>
            <a:noFill/>
            <a:ln w="9525">
              <a:noFill/>
              <a:round/>
              <a:headEnd/>
              <a:tailEnd/>
            </a:ln>
          </p:spPr>
          <p:txBody>
            <a:bodyPr/>
            <a:lstStyle/>
            <a:p>
              <a:endParaRPr lang="en-US"/>
            </a:p>
          </p:txBody>
        </p:sp>
        <p:sp>
          <p:nvSpPr>
            <p:cNvPr id="36987" name="Line 131"/>
            <p:cNvSpPr>
              <a:spLocks noChangeShapeType="1"/>
            </p:cNvSpPr>
            <p:nvPr/>
          </p:nvSpPr>
          <p:spPr bwMode="auto">
            <a:xfrm>
              <a:off x="7837488" y="2743200"/>
              <a:ext cx="725487" cy="1588"/>
            </a:xfrm>
            <a:prstGeom prst="line">
              <a:avLst/>
            </a:prstGeom>
            <a:noFill/>
            <a:ln w="9525">
              <a:noFill/>
              <a:round/>
              <a:headEnd/>
              <a:tailEnd/>
            </a:ln>
          </p:spPr>
          <p:txBody>
            <a:bodyPr/>
            <a:lstStyle/>
            <a:p>
              <a:endParaRPr lang="en-US"/>
            </a:p>
          </p:txBody>
        </p:sp>
        <p:sp>
          <p:nvSpPr>
            <p:cNvPr id="36988" name="Line 132"/>
            <p:cNvSpPr>
              <a:spLocks noChangeShapeType="1"/>
            </p:cNvSpPr>
            <p:nvPr/>
          </p:nvSpPr>
          <p:spPr bwMode="auto">
            <a:xfrm>
              <a:off x="7837488" y="2743200"/>
              <a:ext cx="654050" cy="1588"/>
            </a:xfrm>
            <a:prstGeom prst="line">
              <a:avLst/>
            </a:prstGeom>
            <a:noFill/>
            <a:ln w="9525">
              <a:noFill/>
              <a:round/>
              <a:headEnd/>
              <a:tailEnd/>
            </a:ln>
          </p:spPr>
          <p:txBody>
            <a:bodyPr/>
            <a:lstStyle/>
            <a:p>
              <a:endParaRPr lang="en-US"/>
            </a:p>
          </p:txBody>
        </p:sp>
        <p:sp>
          <p:nvSpPr>
            <p:cNvPr id="36989" name="Line 133"/>
            <p:cNvSpPr>
              <a:spLocks noChangeShapeType="1"/>
            </p:cNvSpPr>
            <p:nvPr/>
          </p:nvSpPr>
          <p:spPr bwMode="auto">
            <a:xfrm>
              <a:off x="7764463" y="2743200"/>
              <a:ext cx="798512" cy="1588"/>
            </a:xfrm>
            <a:prstGeom prst="line">
              <a:avLst/>
            </a:prstGeom>
            <a:noFill/>
            <a:ln w="9525">
              <a:noFill/>
              <a:round/>
              <a:headEnd/>
              <a:tailEnd/>
            </a:ln>
          </p:spPr>
          <p:txBody>
            <a:bodyPr/>
            <a:lstStyle/>
            <a:p>
              <a:endParaRPr lang="en-US"/>
            </a:p>
          </p:txBody>
        </p:sp>
        <p:sp>
          <p:nvSpPr>
            <p:cNvPr id="36990" name="Line 134"/>
            <p:cNvSpPr>
              <a:spLocks noChangeShapeType="1"/>
            </p:cNvSpPr>
            <p:nvPr/>
          </p:nvSpPr>
          <p:spPr bwMode="auto">
            <a:xfrm>
              <a:off x="7772400" y="2743200"/>
              <a:ext cx="727075" cy="1588"/>
            </a:xfrm>
            <a:prstGeom prst="line">
              <a:avLst/>
            </a:prstGeom>
            <a:noFill/>
            <a:ln w="9525">
              <a:noFill/>
              <a:round/>
              <a:headEnd/>
              <a:tailEnd/>
            </a:ln>
          </p:spPr>
          <p:txBody>
            <a:bodyPr/>
            <a:lstStyle/>
            <a:p>
              <a:endParaRPr lang="en-US"/>
            </a:p>
          </p:txBody>
        </p:sp>
        <p:sp>
          <p:nvSpPr>
            <p:cNvPr id="36991" name="Line 135"/>
            <p:cNvSpPr>
              <a:spLocks noChangeShapeType="1"/>
            </p:cNvSpPr>
            <p:nvPr/>
          </p:nvSpPr>
          <p:spPr bwMode="auto">
            <a:xfrm>
              <a:off x="7546975" y="1600200"/>
              <a:ext cx="290513" cy="228600"/>
            </a:xfrm>
            <a:prstGeom prst="line">
              <a:avLst/>
            </a:prstGeom>
            <a:noFill/>
            <a:ln w="9525">
              <a:noFill/>
              <a:round/>
              <a:headEnd/>
              <a:tailEnd/>
            </a:ln>
          </p:spPr>
          <p:txBody>
            <a:bodyPr/>
            <a:lstStyle/>
            <a:p>
              <a:endParaRPr lang="en-US"/>
            </a:p>
          </p:txBody>
        </p:sp>
        <p:sp>
          <p:nvSpPr>
            <p:cNvPr id="36992" name="Freeform 136"/>
            <p:cNvSpPr>
              <a:spLocks noChangeArrowheads="1"/>
            </p:cNvSpPr>
            <p:nvPr/>
          </p:nvSpPr>
          <p:spPr bwMode="auto">
            <a:xfrm>
              <a:off x="6781800" y="2971800"/>
              <a:ext cx="1487488" cy="1320800"/>
            </a:xfrm>
            <a:custGeom>
              <a:avLst/>
              <a:gdLst>
                <a:gd name="T0" fmla="*/ 676407979 w 984"/>
                <a:gd name="T1" fmla="*/ 141128758 h 832"/>
                <a:gd name="T2" fmla="*/ 566719371 w 984"/>
                <a:gd name="T3" fmla="*/ 504031301 h 832"/>
                <a:gd name="T4" fmla="*/ 566719371 w 984"/>
                <a:gd name="T5" fmla="*/ 383063737 h 832"/>
                <a:gd name="T6" fmla="*/ 676407979 w 984"/>
                <a:gd name="T7" fmla="*/ 262096272 h 832"/>
                <a:gd name="T8" fmla="*/ 676407979 w 984"/>
                <a:gd name="T9" fmla="*/ 383063737 h 832"/>
                <a:gd name="T10" fmla="*/ 676407979 w 984"/>
                <a:gd name="T11" fmla="*/ 262096272 h 832"/>
                <a:gd name="T12" fmla="*/ 1773285553 w 984"/>
                <a:gd name="T13" fmla="*/ 1955641470 h 832"/>
                <a:gd name="T14" fmla="*/ 18280685 w 984"/>
                <a:gd name="T15" fmla="*/ 1108868821 h 832"/>
                <a:gd name="T16" fmla="*/ 1882972649 w 984"/>
                <a:gd name="T17" fmla="*/ 1471771215 h 832"/>
                <a:gd name="T18" fmla="*/ 2147483647 w 984"/>
                <a:gd name="T19" fmla="*/ 987901357 h 8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4"/>
                <a:gd name="T31" fmla="*/ 0 h 832"/>
                <a:gd name="T32" fmla="*/ 984 w 984"/>
                <a:gd name="T33" fmla="*/ 832 h 8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4" h="832">
                  <a:moveTo>
                    <a:pt x="296" y="56"/>
                  </a:moveTo>
                  <a:cubicBezTo>
                    <a:pt x="276" y="120"/>
                    <a:pt x="256" y="184"/>
                    <a:pt x="248" y="200"/>
                  </a:cubicBezTo>
                  <a:cubicBezTo>
                    <a:pt x="240" y="216"/>
                    <a:pt x="240" y="168"/>
                    <a:pt x="248" y="152"/>
                  </a:cubicBezTo>
                  <a:cubicBezTo>
                    <a:pt x="256" y="136"/>
                    <a:pt x="288" y="104"/>
                    <a:pt x="296" y="104"/>
                  </a:cubicBezTo>
                  <a:cubicBezTo>
                    <a:pt x="304" y="104"/>
                    <a:pt x="296" y="152"/>
                    <a:pt x="296" y="152"/>
                  </a:cubicBezTo>
                  <a:cubicBezTo>
                    <a:pt x="296" y="152"/>
                    <a:pt x="216" y="0"/>
                    <a:pt x="296" y="104"/>
                  </a:cubicBezTo>
                  <a:cubicBezTo>
                    <a:pt x="376" y="208"/>
                    <a:pt x="824" y="720"/>
                    <a:pt x="776" y="776"/>
                  </a:cubicBezTo>
                  <a:cubicBezTo>
                    <a:pt x="728" y="832"/>
                    <a:pt x="0" y="472"/>
                    <a:pt x="8" y="440"/>
                  </a:cubicBezTo>
                  <a:cubicBezTo>
                    <a:pt x="16" y="408"/>
                    <a:pt x="664" y="592"/>
                    <a:pt x="824" y="584"/>
                  </a:cubicBezTo>
                  <a:cubicBezTo>
                    <a:pt x="984" y="576"/>
                    <a:pt x="976" y="484"/>
                    <a:pt x="968" y="392"/>
                  </a:cubicBezTo>
                </a:path>
              </a:pathLst>
            </a:custGeom>
            <a:noFill/>
            <a:ln w="9525">
              <a:noFill/>
              <a:round/>
              <a:headEnd/>
              <a:tailEnd/>
            </a:ln>
          </p:spPr>
          <p:txBody>
            <a:bodyPr wrap="none" anchor="ctr"/>
            <a:lstStyle/>
            <a:p>
              <a:endParaRPr lang="en-US"/>
            </a:p>
          </p:txBody>
        </p:sp>
        <p:sp>
          <p:nvSpPr>
            <p:cNvPr id="36993" name="Line 137"/>
            <p:cNvSpPr>
              <a:spLocks noChangeShapeType="1"/>
            </p:cNvSpPr>
            <p:nvPr/>
          </p:nvSpPr>
          <p:spPr bwMode="auto">
            <a:xfrm flipH="1">
              <a:off x="7183438" y="3124200"/>
              <a:ext cx="74612" cy="76200"/>
            </a:xfrm>
            <a:prstGeom prst="line">
              <a:avLst/>
            </a:prstGeom>
            <a:noFill/>
            <a:ln w="9525">
              <a:noFill/>
              <a:round/>
              <a:headEnd/>
              <a:tailEnd/>
            </a:ln>
          </p:spPr>
          <p:txBody>
            <a:bodyPr/>
            <a:lstStyle/>
            <a:p>
              <a:endParaRPr lang="en-US"/>
            </a:p>
          </p:txBody>
        </p:sp>
        <p:sp>
          <p:nvSpPr>
            <p:cNvPr id="36994" name="Text Box 138"/>
            <p:cNvSpPr txBox="1">
              <a:spLocks noChangeArrowheads="1"/>
            </p:cNvSpPr>
            <p:nvPr/>
          </p:nvSpPr>
          <p:spPr bwMode="auto">
            <a:xfrm>
              <a:off x="7315200" y="3505200"/>
              <a:ext cx="327025" cy="215900"/>
            </a:xfrm>
            <a:prstGeom prst="rect">
              <a:avLst/>
            </a:prstGeom>
            <a:solidFill>
              <a:srgbClr val="99CCFF">
                <a:alpha val="89803"/>
              </a:srgbClr>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dirty="0">
                  <a:solidFill>
                    <a:srgbClr val="000000"/>
                  </a:solidFill>
                </a:rPr>
                <a:t>NC</a:t>
              </a:r>
            </a:p>
          </p:txBody>
        </p:sp>
        <p:sp>
          <p:nvSpPr>
            <p:cNvPr id="36995" name="Line 139"/>
            <p:cNvSpPr>
              <a:spLocks noChangeShapeType="1"/>
            </p:cNvSpPr>
            <p:nvPr/>
          </p:nvSpPr>
          <p:spPr bwMode="auto">
            <a:xfrm>
              <a:off x="7546975" y="1676400"/>
              <a:ext cx="290513" cy="152400"/>
            </a:xfrm>
            <a:prstGeom prst="line">
              <a:avLst/>
            </a:prstGeom>
            <a:noFill/>
            <a:ln w="9525">
              <a:noFill/>
              <a:round/>
              <a:headEnd/>
              <a:tailEnd/>
            </a:ln>
          </p:spPr>
          <p:txBody>
            <a:bodyPr/>
            <a:lstStyle/>
            <a:p>
              <a:endParaRPr lang="en-US"/>
            </a:p>
          </p:txBody>
        </p:sp>
        <p:sp>
          <p:nvSpPr>
            <p:cNvPr id="36996" name="Text Box 140"/>
            <p:cNvSpPr txBox="1">
              <a:spLocks noChangeArrowheads="1"/>
            </p:cNvSpPr>
            <p:nvPr/>
          </p:nvSpPr>
          <p:spPr bwMode="auto">
            <a:xfrm>
              <a:off x="7620000" y="2522538"/>
              <a:ext cx="381000" cy="220662"/>
            </a:xfrm>
            <a:prstGeom prst="rect">
              <a:avLst/>
            </a:prstGeom>
            <a:noFill/>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dirty="0" smtClean="0">
                  <a:solidFill>
                    <a:srgbClr val="000000"/>
                  </a:solidFill>
                </a:rPr>
                <a:t> NJ</a:t>
              </a:r>
              <a:endParaRPr lang="en-US" sz="800" b="1" dirty="0">
                <a:solidFill>
                  <a:srgbClr val="000000"/>
                </a:solidFill>
              </a:endParaRPr>
            </a:p>
          </p:txBody>
        </p:sp>
        <p:sp>
          <p:nvSpPr>
            <p:cNvPr id="36997" name="Line 141"/>
            <p:cNvSpPr>
              <a:spLocks noChangeShapeType="1"/>
            </p:cNvSpPr>
            <p:nvPr/>
          </p:nvSpPr>
          <p:spPr bwMode="auto">
            <a:xfrm flipH="1">
              <a:off x="7183438" y="3124200"/>
              <a:ext cx="74612" cy="152400"/>
            </a:xfrm>
            <a:prstGeom prst="line">
              <a:avLst/>
            </a:prstGeom>
            <a:noFill/>
            <a:ln w="9525">
              <a:noFill/>
              <a:round/>
              <a:headEnd/>
              <a:tailEnd/>
            </a:ln>
          </p:spPr>
          <p:txBody>
            <a:bodyPr/>
            <a:lstStyle/>
            <a:p>
              <a:endParaRPr lang="en-US"/>
            </a:p>
          </p:txBody>
        </p:sp>
        <p:sp>
          <p:nvSpPr>
            <p:cNvPr id="36998" name="Text Box 142"/>
            <p:cNvSpPr txBox="1">
              <a:spLocks noChangeArrowheads="1"/>
            </p:cNvSpPr>
            <p:nvPr/>
          </p:nvSpPr>
          <p:spPr bwMode="auto">
            <a:xfrm>
              <a:off x="1676400" y="4114800"/>
              <a:ext cx="184150" cy="109538"/>
            </a:xfrm>
            <a:prstGeom prst="rect">
              <a:avLst/>
            </a:prstGeom>
            <a:solidFill>
              <a:srgbClr val="33CCCC"/>
            </a:solidFill>
            <a:ln w="9525">
              <a:noFill/>
              <a:round/>
              <a:headEnd/>
              <a:tailEnd/>
            </a:ln>
          </p:spPr>
          <p:txBody>
            <a:bodyPr wrap="none" anchor="ctr"/>
            <a:lstStyle/>
            <a:p>
              <a:endParaRPr lang="en-US"/>
            </a:p>
          </p:txBody>
        </p:sp>
        <p:sp>
          <p:nvSpPr>
            <p:cNvPr id="36999" name="Text Box 143"/>
            <p:cNvSpPr txBox="1">
              <a:spLocks noChangeArrowheads="1"/>
            </p:cNvSpPr>
            <p:nvPr/>
          </p:nvSpPr>
          <p:spPr bwMode="auto">
            <a:xfrm>
              <a:off x="609600" y="4267200"/>
              <a:ext cx="762000" cy="368300"/>
            </a:xfrm>
            <a:prstGeom prst="rect">
              <a:avLst/>
            </a:prstGeom>
            <a:solidFill>
              <a:srgbClr val="33CCCC"/>
            </a:solidFill>
            <a:ln w="9525">
              <a:noFill/>
              <a:round/>
              <a:headEnd/>
              <a:tailEnd/>
            </a:ln>
          </p:spPr>
          <p:txBody>
            <a:bodyPr lIns="90000" tIns="46800" rIns="90000" bIns="46800">
              <a:spAutoFit/>
            </a:bodyPr>
            <a:lstStyle/>
            <a:p>
              <a:pPr defTabSz="457200">
                <a:spcBef>
                  <a:spcPts val="563"/>
                </a:spcBef>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San Diego County IIS</a:t>
              </a:r>
            </a:p>
          </p:txBody>
        </p:sp>
        <p:sp>
          <p:nvSpPr>
            <p:cNvPr id="37000" name="Line 144"/>
            <p:cNvSpPr>
              <a:spLocks noChangeShapeType="1"/>
            </p:cNvSpPr>
            <p:nvPr/>
          </p:nvSpPr>
          <p:spPr bwMode="auto">
            <a:xfrm flipH="1">
              <a:off x="1370013" y="4191000"/>
              <a:ext cx="307975" cy="228600"/>
            </a:xfrm>
            <a:prstGeom prst="line">
              <a:avLst/>
            </a:prstGeom>
            <a:noFill/>
            <a:ln w="9360">
              <a:solidFill>
                <a:srgbClr val="000000"/>
              </a:solidFill>
              <a:miter lim="800000"/>
              <a:headEnd/>
              <a:tailEnd/>
            </a:ln>
          </p:spPr>
          <p:txBody>
            <a:bodyPr/>
            <a:lstStyle/>
            <a:p>
              <a:endParaRPr lang="en-US"/>
            </a:p>
          </p:txBody>
        </p:sp>
        <p:sp>
          <p:nvSpPr>
            <p:cNvPr id="143" name="Text Box 122"/>
            <p:cNvSpPr txBox="1">
              <a:spLocks noChangeArrowheads="1"/>
            </p:cNvSpPr>
            <p:nvPr/>
          </p:nvSpPr>
          <p:spPr bwMode="auto">
            <a:xfrm>
              <a:off x="3048000" y="5410200"/>
              <a:ext cx="990600" cy="556179"/>
            </a:xfrm>
            <a:prstGeom prst="rect">
              <a:avLst/>
            </a:prstGeom>
            <a:solidFill>
              <a:srgbClr val="CC99FF"/>
            </a:solidFill>
            <a:ln w="9360">
              <a:solidFill>
                <a:srgbClr val="000000"/>
              </a:solidFill>
              <a:miter lim="800000"/>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smtClean="0">
                  <a:solidFill>
                    <a:srgbClr val="000000"/>
                  </a:solidFill>
                </a:rPr>
                <a:t>Pending Exchange</a:t>
              </a:r>
              <a:endParaRPr lang="en-US" sz="1000" b="1" dirty="0">
                <a:solidFill>
                  <a:srgbClr val="000000"/>
                </a:solidFill>
              </a:endParaRP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smtClean="0">
                  <a:solidFill>
                    <a:srgbClr val="000000"/>
                  </a:solidFill>
                </a:rPr>
                <a:t>(7)</a:t>
              </a:r>
              <a:endParaRPr lang="en-US" sz="1000" b="1" dirty="0">
                <a:solidFill>
                  <a:srgbClr val="000000"/>
                </a:solidFill>
              </a:endParaRPr>
            </a:p>
          </p:txBody>
        </p:sp>
      </p:grpSp>
      <p:sp>
        <p:nvSpPr>
          <p:cNvPr id="142" name="Title 141"/>
          <p:cNvSpPr>
            <a:spLocks noGrp="1"/>
          </p:cNvSpPr>
          <p:nvPr>
            <p:ph type="title" idx="4294967295"/>
          </p:nvPr>
        </p:nvSpPr>
        <p:spPr>
          <a:xfrm>
            <a:off x="457200" y="152400"/>
            <a:ext cx="8229600" cy="1143000"/>
          </a:xfrm>
        </p:spPr>
        <p:txBody>
          <a:bodyPr/>
          <a:lstStyle/>
          <a:p>
            <a:r>
              <a:rPr lang="en-US" sz="3200" b="1" dirty="0" smtClean="0">
                <a:solidFill>
                  <a:srgbClr val="FFFF00"/>
                </a:solidFill>
              </a:rPr>
              <a:t>IHS Data Exchange </a:t>
            </a:r>
            <a:br>
              <a:rPr lang="en-US" sz="3200" b="1" dirty="0" smtClean="0">
                <a:solidFill>
                  <a:srgbClr val="FFFF00"/>
                </a:solidFill>
              </a:rPr>
            </a:br>
            <a:r>
              <a:rPr lang="en-US" sz="3200" b="1" dirty="0" smtClean="0">
                <a:solidFill>
                  <a:srgbClr val="FFFF00"/>
                </a:solidFill>
              </a:rPr>
              <a:t>2011</a:t>
            </a:r>
            <a:endParaRPr lang="en-US" sz="3200" b="1" dirty="0">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lstStyle/>
          <a:p>
            <a:r>
              <a:rPr lang="en-US" dirty="0" smtClean="0"/>
              <a:t>I/T/U facilities exchanging data</a:t>
            </a:r>
            <a:endParaRPr lang="en-US" dirty="0"/>
          </a:p>
        </p:txBody>
      </p:sp>
      <p:graphicFrame>
        <p:nvGraphicFramePr>
          <p:cNvPr id="4" name="Content Placeholder 3"/>
          <p:cNvGraphicFramePr>
            <a:graphicFrameLocks noGrp="1"/>
          </p:cNvGraphicFramePr>
          <p:nvPr>
            <p:ph idx="1"/>
          </p:nvPr>
        </p:nvGraphicFramePr>
        <p:xfrm>
          <a:off x="457200" y="914400"/>
          <a:ext cx="8229600" cy="5659120"/>
        </p:xfrm>
        <a:graphic>
          <a:graphicData uri="http://schemas.openxmlformats.org/drawingml/2006/table">
            <a:tbl>
              <a:tblPr firstRow="1" bandRow="1">
                <a:tableStyleId>{5C22544A-7EE6-4342-B048-85BDC9FD1C3A}</a:tableStyleId>
              </a:tblPr>
              <a:tblGrid>
                <a:gridCol w="3581400"/>
                <a:gridCol w="1600200"/>
                <a:gridCol w="1447800"/>
                <a:gridCol w="1600200"/>
              </a:tblGrid>
              <a:tr h="375920">
                <a:tc>
                  <a:txBody>
                    <a:bodyPr/>
                    <a:lstStyle/>
                    <a:p>
                      <a:r>
                        <a:rPr lang="en-US" sz="2000" b="1" dirty="0" smtClean="0"/>
                        <a:t>State</a:t>
                      </a:r>
                      <a:endParaRPr lang="en-US" sz="2000" b="1" dirty="0"/>
                    </a:p>
                  </a:txBody>
                  <a:tcPr/>
                </a:tc>
                <a:tc>
                  <a:txBody>
                    <a:bodyPr/>
                    <a:lstStyle/>
                    <a:p>
                      <a:pPr algn="ctr"/>
                      <a:r>
                        <a:rPr lang="en-US" sz="1800" b="1" dirty="0" smtClean="0"/>
                        <a:t>Exchanging</a:t>
                      </a:r>
                      <a:endParaRPr lang="en-US" sz="1800" b="1" dirty="0"/>
                    </a:p>
                  </a:txBody>
                  <a:tcPr/>
                </a:tc>
                <a:tc>
                  <a:txBody>
                    <a:bodyPr/>
                    <a:lstStyle/>
                    <a:p>
                      <a:pPr algn="ctr"/>
                      <a:r>
                        <a:rPr lang="en-US" sz="1800" b="1" dirty="0" smtClean="0"/>
                        <a:t>Total Sites</a:t>
                      </a:r>
                      <a:endParaRPr lang="en-US" sz="1800" b="1" dirty="0"/>
                    </a:p>
                  </a:txBody>
                  <a:tcPr/>
                </a:tc>
                <a:tc>
                  <a:txBody>
                    <a:bodyPr/>
                    <a:lstStyle/>
                    <a:p>
                      <a:pPr algn="ctr"/>
                      <a:r>
                        <a:rPr lang="en-US" sz="1800" b="1" dirty="0" smtClean="0"/>
                        <a:t>%</a:t>
                      </a:r>
                      <a:endParaRPr lang="en-US" sz="1800" b="1" dirty="0"/>
                    </a:p>
                  </a:txBody>
                  <a:tcPr/>
                </a:tc>
              </a:tr>
              <a:tr h="375920">
                <a:tc>
                  <a:txBody>
                    <a:bodyPr/>
                    <a:lstStyle/>
                    <a:p>
                      <a:r>
                        <a:rPr lang="en-US" dirty="0" smtClean="0"/>
                        <a:t>Alaska</a:t>
                      </a:r>
                    </a:p>
                  </a:txBody>
                  <a:tcPr/>
                </a:tc>
                <a:tc>
                  <a:txBody>
                    <a:bodyPr/>
                    <a:lstStyle/>
                    <a:p>
                      <a:pPr algn="ctr"/>
                      <a:r>
                        <a:rPr lang="en-US" dirty="0" smtClean="0"/>
                        <a:t>13</a:t>
                      </a:r>
                      <a:endParaRPr lang="en-US" dirty="0"/>
                    </a:p>
                  </a:txBody>
                  <a:tcPr/>
                </a:tc>
                <a:tc>
                  <a:txBody>
                    <a:bodyPr/>
                    <a:lstStyle/>
                    <a:p>
                      <a:pPr algn="ctr"/>
                      <a:r>
                        <a:rPr lang="en-US" dirty="0" smtClean="0"/>
                        <a:t>13</a:t>
                      </a:r>
                      <a:endParaRPr lang="en-US" dirty="0"/>
                    </a:p>
                  </a:txBody>
                  <a:tcPr/>
                </a:tc>
                <a:tc>
                  <a:txBody>
                    <a:bodyPr/>
                    <a:lstStyle/>
                    <a:p>
                      <a:pPr algn="ctr"/>
                      <a:r>
                        <a:rPr lang="en-US" b="1" dirty="0" smtClean="0"/>
                        <a:t>100 %</a:t>
                      </a:r>
                      <a:endParaRPr lang="en-US" b="1" dirty="0"/>
                    </a:p>
                  </a:txBody>
                  <a:tcPr/>
                </a:tc>
              </a:tr>
              <a:tr h="375920">
                <a:tc>
                  <a:txBody>
                    <a:bodyPr/>
                    <a:lstStyle/>
                    <a:p>
                      <a:r>
                        <a:rPr lang="en-US" dirty="0" smtClean="0"/>
                        <a:t>Arizona</a:t>
                      </a:r>
                      <a:endParaRPr lang="en-US" dirty="0"/>
                    </a:p>
                  </a:txBody>
                  <a:tcPr/>
                </a:tc>
                <a:tc>
                  <a:txBody>
                    <a:bodyPr/>
                    <a:lstStyle/>
                    <a:p>
                      <a:pPr algn="ctr"/>
                      <a:r>
                        <a:rPr lang="en-US" dirty="0" smtClean="0"/>
                        <a:t>12</a:t>
                      </a:r>
                      <a:endParaRPr lang="en-US" dirty="0"/>
                    </a:p>
                  </a:txBody>
                  <a:tcPr/>
                </a:tc>
                <a:tc>
                  <a:txBody>
                    <a:bodyPr/>
                    <a:lstStyle/>
                    <a:p>
                      <a:pPr algn="ctr"/>
                      <a:r>
                        <a:rPr lang="en-US" dirty="0" smtClean="0"/>
                        <a:t>15</a:t>
                      </a:r>
                      <a:endParaRPr lang="en-US" dirty="0"/>
                    </a:p>
                  </a:txBody>
                  <a:tcPr/>
                </a:tc>
                <a:tc>
                  <a:txBody>
                    <a:bodyPr/>
                    <a:lstStyle/>
                    <a:p>
                      <a:pPr algn="ctr"/>
                      <a:r>
                        <a:rPr lang="en-US" b="1" dirty="0" smtClean="0"/>
                        <a:t>80 %</a:t>
                      </a:r>
                      <a:endParaRPr lang="en-US" b="1" dirty="0"/>
                    </a:p>
                  </a:txBody>
                  <a:tcPr/>
                </a:tc>
              </a:tr>
              <a:tr h="375920">
                <a:tc>
                  <a:txBody>
                    <a:bodyPr/>
                    <a:lstStyle/>
                    <a:p>
                      <a:r>
                        <a:rPr lang="en-US" dirty="0" smtClean="0"/>
                        <a:t>California </a:t>
                      </a:r>
                      <a:r>
                        <a:rPr lang="en-US" sz="1600" dirty="0" smtClean="0"/>
                        <a:t>(SD County)</a:t>
                      </a:r>
                      <a:endParaRPr lang="en-US" sz="1600"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b="1" dirty="0" smtClean="0"/>
                        <a:t>25 %</a:t>
                      </a:r>
                      <a:endParaRPr lang="en-US" b="1" dirty="0"/>
                    </a:p>
                  </a:txBody>
                  <a:tcPr/>
                </a:tc>
              </a:tr>
              <a:tr h="375920">
                <a:tc>
                  <a:txBody>
                    <a:bodyPr/>
                    <a:lstStyle/>
                    <a:p>
                      <a:r>
                        <a:rPr lang="en-US" dirty="0" smtClean="0"/>
                        <a:t>Idaho</a:t>
                      </a:r>
                      <a:endParaRPr lang="en-US" dirty="0"/>
                    </a:p>
                  </a:txBody>
                  <a:tcPr/>
                </a:tc>
                <a:tc>
                  <a:txBody>
                    <a:bodyPr/>
                    <a:lstStyle/>
                    <a:p>
                      <a:pPr algn="ctr"/>
                      <a:r>
                        <a:rPr lang="en-US" dirty="0" smtClean="0"/>
                        <a:t>1</a:t>
                      </a:r>
                      <a:endParaRPr lang="en-US" dirty="0"/>
                    </a:p>
                  </a:txBody>
                  <a:tcPr/>
                </a:tc>
                <a:tc>
                  <a:txBody>
                    <a:bodyPr/>
                    <a:lstStyle/>
                    <a:p>
                      <a:pPr algn="ctr"/>
                      <a:r>
                        <a:rPr lang="en-US" dirty="0" smtClean="0"/>
                        <a:t>3</a:t>
                      </a:r>
                      <a:endParaRPr lang="en-US" dirty="0"/>
                    </a:p>
                  </a:txBody>
                  <a:tcPr/>
                </a:tc>
                <a:tc>
                  <a:txBody>
                    <a:bodyPr/>
                    <a:lstStyle/>
                    <a:p>
                      <a:pPr algn="ctr"/>
                      <a:r>
                        <a:rPr lang="en-US" b="1" dirty="0" smtClean="0"/>
                        <a:t>33 %</a:t>
                      </a:r>
                      <a:endParaRPr lang="en-US" b="1" dirty="0"/>
                    </a:p>
                  </a:txBody>
                  <a:tcPr/>
                </a:tc>
              </a:tr>
              <a:tr h="375920">
                <a:tc>
                  <a:txBody>
                    <a:bodyPr/>
                    <a:lstStyle/>
                    <a:p>
                      <a:r>
                        <a:rPr lang="en-US" dirty="0" smtClean="0"/>
                        <a:t>Louisiana</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b="1" dirty="0" smtClean="0"/>
                        <a:t>25 %</a:t>
                      </a:r>
                      <a:endParaRPr lang="en-US" b="1" dirty="0"/>
                    </a:p>
                  </a:txBody>
                  <a:tcPr/>
                </a:tc>
              </a:tr>
              <a:tr h="375920">
                <a:tc>
                  <a:txBody>
                    <a:bodyPr/>
                    <a:lstStyle/>
                    <a:p>
                      <a:r>
                        <a:rPr lang="en-US" dirty="0" smtClean="0"/>
                        <a:t>Maine</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b="1" dirty="0" smtClean="0"/>
                        <a:t>25 %</a:t>
                      </a:r>
                      <a:endParaRPr lang="en-US" b="1" dirty="0"/>
                    </a:p>
                  </a:txBody>
                  <a:tcPr/>
                </a:tc>
              </a:tr>
              <a:tr h="375920">
                <a:tc>
                  <a:txBody>
                    <a:bodyPr/>
                    <a:lstStyle/>
                    <a:p>
                      <a:r>
                        <a:rPr lang="en-US" dirty="0" smtClean="0"/>
                        <a:t>Minnesota</a:t>
                      </a:r>
                      <a:endParaRPr lang="en-US" dirty="0"/>
                    </a:p>
                  </a:txBody>
                  <a:tcPr/>
                </a:tc>
                <a:tc>
                  <a:txBody>
                    <a:bodyPr/>
                    <a:lstStyle/>
                    <a:p>
                      <a:pPr algn="ctr"/>
                      <a:r>
                        <a:rPr lang="en-US" dirty="0" smtClean="0"/>
                        <a:t>4</a:t>
                      </a:r>
                      <a:endParaRPr lang="en-US" dirty="0"/>
                    </a:p>
                  </a:txBody>
                  <a:tcPr/>
                </a:tc>
                <a:tc>
                  <a:txBody>
                    <a:bodyPr/>
                    <a:lstStyle/>
                    <a:p>
                      <a:pPr algn="ctr"/>
                      <a:r>
                        <a:rPr lang="en-US" dirty="0" smtClean="0"/>
                        <a:t>9</a:t>
                      </a:r>
                      <a:endParaRPr lang="en-US" dirty="0"/>
                    </a:p>
                  </a:txBody>
                  <a:tcPr/>
                </a:tc>
                <a:tc>
                  <a:txBody>
                    <a:bodyPr/>
                    <a:lstStyle/>
                    <a:p>
                      <a:pPr algn="ctr"/>
                      <a:r>
                        <a:rPr lang="en-US" b="1" dirty="0" smtClean="0"/>
                        <a:t>44 %</a:t>
                      </a:r>
                      <a:endParaRPr lang="en-US" b="1" dirty="0"/>
                    </a:p>
                  </a:txBody>
                  <a:tcPr/>
                </a:tc>
              </a:tr>
              <a:tr h="375920">
                <a:tc>
                  <a:txBody>
                    <a:bodyPr/>
                    <a:lstStyle/>
                    <a:p>
                      <a:r>
                        <a:rPr lang="en-US" dirty="0" smtClean="0"/>
                        <a:t>Mississippi</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b="1" dirty="0" smtClean="0"/>
                        <a:t>100 %</a:t>
                      </a:r>
                      <a:endParaRPr lang="en-US" b="1" dirty="0"/>
                    </a:p>
                  </a:txBody>
                  <a:tcPr/>
                </a:tc>
              </a:tr>
              <a:tr h="375920">
                <a:tc>
                  <a:txBody>
                    <a:bodyPr/>
                    <a:lstStyle/>
                    <a:p>
                      <a:r>
                        <a:rPr lang="en-US" dirty="0" smtClean="0"/>
                        <a:t>Montana </a:t>
                      </a:r>
                      <a:endParaRPr lang="en-US" dirty="0"/>
                    </a:p>
                  </a:txBody>
                  <a:tcPr/>
                </a:tc>
                <a:tc>
                  <a:txBody>
                    <a:bodyPr/>
                    <a:lstStyle/>
                    <a:p>
                      <a:pPr algn="ctr"/>
                      <a:r>
                        <a:rPr lang="en-US" dirty="0" smtClean="0"/>
                        <a:t>8</a:t>
                      </a:r>
                      <a:endParaRPr lang="en-US" dirty="0"/>
                    </a:p>
                  </a:txBody>
                  <a:tcPr/>
                </a:tc>
                <a:tc>
                  <a:txBody>
                    <a:bodyPr/>
                    <a:lstStyle/>
                    <a:p>
                      <a:pPr algn="ctr"/>
                      <a:r>
                        <a:rPr lang="en-US" dirty="0" smtClean="0"/>
                        <a:t>12</a:t>
                      </a:r>
                      <a:endParaRPr lang="en-US" dirty="0"/>
                    </a:p>
                  </a:txBody>
                  <a:tcPr/>
                </a:tc>
                <a:tc>
                  <a:txBody>
                    <a:bodyPr/>
                    <a:lstStyle/>
                    <a:p>
                      <a:pPr algn="ctr"/>
                      <a:r>
                        <a:rPr lang="en-US" b="1" dirty="0" smtClean="0"/>
                        <a:t>67 %</a:t>
                      </a:r>
                      <a:endParaRPr lang="en-US" b="1" dirty="0"/>
                    </a:p>
                  </a:txBody>
                  <a:tcPr/>
                </a:tc>
              </a:tr>
              <a:tr h="375920">
                <a:tc>
                  <a:txBody>
                    <a:bodyPr/>
                    <a:lstStyle/>
                    <a:p>
                      <a:r>
                        <a:rPr lang="en-US" dirty="0" smtClean="0"/>
                        <a:t>Utah</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b="1" dirty="0" smtClean="0"/>
                        <a:t>100 %</a:t>
                      </a:r>
                      <a:endParaRPr lang="en-US" b="1" dirty="0"/>
                    </a:p>
                  </a:txBody>
                  <a:tcPr/>
                </a:tc>
              </a:tr>
              <a:tr h="375920">
                <a:tc>
                  <a:txBody>
                    <a:bodyPr/>
                    <a:lstStyle/>
                    <a:p>
                      <a:r>
                        <a:rPr lang="en-US" dirty="0" smtClean="0"/>
                        <a:t>Washington</a:t>
                      </a:r>
                      <a:endParaRPr lang="en-US" dirty="0"/>
                    </a:p>
                  </a:txBody>
                  <a:tcPr/>
                </a:tc>
                <a:tc>
                  <a:txBody>
                    <a:bodyPr/>
                    <a:lstStyle/>
                    <a:p>
                      <a:pPr algn="ctr"/>
                      <a:r>
                        <a:rPr lang="en-US" dirty="0" smtClean="0"/>
                        <a:t>10</a:t>
                      </a:r>
                      <a:endParaRPr lang="en-US" dirty="0"/>
                    </a:p>
                  </a:txBody>
                  <a:tcPr/>
                </a:tc>
                <a:tc>
                  <a:txBody>
                    <a:bodyPr/>
                    <a:lstStyle/>
                    <a:p>
                      <a:pPr algn="ctr"/>
                      <a:r>
                        <a:rPr lang="en-US" dirty="0" smtClean="0"/>
                        <a:t>24</a:t>
                      </a:r>
                      <a:endParaRPr lang="en-US" dirty="0"/>
                    </a:p>
                  </a:txBody>
                  <a:tcPr/>
                </a:tc>
                <a:tc>
                  <a:txBody>
                    <a:bodyPr/>
                    <a:lstStyle/>
                    <a:p>
                      <a:pPr algn="ctr"/>
                      <a:r>
                        <a:rPr lang="en-US" b="1" dirty="0" smtClean="0"/>
                        <a:t>42 %</a:t>
                      </a:r>
                      <a:endParaRPr lang="en-US" b="1" dirty="0"/>
                    </a:p>
                  </a:txBody>
                  <a:tcPr/>
                </a:tc>
              </a:tr>
              <a:tr h="375920">
                <a:tc>
                  <a:txBody>
                    <a:bodyPr/>
                    <a:lstStyle/>
                    <a:p>
                      <a:r>
                        <a:rPr lang="en-US" dirty="0" smtClean="0"/>
                        <a:t>Wisconsin</a:t>
                      </a:r>
                      <a:r>
                        <a:rPr lang="en-US" baseline="0" dirty="0" smtClean="0"/>
                        <a:t> </a:t>
                      </a:r>
                      <a:endParaRPr lang="en-US" dirty="0"/>
                    </a:p>
                  </a:txBody>
                  <a:tcPr/>
                </a:tc>
                <a:tc>
                  <a:txBody>
                    <a:bodyPr/>
                    <a:lstStyle/>
                    <a:p>
                      <a:pPr algn="ctr"/>
                      <a:r>
                        <a:rPr lang="en-US" dirty="0" smtClean="0"/>
                        <a:t>5</a:t>
                      </a:r>
                      <a:endParaRPr lang="en-US" dirty="0"/>
                    </a:p>
                  </a:txBody>
                  <a:tcPr/>
                </a:tc>
                <a:tc>
                  <a:txBody>
                    <a:bodyPr/>
                    <a:lstStyle/>
                    <a:p>
                      <a:pPr algn="ctr"/>
                      <a:r>
                        <a:rPr lang="en-US" dirty="0" smtClean="0"/>
                        <a:t>8</a:t>
                      </a:r>
                      <a:endParaRPr lang="en-US" dirty="0"/>
                    </a:p>
                  </a:txBody>
                  <a:tcPr/>
                </a:tc>
                <a:tc>
                  <a:txBody>
                    <a:bodyPr/>
                    <a:lstStyle/>
                    <a:p>
                      <a:pPr algn="ctr"/>
                      <a:r>
                        <a:rPr lang="en-US" b="1" dirty="0" smtClean="0"/>
                        <a:t>63 %</a:t>
                      </a:r>
                      <a:endParaRPr lang="en-US" b="1" dirty="0"/>
                    </a:p>
                  </a:txBody>
                  <a:tcPr/>
                </a:tc>
              </a:tr>
              <a:tr h="375920">
                <a:tc>
                  <a:txBody>
                    <a:bodyPr/>
                    <a:lstStyle/>
                    <a:p>
                      <a:r>
                        <a:rPr lang="en-US" dirty="0" smtClean="0"/>
                        <a:t>Wyoming</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b="1" dirty="0" smtClean="0"/>
                        <a:t>100 %</a:t>
                      </a:r>
                      <a:endParaRPr lang="en-US" b="1" dirty="0"/>
                    </a:p>
                  </a:txBody>
                  <a:tcPr/>
                </a:tc>
              </a:tr>
              <a:tr h="375920">
                <a:tc>
                  <a:txBody>
                    <a:bodyPr/>
                    <a:lstStyle/>
                    <a:p>
                      <a:r>
                        <a:rPr lang="en-US" dirty="0" smtClean="0"/>
                        <a:t>South Dakota</a:t>
                      </a:r>
                      <a:r>
                        <a:rPr lang="en-US" baseline="0" dirty="0" smtClean="0"/>
                        <a:t> </a:t>
                      </a:r>
                      <a:endParaRPr lang="en-US" dirty="0"/>
                    </a:p>
                  </a:txBody>
                  <a:tcPr/>
                </a:tc>
                <a:tc>
                  <a:txBody>
                    <a:bodyPr/>
                    <a:lstStyle/>
                    <a:p>
                      <a:pPr algn="ctr"/>
                      <a:r>
                        <a:rPr lang="en-US" dirty="0" smtClean="0"/>
                        <a:t>4</a:t>
                      </a:r>
                      <a:endParaRPr lang="en-US" dirty="0"/>
                    </a:p>
                  </a:txBody>
                  <a:tcPr/>
                </a:tc>
                <a:tc>
                  <a:txBody>
                    <a:bodyPr/>
                    <a:lstStyle/>
                    <a:p>
                      <a:pPr algn="ctr"/>
                      <a:r>
                        <a:rPr lang="en-US" dirty="0" smtClean="0"/>
                        <a:t>13</a:t>
                      </a:r>
                      <a:endParaRPr lang="en-US" dirty="0"/>
                    </a:p>
                  </a:txBody>
                  <a:tcPr/>
                </a:tc>
                <a:tc>
                  <a:txBody>
                    <a:bodyPr/>
                    <a:lstStyle/>
                    <a:p>
                      <a:pPr algn="ctr"/>
                      <a:r>
                        <a:rPr lang="en-US" b="1" dirty="0" smtClean="0"/>
                        <a:t>31 %</a:t>
                      </a:r>
                      <a:endParaRPr lang="en-US" b="1"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 name="Group 143" descr="This US map shows the current IHS Immunizations Data Exchange Operations&#10;13 Turquoise colored states-Pending Exchange, Can Attest  (Oregon, Nevada, Colorado, New Mexico, South Dakota, Nebraska, Kansas, Illinois, Michigan, New York, Rhode Island, South Carolina, Florida)&#10;12 Yellow colored states are Current Exchange, Can Attest (Alaska, Washington, Idaho, Wyoming, Utah, Arizona, San Diego County IIS/CA, Minnesota, Wisconsin, Louisiana, Mississippi, Maine)&#10;10 Gray colored states are Exempt (California, Montana, North Dakota, Oklahoma, Texas, Iowa, Alabama, North Carolina, Connecticut, Massachusetts)&#10;17 white colored states are states w/non-Federally Recognized Tribes or No Tribes (Missouri, Arkansas, Indiana, Ohio, Pennsylvania, New Jersey, Vermont, New Hampshire, DC, Delaware, Maryland, Virginia, Kentucky, West Virginia, Tennesee, Georgia, Hawaii) &#10;"/>
          <p:cNvGrpSpPr/>
          <p:nvPr/>
        </p:nvGrpSpPr>
        <p:grpSpPr>
          <a:xfrm>
            <a:off x="217488" y="304800"/>
            <a:ext cx="8745537" cy="6281738"/>
            <a:chOff x="217488" y="304800"/>
            <a:chExt cx="8745537" cy="6281738"/>
          </a:xfrm>
        </p:grpSpPr>
        <p:sp>
          <p:nvSpPr>
            <p:cNvPr id="37891" name="Freeform 2"/>
            <p:cNvSpPr>
              <a:spLocks noChangeArrowheads="1"/>
            </p:cNvSpPr>
            <p:nvPr/>
          </p:nvSpPr>
          <p:spPr bwMode="auto">
            <a:xfrm>
              <a:off x="217488" y="304800"/>
              <a:ext cx="1233487" cy="1066800"/>
            </a:xfrm>
            <a:custGeom>
              <a:avLst/>
              <a:gdLst>
                <a:gd name="T0" fmla="*/ 164951539 w 1466"/>
                <a:gd name="T1" fmla="*/ 129641953 h 1305"/>
                <a:gd name="T2" fmla="*/ 373796184 w 1466"/>
                <a:gd name="T3" fmla="*/ 0 h 1305"/>
                <a:gd name="T4" fmla="*/ 473616991 w 1466"/>
                <a:gd name="T5" fmla="*/ 23388668 h 1305"/>
                <a:gd name="T6" fmla="*/ 521757465 w 1466"/>
                <a:gd name="T7" fmla="*/ 64821385 h 1305"/>
                <a:gd name="T8" fmla="*/ 717859115 w 1466"/>
                <a:gd name="T9" fmla="*/ 80859348 h 1305"/>
                <a:gd name="T10" fmla="*/ 723522552 w 1466"/>
                <a:gd name="T11" fmla="*/ 511886622 h 1305"/>
                <a:gd name="T12" fmla="*/ 787945722 w 1466"/>
                <a:gd name="T13" fmla="*/ 524583581 h 1305"/>
                <a:gd name="T14" fmla="*/ 817679817 w 1466"/>
                <a:gd name="T15" fmla="*/ 576707981 h 1305"/>
                <a:gd name="T16" fmla="*/ 862988152 w 1466"/>
                <a:gd name="T17" fmla="*/ 558664762 h 1305"/>
                <a:gd name="T18" fmla="*/ 957145627 w 1466"/>
                <a:gd name="T19" fmla="*/ 675609705 h 1305"/>
                <a:gd name="T20" fmla="*/ 1037851493 w 1466"/>
                <a:gd name="T21" fmla="*/ 729739362 h 1305"/>
                <a:gd name="T22" fmla="*/ 1035019354 w 1466"/>
                <a:gd name="T23" fmla="*/ 776517503 h 1305"/>
                <a:gd name="T24" fmla="*/ 932367355 w 1466"/>
                <a:gd name="T25" fmla="*/ 782531637 h 1305"/>
                <a:gd name="T26" fmla="*/ 887059020 w 1466"/>
                <a:gd name="T27" fmla="*/ 639524085 h 1305"/>
                <a:gd name="T28" fmla="*/ 564234502 w 1466"/>
                <a:gd name="T29" fmla="*/ 498521789 h 1305"/>
                <a:gd name="T30" fmla="*/ 572730078 w 1466"/>
                <a:gd name="T31" fmla="*/ 542626799 h 1305"/>
                <a:gd name="T32" fmla="*/ 500518946 w 1466"/>
                <a:gd name="T33" fmla="*/ 600096643 h 1305"/>
                <a:gd name="T34" fmla="*/ 488483617 w 1466"/>
                <a:gd name="T35" fmla="*/ 579381111 h 1305"/>
                <a:gd name="T36" fmla="*/ 467953554 w 1466"/>
                <a:gd name="T37" fmla="*/ 579381111 h 1305"/>
                <a:gd name="T38" fmla="*/ 409902171 w 1466"/>
                <a:gd name="T39" fmla="*/ 698331310 h 1305"/>
                <a:gd name="T40" fmla="*/ 229374761 w 1466"/>
                <a:gd name="T41" fmla="*/ 816612818 h 1305"/>
                <a:gd name="T42" fmla="*/ 50972626 w 1466"/>
                <a:gd name="T43" fmla="*/ 872078427 h 1305"/>
                <a:gd name="T44" fmla="*/ 0 w 1466"/>
                <a:gd name="T45" fmla="*/ 864727728 h 1305"/>
                <a:gd name="T46" fmla="*/ 204597278 w 1466"/>
                <a:gd name="T47" fmla="*/ 763820544 h 1305"/>
                <a:gd name="T48" fmla="*/ 229374761 w 1466"/>
                <a:gd name="T49" fmla="*/ 763820544 h 1305"/>
                <a:gd name="T50" fmla="*/ 304417191 w 1466"/>
                <a:gd name="T51" fmla="*/ 685634352 h 1305"/>
                <a:gd name="T52" fmla="*/ 337691039 w 1466"/>
                <a:gd name="T53" fmla="*/ 683629095 h 1305"/>
                <a:gd name="T54" fmla="*/ 388663652 w 1466"/>
                <a:gd name="T55" fmla="*/ 624153996 h 1305"/>
                <a:gd name="T56" fmla="*/ 370964886 w 1466"/>
                <a:gd name="T57" fmla="*/ 598092204 h 1305"/>
                <a:gd name="T58" fmla="*/ 261940995 w 1466"/>
                <a:gd name="T59" fmla="*/ 610789163 h 1305"/>
                <a:gd name="T60" fmla="*/ 186898513 w 1466"/>
                <a:gd name="T61" fmla="*/ 462435351 h 1305"/>
                <a:gd name="T62" fmla="*/ 229374761 w 1466"/>
                <a:gd name="T63" fmla="*/ 394941576 h 1305"/>
                <a:gd name="T64" fmla="*/ 298046140 w 1466"/>
                <a:gd name="T65" fmla="*/ 371552097 h 1305"/>
                <a:gd name="T66" fmla="*/ 273975483 w 1466"/>
                <a:gd name="T67" fmla="*/ 312076998 h 1305"/>
                <a:gd name="T68" fmla="*/ 201765139 w 1466"/>
                <a:gd name="T69" fmla="*/ 340144046 h 1305"/>
                <a:gd name="T70" fmla="*/ 147252773 w 1466"/>
                <a:gd name="T71" fmla="*/ 254607155 h 1305"/>
                <a:gd name="T72" fmla="*/ 207428576 w 1466"/>
                <a:gd name="T73" fmla="*/ 233890805 h 1305"/>
                <a:gd name="T74" fmla="*/ 261940995 w 1466"/>
                <a:gd name="T75" fmla="*/ 257279467 h 1305"/>
                <a:gd name="T76" fmla="*/ 286718425 w 1466"/>
                <a:gd name="T77" fmla="*/ 244582508 h 1305"/>
                <a:gd name="T78" fmla="*/ 241410090 w 1466"/>
                <a:gd name="T79" fmla="*/ 171742525 h 1305"/>
                <a:gd name="T80" fmla="*/ 162120241 w 1466"/>
                <a:gd name="T81" fmla="*/ 166396265 h 1305"/>
                <a:gd name="T82" fmla="*/ 164951539 w 1466"/>
                <a:gd name="T83" fmla="*/ 129641953 h 13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66"/>
                <a:gd name="T127" fmla="*/ 0 h 1305"/>
                <a:gd name="T128" fmla="*/ 1466 w 1466"/>
                <a:gd name="T129" fmla="*/ 1305 h 13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66" h="1305">
                  <a:moveTo>
                    <a:pt x="233" y="194"/>
                  </a:moveTo>
                  <a:lnTo>
                    <a:pt x="528" y="0"/>
                  </a:lnTo>
                  <a:lnTo>
                    <a:pt x="669" y="35"/>
                  </a:lnTo>
                  <a:lnTo>
                    <a:pt x="737" y="97"/>
                  </a:lnTo>
                  <a:lnTo>
                    <a:pt x="1014" y="121"/>
                  </a:lnTo>
                  <a:lnTo>
                    <a:pt x="1022" y="766"/>
                  </a:lnTo>
                  <a:lnTo>
                    <a:pt x="1113" y="785"/>
                  </a:lnTo>
                  <a:lnTo>
                    <a:pt x="1155" y="863"/>
                  </a:lnTo>
                  <a:lnTo>
                    <a:pt x="1219" y="836"/>
                  </a:lnTo>
                  <a:lnTo>
                    <a:pt x="1352" y="1011"/>
                  </a:lnTo>
                  <a:lnTo>
                    <a:pt x="1466" y="1092"/>
                  </a:lnTo>
                  <a:lnTo>
                    <a:pt x="1462" y="1162"/>
                  </a:lnTo>
                  <a:lnTo>
                    <a:pt x="1317" y="1171"/>
                  </a:lnTo>
                  <a:lnTo>
                    <a:pt x="1253" y="957"/>
                  </a:lnTo>
                  <a:lnTo>
                    <a:pt x="797" y="746"/>
                  </a:lnTo>
                  <a:lnTo>
                    <a:pt x="809" y="812"/>
                  </a:lnTo>
                  <a:lnTo>
                    <a:pt x="707" y="898"/>
                  </a:lnTo>
                  <a:lnTo>
                    <a:pt x="690" y="867"/>
                  </a:lnTo>
                  <a:lnTo>
                    <a:pt x="661" y="867"/>
                  </a:lnTo>
                  <a:lnTo>
                    <a:pt x="579" y="1045"/>
                  </a:lnTo>
                  <a:lnTo>
                    <a:pt x="324" y="1222"/>
                  </a:lnTo>
                  <a:lnTo>
                    <a:pt x="72" y="1305"/>
                  </a:lnTo>
                  <a:lnTo>
                    <a:pt x="0" y="1294"/>
                  </a:lnTo>
                  <a:lnTo>
                    <a:pt x="289" y="1143"/>
                  </a:lnTo>
                  <a:lnTo>
                    <a:pt x="324" y="1143"/>
                  </a:lnTo>
                  <a:lnTo>
                    <a:pt x="430" y="1026"/>
                  </a:lnTo>
                  <a:lnTo>
                    <a:pt x="477" y="1023"/>
                  </a:lnTo>
                  <a:lnTo>
                    <a:pt x="549" y="934"/>
                  </a:lnTo>
                  <a:lnTo>
                    <a:pt x="524" y="895"/>
                  </a:lnTo>
                  <a:lnTo>
                    <a:pt x="370" y="914"/>
                  </a:lnTo>
                  <a:lnTo>
                    <a:pt x="264" y="692"/>
                  </a:lnTo>
                  <a:lnTo>
                    <a:pt x="324" y="591"/>
                  </a:lnTo>
                  <a:lnTo>
                    <a:pt x="421" y="556"/>
                  </a:lnTo>
                  <a:lnTo>
                    <a:pt x="387" y="467"/>
                  </a:lnTo>
                  <a:lnTo>
                    <a:pt x="285" y="509"/>
                  </a:lnTo>
                  <a:lnTo>
                    <a:pt x="208" y="381"/>
                  </a:lnTo>
                  <a:lnTo>
                    <a:pt x="293" y="350"/>
                  </a:lnTo>
                  <a:lnTo>
                    <a:pt x="370" y="385"/>
                  </a:lnTo>
                  <a:lnTo>
                    <a:pt x="405" y="366"/>
                  </a:lnTo>
                  <a:lnTo>
                    <a:pt x="341" y="257"/>
                  </a:lnTo>
                  <a:lnTo>
                    <a:pt x="229" y="249"/>
                  </a:lnTo>
                  <a:lnTo>
                    <a:pt x="233" y="194"/>
                  </a:lnTo>
                  <a:close/>
                </a:path>
              </a:pathLst>
            </a:custGeom>
            <a:solidFill>
              <a:srgbClr val="FFC000"/>
            </a:solidFill>
            <a:ln w="17640">
              <a:solidFill>
                <a:srgbClr val="000000"/>
              </a:solidFill>
              <a:round/>
              <a:headEnd/>
              <a:tailEnd/>
            </a:ln>
          </p:spPr>
          <p:txBody>
            <a:bodyPr wrap="none" anchor="ctr"/>
            <a:lstStyle/>
            <a:p>
              <a:endParaRPr lang="en-US" dirty="0">
                <a:solidFill>
                  <a:srgbClr val="FF0000"/>
                </a:solidFill>
              </a:endParaRPr>
            </a:p>
          </p:txBody>
        </p:sp>
        <p:sp>
          <p:nvSpPr>
            <p:cNvPr id="37892" name="Freeform 3"/>
            <p:cNvSpPr>
              <a:spLocks noChangeArrowheads="1"/>
            </p:cNvSpPr>
            <p:nvPr/>
          </p:nvSpPr>
          <p:spPr bwMode="auto">
            <a:xfrm>
              <a:off x="7983538" y="1143000"/>
              <a:ext cx="560387" cy="914400"/>
            </a:xfrm>
            <a:custGeom>
              <a:avLst/>
              <a:gdLst>
                <a:gd name="T0" fmla="*/ 250448804 w 292"/>
                <a:gd name="T1" fmla="*/ 60570574 h 407"/>
                <a:gd name="T2" fmla="*/ 92076182 w 292"/>
                <a:gd name="T3" fmla="*/ 439138924 h 407"/>
                <a:gd name="T4" fmla="*/ 169421100 w 292"/>
                <a:gd name="T5" fmla="*/ 580473218 h 407"/>
                <a:gd name="T6" fmla="*/ 92076182 w 292"/>
                <a:gd name="T7" fmla="*/ 752090685 h 407"/>
                <a:gd name="T8" fmla="*/ 139956655 w 292"/>
                <a:gd name="T9" fmla="*/ 812661242 h 407"/>
                <a:gd name="T10" fmla="*/ 106809364 w 292"/>
                <a:gd name="T11" fmla="*/ 923708012 h 407"/>
                <a:gd name="T12" fmla="*/ 106809364 w 292"/>
                <a:gd name="T13" fmla="*/ 1120564568 h 407"/>
                <a:gd name="T14" fmla="*/ 0 w 292"/>
                <a:gd name="T15" fmla="*/ 1186181454 h 407"/>
                <a:gd name="T16" fmla="*/ 40512908 w 292"/>
                <a:gd name="T17" fmla="*/ 1246754258 h 407"/>
                <a:gd name="T18" fmla="*/ 265182046 w 292"/>
                <a:gd name="T19" fmla="*/ 1963511088 h 407"/>
                <a:gd name="T20" fmla="*/ 445651534 w 292"/>
                <a:gd name="T21" fmla="*/ 2054366923 h 407"/>
                <a:gd name="T22" fmla="*/ 434603086 w 292"/>
                <a:gd name="T23" fmla="*/ 1907986580 h 407"/>
                <a:gd name="T24" fmla="*/ 522996542 w 292"/>
                <a:gd name="T25" fmla="*/ 1791893762 h 407"/>
                <a:gd name="T26" fmla="*/ 493531977 w 292"/>
                <a:gd name="T27" fmla="*/ 1670750402 h 407"/>
                <a:gd name="T28" fmla="*/ 714516396 w 292"/>
                <a:gd name="T29" fmla="*/ 1519324010 h 407"/>
                <a:gd name="T30" fmla="*/ 721882027 w 292"/>
                <a:gd name="T31" fmla="*/ 1322467453 h 407"/>
                <a:gd name="T32" fmla="*/ 850790175 w 292"/>
                <a:gd name="T33" fmla="*/ 1312373110 h 407"/>
                <a:gd name="T34" fmla="*/ 953916693 w 292"/>
                <a:gd name="T35" fmla="*/ 1155895895 h 407"/>
                <a:gd name="T36" fmla="*/ 1075457529 w 292"/>
                <a:gd name="T37" fmla="*/ 1054945716 h 407"/>
                <a:gd name="T38" fmla="*/ 1075457529 w 292"/>
                <a:gd name="T39" fmla="*/ 923708012 h 407"/>
                <a:gd name="T40" fmla="*/ 906036250 w 292"/>
                <a:gd name="T41" fmla="*/ 888374438 h 407"/>
                <a:gd name="T42" fmla="*/ 876571804 w 292"/>
                <a:gd name="T43" fmla="*/ 747042390 h 407"/>
                <a:gd name="T44" fmla="*/ 707150764 w 292"/>
                <a:gd name="T45" fmla="*/ 726851455 h 407"/>
                <a:gd name="T46" fmla="*/ 570876985 w 292"/>
                <a:gd name="T47" fmla="*/ 121141149 h 407"/>
                <a:gd name="T48" fmla="*/ 508263360 w 292"/>
                <a:gd name="T49" fmla="*/ 0 h 407"/>
                <a:gd name="T50" fmla="*/ 338842200 w 292"/>
                <a:gd name="T51" fmla="*/ 50476230 h 407"/>
                <a:gd name="T52" fmla="*/ 309377755 w 292"/>
                <a:gd name="T53" fmla="*/ 105998509 h 407"/>
                <a:gd name="T54" fmla="*/ 250448804 w 292"/>
                <a:gd name="T55" fmla="*/ 60570574 h 4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2"/>
                <a:gd name="T85" fmla="*/ 0 h 407"/>
                <a:gd name="T86" fmla="*/ 292 w 292"/>
                <a:gd name="T87" fmla="*/ 407 h 40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2" h="407">
                  <a:moveTo>
                    <a:pt x="68" y="12"/>
                  </a:moveTo>
                  <a:lnTo>
                    <a:pt x="25" y="87"/>
                  </a:lnTo>
                  <a:lnTo>
                    <a:pt x="46" y="115"/>
                  </a:lnTo>
                  <a:lnTo>
                    <a:pt x="25" y="149"/>
                  </a:lnTo>
                  <a:lnTo>
                    <a:pt x="38" y="161"/>
                  </a:lnTo>
                  <a:lnTo>
                    <a:pt x="29" y="183"/>
                  </a:lnTo>
                  <a:lnTo>
                    <a:pt x="29" y="222"/>
                  </a:lnTo>
                  <a:lnTo>
                    <a:pt x="0" y="235"/>
                  </a:lnTo>
                  <a:lnTo>
                    <a:pt x="11" y="247"/>
                  </a:lnTo>
                  <a:lnTo>
                    <a:pt x="72" y="389"/>
                  </a:lnTo>
                  <a:lnTo>
                    <a:pt x="121" y="407"/>
                  </a:lnTo>
                  <a:lnTo>
                    <a:pt x="118" y="378"/>
                  </a:lnTo>
                  <a:lnTo>
                    <a:pt x="142" y="355"/>
                  </a:lnTo>
                  <a:lnTo>
                    <a:pt x="134" y="331"/>
                  </a:lnTo>
                  <a:lnTo>
                    <a:pt x="194" y="301"/>
                  </a:lnTo>
                  <a:lnTo>
                    <a:pt x="196" y="262"/>
                  </a:lnTo>
                  <a:lnTo>
                    <a:pt x="231" y="260"/>
                  </a:lnTo>
                  <a:lnTo>
                    <a:pt x="259" y="229"/>
                  </a:lnTo>
                  <a:lnTo>
                    <a:pt x="292" y="209"/>
                  </a:lnTo>
                  <a:lnTo>
                    <a:pt x="292" y="183"/>
                  </a:lnTo>
                  <a:lnTo>
                    <a:pt x="246" y="176"/>
                  </a:lnTo>
                  <a:lnTo>
                    <a:pt x="238" y="148"/>
                  </a:lnTo>
                  <a:lnTo>
                    <a:pt x="192" y="144"/>
                  </a:lnTo>
                  <a:lnTo>
                    <a:pt x="155" y="24"/>
                  </a:lnTo>
                  <a:lnTo>
                    <a:pt x="138" y="0"/>
                  </a:lnTo>
                  <a:lnTo>
                    <a:pt x="92" y="10"/>
                  </a:lnTo>
                  <a:lnTo>
                    <a:pt x="84" y="21"/>
                  </a:lnTo>
                  <a:lnTo>
                    <a:pt x="68" y="12"/>
                  </a:lnTo>
                  <a:close/>
                </a:path>
              </a:pathLst>
            </a:custGeom>
            <a:solidFill>
              <a:srgbClr val="FFC000"/>
            </a:solidFill>
            <a:ln w="17640">
              <a:solidFill>
                <a:srgbClr val="000000"/>
              </a:solidFill>
              <a:round/>
              <a:headEnd/>
              <a:tailEnd/>
            </a:ln>
          </p:spPr>
          <p:txBody>
            <a:bodyPr wrap="none" anchor="ctr"/>
            <a:lstStyle/>
            <a:p>
              <a:endParaRPr lang="en-US"/>
            </a:p>
          </p:txBody>
        </p:sp>
        <p:grpSp>
          <p:nvGrpSpPr>
            <p:cNvPr id="3" name="Group 5"/>
            <p:cNvGrpSpPr>
              <a:grpSpLocks/>
            </p:cNvGrpSpPr>
            <p:nvPr/>
          </p:nvGrpSpPr>
          <p:grpSpPr bwMode="auto">
            <a:xfrm>
              <a:off x="508000" y="4800600"/>
              <a:ext cx="1179513" cy="760413"/>
              <a:chOff x="320" y="3024"/>
              <a:chExt cx="743" cy="479"/>
            </a:xfrm>
            <a:solidFill>
              <a:schemeClr val="tx1"/>
            </a:solidFill>
          </p:grpSpPr>
          <p:sp>
            <p:nvSpPr>
              <p:cNvPr id="38027" name="Freeform 6"/>
              <p:cNvSpPr>
                <a:spLocks noChangeArrowheads="1"/>
              </p:cNvSpPr>
              <p:nvPr/>
            </p:nvSpPr>
            <p:spPr bwMode="auto">
              <a:xfrm>
                <a:off x="320" y="3084"/>
                <a:ext cx="57" cy="69"/>
              </a:xfrm>
              <a:custGeom>
                <a:avLst/>
                <a:gdLst>
                  <a:gd name="T0" fmla="*/ 0 w 62"/>
                  <a:gd name="T1" fmla="*/ 59 h 81"/>
                  <a:gd name="T2" fmla="*/ 0 w 62"/>
                  <a:gd name="T3" fmla="*/ 42 h 81"/>
                  <a:gd name="T4" fmla="*/ 29 w 62"/>
                  <a:gd name="T5" fmla="*/ 0 h 81"/>
                  <a:gd name="T6" fmla="*/ 52 w 62"/>
                  <a:gd name="T7" fmla="*/ 12 h 81"/>
                  <a:gd name="T8" fmla="*/ 27 w 62"/>
                  <a:gd name="T9" fmla="*/ 59 h 81"/>
                  <a:gd name="T10" fmla="*/ 0 w 62"/>
                  <a:gd name="T11" fmla="*/ 59 h 81"/>
                  <a:gd name="T12" fmla="*/ 0 60000 65536"/>
                  <a:gd name="T13" fmla="*/ 0 60000 65536"/>
                  <a:gd name="T14" fmla="*/ 0 60000 65536"/>
                  <a:gd name="T15" fmla="*/ 0 60000 65536"/>
                  <a:gd name="T16" fmla="*/ 0 60000 65536"/>
                  <a:gd name="T17" fmla="*/ 0 60000 65536"/>
                  <a:gd name="T18" fmla="*/ 0 w 62"/>
                  <a:gd name="T19" fmla="*/ 0 h 81"/>
                  <a:gd name="T20" fmla="*/ 62 w 62"/>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2" h="81">
                    <a:moveTo>
                      <a:pt x="0" y="81"/>
                    </a:moveTo>
                    <a:lnTo>
                      <a:pt x="0" y="57"/>
                    </a:lnTo>
                    <a:lnTo>
                      <a:pt x="35" y="0"/>
                    </a:lnTo>
                    <a:lnTo>
                      <a:pt x="62" y="16"/>
                    </a:lnTo>
                    <a:lnTo>
                      <a:pt x="32" y="81"/>
                    </a:lnTo>
                    <a:lnTo>
                      <a:pt x="0" y="81"/>
                    </a:lnTo>
                    <a:close/>
                  </a:path>
                </a:pathLst>
              </a:custGeom>
              <a:grpFill/>
              <a:ln w="17640">
                <a:solidFill>
                  <a:srgbClr val="000000"/>
                </a:solidFill>
                <a:round/>
                <a:headEnd/>
                <a:tailEnd/>
              </a:ln>
            </p:spPr>
            <p:txBody>
              <a:bodyPr wrap="none" anchor="ctr"/>
              <a:lstStyle/>
              <a:p>
                <a:endParaRPr lang="en-US"/>
              </a:p>
            </p:txBody>
          </p:sp>
          <p:sp>
            <p:nvSpPr>
              <p:cNvPr id="38028" name="Freeform 7"/>
              <p:cNvSpPr>
                <a:spLocks noChangeArrowheads="1"/>
              </p:cNvSpPr>
              <p:nvPr/>
            </p:nvSpPr>
            <p:spPr bwMode="auto">
              <a:xfrm>
                <a:off x="401" y="3024"/>
                <a:ext cx="107" cy="88"/>
              </a:xfrm>
              <a:custGeom>
                <a:avLst/>
                <a:gdLst>
                  <a:gd name="T0" fmla="*/ 21 w 116"/>
                  <a:gd name="T1" fmla="*/ 8 h 103"/>
                  <a:gd name="T2" fmla="*/ 0 w 116"/>
                  <a:gd name="T3" fmla="*/ 44 h 103"/>
                  <a:gd name="T4" fmla="*/ 39 w 116"/>
                  <a:gd name="T5" fmla="*/ 68 h 103"/>
                  <a:gd name="T6" fmla="*/ 82 w 116"/>
                  <a:gd name="T7" fmla="*/ 75 h 103"/>
                  <a:gd name="T8" fmla="*/ 99 w 116"/>
                  <a:gd name="T9" fmla="*/ 45 h 103"/>
                  <a:gd name="T10" fmla="*/ 88 w 116"/>
                  <a:gd name="T11" fmla="*/ 0 h 103"/>
                  <a:gd name="T12" fmla="*/ 21 w 116"/>
                  <a:gd name="T13" fmla="*/ 8 h 103"/>
                  <a:gd name="T14" fmla="*/ 0 60000 65536"/>
                  <a:gd name="T15" fmla="*/ 0 60000 65536"/>
                  <a:gd name="T16" fmla="*/ 0 60000 65536"/>
                  <a:gd name="T17" fmla="*/ 0 60000 65536"/>
                  <a:gd name="T18" fmla="*/ 0 60000 65536"/>
                  <a:gd name="T19" fmla="*/ 0 60000 65536"/>
                  <a:gd name="T20" fmla="*/ 0 60000 65536"/>
                  <a:gd name="T21" fmla="*/ 0 w 116"/>
                  <a:gd name="T22" fmla="*/ 0 h 103"/>
                  <a:gd name="T23" fmla="*/ 116 w 116"/>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103">
                    <a:moveTo>
                      <a:pt x="25" y="11"/>
                    </a:moveTo>
                    <a:lnTo>
                      <a:pt x="0" y="61"/>
                    </a:lnTo>
                    <a:lnTo>
                      <a:pt x="45" y="94"/>
                    </a:lnTo>
                    <a:lnTo>
                      <a:pt x="96" y="103"/>
                    </a:lnTo>
                    <a:lnTo>
                      <a:pt x="116" y="62"/>
                    </a:lnTo>
                    <a:lnTo>
                      <a:pt x="103" y="0"/>
                    </a:lnTo>
                    <a:lnTo>
                      <a:pt x="25" y="11"/>
                    </a:lnTo>
                    <a:close/>
                  </a:path>
                </a:pathLst>
              </a:custGeom>
              <a:grpFill/>
              <a:ln w="17640">
                <a:solidFill>
                  <a:srgbClr val="000000"/>
                </a:solidFill>
                <a:round/>
                <a:headEnd/>
                <a:tailEnd/>
              </a:ln>
            </p:spPr>
            <p:txBody>
              <a:bodyPr wrap="none" anchor="ctr"/>
              <a:lstStyle/>
              <a:p>
                <a:endParaRPr lang="en-US"/>
              </a:p>
            </p:txBody>
          </p:sp>
          <p:sp>
            <p:nvSpPr>
              <p:cNvPr id="38029" name="Freeform 8"/>
              <p:cNvSpPr>
                <a:spLocks noChangeArrowheads="1"/>
              </p:cNvSpPr>
              <p:nvPr/>
            </p:nvSpPr>
            <p:spPr bwMode="auto">
              <a:xfrm>
                <a:off x="503" y="3084"/>
                <a:ext cx="158" cy="98"/>
              </a:xfrm>
              <a:custGeom>
                <a:avLst/>
                <a:gdLst>
                  <a:gd name="T0" fmla="*/ 0 w 171"/>
                  <a:gd name="T1" fmla="*/ 30 h 115"/>
                  <a:gd name="T2" fmla="*/ 100 w 171"/>
                  <a:gd name="T3" fmla="*/ 0 h 115"/>
                  <a:gd name="T4" fmla="*/ 118 w 171"/>
                  <a:gd name="T5" fmla="*/ 36 h 115"/>
                  <a:gd name="T6" fmla="*/ 138 w 171"/>
                  <a:gd name="T7" fmla="*/ 44 h 115"/>
                  <a:gd name="T8" fmla="*/ 146 w 171"/>
                  <a:gd name="T9" fmla="*/ 73 h 115"/>
                  <a:gd name="T10" fmla="*/ 95 w 171"/>
                  <a:gd name="T11" fmla="*/ 78 h 115"/>
                  <a:gd name="T12" fmla="*/ 61 w 171"/>
                  <a:gd name="T13" fmla="*/ 84 h 115"/>
                  <a:gd name="T14" fmla="*/ 0 w 171"/>
                  <a:gd name="T15" fmla="*/ 30 h 115"/>
                  <a:gd name="T16" fmla="*/ 0 60000 65536"/>
                  <a:gd name="T17" fmla="*/ 0 60000 65536"/>
                  <a:gd name="T18" fmla="*/ 0 60000 65536"/>
                  <a:gd name="T19" fmla="*/ 0 60000 65536"/>
                  <a:gd name="T20" fmla="*/ 0 60000 65536"/>
                  <a:gd name="T21" fmla="*/ 0 60000 65536"/>
                  <a:gd name="T22" fmla="*/ 0 60000 65536"/>
                  <a:gd name="T23" fmla="*/ 0 60000 65536"/>
                  <a:gd name="T24" fmla="*/ 0 w 171"/>
                  <a:gd name="T25" fmla="*/ 0 h 115"/>
                  <a:gd name="T26" fmla="*/ 171 w 171"/>
                  <a:gd name="T27" fmla="*/ 115 h 1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1" h="115">
                    <a:moveTo>
                      <a:pt x="0" y="41"/>
                    </a:moveTo>
                    <a:lnTo>
                      <a:pt x="117" y="0"/>
                    </a:lnTo>
                    <a:lnTo>
                      <a:pt x="139" y="49"/>
                    </a:lnTo>
                    <a:lnTo>
                      <a:pt x="161" y="61"/>
                    </a:lnTo>
                    <a:lnTo>
                      <a:pt x="171" y="101"/>
                    </a:lnTo>
                    <a:lnTo>
                      <a:pt x="112" y="108"/>
                    </a:lnTo>
                    <a:lnTo>
                      <a:pt x="71" y="115"/>
                    </a:lnTo>
                    <a:lnTo>
                      <a:pt x="0" y="41"/>
                    </a:lnTo>
                    <a:close/>
                  </a:path>
                </a:pathLst>
              </a:custGeom>
              <a:grpFill/>
              <a:ln w="17640">
                <a:solidFill>
                  <a:srgbClr val="000000"/>
                </a:solidFill>
                <a:round/>
                <a:headEnd/>
                <a:tailEnd/>
              </a:ln>
            </p:spPr>
            <p:txBody>
              <a:bodyPr wrap="none" anchor="ctr"/>
              <a:lstStyle/>
              <a:p>
                <a:endParaRPr lang="en-US"/>
              </a:p>
            </p:txBody>
          </p:sp>
          <p:sp>
            <p:nvSpPr>
              <p:cNvPr id="38030" name="Freeform 9"/>
              <p:cNvSpPr>
                <a:spLocks noChangeArrowheads="1"/>
              </p:cNvSpPr>
              <p:nvPr/>
            </p:nvSpPr>
            <p:spPr bwMode="auto">
              <a:xfrm>
                <a:off x="666" y="3159"/>
                <a:ext cx="127" cy="51"/>
              </a:xfrm>
              <a:custGeom>
                <a:avLst/>
                <a:gdLst>
                  <a:gd name="T0" fmla="*/ 18 w 137"/>
                  <a:gd name="T1" fmla="*/ 2 h 60"/>
                  <a:gd name="T2" fmla="*/ 0 w 137"/>
                  <a:gd name="T3" fmla="*/ 41 h 60"/>
                  <a:gd name="T4" fmla="*/ 32 w 137"/>
                  <a:gd name="T5" fmla="*/ 43 h 60"/>
                  <a:gd name="T6" fmla="*/ 51 w 137"/>
                  <a:gd name="T7" fmla="*/ 35 h 60"/>
                  <a:gd name="T8" fmla="*/ 87 w 137"/>
                  <a:gd name="T9" fmla="*/ 36 h 60"/>
                  <a:gd name="T10" fmla="*/ 118 w 137"/>
                  <a:gd name="T11" fmla="*/ 18 h 60"/>
                  <a:gd name="T12" fmla="*/ 97 w 137"/>
                  <a:gd name="T13" fmla="*/ 12 h 60"/>
                  <a:gd name="T14" fmla="*/ 82 w 137"/>
                  <a:gd name="T15" fmla="*/ 0 h 60"/>
                  <a:gd name="T16" fmla="*/ 18 w 137"/>
                  <a:gd name="T17" fmla="*/ 2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60"/>
                  <a:gd name="T29" fmla="*/ 137 w 137"/>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60">
                    <a:moveTo>
                      <a:pt x="21" y="2"/>
                    </a:moveTo>
                    <a:lnTo>
                      <a:pt x="0" y="57"/>
                    </a:lnTo>
                    <a:lnTo>
                      <a:pt x="37" y="60"/>
                    </a:lnTo>
                    <a:lnTo>
                      <a:pt x="59" y="48"/>
                    </a:lnTo>
                    <a:lnTo>
                      <a:pt x="101" y="49"/>
                    </a:lnTo>
                    <a:lnTo>
                      <a:pt x="137" y="25"/>
                    </a:lnTo>
                    <a:lnTo>
                      <a:pt x="113" y="16"/>
                    </a:lnTo>
                    <a:lnTo>
                      <a:pt x="95" y="0"/>
                    </a:lnTo>
                    <a:lnTo>
                      <a:pt x="21" y="2"/>
                    </a:lnTo>
                    <a:close/>
                  </a:path>
                </a:pathLst>
              </a:custGeom>
              <a:grpFill/>
              <a:ln w="17640">
                <a:solidFill>
                  <a:srgbClr val="000000"/>
                </a:solidFill>
                <a:round/>
                <a:headEnd/>
                <a:tailEnd/>
              </a:ln>
            </p:spPr>
            <p:txBody>
              <a:bodyPr wrap="none" anchor="ctr"/>
              <a:lstStyle/>
              <a:p>
                <a:endParaRPr lang="en-US"/>
              </a:p>
            </p:txBody>
          </p:sp>
          <p:sp>
            <p:nvSpPr>
              <p:cNvPr id="38031" name="Freeform 10"/>
              <p:cNvSpPr>
                <a:spLocks noChangeArrowheads="1"/>
              </p:cNvSpPr>
              <p:nvPr/>
            </p:nvSpPr>
            <p:spPr bwMode="auto">
              <a:xfrm>
                <a:off x="703" y="3233"/>
                <a:ext cx="51" cy="37"/>
              </a:xfrm>
              <a:custGeom>
                <a:avLst/>
                <a:gdLst>
                  <a:gd name="T0" fmla="*/ 42 w 55"/>
                  <a:gd name="T1" fmla="*/ 0 h 44"/>
                  <a:gd name="T2" fmla="*/ 0 w 55"/>
                  <a:gd name="T3" fmla="*/ 3 h 44"/>
                  <a:gd name="T4" fmla="*/ 6 w 55"/>
                  <a:gd name="T5" fmla="*/ 31 h 44"/>
                  <a:gd name="T6" fmla="*/ 47 w 55"/>
                  <a:gd name="T7" fmla="*/ 24 h 44"/>
                  <a:gd name="T8" fmla="*/ 42 w 55"/>
                  <a:gd name="T9" fmla="*/ 0 h 44"/>
                  <a:gd name="T10" fmla="*/ 0 60000 65536"/>
                  <a:gd name="T11" fmla="*/ 0 60000 65536"/>
                  <a:gd name="T12" fmla="*/ 0 60000 65536"/>
                  <a:gd name="T13" fmla="*/ 0 60000 65536"/>
                  <a:gd name="T14" fmla="*/ 0 60000 65536"/>
                  <a:gd name="T15" fmla="*/ 0 w 55"/>
                  <a:gd name="T16" fmla="*/ 0 h 44"/>
                  <a:gd name="T17" fmla="*/ 55 w 55"/>
                  <a:gd name="T18" fmla="*/ 44 h 44"/>
                </a:gdLst>
                <a:ahLst/>
                <a:cxnLst>
                  <a:cxn ang="T10">
                    <a:pos x="T0" y="T1"/>
                  </a:cxn>
                  <a:cxn ang="T11">
                    <a:pos x="T2" y="T3"/>
                  </a:cxn>
                  <a:cxn ang="T12">
                    <a:pos x="T4" y="T5"/>
                  </a:cxn>
                  <a:cxn ang="T13">
                    <a:pos x="T6" y="T7"/>
                  </a:cxn>
                  <a:cxn ang="T14">
                    <a:pos x="T8" y="T9"/>
                  </a:cxn>
                </a:cxnLst>
                <a:rect l="T15" t="T16" r="T17" b="T18"/>
                <a:pathLst>
                  <a:path w="55" h="44">
                    <a:moveTo>
                      <a:pt x="48" y="0"/>
                    </a:moveTo>
                    <a:lnTo>
                      <a:pt x="0" y="4"/>
                    </a:lnTo>
                    <a:lnTo>
                      <a:pt x="8" y="44"/>
                    </a:lnTo>
                    <a:lnTo>
                      <a:pt x="55" y="34"/>
                    </a:lnTo>
                    <a:lnTo>
                      <a:pt x="48" y="0"/>
                    </a:lnTo>
                    <a:close/>
                  </a:path>
                </a:pathLst>
              </a:custGeom>
              <a:grpFill/>
              <a:ln w="17640">
                <a:solidFill>
                  <a:srgbClr val="000000"/>
                </a:solidFill>
                <a:round/>
                <a:headEnd/>
                <a:tailEnd/>
              </a:ln>
            </p:spPr>
            <p:txBody>
              <a:bodyPr wrap="none" anchor="ctr"/>
              <a:lstStyle/>
              <a:p>
                <a:endParaRPr lang="en-US"/>
              </a:p>
            </p:txBody>
          </p:sp>
          <p:sp>
            <p:nvSpPr>
              <p:cNvPr id="38032" name="Freeform 11"/>
              <p:cNvSpPr>
                <a:spLocks noChangeArrowheads="1"/>
              </p:cNvSpPr>
              <p:nvPr/>
            </p:nvSpPr>
            <p:spPr bwMode="auto">
              <a:xfrm>
                <a:off x="760" y="3274"/>
                <a:ext cx="34" cy="37"/>
              </a:xfrm>
              <a:custGeom>
                <a:avLst/>
                <a:gdLst>
                  <a:gd name="T0" fmla="*/ 0 w 37"/>
                  <a:gd name="T1" fmla="*/ 12 h 43"/>
                  <a:gd name="T2" fmla="*/ 31 w 37"/>
                  <a:gd name="T3" fmla="*/ 0 h 43"/>
                  <a:gd name="T4" fmla="*/ 31 w 37"/>
                  <a:gd name="T5" fmla="*/ 28 h 43"/>
                  <a:gd name="T6" fmla="*/ 10 w 37"/>
                  <a:gd name="T7" fmla="*/ 32 h 43"/>
                  <a:gd name="T8" fmla="*/ 0 w 37"/>
                  <a:gd name="T9" fmla="*/ 12 h 43"/>
                  <a:gd name="T10" fmla="*/ 0 60000 65536"/>
                  <a:gd name="T11" fmla="*/ 0 60000 65536"/>
                  <a:gd name="T12" fmla="*/ 0 60000 65536"/>
                  <a:gd name="T13" fmla="*/ 0 60000 65536"/>
                  <a:gd name="T14" fmla="*/ 0 60000 65536"/>
                  <a:gd name="T15" fmla="*/ 0 w 37"/>
                  <a:gd name="T16" fmla="*/ 0 h 43"/>
                  <a:gd name="T17" fmla="*/ 37 w 37"/>
                  <a:gd name="T18" fmla="*/ 43 h 43"/>
                </a:gdLst>
                <a:ahLst/>
                <a:cxnLst>
                  <a:cxn ang="T10">
                    <a:pos x="T0" y="T1"/>
                  </a:cxn>
                  <a:cxn ang="T11">
                    <a:pos x="T2" y="T3"/>
                  </a:cxn>
                  <a:cxn ang="T12">
                    <a:pos x="T4" y="T5"/>
                  </a:cxn>
                  <a:cxn ang="T13">
                    <a:pos x="T6" y="T7"/>
                  </a:cxn>
                  <a:cxn ang="T14">
                    <a:pos x="T8" y="T9"/>
                  </a:cxn>
                </a:cxnLst>
                <a:rect l="T15" t="T16" r="T17" b="T18"/>
                <a:pathLst>
                  <a:path w="37" h="43">
                    <a:moveTo>
                      <a:pt x="0" y="16"/>
                    </a:moveTo>
                    <a:lnTo>
                      <a:pt x="37" y="0"/>
                    </a:lnTo>
                    <a:lnTo>
                      <a:pt x="37" y="38"/>
                    </a:lnTo>
                    <a:lnTo>
                      <a:pt x="12" y="43"/>
                    </a:lnTo>
                    <a:lnTo>
                      <a:pt x="0" y="16"/>
                    </a:lnTo>
                    <a:close/>
                  </a:path>
                </a:pathLst>
              </a:custGeom>
              <a:grpFill/>
              <a:ln w="17640">
                <a:solidFill>
                  <a:srgbClr val="000000"/>
                </a:solidFill>
                <a:round/>
                <a:headEnd/>
                <a:tailEnd/>
              </a:ln>
            </p:spPr>
            <p:txBody>
              <a:bodyPr wrap="none" anchor="ctr"/>
              <a:lstStyle/>
              <a:p>
                <a:endParaRPr lang="en-US"/>
              </a:p>
            </p:txBody>
          </p:sp>
          <p:sp>
            <p:nvSpPr>
              <p:cNvPr id="38033" name="Freeform 12"/>
              <p:cNvSpPr>
                <a:spLocks noChangeArrowheads="1"/>
              </p:cNvSpPr>
              <p:nvPr/>
            </p:nvSpPr>
            <p:spPr bwMode="auto">
              <a:xfrm>
                <a:off x="849" y="3291"/>
                <a:ext cx="215" cy="213"/>
              </a:xfrm>
              <a:custGeom>
                <a:avLst/>
                <a:gdLst>
                  <a:gd name="T0" fmla="*/ 33 w 232"/>
                  <a:gd name="T1" fmla="*/ 0 h 250"/>
                  <a:gd name="T2" fmla="*/ 0 w 232"/>
                  <a:gd name="T3" fmla="*/ 69 h 250"/>
                  <a:gd name="T4" fmla="*/ 24 w 232"/>
                  <a:gd name="T5" fmla="*/ 103 h 250"/>
                  <a:gd name="T6" fmla="*/ 24 w 232"/>
                  <a:gd name="T7" fmla="*/ 164 h 250"/>
                  <a:gd name="T8" fmla="*/ 71 w 232"/>
                  <a:gd name="T9" fmla="*/ 181 h 250"/>
                  <a:gd name="T10" fmla="*/ 93 w 232"/>
                  <a:gd name="T11" fmla="*/ 146 h 250"/>
                  <a:gd name="T12" fmla="*/ 154 w 232"/>
                  <a:gd name="T13" fmla="*/ 137 h 250"/>
                  <a:gd name="T14" fmla="*/ 199 w 232"/>
                  <a:gd name="T15" fmla="*/ 98 h 250"/>
                  <a:gd name="T16" fmla="*/ 152 w 232"/>
                  <a:gd name="T17" fmla="*/ 37 h 250"/>
                  <a:gd name="T18" fmla="*/ 33 w 232"/>
                  <a:gd name="T19" fmla="*/ 0 h 2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2"/>
                  <a:gd name="T31" fmla="*/ 0 h 250"/>
                  <a:gd name="T32" fmla="*/ 232 w 232"/>
                  <a:gd name="T33" fmla="*/ 250 h 2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2" h="250">
                    <a:moveTo>
                      <a:pt x="39" y="0"/>
                    </a:moveTo>
                    <a:lnTo>
                      <a:pt x="0" y="95"/>
                    </a:lnTo>
                    <a:lnTo>
                      <a:pt x="28" y="142"/>
                    </a:lnTo>
                    <a:lnTo>
                      <a:pt x="28" y="227"/>
                    </a:lnTo>
                    <a:lnTo>
                      <a:pt x="83" y="250"/>
                    </a:lnTo>
                    <a:lnTo>
                      <a:pt x="108" y="201"/>
                    </a:lnTo>
                    <a:lnTo>
                      <a:pt x="179" y="189"/>
                    </a:lnTo>
                    <a:lnTo>
                      <a:pt x="232" y="135"/>
                    </a:lnTo>
                    <a:lnTo>
                      <a:pt x="177" y="50"/>
                    </a:lnTo>
                    <a:lnTo>
                      <a:pt x="39" y="0"/>
                    </a:lnTo>
                    <a:close/>
                  </a:path>
                </a:pathLst>
              </a:custGeom>
              <a:grpFill/>
              <a:ln w="17640">
                <a:solidFill>
                  <a:srgbClr val="000000"/>
                </a:solidFill>
                <a:round/>
                <a:headEnd/>
                <a:tailEnd/>
              </a:ln>
            </p:spPr>
            <p:txBody>
              <a:bodyPr wrap="none" anchor="ctr"/>
              <a:lstStyle/>
              <a:p>
                <a:endParaRPr lang="en-US"/>
              </a:p>
            </p:txBody>
          </p:sp>
        </p:grpSp>
        <p:sp>
          <p:nvSpPr>
            <p:cNvPr id="38026" name="Freeform 13"/>
            <p:cNvSpPr>
              <a:spLocks noChangeArrowheads="1"/>
            </p:cNvSpPr>
            <p:nvPr/>
          </p:nvSpPr>
          <p:spPr bwMode="auto">
            <a:xfrm>
              <a:off x="1284288" y="5060950"/>
              <a:ext cx="187325" cy="131763"/>
            </a:xfrm>
            <a:custGeom>
              <a:avLst/>
              <a:gdLst>
                <a:gd name="T0" fmla="*/ 22 w 128"/>
                <a:gd name="T1" fmla="*/ 0 h 97"/>
                <a:gd name="T2" fmla="*/ 0 w 128"/>
                <a:gd name="T3" fmla="*/ 21 h 97"/>
                <a:gd name="T4" fmla="*/ 9 w 128"/>
                <a:gd name="T5" fmla="*/ 38 h 97"/>
                <a:gd name="T6" fmla="*/ 30 w 128"/>
                <a:gd name="T7" fmla="*/ 43 h 97"/>
                <a:gd name="T8" fmla="*/ 51 w 128"/>
                <a:gd name="T9" fmla="*/ 71 h 97"/>
                <a:gd name="T10" fmla="*/ 107 w 128"/>
                <a:gd name="T11" fmla="*/ 60 h 97"/>
                <a:gd name="T12" fmla="*/ 109 w 128"/>
                <a:gd name="T13" fmla="*/ 30 h 97"/>
                <a:gd name="T14" fmla="*/ 67 w 128"/>
                <a:gd name="T15" fmla="*/ 5 h 97"/>
                <a:gd name="T16" fmla="*/ 22 w 128"/>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8"/>
                <a:gd name="T28" fmla="*/ 0 h 97"/>
                <a:gd name="T29" fmla="*/ 128 w 128"/>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8" h="97">
                  <a:moveTo>
                    <a:pt x="26" y="0"/>
                  </a:moveTo>
                  <a:lnTo>
                    <a:pt x="0" y="29"/>
                  </a:lnTo>
                  <a:lnTo>
                    <a:pt x="11" y="52"/>
                  </a:lnTo>
                  <a:lnTo>
                    <a:pt x="35" y="59"/>
                  </a:lnTo>
                  <a:lnTo>
                    <a:pt x="60" y="97"/>
                  </a:lnTo>
                  <a:lnTo>
                    <a:pt x="126" y="82"/>
                  </a:lnTo>
                  <a:lnTo>
                    <a:pt x="128" y="41"/>
                  </a:lnTo>
                  <a:lnTo>
                    <a:pt x="79" y="7"/>
                  </a:lnTo>
                  <a:lnTo>
                    <a:pt x="26" y="0"/>
                  </a:lnTo>
                  <a:close/>
                </a:path>
              </a:pathLst>
            </a:custGeom>
            <a:solidFill>
              <a:schemeClr val="tx1"/>
            </a:solidFill>
            <a:ln w="17640">
              <a:solidFill>
                <a:srgbClr val="000000"/>
              </a:solidFill>
              <a:round/>
              <a:headEnd/>
              <a:tailEnd/>
            </a:ln>
          </p:spPr>
          <p:txBody>
            <a:bodyPr wrap="none" anchor="ctr"/>
            <a:lstStyle/>
            <a:p>
              <a:endParaRPr lang="en-US"/>
            </a:p>
          </p:txBody>
        </p:sp>
        <p:sp>
          <p:nvSpPr>
            <p:cNvPr id="37894" name="Freeform 14"/>
            <p:cNvSpPr>
              <a:spLocks noChangeArrowheads="1"/>
            </p:cNvSpPr>
            <p:nvPr/>
          </p:nvSpPr>
          <p:spPr bwMode="auto">
            <a:xfrm>
              <a:off x="7112000" y="2819400"/>
              <a:ext cx="717550" cy="287338"/>
            </a:xfrm>
            <a:custGeom>
              <a:avLst/>
              <a:gdLst>
                <a:gd name="T0" fmla="*/ 0 w 375"/>
                <a:gd name="T1" fmla="*/ 202195622 h 140"/>
                <a:gd name="T2" fmla="*/ 1021517720 w 375"/>
                <a:gd name="T3" fmla="*/ 0 h 140"/>
                <a:gd name="T4" fmla="*/ 1189941001 w 375"/>
                <a:gd name="T5" fmla="*/ 404391244 h 140"/>
                <a:gd name="T6" fmla="*/ 1369347578 w 375"/>
                <a:gd name="T7" fmla="*/ 362267511 h 140"/>
                <a:gd name="T8" fmla="*/ 1373008038 w 375"/>
                <a:gd name="T9" fmla="*/ 564463197 h 140"/>
                <a:gd name="T10" fmla="*/ 1230215635 w 375"/>
                <a:gd name="T11" fmla="*/ 589736615 h 140"/>
                <a:gd name="T12" fmla="*/ 1105729361 w 375"/>
                <a:gd name="T13" fmla="*/ 459151685 h 140"/>
                <a:gd name="T14" fmla="*/ 1021517720 w 375"/>
                <a:gd name="T15" fmla="*/ 299079860 h 140"/>
                <a:gd name="T16" fmla="*/ 1006872051 w 375"/>
                <a:gd name="T17" fmla="*/ 71610788 h 140"/>
                <a:gd name="T18" fmla="*/ 944628675 w 375"/>
                <a:gd name="T19" fmla="*/ 185345308 h 140"/>
                <a:gd name="T20" fmla="*/ 1017857260 w 375"/>
                <a:gd name="T21" fmla="*/ 522337284 h 140"/>
                <a:gd name="T22" fmla="*/ 717624631 w 375"/>
                <a:gd name="T23" fmla="*/ 568674749 h 140"/>
                <a:gd name="T24" fmla="*/ 706641336 w 375"/>
                <a:gd name="T25" fmla="*/ 324355331 h 140"/>
                <a:gd name="T26" fmla="*/ 523574299 w 375"/>
                <a:gd name="T27" fmla="*/ 219045936 h 140"/>
                <a:gd name="T28" fmla="*/ 366136107 w 375"/>
                <a:gd name="T29" fmla="*/ 189558913 h 140"/>
                <a:gd name="T30" fmla="*/ 40274648 w 375"/>
                <a:gd name="T31" fmla="*/ 362267511 h 140"/>
                <a:gd name="T32" fmla="*/ 0 w 375"/>
                <a:gd name="T33" fmla="*/ 202195622 h 1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5"/>
                <a:gd name="T52" fmla="*/ 0 h 140"/>
                <a:gd name="T53" fmla="*/ 375 w 375"/>
                <a:gd name="T54" fmla="*/ 140 h 1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5" h="140">
                  <a:moveTo>
                    <a:pt x="0" y="48"/>
                  </a:moveTo>
                  <a:lnTo>
                    <a:pt x="279" y="0"/>
                  </a:lnTo>
                  <a:lnTo>
                    <a:pt x="325" y="96"/>
                  </a:lnTo>
                  <a:lnTo>
                    <a:pt x="374" y="86"/>
                  </a:lnTo>
                  <a:lnTo>
                    <a:pt x="375" y="134"/>
                  </a:lnTo>
                  <a:lnTo>
                    <a:pt x="336" y="140"/>
                  </a:lnTo>
                  <a:lnTo>
                    <a:pt x="302" y="109"/>
                  </a:lnTo>
                  <a:lnTo>
                    <a:pt x="279" y="71"/>
                  </a:lnTo>
                  <a:lnTo>
                    <a:pt x="275" y="17"/>
                  </a:lnTo>
                  <a:lnTo>
                    <a:pt x="258" y="44"/>
                  </a:lnTo>
                  <a:lnTo>
                    <a:pt x="278" y="124"/>
                  </a:lnTo>
                  <a:lnTo>
                    <a:pt x="196" y="135"/>
                  </a:lnTo>
                  <a:lnTo>
                    <a:pt x="193" y="77"/>
                  </a:lnTo>
                  <a:lnTo>
                    <a:pt x="143" y="52"/>
                  </a:lnTo>
                  <a:lnTo>
                    <a:pt x="100" y="45"/>
                  </a:lnTo>
                  <a:lnTo>
                    <a:pt x="11" y="86"/>
                  </a:lnTo>
                  <a:lnTo>
                    <a:pt x="0" y="48"/>
                  </a:lnTo>
                  <a:close/>
                </a:path>
              </a:pathLst>
            </a:custGeom>
            <a:solidFill>
              <a:srgbClr val="FFFFFF"/>
            </a:solidFill>
            <a:ln w="17640">
              <a:solidFill>
                <a:srgbClr val="000000"/>
              </a:solidFill>
              <a:round/>
              <a:headEnd/>
              <a:tailEnd/>
            </a:ln>
          </p:spPr>
          <p:txBody>
            <a:bodyPr wrap="none" anchor="ctr"/>
            <a:lstStyle/>
            <a:p>
              <a:endParaRPr lang="en-US"/>
            </a:p>
          </p:txBody>
        </p:sp>
        <p:sp>
          <p:nvSpPr>
            <p:cNvPr id="37895" name="Freeform 15"/>
            <p:cNvSpPr>
              <a:spLocks noChangeArrowheads="1"/>
            </p:cNvSpPr>
            <p:nvPr/>
          </p:nvSpPr>
          <p:spPr bwMode="auto">
            <a:xfrm>
              <a:off x="1262063" y="1219200"/>
              <a:ext cx="947737" cy="677863"/>
            </a:xfrm>
            <a:custGeom>
              <a:avLst/>
              <a:gdLst>
                <a:gd name="T0" fmla="*/ 458222230 w 495"/>
                <a:gd name="T1" fmla="*/ 0 h 331"/>
                <a:gd name="T2" fmla="*/ 832130352 w 495"/>
                <a:gd name="T3" fmla="*/ 104849630 h 331"/>
                <a:gd name="T4" fmla="*/ 1118059901 w 495"/>
                <a:gd name="T5" fmla="*/ 176148127 h 331"/>
                <a:gd name="T6" fmla="*/ 1253693478 w 495"/>
                <a:gd name="T7" fmla="*/ 209699261 h 331"/>
                <a:gd name="T8" fmla="*/ 1396658133 w 495"/>
                <a:gd name="T9" fmla="*/ 230670000 h 331"/>
                <a:gd name="T10" fmla="*/ 1587279588 w 495"/>
                <a:gd name="T11" fmla="*/ 264221134 h 331"/>
                <a:gd name="T12" fmla="*/ 1814556438 w 495"/>
                <a:gd name="T13" fmla="*/ 310354775 h 331"/>
                <a:gd name="T14" fmla="*/ 1667925286 w 495"/>
                <a:gd name="T15" fmla="*/ 1388212226 h 331"/>
                <a:gd name="T16" fmla="*/ 964097431 w 495"/>
                <a:gd name="T17" fmla="*/ 1233034902 h 331"/>
                <a:gd name="T18" fmla="*/ 865121164 w 495"/>
                <a:gd name="T19" fmla="*/ 1304333366 h 331"/>
                <a:gd name="T20" fmla="*/ 740485164 w 495"/>
                <a:gd name="T21" fmla="*/ 1195289620 h 331"/>
                <a:gd name="T22" fmla="*/ 626846739 w 495"/>
                <a:gd name="T23" fmla="*/ 1304333366 h 331"/>
                <a:gd name="T24" fmla="*/ 524205890 w 495"/>
                <a:gd name="T25" fmla="*/ 1212064163 h 331"/>
                <a:gd name="T26" fmla="*/ 234609903 w 495"/>
                <a:gd name="T27" fmla="*/ 1195289620 h 331"/>
                <a:gd name="T28" fmla="*/ 274933769 w 495"/>
                <a:gd name="T29" fmla="*/ 1023335449 h 331"/>
                <a:gd name="T30" fmla="*/ 65983570 w 495"/>
                <a:gd name="T31" fmla="*/ 1006558858 h 331"/>
                <a:gd name="T32" fmla="*/ 43988403 w 495"/>
                <a:gd name="T33" fmla="*/ 905903408 h 331"/>
                <a:gd name="T34" fmla="*/ 84312224 w 495"/>
                <a:gd name="T35" fmla="*/ 796859661 h 331"/>
                <a:gd name="T36" fmla="*/ 36657324 w 495"/>
                <a:gd name="T37" fmla="*/ 700396311 h 331"/>
                <a:gd name="T38" fmla="*/ 40323821 w 495"/>
                <a:gd name="T39" fmla="*/ 431980965 h 331"/>
                <a:gd name="T40" fmla="*/ 0 w 495"/>
                <a:gd name="T41" fmla="*/ 222281704 h 331"/>
                <a:gd name="T42" fmla="*/ 25659741 w 495"/>
                <a:gd name="T43" fmla="*/ 142594944 h 331"/>
                <a:gd name="T44" fmla="*/ 117304952 w 495"/>
                <a:gd name="T45" fmla="*/ 176148127 h 331"/>
                <a:gd name="T46" fmla="*/ 212614752 w 495"/>
                <a:gd name="T47" fmla="*/ 297774380 h 331"/>
                <a:gd name="T48" fmla="*/ 392236776 w 495"/>
                <a:gd name="T49" fmla="*/ 322937219 h 331"/>
                <a:gd name="T50" fmla="*/ 436227079 w 495"/>
                <a:gd name="T51" fmla="*/ 423592669 h 331"/>
                <a:gd name="T52" fmla="*/ 351914884 w 495"/>
                <a:gd name="T53" fmla="*/ 423592669 h 331"/>
                <a:gd name="T54" fmla="*/ 340917309 w 495"/>
                <a:gd name="T55" fmla="*/ 511667725 h 331"/>
                <a:gd name="T56" fmla="*/ 392236776 w 495"/>
                <a:gd name="T57" fmla="*/ 520056020 h 331"/>
                <a:gd name="T58" fmla="*/ 414231927 w 495"/>
                <a:gd name="T59" fmla="*/ 608129156 h 331"/>
                <a:gd name="T60" fmla="*/ 304258085 w 495"/>
                <a:gd name="T61" fmla="*/ 671039324 h 331"/>
                <a:gd name="T62" fmla="*/ 304258085 w 495"/>
                <a:gd name="T63" fmla="*/ 729755345 h 331"/>
                <a:gd name="T64" fmla="*/ 428896000 w 495"/>
                <a:gd name="T65" fmla="*/ 729755345 h 331"/>
                <a:gd name="T66" fmla="*/ 458222230 w 495"/>
                <a:gd name="T67" fmla="*/ 578772169 h 331"/>
                <a:gd name="T68" fmla="*/ 549865623 w 495"/>
                <a:gd name="T69" fmla="*/ 490696986 h 331"/>
                <a:gd name="T70" fmla="*/ 436227079 w 495"/>
                <a:gd name="T71" fmla="*/ 255832838 h 331"/>
                <a:gd name="T72" fmla="*/ 509541817 w 495"/>
                <a:gd name="T73" fmla="*/ 180342274 h 331"/>
                <a:gd name="T74" fmla="*/ 458222230 w 495"/>
                <a:gd name="T75" fmla="*/ 0 h 33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95"/>
                <a:gd name="T115" fmla="*/ 0 h 331"/>
                <a:gd name="T116" fmla="*/ 495 w 495"/>
                <a:gd name="T117" fmla="*/ 331 h 33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95" h="331">
                  <a:moveTo>
                    <a:pt x="125" y="0"/>
                  </a:moveTo>
                  <a:lnTo>
                    <a:pt x="227" y="25"/>
                  </a:lnTo>
                  <a:lnTo>
                    <a:pt x="305" y="42"/>
                  </a:lnTo>
                  <a:lnTo>
                    <a:pt x="342" y="50"/>
                  </a:lnTo>
                  <a:lnTo>
                    <a:pt x="381" y="55"/>
                  </a:lnTo>
                  <a:lnTo>
                    <a:pt x="433" y="63"/>
                  </a:lnTo>
                  <a:lnTo>
                    <a:pt x="495" y="74"/>
                  </a:lnTo>
                  <a:lnTo>
                    <a:pt x="455" y="331"/>
                  </a:lnTo>
                  <a:lnTo>
                    <a:pt x="263" y="294"/>
                  </a:lnTo>
                  <a:lnTo>
                    <a:pt x="236" y="311"/>
                  </a:lnTo>
                  <a:lnTo>
                    <a:pt x="202" y="285"/>
                  </a:lnTo>
                  <a:lnTo>
                    <a:pt x="171" y="311"/>
                  </a:lnTo>
                  <a:lnTo>
                    <a:pt x="143" y="289"/>
                  </a:lnTo>
                  <a:lnTo>
                    <a:pt x="64" y="285"/>
                  </a:lnTo>
                  <a:lnTo>
                    <a:pt x="75" y="244"/>
                  </a:lnTo>
                  <a:lnTo>
                    <a:pt x="18" y="240"/>
                  </a:lnTo>
                  <a:lnTo>
                    <a:pt x="12" y="216"/>
                  </a:lnTo>
                  <a:lnTo>
                    <a:pt x="23" y="190"/>
                  </a:lnTo>
                  <a:lnTo>
                    <a:pt x="10" y="167"/>
                  </a:lnTo>
                  <a:lnTo>
                    <a:pt x="11" y="103"/>
                  </a:lnTo>
                  <a:lnTo>
                    <a:pt x="0" y="53"/>
                  </a:lnTo>
                  <a:lnTo>
                    <a:pt x="7" y="34"/>
                  </a:lnTo>
                  <a:lnTo>
                    <a:pt x="32" y="42"/>
                  </a:lnTo>
                  <a:lnTo>
                    <a:pt x="58" y="71"/>
                  </a:lnTo>
                  <a:lnTo>
                    <a:pt x="107" y="77"/>
                  </a:lnTo>
                  <a:lnTo>
                    <a:pt x="119" y="101"/>
                  </a:lnTo>
                  <a:lnTo>
                    <a:pt x="96" y="101"/>
                  </a:lnTo>
                  <a:lnTo>
                    <a:pt x="93" y="122"/>
                  </a:lnTo>
                  <a:lnTo>
                    <a:pt x="107" y="124"/>
                  </a:lnTo>
                  <a:lnTo>
                    <a:pt x="113" y="145"/>
                  </a:lnTo>
                  <a:lnTo>
                    <a:pt x="83" y="160"/>
                  </a:lnTo>
                  <a:lnTo>
                    <a:pt x="83" y="174"/>
                  </a:lnTo>
                  <a:lnTo>
                    <a:pt x="117" y="174"/>
                  </a:lnTo>
                  <a:lnTo>
                    <a:pt x="125" y="138"/>
                  </a:lnTo>
                  <a:lnTo>
                    <a:pt x="150" y="117"/>
                  </a:lnTo>
                  <a:lnTo>
                    <a:pt x="119" y="61"/>
                  </a:lnTo>
                  <a:lnTo>
                    <a:pt x="139" y="43"/>
                  </a:lnTo>
                  <a:lnTo>
                    <a:pt x="125" y="0"/>
                  </a:lnTo>
                  <a:close/>
                </a:path>
              </a:pathLst>
            </a:custGeom>
            <a:solidFill>
              <a:srgbClr val="FFC000"/>
            </a:solidFill>
            <a:ln w="17640">
              <a:solidFill>
                <a:srgbClr val="000000"/>
              </a:solidFill>
              <a:round/>
              <a:headEnd/>
              <a:tailEnd/>
            </a:ln>
          </p:spPr>
          <p:txBody>
            <a:bodyPr wrap="none" anchor="ctr"/>
            <a:lstStyle/>
            <a:p>
              <a:endParaRPr lang="en-US"/>
            </a:p>
          </p:txBody>
        </p:sp>
        <p:sp>
          <p:nvSpPr>
            <p:cNvPr id="37896" name="Freeform 16"/>
            <p:cNvSpPr>
              <a:spLocks noChangeArrowheads="1"/>
            </p:cNvSpPr>
            <p:nvPr/>
          </p:nvSpPr>
          <p:spPr bwMode="auto">
            <a:xfrm>
              <a:off x="1038225" y="1709738"/>
              <a:ext cx="1184275" cy="879475"/>
            </a:xfrm>
            <a:custGeom>
              <a:avLst/>
              <a:gdLst>
                <a:gd name="T0" fmla="*/ 495749320 w 618"/>
                <a:gd name="T1" fmla="*/ 0 h 430"/>
                <a:gd name="T2" fmla="*/ 429648405 w 618"/>
                <a:gd name="T3" fmla="*/ 37649716 h 430"/>
                <a:gd name="T4" fmla="*/ 389254678 w 618"/>
                <a:gd name="T5" fmla="*/ 196611758 h 430"/>
                <a:gd name="T6" fmla="*/ 348860952 w 618"/>
                <a:gd name="T7" fmla="*/ 326291396 h 430"/>
                <a:gd name="T8" fmla="*/ 315810494 w 618"/>
                <a:gd name="T9" fmla="*/ 435053789 h 430"/>
                <a:gd name="T10" fmla="*/ 275416768 w 618"/>
                <a:gd name="T11" fmla="*/ 552183591 h 430"/>
                <a:gd name="T12" fmla="*/ 231349431 w 618"/>
                <a:gd name="T13" fmla="*/ 669315311 h 430"/>
                <a:gd name="T14" fmla="*/ 168922066 w 618"/>
                <a:gd name="T15" fmla="*/ 794810222 h 430"/>
                <a:gd name="T16" fmla="*/ 88132667 w 618"/>
                <a:gd name="T17" fmla="*/ 941222315 h 430"/>
                <a:gd name="T18" fmla="*/ 0 w 618"/>
                <a:gd name="T19" fmla="*/ 1087636709 h 430"/>
                <a:gd name="T20" fmla="*/ 0 w 618"/>
                <a:gd name="T21" fmla="*/ 1401376031 h 430"/>
                <a:gd name="T22" fmla="*/ 1270587162 w 618"/>
                <a:gd name="T23" fmla="*/ 1669102462 h 430"/>
                <a:gd name="T24" fmla="*/ 1858140634 w 618"/>
                <a:gd name="T25" fmla="*/ 1798782037 h 430"/>
                <a:gd name="T26" fmla="*/ 1982995364 w 618"/>
                <a:gd name="T27" fmla="*/ 1171299301 h 430"/>
                <a:gd name="T28" fmla="*/ 2060113577 w 618"/>
                <a:gd name="T29" fmla="*/ 1116919127 h 430"/>
                <a:gd name="T30" fmla="*/ 1986668914 w 618"/>
                <a:gd name="T31" fmla="*/ 978872015 h 430"/>
                <a:gd name="T32" fmla="*/ 2023391485 w 618"/>
                <a:gd name="T33" fmla="*/ 836642540 h 430"/>
                <a:gd name="T34" fmla="*/ 2147483647 w 618"/>
                <a:gd name="T35" fmla="*/ 598200573 h 430"/>
                <a:gd name="T36" fmla="*/ 2100507304 w 618"/>
                <a:gd name="T37" fmla="*/ 380671570 h 430"/>
                <a:gd name="T38" fmla="*/ 1395441892 w 618"/>
                <a:gd name="T39" fmla="*/ 225894176 h 430"/>
                <a:gd name="T40" fmla="*/ 1296292435 w 618"/>
                <a:gd name="T41" fmla="*/ 288641696 h 430"/>
                <a:gd name="T42" fmla="*/ 1171437705 w 618"/>
                <a:gd name="T43" fmla="*/ 184061857 h 430"/>
                <a:gd name="T44" fmla="*/ 1057597879 w 618"/>
                <a:gd name="T45" fmla="*/ 297008977 h 430"/>
                <a:gd name="T46" fmla="*/ 951102997 w 618"/>
                <a:gd name="T47" fmla="*/ 184061857 h 430"/>
                <a:gd name="T48" fmla="*/ 668343081 w 618"/>
                <a:gd name="T49" fmla="*/ 188244476 h 430"/>
                <a:gd name="T50" fmla="*/ 705065173 w 618"/>
                <a:gd name="T51" fmla="*/ 16732522 h 430"/>
                <a:gd name="T52" fmla="*/ 495749320 w 618"/>
                <a:gd name="T53" fmla="*/ 0 h 4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18"/>
                <a:gd name="T82" fmla="*/ 0 h 430"/>
                <a:gd name="T83" fmla="*/ 618 w 618"/>
                <a:gd name="T84" fmla="*/ 430 h 4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18" h="430">
                  <a:moveTo>
                    <a:pt x="135" y="0"/>
                  </a:moveTo>
                  <a:lnTo>
                    <a:pt x="117" y="9"/>
                  </a:lnTo>
                  <a:lnTo>
                    <a:pt x="106" y="47"/>
                  </a:lnTo>
                  <a:lnTo>
                    <a:pt x="95" y="78"/>
                  </a:lnTo>
                  <a:lnTo>
                    <a:pt x="86" y="104"/>
                  </a:lnTo>
                  <a:lnTo>
                    <a:pt x="75" y="132"/>
                  </a:lnTo>
                  <a:lnTo>
                    <a:pt x="63" y="160"/>
                  </a:lnTo>
                  <a:lnTo>
                    <a:pt x="46" y="190"/>
                  </a:lnTo>
                  <a:lnTo>
                    <a:pt x="24" y="225"/>
                  </a:lnTo>
                  <a:lnTo>
                    <a:pt x="0" y="260"/>
                  </a:lnTo>
                  <a:lnTo>
                    <a:pt x="0" y="335"/>
                  </a:lnTo>
                  <a:lnTo>
                    <a:pt x="346" y="399"/>
                  </a:lnTo>
                  <a:lnTo>
                    <a:pt x="506" y="430"/>
                  </a:lnTo>
                  <a:lnTo>
                    <a:pt x="540" y="280"/>
                  </a:lnTo>
                  <a:lnTo>
                    <a:pt x="561" y="267"/>
                  </a:lnTo>
                  <a:lnTo>
                    <a:pt x="541" y="234"/>
                  </a:lnTo>
                  <a:lnTo>
                    <a:pt x="551" y="200"/>
                  </a:lnTo>
                  <a:lnTo>
                    <a:pt x="618" y="143"/>
                  </a:lnTo>
                  <a:lnTo>
                    <a:pt x="572" y="91"/>
                  </a:lnTo>
                  <a:lnTo>
                    <a:pt x="380" y="54"/>
                  </a:lnTo>
                  <a:lnTo>
                    <a:pt x="353" y="69"/>
                  </a:lnTo>
                  <a:lnTo>
                    <a:pt x="319" y="44"/>
                  </a:lnTo>
                  <a:lnTo>
                    <a:pt x="288" y="71"/>
                  </a:lnTo>
                  <a:lnTo>
                    <a:pt x="259" y="44"/>
                  </a:lnTo>
                  <a:lnTo>
                    <a:pt x="182" y="45"/>
                  </a:lnTo>
                  <a:lnTo>
                    <a:pt x="192" y="4"/>
                  </a:lnTo>
                  <a:lnTo>
                    <a:pt x="135" y="0"/>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897" name="Freeform 17"/>
            <p:cNvSpPr>
              <a:spLocks noChangeArrowheads="1"/>
            </p:cNvSpPr>
            <p:nvPr/>
          </p:nvSpPr>
          <p:spPr bwMode="auto">
            <a:xfrm>
              <a:off x="942975" y="2362200"/>
              <a:ext cx="1246188" cy="1876425"/>
            </a:xfrm>
            <a:custGeom>
              <a:avLst/>
              <a:gdLst>
                <a:gd name="T0" fmla="*/ 183220255 w 651"/>
                <a:gd name="T1" fmla="*/ 0 h 917"/>
                <a:gd name="T2" fmla="*/ 1278881770 w 651"/>
                <a:gd name="T3" fmla="*/ 230296896 h 917"/>
                <a:gd name="T4" fmla="*/ 1040695324 w 651"/>
                <a:gd name="T5" fmla="*/ 1360840036 h 917"/>
                <a:gd name="T6" fmla="*/ 2147483647 w 651"/>
                <a:gd name="T7" fmla="*/ 2147483647 h 917"/>
                <a:gd name="T8" fmla="*/ 2147483647 w 651"/>
                <a:gd name="T9" fmla="*/ 2147483647 h 917"/>
                <a:gd name="T10" fmla="*/ 2147483647 w 651"/>
                <a:gd name="T11" fmla="*/ 2147483647 h 917"/>
                <a:gd name="T12" fmla="*/ 2147483647 w 651"/>
                <a:gd name="T13" fmla="*/ 2147483647 h 917"/>
                <a:gd name="T14" fmla="*/ 2121699359 w 651"/>
                <a:gd name="T15" fmla="*/ 2147483647 h 917"/>
                <a:gd name="T16" fmla="*/ 2147483647 w 651"/>
                <a:gd name="T17" fmla="*/ 2147483647 h 917"/>
                <a:gd name="T18" fmla="*/ 2070397016 w 651"/>
                <a:gd name="T19" fmla="*/ 2147483647 h 917"/>
                <a:gd name="T20" fmla="*/ 1344841653 w 651"/>
                <a:gd name="T21" fmla="*/ 2147483647 h 917"/>
                <a:gd name="T22" fmla="*/ 1300869036 w 651"/>
                <a:gd name="T23" fmla="*/ 2147483647 h 917"/>
                <a:gd name="T24" fmla="*/ 1172615090 w 651"/>
                <a:gd name="T25" fmla="*/ 2147483647 h 917"/>
                <a:gd name="T26" fmla="*/ 1081004035 w 651"/>
                <a:gd name="T27" fmla="*/ 2147483647 h 917"/>
                <a:gd name="T28" fmla="*/ 1055352863 w 651"/>
                <a:gd name="T29" fmla="*/ 2147483647 h 917"/>
                <a:gd name="T30" fmla="*/ 978399108 w 651"/>
                <a:gd name="T31" fmla="*/ 2147483647 h 917"/>
                <a:gd name="T32" fmla="*/ 901447507 w 651"/>
                <a:gd name="T33" fmla="*/ 2147483647 h 917"/>
                <a:gd name="T34" fmla="*/ 875796335 w 651"/>
                <a:gd name="T35" fmla="*/ 2147483647 h 917"/>
                <a:gd name="T36" fmla="*/ 806172545 w 651"/>
                <a:gd name="T37" fmla="*/ 2147483647 h 917"/>
                <a:gd name="T38" fmla="*/ 692574225 w 651"/>
                <a:gd name="T39" fmla="*/ 2147483647 h 917"/>
                <a:gd name="T40" fmla="*/ 564320279 w 651"/>
                <a:gd name="T41" fmla="*/ 2147483647 h 917"/>
                <a:gd name="T42" fmla="*/ 564320279 w 651"/>
                <a:gd name="T43" fmla="*/ 2147483647 h 917"/>
                <a:gd name="T44" fmla="*/ 560656373 w 651"/>
                <a:gd name="T45" fmla="*/ 2147483647 h 917"/>
                <a:gd name="T46" fmla="*/ 509354029 w 651"/>
                <a:gd name="T47" fmla="*/ 2147483647 h 917"/>
                <a:gd name="T48" fmla="*/ 505690123 w 651"/>
                <a:gd name="T49" fmla="*/ 2147483647 h 917"/>
                <a:gd name="T50" fmla="*/ 447059847 w 651"/>
                <a:gd name="T51" fmla="*/ 2147483647 h 917"/>
                <a:gd name="T52" fmla="*/ 461717386 w 651"/>
                <a:gd name="T53" fmla="*/ 2147483647 h 917"/>
                <a:gd name="T54" fmla="*/ 304146448 w 651"/>
                <a:gd name="T55" fmla="*/ 2147483647 h 917"/>
                <a:gd name="T56" fmla="*/ 304146448 w 651"/>
                <a:gd name="T57" fmla="*/ 2101974511 h 917"/>
                <a:gd name="T58" fmla="*/ 388427777 w 651"/>
                <a:gd name="T59" fmla="*/ 2060101802 h 917"/>
                <a:gd name="T60" fmla="*/ 388427777 w 651"/>
                <a:gd name="T61" fmla="*/ 1993107103 h 917"/>
                <a:gd name="T62" fmla="*/ 304146448 w 651"/>
                <a:gd name="T63" fmla="*/ 1967985115 h 917"/>
                <a:gd name="T64" fmla="*/ 271167464 w 651"/>
                <a:gd name="T65" fmla="*/ 1863304364 h 917"/>
                <a:gd name="T66" fmla="*/ 227194787 w 651"/>
                <a:gd name="T67" fmla="*/ 1679066898 h 917"/>
                <a:gd name="T68" fmla="*/ 344455159 w 651"/>
                <a:gd name="T69" fmla="*/ 1779560992 h 917"/>
                <a:gd name="T70" fmla="*/ 300482542 w 651"/>
                <a:gd name="T71" fmla="*/ 1645569549 h 917"/>
                <a:gd name="T72" fmla="*/ 388427777 w 651"/>
                <a:gd name="T73" fmla="*/ 1645569549 h 917"/>
                <a:gd name="T74" fmla="*/ 388427777 w 651"/>
                <a:gd name="T75" fmla="*/ 1549264159 h 917"/>
                <a:gd name="T76" fmla="*/ 300482542 w 651"/>
                <a:gd name="T77" fmla="*/ 1486456118 h 917"/>
                <a:gd name="T78" fmla="*/ 260173831 w 651"/>
                <a:gd name="T79" fmla="*/ 1578574851 h 917"/>
                <a:gd name="T80" fmla="*/ 183220255 w 651"/>
                <a:gd name="T81" fmla="*/ 1545077502 h 917"/>
                <a:gd name="T82" fmla="*/ 29315086 w 651"/>
                <a:gd name="T83" fmla="*/ 1113796575 h 917"/>
                <a:gd name="T84" fmla="*/ 69623819 w 651"/>
                <a:gd name="T85" fmla="*/ 808129429 h 917"/>
                <a:gd name="T86" fmla="*/ 0 w 651"/>
                <a:gd name="T87" fmla="*/ 632267323 h 917"/>
                <a:gd name="T88" fmla="*/ 36644820 w 651"/>
                <a:gd name="T89" fmla="*/ 498277799 h 917"/>
                <a:gd name="T90" fmla="*/ 109932530 w 651"/>
                <a:gd name="T91" fmla="*/ 473153764 h 917"/>
                <a:gd name="T92" fmla="*/ 183220255 w 651"/>
                <a:gd name="T93" fmla="*/ 259605542 h 917"/>
                <a:gd name="T94" fmla="*/ 183220255 w 651"/>
                <a:gd name="T95" fmla="*/ 0 h 9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1"/>
                <a:gd name="T145" fmla="*/ 0 h 917"/>
                <a:gd name="T146" fmla="*/ 651 w 651"/>
                <a:gd name="T147" fmla="*/ 917 h 9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1" h="917">
                  <a:moveTo>
                    <a:pt x="50" y="0"/>
                  </a:moveTo>
                  <a:lnTo>
                    <a:pt x="349" y="55"/>
                  </a:lnTo>
                  <a:lnTo>
                    <a:pt x="284" y="325"/>
                  </a:lnTo>
                  <a:lnTo>
                    <a:pt x="620" y="736"/>
                  </a:lnTo>
                  <a:lnTo>
                    <a:pt x="651" y="788"/>
                  </a:lnTo>
                  <a:lnTo>
                    <a:pt x="619" y="813"/>
                  </a:lnTo>
                  <a:lnTo>
                    <a:pt x="598" y="859"/>
                  </a:lnTo>
                  <a:lnTo>
                    <a:pt x="579" y="885"/>
                  </a:lnTo>
                  <a:lnTo>
                    <a:pt x="600" y="909"/>
                  </a:lnTo>
                  <a:lnTo>
                    <a:pt x="565" y="917"/>
                  </a:lnTo>
                  <a:lnTo>
                    <a:pt x="367" y="911"/>
                  </a:lnTo>
                  <a:lnTo>
                    <a:pt x="355" y="857"/>
                  </a:lnTo>
                  <a:lnTo>
                    <a:pt x="320" y="818"/>
                  </a:lnTo>
                  <a:lnTo>
                    <a:pt x="295" y="804"/>
                  </a:lnTo>
                  <a:lnTo>
                    <a:pt x="288" y="776"/>
                  </a:lnTo>
                  <a:lnTo>
                    <a:pt x="267" y="761"/>
                  </a:lnTo>
                  <a:lnTo>
                    <a:pt x="246" y="742"/>
                  </a:lnTo>
                  <a:lnTo>
                    <a:pt x="239" y="720"/>
                  </a:lnTo>
                  <a:lnTo>
                    <a:pt x="220" y="706"/>
                  </a:lnTo>
                  <a:lnTo>
                    <a:pt x="189" y="714"/>
                  </a:lnTo>
                  <a:lnTo>
                    <a:pt x="154" y="703"/>
                  </a:lnTo>
                  <a:lnTo>
                    <a:pt x="154" y="691"/>
                  </a:lnTo>
                  <a:lnTo>
                    <a:pt x="153" y="666"/>
                  </a:lnTo>
                  <a:lnTo>
                    <a:pt x="139" y="638"/>
                  </a:lnTo>
                  <a:lnTo>
                    <a:pt x="138" y="615"/>
                  </a:lnTo>
                  <a:lnTo>
                    <a:pt x="122" y="595"/>
                  </a:lnTo>
                  <a:lnTo>
                    <a:pt x="126" y="576"/>
                  </a:lnTo>
                  <a:lnTo>
                    <a:pt x="83" y="529"/>
                  </a:lnTo>
                  <a:lnTo>
                    <a:pt x="83" y="502"/>
                  </a:lnTo>
                  <a:lnTo>
                    <a:pt x="106" y="492"/>
                  </a:lnTo>
                  <a:lnTo>
                    <a:pt x="106" y="476"/>
                  </a:lnTo>
                  <a:lnTo>
                    <a:pt x="83" y="470"/>
                  </a:lnTo>
                  <a:lnTo>
                    <a:pt x="74" y="445"/>
                  </a:lnTo>
                  <a:lnTo>
                    <a:pt x="62" y="401"/>
                  </a:lnTo>
                  <a:lnTo>
                    <a:pt x="94" y="425"/>
                  </a:lnTo>
                  <a:lnTo>
                    <a:pt x="82" y="393"/>
                  </a:lnTo>
                  <a:lnTo>
                    <a:pt x="106" y="393"/>
                  </a:lnTo>
                  <a:lnTo>
                    <a:pt x="106" y="370"/>
                  </a:lnTo>
                  <a:lnTo>
                    <a:pt x="82" y="355"/>
                  </a:lnTo>
                  <a:lnTo>
                    <a:pt x="71" y="377"/>
                  </a:lnTo>
                  <a:lnTo>
                    <a:pt x="50" y="369"/>
                  </a:lnTo>
                  <a:lnTo>
                    <a:pt x="8" y="266"/>
                  </a:lnTo>
                  <a:lnTo>
                    <a:pt x="19" y="193"/>
                  </a:lnTo>
                  <a:lnTo>
                    <a:pt x="0" y="151"/>
                  </a:lnTo>
                  <a:lnTo>
                    <a:pt x="10" y="119"/>
                  </a:lnTo>
                  <a:lnTo>
                    <a:pt x="30" y="113"/>
                  </a:lnTo>
                  <a:lnTo>
                    <a:pt x="50" y="62"/>
                  </a:lnTo>
                  <a:lnTo>
                    <a:pt x="50" y="0"/>
                  </a:lnTo>
                  <a:close/>
                </a:path>
              </a:pathLst>
            </a:custGeom>
            <a:solidFill>
              <a:schemeClr val="accent4"/>
            </a:solidFill>
            <a:ln w="17640">
              <a:solidFill>
                <a:srgbClr val="000000"/>
              </a:solidFill>
              <a:round/>
              <a:headEnd/>
              <a:tailEnd/>
            </a:ln>
          </p:spPr>
          <p:txBody>
            <a:bodyPr wrap="none" anchor="ctr"/>
            <a:lstStyle/>
            <a:p>
              <a:endParaRPr lang="en-US"/>
            </a:p>
          </p:txBody>
        </p:sp>
        <p:sp>
          <p:nvSpPr>
            <p:cNvPr id="37898" name="Freeform 18"/>
            <p:cNvSpPr>
              <a:spLocks noChangeArrowheads="1"/>
            </p:cNvSpPr>
            <p:nvPr/>
          </p:nvSpPr>
          <p:spPr bwMode="auto">
            <a:xfrm>
              <a:off x="1487488" y="2506663"/>
              <a:ext cx="941387" cy="1389062"/>
            </a:xfrm>
            <a:custGeom>
              <a:avLst/>
              <a:gdLst>
                <a:gd name="T0" fmla="*/ 226985247 w 492"/>
                <a:gd name="T1" fmla="*/ 0 h 679"/>
                <a:gd name="T2" fmla="*/ 0 w 492"/>
                <a:gd name="T3" fmla="*/ 1125786783 h 679"/>
                <a:gd name="T4" fmla="*/ 1226453317 w 492"/>
                <a:gd name="T5" fmla="*/ 2147483647 h 679"/>
                <a:gd name="T6" fmla="*/ 1303335149 w 492"/>
                <a:gd name="T7" fmla="*/ 2147483647 h 679"/>
                <a:gd name="T8" fmla="*/ 1296012615 w 492"/>
                <a:gd name="T9" fmla="*/ 2147483647 h 679"/>
                <a:gd name="T10" fmla="*/ 1449778193 w 492"/>
                <a:gd name="T11" fmla="*/ 2147483647 h 679"/>
                <a:gd name="T12" fmla="*/ 1607202169 w 492"/>
                <a:gd name="T13" fmla="*/ 1410372548 h 679"/>
                <a:gd name="T14" fmla="*/ 1717034452 w 492"/>
                <a:gd name="T15" fmla="*/ 707278049 h 679"/>
                <a:gd name="T16" fmla="*/ 1746322678 w 492"/>
                <a:gd name="T17" fmla="*/ 493839109 h 679"/>
                <a:gd name="T18" fmla="*/ 1801238820 w 492"/>
                <a:gd name="T19" fmla="*/ 301326232 h 679"/>
                <a:gd name="T20" fmla="*/ 992145355 w 492"/>
                <a:gd name="T21" fmla="*/ 171589051 h 679"/>
                <a:gd name="T22" fmla="*/ 226985247 w 492"/>
                <a:gd name="T23" fmla="*/ 0 h 6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2"/>
                <a:gd name="T37" fmla="*/ 0 h 679"/>
                <a:gd name="T38" fmla="*/ 492 w 492"/>
                <a:gd name="T39" fmla="*/ 679 h 6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2" h="679">
                  <a:moveTo>
                    <a:pt x="62" y="0"/>
                  </a:moveTo>
                  <a:lnTo>
                    <a:pt x="0" y="269"/>
                  </a:lnTo>
                  <a:lnTo>
                    <a:pt x="335" y="679"/>
                  </a:lnTo>
                  <a:lnTo>
                    <a:pt x="356" y="661"/>
                  </a:lnTo>
                  <a:lnTo>
                    <a:pt x="354" y="580"/>
                  </a:lnTo>
                  <a:lnTo>
                    <a:pt x="396" y="586"/>
                  </a:lnTo>
                  <a:lnTo>
                    <a:pt x="439" y="337"/>
                  </a:lnTo>
                  <a:lnTo>
                    <a:pt x="469" y="169"/>
                  </a:lnTo>
                  <a:lnTo>
                    <a:pt x="477" y="118"/>
                  </a:lnTo>
                  <a:lnTo>
                    <a:pt x="492" y="72"/>
                  </a:lnTo>
                  <a:lnTo>
                    <a:pt x="271" y="41"/>
                  </a:lnTo>
                  <a:lnTo>
                    <a:pt x="62" y="0"/>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899" name="Freeform 19"/>
            <p:cNvSpPr>
              <a:spLocks noChangeArrowheads="1"/>
            </p:cNvSpPr>
            <p:nvPr/>
          </p:nvSpPr>
          <p:spPr bwMode="auto">
            <a:xfrm>
              <a:off x="2006600" y="1366838"/>
              <a:ext cx="849313" cy="1341437"/>
            </a:xfrm>
            <a:custGeom>
              <a:avLst/>
              <a:gdLst>
                <a:gd name="T0" fmla="*/ 391519915 w 444"/>
                <a:gd name="T1" fmla="*/ 0 h 656"/>
                <a:gd name="T2" fmla="*/ 245156868 w 444"/>
                <a:gd name="T3" fmla="*/ 1070466583 h 656"/>
                <a:gd name="T4" fmla="*/ 398838542 w 444"/>
                <a:gd name="T5" fmla="*/ 1300449583 h 656"/>
                <a:gd name="T6" fmla="*/ 157339076 w 444"/>
                <a:gd name="T7" fmla="*/ 1538793812 h 656"/>
                <a:gd name="T8" fmla="*/ 128066478 w 444"/>
                <a:gd name="T9" fmla="*/ 1701872411 h 656"/>
                <a:gd name="T10" fmla="*/ 193930301 w 444"/>
                <a:gd name="T11" fmla="*/ 1818955688 h 656"/>
                <a:gd name="T12" fmla="*/ 128066478 w 444"/>
                <a:gd name="T13" fmla="*/ 1877496304 h 656"/>
                <a:gd name="T14" fmla="*/ 0 w 444"/>
                <a:gd name="T15" fmla="*/ 2147483647 h 656"/>
                <a:gd name="T16" fmla="*/ 772061888 w 444"/>
                <a:gd name="T17" fmla="*/ 2147483647 h 656"/>
                <a:gd name="T18" fmla="*/ 1507532552 w 444"/>
                <a:gd name="T19" fmla="*/ 2147483647 h 656"/>
                <a:gd name="T20" fmla="*/ 1584372403 w 444"/>
                <a:gd name="T21" fmla="*/ 2147483647 h 656"/>
                <a:gd name="T22" fmla="*/ 1624622941 w 444"/>
                <a:gd name="T23" fmla="*/ 1860771290 h 656"/>
                <a:gd name="T24" fmla="*/ 1551442404 w 444"/>
                <a:gd name="T25" fmla="*/ 1752051543 h 656"/>
                <a:gd name="T26" fmla="*/ 1383125447 w 444"/>
                <a:gd name="T27" fmla="*/ 1781321851 h 656"/>
                <a:gd name="T28" fmla="*/ 1167241237 w 444"/>
                <a:gd name="T29" fmla="*/ 1810592159 h 656"/>
                <a:gd name="T30" fmla="*/ 1123331384 w 444"/>
                <a:gd name="T31" fmla="*/ 1555520871 h 656"/>
                <a:gd name="T32" fmla="*/ 859879681 w 444"/>
                <a:gd name="T33" fmla="*/ 1346444905 h 656"/>
                <a:gd name="T34" fmla="*/ 896468993 w 444"/>
                <a:gd name="T35" fmla="*/ 1216818379 h 656"/>
                <a:gd name="T36" fmla="*/ 922082276 w 444"/>
                <a:gd name="T37" fmla="*/ 982653614 h 656"/>
                <a:gd name="T38" fmla="*/ 581790961 w 444"/>
                <a:gd name="T39" fmla="*/ 476692676 h 656"/>
                <a:gd name="T40" fmla="*/ 625698901 w 444"/>
                <a:gd name="T41" fmla="*/ 33452081 h 656"/>
                <a:gd name="T42" fmla="*/ 391519915 w 444"/>
                <a:gd name="T43" fmla="*/ 0 h 6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4"/>
                <a:gd name="T67" fmla="*/ 0 h 656"/>
                <a:gd name="T68" fmla="*/ 444 w 444"/>
                <a:gd name="T69" fmla="*/ 656 h 6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4" h="656">
                  <a:moveTo>
                    <a:pt x="107" y="0"/>
                  </a:moveTo>
                  <a:lnTo>
                    <a:pt x="67" y="256"/>
                  </a:lnTo>
                  <a:lnTo>
                    <a:pt x="109" y="311"/>
                  </a:lnTo>
                  <a:lnTo>
                    <a:pt x="43" y="368"/>
                  </a:lnTo>
                  <a:lnTo>
                    <a:pt x="35" y="407"/>
                  </a:lnTo>
                  <a:lnTo>
                    <a:pt x="53" y="435"/>
                  </a:lnTo>
                  <a:lnTo>
                    <a:pt x="35" y="449"/>
                  </a:lnTo>
                  <a:lnTo>
                    <a:pt x="0" y="598"/>
                  </a:lnTo>
                  <a:lnTo>
                    <a:pt x="211" y="632"/>
                  </a:lnTo>
                  <a:lnTo>
                    <a:pt x="412" y="656"/>
                  </a:lnTo>
                  <a:lnTo>
                    <a:pt x="433" y="520"/>
                  </a:lnTo>
                  <a:lnTo>
                    <a:pt x="444" y="445"/>
                  </a:lnTo>
                  <a:lnTo>
                    <a:pt x="424" y="419"/>
                  </a:lnTo>
                  <a:lnTo>
                    <a:pt x="378" y="426"/>
                  </a:lnTo>
                  <a:lnTo>
                    <a:pt x="319" y="433"/>
                  </a:lnTo>
                  <a:lnTo>
                    <a:pt x="307" y="372"/>
                  </a:lnTo>
                  <a:lnTo>
                    <a:pt x="235" y="322"/>
                  </a:lnTo>
                  <a:lnTo>
                    <a:pt x="245" y="291"/>
                  </a:lnTo>
                  <a:lnTo>
                    <a:pt x="252" y="235"/>
                  </a:lnTo>
                  <a:lnTo>
                    <a:pt x="159" y="114"/>
                  </a:lnTo>
                  <a:lnTo>
                    <a:pt x="171" y="8"/>
                  </a:lnTo>
                  <a:lnTo>
                    <a:pt x="107" y="0"/>
                  </a:lnTo>
                  <a:close/>
                </a:path>
              </a:pathLst>
            </a:custGeom>
            <a:solidFill>
              <a:srgbClr val="FFC000"/>
            </a:solidFill>
            <a:ln w="17640">
              <a:solidFill>
                <a:srgbClr val="000000"/>
              </a:solidFill>
              <a:round/>
              <a:headEnd/>
              <a:tailEnd/>
            </a:ln>
          </p:spPr>
          <p:txBody>
            <a:bodyPr wrap="none" anchor="ctr"/>
            <a:lstStyle/>
            <a:p>
              <a:endParaRPr lang="en-US"/>
            </a:p>
          </p:txBody>
        </p:sp>
        <p:sp>
          <p:nvSpPr>
            <p:cNvPr id="37900" name="Freeform 20"/>
            <p:cNvSpPr>
              <a:spLocks noChangeArrowheads="1"/>
            </p:cNvSpPr>
            <p:nvPr/>
          </p:nvSpPr>
          <p:spPr bwMode="auto">
            <a:xfrm>
              <a:off x="2266950" y="2657475"/>
              <a:ext cx="788988" cy="990600"/>
            </a:xfrm>
            <a:custGeom>
              <a:avLst/>
              <a:gdLst>
                <a:gd name="T0" fmla="*/ 282383054 w 412"/>
                <a:gd name="T1" fmla="*/ 0 h 484"/>
                <a:gd name="T2" fmla="*/ 1023175900 w 412"/>
                <a:gd name="T3" fmla="*/ 104723208 h 484"/>
                <a:gd name="T4" fmla="*/ 971834005 w 412"/>
                <a:gd name="T5" fmla="*/ 494297123 h 484"/>
                <a:gd name="T6" fmla="*/ 1510927371 w 412"/>
                <a:gd name="T7" fmla="*/ 544564048 h 484"/>
                <a:gd name="T8" fmla="*/ 1364235012 w 412"/>
                <a:gd name="T9" fmla="*/ 2027455290 h 484"/>
                <a:gd name="T10" fmla="*/ 0 w 412"/>
                <a:gd name="T11" fmla="*/ 1872463269 h 484"/>
                <a:gd name="T12" fmla="*/ 139357897 w 412"/>
                <a:gd name="T13" fmla="*/ 929948285 h 484"/>
                <a:gd name="T14" fmla="*/ 282383054 w 412"/>
                <a:gd name="T15" fmla="*/ 0 h 484"/>
                <a:gd name="T16" fmla="*/ 0 60000 65536"/>
                <a:gd name="T17" fmla="*/ 0 60000 65536"/>
                <a:gd name="T18" fmla="*/ 0 60000 65536"/>
                <a:gd name="T19" fmla="*/ 0 60000 65536"/>
                <a:gd name="T20" fmla="*/ 0 60000 65536"/>
                <a:gd name="T21" fmla="*/ 0 60000 65536"/>
                <a:gd name="T22" fmla="*/ 0 60000 65536"/>
                <a:gd name="T23" fmla="*/ 0 60000 65536"/>
                <a:gd name="T24" fmla="*/ 0 w 412"/>
                <a:gd name="T25" fmla="*/ 0 h 484"/>
                <a:gd name="T26" fmla="*/ 412 w 412"/>
                <a:gd name="T27" fmla="*/ 484 h 4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2" h="484">
                  <a:moveTo>
                    <a:pt x="77" y="0"/>
                  </a:moveTo>
                  <a:lnTo>
                    <a:pt x="279" y="25"/>
                  </a:lnTo>
                  <a:lnTo>
                    <a:pt x="265" y="118"/>
                  </a:lnTo>
                  <a:lnTo>
                    <a:pt x="412" y="130"/>
                  </a:lnTo>
                  <a:lnTo>
                    <a:pt x="372" y="484"/>
                  </a:lnTo>
                  <a:lnTo>
                    <a:pt x="0" y="447"/>
                  </a:lnTo>
                  <a:lnTo>
                    <a:pt x="38" y="222"/>
                  </a:lnTo>
                  <a:lnTo>
                    <a:pt x="77" y="0"/>
                  </a:lnTo>
                  <a:close/>
                </a:path>
              </a:pathLst>
            </a:custGeom>
            <a:solidFill>
              <a:srgbClr val="FFC000"/>
            </a:solidFill>
            <a:ln w="17640">
              <a:solidFill>
                <a:srgbClr val="000000"/>
              </a:solidFill>
              <a:round/>
              <a:headEnd/>
              <a:tailEnd/>
            </a:ln>
          </p:spPr>
          <p:txBody>
            <a:bodyPr wrap="none" anchor="ctr"/>
            <a:lstStyle/>
            <a:p>
              <a:endParaRPr lang="en-US"/>
            </a:p>
          </p:txBody>
        </p:sp>
        <p:sp>
          <p:nvSpPr>
            <p:cNvPr id="37901" name="Freeform 21"/>
            <p:cNvSpPr>
              <a:spLocks noChangeArrowheads="1"/>
            </p:cNvSpPr>
            <p:nvPr/>
          </p:nvSpPr>
          <p:spPr bwMode="auto">
            <a:xfrm>
              <a:off x="2303463" y="1381125"/>
              <a:ext cx="1479550" cy="895350"/>
            </a:xfrm>
            <a:custGeom>
              <a:avLst/>
              <a:gdLst>
                <a:gd name="T0" fmla="*/ 44076026 w 772"/>
                <a:gd name="T1" fmla="*/ 0 h 438"/>
                <a:gd name="T2" fmla="*/ 602378133 w 772"/>
                <a:gd name="T3" fmla="*/ 71037245 h 438"/>
                <a:gd name="T4" fmla="*/ 940296131 w 772"/>
                <a:gd name="T5" fmla="*/ 121180919 h 438"/>
                <a:gd name="T6" fmla="*/ 1384732351 w 772"/>
                <a:gd name="T7" fmla="*/ 167146327 h 438"/>
                <a:gd name="T8" fmla="*/ 1792440240 w 772"/>
                <a:gd name="T9" fmla="*/ 208933403 h 438"/>
                <a:gd name="T10" fmla="*/ 2147483647 w 772"/>
                <a:gd name="T11" fmla="*/ 263255376 h 438"/>
                <a:gd name="T12" fmla="*/ 2147483647 w 772"/>
                <a:gd name="T13" fmla="*/ 288327278 h 438"/>
                <a:gd name="T14" fmla="*/ 2147483647 w 772"/>
                <a:gd name="T15" fmla="*/ 1784289471 h 438"/>
                <a:gd name="T16" fmla="*/ 1087218322 w 772"/>
                <a:gd name="T17" fmla="*/ 1629678105 h 438"/>
                <a:gd name="T18" fmla="*/ 1050488313 w 772"/>
                <a:gd name="T19" fmla="*/ 1830254847 h 438"/>
                <a:gd name="T20" fmla="*/ 984372141 w 772"/>
                <a:gd name="T21" fmla="*/ 1738324096 h 438"/>
                <a:gd name="T22" fmla="*/ 826432145 w 772"/>
                <a:gd name="T23" fmla="*/ 1750861036 h 438"/>
                <a:gd name="T24" fmla="*/ 598704174 w 772"/>
                <a:gd name="T25" fmla="*/ 1788467770 h 438"/>
                <a:gd name="T26" fmla="*/ 554628164 w 772"/>
                <a:gd name="T27" fmla="*/ 1529390756 h 438"/>
                <a:gd name="T28" fmla="*/ 286496105 w 772"/>
                <a:gd name="T29" fmla="*/ 1324637760 h 438"/>
                <a:gd name="T30" fmla="*/ 326900073 w 772"/>
                <a:gd name="T31" fmla="*/ 1128239317 h 438"/>
                <a:gd name="T32" fmla="*/ 352610121 w 772"/>
                <a:gd name="T33" fmla="*/ 969449397 h 438"/>
                <a:gd name="T34" fmla="*/ 0 w 772"/>
                <a:gd name="T35" fmla="*/ 455473540 h 438"/>
                <a:gd name="T36" fmla="*/ 44076026 w 772"/>
                <a:gd name="T37" fmla="*/ 0 h 4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72"/>
                <a:gd name="T58" fmla="*/ 0 h 438"/>
                <a:gd name="T59" fmla="*/ 772 w 772"/>
                <a:gd name="T60" fmla="*/ 438 h 4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72" h="438">
                  <a:moveTo>
                    <a:pt x="12" y="0"/>
                  </a:moveTo>
                  <a:lnTo>
                    <a:pt x="164" y="17"/>
                  </a:lnTo>
                  <a:lnTo>
                    <a:pt x="256" y="29"/>
                  </a:lnTo>
                  <a:lnTo>
                    <a:pt x="377" y="40"/>
                  </a:lnTo>
                  <a:lnTo>
                    <a:pt x="488" y="50"/>
                  </a:lnTo>
                  <a:lnTo>
                    <a:pt x="682" y="63"/>
                  </a:lnTo>
                  <a:lnTo>
                    <a:pt x="772" y="69"/>
                  </a:lnTo>
                  <a:lnTo>
                    <a:pt x="769" y="427"/>
                  </a:lnTo>
                  <a:lnTo>
                    <a:pt x="296" y="390"/>
                  </a:lnTo>
                  <a:lnTo>
                    <a:pt x="286" y="438"/>
                  </a:lnTo>
                  <a:lnTo>
                    <a:pt x="268" y="416"/>
                  </a:lnTo>
                  <a:lnTo>
                    <a:pt x="225" y="419"/>
                  </a:lnTo>
                  <a:lnTo>
                    <a:pt x="163" y="428"/>
                  </a:lnTo>
                  <a:lnTo>
                    <a:pt x="151" y="366"/>
                  </a:lnTo>
                  <a:lnTo>
                    <a:pt x="78" y="317"/>
                  </a:lnTo>
                  <a:lnTo>
                    <a:pt x="89" y="270"/>
                  </a:lnTo>
                  <a:lnTo>
                    <a:pt x="96" y="232"/>
                  </a:lnTo>
                  <a:lnTo>
                    <a:pt x="0" y="109"/>
                  </a:lnTo>
                  <a:lnTo>
                    <a:pt x="12" y="0"/>
                  </a:lnTo>
                  <a:close/>
                </a:path>
              </a:pathLst>
            </a:custGeom>
            <a:solidFill>
              <a:schemeClr val="accent4"/>
            </a:solidFill>
            <a:ln w="17640">
              <a:solidFill>
                <a:srgbClr val="000000"/>
              </a:solidFill>
              <a:round/>
              <a:headEnd/>
              <a:tailEnd/>
            </a:ln>
          </p:spPr>
          <p:txBody>
            <a:bodyPr wrap="none" anchor="ctr"/>
            <a:lstStyle/>
            <a:p>
              <a:endParaRPr lang="en-US"/>
            </a:p>
          </p:txBody>
        </p:sp>
        <p:sp>
          <p:nvSpPr>
            <p:cNvPr id="37902" name="Freeform 22"/>
            <p:cNvSpPr>
              <a:spLocks noChangeArrowheads="1"/>
            </p:cNvSpPr>
            <p:nvPr/>
          </p:nvSpPr>
          <p:spPr bwMode="auto">
            <a:xfrm>
              <a:off x="2765425" y="2170113"/>
              <a:ext cx="1011238" cy="808037"/>
            </a:xfrm>
            <a:custGeom>
              <a:avLst/>
              <a:gdLst>
                <a:gd name="T0" fmla="*/ 187071342 w 528"/>
                <a:gd name="T1" fmla="*/ 0 h 395"/>
                <a:gd name="T2" fmla="*/ 117378277 w 528"/>
                <a:gd name="T3" fmla="*/ 619340991 h 395"/>
                <a:gd name="T4" fmla="*/ 0 w 528"/>
                <a:gd name="T5" fmla="*/ 1498135423 h 395"/>
                <a:gd name="T6" fmla="*/ 561216002 w 528"/>
                <a:gd name="T7" fmla="*/ 1544168970 h 395"/>
                <a:gd name="T8" fmla="*/ 1870720966 w 528"/>
                <a:gd name="T9" fmla="*/ 1652971629 h 395"/>
                <a:gd name="T10" fmla="*/ 1936746350 w 528"/>
                <a:gd name="T11" fmla="*/ 171573882 h 395"/>
                <a:gd name="T12" fmla="*/ 187071342 w 528"/>
                <a:gd name="T13" fmla="*/ 0 h 395"/>
                <a:gd name="T14" fmla="*/ 0 60000 65536"/>
                <a:gd name="T15" fmla="*/ 0 60000 65536"/>
                <a:gd name="T16" fmla="*/ 0 60000 65536"/>
                <a:gd name="T17" fmla="*/ 0 60000 65536"/>
                <a:gd name="T18" fmla="*/ 0 60000 65536"/>
                <a:gd name="T19" fmla="*/ 0 60000 65536"/>
                <a:gd name="T20" fmla="*/ 0 60000 65536"/>
                <a:gd name="T21" fmla="*/ 0 w 528"/>
                <a:gd name="T22" fmla="*/ 0 h 395"/>
                <a:gd name="T23" fmla="*/ 528 w 528"/>
                <a:gd name="T24" fmla="*/ 395 h 3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8" h="395">
                  <a:moveTo>
                    <a:pt x="51" y="0"/>
                  </a:moveTo>
                  <a:lnTo>
                    <a:pt x="32" y="148"/>
                  </a:lnTo>
                  <a:lnTo>
                    <a:pt x="0" y="358"/>
                  </a:lnTo>
                  <a:lnTo>
                    <a:pt x="153" y="369"/>
                  </a:lnTo>
                  <a:lnTo>
                    <a:pt x="510" y="395"/>
                  </a:lnTo>
                  <a:lnTo>
                    <a:pt x="528" y="41"/>
                  </a:lnTo>
                  <a:lnTo>
                    <a:pt x="51" y="0"/>
                  </a:lnTo>
                  <a:close/>
                </a:path>
              </a:pathLst>
            </a:custGeom>
            <a:solidFill>
              <a:srgbClr val="FFC000"/>
            </a:solidFill>
            <a:ln w="17640">
              <a:solidFill>
                <a:srgbClr val="000000"/>
              </a:solidFill>
              <a:round/>
              <a:headEnd/>
              <a:tailEnd/>
            </a:ln>
          </p:spPr>
          <p:txBody>
            <a:bodyPr wrap="none" anchor="ctr"/>
            <a:lstStyle/>
            <a:p>
              <a:endParaRPr lang="en-US"/>
            </a:p>
          </p:txBody>
        </p:sp>
        <p:sp>
          <p:nvSpPr>
            <p:cNvPr id="37903" name="Freeform 23"/>
            <p:cNvSpPr>
              <a:spLocks noChangeArrowheads="1"/>
            </p:cNvSpPr>
            <p:nvPr/>
          </p:nvSpPr>
          <p:spPr bwMode="auto">
            <a:xfrm>
              <a:off x="2970213" y="2922588"/>
              <a:ext cx="1054100" cy="765175"/>
            </a:xfrm>
            <a:custGeom>
              <a:avLst/>
              <a:gdLst>
                <a:gd name="T0" fmla="*/ 168351808 w 551"/>
                <a:gd name="T1" fmla="*/ 0 h 374"/>
                <a:gd name="T2" fmla="*/ 65876468 w 551"/>
                <a:gd name="T3" fmla="*/ 941805572 h 374"/>
                <a:gd name="T4" fmla="*/ 0 w 551"/>
                <a:gd name="T5" fmla="*/ 1481773691 h 374"/>
                <a:gd name="T6" fmla="*/ 1006451269 w 551"/>
                <a:gd name="T7" fmla="*/ 1536189073 h 374"/>
                <a:gd name="T8" fmla="*/ 1968985709 w 551"/>
                <a:gd name="T9" fmla="*/ 1565488719 h 374"/>
                <a:gd name="T10" fmla="*/ 1998265189 w 551"/>
                <a:gd name="T11" fmla="*/ 832974808 h 374"/>
                <a:gd name="T12" fmla="*/ 2016564147 w 551"/>
                <a:gd name="T13" fmla="*/ 117202708 h 374"/>
                <a:gd name="T14" fmla="*/ 1463930466 w 551"/>
                <a:gd name="T15" fmla="*/ 108830796 h 374"/>
                <a:gd name="T16" fmla="*/ 168351808 w 551"/>
                <a:gd name="T17" fmla="*/ 0 h 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1"/>
                <a:gd name="T28" fmla="*/ 0 h 374"/>
                <a:gd name="T29" fmla="*/ 551 w 551"/>
                <a:gd name="T30" fmla="*/ 374 h 3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1" h="374">
                  <a:moveTo>
                    <a:pt x="46" y="0"/>
                  </a:moveTo>
                  <a:lnTo>
                    <a:pt x="18" y="225"/>
                  </a:lnTo>
                  <a:lnTo>
                    <a:pt x="0" y="354"/>
                  </a:lnTo>
                  <a:lnTo>
                    <a:pt x="275" y="367"/>
                  </a:lnTo>
                  <a:lnTo>
                    <a:pt x="538" y="374"/>
                  </a:lnTo>
                  <a:lnTo>
                    <a:pt x="546" y="199"/>
                  </a:lnTo>
                  <a:lnTo>
                    <a:pt x="551" y="28"/>
                  </a:lnTo>
                  <a:lnTo>
                    <a:pt x="400" y="26"/>
                  </a:lnTo>
                  <a:lnTo>
                    <a:pt x="46" y="0"/>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04" name="Freeform 24"/>
            <p:cNvSpPr>
              <a:spLocks noChangeArrowheads="1"/>
            </p:cNvSpPr>
            <p:nvPr/>
          </p:nvSpPr>
          <p:spPr bwMode="auto">
            <a:xfrm>
              <a:off x="2020888" y="3567113"/>
              <a:ext cx="957262" cy="1035050"/>
            </a:xfrm>
            <a:custGeom>
              <a:avLst/>
              <a:gdLst>
                <a:gd name="T0" fmla="*/ 465506944 w 500"/>
                <a:gd name="T1" fmla="*/ 0 h 506"/>
                <a:gd name="T2" fmla="*/ 428851476 w 500"/>
                <a:gd name="T3" fmla="*/ 276164084 h 506"/>
                <a:gd name="T4" fmla="*/ 271240241 w 500"/>
                <a:gd name="T5" fmla="*/ 242688547 h 506"/>
                <a:gd name="T6" fmla="*/ 282235350 w 500"/>
                <a:gd name="T7" fmla="*/ 598353107 h 506"/>
                <a:gd name="T8" fmla="*/ 205261871 w 500"/>
                <a:gd name="T9" fmla="*/ 669487208 h 506"/>
                <a:gd name="T10" fmla="*/ 318890817 w 500"/>
                <a:gd name="T11" fmla="*/ 887068575 h 506"/>
                <a:gd name="T12" fmla="*/ 205261871 w 500"/>
                <a:gd name="T13" fmla="*/ 979122545 h 506"/>
                <a:gd name="T14" fmla="*/ 142949874 w 500"/>
                <a:gd name="T15" fmla="*/ 1138127716 h 506"/>
                <a:gd name="T16" fmla="*/ 58645700 w 500"/>
                <a:gd name="T17" fmla="*/ 1292945385 h 506"/>
                <a:gd name="T18" fmla="*/ 117293314 w 500"/>
                <a:gd name="T19" fmla="*/ 1384999355 h 506"/>
                <a:gd name="T20" fmla="*/ 10997027 w 500"/>
                <a:gd name="T21" fmla="*/ 1422657983 h 506"/>
                <a:gd name="T22" fmla="*/ 0 w 500"/>
                <a:gd name="T23" fmla="*/ 1564924139 h 506"/>
                <a:gd name="T24" fmla="*/ 1029977763 w 500"/>
                <a:gd name="T25" fmla="*/ 2104696448 h 506"/>
                <a:gd name="T26" fmla="*/ 1612777872 w 500"/>
                <a:gd name="T27" fmla="*/ 2117250006 h 506"/>
                <a:gd name="T28" fmla="*/ 1832701104 w 500"/>
                <a:gd name="T29" fmla="*/ 163188135 h 506"/>
                <a:gd name="T30" fmla="*/ 465506944 w 500"/>
                <a:gd name="T31" fmla="*/ 0 h 5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0"/>
                <a:gd name="T49" fmla="*/ 0 h 506"/>
                <a:gd name="T50" fmla="*/ 500 w 500"/>
                <a:gd name="T51" fmla="*/ 506 h 5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0" h="506">
                  <a:moveTo>
                    <a:pt x="127" y="0"/>
                  </a:moveTo>
                  <a:lnTo>
                    <a:pt x="117" y="66"/>
                  </a:lnTo>
                  <a:lnTo>
                    <a:pt x="74" y="58"/>
                  </a:lnTo>
                  <a:lnTo>
                    <a:pt x="77" y="143"/>
                  </a:lnTo>
                  <a:lnTo>
                    <a:pt x="56" y="160"/>
                  </a:lnTo>
                  <a:lnTo>
                    <a:pt x="87" y="212"/>
                  </a:lnTo>
                  <a:lnTo>
                    <a:pt x="56" y="234"/>
                  </a:lnTo>
                  <a:lnTo>
                    <a:pt x="39" y="272"/>
                  </a:lnTo>
                  <a:lnTo>
                    <a:pt x="16" y="309"/>
                  </a:lnTo>
                  <a:lnTo>
                    <a:pt x="32" y="331"/>
                  </a:lnTo>
                  <a:lnTo>
                    <a:pt x="3" y="340"/>
                  </a:lnTo>
                  <a:lnTo>
                    <a:pt x="0" y="374"/>
                  </a:lnTo>
                  <a:lnTo>
                    <a:pt x="281" y="503"/>
                  </a:lnTo>
                  <a:lnTo>
                    <a:pt x="440" y="506"/>
                  </a:lnTo>
                  <a:lnTo>
                    <a:pt x="500" y="39"/>
                  </a:lnTo>
                  <a:lnTo>
                    <a:pt x="127" y="0"/>
                  </a:lnTo>
                  <a:close/>
                </a:path>
              </a:pathLst>
            </a:custGeom>
            <a:solidFill>
              <a:srgbClr val="FFC000"/>
            </a:solidFill>
            <a:ln w="17640">
              <a:solidFill>
                <a:srgbClr val="000000"/>
              </a:solidFill>
              <a:round/>
              <a:headEnd/>
              <a:tailEnd/>
            </a:ln>
          </p:spPr>
          <p:txBody>
            <a:bodyPr wrap="none" anchor="ctr"/>
            <a:lstStyle/>
            <a:p>
              <a:endParaRPr lang="en-US"/>
            </a:p>
          </p:txBody>
        </p:sp>
        <p:sp>
          <p:nvSpPr>
            <p:cNvPr id="37905" name="Freeform 25"/>
            <p:cNvSpPr>
              <a:spLocks noChangeArrowheads="1"/>
            </p:cNvSpPr>
            <p:nvPr/>
          </p:nvSpPr>
          <p:spPr bwMode="auto">
            <a:xfrm>
              <a:off x="2855913" y="3638550"/>
              <a:ext cx="1014412" cy="982663"/>
            </a:xfrm>
            <a:custGeom>
              <a:avLst/>
              <a:gdLst>
                <a:gd name="T0" fmla="*/ 234453533 w 530"/>
                <a:gd name="T1" fmla="*/ 0 h 480"/>
                <a:gd name="T2" fmla="*/ 1941568840 w 530"/>
                <a:gd name="T3" fmla="*/ 79630517 h 480"/>
                <a:gd name="T4" fmla="*/ 1860974801 w 530"/>
                <a:gd name="T5" fmla="*/ 1856651701 h 480"/>
                <a:gd name="T6" fmla="*/ 1304148999 w 530"/>
                <a:gd name="T7" fmla="*/ 1823122429 h 480"/>
                <a:gd name="T8" fmla="*/ 783954698 w 530"/>
                <a:gd name="T9" fmla="*/ 1806359840 h 480"/>
                <a:gd name="T10" fmla="*/ 783954698 w 530"/>
                <a:gd name="T11" fmla="*/ 1877606984 h 480"/>
                <a:gd name="T12" fmla="*/ 351681286 w 530"/>
                <a:gd name="T13" fmla="*/ 1877606984 h 480"/>
                <a:gd name="T14" fmla="*/ 326037728 w 530"/>
                <a:gd name="T15" fmla="*/ 2011722024 h 480"/>
                <a:gd name="T16" fmla="*/ 0 w 530"/>
                <a:gd name="T17" fmla="*/ 1965620811 h 480"/>
                <a:gd name="T18" fmla="*/ 183166417 w 530"/>
                <a:gd name="T19" fmla="*/ 465211099 h 480"/>
                <a:gd name="T20" fmla="*/ 234453533 w 530"/>
                <a:gd name="T21" fmla="*/ 0 h 4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0"/>
                <a:gd name="T34" fmla="*/ 0 h 480"/>
                <a:gd name="T35" fmla="*/ 530 w 530"/>
                <a:gd name="T36" fmla="*/ 480 h 4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0" h="480">
                  <a:moveTo>
                    <a:pt x="64" y="0"/>
                  </a:moveTo>
                  <a:lnTo>
                    <a:pt x="530" y="19"/>
                  </a:lnTo>
                  <a:lnTo>
                    <a:pt x="508" y="443"/>
                  </a:lnTo>
                  <a:lnTo>
                    <a:pt x="356" y="435"/>
                  </a:lnTo>
                  <a:lnTo>
                    <a:pt x="214" y="431"/>
                  </a:lnTo>
                  <a:lnTo>
                    <a:pt x="214" y="448"/>
                  </a:lnTo>
                  <a:lnTo>
                    <a:pt x="96" y="448"/>
                  </a:lnTo>
                  <a:lnTo>
                    <a:pt x="89" y="480"/>
                  </a:lnTo>
                  <a:lnTo>
                    <a:pt x="0" y="469"/>
                  </a:lnTo>
                  <a:lnTo>
                    <a:pt x="50" y="111"/>
                  </a:lnTo>
                  <a:lnTo>
                    <a:pt x="64" y="0"/>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06" name="Freeform 26"/>
            <p:cNvSpPr>
              <a:spLocks noChangeArrowheads="1"/>
            </p:cNvSpPr>
            <p:nvPr/>
          </p:nvSpPr>
          <p:spPr bwMode="auto">
            <a:xfrm>
              <a:off x="3257550" y="3784600"/>
              <a:ext cx="2058988" cy="1857375"/>
            </a:xfrm>
            <a:custGeom>
              <a:avLst/>
              <a:gdLst>
                <a:gd name="T0" fmla="*/ 1144577023 w 1075"/>
                <a:gd name="T1" fmla="*/ 0 h 908"/>
                <a:gd name="T2" fmla="*/ 2014015914 w 1075"/>
                <a:gd name="T3" fmla="*/ 33475706 h 908"/>
                <a:gd name="T4" fmla="*/ 2014015914 w 1075"/>
                <a:gd name="T5" fmla="*/ 723891512 h 908"/>
                <a:gd name="T6" fmla="*/ 2147483647 w 1075"/>
                <a:gd name="T7" fmla="*/ 912187966 h 908"/>
                <a:gd name="T8" fmla="*/ 2147483647 w 1075"/>
                <a:gd name="T9" fmla="*/ 849421799 h 908"/>
                <a:gd name="T10" fmla="*/ 2147483647 w 1075"/>
                <a:gd name="T11" fmla="*/ 1000059371 h 908"/>
                <a:gd name="T12" fmla="*/ 2147483647 w 1075"/>
                <a:gd name="T13" fmla="*/ 987505729 h 908"/>
                <a:gd name="T14" fmla="*/ 2147483647 w 1075"/>
                <a:gd name="T15" fmla="*/ 841053386 h 908"/>
                <a:gd name="T16" fmla="*/ 2147483647 w 1075"/>
                <a:gd name="T17" fmla="*/ 983320500 h 908"/>
                <a:gd name="T18" fmla="*/ 2147483647 w 1075"/>
                <a:gd name="T19" fmla="*/ 1020979381 h 908"/>
                <a:gd name="T20" fmla="*/ 2147483647 w 1075"/>
                <a:gd name="T21" fmla="*/ 1581681724 h 908"/>
                <a:gd name="T22" fmla="*/ 2147483647 w 1075"/>
                <a:gd name="T23" fmla="*/ 1933167347 h 908"/>
                <a:gd name="T24" fmla="*/ 2147483647 w 1075"/>
                <a:gd name="T25" fmla="*/ 2147483647 h 908"/>
                <a:gd name="T26" fmla="*/ 2147483647 w 1075"/>
                <a:gd name="T27" fmla="*/ 2147483647 h 908"/>
                <a:gd name="T28" fmla="*/ 2147483647 w 1075"/>
                <a:gd name="T29" fmla="*/ 2147483647 h 908"/>
                <a:gd name="T30" fmla="*/ 2147483647 w 1075"/>
                <a:gd name="T31" fmla="*/ 2147483647 h 908"/>
                <a:gd name="T32" fmla="*/ 2147483647 w 1075"/>
                <a:gd name="T33" fmla="*/ 2147483647 h 908"/>
                <a:gd name="T34" fmla="*/ 2147483647 w 1075"/>
                <a:gd name="T35" fmla="*/ 2147483647 h 908"/>
                <a:gd name="T36" fmla="*/ 2147483647 w 1075"/>
                <a:gd name="T37" fmla="*/ 2147483647 h 908"/>
                <a:gd name="T38" fmla="*/ 2147483647 w 1075"/>
                <a:gd name="T39" fmla="*/ 2147483647 h 908"/>
                <a:gd name="T40" fmla="*/ 2147483647 w 1075"/>
                <a:gd name="T41" fmla="*/ 2147483647 h 908"/>
                <a:gd name="T42" fmla="*/ 2147483647 w 1075"/>
                <a:gd name="T43" fmla="*/ 2147483647 h 908"/>
                <a:gd name="T44" fmla="*/ 2147483647 w 1075"/>
                <a:gd name="T45" fmla="*/ 2147483647 h 908"/>
                <a:gd name="T46" fmla="*/ 2147483647 w 1075"/>
                <a:gd name="T47" fmla="*/ 2147483647 h 908"/>
                <a:gd name="T48" fmla="*/ 2147483647 w 1075"/>
                <a:gd name="T49" fmla="*/ 2147483647 h 908"/>
                <a:gd name="T50" fmla="*/ 2147483647 w 1075"/>
                <a:gd name="T51" fmla="*/ 2147483647 h 908"/>
                <a:gd name="T52" fmla="*/ 2147483647 w 1075"/>
                <a:gd name="T53" fmla="*/ 2147483647 h 908"/>
                <a:gd name="T54" fmla="*/ 2147483647 w 1075"/>
                <a:gd name="T55" fmla="*/ 2147483647 h 908"/>
                <a:gd name="T56" fmla="*/ 2147483647 w 1075"/>
                <a:gd name="T57" fmla="*/ 2147483647 h 908"/>
                <a:gd name="T58" fmla="*/ 2147483647 w 1075"/>
                <a:gd name="T59" fmla="*/ 2147483647 h 908"/>
                <a:gd name="T60" fmla="*/ 2147483647 w 1075"/>
                <a:gd name="T61" fmla="*/ 2147483647 h 908"/>
                <a:gd name="T62" fmla="*/ 2109397772 w 1075"/>
                <a:gd name="T63" fmla="*/ 2147483647 h 908"/>
                <a:gd name="T64" fmla="*/ 1892954657 w 1075"/>
                <a:gd name="T65" fmla="*/ 2147483647 h 908"/>
                <a:gd name="T66" fmla="*/ 1705860728 w 1075"/>
                <a:gd name="T67" fmla="*/ 2147483647 h 908"/>
                <a:gd name="T68" fmla="*/ 1617816525 w 1075"/>
                <a:gd name="T69" fmla="*/ 2147483647 h 908"/>
                <a:gd name="T70" fmla="*/ 1515097013 w 1075"/>
                <a:gd name="T71" fmla="*/ 2147483647 h 908"/>
                <a:gd name="T72" fmla="*/ 1419717070 w 1075"/>
                <a:gd name="T73" fmla="*/ 2147483647 h 908"/>
                <a:gd name="T74" fmla="*/ 1269307586 w 1075"/>
                <a:gd name="T75" fmla="*/ 2147483647 h 908"/>
                <a:gd name="T76" fmla="*/ 1159252334 w 1075"/>
                <a:gd name="T77" fmla="*/ 2147483647 h 908"/>
                <a:gd name="T78" fmla="*/ 1082213657 w 1075"/>
                <a:gd name="T79" fmla="*/ 2147483647 h 908"/>
                <a:gd name="T80" fmla="*/ 964820509 w 1075"/>
                <a:gd name="T81" fmla="*/ 2147483647 h 908"/>
                <a:gd name="T82" fmla="*/ 715361298 w 1075"/>
                <a:gd name="T83" fmla="*/ 2147483647 h 908"/>
                <a:gd name="T84" fmla="*/ 564951814 w 1075"/>
                <a:gd name="T85" fmla="*/ 2147483647 h 908"/>
                <a:gd name="T86" fmla="*/ 539272893 w 1075"/>
                <a:gd name="T87" fmla="*/ 2147483647 h 908"/>
                <a:gd name="T88" fmla="*/ 432885391 w 1075"/>
                <a:gd name="T89" fmla="*/ 2012670339 h 908"/>
                <a:gd name="T90" fmla="*/ 183426120 w 1075"/>
                <a:gd name="T91" fmla="*/ 1803451830 h 908"/>
                <a:gd name="T92" fmla="*/ 0 w 1075"/>
                <a:gd name="T93" fmla="*/ 1585866953 h 908"/>
                <a:gd name="T94" fmla="*/ 0 w 1075"/>
                <a:gd name="T95" fmla="*/ 1497995547 h 908"/>
                <a:gd name="T96" fmla="*/ 597968390 w 1075"/>
                <a:gd name="T97" fmla="*/ 1502180777 h 908"/>
                <a:gd name="T98" fmla="*/ 1082213657 w 1075"/>
                <a:gd name="T99" fmla="*/ 1544022842 h 908"/>
                <a:gd name="T100" fmla="*/ 1144577023 w 1075"/>
                <a:gd name="T101" fmla="*/ 0 h 9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75"/>
                <a:gd name="T154" fmla="*/ 0 h 908"/>
                <a:gd name="T155" fmla="*/ 1075 w 1075"/>
                <a:gd name="T156" fmla="*/ 908 h 9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75" h="908">
                  <a:moveTo>
                    <a:pt x="312" y="0"/>
                  </a:moveTo>
                  <a:lnTo>
                    <a:pt x="549" y="8"/>
                  </a:lnTo>
                  <a:lnTo>
                    <a:pt x="549" y="173"/>
                  </a:lnTo>
                  <a:lnTo>
                    <a:pt x="671" y="218"/>
                  </a:lnTo>
                  <a:lnTo>
                    <a:pt x="704" y="203"/>
                  </a:lnTo>
                  <a:lnTo>
                    <a:pt x="783" y="239"/>
                  </a:lnTo>
                  <a:lnTo>
                    <a:pt x="831" y="236"/>
                  </a:lnTo>
                  <a:lnTo>
                    <a:pt x="922" y="201"/>
                  </a:lnTo>
                  <a:lnTo>
                    <a:pt x="975" y="235"/>
                  </a:lnTo>
                  <a:lnTo>
                    <a:pt x="1021" y="244"/>
                  </a:lnTo>
                  <a:lnTo>
                    <a:pt x="1021" y="378"/>
                  </a:lnTo>
                  <a:lnTo>
                    <a:pt x="1075" y="462"/>
                  </a:lnTo>
                  <a:lnTo>
                    <a:pt x="1063" y="576"/>
                  </a:lnTo>
                  <a:lnTo>
                    <a:pt x="1004" y="622"/>
                  </a:lnTo>
                  <a:lnTo>
                    <a:pt x="992" y="580"/>
                  </a:lnTo>
                  <a:lnTo>
                    <a:pt x="975" y="599"/>
                  </a:lnTo>
                  <a:lnTo>
                    <a:pt x="988" y="625"/>
                  </a:lnTo>
                  <a:lnTo>
                    <a:pt x="883" y="694"/>
                  </a:lnTo>
                  <a:lnTo>
                    <a:pt x="858" y="698"/>
                  </a:lnTo>
                  <a:lnTo>
                    <a:pt x="804" y="732"/>
                  </a:lnTo>
                  <a:lnTo>
                    <a:pt x="804" y="751"/>
                  </a:lnTo>
                  <a:lnTo>
                    <a:pt x="787" y="755"/>
                  </a:lnTo>
                  <a:lnTo>
                    <a:pt x="800" y="778"/>
                  </a:lnTo>
                  <a:lnTo>
                    <a:pt x="771" y="812"/>
                  </a:lnTo>
                  <a:lnTo>
                    <a:pt x="787" y="861"/>
                  </a:lnTo>
                  <a:lnTo>
                    <a:pt x="804" y="878"/>
                  </a:lnTo>
                  <a:lnTo>
                    <a:pt x="800" y="908"/>
                  </a:lnTo>
                  <a:lnTo>
                    <a:pt x="758" y="908"/>
                  </a:lnTo>
                  <a:lnTo>
                    <a:pt x="721" y="893"/>
                  </a:lnTo>
                  <a:lnTo>
                    <a:pt x="696" y="897"/>
                  </a:lnTo>
                  <a:lnTo>
                    <a:pt x="612" y="870"/>
                  </a:lnTo>
                  <a:lnTo>
                    <a:pt x="575" y="766"/>
                  </a:lnTo>
                  <a:lnTo>
                    <a:pt x="516" y="717"/>
                  </a:lnTo>
                  <a:lnTo>
                    <a:pt x="465" y="625"/>
                  </a:lnTo>
                  <a:lnTo>
                    <a:pt x="441" y="617"/>
                  </a:lnTo>
                  <a:lnTo>
                    <a:pt x="413" y="594"/>
                  </a:lnTo>
                  <a:lnTo>
                    <a:pt x="387" y="594"/>
                  </a:lnTo>
                  <a:lnTo>
                    <a:pt x="346" y="586"/>
                  </a:lnTo>
                  <a:lnTo>
                    <a:pt x="316" y="594"/>
                  </a:lnTo>
                  <a:lnTo>
                    <a:pt x="295" y="639"/>
                  </a:lnTo>
                  <a:lnTo>
                    <a:pt x="263" y="647"/>
                  </a:lnTo>
                  <a:lnTo>
                    <a:pt x="195" y="612"/>
                  </a:lnTo>
                  <a:lnTo>
                    <a:pt x="154" y="568"/>
                  </a:lnTo>
                  <a:lnTo>
                    <a:pt x="147" y="516"/>
                  </a:lnTo>
                  <a:lnTo>
                    <a:pt x="118" y="481"/>
                  </a:lnTo>
                  <a:lnTo>
                    <a:pt x="50" y="431"/>
                  </a:lnTo>
                  <a:lnTo>
                    <a:pt x="0" y="379"/>
                  </a:lnTo>
                  <a:lnTo>
                    <a:pt x="0" y="358"/>
                  </a:lnTo>
                  <a:lnTo>
                    <a:pt x="163" y="359"/>
                  </a:lnTo>
                  <a:lnTo>
                    <a:pt x="295" y="369"/>
                  </a:lnTo>
                  <a:lnTo>
                    <a:pt x="312" y="0"/>
                  </a:lnTo>
                  <a:close/>
                </a:path>
              </a:pathLst>
            </a:custGeom>
            <a:solidFill>
              <a:schemeClr val="accent4"/>
            </a:solidFill>
            <a:ln w="17640">
              <a:solidFill>
                <a:srgbClr val="000000"/>
              </a:solidFill>
              <a:round/>
              <a:headEnd/>
              <a:tailEnd/>
            </a:ln>
          </p:spPr>
          <p:txBody>
            <a:bodyPr wrap="none" anchor="ctr"/>
            <a:lstStyle/>
            <a:p>
              <a:endParaRPr lang="en-US"/>
            </a:p>
          </p:txBody>
        </p:sp>
        <p:sp>
          <p:nvSpPr>
            <p:cNvPr id="37907" name="Freeform 27"/>
            <p:cNvSpPr>
              <a:spLocks noChangeArrowheads="1"/>
            </p:cNvSpPr>
            <p:nvPr/>
          </p:nvSpPr>
          <p:spPr bwMode="auto">
            <a:xfrm>
              <a:off x="3773488" y="1524000"/>
              <a:ext cx="990600" cy="566738"/>
            </a:xfrm>
            <a:custGeom>
              <a:avLst/>
              <a:gdLst>
                <a:gd name="T0" fmla="*/ 3671159 w 517"/>
                <a:gd name="T1" fmla="*/ 0 h 277"/>
                <a:gd name="T2" fmla="*/ 1593327135 w 517"/>
                <a:gd name="T3" fmla="*/ 37674777 h 277"/>
                <a:gd name="T4" fmla="*/ 1710808024 w 517"/>
                <a:gd name="T5" fmla="*/ 376745697 h 277"/>
                <a:gd name="T6" fmla="*/ 1820946597 w 517"/>
                <a:gd name="T7" fmla="*/ 640467109 h 277"/>
                <a:gd name="T8" fmla="*/ 1898042832 w 517"/>
                <a:gd name="T9" fmla="*/ 1063257563 h 277"/>
                <a:gd name="T10" fmla="*/ 1853987020 w 517"/>
                <a:gd name="T11" fmla="*/ 1159537765 h 277"/>
                <a:gd name="T12" fmla="*/ 1266586406 w 517"/>
                <a:gd name="T13" fmla="*/ 1142793426 h 277"/>
                <a:gd name="T14" fmla="*/ 0 w 517"/>
                <a:gd name="T15" fmla="*/ 1121863003 h 277"/>
                <a:gd name="T16" fmla="*/ 3671159 w 517"/>
                <a:gd name="T17" fmla="*/ 0 h 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7"/>
                <a:gd name="T28" fmla="*/ 0 h 277"/>
                <a:gd name="T29" fmla="*/ 517 w 517"/>
                <a:gd name="T30" fmla="*/ 277 h 2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7" h="277">
                  <a:moveTo>
                    <a:pt x="1" y="0"/>
                  </a:moveTo>
                  <a:lnTo>
                    <a:pt x="434" y="9"/>
                  </a:lnTo>
                  <a:lnTo>
                    <a:pt x="466" y="90"/>
                  </a:lnTo>
                  <a:lnTo>
                    <a:pt x="496" y="153"/>
                  </a:lnTo>
                  <a:lnTo>
                    <a:pt x="517" y="254"/>
                  </a:lnTo>
                  <a:lnTo>
                    <a:pt x="505" y="277"/>
                  </a:lnTo>
                  <a:lnTo>
                    <a:pt x="345" y="273"/>
                  </a:lnTo>
                  <a:lnTo>
                    <a:pt x="0" y="268"/>
                  </a:lnTo>
                  <a:lnTo>
                    <a:pt x="1" y="0"/>
                  </a:lnTo>
                  <a:close/>
                </a:path>
              </a:pathLst>
            </a:custGeom>
            <a:solidFill>
              <a:schemeClr val="accent4"/>
            </a:solidFill>
            <a:ln w="17640">
              <a:solidFill>
                <a:srgbClr val="000000"/>
              </a:solidFill>
              <a:round/>
              <a:headEnd/>
              <a:tailEnd/>
            </a:ln>
          </p:spPr>
          <p:txBody>
            <a:bodyPr wrap="none" anchor="ctr"/>
            <a:lstStyle/>
            <a:p>
              <a:endParaRPr lang="en-US"/>
            </a:p>
          </p:txBody>
        </p:sp>
        <p:sp>
          <p:nvSpPr>
            <p:cNvPr id="37908" name="Freeform 28"/>
            <p:cNvSpPr>
              <a:spLocks noChangeArrowheads="1"/>
            </p:cNvSpPr>
            <p:nvPr/>
          </p:nvSpPr>
          <p:spPr bwMode="auto">
            <a:xfrm>
              <a:off x="3773488" y="2057400"/>
              <a:ext cx="1039812" cy="660400"/>
            </a:xfrm>
            <a:custGeom>
              <a:avLst/>
              <a:gdLst>
                <a:gd name="T0" fmla="*/ 32882143 w 544"/>
                <a:gd name="T1" fmla="*/ 0 h 323"/>
                <a:gd name="T2" fmla="*/ 29227504 w 544"/>
                <a:gd name="T3" fmla="*/ 522539897 h 323"/>
                <a:gd name="T4" fmla="*/ 0 w 544"/>
                <a:gd name="T5" fmla="*/ 1137045315 h 323"/>
                <a:gd name="T6" fmla="*/ 1443140378 w 544"/>
                <a:gd name="T7" fmla="*/ 1157947069 h 323"/>
                <a:gd name="T8" fmla="*/ 1596589036 w 544"/>
                <a:gd name="T9" fmla="*/ 1245733211 h 323"/>
                <a:gd name="T10" fmla="*/ 1702540862 w 544"/>
                <a:gd name="T11" fmla="*/ 1128685022 h 323"/>
                <a:gd name="T12" fmla="*/ 1987516121 w 544"/>
                <a:gd name="T13" fmla="*/ 1350241982 h 323"/>
                <a:gd name="T14" fmla="*/ 1947326641 w 544"/>
                <a:gd name="T15" fmla="*/ 1116143561 h 323"/>
                <a:gd name="T16" fmla="*/ 1972901417 w 544"/>
                <a:gd name="T17" fmla="*/ 936389853 h 323"/>
                <a:gd name="T18" fmla="*/ 1987516121 w 544"/>
                <a:gd name="T19" fmla="*/ 321884691 h 323"/>
                <a:gd name="T20" fmla="*/ 1859642240 w 544"/>
                <a:gd name="T21" fmla="*/ 188113808 h 323"/>
                <a:gd name="T22" fmla="*/ 1910791792 w 544"/>
                <a:gd name="T23" fmla="*/ 20901762 h 323"/>
                <a:gd name="T24" fmla="*/ 964530564 w 544"/>
                <a:gd name="T25" fmla="*/ 16720590 h 323"/>
                <a:gd name="T26" fmla="*/ 32882143 w 544"/>
                <a:gd name="T27" fmla="*/ 0 h 3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4"/>
                <a:gd name="T43" fmla="*/ 0 h 323"/>
                <a:gd name="T44" fmla="*/ 544 w 544"/>
                <a:gd name="T45" fmla="*/ 323 h 3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4" h="323">
                  <a:moveTo>
                    <a:pt x="9" y="0"/>
                  </a:moveTo>
                  <a:lnTo>
                    <a:pt x="8" y="125"/>
                  </a:lnTo>
                  <a:lnTo>
                    <a:pt x="0" y="272"/>
                  </a:lnTo>
                  <a:lnTo>
                    <a:pt x="395" y="277"/>
                  </a:lnTo>
                  <a:lnTo>
                    <a:pt x="437" y="298"/>
                  </a:lnTo>
                  <a:lnTo>
                    <a:pt x="466" y="270"/>
                  </a:lnTo>
                  <a:lnTo>
                    <a:pt x="544" y="323"/>
                  </a:lnTo>
                  <a:lnTo>
                    <a:pt x="533" y="267"/>
                  </a:lnTo>
                  <a:lnTo>
                    <a:pt x="540" y="224"/>
                  </a:lnTo>
                  <a:lnTo>
                    <a:pt x="544" y="77"/>
                  </a:lnTo>
                  <a:lnTo>
                    <a:pt x="509" y="45"/>
                  </a:lnTo>
                  <a:lnTo>
                    <a:pt x="523" y="5"/>
                  </a:lnTo>
                  <a:lnTo>
                    <a:pt x="264" y="4"/>
                  </a:lnTo>
                  <a:lnTo>
                    <a:pt x="9" y="0"/>
                  </a:lnTo>
                  <a:close/>
                </a:path>
              </a:pathLst>
            </a:custGeom>
            <a:solidFill>
              <a:schemeClr val="tx2">
                <a:alpha val="90000"/>
              </a:schemeClr>
            </a:solidFill>
            <a:ln w="17640">
              <a:solidFill>
                <a:srgbClr val="000000"/>
              </a:solidFill>
              <a:round/>
              <a:headEnd/>
              <a:tailEnd/>
            </a:ln>
          </p:spPr>
          <p:txBody>
            <a:bodyPr wrap="none" anchor="ctr"/>
            <a:lstStyle/>
            <a:p>
              <a:r>
                <a:rPr lang="en-US" dirty="0" smtClean="0"/>
                <a:t>    </a:t>
              </a:r>
              <a:r>
                <a:rPr lang="en-US" sz="1200" b="1" dirty="0" smtClean="0">
                  <a:solidFill>
                    <a:schemeClr val="bg2"/>
                  </a:solidFill>
                </a:rPr>
                <a:t>SD</a:t>
              </a:r>
              <a:endParaRPr lang="en-US" sz="1200" b="1" dirty="0">
                <a:solidFill>
                  <a:schemeClr val="bg2"/>
                </a:solidFill>
              </a:endParaRPr>
            </a:p>
          </p:txBody>
        </p:sp>
        <p:sp>
          <p:nvSpPr>
            <p:cNvPr id="37909" name="Freeform 29"/>
            <p:cNvSpPr>
              <a:spLocks noChangeArrowheads="1"/>
            </p:cNvSpPr>
            <p:nvPr/>
          </p:nvSpPr>
          <p:spPr bwMode="auto">
            <a:xfrm>
              <a:off x="3735388" y="2617788"/>
              <a:ext cx="1243012" cy="544512"/>
            </a:xfrm>
            <a:custGeom>
              <a:avLst/>
              <a:gdLst>
                <a:gd name="T0" fmla="*/ 25678059 w 649"/>
                <a:gd name="T1" fmla="*/ 0 h 266"/>
                <a:gd name="T2" fmla="*/ 0 w 649"/>
                <a:gd name="T3" fmla="*/ 737504575 h 266"/>
                <a:gd name="T4" fmla="*/ 535567751 w 649"/>
                <a:gd name="T5" fmla="*/ 754265711 h 266"/>
                <a:gd name="T6" fmla="*/ 531900005 w 649"/>
                <a:gd name="T7" fmla="*/ 1114636535 h 266"/>
                <a:gd name="T8" fmla="*/ 1258217356 w 649"/>
                <a:gd name="T9" fmla="*/ 1102065683 h 266"/>
                <a:gd name="T10" fmla="*/ 1903832566 w 649"/>
                <a:gd name="T11" fmla="*/ 1093685114 h 266"/>
                <a:gd name="T12" fmla="*/ 2147483647 w 649"/>
                <a:gd name="T13" fmla="*/ 1102065683 h 266"/>
                <a:gd name="T14" fmla="*/ 2147483647 w 649"/>
                <a:gd name="T15" fmla="*/ 791978267 h 266"/>
                <a:gd name="T16" fmla="*/ 2131265850 w 649"/>
                <a:gd name="T17" fmla="*/ 498652116 h 266"/>
                <a:gd name="T18" fmla="*/ 2017548490 w 649"/>
                <a:gd name="T19" fmla="*/ 196947508 h 266"/>
                <a:gd name="T20" fmla="*/ 1746096509 w 649"/>
                <a:gd name="T21" fmla="*/ 4190285 h 266"/>
                <a:gd name="T22" fmla="*/ 1625043657 w 649"/>
                <a:gd name="T23" fmla="*/ 113139748 h 266"/>
                <a:gd name="T24" fmla="*/ 1474645008 w 649"/>
                <a:gd name="T25" fmla="*/ 33522280 h 266"/>
                <a:gd name="T26" fmla="*/ 829029558 w 649"/>
                <a:gd name="T27" fmla="*/ 12570856 h 266"/>
                <a:gd name="T28" fmla="*/ 25678059 w 649"/>
                <a:gd name="T29" fmla="*/ 0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49"/>
                <a:gd name="T46" fmla="*/ 0 h 266"/>
                <a:gd name="T47" fmla="*/ 649 w 649"/>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49" h="266">
                  <a:moveTo>
                    <a:pt x="7" y="0"/>
                  </a:moveTo>
                  <a:lnTo>
                    <a:pt x="0" y="176"/>
                  </a:lnTo>
                  <a:lnTo>
                    <a:pt x="146" y="180"/>
                  </a:lnTo>
                  <a:lnTo>
                    <a:pt x="145" y="266"/>
                  </a:lnTo>
                  <a:lnTo>
                    <a:pt x="343" y="263"/>
                  </a:lnTo>
                  <a:lnTo>
                    <a:pt x="519" y="261"/>
                  </a:lnTo>
                  <a:lnTo>
                    <a:pt x="649" y="263"/>
                  </a:lnTo>
                  <a:lnTo>
                    <a:pt x="608" y="189"/>
                  </a:lnTo>
                  <a:lnTo>
                    <a:pt x="581" y="119"/>
                  </a:lnTo>
                  <a:lnTo>
                    <a:pt x="550" y="47"/>
                  </a:lnTo>
                  <a:lnTo>
                    <a:pt x="476" y="1"/>
                  </a:lnTo>
                  <a:lnTo>
                    <a:pt x="443" y="27"/>
                  </a:lnTo>
                  <a:lnTo>
                    <a:pt x="402" y="8"/>
                  </a:lnTo>
                  <a:lnTo>
                    <a:pt x="226" y="3"/>
                  </a:lnTo>
                  <a:lnTo>
                    <a:pt x="7" y="0"/>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10" name="Freeform 30"/>
            <p:cNvSpPr>
              <a:spLocks noChangeArrowheads="1"/>
            </p:cNvSpPr>
            <p:nvPr/>
          </p:nvSpPr>
          <p:spPr bwMode="auto">
            <a:xfrm>
              <a:off x="4000500" y="3149600"/>
              <a:ext cx="1093788" cy="542925"/>
            </a:xfrm>
            <a:custGeom>
              <a:avLst/>
              <a:gdLst>
                <a:gd name="T0" fmla="*/ 22015594 w 571"/>
                <a:gd name="T1" fmla="*/ 8395874 h 265"/>
                <a:gd name="T2" fmla="*/ 14677062 w 571"/>
                <a:gd name="T3" fmla="*/ 646410561 h 265"/>
                <a:gd name="T4" fmla="*/ 0 w 571"/>
                <a:gd name="T5" fmla="*/ 1099738642 h 265"/>
                <a:gd name="T6" fmla="*/ 2095222810 w 571"/>
                <a:gd name="T7" fmla="*/ 1112330398 h 265"/>
                <a:gd name="T8" fmla="*/ 2051189720 w 571"/>
                <a:gd name="T9" fmla="*/ 528880541 h 265"/>
                <a:gd name="T10" fmla="*/ 2051189720 w 571"/>
                <a:gd name="T11" fmla="*/ 310612499 h 265"/>
                <a:gd name="T12" fmla="*/ 1882397329 w 571"/>
                <a:gd name="T13" fmla="*/ 180490787 h 265"/>
                <a:gd name="T14" fmla="*/ 1933768947 w 571"/>
                <a:gd name="T15" fmla="*/ 62962897 h 265"/>
                <a:gd name="T16" fmla="*/ 1864050048 w 571"/>
                <a:gd name="T17" fmla="*/ 0 h 265"/>
                <a:gd name="T18" fmla="*/ 913678702 w 571"/>
                <a:gd name="T19" fmla="*/ 8395874 h 265"/>
                <a:gd name="T20" fmla="*/ 22015594 w 571"/>
                <a:gd name="T21" fmla="*/ 8395874 h 2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1"/>
                <a:gd name="T34" fmla="*/ 0 h 265"/>
                <a:gd name="T35" fmla="*/ 571 w 571"/>
                <a:gd name="T36" fmla="*/ 265 h 2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1" h="265">
                  <a:moveTo>
                    <a:pt x="6" y="2"/>
                  </a:moveTo>
                  <a:lnTo>
                    <a:pt x="4" y="154"/>
                  </a:lnTo>
                  <a:lnTo>
                    <a:pt x="0" y="262"/>
                  </a:lnTo>
                  <a:lnTo>
                    <a:pt x="571" y="265"/>
                  </a:lnTo>
                  <a:lnTo>
                    <a:pt x="559" y="126"/>
                  </a:lnTo>
                  <a:lnTo>
                    <a:pt x="559" y="74"/>
                  </a:lnTo>
                  <a:lnTo>
                    <a:pt x="513" y="43"/>
                  </a:lnTo>
                  <a:lnTo>
                    <a:pt x="527" y="15"/>
                  </a:lnTo>
                  <a:lnTo>
                    <a:pt x="508" y="0"/>
                  </a:lnTo>
                  <a:lnTo>
                    <a:pt x="249" y="2"/>
                  </a:lnTo>
                  <a:lnTo>
                    <a:pt x="6" y="2"/>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11" name="Freeform 31"/>
            <p:cNvSpPr>
              <a:spLocks noChangeArrowheads="1"/>
            </p:cNvSpPr>
            <p:nvPr/>
          </p:nvSpPr>
          <p:spPr bwMode="auto">
            <a:xfrm>
              <a:off x="3856038" y="3678238"/>
              <a:ext cx="1271587" cy="596900"/>
            </a:xfrm>
            <a:custGeom>
              <a:avLst/>
              <a:gdLst>
                <a:gd name="T0" fmla="*/ 14626117 w 665"/>
                <a:gd name="T1" fmla="*/ 0 h 292"/>
                <a:gd name="T2" fmla="*/ 0 w 665"/>
                <a:gd name="T3" fmla="*/ 217289971 h 292"/>
                <a:gd name="T4" fmla="*/ 862900773 w 665"/>
                <a:gd name="T5" fmla="*/ 250720445 h 292"/>
                <a:gd name="T6" fmla="*/ 866556823 w 665"/>
                <a:gd name="T7" fmla="*/ 944377428 h 292"/>
                <a:gd name="T8" fmla="*/ 1312633442 w 665"/>
                <a:gd name="T9" fmla="*/ 1136595756 h 292"/>
                <a:gd name="T10" fmla="*/ 1433292663 w 665"/>
                <a:gd name="T11" fmla="*/ 1065558298 h 292"/>
                <a:gd name="T12" fmla="*/ 1711175432 w 665"/>
                <a:gd name="T13" fmla="*/ 1220169898 h 292"/>
                <a:gd name="T14" fmla="*/ 1897651207 w 665"/>
                <a:gd name="T15" fmla="*/ 1215991600 h 292"/>
                <a:gd name="T16" fmla="*/ 2147483647 w 665"/>
                <a:gd name="T17" fmla="*/ 1065558298 h 292"/>
                <a:gd name="T18" fmla="*/ 2147483647 w 665"/>
                <a:gd name="T19" fmla="*/ 1207632959 h 292"/>
                <a:gd name="T20" fmla="*/ 2147483647 w 665"/>
                <a:gd name="T21" fmla="*/ 455473477 h 292"/>
                <a:gd name="T22" fmla="*/ 2147483647 w 665"/>
                <a:gd name="T23" fmla="*/ 16715241 h 292"/>
                <a:gd name="T24" fmla="*/ 14626117 w 665"/>
                <a:gd name="T25" fmla="*/ 0 h 2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65"/>
                <a:gd name="T40" fmla="*/ 0 h 292"/>
                <a:gd name="T41" fmla="*/ 665 w 665"/>
                <a:gd name="T42" fmla="*/ 292 h 2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65" h="292">
                  <a:moveTo>
                    <a:pt x="4" y="0"/>
                  </a:moveTo>
                  <a:lnTo>
                    <a:pt x="0" y="52"/>
                  </a:lnTo>
                  <a:lnTo>
                    <a:pt x="236" y="60"/>
                  </a:lnTo>
                  <a:lnTo>
                    <a:pt x="237" y="226"/>
                  </a:lnTo>
                  <a:lnTo>
                    <a:pt x="359" y="272"/>
                  </a:lnTo>
                  <a:lnTo>
                    <a:pt x="392" y="255"/>
                  </a:lnTo>
                  <a:lnTo>
                    <a:pt x="468" y="292"/>
                  </a:lnTo>
                  <a:lnTo>
                    <a:pt x="519" y="291"/>
                  </a:lnTo>
                  <a:lnTo>
                    <a:pt x="610" y="255"/>
                  </a:lnTo>
                  <a:lnTo>
                    <a:pt x="665" y="289"/>
                  </a:lnTo>
                  <a:lnTo>
                    <a:pt x="665" y="109"/>
                  </a:lnTo>
                  <a:lnTo>
                    <a:pt x="648" y="4"/>
                  </a:lnTo>
                  <a:lnTo>
                    <a:pt x="4" y="0"/>
                  </a:lnTo>
                  <a:close/>
                </a:path>
              </a:pathLst>
            </a:custGeom>
            <a:solidFill>
              <a:schemeClr val="accent4"/>
            </a:solidFill>
            <a:ln w="17640">
              <a:solidFill>
                <a:srgbClr val="000000"/>
              </a:solidFill>
              <a:round/>
              <a:headEnd/>
              <a:tailEnd/>
            </a:ln>
          </p:spPr>
          <p:txBody>
            <a:bodyPr wrap="none" anchor="ctr"/>
            <a:lstStyle/>
            <a:p>
              <a:endParaRPr lang="en-US"/>
            </a:p>
          </p:txBody>
        </p:sp>
        <p:sp>
          <p:nvSpPr>
            <p:cNvPr id="37912" name="Freeform 32"/>
            <p:cNvSpPr>
              <a:spLocks noChangeArrowheads="1"/>
            </p:cNvSpPr>
            <p:nvPr/>
          </p:nvSpPr>
          <p:spPr bwMode="auto">
            <a:xfrm>
              <a:off x="5102225" y="3706813"/>
              <a:ext cx="717550" cy="652462"/>
            </a:xfrm>
            <a:custGeom>
              <a:avLst/>
              <a:gdLst>
                <a:gd name="T0" fmla="*/ 0 w 374"/>
                <a:gd name="T1" fmla="*/ 121319056 h 319"/>
                <a:gd name="T2" fmla="*/ 544781673 w 374"/>
                <a:gd name="T3" fmla="*/ 54383419 h 319"/>
                <a:gd name="T4" fmla="*/ 1214716304 w 374"/>
                <a:gd name="T5" fmla="*/ 0 h 319"/>
                <a:gd name="T6" fmla="*/ 1177908303 w 374"/>
                <a:gd name="T7" fmla="*/ 175702491 h 319"/>
                <a:gd name="T8" fmla="*/ 1325146062 w 374"/>
                <a:gd name="T9" fmla="*/ 138051971 h 319"/>
                <a:gd name="T10" fmla="*/ 1376679181 w 374"/>
                <a:gd name="T11" fmla="*/ 255186240 h 319"/>
                <a:gd name="T12" fmla="*/ 1225759664 w 374"/>
                <a:gd name="T13" fmla="*/ 359772446 h 319"/>
                <a:gd name="T14" fmla="*/ 1258887823 w 374"/>
                <a:gd name="T15" fmla="*/ 548025174 h 319"/>
                <a:gd name="T16" fmla="*/ 1100606705 w 374"/>
                <a:gd name="T17" fmla="*/ 853412044 h 319"/>
                <a:gd name="T18" fmla="*/ 982817026 w 374"/>
                <a:gd name="T19" fmla="*/ 1045849399 h 319"/>
                <a:gd name="T20" fmla="*/ 1049073586 w 374"/>
                <a:gd name="T21" fmla="*/ 1288485657 h 319"/>
                <a:gd name="T22" fmla="*/ 198770938 w 374"/>
                <a:gd name="T23" fmla="*/ 1334503642 h 319"/>
                <a:gd name="T24" fmla="*/ 195091097 w 374"/>
                <a:gd name="T25" fmla="*/ 1183901561 h 319"/>
                <a:gd name="T26" fmla="*/ 25766567 w 374"/>
                <a:gd name="T27" fmla="*/ 1150433751 h 319"/>
                <a:gd name="T28" fmla="*/ 25766567 w 374"/>
                <a:gd name="T29" fmla="*/ 359772446 h 319"/>
                <a:gd name="T30" fmla="*/ 0 w 374"/>
                <a:gd name="T31" fmla="*/ 121319056 h 3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4"/>
                <a:gd name="T49" fmla="*/ 0 h 319"/>
                <a:gd name="T50" fmla="*/ 374 w 374"/>
                <a:gd name="T51" fmla="*/ 319 h 3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4" h="319">
                  <a:moveTo>
                    <a:pt x="0" y="29"/>
                  </a:moveTo>
                  <a:lnTo>
                    <a:pt x="148" y="13"/>
                  </a:lnTo>
                  <a:lnTo>
                    <a:pt x="330" y="0"/>
                  </a:lnTo>
                  <a:lnTo>
                    <a:pt x="320" y="42"/>
                  </a:lnTo>
                  <a:lnTo>
                    <a:pt x="360" y="33"/>
                  </a:lnTo>
                  <a:lnTo>
                    <a:pt x="374" y="61"/>
                  </a:lnTo>
                  <a:lnTo>
                    <a:pt x="333" y="86"/>
                  </a:lnTo>
                  <a:lnTo>
                    <a:pt x="342" y="131"/>
                  </a:lnTo>
                  <a:lnTo>
                    <a:pt x="299" y="204"/>
                  </a:lnTo>
                  <a:lnTo>
                    <a:pt x="267" y="250"/>
                  </a:lnTo>
                  <a:lnTo>
                    <a:pt x="285" y="308"/>
                  </a:lnTo>
                  <a:lnTo>
                    <a:pt x="54" y="319"/>
                  </a:lnTo>
                  <a:lnTo>
                    <a:pt x="53" y="283"/>
                  </a:lnTo>
                  <a:lnTo>
                    <a:pt x="7" y="275"/>
                  </a:lnTo>
                  <a:lnTo>
                    <a:pt x="7" y="86"/>
                  </a:lnTo>
                  <a:lnTo>
                    <a:pt x="0" y="29"/>
                  </a:lnTo>
                  <a:close/>
                </a:path>
              </a:pathLst>
            </a:custGeom>
            <a:solidFill>
              <a:srgbClr val="FFFFFF"/>
            </a:solidFill>
            <a:ln w="17640">
              <a:solidFill>
                <a:srgbClr val="000000"/>
              </a:solidFill>
              <a:round/>
              <a:headEnd/>
              <a:tailEnd/>
            </a:ln>
          </p:spPr>
          <p:txBody>
            <a:bodyPr wrap="none" anchor="ctr"/>
            <a:lstStyle/>
            <a:p>
              <a:endParaRPr lang="en-US"/>
            </a:p>
          </p:txBody>
        </p:sp>
        <p:sp>
          <p:nvSpPr>
            <p:cNvPr id="37913" name="Freeform 33"/>
            <p:cNvSpPr>
              <a:spLocks noChangeArrowheads="1"/>
            </p:cNvSpPr>
            <p:nvPr/>
          </p:nvSpPr>
          <p:spPr bwMode="auto">
            <a:xfrm>
              <a:off x="5207000" y="4335463"/>
              <a:ext cx="873125" cy="682625"/>
            </a:xfrm>
            <a:custGeom>
              <a:avLst/>
              <a:gdLst>
                <a:gd name="T0" fmla="*/ 0 w 457"/>
                <a:gd name="T1" fmla="*/ 33415920 h 334"/>
                <a:gd name="T2" fmla="*/ 835903525 w 457"/>
                <a:gd name="T3" fmla="*/ 0 h 334"/>
                <a:gd name="T4" fmla="*/ 981912148 w 457"/>
                <a:gd name="T5" fmla="*/ 288216969 h 334"/>
                <a:gd name="T6" fmla="*/ 854155080 w 457"/>
                <a:gd name="T7" fmla="*/ 626559850 h 334"/>
                <a:gd name="T8" fmla="*/ 814000894 w 457"/>
                <a:gd name="T9" fmla="*/ 781110998 h 334"/>
                <a:gd name="T10" fmla="*/ 1372487652 w 457"/>
                <a:gd name="T11" fmla="*/ 714279174 h 334"/>
                <a:gd name="T12" fmla="*/ 1408988853 w 457"/>
                <a:gd name="T13" fmla="*/ 939839647 h 334"/>
                <a:gd name="T14" fmla="*/ 1241079509 w 457"/>
                <a:gd name="T15" fmla="*/ 918954191 h 334"/>
                <a:gd name="T16" fmla="*/ 1164424122 w 457"/>
                <a:gd name="T17" fmla="*/ 1010851015 h 334"/>
                <a:gd name="T18" fmla="*/ 1252028914 w 457"/>
                <a:gd name="T19" fmla="*/ 1077683095 h 334"/>
                <a:gd name="T20" fmla="*/ 1401688613 w 457"/>
                <a:gd name="T21" fmla="*/ 1002496015 h 334"/>
                <a:gd name="T22" fmla="*/ 1408988853 w 457"/>
                <a:gd name="T23" fmla="*/ 1106923551 h 334"/>
                <a:gd name="T24" fmla="*/ 1500244720 w 457"/>
                <a:gd name="T25" fmla="*/ 1019203971 h 334"/>
                <a:gd name="T26" fmla="*/ 1558648551 w 457"/>
                <a:gd name="T27" fmla="*/ 1019203971 h 334"/>
                <a:gd name="T28" fmla="*/ 1489295315 w 457"/>
                <a:gd name="T29" fmla="*/ 1202995831 h 334"/>
                <a:gd name="T30" fmla="*/ 1628003698 w 457"/>
                <a:gd name="T31" fmla="*/ 1236411744 h 334"/>
                <a:gd name="T32" fmla="*/ 1668155974 w 457"/>
                <a:gd name="T33" fmla="*/ 1336661524 h 334"/>
                <a:gd name="T34" fmla="*/ 1606102978 w 457"/>
                <a:gd name="T35" fmla="*/ 1365899936 h 334"/>
                <a:gd name="T36" fmla="*/ 1518496276 w 457"/>
                <a:gd name="T37" fmla="*/ 1303245612 h 334"/>
                <a:gd name="T38" fmla="*/ 1357887172 w 457"/>
                <a:gd name="T39" fmla="*/ 1257297200 h 334"/>
                <a:gd name="T40" fmla="*/ 1394388372 w 457"/>
                <a:gd name="T41" fmla="*/ 1378432436 h 334"/>
                <a:gd name="T42" fmla="*/ 1310432745 w 457"/>
                <a:gd name="T43" fmla="*/ 1395140392 h 334"/>
                <a:gd name="T44" fmla="*/ 1244728674 w 457"/>
                <a:gd name="T45" fmla="*/ 1282360156 h 334"/>
                <a:gd name="T46" fmla="*/ 1204576398 w 457"/>
                <a:gd name="T47" fmla="*/ 1349191980 h 334"/>
                <a:gd name="T48" fmla="*/ 960011428 w 457"/>
                <a:gd name="T49" fmla="*/ 1349191980 h 334"/>
                <a:gd name="T50" fmla="*/ 960011428 w 457"/>
                <a:gd name="T51" fmla="*/ 1282360156 h 334"/>
                <a:gd name="T52" fmla="*/ 868755561 w 457"/>
                <a:gd name="T53" fmla="*/ 1202995831 h 334"/>
                <a:gd name="T54" fmla="*/ 686243826 w 457"/>
                <a:gd name="T55" fmla="*/ 1190463331 h 334"/>
                <a:gd name="T56" fmla="*/ 839552690 w 457"/>
                <a:gd name="T57" fmla="*/ 1282360156 h 334"/>
                <a:gd name="T58" fmla="*/ 624188919 w 457"/>
                <a:gd name="T59" fmla="*/ 1328306524 h 334"/>
                <a:gd name="T60" fmla="*/ 292019277 w 457"/>
                <a:gd name="T61" fmla="*/ 1265652200 h 334"/>
                <a:gd name="T62" fmla="*/ 164260239 w 457"/>
                <a:gd name="T63" fmla="*/ 1282360156 h 334"/>
                <a:gd name="T64" fmla="*/ 208063590 w 457"/>
                <a:gd name="T65" fmla="*/ 814528954 h 334"/>
                <a:gd name="T66" fmla="*/ 7300242 w 457"/>
                <a:gd name="T67" fmla="*/ 446945617 h 334"/>
                <a:gd name="T68" fmla="*/ 0 w 457"/>
                <a:gd name="T69" fmla="*/ 33415920 h 3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57"/>
                <a:gd name="T106" fmla="*/ 0 h 334"/>
                <a:gd name="T107" fmla="*/ 457 w 457"/>
                <a:gd name="T108" fmla="*/ 334 h 3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57" h="334">
                  <a:moveTo>
                    <a:pt x="0" y="8"/>
                  </a:moveTo>
                  <a:lnTo>
                    <a:pt x="229" y="0"/>
                  </a:lnTo>
                  <a:lnTo>
                    <a:pt x="269" y="69"/>
                  </a:lnTo>
                  <a:lnTo>
                    <a:pt x="234" y="150"/>
                  </a:lnTo>
                  <a:lnTo>
                    <a:pt x="223" y="187"/>
                  </a:lnTo>
                  <a:lnTo>
                    <a:pt x="376" y="171"/>
                  </a:lnTo>
                  <a:lnTo>
                    <a:pt x="386" y="225"/>
                  </a:lnTo>
                  <a:lnTo>
                    <a:pt x="340" y="220"/>
                  </a:lnTo>
                  <a:lnTo>
                    <a:pt x="319" y="242"/>
                  </a:lnTo>
                  <a:lnTo>
                    <a:pt x="343" y="258"/>
                  </a:lnTo>
                  <a:lnTo>
                    <a:pt x="384" y="240"/>
                  </a:lnTo>
                  <a:lnTo>
                    <a:pt x="386" y="265"/>
                  </a:lnTo>
                  <a:lnTo>
                    <a:pt x="411" y="244"/>
                  </a:lnTo>
                  <a:lnTo>
                    <a:pt x="427" y="244"/>
                  </a:lnTo>
                  <a:lnTo>
                    <a:pt x="408" y="288"/>
                  </a:lnTo>
                  <a:lnTo>
                    <a:pt x="446" y="296"/>
                  </a:lnTo>
                  <a:lnTo>
                    <a:pt x="457" y="320"/>
                  </a:lnTo>
                  <a:lnTo>
                    <a:pt x="440" y="327"/>
                  </a:lnTo>
                  <a:lnTo>
                    <a:pt x="416" y="312"/>
                  </a:lnTo>
                  <a:lnTo>
                    <a:pt x="372" y="301"/>
                  </a:lnTo>
                  <a:lnTo>
                    <a:pt x="382" y="330"/>
                  </a:lnTo>
                  <a:lnTo>
                    <a:pt x="359" y="334"/>
                  </a:lnTo>
                  <a:lnTo>
                    <a:pt x="341" y="307"/>
                  </a:lnTo>
                  <a:lnTo>
                    <a:pt x="330" y="323"/>
                  </a:lnTo>
                  <a:lnTo>
                    <a:pt x="263" y="323"/>
                  </a:lnTo>
                  <a:lnTo>
                    <a:pt x="263" y="307"/>
                  </a:lnTo>
                  <a:lnTo>
                    <a:pt x="238" y="288"/>
                  </a:lnTo>
                  <a:lnTo>
                    <a:pt x="188" y="285"/>
                  </a:lnTo>
                  <a:lnTo>
                    <a:pt x="230" y="307"/>
                  </a:lnTo>
                  <a:lnTo>
                    <a:pt x="171" y="318"/>
                  </a:lnTo>
                  <a:lnTo>
                    <a:pt x="80" y="303"/>
                  </a:lnTo>
                  <a:lnTo>
                    <a:pt x="45" y="307"/>
                  </a:lnTo>
                  <a:lnTo>
                    <a:pt x="57" y="195"/>
                  </a:lnTo>
                  <a:lnTo>
                    <a:pt x="2" y="107"/>
                  </a:lnTo>
                  <a:lnTo>
                    <a:pt x="0" y="8"/>
                  </a:lnTo>
                  <a:close/>
                </a:path>
              </a:pathLst>
            </a:custGeom>
            <a:solidFill>
              <a:srgbClr val="FFC000"/>
            </a:solidFill>
            <a:ln w="17640">
              <a:solidFill>
                <a:srgbClr val="000000"/>
              </a:solidFill>
              <a:round/>
              <a:headEnd/>
              <a:tailEnd/>
            </a:ln>
          </p:spPr>
          <p:txBody>
            <a:bodyPr wrap="none" anchor="ctr"/>
            <a:lstStyle/>
            <a:p>
              <a:endParaRPr lang="en-US"/>
            </a:p>
          </p:txBody>
        </p:sp>
        <p:sp>
          <p:nvSpPr>
            <p:cNvPr id="37914" name="Freeform 34"/>
            <p:cNvSpPr>
              <a:spLocks noChangeArrowheads="1"/>
            </p:cNvSpPr>
            <p:nvPr/>
          </p:nvSpPr>
          <p:spPr bwMode="auto">
            <a:xfrm>
              <a:off x="4606925" y="1454150"/>
              <a:ext cx="976313" cy="1069975"/>
            </a:xfrm>
            <a:custGeom>
              <a:avLst/>
              <a:gdLst>
                <a:gd name="T0" fmla="*/ 0 w 510"/>
                <a:gd name="T1" fmla="*/ 171603106 h 523"/>
                <a:gd name="T2" fmla="*/ 491070126 w 510"/>
                <a:gd name="T3" fmla="*/ 171603106 h 523"/>
                <a:gd name="T4" fmla="*/ 483740123 w 510"/>
                <a:gd name="T5" fmla="*/ 0 h 523"/>
                <a:gd name="T6" fmla="*/ 593680718 w 510"/>
                <a:gd name="T7" fmla="*/ 50225396 h 523"/>
                <a:gd name="T8" fmla="*/ 612004768 w 510"/>
                <a:gd name="T9" fmla="*/ 184160474 h 523"/>
                <a:gd name="T10" fmla="*/ 846543810 w 510"/>
                <a:gd name="T11" fmla="*/ 326467147 h 523"/>
                <a:gd name="T12" fmla="*/ 919838098 w 510"/>
                <a:gd name="T13" fmla="*/ 263684334 h 523"/>
                <a:gd name="T14" fmla="*/ 1055432866 w 510"/>
                <a:gd name="T15" fmla="*/ 263684334 h 523"/>
                <a:gd name="T16" fmla="*/ 1165373341 w 510"/>
                <a:gd name="T17" fmla="*/ 389247849 h 523"/>
                <a:gd name="T18" fmla="*/ 1235001670 w 510"/>
                <a:gd name="T19" fmla="*/ 343208258 h 523"/>
                <a:gd name="T20" fmla="*/ 1440224528 w 510"/>
                <a:gd name="T21" fmla="*/ 393433639 h 523"/>
                <a:gd name="T22" fmla="*/ 1509854771 w 510"/>
                <a:gd name="T23" fmla="*/ 297168667 h 523"/>
                <a:gd name="T24" fmla="*/ 1638119297 w 510"/>
                <a:gd name="T25" fmla="*/ 372506738 h 523"/>
                <a:gd name="T26" fmla="*/ 1868994294 w 510"/>
                <a:gd name="T27" fmla="*/ 364135159 h 523"/>
                <a:gd name="T28" fmla="*/ 1495194765 w 510"/>
                <a:gd name="T29" fmla="*/ 632005347 h 523"/>
                <a:gd name="T30" fmla="*/ 1311961917 w 510"/>
                <a:gd name="T31" fmla="*/ 870576927 h 523"/>
                <a:gd name="T32" fmla="*/ 1348608103 w 510"/>
                <a:gd name="T33" fmla="*/ 1217971103 h 523"/>
                <a:gd name="T34" fmla="*/ 1220343578 w 510"/>
                <a:gd name="T35" fmla="*/ 1360275665 h 523"/>
                <a:gd name="T36" fmla="*/ 1271649771 w 510"/>
                <a:gd name="T37" fmla="*/ 1460728472 h 523"/>
                <a:gd name="T38" fmla="*/ 1271649771 w 510"/>
                <a:gd name="T39" fmla="*/ 1716041164 h 523"/>
                <a:gd name="T40" fmla="*/ 1399914296 w 510"/>
                <a:gd name="T41" fmla="*/ 1716041164 h 523"/>
                <a:gd name="T42" fmla="*/ 1586813104 w 510"/>
                <a:gd name="T43" fmla="*/ 1900201574 h 523"/>
                <a:gd name="T44" fmla="*/ 1663771436 w 510"/>
                <a:gd name="T45" fmla="*/ 2126215786 h 523"/>
                <a:gd name="T46" fmla="*/ 344481550 w 510"/>
                <a:gd name="T47" fmla="*/ 2147483647 h 523"/>
                <a:gd name="T48" fmla="*/ 348145595 w 510"/>
                <a:gd name="T49" fmla="*/ 1582106134 h 523"/>
                <a:gd name="T50" fmla="*/ 230875057 w 510"/>
                <a:gd name="T51" fmla="*/ 1452356893 h 523"/>
                <a:gd name="T52" fmla="*/ 271187262 w 510"/>
                <a:gd name="T53" fmla="*/ 1293309173 h 523"/>
                <a:gd name="T54" fmla="*/ 311499408 w 510"/>
                <a:gd name="T55" fmla="*/ 1201227945 h 523"/>
                <a:gd name="T56" fmla="*/ 230875057 w 510"/>
                <a:gd name="T57" fmla="*/ 782681488 h 523"/>
                <a:gd name="T58" fmla="*/ 117270508 w 510"/>
                <a:gd name="T59" fmla="*/ 506441768 h 523"/>
                <a:gd name="T60" fmla="*/ 0 w 510"/>
                <a:gd name="T61" fmla="*/ 171603106 h 5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10"/>
                <a:gd name="T94" fmla="*/ 0 h 523"/>
                <a:gd name="T95" fmla="*/ 510 w 510"/>
                <a:gd name="T96" fmla="*/ 523 h 5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10" h="523">
                  <a:moveTo>
                    <a:pt x="0" y="41"/>
                  </a:moveTo>
                  <a:lnTo>
                    <a:pt x="134" y="41"/>
                  </a:lnTo>
                  <a:lnTo>
                    <a:pt x="132" y="0"/>
                  </a:lnTo>
                  <a:lnTo>
                    <a:pt x="162" y="12"/>
                  </a:lnTo>
                  <a:lnTo>
                    <a:pt x="167" y="44"/>
                  </a:lnTo>
                  <a:lnTo>
                    <a:pt x="231" y="78"/>
                  </a:lnTo>
                  <a:lnTo>
                    <a:pt x="251" y="63"/>
                  </a:lnTo>
                  <a:lnTo>
                    <a:pt x="288" y="63"/>
                  </a:lnTo>
                  <a:lnTo>
                    <a:pt x="318" y="93"/>
                  </a:lnTo>
                  <a:lnTo>
                    <a:pt x="337" y="82"/>
                  </a:lnTo>
                  <a:lnTo>
                    <a:pt x="393" y="94"/>
                  </a:lnTo>
                  <a:lnTo>
                    <a:pt x="412" y="71"/>
                  </a:lnTo>
                  <a:lnTo>
                    <a:pt x="447" y="89"/>
                  </a:lnTo>
                  <a:lnTo>
                    <a:pt x="510" y="87"/>
                  </a:lnTo>
                  <a:lnTo>
                    <a:pt x="408" y="151"/>
                  </a:lnTo>
                  <a:lnTo>
                    <a:pt x="358" y="208"/>
                  </a:lnTo>
                  <a:lnTo>
                    <a:pt x="368" y="291"/>
                  </a:lnTo>
                  <a:lnTo>
                    <a:pt x="333" y="325"/>
                  </a:lnTo>
                  <a:lnTo>
                    <a:pt x="347" y="349"/>
                  </a:lnTo>
                  <a:lnTo>
                    <a:pt x="347" y="410"/>
                  </a:lnTo>
                  <a:lnTo>
                    <a:pt x="382" y="410"/>
                  </a:lnTo>
                  <a:lnTo>
                    <a:pt x="433" y="454"/>
                  </a:lnTo>
                  <a:lnTo>
                    <a:pt x="454" y="508"/>
                  </a:lnTo>
                  <a:lnTo>
                    <a:pt x="94" y="523"/>
                  </a:lnTo>
                  <a:lnTo>
                    <a:pt x="95" y="378"/>
                  </a:lnTo>
                  <a:lnTo>
                    <a:pt x="63" y="347"/>
                  </a:lnTo>
                  <a:lnTo>
                    <a:pt x="74" y="309"/>
                  </a:lnTo>
                  <a:lnTo>
                    <a:pt x="85" y="287"/>
                  </a:lnTo>
                  <a:lnTo>
                    <a:pt x="63" y="187"/>
                  </a:lnTo>
                  <a:lnTo>
                    <a:pt x="32" y="121"/>
                  </a:lnTo>
                  <a:lnTo>
                    <a:pt x="0" y="41"/>
                  </a:lnTo>
                  <a:close/>
                </a:path>
              </a:pathLst>
            </a:custGeom>
            <a:solidFill>
              <a:srgbClr val="FFC000"/>
            </a:solidFill>
            <a:ln w="17640">
              <a:solidFill>
                <a:srgbClr val="000000"/>
              </a:solidFill>
              <a:round/>
              <a:headEnd/>
              <a:tailEnd/>
            </a:ln>
          </p:spPr>
          <p:txBody>
            <a:bodyPr wrap="none" anchor="ctr"/>
            <a:lstStyle/>
            <a:p>
              <a:endParaRPr lang="en-US"/>
            </a:p>
          </p:txBody>
        </p:sp>
        <p:sp>
          <p:nvSpPr>
            <p:cNvPr id="37915" name="Freeform 35"/>
            <p:cNvSpPr>
              <a:spLocks noChangeArrowheads="1"/>
            </p:cNvSpPr>
            <p:nvPr/>
          </p:nvSpPr>
          <p:spPr bwMode="auto">
            <a:xfrm>
              <a:off x="5224463" y="1828800"/>
              <a:ext cx="741362" cy="842963"/>
            </a:xfrm>
            <a:custGeom>
              <a:avLst/>
              <a:gdLst>
                <a:gd name="T0" fmla="*/ 102754303 w 387"/>
                <a:gd name="T1" fmla="*/ 113028651 h 412"/>
                <a:gd name="T2" fmla="*/ 209177102 w 387"/>
                <a:gd name="T3" fmla="*/ 100470143 h 412"/>
                <a:gd name="T4" fmla="*/ 308261024 w 387"/>
                <a:gd name="T5" fmla="*/ 100470143 h 412"/>
                <a:gd name="T6" fmla="*/ 366976110 w 387"/>
                <a:gd name="T7" fmla="*/ 0 h 412"/>
                <a:gd name="T8" fmla="*/ 414683793 w 387"/>
                <a:gd name="T9" fmla="*/ 125587160 h 412"/>
                <a:gd name="T10" fmla="*/ 565143954 w 387"/>
                <a:gd name="T11" fmla="*/ 125587160 h 412"/>
                <a:gd name="T12" fmla="*/ 649550002 w 387"/>
                <a:gd name="T13" fmla="*/ 242801980 h 412"/>
                <a:gd name="T14" fmla="*/ 807348950 w 387"/>
                <a:gd name="T15" fmla="*/ 209310579 h 412"/>
                <a:gd name="T16" fmla="*/ 913771719 w 387"/>
                <a:gd name="T17" fmla="*/ 284663738 h 412"/>
                <a:gd name="T18" fmla="*/ 1111939682 w 387"/>
                <a:gd name="T19" fmla="*/ 339083940 h 412"/>
                <a:gd name="T20" fmla="*/ 1148638048 w 387"/>
                <a:gd name="T21" fmla="*/ 426995543 h 412"/>
                <a:gd name="T22" fmla="*/ 1251390405 w 387"/>
                <a:gd name="T23" fmla="*/ 435367882 h 412"/>
                <a:gd name="T24" fmla="*/ 1222032862 w 387"/>
                <a:gd name="T25" fmla="*/ 523277439 h 412"/>
                <a:gd name="T26" fmla="*/ 1255060816 w 387"/>
                <a:gd name="T27" fmla="*/ 623747678 h 412"/>
                <a:gd name="T28" fmla="*/ 1189004908 w 387"/>
                <a:gd name="T29" fmla="*/ 753520975 h 412"/>
                <a:gd name="T30" fmla="*/ 1236712592 w 387"/>
                <a:gd name="T31" fmla="*/ 778637992 h 412"/>
                <a:gd name="T32" fmla="*/ 1346805772 w 387"/>
                <a:gd name="T33" fmla="*/ 640492356 h 412"/>
                <a:gd name="T34" fmla="*/ 1343135361 w 387"/>
                <a:gd name="T35" fmla="*/ 594444493 h 412"/>
                <a:gd name="T36" fmla="*/ 1387172633 w 387"/>
                <a:gd name="T37" fmla="*/ 569327476 h 412"/>
                <a:gd name="T38" fmla="*/ 1420200587 w 387"/>
                <a:gd name="T39" fmla="*/ 640492356 h 412"/>
                <a:gd name="T40" fmla="*/ 1332126043 w 387"/>
                <a:gd name="T41" fmla="*/ 736776298 h 412"/>
                <a:gd name="T42" fmla="*/ 1295427677 w 387"/>
                <a:gd name="T43" fmla="*/ 954459152 h 412"/>
                <a:gd name="T44" fmla="*/ 1295427677 w 387"/>
                <a:gd name="T45" fmla="*/ 1318660236 h 412"/>
                <a:gd name="T46" fmla="*/ 1346805772 w 387"/>
                <a:gd name="T47" fmla="*/ 1385640992 h 412"/>
                <a:gd name="T48" fmla="*/ 1328455631 w 387"/>
                <a:gd name="T49" fmla="*/ 1611696185 h 412"/>
                <a:gd name="T50" fmla="*/ 653218498 w 387"/>
                <a:gd name="T51" fmla="*/ 1724724805 h 412"/>
                <a:gd name="T52" fmla="*/ 484410112 w 387"/>
                <a:gd name="T53" fmla="*/ 1615882355 h 412"/>
                <a:gd name="T54" fmla="*/ 521106682 w 387"/>
                <a:gd name="T55" fmla="*/ 1477736719 h 412"/>
                <a:gd name="T56" fmla="*/ 440372840 w 387"/>
                <a:gd name="T57" fmla="*/ 1331220790 h 412"/>
                <a:gd name="T58" fmla="*/ 366976110 w 387"/>
                <a:gd name="T59" fmla="*/ 1142839076 h 412"/>
                <a:gd name="T60" fmla="*/ 179819559 w 387"/>
                <a:gd name="T61" fmla="*/ 958645321 h 412"/>
                <a:gd name="T62" fmla="*/ 62385512 w 387"/>
                <a:gd name="T63" fmla="*/ 958645321 h 412"/>
                <a:gd name="T64" fmla="*/ 62385512 w 387"/>
                <a:gd name="T65" fmla="*/ 703286943 h 412"/>
                <a:gd name="T66" fmla="*/ 0 w 387"/>
                <a:gd name="T67" fmla="*/ 607003001 h 412"/>
                <a:gd name="T68" fmla="*/ 132111876 w 387"/>
                <a:gd name="T69" fmla="*/ 460484898 h 412"/>
                <a:gd name="T70" fmla="*/ 102754303 w 387"/>
                <a:gd name="T71" fmla="*/ 113028651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7"/>
                <a:gd name="T109" fmla="*/ 0 h 412"/>
                <a:gd name="T110" fmla="*/ 387 w 387"/>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7" h="412">
                  <a:moveTo>
                    <a:pt x="28" y="27"/>
                  </a:moveTo>
                  <a:lnTo>
                    <a:pt x="57" y="24"/>
                  </a:lnTo>
                  <a:lnTo>
                    <a:pt x="84" y="24"/>
                  </a:lnTo>
                  <a:lnTo>
                    <a:pt x="100" y="0"/>
                  </a:lnTo>
                  <a:lnTo>
                    <a:pt x="113" y="30"/>
                  </a:lnTo>
                  <a:lnTo>
                    <a:pt x="154" y="30"/>
                  </a:lnTo>
                  <a:lnTo>
                    <a:pt x="177" y="58"/>
                  </a:lnTo>
                  <a:lnTo>
                    <a:pt x="220" y="50"/>
                  </a:lnTo>
                  <a:lnTo>
                    <a:pt x="249" y="68"/>
                  </a:lnTo>
                  <a:lnTo>
                    <a:pt x="303" y="81"/>
                  </a:lnTo>
                  <a:lnTo>
                    <a:pt x="313" y="102"/>
                  </a:lnTo>
                  <a:lnTo>
                    <a:pt x="341" y="104"/>
                  </a:lnTo>
                  <a:lnTo>
                    <a:pt x="333" y="125"/>
                  </a:lnTo>
                  <a:lnTo>
                    <a:pt x="342" y="149"/>
                  </a:lnTo>
                  <a:lnTo>
                    <a:pt x="324" y="180"/>
                  </a:lnTo>
                  <a:lnTo>
                    <a:pt x="337" y="186"/>
                  </a:lnTo>
                  <a:lnTo>
                    <a:pt x="367" y="153"/>
                  </a:lnTo>
                  <a:lnTo>
                    <a:pt x="366" y="142"/>
                  </a:lnTo>
                  <a:lnTo>
                    <a:pt x="378" y="136"/>
                  </a:lnTo>
                  <a:lnTo>
                    <a:pt x="387" y="153"/>
                  </a:lnTo>
                  <a:lnTo>
                    <a:pt x="363" y="176"/>
                  </a:lnTo>
                  <a:lnTo>
                    <a:pt x="353" y="228"/>
                  </a:lnTo>
                  <a:lnTo>
                    <a:pt x="353" y="315"/>
                  </a:lnTo>
                  <a:lnTo>
                    <a:pt x="367" y="331"/>
                  </a:lnTo>
                  <a:lnTo>
                    <a:pt x="362" y="385"/>
                  </a:lnTo>
                  <a:lnTo>
                    <a:pt x="178" y="412"/>
                  </a:lnTo>
                  <a:lnTo>
                    <a:pt x="132" y="386"/>
                  </a:lnTo>
                  <a:lnTo>
                    <a:pt x="142" y="353"/>
                  </a:lnTo>
                  <a:lnTo>
                    <a:pt x="120" y="318"/>
                  </a:lnTo>
                  <a:lnTo>
                    <a:pt x="100" y="273"/>
                  </a:lnTo>
                  <a:lnTo>
                    <a:pt x="49" y="229"/>
                  </a:lnTo>
                  <a:lnTo>
                    <a:pt x="17" y="229"/>
                  </a:lnTo>
                  <a:lnTo>
                    <a:pt x="17" y="168"/>
                  </a:lnTo>
                  <a:lnTo>
                    <a:pt x="0" y="145"/>
                  </a:lnTo>
                  <a:lnTo>
                    <a:pt x="36" y="110"/>
                  </a:lnTo>
                  <a:lnTo>
                    <a:pt x="28" y="27"/>
                  </a:lnTo>
                  <a:close/>
                </a:path>
              </a:pathLst>
            </a:custGeom>
            <a:solidFill>
              <a:srgbClr val="FFC000"/>
            </a:solidFill>
            <a:ln w="17640">
              <a:solidFill>
                <a:srgbClr val="000000"/>
              </a:solidFill>
              <a:round/>
              <a:headEnd/>
              <a:tailEnd/>
            </a:ln>
          </p:spPr>
          <p:txBody>
            <a:bodyPr wrap="none" anchor="ctr"/>
            <a:lstStyle/>
            <a:p>
              <a:endParaRPr lang="en-US"/>
            </a:p>
          </p:txBody>
        </p:sp>
        <p:sp>
          <p:nvSpPr>
            <p:cNvPr id="37916" name="Freeform 36"/>
            <p:cNvSpPr>
              <a:spLocks noChangeArrowheads="1"/>
            </p:cNvSpPr>
            <p:nvPr/>
          </p:nvSpPr>
          <p:spPr bwMode="auto">
            <a:xfrm>
              <a:off x="4789488" y="2514600"/>
              <a:ext cx="862012" cy="546100"/>
            </a:xfrm>
            <a:custGeom>
              <a:avLst/>
              <a:gdLst>
                <a:gd name="T0" fmla="*/ 25686043 w 450"/>
                <a:gd name="T1" fmla="*/ 58565635 h 267"/>
                <a:gd name="T2" fmla="*/ 0 w 450"/>
                <a:gd name="T3" fmla="*/ 255182046 h 267"/>
                <a:gd name="T4" fmla="*/ 36694898 w 450"/>
                <a:gd name="T5" fmla="*/ 464348541 h 267"/>
                <a:gd name="T6" fmla="*/ 190811153 w 450"/>
                <a:gd name="T7" fmla="*/ 886864205 h 267"/>
                <a:gd name="T8" fmla="*/ 275209827 w 450"/>
                <a:gd name="T9" fmla="*/ 1116948353 h 267"/>
                <a:gd name="T10" fmla="*/ 1247615011 w 450"/>
                <a:gd name="T11" fmla="*/ 1062565152 h 267"/>
                <a:gd name="T12" fmla="*/ 1405401475 w 450"/>
                <a:gd name="T13" fmla="*/ 1116948353 h 267"/>
                <a:gd name="T14" fmla="*/ 1500807022 w 450"/>
                <a:gd name="T15" fmla="*/ 899414273 h 267"/>
                <a:gd name="T16" fmla="*/ 1464112139 w 450"/>
                <a:gd name="T17" fmla="*/ 744632832 h 267"/>
                <a:gd name="T18" fmla="*/ 1629239113 w 450"/>
                <a:gd name="T19" fmla="*/ 711165303 h 267"/>
                <a:gd name="T20" fmla="*/ 1651254894 w 450"/>
                <a:gd name="T21" fmla="*/ 468533260 h 267"/>
                <a:gd name="T22" fmla="*/ 1552179092 w 450"/>
                <a:gd name="T23" fmla="*/ 363950045 h 267"/>
                <a:gd name="T24" fmla="*/ 1383385695 w 450"/>
                <a:gd name="T25" fmla="*/ 255182046 h 267"/>
                <a:gd name="T26" fmla="*/ 1420078662 w 450"/>
                <a:gd name="T27" fmla="*/ 108765922 h 267"/>
                <a:gd name="T28" fmla="*/ 1346690812 w 450"/>
                <a:gd name="T29" fmla="*/ 0 h 267"/>
                <a:gd name="T30" fmla="*/ 987084166 w 450"/>
                <a:gd name="T31" fmla="*/ 16732746 h 267"/>
                <a:gd name="T32" fmla="*/ 620137251 w 450"/>
                <a:gd name="T33" fmla="*/ 33467537 h 267"/>
                <a:gd name="T34" fmla="*/ 25686043 w 450"/>
                <a:gd name="T35" fmla="*/ 58565635 h 2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0"/>
                <a:gd name="T55" fmla="*/ 0 h 267"/>
                <a:gd name="T56" fmla="*/ 450 w 450"/>
                <a:gd name="T57" fmla="*/ 267 h 2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0" h="267">
                  <a:moveTo>
                    <a:pt x="7" y="14"/>
                  </a:moveTo>
                  <a:lnTo>
                    <a:pt x="0" y="61"/>
                  </a:lnTo>
                  <a:lnTo>
                    <a:pt x="10" y="111"/>
                  </a:lnTo>
                  <a:lnTo>
                    <a:pt x="52" y="212"/>
                  </a:lnTo>
                  <a:lnTo>
                    <a:pt x="75" y="267"/>
                  </a:lnTo>
                  <a:lnTo>
                    <a:pt x="340" y="254"/>
                  </a:lnTo>
                  <a:lnTo>
                    <a:pt x="383" y="267"/>
                  </a:lnTo>
                  <a:lnTo>
                    <a:pt x="409" y="215"/>
                  </a:lnTo>
                  <a:lnTo>
                    <a:pt x="399" y="178"/>
                  </a:lnTo>
                  <a:lnTo>
                    <a:pt x="444" y="170"/>
                  </a:lnTo>
                  <a:lnTo>
                    <a:pt x="450" y="112"/>
                  </a:lnTo>
                  <a:lnTo>
                    <a:pt x="423" y="87"/>
                  </a:lnTo>
                  <a:lnTo>
                    <a:pt x="377" y="61"/>
                  </a:lnTo>
                  <a:lnTo>
                    <a:pt x="387" y="26"/>
                  </a:lnTo>
                  <a:lnTo>
                    <a:pt x="367" y="0"/>
                  </a:lnTo>
                  <a:lnTo>
                    <a:pt x="269" y="4"/>
                  </a:lnTo>
                  <a:lnTo>
                    <a:pt x="169" y="8"/>
                  </a:lnTo>
                  <a:lnTo>
                    <a:pt x="7" y="14"/>
                  </a:lnTo>
                  <a:close/>
                </a:path>
              </a:pathLst>
            </a:custGeom>
            <a:solidFill>
              <a:schemeClr val="accent4"/>
            </a:solidFill>
            <a:ln w="17640">
              <a:solidFill>
                <a:srgbClr val="000000"/>
              </a:solidFill>
              <a:round/>
              <a:headEnd/>
              <a:tailEnd/>
            </a:ln>
          </p:spPr>
          <p:txBody>
            <a:bodyPr wrap="none" anchor="ctr"/>
            <a:lstStyle/>
            <a:p>
              <a:endParaRPr lang="en-US"/>
            </a:p>
          </p:txBody>
        </p:sp>
        <p:sp>
          <p:nvSpPr>
            <p:cNvPr id="37917" name="Freeform 37"/>
            <p:cNvSpPr>
              <a:spLocks noChangeArrowheads="1"/>
            </p:cNvSpPr>
            <p:nvPr/>
          </p:nvSpPr>
          <p:spPr bwMode="auto">
            <a:xfrm>
              <a:off x="5514975" y="1676400"/>
              <a:ext cx="795338" cy="381000"/>
            </a:xfrm>
            <a:custGeom>
              <a:avLst/>
              <a:gdLst>
                <a:gd name="T0" fmla="*/ 0 w 416"/>
                <a:gd name="T1" fmla="*/ 485740117 h 164"/>
                <a:gd name="T2" fmla="*/ 339938187 w 416"/>
                <a:gd name="T3" fmla="*/ 0 h 164"/>
                <a:gd name="T4" fmla="*/ 277798601 w 416"/>
                <a:gd name="T5" fmla="*/ 199692785 h 164"/>
                <a:gd name="T6" fmla="*/ 325316208 w 416"/>
                <a:gd name="T7" fmla="*/ 259061391 h 164"/>
                <a:gd name="T8" fmla="*/ 431319820 w 416"/>
                <a:gd name="T9" fmla="*/ 178105890 h 164"/>
                <a:gd name="T10" fmla="*/ 665254396 w 416"/>
                <a:gd name="T11" fmla="*/ 302239826 h 164"/>
                <a:gd name="T12" fmla="*/ 767602513 w 416"/>
                <a:gd name="T13" fmla="*/ 199692785 h 164"/>
                <a:gd name="T14" fmla="*/ 1081954268 w 416"/>
                <a:gd name="T15" fmla="*/ 145723189 h 164"/>
                <a:gd name="T16" fmla="*/ 1144091943 w 416"/>
                <a:gd name="T17" fmla="*/ 269857161 h 164"/>
                <a:gd name="T18" fmla="*/ 1264715622 w 416"/>
                <a:gd name="T19" fmla="*/ 242871220 h 164"/>
                <a:gd name="T20" fmla="*/ 1505962980 w 416"/>
                <a:gd name="T21" fmla="*/ 372401952 h 164"/>
                <a:gd name="T22" fmla="*/ 1520583047 w 416"/>
                <a:gd name="T23" fmla="*/ 464153222 h 164"/>
                <a:gd name="T24" fmla="*/ 1261060127 w 416"/>
                <a:gd name="T25" fmla="*/ 550505446 h 164"/>
                <a:gd name="T26" fmla="*/ 1184300474 w 416"/>
                <a:gd name="T27" fmla="*/ 485740117 h 164"/>
                <a:gd name="T28" fmla="*/ 1052712222 w 416"/>
                <a:gd name="T29" fmla="*/ 507329334 h 164"/>
                <a:gd name="T30" fmla="*/ 899190764 w 416"/>
                <a:gd name="T31" fmla="*/ 631463415 h 164"/>
                <a:gd name="T32" fmla="*/ 826086605 w 416"/>
                <a:gd name="T33" fmla="*/ 636860139 h 164"/>
                <a:gd name="T34" fmla="*/ 771258008 w 416"/>
                <a:gd name="T35" fmla="*/ 550505446 h 164"/>
                <a:gd name="T36" fmla="*/ 687187364 w 416"/>
                <a:gd name="T37" fmla="*/ 879731286 h 164"/>
                <a:gd name="T38" fmla="*/ 588494742 w 416"/>
                <a:gd name="T39" fmla="*/ 885128010 h 164"/>
                <a:gd name="T40" fmla="*/ 548288124 w 416"/>
                <a:gd name="T41" fmla="*/ 755597351 h 164"/>
                <a:gd name="T42" fmla="*/ 343593682 w 416"/>
                <a:gd name="T43" fmla="*/ 690832021 h 164"/>
                <a:gd name="T44" fmla="*/ 248556495 w 416"/>
                <a:gd name="T45" fmla="*/ 599080605 h 164"/>
                <a:gd name="T46" fmla="*/ 80415178 w 416"/>
                <a:gd name="T47" fmla="*/ 631463415 h 164"/>
                <a:gd name="T48" fmla="*/ 0 w 416"/>
                <a:gd name="T49" fmla="*/ 485740117 h 1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16"/>
                <a:gd name="T76" fmla="*/ 0 h 164"/>
                <a:gd name="T77" fmla="*/ 416 w 416"/>
                <a:gd name="T78" fmla="*/ 164 h 1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16" h="164">
                  <a:moveTo>
                    <a:pt x="0" y="90"/>
                  </a:moveTo>
                  <a:lnTo>
                    <a:pt x="93" y="0"/>
                  </a:lnTo>
                  <a:lnTo>
                    <a:pt x="76" y="37"/>
                  </a:lnTo>
                  <a:lnTo>
                    <a:pt x="89" y="48"/>
                  </a:lnTo>
                  <a:lnTo>
                    <a:pt x="118" y="33"/>
                  </a:lnTo>
                  <a:lnTo>
                    <a:pt x="182" y="56"/>
                  </a:lnTo>
                  <a:lnTo>
                    <a:pt x="210" y="37"/>
                  </a:lnTo>
                  <a:lnTo>
                    <a:pt x="296" y="27"/>
                  </a:lnTo>
                  <a:lnTo>
                    <a:pt x="313" y="50"/>
                  </a:lnTo>
                  <a:lnTo>
                    <a:pt x="346" y="45"/>
                  </a:lnTo>
                  <a:lnTo>
                    <a:pt x="412" y="69"/>
                  </a:lnTo>
                  <a:lnTo>
                    <a:pt x="416" y="86"/>
                  </a:lnTo>
                  <a:lnTo>
                    <a:pt x="345" y="102"/>
                  </a:lnTo>
                  <a:lnTo>
                    <a:pt x="324" y="90"/>
                  </a:lnTo>
                  <a:lnTo>
                    <a:pt x="288" y="94"/>
                  </a:lnTo>
                  <a:lnTo>
                    <a:pt x="246" y="117"/>
                  </a:lnTo>
                  <a:lnTo>
                    <a:pt x="226" y="118"/>
                  </a:lnTo>
                  <a:lnTo>
                    <a:pt x="211" y="102"/>
                  </a:lnTo>
                  <a:lnTo>
                    <a:pt x="188" y="163"/>
                  </a:lnTo>
                  <a:lnTo>
                    <a:pt x="161" y="164"/>
                  </a:lnTo>
                  <a:lnTo>
                    <a:pt x="150" y="140"/>
                  </a:lnTo>
                  <a:lnTo>
                    <a:pt x="94" y="128"/>
                  </a:lnTo>
                  <a:lnTo>
                    <a:pt x="68" y="111"/>
                  </a:lnTo>
                  <a:lnTo>
                    <a:pt x="22" y="117"/>
                  </a:lnTo>
                  <a:lnTo>
                    <a:pt x="0" y="90"/>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18" name="Freeform 38"/>
            <p:cNvSpPr>
              <a:spLocks noChangeArrowheads="1"/>
            </p:cNvSpPr>
            <p:nvPr/>
          </p:nvSpPr>
          <p:spPr bwMode="auto">
            <a:xfrm>
              <a:off x="6080125" y="1941513"/>
              <a:ext cx="569913" cy="750887"/>
            </a:xfrm>
            <a:custGeom>
              <a:avLst/>
              <a:gdLst>
                <a:gd name="T0" fmla="*/ 276162192 w 297"/>
                <a:gd name="T1" fmla="*/ 62792153 h 367"/>
                <a:gd name="T2" fmla="*/ 316666296 w 297"/>
                <a:gd name="T3" fmla="*/ 159075524 h 367"/>
                <a:gd name="T4" fmla="*/ 239340395 w 297"/>
                <a:gd name="T5" fmla="*/ 217681519 h 367"/>
                <a:gd name="T6" fmla="*/ 235659948 w 297"/>
                <a:gd name="T7" fmla="*/ 460477847 h 367"/>
                <a:gd name="T8" fmla="*/ 195155845 w 297"/>
                <a:gd name="T9" fmla="*/ 301404433 h 367"/>
                <a:gd name="T10" fmla="*/ 33139387 w 297"/>
                <a:gd name="T11" fmla="*/ 456291704 h 367"/>
                <a:gd name="T12" fmla="*/ 0 w 297"/>
                <a:gd name="T13" fmla="*/ 895840885 h 367"/>
                <a:gd name="T14" fmla="*/ 103100511 w 297"/>
                <a:gd name="T15" fmla="*/ 1113522596 h 367"/>
                <a:gd name="T16" fmla="*/ 110465243 w 297"/>
                <a:gd name="T17" fmla="*/ 1226548443 h 367"/>
                <a:gd name="T18" fmla="*/ 117829974 w 297"/>
                <a:gd name="T19" fmla="*/ 1314457435 h 367"/>
                <a:gd name="T20" fmla="*/ 110465243 w 297"/>
                <a:gd name="T21" fmla="*/ 1393996188 h 367"/>
                <a:gd name="T22" fmla="*/ 92053414 w 297"/>
                <a:gd name="T23" fmla="*/ 1536325033 h 367"/>
                <a:gd name="T24" fmla="*/ 522869297 w 297"/>
                <a:gd name="T25" fmla="*/ 1511208178 h 367"/>
                <a:gd name="T26" fmla="*/ 1089923145 w 297"/>
                <a:gd name="T27" fmla="*/ 1456788325 h 367"/>
                <a:gd name="T28" fmla="*/ 986822423 w 297"/>
                <a:gd name="T29" fmla="*/ 1427485328 h 367"/>
                <a:gd name="T30" fmla="*/ 931588857 w 297"/>
                <a:gd name="T31" fmla="*/ 1347946575 h 367"/>
                <a:gd name="T32" fmla="*/ 1019962035 w 297"/>
                <a:gd name="T33" fmla="*/ 1276782153 h 367"/>
                <a:gd name="T34" fmla="*/ 1019962035 w 297"/>
                <a:gd name="T35" fmla="*/ 1193059303 h 367"/>
                <a:gd name="T36" fmla="*/ 975775326 w 297"/>
                <a:gd name="T37" fmla="*/ 1117708738 h 367"/>
                <a:gd name="T38" fmla="*/ 1019962035 w 297"/>
                <a:gd name="T39" fmla="*/ 1063286584 h 367"/>
                <a:gd name="T40" fmla="*/ 1093605510 w 297"/>
                <a:gd name="T41" fmla="*/ 1071660915 h 367"/>
                <a:gd name="T42" fmla="*/ 1078876048 w 297"/>
                <a:gd name="T43" fmla="*/ 858165603 h 367"/>
                <a:gd name="T44" fmla="*/ 1060466138 w 297"/>
                <a:gd name="T45" fmla="*/ 732579282 h 367"/>
                <a:gd name="T46" fmla="*/ 1012597304 w 297"/>
                <a:gd name="T47" fmla="*/ 653042575 h 367"/>
                <a:gd name="T48" fmla="*/ 968410595 w 297"/>
                <a:gd name="T49" fmla="*/ 602808865 h 367"/>
                <a:gd name="T50" fmla="*/ 894767120 w 297"/>
                <a:gd name="T51" fmla="*/ 586064295 h 367"/>
                <a:gd name="T52" fmla="*/ 828488376 w 297"/>
                <a:gd name="T53" fmla="*/ 586064295 h 367"/>
                <a:gd name="T54" fmla="*/ 758527267 w 297"/>
                <a:gd name="T55" fmla="*/ 686531715 h 367"/>
                <a:gd name="T56" fmla="*/ 710658432 w 297"/>
                <a:gd name="T57" fmla="*/ 720020855 h 367"/>
                <a:gd name="T58" fmla="*/ 681201426 w 297"/>
                <a:gd name="T59" fmla="*/ 732579282 h 367"/>
                <a:gd name="T60" fmla="*/ 644379688 w 297"/>
                <a:gd name="T61" fmla="*/ 715834712 h 367"/>
                <a:gd name="T62" fmla="*/ 633334510 w 297"/>
                <a:gd name="T63" fmla="*/ 665601002 h 367"/>
                <a:gd name="T64" fmla="*/ 644379688 w 297"/>
                <a:gd name="T65" fmla="*/ 636298005 h 367"/>
                <a:gd name="T66" fmla="*/ 673836694 w 297"/>
                <a:gd name="T67" fmla="*/ 602808865 h 367"/>
                <a:gd name="T68" fmla="*/ 706977985 w 297"/>
                <a:gd name="T69" fmla="*/ 586064295 h 367"/>
                <a:gd name="T70" fmla="*/ 736434992 w 297"/>
                <a:gd name="T71" fmla="*/ 581878153 h 367"/>
                <a:gd name="T72" fmla="*/ 736434992 w 297"/>
                <a:gd name="T73" fmla="*/ 523272030 h 367"/>
                <a:gd name="T74" fmla="*/ 817443198 w 297"/>
                <a:gd name="T75" fmla="*/ 460477847 h 367"/>
                <a:gd name="T76" fmla="*/ 736434992 w 297"/>
                <a:gd name="T77" fmla="*/ 259542944 h 367"/>
                <a:gd name="T78" fmla="*/ 736434992 w 297"/>
                <a:gd name="T79" fmla="*/ 163261667 h 367"/>
                <a:gd name="T80" fmla="*/ 596512772 w 297"/>
                <a:gd name="T81" fmla="*/ 125584306 h 367"/>
                <a:gd name="T82" fmla="*/ 397674502 w 297"/>
                <a:gd name="T83" fmla="*/ 0 h 367"/>
                <a:gd name="T84" fmla="*/ 276162192 w 297"/>
                <a:gd name="T85" fmla="*/ 62792153 h 3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7"/>
                <a:gd name="T130" fmla="*/ 0 h 367"/>
                <a:gd name="T131" fmla="*/ 297 w 297"/>
                <a:gd name="T132" fmla="*/ 367 h 3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7" h="367">
                  <a:moveTo>
                    <a:pt x="75" y="15"/>
                  </a:moveTo>
                  <a:lnTo>
                    <a:pt x="86" y="38"/>
                  </a:lnTo>
                  <a:lnTo>
                    <a:pt x="65" y="52"/>
                  </a:lnTo>
                  <a:lnTo>
                    <a:pt x="64" y="110"/>
                  </a:lnTo>
                  <a:lnTo>
                    <a:pt x="53" y="72"/>
                  </a:lnTo>
                  <a:lnTo>
                    <a:pt x="9" y="109"/>
                  </a:lnTo>
                  <a:lnTo>
                    <a:pt x="0" y="214"/>
                  </a:lnTo>
                  <a:lnTo>
                    <a:pt x="28" y="266"/>
                  </a:lnTo>
                  <a:lnTo>
                    <a:pt x="30" y="293"/>
                  </a:lnTo>
                  <a:lnTo>
                    <a:pt x="32" y="314"/>
                  </a:lnTo>
                  <a:lnTo>
                    <a:pt x="30" y="333"/>
                  </a:lnTo>
                  <a:lnTo>
                    <a:pt x="25" y="367"/>
                  </a:lnTo>
                  <a:lnTo>
                    <a:pt x="142" y="361"/>
                  </a:lnTo>
                  <a:lnTo>
                    <a:pt x="296" y="348"/>
                  </a:lnTo>
                  <a:lnTo>
                    <a:pt x="268" y="341"/>
                  </a:lnTo>
                  <a:lnTo>
                    <a:pt x="253" y="322"/>
                  </a:lnTo>
                  <a:lnTo>
                    <a:pt x="277" y="305"/>
                  </a:lnTo>
                  <a:lnTo>
                    <a:pt x="277" y="285"/>
                  </a:lnTo>
                  <a:lnTo>
                    <a:pt x="265" y="267"/>
                  </a:lnTo>
                  <a:lnTo>
                    <a:pt x="277" y="254"/>
                  </a:lnTo>
                  <a:lnTo>
                    <a:pt x="297" y="256"/>
                  </a:lnTo>
                  <a:lnTo>
                    <a:pt x="293" y="205"/>
                  </a:lnTo>
                  <a:lnTo>
                    <a:pt x="288" y="175"/>
                  </a:lnTo>
                  <a:lnTo>
                    <a:pt x="275" y="156"/>
                  </a:lnTo>
                  <a:lnTo>
                    <a:pt x="263" y="144"/>
                  </a:lnTo>
                  <a:lnTo>
                    <a:pt x="243" y="140"/>
                  </a:lnTo>
                  <a:lnTo>
                    <a:pt x="225" y="140"/>
                  </a:lnTo>
                  <a:lnTo>
                    <a:pt x="206" y="164"/>
                  </a:lnTo>
                  <a:lnTo>
                    <a:pt x="193" y="172"/>
                  </a:lnTo>
                  <a:lnTo>
                    <a:pt x="185" y="175"/>
                  </a:lnTo>
                  <a:lnTo>
                    <a:pt x="175" y="171"/>
                  </a:lnTo>
                  <a:lnTo>
                    <a:pt x="172" y="159"/>
                  </a:lnTo>
                  <a:lnTo>
                    <a:pt x="175" y="152"/>
                  </a:lnTo>
                  <a:lnTo>
                    <a:pt x="183" y="144"/>
                  </a:lnTo>
                  <a:lnTo>
                    <a:pt x="192" y="140"/>
                  </a:lnTo>
                  <a:lnTo>
                    <a:pt x="200" y="139"/>
                  </a:lnTo>
                  <a:lnTo>
                    <a:pt x="200" y="125"/>
                  </a:lnTo>
                  <a:lnTo>
                    <a:pt x="222" y="110"/>
                  </a:lnTo>
                  <a:lnTo>
                    <a:pt x="200" y="62"/>
                  </a:lnTo>
                  <a:lnTo>
                    <a:pt x="200" y="39"/>
                  </a:lnTo>
                  <a:lnTo>
                    <a:pt x="162" y="30"/>
                  </a:lnTo>
                  <a:lnTo>
                    <a:pt x="108" y="0"/>
                  </a:lnTo>
                  <a:lnTo>
                    <a:pt x="75" y="15"/>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19" name="Freeform 39"/>
            <p:cNvSpPr>
              <a:spLocks noChangeArrowheads="1"/>
            </p:cNvSpPr>
            <p:nvPr/>
          </p:nvSpPr>
          <p:spPr bwMode="auto">
            <a:xfrm>
              <a:off x="5461000" y="2608263"/>
              <a:ext cx="617538" cy="992187"/>
            </a:xfrm>
            <a:custGeom>
              <a:avLst/>
              <a:gdLst>
                <a:gd name="T0" fmla="*/ 217003214 w 322"/>
                <a:gd name="T1" fmla="*/ 112996805 h 485"/>
                <a:gd name="T2" fmla="*/ 897439875 w 322"/>
                <a:gd name="T3" fmla="*/ 0 h 485"/>
                <a:gd name="T4" fmla="*/ 1007781839 w 322"/>
                <a:gd name="T5" fmla="*/ 246919546 h 485"/>
                <a:gd name="T6" fmla="*/ 1143868368 w 322"/>
                <a:gd name="T7" fmla="*/ 1289004531 h 485"/>
                <a:gd name="T8" fmla="*/ 1184326681 w 322"/>
                <a:gd name="T9" fmla="*/ 1427112835 h 485"/>
                <a:gd name="T10" fmla="*/ 1077663333 w 322"/>
                <a:gd name="T11" fmla="*/ 1703327398 h 485"/>
                <a:gd name="T12" fmla="*/ 1077663333 w 322"/>
                <a:gd name="T13" fmla="*/ 1891654672 h 485"/>
                <a:gd name="T14" fmla="*/ 956288155 w 322"/>
                <a:gd name="T15" fmla="*/ 1870730783 h 485"/>
                <a:gd name="T16" fmla="*/ 959966532 w 322"/>
                <a:gd name="T17" fmla="*/ 2029762976 h 485"/>
                <a:gd name="T18" fmla="*/ 831234840 w 322"/>
                <a:gd name="T19" fmla="*/ 1966987218 h 485"/>
                <a:gd name="T20" fmla="*/ 765029805 w 322"/>
                <a:gd name="T21" fmla="*/ 1987913152 h 485"/>
                <a:gd name="T22" fmla="*/ 669401589 w 322"/>
                <a:gd name="T23" fmla="*/ 1971172814 h 485"/>
                <a:gd name="T24" fmla="*/ 595841718 w 322"/>
                <a:gd name="T25" fmla="*/ 1728436883 h 485"/>
                <a:gd name="T26" fmla="*/ 459753151 w 322"/>
                <a:gd name="T27" fmla="*/ 1653106382 h 485"/>
                <a:gd name="T28" fmla="*/ 459753151 w 322"/>
                <a:gd name="T29" fmla="*/ 1393632158 h 485"/>
                <a:gd name="T30" fmla="*/ 319988245 w 322"/>
                <a:gd name="T31" fmla="*/ 1427112835 h 485"/>
                <a:gd name="T32" fmla="*/ 242749937 w 322"/>
                <a:gd name="T33" fmla="*/ 1234597919 h 485"/>
                <a:gd name="T34" fmla="*/ 0 w 322"/>
                <a:gd name="T35" fmla="*/ 1012789713 h 485"/>
                <a:gd name="T36" fmla="*/ 176544902 w 322"/>
                <a:gd name="T37" fmla="*/ 661242604 h 485"/>
                <a:gd name="T38" fmla="*/ 125053345 w 322"/>
                <a:gd name="T39" fmla="*/ 498024687 h 485"/>
                <a:gd name="T40" fmla="*/ 305276654 w 322"/>
                <a:gd name="T41" fmla="*/ 464544010 h 485"/>
                <a:gd name="T42" fmla="*/ 319988245 w 322"/>
                <a:gd name="T43" fmla="*/ 238550399 h 485"/>
                <a:gd name="T44" fmla="*/ 217003214 w 322"/>
                <a:gd name="T45" fmla="*/ 112996805 h 4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2"/>
                <a:gd name="T70" fmla="*/ 0 h 485"/>
                <a:gd name="T71" fmla="*/ 322 w 322"/>
                <a:gd name="T72" fmla="*/ 485 h 48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2" h="485">
                  <a:moveTo>
                    <a:pt x="59" y="27"/>
                  </a:moveTo>
                  <a:lnTo>
                    <a:pt x="244" y="0"/>
                  </a:lnTo>
                  <a:lnTo>
                    <a:pt x="274" y="59"/>
                  </a:lnTo>
                  <a:lnTo>
                    <a:pt x="311" y="308"/>
                  </a:lnTo>
                  <a:lnTo>
                    <a:pt x="322" y="341"/>
                  </a:lnTo>
                  <a:lnTo>
                    <a:pt x="293" y="407"/>
                  </a:lnTo>
                  <a:lnTo>
                    <a:pt x="293" y="452"/>
                  </a:lnTo>
                  <a:lnTo>
                    <a:pt x="260" y="447"/>
                  </a:lnTo>
                  <a:lnTo>
                    <a:pt x="261" y="485"/>
                  </a:lnTo>
                  <a:lnTo>
                    <a:pt x="226" y="470"/>
                  </a:lnTo>
                  <a:lnTo>
                    <a:pt x="208" y="475"/>
                  </a:lnTo>
                  <a:lnTo>
                    <a:pt x="182" y="471"/>
                  </a:lnTo>
                  <a:lnTo>
                    <a:pt x="162" y="413"/>
                  </a:lnTo>
                  <a:lnTo>
                    <a:pt x="125" y="395"/>
                  </a:lnTo>
                  <a:lnTo>
                    <a:pt x="125" y="333"/>
                  </a:lnTo>
                  <a:lnTo>
                    <a:pt x="87" y="341"/>
                  </a:lnTo>
                  <a:lnTo>
                    <a:pt x="66" y="295"/>
                  </a:lnTo>
                  <a:lnTo>
                    <a:pt x="0" y="242"/>
                  </a:lnTo>
                  <a:lnTo>
                    <a:pt x="48" y="158"/>
                  </a:lnTo>
                  <a:lnTo>
                    <a:pt x="34" y="119"/>
                  </a:lnTo>
                  <a:lnTo>
                    <a:pt x="83" y="111"/>
                  </a:lnTo>
                  <a:lnTo>
                    <a:pt x="87" y="57"/>
                  </a:lnTo>
                  <a:lnTo>
                    <a:pt x="59" y="27"/>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20" name="Freeform 40"/>
            <p:cNvSpPr>
              <a:spLocks noChangeArrowheads="1"/>
            </p:cNvSpPr>
            <p:nvPr/>
          </p:nvSpPr>
          <p:spPr bwMode="auto">
            <a:xfrm>
              <a:off x="4911725" y="3009900"/>
              <a:ext cx="979488" cy="784225"/>
            </a:xfrm>
            <a:custGeom>
              <a:avLst/>
              <a:gdLst>
                <a:gd name="T0" fmla="*/ 0 w 512"/>
                <a:gd name="T1" fmla="*/ 54219763 h 384"/>
                <a:gd name="T2" fmla="*/ 819796869 w 512"/>
                <a:gd name="T3" fmla="*/ 0 h 384"/>
                <a:gd name="T4" fmla="*/ 991807889 w 512"/>
                <a:gd name="T5" fmla="*/ 0 h 384"/>
                <a:gd name="T6" fmla="*/ 1123560679 w 512"/>
                <a:gd name="T7" fmla="*/ 45879206 h 384"/>
                <a:gd name="T8" fmla="*/ 1054024717 w 512"/>
                <a:gd name="T9" fmla="*/ 183514782 h 384"/>
                <a:gd name="T10" fmla="*/ 1291912012 w 512"/>
                <a:gd name="T11" fmla="*/ 412908755 h 384"/>
                <a:gd name="T12" fmla="*/ 1368767348 w 512"/>
                <a:gd name="T13" fmla="*/ 604766200 h 384"/>
                <a:gd name="T14" fmla="*/ 1511500873 w 512"/>
                <a:gd name="T15" fmla="*/ 554716731 h 384"/>
                <a:gd name="T16" fmla="*/ 1507841187 w 512"/>
                <a:gd name="T17" fmla="*/ 825817509 h 384"/>
                <a:gd name="T18" fmla="*/ 1650572799 w 512"/>
                <a:gd name="T19" fmla="*/ 905063012 h 384"/>
                <a:gd name="T20" fmla="*/ 1716449074 w 512"/>
                <a:gd name="T21" fmla="*/ 1142797733 h 384"/>
                <a:gd name="T22" fmla="*/ 1818924131 w 512"/>
                <a:gd name="T23" fmla="*/ 1163653210 h 384"/>
                <a:gd name="T24" fmla="*/ 1873821347 w 512"/>
                <a:gd name="T25" fmla="*/ 1263752147 h 384"/>
                <a:gd name="T26" fmla="*/ 1745728482 w 512"/>
                <a:gd name="T27" fmla="*/ 1401387675 h 384"/>
                <a:gd name="T28" fmla="*/ 1705470014 w 512"/>
                <a:gd name="T29" fmla="*/ 1559876638 h 384"/>
                <a:gd name="T30" fmla="*/ 1526139621 w 512"/>
                <a:gd name="T31" fmla="*/ 1601585550 h 384"/>
                <a:gd name="T32" fmla="*/ 1573717462 w 512"/>
                <a:gd name="T33" fmla="*/ 1426411388 h 384"/>
                <a:gd name="T34" fmla="*/ 871034398 w 512"/>
                <a:gd name="T35" fmla="*/ 1493144013 h 384"/>
                <a:gd name="T36" fmla="*/ 365980280 w 512"/>
                <a:gd name="T37" fmla="*/ 1555706360 h 384"/>
                <a:gd name="T38" fmla="*/ 336702785 w 512"/>
                <a:gd name="T39" fmla="*/ 1384704519 h 384"/>
                <a:gd name="T40" fmla="*/ 300104004 w 512"/>
                <a:gd name="T41" fmla="*/ 871696699 h 384"/>
                <a:gd name="T42" fmla="*/ 296444317 w 512"/>
                <a:gd name="T43" fmla="*/ 592253322 h 384"/>
                <a:gd name="T44" fmla="*/ 128092925 w 512"/>
                <a:gd name="T45" fmla="*/ 467128502 h 384"/>
                <a:gd name="T46" fmla="*/ 186649827 w 512"/>
                <a:gd name="T47" fmla="*/ 350346408 h 384"/>
                <a:gd name="T48" fmla="*/ 106134774 w 512"/>
                <a:gd name="T49" fmla="*/ 287784062 h 384"/>
                <a:gd name="T50" fmla="*/ 0 w 512"/>
                <a:gd name="T51" fmla="*/ 54219763 h 3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12"/>
                <a:gd name="T79" fmla="*/ 0 h 384"/>
                <a:gd name="T80" fmla="*/ 512 w 512"/>
                <a:gd name="T81" fmla="*/ 384 h 38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12" h="384">
                  <a:moveTo>
                    <a:pt x="0" y="13"/>
                  </a:moveTo>
                  <a:lnTo>
                    <a:pt x="224" y="0"/>
                  </a:lnTo>
                  <a:lnTo>
                    <a:pt x="271" y="0"/>
                  </a:lnTo>
                  <a:lnTo>
                    <a:pt x="307" y="11"/>
                  </a:lnTo>
                  <a:lnTo>
                    <a:pt x="288" y="44"/>
                  </a:lnTo>
                  <a:lnTo>
                    <a:pt x="353" y="99"/>
                  </a:lnTo>
                  <a:lnTo>
                    <a:pt x="374" y="145"/>
                  </a:lnTo>
                  <a:lnTo>
                    <a:pt x="413" y="133"/>
                  </a:lnTo>
                  <a:lnTo>
                    <a:pt x="412" y="198"/>
                  </a:lnTo>
                  <a:lnTo>
                    <a:pt x="451" y="217"/>
                  </a:lnTo>
                  <a:lnTo>
                    <a:pt x="469" y="274"/>
                  </a:lnTo>
                  <a:lnTo>
                    <a:pt x="497" y="279"/>
                  </a:lnTo>
                  <a:lnTo>
                    <a:pt x="512" y="303"/>
                  </a:lnTo>
                  <a:lnTo>
                    <a:pt x="477" y="336"/>
                  </a:lnTo>
                  <a:lnTo>
                    <a:pt x="466" y="374"/>
                  </a:lnTo>
                  <a:lnTo>
                    <a:pt x="417" y="384"/>
                  </a:lnTo>
                  <a:lnTo>
                    <a:pt x="430" y="342"/>
                  </a:lnTo>
                  <a:lnTo>
                    <a:pt x="238" y="358"/>
                  </a:lnTo>
                  <a:lnTo>
                    <a:pt x="100" y="373"/>
                  </a:lnTo>
                  <a:lnTo>
                    <a:pt x="92" y="332"/>
                  </a:lnTo>
                  <a:lnTo>
                    <a:pt x="82" y="209"/>
                  </a:lnTo>
                  <a:lnTo>
                    <a:pt x="81" y="142"/>
                  </a:lnTo>
                  <a:lnTo>
                    <a:pt x="35" y="112"/>
                  </a:lnTo>
                  <a:lnTo>
                    <a:pt x="51" y="84"/>
                  </a:lnTo>
                  <a:lnTo>
                    <a:pt x="29" y="69"/>
                  </a:lnTo>
                  <a:lnTo>
                    <a:pt x="0" y="13"/>
                  </a:lnTo>
                  <a:close/>
                </a:path>
              </a:pathLst>
            </a:custGeom>
            <a:solidFill>
              <a:schemeClr val="tx1"/>
            </a:solidFill>
            <a:ln w="17640">
              <a:solidFill>
                <a:srgbClr val="000000"/>
              </a:solidFill>
              <a:round/>
              <a:headEnd/>
              <a:tailEnd/>
            </a:ln>
          </p:spPr>
          <p:txBody>
            <a:bodyPr wrap="none" anchor="ctr"/>
            <a:lstStyle/>
            <a:p>
              <a:endParaRPr lang="en-US"/>
            </a:p>
          </p:txBody>
        </p:sp>
        <p:sp>
          <p:nvSpPr>
            <p:cNvPr id="37921" name="Freeform 41"/>
            <p:cNvSpPr>
              <a:spLocks noChangeArrowheads="1"/>
            </p:cNvSpPr>
            <p:nvPr/>
          </p:nvSpPr>
          <p:spPr bwMode="auto">
            <a:xfrm>
              <a:off x="5984875" y="2678113"/>
              <a:ext cx="477838" cy="766762"/>
            </a:xfrm>
            <a:custGeom>
              <a:avLst/>
              <a:gdLst>
                <a:gd name="T0" fmla="*/ 0 w 250"/>
                <a:gd name="T1" fmla="*/ 108700267 h 375"/>
                <a:gd name="T2" fmla="*/ 105944334 w 250"/>
                <a:gd name="T3" fmla="*/ 167231824 h 375"/>
                <a:gd name="T4" fmla="*/ 208236075 w 250"/>
                <a:gd name="T5" fmla="*/ 158871054 h 375"/>
                <a:gd name="T6" fmla="*/ 241115144 w 250"/>
                <a:gd name="T7" fmla="*/ 125423852 h 375"/>
                <a:gd name="T8" fmla="*/ 266689088 w 250"/>
                <a:gd name="T9" fmla="*/ 29265770 h 375"/>
                <a:gd name="T10" fmla="*/ 708733210 w 250"/>
                <a:gd name="T11" fmla="*/ 0 h 375"/>
                <a:gd name="T12" fmla="*/ 913316633 w 250"/>
                <a:gd name="T13" fmla="*/ 1107909900 h 375"/>
                <a:gd name="T14" fmla="*/ 898704350 w 250"/>
                <a:gd name="T15" fmla="*/ 1095367722 h 375"/>
                <a:gd name="T16" fmla="*/ 745266783 w 250"/>
                <a:gd name="T17" fmla="*/ 1158080654 h 375"/>
                <a:gd name="T18" fmla="*/ 639322479 w 250"/>
                <a:gd name="T19" fmla="*/ 1454915597 h 375"/>
                <a:gd name="T20" fmla="*/ 482232200 w 250"/>
                <a:gd name="T21" fmla="*/ 1413107657 h 375"/>
                <a:gd name="T22" fmla="*/ 299568157 w 250"/>
                <a:gd name="T23" fmla="*/ 1525989300 h 375"/>
                <a:gd name="T24" fmla="*/ 58452968 w 250"/>
                <a:gd name="T25" fmla="*/ 1567797240 h 375"/>
                <a:gd name="T26" fmla="*/ 168049909 w 250"/>
                <a:gd name="T27" fmla="*/ 1275141660 h 375"/>
                <a:gd name="T28" fmla="*/ 120558528 w 250"/>
                <a:gd name="T29" fmla="*/ 1112091307 h 375"/>
                <a:gd name="T30" fmla="*/ 0 w 250"/>
                <a:gd name="T31" fmla="*/ 108700267 h 3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50"/>
                <a:gd name="T49" fmla="*/ 0 h 375"/>
                <a:gd name="T50" fmla="*/ 250 w 250"/>
                <a:gd name="T51" fmla="*/ 375 h 3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50" h="375">
                  <a:moveTo>
                    <a:pt x="0" y="26"/>
                  </a:moveTo>
                  <a:lnTo>
                    <a:pt x="29" y="40"/>
                  </a:lnTo>
                  <a:lnTo>
                    <a:pt x="57" y="38"/>
                  </a:lnTo>
                  <a:lnTo>
                    <a:pt x="66" y="30"/>
                  </a:lnTo>
                  <a:lnTo>
                    <a:pt x="73" y="7"/>
                  </a:lnTo>
                  <a:lnTo>
                    <a:pt x="194" y="0"/>
                  </a:lnTo>
                  <a:lnTo>
                    <a:pt x="250" y="265"/>
                  </a:lnTo>
                  <a:lnTo>
                    <a:pt x="246" y="262"/>
                  </a:lnTo>
                  <a:lnTo>
                    <a:pt x="204" y="277"/>
                  </a:lnTo>
                  <a:lnTo>
                    <a:pt x="175" y="348"/>
                  </a:lnTo>
                  <a:lnTo>
                    <a:pt x="132" y="338"/>
                  </a:lnTo>
                  <a:lnTo>
                    <a:pt x="82" y="365"/>
                  </a:lnTo>
                  <a:lnTo>
                    <a:pt x="16" y="375"/>
                  </a:lnTo>
                  <a:lnTo>
                    <a:pt x="46" y="305"/>
                  </a:lnTo>
                  <a:lnTo>
                    <a:pt x="33" y="266"/>
                  </a:lnTo>
                  <a:lnTo>
                    <a:pt x="0" y="26"/>
                  </a:lnTo>
                  <a:close/>
                </a:path>
              </a:pathLst>
            </a:custGeom>
            <a:solidFill>
              <a:srgbClr val="FFFFFF"/>
            </a:solidFill>
            <a:ln w="17640">
              <a:solidFill>
                <a:srgbClr val="000000"/>
              </a:solidFill>
              <a:round/>
              <a:headEnd/>
              <a:tailEnd/>
            </a:ln>
          </p:spPr>
          <p:txBody>
            <a:bodyPr wrap="none" anchor="ctr"/>
            <a:lstStyle/>
            <a:p>
              <a:endParaRPr lang="en-US"/>
            </a:p>
          </p:txBody>
        </p:sp>
        <p:sp>
          <p:nvSpPr>
            <p:cNvPr id="37922" name="Freeform 42"/>
            <p:cNvSpPr>
              <a:spLocks noChangeArrowheads="1"/>
            </p:cNvSpPr>
            <p:nvPr/>
          </p:nvSpPr>
          <p:spPr bwMode="auto">
            <a:xfrm>
              <a:off x="6357938" y="2522538"/>
              <a:ext cx="614362" cy="690562"/>
            </a:xfrm>
            <a:custGeom>
              <a:avLst/>
              <a:gdLst>
                <a:gd name="T0" fmla="*/ 0 w 322"/>
                <a:gd name="T1" fmla="*/ 317237658 h 338"/>
                <a:gd name="T2" fmla="*/ 527843842 w 322"/>
                <a:gd name="T3" fmla="*/ 262973334 h 338"/>
                <a:gd name="T4" fmla="*/ 640691796 w 322"/>
                <a:gd name="T5" fmla="*/ 283845524 h 338"/>
                <a:gd name="T6" fmla="*/ 888231889 w 322"/>
                <a:gd name="T7" fmla="*/ 162792846 h 338"/>
                <a:gd name="T8" fmla="*/ 942837584 w 322"/>
                <a:gd name="T9" fmla="*/ 50090260 h 338"/>
                <a:gd name="T10" fmla="*/ 1092089573 w 322"/>
                <a:gd name="T11" fmla="*/ 0 h 338"/>
                <a:gd name="T12" fmla="*/ 1172176017 w 322"/>
                <a:gd name="T13" fmla="*/ 534296744 h 338"/>
                <a:gd name="T14" fmla="*/ 1110291471 w 322"/>
                <a:gd name="T15" fmla="*/ 592735149 h 338"/>
                <a:gd name="T16" fmla="*/ 1124852990 w 322"/>
                <a:gd name="T17" fmla="*/ 960062923 h 338"/>
                <a:gd name="T18" fmla="*/ 1008362748 w 322"/>
                <a:gd name="T19" fmla="*/ 993457100 h 338"/>
                <a:gd name="T20" fmla="*/ 942837584 w 322"/>
                <a:gd name="T21" fmla="*/ 1202166364 h 338"/>
                <a:gd name="T22" fmla="*/ 851830000 w 322"/>
                <a:gd name="T23" fmla="*/ 1172946204 h 338"/>
                <a:gd name="T24" fmla="*/ 822706963 w 322"/>
                <a:gd name="T25" fmla="*/ 1410875374 h 338"/>
                <a:gd name="T26" fmla="*/ 691657111 w 322"/>
                <a:gd name="T27" fmla="*/ 1310694886 h 338"/>
                <a:gd name="T28" fmla="*/ 433195759 w 322"/>
                <a:gd name="T29" fmla="*/ 1373307180 h 338"/>
                <a:gd name="T30" fmla="*/ 320345898 w 322"/>
                <a:gd name="T31" fmla="*/ 1285650785 h 338"/>
                <a:gd name="T32" fmla="*/ 174734468 w 322"/>
                <a:gd name="T33" fmla="*/ 1281474726 h 338"/>
                <a:gd name="T34" fmla="*/ 98288373 w 322"/>
                <a:gd name="T35" fmla="*/ 880752519 h 338"/>
                <a:gd name="T36" fmla="*/ 0 w 322"/>
                <a:gd name="T37" fmla="*/ 317237658 h 3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2"/>
                <a:gd name="T58" fmla="*/ 0 h 338"/>
                <a:gd name="T59" fmla="*/ 322 w 322"/>
                <a:gd name="T60" fmla="*/ 338 h 3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2" h="338">
                  <a:moveTo>
                    <a:pt x="0" y="76"/>
                  </a:moveTo>
                  <a:lnTo>
                    <a:pt x="145" y="63"/>
                  </a:lnTo>
                  <a:lnTo>
                    <a:pt x="176" y="68"/>
                  </a:lnTo>
                  <a:lnTo>
                    <a:pt x="244" y="39"/>
                  </a:lnTo>
                  <a:lnTo>
                    <a:pt x="259" y="12"/>
                  </a:lnTo>
                  <a:lnTo>
                    <a:pt x="300" y="0"/>
                  </a:lnTo>
                  <a:lnTo>
                    <a:pt x="322" y="128"/>
                  </a:lnTo>
                  <a:lnTo>
                    <a:pt x="305" y="142"/>
                  </a:lnTo>
                  <a:lnTo>
                    <a:pt x="309" y="230"/>
                  </a:lnTo>
                  <a:lnTo>
                    <a:pt x="277" y="238"/>
                  </a:lnTo>
                  <a:lnTo>
                    <a:pt x="259" y="288"/>
                  </a:lnTo>
                  <a:lnTo>
                    <a:pt x="234" y="281"/>
                  </a:lnTo>
                  <a:lnTo>
                    <a:pt x="226" y="338"/>
                  </a:lnTo>
                  <a:lnTo>
                    <a:pt x="190" y="314"/>
                  </a:lnTo>
                  <a:lnTo>
                    <a:pt x="119" y="329"/>
                  </a:lnTo>
                  <a:lnTo>
                    <a:pt x="88" y="308"/>
                  </a:lnTo>
                  <a:lnTo>
                    <a:pt x="48" y="307"/>
                  </a:lnTo>
                  <a:lnTo>
                    <a:pt x="27" y="211"/>
                  </a:lnTo>
                  <a:lnTo>
                    <a:pt x="0" y="76"/>
                  </a:lnTo>
                  <a:close/>
                </a:path>
              </a:pathLst>
            </a:custGeom>
            <a:solidFill>
              <a:srgbClr val="FFFFFF"/>
            </a:solidFill>
            <a:ln w="17640">
              <a:solidFill>
                <a:srgbClr val="000000"/>
              </a:solidFill>
              <a:round/>
              <a:headEnd/>
              <a:tailEnd/>
            </a:ln>
          </p:spPr>
          <p:txBody>
            <a:bodyPr wrap="none" anchor="ctr"/>
            <a:lstStyle/>
            <a:p>
              <a:endParaRPr lang="en-US"/>
            </a:p>
          </p:txBody>
        </p:sp>
        <p:sp>
          <p:nvSpPr>
            <p:cNvPr id="37923" name="Freeform 43"/>
            <p:cNvSpPr>
              <a:spLocks noChangeArrowheads="1"/>
            </p:cNvSpPr>
            <p:nvPr/>
          </p:nvSpPr>
          <p:spPr bwMode="auto">
            <a:xfrm>
              <a:off x="5808663" y="3146425"/>
              <a:ext cx="1084262" cy="587375"/>
            </a:xfrm>
            <a:custGeom>
              <a:avLst/>
              <a:gdLst>
                <a:gd name="T0" fmla="*/ 0 w 566"/>
                <a:gd name="T1" fmla="*/ 1202123313 h 287"/>
                <a:gd name="T2" fmla="*/ 506425086 w 566"/>
                <a:gd name="T3" fmla="*/ 1126728545 h 287"/>
                <a:gd name="T4" fmla="*/ 506425086 w 566"/>
                <a:gd name="T5" fmla="*/ 1072276398 h 287"/>
                <a:gd name="T6" fmla="*/ 1724778975 w 566"/>
                <a:gd name="T7" fmla="*/ 900546031 h 287"/>
                <a:gd name="T8" fmla="*/ 1746797530 w 566"/>
                <a:gd name="T9" fmla="*/ 808395733 h 287"/>
                <a:gd name="T10" fmla="*/ 1922944053 w 566"/>
                <a:gd name="T11" fmla="*/ 741379754 h 287"/>
                <a:gd name="T12" fmla="*/ 1944962608 w 566"/>
                <a:gd name="T13" fmla="*/ 645042108 h 287"/>
                <a:gd name="T14" fmla="*/ 2022028029 w 566"/>
                <a:gd name="T15" fmla="*/ 611533095 h 287"/>
                <a:gd name="T16" fmla="*/ 2077074416 w 566"/>
                <a:gd name="T17" fmla="*/ 469120173 h 287"/>
                <a:gd name="T18" fmla="*/ 1908266294 w 566"/>
                <a:gd name="T19" fmla="*/ 326709425 h 287"/>
                <a:gd name="T20" fmla="*/ 1878908859 w 566"/>
                <a:gd name="T21" fmla="*/ 134034038 h 287"/>
                <a:gd name="T22" fmla="*/ 1746797530 w 566"/>
                <a:gd name="T23" fmla="*/ 37696377 h 287"/>
                <a:gd name="T24" fmla="*/ 1475235992 w 566"/>
                <a:gd name="T25" fmla="*/ 92148283 h 287"/>
                <a:gd name="T26" fmla="*/ 1346795061 w 566"/>
                <a:gd name="T27" fmla="*/ 8376744 h 287"/>
                <a:gd name="T28" fmla="*/ 1225693009 w 566"/>
                <a:gd name="T29" fmla="*/ 0 h 287"/>
                <a:gd name="T30" fmla="*/ 1251381961 w 566"/>
                <a:gd name="T31" fmla="*/ 134034038 h 287"/>
                <a:gd name="T32" fmla="*/ 1082574318 w 566"/>
                <a:gd name="T33" fmla="*/ 201052096 h 287"/>
                <a:gd name="T34" fmla="*/ 968812822 w 566"/>
                <a:gd name="T35" fmla="*/ 498441838 h 287"/>
                <a:gd name="T36" fmla="*/ 814682938 w 566"/>
                <a:gd name="T37" fmla="*/ 452366689 h 287"/>
                <a:gd name="T38" fmla="*/ 631195619 w 566"/>
                <a:gd name="T39" fmla="*/ 565457946 h 287"/>
                <a:gd name="T40" fmla="*/ 396332192 w 566"/>
                <a:gd name="T41" fmla="*/ 607343701 h 287"/>
                <a:gd name="T42" fmla="*/ 396332192 w 566"/>
                <a:gd name="T43" fmla="*/ 774886720 h 287"/>
                <a:gd name="T44" fmla="*/ 278900538 w 566"/>
                <a:gd name="T45" fmla="*/ 770699373 h 287"/>
                <a:gd name="T46" fmla="*/ 286239417 w 566"/>
                <a:gd name="T47" fmla="*/ 921488909 h 287"/>
                <a:gd name="T48" fmla="*/ 161468824 w 566"/>
                <a:gd name="T49" fmla="*/ 862847624 h 287"/>
                <a:gd name="T50" fmla="*/ 91742731 w 566"/>
                <a:gd name="T51" fmla="*/ 887979896 h 287"/>
                <a:gd name="T52" fmla="*/ 154129944 w 566"/>
                <a:gd name="T53" fmla="*/ 988504889 h 287"/>
                <a:gd name="T54" fmla="*/ 25688960 w 566"/>
                <a:gd name="T55" fmla="*/ 1122541197 h 287"/>
                <a:gd name="T56" fmla="*/ 0 w 566"/>
                <a:gd name="T57" fmla="*/ 1202123313 h 2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6"/>
                <a:gd name="T88" fmla="*/ 0 h 287"/>
                <a:gd name="T89" fmla="*/ 566 w 566"/>
                <a:gd name="T90" fmla="*/ 287 h 28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6" h="287">
                  <a:moveTo>
                    <a:pt x="0" y="287"/>
                  </a:moveTo>
                  <a:lnTo>
                    <a:pt x="138" y="269"/>
                  </a:lnTo>
                  <a:lnTo>
                    <a:pt x="138" y="256"/>
                  </a:lnTo>
                  <a:lnTo>
                    <a:pt x="470" y="215"/>
                  </a:lnTo>
                  <a:lnTo>
                    <a:pt x="476" y="193"/>
                  </a:lnTo>
                  <a:lnTo>
                    <a:pt x="524" y="177"/>
                  </a:lnTo>
                  <a:lnTo>
                    <a:pt x="530" y="154"/>
                  </a:lnTo>
                  <a:lnTo>
                    <a:pt x="551" y="146"/>
                  </a:lnTo>
                  <a:lnTo>
                    <a:pt x="566" y="112"/>
                  </a:lnTo>
                  <a:lnTo>
                    <a:pt x="520" y="78"/>
                  </a:lnTo>
                  <a:lnTo>
                    <a:pt x="512" y="32"/>
                  </a:lnTo>
                  <a:lnTo>
                    <a:pt x="476" y="9"/>
                  </a:lnTo>
                  <a:lnTo>
                    <a:pt x="402" y="22"/>
                  </a:lnTo>
                  <a:lnTo>
                    <a:pt x="367" y="2"/>
                  </a:lnTo>
                  <a:lnTo>
                    <a:pt x="334" y="0"/>
                  </a:lnTo>
                  <a:lnTo>
                    <a:pt x="341" y="32"/>
                  </a:lnTo>
                  <a:lnTo>
                    <a:pt x="295" y="48"/>
                  </a:lnTo>
                  <a:lnTo>
                    <a:pt x="264" y="119"/>
                  </a:lnTo>
                  <a:lnTo>
                    <a:pt x="222" y="108"/>
                  </a:lnTo>
                  <a:lnTo>
                    <a:pt x="172" y="135"/>
                  </a:lnTo>
                  <a:lnTo>
                    <a:pt x="108" y="145"/>
                  </a:lnTo>
                  <a:lnTo>
                    <a:pt x="108" y="185"/>
                  </a:lnTo>
                  <a:lnTo>
                    <a:pt x="76" y="184"/>
                  </a:lnTo>
                  <a:lnTo>
                    <a:pt x="78" y="220"/>
                  </a:lnTo>
                  <a:lnTo>
                    <a:pt x="44" y="206"/>
                  </a:lnTo>
                  <a:lnTo>
                    <a:pt x="25" y="212"/>
                  </a:lnTo>
                  <a:lnTo>
                    <a:pt x="42" y="236"/>
                  </a:lnTo>
                  <a:lnTo>
                    <a:pt x="7" y="268"/>
                  </a:lnTo>
                  <a:lnTo>
                    <a:pt x="0" y="287"/>
                  </a:lnTo>
                  <a:close/>
                </a:path>
              </a:pathLst>
            </a:custGeom>
            <a:solidFill>
              <a:schemeClr val="tx1"/>
            </a:solidFill>
            <a:ln w="17640">
              <a:solidFill>
                <a:srgbClr val="000000"/>
              </a:solidFill>
              <a:round/>
              <a:headEnd/>
              <a:tailEnd/>
            </a:ln>
          </p:spPr>
          <p:txBody>
            <a:bodyPr wrap="none" anchor="ctr"/>
            <a:lstStyle/>
            <a:p>
              <a:endParaRPr lang="en-US"/>
            </a:p>
          </p:txBody>
        </p:sp>
        <p:sp>
          <p:nvSpPr>
            <p:cNvPr id="37924" name="Freeform 44"/>
            <p:cNvSpPr>
              <a:spLocks noChangeArrowheads="1"/>
            </p:cNvSpPr>
            <p:nvPr/>
          </p:nvSpPr>
          <p:spPr bwMode="auto">
            <a:xfrm>
              <a:off x="5735638" y="3524250"/>
              <a:ext cx="1250950" cy="444500"/>
            </a:xfrm>
            <a:custGeom>
              <a:avLst/>
              <a:gdLst>
                <a:gd name="T0" fmla="*/ 143125544 w 653"/>
                <a:gd name="T1" fmla="*/ 415392431 h 217"/>
                <a:gd name="T2" fmla="*/ 143125544 w 653"/>
                <a:gd name="T3" fmla="*/ 432176910 h 217"/>
                <a:gd name="T4" fmla="*/ 102757967 w 653"/>
                <a:gd name="T5" fmla="*/ 516095209 h 217"/>
                <a:gd name="T6" fmla="*/ 150466492 w 653"/>
                <a:gd name="T7" fmla="*/ 633578497 h 217"/>
                <a:gd name="T8" fmla="*/ 0 w 653"/>
                <a:gd name="T9" fmla="*/ 734281275 h 217"/>
                <a:gd name="T10" fmla="*/ 33028531 w 653"/>
                <a:gd name="T11" fmla="*/ 910508064 h 217"/>
                <a:gd name="T12" fmla="*/ 660580136 w 653"/>
                <a:gd name="T13" fmla="*/ 860156675 h 217"/>
                <a:gd name="T14" fmla="*/ 1405569672 w 653"/>
                <a:gd name="T15" fmla="*/ 767848185 h 217"/>
                <a:gd name="T16" fmla="*/ 1776228126 w 653"/>
                <a:gd name="T17" fmla="*/ 700714365 h 217"/>
                <a:gd name="T18" fmla="*/ 1853296579 w 653"/>
                <a:gd name="T19" fmla="*/ 465743820 h 217"/>
                <a:gd name="T20" fmla="*/ 1985412558 w 653"/>
                <a:gd name="T21" fmla="*/ 453156484 h 217"/>
                <a:gd name="T22" fmla="*/ 2147483647 w 653"/>
                <a:gd name="T23" fmla="*/ 0 h 217"/>
                <a:gd name="T24" fmla="*/ 1864306084 w 653"/>
                <a:gd name="T25" fmla="*/ 113288097 h 217"/>
                <a:gd name="T26" fmla="*/ 627551620 w 653"/>
                <a:gd name="T27" fmla="*/ 297909270 h 217"/>
                <a:gd name="T28" fmla="*/ 638561125 w 653"/>
                <a:gd name="T29" fmla="*/ 352455755 h 217"/>
                <a:gd name="T30" fmla="*/ 143125544 w 653"/>
                <a:gd name="T31" fmla="*/ 415392431 h 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53"/>
                <a:gd name="T49" fmla="*/ 0 h 217"/>
                <a:gd name="T50" fmla="*/ 653 w 653"/>
                <a:gd name="T51" fmla="*/ 217 h 2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53" h="217">
                  <a:moveTo>
                    <a:pt x="39" y="99"/>
                  </a:moveTo>
                  <a:lnTo>
                    <a:pt x="39" y="103"/>
                  </a:lnTo>
                  <a:lnTo>
                    <a:pt x="28" y="123"/>
                  </a:lnTo>
                  <a:lnTo>
                    <a:pt x="41" y="151"/>
                  </a:lnTo>
                  <a:lnTo>
                    <a:pt x="0" y="175"/>
                  </a:lnTo>
                  <a:lnTo>
                    <a:pt x="9" y="217"/>
                  </a:lnTo>
                  <a:lnTo>
                    <a:pt x="180" y="205"/>
                  </a:lnTo>
                  <a:lnTo>
                    <a:pt x="383" y="183"/>
                  </a:lnTo>
                  <a:lnTo>
                    <a:pt x="484" y="167"/>
                  </a:lnTo>
                  <a:lnTo>
                    <a:pt x="505" y="111"/>
                  </a:lnTo>
                  <a:lnTo>
                    <a:pt x="541" y="108"/>
                  </a:lnTo>
                  <a:lnTo>
                    <a:pt x="653" y="0"/>
                  </a:lnTo>
                  <a:lnTo>
                    <a:pt x="508" y="27"/>
                  </a:lnTo>
                  <a:lnTo>
                    <a:pt x="171" y="71"/>
                  </a:lnTo>
                  <a:lnTo>
                    <a:pt x="174" y="84"/>
                  </a:lnTo>
                  <a:lnTo>
                    <a:pt x="39" y="99"/>
                  </a:lnTo>
                  <a:close/>
                </a:path>
              </a:pathLst>
            </a:custGeom>
            <a:solidFill>
              <a:srgbClr val="FFFFFF"/>
            </a:solidFill>
            <a:ln w="17640">
              <a:solidFill>
                <a:srgbClr val="000000"/>
              </a:solidFill>
              <a:round/>
              <a:headEnd/>
              <a:tailEnd/>
            </a:ln>
          </p:spPr>
          <p:txBody>
            <a:bodyPr wrap="none" anchor="ctr"/>
            <a:lstStyle/>
            <a:p>
              <a:endParaRPr lang="en-US"/>
            </a:p>
          </p:txBody>
        </p:sp>
        <p:sp>
          <p:nvSpPr>
            <p:cNvPr id="37925" name="Freeform 45"/>
            <p:cNvSpPr>
              <a:spLocks noChangeArrowheads="1"/>
            </p:cNvSpPr>
            <p:nvPr/>
          </p:nvSpPr>
          <p:spPr bwMode="auto">
            <a:xfrm>
              <a:off x="5613400" y="3935413"/>
              <a:ext cx="511175" cy="869950"/>
            </a:xfrm>
            <a:custGeom>
              <a:avLst/>
              <a:gdLst>
                <a:gd name="T0" fmla="*/ 274901102 w 267"/>
                <a:gd name="T1" fmla="*/ 58659192 h 425"/>
                <a:gd name="T2" fmla="*/ 128287696 w 267"/>
                <a:gd name="T3" fmla="*/ 360337408 h 425"/>
                <a:gd name="T4" fmla="*/ 0 w 267"/>
                <a:gd name="T5" fmla="*/ 557265503 h 425"/>
                <a:gd name="T6" fmla="*/ 40319643 w 267"/>
                <a:gd name="T7" fmla="*/ 791904255 h 425"/>
                <a:gd name="T8" fmla="*/ 194263702 w 267"/>
                <a:gd name="T9" fmla="*/ 1110342965 h 425"/>
                <a:gd name="T10" fmla="*/ 76972994 w 267"/>
                <a:gd name="T11" fmla="*/ 1432969459 h 425"/>
                <a:gd name="T12" fmla="*/ 25658300 w 267"/>
                <a:gd name="T13" fmla="*/ 1604756900 h 425"/>
                <a:gd name="T14" fmla="*/ 597454414 w 267"/>
                <a:gd name="T15" fmla="*/ 1533529509 h 425"/>
                <a:gd name="T16" fmla="*/ 623110792 w 267"/>
                <a:gd name="T17" fmla="*/ 1751405865 h 425"/>
                <a:gd name="T18" fmla="*/ 740403384 w 267"/>
                <a:gd name="T19" fmla="*/ 1780736477 h 425"/>
                <a:gd name="T20" fmla="*/ 769726054 w 267"/>
                <a:gd name="T21" fmla="*/ 1667608211 h 425"/>
                <a:gd name="T22" fmla="*/ 978651030 w 267"/>
                <a:gd name="T23" fmla="*/ 1634087512 h 425"/>
                <a:gd name="T24" fmla="*/ 934667026 w 267"/>
                <a:gd name="T25" fmla="*/ 1273750232 h 425"/>
                <a:gd name="T26" fmla="*/ 923670068 w 267"/>
                <a:gd name="T27" fmla="*/ 0 h 425"/>
                <a:gd name="T28" fmla="*/ 274901102 w 267"/>
                <a:gd name="T29" fmla="*/ 58659192 h 4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7"/>
                <a:gd name="T46" fmla="*/ 0 h 425"/>
                <a:gd name="T47" fmla="*/ 267 w 267"/>
                <a:gd name="T48" fmla="*/ 425 h 4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7" h="425">
                  <a:moveTo>
                    <a:pt x="75" y="14"/>
                  </a:moveTo>
                  <a:lnTo>
                    <a:pt x="35" y="86"/>
                  </a:lnTo>
                  <a:lnTo>
                    <a:pt x="0" y="133"/>
                  </a:lnTo>
                  <a:lnTo>
                    <a:pt x="11" y="189"/>
                  </a:lnTo>
                  <a:lnTo>
                    <a:pt x="53" y="265"/>
                  </a:lnTo>
                  <a:lnTo>
                    <a:pt x="21" y="342"/>
                  </a:lnTo>
                  <a:lnTo>
                    <a:pt x="7" y="383"/>
                  </a:lnTo>
                  <a:lnTo>
                    <a:pt x="163" y="366"/>
                  </a:lnTo>
                  <a:lnTo>
                    <a:pt x="170" y="418"/>
                  </a:lnTo>
                  <a:lnTo>
                    <a:pt x="202" y="425"/>
                  </a:lnTo>
                  <a:lnTo>
                    <a:pt x="210" y="398"/>
                  </a:lnTo>
                  <a:lnTo>
                    <a:pt x="267" y="390"/>
                  </a:lnTo>
                  <a:lnTo>
                    <a:pt x="255" y="304"/>
                  </a:lnTo>
                  <a:lnTo>
                    <a:pt x="252" y="0"/>
                  </a:lnTo>
                  <a:lnTo>
                    <a:pt x="75" y="14"/>
                  </a:lnTo>
                  <a:close/>
                </a:path>
              </a:pathLst>
            </a:custGeom>
            <a:solidFill>
              <a:srgbClr val="FFC000"/>
            </a:solidFill>
            <a:ln w="17640">
              <a:solidFill>
                <a:srgbClr val="000000"/>
              </a:solidFill>
              <a:round/>
              <a:headEnd/>
              <a:tailEnd/>
            </a:ln>
          </p:spPr>
          <p:txBody>
            <a:bodyPr wrap="none" anchor="ctr"/>
            <a:lstStyle/>
            <a:p>
              <a:endParaRPr lang="en-US"/>
            </a:p>
          </p:txBody>
        </p:sp>
        <p:sp>
          <p:nvSpPr>
            <p:cNvPr id="37926" name="Freeform 46"/>
            <p:cNvSpPr>
              <a:spLocks noChangeArrowheads="1"/>
            </p:cNvSpPr>
            <p:nvPr/>
          </p:nvSpPr>
          <p:spPr bwMode="auto">
            <a:xfrm>
              <a:off x="6094413" y="3895725"/>
              <a:ext cx="577850" cy="874713"/>
            </a:xfrm>
            <a:custGeom>
              <a:avLst/>
              <a:gdLst>
                <a:gd name="T0" fmla="*/ 0 w 302"/>
                <a:gd name="T1" fmla="*/ 87712466 h 428"/>
                <a:gd name="T2" fmla="*/ 717582498 w 302"/>
                <a:gd name="T3" fmla="*/ 0 h 428"/>
                <a:gd name="T4" fmla="*/ 944574132 w 302"/>
                <a:gd name="T5" fmla="*/ 822829051 h 428"/>
                <a:gd name="T6" fmla="*/ 1105664344 w 302"/>
                <a:gd name="T7" fmla="*/ 956486386 h 428"/>
                <a:gd name="T8" fmla="*/ 977524963 w 302"/>
                <a:gd name="T9" fmla="*/ 1198741199 h 428"/>
                <a:gd name="T10" fmla="*/ 1098341725 w 302"/>
                <a:gd name="T11" fmla="*/ 1432643067 h 428"/>
                <a:gd name="T12" fmla="*/ 366113868 w 302"/>
                <a:gd name="T13" fmla="*/ 1516178135 h 428"/>
                <a:gd name="T14" fmla="*/ 395402433 w 302"/>
                <a:gd name="T15" fmla="*/ 1720840481 h 428"/>
                <a:gd name="T16" fmla="*/ 289229235 w 302"/>
                <a:gd name="T17" fmla="*/ 1787670170 h 428"/>
                <a:gd name="T18" fmla="*/ 201363483 w 302"/>
                <a:gd name="T19" fmla="*/ 1532885557 h 428"/>
                <a:gd name="T20" fmla="*/ 150107060 w 302"/>
                <a:gd name="T21" fmla="*/ 1741725270 h 428"/>
                <a:gd name="T22" fmla="*/ 58579057 w 302"/>
                <a:gd name="T23" fmla="*/ 1720840481 h 428"/>
                <a:gd name="T24" fmla="*/ 29288572 w 302"/>
                <a:gd name="T25" fmla="*/ 1512000768 h 428"/>
                <a:gd name="T26" fmla="*/ 3660354 w 302"/>
                <a:gd name="T27" fmla="*/ 1332398533 h 428"/>
                <a:gd name="T28" fmla="*/ 0 w 302"/>
                <a:gd name="T29" fmla="*/ 87712466 h 4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2"/>
                <a:gd name="T46" fmla="*/ 0 h 428"/>
                <a:gd name="T47" fmla="*/ 302 w 302"/>
                <a:gd name="T48" fmla="*/ 428 h 42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2" h="428">
                  <a:moveTo>
                    <a:pt x="0" y="21"/>
                  </a:moveTo>
                  <a:lnTo>
                    <a:pt x="196" y="0"/>
                  </a:lnTo>
                  <a:lnTo>
                    <a:pt x="258" y="197"/>
                  </a:lnTo>
                  <a:lnTo>
                    <a:pt x="302" y="229"/>
                  </a:lnTo>
                  <a:lnTo>
                    <a:pt x="267" y="287"/>
                  </a:lnTo>
                  <a:lnTo>
                    <a:pt x="300" y="343"/>
                  </a:lnTo>
                  <a:lnTo>
                    <a:pt x="100" y="363"/>
                  </a:lnTo>
                  <a:lnTo>
                    <a:pt x="108" y="412"/>
                  </a:lnTo>
                  <a:lnTo>
                    <a:pt x="79" y="428"/>
                  </a:lnTo>
                  <a:lnTo>
                    <a:pt x="55" y="367"/>
                  </a:lnTo>
                  <a:lnTo>
                    <a:pt x="41" y="417"/>
                  </a:lnTo>
                  <a:lnTo>
                    <a:pt x="16" y="412"/>
                  </a:lnTo>
                  <a:lnTo>
                    <a:pt x="8" y="362"/>
                  </a:lnTo>
                  <a:lnTo>
                    <a:pt x="1" y="319"/>
                  </a:lnTo>
                  <a:lnTo>
                    <a:pt x="0" y="21"/>
                  </a:lnTo>
                  <a:close/>
                </a:path>
              </a:pathLst>
            </a:custGeom>
            <a:solidFill>
              <a:schemeClr val="accent4"/>
            </a:solidFill>
            <a:ln w="17640">
              <a:solidFill>
                <a:srgbClr val="000000"/>
              </a:solidFill>
              <a:round/>
              <a:headEnd/>
              <a:tailEnd/>
            </a:ln>
          </p:spPr>
          <p:txBody>
            <a:bodyPr wrap="none" anchor="ctr"/>
            <a:lstStyle/>
            <a:p>
              <a:endParaRPr lang="en-US"/>
            </a:p>
          </p:txBody>
        </p:sp>
        <p:sp>
          <p:nvSpPr>
            <p:cNvPr id="37927" name="Freeform 47"/>
            <p:cNvSpPr>
              <a:spLocks noChangeArrowheads="1"/>
            </p:cNvSpPr>
            <p:nvPr/>
          </p:nvSpPr>
          <p:spPr bwMode="auto">
            <a:xfrm>
              <a:off x="6469063" y="3849688"/>
              <a:ext cx="798512" cy="806450"/>
            </a:xfrm>
            <a:custGeom>
              <a:avLst/>
              <a:gdLst>
                <a:gd name="T0" fmla="*/ 0 w 417"/>
                <a:gd name="T1" fmla="*/ 100548351 h 394"/>
                <a:gd name="T2" fmla="*/ 14668110 w 417"/>
                <a:gd name="T3" fmla="*/ 100548351 h 394"/>
                <a:gd name="T4" fmla="*/ 370350643 w 417"/>
                <a:gd name="T5" fmla="*/ 33516796 h 394"/>
                <a:gd name="T6" fmla="*/ 689364830 w 417"/>
                <a:gd name="T7" fmla="*/ 0 h 394"/>
                <a:gd name="T8" fmla="*/ 641695401 w 417"/>
                <a:gd name="T9" fmla="*/ 83790980 h 394"/>
                <a:gd name="T10" fmla="*/ 740699371 w 417"/>
                <a:gd name="T11" fmla="*/ 83790980 h 394"/>
                <a:gd name="T12" fmla="*/ 1283390802 w 417"/>
                <a:gd name="T13" fmla="*/ 594910459 h 394"/>
                <a:gd name="T14" fmla="*/ 1499733874 w 417"/>
                <a:gd name="T15" fmla="*/ 925880302 h 394"/>
                <a:gd name="T16" fmla="*/ 1529068171 w 417"/>
                <a:gd name="T17" fmla="*/ 1147924420 h 394"/>
                <a:gd name="T18" fmla="*/ 1459398498 w 417"/>
                <a:gd name="T19" fmla="*/ 1202388434 h 394"/>
                <a:gd name="T20" fmla="*/ 1499733874 w 417"/>
                <a:gd name="T21" fmla="*/ 1424430249 h 394"/>
                <a:gd name="T22" fmla="*/ 1345726422 w 417"/>
                <a:gd name="T23" fmla="*/ 1432809958 h 394"/>
                <a:gd name="T24" fmla="*/ 1345726422 w 417"/>
                <a:gd name="T25" fmla="*/ 1625526886 h 394"/>
                <a:gd name="T26" fmla="*/ 1224722209 w 417"/>
                <a:gd name="T27" fmla="*/ 1529168422 h 394"/>
                <a:gd name="T28" fmla="*/ 436353289 w 417"/>
                <a:gd name="T29" fmla="*/ 1650663966 h 394"/>
                <a:gd name="T30" fmla="*/ 260345594 w 417"/>
                <a:gd name="T31" fmla="*/ 1294557043 h 394"/>
                <a:gd name="T32" fmla="*/ 388683860 w 417"/>
                <a:gd name="T33" fmla="*/ 1051565700 h 394"/>
                <a:gd name="T34" fmla="*/ 220010158 w 417"/>
                <a:gd name="T35" fmla="*/ 930070156 h 394"/>
                <a:gd name="T36" fmla="*/ 0 w 417"/>
                <a:gd name="T37" fmla="*/ 100548351 h 3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7"/>
                <a:gd name="T58" fmla="*/ 0 h 394"/>
                <a:gd name="T59" fmla="*/ 417 w 417"/>
                <a:gd name="T60" fmla="*/ 394 h 3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7" h="394">
                  <a:moveTo>
                    <a:pt x="0" y="24"/>
                  </a:moveTo>
                  <a:lnTo>
                    <a:pt x="4" y="24"/>
                  </a:lnTo>
                  <a:lnTo>
                    <a:pt x="101" y="8"/>
                  </a:lnTo>
                  <a:lnTo>
                    <a:pt x="188" y="0"/>
                  </a:lnTo>
                  <a:lnTo>
                    <a:pt x="175" y="20"/>
                  </a:lnTo>
                  <a:lnTo>
                    <a:pt x="202" y="20"/>
                  </a:lnTo>
                  <a:lnTo>
                    <a:pt x="350" y="142"/>
                  </a:lnTo>
                  <a:lnTo>
                    <a:pt x="409" y="221"/>
                  </a:lnTo>
                  <a:lnTo>
                    <a:pt x="417" y="274"/>
                  </a:lnTo>
                  <a:lnTo>
                    <a:pt x="398" y="287"/>
                  </a:lnTo>
                  <a:lnTo>
                    <a:pt x="409" y="340"/>
                  </a:lnTo>
                  <a:lnTo>
                    <a:pt x="367" y="342"/>
                  </a:lnTo>
                  <a:lnTo>
                    <a:pt x="367" y="388"/>
                  </a:lnTo>
                  <a:lnTo>
                    <a:pt x="334" y="365"/>
                  </a:lnTo>
                  <a:lnTo>
                    <a:pt x="119" y="394"/>
                  </a:lnTo>
                  <a:lnTo>
                    <a:pt x="71" y="309"/>
                  </a:lnTo>
                  <a:lnTo>
                    <a:pt x="106" y="251"/>
                  </a:lnTo>
                  <a:lnTo>
                    <a:pt x="60" y="222"/>
                  </a:lnTo>
                  <a:lnTo>
                    <a:pt x="0" y="24"/>
                  </a:lnTo>
                  <a:close/>
                </a:path>
              </a:pathLst>
            </a:custGeom>
            <a:solidFill>
              <a:srgbClr val="FFFFFF"/>
            </a:solidFill>
            <a:ln w="17640">
              <a:solidFill>
                <a:srgbClr val="000000"/>
              </a:solidFill>
              <a:round/>
              <a:headEnd/>
              <a:tailEnd/>
            </a:ln>
          </p:spPr>
          <p:txBody>
            <a:bodyPr wrap="none" anchor="ctr"/>
            <a:lstStyle/>
            <a:p>
              <a:endParaRPr lang="en-US"/>
            </a:p>
          </p:txBody>
        </p:sp>
        <p:sp>
          <p:nvSpPr>
            <p:cNvPr id="37928" name="Freeform 48"/>
            <p:cNvSpPr>
              <a:spLocks noChangeArrowheads="1"/>
            </p:cNvSpPr>
            <p:nvPr/>
          </p:nvSpPr>
          <p:spPr bwMode="auto">
            <a:xfrm>
              <a:off x="6805613" y="3741738"/>
              <a:ext cx="728662" cy="561975"/>
            </a:xfrm>
            <a:custGeom>
              <a:avLst/>
              <a:gdLst>
                <a:gd name="T0" fmla="*/ 51207151 w 381"/>
                <a:gd name="T1" fmla="*/ 204628354 h 275"/>
                <a:gd name="T2" fmla="*/ 164593469 w 381"/>
                <a:gd name="T3" fmla="*/ 96050713 h 275"/>
                <a:gd name="T4" fmla="*/ 581566041 w 381"/>
                <a:gd name="T5" fmla="*/ 0 h 275"/>
                <a:gd name="T6" fmla="*/ 709584837 w 381"/>
                <a:gd name="T7" fmla="*/ 62640787 h 275"/>
                <a:gd name="T8" fmla="*/ 976592519 w 381"/>
                <a:gd name="T9" fmla="*/ 16703937 h 275"/>
                <a:gd name="T10" fmla="*/ 1196051912 w 381"/>
                <a:gd name="T11" fmla="*/ 179570410 h 275"/>
                <a:gd name="T12" fmla="*/ 1393565150 w 381"/>
                <a:gd name="T13" fmla="*/ 304854060 h 275"/>
                <a:gd name="T14" fmla="*/ 1283835573 w 381"/>
                <a:gd name="T15" fmla="*/ 651467952 h 275"/>
                <a:gd name="T16" fmla="*/ 1115583555 w 381"/>
                <a:gd name="T17" fmla="*/ 826863337 h 275"/>
                <a:gd name="T18" fmla="*/ 932700688 w 381"/>
                <a:gd name="T19" fmla="*/ 876975137 h 275"/>
                <a:gd name="T20" fmla="*/ 965620517 w 381"/>
                <a:gd name="T21" fmla="*/ 1014785650 h 275"/>
                <a:gd name="T22" fmla="*/ 855890940 w 381"/>
                <a:gd name="T23" fmla="*/ 1148421458 h 275"/>
                <a:gd name="T24" fmla="*/ 640088482 w 381"/>
                <a:gd name="T25" fmla="*/ 826863337 h 275"/>
                <a:gd name="T26" fmla="*/ 91440388 w 381"/>
                <a:gd name="T27" fmla="*/ 304854060 h 275"/>
                <a:gd name="T28" fmla="*/ 0 w 381"/>
                <a:gd name="T29" fmla="*/ 304854060 h 275"/>
                <a:gd name="T30" fmla="*/ 51207151 w 381"/>
                <a:gd name="T31" fmla="*/ 204628354 h 2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1"/>
                <a:gd name="T49" fmla="*/ 0 h 275"/>
                <a:gd name="T50" fmla="*/ 381 w 381"/>
                <a:gd name="T51" fmla="*/ 275 h 2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1" h="275">
                  <a:moveTo>
                    <a:pt x="14" y="49"/>
                  </a:moveTo>
                  <a:lnTo>
                    <a:pt x="45" y="23"/>
                  </a:lnTo>
                  <a:lnTo>
                    <a:pt x="159" y="0"/>
                  </a:lnTo>
                  <a:lnTo>
                    <a:pt x="194" y="15"/>
                  </a:lnTo>
                  <a:lnTo>
                    <a:pt x="267" y="4"/>
                  </a:lnTo>
                  <a:lnTo>
                    <a:pt x="327" y="43"/>
                  </a:lnTo>
                  <a:lnTo>
                    <a:pt x="381" y="73"/>
                  </a:lnTo>
                  <a:lnTo>
                    <a:pt x="351" y="156"/>
                  </a:lnTo>
                  <a:lnTo>
                    <a:pt x="305" y="198"/>
                  </a:lnTo>
                  <a:lnTo>
                    <a:pt x="255" y="210"/>
                  </a:lnTo>
                  <a:lnTo>
                    <a:pt x="264" y="243"/>
                  </a:lnTo>
                  <a:lnTo>
                    <a:pt x="234" y="275"/>
                  </a:lnTo>
                  <a:lnTo>
                    <a:pt x="175" y="198"/>
                  </a:lnTo>
                  <a:lnTo>
                    <a:pt x="25" y="73"/>
                  </a:lnTo>
                  <a:lnTo>
                    <a:pt x="0" y="73"/>
                  </a:lnTo>
                  <a:lnTo>
                    <a:pt x="14" y="49"/>
                  </a:lnTo>
                  <a:close/>
                </a:path>
              </a:pathLst>
            </a:custGeom>
            <a:solidFill>
              <a:schemeClr val="tx2">
                <a:alpha val="91000"/>
              </a:schemeClr>
            </a:solidFill>
            <a:ln w="17640">
              <a:solidFill>
                <a:srgbClr val="000000"/>
              </a:solidFill>
              <a:round/>
              <a:headEnd/>
              <a:tailEnd/>
            </a:ln>
          </p:spPr>
          <p:txBody>
            <a:bodyPr wrap="none" anchor="ctr"/>
            <a:lstStyle/>
            <a:p>
              <a:endParaRPr lang="en-US"/>
            </a:p>
          </p:txBody>
        </p:sp>
        <p:sp>
          <p:nvSpPr>
            <p:cNvPr id="37929" name="Freeform 49"/>
            <p:cNvSpPr>
              <a:spLocks noChangeArrowheads="1"/>
            </p:cNvSpPr>
            <p:nvPr/>
          </p:nvSpPr>
          <p:spPr bwMode="auto">
            <a:xfrm>
              <a:off x="6286500" y="4545013"/>
              <a:ext cx="1366838" cy="903287"/>
            </a:xfrm>
            <a:custGeom>
              <a:avLst/>
              <a:gdLst>
                <a:gd name="T0" fmla="*/ 0 w 714"/>
                <a:gd name="T1" fmla="*/ 180403429 h 441"/>
                <a:gd name="T2" fmla="*/ 718279106 w 714"/>
                <a:gd name="T3" fmla="*/ 104885757 h 441"/>
                <a:gd name="T4" fmla="*/ 795239333 w 714"/>
                <a:gd name="T5" fmla="*/ 226552984 h 441"/>
                <a:gd name="T6" fmla="*/ 1564824619 w 714"/>
                <a:gd name="T7" fmla="*/ 104885757 h 441"/>
                <a:gd name="T8" fmla="*/ 1696753156 w 714"/>
                <a:gd name="T9" fmla="*/ 205574610 h 441"/>
                <a:gd name="T10" fmla="*/ 1696753156 w 714"/>
                <a:gd name="T11" fmla="*/ 16781478 h 441"/>
                <a:gd name="T12" fmla="*/ 1685759111 w 714"/>
                <a:gd name="T13" fmla="*/ 0 h 441"/>
                <a:gd name="T14" fmla="*/ 1839675738 w 714"/>
                <a:gd name="T15" fmla="*/ 8391763 h 441"/>
                <a:gd name="T16" fmla="*/ 2004588324 w 714"/>
                <a:gd name="T17" fmla="*/ 297873784 h 441"/>
                <a:gd name="T18" fmla="*/ 2147483647 w 714"/>
                <a:gd name="T19" fmla="*/ 683851822 h 441"/>
                <a:gd name="T20" fmla="*/ 2147483647 w 714"/>
                <a:gd name="T21" fmla="*/ 1019485322 h 441"/>
                <a:gd name="T22" fmla="*/ 2147483647 w 714"/>
                <a:gd name="T23" fmla="*/ 1254428209 h 441"/>
                <a:gd name="T24" fmla="*/ 2147483647 w 714"/>
                <a:gd name="T25" fmla="*/ 1594256564 h 441"/>
                <a:gd name="T26" fmla="*/ 2147483647 w 714"/>
                <a:gd name="T27" fmla="*/ 1795634206 h 441"/>
                <a:gd name="T28" fmla="*/ 2147483647 w 714"/>
                <a:gd name="T29" fmla="*/ 1850175520 h 441"/>
                <a:gd name="T30" fmla="*/ 2147483647 w 714"/>
                <a:gd name="T31" fmla="*/ 1766268169 h 441"/>
                <a:gd name="T32" fmla="*/ 2037570936 w 714"/>
                <a:gd name="T33" fmla="*/ 1644600974 h 441"/>
                <a:gd name="T34" fmla="*/ 1978934276 w 714"/>
                <a:gd name="T35" fmla="*/ 1514542020 h 441"/>
                <a:gd name="T36" fmla="*/ 1927628096 w 714"/>
                <a:gd name="T37" fmla="*/ 1468392465 h 441"/>
                <a:gd name="T38" fmla="*/ 1894645962 w 714"/>
                <a:gd name="T39" fmla="*/ 1350922174 h 441"/>
                <a:gd name="T40" fmla="*/ 1850669783 w 714"/>
                <a:gd name="T41" fmla="*/ 1384485114 h 441"/>
                <a:gd name="T42" fmla="*/ 1696753156 w 714"/>
                <a:gd name="T43" fmla="*/ 1229254979 h 441"/>
                <a:gd name="T44" fmla="*/ 1733399334 w 714"/>
                <a:gd name="T45" fmla="*/ 1086611459 h 441"/>
                <a:gd name="T46" fmla="*/ 1696753156 w 714"/>
                <a:gd name="T47" fmla="*/ 1006898707 h 441"/>
                <a:gd name="T48" fmla="*/ 1652776977 w 714"/>
                <a:gd name="T49" fmla="*/ 1032069888 h 441"/>
                <a:gd name="T50" fmla="*/ 1656441021 w 714"/>
                <a:gd name="T51" fmla="*/ 1115979543 h 441"/>
                <a:gd name="T52" fmla="*/ 1605134840 w 714"/>
                <a:gd name="T53" fmla="*/ 1006898707 h 441"/>
                <a:gd name="T54" fmla="*/ 1608800798 w 714"/>
                <a:gd name="T55" fmla="*/ 742587992 h 441"/>
                <a:gd name="T56" fmla="*/ 1513518439 w 714"/>
                <a:gd name="T57" fmla="*/ 591552712 h 441"/>
                <a:gd name="T58" fmla="*/ 1267983497 w 714"/>
                <a:gd name="T59" fmla="*/ 461495678 h 441"/>
                <a:gd name="T60" fmla="*/ 1147049004 w 714"/>
                <a:gd name="T61" fmla="*/ 318852158 h 441"/>
                <a:gd name="T62" fmla="*/ 1007790466 w 714"/>
                <a:gd name="T63" fmla="*/ 302068639 h 441"/>
                <a:gd name="T64" fmla="*/ 952820003 w 714"/>
                <a:gd name="T65" fmla="*/ 394367749 h 441"/>
                <a:gd name="T66" fmla="*/ 747597196 w 714"/>
                <a:gd name="T67" fmla="*/ 457298774 h 441"/>
                <a:gd name="T68" fmla="*/ 630326748 w 714"/>
                <a:gd name="T69" fmla="*/ 394367749 h 441"/>
                <a:gd name="T70" fmla="*/ 571692481 w 714"/>
                <a:gd name="T71" fmla="*/ 297873784 h 441"/>
                <a:gd name="T72" fmla="*/ 186898821 w 714"/>
                <a:gd name="T73" fmla="*/ 381783183 h 441"/>
                <a:gd name="T74" fmla="*/ 106276434 w 714"/>
                <a:gd name="T75" fmla="*/ 314655254 h 441"/>
                <a:gd name="T76" fmla="*/ 18324054 w 714"/>
                <a:gd name="T77" fmla="*/ 385978038 h 441"/>
                <a:gd name="T78" fmla="*/ 0 w 714"/>
                <a:gd name="T79" fmla="*/ 180403429 h 4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14"/>
                <a:gd name="T121" fmla="*/ 0 h 441"/>
                <a:gd name="T122" fmla="*/ 714 w 714"/>
                <a:gd name="T123" fmla="*/ 441 h 4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14" h="441">
                  <a:moveTo>
                    <a:pt x="0" y="43"/>
                  </a:moveTo>
                  <a:lnTo>
                    <a:pt x="196" y="25"/>
                  </a:lnTo>
                  <a:lnTo>
                    <a:pt x="217" y="54"/>
                  </a:lnTo>
                  <a:lnTo>
                    <a:pt x="427" y="25"/>
                  </a:lnTo>
                  <a:lnTo>
                    <a:pt x="463" y="49"/>
                  </a:lnTo>
                  <a:lnTo>
                    <a:pt x="463" y="4"/>
                  </a:lnTo>
                  <a:lnTo>
                    <a:pt x="460" y="0"/>
                  </a:lnTo>
                  <a:lnTo>
                    <a:pt x="502" y="2"/>
                  </a:lnTo>
                  <a:lnTo>
                    <a:pt x="547" y="71"/>
                  </a:lnTo>
                  <a:lnTo>
                    <a:pt x="618" y="163"/>
                  </a:lnTo>
                  <a:lnTo>
                    <a:pt x="652" y="243"/>
                  </a:lnTo>
                  <a:lnTo>
                    <a:pt x="705" y="299"/>
                  </a:lnTo>
                  <a:lnTo>
                    <a:pt x="714" y="380"/>
                  </a:lnTo>
                  <a:lnTo>
                    <a:pt x="697" y="428"/>
                  </a:lnTo>
                  <a:lnTo>
                    <a:pt x="622" y="441"/>
                  </a:lnTo>
                  <a:lnTo>
                    <a:pt x="609" y="421"/>
                  </a:lnTo>
                  <a:lnTo>
                    <a:pt x="556" y="392"/>
                  </a:lnTo>
                  <a:lnTo>
                    <a:pt x="540" y="361"/>
                  </a:lnTo>
                  <a:lnTo>
                    <a:pt x="526" y="350"/>
                  </a:lnTo>
                  <a:lnTo>
                    <a:pt x="517" y="322"/>
                  </a:lnTo>
                  <a:lnTo>
                    <a:pt x="505" y="330"/>
                  </a:lnTo>
                  <a:lnTo>
                    <a:pt x="463" y="293"/>
                  </a:lnTo>
                  <a:lnTo>
                    <a:pt x="473" y="259"/>
                  </a:lnTo>
                  <a:lnTo>
                    <a:pt x="463" y="240"/>
                  </a:lnTo>
                  <a:lnTo>
                    <a:pt x="451" y="246"/>
                  </a:lnTo>
                  <a:lnTo>
                    <a:pt x="452" y="266"/>
                  </a:lnTo>
                  <a:lnTo>
                    <a:pt x="438" y="240"/>
                  </a:lnTo>
                  <a:lnTo>
                    <a:pt x="439" y="177"/>
                  </a:lnTo>
                  <a:lnTo>
                    <a:pt x="413" y="141"/>
                  </a:lnTo>
                  <a:lnTo>
                    <a:pt x="346" y="110"/>
                  </a:lnTo>
                  <a:lnTo>
                    <a:pt x="313" y="76"/>
                  </a:lnTo>
                  <a:lnTo>
                    <a:pt x="275" y="72"/>
                  </a:lnTo>
                  <a:lnTo>
                    <a:pt x="260" y="94"/>
                  </a:lnTo>
                  <a:lnTo>
                    <a:pt x="204" y="109"/>
                  </a:lnTo>
                  <a:lnTo>
                    <a:pt x="172" y="94"/>
                  </a:lnTo>
                  <a:lnTo>
                    <a:pt x="156" y="71"/>
                  </a:lnTo>
                  <a:lnTo>
                    <a:pt x="51" y="91"/>
                  </a:lnTo>
                  <a:lnTo>
                    <a:pt x="29" y="75"/>
                  </a:lnTo>
                  <a:lnTo>
                    <a:pt x="5" y="92"/>
                  </a:lnTo>
                  <a:lnTo>
                    <a:pt x="0" y="43"/>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30" name="Freeform 50"/>
            <p:cNvSpPr>
              <a:spLocks noChangeArrowheads="1"/>
            </p:cNvSpPr>
            <p:nvPr/>
          </p:nvSpPr>
          <p:spPr bwMode="auto">
            <a:xfrm>
              <a:off x="6677025" y="3352800"/>
              <a:ext cx="1257300" cy="536575"/>
            </a:xfrm>
            <a:custGeom>
              <a:avLst/>
              <a:gdLst>
                <a:gd name="T0" fmla="*/ 80568626 w 657"/>
                <a:gd name="T1" fmla="*/ 813691288 h 262"/>
                <a:gd name="T2" fmla="*/ 0 w 657"/>
                <a:gd name="T3" fmla="*/ 1048571765 h 262"/>
                <a:gd name="T4" fmla="*/ 311289878 w 657"/>
                <a:gd name="T5" fmla="*/ 1015017411 h 262"/>
                <a:gd name="T6" fmla="*/ 432143729 w 657"/>
                <a:gd name="T7" fmla="*/ 910160056 h 262"/>
                <a:gd name="T8" fmla="*/ 856963736 w 657"/>
                <a:gd name="T9" fmla="*/ 792719817 h 262"/>
                <a:gd name="T10" fmla="*/ 974156683 w 657"/>
                <a:gd name="T11" fmla="*/ 855634231 h 262"/>
                <a:gd name="T12" fmla="*/ 1252487061 w 657"/>
                <a:gd name="T13" fmla="*/ 813691288 h 262"/>
                <a:gd name="T14" fmla="*/ 1252487061 w 657"/>
                <a:gd name="T15" fmla="*/ 830468465 h 262"/>
                <a:gd name="T16" fmla="*/ 1669981313 w 657"/>
                <a:gd name="T17" fmla="*/ 1098903552 h 262"/>
                <a:gd name="T18" fmla="*/ 1915351832 w 657"/>
                <a:gd name="T19" fmla="*/ 1019211706 h 262"/>
                <a:gd name="T20" fmla="*/ 2054518337 w 657"/>
                <a:gd name="T21" fmla="*/ 717222521 h 262"/>
                <a:gd name="T22" fmla="*/ 2147483647 w 657"/>
                <a:gd name="T23" fmla="*/ 633336637 h 262"/>
                <a:gd name="T24" fmla="*/ 2147483647 w 657"/>
                <a:gd name="T25" fmla="*/ 406846668 h 262"/>
                <a:gd name="T26" fmla="*/ 2147483647 w 657"/>
                <a:gd name="T27" fmla="*/ 138411774 h 262"/>
                <a:gd name="T28" fmla="*/ 2147483647 w 657"/>
                <a:gd name="T29" fmla="*/ 360709432 h 262"/>
                <a:gd name="T30" fmla="*/ 2147483647 w 657"/>
                <a:gd name="T31" fmla="*/ 553645046 h 262"/>
                <a:gd name="T32" fmla="*/ 2147483647 w 657"/>
                <a:gd name="T33" fmla="*/ 536869917 h 262"/>
                <a:gd name="T34" fmla="*/ 2006909360 w 657"/>
                <a:gd name="T35" fmla="*/ 591393694 h 262"/>
                <a:gd name="T36" fmla="*/ 2006909360 w 657"/>
                <a:gd name="T37" fmla="*/ 524284859 h 262"/>
                <a:gd name="T38" fmla="*/ 2147483647 w 657"/>
                <a:gd name="T39" fmla="*/ 461372493 h 262"/>
                <a:gd name="T40" fmla="*/ 2021558718 w 657"/>
                <a:gd name="T41" fmla="*/ 440401022 h 262"/>
                <a:gd name="T42" fmla="*/ 2147483647 w 657"/>
                <a:gd name="T43" fmla="*/ 381680903 h 262"/>
                <a:gd name="T44" fmla="*/ 2147483647 w 657"/>
                <a:gd name="T45" fmla="*/ 415235257 h 262"/>
                <a:gd name="T46" fmla="*/ 2147483647 w 657"/>
                <a:gd name="T47" fmla="*/ 201326187 h 262"/>
                <a:gd name="T48" fmla="*/ 2147483647 w 657"/>
                <a:gd name="T49" fmla="*/ 155188950 h 262"/>
                <a:gd name="T50" fmla="*/ 2047194615 w 657"/>
                <a:gd name="T51" fmla="*/ 239074835 h 262"/>
                <a:gd name="T52" fmla="*/ 2054518337 w 657"/>
                <a:gd name="T53" fmla="*/ 109051682 h 262"/>
                <a:gd name="T54" fmla="*/ 2146073473 w 657"/>
                <a:gd name="T55" fmla="*/ 142606068 h 262"/>
                <a:gd name="T56" fmla="*/ 2147483647 w 657"/>
                <a:gd name="T57" fmla="*/ 46137253 h 262"/>
                <a:gd name="T58" fmla="*/ 2147483647 w 657"/>
                <a:gd name="T59" fmla="*/ 0 h 262"/>
                <a:gd name="T60" fmla="*/ 1483208223 w 657"/>
                <a:gd name="T61" fmla="*/ 167771833 h 262"/>
                <a:gd name="T62" fmla="*/ 600608590 w 657"/>
                <a:gd name="T63" fmla="*/ 356515137 h 262"/>
                <a:gd name="T64" fmla="*/ 197761603 w 657"/>
                <a:gd name="T65" fmla="*/ 809496994 h 262"/>
                <a:gd name="T66" fmla="*/ 80568626 w 657"/>
                <a:gd name="T67" fmla="*/ 813691288 h 2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7"/>
                <a:gd name="T103" fmla="*/ 0 h 262"/>
                <a:gd name="T104" fmla="*/ 657 w 657"/>
                <a:gd name="T105" fmla="*/ 262 h 26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7" h="262">
                  <a:moveTo>
                    <a:pt x="22" y="194"/>
                  </a:moveTo>
                  <a:lnTo>
                    <a:pt x="0" y="250"/>
                  </a:lnTo>
                  <a:lnTo>
                    <a:pt x="85" y="242"/>
                  </a:lnTo>
                  <a:lnTo>
                    <a:pt x="118" y="217"/>
                  </a:lnTo>
                  <a:lnTo>
                    <a:pt x="234" y="189"/>
                  </a:lnTo>
                  <a:lnTo>
                    <a:pt x="266" y="204"/>
                  </a:lnTo>
                  <a:lnTo>
                    <a:pt x="342" y="194"/>
                  </a:lnTo>
                  <a:lnTo>
                    <a:pt x="342" y="198"/>
                  </a:lnTo>
                  <a:lnTo>
                    <a:pt x="456" y="262"/>
                  </a:lnTo>
                  <a:lnTo>
                    <a:pt x="523" y="243"/>
                  </a:lnTo>
                  <a:lnTo>
                    <a:pt x="561" y="171"/>
                  </a:lnTo>
                  <a:lnTo>
                    <a:pt x="626" y="151"/>
                  </a:lnTo>
                  <a:lnTo>
                    <a:pt x="657" y="97"/>
                  </a:lnTo>
                  <a:lnTo>
                    <a:pt x="655" y="33"/>
                  </a:lnTo>
                  <a:lnTo>
                    <a:pt x="647" y="86"/>
                  </a:lnTo>
                  <a:lnTo>
                    <a:pt x="611" y="132"/>
                  </a:lnTo>
                  <a:lnTo>
                    <a:pt x="597" y="128"/>
                  </a:lnTo>
                  <a:lnTo>
                    <a:pt x="548" y="141"/>
                  </a:lnTo>
                  <a:lnTo>
                    <a:pt x="548" y="125"/>
                  </a:lnTo>
                  <a:lnTo>
                    <a:pt x="597" y="110"/>
                  </a:lnTo>
                  <a:lnTo>
                    <a:pt x="552" y="105"/>
                  </a:lnTo>
                  <a:lnTo>
                    <a:pt x="602" y="91"/>
                  </a:lnTo>
                  <a:lnTo>
                    <a:pt x="622" y="99"/>
                  </a:lnTo>
                  <a:lnTo>
                    <a:pt x="632" y="48"/>
                  </a:lnTo>
                  <a:lnTo>
                    <a:pt x="619" y="37"/>
                  </a:lnTo>
                  <a:lnTo>
                    <a:pt x="559" y="57"/>
                  </a:lnTo>
                  <a:lnTo>
                    <a:pt x="561" y="26"/>
                  </a:lnTo>
                  <a:lnTo>
                    <a:pt x="586" y="34"/>
                  </a:lnTo>
                  <a:lnTo>
                    <a:pt x="619" y="11"/>
                  </a:lnTo>
                  <a:lnTo>
                    <a:pt x="601" y="0"/>
                  </a:lnTo>
                  <a:lnTo>
                    <a:pt x="405" y="40"/>
                  </a:lnTo>
                  <a:lnTo>
                    <a:pt x="164" y="85"/>
                  </a:lnTo>
                  <a:lnTo>
                    <a:pt x="54" y="193"/>
                  </a:lnTo>
                  <a:lnTo>
                    <a:pt x="22" y="194"/>
                  </a:lnTo>
                  <a:close/>
                </a:path>
              </a:pathLst>
            </a:custGeom>
            <a:solidFill>
              <a:schemeClr val="accent4"/>
            </a:solidFill>
            <a:ln w="17640">
              <a:solidFill>
                <a:srgbClr val="000000"/>
              </a:solidFill>
              <a:round/>
              <a:headEnd/>
              <a:tailEnd/>
            </a:ln>
          </p:spPr>
          <p:txBody>
            <a:bodyPr wrap="none" anchor="ctr"/>
            <a:lstStyle/>
            <a:p>
              <a:endParaRPr lang="en-US"/>
            </a:p>
          </p:txBody>
        </p:sp>
        <p:sp>
          <p:nvSpPr>
            <p:cNvPr id="37931" name="Freeform 51"/>
            <p:cNvSpPr>
              <a:spLocks noChangeArrowheads="1"/>
            </p:cNvSpPr>
            <p:nvPr/>
          </p:nvSpPr>
          <p:spPr bwMode="auto">
            <a:xfrm>
              <a:off x="6711950" y="2911475"/>
              <a:ext cx="1100138" cy="666750"/>
            </a:xfrm>
            <a:custGeom>
              <a:avLst/>
              <a:gdLst>
                <a:gd name="T0" fmla="*/ 347762203 w 575"/>
                <a:gd name="T1" fmla="*/ 953730552 h 326"/>
                <a:gd name="T2" fmla="*/ 285530772 w 575"/>
                <a:gd name="T3" fmla="*/ 1091770504 h 326"/>
                <a:gd name="T4" fmla="*/ 201336708 w 575"/>
                <a:gd name="T5" fmla="*/ 1129417322 h 326"/>
                <a:gd name="T6" fmla="*/ 194014575 w 575"/>
                <a:gd name="T7" fmla="*/ 1221445149 h 326"/>
                <a:gd name="T8" fmla="*/ 10982246 w 575"/>
                <a:gd name="T9" fmla="*/ 1288373734 h 326"/>
                <a:gd name="T10" fmla="*/ 0 w 575"/>
                <a:gd name="T11" fmla="*/ 1363667370 h 326"/>
                <a:gd name="T12" fmla="*/ 501509772 w 575"/>
                <a:gd name="T13" fmla="*/ 1271641588 h 326"/>
                <a:gd name="T14" fmla="*/ 1405691166 w 575"/>
                <a:gd name="T15" fmla="*/ 1075038357 h 326"/>
                <a:gd name="T16" fmla="*/ 2104875922 w 575"/>
                <a:gd name="T17" fmla="*/ 899351588 h 326"/>
                <a:gd name="T18" fmla="*/ 2104875922 w 575"/>
                <a:gd name="T19" fmla="*/ 765494417 h 326"/>
                <a:gd name="T20" fmla="*/ 2028002138 w 575"/>
                <a:gd name="T21" fmla="*/ 719480503 h 326"/>
                <a:gd name="T22" fmla="*/ 1965770228 w 575"/>
                <a:gd name="T23" fmla="*/ 790591614 h 326"/>
                <a:gd name="T24" fmla="*/ 1932825413 w 575"/>
                <a:gd name="T25" fmla="*/ 602355479 h 326"/>
                <a:gd name="T26" fmla="*/ 1965770228 w 575"/>
                <a:gd name="T27" fmla="*/ 439218458 h 326"/>
                <a:gd name="T28" fmla="*/ 1709524280 w 575"/>
                <a:gd name="T29" fmla="*/ 317910908 h 326"/>
                <a:gd name="T30" fmla="*/ 1530152117 w 575"/>
                <a:gd name="T31" fmla="*/ 351375201 h 326"/>
                <a:gd name="T32" fmla="*/ 1522831897 w 575"/>
                <a:gd name="T33" fmla="*/ 96210385 h 326"/>
                <a:gd name="T34" fmla="*/ 1339799625 w 575"/>
                <a:gd name="T35" fmla="*/ 0 h 326"/>
                <a:gd name="T36" fmla="*/ 1204354518 w 575"/>
                <a:gd name="T37" fmla="*/ 58561506 h 326"/>
                <a:gd name="T38" fmla="*/ 1112838382 w 575"/>
                <a:gd name="T39" fmla="*/ 296994191 h 326"/>
                <a:gd name="T40" fmla="*/ 948108331 w 575"/>
                <a:gd name="T41" fmla="*/ 393204544 h 326"/>
                <a:gd name="T42" fmla="*/ 882216790 w 575"/>
                <a:gd name="T43" fmla="*/ 769676942 h 326"/>
                <a:gd name="T44" fmla="*/ 618650623 w 575"/>
                <a:gd name="T45" fmla="*/ 953730552 h 326"/>
                <a:gd name="T46" fmla="*/ 402671503 w 575"/>
                <a:gd name="T47" fmla="*/ 1029024188 h 326"/>
                <a:gd name="T48" fmla="*/ 347762203 w 575"/>
                <a:gd name="T49" fmla="*/ 953730552 h 3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5"/>
                <a:gd name="T76" fmla="*/ 0 h 326"/>
                <a:gd name="T77" fmla="*/ 575 w 575"/>
                <a:gd name="T78" fmla="*/ 326 h 3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5" h="326">
                  <a:moveTo>
                    <a:pt x="95" y="228"/>
                  </a:moveTo>
                  <a:lnTo>
                    <a:pt x="78" y="261"/>
                  </a:lnTo>
                  <a:lnTo>
                    <a:pt x="55" y="270"/>
                  </a:lnTo>
                  <a:lnTo>
                    <a:pt x="53" y="292"/>
                  </a:lnTo>
                  <a:lnTo>
                    <a:pt x="3" y="308"/>
                  </a:lnTo>
                  <a:lnTo>
                    <a:pt x="0" y="326"/>
                  </a:lnTo>
                  <a:lnTo>
                    <a:pt x="137" y="304"/>
                  </a:lnTo>
                  <a:lnTo>
                    <a:pt x="384" y="257"/>
                  </a:lnTo>
                  <a:lnTo>
                    <a:pt x="575" y="215"/>
                  </a:lnTo>
                  <a:lnTo>
                    <a:pt x="575" y="183"/>
                  </a:lnTo>
                  <a:lnTo>
                    <a:pt x="554" y="172"/>
                  </a:lnTo>
                  <a:lnTo>
                    <a:pt x="537" y="189"/>
                  </a:lnTo>
                  <a:lnTo>
                    <a:pt x="528" y="144"/>
                  </a:lnTo>
                  <a:lnTo>
                    <a:pt x="537" y="105"/>
                  </a:lnTo>
                  <a:lnTo>
                    <a:pt x="467" y="76"/>
                  </a:lnTo>
                  <a:lnTo>
                    <a:pt x="418" y="84"/>
                  </a:lnTo>
                  <a:lnTo>
                    <a:pt x="416" y="23"/>
                  </a:lnTo>
                  <a:lnTo>
                    <a:pt x="366" y="0"/>
                  </a:lnTo>
                  <a:lnTo>
                    <a:pt x="329" y="14"/>
                  </a:lnTo>
                  <a:lnTo>
                    <a:pt x="304" y="71"/>
                  </a:lnTo>
                  <a:lnTo>
                    <a:pt x="259" y="94"/>
                  </a:lnTo>
                  <a:lnTo>
                    <a:pt x="241" y="184"/>
                  </a:lnTo>
                  <a:lnTo>
                    <a:pt x="169" y="228"/>
                  </a:lnTo>
                  <a:lnTo>
                    <a:pt x="110" y="246"/>
                  </a:lnTo>
                  <a:lnTo>
                    <a:pt x="95" y="228"/>
                  </a:lnTo>
                  <a:close/>
                </a:path>
              </a:pathLst>
            </a:custGeom>
            <a:solidFill>
              <a:srgbClr val="FFFFFF"/>
            </a:solidFill>
            <a:ln w="17640">
              <a:solidFill>
                <a:srgbClr val="000000"/>
              </a:solidFill>
              <a:round/>
              <a:headEnd/>
              <a:tailEnd/>
            </a:ln>
          </p:spPr>
          <p:txBody>
            <a:bodyPr wrap="none" anchor="ctr"/>
            <a:lstStyle/>
            <a:p>
              <a:endParaRPr lang="en-US"/>
            </a:p>
          </p:txBody>
        </p:sp>
        <p:sp>
          <p:nvSpPr>
            <p:cNvPr id="37932" name="Freeform 52"/>
            <p:cNvSpPr>
              <a:spLocks noChangeArrowheads="1"/>
            </p:cNvSpPr>
            <p:nvPr/>
          </p:nvSpPr>
          <p:spPr bwMode="auto">
            <a:xfrm>
              <a:off x="6789738" y="2778125"/>
              <a:ext cx="622300" cy="636588"/>
            </a:xfrm>
            <a:custGeom>
              <a:avLst/>
              <a:gdLst>
                <a:gd name="T0" fmla="*/ 120988508 w 325"/>
                <a:gd name="T1" fmla="*/ 682942238 h 311"/>
                <a:gd name="T2" fmla="*/ 29330432 w 325"/>
                <a:gd name="T3" fmla="*/ 653612123 h 311"/>
                <a:gd name="T4" fmla="*/ 0 w 325"/>
                <a:gd name="T5" fmla="*/ 863104759 h 311"/>
                <a:gd name="T6" fmla="*/ 29330432 w 325"/>
                <a:gd name="T7" fmla="*/ 1080975637 h 311"/>
                <a:gd name="T8" fmla="*/ 201648161 w 325"/>
                <a:gd name="T9" fmla="*/ 1227620073 h 311"/>
                <a:gd name="T10" fmla="*/ 245645712 w 325"/>
                <a:gd name="T11" fmla="*/ 1303036276 h 311"/>
                <a:gd name="T12" fmla="*/ 461959086 w 325"/>
                <a:gd name="T13" fmla="*/ 1227620073 h 311"/>
                <a:gd name="T14" fmla="*/ 722270070 w 325"/>
                <a:gd name="T15" fmla="*/ 1051647313 h 311"/>
                <a:gd name="T16" fmla="*/ 799262911 w 325"/>
                <a:gd name="T17" fmla="*/ 670372189 h 311"/>
                <a:gd name="T18" fmla="*/ 967913807 w 325"/>
                <a:gd name="T19" fmla="*/ 569815887 h 311"/>
                <a:gd name="T20" fmla="*/ 1059572100 w 325"/>
                <a:gd name="T21" fmla="*/ 335187118 h 311"/>
                <a:gd name="T22" fmla="*/ 1191560923 w 325"/>
                <a:gd name="T23" fmla="*/ 272338918 h 311"/>
                <a:gd name="T24" fmla="*/ 1019243246 w 325"/>
                <a:gd name="T25" fmla="*/ 238820769 h 311"/>
                <a:gd name="T26" fmla="*/ 718603288 w 325"/>
                <a:gd name="T27" fmla="*/ 410603321 h 311"/>
                <a:gd name="T28" fmla="*/ 670940870 w 325"/>
                <a:gd name="T29" fmla="*/ 247198755 h 311"/>
                <a:gd name="T30" fmla="*/ 410629886 w 325"/>
                <a:gd name="T31" fmla="*/ 259768804 h 311"/>
                <a:gd name="T32" fmla="*/ 351969038 w 325"/>
                <a:gd name="T33" fmla="*/ 0 h 311"/>
                <a:gd name="T34" fmla="*/ 285974626 w 325"/>
                <a:gd name="T35" fmla="*/ 71226218 h 311"/>
                <a:gd name="T36" fmla="*/ 304306620 w 325"/>
                <a:gd name="T37" fmla="*/ 439931389 h 311"/>
                <a:gd name="T38" fmla="*/ 186982949 w 325"/>
                <a:gd name="T39" fmla="*/ 473449474 h 311"/>
                <a:gd name="T40" fmla="*/ 120988508 w 325"/>
                <a:gd name="T41" fmla="*/ 682942238 h 3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5"/>
                <a:gd name="T64" fmla="*/ 0 h 311"/>
                <a:gd name="T65" fmla="*/ 325 w 325"/>
                <a:gd name="T66" fmla="*/ 311 h 3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5" h="311">
                  <a:moveTo>
                    <a:pt x="33" y="163"/>
                  </a:moveTo>
                  <a:lnTo>
                    <a:pt x="8" y="156"/>
                  </a:lnTo>
                  <a:lnTo>
                    <a:pt x="0" y="206"/>
                  </a:lnTo>
                  <a:lnTo>
                    <a:pt x="8" y="258"/>
                  </a:lnTo>
                  <a:lnTo>
                    <a:pt x="55" y="293"/>
                  </a:lnTo>
                  <a:lnTo>
                    <a:pt x="67" y="311"/>
                  </a:lnTo>
                  <a:lnTo>
                    <a:pt x="126" y="293"/>
                  </a:lnTo>
                  <a:lnTo>
                    <a:pt x="197" y="251"/>
                  </a:lnTo>
                  <a:lnTo>
                    <a:pt x="218" y="160"/>
                  </a:lnTo>
                  <a:lnTo>
                    <a:pt x="264" y="136"/>
                  </a:lnTo>
                  <a:lnTo>
                    <a:pt x="289" y="80"/>
                  </a:lnTo>
                  <a:lnTo>
                    <a:pt x="325" y="65"/>
                  </a:lnTo>
                  <a:lnTo>
                    <a:pt x="278" y="57"/>
                  </a:lnTo>
                  <a:lnTo>
                    <a:pt x="196" y="98"/>
                  </a:lnTo>
                  <a:lnTo>
                    <a:pt x="183" y="59"/>
                  </a:lnTo>
                  <a:lnTo>
                    <a:pt x="112" y="62"/>
                  </a:lnTo>
                  <a:lnTo>
                    <a:pt x="96" y="0"/>
                  </a:lnTo>
                  <a:lnTo>
                    <a:pt x="78" y="17"/>
                  </a:lnTo>
                  <a:lnTo>
                    <a:pt x="83" y="105"/>
                  </a:lnTo>
                  <a:lnTo>
                    <a:pt x="51" y="113"/>
                  </a:lnTo>
                  <a:lnTo>
                    <a:pt x="33" y="163"/>
                  </a:lnTo>
                  <a:close/>
                </a:path>
              </a:pathLst>
            </a:custGeom>
            <a:solidFill>
              <a:srgbClr val="FFFFFF"/>
            </a:solidFill>
            <a:ln w="17640">
              <a:solidFill>
                <a:srgbClr val="000000"/>
              </a:solidFill>
              <a:round/>
              <a:headEnd/>
              <a:tailEnd/>
            </a:ln>
          </p:spPr>
          <p:txBody>
            <a:bodyPr wrap="none" anchor="ctr"/>
            <a:lstStyle/>
            <a:p>
              <a:endParaRPr lang="en-US"/>
            </a:p>
          </p:txBody>
        </p:sp>
        <p:sp>
          <p:nvSpPr>
            <p:cNvPr id="37933" name="Freeform 53"/>
            <p:cNvSpPr>
              <a:spLocks noChangeArrowheads="1"/>
            </p:cNvSpPr>
            <p:nvPr/>
          </p:nvSpPr>
          <p:spPr bwMode="auto">
            <a:xfrm>
              <a:off x="7696200" y="2819400"/>
              <a:ext cx="174625" cy="212725"/>
            </a:xfrm>
            <a:custGeom>
              <a:avLst/>
              <a:gdLst>
                <a:gd name="T0" fmla="*/ 0 w 92"/>
                <a:gd name="T1" fmla="*/ 29286505 h 104"/>
                <a:gd name="T2" fmla="*/ 72055595 w 92"/>
                <a:gd name="T3" fmla="*/ 0 h 104"/>
                <a:gd name="T4" fmla="*/ 219769345 w 92"/>
                <a:gd name="T5" fmla="*/ 96227385 h 104"/>
                <a:gd name="T6" fmla="*/ 219769345 w 92"/>
                <a:gd name="T7" fmla="*/ 192454769 h 104"/>
                <a:gd name="T8" fmla="*/ 327852753 w 92"/>
                <a:gd name="T9" fmla="*/ 259395626 h 104"/>
                <a:gd name="T10" fmla="*/ 331455342 w 92"/>
                <a:gd name="T11" fmla="*/ 389092448 h 104"/>
                <a:gd name="T12" fmla="*/ 162124133 w 92"/>
                <a:gd name="T13" fmla="*/ 435114670 h 104"/>
                <a:gd name="T14" fmla="*/ 0 w 92"/>
                <a:gd name="T15" fmla="*/ 29286505 h 104"/>
                <a:gd name="T16" fmla="*/ 0 60000 65536"/>
                <a:gd name="T17" fmla="*/ 0 60000 65536"/>
                <a:gd name="T18" fmla="*/ 0 60000 65536"/>
                <a:gd name="T19" fmla="*/ 0 60000 65536"/>
                <a:gd name="T20" fmla="*/ 0 60000 65536"/>
                <a:gd name="T21" fmla="*/ 0 60000 65536"/>
                <a:gd name="T22" fmla="*/ 0 60000 65536"/>
                <a:gd name="T23" fmla="*/ 0 60000 65536"/>
                <a:gd name="T24" fmla="*/ 0 w 92"/>
                <a:gd name="T25" fmla="*/ 0 h 104"/>
                <a:gd name="T26" fmla="*/ 92 w 92"/>
                <a:gd name="T27" fmla="*/ 104 h 1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2" h="104">
                  <a:moveTo>
                    <a:pt x="0" y="7"/>
                  </a:moveTo>
                  <a:lnTo>
                    <a:pt x="20" y="0"/>
                  </a:lnTo>
                  <a:lnTo>
                    <a:pt x="61" y="23"/>
                  </a:lnTo>
                  <a:lnTo>
                    <a:pt x="61" y="46"/>
                  </a:lnTo>
                  <a:lnTo>
                    <a:pt x="91" y="62"/>
                  </a:lnTo>
                  <a:lnTo>
                    <a:pt x="92" y="93"/>
                  </a:lnTo>
                  <a:lnTo>
                    <a:pt x="45" y="104"/>
                  </a:lnTo>
                  <a:lnTo>
                    <a:pt x="0" y="7"/>
                  </a:lnTo>
                  <a:close/>
                </a:path>
              </a:pathLst>
            </a:custGeom>
            <a:solidFill>
              <a:schemeClr val="tx1"/>
            </a:solidFill>
            <a:ln w="17640">
              <a:solidFill>
                <a:srgbClr val="000000"/>
              </a:solidFill>
              <a:round/>
              <a:headEnd/>
              <a:tailEnd/>
            </a:ln>
          </p:spPr>
          <p:txBody>
            <a:bodyPr wrap="none" anchor="ctr"/>
            <a:lstStyle/>
            <a:p>
              <a:endParaRPr lang="en-US"/>
            </a:p>
          </p:txBody>
        </p:sp>
        <p:sp>
          <p:nvSpPr>
            <p:cNvPr id="37934" name="Freeform 54"/>
            <p:cNvSpPr>
              <a:spLocks noChangeArrowheads="1"/>
            </p:cNvSpPr>
            <p:nvPr/>
          </p:nvSpPr>
          <p:spPr bwMode="auto">
            <a:xfrm>
              <a:off x="6927850" y="2370138"/>
              <a:ext cx="842963" cy="541337"/>
            </a:xfrm>
            <a:custGeom>
              <a:avLst/>
              <a:gdLst>
                <a:gd name="T0" fmla="*/ 146149924 w 441"/>
                <a:gd name="T1" fmla="*/ 159776426 h 264"/>
                <a:gd name="T2" fmla="*/ 0 w 441"/>
                <a:gd name="T3" fmla="*/ 311141627 h 264"/>
                <a:gd name="T4" fmla="*/ 80383507 w 441"/>
                <a:gd name="T5" fmla="*/ 849335061 h 264"/>
                <a:gd name="T6" fmla="*/ 146149924 w 441"/>
                <a:gd name="T7" fmla="*/ 1110021770 h 264"/>
                <a:gd name="T8" fmla="*/ 423836446 w 441"/>
                <a:gd name="T9" fmla="*/ 1088997809 h 264"/>
                <a:gd name="T10" fmla="*/ 1439580178 w 441"/>
                <a:gd name="T11" fmla="*/ 887175320 h 264"/>
                <a:gd name="T12" fmla="*/ 1509003227 w 441"/>
                <a:gd name="T13" fmla="*/ 853538623 h 264"/>
                <a:gd name="T14" fmla="*/ 1611307559 w 441"/>
                <a:gd name="T15" fmla="*/ 601261344 h 264"/>
                <a:gd name="T16" fmla="*/ 1457850106 w 441"/>
                <a:gd name="T17" fmla="*/ 462508815 h 264"/>
                <a:gd name="T18" fmla="*/ 1541886421 w 441"/>
                <a:gd name="T19" fmla="*/ 142958077 h 264"/>
                <a:gd name="T20" fmla="*/ 1424966912 w 441"/>
                <a:gd name="T21" fmla="*/ 113524910 h 264"/>
                <a:gd name="T22" fmla="*/ 1424966912 w 441"/>
                <a:gd name="T23" fmla="*/ 33636713 h 264"/>
                <a:gd name="T24" fmla="*/ 1373813790 w 441"/>
                <a:gd name="T25" fmla="*/ 0 h 264"/>
                <a:gd name="T26" fmla="*/ 193648295 w 441"/>
                <a:gd name="T27" fmla="*/ 231255433 h 264"/>
                <a:gd name="T28" fmla="*/ 146149924 w 441"/>
                <a:gd name="T29" fmla="*/ 159776426 h 2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1"/>
                <a:gd name="T46" fmla="*/ 0 h 264"/>
                <a:gd name="T47" fmla="*/ 441 w 441"/>
                <a:gd name="T48" fmla="*/ 264 h 2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1" h="264">
                  <a:moveTo>
                    <a:pt x="40" y="38"/>
                  </a:moveTo>
                  <a:lnTo>
                    <a:pt x="0" y="74"/>
                  </a:lnTo>
                  <a:lnTo>
                    <a:pt x="22" y="202"/>
                  </a:lnTo>
                  <a:lnTo>
                    <a:pt x="40" y="264"/>
                  </a:lnTo>
                  <a:lnTo>
                    <a:pt x="116" y="259"/>
                  </a:lnTo>
                  <a:lnTo>
                    <a:pt x="394" y="211"/>
                  </a:lnTo>
                  <a:lnTo>
                    <a:pt x="413" y="203"/>
                  </a:lnTo>
                  <a:lnTo>
                    <a:pt x="441" y="143"/>
                  </a:lnTo>
                  <a:lnTo>
                    <a:pt x="399" y="110"/>
                  </a:lnTo>
                  <a:lnTo>
                    <a:pt x="422" y="34"/>
                  </a:lnTo>
                  <a:lnTo>
                    <a:pt x="390" y="27"/>
                  </a:lnTo>
                  <a:lnTo>
                    <a:pt x="390" y="8"/>
                  </a:lnTo>
                  <a:lnTo>
                    <a:pt x="376" y="0"/>
                  </a:lnTo>
                  <a:lnTo>
                    <a:pt x="53" y="55"/>
                  </a:lnTo>
                  <a:lnTo>
                    <a:pt x="40" y="38"/>
                  </a:lnTo>
                  <a:close/>
                </a:path>
              </a:pathLst>
            </a:custGeom>
            <a:solidFill>
              <a:schemeClr val="tx1"/>
            </a:solidFill>
            <a:ln w="17640">
              <a:solidFill>
                <a:srgbClr val="000000"/>
              </a:solidFill>
              <a:round/>
              <a:headEnd/>
              <a:tailEnd/>
            </a:ln>
          </p:spPr>
          <p:txBody>
            <a:bodyPr wrap="none" anchor="ctr"/>
            <a:lstStyle/>
            <a:p>
              <a:endParaRPr lang="en-US"/>
            </a:p>
          </p:txBody>
        </p:sp>
        <p:sp>
          <p:nvSpPr>
            <p:cNvPr id="37935" name="Freeform 55"/>
            <p:cNvSpPr>
              <a:spLocks noChangeArrowheads="1"/>
            </p:cNvSpPr>
            <p:nvPr/>
          </p:nvSpPr>
          <p:spPr bwMode="auto">
            <a:xfrm>
              <a:off x="7696200" y="2438400"/>
              <a:ext cx="217488" cy="430213"/>
            </a:xfrm>
            <a:custGeom>
              <a:avLst/>
              <a:gdLst>
                <a:gd name="T0" fmla="*/ 72562930 w 117"/>
                <a:gd name="T1" fmla="*/ 4197650 h 210"/>
                <a:gd name="T2" fmla="*/ 169315351 w 117"/>
                <a:gd name="T3" fmla="*/ 0 h 210"/>
                <a:gd name="T4" fmla="*/ 362818336 w 117"/>
                <a:gd name="T5" fmla="*/ 130104600 h 210"/>
                <a:gd name="T6" fmla="*/ 331719419 w 117"/>
                <a:gd name="T7" fmla="*/ 239223006 h 210"/>
                <a:gd name="T8" fmla="*/ 400826678 w 117"/>
                <a:gd name="T9" fmla="*/ 306373154 h 210"/>
                <a:gd name="T10" fmla="*/ 404282320 w 117"/>
                <a:gd name="T11" fmla="*/ 721866731 h 210"/>
                <a:gd name="T12" fmla="*/ 338628844 w 117"/>
                <a:gd name="T13" fmla="*/ 881348692 h 210"/>
                <a:gd name="T14" fmla="*/ 262610302 w 117"/>
                <a:gd name="T15" fmla="*/ 822591857 h 210"/>
                <a:gd name="T16" fmla="*/ 179680418 w 117"/>
                <a:gd name="T17" fmla="*/ 818396257 h 210"/>
                <a:gd name="T18" fmla="*/ 41463998 w 117"/>
                <a:gd name="T19" fmla="*/ 734457628 h 210"/>
                <a:gd name="T20" fmla="*/ 145127718 w 117"/>
                <a:gd name="T21" fmla="*/ 470052764 h 210"/>
                <a:gd name="T22" fmla="*/ 0 w 117"/>
                <a:gd name="T23" fmla="*/ 331554948 h 210"/>
                <a:gd name="T24" fmla="*/ 72562930 w 117"/>
                <a:gd name="T25" fmla="*/ 4197650 h 2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7"/>
                <a:gd name="T40" fmla="*/ 0 h 210"/>
                <a:gd name="T41" fmla="*/ 117 w 117"/>
                <a:gd name="T42" fmla="*/ 210 h 2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7" h="210">
                  <a:moveTo>
                    <a:pt x="21" y="1"/>
                  </a:moveTo>
                  <a:lnTo>
                    <a:pt x="49" y="0"/>
                  </a:lnTo>
                  <a:lnTo>
                    <a:pt x="105" y="31"/>
                  </a:lnTo>
                  <a:lnTo>
                    <a:pt x="96" y="57"/>
                  </a:lnTo>
                  <a:lnTo>
                    <a:pt x="116" y="73"/>
                  </a:lnTo>
                  <a:lnTo>
                    <a:pt x="117" y="172"/>
                  </a:lnTo>
                  <a:lnTo>
                    <a:pt x="98" y="210"/>
                  </a:lnTo>
                  <a:lnTo>
                    <a:pt x="76" y="196"/>
                  </a:lnTo>
                  <a:lnTo>
                    <a:pt x="52" y="195"/>
                  </a:lnTo>
                  <a:lnTo>
                    <a:pt x="12" y="175"/>
                  </a:lnTo>
                  <a:lnTo>
                    <a:pt x="42" y="112"/>
                  </a:lnTo>
                  <a:lnTo>
                    <a:pt x="0" y="79"/>
                  </a:lnTo>
                  <a:lnTo>
                    <a:pt x="21" y="1"/>
                  </a:lnTo>
                  <a:close/>
                </a:path>
              </a:pathLst>
            </a:custGeom>
            <a:solidFill>
              <a:srgbClr val="FFFFFF"/>
            </a:solidFill>
            <a:ln w="17640">
              <a:solidFill>
                <a:srgbClr val="000000"/>
              </a:solidFill>
              <a:round/>
              <a:headEnd/>
              <a:tailEnd/>
            </a:ln>
          </p:spPr>
          <p:txBody>
            <a:bodyPr wrap="none" anchor="ctr"/>
            <a:lstStyle/>
            <a:p>
              <a:endParaRPr lang="en-US"/>
            </a:p>
          </p:txBody>
        </p:sp>
        <p:sp>
          <p:nvSpPr>
            <p:cNvPr id="37936" name="Freeform 56"/>
            <p:cNvSpPr>
              <a:spLocks noChangeArrowheads="1"/>
            </p:cNvSpPr>
            <p:nvPr/>
          </p:nvSpPr>
          <p:spPr bwMode="auto">
            <a:xfrm>
              <a:off x="7000875" y="1760538"/>
              <a:ext cx="933450" cy="742950"/>
            </a:xfrm>
            <a:custGeom>
              <a:avLst/>
              <a:gdLst>
                <a:gd name="T0" fmla="*/ 135377055 w 488"/>
                <a:gd name="T1" fmla="*/ 1022104676 h 363"/>
                <a:gd name="T2" fmla="*/ 303683081 w 488"/>
                <a:gd name="T3" fmla="*/ 929948207 h 363"/>
                <a:gd name="T4" fmla="*/ 534189822 w 488"/>
                <a:gd name="T5" fmla="*/ 909004392 h 363"/>
                <a:gd name="T6" fmla="*/ 589072077 w 488"/>
                <a:gd name="T7" fmla="*/ 829412574 h 363"/>
                <a:gd name="T8" fmla="*/ 669566817 w 488"/>
                <a:gd name="T9" fmla="*/ 816845876 h 363"/>
                <a:gd name="T10" fmla="*/ 717130673 w 488"/>
                <a:gd name="T11" fmla="*/ 733066523 h 363"/>
                <a:gd name="T12" fmla="*/ 793966214 w 488"/>
                <a:gd name="T13" fmla="*/ 699556010 h 363"/>
                <a:gd name="T14" fmla="*/ 757378043 w 488"/>
                <a:gd name="T15" fmla="*/ 540376468 h 363"/>
                <a:gd name="T16" fmla="*/ 709814187 w 488"/>
                <a:gd name="T17" fmla="*/ 498486663 h 363"/>
                <a:gd name="T18" fmla="*/ 808601099 w 488"/>
                <a:gd name="T19" fmla="*/ 372817634 h 363"/>
                <a:gd name="T20" fmla="*/ 870801754 w 488"/>
                <a:gd name="T21" fmla="*/ 372817634 h 363"/>
                <a:gd name="T22" fmla="*/ 1079355329 w 488"/>
                <a:gd name="T23" fmla="*/ 100535665 h 363"/>
                <a:gd name="T24" fmla="*/ 1397673177 w 488"/>
                <a:gd name="T25" fmla="*/ 0 h 363"/>
                <a:gd name="T26" fmla="*/ 1434263260 w 488"/>
                <a:gd name="T27" fmla="*/ 255525657 h 363"/>
                <a:gd name="T28" fmla="*/ 1448898145 w 488"/>
                <a:gd name="T29" fmla="*/ 242958959 h 363"/>
                <a:gd name="T30" fmla="*/ 1525733686 w 488"/>
                <a:gd name="T31" fmla="*/ 335117539 h 363"/>
                <a:gd name="T32" fmla="*/ 1529392885 w 488"/>
                <a:gd name="T33" fmla="*/ 594832842 h 363"/>
                <a:gd name="T34" fmla="*/ 1628179797 w 488"/>
                <a:gd name="T35" fmla="*/ 808468759 h 363"/>
                <a:gd name="T36" fmla="*/ 1664767968 w 488"/>
                <a:gd name="T37" fmla="*/ 1084940470 h 363"/>
                <a:gd name="T38" fmla="*/ 1672086367 w 488"/>
                <a:gd name="T39" fmla="*/ 1323709783 h 363"/>
                <a:gd name="T40" fmla="*/ 1785510078 w 488"/>
                <a:gd name="T41" fmla="*/ 1403301601 h 363"/>
                <a:gd name="T42" fmla="*/ 1705015338 w 488"/>
                <a:gd name="T43" fmla="*/ 1520591467 h 363"/>
                <a:gd name="T44" fmla="*/ 1496462002 w 488"/>
                <a:gd name="T45" fmla="*/ 1382355740 h 363"/>
                <a:gd name="T46" fmla="*/ 1390356690 w 488"/>
                <a:gd name="T47" fmla="*/ 1390734903 h 363"/>
                <a:gd name="T48" fmla="*/ 1280592179 w 488"/>
                <a:gd name="T49" fmla="*/ 1361411925 h 363"/>
                <a:gd name="T50" fmla="*/ 1287908665 w 488"/>
                <a:gd name="T51" fmla="*/ 1281820107 h 363"/>
                <a:gd name="T52" fmla="*/ 1222050724 w 488"/>
                <a:gd name="T53" fmla="*/ 1252499176 h 363"/>
                <a:gd name="T54" fmla="*/ 51223071 w 488"/>
                <a:gd name="T55" fmla="*/ 1487078907 h 363"/>
                <a:gd name="T56" fmla="*/ 0 w 488"/>
                <a:gd name="T57" fmla="*/ 1420055835 h 363"/>
                <a:gd name="T58" fmla="*/ 175624425 w 488"/>
                <a:gd name="T59" fmla="*/ 1147773961 h 363"/>
                <a:gd name="T60" fmla="*/ 135377055 w 488"/>
                <a:gd name="T61" fmla="*/ 1022104676 h 3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88"/>
                <a:gd name="T94" fmla="*/ 0 h 363"/>
                <a:gd name="T95" fmla="*/ 488 w 488"/>
                <a:gd name="T96" fmla="*/ 363 h 3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88" h="363">
                  <a:moveTo>
                    <a:pt x="37" y="244"/>
                  </a:moveTo>
                  <a:lnTo>
                    <a:pt x="83" y="222"/>
                  </a:lnTo>
                  <a:lnTo>
                    <a:pt x="146" y="217"/>
                  </a:lnTo>
                  <a:lnTo>
                    <a:pt x="161" y="198"/>
                  </a:lnTo>
                  <a:lnTo>
                    <a:pt x="183" y="195"/>
                  </a:lnTo>
                  <a:lnTo>
                    <a:pt x="196" y="175"/>
                  </a:lnTo>
                  <a:lnTo>
                    <a:pt x="217" y="167"/>
                  </a:lnTo>
                  <a:lnTo>
                    <a:pt x="207" y="129"/>
                  </a:lnTo>
                  <a:lnTo>
                    <a:pt x="194" y="119"/>
                  </a:lnTo>
                  <a:lnTo>
                    <a:pt x="221" y="89"/>
                  </a:lnTo>
                  <a:lnTo>
                    <a:pt x="238" y="89"/>
                  </a:lnTo>
                  <a:lnTo>
                    <a:pt x="295" y="24"/>
                  </a:lnTo>
                  <a:lnTo>
                    <a:pt x="382" y="0"/>
                  </a:lnTo>
                  <a:lnTo>
                    <a:pt x="392" y="61"/>
                  </a:lnTo>
                  <a:lnTo>
                    <a:pt x="396" y="58"/>
                  </a:lnTo>
                  <a:lnTo>
                    <a:pt x="417" y="80"/>
                  </a:lnTo>
                  <a:lnTo>
                    <a:pt x="418" y="142"/>
                  </a:lnTo>
                  <a:lnTo>
                    <a:pt x="445" y="193"/>
                  </a:lnTo>
                  <a:lnTo>
                    <a:pt x="455" y="259"/>
                  </a:lnTo>
                  <a:lnTo>
                    <a:pt x="457" y="316"/>
                  </a:lnTo>
                  <a:lnTo>
                    <a:pt x="488" y="335"/>
                  </a:lnTo>
                  <a:lnTo>
                    <a:pt x="466" y="363"/>
                  </a:lnTo>
                  <a:lnTo>
                    <a:pt x="409" y="330"/>
                  </a:lnTo>
                  <a:lnTo>
                    <a:pt x="380" y="332"/>
                  </a:lnTo>
                  <a:lnTo>
                    <a:pt x="350" y="325"/>
                  </a:lnTo>
                  <a:lnTo>
                    <a:pt x="352" y="306"/>
                  </a:lnTo>
                  <a:lnTo>
                    <a:pt x="334" y="299"/>
                  </a:lnTo>
                  <a:lnTo>
                    <a:pt x="14" y="355"/>
                  </a:lnTo>
                  <a:lnTo>
                    <a:pt x="0" y="339"/>
                  </a:lnTo>
                  <a:lnTo>
                    <a:pt x="48" y="274"/>
                  </a:lnTo>
                  <a:lnTo>
                    <a:pt x="37" y="244"/>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37" name="Freeform 57"/>
            <p:cNvSpPr>
              <a:spLocks noChangeArrowheads="1"/>
            </p:cNvSpPr>
            <p:nvPr/>
          </p:nvSpPr>
          <p:spPr bwMode="auto">
            <a:xfrm>
              <a:off x="7727950" y="1720850"/>
              <a:ext cx="246063" cy="446088"/>
            </a:xfrm>
            <a:custGeom>
              <a:avLst/>
              <a:gdLst>
                <a:gd name="T0" fmla="*/ 0 w 129"/>
                <a:gd name="T1" fmla="*/ 96305902 h 218"/>
                <a:gd name="T2" fmla="*/ 342012268 w 129"/>
                <a:gd name="T3" fmla="*/ 0 h 218"/>
                <a:gd name="T4" fmla="*/ 469356486 w 129"/>
                <a:gd name="T5" fmla="*/ 247046803 h 218"/>
                <a:gd name="T6" fmla="*/ 403865610 w 129"/>
                <a:gd name="T7" fmla="*/ 314043946 h 218"/>
                <a:gd name="T8" fmla="*/ 429334072 w 129"/>
                <a:gd name="T9" fmla="*/ 866759228 h 218"/>
                <a:gd name="T10" fmla="*/ 232859476 w 129"/>
                <a:gd name="T11" fmla="*/ 912818825 h 218"/>
                <a:gd name="T12" fmla="*/ 134621254 w 129"/>
                <a:gd name="T13" fmla="*/ 682520844 h 218"/>
                <a:gd name="T14" fmla="*/ 130983720 w 129"/>
                <a:gd name="T15" fmla="*/ 414536494 h 218"/>
                <a:gd name="T16" fmla="*/ 43661871 w 129"/>
                <a:gd name="T17" fmla="*/ 334979382 h 218"/>
                <a:gd name="T18" fmla="*/ 0 w 129"/>
                <a:gd name="T19" fmla="*/ 96305902 h 2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18"/>
                <a:gd name="T32" fmla="*/ 129 w 129"/>
                <a:gd name="T33" fmla="*/ 218 h 2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18">
                  <a:moveTo>
                    <a:pt x="0" y="23"/>
                  </a:moveTo>
                  <a:lnTo>
                    <a:pt x="94" y="0"/>
                  </a:lnTo>
                  <a:lnTo>
                    <a:pt x="129" y="59"/>
                  </a:lnTo>
                  <a:lnTo>
                    <a:pt x="111" y="75"/>
                  </a:lnTo>
                  <a:lnTo>
                    <a:pt x="118" y="207"/>
                  </a:lnTo>
                  <a:lnTo>
                    <a:pt x="64" y="218"/>
                  </a:lnTo>
                  <a:lnTo>
                    <a:pt x="37" y="163"/>
                  </a:lnTo>
                  <a:lnTo>
                    <a:pt x="36" y="99"/>
                  </a:lnTo>
                  <a:lnTo>
                    <a:pt x="12" y="80"/>
                  </a:lnTo>
                  <a:lnTo>
                    <a:pt x="0" y="23"/>
                  </a:lnTo>
                  <a:close/>
                </a:path>
              </a:pathLst>
            </a:custGeom>
            <a:solidFill>
              <a:srgbClr val="FFFFFF"/>
            </a:solidFill>
            <a:ln w="17640">
              <a:solidFill>
                <a:srgbClr val="000000"/>
              </a:solidFill>
              <a:round/>
              <a:headEnd/>
              <a:tailEnd/>
            </a:ln>
          </p:spPr>
          <p:txBody>
            <a:bodyPr wrap="none" anchor="ctr"/>
            <a:lstStyle/>
            <a:p>
              <a:endParaRPr lang="en-US"/>
            </a:p>
          </p:txBody>
        </p:sp>
        <p:sp>
          <p:nvSpPr>
            <p:cNvPr id="37938" name="Freeform 58"/>
            <p:cNvSpPr>
              <a:spLocks noChangeArrowheads="1"/>
            </p:cNvSpPr>
            <p:nvPr/>
          </p:nvSpPr>
          <p:spPr bwMode="auto">
            <a:xfrm>
              <a:off x="7847013" y="2068513"/>
              <a:ext cx="527050" cy="233362"/>
            </a:xfrm>
            <a:custGeom>
              <a:avLst/>
              <a:gdLst>
                <a:gd name="T0" fmla="*/ 0 w 276"/>
                <a:gd name="T1" fmla="*/ 188566745 h 114"/>
                <a:gd name="T2" fmla="*/ 514167840 w 276"/>
                <a:gd name="T3" fmla="*/ 58663932 h 114"/>
                <a:gd name="T4" fmla="*/ 572511867 w 276"/>
                <a:gd name="T5" fmla="*/ 62856259 h 114"/>
                <a:gd name="T6" fmla="*/ 634505141 w 276"/>
                <a:gd name="T7" fmla="*/ 0 h 114"/>
                <a:gd name="T8" fmla="*/ 685556404 w 276"/>
                <a:gd name="T9" fmla="*/ 29331966 h 114"/>
                <a:gd name="T10" fmla="*/ 623565039 w 276"/>
                <a:gd name="T11" fmla="*/ 167613299 h 114"/>
                <a:gd name="T12" fmla="*/ 729314902 w 276"/>
                <a:gd name="T13" fmla="*/ 159232740 h 114"/>
                <a:gd name="T14" fmla="*/ 791306266 w 276"/>
                <a:gd name="T15" fmla="*/ 263991779 h 114"/>
                <a:gd name="T16" fmla="*/ 864237732 w 276"/>
                <a:gd name="T17" fmla="*/ 276562682 h 114"/>
                <a:gd name="T18" fmla="*/ 915290905 w 276"/>
                <a:gd name="T19" fmla="*/ 259801500 h 114"/>
                <a:gd name="T20" fmla="*/ 915290905 w 276"/>
                <a:gd name="T21" fmla="*/ 201137584 h 114"/>
                <a:gd name="T22" fmla="*/ 827771999 w 276"/>
                <a:gd name="T23" fmla="*/ 125710470 h 114"/>
                <a:gd name="T24" fmla="*/ 893410701 w 276"/>
                <a:gd name="T25" fmla="*/ 121520190 h 114"/>
                <a:gd name="T26" fmla="*/ 1006455476 w 276"/>
                <a:gd name="T27" fmla="*/ 280752962 h 114"/>
                <a:gd name="T28" fmla="*/ 897058038 w 276"/>
                <a:gd name="T29" fmla="*/ 377131442 h 114"/>
                <a:gd name="T30" fmla="*/ 776720737 w 276"/>
                <a:gd name="T31" fmla="*/ 326848086 h 114"/>
                <a:gd name="T32" fmla="*/ 700141933 w 276"/>
                <a:gd name="T33" fmla="*/ 444177965 h 114"/>
                <a:gd name="T34" fmla="*/ 546986236 w 276"/>
                <a:gd name="T35" fmla="*/ 326848086 h 114"/>
                <a:gd name="T36" fmla="*/ 40113085 w 276"/>
                <a:gd name="T37" fmla="*/ 477700202 h 114"/>
                <a:gd name="T38" fmla="*/ 0 w 276"/>
                <a:gd name="T39" fmla="*/ 188566745 h 1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76"/>
                <a:gd name="T61" fmla="*/ 0 h 114"/>
                <a:gd name="T62" fmla="*/ 276 w 276"/>
                <a:gd name="T63" fmla="*/ 114 h 1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76" h="114">
                  <a:moveTo>
                    <a:pt x="0" y="45"/>
                  </a:moveTo>
                  <a:lnTo>
                    <a:pt x="141" y="14"/>
                  </a:lnTo>
                  <a:lnTo>
                    <a:pt x="157" y="15"/>
                  </a:lnTo>
                  <a:lnTo>
                    <a:pt x="174" y="0"/>
                  </a:lnTo>
                  <a:lnTo>
                    <a:pt x="188" y="7"/>
                  </a:lnTo>
                  <a:lnTo>
                    <a:pt x="171" y="40"/>
                  </a:lnTo>
                  <a:lnTo>
                    <a:pt x="200" y="38"/>
                  </a:lnTo>
                  <a:lnTo>
                    <a:pt x="217" y="63"/>
                  </a:lnTo>
                  <a:lnTo>
                    <a:pt x="237" y="66"/>
                  </a:lnTo>
                  <a:lnTo>
                    <a:pt x="251" y="62"/>
                  </a:lnTo>
                  <a:lnTo>
                    <a:pt x="251" y="48"/>
                  </a:lnTo>
                  <a:lnTo>
                    <a:pt x="227" y="30"/>
                  </a:lnTo>
                  <a:lnTo>
                    <a:pt x="245" y="29"/>
                  </a:lnTo>
                  <a:lnTo>
                    <a:pt x="276" y="67"/>
                  </a:lnTo>
                  <a:lnTo>
                    <a:pt x="246" y="90"/>
                  </a:lnTo>
                  <a:lnTo>
                    <a:pt x="213" y="78"/>
                  </a:lnTo>
                  <a:lnTo>
                    <a:pt x="192" y="106"/>
                  </a:lnTo>
                  <a:lnTo>
                    <a:pt x="150" y="78"/>
                  </a:lnTo>
                  <a:lnTo>
                    <a:pt x="11" y="114"/>
                  </a:lnTo>
                  <a:lnTo>
                    <a:pt x="0" y="45"/>
                  </a:lnTo>
                  <a:close/>
                </a:path>
              </a:pathLst>
            </a:custGeom>
            <a:solidFill>
              <a:schemeClr val="accent4"/>
            </a:solidFill>
            <a:ln w="17640">
              <a:solidFill>
                <a:srgbClr val="000000"/>
              </a:solidFill>
              <a:round/>
              <a:headEnd/>
              <a:tailEnd/>
            </a:ln>
          </p:spPr>
          <p:txBody>
            <a:bodyPr wrap="none" anchor="ctr"/>
            <a:lstStyle/>
            <a:p>
              <a:endParaRPr lang="en-US"/>
            </a:p>
          </p:txBody>
        </p:sp>
        <p:sp>
          <p:nvSpPr>
            <p:cNvPr id="37939" name="Freeform 59"/>
            <p:cNvSpPr>
              <a:spLocks noChangeArrowheads="1"/>
            </p:cNvSpPr>
            <p:nvPr/>
          </p:nvSpPr>
          <p:spPr bwMode="auto">
            <a:xfrm>
              <a:off x="7837488" y="2209800"/>
              <a:ext cx="274637" cy="203200"/>
            </a:xfrm>
            <a:custGeom>
              <a:avLst/>
              <a:gdLst>
                <a:gd name="T0" fmla="*/ 0 w 143"/>
                <a:gd name="T1" fmla="*/ 103225600 h 100"/>
                <a:gd name="T2" fmla="*/ 405730982 w 143"/>
                <a:gd name="T3" fmla="*/ 0 h 100"/>
                <a:gd name="T4" fmla="*/ 527450936 w 143"/>
                <a:gd name="T5" fmla="*/ 189935110 h 100"/>
                <a:gd name="T6" fmla="*/ 457370398 w 143"/>
                <a:gd name="T7" fmla="*/ 272515628 h 100"/>
                <a:gd name="T8" fmla="*/ 328273778 w 143"/>
                <a:gd name="T9" fmla="*/ 239483382 h 100"/>
                <a:gd name="T10" fmla="*/ 129096680 w 143"/>
                <a:gd name="T11" fmla="*/ 412902401 h 100"/>
                <a:gd name="T12" fmla="*/ 18442930 w 143"/>
                <a:gd name="T13" fmla="*/ 326192923 h 100"/>
                <a:gd name="T14" fmla="*/ 0 w 143"/>
                <a:gd name="T15" fmla="*/ 103225600 h 100"/>
                <a:gd name="T16" fmla="*/ 0 60000 65536"/>
                <a:gd name="T17" fmla="*/ 0 60000 65536"/>
                <a:gd name="T18" fmla="*/ 0 60000 65536"/>
                <a:gd name="T19" fmla="*/ 0 60000 65536"/>
                <a:gd name="T20" fmla="*/ 0 60000 65536"/>
                <a:gd name="T21" fmla="*/ 0 60000 65536"/>
                <a:gd name="T22" fmla="*/ 0 60000 65536"/>
                <a:gd name="T23" fmla="*/ 0 60000 65536"/>
                <a:gd name="T24" fmla="*/ 0 w 143"/>
                <a:gd name="T25" fmla="*/ 0 h 100"/>
                <a:gd name="T26" fmla="*/ 143 w 143"/>
                <a:gd name="T27" fmla="*/ 100 h 1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3" h="100">
                  <a:moveTo>
                    <a:pt x="0" y="25"/>
                  </a:moveTo>
                  <a:lnTo>
                    <a:pt x="110" y="0"/>
                  </a:lnTo>
                  <a:lnTo>
                    <a:pt x="143" y="46"/>
                  </a:lnTo>
                  <a:lnTo>
                    <a:pt x="124" y="66"/>
                  </a:lnTo>
                  <a:lnTo>
                    <a:pt x="89" y="58"/>
                  </a:lnTo>
                  <a:lnTo>
                    <a:pt x="35" y="100"/>
                  </a:lnTo>
                  <a:lnTo>
                    <a:pt x="5" y="79"/>
                  </a:lnTo>
                  <a:lnTo>
                    <a:pt x="0" y="25"/>
                  </a:lnTo>
                  <a:close/>
                </a:path>
              </a:pathLst>
            </a:custGeom>
            <a:solidFill>
              <a:schemeClr val="accent4"/>
            </a:solidFill>
            <a:ln w="17640">
              <a:solidFill>
                <a:srgbClr val="000000"/>
              </a:solidFill>
              <a:round/>
              <a:headEnd/>
              <a:tailEnd/>
            </a:ln>
          </p:spPr>
          <p:txBody>
            <a:bodyPr wrap="none" anchor="ctr"/>
            <a:lstStyle/>
            <a:p>
              <a:endParaRPr lang="en-US"/>
            </a:p>
          </p:txBody>
        </p:sp>
        <p:sp>
          <p:nvSpPr>
            <p:cNvPr id="37940" name="Freeform 60"/>
            <p:cNvSpPr>
              <a:spLocks noChangeArrowheads="1"/>
            </p:cNvSpPr>
            <p:nvPr/>
          </p:nvSpPr>
          <p:spPr bwMode="auto">
            <a:xfrm>
              <a:off x="7912100" y="2382838"/>
              <a:ext cx="268288" cy="160337"/>
            </a:xfrm>
            <a:custGeom>
              <a:avLst/>
              <a:gdLst>
                <a:gd name="T0" fmla="*/ 0 w 141"/>
                <a:gd name="T1" fmla="*/ 245079184 h 78"/>
                <a:gd name="T2" fmla="*/ 209987654 w 141"/>
                <a:gd name="T3" fmla="*/ 135215492 h 78"/>
                <a:gd name="T4" fmla="*/ 416352471 w 141"/>
                <a:gd name="T5" fmla="*/ 0 h 78"/>
                <a:gd name="T6" fmla="*/ 452558016 w 141"/>
                <a:gd name="T7" fmla="*/ 8450583 h 78"/>
                <a:gd name="T8" fmla="*/ 510485485 w 141"/>
                <a:gd name="T9" fmla="*/ 12676900 h 78"/>
                <a:gd name="T10" fmla="*/ 311360576 w 141"/>
                <a:gd name="T11" fmla="*/ 185923077 h 78"/>
                <a:gd name="T12" fmla="*/ 57927365 w 141"/>
                <a:gd name="T13" fmla="*/ 329589148 h 78"/>
                <a:gd name="T14" fmla="*/ 0 w 141"/>
                <a:gd name="T15" fmla="*/ 245079184 h 78"/>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78"/>
                <a:gd name="T26" fmla="*/ 141 w 141"/>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78">
                  <a:moveTo>
                    <a:pt x="0" y="58"/>
                  </a:moveTo>
                  <a:lnTo>
                    <a:pt x="58" y="32"/>
                  </a:lnTo>
                  <a:lnTo>
                    <a:pt x="115" y="0"/>
                  </a:lnTo>
                  <a:lnTo>
                    <a:pt x="125" y="2"/>
                  </a:lnTo>
                  <a:lnTo>
                    <a:pt x="141" y="3"/>
                  </a:lnTo>
                  <a:lnTo>
                    <a:pt x="86" y="44"/>
                  </a:lnTo>
                  <a:lnTo>
                    <a:pt x="16" y="78"/>
                  </a:lnTo>
                  <a:lnTo>
                    <a:pt x="0" y="58"/>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41" name="Freeform 61"/>
            <p:cNvSpPr>
              <a:spLocks noChangeArrowheads="1"/>
            </p:cNvSpPr>
            <p:nvPr/>
          </p:nvSpPr>
          <p:spPr bwMode="auto">
            <a:xfrm>
              <a:off x="7924800" y="1676400"/>
              <a:ext cx="292100" cy="503238"/>
            </a:xfrm>
            <a:custGeom>
              <a:avLst/>
              <a:gdLst>
                <a:gd name="T0" fmla="*/ 118175571 w 152"/>
                <a:gd name="T1" fmla="*/ 0 h 246"/>
                <a:gd name="T2" fmla="*/ 0 w 152"/>
                <a:gd name="T3" fmla="*/ 179946472 h 246"/>
                <a:gd name="T4" fmla="*/ 129254258 w 152"/>
                <a:gd name="T5" fmla="*/ 418481289 h 246"/>
                <a:gd name="T6" fmla="*/ 51701694 w 152"/>
                <a:gd name="T7" fmla="*/ 481255100 h 246"/>
                <a:gd name="T8" fmla="*/ 81246075 w 152"/>
                <a:gd name="T9" fmla="*/ 1029465385 h 246"/>
                <a:gd name="T10" fmla="*/ 395147845 w 152"/>
                <a:gd name="T11" fmla="*/ 949953801 h 246"/>
                <a:gd name="T12" fmla="*/ 480085494 w 152"/>
                <a:gd name="T13" fmla="*/ 949953801 h 246"/>
                <a:gd name="T14" fmla="*/ 524402163 w 152"/>
                <a:gd name="T15" fmla="*/ 891365456 h 246"/>
                <a:gd name="T16" fmla="*/ 524402163 w 152"/>
                <a:gd name="T17" fmla="*/ 790930632 h 246"/>
                <a:gd name="T18" fmla="*/ 561331660 w 152"/>
                <a:gd name="T19" fmla="*/ 728158867 h 246"/>
                <a:gd name="T20" fmla="*/ 384069188 w 152"/>
                <a:gd name="T21" fmla="*/ 648647283 h 246"/>
                <a:gd name="T22" fmla="*/ 158798624 w 152"/>
                <a:gd name="T23" fmla="*/ 46034007 h 246"/>
                <a:gd name="T24" fmla="*/ 118175571 w 152"/>
                <a:gd name="T25" fmla="*/ 0 h 2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46"/>
                <a:gd name="T41" fmla="*/ 152 w 152"/>
                <a:gd name="T42" fmla="*/ 246 h 2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46">
                  <a:moveTo>
                    <a:pt x="32" y="0"/>
                  </a:moveTo>
                  <a:lnTo>
                    <a:pt x="0" y="43"/>
                  </a:lnTo>
                  <a:lnTo>
                    <a:pt x="35" y="100"/>
                  </a:lnTo>
                  <a:lnTo>
                    <a:pt x="14" y="115"/>
                  </a:lnTo>
                  <a:lnTo>
                    <a:pt x="22" y="246"/>
                  </a:lnTo>
                  <a:lnTo>
                    <a:pt x="107" y="227"/>
                  </a:lnTo>
                  <a:lnTo>
                    <a:pt x="130" y="227"/>
                  </a:lnTo>
                  <a:lnTo>
                    <a:pt x="142" y="213"/>
                  </a:lnTo>
                  <a:lnTo>
                    <a:pt x="142" y="189"/>
                  </a:lnTo>
                  <a:lnTo>
                    <a:pt x="152" y="174"/>
                  </a:lnTo>
                  <a:lnTo>
                    <a:pt x="104" y="155"/>
                  </a:lnTo>
                  <a:lnTo>
                    <a:pt x="43" y="11"/>
                  </a:lnTo>
                  <a:lnTo>
                    <a:pt x="32" y="0"/>
                  </a:lnTo>
                  <a:close/>
                </a:path>
              </a:pathLst>
            </a:custGeom>
            <a:solidFill>
              <a:srgbClr val="FFFFFF"/>
            </a:solidFill>
            <a:ln w="17640">
              <a:solidFill>
                <a:srgbClr val="000000"/>
              </a:solidFill>
              <a:round/>
              <a:headEnd/>
              <a:tailEnd/>
            </a:ln>
          </p:spPr>
          <p:txBody>
            <a:bodyPr wrap="none" anchor="ctr"/>
            <a:lstStyle/>
            <a:p>
              <a:endParaRPr lang="en-US"/>
            </a:p>
          </p:txBody>
        </p:sp>
        <p:sp>
          <p:nvSpPr>
            <p:cNvPr id="37942" name="Freeform 62"/>
            <p:cNvSpPr>
              <a:spLocks noChangeArrowheads="1"/>
            </p:cNvSpPr>
            <p:nvPr/>
          </p:nvSpPr>
          <p:spPr bwMode="auto">
            <a:xfrm>
              <a:off x="8075613" y="2225675"/>
              <a:ext cx="138112" cy="112713"/>
            </a:xfrm>
            <a:custGeom>
              <a:avLst/>
              <a:gdLst>
                <a:gd name="T0" fmla="*/ 0 w 72"/>
                <a:gd name="T1" fmla="*/ 37797798 h 55"/>
                <a:gd name="T2" fmla="*/ 110387917 w 72"/>
                <a:gd name="T3" fmla="*/ 0 h 55"/>
                <a:gd name="T4" fmla="*/ 264929515 w 72"/>
                <a:gd name="T5" fmla="*/ 117592448 h 55"/>
                <a:gd name="T6" fmla="*/ 235492429 w 72"/>
                <a:gd name="T7" fmla="*/ 151191191 h 55"/>
                <a:gd name="T8" fmla="*/ 158222635 w 72"/>
                <a:gd name="T9" fmla="*/ 151191191 h 55"/>
                <a:gd name="T10" fmla="*/ 121425363 w 72"/>
                <a:gd name="T11" fmla="*/ 230985825 h 55"/>
                <a:gd name="T12" fmla="*/ 0 w 72"/>
                <a:gd name="T13" fmla="*/ 37797798 h 55"/>
                <a:gd name="T14" fmla="*/ 0 60000 65536"/>
                <a:gd name="T15" fmla="*/ 0 60000 65536"/>
                <a:gd name="T16" fmla="*/ 0 60000 65536"/>
                <a:gd name="T17" fmla="*/ 0 60000 65536"/>
                <a:gd name="T18" fmla="*/ 0 60000 65536"/>
                <a:gd name="T19" fmla="*/ 0 60000 65536"/>
                <a:gd name="T20" fmla="*/ 0 60000 65536"/>
                <a:gd name="T21" fmla="*/ 0 w 72"/>
                <a:gd name="T22" fmla="*/ 0 h 55"/>
                <a:gd name="T23" fmla="*/ 72 w 72"/>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55">
                  <a:moveTo>
                    <a:pt x="0" y="9"/>
                  </a:moveTo>
                  <a:lnTo>
                    <a:pt x="30" y="0"/>
                  </a:lnTo>
                  <a:lnTo>
                    <a:pt x="72" y="28"/>
                  </a:lnTo>
                  <a:lnTo>
                    <a:pt x="64" y="36"/>
                  </a:lnTo>
                  <a:lnTo>
                    <a:pt x="43" y="36"/>
                  </a:lnTo>
                  <a:lnTo>
                    <a:pt x="33" y="55"/>
                  </a:lnTo>
                  <a:lnTo>
                    <a:pt x="0" y="9"/>
                  </a:lnTo>
                  <a:close/>
                </a:path>
              </a:pathLst>
            </a:custGeom>
            <a:solidFill>
              <a:schemeClr val="tx2">
                <a:alpha val="90000"/>
              </a:schemeClr>
            </a:solidFill>
            <a:ln w="17640">
              <a:solidFill>
                <a:srgbClr val="000000"/>
              </a:solidFill>
              <a:round/>
              <a:headEnd/>
              <a:tailEnd/>
            </a:ln>
          </p:spPr>
          <p:txBody>
            <a:bodyPr wrap="none" anchor="ctr"/>
            <a:lstStyle/>
            <a:p>
              <a:endParaRPr lang="en-US"/>
            </a:p>
          </p:txBody>
        </p:sp>
        <p:sp>
          <p:nvSpPr>
            <p:cNvPr id="37943" name="Freeform 63"/>
            <p:cNvSpPr>
              <a:spLocks noChangeArrowheads="1"/>
            </p:cNvSpPr>
            <p:nvPr/>
          </p:nvSpPr>
          <p:spPr bwMode="auto">
            <a:xfrm>
              <a:off x="7764463" y="3124200"/>
              <a:ext cx="76200" cy="125413"/>
            </a:xfrm>
            <a:custGeom>
              <a:avLst/>
              <a:gdLst>
                <a:gd name="T0" fmla="*/ 0 w 39"/>
                <a:gd name="T1" fmla="*/ 21135177 h 61"/>
                <a:gd name="T2" fmla="*/ 148883080 w 39"/>
                <a:gd name="T3" fmla="*/ 0 h 61"/>
                <a:gd name="T4" fmla="*/ 64897005 w 39"/>
                <a:gd name="T5" fmla="*/ 257842960 h 61"/>
                <a:gd name="T6" fmla="*/ 7635630 w 39"/>
                <a:gd name="T7" fmla="*/ 253615926 h 61"/>
                <a:gd name="T8" fmla="*/ 0 w 39"/>
                <a:gd name="T9" fmla="*/ 21135177 h 61"/>
                <a:gd name="T10" fmla="*/ 0 60000 65536"/>
                <a:gd name="T11" fmla="*/ 0 60000 65536"/>
                <a:gd name="T12" fmla="*/ 0 60000 65536"/>
                <a:gd name="T13" fmla="*/ 0 60000 65536"/>
                <a:gd name="T14" fmla="*/ 0 60000 65536"/>
                <a:gd name="T15" fmla="*/ 0 w 39"/>
                <a:gd name="T16" fmla="*/ 0 h 61"/>
                <a:gd name="T17" fmla="*/ 39 w 39"/>
                <a:gd name="T18" fmla="*/ 61 h 61"/>
              </a:gdLst>
              <a:ahLst/>
              <a:cxnLst>
                <a:cxn ang="T10">
                  <a:pos x="T0" y="T1"/>
                </a:cxn>
                <a:cxn ang="T11">
                  <a:pos x="T2" y="T3"/>
                </a:cxn>
                <a:cxn ang="T12">
                  <a:pos x="T4" y="T5"/>
                </a:cxn>
                <a:cxn ang="T13">
                  <a:pos x="T6" y="T7"/>
                </a:cxn>
                <a:cxn ang="T14">
                  <a:pos x="T8" y="T9"/>
                </a:cxn>
              </a:cxnLst>
              <a:rect l="T15" t="T16" r="T17" b="T18"/>
              <a:pathLst>
                <a:path w="39" h="61">
                  <a:moveTo>
                    <a:pt x="0" y="5"/>
                  </a:moveTo>
                  <a:lnTo>
                    <a:pt x="39" y="0"/>
                  </a:lnTo>
                  <a:lnTo>
                    <a:pt x="17" y="61"/>
                  </a:lnTo>
                  <a:lnTo>
                    <a:pt x="2" y="60"/>
                  </a:lnTo>
                  <a:lnTo>
                    <a:pt x="0" y="5"/>
                  </a:lnTo>
                  <a:close/>
                </a:path>
              </a:pathLst>
            </a:custGeom>
            <a:solidFill>
              <a:schemeClr val="tx1"/>
            </a:solidFill>
            <a:ln w="17640">
              <a:solidFill>
                <a:schemeClr val="tx1"/>
              </a:solidFill>
              <a:round/>
              <a:headEnd/>
              <a:tailEnd/>
            </a:ln>
          </p:spPr>
          <p:txBody>
            <a:bodyPr wrap="none" anchor="ctr"/>
            <a:lstStyle/>
            <a:p>
              <a:endParaRPr lang="en-US"/>
            </a:p>
          </p:txBody>
        </p:sp>
        <p:sp>
          <p:nvSpPr>
            <p:cNvPr id="37944" name="Line 64"/>
            <p:cNvSpPr>
              <a:spLocks noChangeShapeType="1"/>
            </p:cNvSpPr>
            <p:nvPr/>
          </p:nvSpPr>
          <p:spPr bwMode="auto">
            <a:xfrm>
              <a:off x="8161338" y="2224088"/>
              <a:ext cx="1587" cy="1587"/>
            </a:xfrm>
            <a:prstGeom prst="line">
              <a:avLst/>
            </a:prstGeom>
            <a:noFill/>
            <a:ln w="9360">
              <a:solidFill>
                <a:srgbClr val="000000"/>
              </a:solidFill>
              <a:miter lim="800000"/>
              <a:headEnd/>
              <a:tailEnd/>
            </a:ln>
          </p:spPr>
          <p:txBody>
            <a:bodyPr/>
            <a:lstStyle/>
            <a:p>
              <a:endParaRPr lang="en-US"/>
            </a:p>
          </p:txBody>
        </p:sp>
        <p:sp>
          <p:nvSpPr>
            <p:cNvPr id="37945" name="Text Box 65"/>
            <p:cNvSpPr txBox="1">
              <a:spLocks noChangeArrowheads="1"/>
            </p:cNvSpPr>
            <p:nvPr/>
          </p:nvSpPr>
          <p:spPr bwMode="auto">
            <a:xfrm>
              <a:off x="5661025" y="5486400"/>
              <a:ext cx="725488" cy="185738"/>
            </a:xfrm>
            <a:prstGeom prst="rect">
              <a:avLst/>
            </a:prstGeom>
            <a:noFill/>
            <a:ln w="9525">
              <a:noFill/>
              <a:round/>
              <a:headEnd/>
              <a:tailEnd/>
            </a:ln>
          </p:spPr>
          <p:txBody>
            <a:bodyPr lIns="90000" tIns="46800" rIns="90000" bIns="46800">
              <a:spAutoFit/>
            </a:bodyPr>
            <a:lstStyle/>
            <a:p>
              <a:pPr defTabSz="457200" eaLnBrk="0" hangingPunct="0">
                <a:spcBef>
                  <a:spcPts val="375"/>
                </a:spcBef>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600" b="1">
                  <a:solidFill>
                    <a:srgbClr val="000000"/>
                  </a:solidFill>
                </a:rPr>
                <a:t>    </a:t>
              </a:r>
            </a:p>
          </p:txBody>
        </p:sp>
        <p:sp>
          <p:nvSpPr>
            <p:cNvPr id="37946" name="Text Box 66"/>
            <p:cNvSpPr txBox="1">
              <a:spLocks noChangeArrowheads="1"/>
            </p:cNvSpPr>
            <p:nvPr/>
          </p:nvSpPr>
          <p:spPr bwMode="auto">
            <a:xfrm>
              <a:off x="554038" y="528638"/>
              <a:ext cx="34448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AK</a:t>
              </a:r>
            </a:p>
          </p:txBody>
        </p:sp>
        <p:sp>
          <p:nvSpPr>
            <p:cNvPr id="37947" name="Text Box 67"/>
            <p:cNvSpPr txBox="1">
              <a:spLocks noChangeArrowheads="1"/>
            </p:cNvSpPr>
            <p:nvPr/>
          </p:nvSpPr>
          <p:spPr bwMode="auto">
            <a:xfrm>
              <a:off x="1592263" y="1446213"/>
              <a:ext cx="369887" cy="231775"/>
            </a:xfrm>
            <a:prstGeom prst="rect">
              <a:avLst/>
            </a:prstGeom>
            <a:solidFill>
              <a:srgbClr val="FFC000"/>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WA</a:t>
              </a:r>
            </a:p>
          </p:txBody>
        </p:sp>
        <p:sp>
          <p:nvSpPr>
            <p:cNvPr id="37948" name="Text Box 68"/>
            <p:cNvSpPr txBox="1">
              <a:spLocks noChangeArrowheads="1"/>
            </p:cNvSpPr>
            <p:nvPr/>
          </p:nvSpPr>
          <p:spPr bwMode="auto">
            <a:xfrm>
              <a:off x="1420813" y="2052638"/>
              <a:ext cx="35083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OR</a:t>
              </a:r>
            </a:p>
          </p:txBody>
        </p:sp>
        <p:sp>
          <p:nvSpPr>
            <p:cNvPr id="37949" name="Text Box 69"/>
            <p:cNvSpPr txBox="1">
              <a:spLocks noChangeArrowheads="1"/>
            </p:cNvSpPr>
            <p:nvPr/>
          </p:nvSpPr>
          <p:spPr bwMode="auto">
            <a:xfrm>
              <a:off x="2946400" y="1673225"/>
              <a:ext cx="3460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MT</a:t>
              </a:r>
            </a:p>
          </p:txBody>
        </p:sp>
        <p:sp>
          <p:nvSpPr>
            <p:cNvPr id="6206" name="Text Box 70"/>
            <p:cNvSpPr txBox="1">
              <a:spLocks noChangeArrowheads="1"/>
            </p:cNvSpPr>
            <p:nvPr/>
          </p:nvSpPr>
          <p:spPr bwMode="auto">
            <a:xfrm>
              <a:off x="2171700" y="2209800"/>
              <a:ext cx="306388" cy="231775"/>
            </a:xfrm>
            <a:prstGeom prst="rect">
              <a:avLst/>
            </a:prstGeom>
            <a:solidFill>
              <a:srgbClr val="FFC000"/>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900" b="1" dirty="0">
                  <a:solidFill>
                    <a:srgbClr val="000000"/>
                  </a:solidFill>
                  <a:latin typeface="+mj-lt"/>
                </a:rPr>
                <a:t>ID</a:t>
              </a:r>
            </a:p>
          </p:txBody>
        </p:sp>
        <p:sp>
          <p:nvSpPr>
            <p:cNvPr id="37951" name="Text Box 71"/>
            <p:cNvSpPr txBox="1">
              <a:spLocks noChangeArrowheads="1"/>
            </p:cNvSpPr>
            <p:nvPr/>
          </p:nvSpPr>
          <p:spPr bwMode="auto">
            <a:xfrm>
              <a:off x="1644650" y="2967038"/>
              <a:ext cx="339725" cy="231775"/>
            </a:xfrm>
            <a:prstGeom prst="rect">
              <a:avLst/>
            </a:prstGeom>
            <a:solidFill>
              <a:schemeClr val="tx2">
                <a:alpha val="10000"/>
              </a:schemeClr>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NV</a:t>
              </a:r>
            </a:p>
          </p:txBody>
        </p:sp>
        <p:sp>
          <p:nvSpPr>
            <p:cNvPr id="37952" name="Text Box 72"/>
            <p:cNvSpPr txBox="1">
              <a:spLocks noChangeArrowheads="1"/>
            </p:cNvSpPr>
            <p:nvPr/>
          </p:nvSpPr>
          <p:spPr bwMode="auto">
            <a:xfrm>
              <a:off x="1301750" y="3314700"/>
              <a:ext cx="344488" cy="231775"/>
            </a:xfrm>
            <a:prstGeom prst="rect">
              <a:avLst/>
            </a:prstGeom>
            <a:solidFill>
              <a:schemeClr val="accent4"/>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CA</a:t>
              </a:r>
            </a:p>
          </p:txBody>
        </p:sp>
        <p:sp>
          <p:nvSpPr>
            <p:cNvPr id="37953" name="Text Box 73"/>
            <p:cNvSpPr txBox="1">
              <a:spLocks noChangeArrowheads="1"/>
            </p:cNvSpPr>
            <p:nvPr/>
          </p:nvSpPr>
          <p:spPr bwMode="auto">
            <a:xfrm>
              <a:off x="2301875" y="3881438"/>
              <a:ext cx="331788"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AZ</a:t>
              </a:r>
            </a:p>
          </p:txBody>
        </p:sp>
        <p:sp>
          <p:nvSpPr>
            <p:cNvPr id="37954" name="Text Box 74"/>
            <p:cNvSpPr txBox="1">
              <a:spLocks noChangeArrowheads="1"/>
            </p:cNvSpPr>
            <p:nvPr/>
          </p:nvSpPr>
          <p:spPr bwMode="auto">
            <a:xfrm>
              <a:off x="3087688" y="3957638"/>
              <a:ext cx="3587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NM</a:t>
              </a:r>
            </a:p>
          </p:txBody>
        </p:sp>
        <p:sp>
          <p:nvSpPr>
            <p:cNvPr id="37955" name="Text Box 75"/>
            <p:cNvSpPr txBox="1">
              <a:spLocks noChangeArrowheads="1"/>
            </p:cNvSpPr>
            <p:nvPr/>
          </p:nvSpPr>
          <p:spPr bwMode="auto">
            <a:xfrm>
              <a:off x="2446338" y="3043238"/>
              <a:ext cx="3333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UT</a:t>
              </a:r>
            </a:p>
          </p:txBody>
        </p:sp>
        <p:sp>
          <p:nvSpPr>
            <p:cNvPr id="37956" name="Text Box 76"/>
            <p:cNvSpPr txBox="1">
              <a:spLocks noChangeArrowheads="1"/>
            </p:cNvSpPr>
            <p:nvPr/>
          </p:nvSpPr>
          <p:spPr bwMode="auto">
            <a:xfrm>
              <a:off x="3276600" y="3200400"/>
              <a:ext cx="422275" cy="233363"/>
            </a:xfrm>
            <a:prstGeom prst="rect">
              <a:avLst/>
            </a:prstGeom>
            <a:solidFill>
              <a:schemeClr val="tx2">
                <a:alpha val="10000"/>
              </a:schemeClr>
            </a:solid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CO</a:t>
              </a:r>
            </a:p>
          </p:txBody>
        </p:sp>
        <p:sp>
          <p:nvSpPr>
            <p:cNvPr id="37957" name="Text Box 77"/>
            <p:cNvSpPr txBox="1">
              <a:spLocks noChangeArrowheads="1"/>
            </p:cNvSpPr>
            <p:nvPr/>
          </p:nvSpPr>
          <p:spPr bwMode="auto">
            <a:xfrm>
              <a:off x="2938463" y="2433638"/>
              <a:ext cx="36512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WY</a:t>
              </a:r>
            </a:p>
          </p:txBody>
        </p:sp>
        <p:sp>
          <p:nvSpPr>
            <p:cNvPr id="37958" name="Text Box 78"/>
            <p:cNvSpPr txBox="1">
              <a:spLocks noChangeArrowheads="1"/>
            </p:cNvSpPr>
            <p:nvPr/>
          </p:nvSpPr>
          <p:spPr bwMode="auto">
            <a:xfrm>
              <a:off x="4057650" y="1676400"/>
              <a:ext cx="344488" cy="231775"/>
            </a:xfrm>
            <a:prstGeom prst="rect">
              <a:avLst/>
            </a:prstGeom>
            <a:solidFill>
              <a:schemeClr val="accent4"/>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ND</a:t>
              </a:r>
            </a:p>
          </p:txBody>
        </p:sp>
        <p:sp>
          <p:nvSpPr>
            <p:cNvPr id="37960" name="Text Box 80"/>
            <p:cNvSpPr txBox="1">
              <a:spLocks noChangeArrowheads="1"/>
            </p:cNvSpPr>
            <p:nvPr/>
          </p:nvSpPr>
          <p:spPr bwMode="auto">
            <a:xfrm>
              <a:off x="4092024" y="2890838"/>
              <a:ext cx="378928" cy="263791"/>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b="1" dirty="0">
                  <a:solidFill>
                    <a:srgbClr val="000000"/>
                  </a:solidFill>
                </a:rPr>
                <a:t>NE</a:t>
              </a:r>
            </a:p>
          </p:txBody>
        </p:sp>
        <p:sp>
          <p:nvSpPr>
            <p:cNvPr id="37961" name="Text Box 81"/>
            <p:cNvSpPr txBox="1">
              <a:spLocks noChangeArrowheads="1"/>
            </p:cNvSpPr>
            <p:nvPr/>
          </p:nvSpPr>
          <p:spPr bwMode="auto">
            <a:xfrm>
              <a:off x="4165049" y="3271838"/>
              <a:ext cx="378928" cy="263791"/>
            </a:xfrm>
            <a:prstGeom prst="rect">
              <a:avLst/>
            </a:prstGeom>
            <a:solidFill>
              <a:schemeClr val="tx2">
                <a:alpha val="7000"/>
              </a:schemeClr>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b="1" dirty="0">
                  <a:solidFill>
                    <a:srgbClr val="000000"/>
                  </a:solidFill>
                </a:rPr>
                <a:t>KS</a:t>
              </a:r>
            </a:p>
          </p:txBody>
        </p:sp>
        <p:sp>
          <p:nvSpPr>
            <p:cNvPr id="37962" name="Text Box 82"/>
            <p:cNvSpPr txBox="1">
              <a:spLocks noChangeArrowheads="1"/>
            </p:cNvSpPr>
            <p:nvPr/>
          </p:nvSpPr>
          <p:spPr bwMode="auto">
            <a:xfrm>
              <a:off x="4241800" y="4343400"/>
              <a:ext cx="32702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TX</a:t>
              </a:r>
            </a:p>
          </p:txBody>
        </p:sp>
        <p:sp>
          <p:nvSpPr>
            <p:cNvPr id="37963" name="Text Box 83"/>
            <p:cNvSpPr txBox="1">
              <a:spLocks noChangeArrowheads="1"/>
            </p:cNvSpPr>
            <p:nvPr/>
          </p:nvSpPr>
          <p:spPr bwMode="auto">
            <a:xfrm>
              <a:off x="4395788" y="3881438"/>
              <a:ext cx="35083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OK</a:t>
              </a:r>
            </a:p>
          </p:txBody>
        </p:sp>
        <p:sp>
          <p:nvSpPr>
            <p:cNvPr id="37964" name="Text Box 84"/>
            <p:cNvSpPr txBox="1">
              <a:spLocks noChangeArrowheads="1"/>
            </p:cNvSpPr>
            <p:nvPr/>
          </p:nvSpPr>
          <p:spPr bwMode="auto">
            <a:xfrm>
              <a:off x="5295900" y="4494213"/>
              <a:ext cx="331788" cy="231775"/>
            </a:xfrm>
            <a:prstGeom prst="rect">
              <a:avLst/>
            </a:prstGeom>
            <a:solidFill>
              <a:srgbClr val="FFC000"/>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LA</a:t>
              </a:r>
            </a:p>
          </p:txBody>
        </p:sp>
        <p:sp>
          <p:nvSpPr>
            <p:cNvPr id="37965" name="Text Box 85"/>
            <p:cNvSpPr txBox="1">
              <a:spLocks noChangeArrowheads="1"/>
            </p:cNvSpPr>
            <p:nvPr/>
          </p:nvSpPr>
          <p:spPr bwMode="auto">
            <a:xfrm>
              <a:off x="5219700" y="3884613"/>
              <a:ext cx="344488"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AR</a:t>
              </a:r>
            </a:p>
          </p:txBody>
        </p:sp>
        <p:sp>
          <p:nvSpPr>
            <p:cNvPr id="37966" name="Text Box 86"/>
            <p:cNvSpPr txBox="1">
              <a:spLocks noChangeArrowheads="1"/>
            </p:cNvSpPr>
            <p:nvPr/>
          </p:nvSpPr>
          <p:spPr bwMode="auto">
            <a:xfrm>
              <a:off x="5151438" y="3313113"/>
              <a:ext cx="365125" cy="231775"/>
            </a:xfrm>
            <a:prstGeom prst="rect">
              <a:avLst/>
            </a:prstGeom>
            <a:solidFill>
              <a:schemeClr val="tx1"/>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MO</a:t>
              </a:r>
            </a:p>
          </p:txBody>
        </p:sp>
        <p:sp>
          <p:nvSpPr>
            <p:cNvPr id="37967" name="Text Box 87"/>
            <p:cNvSpPr txBox="1">
              <a:spLocks noChangeArrowheads="1"/>
            </p:cNvSpPr>
            <p:nvPr/>
          </p:nvSpPr>
          <p:spPr bwMode="auto">
            <a:xfrm>
              <a:off x="4932363" y="2663825"/>
              <a:ext cx="293687"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IA</a:t>
              </a:r>
            </a:p>
          </p:txBody>
        </p:sp>
        <p:sp>
          <p:nvSpPr>
            <p:cNvPr id="37968" name="Text Box 88"/>
            <p:cNvSpPr txBox="1">
              <a:spLocks noChangeArrowheads="1"/>
            </p:cNvSpPr>
            <p:nvPr/>
          </p:nvSpPr>
          <p:spPr bwMode="auto">
            <a:xfrm>
              <a:off x="4800600" y="1903413"/>
              <a:ext cx="3587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MN</a:t>
              </a:r>
            </a:p>
          </p:txBody>
        </p:sp>
        <p:sp>
          <p:nvSpPr>
            <p:cNvPr id="37969" name="Text Box 89"/>
            <p:cNvSpPr txBox="1">
              <a:spLocks noChangeArrowheads="1"/>
            </p:cNvSpPr>
            <p:nvPr/>
          </p:nvSpPr>
          <p:spPr bwMode="auto">
            <a:xfrm>
              <a:off x="5443538" y="2133600"/>
              <a:ext cx="398462" cy="368300"/>
            </a:xfrm>
            <a:prstGeom prst="rect">
              <a:avLst/>
            </a:prstGeom>
            <a:solidFill>
              <a:srgbClr val="FFC000"/>
            </a:solid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WI</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dirty="0">
                <a:solidFill>
                  <a:srgbClr val="000000"/>
                </a:solidFill>
              </a:endParaRPr>
            </a:p>
          </p:txBody>
        </p:sp>
        <p:sp>
          <p:nvSpPr>
            <p:cNvPr id="37970" name="Text Box 90"/>
            <p:cNvSpPr txBox="1">
              <a:spLocks noChangeArrowheads="1"/>
            </p:cNvSpPr>
            <p:nvPr/>
          </p:nvSpPr>
          <p:spPr bwMode="auto">
            <a:xfrm>
              <a:off x="6080125" y="2282825"/>
              <a:ext cx="523875" cy="231775"/>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MI</a:t>
              </a:r>
            </a:p>
          </p:txBody>
        </p:sp>
        <p:sp>
          <p:nvSpPr>
            <p:cNvPr id="37971" name="Text Box 91"/>
            <p:cNvSpPr txBox="1">
              <a:spLocks noChangeArrowheads="1"/>
            </p:cNvSpPr>
            <p:nvPr/>
          </p:nvSpPr>
          <p:spPr bwMode="auto">
            <a:xfrm rot="-180000">
              <a:off x="5648311" y="2903414"/>
              <a:ext cx="308371" cy="371513"/>
            </a:xfrm>
            <a:prstGeom prst="rect">
              <a:avLst/>
            </a:prstGeom>
            <a:solidFill>
              <a:schemeClr val="tx2">
                <a:alpha val="17000"/>
              </a:schemeClr>
            </a:solidFill>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 IL</a:t>
              </a:r>
            </a:p>
          </p:txBody>
        </p:sp>
        <p:sp>
          <p:nvSpPr>
            <p:cNvPr id="37972" name="Text Box 92"/>
            <p:cNvSpPr txBox="1">
              <a:spLocks noChangeArrowheads="1"/>
            </p:cNvSpPr>
            <p:nvPr/>
          </p:nvSpPr>
          <p:spPr bwMode="auto">
            <a:xfrm>
              <a:off x="6096000" y="2895600"/>
              <a:ext cx="2952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IN</a:t>
              </a:r>
            </a:p>
          </p:txBody>
        </p:sp>
        <p:sp>
          <p:nvSpPr>
            <p:cNvPr id="37973" name="Text Box 93"/>
            <p:cNvSpPr txBox="1">
              <a:spLocks noChangeArrowheads="1"/>
            </p:cNvSpPr>
            <p:nvPr/>
          </p:nvSpPr>
          <p:spPr bwMode="auto">
            <a:xfrm>
              <a:off x="6386513" y="3313113"/>
              <a:ext cx="339725" cy="231775"/>
            </a:xfrm>
            <a:prstGeom prst="rect">
              <a:avLst/>
            </a:prstGeom>
            <a:solidFill>
              <a:schemeClr val="tx1"/>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KY</a:t>
              </a:r>
            </a:p>
          </p:txBody>
        </p:sp>
        <p:sp>
          <p:nvSpPr>
            <p:cNvPr id="37974" name="Text Box 94"/>
            <p:cNvSpPr txBox="1">
              <a:spLocks noChangeArrowheads="1"/>
            </p:cNvSpPr>
            <p:nvPr/>
          </p:nvSpPr>
          <p:spPr bwMode="auto">
            <a:xfrm>
              <a:off x="6527800" y="2741613"/>
              <a:ext cx="350838" cy="231775"/>
            </a:xfrm>
            <a:prstGeom prst="rect">
              <a:avLst/>
            </a:prstGeom>
            <a:solidFill>
              <a:srgbClr val="FFFF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OH</a:t>
              </a:r>
            </a:p>
          </p:txBody>
        </p:sp>
        <p:sp>
          <p:nvSpPr>
            <p:cNvPr id="37975" name="Text Box 95"/>
            <p:cNvSpPr txBox="1">
              <a:spLocks noChangeArrowheads="1"/>
            </p:cNvSpPr>
            <p:nvPr/>
          </p:nvSpPr>
          <p:spPr bwMode="auto">
            <a:xfrm>
              <a:off x="5726113" y="4189413"/>
              <a:ext cx="352425" cy="368300"/>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MS</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900" b="1">
                <a:solidFill>
                  <a:srgbClr val="000000"/>
                </a:solidFill>
              </a:endParaRPr>
            </a:p>
          </p:txBody>
        </p:sp>
        <p:sp>
          <p:nvSpPr>
            <p:cNvPr id="37976" name="Text Box 96"/>
            <p:cNvSpPr txBox="1">
              <a:spLocks noChangeArrowheads="1"/>
            </p:cNvSpPr>
            <p:nvPr/>
          </p:nvSpPr>
          <p:spPr bwMode="auto">
            <a:xfrm>
              <a:off x="7177088" y="2513013"/>
              <a:ext cx="342900" cy="233362"/>
            </a:xfrm>
            <a:prstGeom prst="rect">
              <a:avLst/>
            </a:prstGeom>
            <a:solidFill>
              <a:schemeClr val="tx1"/>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PA</a:t>
              </a:r>
            </a:p>
          </p:txBody>
        </p:sp>
        <p:sp>
          <p:nvSpPr>
            <p:cNvPr id="37977" name="Text Box 97"/>
            <p:cNvSpPr txBox="1">
              <a:spLocks noChangeArrowheads="1"/>
            </p:cNvSpPr>
            <p:nvPr/>
          </p:nvSpPr>
          <p:spPr bwMode="auto">
            <a:xfrm>
              <a:off x="7475538" y="1905000"/>
              <a:ext cx="288925" cy="368300"/>
            </a:xfrm>
            <a:prstGeom prst="rect">
              <a:avLst/>
            </a:prstGeom>
            <a:solidFill>
              <a:schemeClr val="tx2">
                <a:alpha val="19000"/>
              </a:schemeClr>
            </a:solid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NY</a:t>
              </a:r>
            </a:p>
          </p:txBody>
        </p:sp>
        <p:sp>
          <p:nvSpPr>
            <p:cNvPr id="37978" name="Text Box 98"/>
            <p:cNvSpPr txBox="1">
              <a:spLocks noChangeArrowheads="1"/>
            </p:cNvSpPr>
            <p:nvPr/>
          </p:nvSpPr>
          <p:spPr bwMode="auto">
            <a:xfrm>
              <a:off x="6167438" y="4189413"/>
              <a:ext cx="331787" cy="231775"/>
            </a:xfrm>
            <a:prstGeom prst="rect">
              <a:avLst/>
            </a:prstGeom>
            <a:solidFill>
              <a:schemeClr val="accent4"/>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AL</a:t>
              </a:r>
            </a:p>
          </p:txBody>
        </p:sp>
        <p:sp>
          <p:nvSpPr>
            <p:cNvPr id="37979" name="Text Box 99"/>
            <p:cNvSpPr txBox="1">
              <a:spLocks noChangeArrowheads="1"/>
            </p:cNvSpPr>
            <p:nvPr/>
          </p:nvSpPr>
          <p:spPr bwMode="auto">
            <a:xfrm>
              <a:off x="6643253" y="4111625"/>
              <a:ext cx="354882" cy="233014"/>
            </a:xfrm>
            <a:prstGeom prst="rect">
              <a:avLst/>
            </a:prstGeom>
            <a:solidFill>
              <a:srgbClr val="FFFFFF"/>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latin typeface="+mn-lt"/>
                </a:rPr>
                <a:t>GA</a:t>
              </a:r>
            </a:p>
          </p:txBody>
        </p:sp>
        <p:sp>
          <p:nvSpPr>
            <p:cNvPr id="37980" name="Text Box 100"/>
            <p:cNvSpPr txBox="1">
              <a:spLocks noChangeArrowheads="1"/>
            </p:cNvSpPr>
            <p:nvPr/>
          </p:nvSpPr>
          <p:spPr bwMode="auto">
            <a:xfrm>
              <a:off x="7099300" y="4724400"/>
              <a:ext cx="314325" cy="368300"/>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FL</a:t>
              </a:r>
            </a:p>
          </p:txBody>
        </p:sp>
        <p:sp>
          <p:nvSpPr>
            <p:cNvPr id="37981" name="Text Box 101"/>
            <p:cNvSpPr txBox="1">
              <a:spLocks noChangeArrowheads="1"/>
            </p:cNvSpPr>
            <p:nvPr/>
          </p:nvSpPr>
          <p:spPr bwMode="auto">
            <a:xfrm>
              <a:off x="6942138" y="3805238"/>
              <a:ext cx="339725" cy="231775"/>
            </a:xfrm>
            <a:prstGeom prst="rect">
              <a:avLst/>
            </a:prstGeom>
            <a:solidFill>
              <a:schemeClr val="tx2">
                <a:alpha val="21000"/>
              </a:schemeClr>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SC</a:t>
              </a:r>
            </a:p>
          </p:txBody>
        </p:sp>
        <p:sp>
          <p:nvSpPr>
            <p:cNvPr id="37982" name="Text Box 102"/>
            <p:cNvSpPr txBox="1">
              <a:spLocks noChangeArrowheads="1"/>
            </p:cNvSpPr>
            <p:nvPr/>
          </p:nvSpPr>
          <p:spPr bwMode="auto">
            <a:xfrm>
              <a:off x="7254875" y="3198813"/>
              <a:ext cx="338138"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VA</a:t>
              </a:r>
            </a:p>
          </p:txBody>
        </p:sp>
        <p:sp>
          <p:nvSpPr>
            <p:cNvPr id="37983" name="Text Box 103"/>
            <p:cNvSpPr txBox="1">
              <a:spLocks noChangeArrowheads="1"/>
            </p:cNvSpPr>
            <p:nvPr/>
          </p:nvSpPr>
          <p:spPr bwMode="auto">
            <a:xfrm>
              <a:off x="6165850" y="3656013"/>
              <a:ext cx="333375" cy="231775"/>
            </a:xfrm>
            <a:prstGeom prst="rect">
              <a:avLst/>
            </a:prstGeom>
            <a:no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TN</a:t>
              </a:r>
            </a:p>
          </p:txBody>
        </p:sp>
        <p:sp>
          <p:nvSpPr>
            <p:cNvPr id="37984" name="Text Box 104"/>
            <p:cNvSpPr txBox="1">
              <a:spLocks noChangeArrowheads="1"/>
            </p:cNvSpPr>
            <p:nvPr/>
          </p:nvSpPr>
          <p:spPr bwMode="auto">
            <a:xfrm>
              <a:off x="8054975" y="1446213"/>
              <a:ext cx="352425" cy="231775"/>
            </a:xfrm>
            <a:prstGeom prst="rect">
              <a:avLst/>
            </a:prstGeom>
            <a:solidFill>
              <a:srgbClr val="FFC000"/>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ME</a:t>
              </a:r>
            </a:p>
          </p:txBody>
        </p:sp>
        <p:sp>
          <p:nvSpPr>
            <p:cNvPr id="37985" name="Text Box 105"/>
            <p:cNvSpPr txBox="1">
              <a:spLocks noChangeArrowheads="1"/>
            </p:cNvSpPr>
            <p:nvPr/>
          </p:nvSpPr>
          <p:spPr bwMode="auto">
            <a:xfrm>
              <a:off x="7772400" y="1905000"/>
              <a:ext cx="557213" cy="231775"/>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a:solidFill>
                    <a:srgbClr val="000000"/>
                  </a:solidFill>
                </a:rPr>
                <a:t>NH</a:t>
              </a:r>
            </a:p>
          </p:txBody>
        </p:sp>
        <p:sp useBgFill="1">
          <p:nvSpPr>
            <p:cNvPr id="37986" name="Text Box 106"/>
            <p:cNvSpPr txBox="1">
              <a:spLocks noChangeArrowheads="1"/>
            </p:cNvSpPr>
            <p:nvPr/>
          </p:nvSpPr>
          <p:spPr bwMode="auto">
            <a:xfrm>
              <a:off x="7983538" y="3124200"/>
              <a:ext cx="361950" cy="231775"/>
            </a:xfrm>
            <a:prstGeom prst="rect">
              <a:avLst/>
            </a:prstGeom>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smtClean="0">
                  <a:solidFill>
                    <a:schemeClr val="accent4"/>
                  </a:solidFill>
                </a:rPr>
                <a:t>MD</a:t>
              </a:r>
              <a:endParaRPr lang="en-US" sz="900" b="1" dirty="0">
                <a:solidFill>
                  <a:schemeClr val="accent4"/>
                </a:solidFill>
              </a:endParaRPr>
            </a:p>
          </p:txBody>
        </p:sp>
        <p:sp>
          <p:nvSpPr>
            <p:cNvPr id="37987" name="Line 107"/>
            <p:cNvSpPr>
              <a:spLocks noChangeShapeType="1"/>
            </p:cNvSpPr>
            <p:nvPr/>
          </p:nvSpPr>
          <p:spPr bwMode="auto">
            <a:xfrm flipH="1" flipV="1">
              <a:off x="7772398" y="3047998"/>
              <a:ext cx="304801" cy="152401"/>
            </a:xfrm>
            <a:prstGeom prst="line">
              <a:avLst/>
            </a:prstGeom>
            <a:noFill/>
            <a:ln w="9360">
              <a:solidFill>
                <a:schemeClr val="tx1"/>
              </a:solidFill>
              <a:miter lim="800000"/>
              <a:headEnd/>
              <a:tailEnd/>
            </a:ln>
          </p:spPr>
          <p:txBody>
            <a:bodyPr/>
            <a:lstStyle/>
            <a:p>
              <a:endParaRPr lang="en-US"/>
            </a:p>
          </p:txBody>
        </p:sp>
        <p:sp>
          <p:nvSpPr>
            <p:cNvPr id="37988" name="Text Box 108"/>
            <p:cNvSpPr txBox="1">
              <a:spLocks noChangeArrowheads="1"/>
            </p:cNvSpPr>
            <p:nvPr/>
          </p:nvSpPr>
          <p:spPr bwMode="auto">
            <a:xfrm>
              <a:off x="6894513" y="2971800"/>
              <a:ext cx="192087" cy="341313"/>
            </a:xfrm>
            <a:prstGeom prst="rect">
              <a:avLst/>
            </a:prstGeom>
            <a:solidFill>
              <a:srgbClr val="FFFFFF"/>
            </a:solid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a:solidFill>
                    <a:srgbClr val="000000"/>
                  </a:solidFill>
                </a:rPr>
                <a:t>WV</a:t>
              </a:r>
            </a:p>
          </p:txBody>
        </p:sp>
        <p:sp>
          <p:nvSpPr>
            <p:cNvPr id="37989" name="Text Box 109"/>
            <p:cNvSpPr txBox="1">
              <a:spLocks noChangeArrowheads="1"/>
            </p:cNvSpPr>
            <p:nvPr/>
          </p:nvSpPr>
          <p:spPr bwMode="auto">
            <a:xfrm>
              <a:off x="6934200" y="609600"/>
              <a:ext cx="1016000" cy="248402"/>
            </a:xfrm>
            <a:prstGeom prst="rect">
              <a:avLst/>
            </a:prstGeom>
            <a:solidFill>
              <a:schemeClr val="accent4"/>
            </a:solidFill>
            <a:ln w="9360">
              <a:solidFill>
                <a:srgbClr val="000000"/>
              </a:solidFill>
              <a:miter lim="800000"/>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smtClean="0">
                  <a:solidFill>
                    <a:srgbClr val="000000"/>
                  </a:solidFill>
                </a:rPr>
                <a:t>Exempt (10)</a:t>
              </a:r>
              <a:endParaRPr lang="en-US" sz="1000" b="1" dirty="0">
                <a:solidFill>
                  <a:srgbClr val="000000"/>
                </a:solidFill>
              </a:endParaRPr>
            </a:p>
          </p:txBody>
        </p:sp>
        <p:sp useBgFill="1">
          <p:nvSpPr>
            <p:cNvPr id="37990" name="Text Box 110"/>
            <p:cNvSpPr txBox="1">
              <a:spLocks noChangeArrowheads="1"/>
            </p:cNvSpPr>
            <p:nvPr/>
          </p:nvSpPr>
          <p:spPr bwMode="auto">
            <a:xfrm>
              <a:off x="8382000" y="1828800"/>
              <a:ext cx="363537" cy="233014"/>
            </a:xfrm>
            <a:prstGeom prst="rect">
              <a:avLst/>
            </a:prstGeom>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chemeClr val="accent4"/>
                  </a:solidFill>
                </a:rPr>
                <a:t>MA</a:t>
              </a:r>
            </a:p>
          </p:txBody>
        </p:sp>
        <p:sp useBgFill="1">
          <p:nvSpPr>
            <p:cNvPr id="37991" name="Text Box 111"/>
            <p:cNvSpPr txBox="1">
              <a:spLocks noChangeArrowheads="1"/>
            </p:cNvSpPr>
            <p:nvPr/>
          </p:nvSpPr>
          <p:spPr bwMode="auto">
            <a:xfrm>
              <a:off x="8458200" y="2057400"/>
              <a:ext cx="297174" cy="233014"/>
            </a:xfrm>
            <a:prstGeom prst="rect">
              <a:avLst/>
            </a:prstGeom>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chemeClr val="tx2"/>
                  </a:solidFill>
                </a:rPr>
                <a:t>RI</a:t>
              </a:r>
            </a:p>
          </p:txBody>
        </p:sp>
        <p:sp useBgFill="1">
          <p:nvSpPr>
            <p:cNvPr id="37992" name="Text Box 112"/>
            <p:cNvSpPr txBox="1">
              <a:spLocks noChangeArrowheads="1"/>
            </p:cNvSpPr>
            <p:nvPr/>
          </p:nvSpPr>
          <p:spPr bwMode="auto">
            <a:xfrm>
              <a:off x="8229600" y="2362200"/>
              <a:ext cx="381000" cy="233014"/>
            </a:xfrm>
            <a:prstGeom prst="rect">
              <a:avLst/>
            </a:prstGeom>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chemeClr val="accent4"/>
                  </a:solidFill>
                </a:rPr>
                <a:t>CT</a:t>
              </a:r>
            </a:p>
          </p:txBody>
        </p:sp>
        <p:sp useBgFill="1">
          <p:nvSpPr>
            <p:cNvPr id="37993" name="Text Box 113"/>
            <p:cNvSpPr txBox="1">
              <a:spLocks noChangeArrowheads="1"/>
            </p:cNvSpPr>
            <p:nvPr/>
          </p:nvSpPr>
          <p:spPr bwMode="auto">
            <a:xfrm>
              <a:off x="8153400" y="2895600"/>
              <a:ext cx="411163" cy="233014"/>
            </a:xfrm>
            <a:prstGeom prst="rect">
              <a:avLst/>
            </a:prstGeom>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smtClean="0"/>
                <a:t>DE</a:t>
              </a:r>
              <a:endParaRPr lang="en-US" sz="900" b="1" dirty="0"/>
            </a:p>
          </p:txBody>
        </p:sp>
        <p:sp useBgFill="1">
          <p:nvSpPr>
            <p:cNvPr id="37994" name="Text Box 114"/>
            <p:cNvSpPr txBox="1">
              <a:spLocks noChangeArrowheads="1"/>
            </p:cNvSpPr>
            <p:nvPr/>
          </p:nvSpPr>
          <p:spPr bwMode="auto">
            <a:xfrm>
              <a:off x="8153400" y="2667000"/>
              <a:ext cx="381000" cy="233014"/>
            </a:xfrm>
            <a:prstGeom prst="rect">
              <a:avLst/>
            </a:prstGeom>
            <a:ln w="9525">
              <a:noFill/>
              <a:round/>
              <a:headEnd/>
              <a:tailEnd/>
            </a:ln>
          </p:spPr>
          <p:txBody>
            <a:bodyPr wrap="squar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chemeClr val="accent4"/>
                  </a:solidFill>
                </a:rPr>
                <a:t>DC</a:t>
              </a:r>
            </a:p>
          </p:txBody>
        </p:sp>
        <p:sp>
          <p:nvSpPr>
            <p:cNvPr id="37995" name="Text Box 115"/>
            <p:cNvSpPr txBox="1">
              <a:spLocks noChangeArrowheads="1"/>
            </p:cNvSpPr>
            <p:nvPr/>
          </p:nvSpPr>
          <p:spPr bwMode="auto">
            <a:xfrm>
              <a:off x="7620000" y="1752600"/>
              <a:ext cx="434975" cy="215900"/>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a:solidFill>
                    <a:srgbClr val="000000"/>
                  </a:solidFill>
                </a:rPr>
                <a:t>VT</a:t>
              </a:r>
            </a:p>
          </p:txBody>
        </p:sp>
        <p:sp>
          <p:nvSpPr>
            <p:cNvPr id="37996" name="Line 116"/>
            <p:cNvSpPr>
              <a:spLocks noChangeShapeType="1"/>
            </p:cNvSpPr>
            <p:nvPr/>
          </p:nvSpPr>
          <p:spPr bwMode="auto">
            <a:xfrm flipH="1">
              <a:off x="8229599" y="1981200"/>
              <a:ext cx="215900" cy="152400"/>
            </a:xfrm>
            <a:prstGeom prst="line">
              <a:avLst/>
            </a:prstGeom>
            <a:noFill/>
            <a:ln w="9360">
              <a:solidFill>
                <a:schemeClr val="tx1"/>
              </a:solidFill>
              <a:miter lim="800000"/>
              <a:headEnd/>
              <a:tailEnd/>
            </a:ln>
          </p:spPr>
          <p:txBody>
            <a:bodyPr/>
            <a:lstStyle/>
            <a:p>
              <a:endParaRPr lang="en-US"/>
            </a:p>
          </p:txBody>
        </p:sp>
        <p:sp>
          <p:nvSpPr>
            <p:cNvPr id="37997" name="Line 117"/>
            <p:cNvSpPr>
              <a:spLocks noChangeShapeType="1"/>
            </p:cNvSpPr>
            <p:nvPr/>
          </p:nvSpPr>
          <p:spPr bwMode="auto">
            <a:xfrm flipH="1" flipV="1">
              <a:off x="7981950" y="2284412"/>
              <a:ext cx="323850" cy="153987"/>
            </a:xfrm>
            <a:prstGeom prst="line">
              <a:avLst/>
            </a:prstGeom>
            <a:noFill/>
            <a:ln w="9360">
              <a:solidFill>
                <a:schemeClr val="tx1"/>
              </a:solidFill>
              <a:miter lim="800000"/>
              <a:headEnd/>
              <a:tailEnd/>
            </a:ln>
          </p:spPr>
          <p:txBody>
            <a:bodyPr/>
            <a:lstStyle/>
            <a:p>
              <a:endParaRPr lang="en-US"/>
            </a:p>
          </p:txBody>
        </p:sp>
        <p:sp>
          <p:nvSpPr>
            <p:cNvPr id="37998" name="Line 118"/>
            <p:cNvSpPr>
              <a:spLocks noChangeShapeType="1"/>
            </p:cNvSpPr>
            <p:nvPr/>
          </p:nvSpPr>
          <p:spPr bwMode="auto">
            <a:xfrm flipH="1">
              <a:off x="7543800" y="2819400"/>
              <a:ext cx="685800" cy="76200"/>
            </a:xfrm>
            <a:prstGeom prst="line">
              <a:avLst/>
            </a:prstGeom>
            <a:noFill/>
            <a:ln w="9360">
              <a:solidFill>
                <a:schemeClr val="tx1"/>
              </a:solidFill>
              <a:miter lim="800000"/>
              <a:headEnd/>
              <a:tailEnd/>
            </a:ln>
          </p:spPr>
          <p:txBody>
            <a:bodyPr/>
            <a:lstStyle/>
            <a:p>
              <a:endParaRPr lang="en-US"/>
            </a:p>
          </p:txBody>
        </p:sp>
        <p:sp>
          <p:nvSpPr>
            <p:cNvPr id="38000" name="Line 120"/>
            <p:cNvSpPr>
              <a:spLocks noChangeShapeType="1"/>
            </p:cNvSpPr>
            <p:nvPr/>
          </p:nvSpPr>
          <p:spPr bwMode="auto">
            <a:xfrm flipV="1">
              <a:off x="8153400" y="2209800"/>
              <a:ext cx="338138" cy="77788"/>
            </a:xfrm>
            <a:prstGeom prst="line">
              <a:avLst/>
            </a:prstGeom>
            <a:noFill/>
            <a:ln w="9360">
              <a:solidFill>
                <a:schemeClr val="tx1"/>
              </a:solidFill>
              <a:miter lim="800000"/>
              <a:headEnd/>
              <a:tailEnd/>
            </a:ln>
          </p:spPr>
          <p:txBody>
            <a:bodyPr/>
            <a:lstStyle/>
            <a:p>
              <a:endParaRPr lang="en-US"/>
            </a:p>
          </p:txBody>
        </p:sp>
        <p:sp>
          <p:nvSpPr>
            <p:cNvPr id="38001" name="Line 121"/>
            <p:cNvSpPr>
              <a:spLocks noChangeShapeType="1"/>
            </p:cNvSpPr>
            <p:nvPr/>
          </p:nvSpPr>
          <p:spPr bwMode="auto">
            <a:xfrm>
              <a:off x="7848600" y="2971800"/>
              <a:ext cx="381000" cy="0"/>
            </a:xfrm>
            <a:prstGeom prst="line">
              <a:avLst/>
            </a:prstGeom>
            <a:noFill/>
            <a:ln w="9360">
              <a:solidFill>
                <a:schemeClr val="tx1"/>
              </a:solidFill>
              <a:miter lim="800000"/>
              <a:headEnd/>
              <a:tailEnd/>
            </a:ln>
          </p:spPr>
          <p:txBody>
            <a:bodyPr/>
            <a:lstStyle/>
            <a:p>
              <a:endParaRPr lang="en-US"/>
            </a:p>
          </p:txBody>
        </p:sp>
        <p:sp>
          <p:nvSpPr>
            <p:cNvPr id="38002" name="Text Box 122"/>
            <p:cNvSpPr txBox="1">
              <a:spLocks noChangeArrowheads="1"/>
            </p:cNvSpPr>
            <p:nvPr/>
          </p:nvSpPr>
          <p:spPr bwMode="auto">
            <a:xfrm>
              <a:off x="2255838" y="5257800"/>
              <a:ext cx="944562" cy="710067"/>
            </a:xfrm>
            <a:prstGeom prst="rect">
              <a:avLst/>
            </a:prstGeom>
            <a:solidFill>
              <a:schemeClr val="tx2">
                <a:alpha val="90000"/>
              </a:schemeClr>
            </a:solidFill>
            <a:ln w="9360">
              <a:solidFill>
                <a:srgbClr val="000000"/>
              </a:solidFill>
              <a:miter lim="800000"/>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smtClean="0">
                  <a:solidFill>
                    <a:srgbClr val="000000"/>
                  </a:solidFill>
                </a:rPr>
                <a:t>Pending Exchange, Can Attest (13)</a:t>
              </a:r>
              <a:endParaRPr lang="en-US" sz="1000" b="1" dirty="0">
                <a:solidFill>
                  <a:srgbClr val="000000"/>
                </a:solidFill>
              </a:endParaRPr>
            </a:p>
          </p:txBody>
        </p:sp>
        <p:sp>
          <p:nvSpPr>
            <p:cNvPr id="38003" name="Text Box 123"/>
            <p:cNvSpPr txBox="1">
              <a:spLocks noChangeArrowheads="1"/>
            </p:cNvSpPr>
            <p:nvPr/>
          </p:nvSpPr>
          <p:spPr bwMode="auto">
            <a:xfrm>
              <a:off x="5334000" y="5943600"/>
              <a:ext cx="3629025" cy="642938"/>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solidFill>
                    <a:srgbClr val="FFFF00"/>
                  </a:solidFill>
                </a:rPr>
                <a:t>Current IHS Immunization Data Exchange Operations</a:t>
              </a:r>
            </a:p>
          </p:txBody>
        </p:sp>
        <p:sp>
          <p:nvSpPr>
            <p:cNvPr id="38004" name="Text Box 124"/>
            <p:cNvSpPr txBox="1">
              <a:spLocks noChangeArrowheads="1"/>
            </p:cNvSpPr>
            <p:nvPr/>
          </p:nvSpPr>
          <p:spPr bwMode="auto">
            <a:xfrm>
              <a:off x="7772400" y="3962400"/>
              <a:ext cx="1162050" cy="855663"/>
            </a:xfrm>
            <a:prstGeom prst="rect">
              <a:avLst/>
            </a:prstGeom>
            <a:solidFill>
              <a:schemeClr val="tx1"/>
            </a:solidFill>
            <a:ln w="9360">
              <a:solidFill>
                <a:srgbClr val="000000"/>
              </a:solidFill>
              <a:miter lim="800000"/>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a:solidFill>
                    <a:srgbClr val="000000"/>
                  </a:solidFill>
                </a:rPr>
                <a:t>States w/non-Federally Recognized Tribes or No Tribes (</a:t>
              </a:r>
              <a:r>
                <a:rPr lang="en-US" sz="1000" b="1" dirty="0" smtClean="0">
                  <a:solidFill>
                    <a:srgbClr val="000000"/>
                  </a:solidFill>
                </a:rPr>
                <a:t>17)</a:t>
              </a:r>
              <a:endParaRPr lang="en-US" sz="1000" b="1" dirty="0">
                <a:solidFill>
                  <a:srgbClr val="000000"/>
                </a:solidFill>
              </a:endParaRPr>
            </a:p>
          </p:txBody>
        </p:sp>
        <p:sp>
          <p:nvSpPr>
            <p:cNvPr id="38005" name="Text Box 125"/>
            <p:cNvSpPr txBox="1">
              <a:spLocks noChangeArrowheads="1"/>
            </p:cNvSpPr>
            <p:nvPr/>
          </p:nvSpPr>
          <p:spPr bwMode="auto">
            <a:xfrm>
              <a:off x="6807200" y="312738"/>
              <a:ext cx="957263" cy="214312"/>
            </a:xfrm>
            <a:prstGeom prst="rect">
              <a:avLst/>
            </a:prstGeom>
            <a:noFill/>
            <a:ln w="9525">
              <a:noFill/>
              <a:round/>
              <a:headEnd/>
              <a:tailEnd/>
            </a:ln>
          </p:spPr>
          <p:txBody>
            <a:bodyPr wrap="none" anchor="ctr"/>
            <a:lstStyle/>
            <a:p>
              <a:endParaRPr lang="en-US"/>
            </a:p>
          </p:txBody>
        </p:sp>
        <p:sp>
          <p:nvSpPr>
            <p:cNvPr id="38006" name="Text Box 126"/>
            <p:cNvSpPr txBox="1">
              <a:spLocks noChangeArrowheads="1"/>
            </p:cNvSpPr>
            <p:nvPr/>
          </p:nvSpPr>
          <p:spPr bwMode="auto">
            <a:xfrm>
              <a:off x="1447800" y="381000"/>
              <a:ext cx="944562" cy="710067"/>
            </a:xfrm>
            <a:prstGeom prst="rect">
              <a:avLst/>
            </a:prstGeom>
            <a:solidFill>
              <a:srgbClr val="FFC000"/>
            </a:solidFill>
            <a:ln w="3240">
              <a:solidFill>
                <a:srgbClr val="000000"/>
              </a:solidFill>
              <a:miter lim="800000"/>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dirty="0" smtClean="0">
                  <a:solidFill>
                    <a:srgbClr val="000000"/>
                  </a:solidFill>
                </a:rPr>
                <a:t>Current Exchange, Can Attest (12)</a:t>
              </a:r>
              <a:endParaRPr lang="en-US" sz="1000" b="1" dirty="0">
                <a:solidFill>
                  <a:srgbClr val="000000"/>
                </a:solidFill>
              </a:endParaRPr>
            </a:p>
          </p:txBody>
        </p:sp>
        <p:sp>
          <p:nvSpPr>
            <p:cNvPr id="38007" name="Line 127"/>
            <p:cNvSpPr>
              <a:spLocks noChangeShapeType="1"/>
            </p:cNvSpPr>
            <p:nvPr/>
          </p:nvSpPr>
          <p:spPr bwMode="auto">
            <a:xfrm>
              <a:off x="7837488" y="2743200"/>
              <a:ext cx="725487" cy="1588"/>
            </a:xfrm>
            <a:prstGeom prst="line">
              <a:avLst/>
            </a:prstGeom>
            <a:noFill/>
            <a:ln w="9525">
              <a:noFill/>
              <a:round/>
              <a:headEnd/>
              <a:tailEnd/>
            </a:ln>
          </p:spPr>
          <p:txBody>
            <a:bodyPr/>
            <a:lstStyle/>
            <a:p>
              <a:endParaRPr lang="en-US"/>
            </a:p>
          </p:txBody>
        </p:sp>
        <p:sp>
          <p:nvSpPr>
            <p:cNvPr id="38009" name="Line 129"/>
            <p:cNvSpPr>
              <a:spLocks noChangeShapeType="1"/>
            </p:cNvSpPr>
            <p:nvPr/>
          </p:nvSpPr>
          <p:spPr bwMode="auto">
            <a:xfrm>
              <a:off x="7837488" y="2743200"/>
              <a:ext cx="871537" cy="1588"/>
            </a:xfrm>
            <a:prstGeom prst="line">
              <a:avLst/>
            </a:prstGeom>
            <a:noFill/>
            <a:ln w="9525">
              <a:noFill/>
              <a:round/>
              <a:headEnd/>
              <a:tailEnd/>
            </a:ln>
          </p:spPr>
          <p:txBody>
            <a:bodyPr/>
            <a:lstStyle/>
            <a:p>
              <a:endParaRPr lang="en-US"/>
            </a:p>
          </p:txBody>
        </p:sp>
        <p:sp>
          <p:nvSpPr>
            <p:cNvPr id="38010" name="Line 130"/>
            <p:cNvSpPr>
              <a:spLocks noChangeShapeType="1"/>
            </p:cNvSpPr>
            <p:nvPr/>
          </p:nvSpPr>
          <p:spPr bwMode="auto">
            <a:xfrm>
              <a:off x="7764463" y="2743200"/>
              <a:ext cx="798512" cy="1588"/>
            </a:xfrm>
            <a:prstGeom prst="line">
              <a:avLst/>
            </a:prstGeom>
            <a:noFill/>
            <a:ln w="9525">
              <a:noFill/>
              <a:round/>
              <a:headEnd/>
              <a:tailEnd/>
            </a:ln>
          </p:spPr>
          <p:txBody>
            <a:bodyPr/>
            <a:lstStyle/>
            <a:p>
              <a:endParaRPr lang="en-US"/>
            </a:p>
          </p:txBody>
        </p:sp>
        <p:sp>
          <p:nvSpPr>
            <p:cNvPr id="38011" name="Line 131"/>
            <p:cNvSpPr>
              <a:spLocks noChangeShapeType="1"/>
            </p:cNvSpPr>
            <p:nvPr/>
          </p:nvSpPr>
          <p:spPr bwMode="auto">
            <a:xfrm>
              <a:off x="7837488" y="2743200"/>
              <a:ext cx="725487" cy="1588"/>
            </a:xfrm>
            <a:prstGeom prst="line">
              <a:avLst/>
            </a:prstGeom>
            <a:noFill/>
            <a:ln w="9525">
              <a:noFill/>
              <a:round/>
              <a:headEnd/>
              <a:tailEnd/>
            </a:ln>
          </p:spPr>
          <p:txBody>
            <a:bodyPr/>
            <a:lstStyle/>
            <a:p>
              <a:endParaRPr lang="en-US"/>
            </a:p>
          </p:txBody>
        </p:sp>
        <p:sp>
          <p:nvSpPr>
            <p:cNvPr id="38012" name="Line 132"/>
            <p:cNvSpPr>
              <a:spLocks noChangeShapeType="1"/>
            </p:cNvSpPr>
            <p:nvPr/>
          </p:nvSpPr>
          <p:spPr bwMode="auto">
            <a:xfrm>
              <a:off x="7837488" y="2743200"/>
              <a:ext cx="654050" cy="1588"/>
            </a:xfrm>
            <a:prstGeom prst="line">
              <a:avLst/>
            </a:prstGeom>
            <a:noFill/>
            <a:ln w="9525">
              <a:noFill/>
              <a:round/>
              <a:headEnd/>
              <a:tailEnd/>
            </a:ln>
          </p:spPr>
          <p:txBody>
            <a:bodyPr/>
            <a:lstStyle/>
            <a:p>
              <a:endParaRPr lang="en-US"/>
            </a:p>
          </p:txBody>
        </p:sp>
        <p:sp>
          <p:nvSpPr>
            <p:cNvPr id="38013" name="Line 133"/>
            <p:cNvSpPr>
              <a:spLocks noChangeShapeType="1"/>
            </p:cNvSpPr>
            <p:nvPr/>
          </p:nvSpPr>
          <p:spPr bwMode="auto">
            <a:xfrm>
              <a:off x="7764463" y="2743200"/>
              <a:ext cx="798512" cy="1588"/>
            </a:xfrm>
            <a:prstGeom prst="line">
              <a:avLst/>
            </a:prstGeom>
            <a:noFill/>
            <a:ln w="9525">
              <a:noFill/>
              <a:round/>
              <a:headEnd/>
              <a:tailEnd/>
            </a:ln>
          </p:spPr>
          <p:txBody>
            <a:bodyPr/>
            <a:lstStyle/>
            <a:p>
              <a:endParaRPr lang="en-US"/>
            </a:p>
          </p:txBody>
        </p:sp>
        <p:sp>
          <p:nvSpPr>
            <p:cNvPr id="38014" name="Line 134"/>
            <p:cNvSpPr>
              <a:spLocks noChangeShapeType="1"/>
            </p:cNvSpPr>
            <p:nvPr/>
          </p:nvSpPr>
          <p:spPr bwMode="auto">
            <a:xfrm>
              <a:off x="7772400" y="2743200"/>
              <a:ext cx="727075" cy="1588"/>
            </a:xfrm>
            <a:prstGeom prst="line">
              <a:avLst/>
            </a:prstGeom>
            <a:noFill/>
            <a:ln w="9525">
              <a:noFill/>
              <a:round/>
              <a:headEnd/>
              <a:tailEnd/>
            </a:ln>
          </p:spPr>
          <p:txBody>
            <a:bodyPr/>
            <a:lstStyle/>
            <a:p>
              <a:endParaRPr lang="en-US"/>
            </a:p>
          </p:txBody>
        </p:sp>
        <p:sp>
          <p:nvSpPr>
            <p:cNvPr id="38015" name="Line 135"/>
            <p:cNvSpPr>
              <a:spLocks noChangeShapeType="1"/>
            </p:cNvSpPr>
            <p:nvPr/>
          </p:nvSpPr>
          <p:spPr bwMode="auto">
            <a:xfrm>
              <a:off x="7546975" y="1600200"/>
              <a:ext cx="290513" cy="228600"/>
            </a:xfrm>
            <a:prstGeom prst="line">
              <a:avLst/>
            </a:prstGeom>
            <a:noFill/>
            <a:ln w="9525">
              <a:noFill/>
              <a:round/>
              <a:headEnd/>
              <a:tailEnd/>
            </a:ln>
          </p:spPr>
          <p:txBody>
            <a:bodyPr/>
            <a:lstStyle/>
            <a:p>
              <a:endParaRPr lang="en-US"/>
            </a:p>
          </p:txBody>
        </p:sp>
        <p:sp>
          <p:nvSpPr>
            <p:cNvPr id="38016" name="Freeform 136"/>
            <p:cNvSpPr>
              <a:spLocks noChangeArrowheads="1"/>
            </p:cNvSpPr>
            <p:nvPr/>
          </p:nvSpPr>
          <p:spPr bwMode="auto">
            <a:xfrm>
              <a:off x="6810375" y="2959100"/>
              <a:ext cx="1487488" cy="1320800"/>
            </a:xfrm>
            <a:custGeom>
              <a:avLst/>
              <a:gdLst>
                <a:gd name="T0" fmla="*/ 676407979 w 984"/>
                <a:gd name="T1" fmla="*/ 141128758 h 832"/>
                <a:gd name="T2" fmla="*/ 566719371 w 984"/>
                <a:gd name="T3" fmla="*/ 504031301 h 832"/>
                <a:gd name="T4" fmla="*/ 566719371 w 984"/>
                <a:gd name="T5" fmla="*/ 383063737 h 832"/>
                <a:gd name="T6" fmla="*/ 676407979 w 984"/>
                <a:gd name="T7" fmla="*/ 262096272 h 832"/>
                <a:gd name="T8" fmla="*/ 676407979 w 984"/>
                <a:gd name="T9" fmla="*/ 383063737 h 832"/>
                <a:gd name="T10" fmla="*/ 676407979 w 984"/>
                <a:gd name="T11" fmla="*/ 262096272 h 832"/>
                <a:gd name="T12" fmla="*/ 1773285553 w 984"/>
                <a:gd name="T13" fmla="*/ 1955641470 h 832"/>
                <a:gd name="T14" fmla="*/ 18280685 w 984"/>
                <a:gd name="T15" fmla="*/ 1108868821 h 832"/>
                <a:gd name="T16" fmla="*/ 1882972649 w 984"/>
                <a:gd name="T17" fmla="*/ 1471771215 h 832"/>
                <a:gd name="T18" fmla="*/ 2147483647 w 984"/>
                <a:gd name="T19" fmla="*/ 987901357 h 8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4"/>
                <a:gd name="T31" fmla="*/ 0 h 832"/>
                <a:gd name="T32" fmla="*/ 984 w 984"/>
                <a:gd name="T33" fmla="*/ 832 h 8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4" h="832">
                  <a:moveTo>
                    <a:pt x="296" y="56"/>
                  </a:moveTo>
                  <a:cubicBezTo>
                    <a:pt x="276" y="120"/>
                    <a:pt x="256" y="184"/>
                    <a:pt x="248" y="200"/>
                  </a:cubicBezTo>
                  <a:cubicBezTo>
                    <a:pt x="240" y="216"/>
                    <a:pt x="240" y="168"/>
                    <a:pt x="248" y="152"/>
                  </a:cubicBezTo>
                  <a:cubicBezTo>
                    <a:pt x="256" y="136"/>
                    <a:pt x="288" y="104"/>
                    <a:pt x="296" y="104"/>
                  </a:cubicBezTo>
                  <a:cubicBezTo>
                    <a:pt x="304" y="104"/>
                    <a:pt x="296" y="152"/>
                    <a:pt x="296" y="152"/>
                  </a:cubicBezTo>
                  <a:cubicBezTo>
                    <a:pt x="296" y="152"/>
                    <a:pt x="216" y="0"/>
                    <a:pt x="296" y="104"/>
                  </a:cubicBezTo>
                  <a:cubicBezTo>
                    <a:pt x="376" y="208"/>
                    <a:pt x="824" y="720"/>
                    <a:pt x="776" y="776"/>
                  </a:cubicBezTo>
                  <a:cubicBezTo>
                    <a:pt x="728" y="832"/>
                    <a:pt x="0" y="472"/>
                    <a:pt x="8" y="440"/>
                  </a:cubicBezTo>
                  <a:cubicBezTo>
                    <a:pt x="16" y="408"/>
                    <a:pt x="664" y="592"/>
                    <a:pt x="824" y="584"/>
                  </a:cubicBezTo>
                  <a:cubicBezTo>
                    <a:pt x="984" y="576"/>
                    <a:pt x="976" y="484"/>
                    <a:pt x="968" y="392"/>
                  </a:cubicBezTo>
                </a:path>
              </a:pathLst>
            </a:custGeom>
            <a:noFill/>
            <a:ln w="9525">
              <a:noFill/>
              <a:round/>
              <a:headEnd/>
              <a:tailEnd/>
            </a:ln>
          </p:spPr>
          <p:txBody>
            <a:bodyPr wrap="none" anchor="ctr"/>
            <a:lstStyle/>
            <a:p>
              <a:endParaRPr lang="en-US"/>
            </a:p>
          </p:txBody>
        </p:sp>
        <p:sp>
          <p:nvSpPr>
            <p:cNvPr id="38017" name="Line 137"/>
            <p:cNvSpPr>
              <a:spLocks noChangeShapeType="1"/>
            </p:cNvSpPr>
            <p:nvPr/>
          </p:nvSpPr>
          <p:spPr bwMode="auto">
            <a:xfrm flipH="1">
              <a:off x="7183438" y="3124200"/>
              <a:ext cx="74612" cy="76200"/>
            </a:xfrm>
            <a:prstGeom prst="line">
              <a:avLst/>
            </a:prstGeom>
            <a:noFill/>
            <a:ln w="9525">
              <a:noFill/>
              <a:round/>
              <a:headEnd/>
              <a:tailEnd/>
            </a:ln>
          </p:spPr>
          <p:txBody>
            <a:bodyPr/>
            <a:lstStyle/>
            <a:p>
              <a:endParaRPr lang="en-US"/>
            </a:p>
          </p:txBody>
        </p:sp>
        <p:sp>
          <p:nvSpPr>
            <p:cNvPr id="38018" name="Text Box 138"/>
            <p:cNvSpPr txBox="1">
              <a:spLocks noChangeArrowheads="1"/>
            </p:cNvSpPr>
            <p:nvPr/>
          </p:nvSpPr>
          <p:spPr bwMode="auto">
            <a:xfrm>
              <a:off x="7312025" y="3589338"/>
              <a:ext cx="327025" cy="215900"/>
            </a:xfrm>
            <a:prstGeom prst="rect">
              <a:avLst/>
            </a:prstGeom>
            <a:solidFill>
              <a:schemeClr val="accent4">
                <a:alpha val="90000"/>
              </a:schemeClr>
            </a:solidFill>
            <a:ln w="9525">
              <a:noFill/>
              <a:round/>
              <a:headEnd/>
              <a:tailEnd/>
            </a:ln>
          </p:spPr>
          <p:txBody>
            <a:bodyPr wrap="none"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dirty="0">
                  <a:solidFill>
                    <a:srgbClr val="000000"/>
                  </a:solidFill>
                </a:rPr>
                <a:t>NC</a:t>
              </a:r>
            </a:p>
          </p:txBody>
        </p:sp>
        <p:sp>
          <p:nvSpPr>
            <p:cNvPr id="38019" name="Line 139"/>
            <p:cNvSpPr>
              <a:spLocks noChangeShapeType="1"/>
            </p:cNvSpPr>
            <p:nvPr/>
          </p:nvSpPr>
          <p:spPr bwMode="auto">
            <a:xfrm>
              <a:off x="7546975" y="1676400"/>
              <a:ext cx="290513" cy="152400"/>
            </a:xfrm>
            <a:prstGeom prst="line">
              <a:avLst/>
            </a:prstGeom>
            <a:noFill/>
            <a:ln w="9525">
              <a:noFill/>
              <a:round/>
              <a:headEnd/>
              <a:tailEnd/>
            </a:ln>
          </p:spPr>
          <p:txBody>
            <a:bodyPr/>
            <a:lstStyle/>
            <a:p>
              <a:endParaRPr lang="en-US"/>
            </a:p>
          </p:txBody>
        </p:sp>
        <p:sp>
          <p:nvSpPr>
            <p:cNvPr id="38020" name="Text Box 140"/>
            <p:cNvSpPr txBox="1">
              <a:spLocks noChangeArrowheads="1"/>
            </p:cNvSpPr>
            <p:nvPr/>
          </p:nvSpPr>
          <p:spPr bwMode="auto">
            <a:xfrm>
              <a:off x="7620000" y="2522538"/>
              <a:ext cx="363538" cy="215900"/>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a:solidFill>
                    <a:srgbClr val="000000"/>
                  </a:solidFill>
                </a:rPr>
                <a:t>NJ</a:t>
              </a:r>
            </a:p>
          </p:txBody>
        </p:sp>
        <p:sp>
          <p:nvSpPr>
            <p:cNvPr id="38021" name="Line 141"/>
            <p:cNvSpPr>
              <a:spLocks noChangeShapeType="1"/>
            </p:cNvSpPr>
            <p:nvPr/>
          </p:nvSpPr>
          <p:spPr bwMode="auto">
            <a:xfrm flipH="1">
              <a:off x="7183438" y="3124200"/>
              <a:ext cx="74612" cy="152400"/>
            </a:xfrm>
            <a:prstGeom prst="line">
              <a:avLst/>
            </a:prstGeom>
            <a:noFill/>
            <a:ln w="9525">
              <a:noFill/>
              <a:round/>
              <a:headEnd/>
              <a:tailEnd/>
            </a:ln>
          </p:spPr>
          <p:txBody>
            <a:bodyPr/>
            <a:lstStyle/>
            <a:p>
              <a:endParaRPr lang="en-US"/>
            </a:p>
          </p:txBody>
        </p:sp>
        <p:sp>
          <p:nvSpPr>
            <p:cNvPr id="38022" name="Text Box 142"/>
            <p:cNvSpPr txBox="1">
              <a:spLocks noChangeArrowheads="1"/>
            </p:cNvSpPr>
            <p:nvPr/>
          </p:nvSpPr>
          <p:spPr bwMode="auto">
            <a:xfrm>
              <a:off x="1676400" y="4114800"/>
              <a:ext cx="184150" cy="109538"/>
            </a:xfrm>
            <a:prstGeom prst="rect">
              <a:avLst/>
            </a:prstGeom>
            <a:solidFill>
              <a:srgbClr val="FFC000"/>
            </a:solidFill>
            <a:ln w="9525">
              <a:noFill/>
              <a:round/>
              <a:headEnd/>
              <a:tailEnd/>
            </a:ln>
          </p:spPr>
          <p:txBody>
            <a:bodyPr wrap="none" anchor="ctr"/>
            <a:lstStyle/>
            <a:p>
              <a:endParaRPr lang="en-US"/>
            </a:p>
          </p:txBody>
        </p:sp>
        <p:sp>
          <p:nvSpPr>
            <p:cNvPr id="38023" name="Text Box 143"/>
            <p:cNvSpPr txBox="1">
              <a:spLocks noChangeArrowheads="1"/>
            </p:cNvSpPr>
            <p:nvPr/>
          </p:nvSpPr>
          <p:spPr bwMode="auto">
            <a:xfrm>
              <a:off x="609600" y="4267200"/>
              <a:ext cx="762000" cy="368300"/>
            </a:xfrm>
            <a:prstGeom prst="rect">
              <a:avLst/>
            </a:prstGeom>
            <a:solidFill>
              <a:srgbClr val="FFC000"/>
            </a:solidFill>
            <a:ln w="9525">
              <a:noFill/>
              <a:round/>
              <a:headEnd/>
              <a:tailEnd/>
            </a:ln>
          </p:spPr>
          <p:txBody>
            <a:bodyPr lIns="90000" tIns="46800" rIns="90000" bIns="46800">
              <a:spAutoFit/>
            </a:bodyPr>
            <a:lstStyle/>
            <a:p>
              <a:pPr defTabSz="457200">
                <a:spcBef>
                  <a:spcPts val="563"/>
                </a:spcBef>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1" dirty="0">
                  <a:solidFill>
                    <a:srgbClr val="000000"/>
                  </a:solidFill>
                </a:rPr>
                <a:t>San Diego County IIS</a:t>
              </a:r>
            </a:p>
          </p:txBody>
        </p:sp>
        <p:sp>
          <p:nvSpPr>
            <p:cNvPr id="38024" name="Line 144"/>
            <p:cNvSpPr>
              <a:spLocks noChangeShapeType="1"/>
            </p:cNvSpPr>
            <p:nvPr/>
          </p:nvSpPr>
          <p:spPr bwMode="auto">
            <a:xfrm flipH="1">
              <a:off x="1370013" y="4191000"/>
              <a:ext cx="307975" cy="228600"/>
            </a:xfrm>
            <a:prstGeom prst="line">
              <a:avLst/>
            </a:prstGeom>
            <a:noFill/>
            <a:ln w="9360">
              <a:solidFill>
                <a:srgbClr val="000000"/>
              </a:solidFill>
              <a:miter lim="800000"/>
              <a:headEnd/>
              <a:tailEnd/>
            </a:ln>
          </p:spPr>
          <p:txBody>
            <a:bodyPr/>
            <a:lstStyle/>
            <a:p>
              <a:endParaRPr lang="en-US"/>
            </a:p>
          </p:txBody>
        </p:sp>
      </p:grpSp>
      <p:sp>
        <p:nvSpPr>
          <p:cNvPr id="143" name="Title 142"/>
          <p:cNvSpPr>
            <a:spLocks noGrp="1"/>
          </p:cNvSpPr>
          <p:nvPr>
            <p:ph type="title" idx="4294967295"/>
          </p:nvPr>
        </p:nvSpPr>
        <p:spPr>
          <a:xfrm>
            <a:off x="533400" y="274638"/>
            <a:ext cx="8229600" cy="1143000"/>
          </a:xfrm>
        </p:spPr>
        <p:txBody>
          <a:bodyPr/>
          <a:lstStyle/>
          <a:p>
            <a:r>
              <a:rPr lang="en-US" sz="3200" b="1" dirty="0" smtClean="0">
                <a:solidFill>
                  <a:srgbClr val="FFFF00"/>
                </a:solidFill>
              </a:rPr>
              <a:t>IHS MU Attestation</a:t>
            </a:r>
            <a:endParaRPr lang="en-US" sz="3200" b="1" dirty="0">
              <a:solidFill>
                <a:srgbClr val="FFFF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z="4000" b="1" dirty="0" smtClean="0">
                <a:solidFill>
                  <a:srgbClr val="FFFF00"/>
                </a:solidFill>
              </a:rPr>
              <a:t>Status</a:t>
            </a:r>
          </a:p>
        </p:txBody>
      </p:sp>
      <p:sp>
        <p:nvSpPr>
          <p:cNvPr id="16387" name="Content Placeholder 2"/>
          <p:cNvSpPr>
            <a:spLocks noGrp="1"/>
          </p:cNvSpPr>
          <p:nvPr>
            <p:ph idx="1"/>
          </p:nvPr>
        </p:nvSpPr>
        <p:spPr/>
        <p:txBody>
          <a:bodyPr/>
          <a:lstStyle/>
          <a:p>
            <a:pPr eaLnBrk="1" hangingPunct="1"/>
            <a:r>
              <a:rPr lang="en-US" sz="2400" dirty="0" smtClean="0"/>
              <a:t>Currently, there are 232 ITU facilities in 34 states, with 63 (27%) facilities exchanging immunization data with 14 IIS.  </a:t>
            </a:r>
          </a:p>
          <a:p>
            <a:pPr eaLnBrk="1" hangingPunct="1"/>
            <a:r>
              <a:rPr lang="en-US" sz="2400" dirty="0" smtClean="0"/>
              <a:t>2011 - RPMS will interface with 19 of 35 (54%) possible IIS.  </a:t>
            </a:r>
          </a:p>
          <a:p>
            <a:pPr eaLnBrk="1" hangingPunct="1"/>
            <a:r>
              <a:rPr lang="en-US" sz="2400" dirty="0" smtClean="0"/>
              <a:t>IHS facilities can now attest for Meaningful Use in 12 states</a:t>
            </a:r>
          </a:p>
          <a:p>
            <a:pPr eaLnBrk="1" hangingPunct="1"/>
            <a:r>
              <a:rPr lang="en-US" sz="2400" dirty="0" smtClean="0"/>
              <a:t>Medicare eligible IHS providers and hospitals will be able to attest in 11 additional states in 2011</a:t>
            </a:r>
          </a:p>
          <a:p>
            <a:pPr eaLnBrk="1" hangingPunct="1"/>
            <a:r>
              <a:rPr lang="en-US" sz="2400" dirty="0" smtClean="0"/>
              <a:t>Interface discussions are underway in half of the ‘Exempt’ states.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914400" y="228600"/>
            <a:ext cx="7239000" cy="1066800"/>
          </a:xfrm>
        </p:spPr>
        <p:txBody>
          <a:bodyPr/>
          <a:lstStyle/>
          <a:p>
            <a:pPr eaLnBrk="1" hangingPunct="1"/>
            <a:r>
              <a:rPr lang="en-US" sz="4000" b="1" dirty="0" smtClean="0">
                <a:solidFill>
                  <a:srgbClr val="FFFF00"/>
                </a:solidFill>
              </a:rPr>
              <a:t>Non-RPMS Sites and MU</a:t>
            </a:r>
          </a:p>
        </p:txBody>
      </p:sp>
      <p:sp>
        <p:nvSpPr>
          <p:cNvPr id="27652" name="Rectangle 3"/>
          <p:cNvSpPr>
            <a:spLocks noGrp="1" noChangeArrowheads="1"/>
          </p:cNvSpPr>
          <p:nvPr>
            <p:ph type="body" idx="1"/>
          </p:nvPr>
        </p:nvSpPr>
        <p:spPr>
          <a:xfrm>
            <a:off x="457200" y="1219200"/>
            <a:ext cx="8415338" cy="5240338"/>
          </a:xfrm>
        </p:spPr>
        <p:txBody>
          <a:bodyPr/>
          <a:lstStyle/>
          <a:p>
            <a:pPr eaLnBrk="1" hangingPunct="1">
              <a:buNone/>
            </a:pPr>
            <a:endParaRPr lang="en-US" sz="2800" dirty="0" smtClean="0"/>
          </a:p>
          <a:p>
            <a:pPr eaLnBrk="1" hangingPunct="1">
              <a:buNone/>
            </a:pPr>
            <a:r>
              <a:rPr lang="en-US" sz="2800" dirty="0" smtClean="0"/>
              <a:t>Each EHR vendor is responsible for ensuring that</a:t>
            </a:r>
          </a:p>
          <a:p>
            <a:pPr eaLnBrk="1" hangingPunct="1">
              <a:buNone/>
            </a:pPr>
            <a:r>
              <a:rPr lang="en-US" sz="2800" dirty="0" smtClean="0"/>
              <a:t>its products are certified and capable of supporting</a:t>
            </a:r>
          </a:p>
          <a:p>
            <a:pPr eaLnBrk="1" hangingPunct="1">
              <a:buNone/>
            </a:pPr>
            <a:r>
              <a:rPr lang="en-US" sz="2800" dirty="0" smtClean="0"/>
              <a:t>Meaningful Use; IHS accepts this responsibility for</a:t>
            </a:r>
          </a:p>
          <a:p>
            <a:pPr eaLnBrk="1" hangingPunct="1">
              <a:buNone/>
            </a:pPr>
            <a:r>
              <a:rPr lang="en-US" sz="2800" dirty="0" smtClean="0"/>
              <a:t>the RPMS EHR</a:t>
            </a:r>
          </a:p>
          <a:p>
            <a:pPr lvl="1" eaLnBrk="1" hangingPunct="1"/>
            <a:r>
              <a:rPr lang="en-US" sz="2400" dirty="0" smtClean="0"/>
              <a:t>Non-RPMS sites will be dependent upon certification of their commercial-off-the-shelf (COTS) products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attests?</a:t>
            </a:r>
            <a:endParaRPr lang="en-US" dirty="0"/>
          </a:p>
        </p:txBody>
      </p:sp>
      <p:sp>
        <p:nvSpPr>
          <p:cNvPr id="3" name="Text Placeholder 2"/>
          <p:cNvSpPr>
            <a:spLocks noGrp="1"/>
          </p:cNvSpPr>
          <p:nvPr>
            <p:ph type="body" idx="1"/>
          </p:nvPr>
        </p:nvSpPr>
        <p:spPr/>
        <p:txBody>
          <a:bodyPr/>
          <a:lstStyle/>
          <a:p>
            <a:r>
              <a:rPr lang="en-US" dirty="0" smtClean="0"/>
              <a:t>2011 IHS Meaningful Use	</a:t>
            </a:r>
            <a:endParaRPr lang="en-US" dirty="0"/>
          </a:p>
        </p:txBody>
      </p:sp>
      <p:sp>
        <p:nvSpPr>
          <p:cNvPr id="4" name="Footer Placeholder 3"/>
          <p:cNvSpPr>
            <a:spLocks noGrp="1"/>
          </p:cNvSpPr>
          <p:nvPr>
            <p:ph type="ftr" sz="quarter" idx="11"/>
          </p:nvPr>
        </p:nvSpPr>
        <p:spPr/>
        <p:txBody>
          <a:bodyPr/>
          <a:lstStyle/>
          <a:p>
            <a:pPr>
              <a:defRPr/>
            </a:pPr>
            <a:r>
              <a:rPr lang="en-US" smtClean="0"/>
              <a:t>Immunization Registries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Attest – Already Exchanging</a:t>
            </a:r>
            <a:endParaRPr lang="en-US" dirty="0"/>
          </a:p>
        </p:txBody>
      </p:sp>
      <p:sp>
        <p:nvSpPr>
          <p:cNvPr id="4" name="Content Placeholder 3"/>
          <p:cNvSpPr>
            <a:spLocks noGrp="1"/>
          </p:cNvSpPr>
          <p:nvPr>
            <p:ph idx="1"/>
          </p:nvPr>
        </p:nvSpPr>
        <p:spPr/>
        <p:txBody>
          <a:bodyPr/>
          <a:lstStyle/>
          <a:p>
            <a:pPr>
              <a:buNone/>
            </a:pPr>
            <a:r>
              <a:rPr lang="en-US" sz="2400" dirty="0" smtClean="0"/>
              <a:t>Alaska Area – Alaska</a:t>
            </a:r>
          </a:p>
          <a:p>
            <a:pPr>
              <a:buNone/>
            </a:pPr>
            <a:r>
              <a:rPr lang="en-US" sz="2400" dirty="0" smtClean="0"/>
              <a:t>Albuquerque Area – Colorado, New Mexico</a:t>
            </a:r>
          </a:p>
          <a:p>
            <a:pPr>
              <a:buNone/>
            </a:pPr>
            <a:r>
              <a:rPr lang="en-US" sz="2400" dirty="0" smtClean="0"/>
              <a:t>Bemidji Area – Minnesota*, Wisconsin*</a:t>
            </a:r>
          </a:p>
          <a:p>
            <a:pPr>
              <a:buNone/>
            </a:pPr>
            <a:r>
              <a:rPr lang="en-US" sz="2400" dirty="0" smtClean="0"/>
              <a:t>Billings Area – Wyoming</a:t>
            </a:r>
          </a:p>
          <a:p>
            <a:pPr>
              <a:buNone/>
            </a:pPr>
            <a:r>
              <a:rPr lang="en-US" sz="2400" dirty="0" smtClean="0"/>
              <a:t>California Area – San Diego County only*</a:t>
            </a:r>
          </a:p>
          <a:p>
            <a:pPr>
              <a:buNone/>
            </a:pPr>
            <a:r>
              <a:rPr lang="en-US" sz="2400" dirty="0" smtClean="0"/>
              <a:t>Nashville Area – Maine*, Mississippi, Louisiana*</a:t>
            </a:r>
          </a:p>
          <a:p>
            <a:pPr>
              <a:buNone/>
            </a:pPr>
            <a:r>
              <a:rPr lang="en-US" sz="2400" dirty="0" smtClean="0"/>
              <a:t>Navajo Area – Arizona, New Mexico*</a:t>
            </a:r>
          </a:p>
          <a:p>
            <a:pPr>
              <a:buNone/>
            </a:pPr>
            <a:r>
              <a:rPr lang="en-US" sz="2400" dirty="0" smtClean="0"/>
              <a:t>Phoenix Area – Arizona*, Utah</a:t>
            </a:r>
          </a:p>
          <a:p>
            <a:pPr>
              <a:buNone/>
            </a:pPr>
            <a:r>
              <a:rPr lang="en-US" sz="2400" dirty="0" smtClean="0"/>
              <a:t>Portland Area – Idaho*, Washington</a:t>
            </a:r>
          </a:p>
          <a:p>
            <a:pPr>
              <a:buNone/>
            </a:pPr>
            <a:endParaRPr lang="en-US" dirty="0" smtClean="0"/>
          </a:p>
          <a:p>
            <a:pPr>
              <a:buNone/>
            </a:pPr>
            <a:endParaRPr lang="en-US" dirty="0"/>
          </a:p>
        </p:txBody>
      </p:sp>
      <p:sp>
        <p:nvSpPr>
          <p:cNvPr id="3" name="Footer Placeholder 2"/>
          <p:cNvSpPr>
            <a:spLocks noGrp="1"/>
          </p:cNvSpPr>
          <p:nvPr>
            <p:ph type="ftr" sz="quarter" idx="11"/>
          </p:nvPr>
        </p:nvSpPr>
        <p:spPr/>
        <p:txBody>
          <a:bodyPr/>
          <a:lstStyle/>
          <a:p>
            <a:pPr>
              <a:defRPr/>
            </a:pPr>
            <a:r>
              <a:rPr lang="en-US" dirty="0" smtClean="0"/>
              <a:t>Immunization Registries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Must Attest – Not Yet Exchanging</a:t>
            </a:r>
            <a:endParaRPr lang="en-US" dirty="0"/>
          </a:p>
        </p:txBody>
      </p:sp>
      <p:sp>
        <p:nvSpPr>
          <p:cNvPr id="4" name="Content Placeholder 3"/>
          <p:cNvSpPr>
            <a:spLocks noGrp="1"/>
          </p:cNvSpPr>
          <p:nvPr>
            <p:ph idx="1"/>
          </p:nvPr>
        </p:nvSpPr>
        <p:spPr/>
        <p:txBody>
          <a:bodyPr/>
          <a:lstStyle/>
          <a:p>
            <a:pPr>
              <a:buNone/>
            </a:pPr>
            <a:r>
              <a:rPr lang="en-US" sz="2400" dirty="0" smtClean="0"/>
              <a:t>Aberdeen Area – Nebraska, South Dakota</a:t>
            </a:r>
          </a:p>
          <a:p>
            <a:pPr>
              <a:buNone/>
            </a:pPr>
            <a:r>
              <a:rPr lang="en-US" sz="2400" dirty="0" smtClean="0"/>
              <a:t>Bemidji Area – Minnesota*, Wisconsin*, Michigan, Illinois</a:t>
            </a:r>
          </a:p>
          <a:p>
            <a:pPr>
              <a:buNone/>
            </a:pPr>
            <a:r>
              <a:rPr lang="en-US" sz="2400" dirty="0" smtClean="0"/>
              <a:t>California Area – San Diego County only*</a:t>
            </a:r>
          </a:p>
          <a:p>
            <a:pPr>
              <a:buNone/>
            </a:pPr>
            <a:r>
              <a:rPr lang="en-US" sz="2400" dirty="0" smtClean="0"/>
              <a:t>Nashville Area – Maine*, Louisiana*, New York, South Carolina, Florida</a:t>
            </a:r>
          </a:p>
          <a:p>
            <a:pPr>
              <a:buNone/>
            </a:pPr>
            <a:r>
              <a:rPr lang="en-US" sz="2400" dirty="0" smtClean="0"/>
              <a:t>Navajo Area – Arizona*, New Mexico*</a:t>
            </a:r>
          </a:p>
          <a:p>
            <a:pPr>
              <a:buNone/>
            </a:pPr>
            <a:r>
              <a:rPr lang="en-US" sz="2400" dirty="0" smtClean="0"/>
              <a:t>OKC Area - Kansas</a:t>
            </a:r>
          </a:p>
          <a:p>
            <a:pPr>
              <a:buNone/>
            </a:pPr>
            <a:r>
              <a:rPr lang="en-US" sz="2400" dirty="0" smtClean="0"/>
              <a:t>Phoenix Area – Arizona*, Nevada</a:t>
            </a:r>
          </a:p>
          <a:p>
            <a:pPr>
              <a:buNone/>
            </a:pPr>
            <a:r>
              <a:rPr lang="en-US" sz="2400" dirty="0" smtClean="0"/>
              <a:t>Portland Area – Idaho*, Oregon</a:t>
            </a:r>
          </a:p>
          <a:p>
            <a:pPr>
              <a:buNone/>
            </a:pPr>
            <a:endParaRPr lang="en-US" dirty="0" smtClean="0"/>
          </a:p>
          <a:p>
            <a:pPr>
              <a:buNone/>
            </a:pPr>
            <a:endParaRPr lang="en-US" dirty="0"/>
          </a:p>
        </p:txBody>
      </p:sp>
      <p:sp>
        <p:nvSpPr>
          <p:cNvPr id="3" name="Footer Placeholder 2"/>
          <p:cNvSpPr>
            <a:spLocks noGrp="1"/>
          </p:cNvSpPr>
          <p:nvPr>
            <p:ph type="ftr" sz="quarter" idx="11"/>
          </p:nvPr>
        </p:nvSpPr>
        <p:spPr/>
        <p:txBody>
          <a:bodyPr/>
          <a:lstStyle/>
          <a:p>
            <a:pPr>
              <a:defRPr/>
            </a:pPr>
            <a:r>
              <a:rPr lang="en-US" dirty="0" smtClean="0"/>
              <a:t>Immunization Registries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States Not Yet Participating</a:t>
            </a:r>
            <a:r>
              <a:rPr lang="en-US" dirty="0" smtClean="0"/>
              <a:t>?</a:t>
            </a:r>
            <a:endParaRPr lang="en-US" dirty="0"/>
          </a:p>
        </p:txBody>
      </p:sp>
      <p:sp>
        <p:nvSpPr>
          <p:cNvPr id="3" name="Text Placeholder 2"/>
          <p:cNvSpPr>
            <a:spLocks noGrp="1"/>
          </p:cNvSpPr>
          <p:nvPr>
            <p:ph type="body" idx="1"/>
          </p:nvPr>
        </p:nvSpPr>
        <p:spPr/>
        <p:txBody>
          <a:bodyPr/>
          <a:lstStyle/>
          <a:p>
            <a:r>
              <a:rPr lang="en-US" dirty="0" smtClean="0"/>
              <a:t>2011 IHS Meaningful Use	</a:t>
            </a:r>
            <a:endParaRPr lang="en-US" dirty="0"/>
          </a:p>
        </p:txBody>
      </p:sp>
      <p:sp>
        <p:nvSpPr>
          <p:cNvPr id="4" name="Footer Placeholder 3"/>
          <p:cNvSpPr>
            <a:spLocks noGrp="1"/>
          </p:cNvSpPr>
          <p:nvPr>
            <p:ph type="ftr" sz="quarter" idx="11"/>
          </p:nvPr>
        </p:nvSpPr>
        <p:spPr/>
        <p:txBody>
          <a:bodyPr/>
          <a:lstStyle/>
          <a:p>
            <a:pPr>
              <a:defRPr/>
            </a:pPr>
            <a:r>
              <a:rPr lang="en-US" smtClean="0"/>
              <a:t>Immunization Registries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Participating for 2011</a:t>
            </a:r>
            <a:endParaRPr lang="en-US" dirty="0"/>
          </a:p>
        </p:txBody>
      </p:sp>
      <p:sp>
        <p:nvSpPr>
          <p:cNvPr id="3" name="Content Placeholder 2"/>
          <p:cNvSpPr>
            <a:spLocks noGrp="1"/>
          </p:cNvSpPr>
          <p:nvPr>
            <p:ph idx="1"/>
          </p:nvPr>
        </p:nvSpPr>
        <p:spPr>
          <a:xfrm>
            <a:off x="457200" y="1295400"/>
            <a:ext cx="8229600" cy="4830763"/>
          </a:xfrm>
        </p:spPr>
        <p:txBody>
          <a:bodyPr numCol="2"/>
          <a:lstStyle/>
          <a:p>
            <a:pPr>
              <a:buNone/>
            </a:pPr>
            <a:r>
              <a:rPr lang="en-US" b="1" dirty="0" smtClean="0"/>
              <a:t>Aberdeen Area </a:t>
            </a:r>
          </a:p>
          <a:p>
            <a:r>
              <a:rPr lang="en-US" sz="3100" dirty="0" smtClean="0"/>
              <a:t>North Dakota</a:t>
            </a:r>
          </a:p>
          <a:p>
            <a:r>
              <a:rPr lang="en-US" sz="3100" dirty="0" smtClean="0"/>
              <a:t>Iowa</a:t>
            </a:r>
          </a:p>
          <a:p>
            <a:pPr>
              <a:buNone/>
            </a:pPr>
            <a:r>
              <a:rPr lang="en-US" b="1" dirty="0" smtClean="0"/>
              <a:t>Billings Area </a:t>
            </a:r>
          </a:p>
          <a:p>
            <a:r>
              <a:rPr lang="en-US" sz="3100" dirty="0" smtClean="0"/>
              <a:t>Montana </a:t>
            </a:r>
            <a:endParaRPr lang="en-US" sz="3100" i="1" dirty="0" smtClean="0"/>
          </a:p>
          <a:p>
            <a:pPr>
              <a:buNone/>
            </a:pPr>
            <a:r>
              <a:rPr lang="en-US" b="1" dirty="0" smtClean="0"/>
              <a:t>California Area</a:t>
            </a:r>
          </a:p>
          <a:p>
            <a:r>
              <a:rPr lang="en-US" sz="3100" dirty="0" smtClean="0"/>
              <a:t>California – </a:t>
            </a:r>
            <a:r>
              <a:rPr lang="en-US" sz="3100" i="1" dirty="0" smtClean="0"/>
              <a:t>except San Diego County</a:t>
            </a:r>
          </a:p>
          <a:p>
            <a:endParaRPr lang="en-US" dirty="0" smtClean="0"/>
          </a:p>
          <a:p>
            <a:pPr>
              <a:buNone/>
            </a:pPr>
            <a:r>
              <a:rPr lang="en-US" b="1" dirty="0" smtClean="0"/>
              <a:t>Nashville Area</a:t>
            </a:r>
          </a:p>
          <a:p>
            <a:r>
              <a:rPr lang="en-US" sz="3100" dirty="0" smtClean="0"/>
              <a:t>Massachusetts</a:t>
            </a:r>
          </a:p>
          <a:p>
            <a:r>
              <a:rPr lang="en-US" sz="3100" dirty="0" smtClean="0"/>
              <a:t>Connecticut</a:t>
            </a:r>
          </a:p>
          <a:p>
            <a:r>
              <a:rPr lang="en-US" sz="3100" dirty="0" smtClean="0"/>
              <a:t>North Carolina </a:t>
            </a:r>
          </a:p>
          <a:p>
            <a:r>
              <a:rPr lang="en-US" sz="3100" dirty="0" smtClean="0"/>
              <a:t>Alabama</a:t>
            </a:r>
          </a:p>
          <a:p>
            <a:pPr>
              <a:buNone/>
            </a:pPr>
            <a:r>
              <a:rPr lang="en-US" b="1" dirty="0" smtClean="0"/>
              <a:t>OKC Area </a:t>
            </a:r>
          </a:p>
          <a:p>
            <a:r>
              <a:rPr lang="en-US" sz="3100" dirty="0" smtClean="0"/>
              <a:t>Oklahoma </a:t>
            </a:r>
          </a:p>
          <a:p>
            <a:r>
              <a:rPr lang="en-US" sz="3100" dirty="0" smtClean="0"/>
              <a:t>Texas</a:t>
            </a:r>
          </a:p>
          <a:p>
            <a:pPr>
              <a:buNone/>
            </a:pPr>
            <a:endParaRPr lang="en-US" dirty="0" smtClean="0"/>
          </a:p>
        </p:txBody>
      </p:sp>
      <p:sp>
        <p:nvSpPr>
          <p:cNvPr id="4" name="Footer Placeholder 3"/>
          <p:cNvSpPr>
            <a:spLocks noGrp="1"/>
          </p:cNvSpPr>
          <p:nvPr>
            <p:ph type="ftr" sz="quarter" idx="11"/>
          </p:nvPr>
        </p:nvSpPr>
        <p:spPr/>
        <p:txBody>
          <a:bodyPr/>
          <a:lstStyle/>
          <a:p>
            <a:pPr>
              <a:defRPr/>
            </a:pPr>
            <a:r>
              <a:rPr lang="en-US" smtClean="0"/>
              <a:t>Immunization Registries</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detailed information</a:t>
            </a:r>
            <a:endParaRPr lang="en-US" dirty="0"/>
          </a:p>
        </p:txBody>
      </p:sp>
      <p:sp>
        <p:nvSpPr>
          <p:cNvPr id="3" name="Content Placeholder 2"/>
          <p:cNvSpPr>
            <a:spLocks noGrp="1"/>
          </p:cNvSpPr>
          <p:nvPr>
            <p:ph idx="1"/>
          </p:nvPr>
        </p:nvSpPr>
        <p:spPr/>
        <p:txBody>
          <a:bodyPr/>
          <a:lstStyle/>
          <a:p>
            <a:r>
              <a:rPr lang="en-US" dirty="0" smtClean="0"/>
              <a:t>An IHS MU Guide for the Immunization Submissions has been posted to the IHS Division of Epidemiology web page: </a:t>
            </a:r>
          </a:p>
          <a:p>
            <a:endParaRPr lang="en-US" dirty="0" smtClean="0"/>
          </a:p>
          <a:p>
            <a:pPr>
              <a:buNone/>
            </a:pPr>
            <a:r>
              <a:rPr lang="en-US" sz="2400" i="1" u="sng" dirty="0" smtClean="0">
                <a:solidFill>
                  <a:srgbClr val="00B0F0"/>
                </a:solidFill>
              </a:rPr>
              <a:t>http://www.ihs.gov/epi/index.cfm?module=epi_vaccine_mu</a:t>
            </a:r>
            <a:endParaRPr lang="en-US" sz="2400" i="1" u="sng" dirty="0">
              <a:solidFill>
                <a:srgbClr val="00B0F0"/>
              </a:solidFill>
            </a:endParaRPr>
          </a:p>
        </p:txBody>
      </p:sp>
      <p:sp>
        <p:nvSpPr>
          <p:cNvPr id="4" name="Footer Placeholder 3"/>
          <p:cNvSpPr>
            <a:spLocks noGrp="1"/>
          </p:cNvSpPr>
          <p:nvPr>
            <p:ph type="ftr" sz="quarter" idx="11"/>
          </p:nvPr>
        </p:nvSpPr>
        <p:spPr/>
        <p:txBody>
          <a:bodyPr/>
          <a:lstStyle/>
          <a:p>
            <a:pPr>
              <a:defRPr/>
            </a:pPr>
            <a:r>
              <a:rPr lang="en-US" smtClean="0"/>
              <a:t>Immunization Registries</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Area MU Coordinators</a:t>
            </a:r>
            <a:endParaRPr lang="en-US" dirty="0"/>
          </a:p>
        </p:txBody>
      </p:sp>
      <p:sp>
        <p:nvSpPr>
          <p:cNvPr id="3" name="Subtitle 2"/>
          <p:cNvSpPr>
            <a:spLocks noGrp="1"/>
          </p:cNvSpPr>
          <p:nvPr>
            <p:ph type="subTitle" idx="1"/>
          </p:nvPr>
        </p:nvSpPr>
        <p:spPr/>
        <p:txBody>
          <a:bodyPr/>
          <a:lstStyle/>
          <a:p>
            <a:endParaRPr lang="en-US"/>
          </a:p>
        </p:txBody>
      </p:sp>
      <p:graphicFrame>
        <p:nvGraphicFramePr>
          <p:cNvPr id="4" name="Group 62"/>
          <p:cNvGraphicFramePr>
            <a:graphicFrameLocks noGrp="1"/>
          </p:cNvGraphicFramePr>
          <p:nvPr/>
        </p:nvGraphicFramePr>
        <p:xfrm>
          <a:off x="228600" y="825703"/>
          <a:ext cx="8686800" cy="5803697"/>
        </p:xfrm>
        <a:graphic>
          <a:graphicData uri="http://schemas.openxmlformats.org/drawingml/2006/table">
            <a:tbl>
              <a:tblPr/>
              <a:tblGrid>
                <a:gridCol w="1379538"/>
                <a:gridCol w="2475131"/>
                <a:gridCol w="3027144"/>
                <a:gridCol w="1804987"/>
              </a:tblGrid>
              <a:tr h="34810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ＭＳ Ｐゴシック"/>
                          <a:cs typeface="Arial" pitchFamily="34" charset="0"/>
                        </a:rPr>
                        <a:t>Area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ＭＳ Ｐゴシック"/>
                          <a:cs typeface="Arial" pitchFamily="34" charset="0"/>
                        </a:rPr>
                        <a:t>MU Coordinator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c>
                  <a:txBody>
                    <a:bodyPr/>
                    <a:lstStyle/>
                    <a:p>
                      <a:pPr marL="342900" marR="0" lvl="0" indent="-342900" algn="ctr" defTabSz="914400" rtl="0" eaLnBrk="0" fontAlgn="b" latinLnBrk="0" hangingPunct="0">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ＭＳ Ｐゴシック"/>
                          <a:cs typeface="Arial" pitchFamily="34" charset="0"/>
                        </a:rPr>
                        <a:t>Email</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c>
                  <a:txBody>
                    <a:bodyPr/>
                    <a:lstStyle/>
                    <a:p>
                      <a:pPr marL="342900" marR="0" lvl="0" indent="-342900" algn="ctr" defTabSz="914400" rtl="0" eaLnBrk="0" fontAlgn="b" latinLnBrk="0" hangingPunct="0">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ＭＳ Ｐゴシック"/>
                          <a:cs typeface="ＭＳ Ｐゴシック"/>
                        </a:rPr>
                        <a:t>Phone Number</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r>
              <a:tr h="34810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Aberdeen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CAPT Scott Anderson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Scott.Anderson@ihs.gov</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(605) 335-2504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854440">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Alaska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Richard Hall</a:t>
                      </a:r>
                      <a:b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br>
                      <a:r>
                        <a:rPr kumimoji="0" lang="en-US" sz="1600" b="0" i="0" u="none" strike="noStrike" cap="none" normalizeH="0" baseline="0" dirty="0" err="1" smtClean="0">
                          <a:ln>
                            <a:noFill/>
                          </a:ln>
                          <a:solidFill>
                            <a:srgbClr val="000000"/>
                          </a:solidFill>
                          <a:effectLst/>
                          <a:latin typeface="Arial" pitchFamily="34" charset="0"/>
                          <a:ea typeface="ＭＳ Ｐゴシック"/>
                          <a:cs typeface="Arial" pitchFamily="34" charset="0"/>
                        </a:rPr>
                        <a:t>Kimi</a:t>
                      </a: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 Gosney</a:t>
                      </a:r>
                      <a:b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b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Erika Wolter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rhall@anthc.org</a:t>
                      </a: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                       </a:t>
                      </a: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
                      </a:r>
                      <a:b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b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kgosney@anthc.org</a:t>
                      </a: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                </a:t>
                      </a: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
                      </a:r>
                      <a:b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b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ewolter@anthc.org</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(907) 729-2622</a:t>
                      </a:r>
                    </a:p>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(907) 729-2642</a:t>
                      </a:r>
                    </a:p>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(907) 729-3907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34810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Albuquerque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ase" latinLnBrk="0" hangingPunct="0">
                        <a:lnSpc>
                          <a:spcPct val="100000"/>
                        </a:lnSpc>
                        <a:spcBef>
                          <a:spcPct val="20000"/>
                        </a:spcBef>
                        <a:spcAft>
                          <a:spcPct val="0"/>
                        </a:spcAft>
                        <a:buClr>
                          <a:schemeClr val="tx1"/>
                        </a:buClr>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Times New Roman" pitchFamily="18" charset="0"/>
                        </a:rPr>
                        <a:t>Jacque Candelaria </a:t>
                      </a:r>
                      <a:r>
                        <a:rPr kumimoji="0" lang="en-US" sz="1200" b="0" i="1" u="none" strike="noStrike" cap="none" normalizeH="0" baseline="0" dirty="0" smtClean="0">
                          <a:ln>
                            <a:noFill/>
                          </a:ln>
                          <a:solidFill>
                            <a:srgbClr val="000000"/>
                          </a:solidFill>
                          <a:effectLst/>
                          <a:latin typeface="Arial" pitchFamily="34" charset="0"/>
                          <a:ea typeface="ＭＳ Ｐゴシック"/>
                          <a:cs typeface="Times New Roman" pitchFamily="18" charset="0"/>
                        </a:rPr>
                        <a:t>(Acting)</a:t>
                      </a:r>
                      <a:endParaRPr kumimoji="0" lang="en-US" sz="1600" b="0" i="1" u="none" strike="noStrike" cap="none" normalizeH="0" baseline="0" dirty="0" smtClean="0">
                        <a:ln>
                          <a:noFill/>
                        </a:ln>
                        <a:solidFill>
                          <a:srgbClr val="000000"/>
                        </a:solidFill>
                        <a:effectLst/>
                        <a:latin typeface="Arial" pitchFamily="34" charset="0"/>
                        <a:ea typeface="ＭＳ Ｐゴシック"/>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ase" latinLnBrk="0" hangingPunct="0">
                        <a:lnSpc>
                          <a:spcPct val="100000"/>
                        </a:lnSpc>
                        <a:spcBef>
                          <a:spcPct val="20000"/>
                        </a:spcBef>
                        <a:spcAft>
                          <a:spcPct val="0"/>
                        </a:spcAft>
                        <a:buClr>
                          <a:schemeClr val="tx1"/>
                        </a:buClr>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Jacque.Candelaria@ihs.gov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ase" latinLnBrk="0" hangingPunct="0">
                        <a:lnSpc>
                          <a:spcPct val="100000"/>
                        </a:lnSpc>
                        <a:spcBef>
                          <a:spcPct val="20000"/>
                        </a:spcBef>
                        <a:spcAft>
                          <a:spcPct val="0"/>
                        </a:spcAft>
                        <a:buClr>
                          <a:schemeClr val="tx1"/>
                        </a:buClr>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(505)988-9821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601273">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Bemidji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Jason Douglas </a:t>
                      </a:r>
                    </a:p>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Alan Fogarty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Jason.Douglas@ihs.gov</a:t>
                      </a:r>
                    </a:p>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Alan.Fogarty@ihs.gov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(218) 444-0550 </a:t>
                      </a:r>
                    </a:p>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(218) 444-0538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34810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Billings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CAPT James Sabatinos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James.Sabatinos@ihs.gov</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(406) 247-7125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601273">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California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Marilyn Freeman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Marilyn.Freeman@ihs.gov</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(916) 930-3981, ext. 362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360598">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Nashville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Robin Bartlett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Robin.Bartlett@ihs.gov</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(615) 467-1577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34810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Navajo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LCDR  Andrea Scott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Andrea.Scott@ihs.gov</a:t>
                      </a: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a:t>
                      </a: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hlinkClick r:id="rId2"/>
                        </a:rPr>
                        <a:t> </a:t>
                      </a: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(928) 292-0201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34810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Oklahoma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Amy Rubin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Amy.Rubin@ihs.gov</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(405) 951-3732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34810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Phoenix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CAPT Lee Stern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Lee.Stern@ihs.gov</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(602) 364-5287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601273">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Portland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CAPT Leslie Dye </a:t>
                      </a:r>
                      <a:b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b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Donnie Lee, MD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Leslie.Dye@ihs.gov              </a:t>
                      </a:r>
                      <a:b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b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Donnie.Lee@ihs.gov</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(503) 326-3288 </a:t>
                      </a:r>
                    </a:p>
                    <a:p>
                      <a:pPr marL="0" marR="0" lvl="0" indent="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(503) 326-2017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348105">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Tucson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Scott Hamstra, MD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000000"/>
                          </a:solidFill>
                          <a:effectLst/>
                          <a:latin typeface="Arial" pitchFamily="34" charset="0"/>
                          <a:ea typeface="ＭＳ Ｐゴシック"/>
                          <a:cs typeface="Arial" pitchFamily="34" charset="0"/>
                        </a:rPr>
                        <a:t>Scott.Hamstra@ihs.gov</a:t>
                      </a:r>
                      <a:endPar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(520) 295-2532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bl>
          </a:graphicData>
        </a:graphic>
      </p:graphicFrame>
      <p:sp>
        <p:nvSpPr>
          <p:cNvPr id="5" name="Rectangle 2"/>
          <p:cNvSpPr txBox="1">
            <a:spLocks noChangeArrowheads="1"/>
          </p:cNvSpPr>
          <p:nvPr/>
        </p:nvSpPr>
        <p:spPr bwMode="auto">
          <a:xfrm>
            <a:off x="228600" y="76200"/>
            <a:ext cx="8670925" cy="6461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folHlink"/>
                </a:solidFill>
                <a:effectLst/>
                <a:uLnTx/>
                <a:uFillTx/>
                <a:latin typeface="+mj-lt"/>
                <a:ea typeface="+mj-ea"/>
                <a:cs typeface="+mj-cs"/>
              </a:rPr>
              <a:t>Area MU Coordinators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idx="4294967295"/>
          </p:nvPr>
        </p:nvSpPr>
        <p:spPr>
          <a:xfrm>
            <a:off x="152400" y="65088"/>
            <a:ext cx="8763000" cy="773112"/>
          </a:xfrm>
        </p:spPr>
        <p:txBody>
          <a:bodyPr rtlCol="0">
            <a:normAutofit/>
          </a:bodyPr>
          <a:lstStyle/>
          <a:p>
            <a:pPr eaLnBrk="1" fontAlgn="auto" hangingPunct="1">
              <a:spcAft>
                <a:spcPts val="0"/>
              </a:spcAft>
              <a:defRPr/>
            </a:pPr>
            <a:r>
              <a:rPr lang="en-US" dirty="0" smtClean="0"/>
              <a:t>Area MU Consultants(contractors)</a:t>
            </a:r>
          </a:p>
        </p:txBody>
      </p:sp>
      <p:graphicFrame>
        <p:nvGraphicFramePr>
          <p:cNvPr id="165962" name="Group 74"/>
          <p:cNvGraphicFramePr>
            <a:graphicFrameLocks noGrp="1"/>
          </p:cNvGraphicFramePr>
          <p:nvPr>
            <p:ph idx="4294967295"/>
          </p:nvPr>
        </p:nvGraphicFramePr>
        <p:xfrm>
          <a:off x="236538" y="996696"/>
          <a:ext cx="8686800" cy="5632704"/>
        </p:xfrm>
        <a:graphic>
          <a:graphicData uri="http://schemas.openxmlformats.org/drawingml/2006/table">
            <a:tbl>
              <a:tblPr/>
              <a:tblGrid>
                <a:gridCol w="1801812"/>
                <a:gridCol w="2490788"/>
                <a:gridCol w="2633662"/>
                <a:gridCol w="1760538"/>
              </a:tblGrid>
              <a:tr h="223838">
                <a:tc>
                  <a:txBody>
                    <a:bodyPr/>
                    <a:lstStyle/>
                    <a:p>
                      <a:pPr marL="342900" marR="0" lvl="0" indent="-342900" algn="ctr" defTabSz="914400" rtl="0" eaLnBrk="0" fontAlgn="b" latinLnBrk="0" hangingPunct="0">
                        <a:lnSpc>
                          <a:spcPct val="9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ＭＳ Ｐゴシック"/>
                          <a:cs typeface="Arial" pitchFamily="34" charset="0"/>
                        </a:rPr>
                        <a:t>Area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c>
                  <a:txBody>
                    <a:bodyPr/>
                    <a:lstStyle/>
                    <a:p>
                      <a:pPr marL="342900" marR="0" lvl="0" indent="-342900" algn="ctr" defTabSz="914400" rtl="0" eaLnBrk="0" fontAlgn="b" latinLnBrk="0" hangingPunct="0">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ＭＳ Ｐゴシック"/>
                          <a:cs typeface="Arial" pitchFamily="34" charset="0"/>
                        </a:rPr>
                        <a:t>MU Consultants</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c>
                  <a:txBody>
                    <a:bodyPr/>
                    <a:lstStyle/>
                    <a:p>
                      <a:pPr marL="342900" marR="0" lvl="0" indent="-342900" algn="ctr" defTabSz="914400" rtl="0" eaLnBrk="0" fontAlgn="b" latinLnBrk="0" hangingPunct="0">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ＭＳ Ｐゴシック"/>
                          <a:cs typeface="Arial" pitchFamily="34" charset="0"/>
                        </a:rPr>
                        <a:t>Email</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c>
                  <a:txBody>
                    <a:bodyPr/>
                    <a:lstStyle/>
                    <a:p>
                      <a:pPr marL="342900" marR="0" lvl="0" indent="-342900" algn="ctr" defTabSz="914400" rtl="0" eaLnBrk="0" fontAlgn="b" latinLnBrk="0" hangingPunct="0">
                        <a:lnSpc>
                          <a:spcPct val="9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pitchFamily="34" charset="0"/>
                          <a:ea typeface="ＭＳ Ｐゴシック"/>
                          <a:cs typeface="ＭＳ Ｐゴシック"/>
                        </a:rPr>
                        <a:t>Phone Number</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3CDDD"/>
                    </a:solidFill>
                  </a:tcPr>
                </a:tc>
              </a:tr>
              <a:tr h="279400">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Team Lead (ABQ)</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JoAnne Hawkins</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Joanne.Hawkins@ihs.gov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(505) 382-4228</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288925">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Regional Consultant #1</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rPr>
                        <a:t>Troy Whaley</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rPr>
                        <a:t>Troy.Whaley@ihs.gov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Arial" pitchFamily="34" charset="0"/>
                      </a:endParaRP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412750">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Regional Consultant #2</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Melissa Alford</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Melissa.Alford@dncx.com</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endParaRP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234950">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Aberdeen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Carol Smith</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Carol.Smith3@ihs.gov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(605) 484-7090</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3159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Arial" pitchFamily="34" charset="0"/>
                        </a:rPr>
                        <a:t>Alaska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Karen Sidell</a:t>
                      </a:r>
                    </a:p>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Audra Hill</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Karen.Sidell@ihs.gov</a:t>
                      </a:r>
                    </a:p>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Audrey.hill@dncx.com</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(907) 729-2624</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26987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Albuquerque</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ase" latinLnBrk="0" hangingPunct="0">
                        <a:lnSpc>
                          <a:spcPct val="90000"/>
                        </a:lnSpc>
                        <a:spcBef>
                          <a:spcPct val="20000"/>
                        </a:spcBef>
                        <a:spcAft>
                          <a:spcPct val="0"/>
                        </a:spcAft>
                        <a:buClr>
                          <a:schemeClr val="tx1"/>
                        </a:buClr>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Times New Roman" pitchFamily="18" charset="0"/>
                        </a:rPr>
                        <a:t>Malissa Lyons</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ase" latinLnBrk="0" hangingPunct="0">
                        <a:lnSpc>
                          <a:spcPct val="90000"/>
                        </a:lnSpc>
                        <a:spcBef>
                          <a:spcPct val="20000"/>
                        </a:spcBef>
                        <a:spcAft>
                          <a:spcPct val="0"/>
                        </a:spcAft>
                        <a:buClr>
                          <a:schemeClr val="tx1"/>
                        </a:buClr>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Times New Roman" pitchFamily="18" charset="0"/>
                        </a:rPr>
                        <a:t>Malissa.Lyons@ihs.gov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ase" latinLnBrk="0" hangingPunct="0">
                        <a:lnSpc>
                          <a:spcPct val="90000"/>
                        </a:lnSpc>
                        <a:spcBef>
                          <a:spcPct val="20000"/>
                        </a:spcBef>
                        <a:spcAft>
                          <a:spcPct val="0"/>
                        </a:spcAft>
                        <a:buClr>
                          <a:schemeClr val="tx1"/>
                        </a:buClr>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Times New Roman" pitchFamily="18" charset="0"/>
                        </a:rPr>
                        <a:t>(505)933-1294</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29686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Bemidji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Susanna Frenkel</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Susanna.Frenkel@ihs.gov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endParaRP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23336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Billings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Jeremy Lougee</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Jeremy.Lougee@ihs.gov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(406) 247-7128</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2270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California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Tim Campbell</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Tim.Campbell@ihs.gov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(707) 889-3009</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300038">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Nashville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Robin Kitzmiller</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Robin.Kitzmiller@ihs.gov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(615)467-1532</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223838">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Navajo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Donna Nicholls</a:t>
                      </a:r>
                      <a:endParaRPr kumimoji="0" lang="en-US" sz="1600" b="0" i="1" u="none" strike="noStrike" cap="none" normalizeH="0" baseline="0" smtClean="0">
                        <a:ln>
                          <a:noFill/>
                        </a:ln>
                        <a:solidFill>
                          <a:srgbClr val="000000"/>
                        </a:solidFill>
                        <a:effectLst/>
                        <a:latin typeface="Arial" pitchFamily="34" charset="0"/>
                        <a:ea typeface="ＭＳ Ｐゴシック"/>
                        <a:cs typeface="ＭＳ Ｐゴシック"/>
                      </a:endParaRP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Donna.Nicholls@ihs.gov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(505) 205-9177</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2270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Oklahoma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Ursula Hill</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Ursula.Hill@ihs.gov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(405) 951-6036</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198438">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Phoenix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Rick Bowman</a:t>
                      </a:r>
                      <a:endParaRPr kumimoji="0" lang="en-US" sz="1600" b="0" i="1" u="none" strike="noStrike" cap="none" normalizeH="0" baseline="0" smtClean="0">
                        <a:ln>
                          <a:noFill/>
                        </a:ln>
                        <a:solidFill>
                          <a:srgbClr val="000000"/>
                        </a:solidFill>
                        <a:effectLst/>
                        <a:latin typeface="Arial" pitchFamily="34" charset="0"/>
                        <a:ea typeface="ＭＳ Ｐゴシック"/>
                        <a:cs typeface="ＭＳ Ｐゴシック"/>
                      </a:endParaRP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Richard.Bowman@ihs.gov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(520) 603-6817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r h="234950">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Portland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Angela Boechler</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Angela.Boechler@ihs.gov</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ＭＳ Ｐゴシック"/>
                        </a:rPr>
                        <a:t>(971) 221-8057</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7DEE8"/>
                    </a:solidFill>
                  </a:tcPr>
                </a:tc>
              </a:tr>
              <a:tr h="2397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ＭＳ Ｐゴシック"/>
                          <a:cs typeface="Arial" pitchFamily="34" charset="0"/>
                        </a:rPr>
                        <a:t>Tucson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Rick Bowman</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Richard.Bowman@ihs.gov   </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ＭＳ Ｐゴシック"/>
                          <a:cs typeface="ＭＳ Ｐゴシック"/>
                        </a:rPr>
                        <a:t>(520) 603-6817</a:t>
                      </a:r>
                    </a:p>
                  </a:txBody>
                  <a:tcPr marL="87217" marR="872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EEF4"/>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Maps 2011">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Maps 2011</Template>
  <TotalTime>530</TotalTime>
  <Words>2859</Words>
  <Application>Microsoft Office PowerPoint</Application>
  <PresentationFormat>On-screen Show (4:3)</PresentationFormat>
  <Paragraphs>521</Paragraphs>
  <Slides>29</Slides>
  <Notes>21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Maps 2011</vt:lpstr>
      <vt:lpstr>Meaningful Use and IHS</vt:lpstr>
      <vt:lpstr>Setting</vt:lpstr>
      <vt:lpstr>Eligible Professionals</vt:lpstr>
      <vt:lpstr>Eligible Hospitals</vt:lpstr>
      <vt:lpstr> Medicare-Medicaid EHR Incentive Programs </vt:lpstr>
      <vt:lpstr> What are the Requirements of Stage 1? </vt:lpstr>
      <vt:lpstr> Pick One </vt:lpstr>
      <vt:lpstr>MU: Stage 1 Menu Set Objectives</vt:lpstr>
      <vt:lpstr>Menu Set MU Objective</vt:lpstr>
      <vt:lpstr>Stage 2</vt:lpstr>
      <vt:lpstr>Timeline - Medicare </vt:lpstr>
      <vt:lpstr>Timeline - Medicaid </vt:lpstr>
      <vt:lpstr>Hospitals</vt:lpstr>
      <vt:lpstr>MU Measure</vt:lpstr>
      <vt:lpstr>RPMS Reporting Logic</vt:lpstr>
      <vt:lpstr>RPMS Reporting Logic</vt:lpstr>
      <vt:lpstr>IHS Data Exchange  2011</vt:lpstr>
      <vt:lpstr>I/T/U facilities exchanging data</vt:lpstr>
      <vt:lpstr>IHS MU Attestation</vt:lpstr>
      <vt:lpstr>Status</vt:lpstr>
      <vt:lpstr>Non-RPMS Sites and MU</vt:lpstr>
      <vt:lpstr>Who attests?</vt:lpstr>
      <vt:lpstr>Can Attest – Already Exchanging</vt:lpstr>
      <vt:lpstr>Must Attest – Not Yet Exchanging</vt:lpstr>
      <vt:lpstr>States Not Yet Participating?</vt:lpstr>
      <vt:lpstr>Not Participating for 2011</vt:lpstr>
      <vt:lpstr>For more detailed information</vt:lpstr>
      <vt:lpstr>Area MU Coordinators</vt:lpstr>
      <vt:lpstr>Area MU Consultants(contractors)</vt:lpstr>
    </vt:vector>
  </TitlesOfParts>
  <Company>IHS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RPMS-EHR Immunization Data Exchange and MU Technical Training for Area Teams:  Module 3</dc:title>
  <dc:subject>Immunization Data Exchange, Interfaces</dc:subject>
  <dc:creator>IHS Immunization Program</dc:creator>
  <cp:keywords>HL7, data exchange, interface, IIS, registries, immunization</cp:keywords>
  <cp:lastModifiedBy>emb</cp:lastModifiedBy>
  <cp:revision>37</cp:revision>
  <dcterms:created xsi:type="dcterms:W3CDTF">2011-08-02T22:38:22Z</dcterms:created>
  <dcterms:modified xsi:type="dcterms:W3CDTF">2011-08-22T15:28:10Z</dcterms:modified>
</cp:coreProperties>
</file>