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006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96702" autoAdjust="0"/>
  </p:normalViewPr>
  <p:slideViewPr>
    <p:cSldViewPr>
      <p:cViewPr>
        <p:scale>
          <a:sx n="80" d="100"/>
          <a:sy n="80" d="100"/>
        </p:scale>
        <p:origin x="-510" y="-246"/>
      </p:cViewPr>
      <p:guideLst>
        <p:guide orient="horz" pos="2160"/>
        <p:guide pos="2880"/>
      </p:guideLst>
    </p:cSldViewPr>
  </p:slideViewPr>
  <p:outlineViewPr>
    <p:cViewPr>
      <p:scale>
        <a:sx n="33" d="100"/>
        <a:sy n="33" d="100"/>
      </p:scale>
      <p:origin x="0" y="10626"/>
    </p:cViewPr>
  </p:outlineViewPr>
  <p:notesTextViewPr>
    <p:cViewPr>
      <p:scale>
        <a:sx n="100" d="100"/>
        <a:sy n="100" d="100"/>
      </p:scale>
      <p:origin x="0" y="0"/>
    </p:cViewPr>
  </p:notesTextViewPr>
  <p:notesViewPr>
    <p:cSldViewPr>
      <p:cViewPr varScale="1">
        <p:scale>
          <a:sx n="191" d="100"/>
          <a:sy n="191" d="100"/>
        </p:scale>
        <p:origin x="-5160"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51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51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99D11D1-A058-4D57-A905-C1E05965B019}"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1D74534-9AA1-4EA3-A51F-21B61C10BEA0}"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a:spcBef>
                <a:spcPct val="0"/>
              </a:spcBef>
            </a:pPr>
            <a:r>
              <a:rPr lang="en-US" dirty="0" smtClean="0">
                <a:latin typeface="Arial" pitchFamily="34" charset="0"/>
              </a:rPr>
              <a:t>Upgrade of ENDOSOFT server and workstations</a:t>
            </a:r>
          </a:p>
          <a:p>
            <a:pPr lvl="1">
              <a:spcBef>
                <a:spcPct val="0"/>
              </a:spcBef>
            </a:pPr>
            <a:r>
              <a:rPr lang="en-US" dirty="0" smtClean="0">
                <a:latin typeface="Arial" pitchFamily="34" charset="0"/>
              </a:rPr>
              <a:t>RPCs was utilized to query patient demographic</a:t>
            </a:r>
          </a:p>
          <a:p>
            <a:pPr lvl="1">
              <a:spcBef>
                <a:spcPct val="0"/>
              </a:spcBef>
            </a:pPr>
            <a:r>
              <a:rPr lang="en-US" dirty="0" smtClean="0">
                <a:latin typeface="Arial" pitchFamily="34" charset="0"/>
              </a:rPr>
              <a:t>One-way communication VISTA</a:t>
            </a:r>
          </a:p>
          <a:p>
            <a:pPr>
              <a:spcBef>
                <a:spcPct val="0"/>
              </a:spcBef>
            </a:pPr>
            <a:r>
              <a:rPr lang="en-US" dirty="0" smtClean="0">
                <a:latin typeface="Arial" pitchFamily="34" charset="0"/>
              </a:rPr>
              <a:t>GI Client decided to utilize new ENDOSOFT’s CP Interface</a:t>
            </a:r>
          </a:p>
          <a:p>
            <a:pPr>
              <a:spcBef>
                <a:spcPct val="0"/>
              </a:spcBef>
            </a:pPr>
            <a:r>
              <a:rPr lang="en-US" dirty="0" smtClean="0">
                <a:latin typeface="Arial" pitchFamily="34" charset="0"/>
              </a:rPr>
              <a:t>Trouble in implementation ENDOSOFT’s CP Interface</a:t>
            </a:r>
          </a:p>
          <a:p>
            <a:pPr>
              <a:spcBef>
                <a:spcPct val="0"/>
              </a:spcBef>
            </a:pPr>
            <a:r>
              <a:rPr lang="en-US" dirty="0" smtClean="0">
                <a:latin typeface="Arial" pitchFamily="34" charset="0"/>
              </a:rPr>
              <a:t>ENDOSOFT CP interface was not completed – not fully implemented or tested in a consolidated environment</a:t>
            </a:r>
          </a:p>
          <a:p>
            <a:pPr>
              <a:spcBef>
                <a:spcPct val="0"/>
              </a:spcBef>
            </a:pPr>
            <a:r>
              <a:rPr lang="en-US" dirty="0" smtClean="0">
                <a:latin typeface="Arial" pitchFamily="34" charset="0"/>
              </a:rPr>
              <a:t>	The CP format was not clinically desirable by the GI Clinic</a:t>
            </a:r>
          </a:p>
          <a:p>
            <a:pPr>
              <a:spcBef>
                <a:spcPct val="0"/>
              </a:spcBef>
            </a:pPr>
            <a:r>
              <a:rPr lang="en-US" dirty="0" smtClean="0">
                <a:latin typeface="Arial" pitchFamily="34" charset="0"/>
              </a:rPr>
              <a:t>Manual entering of patient demographics</a:t>
            </a:r>
          </a:p>
          <a:p>
            <a:pPr>
              <a:spcBef>
                <a:spcPct val="0"/>
              </a:spcBef>
            </a:pPr>
            <a:r>
              <a:rPr lang="en-US" dirty="0" smtClean="0">
                <a:latin typeface="Arial" pitchFamily="34" charset="0"/>
              </a:rPr>
              <a:t>Long acquisition setup time for procedure scoping</a:t>
            </a:r>
          </a:p>
          <a:p>
            <a:pPr>
              <a:spcBef>
                <a:spcPct val="0"/>
              </a:spcBef>
            </a:pPr>
            <a:r>
              <a:rPr lang="en-US" dirty="0" smtClean="0">
                <a:latin typeface="Arial" pitchFamily="34" charset="0"/>
              </a:rPr>
              <a:t>Reports where COPYED in ENDOSOFT and PASTED into CPRS for progress note</a:t>
            </a:r>
          </a:p>
          <a:p>
            <a:pPr>
              <a:spcBef>
                <a:spcPct val="0"/>
              </a:spcBef>
            </a:pPr>
            <a:r>
              <a:rPr lang="en-US" dirty="0" smtClean="0">
                <a:latin typeface="Arial" pitchFamily="34" charset="0"/>
              </a:rPr>
              <a:t>No straight forward DICOM interface into VISTA Imaging without CP</a:t>
            </a:r>
          </a:p>
          <a:p>
            <a:pPr>
              <a:spcBef>
                <a:spcPct val="0"/>
              </a:spcBef>
            </a:pPr>
            <a:r>
              <a:rPr lang="en-US" dirty="0" smtClean="0">
                <a:latin typeface="Arial" pitchFamily="34" charset="0"/>
              </a:rPr>
              <a:t>ENDOSOFT &amp; CPRS on same workstation but did not play well together   -  WINDOWS switching could not minimize ENDOSOFT windows to switch to CPRS or VI</a:t>
            </a:r>
          </a:p>
          <a:p>
            <a:pPr>
              <a:spcBef>
                <a:spcPct val="0"/>
              </a:spcBef>
            </a:pPr>
            <a:endParaRPr lang="en-US" dirty="0" smtClean="0">
              <a:latin typeface="Arial" pitchFamily="34" charset="0"/>
            </a:endParaRPr>
          </a:p>
        </p:txBody>
      </p:sp>
      <p:sp>
        <p:nvSpPr>
          <p:cNvPr id="49156" name="Slide Number Placeholder 3"/>
          <p:cNvSpPr>
            <a:spLocks noGrp="1"/>
          </p:cNvSpPr>
          <p:nvPr>
            <p:ph type="sldNum" sz="quarter" idx="5"/>
          </p:nvPr>
        </p:nvSpPr>
        <p:spPr>
          <a:noFill/>
        </p:spPr>
        <p:txBody>
          <a:bodyPr/>
          <a:lstStyle/>
          <a:p>
            <a:fld id="{493EB5BC-B64F-4642-AEDA-5DF32B15EB06}" type="slidenum">
              <a:rPr lang="en-US" smtClean="0">
                <a:latin typeface="Arial" pitchFamily="34" charset="0"/>
              </a:rPr>
              <a:pPr/>
              <a:t>4</a:t>
            </a:fld>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a:spcBef>
                <a:spcPct val="0"/>
              </a:spcBef>
            </a:pPr>
            <a:r>
              <a:rPr lang="en-US" dirty="0" smtClean="0">
                <a:latin typeface="Arial" pitchFamily="34" charset="0"/>
              </a:rPr>
              <a:t>Upgrade of old ENDOSOFT server from BROKER interface to CP</a:t>
            </a:r>
          </a:p>
          <a:p>
            <a:pPr lvl="1">
              <a:spcBef>
                <a:spcPct val="0"/>
              </a:spcBef>
            </a:pPr>
            <a:r>
              <a:rPr lang="en-US" dirty="0" smtClean="0">
                <a:latin typeface="Arial" pitchFamily="34" charset="0"/>
              </a:rPr>
              <a:t>RPCs was utilized to query patient demographic</a:t>
            </a:r>
          </a:p>
          <a:p>
            <a:pPr lvl="1">
              <a:spcBef>
                <a:spcPct val="0"/>
              </a:spcBef>
            </a:pPr>
            <a:r>
              <a:rPr lang="en-US" dirty="0" smtClean="0">
                <a:latin typeface="Arial" pitchFamily="34" charset="0"/>
              </a:rPr>
              <a:t>One-way communication – information could be pull but not pushed to VISTA</a:t>
            </a:r>
          </a:p>
          <a:p>
            <a:pPr lvl="1">
              <a:spcBef>
                <a:spcPct val="0"/>
              </a:spcBef>
            </a:pPr>
            <a:r>
              <a:rPr lang="en-US" dirty="0" smtClean="0">
                <a:latin typeface="Arial" pitchFamily="34" charset="0"/>
              </a:rPr>
              <a:t>Clinical Staff decide to utilize Clinical Procedure to push report to CPRS</a:t>
            </a:r>
          </a:p>
          <a:p>
            <a:pPr lvl="1">
              <a:spcBef>
                <a:spcPct val="0"/>
              </a:spcBef>
            </a:pPr>
            <a:r>
              <a:rPr lang="en-US" dirty="0" smtClean="0">
                <a:latin typeface="Arial" pitchFamily="34" charset="0"/>
              </a:rPr>
              <a:t>Clinical Staff lack of understanding of CP</a:t>
            </a:r>
          </a:p>
          <a:p>
            <a:pPr>
              <a:spcBef>
                <a:spcPct val="0"/>
              </a:spcBef>
            </a:pPr>
            <a:r>
              <a:rPr lang="en-US" dirty="0" smtClean="0">
                <a:latin typeface="Arial" pitchFamily="34" charset="0"/>
              </a:rPr>
              <a:t>ENDOSOFT – Server/Client</a:t>
            </a:r>
          </a:p>
          <a:p>
            <a:pPr lvl="1">
              <a:spcBef>
                <a:spcPct val="0"/>
              </a:spcBef>
            </a:pPr>
            <a:r>
              <a:rPr lang="en-US" dirty="0" smtClean="0">
                <a:latin typeface="Arial" pitchFamily="34" charset="0"/>
              </a:rPr>
              <a:t>Server for SQL database, image storage and VISTA Interface</a:t>
            </a:r>
          </a:p>
          <a:p>
            <a:pPr lvl="1">
              <a:spcBef>
                <a:spcPct val="0"/>
              </a:spcBef>
            </a:pPr>
            <a:r>
              <a:rPr lang="en-US" dirty="0" smtClean="0">
                <a:latin typeface="Arial" pitchFamily="34" charset="0"/>
              </a:rPr>
              <a:t>Three workstation clients configured with ENDOSOFT client and CPRS</a:t>
            </a:r>
          </a:p>
          <a:p>
            <a:pPr>
              <a:spcBef>
                <a:spcPct val="0"/>
              </a:spcBef>
            </a:pPr>
            <a:r>
              <a:rPr lang="en-US" dirty="0" smtClean="0">
                <a:latin typeface="Arial" pitchFamily="34" charset="0"/>
              </a:rPr>
              <a:t>New ENDOSOFT HL7 and DICOM configuration</a:t>
            </a:r>
          </a:p>
          <a:p>
            <a:pPr lvl="1">
              <a:spcBef>
                <a:spcPct val="0"/>
              </a:spcBef>
            </a:pPr>
            <a:r>
              <a:rPr lang="en-US" dirty="0" smtClean="0">
                <a:latin typeface="Arial" pitchFamily="34" charset="0"/>
              </a:rPr>
              <a:t>HL7 for out bound order and inbound report</a:t>
            </a:r>
          </a:p>
          <a:p>
            <a:pPr lvl="1">
              <a:spcBef>
                <a:spcPct val="0"/>
              </a:spcBef>
            </a:pPr>
            <a:r>
              <a:rPr lang="en-US" dirty="0" smtClean="0">
                <a:latin typeface="Arial" pitchFamily="34" charset="0"/>
              </a:rPr>
              <a:t>HL7 order trigger the DICOM MWL query for patient demographics</a:t>
            </a:r>
          </a:p>
          <a:p>
            <a:pPr lvl="1">
              <a:spcBef>
                <a:spcPct val="0"/>
              </a:spcBef>
            </a:pPr>
            <a:r>
              <a:rPr lang="en-US" dirty="0" smtClean="0">
                <a:latin typeface="Arial" pitchFamily="34" charset="0"/>
              </a:rPr>
              <a:t>No easy way to push select images to DICOM Image Gateway</a:t>
            </a:r>
          </a:p>
          <a:p>
            <a:pPr>
              <a:spcBef>
                <a:spcPct val="0"/>
              </a:spcBef>
            </a:pPr>
            <a:endParaRPr lang="en-US" dirty="0" smtClean="0">
              <a:latin typeface="Arial" pitchFamily="34" charset="0"/>
            </a:endParaRPr>
          </a:p>
        </p:txBody>
      </p:sp>
      <p:sp>
        <p:nvSpPr>
          <p:cNvPr id="50180" name="Slide Number Placeholder 3"/>
          <p:cNvSpPr>
            <a:spLocks noGrp="1"/>
          </p:cNvSpPr>
          <p:nvPr>
            <p:ph type="sldNum" sz="quarter" idx="5"/>
          </p:nvPr>
        </p:nvSpPr>
        <p:spPr>
          <a:noFill/>
        </p:spPr>
        <p:txBody>
          <a:bodyPr/>
          <a:lstStyle/>
          <a:p>
            <a:fld id="{A935C56A-ACE8-4BBD-88E0-F965F59A9F58}" type="slidenum">
              <a:rPr lang="en-US" smtClean="0">
                <a:latin typeface="Arial" pitchFamily="34" charset="0"/>
              </a:rPr>
              <a:pPr/>
              <a:t>6</a:t>
            </a:fld>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a:spcBef>
                <a:spcPct val="0"/>
              </a:spcBef>
            </a:pPr>
            <a:r>
              <a:rPr lang="en-US" dirty="0" smtClean="0">
                <a:latin typeface="Arial" pitchFamily="34" charset="0"/>
              </a:rPr>
              <a:t>Standard WINDOW XP Professional workstation with ACQ software for ADC convertor </a:t>
            </a:r>
          </a:p>
        </p:txBody>
      </p:sp>
      <p:sp>
        <p:nvSpPr>
          <p:cNvPr id="51204" name="Slide Number Placeholder 3"/>
          <p:cNvSpPr>
            <a:spLocks noGrp="1"/>
          </p:cNvSpPr>
          <p:nvPr>
            <p:ph type="sldNum" sz="quarter" idx="5"/>
          </p:nvPr>
        </p:nvSpPr>
        <p:spPr>
          <a:noFill/>
        </p:spPr>
        <p:txBody>
          <a:bodyPr/>
          <a:lstStyle/>
          <a:p>
            <a:fld id="{6F1194BB-D1F7-4982-ACC8-26B944C5606D}" type="slidenum">
              <a:rPr lang="en-US" smtClean="0">
                <a:latin typeface="Arial" pitchFamily="34" charset="0"/>
              </a:rPr>
              <a:pPr/>
              <a:t>9</a:t>
            </a:fld>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a:spcBef>
                <a:spcPct val="0"/>
              </a:spcBef>
            </a:pPr>
            <a:r>
              <a:rPr lang="en-US" dirty="0" smtClean="0">
                <a:latin typeface="Arial" pitchFamily="34" charset="0"/>
              </a:rPr>
              <a:t>After images are acquired physician utilize the template to generate a progress note</a:t>
            </a:r>
          </a:p>
        </p:txBody>
      </p:sp>
      <p:sp>
        <p:nvSpPr>
          <p:cNvPr id="52228" name="Slide Number Placeholder 3"/>
          <p:cNvSpPr>
            <a:spLocks noGrp="1"/>
          </p:cNvSpPr>
          <p:nvPr>
            <p:ph type="sldNum" sz="quarter" idx="5"/>
          </p:nvPr>
        </p:nvSpPr>
        <p:spPr>
          <a:noFill/>
        </p:spPr>
        <p:txBody>
          <a:bodyPr/>
          <a:lstStyle/>
          <a:p>
            <a:fld id="{92B3E5B1-887E-4205-9A47-5E44656E0B52}" type="slidenum">
              <a:rPr lang="en-US" smtClean="0">
                <a:latin typeface="Arial" pitchFamily="34" charset="0"/>
              </a:rPr>
              <a:pPr/>
              <a:t>25</a:t>
            </a:fld>
            <a:endParaRPr 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85" name="Picture 13" descr="ppt_2_title_light"/>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3075" name="Rectangle 3"/>
          <p:cNvSpPr>
            <a:spLocks noGrp="1" noChangeArrowheads="1"/>
          </p:cNvSpPr>
          <p:nvPr>
            <p:ph type="ctrTitle"/>
          </p:nvPr>
        </p:nvSpPr>
        <p:spPr>
          <a:xfrm>
            <a:off x="0" y="2971800"/>
            <a:ext cx="9144000" cy="1371600"/>
          </a:xfrm>
          <a:effectLst/>
        </p:spPr>
        <p:txBody>
          <a:bodyPr>
            <a:normAutofit/>
          </a:bodyPr>
          <a:lstStyle>
            <a:lvl1pPr algn="ctr">
              <a:defRPr sz="3600" b="1">
                <a:solidFill>
                  <a:schemeClr val="tx1"/>
                </a:solidFill>
              </a:defRPr>
            </a:lvl1pPr>
          </a:lstStyle>
          <a:p>
            <a:r>
              <a:rPr lang="en-US"/>
              <a:t>Click to edit Master title style</a:t>
            </a:r>
          </a:p>
        </p:txBody>
      </p:sp>
      <p:sp>
        <p:nvSpPr>
          <p:cNvPr id="3076" name="Rectangle 4"/>
          <p:cNvSpPr>
            <a:spLocks noGrp="1" noChangeArrowheads="1"/>
          </p:cNvSpPr>
          <p:nvPr>
            <p:ph type="subTitle" idx="1"/>
          </p:nvPr>
        </p:nvSpPr>
        <p:spPr>
          <a:xfrm>
            <a:off x="1371600" y="4572000"/>
            <a:ext cx="6400800" cy="1524000"/>
          </a:xfrm>
        </p:spPr>
        <p:txBody>
          <a:bodyPr>
            <a:normAutofit/>
          </a:bodyPr>
          <a:lstStyle>
            <a:lvl1pPr marL="0" indent="0" algn="ctr">
              <a:buFontTx/>
              <a:buNone/>
              <a:defRPr/>
            </a:lvl1pPr>
          </a:lstStyle>
          <a:p>
            <a:r>
              <a:rPr lang="en-US"/>
              <a:t>Click to edit Master subtitle style</a:t>
            </a:r>
          </a:p>
        </p:txBody>
      </p:sp>
      <p:sp>
        <p:nvSpPr>
          <p:cNvPr id="3077" name="Rectangle 5"/>
          <p:cNvSpPr>
            <a:spLocks noGrp="1" noChangeArrowheads="1"/>
          </p:cNvSpPr>
          <p:nvPr>
            <p:ph type="dt" sz="half" idx="2"/>
          </p:nvPr>
        </p:nvSpPr>
        <p:spPr>
          <a:effectLst>
            <a:outerShdw dist="35921" dir="2700000" algn="ctr" rotWithShape="0">
              <a:schemeClr val="bg2"/>
            </a:outerShdw>
          </a:effectLst>
        </p:spPr>
        <p:txBody>
          <a:bodyPr/>
          <a:lstStyle>
            <a:lvl1pPr>
              <a:defRPr/>
            </a:lvl1pPr>
          </a:lstStyle>
          <a:p>
            <a:endParaRPr lang="en-US" dirty="0"/>
          </a:p>
        </p:txBody>
      </p:sp>
      <p:sp>
        <p:nvSpPr>
          <p:cNvPr id="3078" name="Rectangle 6"/>
          <p:cNvSpPr>
            <a:spLocks noGrp="1" noChangeArrowheads="1"/>
          </p:cNvSpPr>
          <p:nvPr>
            <p:ph type="ftr" sz="quarter" idx="3"/>
          </p:nvPr>
        </p:nvSpPr>
        <p:spPr>
          <a:xfrm>
            <a:off x="3124200" y="6381750"/>
            <a:ext cx="2895600" cy="476250"/>
          </a:xfrm>
          <a:effectLst>
            <a:outerShdw dist="35921" dir="2700000" algn="ctr" rotWithShape="0">
              <a:schemeClr val="bg2"/>
            </a:outerShdw>
          </a:effectLst>
        </p:spPr>
        <p:txBody>
          <a:bodyPr/>
          <a:lstStyle>
            <a:lvl1pPr>
              <a:defRPr/>
            </a:lvl1pPr>
          </a:lstStyle>
          <a:p>
            <a:endParaRPr lang="en-US" dirty="0"/>
          </a:p>
        </p:txBody>
      </p:sp>
      <p:sp>
        <p:nvSpPr>
          <p:cNvPr id="3079" name="Rectangle 7"/>
          <p:cNvSpPr>
            <a:spLocks noGrp="1" noChangeArrowheads="1"/>
          </p:cNvSpPr>
          <p:nvPr>
            <p:ph type="sldNum" sz="quarter" idx="4"/>
          </p:nvPr>
        </p:nvSpPr>
        <p:spPr>
          <a:xfrm>
            <a:off x="6781800" y="6381750"/>
            <a:ext cx="2133600" cy="476250"/>
          </a:xfrm>
        </p:spPr>
        <p:txBody>
          <a:bodyPr/>
          <a:lstStyle>
            <a:lvl1pPr>
              <a:defRPr/>
            </a:lvl1pPr>
          </a:lstStyle>
          <a:p>
            <a:fld id="{A0047BCA-4B42-4FC6-9FEC-3C45B4C379C1}"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17840B9-40CC-491F-917E-5787D5E439A2}"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875C6B7-A223-4CE0-A552-3329800EF9CA}"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906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DD5EF25A-E285-4CF6-9DD2-421025C841F6}"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E119EFE7-224A-41EA-8CB3-AFFBB49F9DD0}"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7EC47394-8F67-4B36-A36A-9CD899FD01B2}"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6D571BEF-ACD3-4174-A6EC-A49F956A4924}"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ADFE5C14-E8C5-49A0-98B3-63D35D909AEE}"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7852D568-29AD-4DDE-ACA1-887981878572}"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19E9E5E-932A-4FE6-9528-6B689129ABAC}"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4E51908-B961-4B38-86AE-44C09084200C}"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7" name="Picture 13" descr="ppt_2_body_ligh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p:spPr>
      </p:pic>
      <p:sp>
        <p:nvSpPr>
          <p:cNvPr id="1026" name="Rectangle 2"/>
          <p:cNvSpPr>
            <a:spLocks noGrp="1" noChangeArrowheads="1"/>
          </p:cNvSpPr>
          <p:nvPr>
            <p:ph type="title"/>
          </p:nvPr>
        </p:nvSpPr>
        <p:spPr bwMode="auto">
          <a:xfrm>
            <a:off x="2209800" y="0"/>
            <a:ext cx="6477000" cy="6096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990600"/>
            <a:ext cx="8229600"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dirty="0"/>
          </a:p>
        </p:txBody>
      </p:sp>
      <p:sp>
        <p:nvSpPr>
          <p:cNvPr id="1029" name="Rectangle 5"/>
          <p:cNvSpPr>
            <a:spLocks noGrp="1" noChangeArrowheads="1"/>
          </p:cNvSpPr>
          <p:nvPr>
            <p:ph type="ftr" sz="quarter" idx="3"/>
          </p:nvPr>
        </p:nvSpPr>
        <p:spPr bwMode="auto">
          <a:xfrm>
            <a:off x="3276600" y="638175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dirty="0"/>
          </a:p>
        </p:txBody>
      </p:sp>
      <p:sp>
        <p:nvSpPr>
          <p:cNvPr id="1030" name="Rectangle 6"/>
          <p:cNvSpPr>
            <a:spLocks noGrp="1" noChangeArrowheads="1"/>
          </p:cNvSpPr>
          <p:nvPr>
            <p:ph type="sldNum" sz="quarter" idx="4"/>
          </p:nvPr>
        </p:nvSpPr>
        <p:spPr bwMode="auto">
          <a:xfrm>
            <a:off x="7162800" y="6381750"/>
            <a:ext cx="1752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DD1F3977-660A-474B-B6A6-ABC3DB05C629}"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200">
          <a:solidFill>
            <a:schemeClr val="bg1"/>
          </a:solidFill>
          <a:latin typeface="+mj-lt"/>
          <a:ea typeface="+mj-ea"/>
          <a:cs typeface="+mj-cs"/>
        </a:defRPr>
      </a:lvl1pPr>
      <a:lvl2pPr algn="l" rtl="0" fontAlgn="base">
        <a:spcBef>
          <a:spcPct val="0"/>
        </a:spcBef>
        <a:spcAft>
          <a:spcPct val="0"/>
        </a:spcAft>
        <a:defRPr sz="3200">
          <a:solidFill>
            <a:schemeClr val="bg1"/>
          </a:solidFill>
          <a:latin typeface="AvantGarde Bk BT" pitchFamily="34" charset="0"/>
        </a:defRPr>
      </a:lvl2pPr>
      <a:lvl3pPr algn="l" rtl="0" fontAlgn="base">
        <a:spcBef>
          <a:spcPct val="0"/>
        </a:spcBef>
        <a:spcAft>
          <a:spcPct val="0"/>
        </a:spcAft>
        <a:defRPr sz="3200">
          <a:solidFill>
            <a:schemeClr val="bg1"/>
          </a:solidFill>
          <a:latin typeface="AvantGarde Bk BT" pitchFamily="34" charset="0"/>
        </a:defRPr>
      </a:lvl3pPr>
      <a:lvl4pPr algn="l" rtl="0" fontAlgn="base">
        <a:spcBef>
          <a:spcPct val="0"/>
        </a:spcBef>
        <a:spcAft>
          <a:spcPct val="0"/>
        </a:spcAft>
        <a:defRPr sz="3200">
          <a:solidFill>
            <a:schemeClr val="bg1"/>
          </a:solidFill>
          <a:latin typeface="AvantGarde Bk BT" pitchFamily="34" charset="0"/>
        </a:defRPr>
      </a:lvl4pPr>
      <a:lvl5pPr algn="l" rtl="0" fontAlgn="base">
        <a:spcBef>
          <a:spcPct val="0"/>
        </a:spcBef>
        <a:spcAft>
          <a:spcPct val="0"/>
        </a:spcAft>
        <a:defRPr sz="3200">
          <a:solidFill>
            <a:schemeClr val="bg1"/>
          </a:solidFill>
          <a:latin typeface="AvantGarde Bk BT" pitchFamily="34" charset="0"/>
        </a:defRPr>
      </a:lvl5pPr>
      <a:lvl6pPr marL="457200" algn="l" rtl="0" fontAlgn="base">
        <a:spcBef>
          <a:spcPct val="0"/>
        </a:spcBef>
        <a:spcAft>
          <a:spcPct val="0"/>
        </a:spcAft>
        <a:defRPr sz="3200">
          <a:solidFill>
            <a:schemeClr val="bg1"/>
          </a:solidFill>
          <a:latin typeface="AvantGarde Bk BT" pitchFamily="34" charset="0"/>
        </a:defRPr>
      </a:lvl6pPr>
      <a:lvl7pPr marL="914400" algn="l" rtl="0" fontAlgn="base">
        <a:spcBef>
          <a:spcPct val="0"/>
        </a:spcBef>
        <a:spcAft>
          <a:spcPct val="0"/>
        </a:spcAft>
        <a:defRPr sz="3200">
          <a:solidFill>
            <a:schemeClr val="bg1"/>
          </a:solidFill>
          <a:latin typeface="AvantGarde Bk BT" pitchFamily="34" charset="0"/>
        </a:defRPr>
      </a:lvl7pPr>
      <a:lvl8pPr marL="1371600" algn="l" rtl="0" fontAlgn="base">
        <a:spcBef>
          <a:spcPct val="0"/>
        </a:spcBef>
        <a:spcAft>
          <a:spcPct val="0"/>
        </a:spcAft>
        <a:defRPr sz="3200">
          <a:solidFill>
            <a:schemeClr val="bg1"/>
          </a:solidFill>
          <a:latin typeface="AvantGarde Bk BT" pitchFamily="34" charset="0"/>
        </a:defRPr>
      </a:lvl8pPr>
      <a:lvl9pPr marL="1828800" algn="l" rtl="0" fontAlgn="base">
        <a:spcBef>
          <a:spcPct val="0"/>
        </a:spcBef>
        <a:spcAft>
          <a:spcPct val="0"/>
        </a:spcAft>
        <a:defRPr sz="3200">
          <a:solidFill>
            <a:schemeClr val="bg1"/>
          </a:solidFill>
          <a:latin typeface="AvantGarde Bk BT"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Endoscopic Imaging</a:t>
            </a:r>
            <a:endParaRPr lang="en-US" dirty="0"/>
          </a:p>
        </p:txBody>
      </p:sp>
      <p:sp>
        <p:nvSpPr>
          <p:cNvPr id="2051" name="Rectangle 3"/>
          <p:cNvSpPr>
            <a:spLocks noGrp="1" noChangeArrowheads="1"/>
          </p:cNvSpPr>
          <p:nvPr>
            <p:ph type="subTitle" idx="1"/>
          </p:nvPr>
        </p:nvSpPr>
        <p:spPr/>
        <p:txBody>
          <a:bodyPr>
            <a:normAutofit fontScale="47500" lnSpcReduction="20000"/>
          </a:bodyPr>
          <a:lstStyle/>
          <a:p>
            <a:pPr algn="l">
              <a:lnSpc>
                <a:spcPct val="90000"/>
              </a:lnSpc>
              <a:defRPr/>
            </a:pPr>
            <a:r>
              <a:rPr lang="en-US" dirty="0" smtClean="0"/>
              <a:t>DICOM Capture Workstation for the capturing of endoscopic images and the creation of CPRS templates for reporting/progress notes.</a:t>
            </a:r>
          </a:p>
          <a:p>
            <a:pPr>
              <a:lnSpc>
                <a:spcPct val="90000"/>
              </a:lnSpc>
              <a:defRPr/>
            </a:pPr>
            <a:endParaRPr lang="en-US" dirty="0" smtClean="0"/>
          </a:p>
          <a:p>
            <a:pPr>
              <a:lnSpc>
                <a:spcPct val="90000"/>
              </a:lnSpc>
              <a:defRPr/>
            </a:pPr>
            <a:endParaRPr lang="en-US" dirty="0" smtClean="0"/>
          </a:p>
          <a:p>
            <a:pPr>
              <a:lnSpc>
                <a:spcPct val="90000"/>
              </a:lnSpc>
              <a:defRPr/>
            </a:pPr>
            <a:endParaRPr lang="en-US" dirty="0" smtClean="0"/>
          </a:p>
          <a:p>
            <a:pPr>
              <a:lnSpc>
                <a:spcPct val="90000"/>
              </a:lnSpc>
              <a:defRPr/>
            </a:pPr>
            <a:r>
              <a:rPr lang="en-US" dirty="0" smtClean="0"/>
              <a:t>J. Stephen Farris – St. Louis VAMC</a:t>
            </a:r>
          </a:p>
          <a:p>
            <a:pPr>
              <a:lnSpc>
                <a:spcPct val="90000"/>
              </a:lnSpc>
              <a:defRPr/>
            </a:pPr>
            <a:r>
              <a:rPr lang="en-US" dirty="0" smtClean="0"/>
              <a:t>VISTA Imaging and Diagnostic Imaging Coordinator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defRPr/>
            </a:pPr>
            <a:r>
              <a:rPr lang="en-US" dirty="0" smtClean="0"/>
              <a:t>Introduction</a:t>
            </a:r>
          </a:p>
        </p:txBody>
      </p:sp>
      <p:sp>
        <p:nvSpPr>
          <p:cNvPr id="6147" name="Content Placeholder 2"/>
          <p:cNvSpPr>
            <a:spLocks noGrp="1"/>
          </p:cNvSpPr>
          <p:nvPr>
            <p:ph idx="1"/>
          </p:nvPr>
        </p:nvSpPr>
        <p:spPr/>
        <p:txBody>
          <a:bodyPr>
            <a:normAutofit fontScale="92500" lnSpcReduction="10000"/>
          </a:bodyPr>
          <a:lstStyle/>
          <a:p>
            <a:pPr>
              <a:defRPr/>
            </a:pPr>
            <a:r>
              <a:rPr lang="en-US" dirty="0" smtClean="0"/>
              <a:t>Reason or Need for Solution</a:t>
            </a:r>
          </a:p>
          <a:p>
            <a:pPr>
              <a:defRPr/>
            </a:pPr>
            <a:r>
              <a:rPr lang="en-US" dirty="0" smtClean="0"/>
              <a:t>ENDOSOFT  and Clinical Procedure Configuration</a:t>
            </a:r>
          </a:p>
          <a:p>
            <a:pPr>
              <a:defRPr/>
            </a:pPr>
            <a:r>
              <a:rPr lang="en-US" dirty="0" smtClean="0"/>
              <a:t>VistA Imaging Setup</a:t>
            </a:r>
          </a:p>
          <a:p>
            <a:pPr>
              <a:defRPr/>
            </a:pPr>
            <a:r>
              <a:rPr lang="en-US" dirty="0" smtClean="0"/>
              <a:t>Exam Room Configuration</a:t>
            </a:r>
          </a:p>
          <a:p>
            <a:pPr>
              <a:defRPr/>
            </a:pPr>
            <a:r>
              <a:rPr lang="en-US" dirty="0" smtClean="0"/>
              <a:t>CPRS Report Template</a:t>
            </a:r>
          </a:p>
          <a:p>
            <a:pPr>
              <a:defRPr/>
            </a:pPr>
            <a:r>
              <a:rPr lang="en-US" dirty="0" smtClean="0"/>
              <a:t>Procedural Results</a:t>
            </a:r>
          </a:p>
          <a:p>
            <a:pPr>
              <a:defRPr/>
            </a:pPr>
            <a:r>
              <a:rPr lang="en-US" dirty="0" smtClean="0"/>
              <a:t>Benefits</a:t>
            </a:r>
          </a:p>
          <a:p>
            <a:pPr>
              <a:defRPr/>
            </a:pPr>
            <a:r>
              <a:rPr lang="en-US" dirty="0" smtClean="0"/>
              <a:t>Development and Enhancements</a:t>
            </a:r>
          </a:p>
          <a:p>
            <a:pPr>
              <a:defRPr/>
            </a:pPr>
            <a:r>
              <a:rPr lang="en-US" dirty="0" smtClean="0"/>
              <a:t>Conclusions</a:t>
            </a:r>
          </a:p>
          <a:p>
            <a:pPr>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30225" y="1316038"/>
            <a:ext cx="7772400" cy="969962"/>
          </a:xfrm>
        </p:spPr>
        <p:txBody>
          <a:bodyPr/>
          <a:lstStyle/>
          <a:p>
            <a:pPr algn="ctr" fontAlgn="auto">
              <a:spcAft>
                <a:spcPts val="0"/>
              </a:spcAft>
              <a:defRPr/>
            </a:pPr>
            <a:r>
              <a:rPr dirty="0" smtClean="0"/>
              <a:t>Simplicity </a:t>
            </a:r>
            <a:endParaRPr dirty="0"/>
          </a:p>
        </p:txBody>
      </p:sp>
      <p:sp>
        <p:nvSpPr>
          <p:cNvPr id="5123" name="Text Placeholder 8"/>
          <p:cNvSpPr>
            <a:spLocks noGrp="1"/>
          </p:cNvSpPr>
          <p:nvPr>
            <p:ph type="body" idx="1"/>
          </p:nvPr>
        </p:nvSpPr>
        <p:spPr>
          <a:xfrm>
            <a:off x="530225" y="2705100"/>
            <a:ext cx="7772400" cy="2857500"/>
          </a:xfrm>
        </p:spPr>
        <p:txBody>
          <a:bodyPr/>
          <a:lstStyle/>
          <a:p>
            <a:pPr algn="ctr"/>
            <a:r>
              <a:rPr lang="en-US" dirty="0" smtClean="0"/>
              <a:t>“ </a:t>
            </a:r>
            <a:r>
              <a:rPr lang="en-US" i="1" dirty="0" smtClean="0"/>
              <a:t>Simplicity is the ultimate sophistication</a:t>
            </a:r>
            <a:r>
              <a:rPr lang="en-US" dirty="0" smtClean="0"/>
              <a:t>”</a:t>
            </a:r>
          </a:p>
          <a:p>
            <a:pPr algn="ctr">
              <a:buFontTx/>
              <a:buChar char="-"/>
            </a:pPr>
            <a:r>
              <a:rPr lang="en-US" dirty="0" smtClean="0"/>
              <a:t>Leonardo da Vinci</a:t>
            </a:r>
          </a:p>
          <a:p>
            <a:pPr algn="ctr">
              <a:buFontTx/>
              <a:buChar char="-"/>
            </a:pPr>
            <a:endParaRPr lang="en-US" dirty="0" smtClean="0"/>
          </a:p>
          <a:p>
            <a:pPr algn="ctr"/>
            <a:r>
              <a:rPr lang="en-US" dirty="0" smtClean="0"/>
              <a:t>“</a:t>
            </a:r>
            <a:r>
              <a:rPr lang="en-US" i="1" dirty="0" smtClean="0"/>
              <a:t>Everything should be made as simple as possible, but not simpler</a:t>
            </a:r>
            <a:r>
              <a:rPr lang="en-US" dirty="0" smtClean="0"/>
              <a:t>”</a:t>
            </a:r>
          </a:p>
          <a:p>
            <a:pPr algn="ctr"/>
            <a:r>
              <a:rPr lang="en-US" dirty="0" smtClean="0"/>
              <a:t>-Albert Einstein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defRPr/>
            </a:pPr>
            <a:r>
              <a:rPr lang="en-US" dirty="0" smtClean="0"/>
              <a:t>Reasons</a:t>
            </a:r>
          </a:p>
        </p:txBody>
      </p:sp>
      <p:sp>
        <p:nvSpPr>
          <p:cNvPr id="8195" name="Content Placeholder 2"/>
          <p:cNvSpPr>
            <a:spLocks noGrp="1"/>
          </p:cNvSpPr>
          <p:nvPr>
            <p:ph idx="1"/>
          </p:nvPr>
        </p:nvSpPr>
        <p:spPr/>
        <p:txBody>
          <a:bodyPr>
            <a:normAutofit lnSpcReduction="10000"/>
          </a:bodyPr>
          <a:lstStyle/>
          <a:p>
            <a:pPr>
              <a:defRPr/>
            </a:pPr>
            <a:r>
              <a:rPr lang="en-US" dirty="0" smtClean="0"/>
              <a:t>Upgrade of ENDOSOFT</a:t>
            </a:r>
          </a:p>
          <a:p>
            <a:pPr>
              <a:defRPr/>
            </a:pPr>
            <a:r>
              <a:rPr lang="en-US" dirty="0" smtClean="0"/>
              <a:t>ENDOSOFT’s Clinical Procedure Interface</a:t>
            </a:r>
          </a:p>
          <a:p>
            <a:pPr>
              <a:defRPr/>
            </a:pPr>
            <a:r>
              <a:rPr lang="en-US" dirty="0" smtClean="0"/>
              <a:t>Manual entering of patient demographics</a:t>
            </a:r>
          </a:p>
          <a:p>
            <a:pPr>
              <a:defRPr/>
            </a:pPr>
            <a:r>
              <a:rPr lang="en-US" dirty="0" smtClean="0"/>
              <a:t>Long acquisition setup time for procedure scoping</a:t>
            </a:r>
          </a:p>
          <a:p>
            <a:pPr>
              <a:defRPr/>
            </a:pPr>
            <a:r>
              <a:rPr lang="en-US" dirty="0" smtClean="0"/>
              <a:t>Reports into CPRS for progress note</a:t>
            </a:r>
          </a:p>
          <a:p>
            <a:pPr>
              <a:defRPr/>
            </a:pPr>
            <a:r>
              <a:rPr lang="en-US" dirty="0" smtClean="0"/>
              <a:t>DICOM interface into VISTA Imaging</a:t>
            </a:r>
          </a:p>
          <a:p>
            <a:pPr>
              <a:defRPr/>
            </a:pPr>
            <a:r>
              <a:rPr lang="en-US" dirty="0" smtClean="0"/>
              <a:t>ENDOSOFT &amp; CPRS on the same workstation</a:t>
            </a:r>
          </a:p>
          <a:p>
            <a:pPr>
              <a:defRPr/>
            </a:pPr>
            <a:r>
              <a:rPr lang="en-US" dirty="0" smtClean="0"/>
              <a:t>Inefficient Clinical Workflow</a:t>
            </a:r>
          </a:p>
          <a:p>
            <a:pPr>
              <a:defRPr/>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371600"/>
            <a:ext cx="7772400" cy="1362075"/>
          </a:xfrm>
        </p:spPr>
        <p:txBody>
          <a:bodyPr/>
          <a:lstStyle/>
          <a:p>
            <a:pPr algn="ctr" fontAlgn="auto">
              <a:spcAft>
                <a:spcPts val="0"/>
              </a:spcAft>
              <a:defRPr/>
            </a:pPr>
            <a:r>
              <a:rPr dirty="0" smtClean="0"/>
              <a:t>CP Puzzle</a:t>
            </a:r>
            <a:endParaRPr dirty="0"/>
          </a:p>
        </p:txBody>
      </p:sp>
      <p:sp>
        <p:nvSpPr>
          <p:cNvPr id="7171" name="Text Placeholder 4"/>
          <p:cNvSpPr>
            <a:spLocks noGrp="1"/>
          </p:cNvSpPr>
          <p:nvPr>
            <p:ph type="body" idx="1"/>
          </p:nvPr>
        </p:nvSpPr>
        <p:spPr>
          <a:xfrm>
            <a:off x="685800" y="2971800"/>
            <a:ext cx="7772400" cy="1409700"/>
          </a:xfrm>
        </p:spPr>
        <p:txBody>
          <a:bodyPr/>
          <a:lstStyle/>
          <a:p>
            <a:pPr algn="ctr"/>
            <a:endParaRPr lang="en-US" dirty="0" smtClean="0"/>
          </a:p>
          <a:p>
            <a:pPr algn="ctr"/>
            <a:endParaRPr lang="en-US" dirty="0" smtClean="0"/>
          </a:p>
          <a:p>
            <a:pPr algn="ctr"/>
            <a:r>
              <a:rPr lang="en-US" dirty="0" smtClean="0"/>
              <a:t>“</a:t>
            </a:r>
            <a:r>
              <a:rPr lang="en-US" i="1" dirty="0" smtClean="0"/>
              <a:t>It is a riddle, wrapped in a mystery, inside an enigma; but perhaps there is a key</a:t>
            </a:r>
            <a:r>
              <a:rPr lang="en-US" dirty="0" smtClean="0"/>
              <a:t>”</a:t>
            </a:r>
          </a:p>
          <a:p>
            <a:pPr algn="ctr"/>
            <a:r>
              <a:rPr lang="en-US" dirty="0" smtClean="0"/>
              <a:t>- Winston Churchill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ENDOSOFT and CP Configuration</a:t>
            </a:r>
            <a:endParaRPr lang="en-US" dirty="0"/>
          </a:p>
        </p:txBody>
      </p:sp>
      <p:sp>
        <p:nvSpPr>
          <p:cNvPr id="10243" name="Content Placeholder 2"/>
          <p:cNvSpPr>
            <a:spLocks noGrp="1"/>
          </p:cNvSpPr>
          <p:nvPr>
            <p:ph idx="1"/>
          </p:nvPr>
        </p:nvSpPr>
        <p:spPr/>
        <p:txBody>
          <a:bodyPr>
            <a:normAutofit fontScale="92500" lnSpcReduction="20000"/>
          </a:bodyPr>
          <a:lstStyle/>
          <a:p>
            <a:pPr>
              <a:defRPr/>
            </a:pPr>
            <a:r>
              <a:rPr lang="en-US" dirty="0" smtClean="0"/>
              <a:t>ENDOSOFT – Server/Client</a:t>
            </a:r>
          </a:p>
          <a:p>
            <a:pPr lvl="1">
              <a:defRPr/>
            </a:pPr>
            <a:r>
              <a:rPr lang="en-US" dirty="0" smtClean="0"/>
              <a:t>Server for image storage and VISTA Interface</a:t>
            </a:r>
          </a:p>
          <a:p>
            <a:pPr lvl="1">
              <a:defRPr/>
            </a:pPr>
            <a:r>
              <a:rPr lang="en-US" dirty="0" smtClean="0"/>
              <a:t>Three workstations with Endoscopy clients and CPRS</a:t>
            </a:r>
          </a:p>
          <a:p>
            <a:pPr>
              <a:defRPr/>
            </a:pPr>
            <a:r>
              <a:rPr lang="en-US" dirty="0" smtClean="0"/>
              <a:t>New ENDOSOFT HL7 and DICOM configuration</a:t>
            </a:r>
          </a:p>
          <a:p>
            <a:pPr lvl="1">
              <a:defRPr/>
            </a:pPr>
            <a:r>
              <a:rPr lang="en-US" dirty="0" smtClean="0"/>
              <a:t>HL7 for outbound order and inbound report</a:t>
            </a:r>
          </a:p>
          <a:p>
            <a:pPr lvl="1">
              <a:defRPr/>
            </a:pPr>
            <a:r>
              <a:rPr lang="en-US" dirty="0" smtClean="0"/>
              <a:t>HL7 order trigger the DICOM MWL</a:t>
            </a:r>
          </a:p>
          <a:p>
            <a:pPr lvl="1">
              <a:defRPr/>
            </a:pPr>
            <a:r>
              <a:rPr lang="en-US" dirty="0" smtClean="0"/>
              <a:t>VISTA Image Gateway – No VI without CP</a:t>
            </a:r>
          </a:p>
          <a:p>
            <a:pPr>
              <a:defRPr/>
            </a:pPr>
            <a:r>
              <a:rPr lang="en-US" dirty="0" smtClean="0"/>
              <a:t>Time consuming template for generating reports</a:t>
            </a:r>
          </a:p>
          <a:p>
            <a:pPr>
              <a:defRPr/>
            </a:pPr>
            <a:r>
              <a:rPr lang="en-US" dirty="0" smtClean="0"/>
              <a:t>No video streaming of procedures available </a:t>
            </a:r>
          </a:p>
          <a:p>
            <a:pPr>
              <a:defRP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2600"/>
            <a:ext cx="7772400" cy="1362075"/>
          </a:xfrm>
        </p:spPr>
        <p:txBody>
          <a:bodyPr/>
          <a:lstStyle/>
          <a:p>
            <a:pPr algn="ctr" fontAlgn="auto">
              <a:spcAft>
                <a:spcPts val="0"/>
              </a:spcAft>
              <a:defRPr/>
            </a:pPr>
            <a:r>
              <a:rPr dirty="0" smtClean="0"/>
              <a:t>VistA Imaging</a:t>
            </a:r>
            <a:endParaRPr dirty="0"/>
          </a:p>
        </p:txBody>
      </p:sp>
      <p:sp>
        <p:nvSpPr>
          <p:cNvPr id="9219" name="Text Placeholder 2"/>
          <p:cNvSpPr>
            <a:spLocks noGrp="1"/>
          </p:cNvSpPr>
          <p:nvPr>
            <p:ph type="body" idx="1"/>
          </p:nvPr>
        </p:nvSpPr>
        <p:spPr>
          <a:xfrm>
            <a:off x="530225" y="2705100"/>
            <a:ext cx="7772400" cy="2019300"/>
          </a:xfrm>
        </p:spPr>
        <p:txBody>
          <a:bodyPr/>
          <a:lstStyle/>
          <a:p>
            <a:pPr algn="ctr"/>
            <a:endParaRPr lang="en-US" dirty="0" smtClean="0"/>
          </a:p>
          <a:p>
            <a:pPr algn="ctr"/>
            <a:endParaRPr lang="en-US" dirty="0" smtClean="0"/>
          </a:p>
          <a:p>
            <a:pPr algn="ctr"/>
            <a:r>
              <a:rPr lang="en-US" dirty="0" smtClean="0"/>
              <a:t>“ </a:t>
            </a:r>
            <a:r>
              <a:rPr lang="en-US" i="1" dirty="0" smtClean="0"/>
              <a:t>Never wait for trouble</a:t>
            </a:r>
            <a:r>
              <a:rPr lang="en-US" dirty="0" smtClean="0"/>
              <a:t>.”</a:t>
            </a:r>
          </a:p>
          <a:p>
            <a:pPr algn="ctr"/>
            <a:r>
              <a:rPr lang="en-US" dirty="0" smtClean="0"/>
              <a:t>- Chuck Yeager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defRPr/>
            </a:pPr>
            <a:r>
              <a:rPr lang="en-US" dirty="0" smtClean="0"/>
              <a:t>VistA Imaging Setup	</a:t>
            </a:r>
          </a:p>
        </p:txBody>
      </p:sp>
      <p:sp>
        <p:nvSpPr>
          <p:cNvPr id="3" name="Content Placeholder 2"/>
          <p:cNvSpPr>
            <a:spLocks noGrp="1"/>
          </p:cNvSpPr>
          <p:nvPr>
            <p:ph idx="1"/>
          </p:nvPr>
        </p:nvSpPr>
        <p:spPr/>
        <p:txBody>
          <a:bodyPr>
            <a:normAutofit fontScale="85000" lnSpcReduction="10000"/>
          </a:bodyPr>
          <a:lstStyle/>
          <a:p>
            <a:pPr marL="274320" indent="-274320" fontAlgn="auto">
              <a:spcAft>
                <a:spcPts val="0"/>
              </a:spcAft>
              <a:buClr>
                <a:schemeClr val="accent3"/>
              </a:buClr>
              <a:buFont typeface="Wingdings 2"/>
              <a:buChar char=""/>
              <a:defRPr/>
            </a:pPr>
            <a:r>
              <a:rPr lang="en-US" dirty="0" smtClean="0"/>
              <a:t>Endoscopic DICOM Capture Workstation</a:t>
            </a:r>
          </a:p>
          <a:p>
            <a:pPr marL="640080" lvl="1" indent="-246888" fontAlgn="auto">
              <a:spcAft>
                <a:spcPts val="0"/>
              </a:spcAft>
              <a:buFont typeface="Wingdings 2"/>
              <a:buChar char=""/>
              <a:defRPr/>
            </a:pPr>
            <a:r>
              <a:rPr lang="en-US" dirty="0" smtClean="0"/>
              <a:t>Scope Interface</a:t>
            </a:r>
          </a:p>
          <a:p>
            <a:pPr marL="640080" lvl="1" indent="-246888" fontAlgn="auto">
              <a:spcAft>
                <a:spcPts val="0"/>
              </a:spcAft>
              <a:buFont typeface="Wingdings 2"/>
              <a:buChar char=""/>
              <a:defRPr/>
            </a:pPr>
            <a:r>
              <a:rPr lang="en-US" dirty="0" smtClean="0"/>
              <a:t>Workstation network interface</a:t>
            </a:r>
          </a:p>
          <a:p>
            <a:pPr marL="274320" indent="-274320" fontAlgn="auto">
              <a:spcAft>
                <a:spcPts val="0"/>
              </a:spcAft>
              <a:buClr>
                <a:schemeClr val="accent3"/>
              </a:buClr>
              <a:buFont typeface="Wingdings 2"/>
              <a:buChar char=""/>
              <a:defRPr/>
            </a:pPr>
            <a:r>
              <a:rPr lang="en-US" dirty="0" smtClean="0"/>
              <a:t>VISTA/CPRS</a:t>
            </a:r>
          </a:p>
          <a:p>
            <a:pPr marL="640080" lvl="1" indent="-246888" fontAlgn="auto">
              <a:spcAft>
                <a:spcPts val="0"/>
              </a:spcAft>
              <a:buFont typeface="Wingdings 2"/>
              <a:buChar char=""/>
              <a:defRPr/>
            </a:pPr>
            <a:r>
              <a:rPr lang="en-US" dirty="0" smtClean="0"/>
              <a:t>Consult</a:t>
            </a:r>
          </a:p>
          <a:p>
            <a:pPr marL="640080" lvl="1" indent="-246888" fontAlgn="auto">
              <a:spcAft>
                <a:spcPts val="0"/>
              </a:spcAft>
              <a:buFont typeface="Wingdings 2"/>
              <a:buChar char=""/>
              <a:defRPr/>
            </a:pPr>
            <a:r>
              <a:rPr lang="en-US" dirty="0" smtClean="0"/>
              <a:t>Requested service</a:t>
            </a:r>
          </a:p>
          <a:p>
            <a:pPr marL="274320" indent="-274320" fontAlgn="auto">
              <a:spcAft>
                <a:spcPts val="0"/>
              </a:spcAft>
              <a:buClr>
                <a:schemeClr val="accent3"/>
              </a:buClr>
              <a:buFont typeface="Wingdings 2"/>
              <a:buChar char=""/>
              <a:defRPr/>
            </a:pPr>
            <a:r>
              <a:rPr lang="en-US" dirty="0" smtClean="0"/>
              <a:t>DICOM Modality Work List (MWL) – Text Gateway</a:t>
            </a:r>
          </a:p>
          <a:p>
            <a:pPr marL="640080" lvl="1" indent="-246888" fontAlgn="auto">
              <a:spcAft>
                <a:spcPts val="0"/>
              </a:spcAft>
              <a:buFont typeface="Wingdings 2"/>
              <a:buChar char=""/>
              <a:defRPr/>
            </a:pPr>
            <a:r>
              <a:rPr lang="en-US" dirty="0" smtClean="0"/>
              <a:t>Definition of modality AE</a:t>
            </a:r>
          </a:p>
          <a:p>
            <a:pPr marL="640080" lvl="1" indent="-246888" fontAlgn="auto">
              <a:spcAft>
                <a:spcPts val="0"/>
              </a:spcAft>
              <a:buFont typeface="Wingdings 2"/>
              <a:buChar char=""/>
              <a:defRPr/>
            </a:pPr>
            <a:r>
              <a:rPr lang="en-US" dirty="0" smtClean="0"/>
              <a:t>Text gateway setup</a:t>
            </a:r>
          </a:p>
          <a:p>
            <a:pPr marL="274320" indent="-274320" fontAlgn="auto">
              <a:spcAft>
                <a:spcPts val="0"/>
              </a:spcAft>
              <a:buClr>
                <a:schemeClr val="accent3"/>
              </a:buClr>
              <a:buFont typeface="Wingdings 2"/>
              <a:buChar char=""/>
              <a:defRPr/>
            </a:pPr>
            <a:r>
              <a:rPr lang="en-US" dirty="0" smtClean="0"/>
              <a:t>DICOM Storage Class Provider – Image Gateway</a:t>
            </a:r>
          </a:p>
          <a:p>
            <a:pPr marL="640080" lvl="1" indent="-246888" fontAlgn="auto">
              <a:spcAft>
                <a:spcPts val="0"/>
              </a:spcAft>
              <a:buFont typeface="Wingdings 2"/>
              <a:buChar char=""/>
              <a:defRPr/>
            </a:pPr>
            <a:r>
              <a:rPr lang="en-US" dirty="0" smtClean="0"/>
              <a:t>Definition of listener port</a:t>
            </a:r>
          </a:p>
          <a:p>
            <a:pPr marL="640080" lvl="1" indent="-246888" fontAlgn="auto">
              <a:spcAft>
                <a:spcPts val="0"/>
              </a:spcAft>
              <a:buFont typeface="Wingdings 2"/>
              <a:buChar char=""/>
              <a:defRPr/>
            </a:pPr>
            <a:r>
              <a:rPr lang="en-US" dirty="0" smtClean="0"/>
              <a:t>Modality processing</a:t>
            </a:r>
          </a:p>
          <a:p>
            <a:pPr marL="274320" indent="-27432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6934200" cy="609600"/>
          </a:xfrm>
        </p:spPr>
        <p:txBody>
          <a:bodyPr>
            <a:normAutofit fontScale="90000"/>
          </a:bodyPr>
          <a:lstStyle/>
          <a:p>
            <a:pPr fontAlgn="auto">
              <a:spcAft>
                <a:spcPts val="0"/>
              </a:spcAft>
              <a:defRPr/>
            </a:pPr>
            <a:r>
              <a:rPr lang="en-US" dirty="0" smtClean="0"/>
              <a:t>Endoscopic DICOM Capture Workstation</a:t>
            </a:r>
            <a:endParaRPr lang="en-US" dirty="0"/>
          </a:p>
        </p:txBody>
      </p:sp>
      <p:sp>
        <p:nvSpPr>
          <p:cNvPr id="13315" name="Content Placeholder 2"/>
          <p:cNvSpPr>
            <a:spLocks noGrp="1"/>
          </p:cNvSpPr>
          <p:nvPr>
            <p:ph idx="1"/>
          </p:nvPr>
        </p:nvSpPr>
        <p:spPr/>
        <p:txBody>
          <a:bodyPr>
            <a:normAutofit fontScale="92500"/>
          </a:bodyPr>
          <a:lstStyle/>
          <a:p>
            <a:pPr>
              <a:defRPr/>
            </a:pPr>
            <a:r>
              <a:rPr lang="en-US" dirty="0" smtClean="0"/>
              <a:t>Small footprint computer – low profile PC</a:t>
            </a:r>
          </a:p>
          <a:p>
            <a:pPr>
              <a:defRPr/>
            </a:pPr>
            <a:r>
              <a:rPr lang="en-US" dirty="0" smtClean="0"/>
              <a:t>1.8 GHz Centrino processor</a:t>
            </a:r>
          </a:p>
          <a:p>
            <a:pPr>
              <a:defRPr/>
            </a:pPr>
            <a:r>
              <a:rPr lang="en-US" dirty="0" smtClean="0"/>
              <a:t>1 GB system memory and 120 GB IDE drive</a:t>
            </a:r>
          </a:p>
          <a:p>
            <a:pPr>
              <a:defRPr/>
            </a:pPr>
            <a:r>
              <a:rPr lang="en-US" dirty="0" smtClean="0"/>
              <a:t>10/100/1000 Mbit and Wireless networking port</a:t>
            </a:r>
          </a:p>
          <a:p>
            <a:pPr>
              <a:defRPr/>
            </a:pPr>
            <a:r>
              <a:rPr lang="en-US" dirty="0" smtClean="0"/>
              <a:t>Dual monitor capable</a:t>
            </a:r>
          </a:p>
          <a:p>
            <a:pPr>
              <a:defRPr/>
            </a:pPr>
            <a:r>
              <a:rPr lang="en-US" dirty="0" smtClean="0"/>
              <a:t>Analog video to USB for DICOM conversion</a:t>
            </a:r>
          </a:p>
          <a:p>
            <a:pPr>
              <a:defRPr/>
            </a:pPr>
            <a:r>
              <a:rPr lang="en-US" dirty="0" smtClean="0"/>
              <a:t>MS WINDOWS XP Professional</a:t>
            </a:r>
          </a:p>
          <a:p>
            <a:pPr>
              <a:defRPr/>
            </a:pPr>
            <a:r>
              <a:rPr lang="en-US" dirty="0" smtClean="0"/>
              <a:t>TIMS acquisition software</a:t>
            </a:r>
          </a:p>
          <a:p>
            <a:pPr>
              <a:defRPr/>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defRPr/>
            </a:pPr>
            <a:r>
              <a:rPr lang="en-US" dirty="0" smtClean="0"/>
              <a:t>Endoscopy Setup</a:t>
            </a:r>
          </a:p>
        </p:txBody>
      </p:sp>
      <p:sp>
        <p:nvSpPr>
          <p:cNvPr id="12291" name="Content Placeholder 2"/>
          <p:cNvSpPr>
            <a:spLocks noGrp="1"/>
          </p:cNvSpPr>
          <p:nvPr>
            <p:ph idx="1"/>
          </p:nvPr>
        </p:nvSpPr>
        <p:spPr/>
        <p:txBody>
          <a:bodyPr/>
          <a:lstStyle/>
          <a:p>
            <a:r>
              <a:rPr lang="en-US" dirty="0" smtClean="0"/>
              <a:t>Biomed responsible for scope interface</a:t>
            </a:r>
          </a:p>
          <a:p>
            <a:pPr lvl="1"/>
            <a:r>
              <a:rPr lang="en-US" dirty="0" smtClean="0"/>
              <a:t>Analog interface – BNC, VGA …</a:t>
            </a:r>
          </a:p>
          <a:p>
            <a:pPr lvl="1"/>
            <a:r>
              <a:rPr lang="en-US" dirty="0" smtClean="0"/>
              <a:t>Verification of image review for procedure</a:t>
            </a:r>
          </a:p>
          <a:p>
            <a:r>
              <a:rPr lang="en-US" dirty="0" smtClean="0"/>
              <a:t>Verification of image capture</a:t>
            </a:r>
          </a:p>
          <a:p>
            <a:pPr lvl="1"/>
            <a:r>
              <a:rPr lang="en-US" dirty="0" smtClean="0"/>
              <a:t>Video image</a:t>
            </a:r>
          </a:p>
          <a:p>
            <a:pPr lvl="1"/>
            <a:r>
              <a:rPr lang="en-US" dirty="0" smtClean="0"/>
              <a:t>Single frame image</a:t>
            </a:r>
          </a:p>
          <a:p>
            <a:r>
              <a:rPr lang="en-US" dirty="0" smtClean="0"/>
              <a:t>Local storage of acquired procedural images</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6477000" cy="609600"/>
          </a:xfrm>
        </p:spPr>
        <p:txBody>
          <a:bodyPr>
            <a:normAutofit fontScale="90000"/>
          </a:bodyPr>
          <a:lstStyle/>
          <a:p>
            <a:pPr fontAlgn="auto">
              <a:spcAft>
                <a:spcPts val="0"/>
              </a:spcAft>
              <a:defRPr/>
            </a:pPr>
            <a:r>
              <a:rPr lang="en-US" dirty="0" smtClean="0"/>
              <a:t>Endoscopic Hardware and Interface	</a:t>
            </a:r>
            <a:endParaRPr lang="en-US" dirty="0"/>
          </a:p>
        </p:txBody>
      </p:sp>
      <p:sp>
        <p:nvSpPr>
          <p:cNvPr id="13315" name="Content Placeholder 2"/>
          <p:cNvSpPr>
            <a:spLocks noGrp="1"/>
          </p:cNvSpPr>
          <p:nvPr>
            <p:ph idx="1"/>
          </p:nvPr>
        </p:nvSpPr>
        <p:spPr/>
        <p:txBody>
          <a:bodyPr/>
          <a:lstStyle/>
          <a:p>
            <a:r>
              <a:rPr lang="en-US" dirty="0" smtClean="0"/>
              <a:t>Fujinon 2200 Video System</a:t>
            </a:r>
          </a:p>
          <a:p>
            <a:r>
              <a:rPr lang="en-US" dirty="0" smtClean="0"/>
              <a:t>CCD 590 Lower GI Tract Colonoscopy</a:t>
            </a:r>
          </a:p>
          <a:p>
            <a:r>
              <a:rPr lang="en-US" dirty="0" smtClean="0"/>
              <a:t>BNC video output</a:t>
            </a:r>
          </a:p>
          <a:p>
            <a:r>
              <a:rPr lang="en-US" dirty="0" smtClean="0"/>
              <a:t>Analog interface supplied by vendor – BNC to USB</a:t>
            </a:r>
          </a:p>
          <a:p>
            <a:r>
              <a:rPr lang="en-US" dirty="0" smtClean="0"/>
              <a:t>Foot pedal for capturing streaming video</a:t>
            </a:r>
          </a:p>
          <a:p>
            <a:endParaRPr lang="en-US" dirty="0" smtClean="0"/>
          </a:p>
          <a:p>
            <a:r>
              <a:rPr lang="en-US" dirty="0" smtClean="0"/>
              <a:t>TIMS DICOM workstation interfaced to multiple vendor scopes</a:t>
            </a:r>
          </a:p>
          <a:p>
            <a:endParaRPr lang="en-US" dirty="0" smtClean="0"/>
          </a:p>
          <a:p>
            <a:pPr>
              <a:buFont typeface="Wingdings 2" pitchFamily="18" charset="2"/>
              <a:buNone/>
            </a:pP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defRPr/>
            </a:pPr>
            <a:r>
              <a:rPr lang="en-US" dirty="0" smtClean="0"/>
              <a:t>Workstation Network Interface</a:t>
            </a:r>
          </a:p>
        </p:txBody>
      </p:sp>
      <p:sp>
        <p:nvSpPr>
          <p:cNvPr id="16387" name="Content Placeholder 2"/>
          <p:cNvSpPr>
            <a:spLocks noGrp="1"/>
          </p:cNvSpPr>
          <p:nvPr>
            <p:ph idx="1"/>
          </p:nvPr>
        </p:nvSpPr>
        <p:spPr/>
        <p:txBody>
          <a:bodyPr>
            <a:normAutofit lnSpcReduction="10000"/>
          </a:bodyPr>
          <a:lstStyle/>
          <a:p>
            <a:pPr>
              <a:defRPr/>
            </a:pPr>
            <a:r>
              <a:rPr lang="en-US" dirty="0" smtClean="0"/>
              <a:t>Assign IP from a medical modality subnet</a:t>
            </a:r>
          </a:p>
          <a:p>
            <a:pPr>
              <a:defRPr/>
            </a:pPr>
            <a:r>
              <a:rPr lang="en-US" dirty="0" smtClean="0"/>
              <a:t>Network interface info</a:t>
            </a:r>
          </a:p>
          <a:p>
            <a:pPr lvl="1">
              <a:defRPr/>
            </a:pPr>
            <a:r>
              <a:rPr lang="en-US" dirty="0" smtClean="0"/>
              <a:t>IP Address</a:t>
            </a:r>
          </a:p>
          <a:p>
            <a:pPr lvl="1">
              <a:defRPr/>
            </a:pPr>
            <a:r>
              <a:rPr lang="en-US" dirty="0" smtClean="0"/>
              <a:t>Netmask</a:t>
            </a:r>
          </a:p>
          <a:p>
            <a:pPr lvl="1">
              <a:defRPr/>
            </a:pPr>
            <a:r>
              <a:rPr lang="en-US" dirty="0" smtClean="0"/>
              <a:t>Default gateway</a:t>
            </a:r>
          </a:p>
          <a:p>
            <a:pPr lvl="1">
              <a:defRPr/>
            </a:pPr>
            <a:r>
              <a:rPr lang="en-US" dirty="0" smtClean="0"/>
              <a:t>No DNS – hard coded IP resolution</a:t>
            </a:r>
          </a:p>
          <a:p>
            <a:pPr>
              <a:defRPr/>
            </a:pPr>
            <a:r>
              <a:rPr lang="en-US" dirty="0" smtClean="0"/>
              <a:t>VistA Imaging info</a:t>
            </a:r>
          </a:p>
          <a:p>
            <a:pPr lvl="1">
              <a:defRPr/>
            </a:pPr>
            <a:r>
              <a:rPr lang="en-US" dirty="0" smtClean="0"/>
              <a:t>Text Gateway – IP, AE Title  and listener port #</a:t>
            </a:r>
          </a:p>
          <a:p>
            <a:pPr lvl="1">
              <a:defRPr/>
            </a:pPr>
            <a:r>
              <a:rPr lang="en-US" dirty="0" smtClean="0"/>
              <a:t>Image Gateway - IP, AE Title  and listener port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defRPr/>
            </a:pPr>
            <a:r>
              <a:rPr lang="en-US" dirty="0" smtClean="0"/>
              <a:t>VISTA/CPRS</a:t>
            </a:r>
          </a:p>
        </p:txBody>
      </p:sp>
      <p:sp>
        <p:nvSpPr>
          <p:cNvPr id="3" name="Content Placeholder 2"/>
          <p:cNvSpPr>
            <a:spLocks noGrp="1"/>
          </p:cNvSpPr>
          <p:nvPr>
            <p:ph idx="1"/>
          </p:nvPr>
        </p:nvSpPr>
        <p:spPr/>
        <p:txBody>
          <a:bodyPr anchor="ctr">
            <a:normAutofit fontScale="92500" lnSpcReduction="20000"/>
          </a:bodyPr>
          <a:lstStyle/>
          <a:p>
            <a:pPr marL="274320" indent="-274320" fontAlgn="auto">
              <a:spcAft>
                <a:spcPts val="0"/>
              </a:spcAft>
              <a:buClr>
                <a:schemeClr val="accent3"/>
              </a:buClr>
              <a:buFont typeface="Wingdings 2"/>
              <a:buChar char=""/>
              <a:defRPr/>
            </a:pPr>
            <a:r>
              <a:rPr lang="en-US" dirty="0" smtClean="0"/>
              <a:t>CAC creates a consult for procedure</a:t>
            </a:r>
          </a:p>
          <a:p>
            <a:pPr marL="274320" indent="-274320" fontAlgn="auto">
              <a:spcAft>
                <a:spcPts val="0"/>
              </a:spcAft>
              <a:buClr>
                <a:schemeClr val="accent3"/>
              </a:buClr>
              <a:buFont typeface="Wingdings 2"/>
              <a:buChar char=""/>
              <a:defRPr/>
            </a:pPr>
            <a:r>
              <a:rPr lang="en-US" dirty="0" smtClean="0"/>
              <a:t>CAC provides VI coordinator with IEN of REQUESTED SERVICE</a:t>
            </a:r>
          </a:p>
          <a:p>
            <a:pPr marL="274320" indent="-274320" fontAlgn="auto">
              <a:spcAft>
                <a:spcPts val="0"/>
              </a:spcAft>
              <a:buClr>
                <a:schemeClr val="accent3"/>
              </a:buClr>
              <a:buFont typeface="Wingdings 2"/>
              <a:buChar char=""/>
              <a:defRPr/>
            </a:pPr>
            <a:r>
              <a:rPr lang="en-US" dirty="0" smtClean="0"/>
              <a:t>Add entry to DICOM HEALTHCARE PROVIDER SERVICE file (#2006.5831)</a:t>
            </a:r>
          </a:p>
          <a:p>
            <a:pPr marL="640080" lvl="1" indent="-246888" fontAlgn="auto">
              <a:spcAft>
                <a:spcPts val="0"/>
              </a:spcAft>
              <a:buFont typeface="Wingdings 2"/>
              <a:buChar char=""/>
              <a:defRPr/>
            </a:pPr>
            <a:r>
              <a:rPr lang="en-US" dirty="0" smtClean="0"/>
              <a:t>REQUESTED SERVICE – service name of consult</a:t>
            </a:r>
          </a:p>
          <a:p>
            <a:pPr marL="640080" lvl="1" indent="-246888" fontAlgn="auto">
              <a:spcAft>
                <a:spcPts val="0"/>
              </a:spcAft>
              <a:buFont typeface="Wingdings 2"/>
              <a:buChar char=""/>
              <a:defRPr/>
            </a:pPr>
            <a:r>
              <a:rPr lang="en-US" dirty="0" smtClean="0"/>
              <a:t>SERVICE GROUP – GASTROENTEROLOGY</a:t>
            </a:r>
          </a:p>
          <a:p>
            <a:pPr marL="640080" lvl="1" indent="-246888" fontAlgn="auto">
              <a:spcAft>
                <a:spcPts val="0"/>
              </a:spcAft>
              <a:buFont typeface="Wingdings 2"/>
              <a:buChar char=""/>
              <a:defRPr/>
            </a:pPr>
            <a:r>
              <a:rPr lang="en-US" dirty="0" smtClean="0"/>
              <a:t>SERVICE DIVISION – division doing acquisition</a:t>
            </a:r>
          </a:p>
          <a:p>
            <a:pPr marL="640080" lvl="1" indent="-246888" fontAlgn="auto">
              <a:spcAft>
                <a:spcPts val="0"/>
              </a:spcAft>
              <a:buFont typeface="Wingdings 2"/>
              <a:buChar char=""/>
              <a:defRPr/>
            </a:pPr>
            <a:r>
              <a:rPr lang="en-US" dirty="0" smtClean="0"/>
              <a:t>CLINIC – clinic doing acquisition, i.e... GI LAB JC</a:t>
            </a:r>
          </a:p>
          <a:p>
            <a:pPr marL="274320" indent="-274320" fontAlgn="auto">
              <a:spcAft>
                <a:spcPts val="0"/>
              </a:spcAft>
              <a:buClr>
                <a:schemeClr val="accent3"/>
              </a:buClr>
              <a:buFont typeface="Wingdings 2"/>
              <a:buChar char=""/>
              <a:defRPr/>
            </a:pPr>
            <a:r>
              <a:rPr lang="en-US" dirty="0" smtClean="0"/>
              <a:t>File entry trigger HL7 message for Text Gateway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defRPr/>
            </a:pPr>
            <a:r>
              <a:rPr lang="en-US" dirty="0" smtClean="0"/>
              <a:t>Modality MWL Configuration</a:t>
            </a:r>
          </a:p>
        </p:txBody>
      </p:sp>
      <p:sp>
        <p:nvSpPr>
          <p:cNvPr id="18435" name="Content Placeholder 2"/>
          <p:cNvSpPr>
            <a:spLocks noGrp="1"/>
          </p:cNvSpPr>
          <p:nvPr>
            <p:ph idx="1"/>
          </p:nvPr>
        </p:nvSpPr>
        <p:spPr/>
        <p:txBody>
          <a:bodyPr anchor="ctr">
            <a:normAutofit fontScale="92500"/>
          </a:bodyPr>
          <a:lstStyle/>
          <a:p>
            <a:pPr>
              <a:defRPr/>
            </a:pPr>
            <a:r>
              <a:rPr lang="en-US" dirty="0" smtClean="0"/>
              <a:t>Define site specific AE Title for the modality</a:t>
            </a:r>
          </a:p>
          <a:p>
            <a:pPr lvl="1">
              <a:defRPr/>
            </a:pPr>
            <a:r>
              <a:rPr lang="en-US" dirty="0" smtClean="0"/>
              <a:t>Four AE Titles needed for the four rooms</a:t>
            </a:r>
          </a:p>
          <a:p>
            <a:pPr lvl="1">
              <a:defRPr/>
            </a:pPr>
            <a:r>
              <a:rPr lang="en-US" dirty="0" smtClean="0"/>
              <a:t>Each AE Title unique for the site and room</a:t>
            </a:r>
          </a:p>
          <a:p>
            <a:pPr lvl="2">
              <a:defRPr/>
            </a:pPr>
            <a:r>
              <a:rPr lang="en-US" dirty="0" smtClean="0"/>
              <a:t> Vendor should be able to set the AE Title for the unit</a:t>
            </a:r>
          </a:p>
          <a:p>
            <a:pPr lvl="2">
              <a:defRPr/>
            </a:pPr>
            <a:r>
              <a:rPr lang="en-US" dirty="0" smtClean="0"/>
              <a:t>&lt;3 letter site&gt;&lt;clinic&gt;&lt;room number&gt; ..ie STLGIR1</a:t>
            </a:r>
          </a:p>
          <a:p>
            <a:pPr lvl="2">
              <a:defRPr/>
            </a:pPr>
            <a:r>
              <a:rPr lang="en-US" dirty="0" smtClean="0"/>
              <a:t>The name convention is a St. Louis standard not a national</a:t>
            </a:r>
          </a:p>
          <a:p>
            <a:pPr>
              <a:defRPr/>
            </a:pPr>
            <a:r>
              <a:rPr lang="en-US" dirty="0" smtClean="0"/>
              <a:t>Capture workstation DICOM MWL info</a:t>
            </a:r>
          </a:p>
          <a:p>
            <a:pPr lvl="1">
              <a:defRPr/>
            </a:pPr>
            <a:r>
              <a:rPr lang="en-US" dirty="0" smtClean="0"/>
              <a:t>Called AE Title is VISTA_HIS</a:t>
            </a:r>
          </a:p>
          <a:p>
            <a:pPr lvl="1">
              <a:defRPr/>
            </a:pPr>
            <a:r>
              <a:rPr lang="en-US" dirty="0" smtClean="0"/>
              <a:t>Called DICOM port is 60010</a:t>
            </a:r>
          </a:p>
          <a:p>
            <a:pPr lvl="1">
              <a:defRPr/>
            </a:pPr>
            <a:r>
              <a:rPr lang="en-US" dirty="0" smtClean="0"/>
              <a:t>Calling modality to GI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defRPr/>
            </a:pPr>
            <a:r>
              <a:rPr lang="en-US" dirty="0" smtClean="0"/>
              <a:t>WORKLIST Dictionary		</a:t>
            </a:r>
          </a:p>
        </p:txBody>
      </p:sp>
      <p:sp>
        <p:nvSpPr>
          <p:cNvPr id="17411" name="Content Placeholder 2"/>
          <p:cNvSpPr>
            <a:spLocks noGrp="1"/>
          </p:cNvSpPr>
          <p:nvPr>
            <p:ph idx="1"/>
          </p:nvPr>
        </p:nvSpPr>
        <p:spPr/>
        <p:txBody>
          <a:bodyPr anchor="ctr"/>
          <a:lstStyle/>
          <a:p>
            <a:r>
              <a:rPr lang="en-US" dirty="0" smtClean="0"/>
              <a:t>Create entries for modalities in WORKLIST.dic file</a:t>
            </a:r>
          </a:p>
          <a:p>
            <a:pPr lvl="1"/>
            <a:r>
              <a:rPr lang="en-US" dirty="0" smtClean="0"/>
              <a:t>AE Title of the modality</a:t>
            </a:r>
          </a:p>
          <a:p>
            <a:pPr lvl="1"/>
            <a:r>
              <a:rPr lang="en-US" dirty="0" smtClean="0"/>
              <a:t>Institution Name or number</a:t>
            </a:r>
          </a:p>
          <a:p>
            <a:pPr lvl="1"/>
            <a:r>
              <a:rPr lang="en-US" dirty="0" smtClean="0"/>
              <a:t>Imaging service</a:t>
            </a:r>
          </a:p>
          <a:p>
            <a:pPr lvl="1"/>
            <a:r>
              <a:rPr lang="en-US" dirty="0" smtClean="0"/>
              <a:t>Image type</a:t>
            </a:r>
          </a:p>
          <a:p>
            <a:pPr lvl="1"/>
            <a:r>
              <a:rPr lang="en-US" dirty="0" smtClean="0"/>
              <a:t>Type of accession number</a:t>
            </a:r>
          </a:p>
          <a:p>
            <a:pPr lvl="1"/>
            <a:r>
              <a:rPr lang="en-US" dirty="0" smtClean="0"/>
              <a:t>Description (optional)</a:t>
            </a:r>
          </a:p>
          <a:p>
            <a:r>
              <a:rPr lang="en-US" dirty="0" smtClean="0"/>
              <a:t>Update WORKLIST.dic on Text Gateway</a:t>
            </a:r>
          </a:p>
          <a:p>
            <a:pPr>
              <a:buFont typeface="Wingdings 2" pitchFamily="18" charset="2"/>
              <a:buNone/>
            </a:pPr>
            <a:r>
              <a:rPr lang="en-US" sz="1200"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defRPr/>
            </a:pPr>
            <a:r>
              <a:rPr lang="en-US" dirty="0" smtClean="0"/>
              <a:t>MWL Entry – WORKLIST.dic</a:t>
            </a:r>
          </a:p>
        </p:txBody>
      </p:sp>
      <p:sp>
        <p:nvSpPr>
          <p:cNvPr id="3" name="Content Placeholder 2"/>
          <p:cNvSpPr>
            <a:spLocks noGrp="1"/>
          </p:cNvSpPr>
          <p:nvPr>
            <p:ph idx="1"/>
          </p:nvPr>
        </p:nvSpPr>
        <p:spPr/>
        <p:txBody>
          <a:bodyPr/>
          <a:lstStyle/>
          <a:p>
            <a:pPr marL="274320" indent="-274320" fontAlgn="auto">
              <a:spcAft>
                <a:spcPts val="0"/>
              </a:spcAft>
              <a:buClr>
                <a:schemeClr val="accent3"/>
              </a:buClr>
              <a:buFont typeface="Wingdings 2"/>
              <a:buChar char=""/>
              <a:defRPr/>
            </a:pPr>
            <a:endParaRPr lang="en-US" sz="2000" dirty="0" smtClean="0"/>
          </a:p>
          <a:p>
            <a:pPr marL="274320" indent="-274320" fontAlgn="auto">
              <a:spcAft>
                <a:spcPts val="0"/>
              </a:spcAft>
              <a:buClr>
                <a:schemeClr val="accent3"/>
              </a:buClr>
              <a:buFont typeface="Wingdings 2"/>
              <a:buNone/>
              <a:defRPr/>
            </a:pPr>
            <a:r>
              <a:rPr lang="en-US" sz="2000" dirty="0" smtClean="0"/>
              <a:t> </a:t>
            </a:r>
          </a:p>
          <a:p>
            <a:pPr marL="274320" indent="-274320" fontAlgn="auto">
              <a:spcAft>
                <a:spcPts val="0"/>
              </a:spcAft>
              <a:buClr>
                <a:schemeClr val="accent3"/>
              </a:buClr>
              <a:buFont typeface="Wingdings 2"/>
              <a:buNone/>
              <a:defRPr/>
            </a:pPr>
            <a:r>
              <a:rPr lang="en-US" sz="2200" dirty="0" smtClean="0"/>
              <a:t>STLGIR1|657|CON|GI|LONG|GI</a:t>
            </a:r>
            <a:r>
              <a:rPr lang="en-US" sz="2000" dirty="0" smtClean="0"/>
              <a:t> DICOM Capture Station Room 1</a:t>
            </a:r>
          </a:p>
          <a:p>
            <a:pPr marL="274320" indent="-274320" fontAlgn="auto">
              <a:spcAft>
                <a:spcPts val="0"/>
              </a:spcAft>
              <a:buClr>
                <a:schemeClr val="accent3"/>
              </a:buClr>
              <a:buFont typeface="Wingdings 2"/>
              <a:buNone/>
              <a:defRPr/>
            </a:pPr>
            <a:r>
              <a:rPr lang="en-US" sz="2000" dirty="0" smtClean="0"/>
              <a:t>  </a:t>
            </a:r>
          </a:p>
          <a:p>
            <a:pPr marL="274320" indent="-274320" fontAlgn="auto">
              <a:spcAft>
                <a:spcPts val="0"/>
              </a:spcAft>
              <a:buClr>
                <a:schemeClr val="accent3"/>
              </a:buClr>
              <a:buFont typeface="Wingdings 2"/>
              <a:buChar char=""/>
              <a:defRPr/>
            </a:pPr>
            <a:r>
              <a:rPr lang="en-US" sz="2000" dirty="0" smtClean="0"/>
              <a:t>Unique AE Title for each entry</a:t>
            </a:r>
          </a:p>
          <a:p>
            <a:pPr marL="274320" indent="-274320" fontAlgn="auto">
              <a:spcAft>
                <a:spcPts val="0"/>
              </a:spcAft>
              <a:buClr>
                <a:schemeClr val="accent3"/>
              </a:buClr>
              <a:buFont typeface="Wingdings 2"/>
              <a:buChar char=""/>
              <a:defRPr/>
            </a:pPr>
            <a:r>
              <a:rPr lang="en-US" sz="2000" dirty="0" smtClean="0"/>
              <a:t>Site Code will default to Gateway’s site if left blank</a:t>
            </a:r>
          </a:p>
          <a:p>
            <a:pPr marL="274320" indent="-274320" fontAlgn="auto">
              <a:spcAft>
                <a:spcPts val="0"/>
              </a:spcAft>
              <a:buClr>
                <a:schemeClr val="accent3"/>
              </a:buClr>
              <a:buFont typeface="Wingdings 2"/>
              <a:buChar char=""/>
              <a:defRPr/>
            </a:pPr>
            <a:r>
              <a:rPr lang="en-US" sz="2000" dirty="0" smtClean="0"/>
              <a:t>Consult not radiology package</a:t>
            </a:r>
          </a:p>
          <a:p>
            <a:pPr marL="274320" indent="-274320" fontAlgn="auto">
              <a:spcAft>
                <a:spcPts val="0"/>
              </a:spcAft>
              <a:buClr>
                <a:schemeClr val="accent3"/>
              </a:buClr>
              <a:buFont typeface="Wingdings 2"/>
              <a:buChar char=""/>
              <a:defRPr/>
            </a:pPr>
            <a:r>
              <a:rPr lang="en-US" sz="2000" dirty="0" smtClean="0"/>
              <a:t>Image type or modality type</a:t>
            </a:r>
          </a:p>
          <a:p>
            <a:pPr marL="274320" indent="-274320" fontAlgn="auto">
              <a:spcAft>
                <a:spcPts val="0"/>
              </a:spcAft>
              <a:buClr>
                <a:schemeClr val="accent3"/>
              </a:buClr>
              <a:buFont typeface="Wingdings 2"/>
              <a:buChar char=""/>
              <a:defRPr/>
            </a:pPr>
            <a:r>
              <a:rPr lang="en-US" sz="2000" dirty="0" smtClean="0"/>
              <a:t>Long Accession &lt;mmddyy&gt;-&lt;case #&gt;</a:t>
            </a:r>
          </a:p>
          <a:p>
            <a:pPr marL="274320" indent="-274320" fontAlgn="auto">
              <a:spcAft>
                <a:spcPts val="0"/>
              </a:spcAft>
              <a:buClr>
                <a:schemeClr val="accent3"/>
              </a:buClr>
              <a:buFont typeface="Wingdings 2"/>
              <a:buChar char=""/>
              <a:defRPr/>
            </a:pPr>
            <a:r>
              <a:rPr lang="en-US" sz="2000" dirty="0" smtClean="0"/>
              <a:t>Utilize description for future reference</a:t>
            </a:r>
          </a:p>
          <a:p>
            <a:pPr marL="274320" indent="-274320" fontAlgn="auto">
              <a:spcAft>
                <a:spcPts val="0"/>
              </a:spcAft>
              <a:buClr>
                <a:schemeClr val="accent3"/>
              </a:buClr>
              <a:buFont typeface="Wingdings 2"/>
              <a:buChar char=""/>
              <a:defRPr/>
            </a:pPr>
            <a:r>
              <a:rPr lang="en-US" sz="2000" dirty="0" smtClean="0"/>
              <a:t>Test by utilizing a consult with a TEST patient</a:t>
            </a:r>
          </a:p>
          <a:p>
            <a:pPr marL="274320" indent="-274320" fontAlgn="auto">
              <a:spcAft>
                <a:spcPts val="0"/>
              </a:spcAft>
              <a:buClr>
                <a:schemeClr val="accent3"/>
              </a:buClr>
              <a:buFont typeface="Wingdings 2"/>
              <a:buNone/>
              <a:defRPr/>
            </a:pPr>
            <a:endParaRPr lang="en-US" sz="2000" dirty="0" smtClean="0"/>
          </a:p>
          <a:p>
            <a:pPr marL="274320" indent="-274320" fontAlgn="auto">
              <a:spcAft>
                <a:spcPts val="0"/>
              </a:spcAft>
              <a:buClr>
                <a:schemeClr val="accent3"/>
              </a:buClr>
              <a:buFont typeface="Wingdings 2"/>
              <a:buChar char=""/>
              <a:defRPr/>
            </a:pPr>
            <a:endParaRPr lang="en-US" sz="2000" dirty="0" smtClean="0"/>
          </a:p>
          <a:p>
            <a:pPr marL="274320" indent="-274320" fontAlgn="auto">
              <a:spcAft>
                <a:spcPts val="0"/>
              </a:spcAft>
              <a:buClr>
                <a:schemeClr val="accent3"/>
              </a:buClr>
              <a:buFont typeface="Wingdings 2"/>
              <a:buNone/>
              <a:defRPr/>
            </a:pPr>
            <a:r>
              <a:rPr lang="en-US" sz="2000" dirty="0" smtClean="0"/>
              <a:t> </a:t>
            </a:r>
          </a:p>
          <a:p>
            <a:pPr marL="274320" indent="-27432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None/>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pPr>
              <a:defRPr/>
            </a:pPr>
            <a:r>
              <a:rPr lang="en-US" dirty="0" smtClean="0"/>
              <a:t>DICOM SCP – Image Gateway	</a:t>
            </a:r>
          </a:p>
        </p:txBody>
      </p:sp>
      <p:sp>
        <p:nvSpPr>
          <p:cNvPr id="21507" name="Content Placeholder 2"/>
          <p:cNvSpPr>
            <a:spLocks noGrp="1"/>
          </p:cNvSpPr>
          <p:nvPr>
            <p:ph idx="1"/>
          </p:nvPr>
        </p:nvSpPr>
        <p:spPr/>
        <p:txBody>
          <a:bodyPr>
            <a:normAutofit fontScale="92500"/>
          </a:bodyPr>
          <a:lstStyle/>
          <a:p>
            <a:pPr>
              <a:defRPr/>
            </a:pPr>
            <a:r>
              <a:rPr lang="en-US" dirty="0" smtClean="0"/>
              <a:t>Select a DICOM Gateway to receive and process images</a:t>
            </a:r>
          </a:p>
          <a:p>
            <a:pPr lvl="1">
              <a:defRPr/>
            </a:pPr>
            <a:r>
              <a:rPr lang="en-US" dirty="0" smtClean="0"/>
              <a:t>Consult DICOM gateway separate from radiology</a:t>
            </a:r>
          </a:p>
          <a:p>
            <a:pPr lvl="1">
              <a:defRPr/>
            </a:pPr>
            <a:r>
              <a:rPr lang="en-US" dirty="0" smtClean="0"/>
              <a:t># of existing Listener ports</a:t>
            </a:r>
          </a:p>
          <a:p>
            <a:pPr>
              <a:defRPr/>
            </a:pPr>
            <a:r>
              <a:rPr lang="en-US" dirty="0" smtClean="0"/>
              <a:t>Define a port number for Listener (instrument.dic) </a:t>
            </a:r>
          </a:p>
          <a:p>
            <a:pPr>
              <a:defRPr/>
            </a:pPr>
            <a:r>
              <a:rPr lang="en-US" dirty="0" smtClean="0"/>
              <a:t>Define modality processing parameters (modality.dic)</a:t>
            </a:r>
          </a:p>
          <a:p>
            <a:pPr>
              <a:defRPr/>
            </a:pPr>
            <a:r>
              <a:rPr lang="en-US" dirty="0" smtClean="0"/>
              <a:t>Update the dictionary files on DIG</a:t>
            </a:r>
          </a:p>
          <a:p>
            <a:pPr>
              <a:defRPr/>
            </a:pPr>
            <a:r>
              <a:rPr lang="en-US" dirty="0" smtClean="0"/>
              <a:t>Create shortcut for Listener port</a:t>
            </a:r>
          </a:p>
          <a:p>
            <a:pPr>
              <a:buFont typeface="Wingdings 2" pitchFamily="18" charset="2"/>
              <a:buNone/>
              <a:defRPr/>
            </a:pPr>
            <a:endParaRPr lang="en-US" dirty="0" smtClean="0"/>
          </a:p>
          <a:p>
            <a:pPr>
              <a:defRPr/>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defRPr/>
            </a:pPr>
            <a:r>
              <a:rPr lang="en-US" dirty="0" smtClean="0"/>
              <a:t>Instrument Dictionary	</a:t>
            </a:r>
          </a:p>
        </p:txBody>
      </p:sp>
      <p:sp>
        <p:nvSpPr>
          <p:cNvPr id="20483" name="Content Placeholder 2"/>
          <p:cNvSpPr>
            <a:spLocks noGrp="1"/>
          </p:cNvSpPr>
          <p:nvPr>
            <p:ph idx="1"/>
          </p:nvPr>
        </p:nvSpPr>
        <p:spPr/>
        <p:txBody>
          <a:bodyPr anchor="ctr"/>
          <a:lstStyle/>
          <a:p>
            <a:r>
              <a:rPr lang="en-US" dirty="0" smtClean="0"/>
              <a:t>GI1|GI Lab|657|CON|60701|VHASTLDIG7</a:t>
            </a:r>
          </a:p>
          <a:p>
            <a:pPr lvl="1"/>
            <a:r>
              <a:rPr lang="en-US" dirty="0" smtClean="0"/>
              <a:t>Mnemonic</a:t>
            </a:r>
          </a:p>
          <a:p>
            <a:pPr lvl="1"/>
            <a:r>
              <a:rPr lang="en-US" dirty="0" smtClean="0"/>
              <a:t>Description</a:t>
            </a:r>
          </a:p>
          <a:p>
            <a:pPr lvl="1"/>
            <a:r>
              <a:rPr lang="en-US" dirty="0" smtClean="0"/>
              <a:t>Institution Name</a:t>
            </a:r>
          </a:p>
          <a:p>
            <a:pPr lvl="1"/>
            <a:r>
              <a:rPr lang="en-US" dirty="0" smtClean="0"/>
              <a:t>Imaging Service</a:t>
            </a:r>
          </a:p>
          <a:p>
            <a:pPr lvl="1"/>
            <a:r>
              <a:rPr lang="en-US" dirty="0" smtClean="0"/>
              <a:t>Port #</a:t>
            </a:r>
          </a:p>
          <a:p>
            <a:pPr lvl="1"/>
            <a:r>
              <a:rPr lang="en-US" dirty="0" smtClean="0"/>
              <a:t>DICOM Gateway Name</a:t>
            </a:r>
          </a:p>
          <a:p>
            <a:r>
              <a:rPr lang="en-US" dirty="0" smtClean="0"/>
              <a:t>Entries needed for each capture modality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defRPr/>
            </a:pPr>
            <a:r>
              <a:rPr lang="en-US" dirty="0" smtClean="0"/>
              <a:t>Listener Port</a:t>
            </a:r>
          </a:p>
        </p:txBody>
      </p:sp>
      <p:sp>
        <p:nvSpPr>
          <p:cNvPr id="21507" name="Content Placeholder 2"/>
          <p:cNvSpPr>
            <a:spLocks noGrp="1"/>
          </p:cNvSpPr>
          <p:nvPr>
            <p:ph idx="1"/>
          </p:nvPr>
        </p:nvSpPr>
        <p:spPr/>
        <p:txBody>
          <a:bodyPr/>
          <a:lstStyle/>
          <a:p>
            <a:r>
              <a:rPr lang="en-US" dirty="0" smtClean="0"/>
              <a:t>Shortcut on DIGs Desktop</a:t>
            </a:r>
          </a:p>
          <a:p>
            <a:pPr lvl="1"/>
            <a:r>
              <a:rPr lang="en-US" sz="1600" dirty="0" smtClean="0"/>
              <a:t>“C:\Program Files\Vista\Imaging\DICOM\MAG_Cstore.exe” localhost 60000 GI1</a:t>
            </a:r>
          </a:p>
          <a:p>
            <a:pPr lvl="1"/>
            <a:r>
              <a:rPr lang="en-US" sz="1600" dirty="0" smtClean="0"/>
              <a:t>MAG_Cstore is executable interface to Cache Mumps</a:t>
            </a:r>
          </a:p>
          <a:p>
            <a:pPr lvl="1"/>
            <a:r>
              <a:rPr lang="en-US" sz="1600" dirty="0" smtClean="0"/>
              <a:t>Localhost is IP address of the server hosting the Listener port</a:t>
            </a:r>
          </a:p>
          <a:p>
            <a:pPr lvl="1"/>
            <a:r>
              <a:rPr lang="en-US" sz="1600" dirty="0" smtClean="0"/>
              <a:t>60000 default port for VI interface</a:t>
            </a:r>
          </a:p>
          <a:p>
            <a:pPr lvl="1"/>
            <a:r>
              <a:rPr lang="en-US" sz="1600" dirty="0" smtClean="0"/>
              <a:t>Mnemonic of the entry in the instrument dictionary file </a:t>
            </a:r>
          </a:p>
          <a:p>
            <a:r>
              <a:rPr lang="en-US" dirty="0" smtClean="0"/>
              <a:t>Shortcut will be needed for each mnemonic of capture workstation sending to the Digs</a:t>
            </a:r>
          </a:p>
          <a:p>
            <a:r>
              <a:rPr lang="en-US" dirty="0" smtClean="0"/>
              <a:t>Single Listener could be used for all capture modality but separated ports are recommended to avoid bottle necks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defRPr/>
            </a:pPr>
            <a:r>
              <a:rPr lang="en-US" dirty="0" smtClean="0"/>
              <a:t>Modality Dictionary</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Clr>
                <a:schemeClr val="accent3"/>
              </a:buClr>
              <a:buFont typeface="Wingdings 2"/>
              <a:buNone/>
              <a:defRPr/>
            </a:pPr>
            <a:r>
              <a:rPr lang="en-US" sz="2000" dirty="0" smtClean="0"/>
              <a:t>TIMS|WS3000|ES|&lt;DICOM&gt;|CORRECT^MAGDIR3||datamisc.dic|CON</a:t>
            </a:r>
            <a:endParaRPr lang="en-US" dirty="0" smtClean="0"/>
          </a:p>
          <a:p>
            <a:pPr marL="640080" lvl="1" indent="-246888" fontAlgn="auto">
              <a:spcAft>
                <a:spcPts val="0"/>
              </a:spcAft>
              <a:buFont typeface="Wingdings 2"/>
              <a:buChar char=""/>
              <a:defRPr/>
            </a:pPr>
            <a:r>
              <a:rPr lang="en-US" dirty="0" smtClean="0"/>
              <a:t>Manufacturer</a:t>
            </a:r>
          </a:p>
          <a:p>
            <a:pPr marL="640080" lvl="1" indent="-246888" fontAlgn="auto">
              <a:spcAft>
                <a:spcPts val="0"/>
              </a:spcAft>
              <a:buFont typeface="Wingdings 2"/>
              <a:buChar char=""/>
              <a:defRPr/>
            </a:pPr>
            <a:r>
              <a:rPr lang="en-US" dirty="0" smtClean="0"/>
              <a:t>Model</a:t>
            </a:r>
          </a:p>
          <a:p>
            <a:pPr marL="640080" lvl="1" indent="-246888" fontAlgn="auto">
              <a:spcAft>
                <a:spcPts val="0"/>
              </a:spcAft>
              <a:buFont typeface="Wingdings 2"/>
              <a:buChar char=""/>
              <a:defRPr/>
            </a:pPr>
            <a:r>
              <a:rPr lang="en-US" dirty="0" smtClean="0"/>
              <a:t>Modality</a:t>
            </a:r>
          </a:p>
          <a:p>
            <a:pPr marL="640080" lvl="1" indent="-246888" fontAlgn="auto">
              <a:spcAft>
                <a:spcPts val="0"/>
              </a:spcAft>
              <a:buFont typeface="Wingdings 2"/>
              <a:buChar char=""/>
              <a:defRPr/>
            </a:pPr>
            <a:r>
              <a:rPr lang="en-US" dirty="0" smtClean="0"/>
              <a:t>Dcmtotga.exe Parameters</a:t>
            </a:r>
          </a:p>
          <a:p>
            <a:pPr marL="640080" lvl="1" indent="-246888" fontAlgn="auto">
              <a:spcAft>
                <a:spcPts val="0"/>
              </a:spcAft>
              <a:buFont typeface="Wingdings 2"/>
              <a:buChar char=""/>
              <a:defRPr/>
            </a:pPr>
            <a:r>
              <a:rPr lang="en-US" dirty="0" smtClean="0"/>
              <a:t>Case # lookup code</a:t>
            </a:r>
          </a:p>
          <a:p>
            <a:pPr marL="640080" lvl="1" indent="-246888" fontAlgn="auto">
              <a:spcAft>
                <a:spcPts val="0"/>
              </a:spcAft>
              <a:buFont typeface="Wingdings 2"/>
              <a:buChar char=""/>
              <a:defRPr/>
            </a:pPr>
            <a:r>
              <a:rPr lang="en-US" dirty="0" smtClean="0"/>
              <a:t>Data extraction code </a:t>
            </a:r>
          </a:p>
          <a:p>
            <a:pPr marL="640080" lvl="1" indent="-246888" fontAlgn="auto">
              <a:spcAft>
                <a:spcPts val="0"/>
              </a:spcAft>
              <a:buFont typeface="Wingdings 2"/>
              <a:buChar char=""/>
              <a:defRPr/>
            </a:pPr>
            <a:r>
              <a:rPr lang="en-US" dirty="0" smtClean="0"/>
              <a:t>Data extraction file</a:t>
            </a:r>
          </a:p>
          <a:p>
            <a:pPr marL="640080" lvl="1" indent="-246888" fontAlgn="auto">
              <a:spcAft>
                <a:spcPts val="0"/>
              </a:spcAft>
              <a:buFont typeface="Wingdings 2"/>
              <a:buChar char=""/>
              <a:defRPr/>
            </a:pPr>
            <a:r>
              <a:rPr lang="en-US" dirty="0" smtClean="0"/>
              <a:t>Imaging Service</a:t>
            </a:r>
          </a:p>
          <a:p>
            <a:pPr marL="274320" indent="-274320" fontAlgn="auto">
              <a:spcAft>
                <a:spcPts val="0"/>
              </a:spcAft>
              <a:buClr>
                <a:schemeClr val="accent3"/>
              </a:buClr>
              <a:buFont typeface="Wingdings 2"/>
              <a:buChar char=""/>
              <a:defRPr/>
            </a:pPr>
            <a:r>
              <a:rPr lang="en-US" dirty="0" smtClean="0"/>
              <a:t>Only one entry required for each manufacturer or model</a:t>
            </a:r>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defRPr/>
            </a:pPr>
            <a:r>
              <a:rPr lang="en-US" dirty="0" smtClean="0"/>
              <a:t>DICOM Storage</a:t>
            </a:r>
          </a:p>
        </p:txBody>
      </p:sp>
      <p:sp>
        <p:nvSpPr>
          <p:cNvPr id="23555" name="Content Placeholder 2"/>
          <p:cNvSpPr>
            <a:spLocks noGrp="1"/>
          </p:cNvSpPr>
          <p:nvPr>
            <p:ph idx="1"/>
          </p:nvPr>
        </p:nvSpPr>
        <p:spPr/>
        <p:txBody>
          <a:bodyPr/>
          <a:lstStyle/>
          <a:p>
            <a:r>
              <a:rPr lang="en-US" dirty="0" smtClean="0"/>
              <a:t>Acquire images for TEST patient</a:t>
            </a:r>
          </a:p>
          <a:p>
            <a:r>
              <a:rPr lang="en-US" dirty="0" smtClean="0"/>
              <a:t>Test acquisition software for creating SC images</a:t>
            </a:r>
          </a:p>
          <a:p>
            <a:r>
              <a:rPr lang="en-US" dirty="0" smtClean="0"/>
              <a:t>Transmit image to VISTA Imaging</a:t>
            </a:r>
          </a:p>
          <a:p>
            <a:r>
              <a:rPr lang="en-US" dirty="0" smtClean="0"/>
              <a:t>Verify processing of images on DIG</a:t>
            </a:r>
          </a:p>
          <a:p>
            <a:pPr lvl="1"/>
            <a:r>
              <a:rPr lang="en-US" dirty="0" smtClean="0"/>
              <a:t>Correct MODALITY.dic definition</a:t>
            </a:r>
          </a:p>
          <a:p>
            <a:pPr lvl="1"/>
            <a:r>
              <a:rPr lang="en-US" dirty="0" smtClean="0"/>
              <a:t>No entry in VISTA correct bucket</a:t>
            </a:r>
          </a:p>
          <a:p>
            <a:r>
              <a:rPr lang="en-US" dirty="0" smtClean="0"/>
              <a:t>Review images in Vista Imaging Client for correctness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defRPr/>
            </a:pPr>
            <a:r>
              <a:rPr lang="en-US" dirty="0" smtClean="0"/>
              <a:t>Exam Room Configuration</a:t>
            </a:r>
          </a:p>
        </p:txBody>
      </p:sp>
      <p:sp>
        <p:nvSpPr>
          <p:cNvPr id="26627" name="Content Placeholder 2"/>
          <p:cNvSpPr>
            <a:spLocks noGrp="1"/>
          </p:cNvSpPr>
          <p:nvPr>
            <p:ph idx="1"/>
          </p:nvPr>
        </p:nvSpPr>
        <p:spPr/>
        <p:txBody>
          <a:bodyPr anchor="ctr">
            <a:normAutofit lnSpcReduction="10000"/>
          </a:bodyPr>
          <a:lstStyle/>
          <a:p>
            <a:pPr>
              <a:defRPr/>
            </a:pPr>
            <a:r>
              <a:rPr lang="en-US" dirty="0" smtClean="0"/>
              <a:t>DICOM capture workstation</a:t>
            </a:r>
          </a:p>
          <a:p>
            <a:pPr>
              <a:defRPr/>
            </a:pPr>
            <a:r>
              <a:rPr lang="en-US" dirty="0" smtClean="0"/>
              <a:t>Endoscopic hardware and interface</a:t>
            </a:r>
          </a:p>
          <a:p>
            <a:pPr>
              <a:defRPr/>
            </a:pPr>
            <a:r>
              <a:rPr lang="en-US" dirty="0" smtClean="0"/>
              <a:t>Clinical Workstation – CPRS/VISTA Imaging</a:t>
            </a:r>
          </a:p>
          <a:p>
            <a:pPr lvl="1">
              <a:defRPr/>
            </a:pPr>
            <a:r>
              <a:rPr lang="en-US" dirty="0" smtClean="0"/>
              <a:t>CPRS </a:t>
            </a:r>
          </a:p>
          <a:p>
            <a:pPr lvl="1">
              <a:defRPr/>
            </a:pPr>
            <a:r>
              <a:rPr lang="en-US" dirty="0" smtClean="0"/>
              <a:t>VISTA Imaging Client for review and QA of images</a:t>
            </a:r>
          </a:p>
          <a:p>
            <a:pPr>
              <a:defRPr/>
            </a:pPr>
            <a:r>
              <a:rPr lang="en-US" dirty="0" smtClean="0"/>
              <a:t>Procedure Workflow</a:t>
            </a:r>
          </a:p>
          <a:p>
            <a:pPr>
              <a:defRPr/>
            </a:pPr>
            <a:r>
              <a:rPr lang="en-US" dirty="0" smtClean="0"/>
              <a:t>CPRS report template</a:t>
            </a:r>
          </a:p>
          <a:p>
            <a:pPr>
              <a:defRPr/>
            </a:pPr>
            <a:r>
              <a:rPr lang="en-US" dirty="0" smtClean="0"/>
              <a:t>Procedural results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defRPr/>
            </a:pPr>
            <a:r>
              <a:rPr lang="en-US" dirty="0" smtClean="0"/>
              <a:t>Clinical Workstation</a:t>
            </a:r>
          </a:p>
        </p:txBody>
      </p:sp>
      <p:sp>
        <p:nvSpPr>
          <p:cNvPr id="25603" name="Content Placeholder 2"/>
          <p:cNvSpPr>
            <a:spLocks noGrp="1"/>
          </p:cNvSpPr>
          <p:nvPr>
            <p:ph idx="1"/>
          </p:nvPr>
        </p:nvSpPr>
        <p:spPr/>
        <p:txBody>
          <a:bodyPr anchor="ctr"/>
          <a:lstStyle/>
          <a:p>
            <a:r>
              <a:rPr lang="en-US" dirty="0" smtClean="0"/>
              <a:t>CPRS </a:t>
            </a:r>
          </a:p>
          <a:p>
            <a:pPr lvl="1"/>
            <a:r>
              <a:rPr lang="en-US" dirty="0" smtClean="0"/>
              <a:t>Entering consults</a:t>
            </a:r>
          </a:p>
          <a:p>
            <a:pPr lvl="1"/>
            <a:r>
              <a:rPr lang="en-US" dirty="0" smtClean="0"/>
              <a:t>IMED Consent </a:t>
            </a:r>
          </a:p>
          <a:p>
            <a:pPr lvl="1"/>
            <a:r>
              <a:rPr lang="en-US" dirty="0" smtClean="0"/>
              <a:t>Template for report to progress note</a:t>
            </a:r>
          </a:p>
          <a:p>
            <a:r>
              <a:rPr lang="en-US" dirty="0" smtClean="0"/>
              <a:t>VISTA Imaging</a:t>
            </a:r>
          </a:p>
          <a:p>
            <a:pPr lvl="1"/>
            <a:r>
              <a:rPr lang="en-US" dirty="0" smtClean="0"/>
              <a:t>Review/QA of images</a:t>
            </a:r>
          </a:p>
          <a:p>
            <a:pPr lvl="1"/>
            <a:r>
              <a:rPr lang="en-US" dirty="0" smtClean="0"/>
              <a:t>Deletion of images</a:t>
            </a:r>
          </a:p>
          <a:p>
            <a:pPr lvl="1"/>
            <a:r>
              <a:rPr lang="en-US" dirty="0" smtClean="0"/>
              <a:t>Printing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defRPr/>
            </a:pPr>
            <a:r>
              <a:rPr lang="en-US" dirty="0" smtClean="0"/>
              <a:t>Procedure Workflow</a:t>
            </a:r>
          </a:p>
        </p:txBody>
      </p:sp>
      <p:sp>
        <p:nvSpPr>
          <p:cNvPr id="3" name="Content Placeholder 2"/>
          <p:cNvSpPr>
            <a:spLocks noGrp="1"/>
          </p:cNvSpPr>
          <p:nvPr>
            <p:ph idx="1"/>
          </p:nvPr>
        </p:nvSpPr>
        <p:spPr/>
        <p:txBody>
          <a:bodyPr>
            <a:normAutofit fontScale="92500"/>
          </a:bodyPr>
          <a:lstStyle/>
          <a:p>
            <a:pPr marL="274320" indent="-274320" fontAlgn="auto">
              <a:spcAft>
                <a:spcPts val="0"/>
              </a:spcAft>
              <a:buClr>
                <a:schemeClr val="accent3"/>
              </a:buClr>
              <a:buFont typeface="Wingdings 2"/>
              <a:buChar char=""/>
              <a:defRPr/>
            </a:pPr>
            <a:r>
              <a:rPr lang="en-US" dirty="0" smtClean="0"/>
              <a:t>Consult is entered for the colonoscopy procedure in CPRS</a:t>
            </a:r>
          </a:p>
          <a:p>
            <a:pPr marL="274320" indent="-274320" fontAlgn="auto">
              <a:spcAft>
                <a:spcPts val="0"/>
              </a:spcAft>
              <a:buClr>
                <a:schemeClr val="accent3"/>
              </a:buClr>
              <a:buFont typeface="Wingdings 2"/>
              <a:buChar char=""/>
              <a:defRPr/>
            </a:pPr>
            <a:r>
              <a:rPr lang="en-US" dirty="0" smtClean="0"/>
              <a:t>Consents signed for procedure</a:t>
            </a:r>
          </a:p>
          <a:p>
            <a:pPr marL="274320" indent="-274320" fontAlgn="auto">
              <a:spcAft>
                <a:spcPts val="0"/>
              </a:spcAft>
              <a:buClr>
                <a:schemeClr val="accent3"/>
              </a:buClr>
              <a:buFont typeface="Wingdings 2"/>
              <a:buChar char=""/>
              <a:defRPr/>
            </a:pPr>
            <a:r>
              <a:rPr lang="en-US" dirty="0" smtClean="0"/>
              <a:t>Patient demographics are queried from the DICOM MWL (Text Gateway)</a:t>
            </a:r>
          </a:p>
          <a:p>
            <a:pPr marL="274320" indent="-274320" fontAlgn="auto">
              <a:spcAft>
                <a:spcPts val="0"/>
              </a:spcAft>
              <a:buClr>
                <a:schemeClr val="accent3"/>
              </a:buClr>
              <a:buFont typeface="Wingdings 2"/>
              <a:buChar char=""/>
              <a:defRPr/>
            </a:pPr>
            <a:r>
              <a:rPr lang="en-US" dirty="0" smtClean="0"/>
              <a:t>Acquire images and/or video streams</a:t>
            </a:r>
          </a:p>
          <a:p>
            <a:pPr marL="274320" indent="-274320" fontAlgn="auto">
              <a:spcAft>
                <a:spcPts val="0"/>
              </a:spcAft>
              <a:buClr>
                <a:schemeClr val="accent3"/>
              </a:buClr>
              <a:buFont typeface="Wingdings 2"/>
              <a:buChar char=""/>
              <a:defRPr/>
            </a:pPr>
            <a:r>
              <a:rPr lang="en-US" dirty="0" smtClean="0"/>
              <a:t>Label images and discard if needed</a:t>
            </a:r>
          </a:p>
          <a:p>
            <a:pPr marL="274320" indent="-274320" fontAlgn="auto">
              <a:spcAft>
                <a:spcPts val="0"/>
              </a:spcAft>
              <a:buClr>
                <a:schemeClr val="accent3"/>
              </a:buClr>
              <a:buFont typeface="Wingdings 2"/>
              <a:buChar char=""/>
              <a:defRPr/>
            </a:pPr>
            <a:r>
              <a:rPr lang="en-US" dirty="0" smtClean="0"/>
              <a:t>Output</a:t>
            </a:r>
          </a:p>
          <a:p>
            <a:pPr marL="640080" lvl="1" indent="-246888" fontAlgn="auto">
              <a:spcAft>
                <a:spcPts val="0"/>
              </a:spcAft>
              <a:buFont typeface="Wingdings 2"/>
              <a:buChar char=""/>
              <a:defRPr/>
            </a:pPr>
            <a:r>
              <a:rPr lang="en-US" dirty="0" smtClean="0"/>
              <a:t>Send to VISTA Imaging</a:t>
            </a:r>
          </a:p>
          <a:p>
            <a:pPr marL="640080" lvl="1" indent="-246888" fontAlgn="auto">
              <a:spcAft>
                <a:spcPts val="0"/>
              </a:spcAft>
              <a:buFont typeface="Wingdings 2"/>
              <a:buChar char=""/>
              <a:defRPr/>
            </a:pPr>
            <a:r>
              <a:rPr lang="en-US" dirty="0" smtClean="0"/>
              <a:t>Send to printer if hardcopy is needed for patient</a:t>
            </a:r>
          </a:p>
          <a:p>
            <a:pPr marL="274320" indent="-274320" fontAlgn="auto">
              <a:spcAft>
                <a:spcPts val="0"/>
              </a:spcAft>
              <a:buClr>
                <a:schemeClr val="accent3"/>
              </a:buClr>
              <a:buFont typeface="Wingdings 2"/>
              <a:buNone/>
              <a:defRP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defRPr/>
            </a:pPr>
            <a:r>
              <a:rPr lang="en-US" dirty="0" smtClean="0"/>
              <a:t>CPRS Report Template</a:t>
            </a:r>
          </a:p>
        </p:txBody>
      </p:sp>
      <p:sp>
        <p:nvSpPr>
          <p:cNvPr id="3" name="Content Placeholder 2"/>
          <p:cNvSpPr>
            <a:spLocks noGrp="1"/>
          </p:cNvSpPr>
          <p:nvPr>
            <p:ph idx="1"/>
          </p:nvPr>
        </p:nvSpPr>
        <p:spPr/>
        <p:txBody>
          <a:bodyPr/>
          <a:lstStyle/>
          <a:p>
            <a:pPr marL="274320" indent="-274320" fontAlgn="auto">
              <a:spcAft>
                <a:spcPts val="0"/>
              </a:spcAft>
              <a:buClr>
                <a:schemeClr val="accent3"/>
              </a:buClr>
              <a:buFont typeface="Wingdings 2"/>
              <a:buChar char=""/>
              <a:defRPr/>
            </a:pPr>
            <a:r>
              <a:rPr lang="en-US" sz="2800" dirty="0" smtClean="0">
                <a:latin typeface="+mj-lt"/>
              </a:rPr>
              <a:t>GI Procedure template selection</a:t>
            </a:r>
          </a:p>
          <a:p>
            <a:pPr marL="274320" indent="-274320" fontAlgn="auto">
              <a:spcAft>
                <a:spcPts val="0"/>
              </a:spcAft>
              <a:buClr>
                <a:schemeClr val="accent3"/>
              </a:buClr>
              <a:buFont typeface="Wingdings 2"/>
              <a:buChar char=""/>
              <a:defRPr/>
            </a:pPr>
            <a:r>
              <a:rPr lang="en-US" sz="2800" dirty="0" smtClean="0">
                <a:latin typeface="Calibri" pitchFamily="34" charset="0"/>
              </a:rPr>
              <a:t>Colonoscopy procedure</a:t>
            </a:r>
          </a:p>
          <a:p>
            <a:pPr marL="274320" indent="-274320" fontAlgn="auto">
              <a:spcAft>
                <a:spcPts val="0"/>
              </a:spcAft>
              <a:buClr>
                <a:schemeClr val="accent3"/>
              </a:buClr>
              <a:buFont typeface="Wingdings 2"/>
              <a:buChar char=""/>
              <a:defRPr/>
            </a:pPr>
            <a:r>
              <a:rPr lang="en-US" sz="2800" dirty="0" smtClean="0">
                <a:latin typeface="Calibri" pitchFamily="34" charset="0"/>
              </a:rPr>
              <a:t>Progress note reviewed and signed</a:t>
            </a:r>
          </a:p>
          <a:p>
            <a:pPr marL="274320" indent="-274320" fontAlgn="auto">
              <a:spcAft>
                <a:spcPts val="0"/>
              </a:spcAft>
              <a:buClr>
                <a:schemeClr val="accent3"/>
              </a:buClr>
              <a:buFont typeface="Wingdings 2"/>
              <a:buChar char=""/>
              <a:defRPr/>
            </a:pPr>
            <a:r>
              <a:rPr lang="en-US" sz="2800" dirty="0" smtClean="0">
                <a:latin typeface="Calibri" pitchFamily="34" charset="0"/>
              </a:rPr>
              <a:t>Pathology order generated if needed</a:t>
            </a:r>
          </a:p>
          <a:p>
            <a:pPr marL="274320" indent="-274320" fontAlgn="auto">
              <a:spcAft>
                <a:spcPts val="0"/>
              </a:spcAft>
              <a:buClr>
                <a:schemeClr val="accent3"/>
              </a:buClr>
              <a:buFont typeface="Wingdings 2"/>
              <a:buChar char=""/>
              <a:defRPr/>
            </a:pPr>
            <a:r>
              <a:rPr lang="en-US" sz="2800" dirty="0" smtClean="0">
                <a:latin typeface="Calibri" pitchFamily="34" charset="0"/>
              </a:rPr>
              <a:t>50 to 60 percent of the studies are normal</a:t>
            </a:r>
          </a:p>
          <a:p>
            <a:pPr marL="274320" indent="-274320" fontAlgn="auto">
              <a:spcAft>
                <a:spcPts val="0"/>
              </a:spcAft>
              <a:buClr>
                <a:schemeClr val="accent3"/>
              </a:buClr>
              <a:buFont typeface="Wingdings 2"/>
              <a:buChar char=""/>
              <a:defRPr/>
            </a:pPr>
            <a:r>
              <a:rPr lang="en-US" sz="2800" dirty="0" smtClean="0">
                <a:latin typeface="Calibri" pitchFamily="34" charset="0"/>
              </a:rPr>
              <a:t>Planned Flexsig, EGD and other GI procedures</a:t>
            </a:r>
          </a:p>
          <a:p>
            <a:pPr marL="274320" indent="-274320" fontAlgn="auto">
              <a:spcAft>
                <a:spcPts val="0"/>
              </a:spcAft>
              <a:buClr>
                <a:schemeClr val="accent3"/>
              </a:buClr>
              <a:buFont typeface="Wingdings 2"/>
              <a:buChar char=""/>
              <a:defRPr/>
            </a:pPr>
            <a:r>
              <a:rPr lang="en-US" sz="2800" dirty="0" smtClean="0">
                <a:latin typeface="Calibri" pitchFamily="34" charset="0"/>
              </a:rPr>
              <a:t>Live only with colonoscopy</a:t>
            </a:r>
          </a:p>
          <a:p>
            <a:pPr marL="274320" indent="-274320" fontAlgn="auto">
              <a:spcAft>
                <a:spcPts val="0"/>
              </a:spcAft>
              <a:buClr>
                <a:schemeClr val="accent3"/>
              </a:buClr>
              <a:buFont typeface="Wingdings 2"/>
              <a:buChar char=""/>
              <a:defRPr/>
            </a:pPr>
            <a:r>
              <a:rPr lang="en-US" sz="2800" dirty="0" smtClean="0">
                <a:latin typeface="Calibri" pitchFamily="34" charset="0"/>
              </a:rPr>
              <a:t>Other procedure plan “Go-Live” before end of year</a:t>
            </a:r>
          </a:p>
          <a:p>
            <a:pPr marL="274320" indent="-274320" fontAlgn="auto">
              <a:spcAft>
                <a:spcPts val="0"/>
              </a:spcAft>
              <a:buClr>
                <a:schemeClr val="accent3"/>
              </a:buClr>
              <a:buFont typeface="Wingdings 2"/>
              <a:buChar char=""/>
              <a:defRPr/>
            </a:pPr>
            <a:r>
              <a:rPr lang="en-US" sz="2800" dirty="0" smtClean="0">
                <a:latin typeface="Calibri" pitchFamily="34" charset="0"/>
              </a:rPr>
              <a:t>Continue modification and enhancement based on physician feedback</a:t>
            </a:r>
          </a:p>
          <a:p>
            <a:pPr marL="274320" indent="-274320" fontAlgn="auto">
              <a:spcAft>
                <a:spcPts val="0"/>
              </a:spcAft>
              <a:buClr>
                <a:schemeClr val="accent3"/>
              </a:buClr>
              <a:buFont typeface="Wingdings 2"/>
              <a:buChar char=""/>
              <a:defRPr/>
            </a:pPr>
            <a:endParaRPr lang="en-US" sz="2800" dirty="0" smtClean="0">
              <a:latin typeface="Calibri" pitchFamily="34" charset="0"/>
            </a:endParaRPr>
          </a:p>
          <a:p>
            <a:pPr marL="274320" indent="-274320" fontAlgn="auto">
              <a:spcAft>
                <a:spcPts val="0"/>
              </a:spcAft>
              <a:buClr>
                <a:schemeClr val="accent3"/>
              </a:buClr>
              <a:buFont typeface="Wingdings 2"/>
              <a:buChar char=""/>
              <a:defRPr/>
            </a:pPr>
            <a:endParaRPr lang="en-US" sz="2800" dirty="0" smtClean="0">
              <a:latin typeface="Calibri" pitchFamily="34" charset="0"/>
            </a:endParaRPr>
          </a:p>
          <a:p>
            <a:pPr marL="274320" indent="-274320" fontAlgn="auto">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Box 4"/>
          <p:cNvSpPr txBox="1">
            <a:spLocks noChangeArrowheads="1"/>
          </p:cNvSpPr>
          <p:nvPr/>
        </p:nvSpPr>
        <p:spPr bwMode="auto">
          <a:xfrm>
            <a:off x="2209800" y="685800"/>
            <a:ext cx="4740275" cy="276225"/>
          </a:xfrm>
          <a:prstGeom prst="rect">
            <a:avLst/>
          </a:prstGeom>
          <a:noFill/>
          <a:ln w="9525">
            <a:noFill/>
            <a:miter lim="800000"/>
            <a:headEnd/>
            <a:tailEnd/>
          </a:ln>
        </p:spPr>
        <p:txBody>
          <a:bodyPr wrap="none">
            <a:spAutoFit/>
          </a:bodyPr>
          <a:lstStyle/>
          <a:p>
            <a:r>
              <a:rPr lang="en-US" sz="1200" dirty="0">
                <a:latin typeface="Calibri" pitchFamily="34" charset="0"/>
              </a:rPr>
              <a:t>Initial Screen after selecting GI Procedures from the Shared Template list.</a:t>
            </a:r>
          </a:p>
        </p:txBody>
      </p:sp>
      <p:pic>
        <p:nvPicPr>
          <p:cNvPr id="28674" name="Picture 2" descr="Image of a custom Reminder dialog template with colonoscopy procedure highlighted"/>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Box 2"/>
          <p:cNvSpPr txBox="1">
            <a:spLocks noChangeArrowheads="1"/>
          </p:cNvSpPr>
          <p:nvPr/>
        </p:nvSpPr>
        <p:spPr bwMode="auto">
          <a:xfrm>
            <a:off x="2895600" y="685800"/>
            <a:ext cx="3105150" cy="276225"/>
          </a:xfrm>
          <a:prstGeom prst="rect">
            <a:avLst/>
          </a:prstGeom>
          <a:noFill/>
          <a:ln w="9525">
            <a:noFill/>
            <a:miter lim="800000"/>
            <a:headEnd/>
            <a:tailEnd/>
          </a:ln>
        </p:spPr>
        <p:txBody>
          <a:bodyPr wrap="square">
            <a:spAutoFit/>
          </a:bodyPr>
          <a:lstStyle/>
          <a:p>
            <a:r>
              <a:rPr lang="en-US" sz="1200" dirty="0">
                <a:latin typeface="Calibri" pitchFamily="34" charset="0"/>
              </a:rPr>
              <a:t>Display after selecting Colonoscopy procedure.</a:t>
            </a:r>
          </a:p>
        </p:txBody>
      </p:sp>
      <p:pic>
        <p:nvPicPr>
          <p:cNvPr id="29698" name="Picture 2" descr="Image of a custom Reminder dialog template with colonoscopy procure highlighted showing additional prompts for type in the gastroenterology procedure note "/>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Box 2"/>
          <p:cNvSpPr txBox="1">
            <a:spLocks noChangeArrowheads="1"/>
          </p:cNvSpPr>
          <p:nvPr/>
        </p:nvSpPr>
        <p:spPr bwMode="auto">
          <a:xfrm>
            <a:off x="1752600" y="833438"/>
            <a:ext cx="6540500" cy="461962"/>
          </a:xfrm>
          <a:prstGeom prst="rect">
            <a:avLst/>
          </a:prstGeom>
          <a:noFill/>
          <a:ln w="9525">
            <a:noFill/>
            <a:miter lim="800000"/>
            <a:headEnd/>
            <a:tailEnd/>
          </a:ln>
        </p:spPr>
        <p:txBody>
          <a:bodyPr>
            <a:spAutoFit/>
          </a:bodyPr>
          <a:lstStyle/>
          <a:p>
            <a:r>
              <a:rPr lang="en-US" sz="1200" dirty="0">
                <a:latin typeface="Calibri" pitchFamily="34" charset="0"/>
              </a:rPr>
              <a:t>Further expansion after selecting Screening Colonoscopy.  (The scroll bar lets the user know that there is more information on this page.)</a:t>
            </a:r>
          </a:p>
        </p:txBody>
      </p:sp>
      <p:pic>
        <p:nvPicPr>
          <p:cNvPr id="30722" name="Picture 2" descr="Image of a custom Reminder dialog template with colonoscopy procedure Gastroenterology Procedure note Screening colonoscopy highlighted"/>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Box 2"/>
          <p:cNvSpPr txBox="1">
            <a:spLocks noChangeArrowheads="1"/>
          </p:cNvSpPr>
          <p:nvPr/>
        </p:nvSpPr>
        <p:spPr bwMode="auto">
          <a:xfrm>
            <a:off x="1981200" y="685800"/>
            <a:ext cx="5105400" cy="276225"/>
          </a:xfrm>
          <a:prstGeom prst="rect">
            <a:avLst/>
          </a:prstGeom>
          <a:noFill/>
          <a:ln w="9525">
            <a:noFill/>
            <a:miter lim="800000"/>
            <a:headEnd/>
            <a:tailEnd/>
          </a:ln>
        </p:spPr>
        <p:txBody>
          <a:bodyPr>
            <a:spAutoFit/>
          </a:bodyPr>
          <a:lstStyle/>
          <a:p>
            <a:r>
              <a:rPr lang="en-US" sz="1200" dirty="0">
                <a:latin typeface="Calibri" pitchFamily="34" charset="0"/>
              </a:rPr>
              <a:t>Additional selections driven by the original selection “Screening Colonoscopy”.</a:t>
            </a:r>
          </a:p>
        </p:txBody>
      </p:sp>
      <p:pic>
        <p:nvPicPr>
          <p:cNvPr id="31746" name="Picture 2" descr="Image of a custom Reminder dialog template with colonoscopy procedure Gastroenterology Procedure note Screening colonoscopy with findings or incomplete colonoscopy highlighted"/>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Box 3"/>
          <p:cNvSpPr txBox="1">
            <a:spLocks noChangeArrowheads="1"/>
          </p:cNvSpPr>
          <p:nvPr/>
        </p:nvSpPr>
        <p:spPr bwMode="auto">
          <a:xfrm>
            <a:off x="1981200" y="685800"/>
            <a:ext cx="5105400" cy="554038"/>
          </a:xfrm>
          <a:prstGeom prst="rect">
            <a:avLst/>
          </a:prstGeom>
          <a:noFill/>
          <a:ln w="9525">
            <a:noFill/>
            <a:miter lim="800000"/>
            <a:headEnd/>
            <a:tailEnd/>
          </a:ln>
        </p:spPr>
        <p:txBody>
          <a:bodyPr>
            <a:spAutoFit/>
          </a:bodyPr>
          <a:lstStyle/>
          <a:p>
            <a:r>
              <a:rPr lang="en-US" sz="1200" dirty="0">
                <a:latin typeface="Calibri" pitchFamily="34" charset="0"/>
              </a:rPr>
              <a:t>Additional selections driven by the original selection “Screening Colonoscopy”.</a:t>
            </a:r>
          </a:p>
          <a:p>
            <a:endParaRPr lang="en-US" dirty="0">
              <a:latin typeface="Calibri" pitchFamily="34" charset="0"/>
            </a:endParaRPr>
          </a:p>
        </p:txBody>
      </p:sp>
      <p:pic>
        <p:nvPicPr>
          <p:cNvPr id="32770" name="Picture 2" descr="Image of a custom Reminder dialog template GI Procedure illustration form for Pathology specifen, Impression and recommendations"/>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2"/>
          <p:cNvSpPr txBox="1">
            <a:spLocks noChangeArrowheads="1"/>
          </p:cNvSpPr>
          <p:nvPr/>
        </p:nvSpPr>
        <p:spPr bwMode="auto">
          <a:xfrm>
            <a:off x="1981200" y="685800"/>
            <a:ext cx="5410200" cy="646113"/>
          </a:xfrm>
          <a:prstGeom prst="rect">
            <a:avLst/>
          </a:prstGeom>
          <a:noFill/>
          <a:ln w="9525">
            <a:noFill/>
            <a:miter lim="800000"/>
            <a:headEnd/>
            <a:tailEnd/>
          </a:ln>
        </p:spPr>
        <p:txBody>
          <a:bodyPr>
            <a:spAutoFit/>
          </a:bodyPr>
          <a:lstStyle/>
          <a:p>
            <a:r>
              <a:rPr lang="en-US" sz="1200" dirty="0">
                <a:latin typeface="Calibri" pitchFamily="34" charset="0"/>
              </a:rPr>
              <a:t>Additional selections driven by the original selection “Screening Colonoscopy”.  Displays end of this section as well as displaying the other colonoscopy choices.</a:t>
            </a:r>
          </a:p>
          <a:p>
            <a:endParaRPr lang="en-US" sz="1200" dirty="0">
              <a:latin typeface="Calibri" pitchFamily="34" charset="0"/>
            </a:endParaRPr>
          </a:p>
        </p:txBody>
      </p:sp>
      <p:pic>
        <p:nvPicPr>
          <p:cNvPr id="33794" name="Picture 2" descr="Image of a custom Reminder dialog template GI Procedure illustration form fields Additional recommendations, results reporting, and discharge instructions."/>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2"/>
          <p:cNvSpPr txBox="1">
            <a:spLocks noChangeArrowheads="1"/>
          </p:cNvSpPr>
          <p:nvPr/>
        </p:nvSpPr>
        <p:spPr bwMode="auto">
          <a:xfrm>
            <a:off x="2057400" y="685800"/>
            <a:ext cx="6019800" cy="461963"/>
          </a:xfrm>
          <a:prstGeom prst="rect">
            <a:avLst/>
          </a:prstGeom>
          <a:noFill/>
          <a:ln w="9525">
            <a:noFill/>
            <a:miter lim="800000"/>
            <a:headEnd/>
            <a:tailEnd/>
          </a:ln>
        </p:spPr>
        <p:txBody>
          <a:bodyPr>
            <a:spAutoFit/>
          </a:bodyPr>
          <a:lstStyle/>
          <a:p>
            <a:r>
              <a:rPr lang="en-US" sz="1200" dirty="0">
                <a:latin typeface="Calibri" pitchFamily="34" charset="0"/>
              </a:rPr>
              <a:t>Display of selections for the Flexsigmoidoscopy procedure. (The scroll bar lets the user know that there is more information on this page.)</a:t>
            </a:r>
          </a:p>
        </p:txBody>
      </p:sp>
      <p:pic>
        <p:nvPicPr>
          <p:cNvPr id="34818" name="Picture 2" descr="Image of a custom Reminder dialog template GI Procedure Flexisigmoidoscopy procedure"/>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Box 2"/>
          <p:cNvSpPr txBox="1">
            <a:spLocks noChangeArrowheads="1"/>
          </p:cNvSpPr>
          <p:nvPr/>
        </p:nvSpPr>
        <p:spPr bwMode="auto">
          <a:xfrm>
            <a:off x="2057400" y="685800"/>
            <a:ext cx="5257800" cy="461963"/>
          </a:xfrm>
          <a:prstGeom prst="rect">
            <a:avLst/>
          </a:prstGeom>
          <a:noFill/>
          <a:ln w="9525">
            <a:noFill/>
            <a:miter lim="800000"/>
            <a:headEnd/>
            <a:tailEnd/>
          </a:ln>
        </p:spPr>
        <p:txBody>
          <a:bodyPr>
            <a:spAutoFit/>
          </a:bodyPr>
          <a:lstStyle/>
          <a:p>
            <a:r>
              <a:rPr lang="en-US" sz="1200" dirty="0">
                <a:latin typeface="Calibri" pitchFamily="34" charset="0"/>
              </a:rPr>
              <a:t>Additional selections driven by the original selection “Flexsigmoidoscopy  procedure”.</a:t>
            </a:r>
          </a:p>
        </p:txBody>
      </p:sp>
      <p:pic>
        <p:nvPicPr>
          <p:cNvPr id="35842" name="Picture 2" descr="Image of a custom Reminder dialog template GI Procedure Flexisigmoidoscopy procedure continued"/>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Box 2"/>
          <p:cNvSpPr txBox="1">
            <a:spLocks noChangeArrowheads="1"/>
          </p:cNvSpPr>
          <p:nvPr/>
        </p:nvSpPr>
        <p:spPr bwMode="auto">
          <a:xfrm>
            <a:off x="3200400" y="685800"/>
            <a:ext cx="2667000" cy="276225"/>
          </a:xfrm>
          <a:prstGeom prst="rect">
            <a:avLst/>
          </a:prstGeom>
          <a:noFill/>
          <a:ln w="9525">
            <a:noFill/>
            <a:miter lim="800000"/>
            <a:headEnd/>
            <a:tailEnd/>
          </a:ln>
        </p:spPr>
        <p:txBody>
          <a:bodyPr>
            <a:spAutoFit/>
          </a:bodyPr>
          <a:lstStyle/>
          <a:p>
            <a:r>
              <a:rPr lang="en-US" sz="1200" dirty="0">
                <a:latin typeface="Calibri" pitchFamily="34" charset="0"/>
              </a:rPr>
              <a:t>Display after selecting EGD procedure.</a:t>
            </a:r>
          </a:p>
        </p:txBody>
      </p:sp>
      <p:pic>
        <p:nvPicPr>
          <p:cNvPr id="36866" name="Picture 2" descr="Image of a custom Reminder dialog template GI Procedure EOD procedure&#10; "/>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Box 5"/>
          <p:cNvSpPr txBox="1">
            <a:spLocks noChangeArrowheads="1"/>
          </p:cNvSpPr>
          <p:nvPr/>
        </p:nvSpPr>
        <p:spPr bwMode="auto">
          <a:xfrm>
            <a:off x="2362200" y="685800"/>
            <a:ext cx="5410200" cy="646113"/>
          </a:xfrm>
          <a:prstGeom prst="rect">
            <a:avLst/>
          </a:prstGeom>
          <a:noFill/>
          <a:ln w="9525">
            <a:noFill/>
            <a:miter lim="800000"/>
            <a:headEnd/>
            <a:tailEnd/>
          </a:ln>
        </p:spPr>
        <p:txBody>
          <a:bodyPr>
            <a:spAutoFit/>
          </a:bodyPr>
          <a:lstStyle/>
          <a:p>
            <a:r>
              <a:rPr lang="en-US" sz="1200" dirty="0">
                <a:latin typeface="Calibri" pitchFamily="34" charset="0"/>
              </a:rPr>
              <a:t>Additional selections driven by the original selection “EGD procedure”.  Displays end of this section as well as displaying the “Other procedure” choice.</a:t>
            </a:r>
          </a:p>
          <a:p>
            <a:endParaRPr lang="en-US" sz="1200" dirty="0">
              <a:latin typeface="Calibri" pitchFamily="34" charset="0"/>
            </a:endParaRPr>
          </a:p>
        </p:txBody>
      </p:sp>
      <p:pic>
        <p:nvPicPr>
          <p:cNvPr id="37890" name="Picture 3" descr="Image of a custom Reminder dialog template GI Procedure EOD procedure continued "/>
          <p:cNvPicPr>
            <a:picLocks noChangeAspect="1" noChangeArrowheads="1"/>
          </p:cNvPicPr>
          <p:nvPr/>
        </p:nvPicPr>
        <p:blipFill>
          <a:blip r:embed="rId2" cstate="print"/>
          <a:srcRect/>
          <a:stretch>
            <a:fillRect/>
          </a:stretch>
        </p:blipFill>
        <p:spPr bwMode="auto">
          <a:xfrm>
            <a:off x="914400" y="1371600"/>
            <a:ext cx="73152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ChangeArrowheads="1"/>
          </p:cNvSpPr>
          <p:nvPr/>
        </p:nvSpPr>
        <p:spPr bwMode="auto">
          <a:xfrm>
            <a:off x="2363787" y="866775"/>
            <a:ext cx="4799013" cy="276225"/>
          </a:xfrm>
          <a:prstGeom prst="rect">
            <a:avLst/>
          </a:prstGeom>
          <a:noFill/>
          <a:ln w="9525">
            <a:noFill/>
            <a:miter lim="800000"/>
            <a:headEnd/>
            <a:tailEnd/>
          </a:ln>
        </p:spPr>
        <p:txBody>
          <a:bodyPr wrap="none">
            <a:spAutoFit/>
          </a:bodyPr>
          <a:lstStyle/>
          <a:p>
            <a:r>
              <a:rPr lang="en-US" sz="1200" dirty="0">
                <a:latin typeface="Calibri" pitchFamily="34" charset="0"/>
              </a:rPr>
              <a:t>Display after selecting “Other procedure” as well as the end of the screen.</a:t>
            </a:r>
          </a:p>
        </p:txBody>
      </p:sp>
      <p:pic>
        <p:nvPicPr>
          <p:cNvPr id="38914" name="Picture 2" descr="Image of a custom Reminder dialog template GI Procedure Other procedure "/>
          <p:cNvPicPr>
            <a:picLocks noChangeAspect="1" noChangeArrowheads="1"/>
          </p:cNvPicPr>
          <p:nvPr/>
        </p:nvPicPr>
        <p:blipFill>
          <a:blip r:embed="rId2" cstate="print"/>
          <a:srcRect/>
          <a:stretch>
            <a:fillRect/>
          </a:stretch>
        </p:blipFill>
        <p:spPr bwMode="auto">
          <a:xfrm>
            <a:off x="914400" y="1371600"/>
            <a:ext cx="7197725"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defRPr/>
            </a:pPr>
            <a:r>
              <a:rPr lang="en-US" dirty="0" smtClean="0"/>
              <a:t>Procedural Results</a:t>
            </a:r>
          </a:p>
        </p:txBody>
      </p:sp>
      <p:sp>
        <p:nvSpPr>
          <p:cNvPr id="41987" name="Content Placeholder 2"/>
          <p:cNvSpPr>
            <a:spLocks noGrp="1"/>
          </p:cNvSpPr>
          <p:nvPr>
            <p:ph idx="1"/>
          </p:nvPr>
        </p:nvSpPr>
        <p:spPr/>
        <p:txBody>
          <a:bodyPr>
            <a:normAutofit fontScale="92500" lnSpcReduction="20000"/>
          </a:bodyPr>
          <a:lstStyle/>
          <a:p>
            <a:pPr>
              <a:defRPr/>
            </a:pPr>
            <a:r>
              <a:rPr lang="en-US" dirty="0" smtClean="0"/>
              <a:t>The endoscopic colonoscopy images to VISTA Imaging</a:t>
            </a:r>
          </a:p>
          <a:p>
            <a:pPr lvl="1">
              <a:defRPr/>
            </a:pPr>
            <a:r>
              <a:rPr lang="en-US" dirty="0" smtClean="0"/>
              <a:t>Verification of images viewable in VI Client</a:t>
            </a:r>
          </a:p>
          <a:p>
            <a:pPr lvl="1">
              <a:defRPr/>
            </a:pPr>
            <a:r>
              <a:rPr lang="en-US" dirty="0" smtClean="0"/>
              <a:t>QA of images by Physicians, PA and Clinical Staff</a:t>
            </a:r>
          </a:p>
          <a:p>
            <a:pPr>
              <a:defRPr/>
            </a:pPr>
            <a:r>
              <a:rPr lang="en-US" dirty="0" smtClean="0"/>
              <a:t>Clinical utilization of CPRS report template</a:t>
            </a:r>
          </a:p>
          <a:p>
            <a:pPr lvl="1">
              <a:defRPr/>
            </a:pPr>
            <a:r>
              <a:rPr lang="en-US" dirty="0" smtClean="0"/>
              <a:t>Verification of completed progress notes</a:t>
            </a:r>
          </a:p>
          <a:p>
            <a:pPr lvl="1">
              <a:defRPr/>
            </a:pPr>
            <a:r>
              <a:rPr lang="en-US" dirty="0" smtClean="0"/>
              <a:t>Formatting issues noted for enhancement</a:t>
            </a:r>
          </a:p>
          <a:p>
            <a:pPr lvl="1">
              <a:defRPr/>
            </a:pPr>
            <a:r>
              <a:rPr lang="en-US" dirty="0" smtClean="0"/>
              <a:t>Template modification noted for enhancement</a:t>
            </a:r>
          </a:p>
          <a:p>
            <a:pPr>
              <a:defRPr/>
            </a:pPr>
            <a:r>
              <a:rPr lang="en-US" dirty="0" smtClean="0"/>
              <a:t>Decreased acquisition setup time for procedure</a:t>
            </a:r>
          </a:p>
          <a:p>
            <a:pPr>
              <a:defRPr/>
            </a:pPr>
            <a:r>
              <a:rPr lang="en-US" dirty="0" smtClean="0"/>
              <a:t>Capture of both static images and video streams </a:t>
            </a:r>
          </a:p>
          <a:p>
            <a:pPr>
              <a:defRPr/>
            </a:pP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752600"/>
            <a:ext cx="7772400" cy="1362075"/>
          </a:xfrm>
        </p:spPr>
        <p:txBody>
          <a:bodyPr/>
          <a:lstStyle/>
          <a:p>
            <a:pPr algn="ctr" fontAlgn="auto">
              <a:spcAft>
                <a:spcPts val="0"/>
              </a:spcAft>
              <a:defRPr/>
            </a:pPr>
            <a:r>
              <a:rPr dirty="0" smtClean="0"/>
              <a:t>Benefits</a:t>
            </a:r>
            <a:endParaRPr dirty="0"/>
          </a:p>
        </p:txBody>
      </p:sp>
      <p:sp>
        <p:nvSpPr>
          <p:cNvPr id="40963" name="Text Placeholder 2"/>
          <p:cNvSpPr>
            <a:spLocks noGrp="1"/>
          </p:cNvSpPr>
          <p:nvPr>
            <p:ph type="body" idx="1"/>
          </p:nvPr>
        </p:nvSpPr>
        <p:spPr>
          <a:xfrm>
            <a:off x="530225" y="2705100"/>
            <a:ext cx="7772400" cy="1943100"/>
          </a:xfrm>
        </p:spPr>
        <p:txBody>
          <a:bodyPr/>
          <a:lstStyle/>
          <a:p>
            <a:pPr algn="ctr"/>
            <a:endParaRPr lang="en-US" dirty="0" smtClean="0"/>
          </a:p>
          <a:p>
            <a:pPr algn="ctr"/>
            <a:endParaRPr lang="en-US" dirty="0" smtClean="0"/>
          </a:p>
          <a:p>
            <a:pPr algn="ctr"/>
            <a:r>
              <a:rPr lang="en-US" dirty="0" smtClean="0"/>
              <a:t>“</a:t>
            </a:r>
            <a:r>
              <a:rPr lang="en-US" i="1" dirty="0" smtClean="0"/>
              <a:t>Write your injuries in dust, your benefits in marble.”</a:t>
            </a:r>
            <a:endParaRPr lang="en-US" dirty="0" smtClean="0"/>
          </a:p>
          <a:p>
            <a:pPr algn="ctr"/>
            <a:r>
              <a:rPr lang="en-US" dirty="0" smtClean="0"/>
              <a:t>- Benjamin Franklin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defRPr/>
            </a:pPr>
            <a:r>
              <a:rPr lang="en-US" dirty="0" smtClean="0"/>
              <a:t>Benefits	</a:t>
            </a:r>
          </a:p>
        </p:txBody>
      </p:sp>
      <p:sp>
        <p:nvSpPr>
          <p:cNvPr id="3" name="Content Placeholder 2"/>
          <p:cNvSpPr>
            <a:spLocks noGrp="1"/>
          </p:cNvSpPr>
          <p:nvPr>
            <p:ph idx="1"/>
          </p:nvPr>
        </p:nvSpPr>
        <p:spPr/>
        <p:txBody>
          <a:bodyPr anchor="ctr">
            <a:normAutofit fontScale="77500" lnSpcReduction="20000"/>
          </a:bodyPr>
          <a:lstStyle/>
          <a:p>
            <a:pPr marL="274320" indent="-274320" fontAlgn="auto">
              <a:spcAft>
                <a:spcPts val="0"/>
              </a:spcAft>
              <a:buClr>
                <a:schemeClr val="accent3"/>
              </a:buClr>
              <a:buFont typeface="Wingdings 2"/>
              <a:buChar char=""/>
              <a:defRPr/>
            </a:pPr>
            <a:r>
              <a:rPr lang="en-US" dirty="0" smtClean="0"/>
              <a:t>Improved patient care</a:t>
            </a:r>
          </a:p>
          <a:p>
            <a:pPr marL="640080" lvl="1" indent="-246888" fontAlgn="auto">
              <a:spcAft>
                <a:spcPts val="0"/>
              </a:spcAft>
              <a:buFont typeface="Wingdings 2"/>
              <a:buChar char=""/>
              <a:defRPr/>
            </a:pPr>
            <a:r>
              <a:rPr lang="en-US" dirty="0" smtClean="0"/>
              <a:t>There average 16 cases a day</a:t>
            </a:r>
          </a:p>
          <a:p>
            <a:pPr marL="640080" lvl="1" indent="-246888" fontAlgn="auto">
              <a:spcAft>
                <a:spcPts val="0"/>
              </a:spcAft>
              <a:buFont typeface="Wingdings 2"/>
              <a:buChar char=""/>
              <a:defRPr/>
            </a:pPr>
            <a:r>
              <a:rPr lang="en-US" dirty="0" smtClean="0"/>
              <a:t>On Endosoft it takes 10 minutes per case for a total of 160 minutes spent on report documentation</a:t>
            </a:r>
          </a:p>
          <a:p>
            <a:pPr marL="640080" lvl="1" indent="-246888" fontAlgn="auto">
              <a:spcAft>
                <a:spcPts val="0"/>
              </a:spcAft>
              <a:buFont typeface="Wingdings 2"/>
              <a:buChar char=""/>
              <a:defRPr/>
            </a:pPr>
            <a:r>
              <a:rPr lang="en-US" dirty="0" smtClean="0"/>
              <a:t>CPRS template  takes 5 minutes per case for a total of 80 minutes spent on report documentation</a:t>
            </a:r>
          </a:p>
          <a:p>
            <a:pPr marL="640080" lvl="1" indent="-246888" fontAlgn="auto">
              <a:spcAft>
                <a:spcPts val="0"/>
              </a:spcAft>
              <a:buFont typeface="Wingdings 2"/>
              <a:buChar char=""/>
              <a:defRPr/>
            </a:pPr>
            <a:r>
              <a:rPr lang="en-US" dirty="0" smtClean="0"/>
              <a:t>Half the time is needed for CPRS template .  Time is anticipated to decrease as report template is refined</a:t>
            </a:r>
          </a:p>
          <a:p>
            <a:pPr marL="274320" indent="-274320" fontAlgn="auto">
              <a:spcAft>
                <a:spcPts val="0"/>
              </a:spcAft>
              <a:buClr>
                <a:schemeClr val="accent3"/>
              </a:buClr>
              <a:buFont typeface="Wingdings 2"/>
              <a:buChar char=""/>
              <a:defRPr/>
            </a:pPr>
            <a:r>
              <a:rPr lang="en-US" dirty="0" smtClean="0"/>
              <a:t>Improved Patient Safety </a:t>
            </a:r>
          </a:p>
          <a:p>
            <a:pPr marL="640080" lvl="1" indent="-246888" fontAlgn="auto">
              <a:spcAft>
                <a:spcPts val="0"/>
              </a:spcAft>
              <a:buFont typeface="Wingdings 2"/>
              <a:buChar char=""/>
              <a:defRPr/>
            </a:pPr>
            <a:r>
              <a:rPr lang="en-US" dirty="0" smtClean="0"/>
              <a:t>Patient demographics are queried from the DICOM MWL</a:t>
            </a:r>
          </a:p>
          <a:p>
            <a:pPr marL="640080" lvl="1" indent="-246888" fontAlgn="auto">
              <a:spcAft>
                <a:spcPts val="0"/>
              </a:spcAft>
              <a:buFont typeface="Wingdings 2"/>
              <a:buChar char=""/>
              <a:defRPr/>
            </a:pPr>
            <a:r>
              <a:rPr lang="en-US" dirty="0" smtClean="0"/>
              <a:t>Progress note for reporting is entered directly into CPRS</a:t>
            </a:r>
          </a:p>
          <a:p>
            <a:pPr marL="274320" indent="-274320" fontAlgn="auto">
              <a:spcAft>
                <a:spcPts val="0"/>
              </a:spcAft>
              <a:buClr>
                <a:schemeClr val="accent3"/>
              </a:buClr>
              <a:buFont typeface="Wingdings 2"/>
              <a:buChar char=""/>
              <a:defRPr/>
            </a:pPr>
            <a:r>
              <a:rPr lang="en-US" dirty="0" smtClean="0"/>
              <a:t>User Friendly </a:t>
            </a:r>
          </a:p>
          <a:p>
            <a:pPr marL="640080" lvl="1" indent="-246888" fontAlgn="auto">
              <a:spcAft>
                <a:spcPts val="0"/>
              </a:spcAft>
              <a:buFont typeface="Wingdings 2"/>
              <a:buChar char=""/>
              <a:defRPr/>
            </a:pPr>
            <a:r>
              <a:rPr lang="en-US" dirty="0" smtClean="0"/>
              <a:t>Image capturer straight forward and uncomplicated</a:t>
            </a:r>
          </a:p>
          <a:p>
            <a:pPr marL="640080" lvl="1" indent="-246888" fontAlgn="auto">
              <a:spcAft>
                <a:spcPts val="0"/>
              </a:spcAft>
              <a:buFont typeface="Wingdings 2"/>
              <a:buChar char=""/>
              <a:defRPr/>
            </a:pPr>
            <a:r>
              <a:rPr lang="en-US" dirty="0" smtClean="0"/>
              <a:t>Template simple and easily modified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defRPr/>
            </a:pPr>
            <a:r>
              <a:rPr lang="en-US" dirty="0" smtClean="0"/>
              <a:t>Benefits cont..</a:t>
            </a:r>
          </a:p>
        </p:txBody>
      </p:sp>
      <p:sp>
        <p:nvSpPr>
          <p:cNvPr id="3" name="Content Placeholder 2"/>
          <p:cNvSpPr>
            <a:spLocks noGrp="1"/>
          </p:cNvSpPr>
          <p:nvPr>
            <p:ph idx="1"/>
          </p:nvPr>
        </p:nvSpPr>
        <p:spPr/>
        <p:txBody>
          <a:bodyPr anchor="ctr">
            <a:normAutofit fontScale="77500" lnSpcReduction="20000"/>
          </a:bodyPr>
          <a:lstStyle/>
          <a:p>
            <a:pPr marL="274320" indent="-274320" fontAlgn="auto">
              <a:spcAft>
                <a:spcPts val="0"/>
              </a:spcAft>
              <a:buClr>
                <a:schemeClr val="accent3"/>
              </a:buClr>
              <a:buFont typeface="Wingdings 2"/>
              <a:buChar char=""/>
              <a:defRPr/>
            </a:pPr>
            <a:r>
              <a:rPr lang="en-US" dirty="0" smtClean="0"/>
              <a:t>Minimal Maintenance</a:t>
            </a:r>
          </a:p>
          <a:p>
            <a:pPr marL="640080" lvl="1" indent="-246888" fontAlgn="auto">
              <a:spcAft>
                <a:spcPts val="0"/>
              </a:spcAft>
              <a:buFont typeface="Wingdings 2"/>
              <a:buChar char=""/>
              <a:defRPr/>
            </a:pPr>
            <a:r>
              <a:rPr lang="en-US" dirty="0" smtClean="0"/>
              <a:t>More time spent on this presentation than DICOM workstation setup</a:t>
            </a:r>
          </a:p>
          <a:p>
            <a:pPr marL="640080" lvl="1" indent="-246888" fontAlgn="auto">
              <a:spcAft>
                <a:spcPts val="0"/>
              </a:spcAft>
              <a:buFont typeface="Wingdings 2"/>
              <a:buChar char=""/>
              <a:defRPr/>
            </a:pPr>
            <a:r>
              <a:rPr lang="en-US" dirty="0" smtClean="0"/>
              <a:t>Auto deletion of local images files – FIFO</a:t>
            </a:r>
          </a:p>
          <a:p>
            <a:pPr marL="640080" lvl="1" indent="-246888" fontAlgn="auto">
              <a:spcAft>
                <a:spcPts val="0"/>
              </a:spcAft>
              <a:buFont typeface="Wingdings 2"/>
              <a:buChar char=""/>
              <a:defRPr/>
            </a:pPr>
            <a:r>
              <a:rPr lang="en-US" dirty="0" smtClean="0"/>
              <a:t>Isolated Medical Device on Medical VLAN</a:t>
            </a:r>
          </a:p>
          <a:p>
            <a:pPr marL="640080" lvl="1" indent="-246888" fontAlgn="auto">
              <a:spcAft>
                <a:spcPts val="0"/>
              </a:spcAft>
              <a:buFont typeface="Wingdings 2"/>
              <a:buChar char=""/>
              <a:defRPr/>
            </a:pPr>
            <a:r>
              <a:rPr lang="en-US" dirty="0" smtClean="0"/>
              <a:t>Utilization of standardized clinical workstation for CPRS</a:t>
            </a:r>
          </a:p>
          <a:p>
            <a:pPr marL="274320" indent="-274320" fontAlgn="auto">
              <a:spcAft>
                <a:spcPts val="0"/>
              </a:spcAft>
              <a:buClr>
                <a:schemeClr val="accent3"/>
              </a:buClr>
              <a:buFont typeface="Wingdings 2"/>
              <a:buChar char=""/>
              <a:defRPr/>
            </a:pPr>
            <a:r>
              <a:rPr lang="en-US" dirty="0" smtClean="0"/>
              <a:t>VISTA Imaging approved and DICOM compliant </a:t>
            </a:r>
          </a:p>
          <a:p>
            <a:pPr marL="640080" lvl="1" indent="-246888" fontAlgn="auto">
              <a:spcAft>
                <a:spcPts val="0"/>
              </a:spcAft>
              <a:buFont typeface="Wingdings 2"/>
              <a:buChar char=""/>
              <a:defRPr/>
            </a:pPr>
            <a:r>
              <a:rPr lang="en-US" dirty="0" smtClean="0"/>
              <a:t>Tested and validated modality for VISTA Imaging</a:t>
            </a:r>
          </a:p>
          <a:p>
            <a:pPr marL="640080" lvl="1" indent="-246888" fontAlgn="auto">
              <a:spcAft>
                <a:spcPts val="0"/>
              </a:spcAft>
              <a:buFont typeface="Wingdings 2"/>
              <a:buChar char=""/>
              <a:defRPr/>
            </a:pPr>
            <a:r>
              <a:rPr lang="en-US" dirty="0" smtClean="0"/>
              <a:t>DICOM Storage Class User and MWL</a:t>
            </a:r>
          </a:p>
          <a:p>
            <a:pPr marL="274320" indent="-274320" fontAlgn="auto">
              <a:spcAft>
                <a:spcPts val="0"/>
              </a:spcAft>
              <a:buClr>
                <a:schemeClr val="accent3"/>
              </a:buClr>
              <a:buFont typeface="Wingdings 2"/>
              <a:buChar char=""/>
              <a:defRPr/>
            </a:pPr>
            <a:r>
              <a:rPr lang="en-US" dirty="0" smtClean="0"/>
              <a:t>Money Saver</a:t>
            </a:r>
          </a:p>
          <a:p>
            <a:pPr marL="640080" lvl="1" indent="-246888" fontAlgn="auto">
              <a:spcAft>
                <a:spcPts val="0"/>
              </a:spcAft>
              <a:buFont typeface="Wingdings 2"/>
              <a:buChar char=""/>
              <a:defRPr/>
            </a:pPr>
            <a:r>
              <a:rPr lang="en-US" dirty="0" smtClean="0"/>
              <a:t>One cost for DICOM capture workstation about 12K</a:t>
            </a:r>
          </a:p>
          <a:p>
            <a:pPr marL="640080" lvl="1" indent="-246888" fontAlgn="auto">
              <a:spcAft>
                <a:spcPts val="0"/>
              </a:spcAft>
              <a:buFont typeface="Wingdings 2"/>
              <a:buChar char=""/>
              <a:defRPr/>
            </a:pPr>
            <a:r>
              <a:rPr lang="en-US" dirty="0" smtClean="0"/>
              <a:t>ENDOSOFT requires an annual fee of 12K for maintenance and support per year</a:t>
            </a:r>
          </a:p>
          <a:p>
            <a:pPr marL="640080" lvl="1" indent="-246888" fontAlgn="auto">
              <a:spcAft>
                <a:spcPts val="0"/>
              </a:spcAft>
              <a:buFont typeface="Wingdings 2"/>
              <a:buChar char=""/>
              <a:defRPr/>
            </a:pPr>
            <a:r>
              <a:rPr lang="en-US" dirty="0" smtClean="0"/>
              <a:t>VA’s CPRS for report template and progress notes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09800"/>
            <a:ext cx="7772400" cy="1362075"/>
          </a:xfrm>
        </p:spPr>
        <p:txBody>
          <a:bodyPr/>
          <a:lstStyle/>
          <a:p>
            <a:pPr algn="ctr" fontAlgn="auto">
              <a:spcAft>
                <a:spcPts val="0"/>
              </a:spcAft>
              <a:defRPr/>
            </a:pPr>
            <a:r>
              <a:rPr dirty="0" smtClean="0"/>
              <a:t>Future</a:t>
            </a:r>
            <a:endParaRPr dirty="0"/>
          </a:p>
        </p:txBody>
      </p:sp>
      <p:sp>
        <p:nvSpPr>
          <p:cNvPr id="44035" name="Text Placeholder 2"/>
          <p:cNvSpPr>
            <a:spLocks noGrp="1"/>
          </p:cNvSpPr>
          <p:nvPr>
            <p:ph type="body" idx="1"/>
          </p:nvPr>
        </p:nvSpPr>
        <p:spPr>
          <a:xfrm>
            <a:off x="530225" y="2705100"/>
            <a:ext cx="7772400" cy="2019300"/>
          </a:xfrm>
        </p:spPr>
        <p:txBody>
          <a:bodyPr/>
          <a:lstStyle/>
          <a:p>
            <a:pPr algn="ctr"/>
            <a:endParaRPr lang="en-US" dirty="0" smtClean="0"/>
          </a:p>
          <a:p>
            <a:pPr algn="ctr"/>
            <a:r>
              <a:rPr lang="en-US" dirty="0" smtClean="0"/>
              <a:t>“</a:t>
            </a:r>
            <a:r>
              <a:rPr lang="en-US" i="1" dirty="0" smtClean="0"/>
              <a:t>Do your duty and a little more and the future will take care of itself”</a:t>
            </a:r>
            <a:endParaRPr lang="en-US" dirty="0" smtClean="0"/>
          </a:p>
          <a:p>
            <a:pPr algn="ctr"/>
            <a:r>
              <a:rPr lang="en-US" dirty="0" smtClean="0"/>
              <a:t>- Andrew Carnegie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
            </a:r>
            <a:br>
              <a:rPr lang="en-US" dirty="0" smtClean="0"/>
            </a:br>
            <a:r>
              <a:rPr lang="en-US" dirty="0" smtClean="0"/>
              <a:t/>
            </a:r>
            <a:br>
              <a:rPr lang="en-US" dirty="0" smtClean="0"/>
            </a:br>
            <a:r>
              <a:rPr lang="en-US" dirty="0" smtClean="0"/>
              <a:t> Development and Enhancements </a:t>
            </a:r>
            <a:br>
              <a:rPr lang="en-US" dirty="0" smtClean="0"/>
            </a:br>
            <a:r>
              <a:rPr lang="en-US" dirty="0" smtClean="0"/>
              <a:t/>
            </a:r>
            <a:br>
              <a:rPr lang="en-US" dirty="0" smtClean="0"/>
            </a:br>
            <a:endParaRPr lang="en-US" dirty="0"/>
          </a:p>
        </p:txBody>
      </p:sp>
      <p:sp>
        <p:nvSpPr>
          <p:cNvPr id="47107" name="Content Placeholder 2"/>
          <p:cNvSpPr>
            <a:spLocks noGrp="1"/>
          </p:cNvSpPr>
          <p:nvPr>
            <p:ph idx="1"/>
          </p:nvPr>
        </p:nvSpPr>
        <p:spPr>
          <a:xfrm>
            <a:off x="381000" y="1219200"/>
            <a:ext cx="8229600" cy="5257800"/>
          </a:xfrm>
        </p:spPr>
        <p:txBody>
          <a:bodyPr>
            <a:normAutofit lnSpcReduction="10000"/>
          </a:bodyPr>
          <a:lstStyle/>
          <a:p>
            <a:pPr>
              <a:defRPr/>
            </a:pPr>
            <a:r>
              <a:rPr lang="en-US" dirty="0" smtClean="0"/>
              <a:t>Dual Monitor workstations on DICOM capture workstation</a:t>
            </a:r>
          </a:p>
          <a:p>
            <a:pPr>
              <a:defRPr/>
            </a:pPr>
            <a:r>
              <a:rPr lang="en-US" dirty="0" smtClean="0"/>
              <a:t>Citrix access on DICOM capture workstation for CPRS/VISTA Imaging</a:t>
            </a:r>
          </a:p>
          <a:p>
            <a:pPr>
              <a:defRPr/>
            </a:pPr>
            <a:r>
              <a:rPr lang="en-US" dirty="0" smtClean="0"/>
              <a:t>CPRS Template for other Endoscopic procedures</a:t>
            </a:r>
          </a:p>
          <a:p>
            <a:pPr>
              <a:defRPr/>
            </a:pPr>
            <a:r>
              <a:rPr lang="en-US" dirty="0" smtClean="0"/>
              <a:t>Formatting issues for improved clinical workflow</a:t>
            </a:r>
          </a:p>
          <a:p>
            <a:pPr>
              <a:defRPr/>
            </a:pPr>
            <a:r>
              <a:rPr lang="en-US" dirty="0" smtClean="0"/>
              <a:t>Template modification for improved clinical workflow</a:t>
            </a:r>
          </a:p>
          <a:p>
            <a:pPr>
              <a:defRPr/>
            </a:pPr>
            <a:endParaRPr lang="en-US" dirty="0" smtClean="0"/>
          </a:p>
          <a:p>
            <a:pPr>
              <a:defRPr/>
            </a:pPr>
            <a:endParaRPr lang="en-US" dirty="0" smtClean="0"/>
          </a:p>
          <a:p>
            <a:pPr>
              <a:buFont typeface="Wingdings 2" pitchFamily="18" charset="2"/>
              <a:buNone/>
              <a:defRPr/>
            </a:pPr>
            <a:endParaRPr lang="en-US" dirty="0" smtClean="0"/>
          </a:p>
          <a:p>
            <a:pPr>
              <a:defRPr/>
            </a:pPr>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defRPr/>
            </a:pPr>
            <a:r>
              <a:rPr lang="en-US" dirty="0" smtClean="0"/>
              <a:t>Conclusion</a:t>
            </a:r>
          </a:p>
        </p:txBody>
      </p:sp>
      <p:sp>
        <p:nvSpPr>
          <p:cNvPr id="46083" name="Content Placeholder 2"/>
          <p:cNvSpPr>
            <a:spLocks noGrp="1"/>
          </p:cNvSpPr>
          <p:nvPr>
            <p:ph idx="1"/>
          </p:nvPr>
        </p:nvSpPr>
        <p:spPr/>
        <p:txBody>
          <a:bodyPr anchor="ctr"/>
          <a:lstStyle/>
          <a:p>
            <a:r>
              <a:rPr lang="en-US" dirty="0" smtClean="0"/>
              <a:t>Simple design and implementation</a:t>
            </a:r>
          </a:p>
          <a:p>
            <a:r>
              <a:rPr lang="en-US" dirty="0" smtClean="0"/>
              <a:t>Clearly distinguished between Medical and OI&amp;T devices</a:t>
            </a:r>
          </a:p>
          <a:p>
            <a:r>
              <a:rPr lang="en-US" dirty="0" smtClean="0"/>
              <a:t>Ease of creation of CPRS template and enhancements</a:t>
            </a:r>
          </a:p>
          <a:p>
            <a:r>
              <a:rPr lang="en-US" dirty="0" smtClean="0"/>
              <a:t>Other analog image interface – ENT</a:t>
            </a:r>
          </a:p>
          <a:p>
            <a:r>
              <a:rPr lang="en-US" dirty="0" smtClean="0"/>
              <a:t>Clinical workflow not dependent on DICOM capture architecture </a:t>
            </a:r>
          </a:p>
          <a:p>
            <a:pPr>
              <a:buFont typeface="Wingdings 2" pitchFamily="18" charset="2"/>
              <a:buNone/>
            </a:pPr>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514600"/>
            <a:ext cx="7772400" cy="1362075"/>
          </a:xfrm>
        </p:spPr>
        <p:txBody>
          <a:bodyPr/>
          <a:lstStyle/>
          <a:p>
            <a:pPr algn="ctr" fontAlgn="auto">
              <a:spcAft>
                <a:spcPts val="0"/>
              </a:spcAft>
              <a:defRPr/>
            </a:pPr>
            <a:r>
              <a:rPr dirty="0" smtClean="0"/>
              <a:t>Questions ?</a:t>
            </a:r>
            <a:endParaRPr dirty="0"/>
          </a:p>
        </p:txBody>
      </p:sp>
      <p:sp>
        <p:nvSpPr>
          <p:cNvPr id="47107" name="Text Placeholder 2"/>
          <p:cNvSpPr>
            <a:spLocks noGrp="1"/>
          </p:cNvSpPr>
          <p:nvPr>
            <p:ph type="body" idx="1"/>
          </p:nvPr>
        </p:nvSpPr>
        <p:spPr>
          <a:xfrm>
            <a:off x="530225" y="2705100"/>
            <a:ext cx="7772400" cy="2781300"/>
          </a:xfrm>
        </p:spPr>
        <p:txBody>
          <a:bodyPr/>
          <a:lstStyle/>
          <a:p>
            <a:pPr algn="ctr"/>
            <a:endParaRPr lang="en-US" dirty="0" smtClean="0"/>
          </a:p>
          <a:p>
            <a:pPr algn="ctr"/>
            <a:r>
              <a:rPr lang="en-US" dirty="0" smtClean="0"/>
              <a:t>“</a:t>
            </a:r>
            <a:r>
              <a:rPr lang="en-US" i="1" dirty="0" smtClean="0"/>
              <a:t>Why a four-year-old child could understand this report. Run out and find me a four-year-old child. I can't make head nor tail out of it.”</a:t>
            </a:r>
          </a:p>
          <a:p>
            <a:pPr algn="ctr"/>
            <a:r>
              <a:rPr lang="en-US" dirty="0" smtClean="0"/>
              <a:t>- Groucho Marx</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vantGarde Bk BT"/>
        <a:ea typeface=""/>
        <a:cs typeface=""/>
      </a:majorFont>
      <a:minorFont>
        <a:latin typeface="AvantGarde Bk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1822</Words>
  <Application>Microsoft Office PowerPoint</Application>
  <PresentationFormat>On-screen Show (4:3)</PresentationFormat>
  <Paragraphs>333</Paragraphs>
  <Slides>44</Slides>
  <Notes>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Default Design</vt:lpstr>
      <vt:lpstr>Endoscopic Imaging</vt:lpstr>
      <vt:lpstr>Introduction</vt:lpstr>
      <vt:lpstr>Simplicity </vt:lpstr>
      <vt:lpstr>Reasons</vt:lpstr>
      <vt:lpstr>CP Puzzle</vt:lpstr>
      <vt:lpstr>ENDOSOFT and CP Configuration</vt:lpstr>
      <vt:lpstr>VistA Imaging</vt:lpstr>
      <vt:lpstr>VistA Imaging Setup </vt:lpstr>
      <vt:lpstr>Endoscopic DICOM Capture Workstation</vt:lpstr>
      <vt:lpstr>Endoscopy Setup</vt:lpstr>
      <vt:lpstr>Endoscopic Hardware and Interface </vt:lpstr>
      <vt:lpstr>Workstation Network Interface</vt:lpstr>
      <vt:lpstr>VISTA/CPRS</vt:lpstr>
      <vt:lpstr>Modality MWL Configuration</vt:lpstr>
      <vt:lpstr>WORKLIST Dictionary  </vt:lpstr>
      <vt:lpstr>MWL Entry – WORKLIST.dic</vt:lpstr>
      <vt:lpstr>DICOM SCP – Image Gateway </vt:lpstr>
      <vt:lpstr>Instrument Dictionary </vt:lpstr>
      <vt:lpstr>Listener Port</vt:lpstr>
      <vt:lpstr>Modality Dictionary</vt:lpstr>
      <vt:lpstr>DICOM Storage</vt:lpstr>
      <vt:lpstr>Exam Room Configuration</vt:lpstr>
      <vt:lpstr>Clinical Workstation</vt:lpstr>
      <vt:lpstr>Procedure Workflow</vt:lpstr>
      <vt:lpstr>CPRS Report Template</vt:lpstr>
      <vt:lpstr>Slide 26</vt:lpstr>
      <vt:lpstr>Slide 27</vt:lpstr>
      <vt:lpstr>Slide 28</vt:lpstr>
      <vt:lpstr>Slide 29</vt:lpstr>
      <vt:lpstr>Slide 30</vt:lpstr>
      <vt:lpstr>Slide 31</vt:lpstr>
      <vt:lpstr>Slide 32</vt:lpstr>
      <vt:lpstr>Slide 33</vt:lpstr>
      <vt:lpstr>Slide 34</vt:lpstr>
      <vt:lpstr>Slide 35</vt:lpstr>
      <vt:lpstr>Slide 36</vt:lpstr>
      <vt:lpstr>Procedural Results</vt:lpstr>
      <vt:lpstr>Benefits</vt:lpstr>
      <vt:lpstr>Benefits </vt:lpstr>
      <vt:lpstr>Benefits cont..</vt:lpstr>
      <vt:lpstr>Future</vt:lpstr>
      <vt:lpstr>   Development and Enhancements   </vt:lpstr>
      <vt:lpstr>Conclusion</vt:lpstr>
      <vt:lpstr>Questions ?</vt:lpstr>
    </vt:vector>
  </TitlesOfParts>
  <Manager>Insert faculty name here</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Endoscopic Imaging, VHA eHealth University 2010, Department of Veterans</dc:title>
  <dc:subject>EndosEndoscopic Imaging, VHA eHealth University 2010, Department of Veteranscopic Imaging, VHA eHealth University 2010, Department of Veterans. DICOM Capture Workstation for the capturing of endoscopic images and the creation of CPRS templates for the reporting/progress notes. </dc:subject>
  <dc:creator>Department of Veterans Affairs, Veterans Health Administration</dc:creator>
  <cp:keywords>VeHU, VA eHealth University, Insert additional keywords here</cp:keywords>
  <dc:description>Endoscopic Imaging, VHA eHealth University 2010, Department of Veterans.  DICOM Capture Workstation for the capturing of endoscopic images and the creation of CPRS templates for the reporting/progress notes.</dc:description>
  <cp:lastModifiedBy>fmaginley</cp:lastModifiedBy>
  <cp:revision>36</cp:revision>
  <dcterms:created xsi:type="dcterms:W3CDTF">2004-03-23T16:37:46Z</dcterms:created>
  <dcterms:modified xsi:type="dcterms:W3CDTF">2010-08-09T14:08:10Z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Created">
    <vt:lpwstr>20100721</vt:lpwstr>
  </property>
  <property fmtid="{D5CDD505-2E9C-101B-9397-08002B2CF9AE}" pid="3" name="DateReviewed">
    <vt:lpwstr>20100723</vt:lpwstr>
  </property>
  <property fmtid="{D5CDD505-2E9C-101B-9397-08002B2CF9AE}" pid="4" name="Language">
    <vt:lpwstr>en</vt:lpwstr>
  </property>
  <property fmtid="{D5CDD505-2E9C-101B-9397-08002B2CF9AE}" pid="5" name="Type">
    <vt:lpwstr>Presentation</vt:lpwstr>
  </property>
</Properties>
</file>