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6" r:id="rId2"/>
    <p:sldId id="349" r:id="rId3"/>
    <p:sldId id="299" r:id="rId4"/>
    <p:sldId id="301" r:id="rId5"/>
    <p:sldId id="302" r:id="rId6"/>
    <p:sldId id="303" r:id="rId7"/>
    <p:sldId id="309" r:id="rId8"/>
    <p:sldId id="310" r:id="rId9"/>
    <p:sldId id="311" r:id="rId10"/>
    <p:sldId id="312" r:id="rId11"/>
    <p:sldId id="313" r:id="rId12"/>
    <p:sldId id="340" r:id="rId13"/>
    <p:sldId id="342" r:id="rId14"/>
    <p:sldId id="344" r:id="rId15"/>
    <p:sldId id="346" r:id="rId16"/>
    <p:sldId id="347" r:id="rId17"/>
    <p:sldId id="348" r:id="rId18"/>
    <p:sldId id="257" r:id="rId19"/>
    <p:sldId id="258" r:id="rId20"/>
    <p:sldId id="259" r:id="rId21"/>
    <p:sldId id="260" r:id="rId22"/>
    <p:sldId id="261" r:id="rId23"/>
    <p:sldId id="262" r:id="rId24"/>
    <p:sldId id="263" r:id="rId25"/>
    <p:sldId id="264" r:id="rId26"/>
    <p:sldId id="265" r:id="rId27"/>
    <p:sldId id="266" r:id="rId28"/>
    <p:sldId id="267" r:id="rId29"/>
    <p:sldId id="270" r:id="rId30"/>
    <p:sldId id="273" r:id="rId31"/>
    <p:sldId id="274" r:id="rId32"/>
    <p:sldId id="269" r:id="rId33"/>
    <p:sldId id="272" r:id="rId34"/>
    <p:sldId id="275" r:id="rId35"/>
    <p:sldId id="298" r:id="rId36"/>
    <p:sldId id="306" r:id="rId37"/>
    <p:sldId id="307" r:id="rId38"/>
    <p:sldId id="308" r:id="rId39"/>
    <p:sldId id="276" r:id="rId40"/>
    <p:sldId id="277" r:id="rId41"/>
    <p:sldId id="279" r:id="rId42"/>
    <p:sldId id="278" r:id="rId43"/>
    <p:sldId id="280" r:id="rId44"/>
    <p:sldId id="281" r:id="rId45"/>
    <p:sldId id="282" r:id="rId46"/>
    <p:sldId id="283" r:id="rId47"/>
    <p:sldId id="284" r:id="rId48"/>
    <p:sldId id="285" r:id="rId49"/>
    <p:sldId id="286" r:id="rId50"/>
    <p:sldId id="287"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30952" autoAdjust="0"/>
    <p:restoredTop sz="83061" autoAdjust="0"/>
  </p:normalViewPr>
  <p:slideViewPr>
    <p:cSldViewPr>
      <p:cViewPr varScale="1">
        <p:scale>
          <a:sx n="85" d="100"/>
          <a:sy n="85" d="100"/>
        </p:scale>
        <p:origin x="-366"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8DDDFF-C77A-4347-ABC4-57A81A8B45C7}" type="datetimeFigureOut">
              <a:rPr lang="en-US" smtClean="0"/>
              <a:pPr/>
              <a:t>8/29/2011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FDA5D8-7C67-43D4-A983-94FBB771254D}" type="slidenum">
              <a:rPr lang="en-US" smtClean="0"/>
              <a:pPr/>
              <a:t>‹#›</a:t>
            </a:fld>
            <a:endParaRPr lang="en-US" dirty="0"/>
          </a:p>
        </p:txBody>
      </p:sp>
    </p:spTree>
    <p:extLst>
      <p:ext uri="{BB962C8B-B14F-4D97-AF65-F5344CB8AC3E}">
        <p14:creationId xmlns="" xmlns:p14="http://schemas.microsoft.com/office/powerpoint/2010/main" val="34647141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6F52607B-D0FF-4041-8A33-2034243FE31D}" type="slidenum">
              <a:rPr lang="en-US" smtClean="0"/>
              <a:pPr/>
              <a:t>5</a:t>
            </a:fld>
            <a:endParaRPr lang="en-US"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r>
              <a:rPr lang="en-US" smtClean="0"/>
              <a:t>NOTE: of the four sites on today’s training, 3 are UNIX --- Rosebud, Rapid City (Sioux San) and Pine Ridge.  BYIM and Bridge have already been installed, but the Area IT probably did this so it would be good to QUICKLY run through these slides.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FD6F2173-45F1-4782-93C4-476D007932D6}" type="slidenum">
              <a:rPr lang="en-US" smtClean="0"/>
              <a:pPr/>
              <a:t>7</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r>
              <a:rPr lang="en-US" smtClean="0"/>
              <a:t>Installed already for each site by Shawn Tennyson at the Area</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B1C31084-E988-4294-BDF0-9D1F40ACD81E}" type="slidenum">
              <a:rPr lang="en-US" smtClean="0"/>
              <a:pPr/>
              <a:t>8</a:t>
            </a:fld>
            <a:endParaRPr lang="en-US"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r>
              <a:rPr lang="en-US" smtClean="0"/>
              <a:t>Site managers should check and confirm that these steps have been completed.  Ideally, should be set to communicate with SDIIS between 4am and 6am </a:t>
            </a:r>
            <a:r>
              <a:rPr lang="en-US" u="sng" smtClean="0"/>
              <a:t>daily</a:t>
            </a:r>
            <a:r>
              <a:rPr lang="en-US" smtClean="0"/>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19CA0D8F-39FF-4737-A9B0-C4629A448386}" type="slidenum">
              <a:rPr lang="en-US" smtClean="0"/>
              <a:pPr/>
              <a:t>9</a:t>
            </a:fld>
            <a:endParaRPr lang="en-US"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r>
              <a:rPr lang="en-US" smtClean="0"/>
              <a:t>Site managers should check and confirm that these steps have been completed.  Ideally, should be set to communicate with SDIIS between 4am and 6am </a:t>
            </a:r>
            <a:r>
              <a:rPr lang="en-US" u="sng" smtClean="0"/>
              <a:t>daily</a:t>
            </a:r>
            <a:r>
              <a:rPr lang="en-US" smtClean="0"/>
              <a:t>.</a:t>
            </a:r>
          </a:p>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FB129220-B8EB-4E66-ADC4-0162EF7CF039}" type="slidenum">
              <a:rPr lang="en-US" smtClean="0"/>
              <a:pPr/>
              <a:t>16</a:t>
            </a:fld>
            <a:endParaRPr lang="en-US"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r>
              <a:rPr lang="en-US" dirty="0" smtClean="0"/>
              <a:t>Refer back to slide two where a file is listed as a response file</a:t>
            </a:r>
          </a:p>
          <a:p>
            <a:pPr eaLnBrk="1" hangingPunct="1"/>
            <a:endParaRPr lang="en-US" dirty="0" smtClean="0"/>
          </a:p>
          <a:p>
            <a:pPr eaLnBrk="1" hangingPunct="1"/>
            <a:r>
              <a:rPr lang="en-US" dirty="0" smtClean="0"/>
              <a:t>The first example is an error of the state registry not able to recognize the user id and password     next step would be to verify in the </a:t>
            </a:r>
            <a:r>
              <a:rPr lang="en-US" dirty="0" err="1" smtClean="0"/>
              <a:t>ihs.properties</a:t>
            </a:r>
            <a:r>
              <a:rPr lang="en-US" dirty="0" smtClean="0"/>
              <a:t> sender information </a:t>
            </a:r>
            <a:r>
              <a:rPr lang="en-US" dirty="0" err="1" smtClean="0"/>
              <a:t>userid</a:t>
            </a:r>
            <a:r>
              <a:rPr lang="en-US" dirty="0" smtClean="0"/>
              <a:t> and password given by the state registry</a:t>
            </a:r>
          </a:p>
          <a:p>
            <a:pPr eaLnBrk="1" hangingPunct="1"/>
            <a:r>
              <a:rPr lang="en-US" dirty="0" smtClean="0"/>
              <a:t>2</a:t>
            </a:r>
            <a:r>
              <a:rPr lang="en-US" baseline="30000" dirty="0" smtClean="0"/>
              <a:t>nd</a:t>
            </a:r>
            <a:r>
              <a:rPr lang="en-US" dirty="0" smtClean="0"/>
              <a:t> example is an error of the http connection being refused     next step would be to verify in the </a:t>
            </a:r>
            <a:r>
              <a:rPr lang="en-US" dirty="0" err="1" smtClean="0"/>
              <a:t>ihs.properties</a:t>
            </a:r>
            <a:r>
              <a:rPr lang="en-US" dirty="0" smtClean="0"/>
              <a:t> sender information on the correct link to the state registry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an older</a:t>
            </a:r>
            <a:r>
              <a:rPr lang="en-US" baseline="0" dirty="0" smtClean="0"/>
              <a:t> version.  Once you install this, you will want to change the setting for Java to “Never Check” for updates.  That way the site manager won’t automatically update it and break the bridge</a:t>
            </a:r>
            <a:endParaRPr lang="en-US" dirty="0"/>
          </a:p>
        </p:txBody>
      </p:sp>
      <p:sp>
        <p:nvSpPr>
          <p:cNvPr id="4" name="Slide Number Placeholder 3"/>
          <p:cNvSpPr>
            <a:spLocks noGrp="1"/>
          </p:cNvSpPr>
          <p:nvPr>
            <p:ph type="sldNum" sz="quarter" idx="10"/>
          </p:nvPr>
        </p:nvSpPr>
        <p:spPr/>
        <p:txBody>
          <a:bodyPr/>
          <a:lstStyle/>
          <a:p>
            <a:fld id="{3AFDA5D8-7C67-43D4-A983-94FBB771254D}" type="slidenum">
              <a:rPr lang="en-US" smtClean="0"/>
              <a:pPr/>
              <a:t>19</a:t>
            </a:fld>
            <a:endParaRPr lang="en-US" dirty="0"/>
          </a:p>
        </p:txBody>
      </p:sp>
    </p:spTree>
    <p:extLst>
      <p:ext uri="{BB962C8B-B14F-4D97-AF65-F5344CB8AC3E}">
        <p14:creationId xmlns="" xmlns:p14="http://schemas.microsoft.com/office/powerpoint/2010/main" val="1496184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28620F65-7FF3-4A0B-86EF-C7979128E668}" type="slidenum">
              <a:rPr lang="en-US" smtClean="0"/>
              <a:pPr/>
              <a:t>36</a:t>
            </a:fld>
            <a:endParaRPr lang="en-US"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r>
              <a:rPr lang="en-US" smtClean="0"/>
              <a:t>We need to explain WHY we put the Mailman message in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77DB55B-4D6D-4955-98C5-6D475C8B74AE}" type="datetimeFigureOut">
              <a:rPr lang="en-US" smtClean="0"/>
              <a:pPr/>
              <a:t>8/29/2011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334AAD9-4A72-40BA-BFF7-344010EE186C}" type="slidenum">
              <a:rPr lang="en-US" smtClean="0"/>
              <a:pPr/>
              <a:t>‹#›</a:t>
            </a:fld>
            <a:endParaRPr lang="en-US" dirty="0"/>
          </a:p>
        </p:txBody>
      </p:sp>
    </p:spTree>
    <p:extLst>
      <p:ext uri="{BB962C8B-B14F-4D97-AF65-F5344CB8AC3E}">
        <p14:creationId xmlns="" xmlns:p14="http://schemas.microsoft.com/office/powerpoint/2010/main" val="4176225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7DB55B-4D6D-4955-98C5-6D475C8B74AE}" type="datetimeFigureOut">
              <a:rPr lang="en-US" smtClean="0"/>
              <a:pPr/>
              <a:t>8/29/2011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334AAD9-4A72-40BA-BFF7-344010EE186C}" type="slidenum">
              <a:rPr lang="en-US" smtClean="0"/>
              <a:pPr/>
              <a:t>‹#›</a:t>
            </a:fld>
            <a:endParaRPr lang="en-US" dirty="0"/>
          </a:p>
        </p:txBody>
      </p:sp>
    </p:spTree>
    <p:extLst>
      <p:ext uri="{BB962C8B-B14F-4D97-AF65-F5344CB8AC3E}">
        <p14:creationId xmlns="" xmlns:p14="http://schemas.microsoft.com/office/powerpoint/2010/main" val="4007099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7DB55B-4D6D-4955-98C5-6D475C8B74AE}" type="datetimeFigureOut">
              <a:rPr lang="en-US" smtClean="0"/>
              <a:pPr/>
              <a:t>8/29/2011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334AAD9-4A72-40BA-BFF7-344010EE186C}" type="slidenum">
              <a:rPr lang="en-US" smtClean="0"/>
              <a:pPr/>
              <a:t>‹#›</a:t>
            </a:fld>
            <a:endParaRPr lang="en-US" dirty="0"/>
          </a:p>
        </p:txBody>
      </p:sp>
    </p:spTree>
    <p:extLst>
      <p:ext uri="{BB962C8B-B14F-4D97-AF65-F5344CB8AC3E}">
        <p14:creationId xmlns="" xmlns:p14="http://schemas.microsoft.com/office/powerpoint/2010/main" val="1733420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77DB55B-4D6D-4955-98C5-6D475C8B74AE}" type="datetimeFigureOut">
              <a:rPr lang="en-US" smtClean="0"/>
              <a:pPr/>
              <a:t>8/29/2011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334AAD9-4A72-40BA-BFF7-344010EE186C}" type="slidenum">
              <a:rPr lang="en-US" smtClean="0"/>
              <a:pPr/>
              <a:t>‹#›</a:t>
            </a:fld>
            <a:endParaRPr lang="en-US" dirty="0"/>
          </a:p>
        </p:txBody>
      </p:sp>
    </p:spTree>
    <p:extLst>
      <p:ext uri="{BB962C8B-B14F-4D97-AF65-F5344CB8AC3E}">
        <p14:creationId xmlns="" xmlns:p14="http://schemas.microsoft.com/office/powerpoint/2010/main" val="449560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77DB55B-4D6D-4955-98C5-6D475C8B74AE}" type="datetimeFigureOut">
              <a:rPr lang="en-US" smtClean="0"/>
              <a:pPr/>
              <a:t>8/29/2011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334AAD9-4A72-40BA-BFF7-344010EE186C}" type="slidenum">
              <a:rPr lang="en-US" smtClean="0"/>
              <a:pPr/>
              <a:t>‹#›</a:t>
            </a:fld>
            <a:endParaRPr lang="en-US" dirty="0"/>
          </a:p>
        </p:txBody>
      </p:sp>
    </p:spTree>
    <p:extLst>
      <p:ext uri="{BB962C8B-B14F-4D97-AF65-F5344CB8AC3E}">
        <p14:creationId xmlns="" xmlns:p14="http://schemas.microsoft.com/office/powerpoint/2010/main" val="10829647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77DB55B-4D6D-4955-98C5-6D475C8B74AE}" type="datetimeFigureOut">
              <a:rPr lang="en-US" smtClean="0"/>
              <a:pPr/>
              <a:t>8/29/2011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334AAD9-4A72-40BA-BFF7-344010EE186C}" type="slidenum">
              <a:rPr lang="en-US" smtClean="0"/>
              <a:pPr/>
              <a:t>‹#›</a:t>
            </a:fld>
            <a:endParaRPr lang="en-US" dirty="0"/>
          </a:p>
        </p:txBody>
      </p:sp>
    </p:spTree>
    <p:extLst>
      <p:ext uri="{BB962C8B-B14F-4D97-AF65-F5344CB8AC3E}">
        <p14:creationId xmlns="" xmlns:p14="http://schemas.microsoft.com/office/powerpoint/2010/main" val="4128592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7DB55B-4D6D-4955-98C5-6D475C8B74AE}" type="datetimeFigureOut">
              <a:rPr lang="en-US" smtClean="0"/>
              <a:pPr/>
              <a:t>8/29/2011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334AAD9-4A72-40BA-BFF7-344010EE186C}" type="slidenum">
              <a:rPr lang="en-US" smtClean="0"/>
              <a:pPr/>
              <a:t>‹#›</a:t>
            </a:fld>
            <a:endParaRPr lang="en-US" dirty="0"/>
          </a:p>
        </p:txBody>
      </p:sp>
    </p:spTree>
    <p:extLst>
      <p:ext uri="{BB962C8B-B14F-4D97-AF65-F5344CB8AC3E}">
        <p14:creationId xmlns="" xmlns:p14="http://schemas.microsoft.com/office/powerpoint/2010/main" val="2320601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7DB55B-4D6D-4955-98C5-6D475C8B74AE}" type="datetimeFigureOut">
              <a:rPr lang="en-US" smtClean="0"/>
              <a:pPr/>
              <a:t>8/29/2011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334AAD9-4A72-40BA-BFF7-344010EE186C}" type="slidenum">
              <a:rPr lang="en-US" smtClean="0"/>
              <a:pPr/>
              <a:t>‹#›</a:t>
            </a:fld>
            <a:endParaRPr lang="en-US" dirty="0"/>
          </a:p>
        </p:txBody>
      </p:sp>
    </p:spTree>
    <p:extLst>
      <p:ext uri="{BB962C8B-B14F-4D97-AF65-F5344CB8AC3E}">
        <p14:creationId xmlns="" xmlns:p14="http://schemas.microsoft.com/office/powerpoint/2010/main" val="3668828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7DB55B-4D6D-4955-98C5-6D475C8B74AE}" type="datetimeFigureOut">
              <a:rPr lang="en-US" smtClean="0"/>
              <a:pPr/>
              <a:t>8/29/2011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334AAD9-4A72-40BA-BFF7-344010EE186C}" type="slidenum">
              <a:rPr lang="en-US" smtClean="0"/>
              <a:pPr/>
              <a:t>‹#›</a:t>
            </a:fld>
            <a:endParaRPr lang="en-US" dirty="0"/>
          </a:p>
        </p:txBody>
      </p:sp>
    </p:spTree>
    <p:extLst>
      <p:ext uri="{BB962C8B-B14F-4D97-AF65-F5344CB8AC3E}">
        <p14:creationId xmlns="" xmlns:p14="http://schemas.microsoft.com/office/powerpoint/2010/main" val="4250298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7DB55B-4D6D-4955-98C5-6D475C8B74AE}" type="datetimeFigureOut">
              <a:rPr lang="en-US" smtClean="0"/>
              <a:pPr/>
              <a:t>8/29/2011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334AAD9-4A72-40BA-BFF7-344010EE186C}" type="slidenum">
              <a:rPr lang="en-US" smtClean="0"/>
              <a:pPr/>
              <a:t>‹#›</a:t>
            </a:fld>
            <a:endParaRPr lang="en-US" dirty="0"/>
          </a:p>
        </p:txBody>
      </p:sp>
    </p:spTree>
    <p:extLst>
      <p:ext uri="{BB962C8B-B14F-4D97-AF65-F5344CB8AC3E}">
        <p14:creationId xmlns="" xmlns:p14="http://schemas.microsoft.com/office/powerpoint/2010/main" val="1265258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7DB55B-4D6D-4955-98C5-6D475C8B74AE}" type="datetimeFigureOut">
              <a:rPr lang="en-US" smtClean="0"/>
              <a:pPr/>
              <a:t>8/29/2011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334AAD9-4A72-40BA-BFF7-344010EE186C}" type="slidenum">
              <a:rPr lang="en-US" smtClean="0"/>
              <a:pPr/>
              <a:t>‹#›</a:t>
            </a:fld>
            <a:endParaRPr lang="en-US" dirty="0"/>
          </a:p>
        </p:txBody>
      </p:sp>
    </p:spTree>
    <p:extLst>
      <p:ext uri="{BB962C8B-B14F-4D97-AF65-F5344CB8AC3E}">
        <p14:creationId xmlns="" xmlns:p14="http://schemas.microsoft.com/office/powerpoint/2010/main" val="3950901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7DB55B-4D6D-4955-98C5-6D475C8B74AE}" type="datetimeFigureOut">
              <a:rPr lang="en-US" smtClean="0"/>
              <a:pPr/>
              <a:t>8/29/2011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34AAD9-4A72-40BA-BFF7-344010EE186C}" type="slidenum">
              <a:rPr lang="en-US" smtClean="0"/>
              <a:pPr/>
              <a:t>‹#›</a:t>
            </a:fld>
            <a:endParaRPr lang="en-US" dirty="0"/>
          </a:p>
        </p:txBody>
      </p:sp>
    </p:spTree>
    <p:extLst>
      <p:ext uri="{BB962C8B-B14F-4D97-AF65-F5344CB8AC3E}">
        <p14:creationId xmlns="" xmlns:p14="http://schemas.microsoft.com/office/powerpoint/2010/main" val="2289090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slide" Target="slide48.xml"/><Relationship Id="rId3" Type="http://schemas.openxmlformats.org/officeDocument/2006/relationships/slide" Target="slide43.xml"/><Relationship Id="rId7" Type="http://schemas.openxmlformats.org/officeDocument/2006/relationships/slide" Target="slide47.xml"/><Relationship Id="rId2" Type="http://schemas.openxmlformats.org/officeDocument/2006/relationships/slide" Target="slide42.xml"/><Relationship Id="rId1" Type="http://schemas.openxmlformats.org/officeDocument/2006/relationships/slideLayout" Target="../slideLayouts/slideLayout2.xml"/><Relationship Id="rId6" Type="http://schemas.openxmlformats.org/officeDocument/2006/relationships/slide" Target="slide46.xml"/><Relationship Id="rId5" Type="http://schemas.openxmlformats.org/officeDocument/2006/relationships/slide" Target="slide45.xml"/><Relationship Id="rId10" Type="http://schemas.openxmlformats.org/officeDocument/2006/relationships/slide" Target="slide50.xml"/><Relationship Id="rId4" Type="http://schemas.openxmlformats.org/officeDocument/2006/relationships/slide" Target="slide44.xml"/><Relationship Id="rId9" Type="http://schemas.openxmlformats.org/officeDocument/2006/relationships/slide" Target="slide49.xml"/></Relationships>
</file>

<file path=ppt/slides/_rels/slide42.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slide" Target="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slide" Target="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slide" Target="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slide" Target="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slide" Target="slide4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slide" Target="slide4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slide" Target="slide4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slide" Target="slide4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slide" Target="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Installation and Set Up</a:t>
            </a:r>
            <a:endParaRPr lang="en-US" dirty="0"/>
          </a:p>
        </p:txBody>
      </p:sp>
      <p:sp>
        <p:nvSpPr>
          <p:cNvPr id="3" name="Subtitle 2"/>
          <p:cNvSpPr>
            <a:spLocks noGrp="1"/>
          </p:cNvSpPr>
          <p:nvPr>
            <p:ph type="subTitle" idx="1"/>
          </p:nvPr>
        </p:nvSpPr>
        <p:spPr>
          <a:xfrm>
            <a:off x="1600200" y="3886200"/>
            <a:ext cx="5791200" cy="1752600"/>
          </a:xfrm>
        </p:spPr>
        <p:txBody>
          <a:bodyPr/>
          <a:lstStyle/>
          <a:p>
            <a:r>
              <a:rPr lang="en-US" dirty="0" smtClean="0"/>
              <a:t>Guide to installing the HL7 Bridge for Windows Server</a:t>
            </a:r>
            <a:endParaRPr lang="en-US" dirty="0"/>
          </a:p>
        </p:txBody>
      </p:sp>
    </p:spTree>
    <p:extLst>
      <p:ext uri="{BB962C8B-B14F-4D97-AF65-F5344CB8AC3E}">
        <p14:creationId xmlns="" xmlns:p14="http://schemas.microsoft.com/office/powerpoint/2010/main" val="19621427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UNIX</a:t>
            </a:r>
            <a:endParaRPr lang="en-US" dirty="0"/>
          </a:p>
        </p:txBody>
      </p:sp>
      <p:sp>
        <p:nvSpPr>
          <p:cNvPr id="3" name="Text Placeholder 2"/>
          <p:cNvSpPr>
            <a:spLocks noGrp="1"/>
          </p:cNvSpPr>
          <p:nvPr>
            <p:ph type="body" idx="1"/>
          </p:nvPr>
        </p:nvSpPr>
        <p:spPr/>
        <p:txBody>
          <a:bodyPr/>
          <a:lstStyle/>
          <a:p>
            <a:r>
              <a:rPr lang="en-US" dirty="0" smtClean="0"/>
              <a:t>John Parker </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457200" y="152400"/>
            <a:ext cx="8229600" cy="1265238"/>
          </a:xfrm>
        </p:spPr>
        <p:txBody>
          <a:bodyPr/>
          <a:lstStyle/>
          <a:p>
            <a:pPr eaLnBrk="1" hangingPunct="1"/>
            <a:r>
              <a:rPr lang="en-US" b="0" dirty="0" smtClean="0"/>
              <a:t>Overview of Process</a:t>
            </a:r>
          </a:p>
        </p:txBody>
      </p:sp>
      <p:sp>
        <p:nvSpPr>
          <p:cNvPr id="17411" name="Rectangle 3"/>
          <p:cNvSpPr>
            <a:spLocks noGrp="1" noChangeArrowheads="1"/>
          </p:cNvSpPr>
          <p:nvPr>
            <p:ph type="body" idx="4294967295"/>
          </p:nvPr>
        </p:nvSpPr>
        <p:spPr>
          <a:xfrm>
            <a:off x="533400" y="1219200"/>
            <a:ext cx="8229600" cy="4876800"/>
          </a:xfrm>
        </p:spPr>
        <p:txBody>
          <a:bodyPr>
            <a:normAutofit fontScale="92500" lnSpcReduction="10000"/>
          </a:bodyPr>
          <a:lstStyle/>
          <a:p>
            <a:pPr eaLnBrk="1" hangingPunct="1">
              <a:lnSpc>
                <a:spcPct val="80000"/>
              </a:lnSpc>
              <a:buFontTx/>
              <a:buNone/>
            </a:pPr>
            <a:r>
              <a:rPr lang="en-US" sz="2000" dirty="0" smtClean="0"/>
              <a:t>Each site conducts IIMM Data Exchange using vaccine data</a:t>
            </a:r>
          </a:p>
          <a:p>
            <a:pPr eaLnBrk="1" hangingPunct="1">
              <a:lnSpc>
                <a:spcPct val="80000"/>
              </a:lnSpc>
              <a:buFontTx/>
              <a:buNone/>
            </a:pPr>
            <a:r>
              <a:rPr lang="en-US" sz="2000" dirty="0" smtClean="0"/>
              <a:t>put into the local RPMS data system (using IMM or EHR)</a:t>
            </a:r>
          </a:p>
          <a:p>
            <a:pPr eaLnBrk="1" hangingPunct="1">
              <a:lnSpc>
                <a:spcPct val="80000"/>
              </a:lnSpc>
              <a:buFontTx/>
              <a:buNone/>
            </a:pPr>
            <a:endParaRPr lang="en-US" sz="1200" dirty="0" smtClean="0"/>
          </a:p>
          <a:p>
            <a:pPr eaLnBrk="1" hangingPunct="1">
              <a:lnSpc>
                <a:spcPct val="80000"/>
              </a:lnSpc>
              <a:buFontTx/>
              <a:buNone/>
            </a:pPr>
            <a:r>
              <a:rPr lang="en-US" sz="2000" dirty="0" smtClean="0"/>
              <a:t>You are required to download both the BYIM and the HL7</a:t>
            </a:r>
          </a:p>
          <a:p>
            <a:pPr eaLnBrk="1" hangingPunct="1">
              <a:lnSpc>
                <a:spcPct val="80000"/>
              </a:lnSpc>
              <a:buFontTx/>
              <a:buNone/>
            </a:pPr>
            <a:r>
              <a:rPr lang="en-US" sz="2000" dirty="0" smtClean="0"/>
              <a:t>Communication Bridge software.  </a:t>
            </a:r>
          </a:p>
          <a:p>
            <a:pPr eaLnBrk="1" hangingPunct="1">
              <a:lnSpc>
                <a:spcPct val="80000"/>
              </a:lnSpc>
              <a:buFontTx/>
              <a:buNone/>
            </a:pPr>
            <a:r>
              <a:rPr lang="en-US" sz="2000" dirty="0" smtClean="0"/>
              <a:t>	-use the BYIM software only to manually exchange data.  </a:t>
            </a:r>
          </a:p>
          <a:p>
            <a:pPr eaLnBrk="1" hangingPunct="1">
              <a:lnSpc>
                <a:spcPct val="80000"/>
              </a:lnSpc>
              <a:buFontTx/>
              <a:buNone/>
            </a:pPr>
            <a:r>
              <a:rPr lang="en-US" sz="2000" dirty="0" smtClean="0"/>
              <a:t>	-use BYIM &amp; the Bridge software together to automate exchange</a:t>
            </a:r>
          </a:p>
          <a:p>
            <a:pPr eaLnBrk="1" hangingPunct="1">
              <a:lnSpc>
                <a:spcPct val="80000"/>
              </a:lnSpc>
              <a:buFontTx/>
              <a:buNone/>
            </a:pPr>
            <a:endParaRPr lang="en-US" sz="1200" dirty="0" smtClean="0"/>
          </a:p>
          <a:p>
            <a:pPr eaLnBrk="1" hangingPunct="1">
              <a:lnSpc>
                <a:spcPct val="80000"/>
              </a:lnSpc>
              <a:buFontTx/>
              <a:buNone/>
            </a:pPr>
            <a:r>
              <a:rPr lang="en-US" sz="2000" dirty="0" smtClean="0"/>
              <a:t>Either way, this is the process that occurs: </a:t>
            </a:r>
          </a:p>
          <a:p>
            <a:pPr lvl="1" eaLnBrk="1" hangingPunct="1">
              <a:lnSpc>
                <a:spcPct val="80000"/>
              </a:lnSpc>
            </a:pPr>
            <a:r>
              <a:rPr lang="en-US" sz="2000" dirty="0" smtClean="0"/>
              <a:t>Export Process</a:t>
            </a:r>
          </a:p>
          <a:p>
            <a:pPr lvl="2" eaLnBrk="1" hangingPunct="1">
              <a:lnSpc>
                <a:spcPct val="80000"/>
              </a:lnSpc>
            </a:pPr>
            <a:r>
              <a:rPr lang="en-US" sz="2000" dirty="0" smtClean="0"/>
              <a:t>Create an export file = IZDE	    	    Step 1</a:t>
            </a:r>
          </a:p>
          <a:p>
            <a:pPr lvl="2" eaLnBrk="1" hangingPunct="1">
              <a:lnSpc>
                <a:spcPct val="80000"/>
              </a:lnSpc>
            </a:pPr>
            <a:r>
              <a:rPr lang="en-US" sz="2000" dirty="0" smtClean="0"/>
              <a:t>Send the file to the state registry	    Step 2</a:t>
            </a:r>
          </a:p>
          <a:p>
            <a:pPr lvl="1" eaLnBrk="1" hangingPunct="1">
              <a:lnSpc>
                <a:spcPct val="80000"/>
              </a:lnSpc>
            </a:pPr>
            <a:r>
              <a:rPr lang="en-US" sz="2000" dirty="0" smtClean="0"/>
              <a:t>Import Process</a:t>
            </a:r>
          </a:p>
          <a:p>
            <a:pPr lvl="2" eaLnBrk="1" hangingPunct="1">
              <a:lnSpc>
                <a:spcPct val="80000"/>
              </a:lnSpc>
            </a:pPr>
            <a:r>
              <a:rPr lang="en-US" sz="2000" dirty="0" smtClean="0"/>
              <a:t>Get a file back from the state registry	    Step 3</a:t>
            </a:r>
          </a:p>
          <a:p>
            <a:pPr lvl="2" eaLnBrk="1" hangingPunct="1">
              <a:lnSpc>
                <a:spcPct val="80000"/>
              </a:lnSpc>
            </a:pPr>
            <a:r>
              <a:rPr lang="en-US" sz="2000" dirty="0" smtClean="0"/>
              <a:t>Review vaccines from state		    Step 4</a:t>
            </a:r>
          </a:p>
          <a:p>
            <a:pPr lvl="2" eaLnBrk="1" hangingPunct="1">
              <a:lnSpc>
                <a:spcPct val="80000"/>
              </a:lnSpc>
            </a:pPr>
            <a:r>
              <a:rPr lang="en-US" sz="2000" dirty="0" smtClean="0"/>
              <a:t>Add vaccines to the RPMS data system  Step 5</a:t>
            </a:r>
          </a:p>
          <a:p>
            <a:pPr lvl="2" eaLnBrk="1" hangingPunct="1">
              <a:lnSpc>
                <a:spcPct val="80000"/>
              </a:lnSpc>
              <a:buFontTx/>
              <a:buNone/>
            </a:pPr>
            <a:r>
              <a:rPr lang="en-US" sz="1200" dirty="0" smtClean="0"/>
              <a:t>     </a:t>
            </a:r>
            <a:r>
              <a:rPr lang="en-US" sz="2000" dirty="0" smtClean="0"/>
              <a:t>= IZAD</a:t>
            </a:r>
          </a:p>
          <a:p>
            <a:pPr lvl="2" eaLnBrk="1" hangingPunct="1">
              <a:lnSpc>
                <a:spcPct val="80000"/>
              </a:lnSpc>
              <a:buFontTx/>
              <a:buNone/>
            </a:pPr>
            <a:endParaRPr lang="en-US" sz="1200" dirty="0" smtClean="0"/>
          </a:p>
          <a:p>
            <a:pPr eaLnBrk="1" hangingPunct="1">
              <a:lnSpc>
                <a:spcPct val="80000"/>
              </a:lnSpc>
              <a:buFontTx/>
              <a:buNone/>
            </a:pPr>
            <a:r>
              <a:rPr lang="en-US" sz="2000" dirty="0" smtClean="0"/>
              <a:t>These steps are usually performed by the site clinical IZ contact.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p:txBody>
          <a:bodyPr>
            <a:normAutofit fontScale="90000"/>
          </a:bodyPr>
          <a:lstStyle/>
          <a:p>
            <a:pPr eaLnBrk="1" hangingPunct="1"/>
            <a:r>
              <a:rPr lang="en-US" sz="4000" b="0" dirty="0" smtClean="0"/>
              <a:t>First steps, IT site manager must set up BYIM…</a:t>
            </a:r>
          </a:p>
        </p:txBody>
      </p:sp>
      <p:sp>
        <p:nvSpPr>
          <p:cNvPr id="19459" name="Rectangle 3"/>
          <p:cNvSpPr>
            <a:spLocks noGrp="1" noChangeArrowheads="1"/>
          </p:cNvSpPr>
          <p:nvPr>
            <p:ph type="body" idx="4294967295"/>
          </p:nvPr>
        </p:nvSpPr>
        <p:spPr/>
        <p:txBody>
          <a:bodyPr/>
          <a:lstStyle/>
          <a:p>
            <a:pPr marL="609600" indent="-609600" eaLnBrk="1" hangingPunct="1">
              <a:buFontTx/>
              <a:buAutoNum type="arabicPeriod"/>
            </a:pPr>
            <a:endParaRPr lang="en-US" sz="2800" b="1" dirty="0" smtClean="0"/>
          </a:p>
          <a:p>
            <a:pPr marL="609600" indent="-609600" eaLnBrk="1" hangingPunct="1">
              <a:buFontTx/>
              <a:buAutoNum type="arabicPeriod"/>
            </a:pPr>
            <a:r>
              <a:rPr lang="en-US" sz="2800" b="1" dirty="0" smtClean="0"/>
              <a:t>How to set up the import and export directories/folders</a:t>
            </a:r>
          </a:p>
          <a:p>
            <a:pPr marL="609600" indent="-609600" eaLnBrk="1" hangingPunct="1">
              <a:buFontTx/>
              <a:buAutoNum type="arabicPeriod"/>
            </a:pPr>
            <a:endParaRPr lang="en-US" sz="2800" b="1" dirty="0" smtClean="0"/>
          </a:p>
          <a:p>
            <a:pPr marL="609600" indent="-609600" eaLnBrk="1" hangingPunct="1">
              <a:buFontTx/>
              <a:buNone/>
            </a:pPr>
            <a:r>
              <a:rPr lang="en-US" sz="2800" b="1" dirty="0" smtClean="0"/>
              <a:t>2.   How to set up mailman messages</a:t>
            </a:r>
          </a:p>
          <a:p>
            <a:pPr marL="609600" indent="-609600" eaLnBrk="1" hangingPunct="1">
              <a:buFontTx/>
              <a:buNone/>
            </a:pPr>
            <a:endParaRPr lang="en-US" sz="2800" b="1"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p:txBody>
          <a:bodyPr>
            <a:normAutofit fontScale="90000"/>
          </a:bodyPr>
          <a:lstStyle/>
          <a:p>
            <a:pPr eaLnBrk="1" hangingPunct="1"/>
            <a:r>
              <a:rPr lang="en-US" sz="3600" b="0" dirty="0" smtClean="0"/>
              <a:t>Set-up in UNIX:  Establish import and export directories to work with the Bridge</a:t>
            </a:r>
          </a:p>
        </p:txBody>
      </p:sp>
      <p:sp>
        <p:nvSpPr>
          <p:cNvPr id="20483" name="Rectangle 3"/>
          <p:cNvSpPr>
            <a:spLocks noGrp="1" noChangeArrowheads="1"/>
          </p:cNvSpPr>
          <p:nvPr>
            <p:ph type="body" idx="4294967295"/>
          </p:nvPr>
        </p:nvSpPr>
        <p:spPr>
          <a:xfrm>
            <a:off x="457200" y="1981200"/>
            <a:ext cx="8229600" cy="4144963"/>
          </a:xfrm>
        </p:spPr>
        <p:txBody>
          <a:bodyPr/>
          <a:lstStyle/>
          <a:p>
            <a:pPr eaLnBrk="1" hangingPunct="1">
              <a:lnSpc>
                <a:spcPct val="80000"/>
              </a:lnSpc>
              <a:buFontTx/>
              <a:buNone/>
            </a:pPr>
            <a:r>
              <a:rPr lang="en-US" sz="2000" b="1" dirty="0" smtClean="0"/>
              <a:t>To set-up the import and export directory, the site manager first</a:t>
            </a:r>
          </a:p>
          <a:p>
            <a:pPr eaLnBrk="1" hangingPunct="1">
              <a:lnSpc>
                <a:spcPct val="80000"/>
              </a:lnSpc>
              <a:buFontTx/>
              <a:buNone/>
            </a:pPr>
            <a:r>
              <a:rPr lang="en-US" sz="2000" b="1" dirty="0" smtClean="0"/>
              <a:t>creates three directories on the RPMS server.  </a:t>
            </a:r>
          </a:p>
          <a:p>
            <a:pPr eaLnBrk="1" hangingPunct="1">
              <a:lnSpc>
                <a:spcPct val="80000"/>
              </a:lnSpc>
            </a:pPr>
            <a:endParaRPr lang="en-US" sz="2000" b="1" dirty="0" smtClean="0"/>
          </a:p>
          <a:p>
            <a:pPr eaLnBrk="1" hangingPunct="1">
              <a:lnSpc>
                <a:spcPct val="80000"/>
              </a:lnSpc>
              <a:buFontTx/>
              <a:buNone/>
            </a:pPr>
            <a:r>
              <a:rPr lang="en-US" sz="2000" b="1" dirty="0" smtClean="0"/>
              <a:t>1. The </a:t>
            </a:r>
            <a:r>
              <a:rPr lang="en-US" sz="2000" b="1" u="sng" dirty="0" smtClean="0"/>
              <a:t>hl7bridge</a:t>
            </a:r>
            <a:r>
              <a:rPr lang="en-US" sz="2000" b="1" dirty="0" smtClean="0"/>
              <a:t> directory:</a:t>
            </a:r>
          </a:p>
          <a:p>
            <a:pPr eaLnBrk="1" hangingPunct="1">
              <a:lnSpc>
                <a:spcPct val="80000"/>
              </a:lnSpc>
              <a:buFontTx/>
              <a:buNone/>
            </a:pPr>
            <a:r>
              <a:rPr lang="en-US" sz="2000" b="1" dirty="0" smtClean="0"/>
              <a:t>	/</a:t>
            </a:r>
            <a:r>
              <a:rPr lang="en-US" sz="2000" b="1" dirty="0" err="1" smtClean="0"/>
              <a:t>usr</a:t>
            </a:r>
            <a:r>
              <a:rPr lang="en-US" sz="2000" b="1" dirty="0" smtClean="0"/>
              <a:t>/local/hl7bridge/</a:t>
            </a:r>
          </a:p>
          <a:p>
            <a:pPr eaLnBrk="1" hangingPunct="1">
              <a:lnSpc>
                <a:spcPct val="80000"/>
              </a:lnSpc>
            </a:pPr>
            <a:endParaRPr lang="en-US" sz="2000" b="1" dirty="0" smtClean="0"/>
          </a:p>
          <a:p>
            <a:pPr eaLnBrk="1" hangingPunct="1">
              <a:lnSpc>
                <a:spcPct val="80000"/>
              </a:lnSpc>
              <a:buFontTx/>
              <a:buNone/>
            </a:pPr>
            <a:r>
              <a:rPr lang="en-US" sz="2000" b="1" dirty="0" smtClean="0"/>
              <a:t>Within the hl7bridge directory, </a:t>
            </a:r>
          </a:p>
          <a:p>
            <a:pPr eaLnBrk="1" hangingPunct="1">
              <a:lnSpc>
                <a:spcPct val="80000"/>
              </a:lnSpc>
              <a:buFontTx/>
              <a:buNone/>
            </a:pPr>
            <a:r>
              <a:rPr lang="en-US" sz="2000" b="1" dirty="0" smtClean="0"/>
              <a:t>2. The </a:t>
            </a:r>
            <a:r>
              <a:rPr lang="en-US" sz="2000" b="1" u="sng" dirty="0" smtClean="0"/>
              <a:t>requests</a:t>
            </a:r>
            <a:r>
              <a:rPr lang="en-US" sz="2000" b="1" dirty="0" smtClean="0"/>
              <a:t> directory:</a:t>
            </a:r>
          </a:p>
          <a:p>
            <a:pPr eaLnBrk="1" hangingPunct="1">
              <a:lnSpc>
                <a:spcPct val="80000"/>
              </a:lnSpc>
              <a:buFontTx/>
              <a:buNone/>
            </a:pPr>
            <a:r>
              <a:rPr lang="en-US" sz="2000" b="1" dirty="0" smtClean="0"/>
              <a:t>	/</a:t>
            </a:r>
            <a:r>
              <a:rPr lang="en-US" sz="2000" b="1" dirty="0" err="1" smtClean="0"/>
              <a:t>usr</a:t>
            </a:r>
            <a:r>
              <a:rPr lang="en-US" sz="2000" b="1" dirty="0" smtClean="0"/>
              <a:t>/local/hl7bridge/requests/</a:t>
            </a:r>
          </a:p>
          <a:p>
            <a:pPr eaLnBrk="1" hangingPunct="1">
              <a:lnSpc>
                <a:spcPct val="80000"/>
              </a:lnSpc>
              <a:buFontTx/>
              <a:buNone/>
            </a:pPr>
            <a:endParaRPr lang="en-US" sz="2000" b="1" dirty="0" smtClean="0"/>
          </a:p>
          <a:p>
            <a:pPr eaLnBrk="1" hangingPunct="1">
              <a:lnSpc>
                <a:spcPct val="80000"/>
              </a:lnSpc>
              <a:buFontTx/>
              <a:buNone/>
            </a:pPr>
            <a:r>
              <a:rPr lang="en-US" sz="2000" b="1" dirty="0" smtClean="0"/>
              <a:t>3. The </a:t>
            </a:r>
            <a:r>
              <a:rPr lang="en-US" sz="2000" b="1" u="sng" dirty="0" smtClean="0"/>
              <a:t>responses</a:t>
            </a:r>
            <a:r>
              <a:rPr lang="en-US" sz="2000" b="1" dirty="0" smtClean="0"/>
              <a:t> directory:</a:t>
            </a:r>
          </a:p>
          <a:p>
            <a:pPr eaLnBrk="1" hangingPunct="1">
              <a:lnSpc>
                <a:spcPct val="80000"/>
              </a:lnSpc>
              <a:buFontTx/>
              <a:buNone/>
            </a:pPr>
            <a:r>
              <a:rPr lang="en-US" sz="2000" b="1" dirty="0" smtClean="0"/>
              <a:t>	/</a:t>
            </a:r>
            <a:r>
              <a:rPr lang="en-US" sz="2000" b="1" dirty="0" err="1" smtClean="0"/>
              <a:t>usr</a:t>
            </a:r>
            <a:r>
              <a:rPr lang="en-US" sz="2000" b="1" dirty="0" smtClean="0"/>
              <a:t>/local/hl7bridge/responses/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p:txBody>
          <a:bodyPr/>
          <a:lstStyle/>
          <a:p>
            <a:pPr eaLnBrk="1" hangingPunct="1"/>
            <a:r>
              <a:rPr lang="en-US" b="0" dirty="0" smtClean="0"/>
              <a:t>SET - UNIX</a:t>
            </a:r>
          </a:p>
        </p:txBody>
      </p:sp>
      <p:sp>
        <p:nvSpPr>
          <p:cNvPr id="21507" name="Rectangle 3"/>
          <p:cNvSpPr>
            <a:spLocks noGrp="1" noChangeArrowheads="1"/>
          </p:cNvSpPr>
          <p:nvPr>
            <p:ph type="body" idx="4294967295"/>
          </p:nvPr>
        </p:nvSpPr>
        <p:spPr/>
        <p:txBody>
          <a:bodyPr>
            <a:normAutofit lnSpcReduction="10000"/>
          </a:bodyPr>
          <a:lstStyle/>
          <a:p>
            <a:pPr eaLnBrk="1" hangingPunct="1">
              <a:lnSpc>
                <a:spcPct val="80000"/>
              </a:lnSpc>
              <a:buFontTx/>
              <a:buNone/>
            </a:pPr>
            <a:r>
              <a:rPr lang="en-US" sz="2000" b="1" dirty="0" smtClean="0"/>
              <a:t>On the RPMS using the SET Immunization Data Exchange</a:t>
            </a:r>
          </a:p>
          <a:p>
            <a:pPr eaLnBrk="1" hangingPunct="1">
              <a:lnSpc>
                <a:spcPct val="80000"/>
              </a:lnSpc>
              <a:buFontTx/>
              <a:buNone/>
            </a:pPr>
            <a:r>
              <a:rPr lang="en-US" sz="2000" b="1" dirty="0" smtClean="0"/>
              <a:t>Parameters, point to these directories as follows: </a:t>
            </a:r>
          </a:p>
          <a:p>
            <a:pPr eaLnBrk="1" hangingPunct="1">
              <a:lnSpc>
                <a:spcPct val="80000"/>
              </a:lnSpc>
              <a:buFontTx/>
              <a:buNone/>
            </a:pPr>
            <a:r>
              <a:rPr lang="en-US" sz="2000" b="1" dirty="0" smtClean="0"/>
              <a:t>	</a:t>
            </a:r>
          </a:p>
          <a:p>
            <a:pPr eaLnBrk="1" hangingPunct="1">
              <a:lnSpc>
                <a:spcPct val="80000"/>
              </a:lnSpc>
              <a:buFontTx/>
              <a:buNone/>
            </a:pPr>
            <a:r>
              <a:rPr lang="en-US" sz="2000" b="1" dirty="0" smtClean="0"/>
              <a:t>PATH FOR OUTBOUND MESSAGES: </a:t>
            </a:r>
          </a:p>
          <a:p>
            <a:pPr eaLnBrk="1" hangingPunct="1">
              <a:lnSpc>
                <a:spcPct val="80000"/>
              </a:lnSpc>
              <a:buFontTx/>
              <a:buNone/>
            </a:pPr>
            <a:r>
              <a:rPr lang="en-US" sz="2000" b="1" dirty="0" smtClean="0"/>
              <a:t>	/</a:t>
            </a:r>
            <a:r>
              <a:rPr lang="en-US" sz="2000" b="1" dirty="0" err="1" smtClean="0"/>
              <a:t>usr</a:t>
            </a:r>
            <a:r>
              <a:rPr lang="en-US" sz="2000" b="1" dirty="0" smtClean="0"/>
              <a:t>/local/hl7bridge/requests/Replace  </a:t>
            </a:r>
            <a:br>
              <a:rPr lang="en-US" sz="2000" b="1" dirty="0" smtClean="0"/>
            </a:br>
            <a:endParaRPr lang="en-US" sz="2000" b="1" dirty="0" smtClean="0"/>
          </a:p>
          <a:p>
            <a:pPr eaLnBrk="1" hangingPunct="1">
              <a:lnSpc>
                <a:spcPct val="80000"/>
              </a:lnSpc>
              <a:buFontTx/>
              <a:buNone/>
            </a:pPr>
            <a:r>
              <a:rPr lang="en-US" sz="2000" b="1" dirty="0" smtClean="0"/>
              <a:t>PATH FOR INBOUND MESSAGES: </a:t>
            </a:r>
          </a:p>
          <a:p>
            <a:pPr eaLnBrk="1" hangingPunct="1">
              <a:lnSpc>
                <a:spcPct val="80000"/>
              </a:lnSpc>
              <a:buFontTx/>
              <a:buNone/>
            </a:pPr>
            <a:r>
              <a:rPr lang="en-US" sz="2000" b="1" dirty="0" smtClean="0"/>
              <a:t>	/</a:t>
            </a:r>
            <a:r>
              <a:rPr lang="en-US" sz="2000" b="1" dirty="0" err="1" smtClean="0"/>
              <a:t>usr</a:t>
            </a:r>
            <a:r>
              <a:rPr lang="en-US" sz="2000" b="1" dirty="0" smtClean="0"/>
              <a:t>/local/hl7bridge/responses/ Replace  </a:t>
            </a:r>
            <a:br>
              <a:rPr lang="en-US" sz="2000" b="1" dirty="0" smtClean="0"/>
            </a:br>
            <a:endParaRPr lang="en-US" sz="2000" b="1" dirty="0" smtClean="0"/>
          </a:p>
          <a:p>
            <a:pPr eaLnBrk="1" hangingPunct="1">
              <a:lnSpc>
                <a:spcPct val="80000"/>
              </a:lnSpc>
              <a:buFontTx/>
              <a:buNone/>
            </a:pPr>
            <a:r>
              <a:rPr lang="en-US" sz="2000" b="1" dirty="0" smtClean="0"/>
              <a:t>AUTO IMPORT IMMUNIZATIONS: </a:t>
            </a:r>
            <a:r>
              <a:rPr lang="en-US" sz="2000" b="1" dirty="0" smtClean="0">
                <a:solidFill>
                  <a:schemeClr val="folHlink"/>
                </a:solidFill>
              </a:rPr>
              <a:t>YES//</a:t>
            </a:r>
            <a:r>
              <a:rPr lang="en-US" sz="2000" b="1" dirty="0" smtClean="0"/>
              <a:t>  </a:t>
            </a:r>
            <a:br>
              <a:rPr lang="en-US" sz="2000" b="1" dirty="0" smtClean="0"/>
            </a:br>
            <a:endParaRPr lang="en-US" sz="2000" b="1" dirty="0" smtClean="0"/>
          </a:p>
          <a:p>
            <a:pPr eaLnBrk="1" hangingPunct="1">
              <a:lnSpc>
                <a:spcPct val="80000"/>
              </a:lnSpc>
              <a:buFontTx/>
              <a:buNone/>
            </a:pPr>
            <a:r>
              <a:rPr lang="en-US" sz="2000" b="1" dirty="0" smtClean="0"/>
              <a:t>AUTO ADD IMMUNIZATIONS: </a:t>
            </a:r>
            <a:r>
              <a:rPr lang="en-US" sz="2000" b="1" dirty="0" smtClean="0">
                <a:solidFill>
                  <a:schemeClr val="folHlink"/>
                </a:solidFill>
              </a:rPr>
              <a:t>NO//</a:t>
            </a:r>
          </a:p>
          <a:p>
            <a:pPr eaLnBrk="1" hangingPunct="1">
              <a:lnSpc>
                <a:spcPct val="80000"/>
              </a:lnSpc>
              <a:buFontTx/>
              <a:buNone/>
            </a:pPr>
            <a:endParaRPr lang="en-US" sz="2000" b="1" dirty="0" smtClean="0">
              <a:solidFill>
                <a:schemeClr val="folHlink"/>
              </a:solidFill>
            </a:endParaRPr>
          </a:p>
          <a:p>
            <a:pPr eaLnBrk="1" hangingPunct="1">
              <a:lnSpc>
                <a:spcPct val="80000"/>
              </a:lnSpc>
              <a:buFontTx/>
              <a:buNone/>
            </a:pPr>
            <a:r>
              <a:rPr lang="en-US" sz="2000" b="1" dirty="0" smtClean="0"/>
              <a:t>	(Note: Begin data exchange with AUTO ADD </a:t>
            </a:r>
            <a:r>
              <a:rPr lang="en-US" sz="2000" b="1" u="sng" dirty="0" smtClean="0"/>
              <a:t>off.</a:t>
            </a:r>
            <a:r>
              <a:rPr lang="en-US" sz="2000" b="1" dirty="0" smtClean="0"/>
              <a:t>  This will allow providers to check imported data and manually add it until confident that imports are valid.)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p:txBody>
          <a:bodyPr/>
          <a:lstStyle/>
          <a:p>
            <a:pPr eaLnBrk="1" hangingPunct="1"/>
            <a:r>
              <a:rPr lang="en-US" b="0" dirty="0" smtClean="0"/>
              <a:t>Then, Set Up, Bridge 2.0.1.1:</a:t>
            </a:r>
          </a:p>
        </p:txBody>
      </p:sp>
      <p:sp>
        <p:nvSpPr>
          <p:cNvPr id="27651" name="Rectangle 3"/>
          <p:cNvSpPr>
            <a:spLocks noGrp="1" noChangeArrowheads="1"/>
          </p:cNvSpPr>
          <p:nvPr>
            <p:ph type="body" idx="4294967295"/>
          </p:nvPr>
        </p:nvSpPr>
        <p:spPr/>
        <p:txBody>
          <a:bodyPr/>
          <a:lstStyle/>
          <a:p>
            <a:pPr eaLnBrk="1" hangingPunct="1">
              <a:lnSpc>
                <a:spcPct val="90000"/>
              </a:lnSpc>
              <a:buClr>
                <a:schemeClr val="accent2"/>
              </a:buClr>
              <a:buFont typeface="Wingdings" pitchFamily="2" charset="2"/>
              <a:buChar char="ü"/>
            </a:pPr>
            <a:r>
              <a:rPr lang="en-US" dirty="0" smtClean="0"/>
              <a:t>Follow the directions in the Installation Guide and Release Notes, Section 2.3, to obtain the HL7 Bridge software.</a:t>
            </a:r>
          </a:p>
          <a:p>
            <a:pPr eaLnBrk="1" hangingPunct="1">
              <a:lnSpc>
                <a:spcPct val="90000"/>
              </a:lnSpc>
              <a:buClr>
                <a:schemeClr val="accent2"/>
              </a:buClr>
              <a:buFont typeface="Wingdings" pitchFamily="2" charset="2"/>
              <a:buChar char="ü"/>
            </a:pPr>
            <a:r>
              <a:rPr lang="en-US" dirty="0" smtClean="0"/>
              <a:t>Use the Bridge documentation to install the software.</a:t>
            </a:r>
          </a:p>
          <a:p>
            <a:pPr eaLnBrk="1" hangingPunct="1">
              <a:lnSpc>
                <a:spcPct val="90000"/>
              </a:lnSpc>
              <a:buClr>
                <a:schemeClr val="accent2"/>
              </a:buClr>
              <a:buFont typeface="Wingdings" pitchFamily="2" charset="2"/>
              <a:buChar char="ü"/>
            </a:pPr>
            <a:r>
              <a:rPr lang="en-US" dirty="0" smtClean="0"/>
              <a:t>Set up the Bridge to automate data exchange.  To complete this, you must contact State Registry personnel to connect the Bridge to the registry.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p:txBody>
          <a:bodyPr/>
          <a:lstStyle/>
          <a:p>
            <a:pPr eaLnBrk="1" hangingPunct="1"/>
            <a:r>
              <a:rPr lang="en-US" b="0" dirty="0" smtClean="0"/>
              <a:t>Set up Automation Pieces - 1</a:t>
            </a:r>
          </a:p>
        </p:txBody>
      </p:sp>
      <p:sp>
        <p:nvSpPr>
          <p:cNvPr id="28675" name="Rectangle 3"/>
          <p:cNvSpPr>
            <a:spLocks noGrp="1" noChangeArrowheads="1"/>
          </p:cNvSpPr>
          <p:nvPr>
            <p:ph type="body" idx="4294967295"/>
          </p:nvPr>
        </p:nvSpPr>
        <p:spPr>
          <a:xfrm>
            <a:off x="457200" y="1447800"/>
            <a:ext cx="8229600" cy="5181600"/>
          </a:xfrm>
        </p:spPr>
        <p:txBody>
          <a:bodyPr/>
          <a:lstStyle/>
          <a:p>
            <a:pPr eaLnBrk="1" hangingPunct="1">
              <a:lnSpc>
                <a:spcPct val="80000"/>
              </a:lnSpc>
              <a:buFontTx/>
              <a:buNone/>
            </a:pPr>
            <a:r>
              <a:rPr lang="en-US" sz="1800" b="1" dirty="0" smtClean="0"/>
              <a:t>To set-up </a:t>
            </a:r>
            <a:r>
              <a:rPr lang="en-US" sz="1800" b="1" dirty="0" err="1" smtClean="0"/>
              <a:t>taskman</a:t>
            </a:r>
            <a:r>
              <a:rPr lang="en-US" sz="1800" b="1" dirty="0" smtClean="0"/>
              <a:t> to run these processes automatically, the site</a:t>
            </a:r>
          </a:p>
          <a:p>
            <a:pPr eaLnBrk="1" hangingPunct="1">
              <a:lnSpc>
                <a:spcPct val="80000"/>
              </a:lnSpc>
              <a:buFontTx/>
              <a:buNone/>
            </a:pPr>
            <a:r>
              <a:rPr lang="en-US" sz="1800" b="1" dirty="0" smtClean="0"/>
              <a:t>manager does the following using Schedule/</a:t>
            </a:r>
            <a:r>
              <a:rPr lang="en-US" sz="1800" b="1" dirty="0" err="1" smtClean="0"/>
              <a:t>Unschedule</a:t>
            </a:r>
            <a:r>
              <a:rPr lang="en-US" sz="1800" b="1" dirty="0" smtClean="0"/>
              <a:t> Options option</a:t>
            </a:r>
          </a:p>
          <a:p>
            <a:pPr eaLnBrk="1" hangingPunct="1">
              <a:lnSpc>
                <a:spcPct val="80000"/>
              </a:lnSpc>
              <a:buFontTx/>
              <a:buNone/>
            </a:pPr>
            <a:r>
              <a:rPr lang="en-US" sz="1800" b="1" dirty="0" smtClean="0"/>
              <a:t>in </a:t>
            </a:r>
            <a:r>
              <a:rPr lang="en-US" sz="1800" b="1" dirty="0" err="1" smtClean="0"/>
              <a:t>Taskman</a:t>
            </a:r>
            <a:r>
              <a:rPr lang="en-US" sz="1800" b="1" dirty="0" smtClean="0"/>
              <a:t> Management: </a:t>
            </a:r>
            <a:r>
              <a:rPr lang="en-US" sz="1200" b="1" dirty="0" smtClean="0"/>
              <a:t> </a:t>
            </a:r>
          </a:p>
          <a:p>
            <a:pPr eaLnBrk="1" hangingPunct="1">
              <a:lnSpc>
                <a:spcPct val="80000"/>
              </a:lnSpc>
              <a:buFontTx/>
              <a:buNone/>
            </a:pPr>
            <a:r>
              <a:rPr lang="en-US" sz="800" b="1" dirty="0" smtClean="0"/>
              <a:t> </a:t>
            </a:r>
          </a:p>
          <a:p>
            <a:pPr eaLnBrk="1" hangingPunct="1">
              <a:lnSpc>
                <a:spcPct val="80000"/>
              </a:lnSpc>
              <a:buFontTx/>
              <a:buNone/>
            </a:pPr>
            <a:r>
              <a:rPr lang="en-US" sz="1400" b="1" dirty="0" smtClean="0">
                <a:latin typeface="Times New Roman" pitchFamily="18" charset="0"/>
              </a:rPr>
              <a:t>Select OPTION to schedule or reschedule: BYIM IZ AUTO EXPORT </a:t>
            </a:r>
          </a:p>
          <a:p>
            <a:pPr eaLnBrk="1" hangingPunct="1">
              <a:lnSpc>
                <a:spcPct val="80000"/>
              </a:lnSpc>
              <a:buFontTx/>
              <a:buNone/>
            </a:pPr>
            <a:r>
              <a:rPr lang="en-US" sz="1400" b="1" dirty="0" smtClean="0">
                <a:latin typeface="Times New Roman" pitchFamily="18" charset="0"/>
              </a:rPr>
              <a:t> </a:t>
            </a:r>
          </a:p>
          <a:p>
            <a:pPr eaLnBrk="1" hangingPunct="1">
              <a:lnSpc>
                <a:spcPct val="80000"/>
              </a:lnSpc>
              <a:buFontTx/>
              <a:buNone/>
            </a:pPr>
            <a:r>
              <a:rPr lang="en-US" sz="1400" b="1" dirty="0" smtClean="0">
                <a:latin typeface="Times New Roman" pitchFamily="18" charset="0"/>
              </a:rPr>
              <a:t>                          Edit Option Schedule </a:t>
            </a:r>
            <a:br>
              <a:rPr lang="en-US" sz="1400" b="1" dirty="0" smtClean="0">
                <a:latin typeface="Times New Roman" pitchFamily="18" charset="0"/>
              </a:rPr>
            </a:br>
            <a:r>
              <a:rPr lang="en-US" sz="1400" b="1" dirty="0" smtClean="0">
                <a:latin typeface="Times New Roman" pitchFamily="18" charset="0"/>
              </a:rPr>
              <a:t>    Option Name: BYIM IZ AUTO EXPORT            </a:t>
            </a:r>
            <a:br>
              <a:rPr lang="en-US" sz="1400" b="1" dirty="0" smtClean="0">
                <a:latin typeface="Times New Roman" pitchFamily="18" charset="0"/>
              </a:rPr>
            </a:br>
            <a:r>
              <a:rPr lang="en-US" sz="1400" b="1" dirty="0" smtClean="0">
                <a:latin typeface="Times New Roman" pitchFamily="18" charset="0"/>
              </a:rPr>
              <a:t>    Menu Text: Entry Point for Auto Export              		               TASK ID: 267914  </a:t>
            </a:r>
            <a:br>
              <a:rPr lang="en-US" sz="1400" b="1" dirty="0" smtClean="0">
                <a:latin typeface="Times New Roman" pitchFamily="18" charset="0"/>
              </a:rPr>
            </a:br>
            <a:r>
              <a:rPr lang="en-US" sz="1400" b="1" dirty="0" smtClean="0">
                <a:latin typeface="Times New Roman" pitchFamily="18" charset="0"/>
              </a:rPr>
              <a:t>  __________________________________________________________________________ </a:t>
            </a:r>
          </a:p>
          <a:p>
            <a:pPr eaLnBrk="1" hangingPunct="1">
              <a:lnSpc>
                <a:spcPct val="80000"/>
              </a:lnSpc>
              <a:buFontTx/>
              <a:buNone/>
            </a:pPr>
            <a:endParaRPr lang="en-US" sz="1400" b="1" dirty="0" smtClean="0">
              <a:latin typeface="Times New Roman" pitchFamily="18" charset="0"/>
            </a:endParaRPr>
          </a:p>
          <a:p>
            <a:pPr eaLnBrk="1" hangingPunct="1">
              <a:lnSpc>
                <a:spcPct val="80000"/>
              </a:lnSpc>
              <a:buFontTx/>
              <a:buNone/>
            </a:pPr>
            <a:r>
              <a:rPr lang="en-US" sz="1400" b="1" dirty="0" smtClean="0">
                <a:latin typeface="Times New Roman" pitchFamily="18" charset="0"/>
              </a:rPr>
              <a:t>	QUEUED TO RUN AT WHAT TIME: JUL 3,2007@04:30               </a:t>
            </a:r>
          </a:p>
          <a:p>
            <a:pPr eaLnBrk="1" hangingPunct="1">
              <a:lnSpc>
                <a:spcPct val="80000"/>
              </a:lnSpc>
              <a:buFontTx/>
              <a:buNone/>
            </a:pPr>
            <a:r>
              <a:rPr lang="en-US" sz="1400" b="1" dirty="0" smtClean="0">
                <a:latin typeface="Times New Roman" pitchFamily="18" charset="0"/>
              </a:rPr>
              <a:t> </a:t>
            </a:r>
          </a:p>
          <a:p>
            <a:pPr eaLnBrk="1" hangingPunct="1">
              <a:lnSpc>
                <a:spcPct val="80000"/>
              </a:lnSpc>
              <a:buFontTx/>
              <a:buNone/>
            </a:pPr>
            <a:r>
              <a:rPr lang="en-US" sz="1400" b="1" dirty="0" smtClean="0">
                <a:latin typeface="Times New Roman" pitchFamily="18" charset="0"/>
              </a:rPr>
              <a:t>   DEVICE FOR QUEUED JOB OUTPUT: </a:t>
            </a:r>
          </a:p>
          <a:p>
            <a:pPr eaLnBrk="1" hangingPunct="1">
              <a:lnSpc>
                <a:spcPct val="80000"/>
              </a:lnSpc>
              <a:buFontTx/>
              <a:buNone/>
            </a:pPr>
            <a:r>
              <a:rPr lang="en-US" sz="1400" b="1" dirty="0" smtClean="0">
                <a:latin typeface="Times New Roman" pitchFamily="18" charset="0"/>
              </a:rPr>
              <a:t> </a:t>
            </a:r>
          </a:p>
          <a:p>
            <a:pPr eaLnBrk="1" hangingPunct="1">
              <a:lnSpc>
                <a:spcPct val="80000"/>
              </a:lnSpc>
              <a:buFontTx/>
              <a:buNone/>
            </a:pPr>
            <a:r>
              <a:rPr lang="en-US" sz="1400" b="1" dirty="0" smtClean="0">
                <a:latin typeface="Times New Roman" pitchFamily="18" charset="0"/>
              </a:rPr>
              <a:t>    QUEUED TO RUN ON VOLUME SET: CCHC       </a:t>
            </a:r>
          </a:p>
          <a:p>
            <a:pPr eaLnBrk="1" hangingPunct="1">
              <a:lnSpc>
                <a:spcPct val="80000"/>
              </a:lnSpc>
              <a:buFontTx/>
              <a:buNone/>
            </a:pPr>
            <a:endParaRPr lang="en-US" sz="1400" b="1" dirty="0" smtClean="0">
              <a:latin typeface="Times New Roman" pitchFamily="18" charset="0"/>
            </a:endParaRPr>
          </a:p>
          <a:p>
            <a:pPr eaLnBrk="1" hangingPunct="1">
              <a:lnSpc>
                <a:spcPct val="80000"/>
              </a:lnSpc>
              <a:buFontTx/>
              <a:buNone/>
            </a:pPr>
            <a:r>
              <a:rPr lang="en-US" sz="1400" b="1" dirty="0" smtClean="0">
                <a:latin typeface="Times New Roman" pitchFamily="18" charset="0"/>
              </a:rPr>
              <a:t>             RESCHEDULING FREQUENCY: 1D                             </a:t>
            </a:r>
          </a:p>
          <a:p>
            <a:pPr eaLnBrk="1" hangingPunct="1">
              <a:lnSpc>
                <a:spcPct val="80000"/>
              </a:lnSpc>
              <a:buFontTx/>
              <a:buNone/>
            </a:pPr>
            <a:endParaRPr lang="en-US" sz="1400" b="1" dirty="0" smtClean="0">
              <a:latin typeface="Times New Roman" pitchFamily="18" charset="0"/>
            </a:endParaRPr>
          </a:p>
          <a:p>
            <a:pPr eaLnBrk="1" hangingPunct="1">
              <a:lnSpc>
                <a:spcPct val="80000"/>
              </a:lnSpc>
              <a:buFontTx/>
              <a:buNone/>
            </a:pPr>
            <a:r>
              <a:rPr lang="en-US" sz="1400" b="1" dirty="0" smtClean="0">
                <a:latin typeface="Times New Roman" pitchFamily="18" charset="0"/>
              </a:rPr>
              <a:t>                              TASK PARAMETERS: </a:t>
            </a:r>
          </a:p>
          <a:p>
            <a:pPr eaLnBrk="1" hangingPunct="1">
              <a:lnSpc>
                <a:spcPct val="80000"/>
              </a:lnSpc>
              <a:buFontTx/>
              <a:buNone/>
            </a:pPr>
            <a:r>
              <a:rPr lang="en-US" sz="1400" b="1" dirty="0" smtClean="0">
                <a:latin typeface="Times New Roman" pitchFamily="18" charset="0"/>
              </a:rPr>
              <a:t> </a:t>
            </a:r>
          </a:p>
          <a:p>
            <a:pPr eaLnBrk="1" hangingPunct="1">
              <a:lnSpc>
                <a:spcPct val="80000"/>
              </a:lnSpc>
              <a:buFontTx/>
              <a:buNone/>
            </a:pPr>
            <a:r>
              <a:rPr lang="en-US" sz="1400" b="1" dirty="0" smtClean="0">
                <a:latin typeface="Times New Roman" pitchFamily="18" charset="0"/>
              </a:rPr>
              <a:t>                              SPECIAL QUEUEING: Persistent</a:t>
            </a:r>
            <a:r>
              <a:rPr lang="en-US" sz="1400" b="1" dirty="0" smtClean="0"/>
              <a:t>           </a:t>
            </a:r>
          </a:p>
          <a:p>
            <a:pPr eaLnBrk="1" hangingPunct="1">
              <a:lnSpc>
                <a:spcPct val="80000"/>
              </a:lnSpc>
              <a:buFontTx/>
              <a:buNone/>
            </a:pPr>
            <a:r>
              <a:rPr lang="en-US" sz="1400" b="1" dirty="0" smtClean="0"/>
              <a:t>____________________________________________________________________________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p:txBody>
          <a:bodyPr/>
          <a:lstStyle/>
          <a:p>
            <a:pPr eaLnBrk="1" hangingPunct="1"/>
            <a:r>
              <a:rPr lang="en-US" b="0" dirty="0" smtClean="0"/>
              <a:t>Set up Automation Pieces - 2</a:t>
            </a:r>
          </a:p>
        </p:txBody>
      </p:sp>
      <p:sp>
        <p:nvSpPr>
          <p:cNvPr id="29699" name="Rectangle 3"/>
          <p:cNvSpPr>
            <a:spLocks noGrp="1" noChangeArrowheads="1"/>
          </p:cNvSpPr>
          <p:nvPr>
            <p:ph type="body" idx="4294967295"/>
          </p:nvPr>
        </p:nvSpPr>
        <p:spPr>
          <a:xfrm>
            <a:off x="457200" y="1371600"/>
            <a:ext cx="8229600" cy="5486400"/>
          </a:xfrm>
        </p:spPr>
        <p:txBody>
          <a:bodyPr/>
          <a:lstStyle/>
          <a:p>
            <a:pPr eaLnBrk="1" hangingPunct="1">
              <a:lnSpc>
                <a:spcPct val="80000"/>
              </a:lnSpc>
              <a:buFontTx/>
              <a:buNone/>
            </a:pPr>
            <a:r>
              <a:rPr lang="en-US" sz="1800" b="1" dirty="0" smtClean="0"/>
              <a:t>And -</a:t>
            </a:r>
            <a:r>
              <a:rPr lang="en-US" sz="1400" b="1" dirty="0" smtClean="0"/>
              <a:t>  </a:t>
            </a:r>
          </a:p>
          <a:p>
            <a:pPr eaLnBrk="1" hangingPunct="1">
              <a:lnSpc>
                <a:spcPct val="80000"/>
              </a:lnSpc>
              <a:buFontTx/>
              <a:buNone/>
            </a:pPr>
            <a:r>
              <a:rPr lang="en-US" sz="900" b="1" dirty="0" smtClean="0"/>
              <a:t> </a:t>
            </a:r>
          </a:p>
          <a:p>
            <a:pPr eaLnBrk="1" hangingPunct="1">
              <a:lnSpc>
                <a:spcPct val="80000"/>
              </a:lnSpc>
              <a:buFontTx/>
              <a:buNone/>
            </a:pPr>
            <a:r>
              <a:rPr lang="en-US" sz="1400" b="1" dirty="0" smtClean="0">
                <a:latin typeface="Times New Roman" pitchFamily="18" charset="0"/>
              </a:rPr>
              <a:t>Select OPTION to schedule or reschedule: BYIM IZ AUTO IMPORT</a:t>
            </a:r>
          </a:p>
          <a:p>
            <a:pPr eaLnBrk="1" hangingPunct="1">
              <a:lnSpc>
                <a:spcPct val="80000"/>
              </a:lnSpc>
              <a:buFontTx/>
              <a:buNone/>
            </a:pPr>
            <a:r>
              <a:rPr lang="en-US" sz="900" b="1" dirty="0" smtClean="0">
                <a:latin typeface="Times New Roman" pitchFamily="18" charset="0"/>
              </a:rPr>
              <a:t> </a:t>
            </a:r>
          </a:p>
          <a:p>
            <a:pPr eaLnBrk="1" hangingPunct="1">
              <a:lnSpc>
                <a:spcPct val="80000"/>
              </a:lnSpc>
              <a:buFontTx/>
              <a:buNone/>
            </a:pPr>
            <a:r>
              <a:rPr lang="en-US" sz="1400" b="1" dirty="0" smtClean="0">
                <a:latin typeface="Times New Roman" pitchFamily="18" charset="0"/>
              </a:rPr>
              <a:t>                          Edit Option Schedule </a:t>
            </a:r>
            <a:br>
              <a:rPr lang="en-US" sz="1400" b="1" dirty="0" smtClean="0">
                <a:latin typeface="Times New Roman" pitchFamily="18" charset="0"/>
              </a:rPr>
            </a:br>
            <a:r>
              <a:rPr lang="en-US" sz="1400" b="1" dirty="0" smtClean="0">
                <a:latin typeface="Times New Roman" pitchFamily="18" charset="0"/>
              </a:rPr>
              <a:t>    Option Name: BYIM IZ AUTO IMPORT            </a:t>
            </a:r>
            <a:br>
              <a:rPr lang="en-US" sz="1400" b="1" dirty="0" smtClean="0">
                <a:latin typeface="Times New Roman" pitchFamily="18" charset="0"/>
              </a:rPr>
            </a:br>
            <a:r>
              <a:rPr lang="en-US" sz="1400" b="1" dirty="0" smtClean="0">
                <a:latin typeface="Times New Roman" pitchFamily="18" charset="0"/>
              </a:rPr>
              <a:t>    Menu Text: Entry Point for Auto Import             		  TASK ID: 267943  </a:t>
            </a:r>
            <a:br>
              <a:rPr lang="en-US" sz="1400" b="1" dirty="0" smtClean="0">
                <a:latin typeface="Times New Roman" pitchFamily="18" charset="0"/>
              </a:rPr>
            </a:br>
            <a:r>
              <a:rPr lang="en-US" sz="1400" b="1" dirty="0" smtClean="0">
                <a:latin typeface="Times New Roman" pitchFamily="18" charset="0"/>
              </a:rPr>
              <a:t>  __________________________________________________________________________ </a:t>
            </a:r>
          </a:p>
          <a:p>
            <a:pPr eaLnBrk="1" hangingPunct="1">
              <a:lnSpc>
                <a:spcPct val="80000"/>
              </a:lnSpc>
              <a:buFontTx/>
              <a:buNone/>
            </a:pPr>
            <a:r>
              <a:rPr lang="en-US" sz="1400" b="1" dirty="0" smtClean="0">
                <a:latin typeface="Times New Roman" pitchFamily="18" charset="0"/>
              </a:rPr>
              <a:t>  	QUEUED TO RUN AT WHAT TIME: JUL 3,2007@06:00               </a:t>
            </a:r>
          </a:p>
          <a:p>
            <a:pPr eaLnBrk="1" hangingPunct="1">
              <a:lnSpc>
                <a:spcPct val="80000"/>
              </a:lnSpc>
              <a:buFontTx/>
              <a:buNone/>
            </a:pPr>
            <a:r>
              <a:rPr lang="en-US" sz="900" b="1" dirty="0" smtClean="0">
                <a:latin typeface="Times New Roman" pitchFamily="18" charset="0"/>
              </a:rPr>
              <a:t> </a:t>
            </a:r>
          </a:p>
          <a:p>
            <a:pPr eaLnBrk="1" hangingPunct="1">
              <a:lnSpc>
                <a:spcPct val="80000"/>
              </a:lnSpc>
              <a:buFontTx/>
              <a:buNone/>
            </a:pPr>
            <a:r>
              <a:rPr lang="en-US" sz="1400" b="1" dirty="0" smtClean="0">
                <a:latin typeface="Times New Roman" pitchFamily="18" charset="0"/>
              </a:rPr>
              <a:t>    DEVICE FOR QUEUED JOB OUTPUT: </a:t>
            </a:r>
          </a:p>
          <a:p>
            <a:pPr eaLnBrk="1" hangingPunct="1">
              <a:lnSpc>
                <a:spcPct val="80000"/>
              </a:lnSpc>
              <a:buFontTx/>
              <a:buNone/>
            </a:pPr>
            <a:r>
              <a:rPr lang="en-US" sz="1400" b="1" dirty="0" smtClean="0">
                <a:latin typeface="Times New Roman" pitchFamily="18" charset="0"/>
              </a:rPr>
              <a:t> </a:t>
            </a:r>
            <a:endParaRPr lang="en-US" sz="900" b="1" dirty="0" smtClean="0">
              <a:latin typeface="Times New Roman" pitchFamily="18" charset="0"/>
            </a:endParaRPr>
          </a:p>
          <a:p>
            <a:pPr eaLnBrk="1" hangingPunct="1">
              <a:lnSpc>
                <a:spcPct val="80000"/>
              </a:lnSpc>
              <a:buFontTx/>
              <a:buNone/>
            </a:pPr>
            <a:r>
              <a:rPr lang="en-US" sz="1400" b="1" dirty="0" smtClean="0">
                <a:latin typeface="Times New Roman" pitchFamily="18" charset="0"/>
              </a:rPr>
              <a:t> QUEUED TO RUN ON VOLUME SET: CCHC       </a:t>
            </a:r>
          </a:p>
          <a:p>
            <a:pPr eaLnBrk="1" hangingPunct="1">
              <a:lnSpc>
                <a:spcPct val="80000"/>
              </a:lnSpc>
              <a:buFontTx/>
              <a:buNone/>
            </a:pPr>
            <a:r>
              <a:rPr lang="en-US" sz="1400" b="1" dirty="0" smtClean="0">
                <a:latin typeface="Times New Roman" pitchFamily="18" charset="0"/>
              </a:rPr>
              <a:t> </a:t>
            </a:r>
            <a:endParaRPr lang="en-US" sz="900" b="1" dirty="0" smtClean="0">
              <a:latin typeface="Times New Roman" pitchFamily="18" charset="0"/>
            </a:endParaRPr>
          </a:p>
          <a:p>
            <a:pPr eaLnBrk="1" hangingPunct="1">
              <a:lnSpc>
                <a:spcPct val="80000"/>
              </a:lnSpc>
              <a:buFontTx/>
              <a:buNone/>
            </a:pPr>
            <a:r>
              <a:rPr lang="en-US" sz="1400" b="1" dirty="0" smtClean="0">
                <a:latin typeface="Times New Roman" pitchFamily="18" charset="0"/>
              </a:rPr>
              <a:t>      RESCHEDULING FREQUENCY: 1D                             </a:t>
            </a:r>
          </a:p>
          <a:p>
            <a:pPr eaLnBrk="1" hangingPunct="1">
              <a:lnSpc>
                <a:spcPct val="80000"/>
              </a:lnSpc>
              <a:buFontTx/>
              <a:buNone/>
            </a:pPr>
            <a:r>
              <a:rPr lang="en-US" sz="900" b="1" dirty="0" smtClean="0">
                <a:latin typeface="Times New Roman" pitchFamily="18" charset="0"/>
              </a:rPr>
              <a:t> </a:t>
            </a:r>
          </a:p>
          <a:p>
            <a:pPr eaLnBrk="1" hangingPunct="1">
              <a:lnSpc>
                <a:spcPct val="80000"/>
              </a:lnSpc>
              <a:buFontTx/>
              <a:buNone/>
            </a:pPr>
            <a:r>
              <a:rPr lang="en-US" sz="1400" b="1" dirty="0" smtClean="0">
                <a:latin typeface="Times New Roman" pitchFamily="18" charset="0"/>
              </a:rPr>
              <a:t>             TASK PARAMETERS: </a:t>
            </a:r>
          </a:p>
          <a:p>
            <a:pPr eaLnBrk="1" hangingPunct="1">
              <a:lnSpc>
                <a:spcPct val="80000"/>
              </a:lnSpc>
              <a:buFontTx/>
              <a:buNone/>
            </a:pPr>
            <a:r>
              <a:rPr lang="en-US" sz="1400" b="1" dirty="0" smtClean="0">
                <a:latin typeface="Times New Roman" pitchFamily="18" charset="0"/>
              </a:rPr>
              <a:t> </a:t>
            </a:r>
            <a:endParaRPr lang="en-US" sz="900" b="1" dirty="0" smtClean="0">
              <a:latin typeface="Times New Roman" pitchFamily="18" charset="0"/>
            </a:endParaRPr>
          </a:p>
          <a:p>
            <a:pPr eaLnBrk="1" hangingPunct="1">
              <a:lnSpc>
                <a:spcPct val="80000"/>
              </a:lnSpc>
              <a:buFontTx/>
              <a:buNone/>
            </a:pPr>
            <a:r>
              <a:rPr lang="en-US" sz="1400" b="1" dirty="0" smtClean="0">
                <a:latin typeface="Times New Roman" pitchFamily="18" charset="0"/>
              </a:rPr>
              <a:t>            SPECIAL QUEUEING: Persistent           </a:t>
            </a:r>
            <a:endParaRPr lang="en-US" sz="1400" b="1" dirty="0" smtClean="0"/>
          </a:p>
          <a:p>
            <a:pPr eaLnBrk="1" hangingPunct="1">
              <a:lnSpc>
                <a:spcPct val="80000"/>
              </a:lnSpc>
              <a:buFontTx/>
              <a:buNone/>
            </a:pPr>
            <a:r>
              <a:rPr lang="en-US" sz="1400" b="1" dirty="0" smtClean="0"/>
              <a:t>_______________________________________________________________________________</a:t>
            </a:r>
          </a:p>
          <a:p>
            <a:pPr eaLnBrk="1" hangingPunct="1">
              <a:lnSpc>
                <a:spcPct val="80000"/>
              </a:lnSpc>
              <a:buFontTx/>
              <a:buNone/>
            </a:pPr>
            <a:r>
              <a:rPr lang="en-US" sz="1400" b="1" dirty="0" smtClean="0"/>
              <a:t> </a:t>
            </a:r>
          </a:p>
          <a:p>
            <a:pPr eaLnBrk="1" hangingPunct="1">
              <a:lnSpc>
                <a:spcPct val="80000"/>
              </a:lnSpc>
              <a:buFontTx/>
              <a:buNone/>
            </a:pPr>
            <a:r>
              <a:rPr lang="en-US" sz="1400" b="1" dirty="0" smtClean="0"/>
              <a:t>These can literally be set-up to run more frequently or less frequently without any</a:t>
            </a:r>
          </a:p>
          <a:p>
            <a:pPr eaLnBrk="1" hangingPunct="1">
              <a:lnSpc>
                <a:spcPct val="80000"/>
              </a:lnSpc>
              <a:buFontTx/>
              <a:buNone/>
            </a:pPr>
            <a:r>
              <a:rPr lang="en-US" sz="1400" b="1" dirty="0" smtClean="0"/>
              <a:t>problem. Please be aware of time zone issues if conducting exchange in Arizona.</a:t>
            </a:r>
          </a:p>
          <a:p>
            <a:pPr eaLnBrk="1" hangingPunct="1">
              <a:lnSpc>
                <a:spcPct val="80000"/>
              </a:lnSpc>
              <a:buFontTx/>
              <a:buNone/>
            </a:pPr>
            <a:r>
              <a:rPr lang="en-US" sz="1400" b="1" dirty="0" smtClean="0"/>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Grp="1" noChangeArrowheads="1"/>
          </p:cNvSpPr>
          <p:nvPr>
            <p:ph type="ctrTitle" idx="4294967295"/>
          </p:nvPr>
        </p:nvSpPr>
        <p:spPr>
          <a:xfrm>
            <a:off x="685800" y="2130425"/>
            <a:ext cx="7772400" cy="1470025"/>
          </a:xfrm>
        </p:spPr>
        <p:txBody>
          <a:bodyPr/>
          <a:lstStyle/>
          <a:p>
            <a:pPr eaLnBrk="1" hangingPunct="1"/>
            <a:r>
              <a:rPr lang="en-US" sz="4000" b="0" dirty="0" smtClean="0"/>
              <a:t>Automated Exchange Using the HL7 Communications Bridge &amp; BYIM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idx="4294967295"/>
          </p:nvPr>
        </p:nvSpPr>
        <p:spPr/>
        <p:txBody>
          <a:bodyPr>
            <a:normAutofit fontScale="90000"/>
          </a:bodyPr>
          <a:lstStyle/>
          <a:p>
            <a:pPr eaLnBrk="1" hangingPunct="1"/>
            <a:r>
              <a:rPr lang="en-US" sz="4000" b="0" dirty="0" smtClean="0"/>
              <a:t>Prior to Exchange, </a:t>
            </a:r>
            <a:br>
              <a:rPr lang="en-US" sz="4000" b="0" dirty="0" smtClean="0"/>
            </a:br>
            <a:r>
              <a:rPr lang="en-US" sz="4000" b="0" dirty="0" smtClean="0"/>
              <a:t>Test Functionality</a:t>
            </a:r>
          </a:p>
        </p:txBody>
      </p:sp>
      <p:sp>
        <p:nvSpPr>
          <p:cNvPr id="31747" name="Rectangle 3"/>
          <p:cNvSpPr>
            <a:spLocks noGrp="1" noChangeArrowheads="1"/>
          </p:cNvSpPr>
          <p:nvPr>
            <p:ph type="body" idx="4294967295"/>
          </p:nvPr>
        </p:nvSpPr>
        <p:spPr/>
        <p:txBody>
          <a:bodyPr/>
          <a:lstStyle/>
          <a:p>
            <a:pPr marL="609600" indent="-609600" eaLnBrk="1" hangingPunct="1">
              <a:buFontTx/>
              <a:buNone/>
            </a:pPr>
            <a:r>
              <a:rPr lang="en-US" sz="2400" b="1" dirty="0" smtClean="0"/>
              <a:t>During testing, check two aspects of software:</a:t>
            </a:r>
          </a:p>
          <a:p>
            <a:pPr marL="609600" indent="-609600" eaLnBrk="1" hangingPunct="1">
              <a:buFontTx/>
              <a:buAutoNum type="arabicPeriod"/>
            </a:pPr>
            <a:r>
              <a:rPr lang="en-US" sz="2400" b="1" dirty="0" smtClean="0"/>
              <a:t>proper installation (BYIM &amp; HL7 Bridge)</a:t>
            </a:r>
          </a:p>
          <a:p>
            <a:pPr marL="609600" indent="-609600" eaLnBrk="1" hangingPunct="1">
              <a:buFontTx/>
              <a:buAutoNum type="arabicPeriod"/>
            </a:pPr>
            <a:r>
              <a:rPr lang="en-US" sz="2400" b="1" dirty="0" smtClean="0"/>
              <a:t>function</a:t>
            </a:r>
          </a:p>
          <a:p>
            <a:pPr marL="990600" lvl="1" indent="-533400" eaLnBrk="1" hangingPunct="1"/>
            <a:r>
              <a:rPr lang="en-US" sz="2400" dirty="0" smtClean="0"/>
              <a:t>Automation (BYIM &amp; HL7 Bridge)</a:t>
            </a:r>
          </a:p>
          <a:p>
            <a:pPr marL="1371600" lvl="2" indent="-457200" eaLnBrk="1" hangingPunct="1"/>
            <a:r>
              <a:rPr lang="en-US" dirty="0" smtClean="0"/>
              <a:t>Site manager converts each step to automation and clinical contact confirms each step works properly</a:t>
            </a:r>
            <a:endParaRPr lang="en-US" sz="1800" dirty="0" smtClean="0"/>
          </a:p>
          <a:p>
            <a:pPr marL="609600" indent="-609600" eaLnBrk="1" hangingPunct="1">
              <a:buFontTx/>
              <a:buNone/>
            </a:pPr>
            <a:r>
              <a:rPr lang="en-US" sz="2400" b="1" dirty="0" smtClean="0"/>
              <a:t>NOTE:</a:t>
            </a:r>
            <a:r>
              <a:rPr lang="en-US" sz="2400" dirty="0" smtClean="0"/>
              <a:t> sites can only automate when the state registry is</a:t>
            </a:r>
          </a:p>
          <a:p>
            <a:pPr marL="609600" indent="-609600" eaLnBrk="1" hangingPunct="1">
              <a:buFontTx/>
              <a:buNone/>
            </a:pPr>
            <a:r>
              <a:rPr lang="en-US" sz="2400" dirty="0" smtClean="0"/>
              <a:t>capable of supporting this function.  </a:t>
            </a:r>
            <a:endParaRPr lang="en-US"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838200" y="304800"/>
            <a:ext cx="7315200" cy="1112838"/>
          </a:xfrm>
        </p:spPr>
        <p:txBody>
          <a:bodyPr/>
          <a:lstStyle/>
          <a:p>
            <a:pPr eaLnBrk="1" hangingPunct="1"/>
            <a:r>
              <a:rPr lang="en-US" dirty="0" smtClean="0"/>
              <a:t>D.I.Y. HL7 Bridge Screening</a:t>
            </a:r>
            <a:endParaRPr lang="en-US" dirty="0" smtClean="0">
              <a:latin typeface="Consolas" pitchFamily="49" charset="0"/>
            </a:endParaRPr>
          </a:p>
        </p:txBody>
      </p:sp>
      <p:sp>
        <p:nvSpPr>
          <p:cNvPr id="59395" name="Rectangle 3"/>
          <p:cNvSpPr>
            <a:spLocks noGrp="1" noChangeArrowheads="1"/>
          </p:cNvSpPr>
          <p:nvPr>
            <p:ph type="body" idx="1"/>
          </p:nvPr>
        </p:nvSpPr>
        <p:spPr/>
        <p:txBody>
          <a:bodyPr/>
          <a:lstStyle/>
          <a:p>
            <a:pPr algn="ctr" eaLnBrk="1" hangingPunct="1">
              <a:buFontTx/>
              <a:buNone/>
            </a:pPr>
            <a:r>
              <a:rPr lang="en-US" dirty="0" smtClean="0"/>
              <a:t>IMPORTANT</a:t>
            </a:r>
          </a:p>
          <a:p>
            <a:pPr algn="ctr" eaLnBrk="1" hangingPunct="1">
              <a:buFontTx/>
              <a:buNone/>
            </a:pPr>
            <a:r>
              <a:rPr lang="en-US" dirty="0" smtClean="0"/>
              <a:t>The HL7 Bridge only sends HL7 data files</a:t>
            </a:r>
          </a:p>
          <a:p>
            <a:pPr algn="ctr" eaLnBrk="1" hangingPunct="1">
              <a:buFontTx/>
              <a:buNone/>
            </a:pPr>
            <a:r>
              <a:rPr lang="en-US" dirty="0" smtClean="0"/>
              <a:t>once and </a:t>
            </a:r>
            <a:r>
              <a:rPr lang="en-US" b="1" i="1" dirty="0" smtClean="0"/>
              <a:t>does not</a:t>
            </a:r>
            <a:r>
              <a:rPr lang="en-US" dirty="0" smtClean="0"/>
              <a:t> monitor for problems</a:t>
            </a:r>
          </a:p>
          <a:p>
            <a:pPr eaLnBrk="1" hangingPunct="1">
              <a:buFontTx/>
              <a:buNone/>
            </a:pPr>
            <a:endParaRPr lang="en-US" dirty="0" smtClean="0"/>
          </a:p>
          <a:p>
            <a:pPr eaLnBrk="1" hangingPunct="1">
              <a:buFont typeface="Wingdings" pitchFamily="2" charset="2"/>
              <a:buChar char="§"/>
            </a:pPr>
            <a:r>
              <a:rPr lang="en-US" sz="2400" dirty="0" smtClean="0"/>
              <a:t>On a regular schedule, check the response directory for error messages on reciprocal files</a:t>
            </a:r>
          </a:p>
          <a:p>
            <a:pPr eaLnBrk="1" hangingPunct="1">
              <a:buFont typeface="Wingdings" pitchFamily="2" charset="2"/>
              <a:buChar char="§"/>
            </a:pPr>
            <a:r>
              <a:rPr lang="en-US" sz="2400" dirty="0" smtClean="0"/>
              <a:t>Check hl7bridge error and log files to help resolve bridge-related problems</a:t>
            </a:r>
          </a:p>
          <a:p>
            <a:pPr eaLnBrk="1" hangingPunct="1">
              <a:buFont typeface="Wingdings" pitchFamily="2" charset="2"/>
              <a:buNone/>
            </a:pPr>
            <a:r>
              <a:rPr lang="en-US" sz="2000" dirty="0" smtClean="0">
                <a:latin typeface="Tahoma" pitchFamily="34" charset="0"/>
              </a:rPr>
              <a: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3"/>
          <p:cNvSpPr>
            <a:spLocks noGrp="1" noChangeArrowheads="1"/>
          </p:cNvSpPr>
          <p:nvPr>
            <p:ph type="title"/>
          </p:nvPr>
        </p:nvSpPr>
        <p:spPr>
          <a:xfrm>
            <a:off x="457200" y="274638"/>
            <a:ext cx="8229600" cy="6202362"/>
          </a:xfrm>
        </p:spPr>
        <p:txBody>
          <a:bodyPr>
            <a:normAutofit/>
          </a:bodyPr>
          <a:lstStyle/>
          <a:p>
            <a:pPr marL="0" algn="l" rtl="0" eaLnBrk="1" latinLnBrk="0" hangingPunct="1">
              <a:spcBef>
                <a:spcPts val="0"/>
              </a:spcBef>
              <a:spcAft>
                <a:spcPts val="0"/>
              </a:spcAft>
            </a:pPr>
            <a:r>
              <a:rPr lang="en-US" dirty="0" smtClean="0">
                <a:latin typeface="Consolas" pitchFamily="49" charset="0"/>
              </a:rPr>
              <a:t>UNIX </a:t>
            </a:r>
            <a:r>
              <a:rPr lang="en-US" dirty="0" smtClean="0">
                <a:latin typeface="Consolas" pitchFamily="49" charset="0"/>
              </a:rPr>
              <a:t>Configuration</a:t>
            </a:r>
            <a:br>
              <a:rPr lang="en-US" dirty="0" smtClean="0">
                <a:latin typeface="Consolas" pitchFamily="49" charset="0"/>
              </a:rPr>
            </a:br>
            <a:r>
              <a:rPr lang="en-US" dirty="0" smtClean="0">
                <a:latin typeface="Consolas" pitchFamily="49" charset="0"/>
              </a:rPr>
              <a:t/>
            </a:r>
            <a:br>
              <a:rPr lang="en-US" dirty="0" smtClean="0">
                <a:latin typeface="Consolas" pitchFamily="49" charset="0"/>
              </a:rPr>
            </a:br>
            <a:r>
              <a:rPr lang="en-US" sz="1600" kern="1200" dirty="0" smtClean="0">
                <a:solidFill>
                  <a:schemeClr val="tx1"/>
                </a:solidFill>
                <a:latin typeface="Courier New"/>
                <a:ea typeface="+mn-ea"/>
                <a:cs typeface="+mn-cs"/>
              </a:rPr>
              <a:t>Directory: /</a:t>
            </a:r>
            <a:r>
              <a:rPr lang="en-US" sz="1600" kern="1200" dirty="0" err="1" smtClean="0">
                <a:solidFill>
                  <a:schemeClr val="tx1"/>
                </a:solidFill>
                <a:latin typeface="Courier New"/>
                <a:ea typeface="+mn-ea"/>
                <a:cs typeface="+mn-cs"/>
              </a:rPr>
              <a:t>usr</a:t>
            </a:r>
            <a:r>
              <a:rPr lang="en-US" sz="1600" kern="1200" dirty="0" smtClean="0">
                <a:solidFill>
                  <a:schemeClr val="tx1"/>
                </a:solidFill>
                <a:latin typeface="Courier New"/>
                <a:ea typeface="+mn-ea"/>
                <a:cs typeface="+mn-cs"/>
              </a:rPr>
              <a:t>/local/hl7bridge</a:t>
            </a:r>
            <a:endParaRPr lang="en-US" sz="1600" dirty="0" smtClean="0"/>
          </a:p>
          <a:p>
            <a:pPr marL="0" algn="l" rtl="0" eaLnBrk="1" latinLnBrk="0" hangingPunct="1">
              <a:spcBef>
                <a:spcPts val="0"/>
              </a:spcBef>
              <a:spcAft>
                <a:spcPts val="0"/>
              </a:spcAft>
            </a:pPr>
            <a:r>
              <a:rPr lang="en-US" sz="1600" kern="1200" dirty="0" smtClean="0">
                <a:solidFill>
                  <a:schemeClr val="tx1"/>
                </a:solidFill>
                <a:latin typeface="Courier New"/>
                <a:ea typeface="+mn-ea"/>
                <a:cs typeface="+mn-cs"/>
              </a:rPr>
              <a:t>total 24</a:t>
            </a:r>
            <a:endParaRPr lang="en-US" sz="1600" dirty="0" smtClean="0"/>
          </a:p>
          <a:p>
            <a:pPr marL="0" algn="l" rtl="0" eaLnBrk="1" latinLnBrk="0" hangingPunct="1">
              <a:spcBef>
                <a:spcPts val="0"/>
              </a:spcBef>
              <a:spcAft>
                <a:spcPts val="0"/>
              </a:spcAft>
            </a:pPr>
            <a:r>
              <a:rPr lang="en-US" sz="1600" kern="1200" dirty="0" err="1" smtClean="0">
                <a:solidFill>
                  <a:schemeClr val="tx1"/>
                </a:solidFill>
                <a:latin typeface="Courier New"/>
                <a:ea typeface="+mn-ea"/>
                <a:cs typeface="+mn-cs"/>
              </a:rPr>
              <a:t>drwxrwx</a:t>
            </a:r>
            <a:r>
              <a:rPr lang="en-US" sz="1600" kern="1200" dirty="0" smtClean="0">
                <a:solidFill>
                  <a:schemeClr val="tx1"/>
                </a:solidFill>
                <a:latin typeface="Courier New"/>
                <a:ea typeface="+mn-ea"/>
                <a:cs typeface="+mn-cs"/>
              </a:rPr>
              <a:t>---    8 root     </a:t>
            </a:r>
            <a:r>
              <a:rPr lang="en-US" sz="1600" kern="1200" dirty="0" err="1" smtClean="0">
                <a:solidFill>
                  <a:schemeClr val="tx1"/>
                </a:solidFill>
                <a:latin typeface="Courier New"/>
                <a:ea typeface="+mn-ea"/>
                <a:cs typeface="+mn-cs"/>
              </a:rPr>
              <a:t>cacheusr</a:t>
            </a:r>
            <a:r>
              <a:rPr lang="en-US" sz="1600" kern="1200" dirty="0" smtClean="0">
                <a:solidFill>
                  <a:schemeClr val="tx1"/>
                </a:solidFill>
                <a:latin typeface="Courier New"/>
                <a:ea typeface="+mn-ea"/>
                <a:cs typeface="+mn-cs"/>
              </a:rPr>
              <a:t>       4096 Nov 19 2008  ./</a:t>
            </a:r>
            <a:endParaRPr lang="en-US" sz="1600" dirty="0" smtClean="0"/>
          </a:p>
          <a:p>
            <a:pPr marL="0" algn="l" rtl="0" eaLnBrk="1" latinLnBrk="0" hangingPunct="1">
              <a:spcBef>
                <a:spcPts val="0"/>
              </a:spcBef>
              <a:spcAft>
                <a:spcPts val="0"/>
              </a:spcAft>
            </a:pPr>
            <a:r>
              <a:rPr lang="en-US" sz="1600" kern="1200" dirty="0" err="1" smtClean="0">
                <a:solidFill>
                  <a:schemeClr val="tx1"/>
                </a:solidFill>
                <a:latin typeface="Courier New"/>
                <a:ea typeface="+mn-ea"/>
                <a:cs typeface="+mn-cs"/>
              </a:rPr>
              <a:t>drwxrwxrwx</a:t>
            </a:r>
            <a:r>
              <a:rPr lang="en-US" sz="1600" kern="1200" dirty="0" smtClean="0">
                <a:solidFill>
                  <a:schemeClr val="tx1"/>
                </a:solidFill>
                <a:latin typeface="Courier New"/>
                <a:ea typeface="+mn-ea"/>
                <a:cs typeface="+mn-cs"/>
              </a:rPr>
              <a:t>    7 root     system          256 Feb 05 2009  ../</a:t>
            </a:r>
            <a:endParaRPr lang="en-US" sz="1600" dirty="0" smtClean="0"/>
          </a:p>
          <a:p>
            <a:pPr marL="0" algn="l" rtl="0" eaLnBrk="1" latinLnBrk="0" hangingPunct="1">
              <a:spcBef>
                <a:spcPts val="0"/>
              </a:spcBef>
              <a:spcAft>
                <a:spcPts val="0"/>
              </a:spcAft>
            </a:pPr>
            <a:r>
              <a:rPr lang="en-US" sz="1600" kern="1200" dirty="0" err="1" smtClean="0">
                <a:solidFill>
                  <a:schemeClr val="tx1"/>
                </a:solidFill>
                <a:latin typeface="Courier New"/>
                <a:ea typeface="+mn-ea"/>
                <a:cs typeface="+mn-cs"/>
              </a:rPr>
              <a:t>drwxrwx</a:t>
            </a:r>
            <a:r>
              <a:rPr lang="en-US" sz="1600" kern="1200" dirty="0" smtClean="0">
                <a:solidFill>
                  <a:schemeClr val="tx1"/>
                </a:solidFill>
                <a:latin typeface="Courier New"/>
                <a:ea typeface="+mn-ea"/>
                <a:cs typeface="+mn-cs"/>
              </a:rPr>
              <a:t>---    2 bin      </a:t>
            </a:r>
            <a:r>
              <a:rPr lang="en-US" sz="1600" kern="1200" dirty="0" err="1" smtClean="0">
                <a:solidFill>
                  <a:schemeClr val="tx1"/>
                </a:solidFill>
                <a:latin typeface="Courier New"/>
                <a:ea typeface="+mn-ea"/>
                <a:cs typeface="+mn-cs"/>
              </a:rPr>
              <a:t>cacheusr</a:t>
            </a:r>
            <a:r>
              <a:rPr lang="en-US" sz="1600" kern="1200" dirty="0" smtClean="0">
                <a:solidFill>
                  <a:schemeClr val="tx1"/>
                </a:solidFill>
                <a:latin typeface="Courier New"/>
                <a:ea typeface="+mn-ea"/>
                <a:cs typeface="+mn-cs"/>
              </a:rPr>
              <a:t>        256 Nov 19 2008  bridge/</a:t>
            </a:r>
            <a:endParaRPr lang="en-US" sz="1600" dirty="0" smtClean="0"/>
          </a:p>
          <a:p>
            <a:pPr marL="0" algn="l" rtl="0" eaLnBrk="1" latinLnBrk="0" hangingPunct="1">
              <a:spcBef>
                <a:spcPts val="0"/>
              </a:spcBef>
              <a:spcAft>
                <a:spcPts val="0"/>
              </a:spcAft>
            </a:pPr>
            <a:r>
              <a:rPr lang="en-US" sz="1600" kern="1200" dirty="0" smtClean="0">
                <a:solidFill>
                  <a:schemeClr val="tx1"/>
                </a:solidFill>
                <a:latin typeface="Courier New"/>
                <a:ea typeface="+mn-ea"/>
                <a:cs typeface="+mn-cs"/>
              </a:rPr>
              <a:t>-</a:t>
            </a:r>
            <a:r>
              <a:rPr lang="en-US" sz="1600" kern="1200" dirty="0" err="1" smtClean="0">
                <a:solidFill>
                  <a:schemeClr val="tx1"/>
                </a:solidFill>
                <a:latin typeface="Courier New"/>
                <a:ea typeface="+mn-ea"/>
                <a:cs typeface="+mn-cs"/>
              </a:rPr>
              <a:t>rwxrwx</a:t>
            </a:r>
            <a:r>
              <a:rPr lang="en-US" sz="1600" kern="1200" dirty="0" smtClean="0">
                <a:solidFill>
                  <a:schemeClr val="tx1"/>
                </a:solidFill>
                <a:latin typeface="Courier New"/>
                <a:ea typeface="+mn-ea"/>
                <a:cs typeface="+mn-cs"/>
              </a:rPr>
              <a:t>---    1 root     </a:t>
            </a:r>
            <a:r>
              <a:rPr lang="en-US" sz="1600" kern="1200" dirty="0" err="1" smtClean="0">
                <a:solidFill>
                  <a:schemeClr val="tx1"/>
                </a:solidFill>
                <a:latin typeface="Courier New"/>
                <a:ea typeface="+mn-ea"/>
                <a:cs typeface="+mn-cs"/>
              </a:rPr>
              <a:t>cacheusr</a:t>
            </a:r>
            <a:r>
              <a:rPr lang="en-US" sz="1600" kern="1200" dirty="0" smtClean="0">
                <a:solidFill>
                  <a:schemeClr val="tx1"/>
                </a:solidFill>
                <a:latin typeface="Courier New"/>
                <a:ea typeface="+mn-ea"/>
                <a:cs typeface="+mn-cs"/>
              </a:rPr>
              <a:t>        0 Nov 19 2008  hl7bridge-process.log*</a:t>
            </a:r>
            <a:endParaRPr lang="en-US" sz="1600" dirty="0" smtClean="0"/>
          </a:p>
          <a:p>
            <a:pPr marL="0" algn="l" rtl="0" eaLnBrk="1" latinLnBrk="0" hangingPunct="1">
              <a:spcBef>
                <a:spcPts val="0"/>
              </a:spcBef>
              <a:spcAft>
                <a:spcPts val="0"/>
              </a:spcAft>
            </a:pPr>
            <a:r>
              <a:rPr lang="en-US" sz="1600" kern="1200" dirty="0" smtClean="0">
                <a:solidFill>
                  <a:schemeClr val="tx1"/>
                </a:solidFill>
                <a:latin typeface="Courier New"/>
                <a:ea typeface="+mn-ea"/>
                <a:cs typeface="+mn-cs"/>
              </a:rPr>
              <a:t>-</a:t>
            </a:r>
            <a:r>
              <a:rPr lang="en-US" sz="1600" kern="1200" dirty="0" err="1" smtClean="0">
                <a:solidFill>
                  <a:schemeClr val="tx1"/>
                </a:solidFill>
                <a:latin typeface="Courier New"/>
                <a:ea typeface="+mn-ea"/>
                <a:cs typeface="+mn-cs"/>
              </a:rPr>
              <a:t>rwxrwx</a:t>
            </a:r>
            <a:r>
              <a:rPr lang="en-US" sz="1600" kern="1200" dirty="0" smtClean="0">
                <a:solidFill>
                  <a:schemeClr val="tx1"/>
                </a:solidFill>
                <a:latin typeface="Courier New"/>
                <a:ea typeface="+mn-ea"/>
                <a:cs typeface="+mn-cs"/>
              </a:rPr>
              <a:t>---    1 bin      </a:t>
            </a:r>
            <a:r>
              <a:rPr lang="en-US" sz="1600" kern="1200" dirty="0" err="1" smtClean="0">
                <a:solidFill>
                  <a:schemeClr val="tx1"/>
                </a:solidFill>
                <a:latin typeface="Courier New"/>
                <a:ea typeface="+mn-ea"/>
                <a:cs typeface="+mn-cs"/>
              </a:rPr>
              <a:t>cacheusr</a:t>
            </a:r>
            <a:r>
              <a:rPr lang="en-US" sz="1600" kern="1200" dirty="0" smtClean="0">
                <a:solidFill>
                  <a:schemeClr val="tx1"/>
                </a:solidFill>
                <a:latin typeface="Courier New"/>
                <a:ea typeface="+mn-ea"/>
                <a:cs typeface="+mn-cs"/>
              </a:rPr>
              <a:t>        122 Mar 26 2008  hl7bridge.sh*</a:t>
            </a:r>
            <a:endParaRPr lang="en-US" sz="1600" dirty="0" smtClean="0"/>
          </a:p>
          <a:p>
            <a:pPr marL="0" algn="l" rtl="0" eaLnBrk="1" latinLnBrk="0" hangingPunct="1">
              <a:spcBef>
                <a:spcPts val="0"/>
              </a:spcBef>
              <a:spcAft>
                <a:spcPts val="0"/>
              </a:spcAft>
            </a:pPr>
            <a:r>
              <a:rPr lang="en-US" sz="1600" kern="1200" dirty="0" err="1" smtClean="0">
                <a:solidFill>
                  <a:schemeClr val="tx1"/>
                </a:solidFill>
                <a:latin typeface="Courier New"/>
                <a:ea typeface="+mn-ea"/>
                <a:cs typeface="+mn-cs"/>
              </a:rPr>
              <a:t>drwxrwx</a:t>
            </a:r>
            <a:r>
              <a:rPr lang="en-US" sz="1600" kern="1200" dirty="0" smtClean="0">
                <a:solidFill>
                  <a:schemeClr val="tx1"/>
                </a:solidFill>
                <a:latin typeface="Courier New"/>
                <a:ea typeface="+mn-ea"/>
                <a:cs typeface="+mn-cs"/>
              </a:rPr>
              <a:t>---    2 bin      </a:t>
            </a:r>
            <a:r>
              <a:rPr lang="en-US" sz="1600" kern="1200" dirty="0" err="1" smtClean="0">
                <a:solidFill>
                  <a:schemeClr val="tx1"/>
                </a:solidFill>
                <a:latin typeface="Courier New"/>
                <a:ea typeface="+mn-ea"/>
                <a:cs typeface="+mn-cs"/>
              </a:rPr>
              <a:t>cacheusr</a:t>
            </a:r>
            <a:r>
              <a:rPr lang="en-US" sz="1600" kern="1200" dirty="0" smtClean="0">
                <a:solidFill>
                  <a:schemeClr val="tx1"/>
                </a:solidFill>
                <a:latin typeface="Courier New"/>
                <a:ea typeface="+mn-ea"/>
                <a:cs typeface="+mn-cs"/>
              </a:rPr>
              <a:t>        256 Nov 18 2008  lib/</a:t>
            </a:r>
            <a:endParaRPr lang="en-US" sz="1600" dirty="0" smtClean="0"/>
          </a:p>
          <a:p>
            <a:pPr marL="0" algn="l" rtl="0" eaLnBrk="1" latinLnBrk="0" hangingPunct="1">
              <a:spcBef>
                <a:spcPts val="0"/>
              </a:spcBef>
              <a:spcAft>
                <a:spcPts val="0"/>
              </a:spcAft>
            </a:pPr>
            <a:r>
              <a:rPr lang="en-US" sz="1600" kern="1200" dirty="0" err="1" smtClean="0">
                <a:solidFill>
                  <a:schemeClr val="tx1"/>
                </a:solidFill>
                <a:latin typeface="Courier New"/>
                <a:ea typeface="+mn-ea"/>
                <a:cs typeface="+mn-cs"/>
              </a:rPr>
              <a:t>drwxrwx</a:t>
            </a:r>
            <a:r>
              <a:rPr lang="en-US" sz="1600" kern="1200" dirty="0" smtClean="0">
                <a:solidFill>
                  <a:schemeClr val="tx1"/>
                </a:solidFill>
                <a:latin typeface="Courier New"/>
                <a:ea typeface="+mn-ea"/>
                <a:cs typeface="+mn-cs"/>
              </a:rPr>
              <a:t>---    2 bin      </a:t>
            </a:r>
            <a:r>
              <a:rPr lang="en-US" sz="1600" kern="1200" dirty="0" err="1" smtClean="0">
                <a:solidFill>
                  <a:schemeClr val="tx1"/>
                </a:solidFill>
                <a:latin typeface="Courier New"/>
                <a:ea typeface="+mn-ea"/>
                <a:cs typeface="+mn-cs"/>
              </a:rPr>
              <a:t>cacheusr</a:t>
            </a:r>
            <a:r>
              <a:rPr lang="en-US" sz="1600" kern="1200" dirty="0" smtClean="0">
                <a:solidFill>
                  <a:schemeClr val="tx1"/>
                </a:solidFill>
                <a:latin typeface="Courier New"/>
                <a:ea typeface="+mn-ea"/>
                <a:cs typeface="+mn-cs"/>
              </a:rPr>
              <a:t>        256 Nov 19 2008  </a:t>
            </a:r>
            <a:r>
              <a:rPr lang="en-US" sz="1600" b="1" kern="1200" dirty="0" smtClean="0">
                <a:solidFill>
                  <a:schemeClr val="tx1"/>
                </a:solidFill>
                <a:latin typeface="Courier New"/>
                <a:ea typeface="+mn-ea"/>
                <a:cs typeface="+mn-cs"/>
              </a:rPr>
              <a:t>logs/</a:t>
            </a:r>
            <a:endParaRPr lang="en-US" sz="1600" dirty="0" smtClean="0"/>
          </a:p>
          <a:p>
            <a:pPr marL="0" algn="l" rtl="0" eaLnBrk="1" latinLnBrk="0" hangingPunct="1">
              <a:spcBef>
                <a:spcPts val="0"/>
              </a:spcBef>
              <a:spcAft>
                <a:spcPts val="0"/>
              </a:spcAft>
            </a:pPr>
            <a:r>
              <a:rPr lang="en-US" sz="1600" kern="1200" dirty="0" err="1" smtClean="0">
                <a:solidFill>
                  <a:schemeClr val="tx1"/>
                </a:solidFill>
                <a:latin typeface="Courier New"/>
                <a:ea typeface="+mn-ea"/>
                <a:cs typeface="+mn-cs"/>
              </a:rPr>
              <a:t>drwxrwx</a:t>
            </a:r>
            <a:r>
              <a:rPr lang="en-US" sz="1600" kern="1200" dirty="0" smtClean="0">
                <a:solidFill>
                  <a:schemeClr val="tx1"/>
                </a:solidFill>
                <a:latin typeface="Courier New"/>
                <a:ea typeface="+mn-ea"/>
                <a:cs typeface="+mn-cs"/>
              </a:rPr>
              <a:t>---    2 bin      </a:t>
            </a:r>
            <a:r>
              <a:rPr lang="en-US" sz="1600" kern="1200" dirty="0" err="1" smtClean="0">
                <a:solidFill>
                  <a:schemeClr val="tx1"/>
                </a:solidFill>
                <a:latin typeface="Courier New"/>
                <a:ea typeface="+mn-ea"/>
                <a:cs typeface="+mn-cs"/>
              </a:rPr>
              <a:t>cacheusr</a:t>
            </a:r>
            <a:r>
              <a:rPr lang="en-US" sz="1600" kern="1200" dirty="0" smtClean="0">
                <a:solidFill>
                  <a:schemeClr val="tx1"/>
                </a:solidFill>
                <a:latin typeface="Courier New"/>
                <a:ea typeface="+mn-ea"/>
                <a:cs typeface="+mn-cs"/>
              </a:rPr>
              <a:t>        256 Nov 18 2008  </a:t>
            </a:r>
            <a:r>
              <a:rPr lang="en-US" sz="1600" b="1" kern="1200" dirty="0" smtClean="0">
                <a:solidFill>
                  <a:schemeClr val="tx1"/>
                </a:solidFill>
                <a:latin typeface="Courier New"/>
                <a:ea typeface="+mn-ea"/>
                <a:cs typeface="+mn-cs"/>
              </a:rPr>
              <a:t>props/</a:t>
            </a:r>
            <a:endParaRPr lang="en-US" sz="1600" dirty="0" smtClean="0"/>
          </a:p>
          <a:p>
            <a:pPr marL="0" algn="l" rtl="0" eaLnBrk="1" latinLnBrk="0" hangingPunct="1">
              <a:spcBef>
                <a:spcPts val="0"/>
              </a:spcBef>
              <a:spcAft>
                <a:spcPts val="0"/>
              </a:spcAft>
            </a:pPr>
            <a:r>
              <a:rPr lang="en-US" sz="1600" kern="1200" dirty="0" err="1" smtClean="0">
                <a:solidFill>
                  <a:schemeClr val="tx1"/>
                </a:solidFill>
                <a:latin typeface="Courier New"/>
                <a:ea typeface="+mn-ea"/>
                <a:cs typeface="+mn-cs"/>
              </a:rPr>
              <a:t>drwxrwx</a:t>
            </a:r>
            <a:r>
              <a:rPr lang="en-US" sz="1600" kern="1200" dirty="0" smtClean="0">
                <a:solidFill>
                  <a:schemeClr val="tx1"/>
                </a:solidFill>
                <a:latin typeface="Courier New"/>
                <a:ea typeface="+mn-ea"/>
                <a:cs typeface="+mn-cs"/>
              </a:rPr>
              <a:t>---    2 bin      </a:t>
            </a:r>
            <a:r>
              <a:rPr lang="en-US" sz="1600" kern="1200" dirty="0" err="1" smtClean="0">
                <a:solidFill>
                  <a:schemeClr val="tx1"/>
                </a:solidFill>
                <a:latin typeface="Courier New"/>
                <a:ea typeface="+mn-ea"/>
                <a:cs typeface="+mn-cs"/>
              </a:rPr>
              <a:t>cacheusr</a:t>
            </a:r>
            <a:r>
              <a:rPr lang="en-US" sz="1600" kern="1200" dirty="0" smtClean="0">
                <a:solidFill>
                  <a:schemeClr val="tx1"/>
                </a:solidFill>
                <a:latin typeface="Courier New"/>
                <a:ea typeface="+mn-ea"/>
                <a:cs typeface="+mn-cs"/>
              </a:rPr>
              <a:t>        256 Nov 18 2008  requests/</a:t>
            </a:r>
            <a:endParaRPr lang="en-US" sz="1600" dirty="0" smtClean="0"/>
          </a:p>
          <a:p>
            <a:pPr marL="0" algn="l" rtl="0" eaLnBrk="1" latinLnBrk="0" hangingPunct="1">
              <a:spcBef>
                <a:spcPts val="0"/>
              </a:spcBef>
              <a:spcAft>
                <a:spcPts val="0"/>
              </a:spcAft>
            </a:pPr>
            <a:r>
              <a:rPr lang="en-US" sz="1600" kern="1200" dirty="0" err="1" smtClean="0">
                <a:solidFill>
                  <a:schemeClr val="tx1"/>
                </a:solidFill>
                <a:latin typeface="Courier New"/>
                <a:ea typeface="+mn-ea"/>
                <a:cs typeface="+mn-cs"/>
              </a:rPr>
              <a:t>drwxrwx</a:t>
            </a:r>
            <a:r>
              <a:rPr lang="en-US" sz="1600" kern="1200" dirty="0" smtClean="0">
                <a:solidFill>
                  <a:schemeClr val="tx1"/>
                </a:solidFill>
                <a:latin typeface="Courier New"/>
                <a:ea typeface="+mn-ea"/>
                <a:cs typeface="+mn-cs"/>
              </a:rPr>
              <a:t>---    2 bin      </a:t>
            </a:r>
            <a:r>
              <a:rPr lang="en-US" sz="1600" kern="1200" dirty="0" err="1" smtClean="0">
                <a:solidFill>
                  <a:schemeClr val="tx1"/>
                </a:solidFill>
                <a:latin typeface="Courier New"/>
                <a:ea typeface="+mn-ea"/>
                <a:cs typeface="+mn-cs"/>
              </a:rPr>
              <a:t>cacheusr</a:t>
            </a:r>
            <a:r>
              <a:rPr lang="en-US" sz="1600" kern="1200" dirty="0" smtClean="0">
                <a:solidFill>
                  <a:schemeClr val="tx1"/>
                </a:solidFill>
                <a:latin typeface="Courier New"/>
                <a:ea typeface="+mn-ea"/>
                <a:cs typeface="+mn-cs"/>
              </a:rPr>
              <a:t>        256 Nov 19 2008  responses/</a:t>
            </a:r>
            <a:endParaRPr lang="en-US" sz="1600" dirty="0" smtClean="0"/>
          </a:p>
          <a:p>
            <a:pPr marL="0" marR="0" indent="0" algn="ctr" defTabSz="914400" rtl="0" eaLnBrk="1" fontAlgn="auto" latinLnBrk="0" hangingPunct="1">
              <a:lnSpc>
                <a:spcPct val="100000"/>
              </a:lnSpc>
              <a:spcBef>
                <a:spcPct val="0"/>
              </a:spcBef>
              <a:spcAft>
                <a:spcPts val="0"/>
              </a:spcAft>
              <a:buClrTx/>
              <a:buSzTx/>
              <a:buFontTx/>
              <a:buNone/>
              <a:tabLst/>
              <a:defRPr/>
            </a:pPr>
            <a:endParaRPr lang="en-US" dirty="0" smtClean="0">
              <a:latin typeface="Consolas" pitchFamily="49"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n-US" dirty="0" smtClean="0"/>
              <a:t>UNIX </a:t>
            </a:r>
            <a:r>
              <a:rPr lang="en-US" dirty="0" err="1" smtClean="0"/>
              <a:t>error.text</a:t>
            </a:r>
            <a:endParaRPr lang="en-US" dirty="0" smtClean="0"/>
          </a:p>
        </p:txBody>
      </p:sp>
      <p:sp>
        <p:nvSpPr>
          <p:cNvPr id="63491" name="Rectangle 3"/>
          <p:cNvSpPr>
            <a:spLocks noGrp="1" noChangeArrowheads="1"/>
          </p:cNvSpPr>
          <p:nvPr>
            <p:ph type="body" idx="1"/>
          </p:nvPr>
        </p:nvSpPr>
        <p:spPr>
          <a:xfrm>
            <a:off x="533400" y="1371600"/>
            <a:ext cx="8382000" cy="4876800"/>
          </a:xfrm>
        </p:spPr>
        <p:txBody>
          <a:bodyPr/>
          <a:lstStyle/>
          <a:p>
            <a:pPr eaLnBrk="1" hangingPunct="1">
              <a:lnSpc>
                <a:spcPct val="80000"/>
              </a:lnSpc>
              <a:buFontTx/>
              <a:buNone/>
            </a:pPr>
            <a:r>
              <a:rPr lang="en-US" sz="1800" dirty="0" err="1" smtClean="0"/>
              <a:t>zihtest</a:t>
            </a:r>
            <a:r>
              <a:rPr lang="en-US" sz="1800" dirty="0" smtClean="0"/>
              <a:t> in /</a:t>
            </a:r>
            <a:r>
              <a:rPr lang="en-US" sz="1800" dirty="0" err="1" smtClean="0"/>
              <a:t>usr</a:t>
            </a:r>
            <a:r>
              <a:rPr lang="en-US" sz="1800" dirty="0" smtClean="0"/>
              <a:t>/local/hl7bridge$cd logs</a:t>
            </a:r>
          </a:p>
          <a:p>
            <a:pPr eaLnBrk="1" hangingPunct="1">
              <a:lnSpc>
                <a:spcPct val="80000"/>
              </a:lnSpc>
              <a:buFontTx/>
              <a:buNone/>
            </a:pPr>
            <a:r>
              <a:rPr lang="en-US" sz="1800" dirty="0" err="1" smtClean="0"/>
              <a:t>zihtest</a:t>
            </a:r>
            <a:r>
              <a:rPr lang="en-US" sz="1800" dirty="0" smtClean="0"/>
              <a:t> in /</a:t>
            </a:r>
            <a:r>
              <a:rPr lang="en-US" sz="1800" dirty="0" err="1" smtClean="0"/>
              <a:t>usr</a:t>
            </a:r>
            <a:r>
              <a:rPr lang="en-US" sz="1800" dirty="0" smtClean="0"/>
              <a:t>/local/hl7bridge/</a:t>
            </a:r>
            <a:r>
              <a:rPr lang="en-US" sz="1800" dirty="0" err="1" smtClean="0"/>
              <a:t>logs$ls</a:t>
            </a:r>
            <a:endParaRPr lang="en-US" sz="1800" dirty="0" smtClean="0"/>
          </a:p>
          <a:p>
            <a:pPr eaLnBrk="1" hangingPunct="1">
              <a:lnSpc>
                <a:spcPct val="80000"/>
              </a:lnSpc>
              <a:buFontTx/>
              <a:buNone/>
            </a:pPr>
            <a:r>
              <a:rPr lang="en-US" sz="1800" dirty="0" smtClean="0"/>
              <a:t>error.txt    ihs-err.txt  ihs-log.txt  log.txt</a:t>
            </a:r>
          </a:p>
          <a:p>
            <a:pPr eaLnBrk="1" hangingPunct="1">
              <a:lnSpc>
                <a:spcPct val="80000"/>
              </a:lnSpc>
              <a:buFontTx/>
              <a:buNone/>
            </a:pPr>
            <a:r>
              <a:rPr lang="en-US" sz="1800" dirty="0" err="1" smtClean="0"/>
              <a:t>zihtest</a:t>
            </a:r>
            <a:r>
              <a:rPr lang="en-US" sz="1800" dirty="0" smtClean="0"/>
              <a:t> in /</a:t>
            </a:r>
            <a:r>
              <a:rPr lang="en-US" sz="1800" dirty="0" err="1" smtClean="0"/>
              <a:t>usr</a:t>
            </a:r>
            <a:r>
              <a:rPr lang="en-US" sz="1800" dirty="0" smtClean="0"/>
              <a:t>/local/hl7bridge/</a:t>
            </a:r>
            <a:r>
              <a:rPr lang="en-US" sz="1800" dirty="0" err="1" smtClean="0"/>
              <a:t>logs$ll</a:t>
            </a:r>
            <a:endParaRPr lang="en-US" sz="1800" dirty="0" smtClean="0"/>
          </a:p>
          <a:p>
            <a:pPr eaLnBrk="1" hangingPunct="1">
              <a:lnSpc>
                <a:spcPct val="80000"/>
              </a:lnSpc>
            </a:pPr>
            <a:endParaRPr lang="en-US" sz="1800" dirty="0" smtClean="0"/>
          </a:p>
          <a:p>
            <a:pPr eaLnBrk="1" hangingPunct="1">
              <a:lnSpc>
                <a:spcPct val="80000"/>
              </a:lnSpc>
              <a:buFontTx/>
              <a:buNone/>
            </a:pPr>
            <a:r>
              <a:rPr lang="en-US" sz="1800" dirty="0" smtClean="0"/>
              <a:t>Directory: /</a:t>
            </a:r>
            <a:r>
              <a:rPr lang="en-US" sz="1800" dirty="0" err="1" smtClean="0"/>
              <a:t>usr</a:t>
            </a:r>
            <a:r>
              <a:rPr lang="en-US" sz="1800" dirty="0" smtClean="0"/>
              <a:t>/local/hl7bridge/logs</a:t>
            </a:r>
          </a:p>
          <a:p>
            <a:pPr eaLnBrk="1" hangingPunct="1">
              <a:lnSpc>
                <a:spcPct val="80000"/>
              </a:lnSpc>
              <a:buFontTx/>
              <a:buNone/>
            </a:pPr>
            <a:r>
              <a:rPr lang="en-US" sz="1800" dirty="0" smtClean="0"/>
              <a:t>total 40</a:t>
            </a:r>
          </a:p>
          <a:p>
            <a:pPr eaLnBrk="1" hangingPunct="1">
              <a:lnSpc>
                <a:spcPct val="80000"/>
              </a:lnSpc>
              <a:buFontTx/>
              <a:buNone/>
            </a:pPr>
            <a:r>
              <a:rPr lang="en-US" sz="1800" dirty="0" err="1" smtClean="0"/>
              <a:t>drwxrwx</a:t>
            </a:r>
            <a:r>
              <a:rPr lang="en-US" sz="1800" dirty="0" smtClean="0"/>
              <a:t>---    2 bin      </a:t>
            </a:r>
            <a:r>
              <a:rPr lang="en-US" sz="1800" dirty="0" err="1" smtClean="0"/>
              <a:t>cacheusr</a:t>
            </a:r>
            <a:r>
              <a:rPr lang="en-US" sz="1800" dirty="0" smtClean="0"/>
              <a:t>        256 Nov 19 2008  ./</a:t>
            </a:r>
          </a:p>
          <a:p>
            <a:pPr eaLnBrk="1" hangingPunct="1">
              <a:lnSpc>
                <a:spcPct val="80000"/>
              </a:lnSpc>
              <a:buFontTx/>
              <a:buNone/>
            </a:pPr>
            <a:r>
              <a:rPr lang="en-US" sz="1800" dirty="0" err="1" smtClean="0"/>
              <a:t>drwxrwx</a:t>
            </a:r>
            <a:r>
              <a:rPr lang="en-US" sz="1800" dirty="0" smtClean="0"/>
              <a:t>---    8 root     </a:t>
            </a:r>
            <a:r>
              <a:rPr lang="en-US" sz="1800" dirty="0" err="1" smtClean="0"/>
              <a:t>cacheusr</a:t>
            </a:r>
            <a:r>
              <a:rPr lang="en-US" sz="1800" dirty="0" smtClean="0"/>
              <a:t>       4096 Nov 19 2008  ../</a:t>
            </a:r>
          </a:p>
          <a:p>
            <a:pPr eaLnBrk="1" hangingPunct="1">
              <a:lnSpc>
                <a:spcPct val="80000"/>
              </a:lnSpc>
              <a:buFontTx/>
              <a:buNone/>
            </a:pPr>
            <a:r>
              <a:rPr lang="en-US" sz="1800" dirty="0" smtClean="0"/>
              <a:t>-r--r--r--    1 bin      </a:t>
            </a:r>
            <a:r>
              <a:rPr lang="en-US" sz="1800" dirty="0" err="1" smtClean="0"/>
              <a:t>bin</a:t>
            </a:r>
            <a:r>
              <a:rPr lang="en-US" sz="1800" dirty="0" smtClean="0"/>
              <a:t>             111 Mar 20 2009  error.txt</a:t>
            </a:r>
          </a:p>
          <a:p>
            <a:pPr eaLnBrk="1" hangingPunct="1">
              <a:lnSpc>
                <a:spcPct val="80000"/>
              </a:lnSpc>
              <a:buFontTx/>
              <a:buNone/>
            </a:pPr>
            <a:r>
              <a:rPr lang="en-US" sz="1800" dirty="0" smtClean="0"/>
              <a:t>-</a:t>
            </a:r>
            <a:r>
              <a:rPr lang="en-US" sz="1800" dirty="0" err="1" smtClean="0"/>
              <a:t>rw</a:t>
            </a:r>
            <a:r>
              <a:rPr lang="en-US" sz="1800" dirty="0" smtClean="0"/>
              <a:t>-r-----    1 root     system          111 Mar 20 2009  ihs-err.txt</a:t>
            </a:r>
          </a:p>
          <a:p>
            <a:pPr eaLnBrk="1" hangingPunct="1">
              <a:lnSpc>
                <a:spcPct val="80000"/>
              </a:lnSpc>
              <a:buFontTx/>
              <a:buNone/>
            </a:pPr>
            <a:r>
              <a:rPr lang="en-US" sz="1800" dirty="0" smtClean="0"/>
              <a:t>-</a:t>
            </a:r>
            <a:r>
              <a:rPr lang="en-US" sz="1800" dirty="0" err="1" smtClean="0"/>
              <a:t>rw</a:t>
            </a:r>
            <a:r>
              <a:rPr lang="en-US" sz="1800" dirty="0" smtClean="0"/>
              <a:t>-r-----    1 root     system          109 Mar 20 2009  ihs-log.txt</a:t>
            </a:r>
          </a:p>
          <a:p>
            <a:pPr eaLnBrk="1" hangingPunct="1">
              <a:lnSpc>
                <a:spcPct val="80000"/>
              </a:lnSpc>
              <a:buFontTx/>
              <a:buNone/>
            </a:pPr>
            <a:r>
              <a:rPr lang="en-US" sz="1800" dirty="0" smtClean="0"/>
              <a:t>-r--r--r--    1 bin      </a:t>
            </a:r>
            <a:r>
              <a:rPr lang="en-US" sz="1800" dirty="0" err="1" smtClean="0"/>
              <a:t>bin</a:t>
            </a:r>
            <a:r>
              <a:rPr lang="en-US" sz="1800" dirty="0" smtClean="0"/>
              <a:t>             254 Mar 20 2009  log.txt</a:t>
            </a:r>
          </a:p>
          <a:p>
            <a:pPr eaLnBrk="1" hangingPunct="1">
              <a:lnSpc>
                <a:spcPct val="80000"/>
              </a:lnSpc>
              <a:buFontTx/>
              <a:buNone/>
            </a:pPr>
            <a:r>
              <a:rPr lang="en-US" sz="1800" dirty="0" err="1" smtClean="0"/>
              <a:t>zihtest</a:t>
            </a:r>
            <a:r>
              <a:rPr lang="en-US" sz="1800" dirty="0" smtClean="0"/>
              <a:t> in /</a:t>
            </a:r>
            <a:r>
              <a:rPr lang="en-US" sz="1800" dirty="0" err="1" smtClean="0"/>
              <a:t>usr</a:t>
            </a:r>
            <a:r>
              <a:rPr lang="en-US" sz="1800" dirty="0" smtClean="0"/>
              <a:t>/local/hl7bridge/</a:t>
            </a:r>
            <a:r>
              <a:rPr lang="en-US" sz="1800" dirty="0" err="1" smtClean="0"/>
              <a:t>logs$cat</a:t>
            </a:r>
            <a:r>
              <a:rPr lang="en-US" sz="1800" dirty="0" smtClean="0"/>
              <a:t> error.txt</a:t>
            </a:r>
          </a:p>
          <a:p>
            <a:pPr eaLnBrk="1" hangingPunct="1">
              <a:lnSpc>
                <a:spcPct val="80000"/>
              </a:lnSpc>
              <a:buFontTx/>
              <a:buNone/>
            </a:pPr>
            <a:r>
              <a:rPr lang="en-US" sz="1800" b="1" dirty="0" smtClean="0"/>
              <a:t>03/19/2009 10:22:32 AM -              - Error file opened</a:t>
            </a:r>
          </a:p>
          <a:p>
            <a:pPr eaLnBrk="1" hangingPunct="1">
              <a:lnSpc>
                <a:spcPct val="80000"/>
              </a:lnSpc>
              <a:buFontTx/>
              <a:buNone/>
            </a:pPr>
            <a:r>
              <a:rPr lang="en-US" sz="1800" b="1" dirty="0" smtClean="0"/>
              <a:t>03/20/2009 12:44:18 PM -              - Closing file</a:t>
            </a:r>
          </a:p>
          <a:p>
            <a:pPr eaLnBrk="1" hangingPunct="1">
              <a:lnSpc>
                <a:spcPct val="80000"/>
              </a:lnSpc>
              <a:buFontTx/>
              <a:buNone/>
            </a:pPr>
            <a:r>
              <a:rPr lang="en-US" sz="1800" dirty="0" err="1" smtClean="0"/>
              <a:t>zihtest</a:t>
            </a:r>
            <a:r>
              <a:rPr lang="en-US" sz="1800" dirty="0" smtClean="0"/>
              <a:t> in /</a:t>
            </a:r>
            <a:r>
              <a:rPr lang="en-US" sz="1800" dirty="0" err="1" smtClean="0"/>
              <a:t>usr</a:t>
            </a:r>
            <a:r>
              <a:rPr lang="en-US" sz="1800" dirty="0" smtClean="0"/>
              <a:t>/local/hl7bridge/logs$ </a:t>
            </a:r>
          </a:p>
          <a:p>
            <a:pPr eaLnBrk="1" hangingPunct="1">
              <a:lnSpc>
                <a:spcPct val="80000"/>
              </a:lnSpc>
            </a:pPr>
            <a:endParaRPr lang="en-US" sz="180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dirty="0" smtClean="0"/>
              <a:t>UNIX log.txt</a:t>
            </a:r>
          </a:p>
        </p:txBody>
      </p:sp>
      <p:sp>
        <p:nvSpPr>
          <p:cNvPr id="65539" name="Rectangle 3"/>
          <p:cNvSpPr>
            <a:spLocks noGrp="1" noChangeArrowheads="1"/>
          </p:cNvSpPr>
          <p:nvPr>
            <p:ph type="body" idx="1"/>
          </p:nvPr>
        </p:nvSpPr>
        <p:spPr>
          <a:xfrm>
            <a:off x="381000" y="1524000"/>
            <a:ext cx="8763000" cy="4830763"/>
          </a:xfrm>
        </p:spPr>
        <p:txBody>
          <a:bodyPr/>
          <a:lstStyle/>
          <a:p>
            <a:pPr eaLnBrk="1" hangingPunct="1">
              <a:buFontTx/>
              <a:buNone/>
            </a:pPr>
            <a:r>
              <a:rPr lang="en-US" sz="1800" dirty="0" err="1" smtClean="0"/>
              <a:t>zihtest</a:t>
            </a:r>
            <a:r>
              <a:rPr lang="en-US" sz="1800" dirty="0" smtClean="0"/>
              <a:t> in /</a:t>
            </a:r>
            <a:r>
              <a:rPr lang="en-US" sz="1800" dirty="0" err="1" smtClean="0"/>
              <a:t>usr</a:t>
            </a:r>
            <a:r>
              <a:rPr lang="en-US" sz="1800" dirty="0" smtClean="0"/>
              <a:t>/local/hl7bridge/</a:t>
            </a:r>
            <a:r>
              <a:rPr lang="en-US" sz="1800" dirty="0" err="1" smtClean="0"/>
              <a:t>logs$cat</a:t>
            </a:r>
            <a:r>
              <a:rPr lang="en-US" sz="1800" dirty="0" smtClean="0"/>
              <a:t> log.txt</a:t>
            </a:r>
          </a:p>
          <a:p>
            <a:pPr eaLnBrk="1" hangingPunct="1">
              <a:buFontTx/>
              <a:buNone/>
            </a:pPr>
            <a:r>
              <a:rPr lang="en-US" sz="1800" dirty="0" smtClean="0"/>
              <a:t>03/19/2009 10:22:32 AM -              - </a:t>
            </a:r>
            <a:r>
              <a:rPr lang="en-US" sz="1800" b="1" dirty="0" smtClean="0"/>
              <a:t>Log file opened</a:t>
            </a:r>
          </a:p>
          <a:p>
            <a:pPr eaLnBrk="1" hangingPunct="1">
              <a:buFontTx/>
              <a:buNone/>
            </a:pPr>
            <a:r>
              <a:rPr lang="en-US" sz="1800" dirty="0" smtClean="0"/>
              <a:t>03/19/2009 10:22:32 AM -              - Initializing HL7 Bridge Manager Version0</a:t>
            </a:r>
          </a:p>
          <a:p>
            <a:pPr eaLnBrk="1" hangingPunct="1">
              <a:buFontTx/>
              <a:buNone/>
            </a:pPr>
            <a:r>
              <a:rPr lang="en-US" sz="1800" dirty="0" smtClean="0"/>
              <a:t>03/19/2009 10:22:32 AM -              - Java Version 1.4.2</a:t>
            </a:r>
          </a:p>
          <a:p>
            <a:pPr eaLnBrk="1" hangingPunct="1">
              <a:buFontTx/>
              <a:buNone/>
            </a:pPr>
            <a:r>
              <a:rPr lang="en-US" sz="1800" dirty="0" smtClean="0"/>
              <a:t>03/20/2009 12:44:18 PM -              - </a:t>
            </a:r>
            <a:r>
              <a:rPr lang="en-US" sz="1800" b="1" dirty="0" smtClean="0"/>
              <a:t>Closing file</a:t>
            </a:r>
          </a:p>
          <a:p>
            <a:pPr eaLnBrk="1" hangingPunct="1">
              <a:buFontTx/>
              <a:buNone/>
            </a:pPr>
            <a:r>
              <a:rPr lang="en-US" sz="1800" dirty="0" err="1" smtClean="0"/>
              <a:t>zihtest</a:t>
            </a:r>
            <a:r>
              <a:rPr lang="en-US" sz="1800" dirty="0" smtClean="0"/>
              <a:t> in /</a:t>
            </a:r>
            <a:r>
              <a:rPr lang="en-US" sz="1800" dirty="0" err="1" smtClean="0"/>
              <a:t>usr</a:t>
            </a:r>
            <a:r>
              <a:rPr lang="en-US" sz="1800" dirty="0" smtClean="0"/>
              <a:t>/local/hl7bridge/logs$</a:t>
            </a:r>
            <a:r>
              <a:rPr lang="en-US" dirty="0" smtClean="0"/>
              <a:t>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Rectangle 4"/>
          <p:cNvSpPr>
            <a:spLocks noGrp="1" noChangeArrowheads="1"/>
          </p:cNvSpPr>
          <p:nvPr>
            <p:ph type="title"/>
          </p:nvPr>
        </p:nvSpPr>
        <p:spPr/>
        <p:txBody>
          <a:bodyPr/>
          <a:lstStyle/>
          <a:p>
            <a:pPr eaLnBrk="1" hangingPunct="1"/>
            <a:r>
              <a:rPr lang="en-US" dirty="0" smtClean="0"/>
              <a:t>Error messages in response file</a:t>
            </a:r>
          </a:p>
        </p:txBody>
      </p:sp>
      <p:grpSp>
        <p:nvGrpSpPr>
          <p:cNvPr id="11" name="Group 10" descr="The first example is an error of the state registry not able to recognize the user id and password  next step would be to verify in the ihs.properties sender information userid and password given by the state registry&#10;"/>
          <p:cNvGrpSpPr/>
          <p:nvPr/>
        </p:nvGrpSpPr>
        <p:grpSpPr>
          <a:xfrm>
            <a:off x="457200" y="1828800"/>
            <a:ext cx="8229600" cy="990600"/>
            <a:chOff x="457200" y="1600200"/>
            <a:chExt cx="8229600" cy="990600"/>
          </a:xfrm>
        </p:grpSpPr>
        <p:sp>
          <p:nvSpPr>
            <p:cNvPr id="66562" name="Rectangle 2"/>
            <p:cNvSpPr>
              <a:spLocks noChangeArrowheads="1"/>
            </p:cNvSpPr>
            <p:nvPr/>
          </p:nvSpPr>
          <p:spPr bwMode="auto">
            <a:xfrm>
              <a:off x="457200" y="1676400"/>
              <a:ext cx="8229600" cy="850900"/>
            </a:xfrm>
            <a:prstGeom prst="rect">
              <a:avLst/>
            </a:prstGeom>
            <a:noFill/>
            <a:ln w="9525">
              <a:noFill/>
              <a:miter lim="800000"/>
              <a:headEnd/>
              <a:tailEnd/>
            </a:ln>
          </p:spPr>
          <p:txBody>
            <a:bodyPr lIns="685584" tIns="0" rIns="0" bIns="0" anchor="ctr">
              <a:spAutoFit/>
            </a:bodyPr>
            <a:lstStyle/>
            <a:p>
              <a:r>
                <a:rPr lang="en-US" sz="1400" dirty="0">
                  <a:latin typeface="Courier New" pitchFamily="49" charset="0"/>
                </a:rPr>
                <a:t>MSH|^~\&amp;|5.0^QSInsight^L|^^|DBO^QSInsight^L|QS4444^^|20060327105957||ACK^|1143478797500.100010558|P|2.3.1|MSA|AE|QS444437861000000042|Not logged in: </a:t>
              </a:r>
              <a:r>
                <a:rPr lang="en-US" sz="1400" b="1" dirty="0">
                  <a:solidFill>
                    <a:srgbClr val="FF3300"/>
                  </a:solidFill>
                  <a:latin typeface="Courier New" pitchFamily="49" charset="0"/>
                </a:rPr>
                <a:t>USERID and PASSWORD were not recognized</a:t>
              </a:r>
              <a:r>
                <a:rPr lang="en-US" sz="1400" dirty="0">
                  <a:latin typeface="Courier New" pitchFamily="49" charset="0"/>
                </a:rPr>
                <a:t>|||207^^HL70357|ERR|^^^207^^HL70357|</a:t>
              </a:r>
              <a:r>
                <a:rPr lang="en-US" sz="1000" dirty="0">
                  <a:latin typeface="Courier New" pitchFamily="49" charset="0"/>
                </a:rPr>
                <a:t> </a:t>
              </a:r>
            </a:p>
          </p:txBody>
        </p:sp>
        <p:sp>
          <p:nvSpPr>
            <p:cNvPr id="66568" name="Rectangle 8" descr="The first example is an error of the state registry not able to recognize the user id and password     next step would be to verify in the ihs.properties sender information userid and password given by the state registry&#10;"/>
            <p:cNvSpPr>
              <a:spLocks noChangeArrowheads="1"/>
            </p:cNvSpPr>
            <p:nvPr/>
          </p:nvSpPr>
          <p:spPr bwMode="auto">
            <a:xfrm>
              <a:off x="1066800" y="1600200"/>
              <a:ext cx="7620000" cy="990600"/>
            </a:xfrm>
            <a:prstGeom prst="rect">
              <a:avLst/>
            </a:prstGeom>
            <a:noFill/>
            <a:ln w="9525">
              <a:solidFill>
                <a:schemeClr val="tx1"/>
              </a:solidFill>
              <a:miter lim="800000"/>
              <a:headEnd/>
              <a:tailEnd/>
            </a:ln>
          </p:spPr>
          <p:txBody>
            <a:bodyPr wrap="none" anchor="ctr"/>
            <a:lstStyle/>
            <a:p>
              <a:endParaRPr lang="en-US"/>
            </a:p>
          </p:txBody>
        </p:sp>
      </p:grpSp>
      <p:grpSp>
        <p:nvGrpSpPr>
          <p:cNvPr id="10" name="Group 9" descr="2nd example is an error of the http connection being refused     next step would be to verify in the ihs.properties sender information on the correct link to the state registry &#10;"/>
          <p:cNvGrpSpPr/>
          <p:nvPr/>
        </p:nvGrpSpPr>
        <p:grpSpPr>
          <a:xfrm>
            <a:off x="533400" y="3886200"/>
            <a:ext cx="7620000" cy="914400"/>
            <a:chOff x="609600" y="3886200"/>
            <a:chExt cx="7620000" cy="914400"/>
          </a:xfrm>
        </p:grpSpPr>
        <p:sp>
          <p:nvSpPr>
            <p:cNvPr id="66563" name="Rectangle 3"/>
            <p:cNvSpPr>
              <a:spLocks noChangeArrowheads="1"/>
            </p:cNvSpPr>
            <p:nvPr/>
          </p:nvSpPr>
          <p:spPr bwMode="auto">
            <a:xfrm>
              <a:off x="609600" y="3886200"/>
              <a:ext cx="7620000" cy="850900"/>
            </a:xfrm>
            <a:prstGeom prst="rect">
              <a:avLst/>
            </a:prstGeom>
            <a:noFill/>
            <a:ln w="9525">
              <a:noFill/>
              <a:miter lim="800000"/>
              <a:headEnd/>
              <a:tailEnd/>
            </a:ln>
          </p:spPr>
          <p:txBody>
            <a:bodyPr lIns="685584" tIns="0" rIns="0" bIns="0" anchor="ctr">
              <a:spAutoFit/>
            </a:bodyPr>
            <a:lstStyle/>
            <a:p>
              <a:r>
                <a:rPr lang="en-US" sz="1400" dirty="0">
                  <a:latin typeface="Courier New" pitchFamily="49" charset="0"/>
                </a:rPr>
                <a:t>MSH|^~\&amp;|||||20060327100747||ACK^||P|2.3.1|MSA|AE||</a:t>
              </a:r>
              <a:r>
                <a:rPr lang="en-US" sz="1400" b="1" dirty="0">
                  <a:solidFill>
                    <a:srgbClr val="FF3300"/>
                  </a:solidFill>
                  <a:latin typeface="Courier New" pitchFamily="49" charset="0"/>
                </a:rPr>
                <a:t>Unable to connect to address 'http://nbunker:8081/iweb_test/HL7Server' Cause: Connection refused:</a:t>
              </a:r>
              <a:r>
                <a:rPr lang="en-US" sz="1400" dirty="0">
                  <a:latin typeface="Courier New" pitchFamily="49" charset="0"/>
                </a:rPr>
                <a:t> connect|||207^^HL70357|ERR|^^^207^^HL70357| </a:t>
              </a:r>
            </a:p>
          </p:txBody>
        </p:sp>
        <p:sp>
          <p:nvSpPr>
            <p:cNvPr id="66569" name="Rectangle 9"/>
            <p:cNvSpPr>
              <a:spLocks noChangeArrowheads="1"/>
            </p:cNvSpPr>
            <p:nvPr/>
          </p:nvSpPr>
          <p:spPr bwMode="auto">
            <a:xfrm>
              <a:off x="1219200" y="3886200"/>
              <a:ext cx="6553200" cy="914400"/>
            </a:xfrm>
            <a:prstGeom prst="rect">
              <a:avLst/>
            </a:prstGeom>
            <a:noFill/>
            <a:ln w="9525">
              <a:solidFill>
                <a:schemeClr val="tx1"/>
              </a:solidFill>
              <a:miter lim="800000"/>
              <a:headEnd/>
              <a:tailEnd/>
            </a:ln>
          </p:spPr>
          <p:txBody>
            <a:bodyPr wrap="none" anchor="ctr"/>
            <a:lstStyle/>
            <a:p>
              <a:endParaRPr lang="en-US"/>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Windows </a:t>
            </a:r>
            <a:endParaRPr lang="en-US" dirty="0"/>
          </a:p>
        </p:txBody>
      </p:sp>
      <p:sp>
        <p:nvSpPr>
          <p:cNvPr id="5" name="Text Placeholder 4"/>
          <p:cNvSpPr>
            <a:spLocks noGrp="1"/>
          </p:cNvSpPr>
          <p:nvPr>
            <p:ph type="body" idx="1"/>
          </p:nvPr>
        </p:nvSpPr>
        <p:spPr/>
        <p:txBody>
          <a:bodyPr/>
          <a:lstStyle/>
          <a:p>
            <a:r>
              <a:rPr lang="en-US" dirty="0" smtClean="0"/>
              <a:t>Mary Brickell</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you need to get started: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Access to RPMS Server </a:t>
            </a:r>
          </a:p>
          <a:p>
            <a:pPr lvl="1"/>
            <a:r>
              <a:rPr lang="en-US" dirty="0" smtClean="0"/>
              <a:t>Ability to add folders and start processes</a:t>
            </a:r>
          </a:p>
          <a:p>
            <a:r>
              <a:rPr lang="en-US" dirty="0" smtClean="0"/>
              <a:t>Java installed</a:t>
            </a:r>
          </a:p>
          <a:p>
            <a:r>
              <a:rPr lang="en-US" dirty="0" smtClean="0"/>
              <a:t>BYIM Installed</a:t>
            </a:r>
          </a:p>
          <a:p>
            <a:r>
              <a:rPr lang="en-US" dirty="0" smtClean="0"/>
              <a:t>HL7Bridge zip file</a:t>
            </a:r>
          </a:p>
          <a:p>
            <a:r>
              <a:rPr lang="en-US" dirty="0" smtClean="0"/>
              <a:t>Contact at State Immunization Registry </a:t>
            </a:r>
          </a:p>
          <a:p>
            <a:r>
              <a:rPr lang="en-US" dirty="0" smtClean="0"/>
              <a:t>URL to State Immunization Registry</a:t>
            </a:r>
          </a:p>
          <a:p>
            <a:r>
              <a:rPr lang="en-US" dirty="0" smtClean="0"/>
              <a:t>Username and Password</a:t>
            </a:r>
            <a:endParaRPr lang="en-US" dirty="0"/>
          </a:p>
          <a:p>
            <a:r>
              <a:rPr lang="en-US" dirty="0" smtClean="0"/>
              <a:t>Access to RPMS BYIM</a:t>
            </a:r>
            <a:endParaRPr lang="en-US" dirty="0"/>
          </a:p>
        </p:txBody>
      </p:sp>
    </p:spTree>
    <p:extLst>
      <p:ext uri="{BB962C8B-B14F-4D97-AF65-F5344CB8AC3E}">
        <p14:creationId xmlns="" xmlns:p14="http://schemas.microsoft.com/office/powerpoint/2010/main" val="27183153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Java</a:t>
            </a:r>
            <a:endParaRPr lang="en-US" dirty="0"/>
          </a:p>
        </p:txBody>
      </p:sp>
      <p:sp>
        <p:nvSpPr>
          <p:cNvPr id="3" name="Content Placeholder 2"/>
          <p:cNvSpPr>
            <a:spLocks noGrp="1"/>
          </p:cNvSpPr>
          <p:nvPr>
            <p:ph idx="1"/>
          </p:nvPr>
        </p:nvSpPr>
        <p:spPr>
          <a:xfrm>
            <a:off x="457200" y="1600200"/>
            <a:ext cx="8229600" cy="4495799"/>
          </a:xfrm>
        </p:spPr>
        <p:txBody>
          <a:bodyPr>
            <a:normAutofit/>
          </a:bodyPr>
          <a:lstStyle/>
          <a:p>
            <a:r>
              <a:rPr lang="en-US" dirty="0" smtClean="0"/>
              <a:t>Make sure you have the correct version of Java installed</a:t>
            </a:r>
          </a:p>
          <a:p>
            <a:pPr marL="0" indent="0">
              <a:buNone/>
            </a:pPr>
            <a:endParaRPr lang="en-US" dirty="0" smtClean="0"/>
          </a:p>
          <a:p>
            <a:pPr marL="0" marR="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sz="3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dirty="0" smtClean="0"/>
          </a:p>
          <a:p>
            <a:pPr marL="0" marR="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sz="3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dirty="0" smtClean="0"/>
          </a:p>
          <a:p>
            <a:pPr marL="0" marR="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US" sz="1800" kern="1200" dirty="0" smtClean="0">
                <a:solidFill>
                  <a:schemeClr val="tx1"/>
                </a:solidFill>
                <a:latin typeface="+mn-lt"/>
                <a:ea typeface="+mn-ea"/>
                <a:cs typeface="+mn-cs"/>
              </a:rPr>
              <a:t>Anything later than version 1.6_16 will not work</a:t>
            </a:r>
            <a:endParaRPr lang="en-US" sz="1800" dirty="0" smtClean="0"/>
          </a:p>
          <a:p>
            <a:pPr marL="0" indent="0">
              <a:buNone/>
            </a:pPr>
            <a:endParaRPr lang="en-US" dirty="0" smtClean="0"/>
          </a:p>
          <a:p>
            <a:pPr marL="0" indent="0">
              <a:buNone/>
            </a:pPr>
            <a:endParaRPr lang="en-US" dirty="0"/>
          </a:p>
        </p:txBody>
      </p:sp>
      <p:pic>
        <p:nvPicPr>
          <p:cNvPr id="4" name="Picture 3" descr="An image of computer program showing that anything later than version 1.6_16 will not work. &#10;This is an older version.  Once you install this, you will want to change the setting for Java to “Never Check” for updates.  That way the site manager won’t automatically update it and break the bridge&#10;"/>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62000" y="2933700"/>
            <a:ext cx="7772400" cy="2584966"/>
          </a:xfrm>
          <a:prstGeom prst="rect">
            <a:avLst/>
          </a:prstGeom>
          <a:noFill/>
          <a:ln>
            <a:noFill/>
          </a:ln>
        </p:spPr>
      </p:pic>
      <p:sp>
        <p:nvSpPr>
          <p:cNvPr id="5" name="TextBox 4"/>
          <p:cNvSpPr txBox="1"/>
          <p:nvPr/>
        </p:nvSpPr>
        <p:spPr>
          <a:xfrm>
            <a:off x="5562600" y="6488668"/>
            <a:ext cx="5562600" cy="369332"/>
          </a:xfrm>
          <a:prstGeom prst="rect">
            <a:avLst/>
          </a:prstGeom>
          <a:noFill/>
        </p:spPr>
        <p:txBody>
          <a:bodyPr wrap="square" rtlCol="0">
            <a:spAutoFit/>
          </a:bodyPr>
          <a:lstStyle/>
          <a:p>
            <a:r>
              <a:rPr lang="en-US" dirty="0" smtClean="0"/>
              <a:t>Anything later than version 1.6_16 will not work</a:t>
            </a:r>
          </a:p>
        </p:txBody>
      </p:sp>
    </p:spTree>
    <p:extLst>
      <p:ext uri="{BB962C8B-B14F-4D97-AF65-F5344CB8AC3E}">
        <p14:creationId xmlns="" xmlns:p14="http://schemas.microsoft.com/office/powerpoint/2010/main" val="24185222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1"/>
            </a:solidFill>
          </a:ln>
        </p:spPr>
        <p:txBody>
          <a:bodyPr/>
          <a:lstStyle/>
          <a:p>
            <a:r>
              <a:rPr lang="en-US" dirty="0" smtClean="0"/>
              <a:t>Bridge Installation - Folders</a:t>
            </a:r>
            <a:endParaRPr lang="en-US" dirty="0"/>
          </a:p>
        </p:txBody>
      </p:sp>
      <p:sp>
        <p:nvSpPr>
          <p:cNvPr id="3" name="Content Placeholder 2"/>
          <p:cNvSpPr>
            <a:spLocks noGrp="1"/>
          </p:cNvSpPr>
          <p:nvPr>
            <p:ph idx="1"/>
          </p:nvPr>
        </p:nvSpPr>
        <p:spPr/>
        <p:txBody>
          <a:bodyPr/>
          <a:lstStyle/>
          <a:p>
            <a:r>
              <a:rPr lang="en-US" dirty="0" smtClean="0"/>
              <a:t>Create a folder called </a:t>
            </a:r>
            <a:r>
              <a:rPr lang="en-US" b="1" dirty="0" smtClean="0"/>
              <a:t>hl7bridge</a:t>
            </a:r>
            <a:r>
              <a:rPr lang="en-US" dirty="0" smtClean="0"/>
              <a:t> in a secured directory on your RPMS server.  </a:t>
            </a:r>
          </a:p>
          <a:p>
            <a:r>
              <a:rPr lang="en-US" dirty="0" smtClean="0"/>
              <a:t>Unzip the hl7bridge.zip file</a:t>
            </a:r>
          </a:p>
          <a:p>
            <a:pPr marL="0" indent="0">
              <a:buNone/>
            </a:pPr>
            <a:endParaRPr lang="en-US" dirty="0"/>
          </a:p>
        </p:txBody>
      </p:sp>
      <p:pic>
        <p:nvPicPr>
          <p:cNvPr id="4" name="Picture 3" descr="This image shows a zip file , unzipped hl7bridge.zip."/>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990600" y="3405868"/>
            <a:ext cx="5791200" cy="2309132"/>
          </a:xfrm>
          <a:prstGeom prst="rect">
            <a:avLst/>
          </a:prstGeom>
          <a:noFill/>
          <a:ln>
            <a:noFill/>
          </a:ln>
        </p:spPr>
      </p:pic>
    </p:spTree>
    <p:extLst>
      <p:ext uri="{BB962C8B-B14F-4D97-AF65-F5344CB8AC3E}">
        <p14:creationId xmlns="" xmlns:p14="http://schemas.microsoft.com/office/powerpoint/2010/main" val="13887431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Bridge Installation - Folders</a:t>
            </a:r>
            <a:endParaRPr lang="en-US" dirty="0"/>
          </a:p>
        </p:txBody>
      </p:sp>
      <p:sp>
        <p:nvSpPr>
          <p:cNvPr id="3" name="Content Placeholder 2"/>
          <p:cNvSpPr>
            <a:spLocks noGrp="1"/>
          </p:cNvSpPr>
          <p:nvPr>
            <p:ph idx="1"/>
          </p:nvPr>
        </p:nvSpPr>
        <p:spPr/>
        <p:txBody>
          <a:bodyPr/>
          <a:lstStyle/>
          <a:p>
            <a:r>
              <a:rPr lang="en-US" dirty="0" smtClean="0"/>
              <a:t>Create 2 new folders </a:t>
            </a:r>
            <a:r>
              <a:rPr lang="en-US" b="1" i="1" dirty="0" smtClean="0"/>
              <a:t>requests</a:t>
            </a:r>
            <a:r>
              <a:rPr lang="en-US" dirty="0" smtClean="0"/>
              <a:t> and </a:t>
            </a:r>
            <a:r>
              <a:rPr lang="en-US" b="1" i="1" dirty="0" smtClean="0"/>
              <a:t>responses</a:t>
            </a:r>
          </a:p>
          <a:p>
            <a:pPr marL="0" indent="0">
              <a:buNone/>
            </a:pPr>
            <a:endParaRPr lang="en-US" b="1" i="1" dirty="0"/>
          </a:p>
        </p:txBody>
      </p:sp>
      <p:pic>
        <p:nvPicPr>
          <p:cNvPr id="4" name="Picture 3" descr="This image shows folders for the bridge installations.  Creates new folders requests and responses.&#10;"/>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143000" y="2665094"/>
            <a:ext cx="6096000" cy="2668906"/>
          </a:xfrm>
          <a:prstGeom prst="rect">
            <a:avLst/>
          </a:prstGeom>
          <a:noFill/>
          <a:ln>
            <a:noFill/>
          </a:ln>
        </p:spPr>
      </p:pic>
    </p:spTree>
    <p:extLst>
      <p:ext uri="{BB962C8B-B14F-4D97-AF65-F5344CB8AC3E}">
        <p14:creationId xmlns="" xmlns:p14="http://schemas.microsoft.com/office/powerpoint/2010/main" val="6467136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527" y="152400"/>
            <a:ext cx="8229600" cy="1143000"/>
          </a:xfrm>
        </p:spPr>
        <p:txBody>
          <a:bodyPr/>
          <a:lstStyle/>
          <a:p>
            <a:r>
              <a:rPr lang="en-US" dirty="0" smtClean="0"/>
              <a:t>Bridge Installation - Properties</a:t>
            </a:r>
            <a:endParaRPr lang="en-US" dirty="0"/>
          </a:p>
        </p:txBody>
      </p:sp>
      <p:sp>
        <p:nvSpPr>
          <p:cNvPr id="3" name="Content Placeholder 2"/>
          <p:cNvSpPr>
            <a:spLocks noGrp="1"/>
          </p:cNvSpPr>
          <p:nvPr>
            <p:ph idx="1"/>
          </p:nvPr>
        </p:nvSpPr>
        <p:spPr>
          <a:xfrm>
            <a:off x="520462" y="1090091"/>
            <a:ext cx="8229600" cy="510109"/>
          </a:xfrm>
        </p:spPr>
        <p:txBody>
          <a:bodyPr>
            <a:normAutofit lnSpcReduction="10000"/>
          </a:bodyPr>
          <a:lstStyle/>
          <a:p>
            <a:r>
              <a:rPr lang="en-US" sz="2800" dirty="0" smtClean="0"/>
              <a:t>Edit the </a:t>
            </a:r>
            <a:r>
              <a:rPr lang="en-US" sz="2800" b="1" i="1" dirty="0" smtClean="0"/>
              <a:t>ihs.properties</a:t>
            </a:r>
            <a:r>
              <a:rPr lang="en-US" sz="2800" dirty="0" smtClean="0"/>
              <a:t> file found in the props folder</a:t>
            </a:r>
          </a:p>
          <a:p>
            <a:pPr marL="0" indent="0">
              <a:buNone/>
            </a:pPr>
            <a:endParaRPr lang="en-US" dirty="0"/>
          </a:p>
        </p:txBody>
      </p:sp>
      <p:grpSp>
        <p:nvGrpSpPr>
          <p:cNvPr id="17" name="Group 16" descr="This image shows the ihs.properties in WordPad document. Bridge installation - properties.  LISTENER, the listener for incoming HL7 message&#10;Edit path to Requests and Responses folder make sure to use forward (/)&#10;SENDER, the sender sends the HL7 message on to its destination.  &#10;Enter URL for State Registry.&#10;Enter username and passwood."/>
          <p:cNvGrpSpPr/>
          <p:nvPr/>
        </p:nvGrpSpPr>
        <p:grpSpPr>
          <a:xfrm>
            <a:off x="685800" y="1676400"/>
            <a:ext cx="8288954" cy="4774869"/>
            <a:chOff x="685800" y="1676400"/>
            <a:chExt cx="8288954" cy="4774869"/>
          </a:xfrm>
        </p:grpSpPr>
        <p:pic>
          <p:nvPicPr>
            <p:cNvPr id="4" name="Picture 3" descr="This image shows the ihs.properties in WordPad document. Bridge installation - properties."/>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85800" y="1676400"/>
              <a:ext cx="7496175" cy="4774869"/>
            </a:xfrm>
            <a:prstGeom prst="rect">
              <a:avLst/>
            </a:prstGeom>
            <a:noFill/>
            <a:ln>
              <a:noFill/>
            </a:ln>
          </p:spPr>
        </p:pic>
        <p:sp>
          <p:nvSpPr>
            <p:cNvPr id="7" name="Left Arrow 6"/>
            <p:cNvSpPr/>
            <p:nvPr/>
          </p:nvSpPr>
          <p:spPr>
            <a:xfrm>
              <a:off x="3657599" y="4467225"/>
              <a:ext cx="409575" cy="10477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8" name="Left Arrow 7"/>
            <p:cNvSpPr/>
            <p:nvPr/>
          </p:nvSpPr>
          <p:spPr>
            <a:xfrm>
              <a:off x="5071421" y="3535373"/>
              <a:ext cx="409575" cy="10477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9" name="Left Arrow 8"/>
            <p:cNvSpPr/>
            <p:nvPr/>
          </p:nvSpPr>
          <p:spPr>
            <a:xfrm>
              <a:off x="5165819" y="3740481"/>
              <a:ext cx="409575" cy="10477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0" name="Left Arrow 9"/>
            <p:cNvSpPr/>
            <p:nvPr/>
          </p:nvSpPr>
          <p:spPr>
            <a:xfrm>
              <a:off x="6753225" y="5595653"/>
              <a:ext cx="409575" cy="14003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1" name="Left Arrow 10"/>
            <p:cNvSpPr/>
            <p:nvPr/>
          </p:nvSpPr>
          <p:spPr>
            <a:xfrm>
              <a:off x="4290159" y="5735686"/>
              <a:ext cx="409575" cy="10477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2" name="Left Arrow 11"/>
            <p:cNvSpPr/>
            <p:nvPr/>
          </p:nvSpPr>
          <p:spPr>
            <a:xfrm>
              <a:off x="4430475" y="5902656"/>
              <a:ext cx="409575" cy="10477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3" name="Text Box 2"/>
            <p:cNvSpPr txBox="1">
              <a:spLocks noChangeArrowheads="1"/>
            </p:cNvSpPr>
            <p:nvPr/>
          </p:nvSpPr>
          <p:spPr bwMode="auto">
            <a:xfrm>
              <a:off x="5667375" y="3357562"/>
              <a:ext cx="2590800" cy="592469"/>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a:lnSpc>
                  <a:spcPct val="115000"/>
                </a:lnSpc>
                <a:spcBef>
                  <a:spcPts val="0"/>
                </a:spcBef>
                <a:spcAft>
                  <a:spcPts val="1000"/>
                </a:spcAft>
              </a:pPr>
              <a:r>
                <a:rPr lang="en-US" sz="1100" dirty="0">
                  <a:effectLst/>
                  <a:latin typeface="Calibri"/>
                  <a:ea typeface="Calibri"/>
                  <a:cs typeface="Times New Roman"/>
                </a:rPr>
                <a:t>Edit path to Requests and Responses folder make sure to use forward slash (/ )</a:t>
              </a:r>
            </a:p>
          </p:txBody>
        </p:sp>
        <p:sp>
          <p:nvSpPr>
            <p:cNvPr id="14" name="Text Box 2"/>
            <p:cNvSpPr txBox="1">
              <a:spLocks noChangeArrowheads="1"/>
            </p:cNvSpPr>
            <p:nvPr/>
          </p:nvSpPr>
          <p:spPr bwMode="auto">
            <a:xfrm>
              <a:off x="4192350" y="4486274"/>
              <a:ext cx="1295400" cy="27622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a:lnSpc>
                  <a:spcPct val="115000"/>
                </a:lnSpc>
                <a:spcBef>
                  <a:spcPts val="0"/>
                </a:spcBef>
                <a:spcAft>
                  <a:spcPts val="1000"/>
                </a:spcAft>
              </a:pPr>
              <a:r>
                <a:rPr lang="en-US" sz="1100" dirty="0">
                  <a:effectLst/>
                  <a:latin typeface="Calibri"/>
                  <a:ea typeface="Calibri"/>
                  <a:cs typeface="Times New Roman"/>
                </a:rPr>
                <a:t>Change to true</a:t>
              </a:r>
            </a:p>
          </p:txBody>
        </p:sp>
        <p:sp>
          <p:nvSpPr>
            <p:cNvPr id="15" name="Text Box 2"/>
            <p:cNvSpPr txBox="1">
              <a:spLocks noChangeArrowheads="1"/>
            </p:cNvSpPr>
            <p:nvPr/>
          </p:nvSpPr>
          <p:spPr bwMode="auto">
            <a:xfrm>
              <a:off x="7196919" y="5386103"/>
              <a:ext cx="1777835" cy="31432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a:lnSpc>
                  <a:spcPct val="115000"/>
                </a:lnSpc>
                <a:spcBef>
                  <a:spcPts val="0"/>
                </a:spcBef>
                <a:spcAft>
                  <a:spcPts val="1000"/>
                </a:spcAft>
              </a:pPr>
              <a:r>
                <a:rPr lang="en-US" sz="1100" dirty="0">
                  <a:effectLst/>
                  <a:latin typeface="Calibri"/>
                  <a:ea typeface="Calibri"/>
                  <a:cs typeface="Times New Roman"/>
                </a:rPr>
                <a:t>Enter URL for State Registry</a:t>
              </a:r>
            </a:p>
          </p:txBody>
        </p:sp>
        <p:sp>
          <p:nvSpPr>
            <p:cNvPr id="16" name="Text Box 2"/>
            <p:cNvSpPr txBox="1">
              <a:spLocks noChangeArrowheads="1"/>
            </p:cNvSpPr>
            <p:nvPr/>
          </p:nvSpPr>
          <p:spPr bwMode="auto">
            <a:xfrm>
              <a:off x="4954135" y="5846361"/>
              <a:ext cx="2008639" cy="29527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a:lnSpc>
                  <a:spcPct val="115000"/>
                </a:lnSpc>
                <a:spcBef>
                  <a:spcPts val="0"/>
                </a:spcBef>
                <a:spcAft>
                  <a:spcPts val="1000"/>
                </a:spcAft>
              </a:pPr>
              <a:r>
                <a:rPr lang="en-US" sz="1100" dirty="0">
                  <a:effectLst/>
                  <a:latin typeface="Calibri"/>
                  <a:ea typeface="Calibri"/>
                  <a:cs typeface="Times New Roman"/>
                </a:rPr>
                <a:t>Enter username and password</a:t>
              </a:r>
            </a:p>
          </p:txBody>
        </p:sp>
      </p:grpSp>
    </p:spTree>
    <p:extLst>
      <p:ext uri="{BB962C8B-B14F-4D97-AF65-F5344CB8AC3E}">
        <p14:creationId xmlns="" xmlns:p14="http://schemas.microsoft.com/office/powerpoint/2010/main" val="9119613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Bridge Installation – Install service</a:t>
            </a:r>
            <a:endParaRPr lang="en-US" dirty="0"/>
          </a:p>
        </p:txBody>
      </p:sp>
      <p:sp>
        <p:nvSpPr>
          <p:cNvPr id="3" name="Content Placeholder 2"/>
          <p:cNvSpPr>
            <a:spLocks noGrp="1"/>
          </p:cNvSpPr>
          <p:nvPr>
            <p:ph idx="1"/>
          </p:nvPr>
        </p:nvSpPr>
        <p:spPr/>
        <p:txBody>
          <a:bodyPr/>
          <a:lstStyle/>
          <a:p>
            <a:r>
              <a:rPr lang="en-US" dirty="0" smtClean="0"/>
              <a:t>Open the </a:t>
            </a:r>
            <a:r>
              <a:rPr lang="en-US" b="1" dirty="0" smtClean="0"/>
              <a:t>bin</a:t>
            </a:r>
            <a:r>
              <a:rPr lang="en-US" dirty="0" smtClean="0"/>
              <a:t> folder and click and run the </a:t>
            </a:r>
            <a:r>
              <a:rPr lang="en-US" b="1" dirty="0" smtClean="0"/>
              <a:t>install-service</a:t>
            </a:r>
          </a:p>
          <a:p>
            <a:pPr marL="0" indent="0">
              <a:buNone/>
            </a:pPr>
            <a:endParaRPr lang="en-US" b="1" dirty="0"/>
          </a:p>
        </p:txBody>
      </p:sp>
      <p:pic>
        <p:nvPicPr>
          <p:cNvPr id="4" name="Picture 3" descr="This images shows the bin folder, Bridge installation."/>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524000" y="2978467"/>
            <a:ext cx="5943600" cy="2050733"/>
          </a:xfrm>
          <a:prstGeom prst="rect">
            <a:avLst/>
          </a:prstGeom>
          <a:noFill/>
          <a:ln>
            <a:noFill/>
          </a:ln>
        </p:spPr>
      </p:pic>
      <p:sp>
        <p:nvSpPr>
          <p:cNvPr id="5" name="TextBox 4"/>
          <p:cNvSpPr txBox="1"/>
          <p:nvPr/>
        </p:nvSpPr>
        <p:spPr>
          <a:xfrm>
            <a:off x="1295400" y="5410200"/>
            <a:ext cx="4876800" cy="369332"/>
          </a:xfrm>
          <a:prstGeom prst="rect">
            <a:avLst/>
          </a:prstGeom>
          <a:noFill/>
        </p:spPr>
        <p:txBody>
          <a:bodyPr wrap="square" rtlCol="0">
            <a:spAutoFit/>
          </a:bodyPr>
          <a:lstStyle/>
          <a:p>
            <a:r>
              <a:rPr lang="en-US" dirty="0" smtClean="0"/>
              <a:t>A DOS window will flash up on the screen</a:t>
            </a:r>
            <a:endParaRPr lang="en-US" dirty="0"/>
          </a:p>
        </p:txBody>
      </p:sp>
    </p:spTree>
    <p:extLst>
      <p:ext uri="{BB962C8B-B14F-4D97-AF65-F5344CB8AC3E}">
        <p14:creationId xmlns="" xmlns:p14="http://schemas.microsoft.com/office/powerpoint/2010/main" val="28494024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Bridge Installation – Starting the Service</a:t>
            </a:r>
            <a:endParaRPr lang="en-US" sz="3600" dirty="0"/>
          </a:p>
        </p:txBody>
      </p:sp>
      <p:sp>
        <p:nvSpPr>
          <p:cNvPr id="3" name="Content Placeholder 2"/>
          <p:cNvSpPr>
            <a:spLocks noGrp="1"/>
          </p:cNvSpPr>
          <p:nvPr>
            <p:ph idx="1"/>
          </p:nvPr>
        </p:nvSpPr>
        <p:spPr>
          <a:xfrm>
            <a:off x="457200" y="1371601"/>
            <a:ext cx="8229600" cy="1143000"/>
          </a:xfrm>
        </p:spPr>
        <p:txBody>
          <a:bodyPr/>
          <a:lstStyle/>
          <a:p>
            <a:r>
              <a:rPr lang="en-US" dirty="0" smtClean="0"/>
              <a:t>Go to Start – Administrative Tools – Services and start the </a:t>
            </a:r>
            <a:r>
              <a:rPr lang="en-US" b="1" dirty="0" smtClean="0"/>
              <a:t>HL7 Bridge for IHS service</a:t>
            </a:r>
          </a:p>
          <a:p>
            <a:pPr marL="0" indent="0">
              <a:buNone/>
            </a:pPr>
            <a:endParaRPr lang="en-US" b="1" dirty="0" smtClean="0"/>
          </a:p>
        </p:txBody>
      </p:sp>
      <p:grpSp>
        <p:nvGrpSpPr>
          <p:cNvPr id="6" name="Group 5" descr="This image shows files Admin tools - Services and start HL7 Bridge for IHS service.&#10;Send HL7 files from RPMS to the Immunization Registry."/>
          <p:cNvGrpSpPr/>
          <p:nvPr/>
        </p:nvGrpSpPr>
        <p:grpSpPr>
          <a:xfrm>
            <a:off x="1143000" y="2667000"/>
            <a:ext cx="6553200" cy="3810000"/>
            <a:chOff x="1143000" y="2667000"/>
            <a:chExt cx="6553200" cy="3810000"/>
          </a:xfrm>
        </p:grpSpPr>
        <p:pic>
          <p:nvPicPr>
            <p:cNvPr id="4" name="Picture 3" descr="This image shows files Admin tools - Services and start HL7 Bridge for IHS service."/>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143000" y="2667000"/>
              <a:ext cx="6553200" cy="3810000"/>
            </a:xfrm>
            <a:prstGeom prst="rect">
              <a:avLst/>
            </a:prstGeom>
            <a:noFill/>
            <a:ln>
              <a:noFill/>
            </a:ln>
          </p:spPr>
        </p:pic>
        <p:sp>
          <p:nvSpPr>
            <p:cNvPr id="5" name="Left Arrow 4"/>
            <p:cNvSpPr/>
            <p:nvPr/>
          </p:nvSpPr>
          <p:spPr>
            <a:xfrm>
              <a:off x="6477000" y="5334000"/>
              <a:ext cx="247650" cy="9525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grpSp>
    </p:spTree>
    <p:extLst>
      <p:ext uri="{BB962C8B-B14F-4D97-AF65-F5344CB8AC3E}">
        <p14:creationId xmlns="" xmlns:p14="http://schemas.microsoft.com/office/powerpoint/2010/main" val="33701937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GIS</a:t>
            </a:r>
            <a:endParaRPr lang="en-US" dirty="0"/>
          </a:p>
        </p:txBody>
      </p:sp>
      <p:sp>
        <p:nvSpPr>
          <p:cNvPr id="3" name="Content Placeholder 2"/>
          <p:cNvSpPr>
            <a:spLocks noGrp="1"/>
          </p:cNvSpPr>
          <p:nvPr>
            <p:ph idx="1"/>
          </p:nvPr>
        </p:nvSpPr>
        <p:spPr>
          <a:xfrm>
            <a:off x="515772" y="1219744"/>
            <a:ext cx="8229600" cy="5485856"/>
          </a:xfrm>
        </p:spPr>
        <p:txBody>
          <a:bodyPr>
            <a:normAutofit/>
          </a:bodyPr>
          <a:lstStyle/>
          <a:p>
            <a:r>
              <a:rPr lang="en-US" dirty="0" smtClean="0"/>
              <a:t>The GIS processes needs to be running so the izdata files get created</a:t>
            </a:r>
          </a:p>
          <a:p>
            <a:pPr lvl="1"/>
            <a:r>
              <a:rPr lang="en-US" dirty="0" smtClean="0"/>
              <a:t>Make sure the OUTPUT CONTROLLER (1) AND FORMAT CONTROLLER (2) are running</a:t>
            </a:r>
          </a:p>
          <a:p>
            <a:pPr lvl="2"/>
            <a:r>
              <a:rPr lang="en-US" dirty="0" smtClean="0"/>
              <a:t>GIS-BPM-IBP   </a:t>
            </a:r>
          </a:p>
          <a:p>
            <a:pPr lvl="2"/>
            <a:r>
              <a:rPr lang="en-US" dirty="0" smtClean="0"/>
              <a:t>Select </a:t>
            </a:r>
            <a:r>
              <a:rPr lang="en-US" dirty="0"/>
              <a:t>BACKGROUND PROCESS CONTROL NAME: </a:t>
            </a:r>
            <a:r>
              <a:rPr lang="en-US" dirty="0" smtClean="0"/>
              <a:t>1</a:t>
            </a:r>
          </a:p>
          <a:p>
            <a:pPr marL="914400" lvl="2" indent="0">
              <a:buNone/>
            </a:pPr>
            <a:endParaRPr lang="en-US" dirty="0"/>
          </a:p>
          <a:p>
            <a:pPr lvl="2"/>
            <a:endParaRPr lang="en-US" dirty="0" smtClean="0"/>
          </a:p>
        </p:txBody>
      </p:sp>
      <p:pic>
        <p:nvPicPr>
          <p:cNvPr id="4" name="Picture 3" descr="This image shows the status on GIS processes. It also shows the status, running program, Date and Last Run update, Last started."/>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858672" y="4114800"/>
            <a:ext cx="7543800" cy="1143000"/>
          </a:xfrm>
          <a:prstGeom prst="rect">
            <a:avLst/>
          </a:prstGeom>
          <a:noFill/>
          <a:ln>
            <a:noFill/>
          </a:ln>
        </p:spPr>
      </p:pic>
      <p:sp>
        <p:nvSpPr>
          <p:cNvPr id="5" name="TextBox 4"/>
          <p:cNvSpPr txBox="1"/>
          <p:nvPr/>
        </p:nvSpPr>
        <p:spPr>
          <a:xfrm>
            <a:off x="858672" y="5526922"/>
            <a:ext cx="6913728" cy="923330"/>
          </a:xfrm>
          <a:prstGeom prst="rect">
            <a:avLst/>
          </a:prstGeom>
          <a:noFill/>
        </p:spPr>
        <p:txBody>
          <a:bodyPr wrap="square" rtlCol="0">
            <a:spAutoFit/>
          </a:bodyPr>
          <a:lstStyle/>
          <a:p>
            <a:r>
              <a:rPr lang="en-US" dirty="0" smtClean="0"/>
              <a:t>Do the same with #2.  </a:t>
            </a:r>
          </a:p>
          <a:p>
            <a:r>
              <a:rPr lang="en-US" dirty="0" smtClean="0"/>
              <a:t>If you get a message “Appears to NOT be Running</a:t>
            </a:r>
          </a:p>
          <a:p>
            <a:r>
              <a:rPr lang="en-US" dirty="0" smtClean="0"/>
              <a:t>Start the processors by going back to the GIS menu and select option S1</a:t>
            </a:r>
            <a:endParaRPr lang="en-US" dirty="0"/>
          </a:p>
        </p:txBody>
      </p:sp>
    </p:spTree>
    <p:extLst>
      <p:ext uri="{BB962C8B-B14F-4D97-AF65-F5344CB8AC3E}">
        <p14:creationId xmlns="" xmlns:p14="http://schemas.microsoft.com/office/powerpoint/2010/main" val="325150238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BYIM Parameters</a:t>
            </a:r>
            <a:endParaRPr lang="en-US" dirty="0"/>
          </a:p>
        </p:txBody>
      </p:sp>
      <p:sp>
        <p:nvSpPr>
          <p:cNvPr id="3" name="Content Placeholder 2"/>
          <p:cNvSpPr>
            <a:spLocks noGrp="1"/>
          </p:cNvSpPr>
          <p:nvPr>
            <p:ph idx="1"/>
          </p:nvPr>
        </p:nvSpPr>
        <p:spPr>
          <a:xfrm>
            <a:off x="457200" y="1600201"/>
            <a:ext cx="8229600" cy="533400"/>
          </a:xfrm>
        </p:spPr>
        <p:txBody>
          <a:bodyPr>
            <a:normAutofit lnSpcReduction="10000"/>
          </a:bodyPr>
          <a:lstStyle/>
          <a:p>
            <a:r>
              <a:rPr lang="en-US" dirty="0" smtClean="0"/>
              <a:t>Go to BYIM – SET</a:t>
            </a:r>
          </a:p>
          <a:p>
            <a:pPr marL="0" indent="0">
              <a:buNone/>
            </a:pPr>
            <a:endParaRPr lang="en-US" dirty="0"/>
          </a:p>
        </p:txBody>
      </p:sp>
      <p:grpSp>
        <p:nvGrpSpPr>
          <p:cNvPr id="9" name="Group 8" descr="The image shows the print screens of BYIM Parameters.  Make sure the paths match what you have in your properties file.&#10;"/>
          <p:cNvGrpSpPr/>
          <p:nvPr/>
        </p:nvGrpSpPr>
        <p:grpSpPr>
          <a:xfrm>
            <a:off x="762000" y="2209800"/>
            <a:ext cx="8058150" cy="3448050"/>
            <a:chOff x="762000" y="2266950"/>
            <a:chExt cx="8058150" cy="3448050"/>
          </a:xfrm>
        </p:grpSpPr>
        <p:pic>
          <p:nvPicPr>
            <p:cNvPr id="10" name="Picture 9" descr="The image shows the print screens of BYIM Parameters.  Make sure the paths match what you have in your properties file."/>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62000" y="2266950"/>
              <a:ext cx="6400800" cy="3448050"/>
            </a:xfrm>
            <a:prstGeom prst="rect">
              <a:avLst/>
            </a:prstGeom>
            <a:noFill/>
            <a:ln>
              <a:noFill/>
            </a:ln>
          </p:spPr>
        </p:pic>
        <p:sp>
          <p:nvSpPr>
            <p:cNvPr id="11" name="Left Arrow 10"/>
            <p:cNvSpPr/>
            <p:nvPr/>
          </p:nvSpPr>
          <p:spPr>
            <a:xfrm>
              <a:off x="6096000" y="2895600"/>
              <a:ext cx="361950" cy="104775"/>
            </a:xfrm>
            <a:prstGeom prst="leftArrow">
              <a:avLst/>
            </a:prstGeom>
          </p:spPr>
          <p:style>
            <a:lnRef idx="0">
              <a:schemeClr val="accent6"/>
            </a:lnRef>
            <a:fillRef idx="3">
              <a:schemeClr val="accent6"/>
            </a:fillRef>
            <a:effectRef idx="3">
              <a:schemeClr val="accent6"/>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2" name="Left Arrow 11"/>
            <p:cNvSpPr/>
            <p:nvPr/>
          </p:nvSpPr>
          <p:spPr>
            <a:xfrm>
              <a:off x="6221389" y="3276600"/>
              <a:ext cx="361950" cy="104775"/>
            </a:xfrm>
            <a:prstGeom prst="leftArrow">
              <a:avLst/>
            </a:prstGeom>
          </p:spPr>
          <p:style>
            <a:lnRef idx="0">
              <a:schemeClr val="accent6"/>
            </a:lnRef>
            <a:fillRef idx="3">
              <a:schemeClr val="accent6"/>
            </a:fillRef>
            <a:effectRef idx="3">
              <a:schemeClr val="accent6"/>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3" name="Text Box 2" descr="The image shows the print screens of BYIM Parameters.  Make sure the paths match what you have in your properties file."/>
            <p:cNvSpPr txBox="1">
              <a:spLocks noChangeArrowheads="1"/>
            </p:cNvSpPr>
            <p:nvPr/>
          </p:nvSpPr>
          <p:spPr bwMode="auto">
            <a:xfrm>
              <a:off x="6705600" y="2684145"/>
              <a:ext cx="2114550" cy="97345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a:lnSpc>
                  <a:spcPct val="115000"/>
                </a:lnSpc>
                <a:spcBef>
                  <a:spcPts val="0"/>
                </a:spcBef>
                <a:spcAft>
                  <a:spcPts val="1000"/>
                </a:spcAft>
              </a:pPr>
              <a:r>
                <a:rPr lang="en-US" sz="1600" dirty="0">
                  <a:effectLst/>
                  <a:latin typeface="Calibri"/>
                  <a:ea typeface="Calibri"/>
                  <a:cs typeface="Times New Roman"/>
                </a:rPr>
                <a:t>Make sure </a:t>
              </a:r>
              <a:r>
                <a:rPr lang="en-US" sz="1600" dirty="0" smtClean="0">
                  <a:effectLst/>
                  <a:latin typeface="Calibri"/>
                  <a:ea typeface="Calibri"/>
                  <a:cs typeface="Times New Roman"/>
                </a:rPr>
                <a:t>the </a:t>
              </a:r>
              <a:r>
                <a:rPr lang="en-US" sz="1600" dirty="0">
                  <a:effectLst/>
                  <a:latin typeface="Calibri"/>
                  <a:ea typeface="Calibri"/>
                  <a:cs typeface="Times New Roman"/>
                </a:rPr>
                <a:t>paths match what you have in your properties file</a:t>
              </a:r>
            </a:p>
          </p:txBody>
        </p:sp>
      </p:grpSp>
    </p:spTree>
    <p:extLst>
      <p:ext uri="{BB962C8B-B14F-4D97-AF65-F5344CB8AC3E}">
        <p14:creationId xmlns="" xmlns:p14="http://schemas.microsoft.com/office/powerpoint/2010/main" val="18920001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a:t>
            </a:r>
            <a:endParaRPr lang="en-US" dirty="0"/>
          </a:p>
        </p:txBody>
      </p:sp>
      <p:sp>
        <p:nvSpPr>
          <p:cNvPr id="3" name="Content Placeholder 2"/>
          <p:cNvSpPr>
            <a:spLocks noGrp="1"/>
          </p:cNvSpPr>
          <p:nvPr>
            <p:ph idx="1"/>
          </p:nvPr>
        </p:nvSpPr>
        <p:spPr>
          <a:xfrm>
            <a:off x="533400" y="1219200"/>
            <a:ext cx="8229600" cy="5486400"/>
          </a:xfrm>
        </p:spPr>
        <p:txBody>
          <a:bodyPr/>
          <a:lstStyle/>
          <a:p>
            <a:r>
              <a:rPr lang="en-US" dirty="0" smtClean="0"/>
              <a:t>Create a TEST Export File </a:t>
            </a:r>
          </a:p>
          <a:p>
            <a:pPr marL="0" indent="0">
              <a:buNone/>
            </a:pPr>
            <a:r>
              <a:rPr lang="en-US" dirty="0"/>
              <a:t>	</a:t>
            </a:r>
            <a:r>
              <a:rPr lang="en-US" dirty="0" smtClean="0"/>
              <a:t>BYIM – TEST</a:t>
            </a:r>
          </a:p>
          <a:p>
            <a:pPr marL="0" indent="0">
              <a:buNone/>
            </a:pPr>
            <a:endParaRPr lang="en-US" dirty="0"/>
          </a:p>
        </p:txBody>
      </p:sp>
      <p:sp>
        <p:nvSpPr>
          <p:cNvPr id="5" name="Left Arrow 4"/>
          <p:cNvSpPr/>
          <p:nvPr/>
        </p:nvSpPr>
        <p:spPr>
          <a:xfrm>
            <a:off x="6858000" y="5154304"/>
            <a:ext cx="457200" cy="104775"/>
          </a:xfrm>
          <a:prstGeom prst="leftArrow">
            <a:avLst/>
          </a:prstGeom>
        </p:spPr>
        <p:style>
          <a:lnRef idx="0">
            <a:schemeClr val="accent6"/>
          </a:lnRef>
          <a:fillRef idx="3">
            <a:schemeClr val="accent6"/>
          </a:fillRef>
          <a:effectRef idx="3">
            <a:schemeClr val="accent6"/>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grpSp>
        <p:nvGrpSpPr>
          <p:cNvPr id="7" name="Group 6" descr="This image of destop print screen create a TEST Export file.  Note the file name that was created."/>
          <p:cNvGrpSpPr/>
          <p:nvPr/>
        </p:nvGrpSpPr>
        <p:grpSpPr>
          <a:xfrm>
            <a:off x="685800" y="2590800"/>
            <a:ext cx="8279765" cy="3810000"/>
            <a:chOff x="685800" y="2743200"/>
            <a:chExt cx="8279765" cy="3810000"/>
          </a:xfrm>
        </p:grpSpPr>
        <p:pic>
          <p:nvPicPr>
            <p:cNvPr id="4" name="Picture 3"/>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85800" y="2743200"/>
              <a:ext cx="7391400" cy="3810000"/>
            </a:xfrm>
            <a:prstGeom prst="rect">
              <a:avLst/>
            </a:prstGeom>
            <a:noFill/>
            <a:ln>
              <a:noFill/>
            </a:ln>
          </p:spPr>
        </p:pic>
        <p:sp>
          <p:nvSpPr>
            <p:cNvPr id="6" name="Text Box 2"/>
            <p:cNvSpPr txBox="1">
              <a:spLocks noChangeArrowheads="1"/>
            </p:cNvSpPr>
            <p:nvPr/>
          </p:nvSpPr>
          <p:spPr bwMode="auto">
            <a:xfrm>
              <a:off x="7772400" y="4648200"/>
              <a:ext cx="1193165" cy="7429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a:lnSpc>
                  <a:spcPct val="115000"/>
                </a:lnSpc>
                <a:spcBef>
                  <a:spcPts val="0"/>
                </a:spcBef>
                <a:spcAft>
                  <a:spcPts val="1000"/>
                </a:spcAft>
              </a:pPr>
              <a:r>
                <a:rPr lang="en-US" sz="1400" dirty="0">
                  <a:effectLst/>
                  <a:latin typeface="Calibri"/>
                  <a:ea typeface="Calibri"/>
                  <a:cs typeface="Times New Roman"/>
                </a:rPr>
                <a:t>Note the file name that was created</a:t>
              </a:r>
            </a:p>
          </p:txBody>
        </p:sp>
      </p:grpSp>
    </p:spTree>
    <p:extLst>
      <p:ext uri="{BB962C8B-B14F-4D97-AF65-F5344CB8AC3E}">
        <p14:creationId xmlns="" xmlns:p14="http://schemas.microsoft.com/office/powerpoint/2010/main" val="390797392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 – Check Requests</a:t>
            </a:r>
            <a:endParaRPr lang="en-US" dirty="0"/>
          </a:p>
        </p:txBody>
      </p:sp>
      <p:sp>
        <p:nvSpPr>
          <p:cNvPr id="3" name="Content Placeholder 2"/>
          <p:cNvSpPr>
            <a:spLocks noGrp="1"/>
          </p:cNvSpPr>
          <p:nvPr>
            <p:ph idx="1"/>
          </p:nvPr>
        </p:nvSpPr>
        <p:spPr>
          <a:xfrm>
            <a:off x="457200" y="1295400"/>
            <a:ext cx="8229600" cy="5410200"/>
          </a:xfrm>
        </p:spPr>
        <p:txBody>
          <a:bodyPr/>
          <a:lstStyle/>
          <a:p>
            <a:r>
              <a:rPr lang="en-US" sz="2800" dirty="0" smtClean="0"/>
              <a:t>Check the requests folder and make sure your test file has been created</a:t>
            </a:r>
          </a:p>
          <a:p>
            <a:r>
              <a:rPr lang="en-US" sz="2800" dirty="0" smtClean="0"/>
              <a:t>Check the responses folder</a:t>
            </a:r>
          </a:p>
          <a:p>
            <a:pPr marL="0" indent="0">
              <a:buNone/>
            </a:pPr>
            <a:endParaRPr lang="en-US" dirty="0"/>
          </a:p>
        </p:txBody>
      </p:sp>
      <p:pic>
        <p:nvPicPr>
          <p:cNvPr id="4" name="Picture 3" descr="This image show a requests folder and a responses folderand make sure your test file has been created.  "/>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90349" y="2819400"/>
            <a:ext cx="7239000" cy="3657600"/>
          </a:xfrm>
          <a:prstGeom prst="rect">
            <a:avLst/>
          </a:prstGeom>
          <a:noFill/>
          <a:ln>
            <a:noFill/>
          </a:ln>
        </p:spPr>
      </p:pic>
    </p:spTree>
    <p:extLst>
      <p:ext uri="{BB962C8B-B14F-4D97-AF65-F5344CB8AC3E}">
        <p14:creationId xmlns="" xmlns:p14="http://schemas.microsoft.com/office/powerpoint/2010/main" val="32362361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Automating the process</a:t>
            </a:r>
            <a:endParaRPr lang="en-US" dirty="0"/>
          </a:p>
        </p:txBody>
      </p:sp>
      <p:sp>
        <p:nvSpPr>
          <p:cNvPr id="3" name="Content Placeholder 2"/>
          <p:cNvSpPr>
            <a:spLocks noGrp="1"/>
          </p:cNvSpPr>
          <p:nvPr>
            <p:ph idx="1"/>
          </p:nvPr>
        </p:nvSpPr>
        <p:spPr/>
        <p:txBody>
          <a:bodyPr/>
          <a:lstStyle/>
          <a:p>
            <a:r>
              <a:rPr lang="en-US" dirty="0" smtClean="0"/>
              <a:t>In TaskMan, Schedule the Export and Import Tasks.</a:t>
            </a:r>
          </a:p>
          <a:p>
            <a:pPr lvl="1"/>
            <a:r>
              <a:rPr lang="en-US" dirty="0" smtClean="0"/>
              <a:t>BYIM AUTO EXPORT</a:t>
            </a:r>
          </a:p>
          <a:p>
            <a:pPr lvl="1"/>
            <a:r>
              <a:rPr lang="en-US" dirty="0" smtClean="0"/>
              <a:t>BYIM AUTO IMPORT</a:t>
            </a:r>
          </a:p>
          <a:p>
            <a:pPr marL="457200" lvl="1" indent="0">
              <a:buNone/>
            </a:pPr>
            <a:endParaRPr lang="en-US" dirty="0"/>
          </a:p>
        </p:txBody>
      </p:sp>
      <p:pic>
        <p:nvPicPr>
          <p:cNvPr id="1026" name="Picture 2" descr="This image shows the desktop programming paper or Automating the process.  Select Taskman Management Option: Schedule/Unschedule Options"/>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914400" y="4114800"/>
            <a:ext cx="6453185" cy="1290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6356129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Automating the Process</a:t>
            </a:r>
            <a:endParaRPr lang="en-US" dirty="0"/>
          </a:p>
        </p:txBody>
      </p:sp>
      <p:sp>
        <p:nvSpPr>
          <p:cNvPr id="3" name="Content Placeholder 2"/>
          <p:cNvSpPr>
            <a:spLocks noGrp="1"/>
          </p:cNvSpPr>
          <p:nvPr>
            <p:ph idx="1"/>
          </p:nvPr>
        </p:nvSpPr>
        <p:spPr/>
        <p:txBody>
          <a:bodyPr/>
          <a:lstStyle/>
          <a:p>
            <a:r>
              <a:rPr lang="en-US" dirty="0" smtClean="0"/>
              <a:t>Auto Export</a:t>
            </a:r>
            <a:endParaRPr lang="en-US" dirty="0"/>
          </a:p>
        </p:txBody>
      </p:sp>
      <p:pic>
        <p:nvPicPr>
          <p:cNvPr id="2050" name="Picture 2" descr="This image shows a print screen of Automating the Process.  Edit Option Schedule."/>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57713" y="2124074"/>
            <a:ext cx="7378436" cy="35909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65435719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Automating the Process</a:t>
            </a:r>
            <a:endParaRPr lang="en-US" dirty="0"/>
          </a:p>
        </p:txBody>
      </p:sp>
      <p:sp>
        <p:nvSpPr>
          <p:cNvPr id="3" name="Content Placeholder 2"/>
          <p:cNvSpPr>
            <a:spLocks noGrp="1"/>
          </p:cNvSpPr>
          <p:nvPr>
            <p:ph idx="1"/>
          </p:nvPr>
        </p:nvSpPr>
        <p:spPr/>
        <p:txBody>
          <a:bodyPr/>
          <a:lstStyle/>
          <a:p>
            <a:r>
              <a:rPr lang="en-US" dirty="0" smtClean="0"/>
              <a:t>Auto Import</a:t>
            </a:r>
            <a:endParaRPr lang="en-US" dirty="0"/>
          </a:p>
        </p:txBody>
      </p:sp>
      <p:pic>
        <p:nvPicPr>
          <p:cNvPr id="3074" name="Picture 2" descr="This image shows a print screen of Automating the Process.  Edit Option Schedule."/>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49154" y="2181224"/>
            <a:ext cx="8070440" cy="37623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56205985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Troubleshooting Guide</a:t>
            </a:r>
            <a:endParaRPr lang="en-US" dirty="0"/>
          </a:p>
        </p:txBody>
      </p:sp>
      <p:sp>
        <p:nvSpPr>
          <p:cNvPr id="3" name="Content Placeholder 2"/>
          <p:cNvSpPr>
            <a:spLocks noGrp="1"/>
          </p:cNvSpPr>
          <p:nvPr>
            <p:ph idx="1"/>
          </p:nvPr>
        </p:nvSpPr>
        <p:spPr/>
        <p:txBody>
          <a:bodyPr/>
          <a:lstStyle/>
          <a:p>
            <a:r>
              <a:rPr lang="en-US" dirty="0" smtClean="0"/>
              <a:t>Data Exchange not working!!</a:t>
            </a:r>
          </a:p>
          <a:p>
            <a:pPr lvl="1"/>
            <a:r>
              <a:rPr lang="en-US" dirty="0" smtClean="0"/>
              <a:t>What does that mean?</a:t>
            </a:r>
          </a:p>
          <a:p>
            <a:pPr lvl="2"/>
            <a:r>
              <a:rPr lang="en-US" dirty="0" smtClean="0"/>
              <a:t>First run the IZFS File Statistics report</a:t>
            </a:r>
          </a:p>
          <a:p>
            <a:pPr marL="457200" lvl="1" indent="0">
              <a:buNone/>
            </a:pPr>
            <a:endParaRPr lang="en-US" dirty="0" smtClean="0"/>
          </a:p>
          <a:p>
            <a:pPr marL="0" indent="0">
              <a:buNone/>
            </a:pPr>
            <a:r>
              <a:rPr lang="en-US" dirty="0" smtClean="0"/>
              <a:t>	</a:t>
            </a:r>
          </a:p>
        </p:txBody>
      </p:sp>
      <p:grpSp>
        <p:nvGrpSpPr>
          <p:cNvPr id="6" name="Group 5" descr="This image shows a print screen of Troubleshooting Guide on File Status Report.  The exports and imports at this site are set to run every other day, they should be running consistently."/>
          <p:cNvGrpSpPr/>
          <p:nvPr/>
        </p:nvGrpSpPr>
        <p:grpSpPr>
          <a:xfrm>
            <a:off x="685800" y="3200399"/>
            <a:ext cx="7010400" cy="3439574"/>
            <a:chOff x="685800" y="3200399"/>
            <a:chExt cx="7010400" cy="3439574"/>
          </a:xfrm>
        </p:grpSpPr>
        <p:pic>
          <p:nvPicPr>
            <p:cNvPr id="1026" name="Picture 2" descr="This image shows a print screen of Troubleshooting Guide"/>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85800" y="3200399"/>
              <a:ext cx="7010400" cy="247425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85800" y="5993642"/>
              <a:ext cx="7010400" cy="646331"/>
            </a:xfrm>
            <a:prstGeom prst="rect">
              <a:avLst/>
            </a:prstGeom>
            <a:noFill/>
          </p:spPr>
          <p:txBody>
            <a:bodyPr wrap="square" rtlCol="0">
              <a:spAutoFit/>
            </a:bodyPr>
            <a:lstStyle/>
            <a:p>
              <a:r>
                <a:rPr lang="en-US" dirty="0" smtClean="0"/>
                <a:t>The exports and imports at this site are set to run every other day, they should be running consistently</a:t>
              </a:r>
              <a:endParaRPr lang="en-US" dirty="0"/>
            </a:p>
          </p:txBody>
        </p:sp>
      </p:grpSp>
    </p:spTree>
    <p:extLst>
      <p:ext uri="{BB962C8B-B14F-4D97-AF65-F5344CB8AC3E}">
        <p14:creationId xmlns="" xmlns:p14="http://schemas.microsoft.com/office/powerpoint/2010/main" val="8805578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Troubleshooting Guide</a:t>
            </a:r>
            <a:endParaRPr lang="en-US" dirty="0"/>
          </a:p>
        </p:txBody>
      </p:sp>
      <p:sp>
        <p:nvSpPr>
          <p:cNvPr id="3" name="Content Placeholder 2"/>
          <p:cNvSpPr>
            <a:spLocks noGrp="1"/>
          </p:cNvSpPr>
          <p:nvPr>
            <p:ph idx="1"/>
          </p:nvPr>
        </p:nvSpPr>
        <p:spPr>
          <a:xfrm>
            <a:off x="381000" y="1295400"/>
            <a:ext cx="8229600" cy="5105400"/>
          </a:xfrm>
        </p:spPr>
        <p:txBody>
          <a:bodyPr>
            <a:normAutofit fontScale="92500" lnSpcReduction="10000"/>
          </a:bodyPr>
          <a:lstStyle/>
          <a:p>
            <a:r>
              <a:rPr lang="en-US" dirty="0" smtClean="0"/>
              <a:t>Before you call….</a:t>
            </a:r>
          </a:p>
          <a:p>
            <a:pPr lvl="1"/>
            <a:r>
              <a:rPr lang="en-US" dirty="0" smtClean="0"/>
              <a:t>No files in requests folder</a:t>
            </a:r>
          </a:p>
          <a:p>
            <a:pPr lvl="2"/>
            <a:r>
              <a:rPr lang="en-US" dirty="0" smtClean="0"/>
              <a:t>Check GIS, are processes running?</a:t>
            </a:r>
          </a:p>
          <a:p>
            <a:pPr lvl="2"/>
            <a:r>
              <a:rPr lang="en-US" dirty="0" smtClean="0"/>
              <a:t>Check TaskMan, is it running?</a:t>
            </a:r>
          </a:p>
          <a:p>
            <a:pPr lvl="1"/>
            <a:r>
              <a:rPr lang="en-US" dirty="0" smtClean="0"/>
              <a:t>No </a:t>
            </a:r>
            <a:r>
              <a:rPr lang="en-US" dirty="0"/>
              <a:t>files in </a:t>
            </a:r>
            <a:r>
              <a:rPr lang="en-US" dirty="0" smtClean="0"/>
              <a:t>responses folder</a:t>
            </a:r>
          </a:p>
          <a:p>
            <a:pPr lvl="2"/>
            <a:r>
              <a:rPr lang="en-US" dirty="0" smtClean="0"/>
              <a:t>Check HL7 Bridge service is it started?</a:t>
            </a:r>
          </a:p>
          <a:p>
            <a:pPr lvl="3"/>
            <a:r>
              <a:rPr lang="en-US" dirty="0" smtClean="0"/>
              <a:t>Can’t start service</a:t>
            </a:r>
          </a:p>
          <a:p>
            <a:pPr lvl="2"/>
            <a:r>
              <a:rPr lang="en-US" dirty="0" smtClean="0"/>
              <a:t>Check Java version</a:t>
            </a:r>
          </a:p>
          <a:p>
            <a:pPr lvl="3"/>
            <a:r>
              <a:rPr lang="en-US" dirty="0" smtClean="0"/>
              <a:t>May have to uninstall new version and install old version</a:t>
            </a:r>
          </a:p>
          <a:p>
            <a:pPr lvl="1"/>
            <a:r>
              <a:rPr lang="en-US" dirty="0" smtClean="0"/>
              <a:t>No new Immunizations to add</a:t>
            </a:r>
          </a:p>
          <a:p>
            <a:pPr lvl="2"/>
            <a:r>
              <a:rPr lang="en-US" dirty="0" smtClean="0"/>
              <a:t>Check izdata file in responses what is the error?</a:t>
            </a:r>
          </a:p>
          <a:p>
            <a:pPr lvl="3"/>
            <a:r>
              <a:rPr lang="en-US" dirty="0" smtClean="0"/>
              <a:t>Check error log file</a:t>
            </a:r>
          </a:p>
          <a:p>
            <a:pPr lvl="2"/>
            <a:r>
              <a:rPr lang="en-US" dirty="0" smtClean="0"/>
              <a:t>Run BYIM NO report, correct kids’ name in RPMS or Registry</a:t>
            </a:r>
          </a:p>
          <a:p>
            <a:pPr lvl="2"/>
            <a:endParaRPr lang="en-US" dirty="0"/>
          </a:p>
          <a:p>
            <a:pPr marL="914400" lvl="2" indent="0">
              <a:buNone/>
            </a:pPr>
            <a:endParaRPr lang="en-US" dirty="0" smtClean="0"/>
          </a:p>
        </p:txBody>
      </p:sp>
    </p:spTree>
    <p:extLst>
      <p:ext uri="{BB962C8B-B14F-4D97-AF65-F5344CB8AC3E}">
        <p14:creationId xmlns="" xmlns:p14="http://schemas.microsoft.com/office/powerpoint/2010/main" val="377978496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Tier 1</a:t>
            </a:r>
            <a:endParaRPr lang="en-US" dirty="0"/>
          </a:p>
        </p:txBody>
      </p:sp>
      <p:sp>
        <p:nvSpPr>
          <p:cNvPr id="3" name="Content Placeholder 2"/>
          <p:cNvSpPr>
            <a:spLocks noGrp="1"/>
          </p:cNvSpPr>
          <p:nvPr>
            <p:ph idx="1"/>
          </p:nvPr>
        </p:nvSpPr>
        <p:spPr>
          <a:xfrm>
            <a:off x="533400" y="1219200"/>
            <a:ext cx="8229600" cy="4953000"/>
          </a:xfrm>
        </p:spPr>
        <p:txBody>
          <a:bodyPr>
            <a:normAutofit fontScale="77500" lnSpcReduction="20000"/>
          </a:bodyPr>
          <a:lstStyle/>
          <a:p>
            <a:r>
              <a:rPr lang="en-US" dirty="0" smtClean="0"/>
              <a:t>Site Manager</a:t>
            </a:r>
          </a:p>
          <a:p>
            <a:pPr lvl="1"/>
            <a:r>
              <a:rPr lang="en-US" dirty="0" smtClean="0"/>
              <a:t>Restart GIS Processors</a:t>
            </a:r>
          </a:p>
          <a:p>
            <a:pPr lvl="1"/>
            <a:r>
              <a:rPr lang="en-US" dirty="0" smtClean="0"/>
              <a:t>Restart </a:t>
            </a:r>
            <a:r>
              <a:rPr lang="en-US" dirty="0" err="1" smtClean="0"/>
              <a:t>TaskMan</a:t>
            </a:r>
            <a:endParaRPr lang="en-US" dirty="0" smtClean="0"/>
          </a:p>
          <a:p>
            <a:pPr lvl="1"/>
            <a:r>
              <a:rPr lang="en-US" dirty="0" smtClean="0"/>
              <a:t>Start the HL7 Bridge Service</a:t>
            </a:r>
          </a:p>
          <a:p>
            <a:pPr lvl="1"/>
            <a:r>
              <a:rPr lang="en-US" dirty="0" smtClean="0"/>
              <a:t>Check the izdata files for errors</a:t>
            </a:r>
          </a:p>
          <a:p>
            <a:pPr lvl="2"/>
            <a:r>
              <a:rPr lang="en-US" dirty="0" smtClean="0"/>
              <a:t>File permission</a:t>
            </a:r>
          </a:p>
          <a:p>
            <a:pPr lvl="2"/>
            <a:r>
              <a:rPr lang="en-US" dirty="0" smtClean="0"/>
              <a:t>Password change</a:t>
            </a:r>
          </a:p>
          <a:p>
            <a:pPr lvl="2"/>
            <a:r>
              <a:rPr lang="en-US" dirty="0" smtClean="0"/>
              <a:t>State Registry down</a:t>
            </a:r>
          </a:p>
          <a:p>
            <a:pPr lvl="1"/>
            <a:r>
              <a:rPr lang="en-US" dirty="0" smtClean="0"/>
              <a:t>Edit properties file to update passwords</a:t>
            </a:r>
          </a:p>
          <a:p>
            <a:r>
              <a:rPr lang="en-US" dirty="0" smtClean="0"/>
              <a:t>Immunization Coordinator</a:t>
            </a:r>
          </a:p>
          <a:p>
            <a:pPr lvl="1"/>
            <a:r>
              <a:rPr lang="en-US" dirty="0" smtClean="0"/>
              <a:t>Troubleshoot with State Registry to determine if the issue is local (Immunization Data Entry)</a:t>
            </a:r>
          </a:p>
          <a:p>
            <a:pPr lvl="2"/>
            <a:r>
              <a:rPr lang="en-US" dirty="0" smtClean="0"/>
              <a:t>Lot and manufactures aren’t being entered</a:t>
            </a:r>
          </a:p>
          <a:p>
            <a:pPr lvl="2"/>
            <a:r>
              <a:rPr lang="en-US" dirty="0" smtClean="0"/>
              <a:t>Wrong vaccine being entered</a:t>
            </a:r>
          </a:p>
          <a:p>
            <a:pPr lvl="2"/>
            <a:r>
              <a:rPr lang="en-US" dirty="0" smtClean="0"/>
              <a:t>Wrong Facility being entered</a:t>
            </a:r>
          </a:p>
          <a:p>
            <a:pPr lvl="2"/>
            <a:endParaRPr lang="en-US" dirty="0"/>
          </a:p>
        </p:txBody>
      </p:sp>
    </p:spTree>
    <p:extLst>
      <p:ext uri="{BB962C8B-B14F-4D97-AF65-F5344CB8AC3E}">
        <p14:creationId xmlns="" xmlns:p14="http://schemas.microsoft.com/office/powerpoint/2010/main" val="132838100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Set up BYIM Export/Import Group in </a:t>
            </a:r>
            <a:r>
              <a:rPr lang="en-US" dirty="0" err="1" smtClean="0"/>
              <a:t>MailMan</a:t>
            </a:r>
            <a:r>
              <a:rPr lang="en-US" dirty="0" smtClean="0"/>
              <a:t> – Tier 1</a:t>
            </a: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dirty="0" smtClean="0"/>
              <a:t>The site manager or other authorized person needs to set up the </a:t>
            </a:r>
            <a:r>
              <a:rPr lang="en-US" b="1" dirty="0" smtClean="0"/>
              <a:t>BYIM</a:t>
            </a:r>
          </a:p>
          <a:p>
            <a:pPr>
              <a:buNone/>
            </a:pPr>
            <a:r>
              <a:rPr lang="en-US" b="1" dirty="0" smtClean="0"/>
              <a:t>EXPORT/IMPORT GROUP</a:t>
            </a:r>
            <a:r>
              <a:rPr lang="en-US" dirty="0" smtClean="0"/>
              <a:t> in </a:t>
            </a:r>
            <a:r>
              <a:rPr lang="en-US" dirty="0" err="1" smtClean="0"/>
              <a:t>MailMan</a:t>
            </a:r>
            <a:r>
              <a:rPr lang="en-US" dirty="0" smtClean="0"/>
              <a:t> by adding the email addresses of</a:t>
            </a:r>
          </a:p>
          <a:p>
            <a:pPr>
              <a:buNone/>
            </a:pPr>
            <a:r>
              <a:rPr lang="en-US" dirty="0" smtClean="0"/>
              <a:t>those individuals who should be notified whenever the following</a:t>
            </a:r>
          </a:p>
          <a:p>
            <a:pPr>
              <a:buNone/>
            </a:pPr>
            <a:r>
              <a:rPr lang="en-US" dirty="0" smtClean="0"/>
              <a:t>occurs:</a:t>
            </a:r>
          </a:p>
          <a:p>
            <a:r>
              <a:rPr lang="en-US" dirty="0" smtClean="0"/>
              <a:t>An HL7 immunization data export file is ready to be sent to the state registry.</a:t>
            </a:r>
          </a:p>
          <a:p>
            <a:endParaRPr lang="en-US" sz="1300" dirty="0" smtClean="0"/>
          </a:p>
          <a:p>
            <a:r>
              <a:rPr lang="en-US" dirty="0" smtClean="0"/>
              <a:t>Immunization data from the state registry is ready to be added to the RPMS database.</a:t>
            </a:r>
          </a:p>
          <a:p>
            <a:endParaRPr lang="en-US" sz="1400" dirty="0" smtClean="0"/>
          </a:p>
          <a:p>
            <a:r>
              <a:rPr lang="en-US" dirty="0" smtClean="0"/>
              <a:t>Members of this mail group should include to following:</a:t>
            </a:r>
          </a:p>
          <a:p>
            <a:pPr lvl="1"/>
            <a:r>
              <a:rPr lang="en-US" dirty="0" smtClean="0"/>
              <a:t>IT person tasked with monitoring/transmitting the immunization data files between the site and the state registry</a:t>
            </a:r>
          </a:p>
          <a:p>
            <a:pPr lvl="1"/>
            <a:r>
              <a:rPr lang="en-US" dirty="0" smtClean="0"/>
              <a:t>Clinical IZ staff member, who performs the activities related to the IZDE, IZIM, and IZAD IIMM options.</a:t>
            </a:r>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lstStyle/>
          <a:p>
            <a:pPr eaLnBrk="1" hangingPunct="1"/>
            <a:r>
              <a:rPr lang="en-US" sz="4000" b="0" dirty="0" smtClean="0"/>
              <a:t>BYIM Set-up: Mailman Message</a:t>
            </a:r>
          </a:p>
        </p:txBody>
      </p:sp>
      <p:sp>
        <p:nvSpPr>
          <p:cNvPr id="24579" name="Rectangle 3"/>
          <p:cNvSpPr>
            <a:spLocks noGrp="1" noChangeArrowheads="1"/>
          </p:cNvSpPr>
          <p:nvPr>
            <p:ph type="body" idx="4294967295"/>
          </p:nvPr>
        </p:nvSpPr>
        <p:spPr>
          <a:xfrm>
            <a:off x="457200" y="1524000"/>
            <a:ext cx="8229600" cy="4876800"/>
          </a:xfrm>
        </p:spPr>
        <p:txBody>
          <a:bodyPr/>
          <a:lstStyle/>
          <a:p>
            <a:pPr marL="609600" indent="-609600" eaLnBrk="1" hangingPunct="1">
              <a:lnSpc>
                <a:spcPct val="80000"/>
              </a:lnSpc>
              <a:buFontTx/>
              <a:buAutoNum type="arabicPeriod"/>
            </a:pPr>
            <a:r>
              <a:rPr lang="en-US" sz="2200" b="1" dirty="0" smtClean="0"/>
              <a:t>Start in the </a:t>
            </a:r>
            <a:r>
              <a:rPr lang="en-US" sz="2200" b="1" dirty="0" err="1" smtClean="0"/>
              <a:t>MailMan</a:t>
            </a:r>
            <a:r>
              <a:rPr lang="en-US" sz="2200" b="1" dirty="0" smtClean="0"/>
              <a:t> Master Menu and choose the following option: Manage Mailman</a:t>
            </a:r>
          </a:p>
          <a:p>
            <a:pPr marL="609600" indent="-609600" eaLnBrk="1" hangingPunct="1">
              <a:lnSpc>
                <a:spcPct val="80000"/>
              </a:lnSpc>
              <a:buFontTx/>
              <a:buAutoNum type="arabicPeriod"/>
            </a:pPr>
            <a:endParaRPr lang="en-US" sz="2200" b="1" dirty="0" smtClean="0"/>
          </a:p>
          <a:p>
            <a:pPr marL="609600" indent="-609600" eaLnBrk="1" hangingPunct="1">
              <a:lnSpc>
                <a:spcPct val="80000"/>
              </a:lnSpc>
              <a:buFontTx/>
              <a:buAutoNum type="arabicPeriod"/>
            </a:pPr>
            <a:r>
              <a:rPr lang="en-US" sz="2200" b="1" dirty="0" smtClean="0"/>
              <a:t>From Manage Mailman, choose: Group/Distribution Management</a:t>
            </a:r>
          </a:p>
          <a:p>
            <a:pPr marL="609600" indent="-609600" eaLnBrk="1" hangingPunct="1">
              <a:lnSpc>
                <a:spcPct val="80000"/>
              </a:lnSpc>
              <a:buFontTx/>
              <a:buAutoNum type="arabicPeriod"/>
            </a:pPr>
            <a:endParaRPr lang="en-US" sz="2200" b="1" dirty="0" smtClean="0"/>
          </a:p>
          <a:p>
            <a:pPr marL="609600" indent="-609600" eaLnBrk="1" hangingPunct="1">
              <a:lnSpc>
                <a:spcPct val="80000"/>
              </a:lnSpc>
              <a:buFontTx/>
              <a:buAutoNum type="arabicPeriod"/>
            </a:pPr>
            <a:r>
              <a:rPr lang="en-US" sz="2200" b="1" dirty="0" smtClean="0"/>
              <a:t>From Group/</a:t>
            </a:r>
            <a:r>
              <a:rPr lang="en-US" sz="2200" b="1" dirty="0" err="1" smtClean="0"/>
              <a:t>Distibution</a:t>
            </a:r>
            <a:r>
              <a:rPr lang="en-US" sz="2200" b="1" dirty="0" smtClean="0"/>
              <a:t> Management, choose: Mail Group Edit</a:t>
            </a:r>
          </a:p>
          <a:p>
            <a:pPr marL="609600" indent="-609600" eaLnBrk="1" hangingPunct="1">
              <a:lnSpc>
                <a:spcPct val="80000"/>
              </a:lnSpc>
              <a:buFontTx/>
              <a:buNone/>
            </a:pPr>
            <a:endParaRPr lang="en-US" sz="2200" b="1" dirty="0" smtClean="0"/>
          </a:p>
          <a:p>
            <a:pPr marL="609600" indent="-609600" eaLnBrk="1" hangingPunct="1">
              <a:lnSpc>
                <a:spcPct val="80000"/>
              </a:lnSpc>
              <a:buFontTx/>
              <a:buNone/>
            </a:pPr>
            <a:r>
              <a:rPr lang="en-US" sz="2200" b="1" dirty="0" smtClean="0"/>
              <a:t>EXAMPLE:</a:t>
            </a:r>
          </a:p>
          <a:p>
            <a:pPr marL="609600" indent="-609600" eaLnBrk="1" hangingPunct="1">
              <a:lnSpc>
                <a:spcPct val="80000"/>
              </a:lnSpc>
              <a:buFontTx/>
              <a:buNone/>
            </a:pPr>
            <a:endParaRPr lang="en-US" sz="2200" b="1" dirty="0" smtClean="0"/>
          </a:p>
          <a:p>
            <a:pPr marL="609600" indent="-609600" eaLnBrk="1" hangingPunct="1">
              <a:lnSpc>
                <a:spcPct val="80000"/>
              </a:lnSpc>
              <a:buFontTx/>
              <a:buNone/>
            </a:pPr>
            <a:r>
              <a:rPr lang="en-US" sz="2200" b="1" dirty="0" err="1" smtClean="0"/>
              <a:t>MailMan</a:t>
            </a:r>
            <a:r>
              <a:rPr lang="en-US" sz="2200" b="1" dirty="0" smtClean="0"/>
              <a:t> Master Menu --&gt; </a:t>
            </a:r>
          </a:p>
          <a:p>
            <a:pPr marL="609600" indent="-609600" eaLnBrk="1" hangingPunct="1">
              <a:lnSpc>
                <a:spcPct val="80000"/>
              </a:lnSpc>
              <a:buFontTx/>
              <a:buNone/>
            </a:pPr>
            <a:r>
              <a:rPr lang="en-US" sz="2200" b="1" dirty="0" smtClean="0"/>
              <a:t>	Manage Mailman --&gt; </a:t>
            </a:r>
          </a:p>
          <a:p>
            <a:pPr marL="609600" indent="-609600" eaLnBrk="1" hangingPunct="1">
              <a:lnSpc>
                <a:spcPct val="80000"/>
              </a:lnSpc>
              <a:buFontTx/>
              <a:buNone/>
            </a:pPr>
            <a:r>
              <a:rPr lang="en-US" sz="2200" b="1" dirty="0" smtClean="0"/>
              <a:t>		Group/Distribution Management --&gt; </a:t>
            </a:r>
          </a:p>
          <a:p>
            <a:pPr marL="609600" indent="-609600" eaLnBrk="1" hangingPunct="1">
              <a:lnSpc>
                <a:spcPct val="80000"/>
              </a:lnSpc>
              <a:buFontTx/>
              <a:buNone/>
            </a:pPr>
            <a:r>
              <a:rPr lang="en-US" sz="2200" b="1" dirty="0" smtClean="0"/>
              <a:t>			Mail Group Edit</a:t>
            </a:r>
          </a:p>
          <a:p>
            <a:pPr marL="609600" indent="-609600" eaLnBrk="1" hangingPunct="1">
              <a:lnSpc>
                <a:spcPct val="80000"/>
              </a:lnSpc>
            </a:pPr>
            <a:endParaRPr lang="en-US" sz="1400" b="1" dirty="0" smtClean="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p:txBody>
          <a:bodyPr/>
          <a:lstStyle/>
          <a:p>
            <a:pPr eaLnBrk="1" hangingPunct="1"/>
            <a:r>
              <a:rPr lang="en-US" sz="4000" b="0" dirty="0" smtClean="0"/>
              <a:t>Set up Mailman Message (continued)</a:t>
            </a:r>
          </a:p>
        </p:txBody>
      </p:sp>
      <p:sp>
        <p:nvSpPr>
          <p:cNvPr id="25603" name="Rectangle 3"/>
          <p:cNvSpPr>
            <a:spLocks noGrp="1" noChangeArrowheads="1"/>
          </p:cNvSpPr>
          <p:nvPr>
            <p:ph type="body" idx="4294967295"/>
          </p:nvPr>
        </p:nvSpPr>
        <p:spPr>
          <a:xfrm>
            <a:off x="457200" y="1600200"/>
            <a:ext cx="8229600" cy="4724400"/>
          </a:xfrm>
        </p:spPr>
        <p:txBody>
          <a:bodyPr/>
          <a:lstStyle/>
          <a:p>
            <a:pPr marL="609600" indent="-609600" eaLnBrk="1" hangingPunct="1">
              <a:lnSpc>
                <a:spcPct val="80000"/>
              </a:lnSpc>
            </a:pPr>
            <a:endParaRPr lang="en-US" sz="1400" b="1" dirty="0" smtClean="0"/>
          </a:p>
          <a:p>
            <a:pPr marL="609600" indent="-609600" eaLnBrk="1" hangingPunct="1">
              <a:lnSpc>
                <a:spcPct val="80000"/>
              </a:lnSpc>
              <a:buClr>
                <a:schemeClr val="tx1"/>
              </a:buClr>
              <a:buFontTx/>
              <a:buAutoNum type="arabicPeriod" startAt="4"/>
            </a:pPr>
            <a:r>
              <a:rPr lang="en-US" sz="2200" b="1" dirty="0" smtClean="0"/>
              <a:t>Select MAIL GROUP NAME:    BYIM EXPORT/IMPORT GROUP </a:t>
            </a:r>
            <a:br>
              <a:rPr lang="en-US" sz="2200" b="1" dirty="0" smtClean="0"/>
            </a:br>
            <a:r>
              <a:rPr lang="en-US" sz="2200" b="1" dirty="0" smtClean="0"/>
              <a:t>MAIL GROUP NAME: BYIM EXPORT/IMPORT GROUP  Replace  </a:t>
            </a:r>
          </a:p>
          <a:p>
            <a:pPr marL="609600" indent="-609600" eaLnBrk="1" hangingPunct="1">
              <a:lnSpc>
                <a:spcPct val="80000"/>
              </a:lnSpc>
              <a:buClr>
                <a:schemeClr val="tx1"/>
              </a:buClr>
              <a:buFontTx/>
              <a:buAutoNum type="arabicPeriod" startAt="4"/>
            </a:pPr>
            <a:endParaRPr lang="en-US" sz="2200" b="1" dirty="0" smtClean="0"/>
          </a:p>
          <a:p>
            <a:pPr marL="609600" indent="-609600" eaLnBrk="1" hangingPunct="1">
              <a:lnSpc>
                <a:spcPct val="80000"/>
              </a:lnSpc>
              <a:buClr>
                <a:schemeClr val="tx1"/>
              </a:buClr>
              <a:buFontTx/>
              <a:buAutoNum type="arabicPeriod" startAt="4"/>
            </a:pPr>
            <a:r>
              <a:rPr lang="en-US" sz="2200" b="1" dirty="0" smtClean="0"/>
              <a:t>Select MEMBER: PARKER,JOHN M//  (add new members to the group here, (LASTNAME,FIRSTNAME))</a:t>
            </a:r>
            <a:br>
              <a:rPr lang="en-US" sz="2200" b="1" dirty="0" smtClean="0"/>
            </a:br>
            <a:r>
              <a:rPr lang="en-US" sz="2200" b="1" dirty="0" smtClean="0"/>
              <a:t>  MEMBER: PARKER,JOHN M//  </a:t>
            </a:r>
            <a:br>
              <a:rPr lang="en-US" sz="2200" b="1" dirty="0" smtClean="0"/>
            </a:br>
            <a:r>
              <a:rPr lang="en-US" sz="2200" b="1" dirty="0" smtClean="0"/>
              <a:t>  TYPE: INFO//  </a:t>
            </a:r>
          </a:p>
          <a:p>
            <a:pPr marL="609600" indent="-609600" eaLnBrk="1" hangingPunct="1">
              <a:lnSpc>
                <a:spcPct val="80000"/>
              </a:lnSpc>
              <a:buClr>
                <a:schemeClr val="tx1"/>
              </a:buClr>
              <a:buFontTx/>
              <a:buAutoNum type="arabicPeriod" startAt="4"/>
            </a:pPr>
            <a:endParaRPr lang="en-US" sz="2200" b="1" dirty="0" smtClean="0"/>
          </a:p>
          <a:p>
            <a:pPr marL="609600" indent="-609600" eaLnBrk="1" hangingPunct="1">
              <a:lnSpc>
                <a:spcPct val="80000"/>
              </a:lnSpc>
              <a:buClr>
                <a:schemeClr val="tx1"/>
              </a:buClr>
              <a:buFontTx/>
              <a:buAutoNum type="arabicPeriod" startAt="4"/>
            </a:pPr>
            <a:r>
              <a:rPr lang="en-US" sz="2200" b="1" dirty="0" smtClean="0"/>
              <a:t>Select MEMBER:  </a:t>
            </a:r>
            <a:br>
              <a:rPr lang="en-US" sz="2200" b="1" dirty="0" smtClean="0"/>
            </a:br>
            <a:r>
              <a:rPr lang="en-US" sz="2200" b="1" dirty="0" smtClean="0"/>
              <a:t>DESCRIPTION: </a:t>
            </a:r>
            <a:br>
              <a:rPr lang="en-US" sz="2200" b="1" dirty="0" smtClean="0"/>
            </a:br>
            <a:r>
              <a:rPr lang="en-US" sz="2200" b="1" dirty="0" smtClean="0"/>
              <a:t>Mail group for individuals to be notified of an Immunization Data Exchange export and import action. </a:t>
            </a:r>
          </a:p>
          <a:p>
            <a:pPr marL="609600" indent="-609600" eaLnBrk="1" hangingPunct="1">
              <a:lnSpc>
                <a:spcPct val="80000"/>
              </a:lnSpc>
              <a:buFontTx/>
              <a:buNone/>
            </a:pPr>
            <a:endParaRPr lang="en-US" sz="2200" b="1" dirty="0" smtClean="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pPr eaLnBrk="1" hangingPunct="1"/>
            <a:r>
              <a:rPr lang="en-US" sz="4000" b="0" dirty="0" smtClean="0"/>
              <a:t>Set up Mailman Message (continued)</a:t>
            </a:r>
          </a:p>
        </p:txBody>
      </p:sp>
      <p:sp>
        <p:nvSpPr>
          <p:cNvPr id="26627" name="Rectangle 3"/>
          <p:cNvSpPr>
            <a:spLocks noGrp="1" noChangeArrowheads="1"/>
          </p:cNvSpPr>
          <p:nvPr>
            <p:ph type="body" idx="4294967295"/>
          </p:nvPr>
        </p:nvSpPr>
        <p:spPr>
          <a:xfrm>
            <a:off x="457200" y="1371600"/>
            <a:ext cx="8229600" cy="5105400"/>
          </a:xfrm>
        </p:spPr>
        <p:txBody>
          <a:bodyPr/>
          <a:lstStyle/>
          <a:p>
            <a:pPr marL="609600" indent="-609600" eaLnBrk="1" hangingPunct="1">
              <a:lnSpc>
                <a:spcPct val="80000"/>
              </a:lnSpc>
            </a:pPr>
            <a:endParaRPr lang="en-US" sz="2000" b="1" dirty="0" smtClean="0"/>
          </a:p>
          <a:p>
            <a:pPr marL="609600" indent="-609600" eaLnBrk="1" hangingPunct="1">
              <a:lnSpc>
                <a:spcPct val="80000"/>
              </a:lnSpc>
              <a:buClr>
                <a:schemeClr val="tx1"/>
              </a:buClr>
              <a:buFontTx/>
              <a:buAutoNum type="arabicPeriod" startAt="7"/>
            </a:pPr>
            <a:r>
              <a:rPr lang="en-US" sz="2000" b="1" dirty="0" smtClean="0"/>
              <a:t>Edit? NO//  </a:t>
            </a:r>
            <a:br>
              <a:rPr lang="en-US" sz="2000" b="1" dirty="0" smtClean="0"/>
            </a:br>
            <a:r>
              <a:rPr lang="en-US" sz="2000" b="1" dirty="0" smtClean="0"/>
              <a:t>TYPE: public//  </a:t>
            </a:r>
            <a:br>
              <a:rPr lang="en-US" sz="2000" b="1" dirty="0" smtClean="0"/>
            </a:br>
            <a:r>
              <a:rPr lang="en-US" sz="2000" b="1" dirty="0" smtClean="0"/>
              <a:t>ALLOW SELF ENROLLMENT?:  </a:t>
            </a:r>
            <a:br>
              <a:rPr lang="en-US" sz="2000" b="1" dirty="0" smtClean="0"/>
            </a:br>
            <a:r>
              <a:rPr lang="en-US" sz="2000" b="1" dirty="0" smtClean="0"/>
              <a:t>ORGANIZER: LOVE,TOM//  </a:t>
            </a:r>
            <a:br>
              <a:rPr lang="en-US" sz="2000" b="1" dirty="0" smtClean="0"/>
            </a:br>
            <a:r>
              <a:rPr lang="en-US" sz="2000" b="1" dirty="0" smtClean="0"/>
              <a:t>COORDINATOR: PARKER,JOHN M//  </a:t>
            </a:r>
          </a:p>
          <a:p>
            <a:pPr marL="609600" indent="-609600" eaLnBrk="1" hangingPunct="1">
              <a:lnSpc>
                <a:spcPct val="80000"/>
              </a:lnSpc>
              <a:buClr>
                <a:schemeClr val="tx1"/>
              </a:buClr>
              <a:buFontTx/>
              <a:buAutoNum type="arabicPeriod" startAt="7"/>
            </a:pPr>
            <a:endParaRPr lang="en-US" sz="2000" b="1" dirty="0" smtClean="0"/>
          </a:p>
          <a:p>
            <a:pPr marL="609600" indent="-609600" eaLnBrk="1" hangingPunct="1">
              <a:lnSpc>
                <a:spcPct val="80000"/>
              </a:lnSpc>
              <a:buClr>
                <a:schemeClr val="tx1"/>
              </a:buClr>
              <a:buFontTx/>
              <a:buAutoNum type="arabicPeriod" startAt="7"/>
            </a:pPr>
            <a:r>
              <a:rPr lang="en-US" sz="2000" b="1" dirty="0" smtClean="0"/>
              <a:t>Select AUTHORIZED SENDER:  </a:t>
            </a:r>
          </a:p>
          <a:p>
            <a:pPr marL="609600" indent="-609600" eaLnBrk="1" hangingPunct="1">
              <a:lnSpc>
                <a:spcPct val="80000"/>
              </a:lnSpc>
              <a:buClr>
                <a:schemeClr val="tx1"/>
              </a:buClr>
              <a:buFontTx/>
              <a:buAutoNum type="arabicPeriod" startAt="7"/>
            </a:pPr>
            <a:endParaRPr lang="en-US" sz="2000" b="1" dirty="0" smtClean="0"/>
          </a:p>
          <a:p>
            <a:pPr marL="609600" indent="-609600" eaLnBrk="1" hangingPunct="1">
              <a:lnSpc>
                <a:spcPct val="80000"/>
              </a:lnSpc>
              <a:buClr>
                <a:schemeClr val="tx1"/>
              </a:buClr>
              <a:buFontTx/>
              <a:buAutoNum type="arabicPeriod" startAt="7"/>
            </a:pPr>
            <a:r>
              <a:rPr lang="en-US" sz="2000" b="1" dirty="0" smtClean="0"/>
              <a:t>Select MEMBER GROUP NAME:  </a:t>
            </a:r>
          </a:p>
          <a:p>
            <a:pPr marL="609600" indent="-609600" eaLnBrk="1" hangingPunct="1">
              <a:lnSpc>
                <a:spcPct val="80000"/>
              </a:lnSpc>
              <a:buClr>
                <a:schemeClr val="tx1"/>
              </a:buClr>
              <a:buFontTx/>
              <a:buAutoNum type="arabicPeriod" startAt="7"/>
            </a:pPr>
            <a:endParaRPr lang="en-US" sz="2000" b="1" dirty="0" smtClean="0"/>
          </a:p>
          <a:p>
            <a:pPr marL="609600" indent="-609600" eaLnBrk="1" hangingPunct="1">
              <a:lnSpc>
                <a:spcPct val="80000"/>
              </a:lnSpc>
              <a:buClr>
                <a:schemeClr val="tx1"/>
              </a:buClr>
              <a:buFontTx/>
              <a:buAutoNum type="arabicPeriod" startAt="7"/>
            </a:pPr>
            <a:r>
              <a:rPr lang="en-US" sz="2000" b="1" dirty="0" smtClean="0"/>
              <a:t>Select REMOTE MEMBER:  </a:t>
            </a:r>
          </a:p>
          <a:p>
            <a:pPr marL="609600" indent="-609600" eaLnBrk="1" hangingPunct="1">
              <a:lnSpc>
                <a:spcPct val="80000"/>
              </a:lnSpc>
              <a:buClr>
                <a:schemeClr val="tx1"/>
              </a:buClr>
              <a:buFontTx/>
              <a:buAutoNum type="arabicPeriod" startAt="7"/>
            </a:pPr>
            <a:endParaRPr lang="en-US" sz="2000" b="1" dirty="0" smtClean="0"/>
          </a:p>
          <a:p>
            <a:pPr marL="609600" indent="-609600" eaLnBrk="1" hangingPunct="1">
              <a:lnSpc>
                <a:spcPct val="80000"/>
              </a:lnSpc>
              <a:buClr>
                <a:schemeClr val="tx1"/>
              </a:buClr>
              <a:buFontTx/>
              <a:buAutoNum type="arabicPeriod" startAt="7"/>
            </a:pPr>
            <a:r>
              <a:rPr lang="en-US" sz="2000" b="1" dirty="0" smtClean="0"/>
              <a:t>Select DISTRIBUTION LIST: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Tier 2</a:t>
            </a:r>
            <a:endParaRPr lang="en-US" dirty="0"/>
          </a:p>
        </p:txBody>
      </p:sp>
      <p:sp>
        <p:nvSpPr>
          <p:cNvPr id="3" name="Content Placeholder 2"/>
          <p:cNvSpPr>
            <a:spLocks noGrp="1"/>
          </p:cNvSpPr>
          <p:nvPr>
            <p:ph idx="1"/>
          </p:nvPr>
        </p:nvSpPr>
        <p:spPr>
          <a:xfrm>
            <a:off x="457200" y="1600200"/>
            <a:ext cx="7848600" cy="4525963"/>
          </a:xfrm>
        </p:spPr>
        <p:txBody>
          <a:bodyPr/>
          <a:lstStyle/>
          <a:p>
            <a:r>
              <a:rPr lang="en-US" dirty="0" smtClean="0"/>
              <a:t>Install patches and fixes</a:t>
            </a:r>
          </a:p>
          <a:p>
            <a:r>
              <a:rPr lang="en-US" dirty="0" smtClean="0"/>
              <a:t>Kill processes if hung up</a:t>
            </a:r>
          </a:p>
          <a:p>
            <a:r>
              <a:rPr lang="en-US" dirty="0" smtClean="0"/>
              <a:t>Re-install HL7 Bridge if needed</a:t>
            </a:r>
          </a:p>
          <a:p>
            <a:r>
              <a:rPr lang="en-US" dirty="0" smtClean="0"/>
              <a:t>Troubleshoot issues that cannot be resolved by Site Manager</a:t>
            </a:r>
          </a:p>
          <a:p>
            <a:r>
              <a:rPr lang="en-US" dirty="0" smtClean="0"/>
              <a:t>Determine if issue needs to be elevated  to Tier 3</a:t>
            </a:r>
            <a:endParaRPr lang="en-US" dirty="0"/>
          </a:p>
        </p:txBody>
      </p:sp>
    </p:spTree>
    <p:extLst>
      <p:ext uri="{BB962C8B-B14F-4D97-AF65-F5344CB8AC3E}">
        <p14:creationId xmlns="" xmlns:p14="http://schemas.microsoft.com/office/powerpoint/2010/main" val="235264379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Tier 3</a:t>
            </a:r>
            <a:endParaRPr lang="en-US" dirty="0"/>
          </a:p>
        </p:txBody>
      </p:sp>
      <p:sp>
        <p:nvSpPr>
          <p:cNvPr id="3" name="Content Placeholder 2"/>
          <p:cNvSpPr>
            <a:spLocks noGrp="1"/>
          </p:cNvSpPr>
          <p:nvPr>
            <p:ph idx="1"/>
          </p:nvPr>
        </p:nvSpPr>
        <p:spPr/>
        <p:txBody>
          <a:bodyPr/>
          <a:lstStyle/>
          <a:p>
            <a:r>
              <a:rPr lang="en-US" dirty="0" smtClean="0"/>
              <a:t>Resolve problems with the file segments</a:t>
            </a:r>
          </a:p>
          <a:p>
            <a:r>
              <a:rPr lang="en-US" dirty="0" smtClean="0"/>
              <a:t>Resolve problems with the BYIM package</a:t>
            </a:r>
          </a:p>
          <a:p>
            <a:r>
              <a:rPr lang="en-US" dirty="0" smtClean="0"/>
              <a:t>Resolve problems with GIS</a:t>
            </a:r>
            <a:endParaRPr lang="en-US" dirty="0"/>
          </a:p>
        </p:txBody>
      </p:sp>
    </p:spTree>
    <p:extLst>
      <p:ext uri="{BB962C8B-B14F-4D97-AF65-F5344CB8AC3E}">
        <p14:creationId xmlns="" xmlns:p14="http://schemas.microsoft.com/office/powerpoint/2010/main" val="335910157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RPMS BYIM Menu</a:t>
            </a:r>
            <a:endParaRPr lang="en-US" dirty="0"/>
          </a:p>
        </p:txBody>
      </p:sp>
      <p:sp>
        <p:nvSpPr>
          <p:cNvPr id="3" name="Content Placeholder 2"/>
          <p:cNvSpPr>
            <a:spLocks noGrp="1"/>
          </p:cNvSpPr>
          <p:nvPr>
            <p:ph idx="1"/>
          </p:nvPr>
        </p:nvSpPr>
        <p:spPr>
          <a:xfrm>
            <a:off x="762000" y="1600200"/>
            <a:ext cx="8229600" cy="4525963"/>
          </a:xfrm>
        </p:spPr>
        <p:txBody>
          <a:bodyPr>
            <a:normAutofit fontScale="47500" lnSpcReduction="20000"/>
          </a:bodyPr>
          <a:lstStyle/>
          <a:p>
            <a:pPr marL="0" indent="0">
              <a:buNone/>
            </a:pPr>
            <a:endParaRPr lang="en-US" dirty="0" smtClean="0"/>
          </a:p>
          <a:p>
            <a:r>
              <a:rPr lang="en-US" sz="3800" b="1" dirty="0" smtClean="0"/>
              <a:t>Add BYIMMENU to AKMOCORE menu             </a:t>
            </a:r>
          </a:p>
          <a:p>
            <a:pPr marL="0" indent="0">
              <a:buNone/>
            </a:pPr>
            <a:endParaRPr lang="en-US" dirty="0"/>
          </a:p>
          <a:p>
            <a:pPr marL="0" indent="0">
              <a:buNone/>
            </a:pPr>
            <a:r>
              <a:rPr lang="en-US" dirty="0" smtClean="0"/>
              <a:t>             </a:t>
            </a:r>
            <a:r>
              <a:rPr lang="en-US" dirty="0"/>
              <a:t>Immunization Data Exchange</a:t>
            </a:r>
          </a:p>
          <a:p>
            <a:pPr marL="0" indent="0">
              <a:buNone/>
            </a:pPr>
            <a:endParaRPr lang="en-US" dirty="0"/>
          </a:p>
          <a:p>
            <a:pPr marL="0" indent="0">
              <a:buNone/>
            </a:pPr>
            <a:r>
              <a:rPr lang="en-US" dirty="0"/>
              <a:t>                                 VERSION 2.0</a:t>
            </a:r>
          </a:p>
          <a:p>
            <a:pPr marL="0" indent="0">
              <a:buNone/>
            </a:pPr>
            <a:endParaRPr lang="en-US" dirty="0"/>
          </a:p>
          <a:p>
            <a:pPr marL="0" indent="0">
              <a:buNone/>
            </a:pPr>
            <a:endParaRPr lang="en-US" dirty="0"/>
          </a:p>
          <a:p>
            <a:pPr marL="0" indent="0">
              <a:buNone/>
            </a:pPr>
            <a:r>
              <a:rPr lang="en-US" dirty="0"/>
              <a:t>  </a:t>
            </a:r>
            <a:r>
              <a:rPr lang="en-US" dirty="0">
                <a:hlinkClick r:id="rId2" action="ppaction://hlinksldjump"/>
              </a:rPr>
              <a:t>IZDE   Start Immunization Data Export</a:t>
            </a:r>
            <a:endParaRPr lang="en-US" dirty="0"/>
          </a:p>
          <a:p>
            <a:pPr marL="0" indent="0">
              <a:buNone/>
            </a:pPr>
            <a:r>
              <a:rPr lang="en-US" dirty="0"/>
              <a:t>  </a:t>
            </a:r>
            <a:r>
              <a:rPr lang="en-US" dirty="0">
                <a:hlinkClick r:id="rId3" action="ppaction://hlinksldjump"/>
              </a:rPr>
              <a:t>IZS    Check Immunization Data Export Status</a:t>
            </a:r>
            <a:endParaRPr lang="en-US" dirty="0"/>
          </a:p>
          <a:p>
            <a:pPr marL="0" indent="0">
              <a:buNone/>
            </a:pPr>
            <a:r>
              <a:rPr lang="en-US" dirty="0"/>
              <a:t> </a:t>
            </a:r>
            <a:r>
              <a:rPr lang="en-US" dirty="0">
                <a:hlinkClick r:id="rId4" action="ppaction://hlinksldjump"/>
              </a:rPr>
              <a:t> IZIM   Import Immunizations from State Registry</a:t>
            </a:r>
            <a:endParaRPr lang="en-US" dirty="0"/>
          </a:p>
          <a:p>
            <a:pPr marL="0" indent="0">
              <a:buNone/>
            </a:pPr>
            <a:r>
              <a:rPr lang="en-US" dirty="0"/>
              <a:t>  </a:t>
            </a:r>
            <a:r>
              <a:rPr lang="en-US" dirty="0">
                <a:hlinkClick r:id="rId5" action="ppaction://hlinksldjump"/>
              </a:rPr>
              <a:t>IZAD   Add Immunizations from State Registry</a:t>
            </a:r>
            <a:endParaRPr lang="en-US" dirty="0"/>
          </a:p>
          <a:p>
            <a:pPr marL="0" indent="0">
              <a:buNone/>
            </a:pPr>
            <a:r>
              <a:rPr lang="en-US" dirty="0">
                <a:hlinkClick r:id="rId6" action="ppaction://hlinksldjump"/>
              </a:rPr>
              <a:t>  EXP    Show Immunizations Exported for a Patient</a:t>
            </a:r>
            <a:endParaRPr lang="en-US" dirty="0"/>
          </a:p>
          <a:p>
            <a:pPr marL="0" indent="0">
              <a:buNone/>
            </a:pPr>
            <a:r>
              <a:rPr lang="en-US" dirty="0">
                <a:hlinkClick r:id="rId7" action="ppaction://hlinksldjump"/>
              </a:rPr>
              <a:t>  IZFS   File Statistics Report</a:t>
            </a:r>
            <a:endParaRPr lang="en-US" dirty="0"/>
          </a:p>
          <a:p>
            <a:pPr marL="0" indent="0">
              <a:buNone/>
            </a:pPr>
            <a:r>
              <a:rPr lang="en-US" dirty="0"/>
              <a:t>  </a:t>
            </a:r>
            <a:r>
              <a:rPr lang="en-US" dirty="0">
                <a:hlinkClick r:id="rId8" action="ppaction://hlinksldjump"/>
              </a:rPr>
              <a:t>NO     Children for whom there is no match in RPMS</a:t>
            </a:r>
            <a:endParaRPr lang="en-US" dirty="0"/>
          </a:p>
          <a:p>
            <a:pPr marL="0" indent="0">
              <a:buNone/>
            </a:pPr>
            <a:r>
              <a:rPr lang="en-US" dirty="0">
                <a:hlinkClick r:id="rId9" action="ppaction://hlinksldjump"/>
              </a:rPr>
              <a:t>  SET    Immunization Data Exchange Parameters</a:t>
            </a:r>
            <a:endParaRPr lang="en-US" dirty="0"/>
          </a:p>
          <a:p>
            <a:pPr marL="0" indent="0">
              <a:buNone/>
            </a:pPr>
            <a:r>
              <a:rPr lang="en-US" dirty="0">
                <a:hlinkClick r:id="rId10" action="ppaction://hlinksldjump"/>
              </a:rPr>
              <a:t>  TEST   Create TEST Export File</a:t>
            </a:r>
            <a:endParaRPr lang="en-US" dirty="0"/>
          </a:p>
          <a:p>
            <a:pPr marL="0" indent="0">
              <a:buNone/>
            </a:pPr>
            <a:endParaRPr lang="en-US" dirty="0"/>
          </a:p>
          <a:p>
            <a:pPr marL="0" indent="0">
              <a:buNone/>
            </a:pPr>
            <a:r>
              <a:rPr lang="en-US" dirty="0"/>
              <a:t>Select Immunization Interchange Management Menu Option:</a:t>
            </a:r>
          </a:p>
          <a:p>
            <a:pPr marL="0" indent="0">
              <a:buNone/>
            </a:pPr>
            <a:endParaRPr lang="en-US" dirty="0"/>
          </a:p>
          <a:p>
            <a:pPr marL="0" indent="0">
              <a:buNone/>
            </a:pPr>
            <a:endParaRPr lang="en-US" dirty="0"/>
          </a:p>
        </p:txBody>
      </p:sp>
    </p:spTree>
    <p:extLst>
      <p:ext uri="{BB962C8B-B14F-4D97-AF65-F5344CB8AC3E}">
        <p14:creationId xmlns="" xmlns:p14="http://schemas.microsoft.com/office/powerpoint/2010/main" val="57197016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sz="3200" b="1" dirty="0"/>
              <a:t>IZDE   Start Immunization Data Export</a:t>
            </a:r>
          </a:p>
        </p:txBody>
      </p:sp>
      <p:sp>
        <p:nvSpPr>
          <p:cNvPr id="3" name="Content Placeholder 2"/>
          <p:cNvSpPr>
            <a:spLocks noGrp="1"/>
          </p:cNvSpPr>
          <p:nvPr>
            <p:ph idx="1"/>
          </p:nvPr>
        </p:nvSpPr>
        <p:spPr>
          <a:xfrm>
            <a:off x="457200" y="1524000"/>
            <a:ext cx="8229600" cy="4525963"/>
          </a:xfrm>
        </p:spPr>
        <p:txBody>
          <a:bodyPr>
            <a:normAutofit/>
          </a:bodyPr>
          <a:lstStyle/>
          <a:p>
            <a:pPr marL="0" indent="0">
              <a:buNone/>
            </a:pPr>
            <a:r>
              <a:rPr lang="en-US" sz="1600" b="1" dirty="0"/>
              <a:t> </a:t>
            </a:r>
            <a:endParaRPr lang="en-US" sz="1600" dirty="0"/>
          </a:p>
          <a:p>
            <a:pPr marL="0" indent="0">
              <a:buNone/>
            </a:pPr>
            <a:r>
              <a:rPr lang="en-US" sz="1600" dirty="0" smtClean="0"/>
              <a:t>  </a:t>
            </a:r>
            <a:endParaRPr lang="en-US" sz="1600" dirty="0"/>
          </a:p>
          <a:p>
            <a:pPr marL="0" indent="0">
              <a:buNone/>
            </a:pPr>
            <a:r>
              <a:rPr lang="en-US" sz="1600" dirty="0" smtClean="0">
                <a:latin typeface="Courier New" pitchFamily="49" charset="0"/>
                <a:cs typeface="Courier New" pitchFamily="49" charset="0"/>
              </a:rPr>
              <a:t>The </a:t>
            </a:r>
            <a:r>
              <a:rPr lang="en-US" sz="1600" dirty="0">
                <a:latin typeface="Courier New" pitchFamily="49" charset="0"/>
                <a:cs typeface="Courier New" pitchFamily="49" charset="0"/>
              </a:rPr>
              <a:t>last Immunization export ran on: AUG 11,2011</a:t>
            </a:r>
          </a:p>
          <a:p>
            <a:pPr marL="0" indent="0">
              <a:buNone/>
            </a:pPr>
            <a:r>
              <a:rPr lang="en-US" sz="1600" dirty="0">
                <a:latin typeface="Courier New" pitchFamily="49" charset="0"/>
                <a:cs typeface="Courier New" pitchFamily="49" charset="0"/>
              </a:rPr>
              <a:t> </a:t>
            </a:r>
            <a:endParaRPr lang="en-US" sz="1600" dirty="0" smtClean="0">
              <a:latin typeface="Courier New" pitchFamily="49" charset="0"/>
              <a:cs typeface="Courier New" pitchFamily="49" charset="0"/>
            </a:endParaRPr>
          </a:p>
          <a:p>
            <a:pPr marL="0" indent="0">
              <a:buNone/>
            </a:pPr>
            <a:r>
              <a:rPr lang="en-US" sz="1600" dirty="0" smtClean="0">
                <a:latin typeface="Courier New" pitchFamily="49" charset="0"/>
                <a:cs typeface="Courier New" pitchFamily="49" charset="0"/>
              </a:rPr>
              <a:t>This export will include:</a:t>
            </a:r>
          </a:p>
          <a:p>
            <a:pPr marL="0" indent="0">
              <a:buNone/>
            </a:pPr>
            <a:r>
              <a:rPr lang="en-US" sz="1600" dirty="0">
                <a:latin typeface="Courier New" pitchFamily="49" charset="0"/>
                <a:cs typeface="Courier New" pitchFamily="49" charset="0"/>
              </a:rPr>
              <a:t> </a:t>
            </a:r>
          </a:p>
          <a:p>
            <a:pPr marL="0" indent="0">
              <a:buNone/>
            </a:pPr>
            <a:r>
              <a:rPr lang="en-US" sz="1600" dirty="0">
                <a:latin typeface="Courier New" pitchFamily="49" charset="0"/>
                <a:cs typeface="Courier New" pitchFamily="49" charset="0"/>
              </a:rPr>
              <a:t>    All patients</a:t>
            </a:r>
          </a:p>
          <a:p>
            <a:pPr marL="0" indent="0">
              <a:buNone/>
            </a:pPr>
            <a:r>
              <a:rPr lang="en-US" sz="1600" dirty="0">
                <a:latin typeface="Courier New" pitchFamily="49" charset="0"/>
                <a:cs typeface="Courier New" pitchFamily="49" charset="0"/>
              </a:rPr>
              <a:t> </a:t>
            </a:r>
          </a:p>
          <a:p>
            <a:pPr marL="0" indent="0">
              <a:buNone/>
            </a:pPr>
            <a:r>
              <a:rPr lang="en-US" sz="1600" dirty="0">
                <a:latin typeface="Courier New" pitchFamily="49" charset="0"/>
                <a:cs typeface="Courier New" pitchFamily="49" charset="0"/>
              </a:rPr>
              <a:t>who have had a visit since the last export.</a:t>
            </a:r>
          </a:p>
          <a:p>
            <a:pPr marL="0" indent="0">
              <a:buNone/>
            </a:pPr>
            <a:r>
              <a:rPr lang="en-US" sz="1600" dirty="0">
                <a:latin typeface="Courier New" pitchFamily="49" charset="0"/>
                <a:cs typeface="Courier New" pitchFamily="49" charset="0"/>
              </a:rPr>
              <a:t>You can enter another date for the export.</a:t>
            </a:r>
          </a:p>
          <a:p>
            <a:pPr marL="0" indent="0">
              <a:buNone/>
            </a:pPr>
            <a:r>
              <a:rPr lang="en-US" sz="1600" dirty="0">
                <a:latin typeface="Courier New" pitchFamily="49" charset="0"/>
                <a:cs typeface="Courier New" pitchFamily="49" charset="0"/>
              </a:rPr>
              <a:t> </a:t>
            </a:r>
          </a:p>
          <a:p>
            <a:pPr marL="0" indent="0">
              <a:buNone/>
            </a:pPr>
            <a:r>
              <a:rPr lang="en-US" sz="1600" dirty="0">
                <a:latin typeface="Courier New" pitchFamily="49" charset="0"/>
                <a:cs typeface="Courier New" pitchFamily="49" charset="0"/>
              </a:rPr>
              <a:t>Export Immunizations given since AUG 11,2011:  AUG 11,2011//</a:t>
            </a:r>
          </a:p>
          <a:p>
            <a:pPr marL="0" indent="0">
              <a:buNone/>
            </a:pPr>
            <a:endParaRPr lang="en-US" sz="1600" dirty="0"/>
          </a:p>
        </p:txBody>
      </p:sp>
      <p:pic>
        <p:nvPicPr>
          <p:cNvPr id="4098" name="Picture 2" descr="Clipart of an arrow pointing up in a blue colored box.">
            <a:hlinkClick r:id="rId2" action="ppaction://hlinksldjump"/>
          </p:cNvP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629400" y="5562600"/>
            <a:ext cx="609600" cy="6225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9060668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sz="3200" b="1" dirty="0"/>
              <a:t>IZS    Check Immunization Data Export Status</a:t>
            </a:r>
            <a:endParaRPr lang="en-US" sz="3200" dirty="0"/>
          </a:p>
        </p:txBody>
      </p:sp>
      <p:sp>
        <p:nvSpPr>
          <p:cNvPr id="3" name="Content Placeholder 2"/>
          <p:cNvSpPr>
            <a:spLocks noGrp="1"/>
          </p:cNvSpPr>
          <p:nvPr>
            <p:ph idx="1"/>
          </p:nvPr>
        </p:nvSpPr>
        <p:spPr/>
        <p:txBody>
          <a:bodyPr/>
          <a:lstStyle/>
          <a:p>
            <a:pPr marL="0" indent="0">
              <a:buNone/>
            </a:pPr>
            <a:r>
              <a:rPr lang="en-US" b="1" dirty="0"/>
              <a:t> </a:t>
            </a:r>
            <a:r>
              <a:rPr lang="en-US" dirty="0" smtClean="0"/>
              <a:t>  </a:t>
            </a:r>
            <a:endParaRPr lang="en-US" dirty="0"/>
          </a:p>
          <a:p>
            <a:pPr marL="0" indent="0">
              <a:buNone/>
            </a:pPr>
            <a:r>
              <a:rPr lang="en-US" sz="1600" dirty="0">
                <a:latin typeface="Courier New" pitchFamily="49" charset="0"/>
                <a:cs typeface="Courier New" pitchFamily="49" charset="0"/>
              </a:rPr>
              <a:t>The Immunization data export file is ready for transmission</a:t>
            </a:r>
          </a:p>
          <a:p>
            <a:pPr marL="0" indent="0">
              <a:buNone/>
            </a:pPr>
            <a:r>
              <a:rPr lang="en-US" dirty="0"/>
              <a:t> </a:t>
            </a:r>
          </a:p>
        </p:txBody>
      </p:sp>
      <p:pic>
        <p:nvPicPr>
          <p:cNvPr id="4" name="Picture 2" descr="Clipart of an arrow pointing up in a blue colored box.">
            <a:hlinkClick r:id="rId2" action="ppaction://hlinksldjump"/>
          </p:cNvP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629400" y="5562600"/>
            <a:ext cx="609600" cy="6225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83269532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534400" cy="1143000"/>
          </a:xfrm>
        </p:spPr>
        <p:txBody>
          <a:bodyPr>
            <a:normAutofit fontScale="90000"/>
          </a:bodyPr>
          <a:lstStyle/>
          <a:p>
            <a:pPr marL="0" indent="0"/>
            <a:r>
              <a:rPr lang="en-US" b="1" dirty="0"/>
              <a:t> </a:t>
            </a:r>
            <a:r>
              <a:rPr lang="en-US" sz="3600" b="1" dirty="0"/>
              <a:t>IZIM   Import Immunizations from State Registry</a:t>
            </a:r>
            <a:endParaRPr lang="en-US" sz="3600" dirty="0"/>
          </a:p>
        </p:txBody>
      </p:sp>
      <p:sp>
        <p:nvSpPr>
          <p:cNvPr id="3" name="Content Placeholder 2"/>
          <p:cNvSpPr>
            <a:spLocks noGrp="1"/>
          </p:cNvSpPr>
          <p:nvPr>
            <p:ph idx="1"/>
          </p:nvPr>
        </p:nvSpPr>
        <p:spPr/>
        <p:txBody>
          <a:bodyPr>
            <a:normAutofit/>
          </a:bodyPr>
          <a:lstStyle/>
          <a:p>
            <a:pPr marL="0" indent="0">
              <a:buNone/>
            </a:pPr>
            <a:r>
              <a:rPr lang="en-US" dirty="0" smtClean="0"/>
              <a:t> </a:t>
            </a:r>
            <a:endParaRPr lang="en-US" dirty="0"/>
          </a:p>
          <a:p>
            <a:pPr marL="0" indent="0">
              <a:buNone/>
            </a:pPr>
            <a:r>
              <a:rPr lang="en-US" sz="1600" dirty="0">
                <a:latin typeface="Courier New" pitchFamily="49" charset="0"/>
                <a:cs typeface="Courier New" pitchFamily="49" charset="0"/>
              </a:rPr>
              <a:t>The file from the State Registry must be in the drive/directory:</a:t>
            </a:r>
          </a:p>
          <a:p>
            <a:pPr marL="0" indent="0">
              <a:buNone/>
            </a:pPr>
            <a:r>
              <a:rPr lang="en-US" sz="1600" dirty="0">
                <a:latin typeface="Courier New" pitchFamily="49" charset="0"/>
                <a:cs typeface="Courier New" pitchFamily="49" charset="0"/>
              </a:rPr>
              <a:t>         ** G:\</a:t>
            </a:r>
            <a:r>
              <a:rPr lang="en-US" sz="1600" dirty="0" smtClean="0">
                <a:latin typeface="Courier New" pitchFamily="49" charset="0"/>
                <a:cs typeface="Courier New" pitchFamily="49" charset="0"/>
              </a:rPr>
              <a:t>spub\HL7Bridge\responses </a:t>
            </a:r>
            <a:r>
              <a:rPr lang="en-US" sz="1600" dirty="0">
                <a:latin typeface="Courier New" pitchFamily="49" charset="0"/>
                <a:cs typeface="Courier New" pitchFamily="49" charset="0"/>
              </a:rPr>
              <a:t>**</a:t>
            </a:r>
          </a:p>
          <a:p>
            <a:pPr marL="0" indent="0">
              <a:buNone/>
            </a:pPr>
            <a:r>
              <a:rPr lang="en-US" sz="1600" dirty="0">
                <a:latin typeface="Courier New" pitchFamily="49" charset="0"/>
                <a:cs typeface="Courier New" pitchFamily="49" charset="0"/>
              </a:rPr>
              <a:t>Enter the name of the file from the State Registry:</a:t>
            </a:r>
          </a:p>
        </p:txBody>
      </p:sp>
      <p:pic>
        <p:nvPicPr>
          <p:cNvPr id="4" name="Picture 2" descr="Clipart of an arrow pointing up in a blue colored box.">
            <a:hlinkClick r:id="rId2" action="ppaction://hlinksldjump"/>
          </p:cNvP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629400" y="5562600"/>
            <a:ext cx="609600" cy="6225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36997615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sz="3200" b="1" dirty="0"/>
              <a:t> IZAD   Add Immunizations from State Registry</a:t>
            </a:r>
          </a:p>
        </p:txBody>
      </p:sp>
      <p:sp>
        <p:nvSpPr>
          <p:cNvPr id="3" name="Content Placeholder 2"/>
          <p:cNvSpPr>
            <a:spLocks noGrp="1"/>
          </p:cNvSpPr>
          <p:nvPr>
            <p:ph idx="1"/>
          </p:nvPr>
        </p:nvSpPr>
        <p:spPr/>
        <p:txBody>
          <a:bodyPr>
            <a:normAutofit fontScale="32500" lnSpcReduction="20000"/>
          </a:bodyPr>
          <a:lstStyle/>
          <a:p>
            <a:pPr marL="0" indent="0">
              <a:buNone/>
            </a:pPr>
            <a:endParaRPr lang="en-US" sz="6200" dirty="0"/>
          </a:p>
          <a:p>
            <a:pPr marL="0" indent="0">
              <a:buNone/>
            </a:pPr>
            <a:r>
              <a:rPr lang="en-US" dirty="0"/>
              <a:t> </a:t>
            </a:r>
          </a:p>
          <a:p>
            <a:pPr marL="0" indent="0">
              <a:buNone/>
            </a:pPr>
            <a:r>
              <a:rPr lang="en-US" sz="4000" dirty="0">
                <a:latin typeface="Courier New" pitchFamily="49" charset="0"/>
                <a:cs typeface="Courier New" pitchFamily="49" charset="0"/>
              </a:rPr>
              <a:t>State Registry Immunizations Aug 11, 2011 07:43:39          Page:    0 of   27</a:t>
            </a:r>
          </a:p>
          <a:p>
            <a:pPr marL="0" indent="0">
              <a:buNone/>
            </a:pPr>
            <a:r>
              <a:rPr lang="en-US" sz="4000" dirty="0">
                <a:latin typeface="Courier New" pitchFamily="49" charset="0"/>
                <a:cs typeface="Courier New" pitchFamily="49" charset="0"/>
              </a:rPr>
              <a:t>     (446) Immunizations from the State Registry</a:t>
            </a:r>
          </a:p>
          <a:p>
            <a:pPr marL="0" indent="0">
              <a:buNone/>
            </a:pPr>
            <a:r>
              <a:rPr lang="en-US" sz="4000" dirty="0">
                <a:latin typeface="Courier New" pitchFamily="49" charset="0"/>
                <a:cs typeface="Courier New" pitchFamily="49" charset="0"/>
              </a:rPr>
              <a:t>NUM   DOB      NAME                        IMMUNIZATION       DATE RECEIVED</a:t>
            </a:r>
          </a:p>
          <a:p>
            <a:pPr marL="0" indent="0">
              <a:buNone/>
            </a:pPr>
            <a:r>
              <a:rPr lang="en-US" sz="4000" dirty="0">
                <a:latin typeface="Courier New" pitchFamily="49" charset="0"/>
                <a:cs typeface="Courier New" pitchFamily="49" charset="0"/>
              </a:rPr>
              <a:t>----- -------- --------------------------- ------------------ -------------</a:t>
            </a:r>
          </a:p>
          <a:p>
            <a:pPr marL="0" indent="0">
              <a:buNone/>
            </a:pPr>
            <a:r>
              <a:rPr lang="en-US" sz="4000" dirty="0">
                <a:latin typeface="Courier New" pitchFamily="49" charset="0"/>
                <a:cs typeface="Courier New" pitchFamily="49" charset="0"/>
              </a:rPr>
              <a:t>1     20110414 PATIENT,ONE                 HEP B PED (8)      04/14/2011</a:t>
            </a:r>
          </a:p>
          <a:p>
            <a:pPr marL="0" indent="0">
              <a:buNone/>
            </a:pPr>
            <a:r>
              <a:rPr lang="en-US" sz="4000" dirty="0">
                <a:latin typeface="Courier New" pitchFamily="49" charset="0"/>
                <a:cs typeface="Courier New" pitchFamily="49" charset="0"/>
              </a:rPr>
              <a:t>2     20110402 PATIENT,TWO                 HEP B PED (8)      04/02/2011</a:t>
            </a:r>
          </a:p>
          <a:p>
            <a:pPr marL="0" indent="0">
              <a:buNone/>
            </a:pPr>
            <a:r>
              <a:rPr lang="en-US" sz="4000" dirty="0">
                <a:latin typeface="Courier New" pitchFamily="49" charset="0"/>
                <a:cs typeface="Courier New" pitchFamily="49" charset="0"/>
              </a:rPr>
              <a:t>3     20110402 PATIENT,TWO                 HEP B PED (8)      06/23/2011</a:t>
            </a:r>
          </a:p>
          <a:p>
            <a:pPr marL="0" indent="0">
              <a:buNone/>
            </a:pPr>
            <a:r>
              <a:rPr lang="en-US" sz="4000" dirty="0">
                <a:latin typeface="Courier New" pitchFamily="49" charset="0"/>
                <a:cs typeface="Courier New" pitchFamily="49" charset="0"/>
              </a:rPr>
              <a:t>4     20110402 PATIENT,TWO                 ROTA-5 (116)       06/23/2011</a:t>
            </a:r>
          </a:p>
          <a:p>
            <a:pPr marL="0" indent="0">
              <a:buNone/>
            </a:pPr>
            <a:r>
              <a:rPr lang="en-US" sz="4000" dirty="0">
                <a:latin typeface="Courier New" pitchFamily="49" charset="0"/>
                <a:cs typeface="Courier New" pitchFamily="49" charset="0"/>
              </a:rPr>
              <a:t>5     20110402 PATIENT,TWO                 PENTACEL (120)     06/23/2011</a:t>
            </a:r>
          </a:p>
          <a:p>
            <a:pPr marL="0" indent="0">
              <a:buNone/>
            </a:pPr>
            <a:r>
              <a:rPr lang="en-US" sz="4000" dirty="0">
                <a:latin typeface="Courier New" pitchFamily="49" charset="0"/>
                <a:cs typeface="Courier New" pitchFamily="49" charset="0"/>
              </a:rPr>
              <a:t>6     20110402 PATIENT,TWO                 PCV-13 (133)       06/23/2011</a:t>
            </a:r>
          </a:p>
          <a:p>
            <a:pPr marL="0" indent="0">
              <a:buNone/>
            </a:pPr>
            <a:r>
              <a:rPr lang="en-US" sz="4000" dirty="0">
                <a:latin typeface="Courier New" pitchFamily="49" charset="0"/>
                <a:cs typeface="Courier New" pitchFamily="49" charset="0"/>
              </a:rPr>
              <a:t>7     20090824 PATIENT,THREE               PEDIARIX (110)     01/13/2010</a:t>
            </a:r>
          </a:p>
          <a:p>
            <a:pPr marL="0" indent="0">
              <a:buNone/>
            </a:pPr>
            <a:r>
              <a:rPr lang="en-US" sz="4000" dirty="0">
                <a:latin typeface="Courier New" pitchFamily="49" charset="0"/>
                <a:cs typeface="Courier New" pitchFamily="49" charset="0"/>
              </a:rPr>
              <a:t>8     20090824 PATIENT,THREE               PENTACEL (120)     12/02/2009</a:t>
            </a:r>
          </a:p>
          <a:p>
            <a:pPr marL="0" indent="0">
              <a:buNone/>
            </a:pPr>
            <a:r>
              <a:rPr lang="en-US" sz="4000" dirty="0">
                <a:latin typeface="Courier New" pitchFamily="49" charset="0"/>
                <a:cs typeface="Courier New" pitchFamily="49" charset="0"/>
              </a:rPr>
              <a:t>9     20090824 PATIENT,THREE               PENTACEL (120)     02/24/2010</a:t>
            </a:r>
          </a:p>
          <a:p>
            <a:pPr marL="0" indent="0">
              <a:buNone/>
            </a:pPr>
            <a:r>
              <a:rPr lang="en-US" sz="4000" dirty="0">
                <a:latin typeface="Courier New" pitchFamily="49" charset="0"/>
                <a:cs typeface="Courier New" pitchFamily="49" charset="0"/>
              </a:rPr>
              <a:t>+         Enter ?? for more actions</a:t>
            </a:r>
          </a:p>
          <a:p>
            <a:pPr marL="0" indent="0">
              <a:buNone/>
            </a:pPr>
            <a:r>
              <a:rPr lang="en-US" sz="4000" dirty="0">
                <a:latin typeface="Courier New" pitchFamily="49" charset="0"/>
                <a:cs typeface="Courier New" pitchFamily="49" charset="0"/>
              </a:rPr>
              <a:t>ADD  </a:t>
            </a:r>
            <a:r>
              <a:rPr lang="en-US" sz="4000" dirty="0" err="1">
                <a:latin typeface="Courier New" pitchFamily="49" charset="0"/>
                <a:cs typeface="Courier New" pitchFamily="49" charset="0"/>
              </a:rPr>
              <a:t>Add</a:t>
            </a:r>
            <a:r>
              <a:rPr lang="en-US" sz="4000" dirty="0">
                <a:latin typeface="Courier New" pitchFamily="49" charset="0"/>
                <a:cs typeface="Courier New" pitchFamily="49" charset="0"/>
              </a:rPr>
              <a:t> immunizations from State Reg.</a:t>
            </a:r>
          </a:p>
          <a:p>
            <a:pPr marL="0" indent="0">
              <a:buNone/>
            </a:pPr>
            <a:r>
              <a:rPr lang="en-US" sz="4000" dirty="0">
                <a:latin typeface="Courier New" pitchFamily="49" charset="0"/>
                <a:cs typeface="Courier New" pitchFamily="49" charset="0"/>
              </a:rPr>
              <a:t>DEL  Remove Immunizations from State Reg. List</a:t>
            </a:r>
          </a:p>
          <a:p>
            <a:pPr marL="0" indent="0">
              <a:buNone/>
            </a:pPr>
            <a:r>
              <a:rPr lang="en-US" sz="4000" dirty="0">
                <a:latin typeface="Courier New" pitchFamily="49" charset="0"/>
                <a:cs typeface="Courier New" pitchFamily="49" charset="0"/>
              </a:rPr>
              <a:t>Select Action: Next Screen//</a:t>
            </a:r>
          </a:p>
          <a:p>
            <a:pPr marL="0" indent="0">
              <a:buNone/>
            </a:pPr>
            <a:r>
              <a:rPr lang="en-US" sz="4000" dirty="0">
                <a:latin typeface="Courier New" pitchFamily="49" charset="0"/>
                <a:cs typeface="Courier New" pitchFamily="49" charset="0"/>
              </a:rPr>
              <a:t> </a:t>
            </a:r>
          </a:p>
        </p:txBody>
      </p:sp>
      <p:pic>
        <p:nvPicPr>
          <p:cNvPr id="5" name="Picture 2" descr="Clipart of an arrow pointing up in a blue colored box.">
            <a:hlinkClick r:id="rId2" action="ppaction://hlinksldjump"/>
          </p:cNvP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629400" y="5562600"/>
            <a:ext cx="609600" cy="6225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9141757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534400" cy="1143000"/>
          </a:xfrm>
        </p:spPr>
        <p:txBody>
          <a:bodyPr>
            <a:normAutofit/>
          </a:bodyPr>
          <a:lstStyle/>
          <a:p>
            <a:pPr marL="0" indent="0"/>
            <a:r>
              <a:rPr lang="en-US" sz="3200" b="1" dirty="0"/>
              <a:t>EXP    Show Immunizations Exported for a Patient</a:t>
            </a:r>
            <a:endParaRPr lang="en-US" sz="3200" dirty="0"/>
          </a:p>
        </p:txBody>
      </p:sp>
      <p:sp>
        <p:nvSpPr>
          <p:cNvPr id="3" name="Content Placeholder 2"/>
          <p:cNvSpPr>
            <a:spLocks noGrp="1"/>
          </p:cNvSpPr>
          <p:nvPr>
            <p:ph idx="1"/>
          </p:nvPr>
        </p:nvSpPr>
        <p:spPr/>
        <p:txBody>
          <a:bodyPr>
            <a:normAutofit fontScale="70000" lnSpcReduction="20000"/>
          </a:bodyPr>
          <a:lstStyle/>
          <a:p>
            <a:pPr marL="0" indent="0">
              <a:buNone/>
            </a:pPr>
            <a:r>
              <a:rPr lang="en-US" dirty="0" smtClean="0"/>
              <a:t> </a:t>
            </a:r>
            <a:endParaRPr lang="en-US" dirty="0"/>
          </a:p>
          <a:p>
            <a:pPr marL="0" indent="0">
              <a:buNone/>
            </a:pPr>
            <a:r>
              <a:rPr lang="en-US" sz="2600" dirty="0">
                <a:latin typeface="Courier New" pitchFamily="49" charset="0"/>
                <a:cs typeface="Courier New" pitchFamily="49" charset="0"/>
              </a:rPr>
              <a:t>Immunization Export summary for:</a:t>
            </a:r>
          </a:p>
          <a:p>
            <a:pPr marL="0" indent="0">
              <a:buNone/>
            </a:pPr>
            <a:r>
              <a:rPr lang="en-US" sz="2600" dirty="0">
                <a:latin typeface="Courier New" pitchFamily="49" charset="0"/>
                <a:cs typeface="Courier New" pitchFamily="49" charset="0"/>
              </a:rPr>
              <a:t>DEMO, PATIENT            DOB: 11/25/2007  HRN: 99999</a:t>
            </a:r>
          </a:p>
          <a:p>
            <a:pPr marL="0" indent="0">
              <a:buNone/>
            </a:pPr>
            <a:r>
              <a:rPr lang="en-US" sz="2600" dirty="0">
                <a:latin typeface="Courier New" pitchFamily="49" charset="0"/>
                <a:cs typeface="Courier New" pitchFamily="49" charset="0"/>
              </a:rPr>
              <a:t> </a:t>
            </a:r>
          </a:p>
          <a:p>
            <a:pPr marL="0" indent="0">
              <a:buNone/>
            </a:pPr>
            <a:r>
              <a:rPr lang="en-US" sz="2600" dirty="0">
                <a:latin typeface="Courier New" pitchFamily="49" charset="0"/>
                <a:cs typeface="Courier New" pitchFamily="49" charset="0"/>
              </a:rPr>
              <a:t>    Export Date  Immunization          Admin Date</a:t>
            </a:r>
          </a:p>
          <a:p>
            <a:pPr marL="0" indent="0">
              <a:buNone/>
            </a:pPr>
            <a:r>
              <a:rPr lang="en-US" sz="2600" dirty="0">
                <a:latin typeface="Courier New" pitchFamily="49" charset="0"/>
                <a:cs typeface="Courier New" pitchFamily="49" charset="0"/>
              </a:rPr>
              <a:t>    -----------  --------------------  ----------</a:t>
            </a:r>
          </a:p>
          <a:p>
            <a:pPr marL="0" indent="0">
              <a:buNone/>
            </a:pPr>
            <a:r>
              <a:rPr lang="en-US" sz="2600" dirty="0">
                <a:latin typeface="Courier New" pitchFamily="49" charset="0"/>
                <a:cs typeface="Courier New" pitchFamily="49" charset="0"/>
              </a:rPr>
              <a:t>    04/29/2011   VARICELLA             02/06/2009</a:t>
            </a:r>
          </a:p>
          <a:p>
            <a:pPr marL="0" indent="0">
              <a:buNone/>
            </a:pPr>
            <a:r>
              <a:rPr lang="en-US" sz="2600" dirty="0">
                <a:latin typeface="Courier New" pitchFamily="49" charset="0"/>
                <a:cs typeface="Courier New" pitchFamily="49" charset="0"/>
              </a:rPr>
              <a:t>    04/29/2011   MMR                   02/06/2009</a:t>
            </a:r>
          </a:p>
          <a:p>
            <a:pPr marL="0" indent="0">
              <a:buNone/>
            </a:pPr>
            <a:r>
              <a:rPr lang="en-US" sz="2600" dirty="0">
                <a:latin typeface="Courier New" pitchFamily="49" charset="0"/>
                <a:cs typeface="Courier New" pitchFamily="49" charset="0"/>
              </a:rPr>
              <a:t>    04/29/2011   HIB (PRP-T)           02/06/2009</a:t>
            </a:r>
          </a:p>
          <a:p>
            <a:pPr marL="0" indent="0">
              <a:buNone/>
            </a:pPr>
            <a:r>
              <a:rPr lang="en-US" sz="2600" dirty="0">
                <a:latin typeface="Courier New" pitchFamily="49" charset="0"/>
                <a:cs typeface="Courier New" pitchFamily="49" charset="0"/>
              </a:rPr>
              <a:t>    04/29/2011   Pneumococcal, PCV-7   02/06/2009</a:t>
            </a:r>
          </a:p>
          <a:p>
            <a:pPr marL="0" indent="0">
              <a:buNone/>
            </a:pPr>
            <a:r>
              <a:rPr lang="en-US" sz="2600" dirty="0">
                <a:latin typeface="Courier New" pitchFamily="49" charset="0"/>
                <a:cs typeface="Courier New" pitchFamily="49" charset="0"/>
              </a:rPr>
              <a:t>    04/29/2011   INFLUENZA, SPLIT [TI  02/06/2009</a:t>
            </a:r>
          </a:p>
          <a:p>
            <a:pPr marL="0" indent="0">
              <a:buNone/>
            </a:pPr>
            <a:r>
              <a:rPr lang="en-US" sz="2600" dirty="0">
                <a:latin typeface="Courier New" pitchFamily="49" charset="0"/>
                <a:cs typeface="Courier New" pitchFamily="49" charset="0"/>
              </a:rPr>
              <a:t>    04/29/2011   DTAP                  09/21/2009</a:t>
            </a:r>
          </a:p>
          <a:p>
            <a:pPr marL="0" indent="0">
              <a:buNone/>
            </a:pPr>
            <a:r>
              <a:rPr lang="en-US" sz="2600" dirty="0">
                <a:latin typeface="Courier New" pitchFamily="49" charset="0"/>
                <a:cs typeface="Courier New" pitchFamily="49" charset="0"/>
              </a:rPr>
              <a:t>    04/29/2011   INFLUENZA, SPLIT [TI  09/21/2009</a:t>
            </a:r>
          </a:p>
          <a:p>
            <a:pPr marL="0" indent="0">
              <a:buNone/>
            </a:pPr>
            <a:r>
              <a:rPr lang="en-US" sz="2600" dirty="0">
                <a:latin typeface="Courier New" pitchFamily="49" charset="0"/>
                <a:cs typeface="Courier New" pitchFamily="49" charset="0"/>
              </a:rPr>
              <a:t>    04/29/2011   HEP A, PED/ADOL, 2 D  04/19/2011</a:t>
            </a:r>
          </a:p>
          <a:p>
            <a:pPr marL="0" indent="0">
              <a:buNone/>
            </a:pPr>
            <a:r>
              <a:rPr lang="en-US" sz="2600" dirty="0">
                <a:latin typeface="Courier New" pitchFamily="49" charset="0"/>
                <a:cs typeface="Courier New" pitchFamily="49" charset="0"/>
              </a:rPr>
              <a:t>    04/29/2011   Pneumococcal, PCV-13  04/19/2011</a:t>
            </a:r>
          </a:p>
          <a:p>
            <a:pPr marL="0" indent="0">
              <a:buNone/>
            </a:pPr>
            <a:endParaRPr lang="en-US" sz="2900" dirty="0">
              <a:latin typeface="Courier New" pitchFamily="49" charset="0"/>
              <a:cs typeface="Courier New" pitchFamily="49" charset="0"/>
            </a:endParaRPr>
          </a:p>
        </p:txBody>
      </p:sp>
      <p:pic>
        <p:nvPicPr>
          <p:cNvPr id="4" name="Picture 2" descr="Clipart of an arrow pointing up in a blue colored box.">
            <a:hlinkClick r:id="rId2" action="ppaction://hlinksldjump"/>
          </p:cNvP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162800" y="5875192"/>
            <a:ext cx="609600" cy="6225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59783152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sz="3200" b="1" dirty="0"/>
              <a:t>IZFS   File Statistics Report</a:t>
            </a:r>
            <a:endParaRPr lang="en-US" sz="3200" dirty="0"/>
          </a:p>
        </p:txBody>
      </p:sp>
      <p:sp>
        <p:nvSpPr>
          <p:cNvPr id="3" name="Content Placeholder 2"/>
          <p:cNvSpPr>
            <a:spLocks noGrp="1"/>
          </p:cNvSpPr>
          <p:nvPr>
            <p:ph idx="1"/>
          </p:nvPr>
        </p:nvSpPr>
        <p:spPr/>
        <p:txBody>
          <a:bodyPr>
            <a:normAutofit fontScale="32500" lnSpcReduction="20000"/>
          </a:bodyPr>
          <a:lstStyle/>
          <a:p>
            <a:pPr marL="0" indent="0">
              <a:buNone/>
            </a:pPr>
            <a:r>
              <a:rPr lang="en-US" dirty="0" smtClean="0"/>
              <a:t>  </a:t>
            </a:r>
            <a:endParaRPr lang="en-US" dirty="0"/>
          </a:p>
          <a:p>
            <a:pPr marL="0" indent="0">
              <a:buNone/>
            </a:pPr>
            <a:r>
              <a:rPr lang="en-US" sz="4000" dirty="0">
                <a:latin typeface="Courier New" pitchFamily="49" charset="0"/>
                <a:cs typeface="Courier New" pitchFamily="49" charset="0"/>
              </a:rPr>
              <a:t>         1         File Name</a:t>
            </a:r>
          </a:p>
          <a:p>
            <a:pPr marL="0" indent="0">
              <a:buNone/>
            </a:pPr>
            <a:r>
              <a:rPr lang="en-US" sz="4000" dirty="0">
                <a:latin typeface="Courier New" pitchFamily="49" charset="0"/>
                <a:cs typeface="Courier New" pitchFamily="49" charset="0"/>
              </a:rPr>
              <a:t>         2         By Date range</a:t>
            </a:r>
          </a:p>
          <a:p>
            <a:pPr marL="0" indent="0">
              <a:buNone/>
            </a:pPr>
            <a:r>
              <a:rPr lang="en-US" sz="4000" dirty="0">
                <a:latin typeface="Courier New" pitchFamily="49" charset="0"/>
                <a:cs typeface="Courier New" pitchFamily="49" charset="0"/>
              </a:rPr>
              <a:t> </a:t>
            </a:r>
          </a:p>
          <a:p>
            <a:pPr marL="0" indent="0">
              <a:buNone/>
            </a:pPr>
            <a:r>
              <a:rPr lang="en-US" sz="4000" dirty="0">
                <a:latin typeface="Courier New" pitchFamily="49" charset="0"/>
                <a:cs typeface="Courier New" pitchFamily="49" charset="0"/>
              </a:rPr>
              <a:t>File Status Report                      </a:t>
            </a:r>
            <a:r>
              <a:rPr lang="en-US" sz="4000" dirty="0" err="1">
                <a:latin typeface="Courier New" pitchFamily="49" charset="0"/>
                <a:cs typeface="Courier New" pitchFamily="49" charset="0"/>
              </a:rPr>
              <a:t>Report</a:t>
            </a:r>
            <a:r>
              <a:rPr lang="en-US" sz="4000" dirty="0">
                <a:latin typeface="Courier New" pitchFamily="49" charset="0"/>
                <a:cs typeface="Courier New" pitchFamily="49" charset="0"/>
              </a:rPr>
              <a:t> Date: 08/11/2011</a:t>
            </a:r>
          </a:p>
          <a:p>
            <a:pPr marL="0" indent="0">
              <a:buNone/>
            </a:pPr>
            <a:r>
              <a:rPr lang="en-US" sz="4000" dirty="0">
                <a:latin typeface="Courier New" pitchFamily="49" charset="0"/>
                <a:cs typeface="Courier New" pitchFamily="49" charset="0"/>
              </a:rPr>
              <a:t> </a:t>
            </a:r>
          </a:p>
          <a:p>
            <a:pPr marL="0" indent="0">
              <a:buNone/>
            </a:pPr>
            <a:r>
              <a:rPr lang="en-US" sz="4000" dirty="0">
                <a:latin typeface="Courier New" pitchFamily="49" charset="0"/>
                <a:cs typeface="Courier New" pitchFamily="49" charset="0"/>
              </a:rPr>
              <a:t>                   IMP/EXP             Pat-    </a:t>
            </a:r>
            <a:r>
              <a:rPr lang="en-US" sz="4000" dirty="0" err="1">
                <a:latin typeface="Courier New" pitchFamily="49" charset="0"/>
                <a:cs typeface="Courier New" pitchFamily="49" charset="0"/>
              </a:rPr>
              <a:t>Imuni</a:t>
            </a:r>
            <a:r>
              <a:rPr lang="en-US" sz="4000" dirty="0">
                <a:latin typeface="Courier New" pitchFamily="49" charset="0"/>
                <a:cs typeface="Courier New" pitchFamily="49" charset="0"/>
              </a:rPr>
              <a:t>-  NO Pat  New     </a:t>
            </a:r>
            <a:r>
              <a:rPr lang="en-US" sz="4000" dirty="0" err="1">
                <a:latin typeface="Courier New" pitchFamily="49" charset="0"/>
                <a:cs typeface="Courier New" pitchFamily="49" charset="0"/>
              </a:rPr>
              <a:t>Imms</a:t>
            </a:r>
            <a:endParaRPr lang="en-US" sz="4000" dirty="0">
              <a:latin typeface="Courier New" pitchFamily="49" charset="0"/>
              <a:cs typeface="Courier New" pitchFamily="49" charset="0"/>
            </a:endParaRPr>
          </a:p>
          <a:p>
            <a:pPr marL="0" indent="0">
              <a:buNone/>
            </a:pPr>
            <a:r>
              <a:rPr lang="en-US" sz="4000" dirty="0">
                <a:latin typeface="Courier New" pitchFamily="49" charset="0"/>
                <a:cs typeface="Courier New" pitchFamily="49" charset="0"/>
              </a:rPr>
              <a:t>File                Date        Type    </a:t>
            </a:r>
            <a:r>
              <a:rPr lang="en-US" sz="4000" dirty="0" err="1">
                <a:latin typeface="Courier New" pitchFamily="49" charset="0"/>
                <a:cs typeface="Courier New" pitchFamily="49" charset="0"/>
              </a:rPr>
              <a:t>ients</a:t>
            </a:r>
            <a:r>
              <a:rPr lang="en-US" sz="4000" dirty="0">
                <a:latin typeface="Courier New" pitchFamily="49" charset="0"/>
                <a:cs typeface="Courier New" pitchFamily="49" charset="0"/>
              </a:rPr>
              <a:t>   </a:t>
            </a:r>
            <a:r>
              <a:rPr lang="en-US" sz="4000" dirty="0" err="1">
                <a:latin typeface="Courier New" pitchFamily="49" charset="0"/>
                <a:cs typeface="Courier New" pitchFamily="49" charset="0"/>
              </a:rPr>
              <a:t>zations</a:t>
            </a:r>
            <a:r>
              <a:rPr lang="en-US" sz="4000" dirty="0">
                <a:latin typeface="Courier New" pitchFamily="49" charset="0"/>
                <a:cs typeface="Courier New" pitchFamily="49" charset="0"/>
              </a:rPr>
              <a:t> Match   </a:t>
            </a:r>
            <a:r>
              <a:rPr lang="en-US" sz="4000" dirty="0" err="1">
                <a:latin typeface="Courier New" pitchFamily="49" charset="0"/>
                <a:cs typeface="Courier New" pitchFamily="49" charset="0"/>
              </a:rPr>
              <a:t>Imms</a:t>
            </a:r>
            <a:r>
              <a:rPr lang="en-US" sz="4000" dirty="0">
                <a:latin typeface="Courier New" pitchFamily="49" charset="0"/>
                <a:cs typeface="Courier New" pitchFamily="49" charset="0"/>
              </a:rPr>
              <a:t>    Added</a:t>
            </a:r>
          </a:p>
          <a:p>
            <a:pPr marL="0" indent="0">
              <a:buNone/>
            </a:pPr>
            <a:r>
              <a:rPr lang="en-US" sz="4000" dirty="0">
                <a:latin typeface="Courier New" pitchFamily="49" charset="0"/>
                <a:cs typeface="Courier New" pitchFamily="49" charset="0"/>
              </a:rPr>
              <a:t>------------------  ----------  ------  ------  ------  ------  ------  </a:t>
            </a:r>
          </a:p>
          <a:p>
            <a:pPr marL="0" indent="0">
              <a:buNone/>
            </a:pPr>
            <a:r>
              <a:rPr lang="en-US" sz="4000" dirty="0">
                <a:latin typeface="Courier New" pitchFamily="49" charset="0"/>
                <a:cs typeface="Courier New" pitchFamily="49" charset="0"/>
              </a:rPr>
              <a:t>izdata20110731.dat  08/01/2011  IMPORT     17     416              49      49</a:t>
            </a:r>
          </a:p>
          <a:p>
            <a:pPr marL="0" indent="0">
              <a:buNone/>
            </a:pPr>
            <a:r>
              <a:rPr lang="en-US" sz="4000" dirty="0">
                <a:latin typeface="Courier New" pitchFamily="49" charset="0"/>
                <a:cs typeface="Courier New" pitchFamily="49" charset="0"/>
              </a:rPr>
              <a:t>izdata20110802.dat  08/02/2011  EXPORT     23     537</a:t>
            </a:r>
          </a:p>
          <a:p>
            <a:pPr marL="0" indent="0">
              <a:buNone/>
            </a:pPr>
            <a:r>
              <a:rPr lang="en-US" sz="4000" dirty="0">
                <a:latin typeface="Courier New" pitchFamily="49" charset="0"/>
                <a:cs typeface="Courier New" pitchFamily="49" charset="0"/>
              </a:rPr>
              <a:t>izdata20110802.dat  08/03/2011  IMPORT     17     423</a:t>
            </a:r>
          </a:p>
          <a:p>
            <a:pPr marL="0" indent="0">
              <a:buNone/>
            </a:pPr>
            <a:r>
              <a:rPr lang="en-US" sz="4000" dirty="0">
                <a:latin typeface="Courier New" pitchFamily="49" charset="0"/>
                <a:cs typeface="Courier New" pitchFamily="49" charset="0"/>
              </a:rPr>
              <a:t>izdata20110804.dat  08/04/2011  EXPORT     28     598</a:t>
            </a:r>
          </a:p>
          <a:p>
            <a:pPr marL="0" indent="0">
              <a:buNone/>
            </a:pPr>
            <a:r>
              <a:rPr lang="en-US" sz="4000" dirty="0">
                <a:latin typeface="Courier New" pitchFamily="49" charset="0"/>
                <a:cs typeface="Courier New" pitchFamily="49" charset="0"/>
              </a:rPr>
              <a:t>izdata20110804.dat  08/05/2011  IMPORT     12     266</a:t>
            </a:r>
          </a:p>
          <a:p>
            <a:pPr marL="0" indent="0">
              <a:buNone/>
            </a:pPr>
            <a:r>
              <a:rPr lang="en-US" sz="4000" dirty="0">
                <a:latin typeface="Courier New" pitchFamily="49" charset="0"/>
                <a:cs typeface="Courier New" pitchFamily="49" charset="0"/>
              </a:rPr>
              <a:t>izdata20110806.dat  08/06/2011  EXPORT     15     304</a:t>
            </a:r>
          </a:p>
          <a:p>
            <a:pPr marL="0" indent="0">
              <a:buNone/>
            </a:pPr>
            <a:r>
              <a:rPr lang="en-US" sz="4000" dirty="0">
                <a:latin typeface="Courier New" pitchFamily="49" charset="0"/>
                <a:cs typeface="Courier New" pitchFamily="49" charset="0"/>
              </a:rPr>
              <a:t>izdata20110806.dat  08/07/2011  IMPORT     18     480</a:t>
            </a:r>
          </a:p>
          <a:p>
            <a:pPr marL="0" indent="0">
              <a:buNone/>
            </a:pPr>
            <a:r>
              <a:rPr lang="en-US" sz="4000" dirty="0">
                <a:latin typeface="Courier New" pitchFamily="49" charset="0"/>
                <a:cs typeface="Courier New" pitchFamily="49" charset="0"/>
              </a:rPr>
              <a:t>izdata20110808.dat  08/08/2011  EXPORT      5     126</a:t>
            </a:r>
          </a:p>
          <a:p>
            <a:pPr marL="0" indent="0">
              <a:buNone/>
            </a:pPr>
            <a:r>
              <a:rPr lang="en-US" sz="4000" dirty="0">
                <a:latin typeface="Courier New" pitchFamily="49" charset="0"/>
                <a:cs typeface="Courier New" pitchFamily="49" charset="0"/>
              </a:rPr>
              <a:t>izdata20110808.dat  08/09/2011  IMPORT     23     555              32      32</a:t>
            </a:r>
          </a:p>
          <a:p>
            <a:pPr marL="0" indent="0">
              <a:buNone/>
            </a:pPr>
            <a:r>
              <a:rPr lang="en-US" sz="4000" dirty="0">
                <a:latin typeface="Courier New" pitchFamily="49" charset="0"/>
                <a:cs typeface="Courier New" pitchFamily="49" charset="0"/>
              </a:rPr>
              <a:t>izdata20110810.dat  08/10/2011  EXPORT     29     557</a:t>
            </a:r>
          </a:p>
          <a:p>
            <a:pPr marL="0" indent="0">
              <a:buNone/>
            </a:pPr>
            <a:r>
              <a:rPr lang="en-US" sz="4000" dirty="0">
                <a:latin typeface="Courier New" pitchFamily="49" charset="0"/>
                <a:cs typeface="Courier New" pitchFamily="49" charset="0"/>
              </a:rPr>
              <a:t>izdata20110810.dat  08/11/2011  IMPORT     16     344              15      15</a:t>
            </a:r>
          </a:p>
          <a:p>
            <a:pPr marL="0" indent="0">
              <a:buNone/>
            </a:pPr>
            <a:r>
              <a:rPr lang="en-US" dirty="0"/>
              <a:t> </a:t>
            </a:r>
          </a:p>
          <a:p>
            <a:pPr marL="0" indent="0">
              <a:buNone/>
            </a:pPr>
            <a:endParaRPr lang="en-US" dirty="0"/>
          </a:p>
        </p:txBody>
      </p:sp>
      <p:pic>
        <p:nvPicPr>
          <p:cNvPr id="4" name="Picture 2" descr="Clipart of an arrow pointing up in a blue colored box.">
            <a:hlinkClick r:id="rId2" action="ppaction://hlinksldjump"/>
          </p:cNvP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967780" y="5920381"/>
            <a:ext cx="609600" cy="6225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45251325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839200" cy="1143000"/>
          </a:xfrm>
        </p:spPr>
        <p:txBody>
          <a:bodyPr>
            <a:normAutofit/>
          </a:bodyPr>
          <a:lstStyle/>
          <a:p>
            <a:r>
              <a:rPr lang="en-US" sz="3100" b="1" dirty="0"/>
              <a:t>NO     Children for whom there is no match in RPMS</a:t>
            </a:r>
            <a:endParaRPr lang="en-US" sz="3100" dirty="0"/>
          </a:p>
        </p:txBody>
      </p:sp>
      <p:sp>
        <p:nvSpPr>
          <p:cNvPr id="3" name="Content Placeholder 2"/>
          <p:cNvSpPr>
            <a:spLocks noGrp="1"/>
          </p:cNvSpPr>
          <p:nvPr>
            <p:ph idx="1"/>
          </p:nvPr>
        </p:nvSpPr>
        <p:spPr>
          <a:xfrm>
            <a:off x="304800" y="1600200"/>
            <a:ext cx="8610600" cy="4525963"/>
          </a:xfrm>
        </p:spPr>
        <p:txBody>
          <a:bodyPr>
            <a:normAutofit/>
          </a:bodyPr>
          <a:lstStyle/>
          <a:p>
            <a:pPr marL="0" indent="0">
              <a:buNone/>
            </a:pPr>
            <a:r>
              <a:rPr lang="en-US" sz="1400" dirty="0" smtClean="0">
                <a:latin typeface="Courier New" pitchFamily="49" charset="0"/>
                <a:cs typeface="Courier New" pitchFamily="49" charset="0"/>
              </a:rPr>
              <a:t>         1         </a:t>
            </a:r>
            <a:r>
              <a:rPr lang="en-US" sz="1400" dirty="0">
                <a:latin typeface="Courier New" pitchFamily="49" charset="0"/>
                <a:cs typeface="Courier New" pitchFamily="49" charset="0"/>
              </a:rPr>
              <a:t>Patient Name</a:t>
            </a:r>
          </a:p>
          <a:p>
            <a:pPr marL="0" indent="0">
              <a:buNone/>
            </a:pPr>
            <a:r>
              <a:rPr lang="en-US" sz="1400" dirty="0">
                <a:latin typeface="Courier New" pitchFamily="49" charset="0"/>
                <a:cs typeface="Courier New" pitchFamily="49" charset="0"/>
              </a:rPr>
              <a:t>         2         Date of Birth</a:t>
            </a:r>
          </a:p>
          <a:p>
            <a:pPr marL="0" indent="0">
              <a:buNone/>
            </a:pPr>
            <a:r>
              <a:rPr lang="en-US" sz="1400" dirty="0">
                <a:latin typeface="Courier New" pitchFamily="49" charset="0"/>
                <a:cs typeface="Courier New" pitchFamily="49" charset="0"/>
              </a:rPr>
              <a:t>         3         Import File Date</a:t>
            </a:r>
          </a:p>
          <a:p>
            <a:pPr marL="0" indent="0">
              <a:buNone/>
            </a:pPr>
            <a:r>
              <a:rPr lang="en-US" sz="1400" dirty="0">
                <a:latin typeface="Courier New" pitchFamily="49" charset="0"/>
                <a:cs typeface="Courier New" pitchFamily="49" charset="0"/>
              </a:rPr>
              <a:t> </a:t>
            </a:r>
          </a:p>
          <a:p>
            <a:pPr marL="0" indent="0">
              <a:buNone/>
            </a:pPr>
            <a:r>
              <a:rPr lang="en-US" sz="1400" dirty="0">
                <a:latin typeface="Courier New" pitchFamily="49" charset="0"/>
                <a:cs typeface="Courier New" pitchFamily="49" charset="0"/>
              </a:rPr>
              <a:t>#   PATIENT NAME              DOB      IMP DATE     SEX</a:t>
            </a:r>
          </a:p>
          <a:p>
            <a:pPr marL="0" indent="0">
              <a:buNone/>
            </a:pPr>
            <a:r>
              <a:rPr lang="en-US" sz="1400" dirty="0">
                <a:latin typeface="Courier New" pitchFamily="49" charset="0"/>
                <a:cs typeface="Courier New" pitchFamily="49" charset="0"/>
              </a:rPr>
              <a:t>--- ------------------------- -------- --------     ---</a:t>
            </a:r>
          </a:p>
          <a:p>
            <a:pPr marL="0" indent="0">
              <a:buNone/>
            </a:pPr>
            <a:r>
              <a:rPr lang="en-US" sz="1400" dirty="0">
                <a:latin typeface="Courier New" pitchFamily="49" charset="0"/>
                <a:cs typeface="Courier New" pitchFamily="49" charset="0"/>
              </a:rPr>
              <a:t>1   DEMO,ONE                  20030725   20101216   F  (DOB MISMATCH)</a:t>
            </a:r>
          </a:p>
          <a:p>
            <a:pPr marL="0" indent="0">
              <a:buNone/>
            </a:pPr>
            <a:r>
              <a:rPr lang="en-US" sz="1400" dirty="0">
                <a:latin typeface="Courier New" pitchFamily="49" charset="0"/>
                <a:cs typeface="Courier New" pitchFamily="49" charset="0"/>
              </a:rPr>
              <a:t>2   DEMO,TWO                  19920922   20100513   F  (NAME MISMATCH)</a:t>
            </a:r>
          </a:p>
          <a:p>
            <a:pPr marL="0" indent="0">
              <a:buNone/>
            </a:pPr>
            <a:r>
              <a:rPr lang="en-US" sz="1400" dirty="0">
                <a:latin typeface="Courier New" pitchFamily="49" charset="0"/>
                <a:cs typeface="Courier New" pitchFamily="49" charset="0"/>
              </a:rPr>
              <a:t>3   DEMO,THREE                19920922   20110322   F  (NAME MISMATCH)</a:t>
            </a:r>
          </a:p>
          <a:p>
            <a:pPr marL="0" indent="0">
              <a:buNone/>
            </a:pPr>
            <a:r>
              <a:rPr lang="en-US" sz="1400" dirty="0">
                <a:latin typeface="Courier New" pitchFamily="49" charset="0"/>
                <a:cs typeface="Courier New" pitchFamily="49" charset="0"/>
              </a:rPr>
              <a:t>4   DEMO,FOUR                 19990303   20100624   F  (NAME MISMATCH)</a:t>
            </a:r>
          </a:p>
          <a:p>
            <a:pPr marL="0" indent="0">
              <a:buNone/>
            </a:pPr>
            <a:r>
              <a:rPr lang="en-US" sz="1400" dirty="0">
                <a:latin typeface="Courier New" pitchFamily="49" charset="0"/>
                <a:cs typeface="Courier New" pitchFamily="49" charset="0"/>
              </a:rPr>
              <a:t>5   DEMO,FIVE                 20061110   20100527   M</a:t>
            </a:r>
          </a:p>
          <a:p>
            <a:pPr marL="0" indent="0">
              <a:buNone/>
            </a:pPr>
            <a:r>
              <a:rPr lang="en-US" sz="1400" dirty="0">
                <a:latin typeface="Courier New" pitchFamily="49" charset="0"/>
                <a:cs typeface="Courier New" pitchFamily="49" charset="0"/>
              </a:rPr>
              <a:t>6   DEMO,SIX                  20100920   20110206   F  (SEX MISMATCH)</a:t>
            </a:r>
          </a:p>
          <a:p>
            <a:pPr marL="0" indent="0">
              <a:buNone/>
            </a:pPr>
            <a:r>
              <a:rPr lang="en-US" sz="1400" dirty="0">
                <a:latin typeface="Courier New" pitchFamily="49" charset="0"/>
                <a:cs typeface="Courier New" pitchFamily="49" charset="0"/>
              </a:rPr>
              <a:t> </a:t>
            </a:r>
          </a:p>
          <a:p>
            <a:pPr marL="0" indent="0">
              <a:buNone/>
            </a:pPr>
            <a:r>
              <a:rPr lang="en-US" sz="1400" dirty="0">
                <a:latin typeface="Courier New" pitchFamily="49" charset="0"/>
                <a:cs typeface="Courier New" pitchFamily="49" charset="0"/>
              </a:rPr>
              <a:t>Select Names to Remove from the No Match List:  (1-6):</a:t>
            </a:r>
          </a:p>
          <a:p>
            <a:pPr marL="0" indent="0">
              <a:buNone/>
            </a:pPr>
            <a:endParaRPr lang="en-US" sz="1400" dirty="0"/>
          </a:p>
        </p:txBody>
      </p:sp>
      <p:pic>
        <p:nvPicPr>
          <p:cNvPr id="4" name="Picture 2" descr="Clipart of an arrow pointing up in a blue colored box.">
            <a:hlinkClick r:id="rId2" action="ppaction://hlinksldjump"/>
          </p:cNvP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629400" y="5562600"/>
            <a:ext cx="609600" cy="6225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98584142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SET    Immunization Data Exchange Parameters</a:t>
            </a:r>
            <a:endParaRPr lang="en-US" sz="3200" dirty="0"/>
          </a:p>
        </p:txBody>
      </p:sp>
      <p:sp>
        <p:nvSpPr>
          <p:cNvPr id="3" name="Content Placeholder 2"/>
          <p:cNvSpPr>
            <a:spLocks noGrp="1"/>
          </p:cNvSpPr>
          <p:nvPr>
            <p:ph idx="1"/>
          </p:nvPr>
        </p:nvSpPr>
        <p:spPr/>
        <p:txBody>
          <a:bodyPr>
            <a:normAutofit/>
          </a:bodyPr>
          <a:lstStyle/>
          <a:p>
            <a:pPr marL="0" indent="0">
              <a:buNone/>
            </a:pPr>
            <a:r>
              <a:rPr lang="en-US" sz="1600" dirty="0">
                <a:latin typeface="Courier New" pitchFamily="49" charset="0"/>
                <a:cs typeface="Courier New" pitchFamily="49" charset="0"/>
              </a:rPr>
              <a:t>UPDATE Data Exchange Parameters for DEMO SITE</a:t>
            </a:r>
          </a:p>
          <a:p>
            <a:pPr marL="0" indent="0">
              <a:buNone/>
            </a:pPr>
            <a:r>
              <a:rPr lang="en-US" sz="1600" dirty="0">
                <a:latin typeface="Courier New" pitchFamily="49" charset="0"/>
                <a:cs typeface="Courier New" pitchFamily="49" charset="0"/>
              </a:rPr>
              <a:t> </a:t>
            </a:r>
          </a:p>
          <a:p>
            <a:pPr marL="0" indent="0">
              <a:buNone/>
            </a:pPr>
            <a:r>
              <a:rPr lang="en-US" sz="1600" dirty="0">
                <a:latin typeface="Courier New" pitchFamily="49" charset="0"/>
                <a:cs typeface="Courier New" pitchFamily="49" charset="0"/>
              </a:rPr>
              <a:t>PATH FOR OUTBOUND MESSAGES: G:\spub\HL7Bridge\requests</a:t>
            </a:r>
          </a:p>
          <a:p>
            <a:pPr marL="0" indent="0">
              <a:buNone/>
            </a:pPr>
            <a:r>
              <a:rPr lang="en-US" sz="1600" dirty="0">
                <a:latin typeface="Courier New" pitchFamily="49" charset="0"/>
                <a:cs typeface="Courier New" pitchFamily="49" charset="0"/>
              </a:rPr>
              <a:t>          Replace</a:t>
            </a:r>
          </a:p>
          <a:p>
            <a:pPr marL="0" indent="0">
              <a:buNone/>
            </a:pPr>
            <a:r>
              <a:rPr lang="en-US" sz="1600" dirty="0">
                <a:latin typeface="Courier New" pitchFamily="49" charset="0"/>
                <a:cs typeface="Courier New" pitchFamily="49" charset="0"/>
              </a:rPr>
              <a:t>PATH FOR INBOUND MESSAGES.: G:\spub\HL7Bridge\responses</a:t>
            </a:r>
          </a:p>
          <a:p>
            <a:pPr marL="0" indent="0">
              <a:buNone/>
            </a:pPr>
            <a:r>
              <a:rPr lang="en-US" sz="1600" dirty="0">
                <a:latin typeface="Courier New" pitchFamily="49" charset="0"/>
                <a:cs typeface="Courier New" pitchFamily="49" charset="0"/>
              </a:rPr>
              <a:t>          Replace</a:t>
            </a:r>
          </a:p>
          <a:p>
            <a:pPr marL="0" indent="0">
              <a:buNone/>
            </a:pPr>
            <a:r>
              <a:rPr lang="en-US" sz="1600" dirty="0">
                <a:latin typeface="Courier New" pitchFamily="49" charset="0"/>
                <a:cs typeface="Courier New" pitchFamily="49" charset="0"/>
              </a:rPr>
              <a:t>AUTO IMPORT IMMUNIZATIONS.: YES//</a:t>
            </a:r>
          </a:p>
          <a:p>
            <a:pPr marL="0" indent="0">
              <a:buNone/>
            </a:pPr>
            <a:r>
              <a:rPr lang="en-US" sz="1600" dirty="0">
                <a:latin typeface="Courier New" pitchFamily="49" charset="0"/>
                <a:cs typeface="Courier New" pitchFamily="49" charset="0"/>
              </a:rPr>
              <a:t>AUTO ADD IMMUNIZATIONS....: NO//</a:t>
            </a:r>
          </a:p>
          <a:p>
            <a:pPr marL="0" indent="0">
              <a:buNone/>
            </a:pPr>
            <a:r>
              <a:rPr lang="en-US" sz="1600" dirty="0">
                <a:latin typeface="Courier New" pitchFamily="49" charset="0"/>
                <a:cs typeface="Courier New" pitchFamily="49" charset="0"/>
              </a:rPr>
              <a:t>AGES TO EXPORT............: ALL AGES//</a:t>
            </a:r>
          </a:p>
          <a:p>
            <a:pPr marL="0" indent="0">
              <a:buNone/>
            </a:pPr>
            <a:r>
              <a:rPr lang="en-US" sz="1600" dirty="0">
                <a:latin typeface="Courier New" pitchFamily="49" charset="0"/>
                <a:cs typeface="Courier New" pitchFamily="49" charset="0"/>
              </a:rPr>
              <a:t>Facility NAME for export..: DEMO SITE</a:t>
            </a:r>
          </a:p>
          <a:p>
            <a:pPr marL="0" indent="0">
              <a:buNone/>
            </a:pPr>
            <a:r>
              <a:rPr lang="en-US" sz="1600" dirty="0">
                <a:latin typeface="Courier New" pitchFamily="49" charset="0"/>
                <a:cs typeface="Courier New" pitchFamily="49" charset="0"/>
              </a:rPr>
              <a:t>File extension (</a:t>
            </a:r>
            <a:r>
              <a:rPr lang="en-US" sz="1600" dirty="0" err="1">
                <a:latin typeface="Courier New" pitchFamily="49" charset="0"/>
                <a:cs typeface="Courier New" pitchFamily="49" charset="0"/>
              </a:rPr>
              <a:t>dat</a:t>
            </a:r>
            <a:r>
              <a:rPr lang="en-US" sz="1600" dirty="0">
                <a:latin typeface="Courier New" pitchFamily="49" charset="0"/>
                <a:cs typeface="Courier New" pitchFamily="49" charset="0"/>
              </a:rPr>
              <a:t> or hl7): </a:t>
            </a:r>
            <a:r>
              <a:rPr lang="en-US" sz="1600" dirty="0" err="1">
                <a:latin typeface="Courier New" pitchFamily="49" charset="0"/>
                <a:cs typeface="Courier New" pitchFamily="49" charset="0"/>
              </a:rPr>
              <a:t>dat</a:t>
            </a:r>
            <a:r>
              <a:rPr lang="en-US" sz="1600" dirty="0">
                <a:latin typeface="Courier New" pitchFamily="49" charset="0"/>
                <a:cs typeface="Courier New" pitchFamily="49" charset="0"/>
              </a:rPr>
              <a:t>//</a:t>
            </a:r>
          </a:p>
          <a:p>
            <a:pPr marL="0" indent="0">
              <a:buNone/>
            </a:pPr>
            <a:r>
              <a:rPr lang="en-US" sz="1600" dirty="0">
                <a:latin typeface="Courier New" pitchFamily="49" charset="0"/>
                <a:cs typeface="Courier New" pitchFamily="49" charset="0"/>
              </a:rPr>
              <a:t> </a:t>
            </a:r>
          </a:p>
          <a:p>
            <a:pPr marL="0" indent="0">
              <a:buNone/>
            </a:pPr>
            <a:r>
              <a:rPr lang="en-US" sz="1600" dirty="0">
                <a:latin typeface="Courier New" pitchFamily="49" charset="0"/>
                <a:cs typeface="Courier New" pitchFamily="49" charset="0"/>
              </a:rPr>
              <a:t>Add export/import path for additional states? NO//</a:t>
            </a:r>
          </a:p>
        </p:txBody>
      </p:sp>
      <p:pic>
        <p:nvPicPr>
          <p:cNvPr id="4" name="Picture 2" descr="Clipart of an arrow pointing up in a blue colored box.">
            <a:hlinkClick r:id="rId2" action="ppaction://hlinksldjump"/>
          </p:cNvP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934200" y="5873872"/>
            <a:ext cx="609600" cy="6225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74353478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 </a:t>
            </a:r>
            <a:r>
              <a:rPr lang="en-US" sz="3200" b="1" dirty="0"/>
              <a:t>TEST   Create TEST Export </a:t>
            </a:r>
            <a:r>
              <a:rPr lang="en-US" sz="3200" b="1" dirty="0" smtClean="0"/>
              <a:t>File</a:t>
            </a:r>
            <a:endParaRPr lang="en-US" sz="3200" dirty="0"/>
          </a:p>
        </p:txBody>
      </p:sp>
      <p:sp>
        <p:nvSpPr>
          <p:cNvPr id="3" name="Content Placeholder 2"/>
          <p:cNvSpPr>
            <a:spLocks noGrp="1"/>
          </p:cNvSpPr>
          <p:nvPr>
            <p:ph idx="1"/>
          </p:nvPr>
        </p:nvSpPr>
        <p:spPr/>
        <p:txBody>
          <a:bodyPr>
            <a:normAutofit/>
          </a:bodyPr>
          <a:lstStyle/>
          <a:p>
            <a:pPr marL="0" indent="0">
              <a:buNone/>
            </a:pPr>
            <a:r>
              <a:rPr lang="en-US" sz="1600" dirty="0">
                <a:latin typeface="Courier New" pitchFamily="49" charset="0"/>
                <a:cs typeface="Courier New" pitchFamily="49" charset="0"/>
              </a:rPr>
              <a:t>TEST export option</a:t>
            </a:r>
          </a:p>
          <a:p>
            <a:pPr marL="0" indent="0">
              <a:buNone/>
            </a:pPr>
            <a:r>
              <a:rPr lang="en-US" sz="1600" dirty="0">
                <a:latin typeface="Courier New" pitchFamily="49" charset="0"/>
                <a:cs typeface="Courier New" pitchFamily="49" charset="0"/>
              </a:rPr>
              <a:t> </a:t>
            </a:r>
          </a:p>
          <a:p>
            <a:pPr marL="0" indent="0">
              <a:buNone/>
            </a:pPr>
            <a:r>
              <a:rPr lang="en-US" sz="1600" dirty="0">
                <a:latin typeface="Courier New" pitchFamily="49" charset="0"/>
                <a:cs typeface="Courier New" pitchFamily="49" charset="0"/>
              </a:rPr>
              <a:t>         An export file will be created for patients</a:t>
            </a:r>
          </a:p>
          <a:p>
            <a:pPr marL="0" indent="0">
              <a:buNone/>
            </a:pPr>
            <a:r>
              <a:rPr lang="en-US" sz="1600" dirty="0">
                <a:latin typeface="Courier New" pitchFamily="49" charset="0"/>
                <a:cs typeface="Courier New" pitchFamily="49" charset="0"/>
              </a:rPr>
              <a:t>         18 years of age or under.</a:t>
            </a:r>
          </a:p>
          <a:p>
            <a:pPr marL="0" indent="0">
              <a:buNone/>
            </a:pPr>
            <a:r>
              <a:rPr lang="en-US" sz="1600" dirty="0">
                <a:latin typeface="Courier New" pitchFamily="49" charset="0"/>
                <a:cs typeface="Courier New" pitchFamily="49" charset="0"/>
              </a:rPr>
              <a:t> </a:t>
            </a:r>
          </a:p>
          <a:p>
            <a:pPr marL="0" indent="0">
              <a:buNone/>
            </a:pPr>
            <a:r>
              <a:rPr lang="en-US" sz="1600" dirty="0">
                <a:latin typeface="Courier New" pitchFamily="49" charset="0"/>
                <a:cs typeface="Courier New" pitchFamily="49" charset="0"/>
              </a:rPr>
              <a:t> </a:t>
            </a:r>
          </a:p>
          <a:p>
            <a:pPr marL="0" indent="0">
              <a:buNone/>
            </a:pPr>
            <a:r>
              <a:rPr lang="en-US" sz="1600" dirty="0">
                <a:latin typeface="Courier New" pitchFamily="49" charset="0"/>
                <a:cs typeface="Courier New" pitchFamily="49" charset="0"/>
              </a:rPr>
              <a:t>Enter the number of patients</a:t>
            </a:r>
          </a:p>
          <a:p>
            <a:pPr marL="0" indent="0">
              <a:buNone/>
            </a:pPr>
            <a:r>
              <a:rPr lang="en-US" sz="1600" dirty="0">
                <a:latin typeface="Courier New" pitchFamily="49" charset="0"/>
                <a:cs typeface="Courier New" pitchFamily="49" charset="0"/>
              </a:rPr>
              <a:t>to include in the test export:  (10-999): 10//</a:t>
            </a:r>
          </a:p>
          <a:p>
            <a:pPr marL="0" indent="0">
              <a:buNone/>
            </a:pPr>
            <a:r>
              <a:rPr lang="en-US" sz="1600" dirty="0">
                <a:latin typeface="Courier New" pitchFamily="49" charset="0"/>
                <a:cs typeface="Courier New" pitchFamily="49" charset="0"/>
              </a:rPr>
              <a:t> </a:t>
            </a:r>
          </a:p>
        </p:txBody>
      </p:sp>
      <p:pic>
        <p:nvPicPr>
          <p:cNvPr id="4" name="Picture 2" descr="Clipart of an arrow pointing up in a blue colored box.">
            <a:hlinkClick r:id="rId2" action="ppaction://hlinksldjump"/>
          </p:cNvP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629400" y="5562600"/>
            <a:ext cx="609600" cy="6225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1789445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5686</TotalTime>
  <Words>1980</Words>
  <Application>Microsoft Office PowerPoint</Application>
  <PresentationFormat>On-screen Show (4:3)</PresentationFormat>
  <Paragraphs>467</Paragraphs>
  <Slides>50</Slides>
  <Notes>7</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Installation and Set Up</vt:lpstr>
      <vt:lpstr>UNIX</vt:lpstr>
      <vt:lpstr>Overview of Process</vt:lpstr>
      <vt:lpstr>First steps, IT site manager must set up BYIM…</vt:lpstr>
      <vt:lpstr>Set-up in UNIX:  Establish import and export directories to work with the Bridge</vt:lpstr>
      <vt:lpstr>SET - UNIX</vt:lpstr>
      <vt:lpstr>Then, Set Up, Bridge 2.0.1.1:</vt:lpstr>
      <vt:lpstr>Set up Automation Pieces - 1</vt:lpstr>
      <vt:lpstr>Set up Automation Pieces - 2</vt:lpstr>
      <vt:lpstr>Automated Exchange Using the HL7 Communications Bridge &amp; BYIM</vt:lpstr>
      <vt:lpstr>Prior to Exchange,  Test Functionality</vt:lpstr>
      <vt:lpstr>D.I.Y. HL7 Bridge Screening</vt:lpstr>
      <vt:lpstr>UNIX Configuration  Directory: /usr/local/hl7bridge total 24 drwxrwx---    8 root     cacheusr       4096 Nov 19 2008  ./ drwxrwxrwx    7 root     system          256 Feb 05 2009  ../ drwxrwx---    2 bin      cacheusr        256 Nov 19 2008  bridge/ -rwxrwx---    1 root     cacheusr        0 Nov 19 2008  hl7bridge-process.log* -rwxrwx---    1 bin      cacheusr        122 Mar 26 2008  hl7bridge.sh* drwxrwx---    2 bin      cacheusr        256 Nov 18 2008  lib/ drwxrwx---    2 bin      cacheusr        256 Nov 19 2008  logs/ drwxrwx---    2 bin      cacheusr        256 Nov 18 2008  props/ drwxrwx---    2 bin      cacheusr        256 Nov 18 2008  requests/ drwxrwx---    2 bin      cacheusr        256 Nov 19 2008  responses/ </vt:lpstr>
      <vt:lpstr>UNIX error.text</vt:lpstr>
      <vt:lpstr>UNIX log.txt</vt:lpstr>
      <vt:lpstr>Error messages in response file</vt:lpstr>
      <vt:lpstr>Windows </vt:lpstr>
      <vt:lpstr>What you need to get started:</vt:lpstr>
      <vt:lpstr>Java</vt:lpstr>
      <vt:lpstr>Bridge Installation - Folders</vt:lpstr>
      <vt:lpstr>Bridge Installation - Folders</vt:lpstr>
      <vt:lpstr>Bridge Installation - Properties</vt:lpstr>
      <vt:lpstr>Bridge Installation – Install service</vt:lpstr>
      <vt:lpstr>Bridge Installation – Starting the Service</vt:lpstr>
      <vt:lpstr>GIS</vt:lpstr>
      <vt:lpstr>BYIM Parameters</vt:lpstr>
      <vt:lpstr>TEST</vt:lpstr>
      <vt:lpstr>Test – Check Requests</vt:lpstr>
      <vt:lpstr>Automating the process</vt:lpstr>
      <vt:lpstr>Automating the Process</vt:lpstr>
      <vt:lpstr>Automating the Process</vt:lpstr>
      <vt:lpstr>Troubleshooting Guide</vt:lpstr>
      <vt:lpstr>Troubleshooting Guide</vt:lpstr>
      <vt:lpstr>Tier 1</vt:lpstr>
      <vt:lpstr>Set up BYIM Export/Import Group in MailMan – Tier 1</vt:lpstr>
      <vt:lpstr>BYIM Set-up: Mailman Message</vt:lpstr>
      <vt:lpstr>Set up Mailman Message (continued)</vt:lpstr>
      <vt:lpstr>Set up Mailman Message (continued)</vt:lpstr>
      <vt:lpstr>Tier 2</vt:lpstr>
      <vt:lpstr>Tier 3</vt:lpstr>
      <vt:lpstr>RPMS BYIM Menu</vt:lpstr>
      <vt:lpstr>IZDE   Start Immunization Data Export</vt:lpstr>
      <vt:lpstr>IZS    Check Immunization Data Export Status</vt:lpstr>
      <vt:lpstr> IZIM   Import Immunizations from State Registry</vt:lpstr>
      <vt:lpstr> IZAD   Add Immunizations from State Registry</vt:lpstr>
      <vt:lpstr>EXP    Show Immunizations Exported for a Patient</vt:lpstr>
      <vt:lpstr>IZFS   File Statistics Report</vt:lpstr>
      <vt:lpstr>NO     Children for whom there is no match in RPMS</vt:lpstr>
      <vt:lpstr>SET    Immunization Data Exchange Parameters</vt:lpstr>
      <vt:lpstr> TEST   Create TEST Export File</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RPMS-EHR Immunization Data Exchange and M.U. Technical Training for Area Teams - Module 6 Installation and Setup</dc:title>
  <dc:subject>Immunization Data Exchange, Interfaces</dc:subject>
  <dc:creator>IHS Immunization Program</dc:creator>
  <cp:keywords>HL7, data exchange, interface, IIS, registries, immunization</cp:keywords>
  <cp:lastModifiedBy>emb</cp:lastModifiedBy>
  <cp:revision>183</cp:revision>
  <dcterms:created xsi:type="dcterms:W3CDTF">2011-08-08T17:50:11Z</dcterms:created>
  <dcterms:modified xsi:type="dcterms:W3CDTF">2011-08-29T21:48:36Z</dcterms:modified>
</cp:coreProperties>
</file>