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8" r:id="rId2"/>
    <p:sldId id="372" r:id="rId3"/>
    <p:sldId id="349" r:id="rId4"/>
    <p:sldId id="348" r:id="rId5"/>
    <p:sldId id="369" r:id="rId6"/>
    <p:sldId id="370" r:id="rId7"/>
    <p:sldId id="355" r:id="rId8"/>
    <p:sldId id="350" r:id="rId9"/>
    <p:sldId id="356" r:id="rId10"/>
    <p:sldId id="357" r:id="rId11"/>
    <p:sldId id="358" r:id="rId12"/>
    <p:sldId id="359" r:id="rId13"/>
    <p:sldId id="360" r:id="rId14"/>
    <p:sldId id="351" r:id="rId15"/>
    <p:sldId id="361" r:id="rId16"/>
    <p:sldId id="363" r:id="rId17"/>
    <p:sldId id="362" r:id="rId18"/>
    <p:sldId id="364" r:id="rId19"/>
    <p:sldId id="365" r:id="rId20"/>
    <p:sldId id="352" r:id="rId21"/>
    <p:sldId id="353" r:id="rId22"/>
    <p:sldId id="354" r:id="rId23"/>
    <p:sldId id="366" r:id="rId24"/>
    <p:sldId id="367"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4E90C"/>
    <a:srgbClr val="FFFF00"/>
    <a:srgbClr val="FFCC00"/>
    <a:srgbClr val="FF33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29109" autoAdjust="0"/>
    <p:restoredTop sz="86467" autoAdjust="0"/>
  </p:normalViewPr>
  <p:slideViewPr>
    <p:cSldViewPr>
      <p:cViewPr>
        <p:scale>
          <a:sx n="76" d="100"/>
          <a:sy n="76" d="100"/>
        </p:scale>
        <p:origin x="-106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358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58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58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358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84A62978-A455-46D0-9C93-36854BAE59E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Thanks </a:t>
            </a:r>
            <a:r>
              <a:rPr lang="en-US" smtClean="0"/>
              <a:t>Marcella Begaye!</a:t>
            </a:r>
            <a:endParaRPr lang="en-US"/>
          </a:p>
        </p:txBody>
      </p:sp>
      <p:sp>
        <p:nvSpPr>
          <p:cNvPr id="4" name="Slide Number Placeholder 3"/>
          <p:cNvSpPr>
            <a:spLocks noGrp="1"/>
          </p:cNvSpPr>
          <p:nvPr>
            <p:ph type="sldNum" sz="quarter" idx="10"/>
          </p:nvPr>
        </p:nvSpPr>
        <p:spPr/>
        <p:txBody>
          <a:bodyPr/>
          <a:lstStyle/>
          <a:p>
            <a:pPr>
              <a:defRPr/>
            </a:pPr>
            <a:fld id="{84A62978-A455-46D0-9C93-36854BAE59E6}" type="slidenum">
              <a:rPr lang="en-US" smtClean="0"/>
              <a:pPr>
                <a:defRPr/>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7D5D5C-5FDC-4718-BD00-D6240653F18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620DE4-8955-40D7-A178-8BCA3391BC2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E8C1291-A20C-4AA4-9DA2-1361204A547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2574A2A-639C-42ED-9A97-A851CF8D4D9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3B1A576-4926-428B-8C2F-C1A266B86AE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EDF288F-CBB2-40A1-B72C-37103DE2A3F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8B3F563-A97C-48DC-B753-9D69B008281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78CDEF5-4909-4F6C-AD1F-8AD31F9C0D1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2BDE5E6-CA91-449C-A92B-BC156D39C7D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EE32AA-B6F2-41E3-9D94-1AC99200F13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DEE6B17-8150-479B-9240-2BD6BFC4BBA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D61894E-E9CF-4DEB-BF03-5604EFCDBBE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85882"/>
                <a:invGamma/>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3E0F98C5-3420-4427-AF37-5D29B556EFB3}"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b="1">
          <a:solidFill>
            <a:schemeClr val="folHlink"/>
          </a:solidFill>
          <a:latin typeface="+mj-lt"/>
          <a:ea typeface="+mj-ea"/>
          <a:cs typeface="+mj-cs"/>
        </a:defRPr>
      </a:lvl1pPr>
      <a:lvl2pPr algn="ctr" rtl="0" eaLnBrk="0" fontAlgn="base" hangingPunct="0">
        <a:spcBef>
          <a:spcPct val="0"/>
        </a:spcBef>
        <a:spcAft>
          <a:spcPct val="0"/>
        </a:spcAft>
        <a:defRPr sz="4400" b="1">
          <a:solidFill>
            <a:schemeClr val="folHlink"/>
          </a:solidFill>
          <a:latin typeface="Arial" charset="0"/>
        </a:defRPr>
      </a:lvl2pPr>
      <a:lvl3pPr algn="ctr" rtl="0" eaLnBrk="0" fontAlgn="base" hangingPunct="0">
        <a:spcBef>
          <a:spcPct val="0"/>
        </a:spcBef>
        <a:spcAft>
          <a:spcPct val="0"/>
        </a:spcAft>
        <a:defRPr sz="4400" b="1">
          <a:solidFill>
            <a:schemeClr val="folHlink"/>
          </a:solidFill>
          <a:latin typeface="Arial" charset="0"/>
        </a:defRPr>
      </a:lvl3pPr>
      <a:lvl4pPr algn="ctr" rtl="0" eaLnBrk="0" fontAlgn="base" hangingPunct="0">
        <a:spcBef>
          <a:spcPct val="0"/>
        </a:spcBef>
        <a:spcAft>
          <a:spcPct val="0"/>
        </a:spcAft>
        <a:defRPr sz="4400" b="1">
          <a:solidFill>
            <a:schemeClr val="folHlink"/>
          </a:solidFill>
          <a:latin typeface="Arial" charset="0"/>
        </a:defRPr>
      </a:lvl4pPr>
      <a:lvl5pPr algn="ctr" rtl="0" eaLnBrk="0" fontAlgn="base" hangingPunct="0">
        <a:spcBef>
          <a:spcPct val="0"/>
        </a:spcBef>
        <a:spcAft>
          <a:spcPct val="0"/>
        </a:spcAft>
        <a:defRPr sz="4400" b="1">
          <a:solidFill>
            <a:schemeClr val="folHlink"/>
          </a:solidFill>
          <a:latin typeface="Arial" charset="0"/>
        </a:defRPr>
      </a:lvl5pPr>
      <a:lvl6pPr marL="457200" algn="ctr" rtl="0" eaLnBrk="1" fontAlgn="base" hangingPunct="1">
        <a:spcBef>
          <a:spcPct val="0"/>
        </a:spcBef>
        <a:spcAft>
          <a:spcPct val="0"/>
        </a:spcAft>
        <a:defRPr sz="4400" b="1">
          <a:solidFill>
            <a:schemeClr val="folHlink"/>
          </a:solidFill>
          <a:latin typeface="Arial" charset="0"/>
        </a:defRPr>
      </a:lvl6pPr>
      <a:lvl7pPr marL="914400" algn="ctr" rtl="0" eaLnBrk="1" fontAlgn="base" hangingPunct="1">
        <a:spcBef>
          <a:spcPct val="0"/>
        </a:spcBef>
        <a:spcAft>
          <a:spcPct val="0"/>
        </a:spcAft>
        <a:defRPr sz="4400" b="1">
          <a:solidFill>
            <a:schemeClr val="folHlink"/>
          </a:solidFill>
          <a:latin typeface="Arial" charset="0"/>
        </a:defRPr>
      </a:lvl7pPr>
      <a:lvl8pPr marL="1371600" algn="ctr" rtl="0" eaLnBrk="1" fontAlgn="base" hangingPunct="1">
        <a:spcBef>
          <a:spcPct val="0"/>
        </a:spcBef>
        <a:spcAft>
          <a:spcPct val="0"/>
        </a:spcAft>
        <a:defRPr sz="4400" b="1">
          <a:solidFill>
            <a:schemeClr val="folHlink"/>
          </a:solidFill>
          <a:latin typeface="Arial" charset="0"/>
        </a:defRPr>
      </a:lvl8pPr>
      <a:lvl9pPr marL="1828800" algn="ctr" rtl="0" eaLnBrk="1" fontAlgn="base" hangingPunct="1">
        <a:spcBef>
          <a:spcPct val="0"/>
        </a:spcBef>
        <a:spcAft>
          <a:spcPct val="0"/>
        </a:spcAft>
        <a:defRPr sz="4400" b="1">
          <a:solidFill>
            <a:schemeClr val="folHlink"/>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685800" y="1295400"/>
            <a:ext cx="7772400" cy="1470025"/>
          </a:xfrm>
        </p:spPr>
        <p:txBody>
          <a:bodyPr/>
          <a:lstStyle/>
          <a:p>
            <a:pPr eaLnBrk="1" hangingPunct="1"/>
            <a:r>
              <a:rPr lang="en-US" b="0" dirty="0" smtClean="0"/>
              <a:t>Immunization Data Exchange (BYIM v 2.0*1)</a:t>
            </a:r>
          </a:p>
        </p:txBody>
      </p:sp>
      <p:sp>
        <p:nvSpPr>
          <p:cNvPr id="2051" name="Rectangle 3"/>
          <p:cNvSpPr>
            <a:spLocks noGrp="1" noChangeArrowheads="1"/>
          </p:cNvSpPr>
          <p:nvPr>
            <p:ph type="subTitle" idx="4294967295"/>
          </p:nvPr>
        </p:nvSpPr>
        <p:spPr>
          <a:xfrm>
            <a:off x="1371600" y="3276600"/>
            <a:ext cx="6400800" cy="2362200"/>
          </a:xfrm>
        </p:spPr>
        <p:txBody>
          <a:bodyPr/>
          <a:lstStyle/>
          <a:p>
            <a:pPr marL="0" indent="0" algn="ctr" eaLnBrk="1" hangingPunct="1">
              <a:lnSpc>
                <a:spcPct val="90000"/>
              </a:lnSpc>
              <a:buFontTx/>
              <a:buNone/>
            </a:pPr>
            <a:r>
              <a:rPr lang="en-US" dirty="0" smtClean="0"/>
              <a:t>Transporting the Message </a:t>
            </a:r>
            <a:br>
              <a:rPr lang="en-US" dirty="0" smtClean="0"/>
            </a:br>
            <a:r>
              <a:rPr lang="en-US" dirty="0" smtClean="0"/>
              <a:t>to the IIS</a:t>
            </a:r>
          </a:p>
          <a:p>
            <a:pPr marL="0" indent="0" algn="ctr" eaLnBrk="1" hangingPunct="1">
              <a:lnSpc>
                <a:spcPct val="90000"/>
              </a:lnSpc>
              <a:buFontTx/>
              <a:buNone/>
            </a:pPr>
            <a:r>
              <a:rPr lang="en-US" dirty="0" smtClean="0"/>
              <a:t>Nathan Bunker &amp; John Parker</a:t>
            </a:r>
          </a:p>
          <a:p>
            <a:pPr marL="0" indent="0" algn="ctr" eaLnBrk="1" hangingPunct="1">
              <a:lnSpc>
                <a:spcPct val="90000"/>
              </a:lnSpc>
              <a:buFontTx/>
              <a:buNone/>
            </a:pPr>
            <a:endParaRPr lang="en-US" sz="1600" dirty="0" smtClean="0"/>
          </a:p>
          <a:p>
            <a:pPr marL="0" indent="0" algn="ctr" eaLnBrk="1" hangingPunct="1">
              <a:lnSpc>
                <a:spcPct val="90000"/>
              </a:lnSpc>
              <a:buFontTx/>
              <a:buNone/>
            </a:pPr>
            <a:endParaRPr lang="en-US" sz="1600" dirty="0" smtClean="0"/>
          </a:p>
          <a:p>
            <a:pPr marL="0" indent="0" algn="ctr" eaLnBrk="1" hangingPunct="1">
              <a:lnSpc>
                <a:spcPct val="90000"/>
              </a:lnSpc>
              <a:buFontTx/>
              <a:buNone/>
            </a:pPr>
            <a:r>
              <a:rPr lang="en-US" sz="1600" dirty="0" smtClean="0"/>
              <a:t>Updated  08/05/2011</a:t>
            </a:r>
          </a:p>
          <a:p>
            <a:pPr marL="0" indent="0" algn="ctr" eaLnBrk="1" hangingPunct="1">
              <a:lnSpc>
                <a:spcPct val="90000"/>
              </a:lnSpc>
              <a:buFontTx/>
              <a:buNone/>
            </a:pP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457200" y="274638"/>
            <a:ext cx="8229600" cy="6354762"/>
          </a:xfrm>
        </p:spPr>
        <p:txBody>
          <a:bodyPr>
            <a:normAutofit/>
          </a:bodyPr>
          <a:lstStyle/>
          <a:p>
            <a:pPr algn="l" rtl="0" fontAlgn="base"/>
            <a:r>
              <a:rPr lang="en-US" sz="1700" b="0" kern="1200" dirty="0" smtClean="0">
                <a:solidFill>
                  <a:schemeClr val="tx1"/>
                </a:solidFill>
                <a:latin typeface="Arial"/>
                <a:ea typeface="+mn-ea"/>
                <a:cs typeface="+mn-cs"/>
              </a:rPr>
              <a:t>Faculty Disclosure Statement</a:t>
            </a:r>
          </a:p>
          <a:p>
            <a:pPr algn="l"/>
            <a:r>
              <a:rPr lang="en-US" sz="1700" b="0" kern="1200" dirty="0" smtClean="0">
                <a:solidFill>
                  <a:schemeClr val="tx1"/>
                </a:solidFill>
                <a:latin typeface="Arial"/>
                <a:ea typeface="+mn-ea"/>
                <a:cs typeface="+mn-cs"/>
              </a:rPr>
              <a:t>                As a provider accredited by ACCME, ANCC, and ACPE, the IHS Clinical Support Center must ensure balance, independence, objectivity, and scientific rigor in its educational activities.  Course directors/coordinators, planning committee members, faculty, and all others who are in a position to control the content of this educational activity are required to disclose all relevant financial relationships with any commercial interest related to the subject matter of the educational activity.  Safeguards against commercial bias have been put in place.  Faculty will also disclose any off-label and/or investigational use of pharmaceuticals or instruments discussed in their presentation.  Disclosure of this information will be included in course materials so those participating in the activity may formulate their own judgments regarding the presentations.  The course directors/coordinators, planning committee members, and faculty for this activity have completed the disclosure process and have indicated that they do not have any significant financial relationships or affiliations with any manufacturers or commercial products to disclose. </a:t>
            </a:r>
            <a:r>
              <a:rPr lang="en-US" sz="1800" b="1" i="1" kern="1200" dirty="0" smtClean="0">
                <a:solidFill>
                  <a:schemeClr val="tx1"/>
                </a:solidFill>
                <a:latin typeface="Arial"/>
                <a:ea typeface="+mn-ea"/>
                <a:cs typeface="+mn-cs"/>
              </a:rPr>
              <a:t>Mr. Bunker is a Software Developer and HL7 Consultant and has an financial relationships with Cimarron, </a:t>
            </a:r>
            <a:r>
              <a:rPr lang="en-US" sz="1800" b="1" i="1" kern="1200" dirty="0" err="1" smtClean="0">
                <a:solidFill>
                  <a:schemeClr val="tx1"/>
                </a:solidFill>
                <a:latin typeface="Arial"/>
                <a:ea typeface="+mn-ea"/>
                <a:cs typeface="+mn-cs"/>
              </a:rPr>
              <a:t>Comforce</a:t>
            </a:r>
            <a:r>
              <a:rPr lang="en-US" sz="1800" b="1" i="1" kern="1200" dirty="0" smtClean="0">
                <a:solidFill>
                  <a:schemeClr val="tx1"/>
                </a:solidFill>
                <a:latin typeface="Arial"/>
                <a:ea typeface="+mn-ea"/>
                <a:cs typeface="+mn-cs"/>
              </a:rPr>
              <a:t>, and Crystal Lightning.  He has been contracted through IHS to provide EHR consultation and training.  Mr. Bunker will not be promoting any of the other products or companies with which he has a financial relationship during this presentation</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a:xfrm>
            <a:off x="457200" y="0"/>
            <a:ext cx="8229600" cy="1143000"/>
          </a:xfrm>
        </p:spPr>
        <p:txBody>
          <a:bodyPr/>
          <a:lstStyle/>
          <a:p>
            <a:r>
              <a:rPr lang="en-US" dirty="0" smtClean="0"/>
              <a:t>Big Picture</a:t>
            </a:r>
          </a:p>
        </p:txBody>
      </p:sp>
      <p:grpSp>
        <p:nvGrpSpPr>
          <p:cNvPr id="223" name="Group 222" descr="RPMS and BYIM are used to transfer Local File Folder (HL7 files) through the Internet and to the State IIS (Immunization Information System)."/>
          <p:cNvGrpSpPr/>
          <p:nvPr/>
        </p:nvGrpSpPr>
        <p:grpSpPr>
          <a:xfrm>
            <a:off x="304800" y="1524000"/>
            <a:ext cx="8686800" cy="4876800"/>
            <a:chOff x="304800" y="1524000"/>
            <a:chExt cx="8686800" cy="4876800"/>
          </a:xfrm>
        </p:grpSpPr>
        <p:sp>
          <p:nvSpPr>
            <p:cNvPr id="5" name="Rectangle 4"/>
            <p:cNvSpPr/>
            <p:nvPr/>
          </p:nvSpPr>
          <p:spPr>
            <a:xfrm>
              <a:off x="304800" y="1524000"/>
              <a:ext cx="8686800" cy="487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27" name="AutoShape 3"/>
            <p:cNvSpPr>
              <a:spLocks noChangeAspect="1" noChangeArrowheads="1" noTextEdit="1"/>
            </p:cNvSpPr>
            <p:nvPr/>
          </p:nvSpPr>
          <p:spPr bwMode="auto">
            <a:xfrm>
              <a:off x="533400" y="1619250"/>
              <a:ext cx="8431213" cy="44005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9" name="Freeform 5"/>
            <p:cNvSpPr>
              <a:spLocks/>
            </p:cNvSpPr>
            <p:nvPr/>
          </p:nvSpPr>
          <p:spPr bwMode="auto">
            <a:xfrm>
              <a:off x="546100" y="1816100"/>
              <a:ext cx="1182688" cy="2366963"/>
            </a:xfrm>
            <a:custGeom>
              <a:avLst/>
              <a:gdLst/>
              <a:ahLst/>
              <a:cxnLst>
                <a:cxn ang="0">
                  <a:pos x="621" y="0"/>
                </a:cxn>
                <a:cxn ang="0">
                  <a:pos x="644" y="0"/>
                </a:cxn>
                <a:cxn ang="0">
                  <a:pos x="668" y="8"/>
                </a:cxn>
                <a:cxn ang="0">
                  <a:pos x="691" y="24"/>
                </a:cxn>
                <a:cxn ang="0">
                  <a:pos x="706" y="39"/>
                </a:cxn>
                <a:cxn ang="0">
                  <a:pos x="722" y="62"/>
                </a:cxn>
                <a:cxn ang="0">
                  <a:pos x="737" y="78"/>
                </a:cxn>
                <a:cxn ang="0">
                  <a:pos x="745" y="101"/>
                </a:cxn>
                <a:cxn ang="0">
                  <a:pos x="745" y="124"/>
                </a:cxn>
                <a:cxn ang="0">
                  <a:pos x="745" y="1382"/>
                </a:cxn>
                <a:cxn ang="0">
                  <a:pos x="737" y="1406"/>
                </a:cxn>
                <a:cxn ang="0">
                  <a:pos x="730" y="1421"/>
                </a:cxn>
                <a:cxn ang="0">
                  <a:pos x="714" y="1444"/>
                </a:cxn>
                <a:cxn ang="0">
                  <a:pos x="699" y="1460"/>
                </a:cxn>
                <a:cxn ang="0">
                  <a:pos x="675" y="1476"/>
                </a:cxn>
                <a:cxn ang="0">
                  <a:pos x="652" y="1483"/>
                </a:cxn>
                <a:cxn ang="0">
                  <a:pos x="636" y="1491"/>
                </a:cxn>
                <a:cxn ang="0">
                  <a:pos x="124" y="1491"/>
                </a:cxn>
                <a:cxn ang="0">
                  <a:pos x="101" y="1491"/>
                </a:cxn>
                <a:cxn ang="0">
                  <a:pos x="77" y="1483"/>
                </a:cxn>
                <a:cxn ang="0">
                  <a:pos x="54" y="1468"/>
                </a:cxn>
                <a:cxn ang="0">
                  <a:pos x="39" y="1452"/>
                </a:cxn>
                <a:cxn ang="0">
                  <a:pos x="23" y="1437"/>
                </a:cxn>
                <a:cxn ang="0">
                  <a:pos x="8" y="1413"/>
                </a:cxn>
                <a:cxn ang="0">
                  <a:pos x="0" y="1390"/>
                </a:cxn>
                <a:cxn ang="0">
                  <a:pos x="0" y="1367"/>
                </a:cxn>
                <a:cxn ang="0">
                  <a:pos x="0" y="117"/>
                </a:cxn>
                <a:cxn ang="0">
                  <a:pos x="8" y="93"/>
                </a:cxn>
                <a:cxn ang="0">
                  <a:pos x="15" y="70"/>
                </a:cxn>
                <a:cxn ang="0">
                  <a:pos x="31" y="47"/>
                </a:cxn>
                <a:cxn ang="0">
                  <a:pos x="46" y="31"/>
                </a:cxn>
                <a:cxn ang="0">
                  <a:pos x="70" y="16"/>
                </a:cxn>
                <a:cxn ang="0">
                  <a:pos x="93" y="8"/>
                </a:cxn>
                <a:cxn ang="0">
                  <a:pos x="108" y="0"/>
                </a:cxn>
              </a:cxnLst>
              <a:rect l="0" t="0" r="r" b="b"/>
              <a:pathLst>
                <a:path w="745" h="1491">
                  <a:moveTo>
                    <a:pt x="124" y="0"/>
                  </a:moveTo>
                  <a:lnTo>
                    <a:pt x="621" y="0"/>
                  </a:lnTo>
                  <a:lnTo>
                    <a:pt x="636" y="0"/>
                  </a:lnTo>
                  <a:lnTo>
                    <a:pt x="644" y="0"/>
                  </a:lnTo>
                  <a:lnTo>
                    <a:pt x="652" y="8"/>
                  </a:lnTo>
                  <a:lnTo>
                    <a:pt x="668" y="8"/>
                  </a:lnTo>
                  <a:lnTo>
                    <a:pt x="675" y="16"/>
                  </a:lnTo>
                  <a:lnTo>
                    <a:pt x="691" y="24"/>
                  </a:lnTo>
                  <a:lnTo>
                    <a:pt x="699" y="31"/>
                  </a:lnTo>
                  <a:lnTo>
                    <a:pt x="706" y="39"/>
                  </a:lnTo>
                  <a:lnTo>
                    <a:pt x="714" y="47"/>
                  </a:lnTo>
                  <a:lnTo>
                    <a:pt x="722" y="62"/>
                  </a:lnTo>
                  <a:lnTo>
                    <a:pt x="730" y="70"/>
                  </a:lnTo>
                  <a:lnTo>
                    <a:pt x="737" y="78"/>
                  </a:lnTo>
                  <a:lnTo>
                    <a:pt x="737" y="93"/>
                  </a:lnTo>
                  <a:lnTo>
                    <a:pt x="745" y="101"/>
                  </a:lnTo>
                  <a:lnTo>
                    <a:pt x="745" y="117"/>
                  </a:lnTo>
                  <a:lnTo>
                    <a:pt x="745" y="124"/>
                  </a:lnTo>
                  <a:lnTo>
                    <a:pt x="745" y="1367"/>
                  </a:lnTo>
                  <a:lnTo>
                    <a:pt x="745" y="1382"/>
                  </a:lnTo>
                  <a:lnTo>
                    <a:pt x="745" y="1390"/>
                  </a:lnTo>
                  <a:lnTo>
                    <a:pt x="737" y="1406"/>
                  </a:lnTo>
                  <a:lnTo>
                    <a:pt x="737" y="1413"/>
                  </a:lnTo>
                  <a:lnTo>
                    <a:pt x="730" y="1421"/>
                  </a:lnTo>
                  <a:lnTo>
                    <a:pt x="722" y="1437"/>
                  </a:lnTo>
                  <a:lnTo>
                    <a:pt x="714" y="1444"/>
                  </a:lnTo>
                  <a:lnTo>
                    <a:pt x="706" y="1452"/>
                  </a:lnTo>
                  <a:lnTo>
                    <a:pt x="699" y="1460"/>
                  </a:lnTo>
                  <a:lnTo>
                    <a:pt x="691" y="1468"/>
                  </a:lnTo>
                  <a:lnTo>
                    <a:pt x="675" y="1476"/>
                  </a:lnTo>
                  <a:lnTo>
                    <a:pt x="668" y="1483"/>
                  </a:lnTo>
                  <a:lnTo>
                    <a:pt x="652" y="1483"/>
                  </a:lnTo>
                  <a:lnTo>
                    <a:pt x="644" y="1491"/>
                  </a:lnTo>
                  <a:lnTo>
                    <a:pt x="636" y="1491"/>
                  </a:lnTo>
                  <a:lnTo>
                    <a:pt x="621" y="1491"/>
                  </a:lnTo>
                  <a:lnTo>
                    <a:pt x="124" y="1491"/>
                  </a:lnTo>
                  <a:lnTo>
                    <a:pt x="108" y="1491"/>
                  </a:lnTo>
                  <a:lnTo>
                    <a:pt x="101" y="1491"/>
                  </a:lnTo>
                  <a:lnTo>
                    <a:pt x="93" y="1483"/>
                  </a:lnTo>
                  <a:lnTo>
                    <a:pt x="77" y="1483"/>
                  </a:lnTo>
                  <a:lnTo>
                    <a:pt x="70" y="1476"/>
                  </a:lnTo>
                  <a:lnTo>
                    <a:pt x="54" y="1468"/>
                  </a:lnTo>
                  <a:lnTo>
                    <a:pt x="46" y="1460"/>
                  </a:lnTo>
                  <a:lnTo>
                    <a:pt x="39" y="1452"/>
                  </a:lnTo>
                  <a:lnTo>
                    <a:pt x="31" y="1444"/>
                  </a:lnTo>
                  <a:lnTo>
                    <a:pt x="23" y="1437"/>
                  </a:lnTo>
                  <a:lnTo>
                    <a:pt x="15" y="1421"/>
                  </a:lnTo>
                  <a:lnTo>
                    <a:pt x="8" y="1413"/>
                  </a:lnTo>
                  <a:lnTo>
                    <a:pt x="8" y="1406"/>
                  </a:lnTo>
                  <a:lnTo>
                    <a:pt x="0" y="1390"/>
                  </a:lnTo>
                  <a:lnTo>
                    <a:pt x="0" y="1382"/>
                  </a:lnTo>
                  <a:lnTo>
                    <a:pt x="0" y="1367"/>
                  </a:lnTo>
                  <a:lnTo>
                    <a:pt x="0" y="124"/>
                  </a:lnTo>
                  <a:lnTo>
                    <a:pt x="0" y="117"/>
                  </a:lnTo>
                  <a:lnTo>
                    <a:pt x="0" y="101"/>
                  </a:lnTo>
                  <a:lnTo>
                    <a:pt x="8" y="93"/>
                  </a:lnTo>
                  <a:lnTo>
                    <a:pt x="8" y="78"/>
                  </a:lnTo>
                  <a:lnTo>
                    <a:pt x="15" y="70"/>
                  </a:lnTo>
                  <a:lnTo>
                    <a:pt x="23" y="62"/>
                  </a:lnTo>
                  <a:lnTo>
                    <a:pt x="31" y="47"/>
                  </a:lnTo>
                  <a:lnTo>
                    <a:pt x="39" y="39"/>
                  </a:lnTo>
                  <a:lnTo>
                    <a:pt x="46" y="31"/>
                  </a:lnTo>
                  <a:lnTo>
                    <a:pt x="54" y="24"/>
                  </a:lnTo>
                  <a:lnTo>
                    <a:pt x="70" y="16"/>
                  </a:lnTo>
                  <a:lnTo>
                    <a:pt x="77" y="8"/>
                  </a:lnTo>
                  <a:lnTo>
                    <a:pt x="93" y="8"/>
                  </a:lnTo>
                  <a:lnTo>
                    <a:pt x="101" y="0"/>
                  </a:lnTo>
                  <a:lnTo>
                    <a:pt x="108" y="0"/>
                  </a:lnTo>
                  <a:lnTo>
                    <a:pt x="124" y="0"/>
                  </a:lnTo>
                  <a:close/>
                </a:path>
              </a:pathLst>
            </a:custGeom>
            <a:solidFill>
              <a:srgbClr val="FFFF9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0" name="Freeform 6"/>
            <p:cNvSpPr>
              <a:spLocks/>
            </p:cNvSpPr>
            <p:nvPr/>
          </p:nvSpPr>
          <p:spPr bwMode="auto">
            <a:xfrm>
              <a:off x="706438" y="1803400"/>
              <a:ext cx="36513" cy="25400"/>
            </a:xfrm>
            <a:custGeom>
              <a:avLst/>
              <a:gdLst/>
              <a:ahLst/>
              <a:cxnLst>
                <a:cxn ang="0">
                  <a:pos x="23" y="16"/>
                </a:cxn>
                <a:cxn ang="0">
                  <a:pos x="15" y="16"/>
                </a:cxn>
                <a:cxn ang="0">
                  <a:pos x="0" y="16"/>
                </a:cxn>
                <a:cxn ang="0">
                  <a:pos x="0" y="8"/>
                </a:cxn>
                <a:cxn ang="0">
                  <a:pos x="0" y="8"/>
                </a:cxn>
                <a:cxn ang="0">
                  <a:pos x="7" y="0"/>
                </a:cxn>
                <a:cxn ang="0">
                  <a:pos x="23" y="0"/>
                </a:cxn>
                <a:cxn ang="0">
                  <a:pos x="23" y="8"/>
                </a:cxn>
                <a:cxn ang="0">
                  <a:pos x="23" y="16"/>
                </a:cxn>
              </a:cxnLst>
              <a:rect l="0" t="0" r="r" b="b"/>
              <a:pathLst>
                <a:path w="23" h="16">
                  <a:moveTo>
                    <a:pt x="23" y="16"/>
                  </a:moveTo>
                  <a:lnTo>
                    <a:pt x="15" y="16"/>
                  </a:lnTo>
                  <a:lnTo>
                    <a:pt x="0" y="16"/>
                  </a:lnTo>
                  <a:lnTo>
                    <a:pt x="0" y="8"/>
                  </a:lnTo>
                  <a:lnTo>
                    <a:pt x="0" y="8"/>
                  </a:lnTo>
                  <a:lnTo>
                    <a:pt x="7" y="0"/>
                  </a:lnTo>
                  <a:lnTo>
                    <a:pt x="23" y="0"/>
                  </a:lnTo>
                  <a:lnTo>
                    <a:pt x="23" y="8"/>
                  </a:lnTo>
                  <a:lnTo>
                    <a:pt x="23" y="1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1" name="Freeform 7"/>
            <p:cNvSpPr>
              <a:spLocks/>
            </p:cNvSpPr>
            <p:nvPr/>
          </p:nvSpPr>
          <p:spPr bwMode="auto">
            <a:xfrm>
              <a:off x="668338" y="1816100"/>
              <a:ext cx="38100" cy="25400"/>
            </a:xfrm>
            <a:custGeom>
              <a:avLst/>
              <a:gdLst/>
              <a:ahLst/>
              <a:cxnLst>
                <a:cxn ang="0">
                  <a:pos x="24" y="8"/>
                </a:cxn>
                <a:cxn ang="0">
                  <a:pos x="16" y="16"/>
                </a:cxn>
                <a:cxn ang="0">
                  <a:pos x="0" y="16"/>
                </a:cxn>
                <a:cxn ang="0">
                  <a:pos x="0" y="8"/>
                </a:cxn>
                <a:cxn ang="0">
                  <a:pos x="0" y="8"/>
                </a:cxn>
                <a:cxn ang="0">
                  <a:pos x="8" y="0"/>
                </a:cxn>
                <a:cxn ang="0">
                  <a:pos x="24" y="0"/>
                </a:cxn>
                <a:cxn ang="0">
                  <a:pos x="24" y="0"/>
                </a:cxn>
                <a:cxn ang="0">
                  <a:pos x="24" y="8"/>
                </a:cxn>
              </a:cxnLst>
              <a:rect l="0" t="0" r="r" b="b"/>
              <a:pathLst>
                <a:path w="24" h="16">
                  <a:moveTo>
                    <a:pt x="24" y="8"/>
                  </a:moveTo>
                  <a:lnTo>
                    <a:pt x="16" y="16"/>
                  </a:lnTo>
                  <a:lnTo>
                    <a:pt x="0" y="16"/>
                  </a:lnTo>
                  <a:lnTo>
                    <a:pt x="0" y="8"/>
                  </a:lnTo>
                  <a:lnTo>
                    <a:pt x="0" y="8"/>
                  </a:lnTo>
                  <a:lnTo>
                    <a:pt x="8" y="0"/>
                  </a:lnTo>
                  <a:lnTo>
                    <a:pt x="24" y="0"/>
                  </a:lnTo>
                  <a:lnTo>
                    <a:pt x="24" y="0"/>
                  </a:lnTo>
                  <a:lnTo>
                    <a:pt x="24"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2" name="Freeform 8"/>
            <p:cNvSpPr>
              <a:spLocks/>
            </p:cNvSpPr>
            <p:nvPr/>
          </p:nvSpPr>
          <p:spPr bwMode="auto">
            <a:xfrm>
              <a:off x="595313" y="1828800"/>
              <a:ext cx="73025" cy="61913"/>
            </a:xfrm>
            <a:custGeom>
              <a:avLst/>
              <a:gdLst/>
              <a:ahLst/>
              <a:cxnLst>
                <a:cxn ang="0">
                  <a:pos x="46" y="8"/>
                </a:cxn>
                <a:cxn ang="0">
                  <a:pos x="39" y="16"/>
                </a:cxn>
                <a:cxn ang="0">
                  <a:pos x="31" y="23"/>
                </a:cxn>
                <a:cxn ang="0">
                  <a:pos x="23" y="31"/>
                </a:cxn>
                <a:cxn ang="0">
                  <a:pos x="15" y="39"/>
                </a:cxn>
                <a:cxn ang="0">
                  <a:pos x="8" y="31"/>
                </a:cxn>
                <a:cxn ang="0">
                  <a:pos x="0" y="23"/>
                </a:cxn>
                <a:cxn ang="0">
                  <a:pos x="15" y="16"/>
                </a:cxn>
                <a:cxn ang="0">
                  <a:pos x="23" y="8"/>
                </a:cxn>
                <a:cxn ang="0">
                  <a:pos x="31" y="0"/>
                </a:cxn>
                <a:cxn ang="0">
                  <a:pos x="46" y="0"/>
                </a:cxn>
                <a:cxn ang="0">
                  <a:pos x="46" y="0"/>
                </a:cxn>
                <a:cxn ang="0">
                  <a:pos x="46" y="8"/>
                </a:cxn>
              </a:cxnLst>
              <a:rect l="0" t="0" r="r" b="b"/>
              <a:pathLst>
                <a:path w="46" h="39">
                  <a:moveTo>
                    <a:pt x="46" y="8"/>
                  </a:moveTo>
                  <a:lnTo>
                    <a:pt x="39" y="16"/>
                  </a:lnTo>
                  <a:lnTo>
                    <a:pt x="31" y="23"/>
                  </a:lnTo>
                  <a:lnTo>
                    <a:pt x="23" y="31"/>
                  </a:lnTo>
                  <a:lnTo>
                    <a:pt x="15" y="39"/>
                  </a:lnTo>
                  <a:lnTo>
                    <a:pt x="8" y="31"/>
                  </a:lnTo>
                  <a:lnTo>
                    <a:pt x="0" y="23"/>
                  </a:lnTo>
                  <a:lnTo>
                    <a:pt x="15" y="16"/>
                  </a:lnTo>
                  <a:lnTo>
                    <a:pt x="23" y="8"/>
                  </a:lnTo>
                  <a:lnTo>
                    <a:pt x="31" y="0"/>
                  </a:lnTo>
                  <a:lnTo>
                    <a:pt x="46" y="0"/>
                  </a:lnTo>
                  <a:lnTo>
                    <a:pt x="46" y="0"/>
                  </a:lnTo>
                  <a:lnTo>
                    <a:pt x="46"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3" name="Freeform 9"/>
            <p:cNvSpPr>
              <a:spLocks/>
            </p:cNvSpPr>
            <p:nvPr/>
          </p:nvSpPr>
          <p:spPr bwMode="auto">
            <a:xfrm>
              <a:off x="546100" y="1865313"/>
              <a:ext cx="73025" cy="87313"/>
            </a:xfrm>
            <a:custGeom>
              <a:avLst/>
              <a:gdLst/>
              <a:ahLst/>
              <a:cxnLst>
                <a:cxn ang="0">
                  <a:pos x="46" y="16"/>
                </a:cxn>
                <a:cxn ang="0">
                  <a:pos x="39" y="24"/>
                </a:cxn>
                <a:cxn ang="0">
                  <a:pos x="31" y="31"/>
                </a:cxn>
                <a:cxn ang="0">
                  <a:pos x="23" y="39"/>
                </a:cxn>
                <a:cxn ang="0">
                  <a:pos x="15" y="55"/>
                </a:cxn>
                <a:cxn ang="0">
                  <a:pos x="8" y="47"/>
                </a:cxn>
                <a:cxn ang="0">
                  <a:pos x="0" y="47"/>
                </a:cxn>
                <a:cxn ang="0">
                  <a:pos x="8" y="31"/>
                </a:cxn>
                <a:cxn ang="0">
                  <a:pos x="15" y="24"/>
                </a:cxn>
                <a:cxn ang="0">
                  <a:pos x="23" y="16"/>
                </a:cxn>
                <a:cxn ang="0">
                  <a:pos x="31" y="0"/>
                </a:cxn>
                <a:cxn ang="0">
                  <a:pos x="39" y="8"/>
                </a:cxn>
                <a:cxn ang="0">
                  <a:pos x="46" y="16"/>
                </a:cxn>
              </a:cxnLst>
              <a:rect l="0" t="0" r="r" b="b"/>
              <a:pathLst>
                <a:path w="46" h="55">
                  <a:moveTo>
                    <a:pt x="46" y="16"/>
                  </a:moveTo>
                  <a:lnTo>
                    <a:pt x="39" y="24"/>
                  </a:lnTo>
                  <a:lnTo>
                    <a:pt x="31" y="31"/>
                  </a:lnTo>
                  <a:lnTo>
                    <a:pt x="23" y="39"/>
                  </a:lnTo>
                  <a:lnTo>
                    <a:pt x="15" y="55"/>
                  </a:lnTo>
                  <a:lnTo>
                    <a:pt x="8" y="47"/>
                  </a:lnTo>
                  <a:lnTo>
                    <a:pt x="0" y="47"/>
                  </a:lnTo>
                  <a:lnTo>
                    <a:pt x="8" y="31"/>
                  </a:lnTo>
                  <a:lnTo>
                    <a:pt x="15" y="24"/>
                  </a:lnTo>
                  <a:lnTo>
                    <a:pt x="23" y="16"/>
                  </a:lnTo>
                  <a:lnTo>
                    <a:pt x="31" y="0"/>
                  </a:lnTo>
                  <a:lnTo>
                    <a:pt x="39" y="8"/>
                  </a:lnTo>
                  <a:lnTo>
                    <a:pt x="46" y="1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4" name="Freeform 10"/>
            <p:cNvSpPr>
              <a:spLocks/>
            </p:cNvSpPr>
            <p:nvPr/>
          </p:nvSpPr>
          <p:spPr bwMode="auto">
            <a:xfrm>
              <a:off x="533400" y="1939925"/>
              <a:ext cx="36513" cy="36513"/>
            </a:xfrm>
            <a:custGeom>
              <a:avLst/>
              <a:gdLst/>
              <a:ahLst/>
              <a:cxnLst>
                <a:cxn ang="0">
                  <a:pos x="23" y="8"/>
                </a:cxn>
                <a:cxn ang="0">
                  <a:pos x="23" y="15"/>
                </a:cxn>
                <a:cxn ang="0">
                  <a:pos x="16" y="23"/>
                </a:cxn>
                <a:cxn ang="0">
                  <a:pos x="8" y="23"/>
                </a:cxn>
                <a:cxn ang="0">
                  <a:pos x="0" y="23"/>
                </a:cxn>
                <a:cxn ang="0">
                  <a:pos x="8" y="8"/>
                </a:cxn>
                <a:cxn ang="0">
                  <a:pos x="8" y="0"/>
                </a:cxn>
                <a:cxn ang="0">
                  <a:pos x="16" y="0"/>
                </a:cxn>
                <a:cxn ang="0">
                  <a:pos x="23" y="8"/>
                </a:cxn>
              </a:cxnLst>
              <a:rect l="0" t="0" r="r" b="b"/>
              <a:pathLst>
                <a:path w="23" h="23">
                  <a:moveTo>
                    <a:pt x="23" y="8"/>
                  </a:moveTo>
                  <a:lnTo>
                    <a:pt x="23" y="15"/>
                  </a:lnTo>
                  <a:lnTo>
                    <a:pt x="16" y="23"/>
                  </a:lnTo>
                  <a:lnTo>
                    <a:pt x="8" y="23"/>
                  </a:lnTo>
                  <a:lnTo>
                    <a:pt x="0" y="23"/>
                  </a:lnTo>
                  <a:lnTo>
                    <a:pt x="8" y="8"/>
                  </a:lnTo>
                  <a:lnTo>
                    <a:pt x="8" y="0"/>
                  </a:lnTo>
                  <a:lnTo>
                    <a:pt x="16" y="0"/>
                  </a:lnTo>
                  <a:lnTo>
                    <a:pt x="23"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5" name="Freeform 11"/>
            <p:cNvSpPr>
              <a:spLocks/>
            </p:cNvSpPr>
            <p:nvPr/>
          </p:nvSpPr>
          <p:spPr bwMode="auto">
            <a:xfrm>
              <a:off x="533400" y="1976438"/>
              <a:ext cx="25400" cy="36513"/>
            </a:xfrm>
            <a:custGeom>
              <a:avLst/>
              <a:gdLst/>
              <a:ahLst/>
              <a:cxnLst>
                <a:cxn ang="0">
                  <a:pos x="16" y="0"/>
                </a:cxn>
                <a:cxn ang="0">
                  <a:pos x="16" y="16"/>
                </a:cxn>
                <a:cxn ang="0">
                  <a:pos x="16" y="23"/>
                </a:cxn>
                <a:cxn ang="0">
                  <a:pos x="8" y="23"/>
                </a:cxn>
                <a:cxn ang="0">
                  <a:pos x="0" y="23"/>
                </a:cxn>
                <a:cxn ang="0">
                  <a:pos x="0" y="16"/>
                </a:cxn>
                <a:cxn ang="0">
                  <a:pos x="0" y="0"/>
                </a:cxn>
                <a:cxn ang="0">
                  <a:pos x="8" y="0"/>
                </a:cxn>
                <a:cxn ang="0">
                  <a:pos x="16" y="0"/>
                </a:cxn>
              </a:cxnLst>
              <a:rect l="0" t="0" r="r" b="b"/>
              <a:pathLst>
                <a:path w="16" h="23">
                  <a:moveTo>
                    <a:pt x="16" y="0"/>
                  </a:moveTo>
                  <a:lnTo>
                    <a:pt x="16" y="16"/>
                  </a:lnTo>
                  <a:lnTo>
                    <a:pt x="16" y="23"/>
                  </a:lnTo>
                  <a:lnTo>
                    <a:pt x="8" y="23"/>
                  </a:lnTo>
                  <a:lnTo>
                    <a:pt x="0" y="23"/>
                  </a:lnTo>
                  <a:lnTo>
                    <a:pt x="0" y="16"/>
                  </a:lnTo>
                  <a:lnTo>
                    <a:pt x="0" y="0"/>
                  </a:lnTo>
                  <a:lnTo>
                    <a:pt x="8" y="0"/>
                  </a:lnTo>
                  <a:lnTo>
                    <a:pt x="1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6" name="Freeform 12"/>
            <p:cNvSpPr>
              <a:spLocks/>
            </p:cNvSpPr>
            <p:nvPr/>
          </p:nvSpPr>
          <p:spPr bwMode="auto">
            <a:xfrm>
              <a:off x="533400" y="2012950"/>
              <a:ext cx="25400" cy="1973263"/>
            </a:xfrm>
            <a:custGeom>
              <a:avLst/>
              <a:gdLst/>
              <a:ahLst/>
              <a:cxnLst>
                <a:cxn ang="0">
                  <a:pos x="16" y="0"/>
                </a:cxn>
                <a:cxn ang="0">
                  <a:pos x="16" y="1243"/>
                </a:cxn>
                <a:cxn ang="0">
                  <a:pos x="8" y="1243"/>
                </a:cxn>
                <a:cxn ang="0">
                  <a:pos x="0" y="1243"/>
                </a:cxn>
                <a:cxn ang="0">
                  <a:pos x="0" y="0"/>
                </a:cxn>
                <a:cxn ang="0">
                  <a:pos x="8" y="0"/>
                </a:cxn>
                <a:cxn ang="0">
                  <a:pos x="16" y="0"/>
                </a:cxn>
              </a:cxnLst>
              <a:rect l="0" t="0" r="r" b="b"/>
              <a:pathLst>
                <a:path w="16" h="1243">
                  <a:moveTo>
                    <a:pt x="16" y="0"/>
                  </a:moveTo>
                  <a:lnTo>
                    <a:pt x="16" y="1243"/>
                  </a:lnTo>
                  <a:lnTo>
                    <a:pt x="8" y="1243"/>
                  </a:lnTo>
                  <a:lnTo>
                    <a:pt x="0" y="1243"/>
                  </a:lnTo>
                  <a:lnTo>
                    <a:pt x="0" y="0"/>
                  </a:lnTo>
                  <a:lnTo>
                    <a:pt x="8" y="0"/>
                  </a:lnTo>
                  <a:lnTo>
                    <a:pt x="1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7" name="Freeform 13"/>
            <p:cNvSpPr>
              <a:spLocks/>
            </p:cNvSpPr>
            <p:nvPr/>
          </p:nvSpPr>
          <p:spPr bwMode="auto">
            <a:xfrm>
              <a:off x="533400" y="3986213"/>
              <a:ext cx="25400" cy="36513"/>
            </a:xfrm>
            <a:custGeom>
              <a:avLst/>
              <a:gdLst/>
              <a:ahLst/>
              <a:cxnLst>
                <a:cxn ang="0">
                  <a:pos x="16" y="0"/>
                </a:cxn>
                <a:cxn ang="0">
                  <a:pos x="16" y="15"/>
                </a:cxn>
                <a:cxn ang="0">
                  <a:pos x="16" y="23"/>
                </a:cxn>
                <a:cxn ang="0">
                  <a:pos x="8" y="23"/>
                </a:cxn>
                <a:cxn ang="0">
                  <a:pos x="0" y="23"/>
                </a:cxn>
                <a:cxn ang="0">
                  <a:pos x="0" y="15"/>
                </a:cxn>
                <a:cxn ang="0">
                  <a:pos x="0" y="0"/>
                </a:cxn>
                <a:cxn ang="0">
                  <a:pos x="8" y="0"/>
                </a:cxn>
                <a:cxn ang="0">
                  <a:pos x="16" y="0"/>
                </a:cxn>
              </a:cxnLst>
              <a:rect l="0" t="0" r="r" b="b"/>
              <a:pathLst>
                <a:path w="16" h="23">
                  <a:moveTo>
                    <a:pt x="16" y="0"/>
                  </a:moveTo>
                  <a:lnTo>
                    <a:pt x="16" y="15"/>
                  </a:lnTo>
                  <a:lnTo>
                    <a:pt x="16" y="23"/>
                  </a:lnTo>
                  <a:lnTo>
                    <a:pt x="8" y="23"/>
                  </a:lnTo>
                  <a:lnTo>
                    <a:pt x="0" y="23"/>
                  </a:lnTo>
                  <a:lnTo>
                    <a:pt x="0" y="15"/>
                  </a:lnTo>
                  <a:lnTo>
                    <a:pt x="0" y="0"/>
                  </a:lnTo>
                  <a:lnTo>
                    <a:pt x="8" y="0"/>
                  </a:lnTo>
                  <a:lnTo>
                    <a:pt x="1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8" name="Freeform 14"/>
            <p:cNvSpPr>
              <a:spLocks/>
            </p:cNvSpPr>
            <p:nvPr/>
          </p:nvSpPr>
          <p:spPr bwMode="auto">
            <a:xfrm>
              <a:off x="533400" y="4022725"/>
              <a:ext cx="36513" cy="36513"/>
            </a:xfrm>
            <a:custGeom>
              <a:avLst/>
              <a:gdLst/>
              <a:ahLst/>
              <a:cxnLst>
                <a:cxn ang="0">
                  <a:pos x="16" y="0"/>
                </a:cxn>
                <a:cxn ang="0">
                  <a:pos x="23" y="8"/>
                </a:cxn>
                <a:cxn ang="0">
                  <a:pos x="23" y="23"/>
                </a:cxn>
                <a:cxn ang="0">
                  <a:pos x="16" y="23"/>
                </a:cxn>
                <a:cxn ang="0">
                  <a:pos x="8" y="23"/>
                </a:cxn>
                <a:cxn ang="0">
                  <a:pos x="8" y="16"/>
                </a:cxn>
                <a:cxn ang="0">
                  <a:pos x="0" y="0"/>
                </a:cxn>
                <a:cxn ang="0">
                  <a:pos x="8" y="0"/>
                </a:cxn>
                <a:cxn ang="0">
                  <a:pos x="16" y="0"/>
                </a:cxn>
              </a:cxnLst>
              <a:rect l="0" t="0" r="r" b="b"/>
              <a:pathLst>
                <a:path w="23" h="23">
                  <a:moveTo>
                    <a:pt x="16" y="0"/>
                  </a:moveTo>
                  <a:lnTo>
                    <a:pt x="23" y="8"/>
                  </a:lnTo>
                  <a:lnTo>
                    <a:pt x="23" y="23"/>
                  </a:lnTo>
                  <a:lnTo>
                    <a:pt x="16" y="23"/>
                  </a:lnTo>
                  <a:lnTo>
                    <a:pt x="8" y="23"/>
                  </a:lnTo>
                  <a:lnTo>
                    <a:pt x="8" y="16"/>
                  </a:lnTo>
                  <a:lnTo>
                    <a:pt x="0" y="0"/>
                  </a:lnTo>
                  <a:lnTo>
                    <a:pt x="8" y="0"/>
                  </a:lnTo>
                  <a:lnTo>
                    <a:pt x="1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9" name="Freeform 15"/>
            <p:cNvSpPr>
              <a:spLocks/>
            </p:cNvSpPr>
            <p:nvPr/>
          </p:nvSpPr>
          <p:spPr bwMode="auto">
            <a:xfrm>
              <a:off x="546100" y="4059238"/>
              <a:ext cx="73025" cy="74613"/>
            </a:xfrm>
            <a:custGeom>
              <a:avLst/>
              <a:gdLst/>
              <a:ahLst/>
              <a:cxnLst>
                <a:cxn ang="0">
                  <a:pos x="15" y="0"/>
                </a:cxn>
                <a:cxn ang="0">
                  <a:pos x="23" y="8"/>
                </a:cxn>
                <a:cxn ang="0">
                  <a:pos x="31" y="16"/>
                </a:cxn>
                <a:cxn ang="0">
                  <a:pos x="39" y="24"/>
                </a:cxn>
                <a:cxn ang="0">
                  <a:pos x="46" y="31"/>
                </a:cxn>
                <a:cxn ang="0">
                  <a:pos x="39" y="39"/>
                </a:cxn>
                <a:cxn ang="0">
                  <a:pos x="31" y="47"/>
                </a:cxn>
                <a:cxn ang="0">
                  <a:pos x="23" y="39"/>
                </a:cxn>
                <a:cxn ang="0">
                  <a:pos x="15" y="24"/>
                </a:cxn>
                <a:cxn ang="0">
                  <a:pos x="8" y="16"/>
                </a:cxn>
                <a:cxn ang="0">
                  <a:pos x="0" y="0"/>
                </a:cxn>
                <a:cxn ang="0">
                  <a:pos x="8" y="0"/>
                </a:cxn>
                <a:cxn ang="0">
                  <a:pos x="15" y="0"/>
                </a:cxn>
              </a:cxnLst>
              <a:rect l="0" t="0" r="r" b="b"/>
              <a:pathLst>
                <a:path w="46" h="47">
                  <a:moveTo>
                    <a:pt x="15" y="0"/>
                  </a:moveTo>
                  <a:lnTo>
                    <a:pt x="23" y="8"/>
                  </a:lnTo>
                  <a:lnTo>
                    <a:pt x="31" y="16"/>
                  </a:lnTo>
                  <a:lnTo>
                    <a:pt x="39" y="24"/>
                  </a:lnTo>
                  <a:lnTo>
                    <a:pt x="46" y="31"/>
                  </a:lnTo>
                  <a:lnTo>
                    <a:pt x="39" y="39"/>
                  </a:lnTo>
                  <a:lnTo>
                    <a:pt x="31" y="47"/>
                  </a:lnTo>
                  <a:lnTo>
                    <a:pt x="23" y="39"/>
                  </a:lnTo>
                  <a:lnTo>
                    <a:pt x="15" y="24"/>
                  </a:lnTo>
                  <a:lnTo>
                    <a:pt x="8" y="16"/>
                  </a:lnTo>
                  <a:lnTo>
                    <a:pt x="0" y="0"/>
                  </a:lnTo>
                  <a:lnTo>
                    <a:pt x="8" y="0"/>
                  </a:lnTo>
                  <a:lnTo>
                    <a:pt x="1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0" name="Freeform 16"/>
            <p:cNvSpPr>
              <a:spLocks/>
            </p:cNvSpPr>
            <p:nvPr/>
          </p:nvSpPr>
          <p:spPr bwMode="auto">
            <a:xfrm>
              <a:off x="595313" y="4108450"/>
              <a:ext cx="73025" cy="74613"/>
            </a:xfrm>
            <a:custGeom>
              <a:avLst/>
              <a:gdLst/>
              <a:ahLst/>
              <a:cxnLst>
                <a:cxn ang="0">
                  <a:pos x="15" y="0"/>
                </a:cxn>
                <a:cxn ang="0">
                  <a:pos x="23" y="8"/>
                </a:cxn>
                <a:cxn ang="0">
                  <a:pos x="31" y="16"/>
                </a:cxn>
                <a:cxn ang="0">
                  <a:pos x="39" y="24"/>
                </a:cxn>
                <a:cxn ang="0">
                  <a:pos x="46" y="32"/>
                </a:cxn>
                <a:cxn ang="0">
                  <a:pos x="46" y="39"/>
                </a:cxn>
                <a:cxn ang="0">
                  <a:pos x="46" y="47"/>
                </a:cxn>
                <a:cxn ang="0">
                  <a:pos x="31" y="39"/>
                </a:cxn>
                <a:cxn ang="0">
                  <a:pos x="23" y="32"/>
                </a:cxn>
                <a:cxn ang="0">
                  <a:pos x="15" y="24"/>
                </a:cxn>
                <a:cxn ang="0">
                  <a:pos x="0" y="16"/>
                </a:cxn>
                <a:cxn ang="0">
                  <a:pos x="8" y="8"/>
                </a:cxn>
                <a:cxn ang="0">
                  <a:pos x="15" y="0"/>
                </a:cxn>
              </a:cxnLst>
              <a:rect l="0" t="0" r="r" b="b"/>
              <a:pathLst>
                <a:path w="46" h="47">
                  <a:moveTo>
                    <a:pt x="15" y="0"/>
                  </a:moveTo>
                  <a:lnTo>
                    <a:pt x="23" y="8"/>
                  </a:lnTo>
                  <a:lnTo>
                    <a:pt x="31" y="16"/>
                  </a:lnTo>
                  <a:lnTo>
                    <a:pt x="39" y="24"/>
                  </a:lnTo>
                  <a:lnTo>
                    <a:pt x="46" y="32"/>
                  </a:lnTo>
                  <a:lnTo>
                    <a:pt x="46" y="39"/>
                  </a:lnTo>
                  <a:lnTo>
                    <a:pt x="46" y="47"/>
                  </a:lnTo>
                  <a:lnTo>
                    <a:pt x="31" y="39"/>
                  </a:lnTo>
                  <a:lnTo>
                    <a:pt x="23" y="32"/>
                  </a:lnTo>
                  <a:lnTo>
                    <a:pt x="15" y="24"/>
                  </a:lnTo>
                  <a:lnTo>
                    <a:pt x="0" y="16"/>
                  </a:lnTo>
                  <a:lnTo>
                    <a:pt x="8" y="8"/>
                  </a:lnTo>
                  <a:lnTo>
                    <a:pt x="1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1" name="Freeform 17"/>
            <p:cNvSpPr>
              <a:spLocks/>
            </p:cNvSpPr>
            <p:nvPr/>
          </p:nvSpPr>
          <p:spPr bwMode="auto">
            <a:xfrm>
              <a:off x="668338" y="4159250"/>
              <a:ext cx="38100" cy="36513"/>
            </a:xfrm>
            <a:custGeom>
              <a:avLst/>
              <a:gdLst/>
              <a:ahLst/>
              <a:cxnLst>
                <a:cxn ang="0">
                  <a:pos x="0" y="0"/>
                </a:cxn>
                <a:cxn ang="0">
                  <a:pos x="16" y="0"/>
                </a:cxn>
                <a:cxn ang="0">
                  <a:pos x="24" y="7"/>
                </a:cxn>
                <a:cxn ang="0">
                  <a:pos x="24" y="15"/>
                </a:cxn>
                <a:cxn ang="0">
                  <a:pos x="24" y="23"/>
                </a:cxn>
                <a:cxn ang="0">
                  <a:pos x="8" y="15"/>
                </a:cxn>
                <a:cxn ang="0">
                  <a:pos x="0" y="15"/>
                </a:cxn>
                <a:cxn ang="0">
                  <a:pos x="0" y="7"/>
                </a:cxn>
                <a:cxn ang="0">
                  <a:pos x="0" y="0"/>
                </a:cxn>
              </a:cxnLst>
              <a:rect l="0" t="0" r="r" b="b"/>
              <a:pathLst>
                <a:path w="24" h="23">
                  <a:moveTo>
                    <a:pt x="0" y="0"/>
                  </a:moveTo>
                  <a:lnTo>
                    <a:pt x="16" y="0"/>
                  </a:lnTo>
                  <a:lnTo>
                    <a:pt x="24" y="7"/>
                  </a:lnTo>
                  <a:lnTo>
                    <a:pt x="24" y="15"/>
                  </a:lnTo>
                  <a:lnTo>
                    <a:pt x="24" y="23"/>
                  </a:lnTo>
                  <a:lnTo>
                    <a:pt x="8" y="15"/>
                  </a:lnTo>
                  <a:lnTo>
                    <a:pt x="0" y="15"/>
                  </a:lnTo>
                  <a:lnTo>
                    <a:pt x="0" y="7"/>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2" name="Freeform 18"/>
            <p:cNvSpPr>
              <a:spLocks/>
            </p:cNvSpPr>
            <p:nvPr/>
          </p:nvSpPr>
          <p:spPr bwMode="auto">
            <a:xfrm>
              <a:off x="706438" y="4170363"/>
              <a:ext cx="36513" cy="25400"/>
            </a:xfrm>
            <a:custGeom>
              <a:avLst/>
              <a:gdLst/>
              <a:ahLst/>
              <a:cxnLst>
                <a:cxn ang="0">
                  <a:pos x="0" y="0"/>
                </a:cxn>
                <a:cxn ang="0">
                  <a:pos x="15" y="0"/>
                </a:cxn>
                <a:cxn ang="0">
                  <a:pos x="23" y="0"/>
                </a:cxn>
                <a:cxn ang="0">
                  <a:pos x="23" y="8"/>
                </a:cxn>
                <a:cxn ang="0">
                  <a:pos x="23" y="16"/>
                </a:cxn>
                <a:cxn ang="0">
                  <a:pos x="7" y="16"/>
                </a:cxn>
                <a:cxn ang="0">
                  <a:pos x="0" y="16"/>
                </a:cxn>
                <a:cxn ang="0">
                  <a:pos x="0" y="8"/>
                </a:cxn>
                <a:cxn ang="0">
                  <a:pos x="0" y="0"/>
                </a:cxn>
              </a:cxnLst>
              <a:rect l="0" t="0" r="r" b="b"/>
              <a:pathLst>
                <a:path w="23" h="16">
                  <a:moveTo>
                    <a:pt x="0" y="0"/>
                  </a:moveTo>
                  <a:lnTo>
                    <a:pt x="15" y="0"/>
                  </a:lnTo>
                  <a:lnTo>
                    <a:pt x="23" y="0"/>
                  </a:lnTo>
                  <a:lnTo>
                    <a:pt x="23" y="8"/>
                  </a:lnTo>
                  <a:lnTo>
                    <a:pt x="23" y="16"/>
                  </a:lnTo>
                  <a:lnTo>
                    <a:pt x="7" y="16"/>
                  </a:lnTo>
                  <a:lnTo>
                    <a:pt x="0" y="16"/>
                  </a:lnTo>
                  <a:lnTo>
                    <a:pt x="0" y="8"/>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3" name="Freeform 19"/>
            <p:cNvSpPr>
              <a:spLocks/>
            </p:cNvSpPr>
            <p:nvPr/>
          </p:nvSpPr>
          <p:spPr bwMode="auto">
            <a:xfrm>
              <a:off x="742950" y="4170363"/>
              <a:ext cx="788988" cy="25400"/>
            </a:xfrm>
            <a:custGeom>
              <a:avLst/>
              <a:gdLst/>
              <a:ahLst/>
              <a:cxnLst>
                <a:cxn ang="0">
                  <a:pos x="0" y="0"/>
                </a:cxn>
                <a:cxn ang="0">
                  <a:pos x="497" y="0"/>
                </a:cxn>
                <a:cxn ang="0">
                  <a:pos x="497" y="8"/>
                </a:cxn>
                <a:cxn ang="0">
                  <a:pos x="497" y="16"/>
                </a:cxn>
                <a:cxn ang="0">
                  <a:pos x="0" y="16"/>
                </a:cxn>
                <a:cxn ang="0">
                  <a:pos x="0" y="8"/>
                </a:cxn>
                <a:cxn ang="0">
                  <a:pos x="0" y="0"/>
                </a:cxn>
              </a:cxnLst>
              <a:rect l="0" t="0" r="r" b="b"/>
              <a:pathLst>
                <a:path w="497" h="16">
                  <a:moveTo>
                    <a:pt x="0" y="0"/>
                  </a:moveTo>
                  <a:lnTo>
                    <a:pt x="497" y="0"/>
                  </a:lnTo>
                  <a:lnTo>
                    <a:pt x="497" y="8"/>
                  </a:lnTo>
                  <a:lnTo>
                    <a:pt x="497" y="16"/>
                  </a:lnTo>
                  <a:lnTo>
                    <a:pt x="0" y="16"/>
                  </a:lnTo>
                  <a:lnTo>
                    <a:pt x="0" y="8"/>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4" name="Freeform 20"/>
            <p:cNvSpPr>
              <a:spLocks/>
            </p:cNvSpPr>
            <p:nvPr/>
          </p:nvSpPr>
          <p:spPr bwMode="auto">
            <a:xfrm>
              <a:off x="1531938" y="4170363"/>
              <a:ext cx="36513" cy="25400"/>
            </a:xfrm>
            <a:custGeom>
              <a:avLst/>
              <a:gdLst/>
              <a:ahLst/>
              <a:cxnLst>
                <a:cxn ang="0">
                  <a:pos x="0" y="0"/>
                </a:cxn>
                <a:cxn ang="0">
                  <a:pos x="8" y="0"/>
                </a:cxn>
                <a:cxn ang="0">
                  <a:pos x="23" y="0"/>
                </a:cxn>
                <a:cxn ang="0">
                  <a:pos x="23" y="8"/>
                </a:cxn>
                <a:cxn ang="0">
                  <a:pos x="23" y="16"/>
                </a:cxn>
                <a:cxn ang="0">
                  <a:pos x="15" y="16"/>
                </a:cxn>
                <a:cxn ang="0">
                  <a:pos x="0" y="16"/>
                </a:cxn>
                <a:cxn ang="0">
                  <a:pos x="0" y="8"/>
                </a:cxn>
                <a:cxn ang="0">
                  <a:pos x="0" y="0"/>
                </a:cxn>
              </a:cxnLst>
              <a:rect l="0" t="0" r="r" b="b"/>
              <a:pathLst>
                <a:path w="23" h="16">
                  <a:moveTo>
                    <a:pt x="0" y="0"/>
                  </a:moveTo>
                  <a:lnTo>
                    <a:pt x="8" y="0"/>
                  </a:lnTo>
                  <a:lnTo>
                    <a:pt x="23" y="0"/>
                  </a:lnTo>
                  <a:lnTo>
                    <a:pt x="23" y="8"/>
                  </a:lnTo>
                  <a:lnTo>
                    <a:pt x="23" y="16"/>
                  </a:lnTo>
                  <a:lnTo>
                    <a:pt x="15" y="16"/>
                  </a:lnTo>
                  <a:lnTo>
                    <a:pt x="0" y="16"/>
                  </a:lnTo>
                  <a:lnTo>
                    <a:pt x="0" y="8"/>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5" name="Freeform 21"/>
            <p:cNvSpPr>
              <a:spLocks/>
            </p:cNvSpPr>
            <p:nvPr/>
          </p:nvSpPr>
          <p:spPr bwMode="auto">
            <a:xfrm>
              <a:off x="1568450" y="4159250"/>
              <a:ext cx="38100" cy="36513"/>
            </a:xfrm>
            <a:custGeom>
              <a:avLst/>
              <a:gdLst/>
              <a:ahLst/>
              <a:cxnLst>
                <a:cxn ang="0">
                  <a:pos x="0" y="7"/>
                </a:cxn>
                <a:cxn ang="0">
                  <a:pos x="8" y="0"/>
                </a:cxn>
                <a:cxn ang="0">
                  <a:pos x="16" y="0"/>
                </a:cxn>
                <a:cxn ang="0">
                  <a:pos x="24" y="7"/>
                </a:cxn>
                <a:cxn ang="0">
                  <a:pos x="24" y="15"/>
                </a:cxn>
                <a:cxn ang="0">
                  <a:pos x="16" y="15"/>
                </a:cxn>
                <a:cxn ang="0">
                  <a:pos x="0" y="23"/>
                </a:cxn>
                <a:cxn ang="0">
                  <a:pos x="0" y="15"/>
                </a:cxn>
                <a:cxn ang="0">
                  <a:pos x="0" y="7"/>
                </a:cxn>
              </a:cxnLst>
              <a:rect l="0" t="0" r="r" b="b"/>
              <a:pathLst>
                <a:path w="24" h="23">
                  <a:moveTo>
                    <a:pt x="0" y="7"/>
                  </a:moveTo>
                  <a:lnTo>
                    <a:pt x="8" y="0"/>
                  </a:lnTo>
                  <a:lnTo>
                    <a:pt x="16" y="0"/>
                  </a:lnTo>
                  <a:lnTo>
                    <a:pt x="24" y="7"/>
                  </a:lnTo>
                  <a:lnTo>
                    <a:pt x="24" y="15"/>
                  </a:lnTo>
                  <a:lnTo>
                    <a:pt x="16" y="15"/>
                  </a:lnTo>
                  <a:lnTo>
                    <a:pt x="0" y="23"/>
                  </a:lnTo>
                  <a:lnTo>
                    <a:pt x="0" y="15"/>
                  </a:lnTo>
                  <a:lnTo>
                    <a:pt x="0"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6" name="Freeform 22"/>
            <p:cNvSpPr>
              <a:spLocks/>
            </p:cNvSpPr>
            <p:nvPr/>
          </p:nvSpPr>
          <p:spPr bwMode="auto">
            <a:xfrm>
              <a:off x="1593850" y="4108450"/>
              <a:ext cx="85725" cy="74613"/>
            </a:xfrm>
            <a:custGeom>
              <a:avLst/>
              <a:gdLst/>
              <a:ahLst/>
              <a:cxnLst>
                <a:cxn ang="0">
                  <a:pos x="0" y="32"/>
                </a:cxn>
                <a:cxn ang="0">
                  <a:pos x="15" y="24"/>
                </a:cxn>
                <a:cxn ang="0">
                  <a:pos x="23" y="16"/>
                </a:cxn>
                <a:cxn ang="0">
                  <a:pos x="31" y="8"/>
                </a:cxn>
                <a:cxn ang="0">
                  <a:pos x="39" y="0"/>
                </a:cxn>
                <a:cxn ang="0">
                  <a:pos x="46" y="8"/>
                </a:cxn>
                <a:cxn ang="0">
                  <a:pos x="54" y="16"/>
                </a:cxn>
                <a:cxn ang="0">
                  <a:pos x="39" y="24"/>
                </a:cxn>
                <a:cxn ang="0">
                  <a:pos x="31" y="32"/>
                </a:cxn>
                <a:cxn ang="0">
                  <a:pos x="23" y="39"/>
                </a:cxn>
                <a:cxn ang="0">
                  <a:pos x="8" y="47"/>
                </a:cxn>
                <a:cxn ang="0">
                  <a:pos x="8" y="39"/>
                </a:cxn>
                <a:cxn ang="0">
                  <a:pos x="0" y="32"/>
                </a:cxn>
              </a:cxnLst>
              <a:rect l="0" t="0" r="r" b="b"/>
              <a:pathLst>
                <a:path w="54" h="47">
                  <a:moveTo>
                    <a:pt x="0" y="32"/>
                  </a:moveTo>
                  <a:lnTo>
                    <a:pt x="15" y="24"/>
                  </a:lnTo>
                  <a:lnTo>
                    <a:pt x="23" y="16"/>
                  </a:lnTo>
                  <a:lnTo>
                    <a:pt x="31" y="8"/>
                  </a:lnTo>
                  <a:lnTo>
                    <a:pt x="39" y="0"/>
                  </a:lnTo>
                  <a:lnTo>
                    <a:pt x="46" y="8"/>
                  </a:lnTo>
                  <a:lnTo>
                    <a:pt x="54" y="16"/>
                  </a:lnTo>
                  <a:lnTo>
                    <a:pt x="39" y="24"/>
                  </a:lnTo>
                  <a:lnTo>
                    <a:pt x="31" y="32"/>
                  </a:lnTo>
                  <a:lnTo>
                    <a:pt x="23" y="39"/>
                  </a:lnTo>
                  <a:lnTo>
                    <a:pt x="8" y="47"/>
                  </a:lnTo>
                  <a:lnTo>
                    <a:pt x="8" y="39"/>
                  </a:lnTo>
                  <a:lnTo>
                    <a:pt x="0" y="3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7" name="Freeform 23"/>
            <p:cNvSpPr>
              <a:spLocks/>
            </p:cNvSpPr>
            <p:nvPr/>
          </p:nvSpPr>
          <p:spPr bwMode="auto">
            <a:xfrm>
              <a:off x="1655763" y="4059238"/>
              <a:ext cx="73025" cy="74613"/>
            </a:xfrm>
            <a:custGeom>
              <a:avLst/>
              <a:gdLst/>
              <a:ahLst/>
              <a:cxnLst>
                <a:cxn ang="0">
                  <a:pos x="0" y="31"/>
                </a:cxn>
                <a:cxn ang="0">
                  <a:pos x="7" y="24"/>
                </a:cxn>
                <a:cxn ang="0">
                  <a:pos x="15" y="16"/>
                </a:cxn>
                <a:cxn ang="0">
                  <a:pos x="23" y="8"/>
                </a:cxn>
                <a:cxn ang="0">
                  <a:pos x="31" y="0"/>
                </a:cxn>
                <a:cxn ang="0">
                  <a:pos x="38" y="0"/>
                </a:cxn>
                <a:cxn ang="0">
                  <a:pos x="46" y="0"/>
                </a:cxn>
                <a:cxn ang="0">
                  <a:pos x="38" y="16"/>
                </a:cxn>
                <a:cxn ang="0">
                  <a:pos x="31" y="24"/>
                </a:cxn>
                <a:cxn ang="0">
                  <a:pos x="23" y="39"/>
                </a:cxn>
                <a:cxn ang="0">
                  <a:pos x="15" y="47"/>
                </a:cxn>
                <a:cxn ang="0">
                  <a:pos x="7" y="39"/>
                </a:cxn>
                <a:cxn ang="0">
                  <a:pos x="0" y="31"/>
                </a:cxn>
              </a:cxnLst>
              <a:rect l="0" t="0" r="r" b="b"/>
              <a:pathLst>
                <a:path w="46" h="47">
                  <a:moveTo>
                    <a:pt x="0" y="31"/>
                  </a:moveTo>
                  <a:lnTo>
                    <a:pt x="7" y="24"/>
                  </a:lnTo>
                  <a:lnTo>
                    <a:pt x="15" y="16"/>
                  </a:lnTo>
                  <a:lnTo>
                    <a:pt x="23" y="8"/>
                  </a:lnTo>
                  <a:lnTo>
                    <a:pt x="31" y="0"/>
                  </a:lnTo>
                  <a:lnTo>
                    <a:pt x="38" y="0"/>
                  </a:lnTo>
                  <a:lnTo>
                    <a:pt x="46" y="0"/>
                  </a:lnTo>
                  <a:lnTo>
                    <a:pt x="38" y="16"/>
                  </a:lnTo>
                  <a:lnTo>
                    <a:pt x="31" y="24"/>
                  </a:lnTo>
                  <a:lnTo>
                    <a:pt x="23" y="39"/>
                  </a:lnTo>
                  <a:lnTo>
                    <a:pt x="15" y="47"/>
                  </a:lnTo>
                  <a:lnTo>
                    <a:pt x="7" y="39"/>
                  </a:lnTo>
                  <a:lnTo>
                    <a:pt x="0"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8" name="Freeform 24"/>
            <p:cNvSpPr>
              <a:spLocks/>
            </p:cNvSpPr>
            <p:nvPr/>
          </p:nvSpPr>
          <p:spPr bwMode="auto">
            <a:xfrm>
              <a:off x="1704975" y="4022725"/>
              <a:ext cx="36513" cy="36513"/>
            </a:xfrm>
            <a:custGeom>
              <a:avLst/>
              <a:gdLst/>
              <a:ahLst/>
              <a:cxnLst>
                <a:cxn ang="0">
                  <a:pos x="0" y="23"/>
                </a:cxn>
                <a:cxn ang="0">
                  <a:pos x="0" y="8"/>
                </a:cxn>
                <a:cxn ang="0">
                  <a:pos x="7" y="0"/>
                </a:cxn>
                <a:cxn ang="0">
                  <a:pos x="15" y="0"/>
                </a:cxn>
                <a:cxn ang="0">
                  <a:pos x="23" y="0"/>
                </a:cxn>
                <a:cxn ang="0">
                  <a:pos x="15" y="16"/>
                </a:cxn>
                <a:cxn ang="0">
                  <a:pos x="15" y="23"/>
                </a:cxn>
                <a:cxn ang="0">
                  <a:pos x="7" y="23"/>
                </a:cxn>
                <a:cxn ang="0">
                  <a:pos x="0" y="23"/>
                </a:cxn>
              </a:cxnLst>
              <a:rect l="0" t="0" r="r" b="b"/>
              <a:pathLst>
                <a:path w="23" h="23">
                  <a:moveTo>
                    <a:pt x="0" y="23"/>
                  </a:moveTo>
                  <a:lnTo>
                    <a:pt x="0" y="8"/>
                  </a:lnTo>
                  <a:lnTo>
                    <a:pt x="7" y="0"/>
                  </a:lnTo>
                  <a:lnTo>
                    <a:pt x="15" y="0"/>
                  </a:lnTo>
                  <a:lnTo>
                    <a:pt x="23" y="0"/>
                  </a:lnTo>
                  <a:lnTo>
                    <a:pt x="15" y="16"/>
                  </a:lnTo>
                  <a:lnTo>
                    <a:pt x="15" y="23"/>
                  </a:lnTo>
                  <a:lnTo>
                    <a:pt x="7" y="23"/>
                  </a:lnTo>
                  <a:lnTo>
                    <a:pt x="0" y="2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9" name="Freeform 25"/>
            <p:cNvSpPr>
              <a:spLocks/>
            </p:cNvSpPr>
            <p:nvPr/>
          </p:nvSpPr>
          <p:spPr bwMode="auto">
            <a:xfrm>
              <a:off x="1716088" y="3986213"/>
              <a:ext cx="25400" cy="36513"/>
            </a:xfrm>
            <a:custGeom>
              <a:avLst/>
              <a:gdLst/>
              <a:ahLst/>
              <a:cxnLst>
                <a:cxn ang="0">
                  <a:pos x="0" y="23"/>
                </a:cxn>
                <a:cxn ang="0">
                  <a:pos x="0" y="15"/>
                </a:cxn>
                <a:cxn ang="0">
                  <a:pos x="0" y="0"/>
                </a:cxn>
                <a:cxn ang="0">
                  <a:pos x="8" y="0"/>
                </a:cxn>
                <a:cxn ang="0">
                  <a:pos x="16" y="0"/>
                </a:cxn>
                <a:cxn ang="0">
                  <a:pos x="16" y="15"/>
                </a:cxn>
                <a:cxn ang="0">
                  <a:pos x="16" y="23"/>
                </a:cxn>
                <a:cxn ang="0">
                  <a:pos x="8" y="23"/>
                </a:cxn>
                <a:cxn ang="0">
                  <a:pos x="0" y="23"/>
                </a:cxn>
              </a:cxnLst>
              <a:rect l="0" t="0" r="r" b="b"/>
              <a:pathLst>
                <a:path w="16" h="23">
                  <a:moveTo>
                    <a:pt x="0" y="23"/>
                  </a:moveTo>
                  <a:lnTo>
                    <a:pt x="0" y="15"/>
                  </a:lnTo>
                  <a:lnTo>
                    <a:pt x="0" y="0"/>
                  </a:lnTo>
                  <a:lnTo>
                    <a:pt x="8" y="0"/>
                  </a:lnTo>
                  <a:lnTo>
                    <a:pt x="16" y="0"/>
                  </a:lnTo>
                  <a:lnTo>
                    <a:pt x="16" y="15"/>
                  </a:lnTo>
                  <a:lnTo>
                    <a:pt x="16" y="23"/>
                  </a:lnTo>
                  <a:lnTo>
                    <a:pt x="8" y="23"/>
                  </a:lnTo>
                  <a:lnTo>
                    <a:pt x="0" y="2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0" name="Freeform 26"/>
            <p:cNvSpPr>
              <a:spLocks/>
            </p:cNvSpPr>
            <p:nvPr/>
          </p:nvSpPr>
          <p:spPr bwMode="auto">
            <a:xfrm>
              <a:off x="1716088" y="2012950"/>
              <a:ext cx="25400" cy="1973263"/>
            </a:xfrm>
            <a:custGeom>
              <a:avLst/>
              <a:gdLst/>
              <a:ahLst/>
              <a:cxnLst>
                <a:cxn ang="0">
                  <a:pos x="0" y="1243"/>
                </a:cxn>
                <a:cxn ang="0">
                  <a:pos x="0" y="0"/>
                </a:cxn>
                <a:cxn ang="0">
                  <a:pos x="8" y="0"/>
                </a:cxn>
                <a:cxn ang="0">
                  <a:pos x="16" y="0"/>
                </a:cxn>
                <a:cxn ang="0">
                  <a:pos x="16" y="1243"/>
                </a:cxn>
                <a:cxn ang="0">
                  <a:pos x="8" y="1243"/>
                </a:cxn>
                <a:cxn ang="0">
                  <a:pos x="0" y="1243"/>
                </a:cxn>
              </a:cxnLst>
              <a:rect l="0" t="0" r="r" b="b"/>
              <a:pathLst>
                <a:path w="16" h="1243">
                  <a:moveTo>
                    <a:pt x="0" y="1243"/>
                  </a:moveTo>
                  <a:lnTo>
                    <a:pt x="0" y="0"/>
                  </a:lnTo>
                  <a:lnTo>
                    <a:pt x="8" y="0"/>
                  </a:lnTo>
                  <a:lnTo>
                    <a:pt x="16" y="0"/>
                  </a:lnTo>
                  <a:lnTo>
                    <a:pt x="16" y="1243"/>
                  </a:lnTo>
                  <a:lnTo>
                    <a:pt x="8" y="1243"/>
                  </a:lnTo>
                  <a:lnTo>
                    <a:pt x="0" y="124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1" name="Freeform 27"/>
            <p:cNvSpPr>
              <a:spLocks/>
            </p:cNvSpPr>
            <p:nvPr/>
          </p:nvSpPr>
          <p:spPr bwMode="auto">
            <a:xfrm>
              <a:off x="1716088" y="1976438"/>
              <a:ext cx="25400" cy="36513"/>
            </a:xfrm>
            <a:custGeom>
              <a:avLst/>
              <a:gdLst/>
              <a:ahLst/>
              <a:cxnLst>
                <a:cxn ang="0">
                  <a:pos x="0" y="23"/>
                </a:cxn>
                <a:cxn ang="0">
                  <a:pos x="0" y="16"/>
                </a:cxn>
                <a:cxn ang="0">
                  <a:pos x="0" y="0"/>
                </a:cxn>
                <a:cxn ang="0">
                  <a:pos x="8" y="0"/>
                </a:cxn>
                <a:cxn ang="0">
                  <a:pos x="16" y="0"/>
                </a:cxn>
                <a:cxn ang="0">
                  <a:pos x="16" y="16"/>
                </a:cxn>
                <a:cxn ang="0">
                  <a:pos x="16" y="23"/>
                </a:cxn>
                <a:cxn ang="0">
                  <a:pos x="8" y="23"/>
                </a:cxn>
                <a:cxn ang="0">
                  <a:pos x="0" y="23"/>
                </a:cxn>
              </a:cxnLst>
              <a:rect l="0" t="0" r="r" b="b"/>
              <a:pathLst>
                <a:path w="16" h="23">
                  <a:moveTo>
                    <a:pt x="0" y="23"/>
                  </a:moveTo>
                  <a:lnTo>
                    <a:pt x="0" y="16"/>
                  </a:lnTo>
                  <a:lnTo>
                    <a:pt x="0" y="0"/>
                  </a:lnTo>
                  <a:lnTo>
                    <a:pt x="8" y="0"/>
                  </a:lnTo>
                  <a:lnTo>
                    <a:pt x="16" y="0"/>
                  </a:lnTo>
                  <a:lnTo>
                    <a:pt x="16" y="16"/>
                  </a:lnTo>
                  <a:lnTo>
                    <a:pt x="16" y="23"/>
                  </a:lnTo>
                  <a:lnTo>
                    <a:pt x="8" y="23"/>
                  </a:lnTo>
                  <a:lnTo>
                    <a:pt x="0" y="2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2" name="Freeform 28"/>
            <p:cNvSpPr>
              <a:spLocks/>
            </p:cNvSpPr>
            <p:nvPr/>
          </p:nvSpPr>
          <p:spPr bwMode="auto">
            <a:xfrm>
              <a:off x="1704975" y="1939925"/>
              <a:ext cx="36513" cy="36513"/>
            </a:xfrm>
            <a:custGeom>
              <a:avLst/>
              <a:gdLst/>
              <a:ahLst/>
              <a:cxnLst>
                <a:cxn ang="0">
                  <a:pos x="7" y="23"/>
                </a:cxn>
                <a:cxn ang="0">
                  <a:pos x="0" y="15"/>
                </a:cxn>
                <a:cxn ang="0">
                  <a:pos x="0" y="8"/>
                </a:cxn>
                <a:cxn ang="0">
                  <a:pos x="7" y="0"/>
                </a:cxn>
                <a:cxn ang="0">
                  <a:pos x="15" y="0"/>
                </a:cxn>
                <a:cxn ang="0">
                  <a:pos x="15" y="8"/>
                </a:cxn>
                <a:cxn ang="0">
                  <a:pos x="23" y="23"/>
                </a:cxn>
                <a:cxn ang="0">
                  <a:pos x="15" y="23"/>
                </a:cxn>
                <a:cxn ang="0">
                  <a:pos x="7" y="23"/>
                </a:cxn>
              </a:cxnLst>
              <a:rect l="0" t="0" r="r" b="b"/>
              <a:pathLst>
                <a:path w="23" h="23">
                  <a:moveTo>
                    <a:pt x="7" y="23"/>
                  </a:moveTo>
                  <a:lnTo>
                    <a:pt x="0" y="15"/>
                  </a:lnTo>
                  <a:lnTo>
                    <a:pt x="0" y="8"/>
                  </a:lnTo>
                  <a:lnTo>
                    <a:pt x="7" y="0"/>
                  </a:lnTo>
                  <a:lnTo>
                    <a:pt x="15" y="0"/>
                  </a:lnTo>
                  <a:lnTo>
                    <a:pt x="15" y="8"/>
                  </a:lnTo>
                  <a:lnTo>
                    <a:pt x="23" y="23"/>
                  </a:lnTo>
                  <a:lnTo>
                    <a:pt x="15" y="23"/>
                  </a:lnTo>
                  <a:lnTo>
                    <a:pt x="7" y="2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3" name="Freeform 29"/>
            <p:cNvSpPr>
              <a:spLocks/>
            </p:cNvSpPr>
            <p:nvPr/>
          </p:nvSpPr>
          <p:spPr bwMode="auto">
            <a:xfrm>
              <a:off x="1655763" y="1865313"/>
              <a:ext cx="73025" cy="87313"/>
            </a:xfrm>
            <a:custGeom>
              <a:avLst/>
              <a:gdLst/>
              <a:ahLst/>
              <a:cxnLst>
                <a:cxn ang="0">
                  <a:pos x="31" y="55"/>
                </a:cxn>
                <a:cxn ang="0">
                  <a:pos x="23" y="39"/>
                </a:cxn>
                <a:cxn ang="0">
                  <a:pos x="15" y="31"/>
                </a:cxn>
                <a:cxn ang="0">
                  <a:pos x="7" y="24"/>
                </a:cxn>
                <a:cxn ang="0">
                  <a:pos x="0" y="16"/>
                </a:cxn>
                <a:cxn ang="0">
                  <a:pos x="7" y="8"/>
                </a:cxn>
                <a:cxn ang="0">
                  <a:pos x="15" y="0"/>
                </a:cxn>
                <a:cxn ang="0">
                  <a:pos x="23" y="16"/>
                </a:cxn>
                <a:cxn ang="0">
                  <a:pos x="31" y="24"/>
                </a:cxn>
                <a:cxn ang="0">
                  <a:pos x="38" y="31"/>
                </a:cxn>
                <a:cxn ang="0">
                  <a:pos x="46" y="47"/>
                </a:cxn>
                <a:cxn ang="0">
                  <a:pos x="38" y="47"/>
                </a:cxn>
                <a:cxn ang="0">
                  <a:pos x="31" y="55"/>
                </a:cxn>
              </a:cxnLst>
              <a:rect l="0" t="0" r="r" b="b"/>
              <a:pathLst>
                <a:path w="46" h="55">
                  <a:moveTo>
                    <a:pt x="31" y="55"/>
                  </a:moveTo>
                  <a:lnTo>
                    <a:pt x="23" y="39"/>
                  </a:lnTo>
                  <a:lnTo>
                    <a:pt x="15" y="31"/>
                  </a:lnTo>
                  <a:lnTo>
                    <a:pt x="7" y="24"/>
                  </a:lnTo>
                  <a:lnTo>
                    <a:pt x="0" y="16"/>
                  </a:lnTo>
                  <a:lnTo>
                    <a:pt x="7" y="8"/>
                  </a:lnTo>
                  <a:lnTo>
                    <a:pt x="15" y="0"/>
                  </a:lnTo>
                  <a:lnTo>
                    <a:pt x="23" y="16"/>
                  </a:lnTo>
                  <a:lnTo>
                    <a:pt x="31" y="24"/>
                  </a:lnTo>
                  <a:lnTo>
                    <a:pt x="38" y="31"/>
                  </a:lnTo>
                  <a:lnTo>
                    <a:pt x="46" y="47"/>
                  </a:lnTo>
                  <a:lnTo>
                    <a:pt x="38" y="47"/>
                  </a:lnTo>
                  <a:lnTo>
                    <a:pt x="31" y="5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4" name="Freeform 30"/>
            <p:cNvSpPr>
              <a:spLocks/>
            </p:cNvSpPr>
            <p:nvPr/>
          </p:nvSpPr>
          <p:spPr bwMode="auto">
            <a:xfrm>
              <a:off x="1593850" y="1828800"/>
              <a:ext cx="85725" cy="61913"/>
            </a:xfrm>
            <a:custGeom>
              <a:avLst/>
              <a:gdLst/>
              <a:ahLst/>
              <a:cxnLst>
                <a:cxn ang="0">
                  <a:pos x="39" y="39"/>
                </a:cxn>
                <a:cxn ang="0">
                  <a:pos x="31" y="31"/>
                </a:cxn>
                <a:cxn ang="0">
                  <a:pos x="23" y="23"/>
                </a:cxn>
                <a:cxn ang="0">
                  <a:pos x="15" y="16"/>
                </a:cxn>
                <a:cxn ang="0">
                  <a:pos x="0" y="8"/>
                </a:cxn>
                <a:cxn ang="0">
                  <a:pos x="8" y="0"/>
                </a:cxn>
                <a:cxn ang="0">
                  <a:pos x="8" y="0"/>
                </a:cxn>
                <a:cxn ang="0">
                  <a:pos x="23" y="0"/>
                </a:cxn>
                <a:cxn ang="0">
                  <a:pos x="31" y="8"/>
                </a:cxn>
                <a:cxn ang="0">
                  <a:pos x="39" y="16"/>
                </a:cxn>
                <a:cxn ang="0">
                  <a:pos x="54" y="23"/>
                </a:cxn>
                <a:cxn ang="0">
                  <a:pos x="46" y="31"/>
                </a:cxn>
                <a:cxn ang="0">
                  <a:pos x="39" y="39"/>
                </a:cxn>
              </a:cxnLst>
              <a:rect l="0" t="0" r="r" b="b"/>
              <a:pathLst>
                <a:path w="54" h="39">
                  <a:moveTo>
                    <a:pt x="39" y="39"/>
                  </a:moveTo>
                  <a:lnTo>
                    <a:pt x="31" y="31"/>
                  </a:lnTo>
                  <a:lnTo>
                    <a:pt x="23" y="23"/>
                  </a:lnTo>
                  <a:lnTo>
                    <a:pt x="15" y="16"/>
                  </a:lnTo>
                  <a:lnTo>
                    <a:pt x="0" y="8"/>
                  </a:lnTo>
                  <a:lnTo>
                    <a:pt x="8" y="0"/>
                  </a:lnTo>
                  <a:lnTo>
                    <a:pt x="8" y="0"/>
                  </a:lnTo>
                  <a:lnTo>
                    <a:pt x="23" y="0"/>
                  </a:lnTo>
                  <a:lnTo>
                    <a:pt x="31" y="8"/>
                  </a:lnTo>
                  <a:lnTo>
                    <a:pt x="39" y="16"/>
                  </a:lnTo>
                  <a:lnTo>
                    <a:pt x="54" y="23"/>
                  </a:lnTo>
                  <a:lnTo>
                    <a:pt x="46" y="31"/>
                  </a:lnTo>
                  <a:lnTo>
                    <a:pt x="39" y="3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5" name="Freeform 31"/>
            <p:cNvSpPr>
              <a:spLocks/>
            </p:cNvSpPr>
            <p:nvPr/>
          </p:nvSpPr>
          <p:spPr bwMode="auto">
            <a:xfrm>
              <a:off x="1568450" y="1816100"/>
              <a:ext cx="38100" cy="25400"/>
            </a:xfrm>
            <a:custGeom>
              <a:avLst/>
              <a:gdLst/>
              <a:ahLst/>
              <a:cxnLst>
                <a:cxn ang="0">
                  <a:pos x="16" y="16"/>
                </a:cxn>
                <a:cxn ang="0">
                  <a:pos x="8" y="16"/>
                </a:cxn>
                <a:cxn ang="0">
                  <a:pos x="0" y="8"/>
                </a:cxn>
                <a:cxn ang="0">
                  <a:pos x="0" y="0"/>
                </a:cxn>
                <a:cxn ang="0">
                  <a:pos x="0" y="0"/>
                </a:cxn>
                <a:cxn ang="0">
                  <a:pos x="16" y="0"/>
                </a:cxn>
                <a:cxn ang="0">
                  <a:pos x="24" y="8"/>
                </a:cxn>
                <a:cxn ang="0">
                  <a:pos x="24" y="8"/>
                </a:cxn>
                <a:cxn ang="0">
                  <a:pos x="16" y="16"/>
                </a:cxn>
              </a:cxnLst>
              <a:rect l="0" t="0" r="r" b="b"/>
              <a:pathLst>
                <a:path w="24" h="16">
                  <a:moveTo>
                    <a:pt x="16" y="16"/>
                  </a:moveTo>
                  <a:lnTo>
                    <a:pt x="8" y="16"/>
                  </a:lnTo>
                  <a:lnTo>
                    <a:pt x="0" y="8"/>
                  </a:lnTo>
                  <a:lnTo>
                    <a:pt x="0" y="0"/>
                  </a:lnTo>
                  <a:lnTo>
                    <a:pt x="0" y="0"/>
                  </a:lnTo>
                  <a:lnTo>
                    <a:pt x="16" y="0"/>
                  </a:lnTo>
                  <a:lnTo>
                    <a:pt x="24" y="8"/>
                  </a:lnTo>
                  <a:lnTo>
                    <a:pt x="24" y="8"/>
                  </a:lnTo>
                  <a:lnTo>
                    <a:pt x="16" y="1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6" name="Freeform 32"/>
            <p:cNvSpPr>
              <a:spLocks/>
            </p:cNvSpPr>
            <p:nvPr/>
          </p:nvSpPr>
          <p:spPr bwMode="auto">
            <a:xfrm>
              <a:off x="1531938" y="1803400"/>
              <a:ext cx="36513" cy="25400"/>
            </a:xfrm>
            <a:custGeom>
              <a:avLst/>
              <a:gdLst/>
              <a:ahLst/>
              <a:cxnLst>
                <a:cxn ang="0">
                  <a:pos x="23" y="16"/>
                </a:cxn>
                <a:cxn ang="0">
                  <a:pos x="8" y="16"/>
                </a:cxn>
                <a:cxn ang="0">
                  <a:pos x="0" y="16"/>
                </a:cxn>
                <a:cxn ang="0">
                  <a:pos x="0" y="8"/>
                </a:cxn>
                <a:cxn ang="0">
                  <a:pos x="0" y="0"/>
                </a:cxn>
                <a:cxn ang="0">
                  <a:pos x="15" y="0"/>
                </a:cxn>
                <a:cxn ang="0">
                  <a:pos x="23" y="8"/>
                </a:cxn>
                <a:cxn ang="0">
                  <a:pos x="23" y="8"/>
                </a:cxn>
                <a:cxn ang="0">
                  <a:pos x="23" y="16"/>
                </a:cxn>
              </a:cxnLst>
              <a:rect l="0" t="0" r="r" b="b"/>
              <a:pathLst>
                <a:path w="23" h="16">
                  <a:moveTo>
                    <a:pt x="23" y="16"/>
                  </a:moveTo>
                  <a:lnTo>
                    <a:pt x="8" y="16"/>
                  </a:lnTo>
                  <a:lnTo>
                    <a:pt x="0" y="16"/>
                  </a:lnTo>
                  <a:lnTo>
                    <a:pt x="0" y="8"/>
                  </a:lnTo>
                  <a:lnTo>
                    <a:pt x="0" y="0"/>
                  </a:lnTo>
                  <a:lnTo>
                    <a:pt x="15" y="0"/>
                  </a:lnTo>
                  <a:lnTo>
                    <a:pt x="23" y="8"/>
                  </a:lnTo>
                  <a:lnTo>
                    <a:pt x="23" y="8"/>
                  </a:lnTo>
                  <a:lnTo>
                    <a:pt x="23" y="1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7" name="Freeform 33"/>
            <p:cNvSpPr>
              <a:spLocks/>
            </p:cNvSpPr>
            <p:nvPr/>
          </p:nvSpPr>
          <p:spPr bwMode="auto">
            <a:xfrm>
              <a:off x="742950" y="1803400"/>
              <a:ext cx="788988" cy="25400"/>
            </a:xfrm>
            <a:custGeom>
              <a:avLst/>
              <a:gdLst/>
              <a:ahLst/>
              <a:cxnLst>
                <a:cxn ang="0">
                  <a:pos x="497" y="16"/>
                </a:cxn>
                <a:cxn ang="0">
                  <a:pos x="0" y="16"/>
                </a:cxn>
                <a:cxn ang="0">
                  <a:pos x="0" y="8"/>
                </a:cxn>
                <a:cxn ang="0">
                  <a:pos x="0" y="0"/>
                </a:cxn>
                <a:cxn ang="0">
                  <a:pos x="497" y="0"/>
                </a:cxn>
                <a:cxn ang="0">
                  <a:pos x="497" y="8"/>
                </a:cxn>
                <a:cxn ang="0">
                  <a:pos x="497" y="16"/>
                </a:cxn>
              </a:cxnLst>
              <a:rect l="0" t="0" r="r" b="b"/>
              <a:pathLst>
                <a:path w="497" h="16">
                  <a:moveTo>
                    <a:pt x="497" y="16"/>
                  </a:moveTo>
                  <a:lnTo>
                    <a:pt x="0" y="16"/>
                  </a:lnTo>
                  <a:lnTo>
                    <a:pt x="0" y="8"/>
                  </a:lnTo>
                  <a:lnTo>
                    <a:pt x="0" y="0"/>
                  </a:lnTo>
                  <a:lnTo>
                    <a:pt x="497" y="0"/>
                  </a:lnTo>
                  <a:lnTo>
                    <a:pt x="497" y="8"/>
                  </a:lnTo>
                  <a:lnTo>
                    <a:pt x="497" y="1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8" name="Rectangle 34"/>
            <p:cNvSpPr>
              <a:spLocks noChangeArrowheads="1"/>
            </p:cNvSpPr>
            <p:nvPr/>
          </p:nvSpPr>
          <p:spPr bwMode="auto">
            <a:xfrm>
              <a:off x="706438" y="1952625"/>
              <a:ext cx="1035050" cy="40640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0" i="0" u="none" strike="noStrike" cap="none" normalizeH="0" baseline="0" dirty="0" smtClean="0">
                  <a:ln>
                    <a:noFill/>
                  </a:ln>
                  <a:solidFill>
                    <a:srgbClr val="000000"/>
                  </a:solidFill>
                  <a:effectLst/>
                  <a:latin typeface="Arial" pitchFamily="34" charset="0"/>
                </a:rPr>
                <a:t>RPMS</a:t>
              </a:r>
              <a:endParaRPr kumimoji="0" lang="en-US" sz="1800" b="0" i="0" u="none" strike="noStrike" cap="none" normalizeH="0" baseline="0" dirty="0" smtClean="0">
                <a:ln>
                  <a:noFill/>
                </a:ln>
                <a:solidFill>
                  <a:schemeClr val="tx1"/>
                </a:solidFill>
                <a:effectLst/>
                <a:latin typeface="Arial" pitchFamily="34" charset="0"/>
              </a:endParaRPr>
            </a:p>
          </p:txBody>
        </p:sp>
        <p:sp>
          <p:nvSpPr>
            <p:cNvPr id="1059" name="Freeform 35"/>
            <p:cNvSpPr>
              <a:spLocks/>
            </p:cNvSpPr>
            <p:nvPr/>
          </p:nvSpPr>
          <p:spPr bwMode="auto">
            <a:xfrm>
              <a:off x="903288" y="2703513"/>
              <a:ext cx="1182688" cy="592138"/>
            </a:xfrm>
            <a:custGeom>
              <a:avLst/>
              <a:gdLst/>
              <a:ahLst/>
              <a:cxnLst>
                <a:cxn ang="0">
                  <a:pos x="683" y="0"/>
                </a:cxn>
                <a:cxn ang="0">
                  <a:pos x="699" y="0"/>
                </a:cxn>
                <a:cxn ang="0">
                  <a:pos x="707" y="8"/>
                </a:cxn>
                <a:cxn ang="0">
                  <a:pos x="714" y="16"/>
                </a:cxn>
                <a:cxn ang="0">
                  <a:pos x="730" y="24"/>
                </a:cxn>
                <a:cxn ang="0">
                  <a:pos x="738" y="31"/>
                </a:cxn>
                <a:cxn ang="0">
                  <a:pos x="738" y="39"/>
                </a:cxn>
                <a:cxn ang="0">
                  <a:pos x="745" y="55"/>
                </a:cxn>
                <a:cxn ang="0">
                  <a:pos x="745" y="62"/>
                </a:cxn>
                <a:cxn ang="0">
                  <a:pos x="745" y="319"/>
                </a:cxn>
                <a:cxn ang="0">
                  <a:pos x="745" y="326"/>
                </a:cxn>
                <a:cxn ang="0">
                  <a:pos x="738" y="342"/>
                </a:cxn>
                <a:cxn ang="0">
                  <a:pos x="730" y="350"/>
                </a:cxn>
                <a:cxn ang="0">
                  <a:pos x="722" y="357"/>
                </a:cxn>
                <a:cxn ang="0">
                  <a:pos x="714" y="365"/>
                </a:cxn>
                <a:cxn ang="0">
                  <a:pos x="699" y="373"/>
                </a:cxn>
                <a:cxn ang="0">
                  <a:pos x="691" y="373"/>
                </a:cxn>
                <a:cxn ang="0">
                  <a:pos x="62" y="373"/>
                </a:cxn>
                <a:cxn ang="0">
                  <a:pos x="54" y="373"/>
                </a:cxn>
                <a:cxn ang="0">
                  <a:pos x="39" y="365"/>
                </a:cxn>
                <a:cxn ang="0">
                  <a:pos x="31" y="365"/>
                </a:cxn>
                <a:cxn ang="0">
                  <a:pos x="23" y="357"/>
                </a:cxn>
                <a:cxn ang="0">
                  <a:pos x="15" y="342"/>
                </a:cxn>
                <a:cxn ang="0">
                  <a:pos x="8" y="334"/>
                </a:cxn>
                <a:cxn ang="0">
                  <a:pos x="0" y="326"/>
                </a:cxn>
                <a:cxn ang="0">
                  <a:pos x="0" y="311"/>
                </a:cxn>
                <a:cxn ang="0">
                  <a:pos x="0" y="55"/>
                </a:cxn>
                <a:cxn ang="0">
                  <a:pos x="0" y="47"/>
                </a:cxn>
                <a:cxn ang="0">
                  <a:pos x="8" y="31"/>
                </a:cxn>
                <a:cxn ang="0">
                  <a:pos x="15" y="24"/>
                </a:cxn>
                <a:cxn ang="0">
                  <a:pos x="23" y="16"/>
                </a:cxn>
                <a:cxn ang="0">
                  <a:pos x="31" y="8"/>
                </a:cxn>
                <a:cxn ang="0">
                  <a:pos x="47" y="0"/>
                </a:cxn>
                <a:cxn ang="0">
                  <a:pos x="54" y="0"/>
                </a:cxn>
              </a:cxnLst>
              <a:rect l="0" t="0" r="r" b="b"/>
              <a:pathLst>
                <a:path w="745" h="373">
                  <a:moveTo>
                    <a:pt x="62" y="0"/>
                  </a:moveTo>
                  <a:lnTo>
                    <a:pt x="683" y="0"/>
                  </a:lnTo>
                  <a:lnTo>
                    <a:pt x="691" y="0"/>
                  </a:lnTo>
                  <a:lnTo>
                    <a:pt x="699" y="0"/>
                  </a:lnTo>
                  <a:lnTo>
                    <a:pt x="699" y="0"/>
                  </a:lnTo>
                  <a:lnTo>
                    <a:pt x="707" y="8"/>
                  </a:lnTo>
                  <a:lnTo>
                    <a:pt x="714" y="8"/>
                  </a:lnTo>
                  <a:lnTo>
                    <a:pt x="714" y="16"/>
                  </a:lnTo>
                  <a:lnTo>
                    <a:pt x="722" y="16"/>
                  </a:lnTo>
                  <a:lnTo>
                    <a:pt x="730" y="24"/>
                  </a:lnTo>
                  <a:lnTo>
                    <a:pt x="730" y="24"/>
                  </a:lnTo>
                  <a:lnTo>
                    <a:pt x="738" y="31"/>
                  </a:lnTo>
                  <a:lnTo>
                    <a:pt x="738" y="31"/>
                  </a:lnTo>
                  <a:lnTo>
                    <a:pt x="738" y="39"/>
                  </a:lnTo>
                  <a:lnTo>
                    <a:pt x="745" y="47"/>
                  </a:lnTo>
                  <a:lnTo>
                    <a:pt x="745" y="55"/>
                  </a:lnTo>
                  <a:lnTo>
                    <a:pt x="745" y="55"/>
                  </a:lnTo>
                  <a:lnTo>
                    <a:pt x="745" y="62"/>
                  </a:lnTo>
                  <a:lnTo>
                    <a:pt x="745" y="311"/>
                  </a:lnTo>
                  <a:lnTo>
                    <a:pt x="745" y="319"/>
                  </a:lnTo>
                  <a:lnTo>
                    <a:pt x="745" y="326"/>
                  </a:lnTo>
                  <a:lnTo>
                    <a:pt x="745" y="326"/>
                  </a:lnTo>
                  <a:lnTo>
                    <a:pt x="738" y="334"/>
                  </a:lnTo>
                  <a:lnTo>
                    <a:pt x="738" y="342"/>
                  </a:lnTo>
                  <a:lnTo>
                    <a:pt x="738" y="342"/>
                  </a:lnTo>
                  <a:lnTo>
                    <a:pt x="730" y="350"/>
                  </a:lnTo>
                  <a:lnTo>
                    <a:pt x="730" y="357"/>
                  </a:lnTo>
                  <a:lnTo>
                    <a:pt x="722" y="357"/>
                  </a:lnTo>
                  <a:lnTo>
                    <a:pt x="714" y="365"/>
                  </a:lnTo>
                  <a:lnTo>
                    <a:pt x="714" y="365"/>
                  </a:lnTo>
                  <a:lnTo>
                    <a:pt x="707" y="365"/>
                  </a:lnTo>
                  <a:lnTo>
                    <a:pt x="699" y="373"/>
                  </a:lnTo>
                  <a:lnTo>
                    <a:pt x="699" y="373"/>
                  </a:lnTo>
                  <a:lnTo>
                    <a:pt x="691" y="373"/>
                  </a:lnTo>
                  <a:lnTo>
                    <a:pt x="683" y="373"/>
                  </a:lnTo>
                  <a:lnTo>
                    <a:pt x="62" y="373"/>
                  </a:lnTo>
                  <a:lnTo>
                    <a:pt x="54" y="373"/>
                  </a:lnTo>
                  <a:lnTo>
                    <a:pt x="54" y="373"/>
                  </a:lnTo>
                  <a:lnTo>
                    <a:pt x="47" y="373"/>
                  </a:lnTo>
                  <a:lnTo>
                    <a:pt x="39" y="365"/>
                  </a:lnTo>
                  <a:lnTo>
                    <a:pt x="31" y="365"/>
                  </a:lnTo>
                  <a:lnTo>
                    <a:pt x="31" y="365"/>
                  </a:lnTo>
                  <a:lnTo>
                    <a:pt x="23" y="357"/>
                  </a:lnTo>
                  <a:lnTo>
                    <a:pt x="23" y="357"/>
                  </a:lnTo>
                  <a:lnTo>
                    <a:pt x="15" y="350"/>
                  </a:lnTo>
                  <a:lnTo>
                    <a:pt x="15" y="342"/>
                  </a:lnTo>
                  <a:lnTo>
                    <a:pt x="8" y="342"/>
                  </a:lnTo>
                  <a:lnTo>
                    <a:pt x="8" y="334"/>
                  </a:lnTo>
                  <a:lnTo>
                    <a:pt x="0" y="326"/>
                  </a:lnTo>
                  <a:lnTo>
                    <a:pt x="0" y="326"/>
                  </a:lnTo>
                  <a:lnTo>
                    <a:pt x="0" y="319"/>
                  </a:lnTo>
                  <a:lnTo>
                    <a:pt x="0" y="311"/>
                  </a:lnTo>
                  <a:lnTo>
                    <a:pt x="0" y="62"/>
                  </a:lnTo>
                  <a:lnTo>
                    <a:pt x="0" y="55"/>
                  </a:lnTo>
                  <a:lnTo>
                    <a:pt x="0" y="55"/>
                  </a:lnTo>
                  <a:lnTo>
                    <a:pt x="0" y="47"/>
                  </a:lnTo>
                  <a:lnTo>
                    <a:pt x="8" y="39"/>
                  </a:lnTo>
                  <a:lnTo>
                    <a:pt x="8" y="31"/>
                  </a:lnTo>
                  <a:lnTo>
                    <a:pt x="15" y="31"/>
                  </a:lnTo>
                  <a:lnTo>
                    <a:pt x="15" y="24"/>
                  </a:lnTo>
                  <a:lnTo>
                    <a:pt x="23" y="24"/>
                  </a:lnTo>
                  <a:lnTo>
                    <a:pt x="23" y="16"/>
                  </a:lnTo>
                  <a:lnTo>
                    <a:pt x="31" y="16"/>
                  </a:lnTo>
                  <a:lnTo>
                    <a:pt x="31" y="8"/>
                  </a:lnTo>
                  <a:lnTo>
                    <a:pt x="39" y="8"/>
                  </a:lnTo>
                  <a:lnTo>
                    <a:pt x="47" y="0"/>
                  </a:lnTo>
                  <a:lnTo>
                    <a:pt x="54" y="0"/>
                  </a:lnTo>
                  <a:lnTo>
                    <a:pt x="54" y="0"/>
                  </a:lnTo>
                  <a:lnTo>
                    <a:pt x="62" y="0"/>
                  </a:lnTo>
                  <a:close/>
                </a:path>
              </a:pathLst>
            </a:custGeom>
            <a:solidFill>
              <a:srgbClr val="FFFF9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0" name="Freeform 36"/>
            <p:cNvSpPr>
              <a:spLocks/>
            </p:cNvSpPr>
            <p:nvPr/>
          </p:nvSpPr>
          <p:spPr bwMode="auto">
            <a:xfrm>
              <a:off x="903288" y="2703513"/>
              <a:ext cx="1182688" cy="592138"/>
            </a:xfrm>
            <a:custGeom>
              <a:avLst/>
              <a:gdLst/>
              <a:ahLst/>
              <a:cxnLst>
                <a:cxn ang="0">
                  <a:pos x="54" y="0"/>
                </a:cxn>
                <a:cxn ang="0">
                  <a:pos x="47" y="0"/>
                </a:cxn>
                <a:cxn ang="0">
                  <a:pos x="31" y="8"/>
                </a:cxn>
                <a:cxn ang="0">
                  <a:pos x="23" y="16"/>
                </a:cxn>
                <a:cxn ang="0">
                  <a:pos x="15" y="24"/>
                </a:cxn>
                <a:cxn ang="0">
                  <a:pos x="8" y="31"/>
                </a:cxn>
                <a:cxn ang="0">
                  <a:pos x="0" y="47"/>
                </a:cxn>
                <a:cxn ang="0">
                  <a:pos x="0" y="55"/>
                </a:cxn>
                <a:cxn ang="0">
                  <a:pos x="0" y="311"/>
                </a:cxn>
                <a:cxn ang="0">
                  <a:pos x="0" y="326"/>
                </a:cxn>
                <a:cxn ang="0">
                  <a:pos x="8" y="334"/>
                </a:cxn>
                <a:cxn ang="0">
                  <a:pos x="15" y="342"/>
                </a:cxn>
                <a:cxn ang="0">
                  <a:pos x="23" y="357"/>
                </a:cxn>
                <a:cxn ang="0">
                  <a:pos x="31" y="365"/>
                </a:cxn>
                <a:cxn ang="0">
                  <a:pos x="39" y="365"/>
                </a:cxn>
                <a:cxn ang="0">
                  <a:pos x="54" y="373"/>
                </a:cxn>
                <a:cxn ang="0">
                  <a:pos x="62" y="373"/>
                </a:cxn>
                <a:cxn ang="0">
                  <a:pos x="691" y="373"/>
                </a:cxn>
                <a:cxn ang="0">
                  <a:pos x="699" y="373"/>
                </a:cxn>
                <a:cxn ang="0">
                  <a:pos x="714" y="365"/>
                </a:cxn>
                <a:cxn ang="0">
                  <a:pos x="722" y="357"/>
                </a:cxn>
                <a:cxn ang="0">
                  <a:pos x="730" y="350"/>
                </a:cxn>
                <a:cxn ang="0">
                  <a:pos x="738" y="342"/>
                </a:cxn>
                <a:cxn ang="0">
                  <a:pos x="745" y="326"/>
                </a:cxn>
                <a:cxn ang="0">
                  <a:pos x="745" y="319"/>
                </a:cxn>
                <a:cxn ang="0">
                  <a:pos x="745" y="62"/>
                </a:cxn>
                <a:cxn ang="0">
                  <a:pos x="745" y="55"/>
                </a:cxn>
                <a:cxn ang="0">
                  <a:pos x="738" y="39"/>
                </a:cxn>
                <a:cxn ang="0">
                  <a:pos x="738" y="31"/>
                </a:cxn>
                <a:cxn ang="0">
                  <a:pos x="730" y="24"/>
                </a:cxn>
                <a:cxn ang="0">
                  <a:pos x="714" y="16"/>
                </a:cxn>
                <a:cxn ang="0">
                  <a:pos x="707" y="8"/>
                </a:cxn>
                <a:cxn ang="0">
                  <a:pos x="699" y="0"/>
                </a:cxn>
                <a:cxn ang="0">
                  <a:pos x="683" y="0"/>
                </a:cxn>
              </a:cxnLst>
              <a:rect l="0" t="0" r="r" b="b"/>
              <a:pathLst>
                <a:path w="745" h="373">
                  <a:moveTo>
                    <a:pt x="62" y="0"/>
                  </a:moveTo>
                  <a:lnTo>
                    <a:pt x="54" y="0"/>
                  </a:lnTo>
                  <a:lnTo>
                    <a:pt x="54" y="0"/>
                  </a:lnTo>
                  <a:lnTo>
                    <a:pt x="47" y="0"/>
                  </a:lnTo>
                  <a:lnTo>
                    <a:pt x="39" y="8"/>
                  </a:lnTo>
                  <a:lnTo>
                    <a:pt x="31" y="8"/>
                  </a:lnTo>
                  <a:lnTo>
                    <a:pt x="31" y="16"/>
                  </a:lnTo>
                  <a:lnTo>
                    <a:pt x="23" y="16"/>
                  </a:lnTo>
                  <a:lnTo>
                    <a:pt x="23" y="24"/>
                  </a:lnTo>
                  <a:lnTo>
                    <a:pt x="15" y="24"/>
                  </a:lnTo>
                  <a:lnTo>
                    <a:pt x="15" y="31"/>
                  </a:lnTo>
                  <a:lnTo>
                    <a:pt x="8" y="31"/>
                  </a:lnTo>
                  <a:lnTo>
                    <a:pt x="8" y="39"/>
                  </a:lnTo>
                  <a:lnTo>
                    <a:pt x="0" y="47"/>
                  </a:lnTo>
                  <a:lnTo>
                    <a:pt x="0" y="55"/>
                  </a:lnTo>
                  <a:lnTo>
                    <a:pt x="0" y="55"/>
                  </a:lnTo>
                  <a:lnTo>
                    <a:pt x="0" y="62"/>
                  </a:lnTo>
                  <a:lnTo>
                    <a:pt x="0" y="311"/>
                  </a:lnTo>
                  <a:lnTo>
                    <a:pt x="0" y="319"/>
                  </a:lnTo>
                  <a:lnTo>
                    <a:pt x="0" y="326"/>
                  </a:lnTo>
                  <a:lnTo>
                    <a:pt x="0" y="326"/>
                  </a:lnTo>
                  <a:lnTo>
                    <a:pt x="8" y="334"/>
                  </a:lnTo>
                  <a:lnTo>
                    <a:pt x="8" y="342"/>
                  </a:lnTo>
                  <a:lnTo>
                    <a:pt x="15" y="342"/>
                  </a:lnTo>
                  <a:lnTo>
                    <a:pt x="15" y="350"/>
                  </a:lnTo>
                  <a:lnTo>
                    <a:pt x="23" y="357"/>
                  </a:lnTo>
                  <a:lnTo>
                    <a:pt x="23" y="357"/>
                  </a:lnTo>
                  <a:lnTo>
                    <a:pt x="31" y="365"/>
                  </a:lnTo>
                  <a:lnTo>
                    <a:pt x="31" y="365"/>
                  </a:lnTo>
                  <a:lnTo>
                    <a:pt x="39" y="365"/>
                  </a:lnTo>
                  <a:lnTo>
                    <a:pt x="47" y="373"/>
                  </a:lnTo>
                  <a:lnTo>
                    <a:pt x="54" y="373"/>
                  </a:lnTo>
                  <a:lnTo>
                    <a:pt x="54" y="373"/>
                  </a:lnTo>
                  <a:lnTo>
                    <a:pt x="62" y="373"/>
                  </a:lnTo>
                  <a:lnTo>
                    <a:pt x="683" y="373"/>
                  </a:lnTo>
                  <a:lnTo>
                    <a:pt x="691" y="373"/>
                  </a:lnTo>
                  <a:lnTo>
                    <a:pt x="699" y="373"/>
                  </a:lnTo>
                  <a:lnTo>
                    <a:pt x="699" y="373"/>
                  </a:lnTo>
                  <a:lnTo>
                    <a:pt x="707" y="365"/>
                  </a:lnTo>
                  <a:lnTo>
                    <a:pt x="714" y="365"/>
                  </a:lnTo>
                  <a:lnTo>
                    <a:pt x="714" y="365"/>
                  </a:lnTo>
                  <a:lnTo>
                    <a:pt x="722" y="357"/>
                  </a:lnTo>
                  <a:lnTo>
                    <a:pt x="730" y="357"/>
                  </a:lnTo>
                  <a:lnTo>
                    <a:pt x="730" y="350"/>
                  </a:lnTo>
                  <a:lnTo>
                    <a:pt x="738" y="342"/>
                  </a:lnTo>
                  <a:lnTo>
                    <a:pt x="738" y="342"/>
                  </a:lnTo>
                  <a:lnTo>
                    <a:pt x="738" y="334"/>
                  </a:lnTo>
                  <a:lnTo>
                    <a:pt x="745" y="326"/>
                  </a:lnTo>
                  <a:lnTo>
                    <a:pt x="745" y="326"/>
                  </a:lnTo>
                  <a:lnTo>
                    <a:pt x="745" y="319"/>
                  </a:lnTo>
                  <a:lnTo>
                    <a:pt x="745" y="311"/>
                  </a:lnTo>
                  <a:lnTo>
                    <a:pt x="745" y="62"/>
                  </a:lnTo>
                  <a:lnTo>
                    <a:pt x="745" y="55"/>
                  </a:lnTo>
                  <a:lnTo>
                    <a:pt x="745" y="55"/>
                  </a:lnTo>
                  <a:lnTo>
                    <a:pt x="745" y="47"/>
                  </a:lnTo>
                  <a:lnTo>
                    <a:pt x="738" y="39"/>
                  </a:lnTo>
                  <a:lnTo>
                    <a:pt x="738" y="31"/>
                  </a:lnTo>
                  <a:lnTo>
                    <a:pt x="738" y="31"/>
                  </a:lnTo>
                  <a:lnTo>
                    <a:pt x="730" y="24"/>
                  </a:lnTo>
                  <a:lnTo>
                    <a:pt x="730" y="24"/>
                  </a:lnTo>
                  <a:lnTo>
                    <a:pt x="722" y="16"/>
                  </a:lnTo>
                  <a:lnTo>
                    <a:pt x="714" y="16"/>
                  </a:lnTo>
                  <a:lnTo>
                    <a:pt x="714" y="8"/>
                  </a:lnTo>
                  <a:lnTo>
                    <a:pt x="707" y="8"/>
                  </a:lnTo>
                  <a:lnTo>
                    <a:pt x="699" y="0"/>
                  </a:lnTo>
                  <a:lnTo>
                    <a:pt x="699" y="0"/>
                  </a:lnTo>
                  <a:lnTo>
                    <a:pt x="691" y="0"/>
                  </a:lnTo>
                  <a:lnTo>
                    <a:pt x="683" y="0"/>
                  </a:lnTo>
                  <a:lnTo>
                    <a:pt x="62" y="0"/>
                  </a:lnTo>
                </a:path>
              </a:pathLst>
            </a:cu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1" name="Rectangle 37"/>
            <p:cNvSpPr>
              <a:spLocks noChangeArrowheads="1"/>
            </p:cNvSpPr>
            <p:nvPr/>
          </p:nvSpPr>
          <p:spPr bwMode="auto">
            <a:xfrm>
              <a:off x="1136650" y="2840038"/>
              <a:ext cx="874713" cy="40640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0" i="0" u="none" strike="noStrike" cap="none" normalizeH="0" baseline="0" dirty="0" smtClean="0">
                  <a:ln>
                    <a:noFill/>
                  </a:ln>
                  <a:solidFill>
                    <a:srgbClr val="000000"/>
                  </a:solidFill>
                  <a:effectLst/>
                  <a:latin typeface="Arial" pitchFamily="34" charset="0"/>
                </a:rPr>
                <a:t>BYIM</a:t>
              </a:r>
              <a:endParaRPr kumimoji="0" lang="en-US" sz="1800" b="0" i="0" u="none" strike="noStrike" cap="none" normalizeH="0" baseline="0" dirty="0" smtClean="0">
                <a:ln>
                  <a:noFill/>
                </a:ln>
                <a:solidFill>
                  <a:schemeClr val="tx1"/>
                </a:solidFill>
                <a:effectLst/>
                <a:latin typeface="Arial" pitchFamily="34" charset="0"/>
              </a:endParaRPr>
            </a:p>
          </p:txBody>
        </p:sp>
        <p:sp>
          <p:nvSpPr>
            <p:cNvPr id="1062" name="Freeform 38"/>
            <p:cNvSpPr>
              <a:spLocks/>
            </p:cNvSpPr>
            <p:nvPr/>
          </p:nvSpPr>
          <p:spPr bwMode="auto">
            <a:xfrm>
              <a:off x="2703513" y="1865313"/>
              <a:ext cx="1614488" cy="4141788"/>
            </a:xfrm>
            <a:custGeom>
              <a:avLst/>
              <a:gdLst/>
              <a:ahLst/>
              <a:cxnLst>
                <a:cxn ang="0">
                  <a:pos x="0" y="0"/>
                </a:cxn>
                <a:cxn ang="0">
                  <a:pos x="1017" y="0"/>
                </a:cxn>
                <a:cxn ang="0">
                  <a:pos x="1017" y="2609"/>
                </a:cxn>
                <a:cxn ang="0">
                  <a:pos x="0" y="2609"/>
                </a:cxn>
                <a:cxn ang="0">
                  <a:pos x="0" y="0"/>
                </a:cxn>
                <a:cxn ang="0">
                  <a:pos x="0" y="0"/>
                </a:cxn>
              </a:cxnLst>
              <a:rect l="0" t="0" r="r" b="b"/>
              <a:pathLst>
                <a:path w="1017" h="2609">
                  <a:moveTo>
                    <a:pt x="0" y="0"/>
                  </a:moveTo>
                  <a:lnTo>
                    <a:pt x="1017" y="0"/>
                  </a:lnTo>
                  <a:lnTo>
                    <a:pt x="1017" y="2609"/>
                  </a:lnTo>
                  <a:lnTo>
                    <a:pt x="0" y="2609"/>
                  </a:lnTo>
                  <a:lnTo>
                    <a:pt x="0" y="0"/>
                  </a:lnTo>
                  <a:lnTo>
                    <a:pt x="0" y="0"/>
                  </a:lnTo>
                  <a:close/>
                </a:path>
              </a:pathLst>
            </a:custGeom>
            <a:solidFill>
              <a:srgbClr val="FFCC9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3" name="Freeform 39"/>
            <p:cNvSpPr>
              <a:spLocks/>
            </p:cNvSpPr>
            <p:nvPr/>
          </p:nvSpPr>
          <p:spPr bwMode="auto">
            <a:xfrm>
              <a:off x="2690813" y="1854200"/>
              <a:ext cx="12700" cy="11113"/>
            </a:xfrm>
            <a:custGeom>
              <a:avLst/>
              <a:gdLst/>
              <a:ahLst/>
              <a:cxnLst>
                <a:cxn ang="0">
                  <a:pos x="0" y="7"/>
                </a:cxn>
                <a:cxn ang="0">
                  <a:pos x="0" y="7"/>
                </a:cxn>
                <a:cxn ang="0">
                  <a:pos x="0" y="0"/>
                </a:cxn>
                <a:cxn ang="0">
                  <a:pos x="0" y="0"/>
                </a:cxn>
                <a:cxn ang="0">
                  <a:pos x="8" y="0"/>
                </a:cxn>
                <a:cxn ang="0">
                  <a:pos x="8" y="7"/>
                </a:cxn>
                <a:cxn ang="0">
                  <a:pos x="0" y="7"/>
                </a:cxn>
              </a:cxnLst>
              <a:rect l="0" t="0" r="r" b="b"/>
              <a:pathLst>
                <a:path w="8" h="7">
                  <a:moveTo>
                    <a:pt x="0" y="7"/>
                  </a:moveTo>
                  <a:lnTo>
                    <a:pt x="0" y="7"/>
                  </a:lnTo>
                  <a:lnTo>
                    <a:pt x="0" y="0"/>
                  </a:lnTo>
                  <a:lnTo>
                    <a:pt x="0" y="0"/>
                  </a:lnTo>
                  <a:lnTo>
                    <a:pt x="8" y="0"/>
                  </a:lnTo>
                  <a:lnTo>
                    <a:pt x="8" y="7"/>
                  </a:lnTo>
                  <a:lnTo>
                    <a:pt x="0"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4" name="Freeform 40"/>
            <p:cNvSpPr>
              <a:spLocks/>
            </p:cNvSpPr>
            <p:nvPr/>
          </p:nvSpPr>
          <p:spPr bwMode="auto">
            <a:xfrm>
              <a:off x="2703513" y="1854200"/>
              <a:ext cx="1614488" cy="23813"/>
            </a:xfrm>
            <a:custGeom>
              <a:avLst/>
              <a:gdLst/>
              <a:ahLst/>
              <a:cxnLst>
                <a:cxn ang="0">
                  <a:pos x="0" y="0"/>
                </a:cxn>
                <a:cxn ang="0">
                  <a:pos x="1017" y="0"/>
                </a:cxn>
                <a:cxn ang="0">
                  <a:pos x="1017" y="7"/>
                </a:cxn>
                <a:cxn ang="0">
                  <a:pos x="1017" y="15"/>
                </a:cxn>
                <a:cxn ang="0">
                  <a:pos x="0" y="15"/>
                </a:cxn>
                <a:cxn ang="0">
                  <a:pos x="0" y="7"/>
                </a:cxn>
                <a:cxn ang="0">
                  <a:pos x="0" y="0"/>
                </a:cxn>
              </a:cxnLst>
              <a:rect l="0" t="0" r="r" b="b"/>
              <a:pathLst>
                <a:path w="1017" h="15">
                  <a:moveTo>
                    <a:pt x="0" y="0"/>
                  </a:moveTo>
                  <a:lnTo>
                    <a:pt x="1017" y="0"/>
                  </a:lnTo>
                  <a:lnTo>
                    <a:pt x="1017" y="7"/>
                  </a:lnTo>
                  <a:lnTo>
                    <a:pt x="1017" y="15"/>
                  </a:lnTo>
                  <a:lnTo>
                    <a:pt x="0" y="15"/>
                  </a:lnTo>
                  <a:lnTo>
                    <a:pt x="0" y="7"/>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5" name="Freeform 41"/>
            <p:cNvSpPr>
              <a:spLocks/>
            </p:cNvSpPr>
            <p:nvPr/>
          </p:nvSpPr>
          <p:spPr bwMode="auto">
            <a:xfrm>
              <a:off x="4318000" y="1854200"/>
              <a:ext cx="12700" cy="11113"/>
            </a:xfrm>
            <a:custGeom>
              <a:avLst/>
              <a:gdLst/>
              <a:ahLst/>
              <a:cxnLst>
                <a:cxn ang="0">
                  <a:pos x="0" y="0"/>
                </a:cxn>
                <a:cxn ang="0">
                  <a:pos x="0" y="0"/>
                </a:cxn>
                <a:cxn ang="0">
                  <a:pos x="0" y="0"/>
                </a:cxn>
                <a:cxn ang="0">
                  <a:pos x="8" y="7"/>
                </a:cxn>
                <a:cxn ang="0">
                  <a:pos x="8" y="7"/>
                </a:cxn>
                <a:cxn ang="0">
                  <a:pos x="0" y="7"/>
                </a:cxn>
                <a:cxn ang="0">
                  <a:pos x="0" y="0"/>
                </a:cxn>
              </a:cxnLst>
              <a:rect l="0" t="0" r="r" b="b"/>
              <a:pathLst>
                <a:path w="8" h="7">
                  <a:moveTo>
                    <a:pt x="0" y="0"/>
                  </a:moveTo>
                  <a:lnTo>
                    <a:pt x="0" y="0"/>
                  </a:lnTo>
                  <a:lnTo>
                    <a:pt x="0" y="0"/>
                  </a:lnTo>
                  <a:lnTo>
                    <a:pt x="8" y="7"/>
                  </a:lnTo>
                  <a:lnTo>
                    <a:pt x="8" y="7"/>
                  </a:lnTo>
                  <a:lnTo>
                    <a:pt x="0" y="7"/>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6" name="Freeform 42"/>
            <p:cNvSpPr>
              <a:spLocks/>
            </p:cNvSpPr>
            <p:nvPr/>
          </p:nvSpPr>
          <p:spPr bwMode="auto">
            <a:xfrm>
              <a:off x="4305300" y="1865313"/>
              <a:ext cx="25400" cy="4141788"/>
            </a:xfrm>
            <a:custGeom>
              <a:avLst/>
              <a:gdLst/>
              <a:ahLst/>
              <a:cxnLst>
                <a:cxn ang="0">
                  <a:pos x="16" y="0"/>
                </a:cxn>
                <a:cxn ang="0">
                  <a:pos x="16" y="2609"/>
                </a:cxn>
                <a:cxn ang="0">
                  <a:pos x="8" y="2609"/>
                </a:cxn>
                <a:cxn ang="0">
                  <a:pos x="0" y="2609"/>
                </a:cxn>
                <a:cxn ang="0">
                  <a:pos x="0" y="0"/>
                </a:cxn>
                <a:cxn ang="0">
                  <a:pos x="8" y="0"/>
                </a:cxn>
                <a:cxn ang="0">
                  <a:pos x="16" y="0"/>
                </a:cxn>
              </a:cxnLst>
              <a:rect l="0" t="0" r="r" b="b"/>
              <a:pathLst>
                <a:path w="16" h="2609">
                  <a:moveTo>
                    <a:pt x="16" y="0"/>
                  </a:moveTo>
                  <a:lnTo>
                    <a:pt x="16" y="2609"/>
                  </a:lnTo>
                  <a:lnTo>
                    <a:pt x="8" y="2609"/>
                  </a:lnTo>
                  <a:lnTo>
                    <a:pt x="0" y="2609"/>
                  </a:lnTo>
                  <a:lnTo>
                    <a:pt x="0" y="0"/>
                  </a:lnTo>
                  <a:lnTo>
                    <a:pt x="8" y="0"/>
                  </a:lnTo>
                  <a:lnTo>
                    <a:pt x="1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7" name="Freeform 43"/>
            <p:cNvSpPr>
              <a:spLocks/>
            </p:cNvSpPr>
            <p:nvPr/>
          </p:nvSpPr>
          <p:spPr bwMode="auto">
            <a:xfrm>
              <a:off x="4318000" y="6007100"/>
              <a:ext cx="12700" cy="12700"/>
            </a:xfrm>
            <a:custGeom>
              <a:avLst/>
              <a:gdLst/>
              <a:ahLst/>
              <a:cxnLst>
                <a:cxn ang="0">
                  <a:pos x="8" y="0"/>
                </a:cxn>
                <a:cxn ang="0">
                  <a:pos x="8" y="0"/>
                </a:cxn>
                <a:cxn ang="0">
                  <a:pos x="0" y="8"/>
                </a:cxn>
                <a:cxn ang="0">
                  <a:pos x="0" y="8"/>
                </a:cxn>
                <a:cxn ang="0">
                  <a:pos x="0" y="8"/>
                </a:cxn>
                <a:cxn ang="0">
                  <a:pos x="0" y="0"/>
                </a:cxn>
                <a:cxn ang="0">
                  <a:pos x="8" y="0"/>
                </a:cxn>
              </a:cxnLst>
              <a:rect l="0" t="0" r="r" b="b"/>
              <a:pathLst>
                <a:path w="8" h="8">
                  <a:moveTo>
                    <a:pt x="8" y="0"/>
                  </a:moveTo>
                  <a:lnTo>
                    <a:pt x="8" y="0"/>
                  </a:lnTo>
                  <a:lnTo>
                    <a:pt x="0" y="8"/>
                  </a:lnTo>
                  <a:lnTo>
                    <a:pt x="0" y="8"/>
                  </a:lnTo>
                  <a:lnTo>
                    <a:pt x="0" y="8"/>
                  </a:lnTo>
                  <a:lnTo>
                    <a:pt x="0" y="0"/>
                  </a:lnTo>
                  <a:lnTo>
                    <a:pt x="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8" name="Freeform 44"/>
            <p:cNvSpPr>
              <a:spLocks/>
            </p:cNvSpPr>
            <p:nvPr/>
          </p:nvSpPr>
          <p:spPr bwMode="auto">
            <a:xfrm>
              <a:off x="2703513" y="5994400"/>
              <a:ext cx="1614488" cy="25400"/>
            </a:xfrm>
            <a:custGeom>
              <a:avLst/>
              <a:gdLst/>
              <a:ahLst/>
              <a:cxnLst>
                <a:cxn ang="0">
                  <a:pos x="1017" y="16"/>
                </a:cxn>
                <a:cxn ang="0">
                  <a:pos x="0" y="16"/>
                </a:cxn>
                <a:cxn ang="0">
                  <a:pos x="0" y="8"/>
                </a:cxn>
                <a:cxn ang="0">
                  <a:pos x="0" y="0"/>
                </a:cxn>
                <a:cxn ang="0">
                  <a:pos x="1017" y="0"/>
                </a:cxn>
                <a:cxn ang="0">
                  <a:pos x="1017" y="8"/>
                </a:cxn>
                <a:cxn ang="0">
                  <a:pos x="1017" y="16"/>
                </a:cxn>
              </a:cxnLst>
              <a:rect l="0" t="0" r="r" b="b"/>
              <a:pathLst>
                <a:path w="1017" h="16">
                  <a:moveTo>
                    <a:pt x="1017" y="16"/>
                  </a:moveTo>
                  <a:lnTo>
                    <a:pt x="0" y="16"/>
                  </a:lnTo>
                  <a:lnTo>
                    <a:pt x="0" y="8"/>
                  </a:lnTo>
                  <a:lnTo>
                    <a:pt x="0" y="0"/>
                  </a:lnTo>
                  <a:lnTo>
                    <a:pt x="1017" y="0"/>
                  </a:lnTo>
                  <a:lnTo>
                    <a:pt x="1017" y="8"/>
                  </a:lnTo>
                  <a:lnTo>
                    <a:pt x="1017" y="1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9" name="Freeform 45"/>
            <p:cNvSpPr>
              <a:spLocks/>
            </p:cNvSpPr>
            <p:nvPr/>
          </p:nvSpPr>
          <p:spPr bwMode="auto">
            <a:xfrm>
              <a:off x="2690813" y="6007100"/>
              <a:ext cx="12700" cy="12700"/>
            </a:xfrm>
            <a:custGeom>
              <a:avLst/>
              <a:gdLst/>
              <a:ahLst/>
              <a:cxnLst>
                <a:cxn ang="0">
                  <a:pos x="8" y="8"/>
                </a:cxn>
                <a:cxn ang="0">
                  <a:pos x="0" y="8"/>
                </a:cxn>
                <a:cxn ang="0">
                  <a:pos x="0" y="8"/>
                </a:cxn>
                <a:cxn ang="0">
                  <a:pos x="0" y="0"/>
                </a:cxn>
                <a:cxn ang="0">
                  <a:pos x="0" y="0"/>
                </a:cxn>
                <a:cxn ang="0">
                  <a:pos x="8" y="0"/>
                </a:cxn>
                <a:cxn ang="0">
                  <a:pos x="8" y="8"/>
                </a:cxn>
              </a:cxnLst>
              <a:rect l="0" t="0" r="r" b="b"/>
              <a:pathLst>
                <a:path w="8" h="8">
                  <a:moveTo>
                    <a:pt x="8" y="8"/>
                  </a:moveTo>
                  <a:lnTo>
                    <a:pt x="0" y="8"/>
                  </a:lnTo>
                  <a:lnTo>
                    <a:pt x="0" y="8"/>
                  </a:lnTo>
                  <a:lnTo>
                    <a:pt x="0" y="0"/>
                  </a:lnTo>
                  <a:lnTo>
                    <a:pt x="0" y="0"/>
                  </a:lnTo>
                  <a:lnTo>
                    <a:pt x="8" y="0"/>
                  </a:lnTo>
                  <a:lnTo>
                    <a:pt x="8"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0" name="Freeform 46"/>
            <p:cNvSpPr>
              <a:spLocks/>
            </p:cNvSpPr>
            <p:nvPr/>
          </p:nvSpPr>
          <p:spPr bwMode="auto">
            <a:xfrm>
              <a:off x="2690813" y="1865313"/>
              <a:ext cx="23813" cy="4141788"/>
            </a:xfrm>
            <a:custGeom>
              <a:avLst/>
              <a:gdLst/>
              <a:ahLst/>
              <a:cxnLst>
                <a:cxn ang="0">
                  <a:pos x="0" y="2609"/>
                </a:cxn>
                <a:cxn ang="0">
                  <a:pos x="0" y="0"/>
                </a:cxn>
                <a:cxn ang="0">
                  <a:pos x="8" y="0"/>
                </a:cxn>
                <a:cxn ang="0">
                  <a:pos x="15" y="0"/>
                </a:cxn>
                <a:cxn ang="0">
                  <a:pos x="15" y="2609"/>
                </a:cxn>
                <a:cxn ang="0">
                  <a:pos x="8" y="2609"/>
                </a:cxn>
                <a:cxn ang="0">
                  <a:pos x="0" y="2609"/>
                </a:cxn>
              </a:cxnLst>
              <a:rect l="0" t="0" r="r" b="b"/>
              <a:pathLst>
                <a:path w="15" h="2609">
                  <a:moveTo>
                    <a:pt x="0" y="2609"/>
                  </a:moveTo>
                  <a:lnTo>
                    <a:pt x="0" y="0"/>
                  </a:lnTo>
                  <a:lnTo>
                    <a:pt x="8" y="0"/>
                  </a:lnTo>
                  <a:lnTo>
                    <a:pt x="15" y="0"/>
                  </a:lnTo>
                  <a:lnTo>
                    <a:pt x="15" y="2609"/>
                  </a:lnTo>
                  <a:lnTo>
                    <a:pt x="8" y="2609"/>
                  </a:lnTo>
                  <a:lnTo>
                    <a:pt x="0" y="260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1" name="Freeform 47"/>
            <p:cNvSpPr>
              <a:spLocks/>
            </p:cNvSpPr>
            <p:nvPr/>
          </p:nvSpPr>
          <p:spPr bwMode="auto">
            <a:xfrm>
              <a:off x="3084513" y="2532063"/>
              <a:ext cx="887413" cy="947738"/>
            </a:xfrm>
            <a:custGeom>
              <a:avLst/>
              <a:gdLst/>
              <a:ahLst/>
              <a:cxnLst>
                <a:cxn ang="0">
                  <a:pos x="0" y="0"/>
                </a:cxn>
                <a:cxn ang="0">
                  <a:pos x="559" y="0"/>
                </a:cxn>
                <a:cxn ang="0">
                  <a:pos x="559" y="528"/>
                </a:cxn>
                <a:cxn ang="0">
                  <a:pos x="489" y="597"/>
                </a:cxn>
                <a:cxn ang="0">
                  <a:pos x="0" y="597"/>
                </a:cxn>
                <a:cxn ang="0">
                  <a:pos x="0" y="0"/>
                </a:cxn>
              </a:cxnLst>
              <a:rect l="0" t="0" r="r" b="b"/>
              <a:pathLst>
                <a:path w="559" h="597">
                  <a:moveTo>
                    <a:pt x="0" y="0"/>
                  </a:moveTo>
                  <a:lnTo>
                    <a:pt x="559" y="0"/>
                  </a:lnTo>
                  <a:lnTo>
                    <a:pt x="559" y="528"/>
                  </a:lnTo>
                  <a:lnTo>
                    <a:pt x="489" y="597"/>
                  </a:lnTo>
                  <a:lnTo>
                    <a:pt x="0" y="597"/>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2" name="Freeform 48"/>
            <p:cNvSpPr>
              <a:spLocks/>
            </p:cNvSpPr>
            <p:nvPr/>
          </p:nvSpPr>
          <p:spPr bwMode="auto">
            <a:xfrm>
              <a:off x="3084513" y="2532063"/>
              <a:ext cx="887413" cy="947738"/>
            </a:xfrm>
            <a:custGeom>
              <a:avLst/>
              <a:gdLst/>
              <a:ahLst/>
              <a:cxnLst>
                <a:cxn ang="0">
                  <a:pos x="0" y="0"/>
                </a:cxn>
                <a:cxn ang="0">
                  <a:pos x="559" y="0"/>
                </a:cxn>
                <a:cxn ang="0">
                  <a:pos x="559" y="528"/>
                </a:cxn>
                <a:cxn ang="0">
                  <a:pos x="489" y="597"/>
                </a:cxn>
                <a:cxn ang="0">
                  <a:pos x="0" y="597"/>
                </a:cxn>
                <a:cxn ang="0">
                  <a:pos x="0" y="0"/>
                </a:cxn>
              </a:cxnLst>
              <a:rect l="0" t="0" r="r" b="b"/>
              <a:pathLst>
                <a:path w="559" h="597">
                  <a:moveTo>
                    <a:pt x="0" y="0"/>
                  </a:moveTo>
                  <a:lnTo>
                    <a:pt x="559" y="0"/>
                  </a:lnTo>
                  <a:lnTo>
                    <a:pt x="559" y="528"/>
                  </a:lnTo>
                  <a:lnTo>
                    <a:pt x="489" y="597"/>
                  </a:lnTo>
                  <a:lnTo>
                    <a:pt x="0" y="597"/>
                  </a:lnTo>
                  <a:lnTo>
                    <a:pt x="0" y="0"/>
                  </a:lnTo>
                </a:path>
              </a:pathLst>
            </a:cu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3" name="Freeform 49"/>
            <p:cNvSpPr>
              <a:spLocks/>
            </p:cNvSpPr>
            <p:nvPr/>
          </p:nvSpPr>
          <p:spPr bwMode="auto">
            <a:xfrm>
              <a:off x="3860800" y="3370263"/>
              <a:ext cx="111125" cy="109538"/>
            </a:xfrm>
            <a:custGeom>
              <a:avLst/>
              <a:gdLst/>
              <a:ahLst/>
              <a:cxnLst>
                <a:cxn ang="0">
                  <a:pos x="0" y="69"/>
                </a:cxn>
                <a:cxn ang="0">
                  <a:pos x="16" y="0"/>
                </a:cxn>
                <a:cxn ang="0">
                  <a:pos x="24" y="0"/>
                </a:cxn>
                <a:cxn ang="0">
                  <a:pos x="24" y="0"/>
                </a:cxn>
                <a:cxn ang="0">
                  <a:pos x="32" y="0"/>
                </a:cxn>
                <a:cxn ang="0">
                  <a:pos x="32" y="0"/>
                </a:cxn>
                <a:cxn ang="0">
                  <a:pos x="39" y="0"/>
                </a:cxn>
                <a:cxn ang="0">
                  <a:pos x="47" y="0"/>
                </a:cxn>
                <a:cxn ang="0">
                  <a:pos x="47" y="0"/>
                </a:cxn>
                <a:cxn ang="0">
                  <a:pos x="55" y="0"/>
                </a:cxn>
                <a:cxn ang="0">
                  <a:pos x="55" y="0"/>
                </a:cxn>
                <a:cxn ang="0">
                  <a:pos x="63" y="0"/>
                </a:cxn>
                <a:cxn ang="0">
                  <a:pos x="63" y="0"/>
                </a:cxn>
                <a:cxn ang="0">
                  <a:pos x="70" y="0"/>
                </a:cxn>
                <a:cxn ang="0">
                  <a:pos x="0" y="69"/>
                </a:cxn>
              </a:cxnLst>
              <a:rect l="0" t="0" r="r" b="b"/>
              <a:pathLst>
                <a:path w="70" h="69">
                  <a:moveTo>
                    <a:pt x="0" y="69"/>
                  </a:moveTo>
                  <a:lnTo>
                    <a:pt x="16" y="0"/>
                  </a:lnTo>
                  <a:lnTo>
                    <a:pt x="24" y="0"/>
                  </a:lnTo>
                  <a:lnTo>
                    <a:pt x="24" y="0"/>
                  </a:lnTo>
                  <a:lnTo>
                    <a:pt x="32" y="0"/>
                  </a:lnTo>
                  <a:lnTo>
                    <a:pt x="32" y="0"/>
                  </a:lnTo>
                  <a:lnTo>
                    <a:pt x="39" y="0"/>
                  </a:lnTo>
                  <a:lnTo>
                    <a:pt x="47" y="0"/>
                  </a:lnTo>
                  <a:lnTo>
                    <a:pt x="47" y="0"/>
                  </a:lnTo>
                  <a:lnTo>
                    <a:pt x="55" y="0"/>
                  </a:lnTo>
                  <a:lnTo>
                    <a:pt x="55" y="0"/>
                  </a:lnTo>
                  <a:lnTo>
                    <a:pt x="63" y="0"/>
                  </a:lnTo>
                  <a:lnTo>
                    <a:pt x="63" y="0"/>
                  </a:lnTo>
                  <a:lnTo>
                    <a:pt x="70" y="0"/>
                  </a:lnTo>
                  <a:lnTo>
                    <a:pt x="0" y="6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4" name="Freeform 50"/>
            <p:cNvSpPr>
              <a:spLocks/>
            </p:cNvSpPr>
            <p:nvPr/>
          </p:nvSpPr>
          <p:spPr bwMode="auto">
            <a:xfrm>
              <a:off x="3860800" y="3370263"/>
              <a:ext cx="111125" cy="109538"/>
            </a:xfrm>
            <a:custGeom>
              <a:avLst/>
              <a:gdLst/>
              <a:ahLst/>
              <a:cxnLst>
                <a:cxn ang="0">
                  <a:pos x="0" y="69"/>
                </a:cxn>
                <a:cxn ang="0">
                  <a:pos x="16" y="0"/>
                </a:cxn>
                <a:cxn ang="0">
                  <a:pos x="24" y="0"/>
                </a:cxn>
                <a:cxn ang="0">
                  <a:pos x="24" y="0"/>
                </a:cxn>
                <a:cxn ang="0">
                  <a:pos x="32" y="0"/>
                </a:cxn>
                <a:cxn ang="0">
                  <a:pos x="32" y="0"/>
                </a:cxn>
                <a:cxn ang="0">
                  <a:pos x="39" y="0"/>
                </a:cxn>
                <a:cxn ang="0">
                  <a:pos x="47" y="0"/>
                </a:cxn>
                <a:cxn ang="0">
                  <a:pos x="47" y="0"/>
                </a:cxn>
                <a:cxn ang="0">
                  <a:pos x="55" y="0"/>
                </a:cxn>
                <a:cxn ang="0">
                  <a:pos x="55" y="0"/>
                </a:cxn>
                <a:cxn ang="0">
                  <a:pos x="63" y="0"/>
                </a:cxn>
                <a:cxn ang="0">
                  <a:pos x="63" y="0"/>
                </a:cxn>
                <a:cxn ang="0">
                  <a:pos x="70" y="0"/>
                </a:cxn>
                <a:cxn ang="0">
                  <a:pos x="0" y="69"/>
                </a:cxn>
              </a:cxnLst>
              <a:rect l="0" t="0" r="r" b="b"/>
              <a:pathLst>
                <a:path w="70" h="69">
                  <a:moveTo>
                    <a:pt x="0" y="69"/>
                  </a:moveTo>
                  <a:lnTo>
                    <a:pt x="16" y="0"/>
                  </a:lnTo>
                  <a:lnTo>
                    <a:pt x="24" y="0"/>
                  </a:lnTo>
                  <a:lnTo>
                    <a:pt x="24" y="0"/>
                  </a:lnTo>
                  <a:lnTo>
                    <a:pt x="32" y="0"/>
                  </a:lnTo>
                  <a:lnTo>
                    <a:pt x="32" y="0"/>
                  </a:lnTo>
                  <a:lnTo>
                    <a:pt x="39" y="0"/>
                  </a:lnTo>
                  <a:lnTo>
                    <a:pt x="47" y="0"/>
                  </a:lnTo>
                  <a:lnTo>
                    <a:pt x="47" y="0"/>
                  </a:lnTo>
                  <a:lnTo>
                    <a:pt x="55" y="0"/>
                  </a:lnTo>
                  <a:lnTo>
                    <a:pt x="55" y="0"/>
                  </a:lnTo>
                  <a:lnTo>
                    <a:pt x="63" y="0"/>
                  </a:lnTo>
                  <a:lnTo>
                    <a:pt x="63" y="0"/>
                  </a:lnTo>
                  <a:lnTo>
                    <a:pt x="70" y="0"/>
                  </a:lnTo>
                  <a:lnTo>
                    <a:pt x="0" y="69"/>
                  </a:lnTo>
                </a:path>
              </a:pathLst>
            </a:cu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5" name="Rectangle 51"/>
            <p:cNvSpPr>
              <a:spLocks noChangeArrowheads="1"/>
            </p:cNvSpPr>
            <p:nvPr/>
          </p:nvSpPr>
          <p:spPr bwMode="auto">
            <a:xfrm>
              <a:off x="3257550" y="2630488"/>
              <a:ext cx="703263" cy="40640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0" i="0" u="none" strike="noStrike" cap="none" normalizeH="0" baseline="0" smtClean="0">
                  <a:ln>
                    <a:noFill/>
                  </a:ln>
                  <a:solidFill>
                    <a:srgbClr val="000000"/>
                  </a:solidFill>
                  <a:effectLst/>
                  <a:latin typeface="Arial" pitchFamily="34" charset="0"/>
                </a:rPr>
                <a:t>HL7</a:t>
              </a:r>
              <a:endParaRPr kumimoji="0" lang="en-US" sz="1800" b="0" i="0" u="none" strike="noStrike" cap="none" normalizeH="0" baseline="0" smtClean="0">
                <a:ln>
                  <a:noFill/>
                </a:ln>
                <a:solidFill>
                  <a:schemeClr val="tx1"/>
                </a:solidFill>
                <a:effectLst/>
                <a:latin typeface="Arial" pitchFamily="34" charset="0"/>
              </a:endParaRPr>
            </a:p>
          </p:txBody>
        </p:sp>
        <p:sp>
          <p:nvSpPr>
            <p:cNvPr id="1076" name="Rectangle 52"/>
            <p:cNvSpPr>
              <a:spLocks noChangeArrowheads="1"/>
            </p:cNvSpPr>
            <p:nvPr/>
          </p:nvSpPr>
          <p:spPr bwMode="auto">
            <a:xfrm>
              <a:off x="3294063" y="2962275"/>
              <a:ext cx="641350" cy="40640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0" i="0" u="none" strike="noStrike" cap="none" normalizeH="0" baseline="0" smtClean="0">
                  <a:ln>
                    <a:noFill/>
                  </a:ln>
                  <a:solidFill>
                    <a:srgbClr val="000000"/>
                  </a:solidFill>
                  <a:effectLst/>
                  <a:latin typeface="Arial" pitchFamily="34" charset="0"/>
                </a:rPr>
                <a:t>File</a:t>
              </a:r>
              <a:endParaRPr kumimoji="0" lang="en-US" sz="1800" b="0" i="0" u="none" strike="noStrike" cap="none" normalizeH="0" baseline="0" smtClean="0">
                <a:ln>
                  <a:noFill/>
                </a:ln>
                <a:solidFill>
                  <a:schemeClr val="tx1"/>
                </a:solidFill>
                <a:effectLst/>
                <a:latin typeface="Arial" pitchFamily="34" charset="0"/>
              </a:endParaRPr>
            </a:p>
          </p:txBody>
        </p:sp>
        <p:sp>
          <p:nvSpPr>
            <p:cNvPr id="1077" name="Freeform 53"/>
            <p:cNvSpPr>
              <a:spLocks/>
            </p:cNvSpPr>
            <p:nvPr/>
          </p:nvSpPr>
          <p:spPr bwMode="auto">
            <a:xfrm>
              <a:off x="2703513" y="1865313"/>
              <a:ext cx="1614488" cy="542925"/>
            </a:xfrm>
            <a:custGeom>
              <a:avLst/>
              <a:gdLst/>
              <a:ahLst/>
              <a:cxnLst>
                <a:cxn ang="0">
                  <a:pos x="504" y="342"/>
                </a:cxn>
                <a:cxn ang="0">
                  <a:pos x="0" y="342"/>
                </a:cxn>
                <a:cxn ang="0">
                  <a:pos x="0" y="0"/>
                </a:cxn>
                <a:cxn ang="0">
                  <a:pos x="1017" y="0"/>
                </a:cxn>
                <a:cxn ang="0">
                  <a:pos x="1017" y="342"/>
                </a:cxn>
                <a:cxn ang="0">
                  <a:pos x="504" y="342"/>
                </a:cxn>
              </a:cxnLst>
              <a:rect l="0" t="0" r="r" b="b"/>
              <a:pathLst>
                <a:path w="1017" h="342">
                  <a:moveTo>
                    <a:pt x="504" y="342"/>
                  </a:moveTo>
                  <a:lnTo>
                    <a:pt x="0" y="342"/>
                  </a:lnTo>
                  <a:lnTo>
                    <a:pt x="0" y="0"/>
                  </a:lnTo>
                  <a:lnTo>
                    <a:pt x="1017" y="0"/>
                  </a:lnTo>
                  <a:lnTo>
                    <a:pt x="1017" y="342"/>
                  </a:lnTo>
                  <a:lnTo>
                    <a:pt x="504" y="34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8" name="Freeform 54"/>
            <p:cNvSpPr>
              <a:spLocks/>
            </p:cNvSpPr>
            <p:nvPr/>
          </p:nvSpPr>
          <p:spPr bwMode="auto">
            <a:xfrm>
              <a:off x="2703513" y="1865313"/>
              <a:ext cx="1614488" cy="542925"/>
            </a:xfrm>
            <a:custGeom>
              <a:avLst/>
              <a:gdLst/>
              <a:ahLst/>
              <a:cxnLst>
                <a:cxn ang="0">
                  <a:pos x="504" y="342"/>
                </a:cxn>
                <a:cxn ang="0">
                  <a:pos x="0" y="342"/>
                </a:cxn>
                <a:cxn ang="0">
                  <a:pos x="0" y="0"/>
                </a:cxn>
                <a:cxn ang="0">
                  <a:pos x="1017" y="0"/>
                </a:cxn>
                <a:cxn ang="0">
                  <a:pos x="1017" y="342"/>
                </a:cxn>
                <a:cxn ang="0">
                  <a:pos x="504" y="342"/>
                </a:cxn>
              </a:cxnLst>
              <a:rect l="0" t="0" r="r" b="b"/>
              <a:pathLst>
                <a:path w="1017" h="342">
                  <a:moveTo>
                    <a:pt x="504" y="342"/>
                  </a:moveTo>
                  <a:lnTo>
                    <a:pt x="0" y="342"/>
                  </a:lnTo>
                  <a:lnTo>
                    <a:pt x="0" y="0"/>
                  </a:lnTo>
                  <a:lnTo>
                    <a:pt x="1017" y="0"/>
                  </a:lnTo>
                  <a:lnTo>
                    <a:pt x="1017" y="342"/>
                  </a:lnTo>
                  <a:lnTo>
                    <a:pt x="504" y="342"/>
                  </a:lnTo>
                </a:path>
              </a:pathLst>
            </a:cu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9" name="Rectangle 55"/>
            <p:cNvSpPr>
              <a:spLocks noChangeArrowheads="1"/>
            </p:cNvSpPr>
            <p:nvPr/>
          </p:nvSpPr>
          <p:spPr bwMode="auto">
            <a:xfrm>
              <a:off x="3195638" y="1865313"/>
              <a:ext cx="763588" cy="33337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smtClean="0">
                  <a:ln>
                    <a:noFill/>
                  </a:ln>
                  <a:solidFill>
                    <a:srgbClr val="000000"/>
                  </a:solidFill>
                  <a:effectLst/>
                  <a:latin typeface="Arial" pitchFamily="34" charset="0"/>
                </a:rPr>
                <a:t>Local </a:t>
              </a:r>
              <a:endParaRPr kumimoji="0" lang="en-US" sz="1800" b="0" i="0" u="none" strike="noStrike" cap="none" normalizeH="0" baseline="0" smtClean="0">
                <a:ln>
                  <a:noFill/>
                </a:ln>
                <a:solidFill>
                  <a:schemeClr val="tx1"/>
                </a:solidFill>
                <a:effectLst/>
                <a:latin typeface="Arial" pitchFamily="34" charset="0"/>
              </a:endParaRPr>
            </a:p>
          </p:txBody>
        </p:sp>
        <p:sp>
          <p:nvSpPr>
            <p:cNvPr id="1080" name="Rectangle 56"/>
            <p:cNvSpPr>
              <a:spLocks noChangeArrowheads="1"/>
            </p:cNvSpPr>
            <p:nvPr/>
          </p:nvSpPr>
          <p:spPr bwMode="auto">
            <a:xfrm>
              <a:off x="2962275" y="2124075"/>
              <a:ext cx="1257300" cy="33337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smtClean="0">
                  <a:ln>
                    <a:noFill/>
                  </a:ln>
                  <a:solidFill>
                    <a:srgbClr val="000000"/>
                  </a:solidFill>
                  <a:effectLst/>
                  <a:latin typeface="Arial" pitchFamily="34" charset="0"/>
                </a:rPr>
                <a:t>File Folder</a:t>
              </a:r>
              <a:endParaRPr kumimoji="0" lang="en-US" sz="1800" b="0" i="0" u="none" strike="noStrike" cap="none" normalizeH="0" baseline="0" smtClean="0">
                <a:ln>
                  <a:noFill/>
                </a:ln>
                <a:solidFill>
                  <a:schemeClr val="tx1"/>
                </a:solidFill>
                <a:effectLst/>
                <a:latin typeface="Arial" pitchFamily="34" charset="0"/>
              </a:endParaRPr>
            </a:p>
          </p:txBody>
        </p:sp>
        <p:sp>
          <p:nvSpPr>
            <p:cNvPr id="1081" name="Freeform 57"/>
            <p:cNvSpPr>
              <a:spLocks/>
            </p:cNvSpPr>
            <p:nvPr/>
          </p:nvSpPr>
          <p:spPr bwMode="auto">
            <a:xfrm>
              <a:off x="2085975" y="3000375"/>
              <a:ext cx="827088" cy="11113"/>
            </a:xfrm>
            <a:custGeom>
              <a:avLst/>
              <a:gdLst/>
              <a:ahLst/>
              <a:cxnLst>
                <a:cxn ang="0">
                  <a:pos x="0" y="0"/>
                </a:cxn>
                <a:cxn ang="0">
                  <a:pos x="24" y="0"/>
                </a:cxn>
                <a:cxn ang="0">
                  <a:pos x="47" y="0"/>
                </a:cxn>
                <a:cxn ang="0">
                  <a:pos x="62" y="0"/>
                </a:cxn>
                <a:cxn ang="0">
                  <a:pos x="78" y="0"/>
                </a:cxn>
                <a:cxn ang="0">
                  <a:pos x="101" y="0"/>
                </a:cxn>
                <a:cxn ang="0">
                  <a:pos x="117" y="0"/>
                </a:cxn>
                <a:cxn ang="0">
                  <a:pos x="132" y="0"/>
                </a:cxn>
                <a:cxn ang="0">
                  <a:pos x="148" y="0"/>
                </a:cxn>
                <a:cxn ang="0">
                  <a:pos x="163" y="0"/>
                </a:cxn>
                <a:cxn ang="0">
                  <a:pos x="171" y="0"/>
                </a:cxn>
                <a:cxn ang="0">
                  <a:pos x="187" y="0"/>
                </a:cxn>
                <a:cxn ang="0">
                  <a:pos x="194" y="0"/>
                </a:cxn>
                <a:cxn ang="0">
                  <a:pos x="210" y="0"/>
                </a:cxn>
                <a:cxn ang="0">
                  <a:pos x="218" y="0"/>
                </a:cxn>
                <a:cxn ang="0">
                  <a:pos x="226" y="0"/>
                </a:cxn>
                <a:cxn ang="0">
                  <a:pos x="241" y="0"/>
                </a:cxn>
                <a:cxn ang="0">
                  <a:pos x="249" y="0"/>
                </a:cxn>
                <a:cxn ang="0">
                  <a:pos x="257" y="0"/>
                </a:cxn>
                <a:cxn ang="0">
                  <a:pos x="264" y="0"/>
                </a:cxn>
                <a:cxn ang="0">
                  <a:pos x="264" y="0"/>
                </a:cxn>
                <a:cxn ang="0">
                  <a:pos x="272" y="0"/>
                </a:cxn>
                <a:cxn ang="0">
                  <a:pos x="280" y="0"/>
                </a:cxn>
                <a:cxn ang="0">
                  <a:pos x="288" y="0"/>
                </a:cxn>
                <a:cxn ang="0">
                  <a:pos x="303" y="0"/>
                </a:cxn>
                <a:cxn ang="0">
                  <a:pos x="311" y="0"/>
                </a:cxn>
                <a:cxn ang="0">
                  <a:pos x="311" y="0"/>
                </a:cxn>
                <a:cxn ang="0">
                  <a:pos x="319" y="0"/>
                </a:cxn>
                <a:cxn ang="0">
                  <a:pos x="334" y="0"/>
                </a:cxn>
                <a:cxn ang="0">
                  <a:pos x="342" y="0"/>
                </a:cxn>
                <a:cxn ang="0">
                  <a:pos x="350" y="0"/>
                </a:cxn>
                <a:cxn ang="0">
                  <a:pos x="358" y="0"/>
                </a:cxn>
                <a:cxn ang="0">
                  <a:pos x="365" y="7"/>
                </a:cxn>
                <a:cxn ang="0">
                  <a:pos x="373" y="7"/>
                </a:cxn>
                <a:cxn ang="0">
                  <a:pos x="389" y="7"/>
                </a:cxn>
                <a:cxn ang="0">
                  <a:pos x="389" y="7"/>
                </a:cxn>
                <a:cxn ang="0">
                  <a:pos x="396" y="7"/>
                </a:cxn>
                <a:cxn ang="0">
                  <a:pos x="404" y="7"/>
                </a:cxn>
                <a:cxn ang="0">
                  <a:pos x="412" y="7"/>
                </a:cxn>
                <a:cxn ang="0">
                  <a:pos x="420" y="7"/>
                </a:cxn>
                <a:cxn ang="0">
                  <a:pos x="427" y="7"/>
                </a:cxn>
                <a:cxn ang="0">
                  <a:pos x="435" y="7"/>
                </a:cxn>
                <a:cxn ang="0">
                  <a:pos x="451" y="7"/>
                </a:cxn>
                <a:cxn ang="0">
                  <a:pos x="458" y="7"/>
                </a:cxn>
                <a:cxn ang="0">
                  <a:pos x="474" y="7"/>
                </a:cxn>
                <a:cxn ang="0">
                  <a:pos x="482" y="7"/>
                </a:cxn>
                <a:cxn ang="0">
                  <a:pos x="497" y="7"/>
                </a:cxn>
                <a:cxn ang="0">
                  <a:pos x="505" y="7"/>
                </a:cxn>
                <a:cxn ang="0">
                  <a:pos x="521" y="7"/>
                </a:cxn>
              </a:cxnLst>
              <a:rect l="0" t="0" r="r" b="b"/>
              <a:pathLst>
                <a:path w="521" h="7">
                  <a:moveTo>
                    <a:pt x="0" y="0"/>
                  </a:moveTo>
                  <a:lnTo>
                    <a:pt x="24" y="0"/>
                  </a:lnTo>
                  <a:lnTo>
                    <a:pt x="47" y="0"/>
                  </a:lnTo>
                  <a:lnTo>
                    <a:pt x="62" y="0"/>
                  </a:lnTo>
                  <a:lnTo>
                    <a:pt x="78" y="0"/>
                  </a:lnTo>
                  <a:lnTo>
                    <a:pt x="101" y="0"/>
                  </a:lnTo>
                  <a:lnTo>
                    <a:pt x="117" y="0"/>
                  </a:lnTo>
                  <a:lnTo>
                    <a:pt x="132" y="0"/>
                  </a:lnTo>
                  <a:lnTo>
                    <a:pt x="148" y="0"/>
                  </a:lnTo>
                  <a:lnTo>
                    <a:pt x="163" y="0"/>
                  </a:lnTo>
                  <a:lnTo>
                    <a:pt x="171" y="0"/>
                  </a:lnTo>
                  <a:lnTo>
                    <a:pt x="187" y="0"/>
                  </a:lnTo>
                  <a:lnTo>
                    <a:pt x="194" y="0"/>
                  </a:lnTo>
                  <a:lnTo>
                    <a:pt x="210" y="0"/>
                  </a:lnTo>
                  <a:lnTo>
                    <a:pt x="218" y="0"/>
                  </a:lnTo>
                  <a:lnTo>
                    <a:pt x="226" y="0"/>
                  </a:lnTo>
                  <a:lnTo>
                    <a:pt x="241" y="0"/>
                  </a:lnTo>
                  <a:lnTo>
                    <a:pt x="249" y="0"/>
                  </a:lnTo>
                  <a:lnTo>
                    <a:pt x="257" y="0"/>
                  </a:lnTo>
                  <a:lnTo>
                    <a:pt x="264" y="0"/>
                  </a:lnTo>
                  <a:lnTo>
                    <a:pt x="264" y="0"/>
                  </a:lnTo>
                  <a:lnTo>
                    <a:pt x="272" y="0"/>
                  </a:lnTo>
                  <a:lnTo>
                    <a:pt x="280" y="0"/>
                  </a:lnTo>
                  <a:lnTo>
                    <a:pt x="288" y="0"/>
                  </a:lnTo>
                  <a:lnTo>
                    <a:pt x="303" y="0"/>
                  </a:lnTo>
                  <a:lnTo>
                    <a:pt x="311" y="0"/>
                  </a:lnTo>
                  <a:lnTo>
                    <a:pt x="311" y="0"/>
                  </a:lnTo>
                  <a:lnTo>
                    <a:pt x="319" y="0"/>
                  </a:lnTo>
                  <a:lnTo>
                    <a:pt x="334" y="0"/>
                  </a:lnTo>
                  <a:lnTo>
                    <a:pt x="342" y="0"/>
                  </a:lnTo>
                  <a:lnTo>
                    <a:pt x="350" y="0"/>
                  </a:lnTo>
                  <a:lnTo>
                    <a:pt x="358" y="0"/>
                  </a:lnTo>
                  <a:lnTo>
                    <a:pt x="365" y="7"/>
                  </a:lnTo>
                  <a:lnTo>
                    <a:pt x="373" y="7"/>
                  </a:lnTo>
                  <a:lnTo>
                    <a:pt x="389" y="7"/>
                  </a:lnTo>
                  <a:lnTo>
                    <a:pt x="389" y="7"/>
                  </a:lnTo>
                  <a:lnTo>
                    <a:pt x="396" y="7"/>
                  </a:lnTo>
                  <a:lnTo>
                    <a:pt x="404" y="7"/>
                  </a:lnTo>
                  <a:lnTo>
                    <a:pt x="412" y="7"/>
                  </a:lnTo>
                  <a:lnTo>
                    <a:pt x="420" y="7"/>
                  </a:lnTo>
                  <a:lnTo>
                    <a:pt x="427" y="7"/>
                  </a:lnTo>
                  <a:lnTo>
                    <a:pt x="435" y="7"/>
                  </a:lnTo>
                  <a:lnTo>
                    <a:pt x="451" y="7"/>
                  </a:lnTo>
                  <a:lnTo>
                    <a:pt x="458" y="7"/>
                  </a:lnTo>
                  <a:lnTo>
                    <a:pt x="474" y="7"/>
                  </a:lnTo>
                  <a:lnTo>
                    <a:pt x="482" y="7"/>
                  </a:lnTo>
                  <a:lnTo>
                    <a:pt x="497" y="7"/>
                  </a:lnTo>
                  <a:lnTo>
                    <a:pt x="505" y="7"/>
                  </a:lnTo>
                  <a:lnTo>
                    <a:pt x="521" y="7"/>
                  </a:lnTo>
                </a:path>
              </a:pathLst>
            </a:cu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2" name="Freeform 58"/>
            <p:cNvSpPr>
              <a:spLocks/>
            </p:cNvSpPr>
            <p:nvPr/>
          </p:nvSpPr>
          <p:spPr bwMode="auto">
            <a:xfrm>
              <a:off x="2874963" y="2938463"/>
              <a:ext cx="209550" cy="134938"/>
            </a:xfrm>
            <a:custGeom>
              <a:avLst/>
              <a:gdLst/>
              <a:ahLst/>
              <a:cxnLst>
                <a:cxn ang="0">
                  <a:pos x="132" y="46"/>
                </a:cxn>
                <a:cxn ang="0">
                  <a:pos x="0" y="0"/>
                </a:cxn>
                <a:cxn ang="0">
                  <a:pos x="0" y="85"/>
                </a:cxn>
                <a:cxn ang="0">
                  <a:pos x="132" y="46"/>
                </a:cxn>
              </a:cxnLst>
              <a:rect l="0" t="0" r="r" b="b"/>
              <a:pathLst>
                <a:path w="132" h="85">
                  <a:moveTo>
                    <a:pt x="132" y="46"/>
                  </a:moveTo>
                  <a:lnTo>
                    <a:pt x="0" y="0"/>
                  </a:lnTo>
                  <a:lnTo>
                    <a:pt x="0" y="85"/>
                  </a:lnTo>
                  <a:lnTo>
                    <a:pt x="132" y="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3" name="Freeform 59"/>
            <p:cNvSpPr>
              <a:spLocks/>
            </p:cNvSpPr>
            <p:nvPr/>
          </p:nvSpPr>
          <p:spPr bwMode="auto">
            <a:xfrm>
              <a:off x="3084513" y="4687888"/>
              <a:ext cx="887413" cy="949325"/>
            </a:xfrm>
            <a:custGeom>
              <a:avLst/>
              <a:gdLst/>
              <a:ahLst/>
              <a:cxnLst>
                <a:cxn ang="0">
                  <a:pos x="0" y="0"/>
                </a:cxn>
                <a:cxn ang="0">
                  <a:pos x="559" y="0"/>
                </a:cxn>
                <a:cxn ang="0">
                  <a:pos x="559" y="521"/>
                </a:cxn>
                <a:cxn ang="0">
                  <a:pos x="489" y="598"/>
                </a:cxn>
                <a:cxn ang="0">
                  <a:pos x="0" y="598"/>
                </a:cxn>
                <a:cxn ang="0">
                  <a:pos x="0" y="0"/>
                </a:cxn>
              </a:cxnLst>
              <a:rect l="0" t="0" r="r" b="b"/>
              <a:pathLst>
                <a:path w="559" h="598">
                  <a:moveTo>
                    <a:pt x="0" y="0"/>
                  </a:moveTo>
                  <a:lnTo>
                    <a:pt x="559" y="0"/>
                  </a:lnTo>
                  <a:lnTo>
                    <a:pt x="559" y="521"/>
                  </a:lnTo>
                  <a:lnTo>
                    <a:pt x="489" y="598"/>
                  </a:lnTo>
                  <a:lnTo>
                    <a:pt x="0" y="598"/>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4" name="Freeform 60"/>
            <p:cNvSpPr>
              <a:spLocks/>
            </p:cNvSpPr>
            <p:nvPr/>
          </p:nvSpPr>
          <p:spPr bwMode="auto">
            <a:xfrm>
              <a:off x="3084513" y="4687888"/>
              <a:ext cx="887413" cy="949325"/>
            </a:xfrm>
            <a:custGeom>
              <a:avLst/>
              <a:gdLst/>
              <a:ahLst/>
              <a:cxnLst>
                <a:cxn ang="0">
                  <a:pos x="0" y="0"/>
                </a:cxn>
                <a:cxn ang="0">
                  <a:pos x="559" y="0"/>
                </a:cxn>
                <a:cxn ang="0">
                  <a:pos x="559" y="521"/>
                </a:cxn>
                <a:cxn ang="0">
                  <a:pos x="489" y="598"/>
                </a:cxn>
                <a:cxn ang="0">
                  <a:pos x="0" y="598"/>
                </a:cxn>
                <a:cxn ang="0">
                  <a:pos x="0" y="0"/>
                </a:cxn>
              </a:cxnLst>
              <a:rect l="0" t="0" r="r" b="b"/>
              <a:pathLst>
                <a:path w="559" h="598">
                  <a:moveTo>
                    <a:pt x="0" y="0"/>
                  </a:moveTo>
                  <a:lnTo>
                    <a:pt x="559" y="0"/>
                  </a:lnTo>
                  <a:lnTo>
                    <a:pt x="559" y="521"/>
                  </a:lnTo>
                  <a:lnTo>
                    <a:pt x="489" y="598"/>
                  </a:lnTo>
                  <a:lnTo>
                    <a:pt x="0" y="598"/>
                  </a:lnTo>
                  <a:lnTo>
                    <a:pt x="0" y="0"/>
                  </a:lnTo>
                </a:path>
              </a:pathLst>
            </a:cu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5" name="Freeform 61"/>
            <p:cNvSpPr>
              <a:spLocks/>
            </p:cNvSpPr>
            <p:nvPr/>
          </p:nvSpPr>
          <p:spPr bwMode="auto">
            <a:xfrm>
              <a:off x="3860800" y="5514975"/>
              <a:ext cx="111125" cy="122238"/>
            </a:xfrm>
            <a:custGeom>
              <a:avLst/>
              <a:gdLst/>
              <a:ahLst/>
              <a:cxnLst>
                <a:cxn ang="0">
                  <a:pos x="0" y="77"/>
                </a:cxn>
                <a:cxn ang="0">
                  <a:pos x="16" y="0"/>
                </a:cxn>
                <a:cxn ang="0">
                  <a:pos x="24" y="0"/>
                </a:cxn>
                <a:cxn ang="0">
                  <a:pos x="24" y="0"/>
                </a:cxn>
                <a:cxn ang="0">
                  <a:pos x="32" y="7"/>
                </a:cxn>
                <a:cxn ang="0">
                  <a:pos x="32" y="7"/>
                </a:cxn>
                <a:cxn ang="0">
                  <a:pos x="39" y="7"/>
                </a:cxn>
                <a:cxn ang="0">
                  <a:pos x="47" y="7"/>
                </a:cxn>
                <a:cxn ang="0">
                  <a:pos x="47" y="7"/>
                </a:cxn>
                <a:cxn ang="0">
                  <a:pos x="55" y="0"/>
                </a:cxn>
                <a:cxn ang="0">
                  <a:pos x="55" y="0"/>
                </a:cxn>
                <a:cxn ang="0">
                  <a:pos x="63" y="0"/>
                </a:cxn>
                <a:cxn ang="0">
                  <a:pos x="63" y="0"/>
                </a:cxn>
                <a:cxn ang="0">
                  <a:pos x="70" y="0"/>
                </a:cxn>
                <a:cxn ang="0">
                  <a:pos x="0" y="77"/>
                </a:cxn>
              </a:cxnLst>
              <a:rect l="0" t="0" r="r" b="b"/>
              <a:pathLst>
                <a:path w="70" h="77">
                  <a:moveTo>
                    <a:pt x="0" y="77"/>
                  </a:moveTo>
                  <a:lnTo>
                    <a:pt x="16" y="0"/>
                  </a:lnTo>
                  <a:lnTo>
                    <a:pt x="24" y="0"/>
                  </a:lnTo>
                  <a:lnTo>
                    <a:pt x="24" y="0"/>
                  </a:lnTo>
                  <a:lnTo>
                    <a:pt x="32" y="7"/>
                  </a:lnTo>
                  <a:lnTo>
                    <a:pt x="32" y="7"/>
                  </a:lnTo>
                  <a:lnTo>
                    <a:pt x="39" y="7"/>
                  </a:lnTo>
                  <a:lnTo>
                    <a:pt x="47" y="7"/>
                  </a:lnTo>
                  <a:lnTo>
                    <a:pt x="47" y="7"/>
                  </a:lnTo>
                  <a:lnTo>
                    <a:pt x="55" y="0"/>
                  </a:lnTo>
                  <a:lnTo>
                    <a:pt x="55" y="0"/>
                  </a:lnTo>
                  <a:lnTo>
                    <a:pt x="63" y="0"/>
                  </a:lnTo>
                  <a:lnTo>
                    <a:pt x="63" y="0"/>
                  </a:lnTo>
                  <a:lnTo>
                    <a:pt x="70" y="0"/>
                  </a:lnTo>
                  <a:lnTo>
                    <a:pt x="0" y="77"/>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6" name="Freeform 62"/>
            <p:cNvSpPr>
              <a:spLocks/>
            </p:cNvSpPr>
            <p:nvPr/>
          </p:nvSpPr>
          <p:spPr bwMode="auto">
            <a:xfrm>
              <a:off x="3860800" y="5514975"/>
              <a:ext cx="111125" cy="122238"/>
            </a:xfrm>
            <a:custGeom>
              <a:avLst/>
              <a:gdLst/>
              <a:ahLst/>
              <a:cxnLst>
                <a:cxn ang="0">
                  <a:pos x="0" y="77"/>
                </a:cxn>
                <a:cxn ang="0">
                  <a:pos x="16" y="0"/>
                </a:cxn>
                <a:cxn ang="0">
                  <a:pos x="24" y="0"/>
                </a:cxn>
                <a:cxn ang="0">
                  <a:pos x="24" y="0"/>
                </a:cxn>
                <a:cxn ang="0">
                  <a:pos x="32" y="7"/>
                </a:cxn>
                <a:cxn ang="0">
                  <a:pos x="32" y="7"/>
                </a:cxn>
                <a:cxn ang="0">
                  <a:pos x="39" y="7"/>
                </a:cxn>
                <a:cxn ang="0">
                  <a:pos x="47" y="7"/>
                </a:cxn>
                <a:cxn ang="0">
                  <a:pos x="47" y="7"/>
                </a:cxn>
                <a:cxn ang="0">
                  <a:pos x="55" y="0"/>
                </a:cxn>
                <a:cxn ang="0">
                  <a:pos x="55" y="0"/>
                </a:cxn>
                <a:cxn ang="0">
                  <a:pos x="63" y="0"/>
                </a:cxn>
                <a:cxn ang="0">
                  <a:pos x="63" y="0"/>
                </a:cxn>
                <a:cxn ang="0">
                  <a:pos x="70" y="0"/>
                </a:cxn>
                <a:cxn ang="0">
                  <a:pos x="0" y="77"/>
                </a:cxn>
              </a:cxnLst>
              <a:rect l="0" t="0" r="r" b="b"/>
              <a:pathLst>
                <a:path w="70" h="77">
                  <a:moveTo>
                    <a:pt x="0" y="77"/>
                  </a:moveTo>
                  <a:lnTo>
                    <a:pt x="16" y="0"/>
                  </a:lnTo>
                  <a:lnTo>
                    <a:pt x="24" y="0"/>
                  </a:lnTo>
                  <a:lnTo>
                    <a:pt x="24" y="0"/>
                  </a:lnTo>
                  <a:lnTo>
                    <a:pt x="32" y="7"/>
                  </a:lnTo>
                  <a:lnTo>
                    <a:pt x="32" y="7"/>
                  </a:lnTo>
                  <a:lnTo>
                    <a:pt x="39" y="7"/>
                  </a:lnTo>
                  <a:lnTo>
                    <a:pt x="47" y="7"/>
                  </a:lnTo>
                  <a:lnTo>
                    <a:pt x="47" y="7"/>
                  </a:lnTo>
                  <a:lnTo>
                    <a:pt x="55" y="0"/>
                  </a:lnTo>
                  <a:lnTo>
                    <a:pt x="55" y="0"/>
                  </a:lnTo>
                  <a:lnTo>
                    <a:pt x="63" y="0"/>
                  </a:lnTo>
                  <a:lnTo>
                    <a:pt x="63" y="0"/>
                  </a:lnTo>
                  <a:lnTo>
                    <a:pt x="70" y="0"/>
                  </a:lnTo>
                  <a:lnTo>
                    <a:pt x="0" y="77"/>
                  </a:lnTo>
                </a:path>
              </a:pathLst>
            </a:cu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7" name="Rectangle 63"/>
            <p:cNvSpPr>
              <a:spLocks noChangeArrowheads="1"/>
            </p:cNvSpPr>
            <p:nvPr/>
          </p:nvSpPr>
          <p:spPr bwMode="auto">
            <a:xfrm>
              <a:off x="3257550" y="4775200"/>
              <a:ext cx="703263" cy="40640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0" i="0" u="none" strike="noStrike" cap="none" normalizeH="0" baseline="0" smtClean="0">
                  <a:ln>
                    <a:noFill/>
                  </a:ln>
                  <a:solidFill>
                    <a:srgbClr val="000000"/>
                  </a:solidFill>
                  <a:effectLst/>
                  <a:latin typeface="Arial" pitchFamily="34" charset="0"/>
                </a:rPr>
                <a:t>HL7</a:t>
              </a:r>
              <a:endParaRPr kumimoji="0" lang="en-US" sz="1800" b="0" i="0" u="none" strike="noStrike" cap="none" normalizeH="0" baseline="0" smtClean="0">
                <a:ln>
                  <a:noFill/>
                </a:ln>
                <a:solidFill>
                  <a:schemeClr val="tx1"/>
                </a:solidFill>
                <a:effectLst/>
                <a:latin typeface="Arial" pitchFamily="34" charset="0"/>
              </a:endParaRPr>
            </a:p>
          </p:txBody>
        </p:sp>
        <p:sp>
          <p:nvSpPr>
            <p:cNvPr id="1088" name="Rectangle 64"/>
            <p:cNvSpPr>
              <a:spLocks noChangeArrowheads="1"/>
            </p:cNvSpPr>
            <p:nvPr/>
          </p:nvSpPr>
          <p:spPr bwMode="auto">
            <a:xfrm>
              <a:off x="3294063" y="5106988"/>
              <a:ext cx="641350" cy="40640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0" i="0" u="none" strike="noStrike" cap="none" normalizeH="0" baseline="0" smtClean="0">
                  <a:ln>
                    <a:noFill/>
                  </a:ln>
                  <a:solidFill>
                    <a:srgbClr val="000000"/>
                  </a:solidFill>
                  <a:effectLst/>
                  <a:latin typeface="Arial" pitchFamily="34" charset="0"/>
                </a:rPr>
                <a:t>File</a:t>
              </a:r>
              <a:endParaRPr kumimoji="0" lang="en-US" sz="1800" b="0" i="0" u="none" strike="noStrike" cap="none" normalizeH="0" baseline="0" smtClean="0">
                <a:ln>
                  <a:noFill/>
                </a:ln>
                <a:solidFill>
                  <a:schemeClr val="tx1"/>
                </a:solidFill>
                <a:effectLst/>
                <a:latin typeface="Arial" pitchFamily="34" charset="0"/>
              </a:endParaRPr>
            </a:p>
          </p:txBody>
        </p:sp>
        <p:sp>
          <p:nvSpPr>
            <p:cNvPr id="1089" name="Freeform 65"/>
            <p:cNvSpPr>
              <a:spLocks/>
            </p:cNvSpPr>
            <p:nvPr/>
          </p:nvSpPr>
          <p:spPr bwMode="auto">
            <a:xfrm>
              <a:off x="6931025" y="4700588"/>
              <a:ext cx="2020888" cy="887413"/>
            </a:xfrm>
            <a:custGeom>
              <a:avLst/>
              <a:gdLst/>
              <a:ahLst/>
              <a:cxnLst>
                <a:cxn ang="0">
                  <a:pos x="1180" y="0"/>
                </a:cxn>
                <a:cxn ang="0">
                  <a:pos x="1196" y="0"/>
                </a:cxn>
                <a:cxn ang="0">
                  <a:pos x="1219" y="8"/>
                </a:cxn>
                <a:cxn ang="0">
                  <a:pos x="1234" y="16"/>
                </a:cxn>
                <a:cxn ang="0">
                  <a:pos x="1242" y="31"/>
                </a:cxn>
                <a:cxn ang="0">
                  <a:pos x="1258" y="39"/>
                </a:cxn>
                <a:cxn ang="0">
                  <a:pos x="1265" y="55"/>
                </a:cxn>
                <a:cxn ang="0">
                  <a:pos x="1273" y="78"/>
                </a:cxn>
                <a:cxn ang="0">
                  <a:pos x="1273" y="93"/>
                </a:cxn>
                <a:cxn ang="0">
                  <a:pos x="1273" y="474"/>
                </a:cxn>
                <a:cxn ang="0">
                  <a:pos x="1273" y="489"/>
                </a:cxn>
                <a:cxn ang="0">
                  <a:pos x="1265" y="505"/>
                </a:cxn>
                <a:cxn ang="0">
                  <a:pos x="1250" y="520"/>
                </a:cxn>
                <a:cxn ang="0">
                  <a:pos x="1242" y="536"/>
                </a:cxn>
                <a:cxn ang="0">
                  <a:pos x="1227" y="544"/>
                </a:cxn>
                <a:cxn ang="0">
                  <a:pos x="1211" y="551"/>
                </a:cxn>
                <a:cxn ang="0">
                  <a:pos x="1188" y="559"/>
                </a:cxn>
                <a:cxn ang="0">
                  <a:pos x="93" y="559"/>
                </a:cxn>
                <a:cxn ang="0">
                  <a:pos x="77" y="559"/>
                </a:cxn>
                <a:cxn ang="0">
                  <a:pos x="62" y="551"/>
                </a:cxn>
                <a:cxn ang="0">
                  <a:pos x="46" y="544"/>
                </a:cxn>
                <a:cxn ang="0">
                  <a:pos x="31" y="528"/>
                </a:cxn>
                <a:cxn ang="0">
                  <a:pos x="15" y="513"/>
                </a:cxn>
                <a:cxn ang="0">
                  <a:pos x="8" y="497"/>
                </a:cxn>
                <a:cxn ang="0">
                  <a:pos x="0" y="482"/>
                </a:cxn>
                <a:cxn ang="0">
                  <a:pos x="0" y="466"/>
                </a:cxn>
                <a:cxn ang="0">
                  <a:pos x="0" y="86"/>
                </a:cxn>
                <a:cxn ang="0">
                  <a:pos x="8" y="62"/>
                </a:cxn>
                <a:cxn ang="0">
                  <a:pos x="15" y="47"/>
                </a:cxn>
                <a:cxn ang="0">
                  <a:pos x="23" y="31"/>
                </a:cxn>
                <a:cxn ang="0">
                  <a:pos x="39" y="23"/>
                </a:cxn>
                <a:cxn ang="0">
                  <a:pos x="54" y="8"/>
                </a:cxn>
                <a:cxn ang="0">
                  <a:pos x="70" y="0"/>
                </a:cxn>
                <a:cxn ang="0">
                  <a:pos x="85" y="0"/>
                </a:cxn>
              </a:cxnLst>
              <a:rect l="0" t="0" r="r" b="b"/>
              <a:pathLst>
                <a:path w="1273" h="559">
                  <a:moveTo>
                    <a:pt x="93" y="0"/>
                  </a:moveTo>
                  <a:lnTo>
                    <a:pt x="1180" y="0"/>
                  </a:lnTo>
                  <a:lnTo>
                    <a:pt x="1188" y="0"/>
                  </a:lnTo>
                  <a:lnTo>
                    <a:pt x="1196" y="0"/>
                  </a:lnTo>
                  <a:lnTo>
                    <a:pt x="1211" y="0"/>
                  </a:lnTo>
                  <a:lnTo>
                    <a:pt x="1219" y="8"/>
                  </a:lnTo>
                  <a:lnTo>
                    <a:pt x="1227" y="8"/>
                  </a:lnTo>
                  <a:lnTo>
                    <a:pt x="1234" y="16"/>
                  </a:lnTo>
                  <a:lnTo>
                    <a:pt x="1242" y="23"/>
                  </a:lnTo>
                  <a:lnTo>
                    <a:pt x="1242" y="31"/>
                  </a:lnTo>
                  <a:lnTo>
                    <a:pt x="1250" y="31"/>
                  </a:lnTo>
                  <a:lnTo>
                    <a:pt x="1258" y="39"/>
                  </a:lnTo>
                  <a:lnTo>
                    <a:pt x="1265" y="47"/>
                  </a:lnTo>
                  <a:lnTo>
                    <a:pt x="1265" y="55"/>
                  </a:lnTo>
                  <a:lnTo>
                    <a:pt x="1273" y="62"/>
                  </a:lnTo>
                  <a:lnTo>
                    <a:pt x="1273" y="78"/>
                  </a:lnTo>
                  <a:lnTo>
                    <a:pt x="1273" y="86"/>
                  </a:lnTo>
                  <a:lnTo>
                    <a:pt x="1273" y="93"/>
                  </a:lnTo>
                  <a:lnTo>
                    <a:pt x="1273" y="466"/>
                  </a:lnTo>
                  <a:lnTo>
                    <a:pt x="1273" y="474"/>
                  </a:lnTo>
                  <a:lnTo>
                    <a:pt x="1273" y="482"/>
                  </a:lnTo>
                  <a:lnTo>
                    <a:pt x="1273" y="489"/>
                  </a:lnTo>
                  <a:lnTo>
                    <a:pt x="1265" y="497"/>
                  </a:lnTo>
                  <a:lnTo>
                    <a:pt x="1265" y="505"/>
                  </a:lnTo>
                  <a:lnTo>
                    <a:pt x="1258" y="513"/>
                  </a:lnTo>
                  <a:lnTo>
                    <a:pt x="1250" y="520"/>
                  </a:lnTo>
                  <a:lnTo>
                    <a:pt x="1242" y="528"/>
                  </a:lnTo>
                  <a:lnTo>
                    <a:pt x="1242" y="536"/>
                  </a:lnTo>
                  <a:lnTo>
                    <a:pt x="1234" y="544"/>
                  </a:lnTo>
                  <a:lnTo>
                    <a:pt x="1227" y="544"/>
                  </a:lnTo>
                  <a:lnTo>
                    <a:pt x="1219" y="551"/>
                  </a:lnTo>
                  <a:lnTo>
                    <a:pt x="1211" y="551"/>
                  </a:lnTo>
                  <a:lnTo>
                    <a:pt x="1196" y="559"/>
                  </a:lnTo>
                  <a:lnTo>
                    <a:pt x="1188" y="559"/>
                  </a:lnTo>
                  <a:lnTo>
                    <a:pt x="1180" y="559"/>
                  </a:lnTo>
                  <a:lnTo>
                    <a:pt x="93" y="559"/>
                  </a:lnTo>
                  <a:lnTo>
                    <a:pt x="85" y="559"/>
                  </a:lnTo>
                  <a:lnTo>
                    <a:pt x="77" y="559"/>
                  </a:lnTo>
                  <a:lnTo>
                    <a:pt x="70" y="551"/>
                  </a:lnTo>
                  <a:lnTo>
                    <a:pt x="62" y="551"/>
                  </a:lnTo>
                  <a:lnTo>
                    <a:pt x="54" y="544"/>
                  </a:lnTo>
                  <a:lnTo>
                    <a:pt x="46" y="544"/>
                  </a:lnTo>
                  <a:lnTo>
                    <a:pt x="39" y="536"/>
                  </a:lnTo>
                  <a:lnTo>
                    <a:pt x="31" y="528"/>
                  </a:lnTo>
                  <a:lnTo>
                    <a:pt x="23" y="520"/>
                  </a:lnTo>
                  <a:lnTo>
                    <a:pt x="15" y="513"/>
                  </a:lnTo>
                  <a:lnTo>
                    <a:pt x="15" y="505"/>
                  </a:lnTo>
                  <a:lnTo>
                    <a:pt x="8" y="497"/>
                  </a:lnTo>
                  <a:lnTo>
                    <a:pt x="8" y="489"/>
                  </a:lnTo>
                  <a:lnTo>
                    <a:pt x="0" y="482"/>
                  </a:lnTo>
                  <a:lnTo>
                    <a:pt x="0" y="474"/>
                  </a:lnTo>
                  <a:lnTo>
                    <a:pt x="0" y="466"/>
                  </a:lnTo>
                  <a:lnTo>
                    <a:pt x="0" y="93"/>
                  </a:lnTo>
                  <a:lnTo>
                    <a:pt x="0" y="86"/>
                  </a:lnTo>
                  <a:lnTo>
                    <a:pt x="0" y="78"/>
                  </a:lnTo>
                  <a:lnTo>
                    <a:pt x="8" y="62"/>
                  </a:lnTo>
                  <a:lnTo>
                    <a:pt x="8" y="55"/>
                  </a:lnTo>
                  <a:lnTo>
                    <a:pt x="15" y="47"/>
                  </a:lnTo>
                  <a:lnTo>
                    <a:pt x="15" y="39"/>
                  </a:lnTo>
                  <a:lnTo>
                    <a:pt x="23" y="31"/>
                  </a:lnTo>
                  <a:lnTo>
                    <a:pt x="31" y="31"/>
                  </a:lnTo>
                  <a:lnTo>
                    <a:pt x="39" y="23"/>
                  </a:lnTo>
                  <a:lnTo>
                    <a:pt x="46" y="16"/>
                  </a:lnTo>
                  <a:lnTo>
                    <a:pt x="54" y="8"/>
                  </a:lnTo>
                  <a:lnTo>
                    <a:pt x="62" y="8"/>
                  </a:lnTo>
                  <a:lnTo>
                    <a:pt x="70" y="0"/>
                  </a:lnTo>
                  <a:lnTo>
                    <a:pt x="77" y="0"/>
                  </a:lnTo>
                  <a:lnTo>
                    <a:pt x="85" y="0"/>
                  </a:lnTo>
                  <a:lnTo>
                    <a:pt x="93" y="0"/>
                  </a:lnTo>
                  <a:close/>
                </a:path>
              </a:pathLst>
            </a:custGeom>
            <a:solidFill>
              <a:srgbClr val="FFFF9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0" name="Freeform 66"/>
            <p:cNvSpPr>
              <a:spLocks/>
            </p:cNvSpPr>
            <p:nvPr/>
          </p:nvSpPr>
          <p:spPr bwMode="auto">
            <a:xfrm>
              <a:off x="7053263" y="4687888"/>
              <a:ext cx="25400" cy="25400"/>
            </a:xfrm>
            <a:custGeom>
              <a:avLst/>
              <a:gdLst/>
              <a:ahLst/>
              <a:cxnLst>
                <a:cxn ang="0">
                  <a:pos x="16" y="16"/>
                </a:cxn>
                <a:cxn ang="0">
                  <a:pos x="8" y="16"/>
                </a:cxn>
                <a:cxn ang="0">
                  <a:pos x="0" y="16"/>
                </a:cxn>
                <a:cxn ang="0">
                  <a:pos x="0" y="8"/>
                </a:cxn>
                <a:cxn ang="0">
                  <a:pos x="0" y="0"/>
                </a:cxn>
                <a:cxn ang="0">
                  <a:pos x="8" y="0"/>
                </a:cxn>
                <a:cxn ang="0">
                  <a:pos x="16" y="0"/>
                </a:cxn>
                <a:cxn ang="0">
                  <a:pos x="16" y="8"/>
                </a:cxn>
                <a:cxn ang="0">
                  <a:pos x="16" y="16"/>
                </a:cxn>
              </a:cxnLst>
              <a:rect l="0" t="0" r="r" b="b"/>
              <a:pathLst>
                <a:path w="16" h="16">
                  <a:moveTo>
                    <a:pt x="16" y="16"/>
                  </a:moveTo>
                  <a:lnTo>
                    <a:pt x="8" y="16"/>
                  </a:lnTo>
                  <a:lnTo>
                    <a:pt x="0" y="16"/>
                  </a:lnTo>
                  <a:lnTo>
                    <a:pt x="0" y="8"/>
                  </a:lnTo>
                  <a:lnTo>
                    <a:pt x="0" y="0"/>
                  </a:lnTo>
                  <a:lnTo>
                    <a:pt x="8" y="0"/>
                  </a:lnTo>
                  <a:lnTo>
                    <a:pt x="16" y="0"/>
                  </a:lnTo>
                  <a:lnTo>
                    <a:pt x="16" y="8"/>
                  </a:lnTo>
                  <a:lnTo>
                    <a:pt x="16" y="1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1" name="Freeform 67"/>
            <p:cNvSpPr>
              <a:spLocks/>
            </p:cNvSpPr>
            <p:nvPr/>
          </p:nvSpPr>
          <p:spPr bwMode="auto">
            <a:xfrm>
              <a:off x="7016750" y="4687888"/>
              <a:ext cx="36513" cy="38100"/>
            </a:xfrm>
            <a:custGeom>
              <a:avLst/>
              <a:gdLst/>
              <a:ahLst/>
              <a:cxnLst>
                <a:cxn ang="0">
                  <a:pos x="23" y="16"/>
                </a:cxn>
                <a:cxn ang="0">
                  <a:pos x="16" y="16"/>
                </a:cxn>
                <a:cxn ang="0">
                  <a:pos x="8" y="24"/>
                </a:cxn>
                <a:cxn ang="0">
                  <a:pos x="8" y="16"/>
                </a:cxn>
                <a:cxn ang="0">
                  <a:pos x="0" y="8"/>
                </a:cxn>
                <a:cxn ang="0">
                  <a:pos x="16" y="8"/>
                </a:cxn>
                <a:cxn ang="0">
                  <a:pos x="23" y="0"/>
                </a:cxn>
                <a:cxn ang="0">
                  <a:pos x="23" y="8"/>
                </a:cxn>
                <a:cxn ang="0">
                  <a:pos x="23" y="16"/>
                </a:cxn>
              </a:cxnLst>
              <a:rect l="0" t="0" r="r" b="b"/>
              <a:pathLst>
                <a:path w="23" h="24">
                  <a:moveTo>
                    <a:pt x="23" y="16"/>
                  </a:moveTo>
                  <a:lnTo>
                    <a:pt x="16" y="16"/>
                  </a:lnTo>
                  <a:lnTo>
                    <a:pt x="8" y="24"/>
                  </a:lnTo>
                  <a:lnTo>
                    <a:pt x="8" y="16"/>
                  </a:lnTo>
                  <a:lnTo>
                    <a:pt x="0" y="8"/>
                  </a:lnTo>
                  <a:lnTo>
                    <a:pt x="16" y="8"/>
                  </a:lnTo>
                  <a:lnTo>
                    <a:pt x="23" y="0"/>
                  </a:lnTo>
                  <a:lnTo>
                    <a:pt x="23" y="8"/>
                  </a:lnTo>
                  <a:lnTo>
                    <a:pt x="23" y="1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2" name="Freeform 68"/>
            <p:cNvSpPr>
              <a:spLocks/>
            </p:cNvSpPr>
            <p:nvPr/>
          </p:nvSpPr>
          <p:spPr bwMode="auto">
            <a:xfrm>
              <a:off x="6967538" y="4700588"/>
              <a:ext cx="61913" cy="49213"/>
            </a:xfrm>
            <a:custGeom>
              <a:avLst/>
              <a:gdLst/>
              <a:ahLst/>
              <a:cxnLst>
                <a:cxn ang="0">
                  <a:pos x="39" y="16"/>
                </a:cxn>
                <a:cxn ang="0">
                  <a:pos x="31" y="16"/>
                </a:cxn>
                <a:cxn ang="0">
                  <a:pos x="23" y="23"/>
                </a:cxn>
                <a:cxn ang="0">
                  <a:pos x="16" y="23"/>
                </a:cxn>
                <a:cxn ang="0">
                  <a:pos x="16" y="31"/>
                </a:cxn>
                <a:cxn ang="0">
                  <a:pos x="8" y="31"/>
                </a:cxn>
                <a:cxn ang="0">
                  <a:pos x="0" y="23"/>
                </a:cxn>
                <a:cxn ang="0">
                  <a:pos x="8" y="16"/>
                </a:cxn>
                <a:cxn ang="0">
                  <a:pos x="16" y="8"/>
                </a:cxn>
                <a:cxn ang="0">
                  <a:pos x="23" y="8"/>
                </a:cxn>
                <a:cxn ang="0">
                  <a:pos x="31" y="0"/>
                </a:cxn>
                <a:cxn ang="0">
                  <a:pos x="39" y="8"/>
                </a:cxn>
                <a:cxn ang="0">
                  <a:pos x="39" y="16"/>
                </a:cxn>
              </a:cxnLst>
              <a:rect l="0" t="0" r="r" b="b"/>
              <a:pathLst>
                <a:path w="39" h="31">
                  <a:moveTo>
                    <a:pt x="39" y="16"/>
                  </a:moveTo>
                  <a:lnTo>
                    <a:pt x="31" y="16"/>
                  </a:lnTo>
                  <a:lnTo>
                    <a:pt x="23" y="23"/>
                  </a:lnTo>
                  <a:lnTo>
                    <a:pt x="16" y="23"/>
                  </a:lnTo>
                  <a:lnTo>
                    <a:pt x="16" y="31"/>
                  </a:lnTo>
                  <a:lnTo>
                    <a:pt x="8" y="31"/>
                  </a:lnTo>
                  <a:lnTo>
                    <a:pt x="0" y="23"/>
                  </a:lnTo>
                  <a:lnTo>
                    <a:pt x="8" y="16"/>
                  </a:lnTo>
                  <a:lnTo>
                    <a:pt x="16" y="8"/>
                  </a:lnTo>
                  <a:lnTo>
                    <a:pt x="23" y="8"/>
                  </a:lnTo>
                  <a:lnTo>
                    <a:pt x="31" y="0"/>
                  </a:lnTo>
                  <a:lnTo>
                    <a:pt x="39" y="8"/>
                  </a:lnTo>
                  <a:lnTo>
                    <a:pt x="39" y="1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3" name="Freeform 69"/>
            <p:cNvSpPr>
              <a:spLocks/>
            </p:cNvSpPr>
            <p:nvPr/>
          </p:nvSpPr>
          <p:spPr bwMode="auto">
            <a:xfrm>
              <a:off x="6931025" y="4737100"/>
              <a:ext cx="61913" cy="61913"/>
            </a:xfrm>
            <a:custGeom>
              <a:avLst/>
              <a:gdLst/>
              <a:ahLst/>
              <a:cxnLst>
                <a:cxn ang="0">
                  <a:pos x="39" y="8"/>
                </a:cxn>
                <a:cxn ang="0">
                  <a:pos x="31" y="16"/>
                </a:cxn>
                <a:cxn ang="0">
                  <a:pos x="23" y="24"/>
                </a:cxn>
                <a:cxn ang="0">
                  <a:pos x="23" y="32"/>
                </a:cxn>
                <a:cxn ang="0">
                  <a:pos x="15" y="39"/>
                </a:cxn>
                <a:cxn ang="0">
                  <a:pos x="8" y="32"/>
                </a:cxn>
                <a:cxn ang="0">
                  <a:pos x="0" y="32"/>
                </a:cxn>
                <a:cxn ang="0">
                  <a:pos x="8" y="24"/>
                </a:cxn>
                <a:cxn ang="0">
                  <a:pos x="15" y="16"/>
                </a:cxn>
                <a:cxn ang="0">
                  <a:pos x="15" y="8"/>
                </a:cxn>
                <a:cxn ang="0">
                  <a:pos x="23" y="0"/>
                </a:cxn>
                <a:cxn ang="0">
                  <a:pos x="31" y="8"/>
                </a:cxn>
                <a:cxn ang="0">
                  <a:pos x="39" y="8"/>
                </a:cxn>
              </a:cxnLst>
              <a:rect l="0" t="0" r="r" b="b"/>
              <a:pathLst>
                <a:path w="39" h="39">
                  <a:moveTo>
                    <a:pt x="39" y="8"/>
                  </a:moveTo>
                  <a:lnTo>
                    <a:pt x="31" y="16"/>
                  </a:lnTo>
                  <a:lnTo>
                    <a:pt x="23" y="24"/>
                  </a:lnTo>
                  <a:lnTo>
                    <a:pt x="23" y="32"/>
                  </a:lnTo>
                  <a:lnTo>
                    <a:pt x="15" y="39"/>
                  </a:lnTo>
                  <a:lnTo>
                    <a:pt x="8" y="32"/>
                  </a:lnTo>
                  <a:lnTo>
                    <a:pt x="0" y="32"/>
                  </a:lnTo>
                  <a:lnTo>
                    <a:pt x="8" y="24"/>
                  </a:lnTo>
                  <a:lnTo>
                    <a:pt x="15" y="16"/>
                  </a:lnTo>
                  <a:lnTo>
                    <a:pt x="15" y="8"/>
                  </a:lnTo>
                  <a:lnTo>
                    <a:pt x="23" y="0"/>
                  </a:lnTo>
                  <a:lnTo>
                    <a:pt x="31" y="8"/>
                  </a:lnTo>
                  <a:lnTo>
                    <a:pt x="39"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4" name="Freeform 70"/>
            <p:cNvSpPr>
              <a:spLocks/>
            </p:cNvSpPr>
            <p:nvPr/>
          </p:nvSpPr>
          <p:spPr bwMode="auto">
            <a:xfrm>
              <a:off x="6918325" y="4787900"/>
              <a:ext cx="36513" cy="36513"/>
            </a:xfrm>
            <a:custGeom>
              <a:avLst/>
              <a:gdLst/>
              <a:ahLst/>
              <a:cxnLst>
                <a:cxn ang="0">
                  <a:pos x="23" y="7"/>
                </a:cxn>
                <a:cxn ang="0">
                  <a:pos x="23" y="15"/>
                </a:cxn>
                <a:cxn ang="0">
                  <a:pos x="16" y="23"/>
                </a:cxn>
                <a:cxn ang="0">
                  <a:pos x="8" y="23"/>
                </a:cxn>
                <a:cxn ang="0">
                  <a:pos x="0" y="15"/>
                </a:cxn>
                <a:cxn ang="0">
                  <a:pos x="8" y="7"/>
                </a:cxn>
                <a:cxn ang="0">
                  <a:pos x="8" y="0"/>
                </a:cxn>
                <a:cxn ang="0">
                  <a:pos x="16" y="0"/>
                </a:cxn>
                <a:cxn ang="0">
                  <a:pos x="23" y="7"/>
                </a:cxn>
              </a:cxnLst>
              <a:rect l="0" t="0" r="r" b="b"/>
              <a:pathLst>
                <a:path w="23" h="23">
                  <a:moveTo>
                    <a:pt x="23" y="7"/>
                  </a:moveTo>
                  <a:lnTo>
                    <a:pt x="23" y="15"/>
                  </a:lnTo>
                  <a:lnTo>
                    <a:pt x="16" y="23"/>
                  </a:lnTo>
                  <a:lnTo>
                    <a:pt x="8" y="23"/>
                  </a:lnTo>
                  <a:lnTo>
                    <a:pt x="0" y="15"/>
                  </a:lnTo>
                  <a:lnTo>
                    <a:pt x="8" y="7"/>
                  </a:lnTo>
                  <a:lnTo>
                    <a:pt x="8" y="0"/>
                  </a:lnTo>
                  <a:lnTo>
                    <a:pt x="16" y="0"/>
                  </a:lnTo>
                  <a:lnTo>
                    <a:pt x="23"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5" name="Freeform 71"/>
            <p:cNvSpPr>
              <a:spLocks/>
            </p:cNvSpPr>
            <p:nvPr/>
          </p:nvSpPr>
          <p:spPr bwMode="auto">
            <a:xfrm>
              <a:off x="6918325" y="4811713"/>
              <a:ext cx="25400" cy="36513"/>
            </a:xfrm>
            <a:custGeom>
              <a:avLst/>
              <a:gdLst/>
              <a:ahLst/>
              <a:cxnLst>
                <a:cxn ang="0">
                  <a:pos x="16" y="8"/>
                </a:cxn>
                <a:cxn ang="0">
                  <a:pos x="16" y="16"/>
                </a:cxn>
                <a:cxn ang="0">
                  <a:pos x="16" y="23"/>
                </a:cxn>
                <a:cxn ang="0">
                  <a:pos x="8" y="23"/>
                </a:cxn>
                <a:cxn ang="0">
                  <a:pos x="0" y="23"/>
                </a:cxn>
                <a:cxn ang="0">
                  <a:pos x="0" y="16"/>
                </a:cxn>
                <a:cxn ang="0">
                  <a:pos x="0" y="0"/>
                </a:cxn>
                <a:cxn ang="0">
                  <a:pos x="8" y="8"/>
                </a:cxn>
                <a:cxn ang="0">
                  <a:pos x="16" y="8"/>
                </a:cxn>
              </a:cxnLst>
              <a:rect l="0" t="0" r="r" b="b"/>
              <a:pathLst>
                <a:path w="16" h="23">
                  <a:moveTo>
                    <a:pt x="16" y="8"/>
                  </a:moveTo>
                  <a:lnTo>
                    <a:pt x="16" y="16"/>
                  </a:lnTo>
                  <a:lnTo>
                    <a:pt x="16" y="23"/>
                  </a:lnTo>
                  <a:lnTo>
                    <a:pt x="8" y="23"/>
                  </a:lnTo>
                  <a:lnTo>
                    <a:pt x="0" y="23"/>
                  </a:lnTo>
                  <a:lnTo>
                    <a:pt x="0" y="16"/>
                  </a:lnTo>
                  <a:lnTo>
                    <a:pt x="0" y="0"/>
                  </a:lnTo>
                  <a:lnTo>
                    <a:pt x="8" y="8"/>
                  </a:lnTo>
                  <a:lnTo>
                    <a:pt x="16"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6" name="Freeform 72"/>
            <p:cNvSpPr>
              <a:spLocks/>
            </p:cNvSpPr>
            <p:nvPr/>
          </p:nvSpPr>
          <p:spPr bwMode="auto">
            <a:xfrm>
              <a:off x="6918325" y="4848225"/>
              <a:ext cx="25400" cy="592138"/>
            </a:xfrm>
            <a:custGeom>
              <a:avLst/>
              <a:gdLst/>
              <a:ahLst/>
              <a:cxnLst>
                <a:cxn ang="0">
                  <a:pos x="16" y="0"/>
                </a:cxn>
                <a:cxn ang="0">
                  <a:pos x="16" y="373"/>
                </a:cxn>
                <a:cxn ang="0">
                  <a:pos x="8" y="373"/>
                </a:cxn>
                <a:cxn ang="0">
                  <a:pos x="0" y="373"/>
                </a:cxn>
                <a:cxn ang="0">
                  <a:pos x="0" y="0"/>
                </a:cxn>
                <a:cxn ang="0">
                  <a:pos x="8" y="0"/>
                </a:cxn>
                <a:cxn ang="0">
                  <a:pos x="16" y="0"/>
                </a:cxn>
              </a:cxnLst>
              <a:rect l="0" t="0" r="r" b="b"/>
              <a:pathLst>
                <a:path w="16" h="373">
                  <a:moveTo>
                    <a:pt x="16" y="0"/>
                  </a:moveTo>
                  <a:lnTo>
                    <a:pt x="16" y="373"/>
                  </a:lnTo>
                  <a:lnTo>
                    <a:pt x="8" y="373"/>
                  </a:lnTo>
                  <a:lnTo>
                    <a:pt x="0" y="373"/>
                  </a:lnTo>
                  <a:lnTo>
                    <a:pt x="0" y="0"/>
                  </a:lnTo>
                  <a:lnTo>
                    <a:pt x="8" y="0"/>
                  </a:lnTo>
                  <a:lnTo>
                    <a:pt x="1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7" name="Freeform 73"/>
            <p:cNvSpPr>
              <a:spLocks/>
            </p:cNvSpPr>
            <p:nvPr/>
          </p:nvSpPr>
          <p:spPr bwMode="auto">
            <a:xfrm>
              <a:off x="6918325" y="5440363"/>
              <a:ext cx="25400" cy="25400"/>
            </a:xfrm>
            <a:custGeom>
              <a:avLst/>
              <a:gdLst/>
              <a:ahLst/>
              <a:cxnLst>
                <a:cxn ang="0">
                  <a:pos x="16" y="0"/>
                </a:cxn>
                <a:cxn ang="0">
                  <a:pos x="16" y="8"/>
                </a:cxn>
                <a:cxn ang="0">
                  <a:pos x="16" y="16"/>
                </a:cxn>
                <a:cxn ang="0">
                  <a:pos x="8" y="16"/>
                </a:cxn>
                <a:cxn ang="0">
                  <a:pos x="0" y="16"/>
                </a:cxn>
                <a:cxn ang="0">
                  <a:pos x="0" y="8"/>
                </a:cxn>
                <a:cxn ang="0">
                  <a:pos x="0" y="0"/>
                </a:cxn>
                <a:cxn ang="0">
                  <a:pos x="8" y="0"/>
                </a:cxn>
                <a:cxn ang="0">
                  <a:pos x="16" y="0"/>
                </a:cxn>
              </a:cxnLst>
              <a:rect l="0" t="0" r="r" b="b"/>
              <a:pathLst>
                <a:path w="16" h="16">
                  <a:moveTo>
                    <a:pt x="16" y="0"/>
                  </a:moveTo>
                  <a:lnTo>
                    <a:pt x="16" y="8"/>
                  </a:lnTo>
                  <a:lnTo>
                    <a:pt x="16" y="16"/>
                  </a:lnTo>
                  <a:lnTo>
                    <a:pt x="8" y="16"/>
                  </a:lnTo>
                  <a:lnTo>
                    <a:pt x="0" y="16"/>
                  </a:lnTo>
                  <a:lnTo>
                    <a:pt x="0" y="8"/>
                  </a:lnTo>
                  <a:lnTo>
                    <a:pt x="0" y="0"/>
                  </a:lnTo>
                  <a:lnTo>
                    <a:pt x="8" y="0"/>
                  </a:lnTo>
                  <a:lnTo>
                    <a:pt x="1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8" name="Freeform 74"/>
            <p:cNvSpPr>
              <a:spLocks/>
            </p:cNvSpPr>
            <p:nvPr/>
          </p:nvSpPr>
          <p:spPr bwMode="auto">
            <a:xfrm>
              <a:off x="6918325" y="5465763"/>
              <a:ext cx="36513" cy="36513"/>
            </a:xfrm>
            <a:custGeom>
              <a:avLst/>
              <a:gdLst/>
              <a:ahLst/>
              <a:cxnLst>
                <a:cxn ang="0">
                  <a:pos x="16" y="0"/>
                </a:cxn>
                <a:cxn ang="0">
                  <a:pos x="23" y="7"/>
                </a:cxn>
                <a:cxn ang="0">
                  <a:pos x="23" y="15"/>
                </a:cxn>
                <a:cxn ang="0">
                  <a:pos x="16" y="15"/>
                </a:cxn>
                <a:cxn ang="0">
                  <a:pos x="8" y="23"/>
                </a:cxn>
                <a:cxn ang="0">
                  <a:pos x="8" y="15"/>
                </a:cxn>
                <a:cxn ang="0">
                  <a:pos x="0" y="0"/>
                </a:cxn>
                <a:cxn ang="0">
                  <a:pos x="8" y="0"/>
                </a:cxn>
                <a:cxn ang="0">
                  <a:pos x="16" y="0"/>
                </a:cxn>
              </a:cxnLst>
              <a:rect l="0" t="0" r="r" b="b"/>
              <a:pathLst>
                <a:path w="23" h="23">
                  <a:moveTo>
                    <a:pt x="16" y="0"/>
                  </a:moveTo>
                  <a:lnTo>
                    <a:pt x="23" y="7"/>
                  </a:lnTo>
                  <a:lnTo>
                    <a:pt x="23" y="15"/>
                  </a:lnTo>
                  <a:lnTo>
                    <a:pt x="16" y="15"/>
                  </a:lnTo>
                  <a:lnTo>
                    <a:pt x="8" y="23"/>
                  </a:lnTo>
                  <a:lnTo>
                    <a:pt x="8" y="15"/>
                  </a:lnTo>
                  <a:lnTo>
                    <a:pt x="0" y="0"/>
                  </a:lnTo>
                  <a:lnTo>
                    <a:pt x="8" y="0"/>
                  </a:lnTo>
                  <a:lnTo>
                    <a:pt x="1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9" name="Freeform 75"/>
            <p:cNvSpPr>
              <a:spLocks/>
            </p:cNvSpPr>
            <p:nvPr/>
          </p:nvSpPr>
          <p:spPr bwMode="auto">
            <a:xfrm>
              <a:off x="6931025" y="5489575"/>
              <a:ext cx="61913" cy="61913"/>
            </a:xfrm>
            <a:custGeom>
              <a:avLst/>
              <a:gdLst/>
              <a:ahLst/>
              <a:cxnLst>
                <a:cxn ang="0">
                  <a:pos x="15" y="0"/>
                </a:cxn>
                <a:cxn ang="0">
                  <a:pos x="23" y="8"/>
                </a:cxn>
                <a:cxn ang="0">
                  <a:pos x="23" y="16"/>
                </a:cxn>
                <a:cxn ang="0">
                  <a:pos x="31" y="23"/>
                </a:cxn>
                <a:cxn ang="0">
                  <a:pos x="39" y="23"/>
                </a:cxn>
                <a:cxn ang="0">
                  <a:pos x="31" y="31"/>
                </a:cxn>
                <a:cxn ang="0">
                  <a:pos x="23" y="39"/>
                </a:cxn>
                <a:cxn ang="0">
                  <a:pos x="15" y="31"/>
                </a:cxn>
                <a:cxn ang="0">
                  <a:pos x="15" y="23"/>
                </a:cxn>
                <a:cxn ang="0">
                  <a:pos x="8" y="16"/>
                </a:cxn>
                <a:cxn ang="0">
                  <a:pos x="0" y="8"/>
                </a:cxn>
                <a:cxn ang="0">
                  <a:pos x="8" y="0"/>
                </a:cxn>
                <a:cxn ang="0">
                  <a:pos x="15" y="0"/>
                </a:cxn>
              </a:cxnLst>
              <a:rect l="0" t="0" r="r" b="b"/>
              <a:pathLst>
                <a:path w="39" h="39">
                  <a:moveTo>
                    <a:pt x="15" y="0"/>
                  </a:moveTo>
                  <a:lnTo>
                    <a:pt x="23" y="8"/>
                  </a:lnTo>
                  <a:lnTo>
                    <a:pt x="23" y="16"/>
                  </a:lnTo>
                  <a:lnTo>
                    <a:pt x="31" y="23"/>
                  </a:lnTo>
                  <a:lnTo>
                    <a:pt x="39" y="23"/>
                  </a:lnTo>
                  <a:lnTo>
                    <a:pt x="31" y="31"/>
                  </a:lnTo>
                  <a:lnTo>
                    <a:pt x="23" y="39"/>
                  </a:lnTo>
                  <a:lnTo>
                    <a:pt x="15" y="31"/>
                  </a:lnTo>
                  <a:lnTo>
                    <a:pt x="15" y="23"/>
                  </a:lnTo>
                  <a:lnTo>
                    <a:pt x="8" y="16"/>
                  </a:lnTo>
                  <a:lnTo>
                    <a:pt x="0" y="8"/>
                  </a:lnTo>
                  <a:lnTo>
                    <a:pt x="8" y="0"/>
                  </a:lnTo>
                  <a:lnTo>
                    <a:pt x="1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0" name="Freeform 76"/>
            <p:cNvSpPr>
              <a:spLocks/>
            </p:cNvSpPr>
            <p:nvPr/>
          </p:nvSpPr>
          <p:spPr bwMode="auto">
            <a:xfrm>
              <a:off x="6967538" y="5526088"/>
              <a:ext cx="61913" cy="61913"/>
            </a:xfrm>
            <a:custGeom>
              <a:avLst/>
              <a:gdLst/>
              <a:ahLst/>
              <a:cxnLst>
                <a:cxn ang="0">
                  <a:pos x="16" y="0"/>
                </a:cxn>
                <a:cxn ang="0">
                  <a:pos x="16" y="8"/>
                </a:cxn>
                <a:cxn ang="0">
                  <a:pos x="23" y="16"/>
                </a:cxn>
                <a:cxn ang="0">
                  <a:pos x="31" y="16"/>
                </a:cxn>
                <a:cxn ang="0">
                  <a:pos x="39" y="24"/>
                </a:cxn>
                <a:cxn ang="0">
                  <a:pos x="39" y="31"/>
                </a:cxn>
                <a:cxn ang="0">
                  <a:pos x="31" y="39"/>
                </a:cxn>
                <a:cxn ang="0">
                  <a:pos x="23" y="31"/>
                </a:cxn>
                <a:cxn ang="0">
                  <a:pos x="16" y="24"/>
                </a:cxn>
                <a:cxn ang="0">
                  <a:pos x="8" y="24"/>
                </a:cxn>
                <a:cxn ang="0">
                  <a:pos x="0" y="16"/>
                </a:cxn>
                <a:cxn ang="0">
                  <a:pos x="8" y="8"/>
                </a:cxn>
                <a:cxn ang="0">
                  <a:pos x="16" y="0"/>
                </a:cxn>
              </a:cxnLst>
              <a:rect l="0" t="0" r="r" b="b"/>
              <a:pathLst>
                <a:path w="39" h="39">
                  <a:moveTo>
                    <a:pt x="16" y="0"/>
                  </a:moveTo>
                  <a:lnTo>
                    <a:pt x="16" y="8"/>
                  </a:lnTo>
                  <a:lnTo>
                    <a:pt x="23" y="16"/>
                  </a:lnTo>
                  <a:lnTo>
                    <a:pt x="31" y="16"/>
                  </a:lnTo>
                  <a:lnTo>
                    <a:pt x="39" y="24"/>
                  </a:lnTo>
                  <a:lnTo>
                    <a:pt x="39" y="31"/>
                  </a:lnTo>
                  <a:lnTo>
                    <a:pt x="31" y="39"/>
                  </a:lnTo>
                  <a:lnTo>
                    <a:pt x="23" y="31"/>
                  </a:lnTo>
                  <a:lnTo>
                    <a:pt x="16" y="24"/>
                  </a:lnTo>
                  <a:lnTo>
                    <a:pt x="8" y="24"/>
                  </a:lnTo>
                  <a:lnTo>
                    <a:pt x="0" y="16"/>
                  </a:lnTo>
                  <a:lnTo>
                    <a:pt x="8" y="8"/>
                  </a:lnTo>
                  <a:lnTo>
                    <a:pt x="1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1" name="Freeform 77"/>
            <p:cNvSpPr>
              <a:spLocks/>
            </p:cNvSpPr>
            <p:nvPr/>
          </p:nvSpPr>
          <p:spPr bwMode="auto">
            <a:xfrm>
              <a:off x="7016750" y="5564188"/>
              <a:ext cx="36513" cy="36513"/>
            </a:xfrm>
            <a:custGeom>
              <a:avLst/>
              <a:gdLst/>
              <a:ahLst/>
              <a:cxnLst>
                <a:cxn ang="0">
                  <a:pos x="8" y="0"/>
                </a:cxn>
                <a:cxn ang="0">
                  <a:pos x="16" y="0"/>
                </a:cxn>
                <a:cxn ang="0">
                  <a:pos x="23" y="7"/>
                </a:cxn>
                <a:cxn ang="0">
                  <a:pos x="23" y="15"/>
                </a:cxn>
                <a:cxn ang="0">
                  <a:pos x="23" y="23"/>
                </a:cxn>
                <a:cxn ang="0">
                  <a:pos x="16" y="15"/>
                </a:cxn>
                <a:cxn ang="0">
                  <a:pos x="0" y="15"/>
                </a:cxn>
                <a:cxn ang="0">
                  <a:pos x="8" y="7"/>
                </a:cxn>
                <a:cxn ang="0">
                  <a:pos x="8" y="0"/>
                </a:cxn>
              </a:cxnLst>
              <a:rect l="0" t="0" r="r" b="b"/>
              <a:pathLst>
                <a:path w="23" h="23">
                  <a:moveTo>
                    <a:pt x="8" y="0"/>
                  </a:moveTo>
                  <a:lnTo>
                    <a:pt x="16" y="0"/>
                  </a:lnTo>
                  <a:lnTo>
                    <a:pt x="23" y="7"/>
                  </a:lnTo>
                  <a:lnTo>
                    <a:pt x="23" y="15"/>
                  </a:lnTo>
                  <a:lnTo>
                    <a:pt x="23" y="23"/>
                  </a:lnTo>
                  <a:lnTo>
                    <a:pt x="16" y="15"/>
                  </a:lnTo>
                  <a:lnTo>
                    <a:pt x="0" y="15"/>
                  </a:lnTo>
                  <a:lnTo>
                    <a:pt x="8" y="7"/>
                  </a:lnTo>
                  <a:lnTo>
                    <a:pt x="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2" name="Freeform 78"/>
            <p:cNvSpPr>
              <a:spLocks/>
            </p:cNvSpPr>
            <p:nvPr/>
          </p:nvSpPr>
          <p:spPr bwMode="auto">
            <a:xfrm>
              <a:off x="7053263" y="5575300"/>
              <a:ext cx="25400" cy="25400"/>
            </a:xfrm>
            <a:custGeom>
              <a:avLst/>
              <a:gdLst/>
              <a:ahLst/>
              <a:cxnLst>
                <a:cxn ang="0">
                  <a:pos x="0" y="0"/>
                </a:cxn>
                <a:cxn ang="0">
                  <a:pos x="8" y="0"/>
                </a:cxn>
                <a:cxn ang="0">
                  <a:pos x="16" y="0"/>
                </a:cxn>
                <a:cxn ang="0">
                  <a:pos x="16" y="8"/>
                </a:cxn>
                <a:cxn ang="0">
                  <a:pos x="16" y="16"/>
                </a:cxn>
                <a:cxn ang="0">
                  <a:pos x="8" y="16"/>
                </a:cxn>
                <a:cxn ang="0">
                  <a:pos x="0" y="16"/>
                </a:cxn>
                <a:cxn ang="0">
                  <a:pos x="0" y="8"/>
                </a:cxn>
                <a:cxn ang="0">
                  <a:pos x="0" y="0"/>
                </a:cxn>
              </a:cxnLst>
              <a:rect l="0" t="0" r="r" b="b"/>
              <a:pathLst>
                <a:path w="16" h="16">
                  <a:moveTo>
                    <a:pt x="0" y="0"/>
                  </a:moveTo>
                  <a:lnTo>
                    <a:pt x="8" y="0"/>
                  </a:lnTo>
                  <a:lnTo>
                    <a:pt x="16" y="0"/>
                  </a:lnTo>
                  <a:lnTo>
                    <a:pt x="16" y="8"/>
                  </a:lnTo>
                  <a:lnTo>
                    <a:pt x="16" y="16"/>
                  </a:lnTo>
                  <a:lnTo>
                    <a:pt x="8" y="16"/>
                  </a:lnTo>
                  <a:lnTo>
                    <a:pt x="0" y="16"/>
                  </a:lnTo>
                  <a:lnTo>
                    <a:pt x="0" y="8"/>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3" name="Freeform 79"/>
            <p:cNvSpPr>
              <a:spLocks/>
            </p:cNvSpPr>
            <p:nvPr/>
          </p:nvSpPr>
          <p:spPr bwMode="auto">
            <a:xfrm>
              <a:off x="7078663" y="5575300"/>
              <a:ext cx="1725613" cy="25400"/>
            </a:xfrm>
            <a:custGeom>
              <a:avLst/>
              <a:gdLst/>
              <a:ahLst/>
              <a:cxnLst>
                <a:cxn ang="0">
                  <a:pos x="0" y="0"/>
                </a:cxn>
                <a:cxn ang="0">
                  <a:pos x="1087" y="0"/>
                </a:cxn>
                <a:cxn ang="0">
                  <a:pos x="1087" y="8"/>
                </a:cxn>
                <a:cxn ang="0">
                  <a:pos x="1087" y="16"/>
                </a:cxn>
                <a:cxn ang="0">
                  <a:pos x="0" y="16"/>
                </a:cxn>
                <a:cxn ang="0">
                  <a:pos x="0" y="8"/>
                </a:cxn>
                <a:cxn ang="0">
                  <a:pos x="0" y="0"/>
                </a:cxn>
              </a:cxnLst>
              <a:rect l="0" t="0" r="r" b="b"/>
              <a:pathLst>
                <a:path w="1087" h="16">
                  <a:moveTo>
                    <a:pt x="0" y="0"/>
                  </a:moveTo>
                  <a:lnTo>
                    <a:pt x="1087" y="0"/>
                  </a:lnTo>
                  <a:lnTo>
                    <a:pt x="1087" y="8"/>
                  </a:lnTo>
                  <a:lnTo>
                    <a:pt x="1087" y="16"/>
                  </a:lnTo>
                  <a:lnTo>
                    <a:pt x="0" y="16"/>
                  </a:lnTo>
                  <a:lnTo>
                    <a:pt x="0" y="8"/>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4" name="Freeform 80"/>
            <p:cNvSpPr>
              <a:spLocks/>
            </p:cNvSpPr>
            <p:nvPr/>
          </p:nvSpPr>
          <p:spPr bwMode="auto">
            <a:xfrm>
              <a:off x="8804275" y="5575300"/>
              <a:ext cx="36513" cy="25400"/>
            </a:xfrm>
            <a:custGeom>
              <a:avLst/>
              <a:gdLst/>
              <a:ahLst/>
              <a:cxnLst>
                <a:cxn ang="0">
                  <a:pos x="0" y="0"/>
                </a:cxn>
                <a:cxn ang="0">
                  <a:pos x="8" y="0"/>
                </a:cxn>
                <a:cxn ang="0">
                  <a:pos x="16" y="0"/>
                </a:cxn>
                <a:cxn ang="0">
                  <a:pos x="16" y="8"/>
                </a:cxn>
                <a:cxn ang="0">
                  <a:pos x="23" y="16"/>
                </a:cxn>
                <a:cxn ang="0">
                  <a:pos x="8" y="16"/>
                </a:cxn>
                <a:cxn ang="0">
                  <a:pos x="0" y="16"/>
                </a:cxn>
                <a:cxn ang="0">
                  <a:pos x="0" y="8"/>
                </a:cxn>
                <a:cxn ang="0">
                  <a:pos x="0" y="0"/>
                </a:cxn>
              </a:cxnLst>
              <a:rect l="0" t="0" r="r" b="b"/>
              <a:pathLst>
                <a:path w="23" h="16">
                  <a:moveTo>
                    <a:pt x="0" y="0"/>
                  </a:moveTo>
                  <a:lnTo>
                    <a:pt x="8" y="0"/>
                  </a:lnTo>
                  <a:lnTo>
                    <a:pt x="16" y="0"/>
                  </a:lnTo>
                  <a:lnTo>
                    <a:pt x="16" y="8"/>
                  </a:lnTo>
                  <a:lnTo>
                    <a:pt x="23" y="16"/>
                  </a:lnTo>
                  <a:lnTo>
                    <a:pt x="8" y="16"/>
                  </a:lnTo>
                  <a:lnTo>
                    <a:pt x="0" y="16"/>
                  </a:lnTo>
                  <a:lnTo>
                    <a:pt x="0" y="8"/>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5" name="Freeform 81"/>
            <p:cNvSpPr>
              <a:spLocks/>
            </p:cNvSpPr>
            <p:nvPr/>
          </p:nvSpPr>
          <p:spPr bwMode="auto">
            <a:xfrm>
              <a:off x="8829675" y="5564188"/>
              <a:ext cx="36513" cy="36513"/>
            </a:xfrm>
            <a:custGeom>
              <a:avLst/>
              <a:gdLst/>
              <a:ahLst/>
              <a:cxnLst>
                <a:cxn ang="0">
                  <a:pos x="0" y="7"/>
                </a:cxn>
                <a:cxn ang="0">
                  <a:pos x="7" y="0"/>
                </a:cxn>
                <a:cxn ang="0">
                  <a:pos x="15" y="0"/>
                </a:cxn>
                <a:cxn ang="0">
                  <a:pos x="23" y="7"/>
                </a:cxn>
                <a:cxn ang="0">
                  <a:pos x="23" y="15"/>
                </a:cxn>
                <a:cxn ang="0">
                  <a:pos x="15" y="15"/>
                </a:cxn>
                <a:cxn ang="0">
                  <a:pos x="7" y="23"/>
                </a:cxn>
                <a:cxn ang="0">
                  <a:pos x="0" y="15"/>
                </a:cxn>
                <a:cxn ang="0">
                  <a:pos x="0" y="7"/>
                </a:cxn>
              </a:cxnLst>
              <a:rect l="0" t="0" r="r" b="b"/>
              <a:pathLst>
                <a:path w="23" h="23">
                  <a:moveTo>
                    <a:pt x="0" y="7"/>
                  </a:moveTo>
                  <a:lnTo>
                    <a:pt x="7" y="0"/>
                  </a:lnTo>
                  <a:lnTo>
                    <a:pt x="15" y="0"/>
                  </a:lnTo>
                  <a:lnTo>
                    <a:pt x="23" y="7"/>
                  </a:lnTo>
                  <a:lnTo>
                    <a:pt x="23" y="15"/>
                  </a:lnTo>
                  <a:lnTo>
                    <a:pt x="15" y="15"/>
                  </a:lnTo>
                  <a:lnTo>
                    <a:pt x="7" y="23"/>
                  </a:lnTo>
                  <a:lnTo>
                    <a:pt x="0" y="15"/>
                  </a:lnTo>
                  <a:lnTo>
                    <a:pt x="0"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6" name="Freeform 82"/>
            <p:cNvSpPr>
              <a:spLocks/>
            </p:cNvSpPr>
            <p:nvPr/>
          </p:nvSpPr>
          <p:spPr bwMode="auto">
            <a:xfrm>
              <a:off x="8853488" y="5526088"/>
              <a:ext cx="61913" cy="61913"/>
            </a:xfrm>
            <a:custGeom>
              <a:avLst/>
              <a:gdLst/>
              <a:ahLst/>
              <a:cxnLst>
                <a:cxn ang="0">
                  <a:pos x="0" y="24"/>
                </a:cxn>
                <a:cxn ang="0">
                  <a:pos x="8" y="16"/>
                </a:cxn>
                <a:cxn ang="0">
                  <a:pos x="16" y="16"/>
                </a:cxn>
                <a:cxn ang="0">
                  <a:pos x="23" y="8"/>
                </a:cxn>
                <a:cxn ang="0">
                  <a:pos x="31" y="0"/>
                </a:cxn>
                <a:cxn ang="0">
                  <a:pos x="31" y="8"/>
                </a:cxn>
                <a:cxn ang="0">
                  <a:pos x="39" y="16"/>
                </a:cxn>
                <a:cxn ang="0">
                  <a:pos x="31" y="24"/>
                </a:cxn>
                <a:cxn ang="0">
                  <a:pos x="23" y="24"/>
                </a:cxn>
                <a:cxn ang="0">
                  <a:pos x="16" y="31"/>
                </a:cxn>
                <a:cxn ang="0">
                  <a:pos x="8" y="39"/>
                </a:cxn>
                <a:cxn ang="0">
                  <a:pos x="8" y="31"/>
                </a:cxn>
                <a:cxn ang="0">
                  <a:pos x="0" y="24"/>
                </a:cxn>
              </a:cxnLst>
              <a:rect l="0" t="0" r="r" b="b"/>
              <a:pathLst>
                <a:path w="39" h="39">
                  <a:moveTo>
                    <a:pt x="0" y="24"/>
                  </a:moveTo>
                  <a:lnTo>
                    <a:pt x="8" y="16"/>
                  </a:lnTo>
                  <a:lnTo>
                    <a:pt x="16" y="16"/>
                  </a:lnTo>
                  <a:lnTo>
                    <a:pt x="23" y="8"/>
                  </a:lnTo>
                  <a:lnTo>
                    <a:pt x="31" y="0"/>
                  </a:lnTo>
                  <a:lnTo>
                    <a:pt x="31" y="8"/>
                  </a:lnTo>
                  <a:lnTo>
                    <a:pt x="39" y="16"/>
                  </a:lnTo>
                  <a:lnTo>
                    <a:pt x="31" y="24"/>
                  </a:lnTo>
                  <a:lnTo>
                    <a:pt x="23" y="24"/>
                  </a:lnTo>
                  <a:lnTo>
                    <a:pt x="16" y="31"/>
                  </a:lnTo>
                  <a:lnTo>
                    <a:pt x="8" y="39"/>
                  </a:lnTo>
                  <a:lnTo>
                    <a:pt x="8" y="31"/>
                  </a:lnTo>
                  <a:lnTo>
                    <a:pt x="0" y="2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7" name="Freeform 83"/>
            <p:cNvSpPr>
              <a:spLocks/>
            </p:cNvSpPr>
            <p:nvPr/>
          </p:nvSpPr>
          <p:spPr bwMode="auto">
            <a:xfrm>
              <a:off x="8902700" y="5489575"/>
              <a:ext cx="49213" cy="61913"/>
            </a:xfrm>
            <a:custGeom>
              <a:avLst/>
              <a:gdLst/>
              <a:ahLst/>
              <a:cxnLst>
                <a:cxn ang="0">
                  <a:pos x="0" y="23"/>
                </a:cxn>
                <a:cxn ang="0">
                  <a:pos x="8" y="23"/>
                </a:cxn>
                <a:cxn ang="0">
                  <a:pos x="8" y="16"/>
                </a:cxn>
                <a:cxn ang="0">
                  <a:pos x="16" y="8"/>
                </a:cxn>
                <a:cxn ang="0">
                  <a:pos x="16" y="0"/>
                </a:cxn>
                <a:cxn ang="0">
                  <a:pos x="23" y="0"/>
                </a:cxn>
                <a:cxn ang="0">
                  <a:pos x="31" y="8"/>
                </a:cxn>
                <a:cxn ang="0">
                  <a:pos x="23" y="16"/>
                </a:cxn>
                <a:cxn ang="0">
                  <a:pos x="23" y="23"/>
                </a:cxn>
                <a:cxn ang="0">
                  <a:pos x="16" y="31"/>
                </a:cxn>
                <a:cxn ang="0">
                  <a:pos x="8" y="39"/>
                </a:cxn>
                <a:cxn ang="0">
                  <a:pos x="0" y="31"/>
                </a:cxn>
                <a:cxn ang="0">
                  <a:pos x="0" y="23"/>
                </a:cxn>
              </a:cxnLst>
              <a:rect l="0" t="0" r="r" b="b"/>
              <a:pathLst>
                <a:path w="31" h="39">
                  <a:moveTo>
                    <a:pt x="0" y="23"/>
                  </a:moveTo>
                  <a:lnTo>
                    <a:pt x="8" y="23"/>
                  </a:lnTo>
                  <a:lnTo>
                    <a:pt x="8" y="16"/>
                  </a:lnTo>
                  <a:lnTo>
                    <a:pt x="16" y="8"/>
                  </a:lnTo>
                  <a:lnTo>
                    <a:pt x="16" y="0"/>
                  </a:lnTo>
                  <a:lnTo>
                    <a:pt x="23" y="0"/>
                  </a:lnTo>
                  <a:lnTo>
                    <a:pt x="31" y="8"/>
                  </a:lnTo>
                  <a:lnTo>
                    <a:pt x="23" y="16"/>
                  </a:lnTo>
                  <a:lnTo>
                    <a:pt x="23" y="23"/>
                  </a:lnTo>
                  <a:lnTo>
                    <a:pt x="16" y="31"/>
                  </a:lnTo>
                  <a:lnTo>
                    <a:pt x="8" y="39"/>
                  </a:lnTo>
                  <a:lnTo>
                    <a:pt x="0" y="31"/>
                  </a:lnTo>
                  <a:lnTo>
                    <a:pt x="0" y="2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8" name="Freeform 84"/>
            <p:cNvSpPr>
              <a:spLocks/>
            </p:cNvSpPr>
            <p:nvPr/>
          </p:nvSpPr>
          <p:spPr bwMode="auto">
            <a:xfrm>
              <a:off x="8928100" y="5465763"/>
              <a:ext cx="36513" cy="36513"/>
            </a:xfrm>
            <a:custGeom>
              <a:avLst/>
              <a:gdLst/>
              <a:ahLst/>
              <a:cxnLst>
                <a:cxn ang="0">
                  <a:pos x="0" y="15"/>
                </a:cxn>
                <a:cxn ang="0">
                  <a:pos x="7" y="7"/>
                </a:cxn>
                <a:cxn ang="0">
                  <a:pos x="7" y="0"/>
                </a:cxn>
                <a:cxn ang="0">
                  <a:pos x="15" y="0"/>
                </a:cxn>
                <a:cxn ang="0">
                  <a:pos x="23" y="0"/>
                </a:cxn>
                <a:cxn ang="0">
                  <a:pos x="23" y="15"/>
                </a:cxn>
                <a:cxn ang="0">
                  <a:pos x="15" y="23"/>
                </a:cxn>
                <a:cxn ang="0">
                  <a:pos x="7" y="15"/>
                </a:cxn>
                <a:cxn ang="0">
                  <a:pos x="0" y="15"/>
                </a:cxn>
              </a:cxnLst>
              <a:rect l="0" t="0" r="r" b="b"/>
              <a:pathLst>
                <a:path w="23" h="23">
                  <a:moveTo>
                    <a:pt x="0" y="15"/>
                  </a:moveTo>
                  <a:lnTo>
                    <a:pt x="7" y="7"/>
                  </a:lnTo>
                  <a:lnTo>
                    <a:pt x="7" y="0"/>
                  </a:lnTo>
                  <a:lnTo>
                    <a:pt x="15" y="0"/>
                  </a:lnTo>
                  <a:lnTo>
                    <a:pt x="23" y="0"/>
                  </a:lnTo>
                  <a:lnTo>
                    <a:pt x="23" y="15"/>
                  </a:lnTo>
                  <a:lnTo>
                    <a:pt x="15" y="23"/>
                  </a:lnTo>
                  <a:lnTo>
                    <a:pt x="7" y="15"/>
                  </a:lnTo>
                  <a:lnTo>
                    <a:pt x="0" y="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9" name="Freeform 85"/>
            <p:cNvSpPr>
              <a:spLocks/>
            </p:cNvSpPr>
            <p:nvPr/>
          </p:nvSpPr>
          <p:spPr bwMode="auto">
            <a:xfrm>
              <a:off x="8939213" y="5440363"/>
              <a:ext cx="25400" cy="25400"/>
            </a:xfrm>
            <a:custGeom>
              <a:avLst/>
              <a:gdLst/>
              <a:ahLst/>
              <a:cxnLst>
                <a:cxn ang="0">
                  <a:pos x="0" y="16"/>
                </a:cxn>
                <a:cxn ang="0">
                  <a:pos x="0" y="8"/>
                </a:cxn>
                <a:cxn ang="0">
                  <a:pos x="0" y="0"/>
                </a:cxn>
                <a:cxn ang="0">
                  <a:pos x="8" y="0"/>
                </a:cxn>
                <a:cxn ang="0">
                  <a:pos x="16" y="0"/>
                </a:cxn>
                <a:cxn ang="0">
                  <a:pos x="16" y="8"/>
                </a:cxn>
                <a:cxn ang="0">
                  <a:pos x="16" y="16"/>
                </a:cxn>
                <a:cxn ang="0">
                  <a:pos x="8" y="16"/>
                </a:cxn>
                <a:cxn ang="0">
                  <a:pos x="0" y="16"/>
                </a:cxn>
              </a:cxnLst>
              <a:rect l="0" t="0" r="r" b="b"/>
              <a:pathLst>
                <a:path w="16" h="16">
                  <a:moveTo>
                    <a:pt x="0" y="16"/>
                  </a:moveTo>
                  <a:lnTo>
                    <a:pt x="0" y="8"/>
                  </a:lnTo>
                  <a:lnTo>
                    <a:pt x="0" y="0"/>
                  </a:lnTo>
                  <a:lnTo>
                    <a:pt x="8" y="0"/>
                  </a:lnTo>
                  <a:lnTo>
                    <a:pt x="16" y="0"/>
                  </a:lnTo>
                  <a:lnTo>
                    <a:pt x="16" y="8"/>
                  </a:lnTo>
                  <a:lnTo>
                    <a:pt x="16" y="16"/>
                  </a:lnTo>
                  <a:lnTo>
                    <a:pt x="8" y="16"/>
                  </a:lnTo>
                  <a:lnTo>
                    <a:pt x="0" y="1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0" name="Freeform 86"/>
            <p:cNvSpPr>
              <a:spLocks/>
            </p:cNvSpPr>
            <p:nvPr/>
          </p:nvSpPr>
          <p:spPr bwMode="auto">
            <a:xfrm>
              <a:off x="8939213" y="4848225"/>
              <a:ext cx="25400" cy="592138"/>
            </a:xfrm>
            <a:custGeom>
              <a:avLst/>
              <a:gdLst/>
              <a:ahLst/>
              <a:cxnLst>
                <a:cxn ang="0">
                  <a:pos x="0" y="373"/>
                </a:cxn>
                <a:cxn ang="0">
                  <a:pos x="0" y="0"/>
                </a:cxn>
                <a:cxn ang="0">
                  <a:pos x="8" y="0"/>
                </a:cxn>
                <a:cxn ang="0">
                  <a:pos x="16" y="0"/>
                </a:cxn>
                <a:cxn ang="0">
                  <a:pos x="16" y="373"/>
                </a:cxn>
                <a:cxn ang="0">
                  <a:pos x="8" y="373"/>
                </a:cxn>
                <a:cxn ang="0">
                  <a:pos x="0" y="373"/>
                </a:cxn>
              </a:cxnLst>
              <a:rect l="0" t="0" r="r" b="b"/>
              <a:pathLst>
                <a:path w="16" h="373">
                  <a:moveTo>
                    <a:pt x="0" y="373"/>
                  </a:moveTo>
                  <a:lnTo>
                    <a:pt x="0" y="0"/>
                  </a:lnTo>
                  <a:lnTo>
                    <a:pt x="8" y="0"/>
                  </a:lnTo>
                  <a:lnTo>
                    <a:pt x="16" y="0"/>
                  </a:lnTo>
                  <a:lnTo>
                    <a:pt x="16" y="373"/>
                  </a:lnTo>
                  <a:lnTo>
                    <a:pt x="8" y="373"/>
                  </a:lnTo>
                  <a:lnTo>
                    <a:pt x="0" y="37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1" name="Freeform 87"/>
            <p:cNvSpPr>
              <a:spLocks/>
            </p:cNvSpPr>
            <p:nvPr/>
          </p:nvSpPr>
          <p:spPr bwMode="auto">
            <a:xfrm>
              <a:off x="8939213" y="4811713"/>
              <a:ext cx="25400" cy="36513"/>
            </a:xfrm>
            <a:custGeom>
              <a:avLst/>
              <a:gdLst/>
              <a:ahLst/>
              <a:cxnLst>
                <a:cxn ang="0">
                  <a:pos x="0" y="23"/>
                </a:cxn>
                <a:cxn ang="0">
                  <a:pos x="0" y="16"/>
                </a:cxn>
                <a:cxn ang="0">
                  <a:pos x="0" y="8"/>
                </a:cxn>
                <a:cxn ang="0">
                  <a:pos x="8" y="8"/>
                </a:cxn>
                <a:cxn ang="0">
                  <a:pos x="16" y="0"/>
                </a:cxn>
                <a:cxn ang="0">
                  <a:pos x="16" y="16"/>
                </a:cxn>
                <a:cxn ang="0">
                  <a:pos x="16" y="23"/>
                </a:cxn>
                <a:cxn ang="0">
                  <a:pos x="8" y="23"/>
                </a:cxn>
                <a:cxn ang="0">
                  <a:pos x="0" y="23"/>
                </a:cxn>
              </a:cxnLst>
              <a:rect l="0" t="0" r="r" b="b"/>
              <a:pathLst>
                <a:path w="16" h="23">
                  <a:moveTo>
                    <a:pt x="0" y="23"/>
                  </a:moveTo>
                  <a:lnTo>
                    <a:pt x="0" y="16"/>
                  </a:lnTo>
                  <a:lnTo>
                    <a:pt x="0" y="8"/>
                  </a:lnTo>
                  <a:lnTo>
                    <a:pt x="8" y="8"/>
                  </a:lnTo>
                  <a:lnTo>
                    <a:pt x="16" y="0"/>
                  </a:lnTo>
                  <a:lnTo>
                    <a:pt x="16" y="16"/>
                  </a:lnTo>
                  <a:lnTo>
                    <a:pt x="16" y="23"/>
                  </a:lnTo>
                  <a:lnTo>
                    <a:pt x="8" y="23"/>
                  </a:lnTo>
                  <a:lnTo>
                    <a:pt x="0" y="2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2" name="Freeform 88"/>
            <p:cNvSpPr>
              <a:spLocks/>
            </p:cNvSpPr>
            <p:nvPr/>
          </p:nvSpPr>
          <p:spPr bwMode="auto">
            <a:xfrm>
              <a:off x="8928100" y="4787900"/>
              <a:ext cx="36513" cy="36513"/>
            </a:xfrm>
            <a:custGeom>
              <a:avLst/>
              <a:gdLst/>
              <a:ahLst/>
              <a:cxnLst>
                <a:cxn ang="0">
                  <a:pos x="7" y="23"/>
                </a:cxn>
                <a:cxn ang="0">
                  <a:pos x="7" y="15"/>
                </a:cxn>
                <a:cxn ang="0">
                  <a:pos x="0" y="7"/>
                </a:cxn>
                <a:cxn ang="0">
                  <a:pos x="7" y="0"/>
                </a:cxn>
                <a:cxn ang="0">
                  <a:pos x="15" y="0"/>
                </a:cxn>
                <a:cxn ang="0">
                  <a:pos x="23" y="7"/>
                </a:cxn>
                <a:cxn ang="0">
                  <a:pos x="23" y="15"/>
                </a:cxn>
                <a:cxn ang="0">
                  <a:pos x="15" y="23"/>
                </a:cxn>
                <a:cxn ang="0">
                  <a:pos x="7" y="23"/>
                </a:cxn>
              </a:cxnLst>
              <a:rect l="0" t="0" r="r" b="b"/>
              <a:pathLst>
                <a:path w="23" h="23">
                  <a:moveTo>
                    <a:pt x="7" y="23"/>
                  </a:moveTo>
                  <a:lnTo>
                    <a:pt x="7" y="15"/>
                  </a:lnTo>
                  <a:lnTo>
                    <a:pt x="0" y="7"/>
                  </a:lnTo>
                  <a:lnTo>
                    <a:pt x="7" y="0"/>
                  </a:lnTo>
                  <a:lnTo>
                    <a:pt x="15" y="0"/>
                  </a:lnTo>
                  <a:lnTo>
                    <a:pt x="23" y="7"/>
                  </a:lnTo>
                  <a:lnTo>
                    <a:pt x="23" y="15"/>
                  </a:lnTo>
                  <a:lnTo>
                    <a:pt x="15" y="23"/>
                  </a:lnTo>
                  <a:lnTo>
                    <a:pt x="7" y="2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3" name="Freeform 89"/>
            <p:cNvSpPr>
              <a:spLocks/>
            </p:cNvSpPr>
            <p:nvPr/>
          </p:nvSpPr>
          <p:spPr bwMode="auto">
            <a:xfrm>
              <a:off x="8902700" y="4737100"/>
              <a:ext cx="49213" cy="61913"/>
            </a:xfrm>
            <a:custGeom>
              <a:avLst/>
              <a:gdLst/>
              <a:ahLst/>
              <a:cxnLst>
                <a:cxn ang="0">
                  <a:pos x="16" y="39"/>
                </a:cxn>
                <a:cxn ang="0">
                  <a:pos x="16" y="32"/>
                </a:cxn>
                <a:cxn ang="0">
                  <a:pos x="8" y="24"/>
                </a:cxn>
                <a:cxn ang="0">
                  <a:pos x="8" y="16"/>
                </a:cxn>
                <a:cxn ang="0">
                  <a:pos x="0" y="8"/>
                </a:cxn>
                <a:cxn ang="0">
                  <a:pos x="0" y="8"/>
                </a:cxn>
                <a:cxn ang="0">
                  <a:pos x="8" y="0"/>
                </a:cxn>
                <a:cxn ang="0">
                  <a:pos x="16" y="8"/>
                </a:cxn>
                <a:cxn ang="0">
                  <a:pos x="23" y="16"/>
                </a:cxn>
                <a:cxn ang="0">
                  <a:pos x="23" y="24"/>
                </a:cxn>
                <a:cxn ang="0">
                  <a:pos x="31" y="32"/>
                </a:cxn>
                <a:cxn ang="0">
                  <a:pos x="23" y="32"/>
                </a:cxn>
                <a:cxn ang="0">
                  <a:pos x="16" y="39"/>
                </a:cxn>
              </a:cxnLst>
              <a:rect l="0" t="0" r="r" b="b"/>
              <a:pathLst>
                <a:path w="31" h="39">
                  <a:moveTo>
                    <a:pt x="16" y="39"/>
                  </a:moveTo>
                  <a:lnTo>
                    <a:pt x="16" y="32"/>
                  </a:lnTo>
                  <a:lnTo>
                    <a:pt x="8" y="24"/>
                  </a:lnTo>
                  <a:lnTo>
                    <a:pt x="8" y="16"/>
                  </a:lnTo>
                  <a:lnTo>
                    <a:pt x="0" y="8"/>
                  </a:lnTo>
                  <a:lnTo>
                    <a:pt x="0" y="8"/>
                  </a:lnTo>
                  <a:lnTo>
                    <a:pt x="8" y="0"/>
                  </a:lnTo>
                  <a:lnTo>
                    <a:pt x="16" y="8"/>
                  </a:lnTo>
                  <a:lnTo>
                    <a:pt x="23" y="16"/>
                  </a:lnTo>
                  <a:lnTo>
                    <a:pt x="23" y="24"/>
                  </a:lnTo>
                  <a:lnTo>
                    <a:pt x="31" y="32"/>
                  </a:lnTo>
                  <a:lnTo>
                    <a:pt x="23" y="32"/>
                  </a:lnTo>
                  <a:lnTo>
                    <a:pt x="16" y="3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4" name="Freeform 90"/>
            <p:cNvSpPr>
              <a:spLocks/>
            </p:cNvSpPr>
            <p:nvPr/>
          </p:nvSpPr>
          <p:spPr bwMode="auto">
            <a:xfrm>
              <a:off x="8853488" y="4700588"/>
              <a:ext cx="61913" cy="49213"/>
            </a:xfrm>
            <a:custGeom>
              <a:avLst/>
              <a:gdLst/>
              <a:ahLst/>
              <a:cxnLst>
                <a:cxn ang="0">
                  <a:pos x="31" y="31"/>
                </a:cxn>
                <a:cxn ang="0">
                  <a:pos x="23" y="23"/>
                </a:cxn>
                <a:cxn ang="0">
                  <a:pos x="16" y="23"/>
                </a:cxn>
                <a:cxn ang="0">
                  <a:pos x="8" y="16"/>
                </a:cxn>
                <a:cxn ang="0">
                  <a:pos x="0" y="16"/>
                </a:cxn>
                <a:cxn ang="0">
                  <a:pos x="8" y="8"/>
                </a:cxn>
                <a:cxn ang="0">
                  <a:pos x="8" y="0"/>
                </a:cxn>
                <a:cxn ang="0">
                  <a:pos x="16" y="8"/>
                </a:cxn>
                <a:cxn ang="0">
                  <a:pos x="23" y="8"/>
                </a:cxn>
                <a:cxn ang="0">
                  <a:pos x="31" y="16"/>
                </a:cxn>
                <a:cxn ang="0">
                  <a:pos x="39" y="23"/>
                </a:cxn>
                <a:cxn ang="0">
                  <a:pos x="31" y="31"/>
                </a:cxn>
                <a:cxn ang="0">
                  <a:pos x="31" y="31"/>
                </a:cxn>
              </a:cxnLst>
              <a:rect l="0" t="0" r="r" b="b"/>
              <a:pathLst>
                <a:path w="39" h="31">
                  <a:moveTo>
                    <a:pt x="31" y="31"/>
                  </a:moveTo>
                  <a:lnTo>
                    <a:pt x="23" y="23"/>
                  </a:lnTo>
                  <a:lnTo>
                    <a:pt x="16" y="23"/>
                  </a:lnTo>
                  <a:lnTo>
                    <a:pt x="8" y="16"/>
                  </a:lnTo>
                  <a:lnTo>
                    <a:pt x="0" y="16"/>
                  </a:lnTo>
                  <a:lnTo>
                    <a:pt x="8" y="8"/>
                  </a:lnTo>
                  <a:lnTo>
                    <a:pt x="8" y="0"/>
                  </a:lnTo>
                  <a:lnTo>
                    <a:pt x="16" y="8"/>
                  </a:lnTo>
                  <a:lnTo>
                    <a:pt x="23" y="8"/>
                  </a:lnTo>
                  <a:lnTo>
                    <a:pt x="31" y="16"/>
                  </a:lnTo>
                  <a:lnTo>
                    <a:pt x="39" y="23"/>
                  </a:lnTo>
                  <a:lnTo>
                    <a:pt x="31" y="31"/>
                  </a:lnTo>
                  <a:lnTo>
                    <a:pt x="31"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5" name="Freeform 91"/>
            <p:cNvSpPr>
              <a:spLocks/>
            </p:cNvSpPr>
            <p:nvPr/>
          </p:nvSpPr>
          <p:spPr bwMode="auto">
            <a:xfrm>
              <a:off x="8829675" y="4687888"/>
              <a:ext cx="36513" cy="38100"/>
            </a:xfrm>
            <a:custGeom>
              <a:avLst/>
              <a:gdLst/>
              <a:ahLst/>
              <a:cxnLst>
                <a:cxn ang="0">
                  <a:pos x="15" y="24"/>
                </a:cxn>
                <a:cxn ang="0">
                  <a:pos x="7" y="16"/>
                </a:cxn>
                <a:cxn ang="0">
                  <a:pos x="0" y="16"/>
                </a:cxn>
                <a:cxn ang="0">
                  <a:pos x="0" y="8"/>
                </a:cxn>
                <a:cxn ang="0">
                  <a:pos x="7" y="0"/>
                </a:cxn>
                <a:cxn ang="0">
                  <a:pos x="15" y="8"/>
                </a:cxn>
                <a:cxn ang="0">
                  <a:pos x="23" y="8"/>
                </a:cxn>
                <a:cxn ang="0">
                  <a:pos x="23" y="16"/>
                </a:cxn>
                <a:cxn ang="0">
                  <a:pos x="15" y="24"/>
                </a:cxn>
              </a:cxnLst>
              <a:rect l="0" t="0" r="r" b="b"/>
              <a:pathLst>
                <a:path w="23" h="24">
                  <a:moveTo>
                    <a:pt x="15" y="24"/>
                  </a:moveTo>
                  <a:lnTo>
                    <a:pt x="7" y="16"/>
                  </a:lnTo>
                  <a:lnTo>
                    <a:pt x="0" y="16"/>
                  </a:lnTo>
                  <a:lnTo>
                    <a:pt x="0" y="8"/>
                  </a:lnTo>
                  <a:lnTo>
                    <a:pt x="7" y="0"/>
                  </a:lnTo>
                  <a:lnTo>
                    <a:pt x="15" y="8"/>
                  </a:lnTo>
                  <a:lnTo>
                    <a:pt x="23" y="8"/>
                  </a:lnTo>
                  <a:lnTo>
                    <a:pt x="23" y="16"/>
                  </a:lnTo>
                  <a:lnTo>
                    <a:pt x="15" y="2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6" name="Freeform 92"/>
            <p:cNvSpPr>
              <a:spLocks/>
            </p:cNvSpPr>
            <p:nvPr/>
          </p:nvSpPr>
          <p:spPr bwMode="auto">
            <a:xfrm>
              <a:off x="8804275" y="4687888"/>
              <a:ext cx="36513" cy="25400"/>
            </a:xfrm>
            <a:custGeom>
              <a:avLst/>
              <a:gdLst/>
              <a:ahLst/>
              <a:cxnLst>
                <a:cxn ang="0">
                  <a:pos x="16" y="16"/>
                </a:cxn>
                <a:cxn ang="0">
                  <a:pos x="8" y="16"/>
                </a:cxn>
                <a:cxn ang="0">
                  <a:pos x="0" y="16"/>
                </a:cxn>
                <a:cxn ang="0">
                  <a:pos x="0" y="8"/>
                </a:cxn>
                <a:cxn ang="0">
                  <a:pos x="0" y="0"/>
                </a:cxn>
                <a:cxn ang="0">
                  <a:pos x="8" y="0"/>
                </a:cxn>
                <a:cxn ang="0">
                  <a:pos x="23" y="0"/>
                </a:cxn>
                <a:cxn ang="0">
                  <a:pos x="16" y="8"/>
                </a:cxn>
                <a:cxn ang="0">
                  <a:pos x="16" y="16"/>
                </a:cxn>
              </a:cxnLst>
              <a:rect l="0" t="0" r="r" b="b"/>
              <a:pathLst>
                <a:path w="23" h="16">
                  <a:moveTo>
                    <a:pt x="16" y="16"/>
                  </a:moveTo>
                  <a:lnTo>
                    <a:pt x="8" y="16"/>
                  </a:lnTo>
                  <a:lnTo>
                    <a:pt x="0" y="16"/>
                  </a:lnTo>
                  <a:lnTo>
                    <a:pt x="0" y="8"/>
                  </a:lnTo>
                  <a:lnTo>
                    <a:pt x="0" y="0"/>
                  </a:lnTo>
                  <a:lnTo>
                    <a:pt x="8" y="0"/>
                  </a:lnTo>
                  <a:lnTo>
                    <a:pt x="23" y="0"/>
                  </a:lnTo>
                  <a:lnTo>
                    <a:pt x="16" y="8"/>
                  </a:lnTo>
                  <a:lnTo>
                    <a:pt x="16" y="1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7" name="Freeform 93"/>
            <p:cNvSpPr>
              <a:spLocks/>
            </p:cNvSpPr>
            <p:nvPr/>
          </p:nvSpPr>
          <p:spPr bwMode="auto">
            <a:xfrm>
              <a:off x="7078663" y="4687888"/>
              <a:ext cx="1725613" cy="25400"/>
            </a:xfrm>
            <a:custGeom>
              <a:avLst/>
              <a:gdLst/>
              <a:ahLst/>
              <a:cxnLst>
                <a:cxn ang="0">
                  <a:pos x="1087" y="16"/>
                </a:cxn>
                <a:cxn ang="0">
                  <a:pos x="0" y="16"/>
                </a:cxn>
                <a:cxn ang="0">
                  <a:pos x="0" y="8"/>
                </a:cxn>
                <a:cxn ang="0">
                  <a:pos x="0" y="0"/>
                </a:cxn>
                <a:cxn ang="0">
                  <a:pos x="1087" y="0"/>
                </a:cxn>
                <a:cxn ang="0">
                  <a:pos x="1087" y="8"/>
                </a:cxn>
                <a:cxn ang="0">
                  <a:pos x="1087" y="16"/>
                </a:cxn>
              </a:cxnLst>
              <a:rect l="0" t="0" r="r" b="b"/>
              <a:pathLst>
                <a:path w="1087" h="16">
                  <a:moveTo>
                    <a:pt x="1087" y="16"/>
                  </a:moveTo>
                  <a:lnTo>
                    <a:pt x="0" y="16"/>
                  </a:lnTo>
                  <a:lnTo>
                    <a:pt x="0" y="8"/>
                  </a:lnTo>
                  <a:lnTo>
                    <a:pt x="0" y="0"/>
                  </a:lnTo>
                  <a:lnTo>
                    <a:pt x="1087" y="0"/>
                  </a:lnTo>
                  <a:lnTo>
                    <a:pt x="1087" y="8"/>
                  </a:lnTo>
                  <a:lnTo>
                    <a:pt x="1087" y="1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8" name="Rectangle 94"/>
            <p:cNvSpPr>
              <a:spLocks noChangeArrowheads="1"/>
            </p:cNvSpPr>
            <p:nvPr/>
          </p:nvSpPr>
          <p:spPr bwMode="auto">
            <a:xfrm>
              <a:off x="7596188" y="4824413"/>
              <a:ext cx="863600" cy="40640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0" i="0" u="none" strike="noStrike" cap="none" normalizeH="0" baseline="0" smtClean="0">
                  <a:ln>
                    <a:noFill/>
                  </a:ln>
                  <a:solidFill>
                    <a:srgbClr val="000000"/>
                  </a:solidFill>
                  <a:effectLst/>
                  <a:latin typeface="Arial" pitchFamily="34" charset="0"/>
                </a:rPr>
                <a:t>State</a:t>
              </a:r>
              <a:endParaRPr kumimoji="0" lang="en-US" sz="1800" b="0" i="0" u="none" strike="noStrike" cap="none" normalizeH="0" baseline="0" smtClean="0">
                <a:ln>
                  <a:noFill/>
                </a:ln>
                <a:solidFill>
                  <a:schemeClr val="tx1"/>
                </a:solidFill>
                <a:effectLst/>
                <a:latin typeface="Arial" pitchFamily="34" charset="0"/>
              </a:endParaRPr>
            </a:p>
          </p:txBody>
        </p:sp>
        <p:sp>
          <p:nvSpPr>
            <p:cNvPr id="1119" name="Rectangle 95"/>
            <p:cNvSpPr>
              <a:spLocks noChangeArrowheads="1"/>
            </p:cNvSpPr>
            <p:nvPr/>
          </p:nvSpPr>
          <p:spPr bwMode="auto">
            <a:xfrm>
              <a:off x="7756525" y="5157788"/>
              <a:ext cx="493713" cy="40640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0" i="0" u="none" strike="noStrike" cap="none" normalizeH="0" baseline="0" smtClean="0">
                  <a:ln>
                    <a:noFill/>
                  </a:ln>
                  <a:solidFill>
                    <a:srgbClr val="000000"/>
                  </a:solidFill>
                  <a:effectLst/>
                  <a:latin typeface="Arial" pitchFamily="34" charset="0"/>
                </a:rPr>
                <a:t>IIS</a:t>
              </a:r>
              <a:endParaRPr kumimoji="0" lang="en-US" sz="1800" b="0" i="0" u="none" strike="noStrike" cap="none" normalizeH="0" baseline="0" smtClean="0">
                <a:ln>
                  <a:noFill/>
                </a:ln>
                <a:solidFill>
                  <a:schemeClr val="tx1"/>
                </a:solidFill>
                <a:effectLst/>
                <a:latin typeface="Arial" pitchFamily="34" charset="0"/>
              </a:endParaRPr>
            </a:p>
          </p:txBody>
        </p:sp>
        <p:sp>
          <p:nvSpPr>
            <p:cNvPr id="1120" name="Freeform 96"/>
            <p:cNvSpPr>
              <a:spLocks/>
            </p:cNvSpPr>
            <p:nvPr/>
          </p:nvSpPr>
          <p:spPr bwMode="auto">
            <a:xfrm>
              <a:off x="3971925" y="3011488"/>
              <a:ext cx="3957638" cy="1516063"/>
            </a:xfrm>
            <a:custGeom>
              <a:avLst/>
              <a:gdLst/>
              <a:ahLst/>
              <a:cxnLst>
                <a:cxn ang="0">
                  <a:pos x="78" y="0"/>
                </a:cxn>
                <a:cxn ang="0">
                  <a:pos x="233" y="0"/>
                </a:cxn>
                <a:cxn ang="0">
                  <a:pos x="373" y="0"/>
                </a:cxn>
                <a:cxn ang="0">
                  <a:pos x="513" y="8"/>
                </a:cxn>
                <a:cxn ang="0">
                  <a:pos x="653" y="16"/>
                </a:cxn>
                <a:cxn ang="0">
                  <a:pos x="785" y="24"/>
                </a:cxn>
                <a:cxn ang="0">
                  <a:pos x="909" y="39"/>
                </a:cxn>
                <a:cxn ang="0">
                  <a:pos x="1025" y="47"/>
                </a:cxn>
                <a:cxn ang="0">
                  <a:pos x="1142" y="63"/>
                </a:cxn>
                <a:cxn ang="0">
                  <a:pos x="1250" y="86"/>
                </a:cxn>
                <a:cxn ang="0">
                  <a:pos x="1351" y="101"/>
                </a:cxn>
                <a:cxn ang="0">
                  <a:pos x="1452" y="125"/>
                </a:cxn>
                <a:cxn ang="0">
                  <a:pos x="1545" y="148"/>
                </a:cxn>
                <a:cxn ang="0">
                  <a:pos x="1639" y="171"/>
                </a:cxn>
                <a:cxn ang="0">
                  <a:pos x="1724" y="195"/>
                </a:cxn>
                <a:cxn ang="0">
                  <a:pos x="1802" y="226"/>
                </a:cxn>
                <a:cxn ang="0">
                  <a:pos x="1879" y="257"/>
                </a:cxn>
                <a:cxn ang="0">
                  <a:pos x="1949" y="288"/>
                </a:cxn>
                <a:cxn ang="0">
                  <a:pos x="2019" y="319"/>
                </a:cxn>
                <a:cxn ang="0">
                  <a:pos x="2081" y="358"/>
                </a:cxn>
                <a:cxn ang="0">
                  <a:pos x="2136" y="389"/>
                </a:cxn>
                <a:cxn ang="0">
                  <a:pos x="2190" y="435"/>
                </a:cxn>
                <a:cxn ang="0">
                  <a:pos x="2244" y="474"/>
                </a:cxn>
                <a:cxn ang="0">
                  <a:pos x="2283" y="513"/>
                </a:cxn>
                <a:cxn ang="0">
                  <a:pos x="2330" y="559"/>
                </a:cxn>
                <a:cxn ang="0">
                  <a:pos x="2361" y="606"/>
                </a:cxn>
                <a:cxn ang="0">
                  <a:pos x="2392" y="660"/>
                </a:cxn>
                <a:cxn ang="0">
                  <a:pos x="2423" y="707"/>
                </a:cxn>
                <a:cxn ang="0">
                  <a:pos x="2446" y="761"/>
                </a:cxn>
                <a:cxn ang="0">
                  <a:pos x="2462" y="816"/>
                </a:cxn>
                <a:cxn ang="0">
                  <a:pos x="2477" y="870"/>
                </a:cxn>
                <a:cxn ang="0">
                  <a:pos x="2493" y="932"/>
                </a:cxn>
              </a:cxnLst>
              <a:rect l="0" t="0" r="r" b="b"/>
              <a:pathLst>
                <a:path w="2493" h="955">
                  <a:moveTo>
                    <a:pt x="0" y="0"/>
                  </a:moveTo>
                  <a:lnTo>
                    <a:pt x="78" y="0"/>
                  </a:lnTo>
                  <a:lnTo>
                    <a:pt x="156" y="0"/>
                  </a:lnTo>
                  <a:lnTo>
                    <a:pt x="233" y="0"/>
                  </a:lnTo>
                  <a:lnTo>
                    <a:pt x="303" y="0"/>
                  </a:lnTo>
                  <a:lnTo>
                    <a:pt x="373" y="0"/>
                  </a:lnTo>
                  <a:lnTo>
                    <a:pt x="443" y="8"/>
                  </a:lnTo>
                  <a:lnTo>
                    <a:pt x="513" y="8"/>
                  </a:lnTo>
                  <a:lnTo>
                    <a:pt x="583" y="16"/>
                  </a:lnTo>
                  <a:lnTo>
                    <a:pt x="653" y="16"/>
                  </a:lnTo>
                  <a:lnTo>
                    <a:pt x="715" y="24"/>
                  </a:lnTo>
                  <a:lnTo>
                    <a:pt x="785" y="24"/>
                  </a:lnTo>
                  <a:lnTo>
                    <a:pt x="847" y="31"/>
                  </a:lnTo>
                  <a:lnTo>
                    <a:pt x="909" y="39"/>
                  </a:lnTo>
                  <a:lnTo>
                    <a:pt x="963" y="47"/>
                  </a:lnTo>
                  <a:lnTo>
                    <a:pt x="1025" y="47"/>
                  </a:lnTo>
                  <a:lnTo>
                    <a:pt x="1080" y="55"/>
                  </a:lnTo>
                  <a:lnTo>
                    <a:pt x="1142" y="63"/>
                  </a:lnTo>
                  <a:lnTo>
                    <a:pt x="1196" y="70"/>
                  </a:lnTo>
                  <a:lnTo>
                    <a:pt x="1250" y="86"/>
                  </a:lnTo>
                  <a:lnTo>
                    <a:pt x="1305" y="94"/>
                  </a:lnTo>
                  <a:lnTo>
                    <a:pt x="1351" y="101"/>
                  </a:lnTo>
                  <a:lnTo>
                    <a:pt x="1406" y="109"/>
                  </a:lnTo>
                  <a:lnTo>
                    <a:pt x="1452" y="125"/>
                  </a:lnTo>
                  <a:lnTo>
                    <a:pt x="1499" y="132"/>
                  </a:lnTo>
                  <a:lnTo>
                    <a:pt x="1545" y="148"/>
                  </a:lnTo>
                  <a:lnTo>
                    <a:pt x="1592" y="156"/>
                  </a:lnTo>
                  <a:lnTo>
                    <a:pt x="1639" y="171"/>
                  </a:lnTo>
                  <a:lnTo>
                    <a:pt x="1685" y="179"/>
                  </a:lnTo>
                  <a:lnTo>
                    <a:pt x="1724" y="195"/>
                  </a:lnTo>
                  <a:lnTo>
                    <a:pt x="1763" y="210"/>
                  </a:lnTo>
                  <a:lnTo>
                    <a:pt x="1802" y="226"/>
                  </a:lnTo>
                  <a:lnTo>
                    <a:pt x="1841" y="241"/>
                  </a:lnTo>
                  <a:lnTo>
                    <a:pt x="1879" y="257"/>
                  </a:lnTo>
                  <a:lnTo>
                    <a:pt x="1918" y="272"/>
                  </a:lnTo>
                  <a:lnTo>
                    <a:pt x="1949" y="288"/>
                  </a:lnTo>
                  <a:lnTo>
                    <a:pt x="1988" y="303"/>
                  </a:lnTo>
                  <a:lnTo>
                    <a:pt x="2019" y="319"/>
                  </a:lnTo>
                  <a:lnTo>
                    <a:pt x="2050" y="334"/>
                  </a:lnTo>
                  <a:lnTo>
                    <a:pt x="2081" y="358"/>
                  </a:lnTo>
                  <a:lnTo>
                    <a:pt x="2112" y="373"/>
                  </a:lnTo>
                  <a:lnTo>
                    <a:pt x="2136" y="389"/>
                  </a:lnTo>
                  <a:lnTo>
                    <a:pt x="2167" y="412"/>
                  </a:lnTo>
                  <a:lnTo>
                    <a:pt x="2190" y="435"/>
                  </a:lnTo>
                  <a:lnTo>
                    <a:pt x="2221" y="451"/>
                  </a:lnTo>
                  <a:lnTo>
                    <a:pt x="2244" y="474"/>
                  </a:lnTo>
                  <a:lnTo>
                    <a:pt x="2268" y="497"/>
                  </a:lnTo>
                  <a:lnTo>
                    <a:pt x="2283" y="513"/>
                  </a:lnTo>
                  <a:lnTo>
                    <a:pt x="2306" y="536"/>
                  </a:lnTo>
                  <a:lnTo>
                    <a:pt x="2330" y="559"/>
                  </a:lnTo>
                  <a:lnTo>
                    <a:pt x="2345" y="583"/>
                  </a:lnTo>
                  <a:lnTo>
                    <a:pt x="2361" y="606"/>
                  </a:lnTo>
                  <a:lnTo>
                    <a:pt x="2376" y="629"/>
                  </a:lnTo>
                  <a:lnTo>
                    <a:pt x="2392" y="660"/>
                  </a:lnTo>
                  <a:lnTo>
                    <a:pt x="2407" y="684"/>
                  </a:lnTo>
                  <a:lnTo>
                    <a:pt x="2423" y="707"/>
                  </a:lnTo>
                  <a:lnTo>
                    <a:pt x="2431" y="730"/>
                  </a:lnTo>
                  <a:lnTo>
                    <a:pt x="2446" y="761"/>
                  </a:lnTo>
                  <a:lnTo>
                    <a:pt x="2454" y="785"/>
                  </a:lnTo>
                  <a:lnTo>
                    <a:pt x="2462" y="816"/>
                  </a:lnTo>
                  <a:lnTo>
                    <a:pt x="2469" y="839"/>
                  </a:lnTo>
                  <a:lnTo>
                    <a:pt x="2477" y="870"/>
                  </a:lnTo>
                  <a:lnTo>
                    <a:pt x="2485" y="901"/>
                  </a:lnTo>
                  <a:lnTo>
                    <a:pt x="2493" y="932"/>
                  </a:lnTo>
                  <a:lnTo>
                    <a:pt x="2493" y="955"/>
                  </a:lnTo>
                </a:path>
              </a:pathLst>
            </a:cu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1" name="Freeform 97"/>
            <p:cNvSpPr>
              <a:spLocks/>
            </p:cNvSpPr>
            <p:nvPr/>
          </p:nvSpPr>
          <p:spPr bwMode="auto">
            <a:xfrm>
              <a:off x="7854950" y="4478338"/>
              <a:ext cx="147638" cy="222250"/>
            </a:xfrm>
            <a:custGeom>
              <a:avLst/>
              <a:gdLst/>
              <a:ahLst/>
              <a:cxnLst>
                <a:cxn ang="0">
                  <a:pos x="55" y="140"/>
                </a:cxn>
                <a:cxn ang="0">
                  <a:pos x="93" y="0"/>
                </a:cxn>
                <a:cxn ang="0">
                  <a:pos x="0" y="8"/>
                </a:cxn>
                <a:cxn ang="0">
                  <a:pos x="55" y="140"/>
                </a:cxn>
              </a:cxnLst>
              <a:rect l="0" t="0" r="r" b="b"/>
              <a:pathLst>
                <a:path w="93" h="140">
                  <a:moveTo>
                    <a:pt x="55" y="140"/>
                  </a:moveTo>
                  <a:lnTo>
                    <a:pt x="93" y="0"/>
                  </a:lnTo>
                  <a:lnTo>
                    <a:pt x="0" y="8"/>
                  </a:lnTo>
                  <a:lnTo>
                    <a:pt x="55" y="14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2" name="Freeform 98"/>
            <p:cNvSpPr>
              <a:spLocks/>
            </p:cNvSpPr>
            <p:nvPr/>
          </p:nvSpPr>
          <p:spPr bwMode="auto">
            <a:xfrm>
              <a:off x="5267325" y="1631950"/>
              <a:ext cx="3252788" cy="2366963"/>
            </a:xfrm>
            <a:custGeom>
              <a:avLst/>
              <a:gdLst/>
              <a:ahLst/>
              <a:cxnLst>
                <a:cxn ang="0">
                  <a:pos x="178" y="396"/>
                </a:cxn>
                <a:cxn ang="0">
                  <a:pos x="225" y="287"/>
                </a:cxn>
                <a:cxn ang="0">
                  <a:pos x="310" y="202"/>
                </a:cxn>
                <a:cxn ang="0">
                  <a:pos x="419" y="147"/>
                </a:cxn>
                <a:cxn ang="0">
                  <a:pos x="520" y="140"/>
                </a:cxn>
                <a:cxn ang="0">
                  <a:pos x="660" y="178"/>
                </a:cxn>
                <a:cxn ang="0">
                  <a:pos x="737" y="93"/>
                </a:cxn>
                <a:cxn ang="0">
                  <a:pos x="846" y="46"/>
                </a:cxn>
                <a:cxn ang="0">
                  <a:pos x="947" y="54"/>
                </a:cxn>
                <a:cxn ang="0">
                  <a:pos x="1025" y="85"/>
                </a:cxn>
                <a:cxn ang="0">
                  <a:pos x="1087" y="77"/>
                </a:cxn>
                <a:cxn ang="0">
                  <a:pos x="1164" y="15"/>
                </a:cxn>
                <a:cxn ang="0">
                  <a:pos x="1257" y="0"/>
                </a:cxn>
                <a:cxn ang="0">
                  <a:pos x="1335" y="23"/>
                </a:cxn>
                <a:cxn ang="0">
                  <a:pos x="1405" y="70"/>
                </a:cxn>
                <a:cxn ang="0">
                  <a:pos x="1467" y="31"/>
                </a:cxn>
                <a:cxn ang="0">
                  <a:pos x="1553" y="0"/>
                </a:cxn>
                <a:cxn ang="0">
                  <a:pos x="1630" y="0"/>
                </a:cxn>
                <a:cxn ang="0">
                  <a:pos x="1731" y="54"/>
                </a:cxn>
                <a:cxn ang="0">
                  <a:pos x="1801" y="147"/>
                </a:cxn>
                <a:cxn ang="0">
                  <a:pos x="1871" y="209"/>
                </a:cxn>
                <a:cxn ang="0">
                  <a:pos x="1964" y="310"/>
                </a:cxn>
                <a:cxn ang="0">
                  <a:pos x="1995" y="419"/>
                </a:cxn>
                <a:cxn ang="0">
                  <a:pos x="1987" y="504"/>
                </a:cxn>
                <a:cxn ang="0">
                  <a:pos x="2011" y="582"/>
                </a:cxn>
                <a:cxn ang="0">
                  <a:pos x="2042" y="668"/>
                </a:cxn>
                <a:cxn ang="0">
                  <a:pos x="2042" y="768"/>
                </a:cxn>
                <a:cxn ang="0">
                  <a:pos x="2018" y="862"/>
                </a:cxn>
                <a:cxn ang="0">
                  <a:pos x="1956" y="939"/>
                </a:cxn>
                <a:cxn ang="0">
                  <a:pos x="1879" y="1001"/>
                </a:cxn>
                <a:cxn ang="0">
                  <a:pos x="1785" y="1032"/>
                </a:cxn>
                <a:cxn ang="0">
                  <a:pos x="1754" y="1118"/>
                </a:cxn>
                <a:cxn ang="0">
                  <a:pos x="1716" y="1196"/>
                </a:cxn>
                <a:cxn ang="0">
                  <a:pos x="1646" y="1258"/>
                </a:cxn>
                <a:cxn ang="0">
                  <a:pos x="1560" y="1296"/>
                </a:cxn>
                <a:cxn ang="0">
                  <a:pos x="1459" y="1304"/>
                </a:cxn>
                <a:cxn ang="0">
                  <a:pos x="1343" y="1273"/>
                </a:cxn>
                <a:cxn ang="0">
                  <a:pos x="1304" y="1359"/>
                </a:cxn>
                <a:cxn ang="0">
                  <a:pos x="1242" y="1421"/>
                </a:cxn>
                <a:cxn ang="0">
                  <a:pos x="1164" y="1467"/>
                </a:cxn>
                <a:cxn ang="0">
                  <a:pos x="1079" y="1491"/>
                </a:cxn>
                <a:cxn ang="0">
                  <a:pos x="962" y="1483"/>
                </a:cxn>
                <a:cxn ang="0">
                  <a:pos x="846" y="1421"/>
                </a:cxn>
                <a:cxn ang="0">
                  <a:pos x="768" y="1351"/>
                </a:cxn>
                <a:cxn ang="0">
                  <a:pos x="714" y="1390"/>
                </a:cxn>
                <a:cxn ang="0">
                  <a:pos x="667" y="1397"/>
                </a:cxn>
                <a:cxn ang="0">
                  <a:pos x="590" y="1397"/>
                </a:cxn>
                <a:cxn ang="0">
                  <a:pos x="427" y="1359"/>
                </a:cxn>
                <a:cxn ang="0">
                  <a:pos x="302" y="1258"/>
                </a:cxn>
                <a:cxn ang="0">
                  <a:pos x="209" y="1211"/>
                </a:cxn>
                <a:cxn ang="0">
                  <a:pos x="132" y="1180"/>
                </a:cxn>
                <a:cxn ang="0">
                  <a:pos x="85" y="1133"/>
                </a:cxn>
                <a:cxn ang="0">
                  <a:pos x="54" y="1071"/>
                </a:cxn>
                <a:cxn ang="0">
                  <a:pos x="46" y="1001"/>
                </a:cxn>
                <a:cxn ang="0">
                  <a:pos x="62" y="939"/>
                </a:cxn>
                <a:cxn ang="0">
                  <a:pos x="85" y="869"/>
                </a:cxn>
                <a:cxn ang="0">
                  <a:pos x="23" y="800"/>
                </a:cxn>
                <a:cxn ang="0">
                  <a:pos x="0" y="714"/>
                </a:cxn>
                <a:cxn ang="0">
                  <a:pos x="7" y="644"/>
                </a:cxn>
                <a:cxn ang="0">
                  <a:pos x="77" y="536"/>
                </a:cxn>
                <a:cxn ang="0">
                  <a:pos x="170" y="497"/>
                </a:cxn>
              </a:cxnLst>
              <a:rect l="0" t="0" r="r" b="b"/>
              <a:pathLst>
                <a:path w="2049" h="1491">
                  <a:moveTo>
                    <a:pt x="178" y="497"/>
                  </a:moveTo>
                  <a:lnTo>
                    <a:pt x="178" y="473"/>
                  </a:lnTo>
                  <a:lnTo>
                    <a:pt x="178" y="458"/>
                  </a:lnTo>
                  <a:lnTo>
                    <a:pt x="178" y="442"/>
                  </a:lnTo>
                  <a:lnTo>
                    <a:pt x="178" y="427"/>
                  </a:lnTo>
                  <a:lnTo>
                    <a:pt x="178" y="411"/>
                  </a:lnTo>
                  <a:lnTo>
                    <a:pt x="178" y="396"/>
                  </a:lnTo>
                  <a:lnTo>
                    <a:pt x="186" y="372"/>
                  </a:lnTo>
                  <a:lnTo>
                    <a:pt x="186" y="357"/>
                  </a:lnTo>
                  <a:lnTo>
                    <a:pt x="194" y="341"/>
                  </a:lnTo>
                  <a:lnTo>
                    <a:pt x="201" y="326"/>
                  </a:lnTo>
                  <a:lnTo>
                    <a:pt x="209" y="310"/>
                  </a:lnTo>
                  <a:lnTo>
                    <a:pt x="217" y="303"/>
                  </a:lnTo>
                  <a:lnTo>
                    <a:pt x="225" y="287"/>
                  </a:lnTo>
                  <a:lnTo>
                    <a:pt x="240" y="272"/>
                  </a:lnTo>
                  <a:lnTo>
                    <a:pt x="248" y="256"/>
                  </a:lnTo>
                  <a:lnTo>
                    <a:pt x="256" y="248"/>
                  </a:lnTo>
                  <a:lnTo>
                    <a:pt x="271" y="233"/>
                  </a:lnTo>
                  <a:lnTo>
                    <a:pt x="287" y="225"/>
                  </a:lnTo>
                  <a:lnTo>
                    <a:pt x="295" y="209"/>
                  </a:lnTo>
                  <a:lnTo>
                    <a:pt x="310" y="202"/>
                  </a:lnTo>
                  <a:lnTo>
                    <a:pt x="326" y="194"/>
                  </a:lnTo>
                  <a:lnTo>
                    <a:pt x="341" y="178"/>
                  </a:lnTo>
                  <a:lnTo>
                    <a:pt x="357" y="171"/>
                  </a:lnTo>
                  <a:lnTo>
                    <a:pt x="372" y="163"/>
                  </a:lnTo>
                  <a:lnTo>
                    <a:pt x="388" y="155"/>
                  </a:lnTo>
                  <a:lnTo>
                    <a:pt x="403" y="155"/>
                  </a:lnTo>
                  <a:lnTo>
                    <a:pt x="419" y="147"/>
                  </a:lnTo>
                  <a:lnTo>
                    <a:pt x="434" y="147"/>
                  </a:lnTo>
                  <a:lnTo>
                    <a:pt x="450" y="140"/>
                  </a:lnTo>
                  <a:lnTo>
                    <a:pt x="465" y="140"/>
                  </a:lnTo>
                  <a:lnTo>
                    <a:pt x="481" y="140"/>
                  </a:lnTo>
                  <a:lnTo>
                    <a:pt x="497" y="132"/>
                  </a:lnTo>
                  <a:lnTo>
                    <a:pt x="512" y="132"/>
                  </a:lnTo>
                  <a:lnTo>
                    <a:pt x="520" y="140"/>
                  </a:lnTo>
                  <a:lnTo>
                    <a:pt x="543" y="140"/>
                  </a:lnTo>
                  <a:lnTo>
                    <a:pt x="559" y="140"/>
                  </a:lnTo>
                  <a:lnTo>
                    <a:pt x="582" y="147"/>
                  </a:lnTo>
                  <a:lnTo>
                    <a:pt x="605" y="155"/>
                  </a:lnTo>
                  <a:lnTo>
                    <a:pt x="621" y="163"/>
                  </a:lnTo>
                  <a:lnTo>
                    <a:pt x="644" y="171"/>
                  </a:lnTo>
                  <a:lnTo>
                    <a:pt x="660" y="178"/>
                  </a:lnTo>
                  <a:lnTo>
                    <a:pt x="667" y="163"/>
                  </a:lnTo>
                  <a:lnTo>
                    <a:pt x="675" y="147"/>
                  </a:lnTo>
                  <a:lnTo>
                    <a:pt x="691" y="132"/>
                  </a:lnTo>
                  <a:lnTo>
                    <a:pt x="698" y="124"/>
                  </a:lnTo>
                  <a:lnTo>
                    <a:pt x="714" y="108"/>
                  </a:lnTo>
                  <a:lnTo>
                    <a:pt x="729" y="101"/>
                  </a:lnTo>
                  <a:lnTo>
                    <a:pt x="737" y="93"/>
                  </a:lnTo>
                  <a:lnTo>
                    <a:pt x="753" y="77"/>
                  </a:lnTo>
                  <a:lnTo>
                    <a:pt x="768" y="70"/>
                  </a:lnTo>
                  <a:lnTo>
                    <a:pt x="784" y="62"/>
                  </a:lnTo>
                  <a:lnTo>
                    <a:pt x="799" y="62"/>
                  </a:lnTo>
                  <a:lnTo>
                    <a:pt x="815" y="54"/>
                  </a:lnTo>
                  <a:lnTo>
                    <a:pt x="830" y="46"/>
                  </a:lnTo>
                  <a:lnTo>
                    <a:pt x="846" y="46"/>
                  </a:lnTo>
                  <a:lnTo>
                    <a:pt x="869" y="46"/>
                  </a:lnTo>
                  <a:lnTo>
                    <a:pt x="885" y="46"/>
                  </a:lnTo>
                  <a:lnTo>
                    <a:pt x="893" y="46"/>
                  </a:lnTo>
                  <a:lnTo>
                    <a:pt x="908" y="46"/>
                  </a:lnTo>
                  <a:lnTo>
                    <a:pt x="924" y="46"/>
                  </a:lnTo>
                  <a:lnTo>
                    <a:pt x="931" y="54"/>
                  </a:lnTo>
                  <a:lnTo>
                    <a:pt x="947" y="54"/>
                  </a:lnTo>
                  <a:lnTo>
                    <a:pt x="955" y="54"/>
                  </a:lnTo>
                  <a:lnTo>
                    <a:pt x="970" y="62"/>
                  </a:lnTo>
                  <a:lnTo>
                    <a:pt x="978" y="62"/>
                  </a:lnTo>
                  <a:lnTo>
                    <a:pt x="993" y="70"/>
                  </a:lnTo>
                  <a:lnTo>
                    <a:pt x="1001" y="77"/>
                  </a:lnTo>
                  <a:lnTo>
                    <a:pt x="1009" y="77"/>
                  </a:lnTo>
                  <a:lnTo>
                    <a:pt x="1025" y="85"/>
                  </a:lnTo>
                  <a:lnTo>
                    <a:pt x="1032" y="93"/>
                  </a:lnTo>
                  <a:lnTo>
                    <a:pt x="1040" y="101"/>
                  </a:lnTo>
                  <a:lnTo>
                    <a:pt x="1056" y="108"/>
                  </a:lnTo>
                  <a:lnTo>
                    <a:pt x="1063" y="116"/>
                  </a:lnTo>
                  <a:lnTo>
                    <a:pt x="1071" y="101"/>
                  </a:lnTo>
                  <a:lnTo>
                    <a:pt x="1079" y="93"/>
                  </a:lnTo>
                  <a:lnTo>
                    <a:pt x="1087" y="77"/>
                  </a:lnTo>
                  <a:lnTo>
                    <a:pt x="1094" y="70"/>
                  </a:lnTo>
                  <a:lnTo>
                    <a:pt x="1102" y="54"/>
                  </a:lnTo>
                  <a:lnTo>
                    <a:pt x="1118" y="46"/>
                  </a:lnTo>
                  <a:lnTo>
                    <a:pt x="1125" y="39"/>
                  </a:lnTo>
                  <a:lnTo>
                    <a:pt x="1141" y="31"/>
                  </a:lnTo>
                  <a:lnTo>
                    <a:pt x="1149" y="23"/>
                  </a:lnTo>
                  <a:lnTo>
                    <a:pt x="1164" y="15"/>
                  </a:lnTo>
                  <a:lnTo>
                    <a:pt x="1172" y="15"/>
                  </a:lnTo>
                  <a:lnTo>
                    <a:pt x="1188" y="8"/>
                  </a:lnTo>
                  <a:lnTo>
                    <a:pt x="1203" y="8"/>
                  </a:lnTo>
                  <a:lnTo>
                    <a:pt x="1219" y="0"/>
                  </a:lnTo>
                  <a:lnTo>
                    <a:pt x="1234" y="0"/>
                  </a:lnTo>
                  <a:lnTo>
                    <a:pt x="1250" y="0"/>
                  </a:lnTo>
                  <a:lnTo>
                    <a:pt x="1257" y="0"/>
                  </a:lnTo>
                  <a:lnTo>
                    <a:pt x="1273" y="0"/>
                  </a:lnTo>
                  <a:lnTo>
                    <a:pt x="1281" y="0"/>
                  </a:lnTo>
                  <a:lnTo>
                    <a:pt x="1296" y="8"/>
                  </a:lnTo>
                  <a:lnTo>
                    <a:pt x="1304" y="8"/>
                  </a:lnTo>
                  <a:lnTo>
                    <a:pt x="1320" y="15"/>
                  </a:lnTo>
                  <a:lnTo>
                    <a:pt x="1327" y="15"/>
                  </a:lnTo>
                  <a:lnTo>
                    <a:pt x="1335" y="23"/>
                  </a:lnTo>
                  <a:lnTo>
                    <a:pt x="1351" y="23"/>
                  </a:lnTo>
                  <a:lnTo>
                    <a:pt x="1358" y="31"/>
                  </a:lnTo>
                  <a:lnTo>
                    <a:pt x="1366" y="39"/>
                  </a:lnTo>
                  <a:lnTo>
                    <a:pt x="1374" y="46"/>
                  </a:lnTo>
                  <a:lnTo>
                    <a:pt x="1389" y="54"/>
                  </a:lnTo>
                  <a:lnTo>
                    <a:pt x="1397" y="62"/>
                  </a:lnTo>
                  <a:lnTo>
                    <a:pt x="1405" y="70"/>
                  </a:lnTo>
                  <a:lnTo>
                    <a:pt x="1413" y="77"/>
                  </a:lnTo>
                  <a:lnTo>
                    <a:pt x="1421" y="70"/>
                  </a:lnTo>
                  <a:lnTo>
                    <a:pt x="1428" y="62"/>
                  </a:lnTo>
                  <a:lnTo>
                    <a:pt x="1436" y="54"/>
                  </a:lnTo>
                  <a:lnTo>
                    <a:pt x="1444" y="46"/>
                  </a:lnTo>
                  <a:lnTo>
                    <a:pt x="1459" y="39"/>
                  </a:lnTo>
                  <a:lnTo>
                    <a:pt x="1467" y="31"/>
                  </a:lnTo>
                  <a:lnTo>
                    <a:pt x="1475" y="23"/>
                  </a:lnTo>
                  <a:lnTo>
                    <a:pt x="1490" y="23"/>
                  </a:lnTo>
                  <a:lnTo>
                    <a:pt x="1498" y="15"/>
                  </a:lnTo>
                  <a:lnTo>
                    <a:pt x="1514" y="15"/>
                  </a:lnTo>
                  <a:lnTo>
                    <a:pt x="1521" y="8"/>
                  </a:lnTo>
                  <a:lnTo>
                    <a:pt x="1537" y="8"/>
                  </a:lnTo>
                  <a:lnTo>
                    <a:pt x="1553" y="0"/>
                  </a:lnTo>
                  <a:lnTo>
                    <a:pt x="1560" y="0"/>
                  </a:lnTo>
                  <a:lnTo>
                    <a:pt x="1576" y="0"/>
                  </a:lnTo>
                  <a:lnTo>
                    <a:pt x="1584" y="0"/>
                  </a:lnTo>
                  <a:lnTo>
                    <a:pt x="1599" y="0"/>
                  </a:lnTo>
                  <a:lnTo>
                    <a:pt x="1607" y="0"/>
                  </a:lnTo>
                  <a:lnTo>
                    <a:pt x="1615" y="0"/>
                  </a:lnTo>
                  <a:lnTo>
                    <a:pt x="1630" y="0"/>
                  </a:lnTo>
                  <a:lnTo>
                    <a:pt x="1638" y="8"/>
                  </a:lnTo>
                  <a:lnTo>
                    <a:pt x="1646" y="8"/>
                  </a:lnTo>
                  <a:lnTo>
                    <a:pt x="1669" y="15"/>
                  </a:lnTo>
                  <a:lnTo>
                    <a:pt x="1685" y="23"/>
                  </a:lnTo>
                  <a:lnTo>
                    <a:pt x="1700" y="31"/>
                  </a:lnTo>
                  <a:lnTo>
                    <a:pt x="1716" y="39"/>
                  </a:lnTo>
                  <a:lnTo>
                    <a:pt x="1731" y="54"/>
                  </a:lnTo>
                  <a:lnTo>
                    <a:pt x="1747" y="62"/>
                  </a:lnTo>
                  <a:lnTo>
                    <a:pt x="1762" y="77"/>
                  </a:lnTo>
                  <a:lnTo>
                    <a:pt x="1770" y="93"/>
                  </a:lnTo>
                  <a:lnTo>
                    <a:pt x="1785" y="108"/>
                  </a:lnTo>
                  <a:lnTo>
                    <a:pt x="1793" y="132"/>
                  </a:lnTo>
                  <a:lnTo>
                    <a:pt x="1793" y="140"/>
                  </a:lnTo>
                  <a:lnTo>
                    <a:pt x="1801" y="147"/>
                  </a:lnTo>
                  <a:lnTo>
                    <a:pt x="1801" y="155"/>
                  </a:lnTo>
                  <a:lnTo>
                    <a:pt x="1809" y="163"/>
                  </a:lnTo>
                  <a:lnTo>
                    <a:pt x="1809" y="178"/>
                  </a:lnTo>
                  <a:lnTo>
                    <a:pt x="1809" y="186"/>
                  </a:lnTo>
                  <a:lnTo>
                    <a:pt x="1832" y="194"/>
                  </a:lnTo>
                  <a:lnTo>
                    <a:pt x="1848" y="202"/>
                  </a:lnTo>
                  <a:lnTo>
                    <a:pt x="1871" y="209"/>
                  </a:lnTo>
                  <a:lnTo>
                    <a:pt x="1886" y="225"/>
                  </a:lnTo>
                  <a:lnTo>
                    <a:pt x="1902" y="233"/>
                  </a:lnTo>
                  <a:lnTo>
                    <a:pt x="1917" y="248"/>
                  </a:lnTo>
                  <a:lnTo>
                    <a:pt x="1933" y="264"/>
                  </a:lnTo>
                  <a:lnTo>
                    <a:pt x="1949" y="279"/>
                  </a:lnTo>
                  <a:lnTo>
                    <a:pt x="1956" y="295"/>
                  </a:lnTo>
                  <a:lnTo>
                    <a:pt x="1964" y="310"/>
                  </a:lnTo>
                  <a:lnTo>
                    <a:pt x="1972" y="326"/>
                  </a:lnTo>
                  <a:lnTo>
                    <a:pt x="1980" y="349"/>
                  </a:lnTo>
                  <a:lnTo>
                    <a:pt x="1987" y="365"/>
                  </a:lnTo>
                  <a:lnTo>
                    <a:pt x="1995" y="388"/>
                  </a:lnTo>
                  <a:lnTo>
                    <a:pt x="1995" y="396"/>
                  </a:lnTo>
                  <a:lnTo>
                    <a:pt x="1995" y="411"/>
                  </a:lnTo>
                  <a:lnTo>
                    <a:pt x="1995" y="419"/>
                  </a:lnTo>
                  <a:lnTo>
                    <a:pt x="1995" y="427"/>
                  </a:lnTo>
                  <a:lnTo>
                    <a:pt x="1995" y="442"/>
                  </a:lnTo>
                  <a:lnTo>
                    <a:pt x="1995" y="458"/>
                  </a:lnTo>
                  <a:lnTo>
                    <a:pt x="1995" y="466"/>
                  </a:lnTo>
                  <a:lnTo>
                    <a:pt x="1995" y="481"/>
                  </a:lnTo>
                  <a:lnTo>
                    <a:pt x="1987" y="489"/>
                  </a:lnTo>
                  <a:lnTo>
                    <a:pt x="1987" y="504"/>
                  </a:lnTo>
                  <a:lnTo>
                    <a:pt x="1980" y="520"/>
                  </a:lnTo>
                  <a:lnTo>
                    <a:pt x="1972" y="528"/>
                  </a:lnTo>
                  <a:lnTo>
                    <a:pt x="1980" y="536"/>
                  </a:lnTo>
                  <a:lnTo>
                    <a:pt x="1995" y="551"/>
                  </a:lnTo>
                  <a:lnTo>
                    <a:pt x="1995" y="559"/>
                  </a:lnTo>
                  <a:lnTo>
                    <a:pt x="2003" y="574"/>
                  </a:lnTo>
                  <a:lnTo>
                    <a:pt x="2011" y="582"/>
                  </a:lnTo>
                  <a:lnTo>
                    <a:pt x="2018" y="598"/>
                  </a:lnTo>
                  <a:lnTo>
                    <a:pt x="2026" y="605"/>
                  </a:lnTo>
                  <a:lnTo>
                    <a:pt x="2026" y="621"/>
                  </a:lnTo>
                  <a:lnTo>
                    <a:pt x="2034" y="629"/>
                  </a:lnTo>
                  <a:lnTo>
                    <a:pt x="2034" y="644"/>
                  </a:lnTo>
                  <a:lnTo>
                    <a:pt x="2042" y="660"/>
                  </a:lnTo>
                  <a:lnTo>
                    <a:pt x="2042" y="668"/>
                  </a:lnTo>
                  <a:lnTo>
                    <a:pt x="2042" y="683"/>
                  </a:lnTo>
                  <a:lnTo>
                    <a:pt x="2049" y="699"/>
                  </a:lnTo>
                  <a:lnTo>
                    <a:pt x="2049" y="706"/>
                  </a:lnTo>
                  <a:lnTo>
                    <a:pt x="2049" y="722"/>
                  </a:lnTo>
                  <a:lnTo>
                    <a:pt x="2049" y="737"/>
                  </a:lnTo>
                  <a:lnTo>
                    <a:pt x="2049" y="753"/>
                  </a:lnTo>
                  <a:lnTo>
                    <a:pt x="2042" y="768"/>
                  </a:lnTo>
                  <a:lnTo>
                    <a:pt x="2042" y="776"/>
                  </a:lnTo>
                  <a:lnTo>
                    <a:pt x="2042" y="792"/>
                  </a:lnTo>
                  <a:lnTo>
                    <a:pt x="2034" y="807"/>
                  </a:lnTo>
                  <a:lnTo>
                    <a:pt x="2034" y="823"/>
                  </a:lnTo>
                  <a:lnTo>
                    <a:pt x="2026" y="831"/>
                  </a:lnTo>
                  <a:lnTo>
                    <a:pt x="2018" y="846"/>
                  </a:lnTo>
                  <a:lnTo>
                    <a:pt x="2018" y="862"/>
                  </a:lnTo>
                  <a:lnTo>
                    <a:pt x="2011" y="869"/>
                  </a:lnTo>
                  <a:lnTo>
                    <a:pt x="2003" y="885"/>
                  </a:lnTo>
                  <a:lnTo>
                    <a:pt x="1995" y="893"/>
                  </a:lnTo>
                  <a:lnTo>
                    <a:pt x="1987" y="908"/>
                  </a:lnTo>
                  <a:lnTo>
                    <a:pt x="1980" y="916"/>
                  </a:lnTo>
                  <a:lnTo>
                    <a:pt x="1964" y="932"/>
                  </a:lnTo>
                  <a:lnTo>
                    <a:pt x="1956" y="939"/>
                  </a:lnTo>
                  <a:lnTo>
                    <a:pt x="1949" y="947"/>
                  </a:lnTo>
                  <a:lnTo>
                    <a:pt x="1941" y="963"/>
                  </a:lnTo>
                  <a:lnTo>
                    <a:pt x="1925" y="970"/>
                  </a:lnTo>
                  <a:lnTo>
                    <a:pt x="1917" y="978"/>
                  </a:lnTo>
                  <a:lnTo>
                    <a:pt x="1902" y="986"/>
                  </a:lnTo>
                  <a:lnTo>
                    <a:pt x="1894" y="994"/>
                  </a:lnTo>
                  <a:lnTo>
                    <a:pt x="1879" y="1001"/>
                  </a:lnTo>
                  <a:lnTo>
                    <a:pt x="1863" y="1009"/>
                  </a:lnTo>
                  <a:lnTo>
                    <a:pt x="1855" y="1009"/>
                  </a:lnTo>
                  <a:lnTo>
                    <a:pt x="1840" y="1017"/>
                  </a:lnTo>
                  <a:lnTo>
                    <a:pt x="1824" y="1025"/>
                  </a:lnTo>
                  <a:lnTo>
                    <a:pt x="1809" y="1025"/>
                  </a:lnTo>
                  <a:lnTo>
                    <a:pt x="1793" y="1032"/>
                  </a:lnTo>
                  <a:lnTo>
                    <a:pt x="1785" y="1032"/>
                  </a:lnTo>
                  <a:lnTo>
                    <a:pt x="1770" y="1032"/>
                  </a:lnTo>
                  <a:lnTo>
                    <a:pt x="1770" y="1048"/>
                  </a:lnTo>
                  <a:lnTo>
                    <a:pt x="1770" y="1064"/>
                  </a:lnTo>
                  <a:lnTo>
                    <a:pt x="1762" y="1079"/>
                  </a:lnTo>
                  <a:lnTo>
                    <a:pt x="1762" y="1087"/>
                  </a:lnTo>
                  <a:lnTo>
                    <a:pt x="1762" y="1102"/>
                  </a:lnTo>
                  <a:lnTo>
                    <a:pt x="1754" y="1118"/>
                  </a:lnTo>
                  <a:lnTo>
                    <a:pt x="1754" y="1126"/>
                  </a:lnTo>
                  <a:lnTo>
                    <a:pt x="1747" y="1141"/>
                  </a:lnTo>
                  <a:lnTo>
                    <a:pt x="1739" y="1157"/>
                  </a:lnTo>
                  <a:lnTo>
                    <a:pt x="1739" y="1164"/>
                  </a:lnTo>
                  <a:lnTo>
                    <a:pt x="1731" y="1180"/>
                  </a:lnTo>
                  <a:lnTo>
                    <a:pt x="1723" y="1188"/>
                  </a:lnTo>
                  <a:lnTo>
                    <a:pt x="1716" y="1196"/>
                  </a:lnTo>
                  <a:lnTo>
                    <a:pt x="1708" y="1211"/>
                  </a:lnTo>
                  <a:lnTo>
                    <a:pt x="1700" y="1219"/>
                  </a:lnTo>
                  <a:lnTo>
                    <a:pt x="1685" y="1227"/>
                  </a:lnTo>
                  <a:lnTo>
                    <a:pt x="1677" y="1234"/>
                  </a:lnTo>
                  <a:lnTo>
                    <a:pt x="1669" y="1242"/>
                  </a:lnTo>
                  <a:lnTo>
                    <a:pt x="1661" y="1250"/>
                  </a:lnTo>
                  <a:lnTo>
                    <a:pt x="1646" y="1258"/>
                  </a:lnTo>
                  <a:lnTo>
                    <a:pt x="1638" y="1265"/>
                  </a:lnTo>
                  <a:lnTo>
                    <a:pt x="1622" y="1273"/>
                  </a:lnTo>
                  <a:lnTo>
                    <a:pt x="1615" y="1281"/>
                  </a:lnTo>
                  <a:lnTo>
                    <a:pt x="1599" y="1281"/>
                  </a:lnTo>
                  <a:lnTo>
                    <a:pt x="1591" y="1289"/>
                  </a:lnTo>
                  <a:lnTo>
                    <a:pt x="1576" y="1296"/>
                  </a:lnTo>
                  <a:lnTo>
                    <a:pt x="1560" y="1296"/>
                  </a:lnTo>
                  <a:lnTo>
                    <a:pt x="1553" y="1296"/>
                  </a:lnTo>
                  <a:lnTo>
                    <a:pt x="1537" y="1304"/>
                  </a:lnTo>
                  <a:lnTo>
                    <a:pt x="1521" y="1304"/>
                  </a:lnTo>
                  <a:lnTo>
                    <a:pt x="1506" y="1304"/>
                  </a:lnTo>
                  <a:lnTo>
                    <a:pt x="1498" y="1304"/>
                  </a:lnTo>
                  <a:lnTo>
                    <a:pt x="1475" y="1304"/>
                  </a:lnTo>
                  <a:lnTo>
                    <a:pt x="1459" y="1304"/>
                  </a:lnTo>
                  <a:lnTo>
                    <a:pt x="1436" y="1296"/>
                  </a:lnTo>
                  <a:lnTo>
                    <a:pt x="1421" y="1296"/>
                  </a:lnTo>
                  <a:lnTo>
                    <a:pt x="1397" y="1289"/>
                  </a:lnTo>
                  <a:lnTo>
                    <a:pt x="1382" y="1281"/>
                  </a:lnTo>
                  <a:lnTo>
                    <a:pt x="1366" y="1273"/>
                  </a:lnTo>
                  <a:lnTo>
                    <a:pt x="1351" y="1265"/>
                  </a:lnTo>
                  <a:lnTo>
                    <a:pt x="1343" y="1273"/>
                  </a:lnTo>
                  <a:lnTo>
                    <a:pt x="1343" y="1289"/>
                  </a:lnTo>
                  <a:lnTo>
                    <a:pt x="1335" y="1296"/>
                  </a:lnTo>
                  <a:lnTo>
                    <a:pt x="1327" y="1312"/>
                  </a:lnTo>
                  <a:lnTo>
                    <a:pt x="1327" y="1320"/>
                  </a:lnTo>
                  <a:lnTo>
                    <a:pt x="1320" y="1335"/>
                  </a:lnTo>
                  <a:lnTo>
                    <a:pt x="1312" y="1343"/>
                  </a:lnTo>
                  <a:lnTo>
                    <a:pt x="1304" y="1359"/>
                  </a:lnTo>
                  <a:lnTo>
                    <a:pt x="1296" y="1366"/>
                  </a:lnTo>
                  <a:lnTo>
                    <a:pt x="1289" y="1374"/>
                  </a:lnTo>
                  <a:lnTo>
                    <a:pt x="1281" y="1382"/>
                  </a:lnTo>
                  <a:lnTo>
                    <a:pt x="1273" y="1397"/>
                  </a:lnTo>
                  <a:lnTo>
                    <a:pt x="1265" y="1405"/>
                  </a:lnTo>
                  <a:lnTo>
                    <a:pt x="1250" y="1413"/>
                  </a:lnTo>
                  <a:lnTo>
                    <a:pt x="1242" y="1421"/>
                  </a:lnTo>
                  <a:lnTo>
                    <a:pt x="1234" y="1428"/>
                  </a:lnTo>
                  <a:lnTo>
                    <a:pt x="1226" y="1436"/>
                  </a:lnTo>
                  <a:lnTo>
                    <a:pt x="1211" y="1444"/>
                  </a:lnTo>
                  <a:lnTo>
                    <a:pt x="1203" y="1452"/>
                  </a:lnTo>
                  <a:lnTo>
                    <a:pt x="1188" y="1452"/>
                  </a:lnTo>
                  <a:lnTo>
                    <a:pt x="1180" y="1460"/>
                  </a:lnTo>
                  <a:lnTo>
                    <a:pt x="1164" y="1467"/>
                  </a:lnTo>
                  <a:lnTo>
                    <a:pt x="1157" y="1467"/>
                  </a:lnTo>
                  <a:lnTo>
                    <a:pt x="1141" y="1475"/>
                  </a:lnTo>
                  <a:lnTo>
                    <a:pt x="1133" y="1475"/>
                  </a:lnTo>
                  <a:lnTo>
                    <a:pt x="1118" y="1483"/>
                  </a:lnTo>
                  <a:lnTo>
                    <a:pt x="1110" y="1483"/>
                  </a:lnTo>
                  <a:lnTo>
                    <a:pt x="1094" y="1483"/>
                  </a:lnTo>
                  <a:lnTo>
                    <a:pt x="1079" y="1491"/>
                  </a:lnTo>
                  <a:lnTo>
                    <a:pt x="1071" y="1491"/>
                  </a:lnTo>
                  <a:lnTo>
                    <a:pt x="1056" y="1491"/>
                  </a:lnTo>
                  <a:lnTo>
                    <a:pt x="1040" y="1491"/>
                  </a:lnTo>
                  <a:lnTo>
                    <a:pt x="1025" y="1491"/>
                  </a:lnTo>
                  <a:lnTo>
                    <a:pt x="1001" y="1491"/>
                  </a:lnTo>
                  <a:lnTo>
                    <a:pt x="986" y="1483"/>
                  </a:lnTo>
                  <a:lnTo>
                    <a:pt x="962" y="1483"/>
                  </a:lnTo>
                  <a:lnTo>
                    <a:pt x="947" y="1475"/>
                  </a:lnTo>
                  <a:lnTo>
                    <a:pt x="931" y="1467"/>
                  </a:lnTo>
                  <a:lnTo>
                    <a:pt x="908" y="1460"/>
                  </a:lnTo>
                  <a:lnTo>
                    <a:pt x="893" y="1452"/>
                  </a:lnTo>
                  <a:lnTo>
                    <a:pt x="877" y="1444"/>
                  </a:lnTo>
                  <a:lnTo>
                    <a:pt x="861" y="1428"/>
                  </a:lnTo>
                  <a:lnTo>
                    <a:pt x="846" y="1421"/>
                  </a:lnTo>
                  <a:lnTo>
                    <a:pt x="830" y="1405"/>
                  </a:lnTo>
                  <a:lnTo>
                    <a:pt x="815" y="1390"/>
                  </a:lnTo>
                  <a:lnTo>
                    <a:pt x="799" y="1382"/>
                  </a:lnTo>
                  <a:lnTo>
                    <a:pt x="792" y="1366"/>
                  </a:lnTo>
                  <a:lnTo>
                    <a:pt x="776" y="1343"/>
                  </a:lnTo>
                  <a:lnTo>
                    <a:pt x="776" y="1351"/>
                  </a:lnTo>
                  <a:lnTo>
                    <a:pt x="768" y="1351"/>
                  </a:lnTo>
                  <a:lnTo>
                    <a:pt x="761" y="1359"/>
                  </a:lnTo>
                  <a:lnTo>
                    <a:pt x="753" y="1366"/>
                  </a:lnTo>
                  <a:lnTo>
                    <a:pt x="745" y="1366"/>
                  </a:lnTo>
                  <a:lnTo>
                    <a:pt x="737" y="1382"/>
                  </a:lnTo>
                  <a:lnTo>
                    <a:pt x="729" y="1382"/>
                  </a:lnTo>
                  <a:lnTo>
                    <a:pt x="722" y="1390"/>
                  </a:lnTo>
                  <a:lnTo>
                    <a:pt x="714" y="1390"/>
                  </a:lnTo>
                  <a:lnTo>
                    <a:pt x="714" y="1390"/>
                  </a:lnTo>
                  <a:lnTo>
                    <a:pt x="706" y="1390"/>
                  </a:lnTo>
                  <a:lnTo>
                    <a:pt x="698" y="1390"/>
                  </a:lnTo>
                  <a:lnTo>
                    <a:pt x="691" y="1397"/>
                  </a:lnTo>
                  <a:lnTo>
                    <a:pt x="683" y="1397"/>
                  </a:lnTo>
                  <a:lnTo>
                    <a:pt x="683" y="1397"/>
                  </a:lnTo>
                  <a:lnTo>
                    <a:pt x="667" y="1397"/>
                  </a:lnTo>
                  <a:lnTo>
                    <a:pt x="660" y="1397"/>
                  </a:lnTo>
                  <a:lnTo>
                    <a:pt x="652" y="1397"/>
                  </a:lnTo>
                  <a:lnTo>
                    <a:pt x="644" y="1397"/>
                  </a:lnTo>
                  <a:lnTo>
                    <a:pt x="629" y="1397"/>
                  </a:lnTo>
                  <a:lnTo>
                    <a:pt x="621" y="1397"/>
                  </a:lnTo>
                  <a:lnTo>
                    <a:pt x="605" y="1397"/>
                  </a:lnTo>
                  <a:lnTo>
                    <a:pt x="590" y="1397"/>
                  </a:lnTo>
                  <a:lnTo>
                    <a:pt x="566" y="1397"/>
                  </a:lnTo>
                  <a:lnTo>
                    <a:pt x="543" y="1397"/>
                  </a:lnTo>
                  <a:lnTo>
                    <a:pt x="520" y="1390"/>
                  </a:lnTo>
                  <a:lnTo>
                    <a:pt x="497" y="1390"/>
                  </a:lnTo>
                  <a:lnTo>
                    <a:pt x="473" y="1382"/>
                  </a:lnTo>
                  <a:lnTo>
                    <a:pt x="450" y="1374"/>
                  </a:lnTo>
                  <a:lnTo>
                    <a:pt x="427" y="1359"/>
                  </a:lnTo>
                  <a:lnTo>
                    <a:pt x="403" y="1351"/>
                  </a:lnTo>
                  <a:lnTo>
                    <a:pt x="388" y="1335"/>
                  </a:lnTo>
                  <a:lnTo>
                    <a:pt x="365" y="1328"/>
                  </a:lnTo>
                  <a:lnTo>
                    <a:pt x="349" y="1312"/>
                  </a:lnTo>
                  <a:lnTo>
                    <a:pt x="333" y="1296"/>
                  </a:lnTo>
                  <a:lnTo>
                    <a:pt x="318" y="1273"/>
                  </a:lnTo>
                  <a:lnTo>
                    <a:pt x="302" y="1258"/>
                  </a:lnTo>
                  <a:lnTo>
                    <a:pt x="287" y="1234"/>
                  </a:lnTo>
                  <a:lnTo>
                    <a:pt x="271" y="1219"/>
                  </a:lnTo>
                  <a:lnTo>
                    <a:pt x="256" y="1219"/>
                  </a:lnTo>
                  <a:lnTo>
                    <a:pt x="248" y="1219"/>
                  </a:lnTo>
                  <a:lnTo>
                    <a:pt x="233" y="1211"/>
                  </a:lnTo>
                  <a:lnTo>
                    <a:pt x="217" y="1211"/>
                  </a:lnTo>
                  <a:lnTo>
                    <a:pt x="209" y="1211"/>
                  </a:lnTo>
                  <a:lnTo>
                    <a:pt x="194" y="1203"/>
                  </a:lnTo>
                  <a:lnTo>
                    <a:pt x="186" y="1203"/>
                  </a:lnTo>
                  <a:lnTo>
                    <a:pt x="170" y="1203"/>
                  </a:lnTo>
                  <a:lnTo>
                    <a:pt x="163" y="1196"/>
                  </a:lnTo>
                  <a:lnTo>
                    <a:pt x="155" y="1188"/>
                  </a:lnTo>
                  <a:lnTo>
                    <a:pt x="139" y="1188"/>
                  </a:lnTo>
                  <a:lnTo>
                    <a:pt x="132" y="1180"/>
                  </a:lnTo>
                  <a:lnTo>
                    <a:pt x="124" y="1172"/>
                  </a:lnTo>
                  <a:lnTo>
                    <a:pt x="116" y="1172"/>
                  </a:lnTo>
                  <a:lnTo>
                    <a:pt x="108" y="1164"/>
                  </a:lnTo>
                  <a:lnTo>
                    <a:pt x="101" y="1157"/>
                  </a:lnTo>
                  <a:lnTo>
                    <a:pt x="93" y="1149"/>
                  </a:lnTo>
                  <a:lnTo>
                    <a:pt x="85" y="1141"/>
                  </a:lnTo>
                  <a:lnTo>
                    <a:pt x="85" y="1133"/>
                  </a:lnTo>
                  <a:lnTo>
                    <a:pt x="77" y="1126"/>
                  </a:lnTo>
                  <a:lnTo>
                    <a:pt x="69" y="1118"/>
                  </a:lnTo>
                  <a:lnTo>
                    <a:pt x="69" y="1110"/>
                  </a:lnTo>
                  <a:lnTo>
                    <a:pt x="62" y="1102"/>
                  </a:lnTo>
                  <a:lnTo>
                    <a:pt x="62" y="1095"/>
                  </a:lnTo>
                  <a:lnTo>
                    <a:pt x="54" y="1079"/>
                  </a:lnTo>
                  <a:lnTo>
                    <a:pt x="54" y="1071"/>
                  </a:lnTo>
                  <a:lnTo>
                    <a:pt x="46" y="1064"/>
                  </a:lnTo>
                  <a:lnTo>
                    <a:pt x="46" y="1056"/>
                  </a:lnTo>
                  <a:lnTo>
                    <a:pt x="46" y="1040"/>
                  </a:lnTo>
                  <a:lnTo>
                    <a:pt x="46" y="1032"/>
                  </a:lnTo>
                  <a:lnTo>
                    <a:pt x="46" y="1025"/>
                  </a:lnTo>
                  <a:lnTo>
                    <a:pt x="46" y="1009"/>
                  </a:lnTo>
                  <a:lnTo>
                    <a:pt x="46" y="1001"/>
                  </a:lnTo>
                  <a:lnTo>
                    <a:pt x="46" y="994"/>
                  </a:lnTo>
                  <a:lnTo>
                    <a:pt x="46" y="986"/>
                  </a:lnTo>
                  <a:lnTo>
                    <a:pt x="46" y="970"/>
                  </a:lnTo>
                  <a:lnTo>
                    <a:pt x="46" y="963"/>
                  </a:lnTo>
                  <a:lnTo>
                    <a:pt x="54" y="955"/>
                  </a:lnTo>
                  <a:lnTo>
                    <a:pt x="54" y="947"/>
                  </a:lnTo>
                  <a:lnTo>
                    <a:pt x="62" y="939"/>
                  </a:lnTo>
                  <a:lnTo>
                    <a:pt x="62" y="932"/>
                  </a:lnTo>
                  <a:lnTo>
                    <a:pt x="69" y="916"/>
                  </a:lnTo>
                  <a:lnTo>
                    <a:pt x="69" y="908"/>
                  </a:lnTo>
                  <a:lnTo>
                    <a:pt x="77" y="900"/>
                  </a:lnTo>
                  <a:lnTo>
                    <a:pt x="85" y="885"/>
                  </a:lnTo>
                  <a:lnTo>
                    <a:pt x="101" y="869"/>
                  </a:lnTo>
                  <a:lnTo>
                    <a:pt x="85" y="869"/>
                  </a:lnTo>
                  <a:lnTo>
                    <a:pt x="77" y="862"/>
                  </a:lnTo>
                  <a:lnTo>
                    <a:pt x="69" y="854"/>
                  </a:lnTo>
                  <a:lnTo>
                    <a:pt x="54" y="838"/>
                  </a:lnTo>
                  <a:lnTo>
                    <a:pt x="46" y="831"/>
                  </a:lnTo>
                  <a:lnTo>
                    <a:pt x="38" y="823"/>
                  </a:lnTo>
                  <a:lnTo>
                    <a:pt x="31" y="815"/>
                  </a:lnTo>
                  <a:lnTo>
                    <a:pt x="23" y="800"/>
                  </a:lnTo>
                  <a:lnTo>
                    <a:pt x="15" y="792"/>
                  </a:lnTo>
                  <a:lnTo>
                    <a:pt x="15" y="776"/>
                  </a:lnTo>
                  <a:lnTo>
                    <a:pt x="7" y="768"/>
                  </a:lnTo>
                  <a:lnTo>
                    <a:pt x="7" y="753"/>
                  </a:lnTo>
                  <a:lnTo>
                    <a:pt x="0" y="737"/>
                  </a:lnTo>
                  <a:lnTo>
                    <a:pt x="0" y="722"/>
                  </a:lnTo>
                  <a:lnTo>
                    <a:pt x="0" y="714"/>
                  </a:lnTo>
                  <a:lnTo>
                    <a:pt x="0" y="699"/>
                  </a:lnTo>
                  <a:lnTo>
                    <a:pt x="0" y="691"/>
                  </a:lnTo>
                  <a:lnTo>
                    <a:pt x="0" y="675"/>
                  </a:lnTo>
                  <a:lnTo>
                    <a:pt x="0" y="668"/>
                  </a:lnTo>
                  <a:lnTo>
                    <a:pt x="0" y="660"/>
                  </a:lnTo>
                  <a:lnTo>
                    <a:pt x="7" y="652"/>
                  </a:lnTo>
                  <a:lnTo>
                    <a:pt x="7" y="644"/>
                  </a:lnTo>
                  <a:lnTo>
                    <a:pt x="15" y="621"/>
                  </a:lnTo>
                  <a:lnTo>
                    <a:pt x="23" y="605"/>
                  </a:lnTo>
                  <a:lnTo>
                    <a:pt x="31" y="590"/>
                  </a:lnTo>
                  <a:lnTo>
                    <a:pt x="38" y="574"/>
                  </a:lnTo>
                  <a:lnTo>
                    <a:pt x="54" y="559"/>
                  </a:lnTo>
                  <a:lnTo>
                    <a:pt x="62" y="551"/>
                  </a:lnTo>
                  <a:lnTo>
                    <a:pt x="77" y="536"/>
                  </a:lnTo>
                  <a:lnTo>
                    <a:pt x="93" y="528"/>
                  </a:lnTo>
                  <a:lnTo>
                    <a:pt x="108" y="512"/>
                  </a:lnTo>
                  <a:lnTo>
                    <a:pt x="124" y="504"/>
                  </a:lnTo>
                  <a:lnTo>
                    <a:pt x="147" y="504"/>
                  </a:lnTo>
                  <a:lnTo>
                    <a:pt x="155" y="497"/>
                  </a:lnTo>
                  <a:lnTo>
                    <a:pt x="163" y="497"/>
                  </a:lnTo>
                  <a:lnTo>
                    <a:pt x="170" y="497"/>
                  </a:lnTo>
                  <a:lnTo>
                    <a:pt x="178" y="497"/>
                  </a:lnTo>
                  <a:lnTo>
                    <a:pt x="178" y="497"/>
                  </a:lnTo>
                  <a:close/>
                </a:path>
              </a:pathLst>
            </a:custGeom>
            <a:solidFill>
              <a:srgbClr val="99CC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3" name="Freeform 99"/>
            <p:cNvSpPr>
              <a:spLocks/>
            </p:cNvSpPr>
            <p:nvPr/>
          </p:nvSpPr>
          <p:spPr bwMode="auto">
            <a:xfrm>
              <a:off x="5549900" y="2408238"/>
              <a:ext cx="12700" cy="23813"/>
            </a:xfrm>
            <a:custGeom>
              <a:avLst/>
              <a:gdLst/>
              <a:ahLst/>
              <a:cxnLst>
                <a:cxn ang="0">
                  <a:pos x="8" y="0"/>
                </a:cxn>
                <a:cxn ang="0">
                  <a:pos x="8" y="8"/>
                </a:cxn>
                <a:cxn ang="0">
                  <a:pos x="8" y="8"/>
                </a:cxn>
                <a:cxn ang="0">
                  <a:pos x="8" y="8"/>
                </a:cxn>
                <a:cxn ang="0">
                  <a:pos x="8" y="8"/>
                </a:cxn>
                <a:cxn ang="0">
                  <a:pos x="8" y="15"/>
                </a:cxn>
                <a:cxn ang="0">
                  <a:pos x="0" y="8"/>
                </a:cxn>
                <a:cxn ang="0">
                  <a:pos x="8" y="0"/>
                </a:cxn>
              </a:cxnLst>
              <a:rect l="0" t="0" r="r" b="b"/>
              <a:pathLst>
                <a:path w="8" h="15">
                  <a:moveTo>
                    <a:pt x="8" y="0"/>
                  </a:moveTo>
                  <a:lnTo>
                    <a:pt x="8" y="8"/>
                  </a:lnTo>
                  <a:lnTo>
                    <a:pt x="8" y="8"/>
                  </a:lnTo>
                  <a:lnTo>
                    <a:pt x="8" y="8"/>
                  </a:lnTo>
                  <a:lnTo>
                    <a:pt x="8" y="8"/>
                  </a:lnTo>
                  <a:lnTo>
                    <a:pt x="8" y="15"/>
                  </a:lnTo>
                  <a:lnTo>
                    <a:pt x="0" y="8"/>
                  </a:lnTo>
                  <a:lnTo>
                    <a:pt x="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4" name="Freeform 100"/>
            <p:cNvSpPr>
              <a:spLocks/>
            </p:cNvSpPr>
            <p:nvPr/>
          </p:nvSpPr>
          <p:spPr bwMode="auto">
            <a:xfrm>
              <a:off x="5537200" y="2333625"/>
              <a:ext cx="25400" cy="87313"/>
            </a:xfrm>
            <a:custGeom>
              <a:avLst/>
              <a:gdLst/>
              <a:ahLst/>
              <a:cxnLst>
                <a:cxn ang="0">
                  <a:pos x="0" y="55"/>
                </a:cxn>
                <a:cxn ang="0">
                  <a:pos x="0" y="39"/>
                </a:cxn>
                <a:cxn ang="0">
                  <a:pos x="0" y="24"/>
                </a:cxn>
                <a:cxn ang="0">
                  <a:pos x="0" y="16"/>
                </a:cxn>
                <a:cxn ang="0">
                  <a:pos x="0" y="0"/>
                </a:cxn>
                <a:cxn ang="0">
                  <a:pos x="8" y="0"/>
                </a:cxn>
                <a:cxn ang="0">
                  <a:pos x="16" y="0"/>
                </a:cxn>
                <a:cxn ang="0">
                  <a:pos x="16" y="16"/>
                </a:cxn>
                <a:cxn ang="0">
                  <a:pos x="16" y="24"/>
                </a:cxn>
                <a:cxn ang="0">
                  <a:pos x="16" y="39"/>
                </a:cxn>
                <a:cxn ang="0">
                  <a:pos x="16" y="47"/>
                </a:cxn>
                <a:cxn ang="0">
                  <a:pos x="8" y="55"/>
                </a:cxn>
                <a:cxn ang="0">
                  <a:pos x="0" y="55"/>
                </a:cxn>
              </a:cxnLst>
              <a:rect l="0" t="0" r="r" b="b"/>
              <a:pathLst>
                <a:path w="16" h="55">
                  <a:moveTo>
                    <a:pt x="0" y="55"/>
                  </a:moveTo>
                  <a:lnTo>
                    <a:pt x="0" y="39"/>
                  </a:lnTo>
                  <a:lnTo>
                    <a:pt x="0" y="24"/>
                  </a:lnTo>
                  <a:lnTo>
                    <a:pt x="0" y="16"/>
                  </a:lnTo>
                  <a:lnTo>
                    <a:pt x="0" y="0"/>
                  </a:lnTo>
                  <a:lnTo>
                    <a:pt x="8" y="0"/>
                  </a:lnTo>
                  <a:lnTo>
                    <a:pt x="16" y="0"/>
                  </a:lnTo>
                  <a:lnTo>
                    <a:pt x="16" y="16"/>
                  </a:lnTo>
                  <a:lnTo>
                    <a:pt x="16" y="24"/>
                  </a:lnTo>
                  <a:lnTo>
                    <a:pt x="16" y="39"/>
                  </a:lnTo>
                  <a:lnTo>
                    <a:pt x="16" y="47"/>
                  </a:lnTo>
                  <a:lnTo>
                    <a:pt x="8" y="55"/>
                  </a:lnTo>
                  <a:lnTo>
                    <a:pt x="0" y="5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5" name="Freeform 101"/>
            <p:cNvSpPr>
              <a:spLocks/>
            </p:cNvSpPr>
            <p:nvPr/>
          </p:nvSpPr>
          <p:spPr bwMode="auto">
            <a:xfrm>
              <a:off x="5537200" y="2235200"/>
              <a:ext cx="38100" cy="98425"/>
            </a:xfrm>
            <a:custGeom>
              <a:avLst/>
              <a:gdLst/>
              <a:ahLst/>
              <a:cxnLst>
                <a:cxn ang="0">
                  <a:pos x="0" y="62"/>
                </a:cxn>
                <a:cxn ang="0">
                  <a:pos x="0" y="47"/>
                </a:cxn>
                <a:cxn ang="0">
                  <a:pos x="0" y="31"/>
                </a:cxn>
                <a:cxn ang="0">
                  <a:pos x="0" y="16"/>
                </a:cxn>
                <a:cxn ang="0">
                  <a:pos x="8" y="0"/>
                </a:cxn>
                <a:cxn ang="0">
                  <a:pos x="16" y="0"/>
                </a:cxn>
                <a:cxn ang="0">
                  <a:pos x="24" y="8"/>
                </a:cxn>
                <a:cxn ang="0">
                  <a:pos x="16" y="16"/>
                </a:cxn>
                <a:cxn ang="0">
                  <a:pos x="16" y="31"/>
                </a:cxn>
                <a:cxn ang="0">
                  <a:pos x="16" y="47"/>
                </a:cxn>
                <a:cxn ang="0">
                  <a:pos x="16" y="62"/>
                </a:cxn>
                <a:cxn ang="0">
                  <a:pos x="8" y="62"/>
                </a:cxn>
                <a:cxn ang="0">
                  <a:pos x="0" y="62"/>
                </a:cxn>
              </a:cxnLst>
              <a:rect l="0" t="0" r="r" b="b"/>
              <a:pathLst>
                <a:path w="24" h="62">
                  <a:moveTo>
                    <a:pt x="0" y="62"/>
                  </a:moveTo>
                  <a:lnTo>
                    <a:pt x="0" y="47"/>
                  </a:lnTo>
                  <a:lnTo>
                    <a:pt x="0" y="31"/>
                  </a:lnTo>
                  <a:lnTo>
                    <a:pt x="0" y="16"/>
                  </a:lnTo>
                  <a:lnTo>
                    <a:pt x="8" y="0"/>
                  </a:lnTo>
                  <a:lnTo>
                    <a:pt x="16" y="0"/>
                  </a:lnTo>
                  <a:lnTo>
                    <a:pt x="24" y="8"/>
                  </a:lnTo>
                  <a:lnTo>
                    <a:pt x="16" y="16"/>
                  </a:lnTo>
                  <a:lnTo>
                    <a:pt x="16" y="31"/>
                  </a:lnTo>
                  <a:lnTo>
                    <a:pt x="16" y="47"/>
                  </a:lnTo>
                  <a:lnTo>
                    <a:pt x="16" y="62"/>
                  </a:lnTo>
                  <a:lnTo>
                    <a:pt x="8" y="62"/>
                  </a:lnTo>
                  <a:lnTo>
                    <a:pt x="0" y="6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6" name="Freeform 102"/>
            <p:cNvSpPr>
              <a:spLocks/>
            </p:cNvSpPr>
            <p:nvPr/>
          </p:nvSpPr>
          <p:spPr bwMode="auto">
            <a:xfrm>
              <a:off x="5549900" y="2149475"/>
              <a:ext cx="49213" cy="98425"/>
            </a:xfrm>
            <a:custGeom>
              <a:avLst/>
              <a:gdLst/>
              <a:ahLst/>
              <a:cxnLst>
                <a:cxn ang="0">
                  <a:pos x="0" y="54"/>
                </a:cxn>
                <a:cxn ang="0">
                  <a:pos x="0" y="39"/>
                </a:cxn>
                <a:cxn ang="0">
                  <a:pos x="8" y="23"/>
                </a:cxn>
                <a:cxn ang="0">
                  <a:pos x="16" y="8"/>
                </a:cxn>
                <a:cxn ang="0">
                  <a:pos x="16" y="0"/>
                </a:cxn>
                <a:cxn ang="0">
                  <a:pos x="23" y="0"/>
                </a:cxn>
                <a:cxn ang="0">
                  <a:pos x="31" y="0"/>
                </a:cxn>
                <a:cxn ang="0">
                  <a:pos x="23" y="15"/>
                </a:cxn>
                <a:cxn ang="0">
                  <a:pos x="23" y="31"/>
                </a:cxn>
                <a:cxn ang="0">
                  <a:pos x="16" y="46"/>
                </a:cxn>
                <a:cxn ang="0">
                  <a:pos x="16" y="62"/>
                </a:cxn>
                <a:cxn ang="0">
                  <a:pos x="8" y="54"/>
                </a:cxn>
                <a:cxn ang="0">
                  <a:pos x="0" y="54"/>
                </a:cxn>
              </a:cxnLst>
              <a:rect l="0" t="0" r="r" b="b"/>
              <a:pathLst>
                <a:path w="31" h="62">
                  <a:moveTo>
                    <a:pt x="0" y="54"/>
                  </a:moveTo>
                  <a:lnTo>
                    <a:pt x="0" y="39"/>
                  </a:lnTo>
                  <a:lnTo>
                    <a:pt x="8" y="23"/>
                  </a:lnTo>
                  <a:lnTo>
                    <a:pt x="16" y="8"/>
                  </a:lnTo>
                  <a:lnTo>
                    <a:pt x="16" y="0"/>
                  </a:lnTo>
                  <a:lnTo>
                    <a:pt x="23" y="0"/>
                  </a:lnTo>
                  <a:lnTo>
                    <a:pt x="31" y="0"/>
                  </a:lnTo>
                  <a:lnTo>
                    <a:pt x="23" y="15"/>
                  </a:lnTo>
                  <a:lnTo>
                    <a:pt x="23" y="31"/>
                  </a:lnTo>
                  <a:lnTo>
                    <a:pt x="16" y="46"/>
                  </a:lnTo>
                  <a:lnTo>
                    <a:pt x="16" y="62"/>
                  </a:lnTo>
                  <a:lnTo>
                    <a:pt x="8" y="54"/>
                  </a:lnTo>
                  <a:lnTo>
                    <a:pt x="0" y="5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7" name="Freeform 103"/>
            <p:cNvSpPr>
              <a:spLocks/>
            </p:cNvSpPr>
            <p:nvPr/>
          </p:nvSpPr>
          <p:spPr bwMode="auto">
            <a:xfrm>
              <a:off x="5575300" y="1989138"/>
              <a:ext cx="134938" cy="160338"/>
            </a:xfrm>
            <a:custGeom>
              <a:avLst/>
              <a:gdLst/>
              <a:ahLst/>
              <a:cxnLst>
                <a:cxn ang="0">
                  <a:pos x="0" y="101"/>
                </a:cxn>
                <a:cxn ang="0">
                  <a:pos x="7" y="85"/>
                </a:cxn>
                <a:cxn ang="0">
                  <a:pos x="15" y="70"/>
                </a:cxn>
                <a:cxn ang="0">
                  <a:pos x="23" y="54"/>
                </a:cxn>
                <a:cxn ang="0">
                  <a:pos x="39" y="47"/>
                </a:cxn>
                <a:cxn ang="0">
                  <a:pos x="46" y="31"/>
                </a:cxn>
                <a:cxn ang="0">
                  <a:pos x="54" y="23"/>
                </a:cxn>
                <a:cxn ang="0">
                  <a:pos x="70" y="8"/>
                </a:cxn>
                <a:cxn ang="0">
                  <a:pos x="77" y="0"/>
                </a:cxn>
                <a:cxn ang="0">
                  <a:pos x="85" y="0"/>
                </a:cxn>
                <a:cxn ang="0">
                  <a:pos x="85" y="8"/>
                </a:cxn>
                <a:cxn ang="0">
                  <a:pos x="77" y="15"/>
                </a:cxn>
                <a:cxn ang="0">
                  <a:pos x="70" y="31"/>
                </a:cxn>
                <a:cxn ang="0">
                  <a:pos x="54" y="39"/>
                </a:cxn>
                <a:cxn ang="0">
                  <a:pos x="46" y="54"/>
                </a:cxn>
                <a:cxn ang="0">
                  <a:pos x="39" y="62"/>
                </a:cxn>
                <a:cxn ang="0">
                  <a:pos x="31" y="78"/>
                </a:cxn>
                <a:cxn ang="0">
                  <a:pos x="23" y="93"/>
                </a:cxn>
                <a:cxn ang="0">
                  <a:pos x="15" y="101"/>
                </a:cxn>
                <a:cxn ang="0">
                  <a:pos x="7" y="101"/>
                </a:cxn>
                <a:cxn ang="0">
                  <a:pos x="0" y="101"/>
                </a:cxn>
              </a:cxnLst>
              <a:rect l="0" t="0" r="r" b="b"/>
              <a:pathLst>
                <a:path w="85" h="101">
                  <a:moveTo>
                    <a:pt x="0" y="101"/>
                  </a:moveTo>
                  <a:lnTo>
                    <a:pt x="7" y="85"/>
                  </a:lnTo>
                  <a:lnTo>
                    <a:pt x="15" y="70"/>
                  </a:lnTo>
                  <a:lnTo>
                    <a:pt x="23" y="54"/>
                  </a:lnTo>
                  <a:lnTo>
                    <a:pt x="39" y="47"/>
                  </a:lnTo>
                  <a:lnTo>
                    <a:pt x="46" y="31"/>
                  </a:lnTo>
                  <a:lnTo>
                    <a:pt x="54" y="23"/>
                  </a:lnTo>
                  <a:lnTo>
                    <a:pt x="70" y="8"/>
                  </a:lnTo>
                  <a:lnTo>
                    <a:pt x="77" y="0"/>
                  </a:lnTo>
                  <a:lnTo>
                    <a:pt x="85" y="0"/>
                  </a:lnTo>
                  <a:lnTo>
                    <a:pt x="85" y="8"/>
                  </a:lnTo>
                  <a:lnTo>
                    <a:pt x="77" y="15"/>
                  </a:lnTo>
                  <a:lnTo>
                    <a:pt x="70" y="31"/>
                  </a:lnTo>
                  <a:lnTo>
                    <a:pt x="54" y="39"/>
                  </a:lnTo>
                  <a:lnTo>
                    <a:pt x="46" y="54"/>
                  </a:lnTo>
                  <a:lnTo>
                    <a:pt x="39" y="62"/>
                  </a:lnTo>
                  <a:lnTo>
                    <a:pt x="31" y="78"/>
                  </a:lnTo>
                  <a:lnTo>
                    <a:pt x="23" y="93"/>
                  </a:lnTo>
                  <a:lnTo>
                    <a:pt x="15" y="101"/>
                  </a:lnTo>
                  <a:lnTo>
                    <a:pt x="7" y="101"/>
                  </a:lnTo>
                  <a:lnTo>
                    <a:pt x="0" y="1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8" name="Freeform 104"/>
            <p:cNvSpPr>
              <a:spLocks/>
            </p:cNvSpPr>
            <p:nvPr/>
          </p:nvSpPr>
          <p:spPr bwMode="auto">
            <a:xfrm>
              <a:off x="5697538" y="1878013"/>
              <a:ext cx="173038" cy="123825"/>
            </a:xfrm>
            <a:custGeom>
              <a:avLst/>
              <a:gdLst/>
              <a:ahLst/>
              <a:cxnLst>
                <a:cxn ang="0">
                  <a:pos x="0" y="70"/>
                </a:cxn>
                <a:cxn ang="0">
                  <a:pos x="16" y="54"/>
                </a:cxn>
                <a:cxn ang="0">
                  <a:pos x="24" y="47"/>
                </a:cxn>
                <a:cxn ang="0">
                  <a:pos x="39" y="39"/>
                </a:cxn>
                <a:cxn ang="0">
                  <a:pos x="47" y="31"/>
                </a:cxn>
                <a:cxn ang="0">
                  <a:pos x="62" y="23"/>
                </a:cxn>
                <a:cxn ang="0">
                  <a:pos x="78" y="16"/>
                </a:cxn>
                <a:cxn ang="0">
                  <a:pos x="94" y="8"/>
                </a:cxn>
                <a:cxn ang="0">
                  <a:pos x="109" y="0"/>
                </a:cxn>
                <a:cxn ang="0">
                  <a:pos x="109" y="8"/>
                </a:cxn>
                <a:cxn ang="0">
                  <a:pos x="109" y="16"/>
                </a:cxn>
                <a:cxn ang="0">
                  <a:pos x="101" y="16"/>
                </a:cxn>
                <a:cxn ang="0">
                  <a:pos x="86" y="23"/>
                </a:cxn>
                <a:cxn ang="0">
                  <a:pos x="70" y="31"/>
                </a:cxn>
                <a:cxn ang="0">
                  <a:pos x="55" y="39"/>
                </a:cxn>
                <a:cxn ang="0">
                  <a:pos x="47" y="47"/>
                </a:cxn>
                <a:cxn ang="0">
                  <a:pos x="31" y="62"/>
                </a:cxn>
                <a:cxn ang="0">
                  <a:pos x="24" y="70"/>
                </a:cxn>
                <a:cxn ang="0">
                  <a:pos x="8" y="78"/>
                </a:cxn>
                <a:cxn ang="0">
                  <a:pos x="8" y="70"/>
                </a:cxn>
                <a:cxn ang="0">
                  <a:pos x="0" y="70"/>
                </a:cxn>
              </a:cxnLst>
              <a:rect l="0" t="0" r="r" b="b"/>
              <a:pathLst>
                <a:path w="109" h="78">
                  <a:moveTo>
                    <a:pt x="0" y="70"/>
                  </a:moveTo>
                  <a:lnTo>
                    <a:pt x="16" y="54"/>
                  </a:lnTo>
                  <a:lnTo>
                    <a:pt x="24" y="47"/>
                  </a:lnTo>
                  <a:lnTo>
                    <a:pt x="39" y="39"/>
                  </a:lnTo>
                  <a:lnTo>
                    <a:pt x="47" y="31"/>
                  </a:lnTo>
                  <a:lnTo>
                    <a:pt x="62" y="23"/>
                  </a:lnTo>
                  <a:lnTo>
                    <a:pt x="78" y="16"/>
                  </a:lnTo>
                  <a:lnTo>
                    <a:pt x="94" y="8"/>
                  </a:lnTo>
                  <a:lnTo>
                    <a:pt x="109" y="0"/>
                  </a:lnTo>
                  <a:lnTo>
                    <a:pt x="109" y="8"/>
                  </a:lnTo>
                  <a:lnTo>
                    <a:pt x="109" y="16"/>
                  </a:lnTo>
                  <a:lnTo>
                    <a:pt x="101" y="16"/>
                  </a:lnTo>
                  <a:lnTo>
                    <a:pt x="86" y="23"/>
                  </a:lnTo>
                  <a:lnTo>
                    <a:pt x="70" y="31"/>
                  </a:lnTo>
                  <a:lnTo>
                    <a:pt x="55" y="39"/>
                  </a:lnTo>
                  <a:lnTo>
                    <a:pt x="47" y="47"/>
                  </a:lnTo>
                  <a:lnTo>
                    <a:pt x="31" y="62"/>
                  </a:lnTo>
                  <a:lnTo>
                    <a:pt x="24" y="70"/>
                  </a:lnTo>
                  <a:lnTo>
                    <a:pt x="8" y="78"/>
                  </a:lnTo>
                  <a:lnTo>
                    <a:pt x="8" y="70"/>
                  </a:lnTo>
                  <a:lnTo>
                    <a:pt x="0" y="7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9" name="Freeform 105"/>
            <p:cNvSpPr>
              <a:spLocks/>
            </p:cNvSpPr>
            <p:nvPr/>
          </p:nvSpPr>
          <p:spPr bwMode="auto">
            <a:xfrm>
              <a:off x="5870575" y="1841500"/>
              <a:ext cx="185738" cy="61913"/>
            </a:xfrm>
            <a:custGeom>
              <a:avLst/>
              <a:gdLst/>
              <a:ahLst/>
              <a:cxnLst>
                <a:cxn ang="0">
                  <a:pos x="0" y="23"/>
                </a:cxn>
                <a:cxn ang="0">
                  <a:pos x="8" y="15"/>
                </a:cxn>
                <a:cxn ang="0">
                  <a:pos x="23" y="8"/>
                </a:cxn>
                <a:cxn ang="0">
                  <a:pos x="39" y="8"/>
                </a:cxn>
                <a:cxn ang="0">
                  <a:pos x="54" y="0"/>
                </a:cxn>
                <a:cxn ang="0">
                  <a:pos x="70" y="0"/>
                </a:cxn>
                <a:cxn ang="0">
                  <a:pos x="85" y="0"/>
                </a:cxn>
                <a:cxn ang="0">
                  <a:pos x="101" y="0"/>
                </a:cxn>
                <a:cxn ang="0">
                  <a:pos x="117" y="0"/>
                </a:cxn>
                <a:cxn ang="0">
                  <a:pos x="117" y="0"/>
                </a:cxn>
                <a:cxn ang="0">
                  <a:pos x="117" y="8"/>
                </a:cxn>
                <a:cxn ang="0">
                  <a:pos x="101" y="15"/>
                </a:cxn>
                <a:cxn ang="0">
                  <a:pos x="85" y="15"/>
                </a:cxn>
                <a:cxn ang="0">
                  <a:pos x="78" y="15"/>
                </a:cxn>
                <a:cxn ang="0">
                  <a:pos x="62" y="15"/>
                </a:cxn>
                <a:cxn ang="0">
                  <a:pos x="47" y="23"/>
                </a:cxn>
                <a:cxn ang="0">
                  <a:pos x="31" y="23"/>
                </a:cxn>
                <a:cxn ang="0">
                  <a:pos x="16" y="31"/>
                </a:cxn>
                <a:cxn ang="0">
                  <a:pos x="0" y="39"/>
                </a:cxn>
                <a:cxn ang="0">
                  <a:pos x="0" y="31"/>
                </a:cxn>
                <a:cxn ang="0">
                  <a:pos x="0" y="23"/>
                </a:cxn>
              </a:cxnLst>
              <a:rect l="0" t="0" r="r" b="b"/>
              <a:pathLst>
                <a:path w="117" h="39">
                  <a:moveTo>
                    <a:pt x="0" y="23"/>
                  </a:moveTo>
                  <a:lnTo>
                    <a:pt x="8" y="15"/>
                  </a:lnTo>
                  <a:lnTo>
                    <a:pt x="23" y="8"/>
                  </a:lnTo>
                  <a:lnTo>
                    <a:pt x="39" y="8"/>
                  </a:lnTo>
                  <a:lnTo>
                    <a:pt x="54" y="0"/>
                  </a:lnTo>
                  <a:lnTo>
                    <a:pt x="70" y="0"/>
                  </a:lnTo>
                  <a:lnTo>
                    <a:pt x="85" y="0"/>
                  </a:lnTo>
                  <a:lnTo>
                    <a:pt x="101" y="0"/>
                  </a:lnTo>
                  <a:lnTo>
                    <a:pt x="117" y="0"/>
                  </a:lnTo>
                  <a:lnTo>
                    <a:pt x="117" y="0"/>
                  </a:lnTo>
                  <a:lnTo>
                    <a:pt x="117" y="8"/>
                  </a:lnTo>
                  <a:lnTo>
                    <a:pt x="101" y="15"/>
                  </a:lnTo>
                  <a:lnTo>
                    <a:pt x="85" y="15"/>
                  </a:lnTo>
                  <a:lnTo>
                    <a:pt x="78" y="15"/>
                  </a:lnTo>
                  <a:lnTo>
                    <a:pt x="62" y="15"/>
                  </a:lnTo>
                  <a:lnTo>
                    <a:pt x="47" y="23"/>
                  </a:lnTo>
                  <a:lnTo>
                    <a:pt x="31" y="23"/>
                  </a:lnTo>
                  <a:lnTo>
                    <a:pt x="16" y="31"/>
                  </a:lnTo>
                  <a:lnTo>
                    <a:pt x="0" y="39"/>
                  </a:lnTo>
                  <a:lnTo>
                    <a:pt x="0" y="31"/>
                  </a:lnTo>
                  <a:lnTo>
                    <a:pt x="0" y="2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0" name="Freeform 106"/>
            <p:cNvSpPr>
              <a:spLocks/>
            </p:cNvSpPr>
            <p:nvPr/>
          </p:nvSpPr>
          <p:spPr bwMode="auto">
            <a:xfrm>
              <a:off x="6056313" y="1841500"/>
              <a:ext cx="1588" cy="12700"/>
            </a:xfrm>
            <a:custGeom>
              <a:avLst/>
              <a:gdLst/>
              <a:ahLst/>
              <a:cxnLst>
                <a:cxn ang="0">
                  <a:pos x="0" y="8"/>
                </a:cxn>
                <a:cxn ang="0">
                  <a:pos x="0" y="8"/>
                </a:cxn>
                <a:cxn ang="0">
                  <a:pos x="0" y="0"/>
                </a:cxn>
                <a:cxn ang="0">
                  <a:pos x="0" y="8"/>
                </a:cxn>
              </a:cxnLst>
              <a:rect l="0" t="0" r="r" b="b"/>
              <a:pathLst>
                <a:path h="8">
                  <a:moveTo>
                    <a:pt x="0" y="8"/>
                  </a:moveTo>
                  <a:lnTo>
                    <a:pt x="0" y="8"/>
                  </a:lnTo>
                  <a:lnTo>
                    <a:pt x="0" y="0"/>
                  </a:lnTo>
                  <a:lnTo>
                    <a:pt x="0"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1" name="Freeform 107"/>
            <p:cNvSpPr>
              <a:spLocks/>
            </p:cNvSpPr>
            <p:nvPr/>
          </p:nvSpPr>
          <p:spPr bwMode="auto">
            <a:xfrm>
              <a:off x="6056313" y="1828800"/>
              <a:ext cx="11113" cy="25400"/>
            </a:xfrm>
            <a:custGeom>
              <a:avLst/>
              <a:gdLst/>
              <a:ahLst/>
              <a:cxnLst>
                <a:cxn ang="0">
                  <a:pos x="0" y="8"/>
                </a:cxn>
                <a:cxn ang="0">
                  <a:pos x="7" y="0"/>
                </a:cxn>
                <a:cxn ang="0">
                  <a:pos x="7" y="8"/>
                </a:cxn>
                <a:cxn ang="0">
                  <a:pos x="7" y="16"/>
                </a:cxn>
                <a:cxn ang="0">
                  <a:pos x="0" y="16"/>
                </a:cxn>
                <a:cxn ang="0">
                  <a:pos x="0" y="8"/>
                </a:cxn>
                <a:cxn ang="0">
                  <a:pos x="0" y="8"/>
                </a:cxn>
              </a:cxnLst>
              <a:rect l="0" t="0" r="r" b="b"/>
              <a:pathLst>
                <a:path w="7" h="16">
                  <a:moveTo>
                    <a:pt x="0" y="8"/>
                  </a:moveTo>
                  <a:lnTo>
                    <a:pt x="7" y="0"/>
                  </a:lnTo>
                  <a:lnTo>
                    <a:pt x="7" y="8"/>
                  </a:lnTo>
                  <a:lnTo>
                    <a:pt x="7" y="16"/>
                  </a:lnTo>
                  <a:lnTo>
                    <a:pt x="0" y="16"/>
                  </a:lnTo>
                  <a:lnTo>
                    <a:pt x="0" y="8"/>
                  </a:lnTo>
                  <a:lnTo>
                    <a:pt x="0"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2" name="Freeform 108"/>
            <p:cNvSpPr>
              <a:spLocks/>
            </p:cNvSpPr>
            <p:nvPr/>
          </p:nvSpPr>
          <p:spPr bwMode="auto">
            <a:xfrm>
              <a:off x="6067425" y="1828800"/>
              <a:ext cx="136525" cy="49213"/>
            </a:xfrm>
            <a:custGeom>
              <a:avLst/>
              <a:gdLst/>
              <a:ahLst/>
              <a:cxnLst>
                <a:cxn ang="0">
                  <a:pos x="0" y="0"/>
                </a:cxn>
                <a:cxn ang="0">
                  <a:pos x="24" y="8"/>
                </a:cxn>
                <a:cxn ang="0">
                  <a:pos x="39" y="8"/>
                </a:cxn>
                <a:cxn ang="0">
                  <a:pos x="62" y="8"/>
                </a:cxn>
                <a:cxn ang="0">
                  <a:pos x="86" y="16"/>
                </a:cxn>
                <a:cxn ang="0">
                  <a:pos x="78" y="23"/>
                </a:cxn>
                <a:cxn ang="0">
                  <a:pos x="78" y="31"/>
                </a:cxn>
                <a:cxn ang="0">
                  <a:pos x="62" y="23"/>
                </a:cxn>
                <a:cxn ang="0">
                  <a:pos x="39" y="23"/>
                </a:cxn>
                <a:cxn ang="0">
                  <a:pos x="24" y="23"/>
                </a:cxn>
                <a:cxn ang="0">
                  <a:pos x="0" y="16"/>
                </a:cxn>
                <a:cxn ang="0">
                  <a:pos x="0" y="8"/>
                </a:cxn>
                <a:cxn ang="0">
                  <a:pos x="0" y="0"/>
                </a:cxn>
              </a:cxnLst>
              <a:rect l="0" t="0" r="r" b="b"/>
              <a:pathLst>
                <a:path w="86" h="31">
                  <a:moveTo>
                    <a:pt x="0" y="0"/>
                  </a:moveTo>
                  <a:lnTo>
                    <a:pt x="24" y="8"/>
                  </a:lnTo>
                  <a:lnTo>
                    <a:pt x="39" y="8"/>
                  </a:lnTo>
                  <a:lnTo>
                    <a:pt x="62" y="8"/>
                  </a:lnTo>
                  <a:lnTo>
                    <a:pt x="86" y="16"/>
                  </a:lnTo>
                  <a:lnTo>
                    <a:pt x="78" y="23"/>
                  </a:lnTo>
                  <a:lnTo>
                    <a:pt x="78" y="31"/>
                  </a:lnTo>
                  <a:lnTo>
                    <a:pt x="62" y="23"/>
                  </a:lnTo>
                  <a:lnTo>
                    <a:pt x="39" y="23"/>
                  </a:lnTo>
                  <a:lnTo>
                    <a:pt x="24" y="23"/>
                  </a:lnTo>
                  <a:lnTo>
                    <a:pt x="0" y="16"/>
                  </a:lnTo>
                  <a:lnTo>
                    <a:pt x="0" y="8"/>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3" name="Freeform 109"/>
            <p:cNvSpPr>
              <a:spLocks/>
            </p:cNvSpPr>
            <p:nvPr/>
          </p:nvSpPr>
          <p:spPr bwMode="auto">
            <a:xfrm>
              <a:off x="6191250" y="1854200"/>
              <a:ext cx="123825" cy="73025"/>
            </a:xfrm>
            <a:custGeom>
              <a:avLst/>
              <a:gdLst/>
              <a:ahLst/>
              <a:cxnLst>
                <a:cxn ang="0">
                  <a:pos x="8" y="0"/>
                </a:cxn>
                <a:cxn ang="0">
                  <a:pos x="23" y="7"/>
                </a:cxn>
                <a:cxn ang="0">
                  <a:pos x="47" y="15"/>
                </a:cxn>
                <a:cxn ang="0">
                  <a:pos x="62" y="23"/>
                </a:cxn>
                <a:cxn ang="0">
                  <a:pos x="78" y="31"/>
                </a:cxn>
                <a:cxn ang="0">
                  <a:pos x="78" y="38"/>
                </a:cxn>
                <a:cxn ang="0">
                  <a:pos x="78" y="46"/>
                </a:cxn>
                <a:cxn ang="0">
                  <a:pos x="54" y="38"/>
                </a:cxn>
                <a:cxn ang="0">
                  <a:pos x="39" y="31"/>
                </a:cxn>
                <a:cxn ang="0">
                  <a:pos x="23" y="23"/>
                </a:cxn>
                <a:cxn ang="0">
                  <a:pos x="0" y="15"/>
                </a:cxn>
                <a:cxn ang="0">
                  <a:pos x="0" y="7"/>
                </a:cxn>
                <a:cxn ang="0">
                  <a:pos x="8" y="0"/>
                </a:cxn>
              </a:cxnLst>
              <a:rect l="0" t="0" r="r" b="b"/>
              <a:pathLst>
                <a:path w="78" h="46">
                  <a:moveTo>
                    <a:pt x="8" y="0"/>
                  </a:moveTo>
                  <a:lnTo>
                    <a:pt x="23" y="7"/>
                  </a:lnTo>
                  <a:lnTo>
                    <a:pt x="47" y="15"/>
                  </a:lnTo>
                  <a:lnTo>
                    <a:pt x="62" y="23"/>
                  </a:lnTo>
                  <a:lnTo>
                    <a:pt x="78" y="31"/>
                  </a:lnTo>
                  <a:lnTo>
                    <a:pt x="78" y="38"/>
                  </a:lnTo>
                  <a:lnTo>
                    <a:pt x="78" y="46"/>
                  </a:lnTo>
                  <a:lnTo>
                    <a:pt x="54" y="38"/>
                  </a:lnTo>
                  <a:lnTo>
                    <a:pt x="39" y="31"/>
                  </a:lnTo>
                  <a:lnTo>
                    <a:pt x="23" y="23"/>
                  </a:lnTo>
                  <a:lnTo>
                    <a:pt x="0" y="15"/>
                  </a:lnTo>
                  <a:lnTo>
                    <a:pt x="0" y="7"/>
                  </a:lnTo>
                  <a:lnTo>
                    <a:pt x="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4" name="Freeform 110"/>
            <p:cNvSpPr>
              <a:spLocks/>
            </p:cNvSpPr>
            <p:nvPr/>
          </p:nvSpPr>
          <p:spPr bwMode="auto">
            <a:xfrm>
              <a:off x="6315075" y="1914525"/>
              <a:ext cx="11113" cy="12700"/>
            </a:xfrm>
            <a:custGeom>
              <a:avLst/>
              <a:gdLst/>
              <a:ahLst/>
              <a:cxnLst>
                <a:cxn ang="0">
                  <a:pos x="7" y="8"/>
                </a:cxn>
                <a:cxn ang="0">
                  <a:pos x="7" y="8"/>
                </a:cxn>
                <a:cxn ang="0">
                  <a:pos x="0" y="8"/>
                </a:cxn>
                <a:cxn ang="0">
                  <a:pos x="0" y="8"/>
                </a:cxn>
                <a:cxn ang="0">
                  <a:pos x="0" y="8"/>
                </a:cxn>
                <a:cxn ang="0">
                  <a:pos x="0" y="8"/>
                </a:cxn>
                <a:cxn ang="0">
                  <a:pos x="0" y="8"/>
                </a:cxn>
                <a:cxn ang="0">
                  <a:pos x="0" y="0"/>
                </a:cxn>
                <a:cxn ang="0">
                  <a:pos x="7" y="8"/>
                </a:cxn>
              </a:cxnLst>
              <a:rect l="0" t="0" r="r" b="b"/>
              <a:pathLst>
                <a:path w="7" h="8">
                  <a:moveTo>
                    <a:pt x="7" y="8"/>
                  </a:moveTo>
                  <a:lnTo>
                    <a:pt x="7" y="8"/>
                  </a:lnTo>
                  <a:lnTo>
                    <a:pt x="0" y="8"/>
                  </a:lnTo>
                  <a:lnTo>
                    <a:pt x="0" y="8"/>
                  </a:lnTo>
                  <a:lnTo>
                    <a:pt x="0" y="8"/>
                  </a:lnTo>
                  <a:lnTo>
                    <a:pt x="0" y="8"/>
                  </a:lnTo>
                  <a:lnTo>
                    <a:pt x="0" y="8"/>
                  </a:lnTo>
                  <a:lnTo>
                    <a:pt x="0" y="0"/>
                  </a:lnTo>
                  <a:lnTo>
                    <a:pt x="7"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5" name="Freeform 111"/>
            <p:cNvSpPr>
              <a:spLocks/>
            </p:cNvSpPr>
            <p:nvPr/>
          </p:nvSpPr>
          <p:spPr bwMode="auto">
            <a:xfrm>
              <a:off x="6302375" y="1816100"/>
              <a:ext cx="85725" cy="111125"/>
            </a:xfrm>
            <a:custGeom>
              <a:avLst/>
              <a:gdLst/>
              <a:ahLst/>
              <a:cxnLst>
                <a:cxn ang="0">
                  <a:pos x="0" y="62"/>
                </a:cxn>
                <a:cxn ang="0">
                  <a:pos x="8" y="47"/>
                </a:cxn>
                <a:cxn ang="0">
                  <a:pos x="23" y="31"/>
                </a:cxn>
                <a:cxn ang="0">
                  <a:pos x="31" y="16"/>
                </a:cxn>
                <a:cxn ang="0">
                  <a:pos x="46" y="0"/>
                </a:cxn>
                <a:cxn ang="0">
                  <a:pos x="46" y="8"/>
                </a:cxn>
                <a:cxn ang="0">
                  <a:pos x="54" y="8"/>
                </a:cxn>
                <a:cxn ang="0">
                  <a:pos x="46" y="24"/>
                </a:cxn>
                <a:cxn ang="0">
                  <a:pos x="31" y="39"/>
                </a:cxn>
                <a:cxn ang="0">
                  <a:pos x="23" y="55"/>
                </a:cxn>
                <a:cxn ang="0">
                  <a:pos x="15" y="70"/>
                </a:cxn>
                <a:cxn ang="0">
                  <a:pos x="8" y="62"/>
                </a:cxn>
                <a:cxn ang="0">
                  <a:pos x="0" y="62"/>
                </a:cxn>
              </a:cxnLst>
              <a:rect l="0" t="0" r="r" b="b"/>
              <a:pathLst>
                <a:path w="54" h="70">
                  <a:moveTo>
                    <a:pt x="0" y="62"/>
                  </a:moveTo>
                  <a:lnTo>
                    <a:pt x="8" y="47"/>
                  </a:lnTo>
                  <a:lnTo>
                    <a:pt x="23" y="31"/>
                  </a:lnTo>
                  <a:lnTo>
                    <a:pt x="31" y="16"/>
                  </a:lnTo>
                  <a:lnTo>
                    <a:pt x="46" y="0"/>
                  </a:lnTo>
                  <a:lnTo>
                    <a:pt x="46" y="8"/>
                  </a:lnTo>
                  <a:lnTo>
                    <a:pt x="54" y="8"/>
                  </a:lnTo>
                  <a:lnTo>
                    <a:pt x="46" y="24"/>
                  </a:lnTo>
                  <a:lnTo>
                    <a:pt x="31" y="39"/>
                  </a:lnTo>
                  <a:lnTo>
                    <a:pt x="23" y="55"/>
                  </a:lnTo>
                  <a:lnTo>
                    <a:pt x="15" y="70"/>
                  </a:lnTo>
                  <a:lnTo>
                    <a:pt x="8" y="62"/>
                  </a:lnTo>
                  <a:lnTo>
                    <a:pt x="0" y="6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6" name="Freeform 112"/>
            <p:cNvSpPr>
              <a:spLocks/>
            </p:cNvSpPr>
            <p:nvPr/>
          </p:nvSpPr>
          <p:spPr bwMode="auto">
            <a:xfrm>
              <a:off x="6375400" y="1754188"/>
              <a:ext cx="100013" cy="74613"/>
            </a:xfrm>
            <a:custGeom>
              <a:avLst/>
              <a:gdLst/>
              <a:ahLst/>
              <a:cxnLst>
                <a:cxn ang="0">
                  <a:pos x="0" y="39"/>
                </a:cxn>
                <a:cxn ang="0">
                  <a:pos x="8" y="31"/>
                </a:cxn>
                <a:cxn ang="0">
                  <a:pos x="24" y="16"/>
                </a:cxn>
                <a:cxn ang="0">
                  <a:pos x="39" y="8"/>
                </a:cxn>
                <a:cxn ang="0">
                  <a:pos x="55" y="0"/>
                </a:cxn>
                <a:cxn ang="0">
                  <a:pos x="55" y="0"/>
                </a:cxn>
                <a:cxn ang="0">
                  <a:pos x="63" y="8"/>
                </a:cxn>
                <a:cxn ang="0">
                  <a:pos x="47" y="16"/>
                </a:cxn>
                <a:cxn ang="0">
                  <a:pos x="31" y="31"/>
                </a:cxn>
                <a:cxn ang="0">
                  <a:pos x="16" y="39"/>
                </a:cxn>
                <a:cxn ang="0">
                  <a:pos x="8" y="47"/>
                </a:cxn>
                <a:cxn ang="0">
                  <a:pos x="0" y="47"/>
                </a:cxn>
                <a:cxn ang="0">
                  <a:pos x="0" y="39"/>
                </a:cxn>
              </a:cxnLst>
              <a:rect l="0" t="0" r="r" b="b"/>
              <a:pathLst>
                <a:path w="63" h="47">
                  <a:moveTo>
                    <a:pt x="0" y="39"/>
                  </a:moveTo>
                  <a:lnTo>
                    <a:pt x="8" y="31"/>
                  </a:lnTo>
                  <a:lnTo>
                    <a:pt x="24" y="16"/>
                  </a:lnTo>
                  <a:lnTo>
                    <a:pt x="39" y="8"/>
                  </a:lnTo>
                  <a:lnTo>
                    <a:pt x="55" y="0"/>
                  </a:lnTo>
                  <a:lnTo>
                    <a:pt x="55" y="0"/>
                  </a:lnTo>
                  <a:lnTo>
                    <a:pt x="63" y="8"/>
                  </a:lnTo>
                  <a:lnTo>
                    <a:pt x="47" y="16"/>
                  </a:lnTo>
                  <a:lnTo>
                    <a:pt x="31" y="31"/>
                  </a:lnTo>
                  <a:lnTo>
                    <a:pt x="16" y="39"/>
                  </a:lnTo>
                  <a:lnTo>
                    <a:pt x="8" y="47"/>
                  </a:lnTo>
                  <a:lnTo>
                    <a:pt x="0" y="47"/>
                  </a:lnTo>
                  <a:lnTo>
                    <a:pt x="0" y="3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7" name="Freeform 113"/>
            <p:cNvSpPr>
              <a:spLocks/>
            </p:cNvSpPr>
            <p:nvPr/>
          </p:nvSpPr>
          <p:spPr bwMode="auto">
            <a:xfrm>
              <a:off x="6462713" y="1704975"/>
              <a:ext cx="98425" cy="61913"/>
            </a:xfrm>
            <a:custGeom>
              <a:avLst/>
              <a:gdLst/>
              <a:ahLst/>
              <a:cxnLst>
                <a:cxn ang="0">
                  <a:pos x="0" y="31"/>
                </a:cxn>
                <a:cxn ang="0">
                  <a:pos x="15" y="16"/>
                </a:cxn>
                <a:cxn ang="0">
                  <a:pos x="31" y="16"/>
                </a:cxn>
                <a:cxn ang="0">
                  <a:pos x="46" y="8"/>
                </a:cxn>
                <a:cxn ang="0">
                  <a:pos x="62" y="0"/>
                </a:cxn>
                <a:cxn ang="0">
                  <a:pos x="62" y="8"/>
                </a:cxn>
                <a:cxn ang="0">
                  <a:pos x="62" y="16"/>
                </a:cxn>
                <a:cxn ang="0">
                  <a:pos x="46" y="16"/>
                </a:cxn>
                <a:cxn ang="0">
                  <a:pos x="31" y="24"/>
                </a:cxn>
                <a:cxn ang="0">
                  <a:pos x="15" y="31"/>
                </a:cxn>
                <a:cxn ang="0">
                  <a:pos x="8" y="39"/>
                </a:cxn>
                <a:cxn ang="0">
                  <a:pos x="0" y="31"/>
                </a:cxn>
                <a:cxn ang="0">
                  <a:pos x="0" y="31"/>
                </a:cxn>
              </a:cxnLst>
              <a:rect l="0" t="0" r="r" b="b"/>
              <a:pathLst>
                <a:path w="62" h="39">
                  <a:moveTo>
                    <a:pt x="0" y="31"/>
                  </a:moveTo>
                  <a:lnTo>
                    <a:pt x="15" y="16"/>
                  </a:lnTo>
                  <a:lnTo>
                    <a:pt x="31" y="16"/>
                  </a:lnTo>
                  <a:lnTo>
                    <a:pt x="46" y="8"/>
                  </a:lnTo>
                  <a:lnTo>
                    <a:pt x="62" y="0"/>
                  </a:lnTo>
                  <a:lnTo>
                    <a:pt x="62" y="8"/>
                  </a:lnTo>
                  <a:lnTo>
                    <a:pt x="62" y="16"/>
                  </a:lnTo>
                  <a:lnTo>
                    <a:pt x="46" y="16"/>
                  </a:lnTo>
                  <a:lnTo>
                    <a:pt x="31" y="24"/>
                  </a:lnTo>
                  <a:lnTo>
                    <a:pt x="15" y="31"/>
                  </a:lnTo>
                  <a:lnTo>
                    <a:pt x="8" y="39"/>
                  </a:lnTo>
                  <a:lnTo>
                    <a:pt x="0" y="31"/>
                  </a:lnTo>
                  <a:lnTo>
                    <a:pt x="0"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8" name="Freeform 114"/>
            <p:cNvSpPr>
              <a:spLocks/>
            </p:cNvSpPr>
            <p:nvPr/>
          </p:nvSpPr>
          <p:spPr bwMode="auto">
            <a:xfrm>
              <a:off x="6561138" y="1693863"/>
              <a:ext cx="111125" cy="36513"/>
            </a:xfrm>
            <a:custGeom>
              <a:avLst/>
              <a:gdLst/>
              <a:ahLst/>
              <a:cxnLst>
                <a:cxn ang="0">
                  <a:pos x="0" y="7"/>
                </a:cxn>
                <a:cxn ang="0">
                  <a:pos x="15" y="0"/>
                </a:cxn>
                <a:cxn ang="0">
                  <a:pos x="31" y="0"/>
                </a:cxn>
                <a:cxn ang="0">
                  <a:pos x="54" y="0"/>
                </a:cxn>
                <a:cxn ang="0">
                  <a:pos x="70" y="0"/>
                </a:cxn>
                <a:cxn ang="0">
                  <a:pos x="70" y="7"/>
                </a:cxn>
                <a:cxn ang="0">
                  <a:pos x="70" y="15"/>
                </a:cxn>
                <a:cxn ang="0">
                  <a:pos x="54" y="15"/>
                </a:cxn>
                <a:cxn ang="0">
                  <a:pos x="39" y="15"/>
                </a:cxn>
                <a:cxn ang="0">
                  <a:pos x="15" y="15"/>
                </a:cxn>
                <a:cxn ang="0">
                  <a:pos x="0" y="23"/>
                </a:cxn>
                <a:cxn ang="0">
                  <a:pos x="0" y="15"/>
                </a:cxn>
                <a:cxn ang="0">
                  <a:pos x="0" y="7"/>
                </a:cxn>
              </a:cxnLst>
              <a:rect l="0" t="0" r="r" b="b"/>
              <a:pathLst>
                <a:path w="70" h="23">
                  <a:moveTo>
                    <a:pt x="0" y="7"/>
                  </a:moveTo>
                  <a:lnTo>
                    <a:pt x="15" y="0"/>
                  </a:lnTo>
                  <a:lnTo>
                    <a:pt x="31" y="0"/>
                  </a:lnTo>
                  <a:lnTo>
                    <a:pt x="54" y="0"/>
                  </a:lnTo>
                  <a:lnTo>
                    <a:pt x="70" y="0"/>
                  </a:lnTo>
                  <a:lnTo>
                    <a:pt x="70" y="7"/>
                  </a:lnTo>
                  <a:lnTo>
                    <a:pt x="70" y="15"/>
                  </a:lnTo>
                  <a:lnTo>
                    <a:pt x="54" y="15"/>
                  </a:lnTo>
                  <a:lnTo>
                    <a:pt x="39" y="15"/>
                  </a:lnTo>
                  <a:lnTo>
                    <a:pt x="15" y="15"/>
                  </a:lnTo>
                  <a:lnTo>
                    <a:pt x="0" y="23"/>
                  </a:lnTo>
                  <a:lnTo>
                    <a:pt x="0" y="15"/>
                  </a:lnTo>
                  <a:lnTo>
                    <a:pt x="0"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9" name="Freeform 115"/>
            <p:cNvSpPr>
              <a:spLocks/>
            </p:cNvSpPr>
            <p:nvPr/>
          </p:nvSpPr>
          <p:spPr bwMode="auto">
            <a:xfrm>
              <a:off x="6672263" y="1693863"/>
              <a:ext cx="1588" cy="11113"/>
            </a:xfrm>
            <a:custGeom>
              <a:avLst/>
              <a:gdLst/>
              <a:ahLst/>
              <a:cxnLst>
                <a:cxn ang="0">
                  <a:pos x="0" y="0"/>
                </a:cxn>
                <a:cxn ang="0">
                  <a:pos x="0" y="0"/>
                </a:cxn>
                <a:cxn ang="0">
                  <a:pos x="0" y="7"/>
                </a:cxn>
                <a:cxn ang="0">
                  <a:pos x="0" y="0"/>
                </a:cxn>
              </a:cxnLst>
              <a:rect l="0" t="0" r="r" b="b"/>
              <a:pathLst>
                <a:path h="7">
                  <a:moveTo>
                    <a:pt x="0" y="0"/>
                  </a:moveTo>
                  <a:lnTo>
                    <a:pt x="0" y="0"/>
                  </a:lnTo>
                  <a:lnTo>
                    <a:pt x="0" y="7"/>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0" name="Freeform 116"/>
            <p:cNvSpPr>
              <a:spLocks/>
            </p:cNvSpPr>
            <p:nvPr/>
          </p:nvSpPr>
          <p:spPr bwMode="auto">
            <a:xfrm>
              <a:off x="6672263" y="1693863"/>
              <a:ext cx="160338" cy="49213"/>
            </a:xfrm>
            <a:custGeom>
              <a:avLst/>
              <a:gdLst/>
              <a:ahLst/>
              <a:cxnLst>
                <a:cxn ang="0">
                  <a:pos x="0" y="0"/>
                </a:cxn>
                <a:cxn ang="0">
                  <a:pos x="15" y="0"/>
                </a:cxn>
                <a:cxn ang="0">
                  <a:pos x="23" y="0"/>
                </a:cxn>
                <a:cxn ang="0">
                  <a:pos x="39" y="0"/>
                </a:cxn>
                <a:cxn ang="0">
                  <a:pos x="46" y="7"/>
                </a:cxn>
                <a:cxn ang="0">
                  <a:pos x="62" y="7"/>
                </a:cxn>
                <a:cxn ang="0">
                  <a:pos x="70" y="7"/>
                </a:cxn>
                <a:cxn ang="0">
                  <a:pos x="85" y="15"/>
                </a:cxn>
                <a:cxn ang="0">
                  <a:pos x="101" y="15"/>
                </a:cxn>
                <a:cxn ang="0">
                  <a:pos x="93" y="23"/>
                </a:cxn>
                <a:cxn ang="0">
                  <a:pos x="93" y="31"/>
                </a:cxn>
                <a:cxn ang="0">
                  <a:pos x="77" y="31"/>
                </a:cxn>
                <a:cxn ang="0">
                  <a:pos x="70" y="23"/>
                </a:cxn>
                <a:cxn ang="0">
                  <a:pos x="54" y="23"/>
                </a:cxn>
                <a:cxn ang="0">
                  <a:pos x="46" y="15"/>
                </a:cxn>
                <a:cxn ang="0">
                  <a:pos x="31" y="15"/>
                </a:cxn>
                <a:cxn ang="0">
                  <a:pos x="23" y="15"/>
                </a:cxn>
                <a:cxn ang="0">
                  <a:pos x="8" y="15"/>
                </a:cxn>
                <a:cxn ang="0">
                  <a:pos x="0" y="15"/>
                </a:cxn>
                <a:cxn ang="0">
                  <a:pos x="0" y="7"/>
                </a:cxn>
                <a:cxn ang="0">
                  <a:pos x="0" y="0"/>
                </a:cxn>
              </a:cxnLst>
              <a:rect l="0" t="0" r="r" b="b"/>
              <a:pathLst>
                <a:path w="101" h="31">
                  <a:moveTo>
                    <a:pt x="0" y="0"/>
                  </a:moveTo>
                  <a:lnTo>
                    <a:pt x="15" y="0"/>
                  </a:lnTo>
                  <a:lnTo>
                    <a:pt x="23" y="0"/>
                  </a:lnTo>
                  <a:lnTo>
                    <a:pt x="39" y="0"/>
                  </a:lnTo>
                  <a:lnTo>
                    <a:pt x="46" y="7"/>
                  </a:lnTo>
                  <a:lnTo>
                    <a:pt x="62" y="7"/>
                  </a:lnTo>
                  <a:lnTo>
                    <a:pt x="70" y="7"/>
                  </a:lnTo>
                  <a:lnTo>
                    <a:pt x="85" y="15"/>
                  </a:lnTo>
                  <a:lnTo>
                    <a:pt x="101" y="15"/>
                  </a:lnTo>
                  <a:lnTo>
                    <a:pt x="93" y="23"/>
                  </a:lnTo>
                  <a:lnTo>
                    <a:pt x="93" y="31"/>
                  </a:lnTo>
                  <a:lnTo>
                    <a:pt x="77" y="31"/>
                  </a:lnTo>
                  <a:lnTo>
                    <a:pt x="70" y="23"/>
                  </a:lnTo>
                  <a:lnTo>
                    <a:pt x="54" y="23"/>
                  </a:lnTo>
                  <a:lnTo>
                    <a:pt x="46" y="15"/>
                  </a:lnTo>
                  <a:lnTo>
                    <a:pt x="31" y="15"/>
                  </a:lnTo>
                  <a:lnTo>
                    <a:pt x="23" y="15"/>
                  </a:lnTo>
                  <a:lnTo>
                    <a:pt x="8" y="15"/>
                  </a:lnTo>
                  <a:lnTo>
                    <a:pt x="0" y="15"/>
                  </a:lnTo>
                  <a:lnTo>
                    <a:pt x="0" y="7"/>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1" name="Freeform 117"/>
            <p:cNvSpPr>
              <a:spLocks/>
            </p:cNvSpPr>
            <p:nvPr/>
          </p:nvSpPr>
          <p:spPr bwMode="auto">
            <a:xfrm>
              <a:off x="6819900" y="1717675"/>
              <a:ext cx="134938" cy="111125"/>
            </a:xfrm>
            <a:custGeom>
              <a:avLst/>
              <a:gdLst/>
              <a:ahLst/>
              <a:cxnLst>
                <a:cxn ang="0">
                  <a:pos x="8" y="0"/>
                </a:cxn>
                <a:cxn ang="0">
                  <a:pos x="15" y="8"/>
                </a:cxn>
                <a:cxn ang="0">
                  <a:pos x="23" y="16"/>
                </a:cxn>
                <a:cxn ang="0">
                  <a:pos x="39" y="23"/>
                </a:cxn>
                <a:cxn ang="0">
                  <a:pos x="47" y="23"/>
                </a:cxn>
                <a:cxn ang="0">
                  <a:pos x="62" y="31"/>
                </a:cxn>
                <a:cxn ang="0">
                  <a:pos x="70" y="39"/>
                </a:cxn>
                <a:cxn ang="0">
                  <a:pos x="78" y="47"/>
                </a:cxn>
                <a:cxn ang="0">
                  <a:pos x="85" y="54"/>
                </a:cxn>
                <a:cxn ang="0">
                  <a:pos x="85" y="62"/>
                </a:cxn>
                <a:cxn ang="0">
                  <a:pos x="78" y="70"/>
                </a:cxn>
                <a:cxn ang="0">
                  <a:pos x="70" y="62"/>
                </a:cxn>
                <a:cxn ang="0">
                  <a:pos x="62" y="54"/>
                </a:cxn>
                <a:cxn ang="0">
                  <a:pos x="54" y="47"/>
                </a:cxn>
                <a:cxn ang="0">
                  <a:pos x="39" y="39"/>
                </a:cxn>
                <a:cxn ang="0">
                  <a:pos x="31" y="31"/>
                </a:cxn>
                <a:cxn ang="0">
                  <a:pos x="23" y="31"/>
                </a:cxn>
                <a:cxn ang="0">
                  <a:pos x="8" y="23"/>
                </a:cxn>
                <a:cxn ang="0">
                  <a:pos x="0" y="16"/>
                </a:cxn>
                <a:cxn ang="0">
                  <a:pos x="0" y="8"/>
                </a:cxn>
                <a:cxn ang="0">
                  <a:pos x="8" y="0"/>
                </a:cxn>
              </a:cxnLst>
              <a:rect l="0" t="0" r="r" b="b"/>
              <a:pathLst>
                <a:path w="85" h="70">
                  <a:moveTo>
                    <a:pt x="8" y="0"/>
                  </a:moveTo>
                  <a:lnTo>
                    <a:pt x="15" y="8"/>
                  </a:lnTo>
                  <a:lnTo>
                    <a:pt x="23" y="16"/>
                  </a:lnTo>
                  <a:lnTo>
                    <a:pt x="39" y="23"/>
                  </a:lnTo>
                  <a:lnTo>
                    <a:pt x="47" y="23"/>
                  </a:lnTo>
                  <a:lnTo>
                    <a:pt x="62" y="31"/>
                  </a:lnTo>
                  <a:lnTo>
                    <a:pt x="70" y="39"/>
                  </a:lnTo>
                  <a:lnTo>
                    <a:pt x="78" y="47"/>
                  </a:lnTo>
                  <a:lnTo>
                    <a:pt x="85" y="54"/>
                  </a:lnTo>
                  <a:lnTo>
                    <a:pt x="85" y="62"/>
                  </a:lnTo>
                  <a:lnTo>
                    <a:pt x="78" y="70"/>
                  </a:lnTo>
                  <a:lnTo>
                    <a:pt x="70" y="62"/>
                  </a:lnTo>
                  <a:lnTo>
                    <a:pt x="62" y="54"/>
                  </a:lnTo>
                  <a:lnTo>
                    <a:pt x="54" y="47"/>
                  </a:lnTo>
                  <a:lnTo>
                    <a:pt x="39" y="39"/>
                  </a:lnTo>
                  <a:lnTo>
                    <a:pt x="31" y="31"/>
                  </a:lnTo>
                  <a:lnTo>
                    <a:pt x="23" y="31"/>
                  </a:lnTo>
                  <a:lnTo>
                    <a:pt x="8" y="23"/>
                  </a:lnTo>
                  <a:lnTo>
                    <a:pt x="0" y="16"/>
                  </a:lnTo>
                  <a:lnTo>
                    <a:pt x="0" y="8"/>
                  </a:lnTo>
                  <a:lnTo>
                    <a:pt x="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2" name="Freeform 118"/>
            <p:cNvSpPr>
              <a:spLocks/>
            </p:cNvSpPr>
            <p:nvPr/>
          </p:nvSpPr>
          <p:spPr bwMode="auto">
            <a:xfrm>
              <a:off x="6943725" y="1816100"/>
              <a:ext cx="23813" cy="12700"/>
            </a:xfrm>
            <a:custGeom>
              <a:avLst/>
              <a:gdLst/>
              <a:ahLst/>
              <a:cxnLst>
                <a:cxn ang="0">
                  <a:pos x="15" y="0"/>
                </a:cxn>
                <a:cxn ang="0">
                  <a:pos x="15" y="8"/>
                </a:cxn>
                <a:cxn ang="0">
                  <a:pos x="7" y="8"/>
                </a:cxn>
                <a:cxn ang="0">
                  <a:pos x="7" y="8"/>
                </a:cxn>
                <a:cxn ang="0">
                  <a:pos x="7" y="8"/>
                </a:cxn>
                <a:cxn ang="0">
                  <a:pos x="0" y="8"/>
                </a:cxn>
                <a:cxn ang="0">
                  <a:pos x="0" y="8"/>
                </a:cxn>
                <a:cxn ang="0">
                  <a:pos x="7" y="0"/>
                </a:cxn>
                <a:cxn ang="0">
                  <a:pos x="15" y="0"/>
                </a:cxn>
              </a:cxnLst>
              <a:rect l="0" t="0" r="r" b="b"/>
              <a:pathLst>
                <a:path w="15" h="8">
                  <a:moveTo>
                    <a:pt x="15" y="0"/>
                  </a:moveTo>
                  <a:lnTo>
                    <a:pt x="15" y="8"/>
                  </a:lnTo>
                  <a:lnTo>
                    <a:pt x="7" y="8"/>
                  </a:lnTo>
                  <a:lnTo>
                    <a:pt x="7" y="8"/>
                  </a:lnTo>
                  <a:lnTo>
                    <a:pt x="7" y="8"/>
                  </a:lnTo>
                  <a:lnTo>
                    <a:pt x="0" y="8"/>
                  </a:lnTo>
                  <a:lnTo>
                    <a:pt x="0" y="8"/>
                  </a:lnTo>
                  <a:lnTo>
                    <a:pt x="7" y="0"/>
                  </a:lnTo>
                  <a:lnTo>
                    <a:pt x="1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3" name="Freeform 119"/>
            <p:cNvSpPr>
              <a:spLocks/>
            </p:cNvSpPr>
            <p:nvPr/>
          </p:nvSpPr>
          <p:spPr bwMode="auto">
            <a:xfrm>
              <a:off x="6943725" y="1730375"/>
              <a:ext cx="73025" cy="85725"/>
            </a:xfrm>
            <a:custGeom>
              <a:avLst/>
              <a:gdLst/>
              <a:ahLst/>
              <a:cxnLst>
                <a:cxn ang="0">
                  <a:pos x="0" y="54"/>
                </a:cxn>
                <a:cxn ang="0">
                  <a:pos x="7" y="39"/>
                </a:cxn>
                <a:cxn ang="0">
                  <a:pos x="15" y="23"/>
                </a:cxn>
                <a:cxn ang="0">
                  <a:pos x="23" y="15"/>
                </a:cxn>
                <a:cxn ang="0">
                  <a:pos x="31" y="0"/>
                </a:cxn>
                <a:cxn ang="0">
                  <a:pos x="38" y="8"/>
                </a:cxn>
                <a:cxn ang="0">
                  <a:pos x="46" y="8"/>
                </a:cxn>
                <a:cxn ang="0">
                  <a:pos x="38" y="23"/>
                </a:cxn>
                <a:cxn ang="0">
                  <a:pos x="31" y="31"/>
                </a:cxn>
                <a:cxn ang="0">
                  <a:pos x="23" y="46"/>
                </a:cxn>
                <a:cxn ang="0">
                  <a:pos x="15" y="54"/>
                </a:cxn>
                <a:cxn ang="0">
                  <a:pos x="7" y="54"/>
                </a:cxn>
                <a:cxn ang="0">
                  <a:pos x="0" y="54"/>
                </a:cxn>
              </a:cxnLst>
              <a:rect l="0" t="0" r="r" b="b"/>
              <a:pathLst>
                <a:path w="46" h="54">
                  <a:moveTo>
                    <a:pt x="0" y="54"/>
                  </a:moveTo>
                  <a:lnTo>
                    <a:pt x="7" y="39"/>
                  </a:lnTo>
                  <a:lnTo>
                    <a:pt x="15" y="23"/>
                  </a:lnTo>
                  <a:lnTo>
                    <a:pt x="23" y="15"/>
                  </a:lnTo>
                  <a:lnTo>
                    <a:pt x="31" y="0"/>
                  </a:lnTo>
                  <a:lnTo>
                    <a:pt x="38" y="8"/>
                  </a:lnTo>
                  <a:lnTo>
                    <a:pt x="46" y="8"/>
                  </a:lnTo>
                  <a:lnTo>
                    <a:pt x="38" y="23"/>
                  </a:lnTo>
                  <a:lnTo>
                    <a:pt x="31" y="31"/>
                  </a:lnTo>
                  <a:lnTo>
                    <a:pt x="23" y="46"/>
                  </a:lnTo>
                  <a:lnTo>
                    <a:pt x="15" y="54"/>
                  </a:lnTo>
                  <a:lnTo>
                    <a:pt x="7" y="54"/>
                  </a:lnTo>
                  <a:lnTo>
                    <a:pt x="0" y="5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4" name="Freeform 120"/>
            <p:cNvSpPr>
              <a:spLocks/>
            </p:cNvSpPr>
            <p:nvPr/>
          </p:nvSpPr>
          <p:spPr bwMode="auto">
            <a:xfrm>
              <a:off x="6992938" y="1668463"/>
              <a:ext cx="85725" cy="74613"/>
            </a:xfrm>
            <a:custGeom>
              <a:avLst/>
              <a:gdLst/>
              <a:ahLst/>
              <a:cxnLst>
                <a:cxn ang="0">
                  <a:pos x="0" y="39"/>
                </a:cxn>
                <a:cxn ang="0">
                  <a:pos x="15" y="31"/>
                </a:cxn>
                <a:cxn ang="0">
                  <a:pos x="23" y="16"/>
                </a:cxn>
                <a:cxn ang="0">
                  <a:pos x="31" y="8"/>
                </a:cxn>
                <a:cxn ang="0">
                  <a:pos x="46" y="0"/>
                </a:cxn>
                <a:cxn ang="0">
                  <a:pos x="54" y="8"/>
                </a:cxn>
                <a:cxn ang="0">
                  <a:pos x="54" y="16"/>
                </a:cxn>
                <a:cxn ang="0">
                  <a:pos x="46" y="23"/>
                </a:cxn>
                <a:cxn ang="0">
                  <a:pos x="31" y="31"/>
                </a:cxn>
                <a:cxn ang="0">
                  <a:pos x="23" y="39"/>
                </a:cxn>
                <a:cxn ang="0">
                  <a:pos x="15" y="47"/>
                </a:cxn>
                <a:cxn ang="0">
                  <a:pos x="7" y="47"/>
                </a:cxn>
                <a:cxn ang="0">
                  <a:pos x="0" y="39"/>
                </a:cxn>
              </a:cxnLst>
              <a:rect l="0" t="0" r="r" b="b"/>
              <a:pathLst>
                <a:path w="54" h="47">
                  <a:moveTo>
                    <a:pt x="0" y="39"/>
                  </a:moveTo>
                  <a:lnTo>
                    <a:pt x="15" y="31"/>
                  </a:lnTo>
                  <a:lnTo>
                    <a:pt x="23" y="16"/>
                  </a:lnTo>
                  <a:lnTo>
                    <a:pt x="31" y="8"/>
                  </a:lnTo>
                  <a:lnTo>
                    <a:pt x="46" y="0"/>
                  </a:lnTo>
                  <a:lnTo>
                    <a:pt x="54" y="8"/>
                  </a:lnTo>
                  <a:lnTo>
                    <a:pt x="54" y="16"/>
                  </a:lnTo>
                  <a:lnTo>
                    <a:pt x="46" y="23"/>
                  </a:lnTo>
                  <a:lnTo>
                    <a:pt x="31" y="31"/>
                  </a:lnTo>
                  <a:lnTo>
                    <a:pt x="23" y="39"/>
                  </a:lnTo>
                  <a:lnTo>
                    <a:pt x="15" y="47"/>
                  </a:lnTo>
                  <a:lnTo>
                    <a:pt x="7" y="47"/>
                  </a:lnTo>
                  <a:lnTo>
                    <a:pt x="0" y="3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5" name="Freeform 121"/>
            <p:cNvSpPr>
              <a:spLocks/>
            </p:cNvSpPr>
            <p:nvPr/>
          </p:nvSpPr>
          <p:spPr bwMode="auto">
            <a:xfrm>
              <a:off x="7065963" y="1631950"/>
              <a:ext cx="87313" cy="61913"/>
            </a:xfrm>
            <a:custGeom>
              <a:avLst/>
              <a:gdLst/>
              <a:ahLst/>
              <a:cxnLst>
                <a:cxn ang="0">
                  <a:pos x="0" y="23"/>
                </a:cxn>
                <a:cxn ang="0">
                  <a:pos x="16" y="15"/>
                </a:cxn>
                <a:cxn ang="0">
                  <a:pos x="24" y="8"/>
                </a:cxn>
                <a:cxn ang="0">
                  <a:pos x="39" y="8"/>
                </a:cxn>
                <a:cxn ang="0">
                  <a:pos x="55" y="0"/>
                </a:cxn>
                <a:cxn ang="0">
                  <a:pos x="55" y="8"/>
                </a:cxn>
                <a:cxn ang="0">
                  <a:pos x="55" y="15"/>
                </a:cxn>
                <a:cxn ang="0">
                  <a:pos x="47" y="15"/>
                </a:cxn>
                <a:cxn ang="0">
                  <a:pos x="31" y="23"/>
                </a:cxn>
                <a:cxn ang="0">
                  <a:pos x="24" y="31"/>
                </a:cxn>
                <a:cxn ang="0">
                  <a:pos x="8" y="39"/>
                </a:cxn>
                <a:cxn ang="0">
                  <a:pos x="8" y="31"/>
                </a:cxn>
                <a:cxn ang="0">
                  <a:pos x="0" y="23"/>
                </a:cxn>
              </a:cxnLst>
              <a:rect l="0" t="0" r="r" b="b"/>
              <a:pathLst>
                <a:path w="55" h="39">
                  <a:moveTo>
                    <a:pt x="0" y="23"/>
                  </a:moveTo>
                  <a:lnTo>
                    <a:pt x="16" y="15"/>
                  </a:lnTo>
                  <a:lnTo>
                    <a:pt x="24" y="8"/>
                  </a:lnTo>
                  <a:lnTo>
                    <a:pt x="39" y="8"/>
                  </a:lnTo>
                  <a:lnTo>
                    <a:pt x="55" y="0"/>
                  </a:lnTo>
                  <a:lnTo>
                    <a:pt x="55" y="8"/>
                  </a:lnTo>
                  <a:lnTo>
                    <a:pt x="55" y="15"/>
                  </a:lnTo>
                  <a:lnTo>
                    <a:pt x="47" y="15"/>
                  </a:lnTo>
                  <a:lnTo>
                    <a:pt x="31" y="23"/>
                  </a:lnTo>
                  <a:lnTo>
                    <a:pt x="24" y="31"/>
                  </a:lnTo>
                  <a:lnTo>
                    <a:pt x="8" y="39"/>
                  </a:lnTo>
                  <a:lnTo>
                    <a:pt x="8" y="31"/>
                  </a:lnTo>
                  <a:lnTo>
                    <a:pt x="0" y="2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6" name="Freeform 122"/>
            <p:cNvSpPr>
              <a:spLocks/>
            </p:cNvSpPr>
            <p:nvPr/>
          </p:nvSpPr>
          <p:spPr bwMode="auto">
            <a:xfrm>
              <a:off x="7153275" y="1619250"/>
              <a:ext cx="98425" cy="36513"/>
            </a:xfrm>
            <a:custGeom>
              <a:avLst/>
              <a:gdLst/>
              <a:ahLst/>
              <a:cxnLst>
                <a:cxn ang="0">
                  <a:pos x="0" y="8"/>
                </a:cxn>
                <a:cxn ang="0">
                  <a:pos x="15" y="8"/>
                </a:cxn>
                <a:cxn ang="0">
                  <a:pos x="31" y="0"/>
                </a:cxn>
                <a:cxn ang="0">
                  <a:pos x="46" y="0"/>
                </a:cxn>
                <a:cxn ang="0">
                  <a:pos x="62" y="0"/>
                </a:cxn>
                <a:cxn ang="0">
                  <a:pos x="62" y="8"/>
                </a:cxn>
                <a:cxn ang="0">
                  <a:pos x="62" y="16"/>
                </a:cxn>
                <a:cxn ang="0">
                  <a:pos x="46" y="16"/>
                </a:cxn>
                <a:cxn ang="0">
                  <a:pos x="31" y="16"/>
                </a:cxn>
                <a:cxn ang="0">
                  <a:pos x="15" y="16"/>
                </a:cxn>
                <a:cxn ang="0">
                  <a:pos x="0" y="23"/>
                </a:cxn>
                <a:cxn ang="0">
                  <a:pos x="0" y="16"/>
                </a:cxn>
                <a:cxn ang="0">
                  <a:pos x="0" y="8"/>
                </a:cxn>
              </a:cxnLst>
              <a:rect l="0" t="0" r="r" b="b"/>
              <a:pathLst>
                <a:path w="62" h="23">
                  <a:moveTo>
                    <a:pt x="0" y="8"/>
                  </a:moveTo>
                  <a:lnTo>
                    <a:pt x="15" y="8"/>
                  </a:lnTo>
                  <a:lnTo>
                    <a:pt x="31" y="0"/>
                  </a:lnTo>
                  <a:lnTo>
                    <a:pt x="46" y="0"/>
                  </a:lnTo>
                  <a:lnTo>
                    <a:pt x="62" y="0"/>
                  </a:lnTo>
                  <a:lnTo>
                    <a:pt x="62" y="8"/>
                  </a:lnTo>
                  <a:lnTo>
                    <a:pt x="62" y="16"/>
                  </a:lnTo>
                  <a:lnTo>
                    <a:pt x="46" y="16"/>
                  </a:lnTo>
                  <a:lnTo>
                    <a:pt x="31" y="16"/>
                  </a:lnTo>
                  <a:lnTo>
                    <a:pt x="15" y="16"/>
                  </a:lnTo>
                  <a:lnTo>
                    <a:pt x="0" y="23"/>
                  </a:lnTo>
                  <a:lnTo>
                    <a:pt x="0" y="16"/>
                  </a:lnTo>
                  <a:lnTo>
                    <a:pt x="0"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7" name="Freeform 123"/>
            <p:cNvSpPr>
              <a:spLocks/>
            </p:cNvSpPr>
            <p:nvPr/>
          </p:nvSpPr>
          <p:spPr bwMode="auto">
            <a:xfrm>
              <a:off x="7251700" y="1619250"/>
              <a:ext cx="73025" cy="36513"/>
            </a:xfrm>
            <a:custGeom>
              <a:avLst/>
              <a:gdLst/>
              <a:ahLst/>
              <a:cxnLst>
                <a:cxn ang="0">
                  <a:pos x="0" y="0"/>
                </a:cxn>
                <a:cxn ang="0">
                  <a:pos x="7" y="0"/>
                </a:cxn>
                <a:cxn ang="0">
                  <a:pos x="23" y="0"/>
                </a:cxn>
                <a:cxn ang="0">
                  <a:pos x="31" y="0"/>
                </a:cxn>
                <a:cxn ang="0">
                  <a:pos x="46" y="8"/>
                </a:cxn>
                <a:cxn ang="0">
                  <a:pos x="46" y="16"/>
                </a:cxn>
                <a:cxn ang="0">
                  <a:pos x="39" y="23"/>
                </a:cxn>
                <a:cxn ang="0">
                  <a:pos x="31" y="16"/>
                </a:cxn>
                <a:cxn ang="0">
                  <a:pos x="23" y="16"/>
                </a:cxn>
                <a:cxn ang="0">
                  <a:pos x="7" y="16"/>
                </a:cxn>
                <a:cxn ang="0">
                  <a:pos x="0" y="16"/>
                </a:cxn>
                <a:cxn ang="0">
                  <a:pos x="0" y="8"/>
                </a:cxn>
                <a:cxn ang="0">
                  <a:pos x="0" y="0"/>
                </a:cxn>
              </a:cxnLst>
              <a:rect l="0" t="0" r="r" b="b"/>
              <a:pathLst>
                <a:path w="46" h="23">
                  <a:moveTo>
                    <a:pt x="0" y="0"/>
                  </a:moveTo>
                  <a:lnTo>
                    <a:pt x="7" y="0"/>
                  </a:lnTo>
                  <a:lnTo>
                    <a:pt x="23" y="0"/>
                  </a:lnTo>
                  <a:lnTo>
                    <a:pt x="31" y="0"/>
                  </a:lnTo>
                  <a:lnTo>
                    <a:pt x="46" y="8"/>
                  </a:lnTo>
                  <a:lnTo>
                    <a:pt x="46" y="16"/>
                  </a:lnTo>
                  <a:lnTo>
                    <a:pt x="39" y="23"/>
                  </a:lnTo>
                  <a:lnTo>
                    <a:pt x="31" y="16"/>
                  </a:lnTo>
                  <a:lnTo>
                    <a:pt x="23" y="16"/>
                  </a:lnTo>
                  <a:lnTo>
                    <a:pt x="7" y="16"/>
                  </a:lnTo>
                  <a:lnTo>
                    <a:pt x="0" y="16"/>
                  </a:lnTo>
                  <a:lnTo>
                    <a:pt x="0" y="8"/>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8" name="Freeform 124"/>
            <p:cNvSpPr>
              <a:spLocks/>
            </p:cNvSpPr>
            <p:nvPr/>
          </p:nvSpPr>
          <p:spPr bwMode="auto">
            <a:xfrm>
              <a:off x="7313613" y="1631950"/>
              <a:ext cx="85725" cy="49213"/>
            </a:xfrm>
            <a:custGeom>
              <a:avLst/>
              <a:gdLst/>
              <a:ahLst/>
              <a:cxnLst>
                <a:cxn ang="0">
                  <a:pos x="7" y="0"/>
                </a:cxn>
                <a:cxn ang="0">
                  <a:pos x="15" y="0"/>
                </a:cxn>
                <a:cxn ang="0">
                  <a:pos x="31" y="8"/>
                </a:cxn>
                <a:cxn ang="0">
                  <a:pos x="38" y="8"/>
                </a:cxn>
                <a:cxn ang="0">
                  <a:pos x="54" y="15"/>
                </a:cxn>
                <a:cxn ang="0">
                  <a:pos x="46" y="23"/>
                </a:cxn>
                <a:cxn ang="0">
                  <a:pos x="46" y="31"/>
                </a:cxn>
                <a:cxn ang="0">
                  <a:pos x="38" y="23"/>
                </a:cxn>
                <a:cxn ang="0">
                  <a:pos x="23" y="15"/>
                </a:cxn>
                <a:cxn ang="0">
                  <a:pos x="15" y="15"/>
                </a:cxn>
                <a:cxn ang="0">
                  <a:pos x="0" y="15"/>
                </a:cxn>
                <a:cxn ang="0">
                  <a:pos x="7" y="8"/>
                </a:cxn>
                <a:cxn ang="0">
                  <a:pos x="7" y="0"/>
                </a:cxn>
              </a:cxnLst>
              <a:rect l="0" t="0" r="r" b="b"/>
              <a:pathLst>
                <a:path w="54" h="31">
                  <a:moveTo>
                    <a:pt x="7" y="0"/>
                  </a:moveTo>
                  <a:lnTo>
                    <a:pt x="15" y="0"/>
                  </a:lnTo>
                  <a:lnTo>
                    <a:pt x="31" y="8"/>
                  </a:lnTo>
                  <a:lnTo>
                    <a:pt x="38" y="8"/>
                  </a:lnTo>
                  <a:lnTo>
                    <a:pt x="54" y="15"/>
                  </a:lnTo>
                  <a:lnTo>
                    <a:pt x="46" y="23"/>
                  </a:lnTo>
                  <a:lnTo>
                    <a:pt x="46" y="31"/>
                  </a:lnTo>
                  <a:lnTo>
                    <a:pt x="38" y="23"/>
                  </a:lnTo>
                  <a:lnTo>
                    <a:pt x="23" y="15"/>
                  </a:lnTo>
                  <a:lnTo>
                    <a:pt x="15" y="15"/>
                  </a:lnTo>
                  <a:lnTo>
                    <a:pt x="0" y="15"/>
                  </a:lnTo>
                  <a:lnTo>
                    <a:pt x="7" y="8"/>
                  </a:lnTo>
                  <a:lnTo>
                    <a:pt x="7"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9" name="Freeform 125"/>
            <p:cNvSpPr>
              <a:spLocks/>
            </p:cNvSpPr>
            <p:nvPr/>
          </p:nvSpPr>
          <p:spPr bwMode="auto">
            <a:xfrm>
              <a:off x="7386638" y="1655763"/>
              <a:ext cx="74613" cy="61913"/>
            </a:xfrm>
            <a:custGeom>
              <a:avLst/>
              <a:gdLst/>
              <a:ahLst/>
              <a:cxnLst>
                <a:cxn ang="0">
                  <a:pos x="8" y="0"/>
                </a:cxn>
                <a:cxn ang="0">
                  <a:pos x="16" y="8"/>
                </a:cxn>
                <a:cxn ang="0">
                  <a:pos x="23" y="8"/>
                </a:cxn>
                <a:cxn ang="0">
                  <a:pos x="39" y="16"/>
                </a:cxn>
                <a:cxn ang="0">
                  <a:pos x="47" y="24"/>
                </a:cxn>
                <a:cxn ang="0">
                  <a:pos x="39" y="31"/>
                </a:cxn>
                <a:cxn ang="0">
                  <a:pos x="39" y="39"/>
                </a:cxn>
                <a:cxn ang="0">
                  <a:pos x="31" y="31"/>
                </a:cxn>
                <a:cxn ang="0">
                  <a:pos x="16" y="24"/>
                </a:cxn>
                <a:cxn ang="0">
                  <a:pos x="8" y="16"/>
                </a:cxn>
                <a:cxn ang="0">
                  <a:pos x="0" y="16"/>
                </a:cxn>
                <a:cxn ang="0">
                  <a:pos x="0" y="8"/>
                </a:cxn>
                <a:cxn ang="0">
                  <a:pos x="8" y="0"/>
                </a:cxn>
              </a:cxnLst>
              <a:rect l="0" t="0" r="r" b="b"/>
              <a:pathLst>
                <a:path w="47" h="39">
                  <a:moveTo>
                    <a:pt x="8" y="0"/>
                  </a:moveTo>
                  <a:lnTo>
                    <a:pt x="16" y="8"/>
                  </a:lnTo>
                  <a:lnTo>
                    <a:pt x="23" y="8"/>
                  </a:lnTo>
                  <a:lnTo>
                    <a:pt x="39" y="16"/>
                  </a:lnTo>
                  <a:lnTo>
                    <a:pt x="47" y="24"/>
                  </a:lnTo>
                  <a:lnTo>
                    <a:pt x="39" y="31"/>
                  </a:lnTo>
                  <a:lnTo>
                    <a:pt x="39" y="39"/>
                  </a:lnTo>
                  <a:lnTo>
                    <a:pt x="31" y="31"/>
                  </a:lnTo>
                  <a:lnTo>
                    <a:pt x="16" y="24"/>
                  </a:lnTo>
                  <a:lnTo>
                    <a:pt x="8" y="16"/>
                  </a:lnTo>
                  <a:lnTo>
                    <a:pt x="0" y="16"/>
                  </a:lnTo>
                  <a:lnTo>
                    <a:pt x="0" y="8"/>
                  </a:lnTo>
                  <a:lnTo>
                    <a:pt x="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0" name="Freeform 126"/>
            <p:cNvSpPr>
              <a:spLocks/>
            </p:cNvSpPr>
            <p:nvPr/>
          </p:nvSpPr>
          <p:spPr bwMode="auto">
            <a:xfrm>
              <a:off x="7448550" y="1693863"/>
              <a:ext cx="61913" cy="73025"/>
            </a:xfrm>
            <a:custGeom>
              <a:avLst/>
              <a:gdLst/>
              <a:ahLst/>
              <a:cxnLst>
                <a:cxn ang="0">
                  <a:pos x="8" y="0"/>
                </a:cxn>
                <a:cxn ang="0">
                  <a:pos x="15" y="7"/>
                </a:cxn>
                <a:cxn ang="0">
                  <a:pos x="23" y="15"/>
                </a:cxn>
                <a:cxn ang="0">
                  <a:pos x="31" y="23"/>
                </a:cxn>
                <a:cxn ang="0">
                  <a:pos x="39" y="38"/>
                </a:cxn>
                <a:cxn ang="0">
                  <a:pos x="39" y="38"/>
                </a:cxn>
                <a:cxn ang="0">
                  <a:pos x="31" y="46"/>
                </a:cxn>
                <a:cxn ang="0">
                  <a:pos x="23" y="38"/>
                </a:cxn>
                <a:cxn ang="0">
                  <a:pos x="15" y="31"/>
                </a:cxn>
                <a:cxn ang="0">
                  <a:pos x="8" y="23"/>
                </a:cxn>
                <a:cxn ang="0">
                  <a:pos x="0" y="15"/>
                </a:cxn>
                <a:cxn ang="0">
                  <a:pos x="0" y="7"/>
                </a:cxn>
                <a:cxn ang="0">
                  <a:pos x="8" y="0"/>
                </a:cxn>
              </a:cxnLst>
              <a:rect l="0" t="0" r="r" b="b"/>
              <a:pathLst>
                <a:path w="39" h="46">
                  <a:moveTo>
                    <a:pt x="8" y="0"/>
                  </a:moveTo>
                  <a:lnTo>
                    <a:pt x="15" y="7"/>
                  </a:lnTo>
                  <a:lnTo>
                    <a:pt x="23" y="15"/>
                  </a:lnTo>
                  <a:lnTo>
                    <a:pt x="31" y="23"/>
                  </a:lnTo>
                  <a:lnTo>
                    <a:pt x="39" y="38"/>
                  </a:lnTo>
                  <a:lnTo>
                    <a:pt x="39" y="38"/>
                  </a:lnTo>
                  <a:lnTo>
                    <a:pt x="31" y="46"/>
                  </a:lnTo>
                  <a:lnTo>
                    <a:pt x="23" y="38"/>
                  </a:lnTo>
                  <a:lnTo>
                    <a:pt x="15" y="31"/>
                  </a:lnTo>
                  <a:lnTo>
                    <a:pt x="8" y="23"/>
                  </a:lnTo>
                  <a:lnTo>
                    <a:pt x="0" y="15"/>
                  </a:lnTo>
                  <a:lnTo>
                    <a:pt x="0" y="7"/>
                  </a:lnTo>
                  <a:lnTo>
                    <a:pt x="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1" name="Freeform 127"/>
            <p:cNvSpPr>
              <a:spLocks/>
            </p:cNvSpPr>
            <p:nvPr/>
          </p:nvSpPr>
          <p:spPr bwMode="auto">
            <a:xfrm>
              <a:off x="7497763" y="1754188"/>
              <a:ext cx="12700" cy="12700"/>
            </a:xfrm>
            <a:custGeom>
              <a:avLst/>
              <a:gdLst/>
              <a:ahLst/>
              <a:cxnLst>
                <a:cxn ang="0">
                  <a:pos x="8" y="8"/>
                </a:cxn>
                <a:cxn ang="0">
                  <a:pos x="8" y="8"/>
                </a:cxn>
                <a:cxn ang="0">
                  <a:pos x="8" y="8"/>
                </a:cxn>
                <a:cxn ang="0">
                  <a:pos x="0" y="8"/>
                </a:cxn>
                <a:cxn ang="0">
                  <a:pos x="0" y="8"/>
                </a:cxn>
                <a:cxn ang="0">
                  <a:pos x="8" y="0"/>
                </a:cxn>
                <a:cxn ang="0">
                  <a:pos x="8" y="8"/>
                </a:cxn>
              </a:cxnLst>
              <a:rect l="0" t="0" r="r" b="b"/>
              <a:pathLst>
                <a:path w="8" h="8">
                  <a:moveTo>
                    <a:pt x="8" y="8"/>
                  </a:moveTo>
                  <a:lnTo>
                    <a:pt x="8" y="8"/>
                  </a:lnTo>
                  <a:lnTo>
                    <a:pt x="8" y="8"/>
                  </a:lnTo>
                  <a:lnTo>
                    <a:pt x="0" y="8"/>
                  </a:lnTo>
                  <a:lnTo>
                    <a:pt x="0" y="8"/>
                  </a:lnTo>
                  <a:lnTo>
                    <a:pt x="8" y="0"/>
                  </a:lnTo>
                  <a:lnTo>
                    <a:pt x="8"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2" name="Freeform 128"/>
            <p:cNvSpPr>
              <a:spLocks/>
            </p:cNvSpPr>
            <p:nvPr/>
          </p:nvSpPr>
          <p:spPr bwMode="auto">
            <a:xfrm>
              <a:off x="7497763" y="1655763"/>
              <a:ext cx="134938" cy="111125"/>
            </a:xfrm>
            <a:custGeom>
              <a:avLst/>
              <a:gdLst/>
              <a:ahLst/>
              <a:cxnLst>
                <a:cxn ang="0">
                  <a:pos x="0" y="62"/>
                </a:cxn>
                <a:cxn ang="0">
                  <a:pos x="8" y="47"/>
                </a:cxn>
                <a:cxn ang="0">
                  <a:pos x="16" y="39"/>
                </a:cxn>
                <a:cxn ang="0">
                  <a:pos x="23" y="31"/>
                </a:cxn>
                <a:cxn ang="0">
                  <a:pos x="39" y="24"/>
                </a:cxn>
                <a:cxn ang="0">
                  <a:pos x="47" y="16"/>
                </a:cxn>
                <a:cxn ang="0">
                  <a:pos x="54" y="8"/>
                </a:cxn>
                <a:cxn ang="0">
                  <a:pos x="70" y="8"/>
                </a:cxn>
                <a:cxn ang="0">
                  <a:pos x="78" y="0"/>
                </a:cxn>
                <a:cxn ang="0">
                  <a:pos x="85" y="8"/>
                </a:cxn>
                <a:cxn ang="0">
                  <a:pos x="85" y="16"/>
                </a:cxn>
                <a:cxn ang="0">
                  <a:pos x="78" y="16"/>
                </a:cxn>
                <a:cxn ang="0">
                  <a:pos x="62" y="24"/>
                </a:cxn>
                <a:cxn ang="0">
                  <a:pos x="54" y="31"/>
                </a:cxn>
                <a:cxn ang="0">
                  <a:pos x="47" y="39"/>
                </a:cxn>
                <a:cxn ang="0">
                  <a:pos x="39" y="47"/>
                </a:cxn>
                <a:cxn ang="0">
                  <a:pos x="23" y="55"/>
                </a:cxn>
                <a:cxn ang="0">
                  <a:pos x="16" y="62"/>
                </a:cxn>
                <a:cxn ang="0">
                  <a:pos x="8" y="70"/>
                </a:cxn>
                <a:cxn ang="0">
                  <a:pos x="8" y="62"/>
                </a:cxn>
                <a:cxn ang="0">
                  <a:pos x="0" y="62"/>
                </a:cxn>
              </a:cxnLst>
              <a:rect l="0" t="0" r="r" b="b"/>
              <a:pathLst>
                <a:path w="85" h="70">
                  <a:moveTo>
                    <a:pt x="0" y="62"/>
                  </a:moveTo>
                  <a:lnTo>
                    <a:pt x="8" y="47"/>
                  </a:lnTo>
                  <a:lnTo>
                    <a:pt x="16" y="39"/>
                  </a:lnTo>
                  <a:lnTo>
                    <a:pt x="23" y="31"/>
                  </a:lnTo>
                  <a:lnTo>
                    <a:pt x="39" y="24"/>
                  </a:lnTo>
                  <a:lnTo>
                    <a:pt x="47" y="16"/>
                  </a:lnTo>
                  <a:lnTo>
                    <a:pt x="54" y="8"/>
                  </a:lnTo>
                  <a:lnTo>
                    <a:pt x="70" y="8"/>
                  </a:lnTo>
                  <a:lnTo>
                    <a:pt x="78" y="0"/>
                  </a:lnTo>
                  <a:lnTo>
                    <a:pt x="85" y="8"/>
                  </a:lnTo>
                  <a:lnTo>
                    <a:pt x="85" y="16"/>
                  </a:lnTo>
                  <a:lnTo>
                    <a:pt x="78" y="16"/>
                  </a:lnTo>
                  <a:lnTo>
                    <a:pt x="62" y="24"/>
                  </a:lnTo>
                  <a:lnTo>
                    <a:pt x="54" y="31"/>
                  </a:lnTo>
                  <a:lnTo>
                    <a:pt x="47" y="39"/>
                  </a:lnTo>
                  <a:lnTo>
                    <a:pt x="39" y="47"/>
                  </a:lnTo>
                  <a:lnTo>
                    <a:pt x="23" y="55"/>
                  </a:lnTo>
                  <a:lnTo>
                    <a:pt x="16" y="62"/>
                  </a:lnTo>
                  <a:lnTo>
                    <a:pt x="8" y="70"/>
                  </a:lnTo>
                  <a:lnTo>
                    <a:pt x="8" y="62"/>
                  </a:lnTo>
                  <a:lnTo>
                    <a:pt x="0" y="6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3" name="Freeform 129"/>
            <p:cNvSpPr>
              <a:spLocks/>
            </p:cNvSpPr>
            <p:nvPr/>
          </p:nvSpPr>
          <p:spPr bwMode="auto">
            <a:xfrm>
              <a:off x="7621588" y="1619250"/>
              <a:ext cx="160338" cy="61913"/>
            </a:xfrm>
            <a:custGeom>
              <a:avLst/>
              <a:gdLst/>
              <a:ahLst/>
              <a:cxnLst>
                <a:cxn ang="0">
                  <a:pos x="0" y="23"/>
                </a:cxn>
                <a:cxn ang="0">
                  <a:pos x="15" y="16"/>
                </a:cxn>
                <a:cxn ang="0">
                  <a:pos x="23" y="16"/>
                </a:cxn>
                <a:cxn ang="0">
                  <a:pos x="38" y="8"/>
                </a:cxn>
                <a:cxn ang="0">
                  <a:pos x="54" y="8"/>
                </a:cxn>
                <a:cxn ang="0">
                  <a:pos x="62" y="0"/>
                </a:cxn>
                <a:cxn ang="0">
                  <a:pos x="77" y="0"/>
                </a:cxn>
                <a:cxn ang="0">
                  <a:pos x="93" y="0"/>
                </a:cxn>
                <a:cxn ang="0">
                  <a:pos x="101" y="0"/>
                </a:cxn>
                <a:cxn ang="0">
                  <a:pos x="101" y="8"/>
                </a:cxn>
                <a:cxn ang="0">
                  <a:pos x="101" y="16"/>
                </a:cxn>
                <a:cxn ang="0">
                  <a:pos x="93" y="16"/>
                </a:cxn>
                <a:cxn ang="0">
                  <a:pos x="77" y="16"/>
                </a:cxn>
                <a:cxn ang="0">
                  <a:pos x="70" y="16"/>
                </a:cxn>
                <a:cxn ang="0">
                  <a:pos x="54" y="23"/>
                </a:cxn>
                <a:cxn ang="0">
                  <a:pos x="46" y="23"/>
                </a:cxn>
                <a:cxn ang="0">
                  <a:pos x="31" y="23"/>
                </a:cxn>
                <a:cxn ang="0">
                  <a:pos x="23" y="31"/>
                </a:cxn>
                <a:cxn ang="0">
                  <a:pos x="7" y="39"/>
                </a:cxn>
                <a:cxn ang="0">
                  <a:pos x="7" y="31"/>
                </a:cxn>
                <a:cxn ang="0">
                  <a:pos x="0" y="23"/>
                </a:cxn>
              </a:cxnLst>
              <a:rect l="0" t="0" r="r" b="b"/>
              <a:pathLst>
                <a:path w="101" h="39">
                  <a:moveTo>
                    <a:pt x="0" y="23"/>
                  </a:moveTo>
                  <a:lnTo>
                    <a:pt x="15" y="16"/>
                  </a:lnTo>
                  <a:lnTo>
                    <a:pt x="23" y="16"/>
                  </a:lnTo>
                  <a:lnTo>
                    <a:pt x="38" y="8"/>
                  </a:lnTo>
                  <a:lnTo>
                    <a:pt x="54" y="8"/>
                  </a:lnTo>
                  <a:lnTo>
                    <a:pt x="62" y="0"/>
                  </a:lnTo>
                  <a:lnTo>
                    <a:pt x="77" y="0"/>
                  </a:lnTo>
                  <a:lnTo>
                    <a:pt x="93" y="0"/>
                  </a:lnTo>
                  <a:lnTo>
                    <a:pt x="101" y="0"/>
                  </a:lnTo>
                  <a:lnTo>
                    <a:pt x="101" y="8"/>
                  </a:lnTo>
                  <a:lnTo>
                    <a:pt x="101" y="16"/>
                  </a:lnTo>
                  <a:lnTo>
                    <a:pt x="93" y="16"/>
                  </a:lnTo>
                  <a:lnTo>
                    <a:pt x="77" y="16"/>
                  </a:lnTo>
                  <a:lnTo>
                    <a:pt x="70" y="16"/>
                  </a:lnTo>
                  <a:lnTo>
                    <a:pt x="54" y="23"/>
                  </a:lnTo>
                  <a:lnTo>
                    <a:pt x="46" y="23"/>
                  </a:lnTo>
                  <a:lnTo>
                    <a:pt x="31" y="23"/>
                  </a:lnTo>
                  <a:lnTo>
                    <a:pt x="23" y="31"/>
                  </a:lnTo>
                  <a:lnTo>
                    <a:pt x="7" y="39"/>
                  </a:lnTo>
                  <a:lnTo>
                    <a:pt x="7" y="31"/>
                  </a:lnTo>
                  <a:lnTo>
                    <a:pt x="0" y="2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4" name="Freeform 130"/>
            <p:cNvSpPr>
              <a:spLocks/>
            </p:cNvSpPr>
            <p:nvPr/>
          </p:nvSpPr>
          <p:spPr bwMode="auto">
            <a:xfrm>
              <a:off x="7781925" y="1619250"/>
              <a:ext cx="134938" cy="49213"/>
            </a:xfrm>
            <a:custGeom>
              <a:avLst/>
              <a:gdLst/>
              <a:ahLst/>
              <a:cxnLst>
                <a:cxn ang="0">
                  <a:pos x="0" y="0"/>
                </a:cxn>
                <a:cxn ang="0">
                  <a:pos x="15" y="0"/>
                </a:cxn>
                <a:cxn ang="0">
                  <a:pos x="23" y="0"/>
                </a:cxn>
                <a:cxn ang="0">
                  <a:pos x="38" y="0"/>
                </a:cxn>
                <a:cxn ang="0">
                  <a:pos x="46" y="0"/>
                </a:cxn>
                <a:cxn ang="0">
                  <a:pos x="54" y="8"/>
                </a:cxn>
                <a:cxn ang="0">
                  <a:pos x="62" y="8"/>
                </a:cxn>
                <a:cxn ang="0">
                  <a:pos x="85" y="16"/>
                </a:cxn>
                <a:cxn ang="0">
                  <a:pos x="85" y="23"/>
                </a:cxn>
                <a:cxn ang="0">
                  <a:pos x="77" y="31"/>
                </a:cxn>
                <a:cxn ang="0">
                  <a:pos x="62" y="23"/>
                </a:cxn>
                <a:cxn ang="0">
                  <a:pos x="38" y="16"/>
                </a:cxn>
                <a:cxn ang="0">
                  <a:pos x="23" y="16"/>
                </a:cxn>
                <a:cxn ang="0">
                  <a:pos x="15" y="16"/>
                </a:cxn>
                <a:cxn ang="0">
                  <a:pos x="0" y="16"/>
                </a:cxn>
                <a:cxn ang="0">
                  <a:pos x="0" y="8"/>
                </a:cxn>
                <a:cxn ang="0">
                  <a:pos x="0" y="0"/>
                </a:cxn>
              </a:cxnLst>
              <a:rect l="0" t="0" r="r" b="b"/>
              <a:pathLst>
                <a:path w="85" h="31">
                  <a:moveTo>
                    <a:pt x="0" y="0"/>
                  </a:moveTo>
                  <a:lnTo>
                    <a:pt x="15" y="0"/>
                  </a:lnTo>
                  <a:lnTo>
                    <a:pt x="23" y="0"/>
                  </a:lnTo>
                  <a:lnTo>
                    <a:pt x="38" y="0"/>
                  </a:lnTo>
                  <a:lnTo>
                    <a:pt x="46" y="0"/>
                  </a:lnTo>
                  <a:lnTo>
                    <a:pt x="54" y="8"/>
                  </a:lnTo>
                  <a:lnTo>
                    <a:pt x="62" y="8"/>
                  </a:lnTo>
                  <a:lnTo>
                    <a:pt x="85" y="16"/>
                  </a:lnTo>
                  <a:lnTo>
                    <a:pt x="85" y="23"/>
                  </a:lnTo>
                  <a:lnTo>
                    <a:pt x="77" y="31"/>
                  </a:lnTo>
                  <a:lnTo>
                    <a:pt x="62" y="23"/>
                  </a:lnTo>
                  <a:lnTo>
                    <a:pt x="38" y="16"/>
                  </a:lnTo>
                  <a:lnTo>
                    <a:pt x="23" y="16"/>
                  </a:lnTo>
                  <a:lnTo>
                    <a:pt x="15" y="16"/>
                  </a:lnTo>
                  <a:lnTo>
                    <a:pt x="0" y="16"/>
                  </a:lnTo>
                  <a:lnTo>
                    <a:pt x="0" y="8"/>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5" name="Freeform 131"/>
            <p:cNvSpPr>
              <a:spLocks/>
            </p:cNvSpPr>
            <p:nvPr/>
          </p:nvSpPr>
          <p:spPr bwMode="auto">
            <a:xfrm>
              <a:off x="7904163" y="1644650"/>
              <a:ext cx="123825" cy="85725"/>
            </a:xfrm>
            <a:custGeom>
              <a:avLst/>
              <a:gdLst/>
              <a:ahLst/>
              <a:cxnLst>
                <a:cxn ang="0">
                  <a:pos x="8" y="0"/>
                </a:cxn>
                <a:cxn ang="0">
                  <a:pos x="24" y="7"/>
                </a:cxn>
                <a:cxn ang="0">
                  <a:pos x="47" y="15"/>
                </a:cxn>
                <a:cxn ang="0">
                  <a:pos x="62" y="23"/>
                </a:cxn>
                <a:cxn ang="0">
                  <a:pos x="78" y="38"/>
                </a:cxn>
                <a:cxn ang="0">
                  <a:pos x="70" y="46"/>
                </a:cxn>
                <a:cxn ang="0">
                  <a:pos x="70" y="54"/>
                </a:cxn>
                <a:cxn ang="0">
                  <a:pos x="55" y="38"/>
                </a:cxn>
                <a:cxn ang="0">
                  <a:pos x="39" y="31"/>
                </a:cxn>
                <a:cxn ang="0">
                  <a:pos x="24" y="23"/>
                </a:cxn>
                <a:cxn ang="0">
                  <a:pos x="0" y="15"/>
                </a:cxn>
                <a:cxn ang="0">
                  <a:pos x="8" y="7"/>
                </a:cxn>
                <a:cxn ang="0">
                  <a:pos x="8" y="0"/>
                </a:cxn>
              </a:cxnLst>
              <a:rect l="0" t="0" r="r" b="b"/>
              <a:pathLst>
                <a:path w="78" h="54">
                  <a:moveTo>
                    <a:pt x="8" y="0"/>
                  </a:moveTo>
                  <a:lnTo>
                    <a:pt x="24" y="7"/>
                  </a:lnTo>
                  <a:lnTo>
                    <a:pt x="47" y="15"/>
                  </a:lnTo>
                  <a:lnTo>
                    <a:pt x="62" y="23"/>
                  </a:lnTo>
                  <a:lnTo>
                    <a:pt x="78" y="38"/>
                  </a:lnTo>
                  <a:lnTo>
                    <a:pt x="70" y="46"/>
                  </a:lnTo>
                  <a:lnTo>
                    <a:pt x="70" y="54"/>
                  </a:lnTo>
                  <a:lnTo>
                    <a:pt x="55" y="38"/>
                  </a:lnTo>
                  <a:lnTo>
                    <a:pt x="39" y="31"/>
                  </a:lnTo>
                  <a:lnTo>
                    <a:pt x="24" y="23"/>
                  </a:lnTo>
                  <a:lnTo>
                    <a:pt x="0" y="15"/>
                  </a:lnTo>
                  <a:lnTo>
                    <a:pt x="8" y="7"/>
                  </a:lnTo>
                  <a:lnTo>
                    <a:pt x="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6" name="Freeform 132"/>
            <p:cNvSpPr>
              <a:spLocks/>
            </p:cNvSpPr>
            <p:nvPr/>
          </p:nvSpPr>
          <p:spPr bwMode="auto">
            <a:xfrm>
              <a:off x="8015288" y="1704975"/>
              <a:ext cx="98425" cy="111125"/>
            </a:xfrm>
            <a:custGeom>
              <a:avLst/>
              <a:gdLst/>
              <a:ahLst/>
              <a:cxnLst>
                <a:cxn ang="0">
                  <a:pos x="8" y="0"/>
                </a:cxn>
                <a:cxn ang="0">
                  <a:pos x="23" y="16"/>
                </a:cxn>
                <a:cxn ang="0">
                  <a:pos x="39" y="31"/>
                </a:cxn>
                <a:cxn ang="0">
                  <a:pos x="47" y="47"/>
                </a:cxn>
                <a:cxn ang="0">
                  <a:pos x="54" y="55"/>
                </a:cxn>
                <a:cxn ang="0">
                  <a:pos x="62" y="62"/>
                </a:cxn>
                <a:cxn ang="0">
                  <a:pos x="54" y="62"/>
                </a:cxn>
                <a:cxn ang="0">
                  <a:pos x="47" y="70"/>
                </a:cxn>
                <a:cxn ang="0">
                  <a:pos x="39" y="55"/>
                </a:cxn>
                <a:cxn ang="0">
                  <a:pos x="23" y="39"/>
                </a:cxn>
                <a:cxn ang="0">
                  <a:pos x="16" y="24"/>
                </a:cxn>
                <a:cxn ang="0">
                  <a:pos x="0" y="16"/>
                </a:cxn>
                <a:cxn ang="0">
                  <a:pos x="0" y="8"/>
                </a:cxn>
                <a:cxn ang="0">
                  <a:pos x="8" y="0"/>
                </a:cxn>
              </a:cxnLst>
              <a:rect l="0" t="0" r="r" b="b"/>
              <a:pathLst>
                <a:path w="62" h="70">
                  <a:moveTo>
                    <a:pt x="8" y="0"/>
                  </a:moveTo>
                  <a:lnTo>
                    <a:pt x="23" y="16"/>
                  </a:lnTo>
                  <a:lnTo>
                    <a:pt x="39" y="31"/>
                  </a:lnTo>
                  <a:lnTo>
                    <a:pt x="47" y="47"/>
                  </a:lnTo>
                  <a:lnTo>
                    <a:pt x="54" y="55"/>
                  </a:lnTo>
                  <a:lnTo>
                    <a:pt x="62" y="62"/>
                  </a:lnTo>
                  <a:lnTo>
                    <a:pt x="54" y="62"/>
                  </a:lnTo>
                  <a:lnTo>
                    <a:pt x="47" y="70"/>
                  </a:lnTo>
                  <a:lnTo>
                    <a:pt x="39" y="55"/>
                  </a:lnTo>
                  <a:lnTo>
                    <a:pt x="23" y="39"/>
                  </a:lnTo>
                  <a:lnTo>
                    <a:pt x="16" y="24"/>
                  </a:lnTo>
                  <a:lnTo>
                    <a:pt x="0" y="16"/>
                  </a:lnTo>
                  <a:lnTo>
                    <a:pt x="0" y="8"/>
                  </a:lnTo>
                  <a:lnTo>
                    <a:pt x="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7" name="Freeform 133"/>
            <p:cNvSpPr>
              <a:spLocks/>
            </p:cNvSpPr>
            <p:nvPr/>
          </p:nvSpPr>
          <p:spPr bwMode="auto">
            <a:xfrm>
              <a:off x="8089900" y="1803400"/>
              <a:ext cx="61913" cy="123825"/>
            </a:xfrm>
            <a:custGeom>
              <a:avLst/>
              <a:gdLst/>
              <a:ahLst/>
              <a:cxnLst>
                <a:cxn ang="0">
                  <a:pos x="15" y="0"/>
                </a:cxn>
                <a:cxn ang="0">
                  <a:pos x="15" y="8"/>
                </a:cxn>
                <a:cxn ang="0">
                  <a:pos x="23" y="16"/>
                </a:cxn>
                <a:cxn ang="0">
                  <a:pos x="23" y="24"/>
                </a:cxn>
                <a:cxn ang="0">
                  <a:pos x="31" y="39"/>
                </a:cxn>
                <a:cxn ang="0">
                  <a:pos x="31" y="47"/>
                </a:cxn>
                <a:cxn ang="0">
                  <a:pos x="39" y="55"/>
                </a:cxn>
                <a:cxn ang="0">
                  <a:pos x="39" y="70"/>
                </a:cxn>
                <a:cxn ang="0">
                  <a:pos x="39" y="78"/>
                </a:cxn>
                <a:cxn ang="0">
                  <a:pos x="31" y="78"/>
                </a:cxn>
                <a:cxn ang="0">
                  <a:pos x="23" y="78"/>
                </a:cxn>
                <a:cxn ang="0">
                  <a:pos x="23" y="63"/>
                </a:cxn>
                <a:cxn ang="0">
                  <a:pos x="15" y="39"/>
                </a:cxn>
                <a:cxn ang="0">
                  <a:pos x="7" y="24"/>
                </a:cxn>
                <a:cxn ang="0">
                  <a:pos x="0" y="8"/>
                </a:cxn>
                <a:cxn ang="0">
                  <a:pos x="7" y="0"/>
                </a:cxn>
                <a:cxn ang="0">
                  <a:pos x="15" y="0"/>
                </a:cxn>
              </a:cxnLst>
              <a:rect l="0" t="0" r="r" b="b"/>
              <a:pathLst>
                <a:path w="39" h="78">
                  <a:moveTo>
                    <a:pt x="15" y="0"/>
                  </a:moveTo>
                  <a:lnTo>
                    <a:pt x="15" y="8"/>
                  </a:lnTo>
                  <a:lnTo>
                    <a:pt x="23" y="16"/>
                  </a:lnTo>
                  <a:lnTo>
                    <a:pt x="23" y="24"/>
                  </a:lnTo>
                  <a:lnTo>
                    <a:pt x="31" y="39"/>
                  </a:lnTo>
                  <a:lnTo>
                    <a:pt x="31" y="47"/>
                  </a:lnTo>
                  <a:lnTo>
                    <a:pt x="39" y="55"/>
                  </a:lnTo>
                  <a:lnTo>
                    <a:pt x="39" y="70"/>
                  </a:lnTo>
                  <a:lnTo>
                    <a:pt x="39" y="78"/>
                  </a:lnTo>
                  <a:lnTo>
                    <a:pt x="31" y="78"/>
                  </a:lnTo>
                  <a:lnTo>
                    <a:pt x="23" y="78"/>
                  </a:lnTo>
                  <a:lnTo>
                    <a:pt x="23" y="63"/>
                  </a:lnTo>
                  <a:lnTo>
                    <a:pt x="15" y="39"/>
                  </a:lnTo>
                  <a:lnTo>
                    <a:pt x="7" y="24"/>
                  </a:lnTo>
                  <a:lnTo>
                    <a:pt x="0" y="8"/>
                  </a:lnTo>
                  <a:lnTo>
                    <a:pt x="7" y="0"/>
                  </a:lnTo>
                  <a:lnTo>
                    <a:pt x="1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8" name="Freeform 134"/>
            <p:cNvSpPr>
              <a:spLocks/>
            </p:cNvSpPr>
            <p:nvPr/>
          </p:nvSpPr>
          <p:spPr bwMode="auto">
            <a:xfrm>
              <a:off x="8126413" y="1927225"/>
              <a:ext cx="12700" cy="12700"/>
            </a:xfrm>
            <a:custGeom>
              <a:avLst/>
              <a:gdLst/>
              <a:ahLst/>
              <a:cxnLst>
                <a:cxn ang="0">
                  <a:pos x="8" y="8"/>
                </a:cxn>
                <a:cxn ang="0">
                  <a:pos x="8" y="8"/>
                </a:cxn>
                <a:cxn ang="0">
                  <a:pos x="8" y="8"/>
                </a:cxn>
                <a:cxn ang="0">
                  <a:pos x="8" y="8"/>
                </a:cxn>
                <a:cxn ang="0">
                  <a:pos x="0" y="0"/>
                </a:cxn>
                <a:cxn ang="0">
                  <a:pos x="8" y="0"/>
                </a:cxn>
                <a:cxn ang="0">
                  <a:pos x="8" y="8"/>
                </a:cxn>
              </a:cxnLst>
              <a:rect l="0" t="0" r="r" b="b"/>
              <a:pathLst>
                <a:path w="8" h="8">
                  <a:moveTo>
                    <a:pt x="8" y="8"/>
                  </a:moveTo>
                  <a:lnTo>
                    <a:pt x="8" y="8"/>
                  </a:lnTo>
                  <a:lnTo>
                    <a:pt x="8" y="8"/>
                  </a:lnTo>
                  <a:lnTo>
                    <a:pt x="8" y="8"/>
                  </a:lnTo>
                  <a:lnTo>
                    <a:pt x="0" y="0"/>
                  </a:lnTo>
                  <a:lnTo>
                    <a:pt x="8" y="0"/>
                  </a:lnTo>
                  <a:lnTo>
                    <a:pt x="8"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9" name="Freeform 135"/>
            <p:cNvSpPr>
              <a:spLocks/>
            </p:cNvSpPr>
            <p:nvPr/>
          </p:nvSpPr>
          <p:spPr bwMode="auto">
            <a:xfrm>
              <a:off x="8139113" y="1914525"/>
              <a:ext cx="122238" cy="74613"/>
            </a:xfrm>
            <a:custGeom>
              <a:avLst/>
              <a:gdLst/>
              <a:ahLst/>
              <a:cxnLst>
                <a:cxn ang="0">
                  <a:pos x="8" y="0"/>
                </a:cxn>
                <a:cxn ang="0">
                  <a:pos x="23" y="8"/>
                </a:cxn>
                <a:cxn ang="0">
                  <a:pos x="46" y="16"/>
                </a:cxn>
                <a:cxn ang="0">
                  <a:pos x="62" y="24"/>
                </a:cxn>
                <a:cxn ang="0">
                  <a:pos x="77" y="39"/>
                </a:cxn>
                <a:cxn ang="0">
                  <a:pos x="77" y="47"/>
                </a:cxn>
                <a:cxn ang="0">
                  <a:pos x="70" y="47"/>
                </a:cxn>
                <a:cxn ang="0">
                  <a:pos x="54" y="39"/>
                </a:cxn>
                <a:cxn ang="0">
                  <a:pos x="39" y="31"/>
                </a:cxn>
                <a:cxn ang="0">
                  <a:pos x="23" y="24"/>
                </a:cxn>
                <a:cxn ang="0">
                  <a:pos x="0" y="16"/>
                </a:cxn>
                <a:cxn ang="0">
                  <a:pos x="0" y="8"/>
                </a:cxn>
                <a:cxn ang="0">
                  <a:pos x="8" y="0"/>
                </a:cxn>
              </a:cxnLst>
              <a:rect l="0" t="0" r="r" b="b"/>
              <a:pathLst>
                <a:path w="77" h="47">
                  <a:moveTo>
                    <a:pt x="8" y="0"/>
                  </a:moveTo>
                  <a:lnTo>
                    <a:pt x="23" y="8"/>
                  </a:lnTo>
                  <a:lnTo>
                    <a:pt x="46" y="16"/>
                  </a:lnTo>
                  <a:lnTo>
                    <a:pt x="62" y="24"/>
                  </a:lnTo>
                  <a:lnTo>
                    <a:pt x="77" y="39"/>
                  </a:lnTo>
                  <a:lnTo>
                    <a:pt x="77" y="47"/>
                  </a:lnTo>
                  <a:lnTo>
                    <a:pt x="70" y="47"/>
                  </a:lnTo>
                  <a:lnTo>
                    <a:pt x="54" y="39"/>
                  </a:lnTo>
                  <a:lnTo>
                    <a:pt x="39" y="31"/>
                  </a:lnTo>
                  <a:lnTo>
                    <a:pt x="23" y="24"/>
                  </a:lnTo>
                  <a:lnTo>
                    <a:pt x="0" y="16"/>
                  </a:lnTo>
                  <a:lnTo>
                    <a:pt x="0" y="8"/>
                  </a:lnTo>
                  <a:lnTo>
                    <a:pt x="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0" name="Freeform 136"/>
            <p:cNvSpPr>
              <a:spLocks/>
            </p:cNvSpPr>
            <p:nvPr/>
          </p:nvSpPr>
          <p:spPr bwMode="auto">
            <a:xfrm>
              <a:off x="8250238" y="1976438"/>
              <a:ext cx="111125" cy="98425"/>
            </a:xfrm>
            <a:custGeom>
              <a:avLst/>
              <a:gdLst/>
              <a:ahLst/>
              <a:cxnLst>
                <a:cxn ang="0">
                  <a:pos x="7" y="0"/>
                </a:cxn>
                <a:cxn ang="0">
                  <a:pos x="31" y="8"/>
                </a:cxn>
                <a:cxn ang="0">
                  <a:pos x="46" y="23"/>
                </a:cxn>
                <a:cxn ang="0">
                  <a:pos x="62" y="39"/>
                </a:cxn>
                <a:cxn ang="0">
                  <a:pos x="70" y="55"/>
                </a:cxn>
                <a:cxn ang="0">
                  <a:pos x="70" y="62"/>
                </a:cxn>
                <a:cxn ang="0">
                  <a:pos x="62" y="62"/>
                </a:cxn>
                <a:cxn ang="0">
                  <a:pos x="46" y="47"/>
                </a:cxn>
                <a:cxn ang="0">
                  <a:pos x="31" y="31"/>
                </a:cxn>
                <a:cxn ang="0">
                  <a:pos x="15" y="23"/>
                </a:cxn>
                <a:cxn ang="0">
                  <a:pos x="0" y="8"/>
                </a:cxn>
                <a:cxn ang="0">
                  <a:pos x="7" y="8"/>
                </a:cxn>
                <a:cxn ang="0">
                  <a:pos x="7" y="0"/>
                </a:cxn>
              </a:cxnLst>
              <a:rect l="0" t="0" r="r" b="b"/>
              <a:pathLst>
                <a:path w="70" h="62">
                  <a:moveTo>
                    <a:pt x="7" y="0"/>
                  </a:moveTo>
                  <a:lnTo>
                    <a:pt x="31" y="8"/>
                  </a:lnTo>
                  <a:lnTo>
                    <a:pt x="46" y="23"/>
                  </a:lnTo>
                  <a:lnTo>
                    <a:pt x="62" y="39"/>
                  </a:lnTo>
                  <a:lnTo>
                    <a:pt x="70" y="55"/>
                  </a:lnTo>
                  <a:lnTo>
                    <a:pt x="70" y="62"/>
                  </a:lnTo>
                  <a:lnTo>
                    <a:pt x="62" y="62"/>
                  </a:lnTo>
                  <a:lnTo>
                    <a:pt x="46" y="47"/>
                  </a:lnTo>
                  <a:lnTo>
                    <a:pt x="31" y="31"/>
                  </a:lnTo>
                  <a:lnTo>
                    <a:pt x="15" y="23"/>
                  </a:lnTo>
                  <a:lnTo>
                    <a:pt x="0" y="8"/>
                  </a:lnTo>
                  <a:lnTo>
                    <a:pt x="7" y="8"/>
                  </a:lnTo>
                  <a:lnTo>
                    <a:pt x="7"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1" name="Freeform 137"/>
            <p:cNvSpPr>
              <a:spLocks/>
            </p:cNvSpPr>
            <p:nvPr/>
          </p:nvSpPr>
          <p:spPr bwMode="auto">
            <a:xfrm>
              <a:off x="8348663" y="2063750"/>
              <a:ext cx="73025" cy="122238"/>
            </a:xfrm>
            <a:custGeom>
              <a:avLst/>
              <a:gdLst/>
              <a:ahLst/>
              <a:cxnLst>
                <a:cxn ang="0">
                  <a:pos x="8" y="0"/>
                </a:cxn>
                <a:cxn ang="0">
                  <a:pos x="23" y="15"/>
                </a:cxn>
                <a:cxn ang="0">
                  <a:pos x="31" y="38"/>
                </a:cxn>
                <a:cxn ang="0">
                  <a:pos x="39" y="54"/>
                </a:cxn>
                <a:cxn ang="0">
                  <a:pos x="46" y="69"/>
                </a:cxn>
                <a:cxn ang="0">
                  <a:pos x="39" y="77"/>
                </a:cxn>
                <a:cxn ang="0">
                  <a:pos x="39" y="77"/>
                </a:cxn>
                <a:cxn ang="0">
                  <a:pos x="31" y="62"/>
                </a:cxn>
                <a:cxn ang="0">
                  <a:pos x="23" y="38"/>
                </a:cxn>
                <a:cxn ang="0">
                  <a:pos x="8" y="23"/>
                </a:cxn>
                <a:cxn ang="0">
                  <a:pos x="0" y="7"/>
                </a:cxn>
                <a:cxn ang="0">
                  <a:pos x="8" y="7"/>
                </a:cxn>
                <a:cxn ang="0">
                  <a:pos x="8" y="0"/>
                </a:cxn>
              </a:cxnLst>
              <a:rect l="0" t="0" r="r" b="b"/>
              <a:pathLst>
                <a:path w="46" h="77">
                  <a:moveTo>
                    <a:pt x="8" y="0"/>
                  </a:moveTo>
                  <a:lnTo>
                    <a:pt x="23" y="15"/>
                  </a:lnTo>
                  <a:lnTo>
                    <a:pt x="31" y="38"/>
                  </a:lnTo>
                  <a:lnTo>
                    <a:pt x="39" y="54"/>
                  </a:lnTo>
                  <a:lnTo>
                    <a:pt x="46" y="69"/>
                  </a:lnTo>
                  <a:lnTo>
                    <a:pt x="39" y="77"/>
                  </a:lnTo>
                  <a:lnTo>
                    <a:pt x="39" y="77"/>
                  </a:lnTo>
                  <a:lnTo>
                    <a:pt x="31" y="62"/>
                  </a:lnTo>
                  <a:lnTo>
                    <a:pt x="23" y="38"/>
                  </a:lnTo>
                  <a:lnTo>
                    <a:pt x="8" y="23"/>
                  </a:lnTo>
                  <a:lnTo>
                    <a:pt x="0" y="7"/>
                  </a:lnTo>
                  <a:lnTo>
                    <a:pt x="8" y="7"/>
                  </a:lnTo>
                  <a:lnTo>
                    <a:pt x="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2" name="Freeform 138"/>
            <p:cNvSpPr>
              <a:spLocks/>
            </p:cNvSpPr>
            <p:nvPr/>
          </p:nvSpPr>
          <p:spPr bwMode="auto">
            <a:xfrm>
              <a:off x="8410575" y="2173288"/>
              <a:ext cx="36513" cy="136525"/>
            </a:xfrm>
            <a:custGeom>
              <a:avLst/>
              <a:gdLst/>
              <a:ahLst/>
              <a:cxnLst>
                <a:cxn ang="0">
                  <a:pos x="7" y="0"/>
                </a:cxn>
                <a:cxn ang="0">
                  <a:pos x="15" y="24"/>
                </a:cxn>
                <a:cxn ang="0">
                  <a:pos x="23" y="47"/>
                </a:cxn>
                <a:cxn ang="0">
                  <a:pos x="23" y="55"/>
                </a:cxn>
                <a:cxn ang="0">
                  <a:pos x="23" y="63"/>
                </a:cxn>
                <a:cxn ang="0">
                  <a:pos x="23" y="78"/>
                </a:cxn>
                <a:cxn ang="0">
                  <a:pos x="23" y="86"/>
                </a:cxn>
                <a:cxn ang="0">
                  <a:pos x="15" y="86"/>
                </a:cxn>
                <a:cxn ang="0">
                  <a:pos x="7" y="86"/>
                </a:cxn>
                <a:cxn ang="0">
                  <a:pos x="7" y="78"/>
                </a:cxn>
                <a:cxn ang="0">
                  <a:pos x="7" y="70"/>
                </a:cxn>
                <a:cxn ang="0">
                  <a:pos x="7" y="47"/>
                </a:cxn>
                <a:cxn ang="0">
                  <a:pos x="0" y="31"/>
                </a:cxn>
                <a:cxn ang="0">
                  <a:pos x="0" y="8"/>
                </a:cxn>
                <a:cxn ang="0">
                  <a:pos x="0" y="8"/>
                </a:cxn>
                <a:cxn ang="0">
                  <a:pos x="7" y="0"/>
                </a:cxn>
              </a:cxnLst>
              <a:rect l="0" t="0" r="r" b="b"/>
              <a:pathLst>
                <a:path w="23" h="86">
                  <a:moveTo>
                    <a:pt x="7" y="0"/>
                  </a:moveTo>
                  <a:lnTo>
                    <a:pt x="15" y="24"/>
                  </a:lnTo>
                  <a:lnTo>
                    <a:pt x="23" y="47"/>
                  </a:lnTo>
                  <a:lnTo>
                    <a:pt x="23" y="55"/>
                  </a:lnTo>
                  <a:lnTo>
                    <a:pt x="23" y="63"/>
                  </a:lnTo>
                  <a:lnTo>
                    <a:pt x="23" y="78"/>
                  </a:lnTo>
                  <a:lnTo>
                    <a:pt x="23" y="86"/>
                  </a:lnTo>
                  <a:lnTo>
                    <a:pt x="15" y="86"/>
                  </a:lnTo>
                  <a:lnTo>
                    <a:pt x="7" y="86"/>
                  </a:lnTo>
                  <a:lnTo>
                    <a:pt x="7" y="78"/>
                  </a:lnTo>
                  <a:lnTo>
                    <a:pt x="7" y="70"/>
                  </a:lnTo>
                  <a:lnTo>
                    <a:pt x="7" y="47"/>
                  </a:lnTo>
                  <a:lnTo>
                    <a:pt x="0" y="31"/>
                  </a:lnTo>
                  <a:lnTo>
                    <a:pt x="0" y="8"/>
                  </a:lnTo>
                  <a:lnTo>
                    <a:pt x="0" y="8"/>
                  </a:lnTo>
                  <a:lnTo>
                    <a:pt x="7"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3" name="Freeform 139"/>
            <p:cNvSpPr>
              <a:spLocks/>
            </p:cNvSpPr>
            <p:nvPr/>
          </p:nvSpPr>
          <p:spPr bwMode="auto">
            <a:xfrm>
              <a:off x="8421688" y="2309813"/>
              <a:ext cx="25400" cy="85725"/>
            </a:xfrm>
            <a:custGeom>
              <a:avLst/>
              <a:gdLst/>
              <a:ahLst/>
              <a:cxnLst>
                <a:cxn ang="0">
                  <a:pos x="16" y="0"/>
                </a:cxn>
                <a:cxn ang="0">
                  <a:pos x="16" y="15"/>
                </a:cxn>
                <a:cxn ang="0">
                  <a:pos x="16" y="31"/>
                </a:cxn>
                <a:cxn ang="0">
                  <a:pos x="16" y="39"/>
                </a:cxn>
                <a:cxn ang="0">
                  <a:pos x="16" y="54"/>
                </a:cxn>
                <a:cxn ang="0">
                  <a:pos x="8" y="54"/>
                </a:cxn>
                <a:cxn ang="0">
                  <a:pos x="0" y="54"/>
                </a:cxn>
                <a:cxn ang="0">
                  <a:pos x="0" y="39"/>
                </a:cxn>
                <a:cxn ang="0">
                  <a:pos x="0" y="23"/>
                </a:cxn>
                <a:cxn ang="0">
                  <a:pos x="0" y="15"/>
                </a:cxn>
                <a:cxn ang="0">
                  <a:pos x="0" y="0"/>
                </a:cxn>
                <a:cxn ang="0">
                  <a:pos x="8" y="0"/>
                </a:cxn>
                <a:cxn ang="0">
                  <a:pos x="16" y="0"/>
                </a:cxn>
              </a:cxnLst>
              <a:rect l="0" t="0" r="r" b="b"/>
              <a:pathLst>
                <a:path w="16" h="54">
                  <a:moveTo>
                    <a:pt x="16" y="0"/>
                  </a:moveTo>
                  <a:lnTo>
                    <a:pt x="16" y="15"/>
                  </a:lnTo>
                  <a:lnTo>
                    <a:pt x="16" y="31"/>
                  </a:lnTo>
                  <a:lnTo>
                    <a:pt x="16" y="39"/>
                  </a:lnTo>
                  <a:lnTo>
                    <a:pt x="16" y="54"/>
                  </a:lnTo>
                  <a:lnTo>
                    <a:pt x="8" y="54"/>
                  </a:lnTo>
                  <a:lnTo>
                    <a:pt x="0" y="54"/>
                  </a:lnTo>
                  <a:lnTo>
                    <a:pt x="0" y="39"/>
                  </a:lnTo>
                  <a:lnTo>
                    <a:pt x="0" y="23"/>
                  </a:lnTo>
                  <a:lnTo>
                    <a:pt x="0" y="15"/>
                  </a:lnTo>
                  <a:lnTo>
                    <a:pt x="0" y="0"/>
                  </a:lnTo>
                  <a:lnTo>
                    <a:pt x="8" y="0"/>
                  </a:lnTo>
                  <a:lnTo>
                    <a:pt x="1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4" name="Freeform 140"/>
            <p:cNvSpPr>
              <a:spLocks/>
            </p:cNvSpPr>
            <p:nvPr/>
          </p:nvSpPr>
          <p:spPr bwMode="auto">
            <a:xfrm>
              <a:off x="8397875" y="2395538"/>
              <a:ext cx="49213" cy="87313"/>
            </a:xfrm>
            <a:custGeom>
              <a:avLst/>
              <a:gdLst/>
              <a:ahLst/>
              <a:cxnLst>
                <a:cxn ang="0">
                  <a:pos x="31" y="0"/>
                </a:cxn>
                <a:cxn ang="0">
                  <a:pos x="23" y="16"/>
                </a:cxn>
                <a:cxn ang="0">
                  <a:pos x="23" y="23"/>
                </a:cxn>
                <a:cxn ang="0">
                  <a:pos x="15" y="39"/>
                </a:cxn>
                <a:cxn ang="0">
                  <a:pos x="8" y="55"/>
                </a:cxn>
                <a:cxn ang="0">
                  <a:pos x="0" y="47"/>
                </a:cxn>
                <a:cxn ang="0">
                  <a:pos x="0" y="47"/>
                </a:cxn>
                <a:cxn ang="0">
                  <a:pos x="0" y="31"/>
                </a:cxn>
                <a:cxn ang="0">
                  <a:pos x="8" y="23"/>
                </a:cxn>
                <a:cxn ang="0">
                  <a:pos x="8" y="8"/>
                </a:cxn>
                <a:cxn ang="0">
                  <a:pos x="15" y="0"/>
                </a:cxn>
                <a:cxn ang="0">
                  <a:pos x="23" y="0"/>
                </a:cxn>
                <a:cxn ang="0">
                  <a:pos x="31" y="0"/>
                </a:cxn>
              </a:cxnLst>
              <a:rect l="0" t="0" r="r" b="b"/>
              <a:pathLst>
                <a:path w="31" h="55">
                  <a:moveTo>
                    <a:pt x="31" y="0"/>
                  </a:moveTo>
                  <a:lnTo>
                    <a:pt x="23" y="16"/>
                  </a:lnTo>
                  <a:lnTo>
                    <a:pt x="23" y="23"/>
                  </a:lnTo>
                  <a:lnTo>
                    <a:pt x="15" y="39"/>
                  </a:lnTo>
                  <a:lnTo>
                    <a:pt x="8" y="55"/>
                  </a:lnTo>
                  <a:lnTo>
                    <a:pt x="0" y="47"/>
                  </a:lnTo>
                  <a:lnTo>
                    <a:pt x="0" y="47"/>
                  </a:lnTo>
                  <a:lnTo>
                    <a:pt x="0" y="31"/>
                  </a:lnTo>
                  <a:lnTo>
                    <a:pt x="8" y="23"/>
                  </a:lnTo>
                  <a:lnTo>
                    <a:pt x="8" y="8"/>
                  </a:lnTo>
                  <a:lnTo>
                    <a:pt x="15" y="0"/>
                  </a:lnTo>
                  <a:lnTo>
                    <a:pt x="23" y="0"/>
                  </a:lnTo>
                  <a:lnTo>
                    <a:pt x="3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5" name="Freeform 141"/>
            <p:cNvSpPr>
              <a:spLocks/>
            </p:cNvSpPr>
            <p:nvPr/>
          </p:nvSpPr>
          <p:spPr bwMode="auto">
            <a:xfrm>
              <a:off x="8385175" y="2470150"/>
              <a:ext cx="12700" cy="12700"/>
            </a:xfrm>
            <a:custGeom>
              <a:avLst/>
              <a:gdLst/>
              <a:ahLst/>
              <a:cxnLst>
                <a:cxn ang="0">
                  <a:pos x="8" y="8"/>
                </a:cxn>
                <a:cxn ang="0">
                  <a:pos x="0" y="0"/>
                </a:cxn>
                <a:cxn ang="0">
                  <a:pos x="0" y="0"/>
                </a:cxn>
                <a:cxn ang="0">
                  <a:pos x="0" y="0"/>
                </a:cxn>
                <a:cxn ang="0">
                  <a:pos x="8" y="0"/>
                </a:cxn>
                <a:cxn ang="0">
                  <a:pos x="8" y="0"/>
                </a:cxn>
                <a:cxn ang="0">
                  <a:pos x="8" y="8"/>
                </a:cxn>
              </a:cxnLst>
              <a:rect l="0" t="0" r="r" b="b"/>
              <a:pathLst>
                <a:path w="8" h="8">
                  <a:moveTo>
                    <a:pt x="8" y="8"/>
                  </a:moveTo>
                  <a:lnTo>
                    <a:pt x="0" y="0"/>
                  </a:lnTo>
                  <a:lnTo>
                    <a:pt x="0" y="0"/>
                  </a:lnTo>
                  <a:lnTo>
                    <a:pt x="0" y="0"/>
                  </a:lnTo>
                  <a:lnTo>
                    <a:pt x="8" y="0"/>
                  </a:lnTo>
                  <a:lnTo>
                    <a:pt x="8" y="0"/>
                  </a:lnTo>
                  <a:lnTo>
                    <a:pt x="8"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6" name="Freeform 142"/>
            <p:cNvSpPr>
              <a:spLocks/>
            </p:cNvSpPr>
            <p:nvPr/>
          </p:nvSpPr>
          <p:spPr bwMode="auto">
            <a:xfrm>
              <a:off x="8397875" y="2457450"/>
              <a:ext cx="98425" cy="160338"/>
            </a:xfrm>
            <a:custGeom>
              <a:avLst/>
              <a:gdLst/>
              <a:ahLst/>
              <a:cxnLst>
                <a:cxn ang="0">
                  <a:pos x="8" y="0"/>
                </a:cxn>
                <a:cxn ang="0">
                  <a:pos x="15" y="16"/>
                </a:cxn>
                <a:cxn ang="0">
                  <a:pos x="23" y="23"/>
                </a:cxn>
                <a:cxn ang="0">
                  <a:pos x="31" y="39"/>
                </a:cxn>
                <a:cxn ang="0">
                  <a:pos x="39" y="47"/>
                </a:cxn>
                <a:cxn ang="0">
                  <a:pos x="46" y="62"/>
                </a:cxn>
                <a:cxn ang="0">
                  <a:pos x="54" y="70"/>
                </a:cxn>
                <a:cxn ang="0">
                  <a:pos x="62" y="85"/>
                </a:cxn>
                <a:cxn ang="0">
                  <a:pos x="62" y="93"/>
                </a:cxn>
                <a:cxn ang="0">
                  <a:pos x="54" y="101"/>
                </a:cxn>
                <a:cxn ang="0">
                  <a:pos x="46" y="101"/>
                </a:cxn>
                <a:cxn ang="0">
                  <a:pos x="46" y="93"/>
                </a:cxn>
                <a:cxn ang="0">
                  <a:pos x="39" y="78"/>
                </a:cxn>
                <a:cxn ang="0">
                  <a:pos x="31" y="70"/>
                </a:cxn>
                <a:cxn ang="0">
                  <a:pos x="31" y="54"/>
                </a:cxn>
                <a:cxn ang="0">
                  <a:pos x="23" y="47"/>
                </a:cxn>
                <a:cxn ang="0">
                  <a:pos x="15" y="31"/>
                </a:cxn>
                <a:cxn ang="0">
                  <a:pos x="8" y="23"/>
                </a:cxn>
                <a:cxn ang="0">
                  <a:pos x="0" y="16"/>
                </a:cxn>
                <a:cxn ang="0">
                  <a:pos x="0" y="8"/>
                </a:cxn>
                <a:cxn ang="0">
                  <a:pos x="8" y="0"/>
                </a:cxn>
              </a:cxnLst>
              <a:rect l="0" t="0" r="r" b="b"/>
              <a:pathLst>
                <a:path w="62" h="101">
                  <a:moveTo>
                    <a:pt x="8" y="0"/>
                  </a:moveTo>
                  <a:lnTo>
                    <a:pt x="15" y="16"/>
                  </a:lnTo>
                  <a:lnTo>
                    <a:pt x="23" y="23"/>
                  </a:lnTo>
                  <a:lnTo>
                    <a:pt x="31" y="39"/>
                  </a:lnTo>
                  <a:lnTo>
                    <a:pt x="39" y="47"/>
                  </a:lnTo>
                  <a:lnTo>
                    <a:pt x="46" y="62"/>
                  </a:lnTo>
                  <a:lnTo>
                    <a:pt x="54" y="70"/>
                  </a:lnTo>
                  <a:lnTo>
                    <a:pt x="62" y="85"/>
                  </a:lnTo>
                  <a:lnTo>
                    <a:pt x="62" y="93"/>
                  </a:lnTo>
                  <a:lnTo>
                    <a:pt x="54" y="101"/>
                  </a:lnTo>
                  <a:lnTo>
                    <a:pt x="46" y="101"/>
                  </a:lnTo>
                  <a:lnTo>
                    <a:pt x="46" y="93"/>
                  </a:lnTo>
                  <a:lnTo>
                    <a:pt x="39" y="78"/>
                  </a:lnTo>
                  <a:lnTo>
                    <a:pt x="31" y="70"/>
                  </a:lnTo>
                  <a:lnTo>
                    <a:pt x="31" y="54"/>
                  </a:lnTo>
                  <a:lnTo>
                    <a:pt x="23" y="47"/>
                  </a:lnTo>
                  <a:lnTo>
                    <a:pt x="15" y="31"/>
                  </a:lnTo>
                  <a:lnTo>
                    <a:pt x="8" y="23"/>
                  </a:lnTo>
                  <a:lnTo>
                    <a:pt x="0" y="16"/>
                  </a:lnTo>
                  <a:lnTo>
                    <a:pt x="0" y="8"/>
                  </a:lnTo>
                  <a:lnTo>
                    <a:pt x="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7" name="Freeform 143"/>
            <p:cNvSpPr>
              <a:spLocks/>
            </p:cNvSpPr>
            <p:nvPr/>
          </p:nvSpPr>
          <p:spPr bwMode="auto">
            <a:xfrm>
              <a:off x="8470900" y="2605088"/>
              <a:ext cx="61913" cy="173038"/>
            </a:xfrm>
            <a:custGeom>
              <a:avLst/>
              <a:gdLst/>
              <a:ahLst/>
              <a:cxnLst>
                <a:cxn ang="0">
                  <a:pos x="16" y="0"/>
                </a:cxn>
                <a:cxn ang="0">
                  <a:pos x="24" y="16"/>
                </a:cxn>
                <a:cxn ang="0">
                  <a:pos x="24" y="31"/>
                </a:cxn>
                <a:cxn ang="0">
                  <a:pos x="31" y="39"/>
                </a:cxn>
                <a:cxn ang="0">
                  <a:pos x="31" y="55"/>
                </a:cxn>
                <a:cxn ang="0">
                  <a:pos x="31" y="70"/>
                </a:cxn>
                <a:cxn ang="0">
                  <a:pos x="39" y="86"/>
                </a:cxn>
                <a:cxn ang="0">
                  <a:pos x="39" y="93"/>
                </a:cxn>
                <a:cxn ang="0">
                  <a:pos x="39" y="109"/>
                </a:cxn>
                <a:cxn ang="0">
                  <a:pos x="31" y="109"/>
                </a:cxn>
                <a:cxn ang="0">
                  <a:pos x="24" y="109"/>
                </a:cxn>
                <a:cxn ang="0">
                  <a:pos x="24" y="93"/>
                </a:cxn>
                <a:cxn ang="0">
                  <a:pos x="24" y="86"/>
                </a:cxn>
                <a:cxn ang="0">
                  <a:pos x="24" y="70"/>
                </a:cxn>
                <a:cxn ang="0">
                  <a:pos x="16" y="55"/>
                </a:cxn>
                <a:cxn ang="0">
                  <a:pos x="16" y="47"/>
                </a:cxn>
                <a:cxn ang="0">
                  <a:pos x="16" y="31"/>
                </a:cxn>
                <a:cxn ang="0">
                  <a:pos x="8" y="23"/>
                </a:cxn>
                <a:cxn ang="0">
                  <a:pos x="0" y="8"/>
                </a:cxn>
                <a:cxn ang="0">
                  <a:pos x="8" y="8"/>
                </a:cxn>
                <a:cxn ang="0">
                  <a:pos x="16" y="0"/>
                </a:cxn>
              </a:cxnLst>
              <a:rect l="0" t="0" r="r" b="b"/>
              <a:pathLst>
                <a:path w="39" h="109">
                  <a:moveTo>
                    <a:pt x="16" y="0"/>
                  </a:moveTo>
                  <a:lnTo>
                    <a:pt x="24" y="16"/>
                  </a:lnTo>
                  <a:lnTo>
                    <a:pt x="24" y="31"/>
                  </a:lnTo>
                  <a:lnTo>
                    <a:pt x="31" y="39"/>
                  </a:lnTo>
                  <a:lnTo>
                    <a:pt x="31" y="55"/>
                  </a:lnTo>
                  <a:lnTo>
                    <a:pt x="31" y="70"/>
                  </a:lnTo>
                  <a:lnTo>
                    <a:pt x="39" y="86"/>
                  </a:lnTo>
                  <a:lnTo>
                    <a:pt x="39" y="93"/>
                  </a:lnTo>
                  <a:lnTo>
                    <a:pt x="39" y="109"/>
                  </a:lnTo>
                  <a:lnTo>
                    <a:pt x="31" y="109"/>
                  </a:lnTo>
                  <a:lnTo>
                    <a:pt x="24" y="109"/>
                  </a:lnTo>
                  <a:lnTo>
                    <a:pt x="24" y="93"/>
                  </a:lnTo>
                  <a:lnTo>
                    <a:pt x="24" y="86"/>
                  </a:lnTo>
                  <a:lnTo>
                    <a:pt x="24" y="70"/>
                  </a:lnTo>
                  <a:lnTo>
                    <a:pt x="16" y="55"/>
                  </a:lnTo>
                  <a:lnTo>
                    <a:pt x="16" y="47"/>
                  </a:lnTo>
                  <a:lnTo>
                    <a:pt x="16" y="31"/>
                  </a:lnTo>
                  <a:lnTo>
                    <a:pt x="8" y="23"/>
                  </a:lnTo>
                  <a:lnTo>
                    <a:pt x="0" y="8"/>
                  </a:lnTo>
                  <a:lnTo>
                    <a:pt x="8" y="8"/>
                  </a:lnTo>
                  <a:lnTo>
                    <a:pt x="1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8" name="Freeform 144"/>
            <p:cNvSpPr>
              <a:spLocks/>
            </p:cNvSpPr>
            <p:nvPr/>
          </p:nvSpPr>
          <p:spPr bwMode="auto">
            <a:xfrm>
              <a:off x="8470900" y="2778125"/>
              <a:ext cx="61913" cy="184150"/>
            </a:xfrm>
            <a:custGeom>
              <a:avLst/>
              <a:gdLst/>
              <a:ahLst/>
              <a:cxnLst>
                <a:cxn ang="0">
                  <a:pos x="39" y="0"/>
                </a:cxn>
                <a:cxn ang="0">
                  <a:pos x="39" y="15"/>
                </a:cxn>
                <a:cxn ang="0">
                  <a:pos x="39" y="31"/>
                </a:cxn>
                <a:cxn ang="0">
                  <a:pos x="31" y="46"/>
                </a:cxn>
                <a:cxn ang="0">
                  <a:pos x="31" y="62"/>
                </a:cxn>
                <a:cxn ang="0">
                  <a:pos x="31" y="70"/>
                </a:cxn>
                <a:cxn ang="0">
                  <a:pos x="24" y="85"/>
                </a:cxn>
                <a:cxn ang="0">
                  <a:pos x="24" y="101"/>
                </a:cxn>
                <a:cxn ang="0">
                  <a:pos x="16" y="116"/>
                </a:cxn>
                <a:cxn ang="0">
                  <a:pos x="8" y="109"/>
                </a:cxn>
                <a:cxn ang="0">
                  <a:pos x="0" y="109"/>
                </a:cxn>
                <a:cxn ang="0">
                  <a:pos x="8" y="93"/>
                </a:cxn>
                <a:cxn ang="0">
                  <a:pos x="8" y="85"/>
                </a:cxn>
                <a:cxn ang="0">
                  <a:pos x="16" y="70"/>
                </a:cxn>
                <a:cxn ang="0">
                  <a:pos x="16" y="54"/>
                </a:cxn>
                <a:cxn ang="0">
                  <a:pos x="16" y="39"/>
                </a:cxn>
                <a:cxn ang="0">
                  <a:pos x="24" y="31"/>
                </a:cxn>
                <a:cxn ang="0">
                  <a:pos x="24" y="15"/>
                </a:cxn>
                <a:cxn ang="0">
                  <a:pos x="24" y="0"/>
                </a:cxn>
                <a:cxn ang="0">
                  <a:pos x="31" y="0"/>
                </a:cxn>
                <a:cxn ang="0">
                  <a:pos x="39" y="0"/>
                </a:cxn>
              </a:cxnLst>
              <a:rect l="0" t="0" r="r" b="b"/>
              <a:pathLst>
                <a:path w="39" h="116">
                  <a:moveTo>
                    <a:pt x="39" y="0"/>
                  </a:moveTo>
                  <a:lnTo>
                    <a:pt x="39" y="15"/>
                  </a:lnTo>
                  <a:lnTo>
                    <a:pt x="39" y="31"/>
                  </a:lnTo>
                  <a:lnTo>
                    <a:pt x="31" y="46"/>
                  </a:lnTo>
                  <a:lnTo>
                    <a:pt x="31" y="62"/>
                  </a:lnTo>
                  <a:lnTo>
                    <a:pt x="31" y="70"/>
                  </a:lnTo>
                  <a:lnTo>
                    <a:pt x="24" y="85"/>
                  </a:lnTo>
                  <a:lnTo>
                    <a:pt x="24" y="101"/>
                  </a:lnTo>
                  <a:lnTo>
                    <a:pt x="16" y="116"/>
                  </a:lnTo>
                  <a:lnTo>
                    <a:pt x="8" y="109"/>
                  </a:lnTo>
                  <a:lnTo>
                    <a:pt x="0" y="109"/>
                  </a:lnTo>
                  <a:lnTo>
                    <a:pt x="8" y="93"/>
                  </a:lnTo>
                  <a:lnTo>
                    <a:pt x="8" y="85"/>
                  </a:lnTo>
                  <a:lnTo>
                    <a:pt x="16" y="70"/>
                  </a:lnTo>
                  <a:lnTo>
                    <a:pt x="16" y="54"/>
                  </a:lnTo>
                  <a:lnTo>
                    <a:pt x="16" y="39"/>
                  </a:lnTo>
                  <a:lnTo>
                    <a:pt x="24" y="31"/>
                  </a:lnTo>
                  <a:lnTo>
                    <a:pt x="24" y="15"/>
                  </a:lnTo>
                  <a:lnTo>
                    <a:pt x="24" y="0"/>
                  </a:lnTo>
                  <a:lnTo>
                    <a:pt x="31" y="0"/>
                  </a:lnTo>
                  <a:lnTo>
                    <a:pt x="3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9" name="Freeform 145"/>
            <p:cNvSpPr>
              <a:spLocks/>
            </p:cNvSpPr>
            <p:nvPr/>
          </p:nvSpPr>
          <p:spPr bwMode="auto">
            <a:xfrm>
              <a:off x="8385175" y="2951163"/>
              <a:ext cx="111125" cy="160338"/>
            </a:xfrm>
            <a:custGeom>
              <a:avLst/>
              <a:gdLst/>
              <a:ahLst/>
              <a:cxnLst>
                <a:cxn ang="0">
                  <a:pos x="70" y="7"/>
                </a:cxn>
                <a:cxn ang="0">
                  <a:pos x="62" y="23"/>
                </a:cxn>
                <a:cxn ang="0">
                  <a:pos x="54" y="31"/>
                </a:cxn>
                <a:cxn ang="0">
                  <a:pos x="54" y="46"/>
                </a:cxn>
                <a:cxn ang="0">
                  <a:pos x="47" y="54"/>
                </a:cxn>
                <a:cxn ang="0">
                  <a:pos x="39" y="69"/>
                </a:cxn>
                <a:cxn ang="0">
                  <a:pos x="31" y="85"/>
                </a:cxn>
                <a:cxn ang="0">
                  <a:pos x="16" y="93"/>
                </a:cxn>
                <a:cxn ang="0">
                  <a:pos x="8" y="101"/>
                </a:cxn>
                <a:cxn ang="0">
                  <a:pos x="0" y="101"/>
                </a:cxn>
                <a:cxn ang="0">
                  <a:pos x="0" y="93"/>
                </a:cxn>
                <a:cxn ang="0">
                  <a:pos x="8" y="85"/>
                </a:cxn>
                <a:cxn ang="0">
                  <a:pos x="16" y="69"/>
                </a:cxn>
                <a:cxn ang="0">
                  <a:pos x="23" y="62"/>
                </a:cxn>
                <a:cxn ang="0">
                  <a:pos x="31" y="46"/>
                </a:cxn>
                <a:cxn ang="0">
                  <a:pos x="39" y="38"/>
                </a:cxn>
                <a:cxn ang="0">
                  <a:pos x="47" y="23"/>
                </a:cxn>
                <a:cxn ang="0">
                  <a:pos x="47" y="15"/>
                </a:cxn>
                <a:cxn ang="0">
                  <a:pos x="54" y="0"/>
                </a:cxn>
                <a:cxn ang="0">
                  <a:pos x="62" y="0"/>
                </a:cxn>
                <a:cxn ang="0">
                  <a:pos x="70" y="7"/>
                </a:cxn>
              </a:cxnLst>
              <a:rect l="0" t="0" r="r" b="b"/>
              <a:pathLst>
                <a:path w="70" h="101">
                  <a:moveTo>
                    <a:pt x="70" y="7"/>
                  </a:moveTo>
                  <a:lnTo>
                    <a:pt x="62" y="23"/>
                  </a:lnTo>
                  <a:lnTo>
                    <a:pt x="54" y="31"/>
                  </a:lnTo>
                  <a:lnTo>
                    <a:pt x="54" y="46"/>
                  </a:lnTo>
                  <a:lnTo>
                    <a:pt x="47" y="54"/>
                  </a:lnTo>
                  <a:lnTo>
                    <a:pt x="39" y="69"/>
                  </a:lnTo>
                  <a:lnTo>
                    <a:pt x="31" y="85"/>
                  </a:lnTo>
                  <a:lnTo>
                    <a:pt x="16" y="93"/>
                  </a:lnTo>
                  <a:lnTo>
                    <a:pt x="8" y="101"/>
                  </a:lnTo>
                  <a:lnTo>
                    <a:pt x="0" y="101"/>
                  </a:lnTo>
                  <a:lnTo>
                    <a:pt x="0" y="93"/>
                  </a:lnTo>
                  <a:lnTo>
                    <a:pt x="8" y="85"/>
                  </a:lnTo>
                  <a:lnTo>
                    <a:pt x="16" y="69"/>
                  </a:lnTo>
                  <a:lnTo>
                    <a:pt x="23" y="62"/>
                  </a:lnTo>
                  <a:lnTo>
                    <a:pt x="31" y="46"/>
                  </a:lnTo>
                  <a:lnTo>
                    <a:pt x="39" y="38"/>
                  </a:lnTo>
                  <a:lnTo>
                    <a:pt x="47" y="23"/>
                  </a:lnTo>
                  <a:lnTo>
                    <a:pt x="47" y="15"/>
                  </a:lnTo>
                  <a:lnTo>
                    <a:pt x="54" y="0"/>
                  </a:lnTo>
                  <a:lnTo>
                    <a:pt x="62" y="0"/>
                  </a:lnTo>
                  <a:lnTo>
                    <a:pt x="70"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0" name="Freeform 146"/>
            <p:cNvSpPr>
              <a:spLocks/>
            </p:cNvSpPr>
            <p:nvPr/>
          </p:nvSpPr>
          <p:spPr bwMode="auto">
            <a:xfrm>
              <a:off x="8250238" y="3098800"/>
              <a:ext cx="147638" cy="134938"/>
            </a:xfrm>
            <a:custGeom>
              <a:avLst/>
              <a:gdLst/>
              <a:ahLst/>
              <a:cxnLst>
                <a:cxn ang="0">
                  <a:pos x="93" y="8"/>
                </a:cxn>
                <a:cxn ang="0">
                  <a:pos x="85" y="23"/>
                </a:cxn>
                <a:cxn ang="0">
                  <a:pos x="77" y="31"/>
                </a:cxn>
                <a:cxn ang="0">
                  <a:pos x="62" y="39"/>
                </a:cxn>
                <a:cxn ang="0">
                  <a:pos x="54" y="46"/>
                </a:cxn>
                <a:cxn ang="0">
                  <a:pos x="38" y="62"/>
                </a:cxn>
                <a:cxn ang="0">
                  <a:pos x="31" y="70"/>
                </a:cxn>
                <a:cxn ang="0">
                  <a:pos x="15" y="77"/>
                </a:cxn>
                <a:cxn ang="0">
                  <a:pos x="0" y="85"/>
                </a:cxn>
                <a:cxn ang="0">
                  <a:pos x="0" y="77"/>
                </a:cxn>
                <a:cxn ang="0">
                  <a:pos x="0" y="70"/>
                </a:cxn>
                <a:cxn ang="0">
                  <a:pos x="7" y="62"/>
                </a:cxn>
                <a:cxn ang="0">
                  <a:pos x="23" y="54"/>
                </a:cxn>
                <a:cxn ang="0">
                  <a:pos x="31" y="46"/>
                </a:cxn>
                <a:cxn ang="0">
                  <a:pos x="46" y="39"/>
                </a:cxn>
                <a:cxn ang="0">
                  <a:pos x="54" y="31"/>
                </a:cxn>
                <a:cxn ang="0">
                  <a:pos x="62" y="23"/>
                </a:cxn>
                <a:cxn ang="0">
                  <a:pos x="70" y="8"/>
                </a:cxn>
                <a:cxn ang="0">
                  <a:pos x="85" y="0"/>
                </a:cxn>
                <a:cxn ang="0">
                  <a:pos x="85" y="8"/>
                </a:cxn>
                <a:cxn ang="0">
                  <a:pos x="93" y="8"/>
                </a:cxn>
              </a:cxnLst>
              <a:rect l="0" t="0" r="r" b="b"/>
              <a:pathLst>
                <a:path w="93" h="85">
                  <a:moveTo>
                    <a:pt x="93" y="8"/>
                  </a:moveTo>
                  <a:lnTo>
                    <a:pt x="85" y="23"/>
                  </a:lnTo>
                  <a:lnTo>
                    <a:pt x="77" y="31"/>
                  </a:lnTo>
                  <a:lnTo>
                    <a:pt x="62" y="39"/>
                  </a:lnTo>
                  <a:lnTo>
                    <a:pt x="54" y="46"/>
                  </a:lnTo>
                  <a:lnTo>
                    <a:pt x="38" y="62"/>
                  </a:lnTo>
                  <a:lnTo>
                    <a:pt x="31" y="70"/>
                  </a:lnTo>
                  <a:lnTo>
                    <a:pt x="15" y="77"/>
                  </a:lnTo>
                  <a:lnTo>
                    <a:pt x="0" y="85"/>
                  </a:lnTo>
                  <a:lnTo>
                    <a:pt x="0" y="77"/>
                  </a:lnTo>
                  <a:lnTo>
                    <a:pt x="0" y="70"/>
                  </a:lnTo>
                  <a:lnTo>
                    <a:pt x="7" y="62"/>
                  </a:lnTo>
                  <a:lnTo>
                    <a:pt x="23" y="54"/>
                  </a:lnTo>
                  <a:lnTo>
                    <a:pt x="31" y="46"/>
                  </a:lnTo>
                  <a:lnTo>
                    <a:pt x="46" y="39"/>
                  </a:lnTo>
                  <a:lnTo>
                    <a:pt x="54" y="31"/>
                  </a:lnTo>
                  <a:lnTo>
                    <a:pt x="62" y="23"/>
                  </a:lnTo>
                  <a:lnTo>
                    <a:pt x="70" y="8"/>
                  </a:lnTo>
                  <a:lnTo>
                    <a:pt x="85" y="0"/>
                  </a:lnTo>
                  <a:lnTo>
                    <a:pt x="85" y="8"/>
                  </a:lnTo>
                  <a:lnTo>
                    <a:pt x="93"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1" name="Freeform 147"/>
            <p:cNvSpPr>
              <a:spLocks/>
            </p:cNvSpPr>
            <p:nvPr/>
          </p:nvSpPr>
          <p:spPr bwMode="auto">
            <a:xfrm>
              <a:off x="8077200" y="3209925"/>
              <a:ext cx="173038" cy="73025"/>
            </a:xfrm>
            <a:custGeom>
              <a:avLst/>
              <a:gdLst/>
              <a:ahLst/>
              <a:cxnLst>
                <a:cxn ang="0">
                  <a:pos x="109" y="15"/>
                </a:cxn>
                <a:cxn ang="0">
                  <a:pos x="101" y="15"/>
                </a:cxn>
                <a:cxn ang="0">
                  <a:pos x="85" y="23"/>
                </a:cxn>
                <a:cxn ang="0">
                  <a:pos x="70" y="31"/>
                </a:cxn>
                <a:cxn ang="0">
                  <a:pos x="54" y="38"/>
                </a:cxn>
                <a:cxn ang="0">
                  <a:pos x="47" y="38"/>
                </a:cxn>
                <a:cxn ang="0">
                  <a:pos x="31" y="46"/>
                </a:cxn>
                <a:cxn ang="0">
                  <a:pos x="15" y="46"/>
                </a:cxn>
                <a:cxn ang="0">
                  <a:pos x="0" y="46"/>
                </a:cxn>
                <a:cxn ang="0">
                  <a:pos x="0" y="38"/>
                </a:cxn>
                <a:cxn ang="0">
                  <a:pos x="0" y="31"/>
                </a:cxn>
                <a:cxn ang="0">
                  <a:pos x="8" y="31"/>
                </a:cxn>
                <a:cxn ang="0">
                  <a:pos x="23" y="31"/>
                </a:cxn>
                <a:cxn ang="0">
                  <a:pos x="39" y="23"/>
                </a:cxn>
                <a:cxn ang="0">
                  <a:pos x="54" y="23"/>
                </a:cxn>
                <a:cxn ang="0">
                  <a:pos x="70" y="15"/>
                </a:cxn>
                <a:cxn ang="0">
                  <a:pos x="78" y="7"/>
                </a:cxn>
                <a:cxn ang="0">
                  <a:pos x="93" y="7"/>
                </a:cxn>
                <a:cxn ang="0">
                  <a:pos x="109" y="0"/>
                </a:cxn>
                <a:cxn ang="0">
                  <a:pos x="109" y="7"/>
                </a:cxn>
                <a:cxn ang="0">
                  <a:pos x="109" y="15"/>
                </a:cxn>
              </a:cxnLst>
              <a:rect l="0" t="0" r="r" b="b"/>
              <a:pathLst>
                <a:path w="109" h="46">
                  <a:moveTo>
                    <a:pt x="109" y="15"/>
                  </a:moveTo>
                  <a:lnTo>
                    <a:pt x="101" y="15"/>
                  </a:lnTo>
                  <a:lnTo>
                    <a:pt x="85" y="23"/>
                  </a:lnTo>
                  <a:lnTo>
                    <a:pt x="70" y="31"/>
                  </a:lnTo>
                  <a:lnTo>
                    <a:pt x="54" y="38"/>
                  </a:lnTo>
                  <a:lnTo>
                    <a:pt x="47" y="38"/>
                  </a:lnTo>
                  <a:lnTo>
                    <a:pt x="31" y="46"/>
                  </a:lnTo>
                  <a:lnTo>
                    <a:pt x="15" y="46"/>
                  </a:lnTo>
                  <a:lnTo>
                    <a:pt x="0" y="46"/>
                  </a:lnTo>
                  <a:lnTo>
                    <a:pt x="0" y="38"/>
                  </a:lnTo>
                  <a:lnTo>
                    <a:pt x="0" y="31"/>
                  </a:lnTo>
                  <a:lnTo>
                    <a:pt x="8" y="31"/>
                  </a:lnTo>
                  <a:lnTo>
                    <a:pt x="23" y="31"/>
                  </a:lnTo>
                  <a:lnTo>
                    <a:pt x="39" y="23"/>
                  </a:lnTo>
                  <a:lnTo>
                    <a:pt x="54" y="23"/>
                  </a:lnTo>
                  <a:lnTo>
                    <a:pt x="70" y="15"/>
                  </a:lnTo>
                  <a:lnTo>
                    <a:pt x="78" y="7"/>
                  </a:lnTo>
                  <a:lnTo>
                    <a:pt x="93" y="7"/>
                  </a:lnTo>
                  <a:lnTo>
                    <a:pt x="109" y="0"/>
                  </a:lnTo>
                  <a:lnTo>
                    <a:pt x="109" y="7"/>
                  </a:lnTo>
                  <a:lnTo>
                    <a:pt x="109" y="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2" name="Freeform 148"/>
            <p:cNvSpPr>
              <a:spLocks/>
            </p:cNvSpPr>
            <p:nvPr/>
          </p:nvSpPr>
          <p:spPr bwMode="auto">
            <a:xfrm>
              <a:off x="8064500" y="3259138"/>
              <a:ext cx="12700" cy="11113"/>
            </a:xfrm>
            <a:custGeom>
              <a:avLst/>
              <a:gdLst/>
              <a:ahLst/>
              <a:cxnLst>
                <a:cxn ang="0">
                  <a:pos x="0" y="7"/>
                </a:cxn>
                <a:cxn ang="0">
                  <a:pos x="0" y="7"/>
                </a:cxn>
                <a:cxn ang="0">
                  <a:pos x="0" y="7"/>
                </a:cxn>
                <a:cxn ang="0">
                  <a:pos x="0" y="7"/>
                </a:cxn>
                <a:cxn ang="0">
                  <a:pos x="8" y="0"/>
                </a:cxn>
                <a:cxn ang="0">
                  <a:pos x="8" y="7"/>
                </a:cxn>
                <a:cxn ang="0">
                  <a:pos x="0" y="7"/>
                </a:cxn>
              </a:cxnLst>
              <a:rect l="0" t="0" r="r" b="b"/>
              <a:pathLst>
                <a:path w="8" h="7">
                  <a:moveTo>
                    <a:pt x="0" y="7"/>
                  </a:moveTo>
                  <a:lnTo>
                    <a:pt x="0" y="7"/>
                  </a:lnTo>
                  <a:lnTo>
                    <a:pt x="0" y="7"/>
                  </a:lnTo>
                  <a:lnTo>
                    <a:pt x="0" y="7"/>
                  </a:lnTo>
                  <a:lnTo>
                    <a:pt x="8" y="0"/>
                  </a:lnTo>
                  <a:lnTo>
                    <a:pt x="8" y="7"/>
                  </a:lnTo>
                  <a:lnTo>
                    <a:pt x="0"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3" name="Freeform 149"/>
            <p:cNvSpPr>
              <a:spLocks/>
            </p:cNvSpPr>
            <p:nvPr/>
          </p:nvSpPr>
          <p:spPr bwMode="auto">
            <a:xfrm>
              <a:off x="8027988" y="3270250"/>
              <a:ext cx="61913" cy="173038"/>
            </a:xfrm>
            <a:custGeom>
              <a:avLst/>
              <a:gdLst/>
              <a:ahLst/>
              <a:cxnLst>
                <a:cxn ang="0">
                  <a:pos x="39" y="0"/>
                </a:cxn>
                <a:cxn ang="0">
                  <a:pos x="39" y="16"/>
                </a:cxn>
                <a:cxn ang="0">
                  <a:pos x="39" y="32"/>
                </a:cxn>
                <a:cxn ang="0">
                  <a:pos x="31" y="47"/>
                </a:cxn>
                <a:cxn ang="0">
                  <a:pos x="31" y="63"/>
                </a:cxn>
                <a:cxn ang="0">
                  <a:pos x="31" y="70"/>
                </a:cxn>
                <a:cxn ang="0">
                  <a:pos x="23" y="86"/>
                </a:cxn>
                <a:cxn ang="0">
                  <a:pos x="23" y="101"/>
                </a:cxn>
                <a:cxn ang="0">
                  <a:pos x="15" y="109"/>
                </a:cxn>
                <a:cxn ang="0">
                  <a:pos x="8" y="109"/>
                </a:cxn>
                <a:cxn ang="0">
                  <a:pos x="0" y="109"/>
                </a:cxn>
                <a:cxn ang="0">
                  <a:pos x="8" y="94"/>
                </a:cxn>
                <a:cxn ang="0">
                  <a:pos x="8" y="86"/>
                </a:cxn>
                <a:cxn ang="0">
                  <a:pos x="15" y="70"/>
                </a:cxn>
                <a:cxn ang="0">
                  <a:pos x="15" y="55"/>
                </a:cxn>
                <a:cxn ang="0">
                  <a:pos x="15" y="47"/>
                </a:cxn>
                <a:cxn ang="0">
                  <a:pos x="23" y="32"/>
                </a:cxn>
                <a:cxn ang="0">
                  <a:pos x="23" y="16"/>
                </a:cxn>
                <a:cxn ang="0">
                  <a:pos x="23" y="0"/>
                </a:cxn>
                <a:cxn ang="0">
                  <a:pos x="31" y="0"/>
                </a:cxn>
                <a:cxn ang="0">
                  <a:pos x="39" y="0"/>
                </a:cxn>
              </a:cxnLst>
              <a:rect l="0" t="0" r="r" b="b"/>
              <a:pathLst>
                <a:path w="39" h="109">
                  <a:moveTo>
                    <a:pt x="39" y="0"/>
                  </a:moveTo>
                  <a:lnTo>
                    <a:pt x="39" y="16"/>
                  </a:lnTo>
                  <a:lnTo>
                    <a:pt x="39" y="32"/>
                  </a:lnTo>
                  <a:lnTo>
                    <a:pt x="31" y="47"/>
                  </a:lnTo>
                  <a:lnTo>
                    <a:pt x="31" y="63"/>
                  </a:lnTo>
                  <a:lnTo>
                    <a:pt x="31" y="70"/>
                  </a:lnTo>
                  <a:lnTo>
                    <a:pt x="23" y="86"/>
                  </a:lnTo>
                  <a:lnTo>
                    <a:pt x="23" y="101"/>
                  </a:lnTo>
                  <a:lnTo>
                    <a:pt x="15" y="109"/>
                  </a:lnTo>
                  <a:lnTo>
                    <a:pt x="8" y="109"/>
                  </a:lnTo>
                  <a:lnTo>
                    <a:pt x="0" y="109"/>
                  </a:lnTo>
                  <a:lnTo>
                    <a:pt x="8" y="94"/>
                  </a:lnTo>
                  <a:lnTo>
                    <a:pt x="8" y="86"/>
                  </a:lnTo>
                  <a:lnTo>
                    <a:pt x="15" y="70"/>
                  </a:lnTo>
                  <a:lnTo>
                    <a:pt x="15" y="55"/>
                  </a:lnTo>
                  <a:lnTo>
                    <a:pt x="15" y="47"/>
                  </a:lnTo>
                  <a:lnTo>
                    <a:pt x="23" y="32"/>
                  </a:lnTo>
                  <a:lnTo>
                    <a:pt x="23" y="16"/>
                  </a:lnTo>
                  <a:lnTo>
                    <a:pt x="23" y="0"/>
                  </a:lnTo>
                  <a:lnTo>
                    <a:pt x="31" y="0"/>
                  </a:lnTo>
                  <a:lnTo>
                    <a:pt x="3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4" name="Freeform 150"/>
            <p:cNvSpPr>
              <a:spLocks/>
            </p:cNvSpPr>
            <p:nvPr/>
          </p:nvSpPr>
          <p:spPr bwMode="auto">
            <a:xfrm>
              <a:off x="7942263" y="3443288"/>
              <a:ext cx="109538" cy="147638"/>
            </a:xfrm>
            <a:custGeom>
              <a:avLst/>
              <a:gdLst/>
              <a:ahLst/>
              <a:cxnLst>
                <a:cxn ang="0">
                  <a:pos x="69" y="0"/>
                </a:cxn>
                <a:cxn ang="0">
                  <a:pos x="62" y="16"/>
                </a:cxn>
                <a:cxn ang="0">
                  <a:pos x="54" y="31"/>
                </a:cxn>
                <a:cxn ang="0">
                  <a:pos x="54" y="39"/>
                </a:cxn>
                <a:cxn ang="0">
                  <a:pos x="46" y="55"/>
                </a:cxn>
                <a:cxn ang="0">
                  <a:pos x="38" y="62"/>
                </a:cxn>
                <a:cxn ang="0">
                  <a:pos x="23" y="70"/>
                </a:cxn>
                <a:cxn ang="0">
                  <a:pos x="15" y="86"/>
                </a:cxn>
                <a:cxn ang="0">
                  <a:pos x="7" y="93"/>
                </a:cxn>
                <a:cxn ang="0">
                  <a:pos x="0" y="86"/>
                </a:cxn>
                <a:cxn ang="0">
                  <a:pos x="0" y="78"/>
                </a:cxn>
                <a:cxn ang="0">
                  <a:pos x="7" y="70"/>
                </a:cxn>
                <a:cxn ang="0">
                  <a:pos x="15" y="62"/>
                </a:cxn>
                <a:cxn ang="0">
                  <a:pos x="23" y="55"/>
                </a:cxn>
                <a:cxn ang="0">
                  <a:pos x="31" y="39"/>
                </a:cxn>
                <a:cxn ang="0">
                  <a:pos x="38" y="31"/>
                </a:cxn>
                <a:cxn ang="0">
                  <a:pos x="46" y="23"/>
                </a:cxn>
                <a:cxn ang="0">
                  <a:pos x="46" y="8"/>
                </a:cxn>
                <a:cxn ang="0">
                  <a:pos x="54" y="0"/>
                </a:cxn>
                <a:cxn ang="0">
                  <a:pos x="62" y="0"/>
                </a:cxn>
                <a:cxn ang="0">
                  <a:pos x="69" y="0"/>
                </a:cxn>
              </a:cxnLst>
              <a:rect l="0" t="0" r="r" b="b"/>
              <a:pathLst>
                <a:path w="69" h="93">
                  <a:moveTo>
                    <a:pt x="69" y="0"/>
                  </a:moveTo>
                  <a:lnTo>
                    <a:pt x="62" y="16"/>
                  </a:lnTo>
                  <a:lnTo>
                    <a:pt x="54" y="31"/>
                  </a:lnTo>
                  <a:lnTo>
                    <a:pt x="54" y="39"/>
                  </a:lnTo>
                  <a:lnTo>
                    <a:pt x="46" y="55"/>
                  </a:lnTo>
                  <a:lnTo>
                    <a:pt x="38" y="62"/>
                  </a:lnTo>
                  <a:lnTo>
                    <a:pt x="23" y="70"/>
                  </a:lnTo>
                  <a:lnTo>
                    <a:pt x="15" y="86"/>
                  </a:lnTo>
                  <a:lnTo>
                    <a:pt x="7" y="93"/>
                  </a:lnTo>
                  <a:lnTo>
                    <a:pt x="0" y="86"/>
                  </a:lnTo>
                  <a:lnTo>
                    <a:pt x="0" y="78"/>
                  </a:lnTo>
                  <a:lnTo>
                    <a:pt x="7" y="70"/>
                  </a:lnTo>
                  <a:lnTo>
                    <a:pt x="15" y="62"/>
                  </a:lnTo>
                  <a:lnTo>
                    <a:pt x="23" y="55"/>
                  </a:lnTo>
                  <a:lnTo>
                    <a:pt x="31" y="39"/>
                  </a:lnTo>
                  <a:lnTo>
                    <a:pt x="38" y="31"/>
                  </a:lnTo>
                  <a:lnTo>
                    <a:pt x="46" y="23"/>
                  </a:lnTo>
                  <a:lnTo>
                    <a:pt x="46" y="8"/>
                  </a:lnTo>
                  <a:lnTo>
                    <a:pt x="54" y="0"/>
                  </a:lnTo>
                  <a:lnTo>
                    <a:pt x="62" y="0"/>
                  </a:lnTo>
                  <a:lnTo>
                    <a:pt x="6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5" name="Freeform 151"/>
            <p:cNvSpPr>
              <a:spLocks/>
            </p:cNvSpPr>
            <p:nvPr/>
          </p:nvSpPr>
          <p:spPr bwMode="auto">
            <a:xfrm>
              <a:off x="7805738" y="3567113"/>
              <a:ext cx="147638" cy="111125"/>
            </a:xfrm>
            <a:custGeom>
              <a:avLst/>
              <a:gdLst/>
              <a:ahLst/>
              <a:cxnLst>
                <a:cxn ang="0">
                  <a:pos x="93" y="15"/>
                </a:cxn>
                <a:cxn ang="0">
                  <a:pos x="86" y="23"/>
                </a:cxn>
                <a:cxn ang="0">
                  <a:pos x="78" y="31"/>
                </a:cxn>
                <a:cxn ang="0">
                  <a:pos x="62" y="39"/>
                </a:cxn>
                <a:cxn ang="0">
                  <a:pos x="54" y="46"/>
                </a:cxn>
                <a:cxn ang="0">
                  <a:pos x="39" y="54"/>
                </a:cxn>
                <a:cxn ang="0">
                  <a:pos x="31" y="62"/>
                </a:cxn>
                <a:cxn ang="0">
                  <a:pos x="16" y="70"/>
                </a:cxn>
                <a:cxn ang="0">
                  <a:pos x="8" y="70"/>
                </a:cxn>
                <a:cxn ang="0">
                  <a:pos x="0" y="62"/>
                </a:cxn>
                <a:cxn ang="0">
                  <a:pos x="0" y="62"/>
                </a:cxn>
                <a:cxn ang="0">
                  <a:pos x="8" y="54"/>
                </a:cxn>
                <a:cxn ang="0">
                  <a:pos x="23" y="46"/>
                </a:cxn>
                <a:cxn ang="0">
                  <a:pos x="31" y="39"/>
                </a:cxn>
                <a:cxn ang="0">
                  <a:pos x="47" y="31"/>
                </a:cxn>
                <a:cxn ang="0">
                  <a:pos x="54" y="31"/>
                </a:cxn>
                <a:cxn ang="0">
                  <a:pos x="62" y="23"/>
                </a:cxn>
                <a:cxn ang="0">
                  <a:pos x="78" y="8"/>
                </a:cxn>
                <a:cxn ang="0">
                  <a:pos x="86" y="0"/>
                </a:cxn>
                <a:cxn ang="0">
                  <a:pos x="86" y="8"/>
                </a:cxn>
                <a:cxn ang="0">
                  <a:pos x="93" y="15"/>
                </a:cxn>
              </a:cxnLst>
              <a:rect l="0" t="0" r="r" b="b"/>
              <a:pathLst>
                <a:path w="93" h="70">
                  <a:moveTo>
                    <a:pt x="93" y="15"/>
                  </a:moveTo>
                  <a:lnTo>
                    <a:pt x="86" y="23"/>
                  </a:lnTo>
                  <a:lnTo>
                    <a:pt x="78" y="31"/>
                  </a:lnTo>
                  <a:lnTo>
                    <a:pt x="62" y="39"/>
                  </a:lnTo>
                  <a:lnTo>
                    <a:pt x="54" y="46"/>
                  </a:lnTo>
                  <a:lnTo>
                    <a:pt x="39" y="54"/>
                  </a:lnTo>
                  <a:lnTo>
                    <a:pt x="31" y="62"/>
                  </a:lnTo>
                  <a:lnTo>
                    <a:pt x="16" y="70"/>
                  </a:lnTo>
                  <a:lnTo>
                    <a:pt x="8" y="70"/>
                  </a:lnTo>
                  <a:lnTo>
                    <a:pt x="0" y="62"/>
                  </a:lnTo>
                  <a:lnTo>
                    <a:pt x="0" y="62"/>
                  </a:lnTo>
                  <a:lnTo>
                    <a:pt x="8" y="54"/>
                  </a:lnTo>
                  <a:lnTo>
                    <a:pt x="23" y="46"/>
                  </a:lnTo>
                  <a:lnTo>
                    <a:pt x="31" y="39"/>
                  </a:lnTo>
                  <a:lnTo>
                    <a:pt x="47" y="31"/>
                  </a:lnTo>
                  <a:lnTo>
                    <a:pt x="54" y="31"/>
                  </a:lnTo>
                  <a:lnTo>
                    <a:pt x="62" y="23"/>
                  </a:lnTo>
                  <a:lnTo>
                    <a:pt x="78" y="8"/>
                  </a:lnTo>
                  <a:lnTo>
                    <a:pt x="86" y="0"/>
                  </a:lnTo>
                  <a:lnTo>
                    <a:pt x="86" y="8"/>
                  </a:lnTo>
                  <a:lnTo>
                    <a:pt x="93" y="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6" name="Freeform 152"/>
            <p:cNvSpPr>
              <a:spLocks/>
            </p:cNvSpPr>
            <p:nvPr/>
          </p:nvSpPr>
          <p:spPr bwMode="auto">
            <a:xfrm>
              <a:off x="7645400" y="3665538"/>
              <a:ext cx="173038" cy="49213"/>
            </a:xfrm>
            <a:custGeom>
              <a:avLst/>
              <a:gdLst/>
              <a:ahLst/>
              <a:cxnLst>
                <a:cxn ang="0">
                  <a:pos x="109" y="8"/>
                </a:cxn>
                <a:cxn ang="0">
                  <a:pos x="93" y="15"/>
                </a:cxn>
                <a:cxn ang="0">
                  <a:pos x="78" y="23"/>
                </a:cxn>
                <a:cxn ang="0">
                  <a:pos x="70" y="23"/>
                </a:cxn>
                <a:cxn ang="0">
                  <a:pos x="55" y="23"/>
                </a:cxn>
                <a:cxn ang="0">
                  <a:pos x="39" y="31"/>
                </a:cxn>
                <a:cxn ang="0">
                  <a:pos x="23" y="31"/>
                </a:cxn>
                <a:cxn ang="0">
                  <a:pos x="8" y="31"/>
                </a:cxn>
                <a:cxn ang="0">
                  <a:pos x="0" y="31"/>
                </a:cxn>
                <a:cxn ang="0">
                  <a:pos x="0" y="23"/>
                </a:cxn>
                <a:cxn ang="0">
                  <a:pos x="0" y="15"/>
                </a:cxn>
                <a:cxn ang="0">
                  <a:pos x="8" y="15"/>
                </a:cxn>
                <a:cxn ang="0">
                  <a:pos x="23" y="15"/>
                </a:cxn>
                <a:cxn ang="0">
                  <a:pos x="39" y="15"/>
                </a:cxn>
                <a:cxn ang="0">
                  <a:pos x="47" y="15"/>
                </a:cxn>
                <a:cxn ang="0">
                  <a:pos x="62" y="8"/>
                </a:cxn>
                <a:cxn ang="0">
                  <a:pos x="78" y="8"/>
                </a:cxn>
                <a:cxn ang="0">
                  <a:pos x="86" y="0"/>
                </a:cxn>
                <a:cxn ang="0">
                  <a:pos x="101" y="0"/>
                </a:cxn>
                <a:cxn ang="0">
                  <a:pos x="101" y="0"/>
                </a:cxn>
                <a:cxn ang="0">
                  <a:pos x="109" y="8"/>
                </a:cxn>
              </a:cxnLst>
              <a:rect l="0" t="0" r="r" b="b"/>
              <a:pathLst>
                <a:path w="109" h="31">
                  <a:moveTo>
                    <a:pt x="109" y="8"/>
                  </a:moveTo>
                  <a:lnTo>
                    <a:pt x="93" y="15"/>
                  </a:lnTo>
                  <a:lnTo>
                    <a:pt x="78" y="23"/>
                  </a:lnTo>
                  <a:lnTo>
                    <a:pt x="70" y="23"/>
                  </a:lnTo>
                  <a:lnTo>
                    <a:pt x="55" y="23"/>
                  </a:lnTo>
                  <a:lnTo>
                    <a:pt x="39" y="31"/>
                  </a:lnTo>
                  <a:lnTo>
                    <a:pt x="23" y="31"/>
                  </a:lnTo>
                  <a:lnTo>
                    <a:pt x="8" y="31"/>
                  </a:lnTo>
                  <a:lnTo>
                    <a:pt x="0" y="31"/>
                  </a:lnTo>
                  <a:lnTo>
                    <a:pt x="0" y="23"/>
                  </a:lnTo>
                  <a:lnTo>
                    <a:pt x="0" y="15"/>
                  </a:lnTo>
                  <a:lnTo>
                    <a:pt x="8" y="15"/>
                  </a:lnTo>
                  <a:lnTo>
                    <a:pt x="23" y="15"/>
                  </a:lnTo>
                  <a:lnTo>
                    <a:pt x="39" y="15"/>
                  </a:lnTo>
                  <a:lnTo>
                    <a:pt x="47" y="15"/>
                  </a:lnTo>
                  <a:lnTo>
                    <a:pt x="62" y="8"/>
                  </a:lnTo>
                  <a:lnTo>
                    <a:pt x="78" y="8"/>
                  </a:lnTo>
                  <a:lnTo>
                    <a:pt x="86" y="0"/>
                  </a:lnTo>
                  <a:lnTo>
                    <a:pt x="101" y="0"/>
                  </a:lnTo>
                  <a:lnTo>
                    <a:pt x="101" y="0"/>
                  </a:lnTo>
                  <a:lnTo>
                    <a:pt x="109"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7" name="Freeform 153"/>
            <p:cNvSpPr>
              <a:spLocks/>
            </p:cNvSpPr>
            <p:nvPr/>
          </p:nvSpPr>
          <p:spPr bwMode="auto">
            <a:xfrm>
              <a:off x="7523163" y="3678238"/>
              <a:ext cx="122238" cy="36513"/>
            </a:xfrm>
            <a:custGeom>
              <a:avLst/>
              <a:gdLst/>
              <a:ahLst/>
              <a:cxnLst>
                <a:cxn ang="0">
                  <a:pos x="77" y="23"/>
                </a:cxn>
                <a:cxn ang="0">
                  <a:pos x="54" y="23"/>
                </a:cxn>
                <a:cxn ang="0">
                  <a:pos x="31" y="23"/>
                </a:cxn>
                <a:cxn ang="0">
                  <a:pos x="15" y="15"/>
                </a:cxn>
                <a:cxn ang="0">
                  <a:pos x="0" y="15"/>
                </a:cxn>
                <a:cxn ang="0">
                  <a:pos x="0" y="7"/>
                </a:cxn>
                <a:cxn ang="0">
                  <a:pos x="0" y="0"/>
                </a:cxn>
                <a:cxn ang="0">
                  <a:pos x="15" y="0"/>
                </a:cxn>
                <a:cxn ang="0">
                  <a:pos x="38" y="7"/>
                </a:cxn>
                <a:cxn ang="0">
                  <a:pos x="54" y="7"/>
                </a:cxn>
                <a:cxn ang="0">
                  <a:pos x="77" y="7"/>
                </a:cxn>
                <a:cxn ang="0">
                  <a:pos x="77" y="15"/>
                </a:cxn>
                <a:cxn ang="0">
                  <a:pos x="77" y="23"/>
                </a:cxn>
              </a:cxnLst>
              <a:rect l="0" t="0" r="r" b="b"/>
              <a:pathLst>
                <a:path w="77" h="23">
                  <a:moveTo>
                    <a:pt x="77" y="23"/>
                  </a:moveTo>
                  <a:lnTo>
                    <a:pt x="54" y="23"/>
                  </a:lnTo>
                  <a:lnTo>
                    <a:pt x="31" y="23"/>
                  </a:lnTo>
                  <a:lnTo>
                    <a:pt x="15" y="15"/>
                  </a:lnTo>
                  <a:lnTo>
                    <a:pt x="0" y="15"/>
                  </a:lnTo>
                  <a:lnTo>
                    <a:pt x="0" y="7"/>
                  </a:lnTo>
                  <a:lnTo>
                    <a:pt x="0" y="0"/>
                  </a:lnTo>
                  <a:lnTo>
                    <a:pt x="15" y="0"/>
                  </a:lnTo>
                  <a:lnTo>
                    <a:pt x="38" y="7"/>
                  </a:lnTo>
                  <a:lnTo>
                    <a:pt x="54" y="7"/>
                  </a:lnTo>
                  <a:lnTo>
                    <a:pt x="77" y="7"/>
                  </a:lnTo>
                  <a:lnTo>
                    <a:pt x="77" y="15"/>
                  </a:lnTo>
                  <a:lnTo>
                    <a:pt x="77" y="2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8" name="Freeform 154"/>
            <p:cNvSpPr>
              <a:spLocks/>
            </p:cNvSpPr>
            <p:nvPr/>
          </p:nvSpPr>
          <p:spPr bwMode="auto">
            <a:xfrm>
              <a:off x="7399338" y="3629025"/>
              <a:ext cx="123825" cy="73025"/>
            </a:xfrm>
            <a:custGeom>
              <a:avLst/>
              <a:gdLst/>
              <a:ahLst/>
              <a:cxnLst>
                <a:cxn ang="0">
                  <a:pos x="78" y="46"/>
                </a:cxn>
                <a:cxn ang="0">
                  <a:pos x="54" y="38"/>
                </a:cxn>
                <a:cxn ang="0">
                  <a:pos x="39" y="31"/>
                </a:cxn>
                <a:cxn ang="0">
                  <a:pos x="23" y="23"/>
                </a:cxn>
                <a:cxn ang="0">
                  <a:pos x="0" y="15"/>
                </a:cxn>
                <a:cxn ang="0">
                  <a:pos x="8" y="7"/>
                </a:cxn>
                <a:cxn ang="0">
                  <a:pos x="8" y="0"/>
                </a:cxn>
                <a:cxn ang="0">
                  <a:pos x="23" y="7"/>
                </a:cxn>
                <a:cxn ang="0">
                  <a:pos x="46" y="15"/>
                </a:cxn>
                <a:cxn ang="0">
                  <a:pos x="62" y="23"/>
                </a:cxn>
                <a:cxn ang="0">
                  <a:pos x="78" y="31"/>
                </a:cxn>
                <a:cxn ang="0">
                  <a:pos x="78" y="38"/>
                </a:cxn>
                <a:cxn ang="0">
                  <a:pos x="78" y="46"/>
                </a:cxn>
              </a:cxnLst>
              <a:rect l="0" t="0" r="r" b="b"/>
              <a:pathLst>
                <a:path w="78" h="46">
                  <a:moveTo>
                    <a:pt x="78" y="46"/>
                  </a:moveTo>
                  <a:lnTo>
                    <a:pt x="54" y="38"/>
                  </a:lnTo>
                  <a:lnTo>
                    <a:pt x="39" y="31"/>
                  </a:lnTo>
                  <a:lnTo>
                    <a:pt x="23" y="23"/>
                  </a:lnTo>
                  <a:lnTo>
                    <a:pt x="0" y="15"/>
                  </a:lnTo>
                  <a:lnTo>
                    <a:pt x="8" y="7"/>
                  </a:lnTo>
                  <a:lnTo>
                    <a:pt x="8" y="0"/>
                  </a:lnTo>
                  <a:lnTo>
                    <a:pt x="23" y="7"/>
                  </a:lnTo>
                  <a:lnTo>
                    <a:pt x="46" y="15"/>
                  </a:lnTo>
                  <a:lnTo>
                    <a:pt x="62" y="23"/>
                  </a:lnTo>
                  <a:lnTo>
                    <a:pt x="78" y="31"/>
                  </a:lnTo>
                  <a:lnTo>
                    <a:pt x="78" y="38"/>
                  </a:lnTo>
                  <a:lnTo>
                    <a:pt x="78" y="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9" name="Freeform 155"/>
            <p:cNvSpPr>
              <a:spLocks/>
            </p:cNvSpPr>
            <p:nvPr/>
          </p:nvSpPr>
          <p:spPr bwMode="auto">
            <a:xfrm>
              <a:off x="7399338" y="3629025"/>
              <a:ext cx="12700" cy="11113"/>
            </a:xfrm>
            <a:custGeom>
              <a:avLst/>
              <a:gdLst/>
              <a:ahLst/>
              <a:cxnLst>
                <a:cxn ang="0">
                  <a:pos x="0" y="7"/>
                </a:cxn>
                <a:cxn ang="0">
                  <a:pos x="0" y="0"/>
                </a:cxn>
                <a:cxn ang="0">
                  <a:pos x="0" y="0"/>
                </a:cxn>
                <a:cxn ang="0">
                  <a:pos x="8" y="0"/>
                </a:cxn>
                <a:cxn ang="0">
                  <a:pos x="8" y="0"/>
                </a:cxn>
                <a:cxn ang="0">
                  <a:pos x="8" y="0"/>
                </a:cxn>
                <a:cxn ang="0">
                  <a:pos x="8" y="0"/>
                </a:cxn>
                <a:cxn ang="0">
                  <a:pos x="8" y="7"/>
                </a:cxn>
                <a:cxn ang="0">
                  <a:pos x="0" y="7"/>
                </a:cxn>
              </a:cxnLst>
              <a:rect l="0" t="0" r="r" b="b"/>
              <a:pathLst>
                <a:path w="8" h="7">
                  <a:moveTo>
                    <a:pt x="0" y="7"/>
                  </a:moveTo>
                  <a:lnTo>
                    <a:pt x="0" y="0"/>
                  </a:lnTo>
                  <a:lnTo>
                    <a:pt x="0" y="0"/>
                  </a:lnTo>
                  <a:lnTo>
                    <a:pt x="8" y="0"/>
                  </a:lnTo>
                  <a:lnTo>
                    <a:pt x="8" y="0"/>
                  </a:lnTo>
                  <a:lnTo>
                    <a:pt x="8" y="0"/>
                  </a:lnTo>
                  <a:lnTo>
                    <a:pt x="8" y="0"/>
                  </a:lnTo>
                  <a:lnTo>
                    <a:pt x="8" y="7"/>
                  </a:lnTo>
                  <a:lnTo>
                    <a:pt x="0"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0" name="Freeform 156"/>
            <p:cNvSpPr>
              <a:spLocks/>
            </p:cNvSpPr>
            <p:nvPr/>
          </p:nvSpPr>
          <p:spPr bwMode="auto">
            <a:xfrm>
              <a:off x="7324725" y="3640138"/>
              <a:ext cx="98425" cy="149225"/>
            </a:xfrm>
            <a:custGeom>
              <a:avLst/>
              <a:gdLst/>
              <a:ahLst/>
              <a:cxnLst>
                <a:cxn ang="0">
                  <a:pos x="62" y="0"/>
                </a:cxn>
                <a:cxn ang="0">
                  <a:pos x="55" y="16"/>
                </a:cxn>
                <a:cxn ang="0">
                  <a:pos x="55" y="24"/>
                </a:cxn>
                <a:cxn ang="0">
                  <a:pos x="47" y="39"/>
                </a:cxn>
                <a:cxn ang="0">
                  <a:pos x="39" y="47"/>
                </a:cxn>
                <a:cxn ang="0">
                  <a:pos x="39" y="63"/>
                </a:cxn>
                <a:cxn ang="0">
                  <a:pos x="31" y="70"/>
                </a:cxn>
                <a:cxn ang="0">
                  <a:pos x="24" y="86"/>
                </a:cxn>
                <a:cxn ang="0">
                  <a:pos x="16" y="94"/>
                </a:cxn>
                <a:cxn ang="0">
                  <a:pos x="8" y="94"/>
                </a:cxn>
                <a:cxn ang="0">
                  <a:pos x="0" y="86"/>
                </a:cxn>
                <a:cxn ang="0">
                  <a:pos x="8" y="78"/>
                </a:cxn>
                <a:cxn ang="0">
                  <a:pos x="16" y="63"/>
                </a:cxn>
                <a:cxn ang="0">
                  <a:pos x="24" y="55"/>
                </a:cxn>
                <a:cxn ang="0">
                  <a:pos x="31" y="47"/>
                </a:cxn>
                <a:cxn ang="0">
                  <a:pos x="31" y="31"/>
                </a:cxn>
                <a:cxn ang="0">
                  <a:pos x="39" y="24"/>
                </a:cxn>
                <a:cxn ang="0">
                  <a:pos x="39" y="8"/>
                </a:cxn>
                <a:cxn ang="0">
                  <a:pos x="47" y="0"/>
                </a:cxn>
                <a:cxn ang="0">
                  <a:pos x="55" y="0"/>
                </a:cxn>
                <a:cxn ang="0">
                  <a:pos x="62" y="0"/>
                </a:cxn>
              </a:cxnLst>
              <a:rect l="0" t="0" r="r" b="b"/>
              <a:pathLst>
                <a:path w="62" h="94">
                  <a:moveTo>
                    <a:pt x="62" y="0"/>
                  </a:moveTo>
                  <a:lnTo>
                    <a:pt x="55" y="16"/>
                  </a:lnTo>
                  <a:lnTo>
                    <a:pt x="55" y="24"/>
                  </a:lnTo>
                  <a:lnTo>
                    <a:pt x="47" y="39"/>
                  </a:lnTo>
                  <a:lnTo>
                    <a:pt x="39" y="47"/>
                  </a:lnTo>
                  <a:lnTo>
                    <a:pt x="39" y="63"/>
                  </a:lnTo>
                  <a:lnTo>
                    <a:pt x="31" y="70"/>
                  </a:lnTo>
                  <a:lnTo>
                    <a:pt x="24" y="86"/>
                  </a:lnTo>
                  <a:lnTo>
                    <a:pt x="16" y="94"/>
                  </a:lnTo>
                  <a:lnTo>
                    <a:pt x="8" y="94"/>
                  </a:lnTo>
                  <a:lnTo>
                    <a:pt x="0" y="86"/>
                  </a:lnTo>
                  <a:lnTo>
                    <a:pt x="8" y="78"/>
                  </a:lnTo>
                  <a:lnTo>
                    <a:pt x="16" y="63"/>
                  </a:lnTo>
                  <a:lnTo>
                    <a:pt x="24" y="55"/>
                  </a:lnTo>
                  <a:lnTo>
                    <a:pt x="31" y="47"/>
                  </a:lnTo>
                  <a:lnTo>
                    <a:pt x="31" y="31"/>
                  </a:lnTo>
                  <a:lnTo>
                    <a:pt x="39" y="24"/>
                  </a:lnTo>
                  <a:lnTo>
                    <a:pt x="39" y="8"/>
                  </a:lnTo>
                  <a:lnTo>
                    <a:pt x="47" y="0"/>
                  </a:lnTo>
                  <a:lnTo>
                    <a:pt x="55" y="0"/>
                  </a:lnTo>
                  <a:lnTo>
                    <a:pt x="62"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1" name="Freeform 157"/>
            <p:cNvSpPr>
              <a:spLocks/>
            </p:cNvSpPr>
            <p:nvPr/>
          </p:nvSpPr>
          <p:spPr bwMode="auto">
            <a:xfrm>
              <a:off x="7213600" y="3776663"/>
              <a:ext cx="136525" cy="134938"/>
            </a:xfrm>
            <a:custGeom>
              <a:avLst/>
              <a:gdLst/>
              <a:ahLst/>
              <a:cxnLst>
                <a:cxn ang="0">
                  <a:pos x="86" y="8"/>
                </a:cxn>
                <a:cxn ang="0">
                  <a:pos x="78" y="15"/>
                </a:cxn>
                <a:cxn ang="0">
                  <a:pos x="70" y="31"/>
                </a:cxn>
                <a:cxn ang="0">
                  <a:pos x="63" y="39"/>
                </a:cxn>
                <a:cxn ang="0">
                  <a:pos x="55" y="46"/>
                </a:cxn>
                <a:cxn ang="0">
                  <a:pos x="39" y="54"/>
                </a:cxn>
                <a:cxn ang="0">
                  <a:pos x="31" y="70"/>
                </a:cxn>
                <a:cxn ang="0">
                  <a:pos x="24" y="77"/>
                </a:cxn>
                <a:cxn ang="0">
                  <a:pos x="16" y="85"/>
                </a:cxn>
                <a:cxn ang="0">
                  <a:pos x="8" y="77"/>
                </a:cxn>
                <a:cxn ang="0">
                  <a:pos x="0" y="70"/>
                </a:cxn>
                <a:cxn ang="0">
                  <a:pos x="16" y="62"/>
                </a:cxn>
                <a:cxn ang="0">
                  <a:pos x="24" y="54"/>
                </a:cxn>
                <a:cxn ang="0">
                  <a:pos x="31" y="46"/>
                </a:cxn>
                <a:cxn ang="0">
                  <a:pos x="39" y="39"/>
                </a:cxn>
                <a:cxn ang="0">
                  <a:pos x="47" y="31"/>
                </a:cxn>
                <a:cxn ang="0">
                  <a:pos x="55" y="23"/>
                </a:cxn>
                <a:cxn ang="0">
                  <a:pos x="63" y="8"/>
                </a:cxn>
                <a:cxn ang="0">
                  <a:pos x="70" y="0"/>
                </a:cxn>
                <a:cxn ang="0">
                  <a:pos x="78" y="8"/>
                </a:cxn>
                <a:cxn ang="0">
                  <a:pos x="86" y="8"/>
                </a:cxn>
              </a:cxnLst>
              <a:rect l="0" t="0" r="r" b="b"/>
              <a:pathLst>
                <a:path w="86" h="85">
                  <a:moveTo>
                    <a:pt x="86" y="8"/>
                  </a:moveTo>
                  <a:lnTo>
                    <a:pt x="78" y="15"/>
                  </a:lnTo>
                  <a:lnTo>
                    <a:pt x="70" y="31"/>
                  </a:lnTo>
                  <a:lnTo>
                    <a:pt x="63" y="39"/>
                  </a:lnTo>
                  <a:lnTo>
                    <a:pt x="55" y="46"/>
                  </a:lnTo>
                  <a:lnTo>
                    <a:pt x="39" y="54"/>
                  </a:lnTo>
                  <a:lnTo>
                    <a:pt x="31" y="70"/>
                  </a:lnTo>
                  <a:lnTo>
                    <a:pt x="24" y="77"/>
                  </a:lnTo>
                  <a:lnTo>
                    <a:pt x="16" y="85"/>
                  </a:lnTo>
                  <a:lnTo>
                    <a:pt x="8" y="77"/>
                  </a:lnTo>
                  <a:lnTo>
                    <a:pt x="0" y="70"/>
                  </a:lnTo>
                  <a:lnTo>
                    <a:pt x="16" y="62"/>
                  </a:lnTo>
                  <a:lnTo>
                    <a:pt x="24" y="54"/>
                  </a:lnTo>
                  <a:lnTo>
                    <a:pt x="31" y="46"/>
                  </a:lnTo>
                  <a:lnTo>
                    <a:pt x="39" y="39"/>
                  </a:lnTo>
                  <a:lnTo>
                    <a:pt x="47" y="31"/>
                  </a:lnTo>
                  <a:lnTo>
                    <a:pt x="55" y="23"/>
                  </a:lnTo>
                  <a:lnTo>
                    <a:pt x="63" y="8"/>
                  </a:lnTo>
                  <a:lnTo>
                    <a:pt x="70" y="0"/>
                  </a:lnTo>
                  <a:lnTo>
                    <a:pt x="78" y="8"/>
                  </a:lnTo>
                  <a:lnTo>
                    <a:pt x="86"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2" name="Freeform 158"/>
            <p:cNvSpPr>
              <a:spLocks/>
            </p:cNvSpPr>
            <p:nvPr/>
          </p:nvSpPr>
          <p:spPr bwMode="auto">
            <a:xfrm>
              <a:off x="7078663" y="3887788"/>
              <a:ext cx="160338" cy="98425"/>
            </a:xfrm>
            <a:custGeom>
              <a:avLst/>
              <a:gdLst/>
              <a:ahLst/>
              <a:cxnLst>
                <a:cxn ang="0">
                  <a:pos x="101" y="15"/>
                </a:cxn>
                <a:cxn ang="0">
                  <a:pos x="85" y="23"/>
                </a:cxn>
                <a:cxn ang="0">
                  <a:pos x="78" y="31"/>
                </a:cxn>
                <a:cxn ang="0">
                  <a:pos x="62" y="31"/>
                </a:cxn>
                <a:cxn ang="0">
                  <a:pos x="54" y="39"/>
                </a:cxn>
                <a:cxn ang="0">
                  <a:pos x="39" y="46"/>
                </a:cxn>
                <a:cxn ang="0">
                  <a:pos x="31" y="54"/>
                </a:cxn>
                <a:cxn ang="0">
                  <a:pos x="16" y="54"/>
                </a:cxn>
                <a:cxn ang="0">
                  <a:pos x="8" y="62"/>
                </a:cxn>
                <a:cxn ang="0">
                  <a:pos x="0" y="54"/>
                </a:cxn>
                <a:cxn ang="0">
                  <a:pos x="0" y="46"/>
                </a:cxn>
                <a:cxn ang="0">
                  <a:pos x="16" y="39"/>
                </a:cxn>
                <a:cxn ang="0">
                  <a:pos x="23" y="39"/>
                </a:cxn>
                <a:cxn ang="0">
                  <a:pos x="39" y="31"/>
                </a:cxn>
                <a:cxn ang="0">
                  <a:pos x="47" y="23"/>
                </a:cxn>
                <a:cxn ang="0">
                  <a:pos x="54" y="23"/>
                </a:cxn>
                <a:cxn ang="0">
                  <a:pos x="70" y="15"/>
                </a:cxn>
                <a:cxn ang="0">
                  <a:pos x="78" y="7"/>
                </a:cxn>
                <a:cxn ang="0">
                  <a:pos x="85" y="0"/>
                </a:cxn>
                <a:cxn ang="0">
                  <a:pos x="93" y="7"/>
                </a:cxn>
                <a:cxn ang="0">
                  <a:pos x="101" y="15"/>
                </a:cxn>
              </a:cxnLst>
              <a:rect l="0" t="0" r="r" b="b"/>
              <a:pathLst>
                <a:path w="101" h="62">
                  <a:moveTo>
                    <a:pt x="101" y="15"/>
                  </a:moveTo>
                  <a:lnTo>
                    <a:pt x="85" y="23"/>
                  </a:lnTo>
                  <a:lnTo>
                    <a:pt x="78" y="31"/>
                  </a:lnTo>
                  <a:lnTo>
                    <a:pt x="62" y="31"/>
                  </a:lnTo>
                  <a:lnTo>
                    <a:pt x="54" y="39"/>
                  </a:lnTo>
                  <a:lnTo>
                    <a:pt x="39" y="46"/>
                  </a:lnTo>
                  <a:lnTo>
                    <a:pt x="31" y="54"/>
                  </a:lnTo>
                  <a:lnTo>
                    <a:pt x="16" y="54"/>
                  </a:lnTo>
                  <a:lnTo>
                    <a:pt x="8" y="62"/>
                  </a:lnTo>
                  <a:lnTo>
                    <a:pt x="0" y="54"/>
                  </a:lnTo>
                  <a:lnTo>
                    <a:pt x="0" y="46"/>
                  </a:lnTo>
                  <a:lnTo>
                    <a:pt x="16" y="39"/>
                  </a:lnTo>
                  <a:lnTo>
                    <a:pt x="23" y="39"/>
                  </a:lnTo>
                  <a:lnTo>
                    <a:pt x="39" y="31"/>
                  </a:lnTo>
                  <a:lnTo>
                    <a:pt x="47" y="23"/>
                  </a:lnTo>
                  <a:lnTo>
                    <a:pt x="54" y="23"/>
                  </a:lnTo>
                  <a:lnTo>
                    <a:pt x="70" y="15"/>
                  </a:lnTo>
                  <a:lnTo>
                    <a:pt x="78" y="7"/>
                  </a:lnTo>
                  <a:lnTo>
                    <a:pt x="85" y="0"/>
                  </a:lnTo>
                  <a:lnTo>
                    <a:pt x="93" y="7"/>
                  </a:lnTo>
                  <a:lnTo>
                    <a:pt x="101" y="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3" name="Freeform 159"/>
            <p:cNvSpPr>
              <a:spLocks/>
            </p:cNvSpPr>
            <p:nvPr/>
          </p:nvSpPr>
          <p:spPr bwMode="auto">
            <a:xfrm>
              <a:off x="6918325" y="3960813"/>
              <a:ext cx="173038" cy="49213"/>
            </a:xfrm>
            <a:custGeom>
              <a:avLst/>
              <a:gdLst/>
              <a:ahLst/>
              <a:cxnLst>
                <a:cxn ang="0">
                  <a:pos x="109" y="16"/>
                </a:cxn>
                <a:cxn ang="0">
                  <a:pos x="93" y="16"/>
                </a:cxn>
                <a:cxn ang="0">
                  <a:pos x="78" y="24"/>
                </a:cxn>
                <a:cxn ang="0">
                  <a:pos x="70" y="24"/>
                </a:cxn>
                <a:cxn ang="0">
                  <a:pos x="54" y="24"/>
                </a:cxn>
                <a:cxn ang="0">
                  <a:pos x="39" y="31"/>
                </a:cxn>
                <a:cxn ang="0">
                  <a:pos x="31" y="31"/>
                </a:cxn>
                <a:cxn ang="0">
                  <a:pos x="16" y="31"/>
                </a:cxn>
                <a:cxn ang="0">
                  <a:pos x="0" y="31"/>
                </a:cxn>
                <a:cxn ang="0">
                  <a:pos x="0" y="24"/>
                </a:cxn>
                <a:cxn ang="0">
                  <a:pos x="0" y="16"/>
                </a:cxn>
                <a:cxn ang="0">
                  <a:pos x="16" y="16"/>
                </a:cxn>
                <a:cxn ang="0">
                  <a:pos x="31" y="16"/>
                </a:cxn>
                <a:cxn ang="0">
                  <a:pos x="39" y="16"/>
                </a:cxn>
                <a:cxn ang="0">
                  <a:pos x="54" y="16"/>
                </a:cxn>
                <a:cxn ang="0">
                  <a:pos x="62" y="8"/>
                </a:cxn>
                <a:cxn ang="0">
                  <a:pos x="78" y="8"/>
                </a:cxn>
                <a:cxn ang="0">
                  <a:pos x="93" y="0"/>
                </a:cxn>
                <a:cxn ang="0">
                  <a:pos x="101" y="0"/>
                </a:cxn>
                <a:cxn ang="0">
                  <a:pos x="101" y="8"/>
                </a:cxn>
                <a:cxn ang="0">
                  <a:pos x="109" y="16"/>
                </a:cxn>
              </a:cxnLst>
              <a:rect l="0" t="0" r="r" b="b"/>
              <a:pathLst>
                <a:path w="109" h="31">
                  <a:moveTo>
                    <a:pt x="109" y="16"/>
                  </a:moveTo>
                  <a:lnTo>
                    <a:pt x="93" y="16"/>
                  </a:lnTo>
                  <a:lnTo>
                    <a:pt x="78" y="24"/>
                  </a:lnTo>
                  <a:lnTo>
                    <a:pt x="70" y="24"/>
                  </a:lnTo>
                  <a:lnTo>
                    <a:pt x="54" y="24"/>
                  </a:lnTo>
                  <a:lnTo>
                    <a:pt x="39" y="31"/>
                  </a:lnTo>
                  <a:lnTo>
                    <a:pt x="31" y="31"/>
                  </a:lnTo>
                  <a:lnTo>
                    <a:pt x="16" y="31"/>
                  </a:lnTo>
                  <a:lnTo>
                    <a:pt x="0" y="31"/>
                  </a:lnTo>
                  <a:lnTo>
                    <a:pt x="0" y="24"/>
                  </a:lnTo>
                  <a:lnTo>
                    <a:pt x="0" y="16"/>
                  </a:lnTo>
                  <a:lnTo>
                    <a:pt x="16" y="16"/>
                  </a:lnTo>
                  <a:lnTo>
                    <a:pt x="31" y="16"/>
                  </a:lnTo>
                  <a:lnTo>
                    <a:pt x="39" y="16"/>
                  </a:lnTo>
                  <a:lnTo>
                    <a:pt x="54" y="16"/>
                  </a:lnTo>
                  <a:lnTo>
                    <a:pt x="62" y="8"/>
                  </a:lnTo>
                  <a:lnTo>
                    <a:pt x="78" y="8"/>
                  </a:lnTo>
                  <a:lnTo>
                    <a:pt x="93" y="0"/>
                  </a:lnTo>
                  <a:lnTo>
                    <a:pt x="101" y="0"/>
                  </a:lnTo>
                  <a:lnTo>
                    <a:pt x="101" y="8"/>
                  </a:lnTo>
                  <a:lnTo>
                    <a:pt x="109" y="1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4" name="Freeform 160"/>
            <p:cNvSpPr>
              <a:spLocks/>
            </p:cNvSpPr>
            <p:nvPr/>
          </p:nvSpPr>
          <p:spPr bwMode="auto">
            <a:xfrm>
              <a:off x="6794500" y="3973513"/>
              <a:ext cx="123825" cy="36513"/>
            </a:xfrm>
            <a:custGeom>
              <a:avLst/>
              <a:gdLst/>
              <a:ahLst/>
              <a:cxnLst>
                <a:cxn ang="0">
                  <a:pos x="78" y="23"/>
                </a:cxn>
                <a:cxn ang="0">
                  <a:pos x="63" y="23"/>
                </a:cxn>
                <a:cxn ang="0">
                  <a:pos x="39" y="23"/>
                </a:cxn>
                <a:cxn ang="0">
                  <a:pos x="24" y="16"/>
                </a:cxn>
                <a:cxn ang="0">
                  <a:pos x="0" y="16"/>
                </a:cxn>
                <a:cxn ang="0">
                  <a:pos x="0" y="8"/>
                </a:cxn>
                <a:cxn ang="0">
                  <a:pos x="8" y="0"/>
                </a:cxn>
                <a:cxn ang="0">
                  <a:pos x="24" y="0"/>
                </a:cxn>
                <a:cxn ang="0">
                  <a:pos x="39" y="8"/>
                </a:cxn>
                <a:cxn ang="0">
                  <a:pos x="63" y="8"/>
                </a:cxn>
                <a:cxn ang="0">
                  <a:pos x="78" y="8"/>
                </a:cxn>
                <a:cxn ang="0">
                  <a:pos x="78" y="16"/>
                </a:cxn>
                <a:cxn ang="0">
                  <a:pos x="78" y="23"/>
                </a:cxn>
              </a:cxnLst>
              <a:rect l="0" t="0" r="r" b="b"/>
              <a:pathLst>
                <a:path w="78" h="23">
                  <a:moveTo>
                    <a:pt x="78" y="23"/>
                  </a:moveTo>
                  <a:lnTo>
                    <a:pt x="63" y="23"/>
                  </a:lnTo>
                  <a:lnTo>
                    <a:pt x="39" y="23"/>
                  </a:lnTo>
                  <a:lnTo>
                    <a:pt x="24" y="16"/>
                  </a:lnTo>
                  <a:lnTo>
                    <a:pt x="0" y="16"/>
                  </a:lnTo>
                  <a:lnTo>
                    <a:pt x="0" y="8"/>
                  </a:lnTo>
                  <a:lnTo>
                    <a:pt x="8" y="0"/>
                  </a:lnTo>
                  <a:lnTo>
                    <a:pt x="24" y="0"/>
                  </a:lnTo>
                  <a:lnTo>
                    <a:pt x="39" y="8"/>
                  </a:lnTo>
                  <a:lnTo>
                    <a:pt x="63" y="8"/>
                  </a:lnTo>
                  <a:lnTo>
                    <a:pt x="78" y="8"/>
                  </a:lnTo>
                  <a:lnTo>
                    <a:pt x="78" y="16"/>
                  </a:lnTo>
                  <a:lnTo>
                    <a:pt x="78" y="2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5" name="Freeform 161"/>
            <p:cNvSpPr>
              <a:spLocks/>
            </p:cNvSpPr>
            <p:nvPr/>
          </p:nvSpPr>
          <p:spPr bwMode="auto">
            <a:xfrm>
              <a:off x="6684963" y="3924300"/>
              <a:ext cx="122238" cy="74613"/>
            </a:xfrm>
            <a:custGeom>
              <a:avLst/>
              <a:gdLst/>
              <a:ahLst/>
              <a:cxnLst>
                <a:cxn ang="0">
                  <a:pos x="69" y="47"/>
                </a:cxn>
                <a:cxn ang="0">
                  <a:pos x="54" y="39"/>
                </a:cxn>
                <a:cxn ang="0">
                  <a:pos x="31" y="31"/>
                </a:cxn>
                <a:cxn ang="0">
                  <a:pos x="15" y="23"/>
                </a:cxn>
                <a:cxn ang="0">
                  <a:pos x="0" y="16"/>
                </a:cxn>
                <a:cxn ang="0">
                  <a:pos x="0" y="8"/>
                </a:cxn>
                <a:cxn ang="0">
                  <a:pos x="0" y="0"/>
                </a:cxn>
                <a:cxn ang="0">
                  <a:pos x="23" y="8"/>
                </a:cxn>
                <a:cxn ang="0">
                  <a:pos x="38" y="16"/>
                </a:cxn>
                <a:cxn ang="0">
                  <a:pos x="54" y="23"/>
                </a:cxn>
                <a:cxn ang="0">
                  <a:pos x="77" y="31"/>
                </a:cxn>
                <a:cxn ang="0">
                  <a:pos x="69" y="39"/>
                </a:cxn>
                <a:cxn ang="0">
                  <a:pos x="69" y="47"/>
                </a:cxn>
              </a:cxnLst>
              <a:rect l="0" t="0" r="r" b="b"/>
              <a:pathLst>
                <a:path w="77" h="47">
                  <a:moveTo>
                    <a:pt x="69" y="47"/>
                  </a:moveTo>
                  <a:lnTo>
                    <a:pt x="54" y="39"/>
                  </a:lnTo>
                  <a:lnTo>
                    <a:pt x="31" y="31"/>
                  </a:lnTo>
                  <a:lnTo>
                    <a:pt x="15" y="23"/>
                  </a:lnTo>
                  <a:lnTo>
                    <a:pt x="0" y="16"/>
                  </a:lnTo>
                  <a:lnTo>
                    <a:pt x="0" y="8"/>
                  </a:lnTo>
                  <a:lnTo>
                    <a:pt x="0" y="0"/>
                  </a:lnTo>
                  <a:lnTo>
                    <a:pt x="23" y="8"/>
                  </a:lnTo>
                  <a:lnTo>
                    <a:pt x="38" y="16"/>
                  </a:lnTo>
                  <a:lnTo>
                    <a:pt x="54" y="23"/>
                  </a:lnTo>
                  <a:lnTo>
                    <a:pt x="77" y="31"/>
                  </a:lnTo>
                  <a:lnTo>
                    <a:pt x="69" y="39"/>
                  </a:lnTo>
                  <a:lnTo>
                    <a:pt x="69" y="4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6" name="Freeform 162"/>
            <p:cNvSpPr>
              <a:spLocks/>
            </p:cNvSpPr>
            <p:nvPr/>
          </p:nvSpPr>
          <p:spPr bwMode="auto">
            <a:xfrm>
              <a:off x="6573838" y="3849688"/>
              <a:ext cx="111125" cy="100013"/>
            </a:xfrm>
            <a:custGeom>
              <a:avLst/>
              <a:gdLst/>
              <a:ahLst/>
              <a:cxnLst>
                <a:cxn ang="0">
                  <a:pos x="70" y="63"/>
                </a:cxn>
                <a:cxn ang="0">
                  <a:pos x="46" y="55"/>
                </a:cxn>
                <a:cxn ang="0">
                  <a:pos x="31" y="39"/>
                </a:cxn>
                <a:cxn ang="0">
                  <a:pos x="15" y="31"/>
                </a:cxn>
                <a:cxn ang="0">
                  <a:pos x="0" y="16"/>
                </a:cxn>
                <a:cxn ang="0">
                  <a:pos x="7" y="8"/>
                </a:cxn>
                <a:cxn ang="0">
                  <a:pos x="7" y="0"/>
                </a:cxn>
                <a:cxn ang="0">
                  <a:pos x="23" y="16"/>
                </a:cxn>
                <a:cxn ang="0">
                  <a:pos x="38" y="31"/>
                </a:cxn>
                <a:cxn ang="0">
                  <a:pos x="54" y="39"/>
                </a:cxn>
                <a:cxn ang="0">
                  <a:pos x="70" y="47"/>
                </a:cxn>
                <a:cxn ang="0">
                  <a:pos x="70" y="55"/>
                </a:cxn>
                <a:cxn ang="0">
                  <a:pos x="70" y="63"/>
                </a:cxn>
              </a:cxnLst>
              <a:rect l="0" t="0" r="r" b="b"/>
              <a:pathLst>
                <a:path w="70" h="63">
                  <a:moveTo>
                    <a:pt x="70" y="63"/>
                  </a:moveTo>
                  <a:lnTo>
                    <a:pt x="46" y="55"/>
                  </a:lnTo>
                  <a:lnTo>
                    <a:pt x="31" y="39"/>
                  </a:lnTo>
                  <a:lnTo>
                    <a:pt x="15" y="31"/>
                  </a:lnTo>
                  <a:lnTo>
                    <a:pt x="0" y="16"/>
                  </a:lnTo>
                  <a:lnTo>
                    <a:pt x="7" y="8"/>
                  </a:lnTo>
                  <a:lnTo>
                    <a:pt x="7" y="0"/>
                  </a:lnTo>
                  <a:lnTo>
                    <a:pt x="23" y="16"/>
                  </a:lnTo>
                  <a:lnTo>
                    <a:pt x="38" y="31"/>
                  </a:lnTo>
                  <a:lnTo>
                    <a:pt x="54" y="39"/>
                  </a:lnTo>
                  <a:lnTo>
                    <a:pt x="70" y="47"/>
                  </a:lnTo>
                  <a:lnTo>
                    <a:pt x="70" y="55"/>
                  </a:lnTo>
                  <a:lnTo>
                    <a:pt x="70" y="6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7" name="Freeform 163"/>
            <p:cNvSpPr>
              <a:spLocks/>
            </p:cNvSpPr>
            <p:nvPr/>
          </p:nvSpPr>
          <p:spPr bwMode="auto">
            <a:xfrm>
              <a:off x="6486525" y="3763963"/>
              <a:ext cx="98425" cy="111125"/>
            </a:xfrm>
            <a:custGeom>
              <a:avLst/>
              <a:gdLst/>
              <a:ahLst/>
              <a:cxnLst>
                <a:cxn ang="0">
                  <a:pos x="55" y="70"/>
                </a:cxn>
                <a:cxn ang="0">
                  <a:pos x="39" y="54"/>
                </a:cxn>
                <a:cxn ang="0">
                  <a:pos x="31" y="39"/>
                </a:cxn>
                <a:cxn ang="0">
                  <a:pos x="16" y="23"/>
                </a:cxn>
                <a:cxn ang="0">
                  <a:pos x="0" y="8"/>
                </a:cxn>
                <a:cxn ang="0">
                  <a:pos x="8" y="0"/>
                </a:cxn>
                <a:cxn ang="0">
                  <a:pos x="16" y="0"/>
                </a:cxn>
                <a:cxn ang="0">
                  <a:pos x="24" y="16"/>
                </a:cxn>
                <a:cxn ang="0">
                  <a:pos x="39" y="31"/>
                </a:cxn>
                <a:cxn ang="0">
                  <a:pos x="55" y="47"/>
                </a:cxn>
                <a:cxn ang="0">
                  <a:pos x="62" y="54"/>
                </a:cxn>
                <a:cxn ang="0">
                  <a:pos x="62" y="62"/>
                </a:cxn>
                <a:cxn ang="0">
                  <a:pos x="55" y="70"/>
                </a:cxn>
              </a:cxnLst>
              <a:rect l="0" t="0" r="r" b="b"/>
              <a:pathLst>
                <a:path w="62" h="70">
                  <a:moveTo>
                    <a:pt x="55" y="70"/>
                  </a:moveTo>
                  <a:lnTo>
                    <a:pt x="39" y="54"/>
                  </a:lnTo>
                  <a:lnTo>
                    <a:pt x="31" y="39"/>
                  </a:lnTo>
                  <a:lnTo>
                    <a:pt x="16" y="23"/>
                  </a:lnTo>
                  <a:lnTo>
                    <a:pt x="0" y="8"/>
                  </a:lnTo>
                  <a:lnTo>
                    <a:pt x="8" y="0"/>
                  </a:lnTo>
                  <a:lnTo>
                    <a:pt x="16" y="0"/>
                  </a:lnTo>
                  <a:lnTo>
                    <a:pt x="24" y="16"/>
                  </a:lnTo>
                  <a:lnTo>
                    <a:pt x="39" y="31"/>
                  </a:lnTo>
                  <a:lnTo>
                    <a:pt x="55" y="47"/>
                  </a:lnTo>
                  <a:lnTo>
                    <a:pt x="62" y="54"/>
                  </a:lnTo>
                  <a:lnTo>
                    <a:pt x="62" y="62"/>
                  </a:lnTo>
                  <a:lnTo>
                    <a:pt x="55" y="7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8" name="Freeform 164"/>
            <p:cNvSpPr>
              <a:spLocks/>
            </p:cNvSpPr>
            <p:nvPr/>
          </p:nvSpPr>
          <p:spPr bwMode="auto">
            <a:xfrm>
              <a:off x="6499225" y="3751263"/>
              <a:ext cx="12700" cy="12700"/>
            </a:xfrm>
            <a:custGeom>
              <a:avLst/>
              <a:gdLst/>
              <a:ahLst/>
              <a:cxnLst>
                <a:cxn ang="0">
                  <a:pos x="0" y="8"/>
                </a:cxn>
                <a:cxn ang="0">
                  <a:pos x="0" y="8"/>
                </a:cxn>
                <a:cxn ang="0">
                  <a:pos x="0" y="0"/>
                </a:cxn>
                <a:cxn ang="0">
                  <a:pos x="0" y="8"/>
                </a:cxn>
                <a:cxn ang="0">
                  <a:pos x="8" y="8"/>
                </a:cxn>
                <a:cxn ang="0">
                  <a:pos x="8" y="8"/>
                </a:cxn>
                <a:cxn ang="0">
                  <a:pos x="8" y="8"/>
                </a:cxn>
                <a:cxn ang="0">
                  <a:pos x="0" y="8"/>
                </a:cxn>
                <a:cxn ang="0">
                  <a:pos x="0" y="8"/>
                </a:cxn>
              </a:cxnLst>
              <a:rect l="0" t="0" r="r" b="b"/>
              <a:pathLst>
                <a:path w="8" h="8">
                  <a:moveTo>
                    <a:pt x="0" y="8"/>
                  </a:moveTo>
                  <a:lnTo>
                    <a:pt x="0" y="8"/>
                  </a:lnTo>
                  <a:lnTo>
                    <a:pt x="0" y="0"/>
                  </a:lnTo>
                  <a:lnTo>
                    <a:pt x="0" y="8"/>
                  </a:lnTo>
                  <a:lnTo>
                    <a:pt x="8" y="8"/>
                  </a:lnTo>
                  <a:lnTo>
                    <a:pt x="8" y="8"/>
                  </a:lnTo>
                  <a:lnTo>
                    <a:pt x="8" y="8"/>
                  </a:lnTo>
                  <a:lnTo>
                    <a:pt x="0" y="8"/>
                  </a:lnTo>
                  <a:lnTo>
                    <a:pt x="0"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9" name="Freeform 165"/>
            <p:cNvSpPr>
              <a:spLocks/>
            </p:cNvSpPr>
            <p:nvPr/>
          </p:nvSpPr>
          <p:spPr bwMode="auto">
            <a:xfrm>
              <a:off x="6462713" y="3763963"/>
              <a:ext cx="49213" cy="36513"/>
            </a:xfrm>
            <a:custGeom>
              <a:avLst/>
              <a:gdLst/>
              <a:ahLst/>
              <a:cxnLst>
                <a:cxn ang="0">
                  <a:pos x="31" y="8"/>
                </a:cxn>
                <a:cxn ang="0">
                  <a:pos x="23" y="16"/>
                </a:cxn>
                <a:cxn ang="0">
                  <a:pos x="15" y="16"/>
                </a:cxn>
                <a:cxn ang="0">
                  <a:pos x="8" y="23"/>
                </a:cxn>
                <a:cxn ang="0">
                  <a:pos x="8" y="16"/>
                </a:cxn>
                <a:cxn ang="0">
                  <a:pos x="0" y="8"/>
                </a:cxn>
                <a:cxn ang="0">
                  <a:pos x="8" y="0"/>
                </a:cxn>
                <a:cxn ang="0">
                  <a:pos x="15" y="0"/>
                </a:cxn>
                <a:cxn ang="0">
                  <a:pos x="23" y="0"/>
                </a:cxn>
                <a:cxn ang="0">
                  <a:pos x="23" y="0"/>
                </a:cxn>
                <a:cxn ang="0">
                  <a:pos x="31" y="8"/>
                </a:cxn>
              </a:cxnLst>
              <a:rect l="0" t="0" r="r" b="b"/>
              <a:pathLst>
                <a:path w="31" h="23">
                  <a:moveTo>
                    <a:pt x="31" y="8"/>
                  </a:moveTo>
                  <a:lnTo>
                    <a:pt x="23" y="16"/>
                  </a:lnTo>
                  <a:lnTo>
                    <a:pt x="15" y="16"/>
                  </a:lnTo>
                  <a:lnTo>
                    <a:pt x="8" y="23"/>
                  </a:lnTo>
                  <a:lnTo>
                    <a:pt x="8" y="16"/>
                  </a:lnTo>
                  <a:lnTo>
                    <a:pt x="0" y="8"/>
                  </a:lnTo>
                  <a:lnTo>
                    <a:pt x="8" y="0"/>
                  </a:lnTo>
                  <a:lnTo>
                    <a:pt x="15" y="0"/>
                  </a:lnTo>
                  <a:lnTo>
                    <a:pt x="23" y="0"/>
                  </a:lnTo>
                  <a:lnTo>
                    <a:pt x="23" y="0"/>
                  </a:lnTo>
                  <a:lnTo>
                    <a:pt x="31"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0" name="Freeform 166"/>
            <p:cNvSpPr>
              <a:spLocks/>
            </p:cNvSpPr>
            <p:nvPr/>
          </p:nvSpPr>
          <p:spPr bwMode="auto">
            <a:xfrm>
              <a:off x="6450013" y="3776663"/>
              <a:ext cx="25400" cy="36513"/>
            </a:xfrm>
            <a:custGeom>
              <a:avLst/>
              <a:gdLst/>
              <a:ahLst/>
              <a:cxnLst>
                <a:cxn ang="0">
                  <a:pos x="16" y="15"/>
                </a:cxn>
                <a:cxn ang="0">
                  <a:pos x="16" y="15"/>
                </a:cxn>
                <a:cxn ang="0">
                  <a:pos x="8" y="23"/>
                </a:cxn>
                <a:cxn ang="0">
                  <a:pos x="0" y="15"/>
                </a:cxn>
                <a:cxn ang="0">
                  <a:pos x="0" y="15"/>
                </a:cxn>
                <a:cxn ang="0">
                  <a:pos x="0" y="8"/>
                </a:cxn>
                <a:cxn ang="0">
                  <a:pos x="8" y="0"/>
                </a:cxn>
                <a:cxn ang="0">
                  <a:pos x="16" y="8"/>
                </a:cxn>
                <a:cxn ang="0">
                  <a:pos x="16" y="15"/>
                </a:cxn>
              </a:cxnLst>
              <a:rect l="0" t="0" r="r" b="b"/>
              <a:pathLst>
                <a:path w="16" h="23">
                  <a:moveTo>
                    <a:pt x="16" y="15"/>
                  </a:moveTo>
                  <a:lnTo>
                    <a:pt x="16" y="15"/>
                  </a:lnTo>
                  <a:lnTo>
                    <a:pt x="8" y="23"/>
                  </a:lnTo>
                  <a:lnTo>
                    <a:pt x="0" y="15"/>
                  </a:lnTo>
                  <a:lnTo>
                    <a:pt x="0" y="15"/>
                  </a:lnTo>
                  <a:lnTo>
                    <a:pt x="0" y="8"/>
                  </a:lnTo>
                  <a:lnTo>
                    <a:pt x="8" y="0"/>
                  </a:lnTo>
                  <a:lnTo>
                    <a:pt x="16" y="8"/>
                  </a:lnTo>
                  <a:lnTo>
                    <a:pt x="16" y="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1" name="Freeform 167"/>
            <p:cNvSpPr>
              <a:spLocks/>
            </p:cNvSpPr>
            <p:nvPr/>
          </p:nvSpPr>
          <p:spPr bwMode="auto">
            <a:xfrm>
              <a:off x="6413500" y="3800475"/>
              <a:ext cx="49213" cy="38100"/>
            </a:xfrm>
            <a:custGeom>
              <a:avLst/>
              <a:gdLst/>
              <a:ahLst/>
              <a:cxnLst>
                <a:cxn ang="0">
                  <a:pos x="31" y="8"/>
                </a:cxn>
                <a:cxn ang="0">
                  <a:pos x="23" y="16"/>
                </a:cxn>
                <a:cxn ang="0">
                  <a:pos x="15" y="16"/>
                </a:cxn>
                <a:cxn ang="0">
                  <a:pos x="7" y="24"/>
                </a:cxn>
                <a:cxn ang="0">
                  <a:pos x="7" y="24"/>
                </a:cxn>
                <a:cxn ang="0">
                  <a:pos x="0" y="24"/>
                </a:cxn>
                <a:cxn ang="0">
                  <a:pos x="0" y="16"/>
                </a:cxn>
                <a:cxn ang="0">
                  <a:pos x="7" y="8"/>
                </a:cxn>
                <a:cxn ang="0">
                  <a:pos x="7" y="8"/>
                </a:cxn>
                <a:cxn ang="0">
                  <a:pos x="23" y="0"/>
                </a:cxn>
                <a:cxn ang="0">
                  <a:pos x="23" y="0"/>
                </a:cxn>
                <a:cxn ang="0">
                  <a:pos x="31" y="8"/>
                </a:cxn>
              </a:cxnLst>
              <a:rect l="0" t="0" r="r" b="b"/>
              <a:pathLst>
                <a:path w="31" h="24">
                  <a:moveTo>
                    <a:pt x="31" y="8"/>
                  </a:moveTo>
                  <a:lnTo>
                    <a:pt x="23" y="16"/>
                  </a:lnTo>
                  <a:lnTo>
                    <a:pt x="15" y="16"/>
                  </a:lnTo>
                  <a:lnTo>
                    <a:pt x="7" y="24"/>
                  </a:lnTo>
                  <a:lnTo>
                    <a:pt x="7" y="24"/>
                  </a:lnTo>
                  <a:lnTo>
                    <a:pt x="0" y="24"/>
                  </a:lnTo>
                  <a:lnTo>
                    <a:pt x="0" y="16"/>
                  </a:lnTo>
                  <a:lnTo>
                    <a:pt x="7" y="8"/>
                  </a:lnTo>
                  <a:lnTo>
                    <a:pt x="7" y="8"/>
                  </a:lnTo>
                  <a:lnTo>
                    <a:pt x="23" y="0"/>
                  </a:lnTo>
                  <a:lnTo>
                    <a:pt x="23" y="0"/>
                  </a:lnTo>
                  <a:lnTo>
                    <a:pt x="31"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2" name="Freeform 168"/>
            <p:cNvSpPr>
              <a:spLocks/>
            </p:cNvSpPr>
            <p:nvPr/>
          </p:nvSpPr>
          <p:spPr bwMode="auto">
            <a:xfrm>
              <a:off x="6388100" y="3825875"/>
              <a:ext cx="36513" cy="23813"/>
            </a:xfrm>
            <a:custGeom>
              <a:avLst/>
              <a:gdLst/>
              <a:ahLst/>
              <a:cxnLst>
                <a:cxn ang="0">
                  <a:pos x="23" y="8"/>
                </a:cxn>
                <a:cxn ang="0">
                  <a:pos x="8" y="15"/>
                </a:cxn>
                <a:cxn ang="0">
                  <a:pos x="8" y="15"/>
                </a:cxn>
                <a:cxn ang="0">
                  <a:pos x="0" y="15"/>
                </a:cxn>
                <a:cxn ang="0">
                  <a:pos x="0" y="8"/>
                </a:cxn>
                <a:cxn ang="0">
                  <a:pos x="0" y="0"/>
                </a:cxn>
                <a:cxn ang="0">
                  <a:pos x="8" y="0"/>
                </a:cxn>
                <a:cxn ang="0">
                  <a:pos x="16" y="0"/>
                </a:cxn>
                <a:cxn ang="0">
                  <a:pos x="16" y="8"/>
                </a:cxn>
                <a:cxn ang="0">
                  <a:pos x="23" y="8"/>
                </a:cxn>
              </a:cxnLst>
              <a:rect l="0" t="0" r="r" b="b"/>
              <a:pathLst>
                <a:path w="23" h="15">
                  <a:moveTo>
                    <a:pt x="23" y="8"/>
                  </a:moveTo>
                  <a:lnTo>
                    <a:pt x="8" y="15"/>
                  </a:lnTo>
                  <a:lnTo>
                    <a:pt x="8" y="15"/>
                  </a:lnTo>
                  <a:lnTo>
                    <a:pt x="0" y="15"/>
                  </a:lnTo>
                  <a:lnTo>
                    <a:pt x="0" y="8"/>
                  </a:lnTo>
                  <a:lnTo>
                    <a:pt x="0" y="0"/>
                  </a:lnTo>
                  <a:lnTo>
                    <a:pt x="8" y="0"/>
                  </a:lnTo>
                  <a:lnTo>
                    <a:pt x="16" y="0"/>
                  </a:lnTo>
                  <a:lnTo>
                    <a:pt x="16" y="8"/>
                  </a:lnTo>
                  <a:lnTo>
                    <a:pt x="23"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3" name="Freeform 169"/>
            <p:cNvSpPr>
              <a:spLocks/>
            </p:cNvSpPr>
            <p:nvPr/>
          </p:nvSpPr>
          <p:spPr bwMode="auto">
            <a:xfrm>
              <a:off x="6338888" y="3825875"/>
              <a:ext cx="49213" cy="36513"/>
            </a:xfrm>
            <a:custGeom>
              <a:avLst/>
              <a:gdLst/>
              <a:ahLst/>
              <a:cxnLst>
                <a:cxn ang="0">
                  <a:pos x="31" y="15"/>
                </a:cxn>
                <a:cxn ang="0">
                  <a:pos x="23" y="15"/>
                </a:cxn>
                <a:cxn ang="0">
                  <a:pos x="23" y="23"/>
                </a:cxn>
                <a:cxn ang="0">
                  <a:pos x="16" y="23"/>
                </a:cxn>
                <a:cxn ang="0">
                  <a:pos x="8" y="23"/>
                </a:cxn>
                <a:cxn ang="0">
                  <a:pos x="8" y="15"/>
                </a:cxn>
                <a:cxn ang="0">
                  <a:pos x="0" y="8"/>
                </a:cxn>
                <a:cxn ang="0">
                  <a:pos x="8" y="8"/>
                </a:cxn>
                <a:cxn ang="0">
                  <a:pos x="16" y="8"/>
                </a:cxn>
                <a:cxn ang="0">
                  <a:pos x="23" y="8"/>
                </a:cxn>
                <a:cxn ang="0">
                  <a:pos x="31" y="0"/>
                </a:cxn>
                <a:cxn ang="0">
                  <a:pos x="31" y="8"/>
                </a:cxn>
                <a:cxn ang="0">
                  <a:pos x="31" y="15"/>
                </a:cxn>
              </a:cxnLst>
              <a:rect l="0" t="0" r="r" b="b"/>
              <a:pathLst>
                <a:path w="31" h="23">
                  <a:moveTo>
                    <a:pt x="31" y="15"/>
                  </a:moveTo>
                  <a:lnTo>
                    <a:pt x="23" y="15"/>
                  </a:lnTo>
                  <a:lnTo>
                    <a:pt x="23" y="23"/>
                  </a:lnTo>
                  <a:lnTo>
                    <a:pt x="16" y="23"/>
                  </a:lnTo>
                  <a:lnTo>
                    <a:pt x="8" y="23"/>
                  </a:lnTo>
                  <a:lnTo>
                    <a:pt x="8" y="15"/>
                  </a:lnTo>
                  <a:lnTo>
                    <a:pt x="0" y="8"/>
                  </a:lnTo>
                  <a:lnTo>
                    <a:pt x="8" y="8"/>
                  </a:lnTo>
                  <a:lnTo>
                    <a:pt x="16" y="8"/>
                  </a:lnTo>
                  <a:lnTo>
                    <a:pt x="23" y="8"/>
                  </a:lnTo>
                  <a:lnTo>
                    <a:pt x="31" y="0"/>
                  </a:lnTo>
                  <a:lnTo>
                    <a:pt x="31" y="8"/>
                  </a:lnTo>
                  <a:lnTo>
                    <a:pt x="31" y="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4" name="Freeform 170"/>
            <p:cNvSpPr>
              <a:spLocks/>
            </p:cNvSpPr>
            <p:nvPr/>
          </p:nvSpPr>
          <p:spPr bwMode="auto">
            <a:xfrm>
              <a:off x="6289675" y="3838575"/>
              <a:ext cx="61913" cy="23813"/>
            </a:xfrm>
            <a:custGeom>
              <a:avLst/>
              <a:gdLst/>
              <a:ahLst/>
              <a:cxnLst>
                <a:cxn ang="0">
                  <a:pos x="39" y="15"/>
                </a:cxn>
                <a:cxn ang="0">
                  <a:pos x="31" y="15"/>
                </a:cxn>
                <a:cxn ang="0">
                  <a:pos x="16" y="15"/>
                </a:cxn>
                <a:cxn ang="0">
                  <a:pos x="8" y="15"/>
                </a:cxn>
                <a:cxn ang="0">
                  <a:pos x="0" y="15"/>
                </a:cxn>
                <a:cxn ang="0">
                  <a:pos x="0" y="7"/>
                </a:cxn>
                <a:cxn ang="0">
                  <a:pos x="0" y="0"/>
                </a:cxn>
                <a:cxn ang="0">
                  <a:pos x="8" y="0"/>
                </a:cxn>
                <a:cxn ang="0">
                  <a:pos x="16" y="0"/>
                </a:cxn>
                <a:cxn ang="0">
                  <a:pos x="23" y="0"/>
                </a:cxn>
                <a:cxn ang="0">
                  <a:pos x="31" y="0"/>
                </a:cxn>
                <a:cxn ang="0">
                  <a:pos x="39" y="7"/>
                </a:cxn>
                <a:cxn ang="0">
                  <a:pos x="39" y="15"/>
                </a:cxn>
              </a:cxnLst>
              <a:rect l="0" t="0" r="r" b="b"/>
              <a:pathLst>
                <a:path w="39" h="15">
                  <a:moveTo>
                    <a:pt x="39" y="15"/>
                  </a:moveTo>
                  <a:lnTo>
                    <a:pt x="31" y="15"/>
                  </a:lnTo>
                  <a:lnTo>
                    <a:pt x="16" y="15"/>
                  </a:lnTo>
                  <a:lnTo>
                    <a:pt x="8" y="15"/>
                  </a:lnTo>
                  <a:lnTo>
                    <a:pt x="0" y="15"/>
                  </a:lnTo>
                  <a:lnTo>
                    <a:pt x="0" y="7"/>
                  </a:lnTo>
                  <a:lnTo>
                    <a:pt x="0" y="0"/>
                  </a:lnTo>
                  <a:lnTo>
                    <a:pt x="8" y="0"/>
                  </a:lnTo>
                  <a:lnTo>
                    <a:pt x="16" y="0"/>
                  </a:lnTo>
                  <a:lnTo>
                    <a:pt x="23" y="0"/>
                  </a:lnTo>
                  <a:lnTo>
                    <a:pt x="31" y="0"/>
                  </a:lnTo>
                  <a:lnTo>
                    <a:pt x="39" y="7"/>
                  </a:lnTo>
                  <a:lnTo>
                    <a:pt x="39" y="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5" name="Freeform 171"/>
            <p:cNvSpPr>
              <a:spLocks/>
            </p:cNvSpPr>
            <p:nvPr/>
          </p:nvSpPr>
          <p:spPr bwMode="auto">
            <a:xfrm>
              <a:off x="6203950" y="3838575"/>
              <a:ext cx="85725" cy="23813"/>
            </a:xfrm>
            <a:custGeom>
              <a:avLst/>
              <a:gdLst/>
              <a:ahLst/>
              <a:cxnLst>
                <a:cxn ang="0">
                  <a:pos x="54" y="15"/>
                </a:cxn>
                <a:cxn ang="0">
                  <a:pos x="39" y="15"/>
                </a:cxn>
                <a:cxn ang="0">
                  <a:pos x="31" y="15"/>
                </a:cxn>
                <a:cxn ang="0">
                  <a:pos x="15" y="15"/>
                </a:cxn>
                <a:cxn ang="0">
                  <a:pos x="0" y="15"/>
                </a:cxn>
                <a:cxn ang="0">
                  <a:pos x="0" y="7"/>
                </a:cxn>
                <a:cxn ang="0">
                  <a:pos x="0" y="0"/>
                </a:cxn>
                <a:cxn ang="0">
                  <a:pos x="15" y="0"/>
                </a:cxn>
                <a:cxn ang="0">
                  <a:pos x="31" y="0"/>
                </a:cxn>
                <a:cxn ang="0">
                  <a:pos x="39" y="0"/>
                </a:cxn>
                <a:cxn ang="0">
                  <a:pos x="54" y="0"/>
                </a:cxn>
                <a:cxn ang="0">
                  <a:pos x="54" y="7"/>
                </a:cxn>
                <a:cxn ang="0">
                  <a:pos x="54" y="15"/>
                </a:cxn>
              </a:cxnLst>
              <a:rect l="0" t="0" r="r" b="b"/>
              <a:pathLst>
                <a:path w="54" h="15">
                  <a:moveTo>
                    <a:pt x="54" y="15"/>
                  </a:moveTo>
                  <a:lnTo>
                    <a:pt x="39" y="15"/>
                  </a:lnTo>
                  <a:lnTo>
                    <a:pt x="31" y="15"/>
                  </a:lnTo>
                  <a:lnTo>
                    <a:pt x="15" y="15"/>
                  </a:lnTo>
                  <a:lnTo>
                    <a:pt x="0" y="15"/>
                  </a:lnTo>
                  <a:lnTo>
                    <a:pt x="0" y="7"/>
                  </a:lnTo>
                  <a:lnTo>
                    <a:pt x="0" y="0"/>
                  </a:lnTo>
                  <a:lnTo>
                    <a:pt x="15" y="0"/>
                  </a:lnTo>
                  <a:lnTo>
                    <a:pt x="31" y="0"/>
                  </a:lnTo>
                  <a:lnTo>
                    <a:pt x="39" y="0"/>
                  </a:lnTo>
                  <a:lnTo>
                    <a:pt x="54" y="0"/>
                  </a:lnTo>
                  <a:lnTo>
                    <a:pt x="54" y="7"/>
                  </a:lnTo>
                  <a:lnTo>
                    <a:pt x="54" y="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6" name="Freeform 172"/>
            <p:cNvSpPr>
              <a:spLocks/>
            </p:cNvSpPr>
            <p:nvPr/>
          </p:nvSpPr>
          <p:spPr bwMode="auto">
            <a:xfrm>
              <a:off x="6043613" y="3825875"/>
              <a:ext cx="160338" cy="36513"/>
            </a:xfrm>
            <a:custGeom>
              <a:avLst/>
              <a:gdLst/>
              <a:ahLst/>
              <a:cxnLst>
                <a:cxn ang="0">
                  <a:pos x="101" y="23"/>
                </a:cxn>
                <a:cxn ang="0">
                  <a:pos x="77" y="23"/>
                </a:cxn>
                <a:cxn ang="0">
                  <a:pos x="54" y="23"/>
                </a:cxn>
                <a:cxn ang="0">
                  <a:pos x="31" y="15"/>
                </a:cxn>
                <a:cxn ang="0">
                  <a:pos x="0" y="15"/>
                </a:cxn>
                <a:cxn ang="0">
                  <a:pos x="8" y="8"/>
                </a:cxn>
                <a:cxn ang="0">
                  <a:pos x="8" y="0"/>
                </a:cxn>
                <a:cxn ang="0">
                  <a:pos x="31" y="0"/>
                </a:cxn>
                <a:cxn ang="0">
                  <a:pos x="54" y="8"/>
                </a:cxn>
                <a:cxn ang="0">
                  <a:pos x="77" y="8"/>
                </a:cxn>
                <a:cxn ang="0">
                  <a:pos x="101" y="8"/>
                </a:cxn>
                <a:cxn ang="0">
                  <a:pos x="101" y="15"/>
                </a:cxn>
                <a:cxn ang="0">
                  <a:pos x="101" y="23"/>
                </a:cxn>
              </a:cxnLst>
              <a:rect l="0" t="0" r="r" b="b"/>
              <a:pathLst>
                <a:path w="101" h="23">
                  <a:moveTo>
                    <a:pt x="101" y="23"/>
                  </a:moveTo>
                  <a:lnTo>
                    <a:pt x="77" y="23"/>
                  </a:lnTo>
                  <a:lnTo>
                    <a:pt x="54" y="23"/>
                  </a:lnTo>
                  <a:lnTo>
                    <a:pt x="31" y="15"/>
                  </a:lnTo>
                  <a:lnTo>
                    <a:pt x="0" y="15"/>
                  </a:lnTo>
                  <a:lnTo>
                    <a:pt x="8" y="8"/>
                  </a:lnTo>
                  <a:lnTo>
                    <a:pt x="8" y="0"/>
                  </a:lnTo>
                  <a:lnTo>
                    <a:pt x="31" y="0"/>
                  </a:lnTo>
                  <a:lnTo>
                    <a:pt x="54" y="8"/>
                  </a:lnTo>
                  <a:lnTo>
                    <a:pt x="77" y="8"/>
                  </a:lnTo>
                  <a:lnTo>
                    <a:pt x="101" y="8"/>
                  </a:lnTo>
                  <a:lnTo>
                    <a:pt x="101" y="15"/>
                  </a:lnTo>
                  <a:lnTo>
                    <a:pt x="101" y="2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7" name="Freeform 173"/>
            <p:cNvSpPr>
              <a:spLocks/>
            </p:cNvSpPr>
            <p:nvPr/>
          </p:nvSpPr>
          <p:spPr bwMode="auto">
            <a:xfrm>
              <a:off x="5907088" y="3763963"/>
              <a:ext cx="149225" cy="85725"/>
            </a:xfrm>
            <a:custGeom>
              <a:avLst/>
              <a:gdLst/>
              <a:ahLst/>
              <a:cxnLst>
                <a:cxn ang="0">
                  <a:pos x="86" y="54"/>
                </a:cxn>
                <a:cxn ang="0">
                  <a:pos x="62" y="47"/>
                </a:cxn>
                <a:cxn ang="0">
                  <a:pos x="39" y="39"/>
                </a:cxn>
                <a:cxn ang="0">
                  <a:pos x="24" y="23"/>
                </a:cxn>
                <a:cxn ang="0">
                  <a:pos x="0" y="16"/>
                </a:cxn>
                <a:cxn ang="0">
                  <a:pos x="0" y="8"/>
                </a:cxn>
                <a:cxn ang="0">
                  <a:pos x="8" y="0"/>
                </a:cxn>
                <a:cxn ang="0">
                  <a:pos x="24" y="16"/>
                </a:cxn>
                <a:cxn ang="0">
                  <a:pos x="47" y="23"/>
                </a:cxn>
                <a:cxn ang="0">
                  <a:pos x="70" y="31"/>
                </a:cxn>
                <a:cxn ang="0">
                  <a:pos x="94" y="39"/>
                </a:cxn>
                <a:cxn ang="0">
                  <a:pos x="94" y="47"/>
                </a:cxn>
                <a:cxn ang="0">
                  <a:pos x="86" y="54"/>
                </a:cxn>
              </a:cxnLst>
              <a:rect l="0" t="0" r="r" b="b"/>
              <a:pathLst>
                <a:path w="94" h="54">
                  <a:moveTo>
                    <a:pt x="86" y="54"/>
                  </a:moveTo>
                  <a:lnTo>
                    <a:pt x="62" y="47"/>
                  </a:lnTo>
                  <a:lnTo>
                    <a:pt x="39" y="39"/>
                  </a:lnTo>
                  <a:lnTo>
                    <a:pt x="24" y="23"/>
                  </a:lnTo>
                  <a:lnTo>
                    <a:pt x="0" y="16"/>
                  </a:lnTo>
                  <a:lnTo>
                    <a:pt x="0" y="8"/>
                  </a:lnTo>
                  <a:lnTo>
                    <a:pt x="8" y="0"/>
                  </a:lnTo>
                  <a:lnTo>
                    <a:pt x="24" y="16"/>
                  </a:lnTo>
                  <a:lnTo>
                    <a:pt x="47" y="23"/>
                  </a:lnTo>
                  <a:lnTo>
                    <a:pt x="70" y="31"/>
                  </a:lnTo>
                  <a:lnTo>
                    <a:pt x="94" y="39"/>
                  </a:lnTo>
                  <a:lnTo>
                    <a:pt x="94" y="47"/>
                  </a:lnTo>
                  <a:lnTo>
                    <a:pt x="86" y="5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8" name="Freeform 174"/>
            <p:cNvSpPr>
              <a:spLocks/>
            </p:cNvSpPr>
            <p:nvPr/>
          </p:nvSpPr>
          <p:spPr bwMode="auto">
            <a:xfrm>
              <a:off x="5784850" y="3678238"/>
              <a:ext cx="134938" cy="111125"/>
            </a:xfrm>
            <a:custGeom>
              <a:avLst/>
              <a:gdLst/>
              <a:ahLst/>
              <a:cxnLst>
                <a:cxn ang="0">
                  <a:pos x="77" y="70"/>
                </a:cxn>
                <a:cxn ang="0">
                  <a:pos x="54" y="54"/>
                </a:cxn>
                <a:cxn ang="0">
                  <a:pos x="39" y="39"/>
                </a:cxn>
                <a:cxn ang="0">
                  <a:pos x="15" y="23"/>
                </a:cxn>
                <a:cxn ang="0">
                  <a:pos x="0" y="7"/>
                </a:cxn>
                <a:cxn ang="0">
                  <a:pos x="7" y="7"/>
                </a:cxn>
                <a:cxn ang="0">
                  <a:pos x="7" y="0"/>
                </a:cxn>
                <a:cxn ang="0">
                  <a:pos x="31" y="15"/>
                </a:cxn>
                <a:cxn ang="0">
                  <a:pos x="46" y="31"/>
                </a:cxn>
                <a:cxn ang="0">
                  <a:pos x="62" y="46"/>
                </a:cxn>
                <a:cxn ang="0">
                  <a:pos x="85" y="54"/>
                </a:cxn>
                <a:cxn ang="0">
                  <a:pos x="77" y="62"/>
                </a:cxn>
                <a:cxn ang="0">
                  <a:pos x="77" y="70"/>
                </a:cxn>
              </a:cxnLst>
              <a:rect l="0" t="0" r="r" b="b"/>
              <a:pathLst>
                <a:path w="85" h="70">
                  <a:moveTo>
                    <a:pt x="77" y="70"/>
                  </a:moveTo>
                  <a:lnTo>
                    <a:pt x="54" y="54"/>
                  </a:lnTo>
                  <a:lnTo>
                    <a:pt x="39" y="39"/>
                  </a:lnTo>
                  <a:lnTo>
                    <a:pt x="15" y="23"/>
                  </a:lnTo>
                  <a:lnTo>
                    <a:pt x="0" y="7"/>
                  </a:lnTo>
                  <a:lnTo>
                    <a:pt x="7" y="7"/>
                  </a:lnTo>
                  <a:lnTo>
                    <a:pt x="7" y="0"/>
                  </a:lnTo>
                  <a:lnTo>
                    <a:pt x="31" y="15"/>
                  </a:lnTo>
                  <a:lnTo>
                    <a:pt x="46" y="31"/>
                  </a:lnTo>
                  <a:lnTo>
                    <a:pt x="62" y="46"/>
                  </a:lnTo>
                  <a:lnTo>
                    <a:pt x="85" y="54"/>
                  </a:lnTo>
                  <a:lnTo>
                    <a:pt x="77" y="62"/>
                  </a:lnTo>
                  <a:lnTo>
                    <a:pt x="77" y="7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9" name="Freeform 175"/>
            <p:cNvSpPr>
              <a:spLocks/>
            </p:cNvSpPr>
            <p:nvPr/>
          </p:nvSpPr>
          <p:spPr bwMode="auto">
            <a:xfrm>
              <a:off x="5686425" y="3554413"/>
              <a:ext cx="109538" cy="134938"/>
            </a:xfrm>
            <a:custGeom>
              <a:avLst/>
              <a:gdLst/>
              <a:ahLst/>
              <a:cxnLst>
                <a:cxn ang="0">
                  <a:pos x="62" y="85"/>
                </a:cxn>
                <a:cxn ang="0">
                  <a:pos x="46" y="70"/>
                </a:cxn>
                <a:cxn ang="0">
                  <a:pos x="31" y="54"/>
                </a:cxn>
                <a:cxn ang="0">
                  <a:pos x="15" y="31"/>
                </a:cxn>
                <a:cxn ang="0">
                  <a:pos x="7" y="23"/>
                </a:cxn>
                <a:cxn ang="0">
                  <a:pos x="0" y="8"/>
                </a:cxn>
                <a:cxn ang="0">
                  <a:pos x="7" y="8"/>
                </a:cxn>
                <a:cxn ang="0">
                  <a:pos x="15" y="0"/>
                </a:cxn>
                <a:cxn ang="0">
                  <a:pos x="31" y="23"/>
                </a:cxn>
                <a:cxn ang="0">
                  <a:pos x="38" y="39"/>
                </a:cxn>
                <a:cxn ang="0">
                  <a:pos x="54" y="62"/>
                </a:cxn>
                <a:cxn ang="0">
                  <a:pos x="69" y="78"/>
                </a:cxn>
                <a:cxn ang="0">
                  <a:pos x="69" y="85"/>
                </a:cxn>
                <a:cxn ang="0">
                  <a:pos x="62" y="85"/>
                </a:cxn>
              </a:cxnLst>
              <a:rect l="0" t="0" r="r" b="b"/>
              <a:pathLst>
                <a:path w="69" h="85">
                  <a:moveTo>
                    <a:pt x="62" y="85"/>
                  </a:moveTo>
                  <a:lnTo>
                    <a:pt x="46" y="70"/>
                  </a:lnTo>
                  <a:lnTo>
                    <a:pt x="31" y="54"/>
                  </a:lnTo>
                  <a:lnTo>
                    <a:pt x="15" y="31"/>
                  </a:lnTo>
                  <a:lnTo>
                    <a:pt x="7" y="23"/>
                  </a:lnTo>
                  <a:lnTo>
                    <a:pt x="0" y="8"/>
                  </a:lnTo>
                  <a:lnTo>
                    <a:pt x="7" y="8"/>
                  </a:lnTo>
                  <a:lnTo>
                    <a:pt x="15" y="0"/>
                  </a:lnTo>
                  <a:lnTo>
                    <a:pt x="31" y="23"/>
                  </a:lnTo>
                  <a:lnTo>
                    <a:pt x="38" y="39"/>
                  </a:lnTo>
                  <a:lnTo>
                    <a:pt x="54" y="62"/>
                  </a:lnTo>
                  <a:lnTo>
                    <a:pt x="69" y="78"/>
                  </a:lnTo>
                  <a:lnTo>
                    <a:pt x="69" y="85"/>
                  </a:lnTo>
                  <a:lnTo>
                    <a:pt x="62" y="8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0" name="Freeform 176"/>
            <p:cNvSpPr>
              <a:spLocks/>
            </p:cNvSpPr>
            <p:nvPr/>
          </p:nvSpPr>
          <p:spPr bwMode="auto">
            <a:xfrm>
              <a:off x="5697538" y="3554413"/>
              <a:ext cx="12700" cy="12700"/>
            </a:xfrm>
            <a:custGeom>
              <a:avLst/>
              <a:gdLst/>
              <a:ahLst/>
              <a:cxnLst>
                <a:cxn ang="0">
                  <a:pos x="0" y="0"/>
                </a:cxn>
                <a:cxn ang="0">
                  <a:pos x="0" y="0"/>
                </a:cxn>
                <a:cxn ang="0">
                  <a:pos x="8" y="0"/>
                </a:cxn>
                <a:cxn ang="0">
                  <a:pos x="8" y="0"/>
                </a:cxn>
                <a:cxn ang="0">
                  <a:pos x="8" y="0"/>
                </a:cxn>
                <a:cxn ang="0">
                  <a:pos x="0" y="8"/>
                </a:cxn>
                <a:cxn ang="0">
                  <a:pos x="0" y="0"/>
                </a:cxn>
              </a:cxnLst>
              <a:rect l="0" t="0" r="r" b="b"/>
              <a:pathLst>
                <a:path w="8" h="8">
                  <a:moveTo>
                    <a:pt x="0" y="0"/>
                  </a:moveTo>
                  <a:lnTo>
                    <a:pt x="0" y="0"/>
                  </a:lnTo>
                  <a:lnTo>
                    <a:pt x="8" y="0"/>
                  </a:lnTo>
                  <a:lnTo>
                    <a:pt x="8" y="0"/>
                  </a:lnTo>
                  <a:lnTo>
                    <a:pt x="8" y="0"/>
                  </a:lnTo>
                  <a:lnTo>
                    <a:pt x="0" y="8"/>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1" name="Freeform 177"/>
            <p:cNvSpPr>
              <a:spLocks/>
            </p:cNvSpPr>
            <p:nvPr/>
          </p:nvSpPr>
          <p:spPr bwMode="auto">
            <a:xfrm>
              <a:off x="5537200" y="3530600"/>
              <a:ext cx="160338" cy="49213"/>
            </a:xfrm>
            <a:custGeom>
              <a:avLst/>
              <a:gdLst/>
              <a:ahLst/>
              <a:cxnLst>
                <a:cxn ang="0">
                  <a:pos x="101" y="31"/>
                </a:cxn>
                <a:cxn ang="0">
                  <a:pos x="86" y="31"/>
                </a:cxn>
                <a:cxn ang="0">
                  <a:pos x="78" y="31"/>
                </a:cxn>
                <a:cxn ang="0">
                  <a:pos x="63" y="23"/>
                </a:cxn>
                <a:cxn ang="0">
                  <a:pos x="47" y="23"/>
                </a:cxn>
                <a:cxn ang="0">
                  <a:pos x="39" y="23"/>
                </a:cxn>
                <a:cxn ang="0">
                  <a:pos x="24" y="15"/>
                </a:cxn>
                <a:cxn ang="0">
                  <a:pos x="8" y="15"/>
                </a:cxn>
                <a:cxn ang="0">
                  <a:pos x="0" y="7"/>
                </a:cxn>
                <a:cxn ang="0">
                  <a:pos x="0" y="7"/>
                </a:cxn>
                <a:cxn ang="0">
                  <a:pos x="8" y="0"/>
                </a:cxn>
                <a:cxn ang="0">
                  <a:pos x="16" y="0"/>
                </a:cxn>
                <a:cxn ang="0">
                  <a:pos x="31" y="7"/>
                </a:cxn>
                <a:cxn ang="0">
                  <a:pos x="39" y="7"/>
                </a:cxn>
                <a:cxn ang="0">
                  <a:pos x="55" y="7"/>
                </a:cxn>
                <a:cxn ang="0">
                  <a:pos x="63" y="7"/>
                </a:cxn>
                <a:cxn ang="0">
                  <a:pos x="78" y="15"/>
                </a:cxn>
                <a:cxn ang="0">
                  <a:pos x="86" y="15"/>
                </a:cxn>
                <a:cxn ang="0">
                  <a:pos x="101" y="15"/>
                </a:cxn>
                <a:cxn ang="0">
                  <a:pos x="101" y="23"/>
                </a:cxn>
                <a:cxn ang="0">
                  <a:pos x="101" y="31"/>
                </a:cxn>
              </a:cxnLst>
              <a:rect l="0" t="0" r="r" b="b"/>
              <a:pathLst>
                <a:path w="101" h="31">
                  <a:moveTo>
                    <a:pt x="101" y="31"/>
                  </a:moveTo>
                  <a:lnTo>
                    <a:pt x="86" y="31"/>
                  </a:lnTo>
                  <a:lnTo>
                    <a:pt x="78" y="31"/>
                  </a:lnTo>
                  <a:lnTo>
                    <a:pt x="63" y="23"/>
                  </a:lnTo>
                  <a:lnTo>
                    <a:pt x="47" y="23"/>
                  </a:lnTo>
                  <a:lnTo>
                    <a:pt x="39" y="23"/>
                  </a:lnTo>
                  <a:lnTo>
                    <a:pt x="24" y="15"/>
                  </a:lnTo>
                  <a:lnTo>
                    <a:pt x="8" y="15"/>
                  </a:lnTo>
                  <a:lnTo>
                    <a:pt x="0" y="7"/>
                  </a:lnTo>
                  <a:lnTo>
                    <a:pt x="0" y="7"/>
                  </a:lnTo>
                  <a:lnTo>
                    <a:pt x="8" y="0"/>
                  </a:lnTo>
                  <a:lnTo>
                    <a:pt x="16" y="0"/>
                  </a:lnTo>
                  <a:lnTo>
                    <a:pt x="31" y="7"/>
                  </a:lnTo>
                  <a:lnTo>
                    <a:pt x="39" y="7"/>
                  </a:lnTo>
                  <a:lnTo>
                    <a:pt x="55" y="7"/>
                  </a:lnTo>
                  <a:lnTo>
                    <a:pt x="63" y="7"/>
                  </a:lnTo>
                  <a:lnTo>
                    <a:pt x="78" y="15"/>
                  </a:lnTo>
                  <a:lnTo>
                    <a:pt x="86" y="15"/>
                  </a:lnTo>
                  <a:lnTo>
                    <a:pt x="101" y="15"/>
                  </a:lnTo>
                  <a:lnTo>
                    <a:pt x="101" y="23"/>
                  </a:lnTo>
                  <a:lnTo>
                    <a:pt x="101"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2" name="Freeform 178"/>
            <p:cNvSpPr>
              <a:spLocks/>
            </p:cNvSpPr>
            <p:nvPr/>
          </p:nvSpPr>
          <p:spPr bwMode="auto">
            <a:xfrm>
              <a:off x="5414963" y="3455988"/>
              <a:ext cx="134938" cy="85725"/>
            </a:xfrm>
            <a:custGeom>
              <a:avLst/>
              <a:gdLst/>
              <a:ahLst/>
              <a:cxnLst>
                <a:cxn ang="0">
                  <a:pos x="77" y="54"/>
                </a:cxn>
                <a:cxn ang="0">
                  <a:pos x="70" y="54"/>
                </a:cxn>
                <a:cxn ang="0">
                  <a:pos x="54" y="47"/>
                </a:cxn>
                <a:cxn ang="0">
                  <a:pos x="46" y="47"/>
                </a:cxn>
                <a:cxn ang="0">
                  <a:pos x="39" y="39"/>
                </a:cxn>
                <a:cxn ang="0">
                  <a:pos x="31" y="31"/>
                </a:cxn>
                <a:cxn ang="0">
                  <a:pos x="15" y="23"/>
                </a:cxn>
                <a:cxn ang="0">
                  <a:pos x="8" y="15"/>
                </a:cxn>
                <a:cxn ang="0">
                  <a:pos x="0" y="15"/>
                </a:cxn>
                <a:cxn ang="0">
                  <a:pos x="8" y="8"/>
                </a:cxn>
                <a:cxn ang="0">
                  <a:pos x="15" y="0"/>
                </a:cxn>
                <a:cxn ang="0">
                  <a:pos x="23" y="8"/>
                </a:cxn>
                <a:cxn ang="0">
                  <a:pos x="31" y="15"/>
                </a:cxn>
                <a:cxn ang="0">
                  <a:pos x="39" y="23"/>
                </a:cxn>
                <a:cxn ang="0">
                  <a:pos x="46" y="23"/>
                </a:cxn>
                <a:cxn ang="0">
                  <a:pos x="54" y="31"/>
                </a:cxn>
                <a:cxn ang="0">
                  <a:pos x="62" y="39"/>
                </a:cxn>
                <a:cxn ang="0">
                  <a:pos x="70" y="39"/>
                </a:cxn>
                <a:cxn ang="0">
                  <a:pos x="85" y="47"/>
                </a:cxn>
                <a:cxn ang="0">
                  <a:pos x="77" y="54"/>
                </a:cxn>
                <a:cxn ang="0">
                  <a:pos x="77" y="54"/>
                </a:cxn>
              </a:cxnLst>
              <a:rect l="0" t="0" r="r" b="b"/>
              <a:pathLst>
                <a:path w="85" h="54">
                  <a:moveTo>
                    <a:pt x="77" y="54"/>
                  </a:moveTo>
                  <a:lnTo>
                    <a:pt x="70" y="54"/>
                  </a:lnTo>
                  <a:lnTo>
                    <a:pt x="54" y="47"/>
                  </a:lnTo>
                  <a:lnTo>
                    <a:pt x="46" y="47"/>
                  </a:lnTo>
                  <a:lnTo>
                    <a:pt x="39" y="39"/>
                  </a:lnTo>
                  <a:lnTo>
                    <a:pt x="31" y="31"/>
                  </a:lnTo>
                  <a:lnTo>
                    <a:pt x="15" y="23"/>
                  </a:lnTo>
                  <a:lnTo>
                    <a:pt x="8" y="15"/>
                  </a:lnTo>
                  <a:lnTo>
                    <a:pt x="0" y="15"/>
                  </a:lnTo>
                  <a:lnTo>
                    <a:pt x="8" y="8"/>
                  </a:lnTo>
                  <a:lnTo>
                    <a:pt x="15" y="0"/>
                  </a:lnTo>
                  <a:lnTo>
                    <a:pt x="23" y="8"/>
                  </a:lnTo>
                  <a:lnTo>
                    <a:pt x="31" y="15"/>
                  </a:lnTo>
                  <a:lnTo>
                    <a:pt x="39" y="23"/>
                  </a:lnTo>
                  <a:lnTo>
                    <a:pt x="46" y="23"/>
                  </a:lnTo>
                  <a:lnTo>
                    <a:pt x="54" y="31"/>
                  </a:lnTo>
                  <a:lnTo>
                    <a:pt x="62" y="39"/>
                  </a:lnTo>
                  <a:lnTo>
                    <a:pt x="70" y="39"/>
                  </a:lnTo>
                  <a:lnTo>
                    <a:pt x="85" y="47"/>
                  </a:lnTo>
                  <a:lnTo>
                    <a:pt x="77" y="54"/>
                  </a:lnTo>
                  <a:lnTo>
                    <a:pt x="77" y="5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3" name="Freeform 179"/>
            <p:cNvSpPr>
              <a:spLocks/>
            </p:cNvSpPr>
            <p:nvPr/>
          </p:nvSpPr>
          <p:spPr bwMode="auto">
            <a:xfrm>
              <a:off x="5353050" y="3357563"/>
              <a:ext cx="85725" cy="122238"/>
            </a:xfrm>
            <a:custGeom>
              <a:avLst/>
              <a:gdLst/>
              <a:ahLst/>
              <a:cxnLst>
                <a:cxn ang="0">
                  <a:pos x="39" y="77"/>
                </a:cxn>
                <a:cxn ang="0">
                  <a:pos x="31" y="70"/>
                </a:cxn>
                <a:cxn ang="0">
                  <a:pos x="31" y="62"/>
                </a:cxn>
                <a:cxn ang="0">
                  <a:pos x="23" y="54"/>
                </a:cxn>
                <a:cxn ang="0">
                  <a:pos x="15" y="46"/>
                </a:cxn>
                <a:cxn ang="0">
                  <a:pos x="8" y="31"/>
                </a:cxn>
                <a:cxn ang="0">
                  <a:pos x="8" y="23"/>
                </a:cxn>
                <a:cxn ang="0">
                  <a:pos x="0" y="15"/>
                </a:cxn>
                <a:cxn ang="0">
                  <a:pos x="0" y="8"/>
                </a:cxn>
                <a:cxn ang="0">
                  <a:pos x="8" y="8"/>
                </a:cxn>
                <a:cxn ang="0">
                  <a:pos x="8" y="0"/>
                </a:cxn>
                <a:cxn ang="0">
                  <a:pos x="15" y="8"/>
                </a:cxn>
                <a:cxn ang="0">
                  <a:pos x="15" y="15"/>
                </a:cxn>
                <a:cxn ang="0">
                  <a:pos x="23" y="23"/>
                </a:cxn>
                <a:cxn ang="0">
                  <a:pos x="31" y="31"/>
                </a:cxn>
                <a:cxn ang="0">
                  <a:pos x="31" y="39"/>
                </a:cxn>
                <a:cxn ang="0">
                  <a:pos x="39" y="46"/>
                </a:cxn>
                <a:cxn ang="0">
                  <a:pos x="47" y="54"/>
                </a:cxn>
                <a:cxn ang="0">
                  <a:pos x="54" y="62"/>
                </a:cxn>
                <a:cxn ang="0">
                  <a:pos x="47" y="70"/>
                </a:cxn>
                <a:cxn ang="0">
                  <a:pos x="39" y="77"/>
                </a:cxn>
              </a:cxnLst>
              <a:rect l="0" t="0" r="r" b="b"/>
              <a:pathLst>
                <a:path w="54" h="77">
                  <a:moveTo>
                    <a:pt x="39" y="77"/>
                  </a:moveTo>
                  <a:lnTo>
                    <a:pt x="31" y="70"/>
                  </a:lnTo>
                  <a:lnTo>
                    <a:pt x="31" y="62"/>
                  </a:lnTo>
                  <a:lnTo>
                    <a:pt x="23" y="54"/>
                  </a:lnTo>
                  <a:lnTo>
                    <a:pt x="15" y="46"/>
                  </a:lnTo>
                  <a:lnTo>
                    <a:pt x="8" y="31"/>
                  </a:lnTo>
                  <a:lnTo>
                    <a:pt x="8" y="23"/>
                  </a:lnTo>
                  <a:lnTo>
                    <a:pt x="0" y="15"/>
                  </a:lnTo>
                  <a:lnTo>
                    <a:pt x="0" y="8"/>
                  </a:lnTo>
                  <a:lnTo>
                    <a:pt x="8" y="8"/>
                  </a:lnTo>
                  <a:lnTo>
                    <a:pt x="8" y="0"/>
                  </a:lnTo>
                  <a:lnTo>
                    <a:pt x="15" y="8"/>
                  </a:lnTo>
                  <a:lnTo>
                    <a:pt x="15" y="15"/>
                  </a:lnTo>
                  <a:lnTo>
                    <a:pt x="23" y="23"/>
                  </a:lnTo>
                  <a:lnTo>
                    <a:pt x="31" y="31"/>
                  </a:lnTo>
                  <a:lnTo>
                    <a:pt x="31" y="39"/>
                  </a:lnTo>
                  <a:lnTo>
                    <a:pt x="39" y="46"/>
                  </a:lnTo>
                  <a:lnTo>
                    <a:pt x="47" y="54"/>
                  </a:lnTo>
                  <a:lnTo>
                    <a:pt x="54" y="62"/>
                  </a:lnTo>
                  <a:lnTo>
                    <a:pt x="47" y="70"/>
                  </a:lnTo>
                  <a:lnTo>
                    <a:pt x="39" y="7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4" name="Freeform 180"/>
            <p:cNvSpPr>
              <a:spLocks/>
            </p:cNvSpPr>
            <p:nvPr/>
          </p:nvSpPr>
          <p:spPr bwMode="auto">
            <a:xfrm>
              <a:off x="5327650" y="3233738"/>
              <a:ext cx="38100" cy="136525"/>
            </a:xfrm>
            <a:custGeom>
              <a:avLst/>
              <a:gdLst/>
              <a:ahLst/>
              <a:cxnLst>
                <a:cxn ang="0">
                  <a:pos x="16" y="86"/>
                </a:cxn>
                <a:cxn ang="0">
                  <a:pos x="8" y="78"/>
                </a:cxn>
                <a:cxn ang="0">
                  <a:pos x="8" y="62"/>
                </a:cxn>
                <a:cxn ang="0">
                  <a:pos x="0" y="55"/>
                </a:cxn>
                <a:cxn ang="0">
                  <a:pos x="0" y="47"/>
                </a:cxn>
                <a:cxn ang="0">
                  <a:pos x="0" y="31"/>
                </a:cxn>
                <a:cxn ang="0">
                  <a:pos x="0" y="23"/>
                </a:cxn>
                <a:cxn ang="0">
                  <a:pos x="0" y="16"/>
                </a:cxn>
                <a:cxn ang="0">
                  <a:pos x="0" y="0"/>
                </a:cxn>
                <a:cxn ang="0">
                  <a:pos x="8" y="0"/>
                </a:cxn>
                <a:cxn ang="0">
                  <a:pos x="16" y="0"/>
                </a:cxn>
                <a:cxn ang="0">
                  <a:pos x="16" y="16"/>
                </a:cxn>
                <a:cxn ang="0">
                  <a:pos x="16" y="23"/>
                </a:cxn>
                <a:cxn ang="0">
                  <a:pos x="16" y="31"/>
                </a:cxn>
                <a:cxn ang="0">
                  <a:pos x="16" y="39"/>
                </a:cxn>
                <a:cxn ang="0">
                  <a:pos x="16" y="55"/>
                </a:cxn>
                <a:cxn ang="0">
                  <a:pos x="24" y="62"/>
                </a:cxn>
                <a:cxn ang="0">
                  <a:pos x="24" y="70"/>
                </a:cxn>
                <a:cxn ang="0">
                  <a:pos x="24" y="78"/>
                </a:cxn>
                <a:cxn ang="0">
                  <a:pos x="24" y="86"/>
                </a:cxn>
                <a:cxn ang="0">
                  <a:pos x="16" y="86"/>
                </a:cxn>
              </a:cxnLst>
              <a:rect l="0" t="0" r="r" b="b"/>
              <a:pathLst>
                <a:path w="24" h="86">
                  <a:moveTo>
                    <a:pt x="16" y="86"/>
                  </a:moveTo>
                  <a:lnTo>
                    <a:pt x="8" y="78"/>
                  </a:lnTo>
                  <a:lnTo>
                    <a:pt x="8" y="62"/>
                  </a:lnTo>
                  <a:lnTo>
                    <a:pt x="0" y="55"/>
                  </a:lnTo>
                  <a:lnTo>
                    <a:pt x="0" y="47"/>
                  </a:lnTo>
                  <a:lnTo>
                    <a:pt x="0" y="31"/>
                  </a:lnTo>
                  <a:lnTo>
                    <a:pt x="0" y="23"/>
                  </a:lnTo>
                  <a:lnTo>
                    <a:pt x="0" y="16"/>
                  </a:lnTo>
                  <a:lnTo>
                    <a:pt x="0" y="0"/>
                  </a:lnTo>
                  <a:lnTo>
                    <a:pt x="8" y="0"/>
                  </a:lnTo>
                  <a:lnTo>
                    <a:pt x="16" y="0"/>
                  </a:lnTo>
                  <a:lnTo>
                    <a:pt x="16" y="16"/>
                  </a:lnTo>
                  <a:lnTo>
                    <a:pt x="16" y="23"/>
                  </a:lnTo>
                  <a:lnTo>
                    <a:pt x="16" y="31"/>
                  </a:lnTo>
                  <a:lnTo>
                    <a:pt x="16" y="39"/>
                  </a:lnTo>
                  <a:lnTo>
                    <a:pt x="16" y="55"/>
                  </a:lnTo>
                  <a:lnTo>
                    <a:pt x="24" y="62"/>
                  </a:lnTo>
                  <a:lnTo>
                    <a:pt x="24" y="70"/>
                  </a:lnTo>
                  <a:lnTo>
                    <a:pt x="24" y="78"/>
                  </a:lnTo>
                  <a:lnTo>
                    <a:pt x="24" y="86"/>
                  </a:lnTo>
                  <a:lnTo>
                    <a:pt x="16" y="8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5" name="Freeform 181"/>
            <p:cNvSpPr>
              <a:spLocks/>
            </p:cNvSpPr>
            <p:nvPr/>
          </p:nvSpPr>
          <p:spPr bwMode="auto">
            <a:xfrm>
              <a:off x="5327650" y="3111500"/>
              <a:ext cx="38100" cy="122238"/>
            </a:xfrm>
            <a:custGeom>
              <a:avLst/>
              <a:gdLst/>
              <a:ahLst/>
              <a:cxnLst>
                <a:cxn ang="0">
                  <a:pos x="0" y="77"/>
                </a:cxn>
                <a:cxn ang="0">
                  <a:pos x="0" y="69"/>
                </a:cxn>
                <a:cxn ang="0">
                  <a:pos x="0" y="62"/>
                </a:cxn>
                <a:cxn ang="0">
                  <a:pos x="0" y="46"/>
                </a:cxn>
                <a:cxn ang="0">
                  <a:pos x="0" y="38"/>
                </a:cxn>
                <a:cxn ang="0">
                  <a:pos x="0" y="31"/>
                </a:cxn>
                <a:cxn ang="0">
                  <a:pos x="8" y="23"/>
                </a:cxn>
                <a:cxn ang="0">
                  <a:pos x="8" y="7"/>
                </a:cxn>
                <a:cxn ang="0">
                  <a:pos x="16" y="0"/>
                </a:cxn>
                <a:cxn ang="0">
                  <a:pos x="24" y="7"/>
                </a:cxn>
                <a:cxn ang="0">
                  <a:pos x="24" y="7"/>
                </a:cxn>
                <a:cxn ang="0">
                  <a:pos x="24" y="23"/>
                </a:cxn>
                <a:cxn ang="0">
                  <a:pos x="16" y="31"/>
                </a:cxn>
                <a:cxn ang="0">
                  <a:pos x="16" y="46"/>
                </a:cxn>
                <a:cxn ang="0">
                  <a:pos x="16" y="54"/>
                </a:cxn>
                <a:cxn ang="0">
                  <a:pos x="16" y="62"/>
                </a:cxn>
                <a:cxn ang="0">
                  <a:pos x="16" y="69"/>
                </a:cxn>
                <a:cxn ang="0">
                  <a:pos x="16" y="77"/>
                </a:cxn>
                <a:cxn ang="0">
                  <a:pos x="8" y="77"/>
                </a:cxn>
                <a:cxn ang="0">
                  <a:pos x="0" y="77"/>
                </a:cxn>
              </a:cxnLst>
              <a:rect l="0" t="0" r="r" b="b"/>
              <a:pathLst>
                <a:path w="24" h="77">
                  <a:moveTo>
                    <a:pt x="0" y="77"/>
                  </a:moveTo>
                  <a:lnTo>
                    <a:pt x="0" y="69"/>
                  </a:lnTo>
                  <a:lnTo>
                    <a:pt x="0" y="62"/>
                  </a:lnTo>
                  <a:lnTo>
                    <a:pt x="0" y="46"/>
                  </a:lnTo>
                  <a:lnTo>
                    <a:pt x="0" y="38"/>
                  </a:lnTo>
                  <a:lnTo>
                    <a:pt x="0" y="31"/>
                  </a:lnTo>
                  <a:lnTo>
                    <a:pt x="8" y="23"/>
                  </a:lnTo>
                  <a:lnTo>
                    <a:pt x="8" y="7"/>
                  </a:lnTo>
                  <a:lnTo>
                    <a:pt x="16" y="0"/>
                  </a:lnTo>
                  <a:lnTo>
                    <a:pt x="24" y="7"/>
                  </a:lnTo>
                  <a:lnTo>
                    <a:pt x="24" y="7"/>
                  </a:lnTo>
                  <a:lnTo>
                    <a:pt x="24" y="23"/>
                  </a:lnTo>
                  <a:lnTo>
                    <a:pt x="16" y="31"/>
                  </a:lnTo>
                  <a:lnTo>
                    <a:pt x="16" y="46"/>
                  </a:lnTo>
                  <a:lnTo>
                    <a:pt x="16" y="54"/>
                  </a:lnTo>
                  <a:lnTo>
                    <a:pt x="16" y="62"/>
                  </a:lnTo>
                  <a:lnTo>
                    <a:pt x="16" y="69"/>
                  </a:lnTo>
                  <a:lnTo>
                    <a:pt x="16" y="77"/>
                  </a:lnTo>
                  <a:lnTo>
                    <a:pt x="8" y="77"/>
                  </a:lnTo>
                  <a:lnTo>
                    <a:pt x="0" y="7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6" name="Freeform 182"/>
            <p:cNvSpPr>
              <a:spLocks/>
            </p:cNvSpPr>
            <p:nvPr/>
          </p:nvSpPr>
          <p:spPr bwMode="auto">
            <a:xfrm>
              <a:off x="5353050" y="3011488"/>
              <a:ext cx="85725" cy="111125"/>
            </a:xfrm>
            <a:custGeom>
              <a:avLst/>
              <a:gdLst/>
              <a:ahLst/>
              <a:cxnLst>
                <a:cxn ang="0">
                  <a:pos x="0" y="63"/>
                </a:cxn>
                <a:cxn ang="0">
                  <a:pos x="0" y="55"/>
                </a:cxn>
                <a:cxn ang="0">
                  <a:pos x="8" y="47"/>
                </a:cxn>
                <a:cxn ang="0">
                  <a:pos x="8" y="39"/>
                </a:cxn>
                <a:cxn ang="0">
                  <a:pos x="15" y="31"/>
                </a:cxn>
                <a:cxn ang="0">
                  <a:pos x="23" y="24"/>
                </a:cxn>
                <a:cxn ang="0">
                  <a:pos x="23" y="16"/>
                </a:cxn>
                <a:cxn ang="0">
                  <a:pos x="39" y="0"/>
                </a:cxn>
                <a:cxn ang="0">
                  <a:pos x="47" y="0"/>
                </a:cxn>
                <a:cxn ang="0">
                  <a:pos x="54" y="8"/>
                </a:cxn>
                <a:cxn ang="0">
                  <a:pos x="39" y="24"/>
                </a:cxn>
                <a:cxn ang="0">
                  <a:pos x="31" y="39"/>
                </a:cxn>
                <a:cxn ang="0">
                  <a:pos x="15" y="55"/>
                </a:cxn>
                <a:cxn ang="0">
                  <a:pos x="15" y="63"/>
                </a:cxn>
                <a:cxn ang="0">
                  <a:pos x="8" y="70"/>
                </a:cxn>
                <a:cxn ang="0">
                  <a:pos x="8" y="70"/>
                </a:cxn>
                <a:cxn ang="0">
                  <a:pos x="0" y="63"/>
                </a:cxn>
              </a:cxnLst>
              <a:rect l="0" t="0" r="r" b="b"/>
              <a:pathLst>
                <a:path w="54" h="70">
                  <a:moveTo>
                    <a:pt x="0" y="63"/>
                  </a:moveTo>
                  <a:lnTo>
                    <a:pt x="0" y="55"/>
                  </a:lnTo>
                  <a:lnTo>
                    <a:pt x="8" y="47"/>
                  </a:lnTo>
                  <a:lnTo>
                    <a:pt x="8" y="39"/>
                  </a:lnTo>
                  <a:lnTo>
                    <a:pt x="15" y="31"/>
                  </a:lnTo>
                  <a:lnTo>
                    <a:pt x="23" y="24"/>
                  </a:lnTo>
                  <a:lnTo>
                    <a:pt x="23" y="16"/>
                  </a:lnTo>
                  <a:lnTo>
                    <a:pt x="39" y="0"/>
                  </a:lnTo>
                  <a:lnTo>
                    <a:pt x="47" y="0"/>
                  </a:lnTo>
                  <a:lnTo>
                    <a:pt x="54" y="8"/>
                  </a:lnTo>
                  <a:lnTo>
                    <a:pt x="39" y="24"/>
                  </a:lnTo>
                  <a:lnTo>
                    <a:pt x="31" y="39"/>
                  </a:lnTo>
                  <a:lnTo>
                    <a:pt x="15" y="55"/>
                  </a:lnTo>
                  <a:lnTo>
                    <a:pt x="15" y="63"/>
                  </a:lnTo>
                  <a:lnTo>
                    <a:pt x="8" y="70"/>
                  </a:lnTo>
                  <a:lnTo>
                    <a:pt x="8" y="70"/>
                  </a:lnTo>
                  <a:lnTo>
                    <a:pt x="0" y="6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7" name="Freeform 183"/>
            <p:cNvSpPr>
              <a:spLocks/>
            </p:cNvSpPr>
            <p:nvPr/>
          </p:nvSpPr>
          <p:spPr bwMode="auto">
            <a:xfrm>
              <a:off x="5427663" y="3000375"/>
              <a:ext cx="11113" cy="23813"/>
            </a:xfrm>
            <a:custGeom>
              <a:avLst/>
              <a:gdLst/>
              <a:ahLst/>
              <a:cxnLst>
                <a:cxn ang="0">
                  <a:pos x="0" y="0"/>
                </a:cxn>
                <a:cxn ang="0">
                  <a:pos x="7" y="7"/>
                </a:cxn>
                <a:cxn ang="0">
                  <a:pos x="7" y="7"/>
                </a:cxn>
                <a:cxn ang="0">
                  <a:pos x="7" y="7"/>
                </a:cxn>
                <a:cxn ang="0">
                  <a:pos x="7" y="7"/>
                </a:cxn>
                <a:cxn ang="0">
                  <a:pos x="7" y="15"/>
                </a:cxn>
                <a:cxn ang="0">
                  <a:pos x="7" y="15"/>
                </a:cxn>
                <a:cxn ang="0">
                  <a:pos x="0" y="7"/>
                </a:cxn>
                <a:cxn ang="0">
                  <a:pos x="0" y="0"/>
                </a:cxn>
              </a:cxnLst>
              <a:rect l="0" t="0" r="r" b="b"/>
              <a:pathLst>
                <a:path w="7" h="15">
                  <a:moveTo>
                    <a:pt x="0" y="0"/>
                  </a:moveTo>
                  <a:lnTo>
                    <a:pt x="7" y="7"/>
                  </a:lnTo>
                  <a:lnTo>
                    <a:pt x="7" y="7"/>
                  </a:lnTo>
                  <a:lnTo>
                    <a:pt x="7" y="7"/>
                  </a:lnTo>
                  <a:lnTo>
                    <a:pt x="7" y="7"/>
                  </a:lnTo>
                  <a:lnTo>
                    <a:pt x="7" y="15"/>
                  </a:lnTo>
                  <a:lnTo>
                    <a:pt x="7" y="15"/>
                  </a:lnTo>
                  <a:lnTo>
                    <a:pt x="0" y="7"/>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8" name="Freeform 184"/>
            <p:cNvSpPr>
              <a:spLocks/>
            </p:cNvSpPr>
            <p:nvPr/>
          </p:nvSpPr>
          <p:spPr bwMode="auto">
            <a:xfrm>
              <a:off x="5353050" y="2962275"/>
              <a:ext cx="74613" cy="61913"/>
            </a:xfrm>
            <a:custGeom>
              <a:avLst/>
              <a:gdLst/>
              <a:ahLst/>
              <a:cxnLst>
                <a:cxn ang="0">
                  <a:pos x="39" y="39"/>
                </a:cxn>
                <a:cxn ang="0">
                  <a:pos x="31" y="31"/>
                </a:cxn>
                <a:cxn ang="0">
                  <a:pos x="15" y="24"/>
                </a:cxn>
                <a:cxn ang="0">
                  <a:pos x="8" y="16"/>
                </a:cxn>
                <a:cxn ang="0">
                  <a:pos x="0" y="8"/>
                </a:cxn>
                <a:cxn ang="0">
                  <a:pos x="0" y="0"/>
                </a:cxn>
                <a:cxn ang="0">
                  <a:pos x="8" y="0"/>
                </a:cxn>
                <a:cxn ang="0">
                  <a:pos x="15" y="8"/>
                </a:cxn>
                <a:cxn ang="0">
                  <a:pos x="23" y="16"/>
                </a:cxn>
                <a:cxn ang="0">
                  <a:pos x="39" y="24"/>
                </a:cxn>
                <a:cxn ang="0">
                  <a:pos x="47" y="24"/>
                </a:cxn>
                <a:cxn ang="0">
                  <a:pos x="47" y="31"/>
                </a:cxn>
                <a:cxn ang="0">
                  <a:pos x="39" y="39"/>
                </a:cxn>
              </a:cxnLst>
              <a:rect l="0" t="0" r="r" b="b"/>
              <a:pathLst>
                <a:path w="47" h="39">
                  <a:moveTo>
                    <a:pt x="39" y="39"/>
                  </a:moveTo>
                  <a:lnTo>
                    <a:pt x="31" y="31"/>
                  </a:lnTo>
                  <a:lnTo>
                    <a:pt x="15" y="24"/>
                  </a:lnTo>
                  <a:lnTo>
                    <a:pt x="8" y="16"/>
                  </a:lnTo>
                  <a:lnTo>
                    <a:pt x="0" y="8"/>
                  </a:lnTo>
                  <a:lnTo>
                    <a:pt x="0" y="0"/>
                  </a:lnTo>
                  <a:lnTo>
                    <a:pt x="8" y="0"/>
                  </a:lnTo>
                  <a:lnTo>
                    <a:pt x="15" y="8"/>
                  </a:lnTo>
                  <a:lnTo>
                    <a:pt x="23" y="16"/>
                  </a:lnTo>
                  <a:lnTo>
                    <a:pt x="39" y="24"/>
                  </a:lnTo>
                  <a:lnTo>
                    <a:pt x="47" y="24"/>
                  </a:lnTo>
                  <a:lnTo>
                    <a:pt x="47" y="31"/>
                  </a:lnTo>
                  <a:lnTo>
                    <a:pt x="39" y="3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9" name="Freeform 185"/>
            <p:cNvSpPr>
              <a:spLocks/>
            </p:cNvSpPr>
            <p:nvPr/>
          </p:nvSpPr>
          <p:spPr bwMode="auto">
            <a:xfrm>
              <a:off x="5291138" y="2901950"/>
              <a:ext cx="74613" cy="73025"/>
            </a:xfrm>
            <a:custGeom>
              <a:avLst/>
              <a:gdLst/>
              <a:ahLst/>
              <a:cxnLst>
                <a:cxn ang="0">
                  <a:pos x="39" y="46"/>
                </a:cxn>
                <a:cxn ang="0">
                  <a:pos x="23" y="38"/>
                </a:cxn>
                <a:cxn ang="0">
                  <a:pos x="16" y="31"/>
                </a:cxn>
                <a:cxn ang="0">
                  <a:pos x="8" y="15"/>
                </a:cxn>
                <a:cxn ang="0">
                  <a:pos x="0" y="7"/>
                </a:cxn>
                <a:cxn ang="0">
                  <a:pos x="8" y="0"/>
                </a:cxn>
                <a:cxn ang="0">
                  <a:pos x="16" y="0"/>
                </a:cxn>
                <a:cxn ang="0">
                  <a:pos x="23" y="7"/>
                </a:cxn>
                <a:cxn ang="0">
                  <a:pos x="31" y="15"/>
                </a:cxn>
                <a:cxn ang="0">
                  <a:pos x="39" y="31"/>
                </a:cxn>
                <a:cxn ang="0">
                  <a:pos x="47" y="38"/>
                </a:cxn>
                <a:cxn ang="0">
                  <a:pos x="39" y="38"/>
                </a:cxn>
                <a:cxn ang="0">
                  <a:pos x="39" y="46"/>
                </a:cxn>
              </a:cxnLst>
              <a:rect l="0" t="0" r="r" b="b"/>
              <a:pathLst>
                <a:path w="47" h="46">
                  <a:moveTo>
                    <a:pt x="39" y="46"/>
                  </a:moveTo>
                  <a:lnTo>
                    <a:pt x="23" y="38"/>
                  </a:lnTo>
                  <a:lnTo>
                    <a:pt x="16" y="31"/>
                  </a:lnTo>
                  <a:lnTo>
                    <a:pt x="8" y="15"/>
                  </a:lnTo>
                  <a:lnTo>
                    <a:pt x="0" y="7"/>
                  </a:lnTo>
                  <a:lnTo>
                    <a:pt x="8" y="0"/>
                  </a:lnTo>
                  <a:lnTo>
                    <a:pt x="16" y="0"/>
                  </a:lnTo>
                  <a:lnTo>
                    <a:pt x="23" y="7"/>
                  </a:lnTo>
                  <a:lnTo>
                    <a:pt x="31" y="15"/>
                  </a:lnTo>
                  <a:lnTo>
                    <a:pt x="39" y="31"/>
                  </a:lnTo>
                  <a:lnTo>
                    <a:pt x="47" y="38"/>
                  </a:lnTo>
                  <a:lnTo>
                    <a:pt x="39" y="38"/>
                  </a:lnTo>
                  <a:lnTo>
                    <a:pt x="39" y="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0" name="Freeform 186"/>
            <p:cNvSpPr>
              <a:spLocks/>
            </p:cNvSpPr>
            <p:nvPr/>
          </p:nvSpPr>
          <p:spPr bwMode="auto">
            <a:xfrm>
              <a:off x="5267325" y="2827338"/>
              <a:ext cx="49213" cy="85725"/>
            </a:xfrm>
            <a:custGeom>
              <a:avLst/>
              <a:gdLst/>
              <a:ahLst/>
              <a:cxnLst>
                <a:cxn ang="0">
                  <a:pos x="15" y="54"/>
                </a:cxn>
                <a:cxn ang="0">
                  <a:pos x="15" y="39"/>
                </a:cxn>
                <a:cxn ang="0">
                  <a:pos x="7" y="31"/>
                </a:cxn>
                <a:cxn ang="0">
                  <a:pos x="0" y="15"/>
                </a:cxn>
                <a:cxn ang="0">
                  <a:pos x="0" y="0"/>
                </a:cxn>
                <a:cxn ang="0">
                  <a:pos x="7" y="0"/>
                </a:cxn>
                <a:cxn ang="0">
                  <a:pos x="15" y="0"/>
                </a:cxn>
                <a:cxn ang="0">
                  <a:pos x="15" y="8"/>
                </a:cxn>
                <a:cxn ang="0">
                  <a:pos x="23" y="23"/>
                </a:cxn>
                <a:cxn ang="0">
                  <a:pos x="23" y="31"/>
                </a:cxn>
                <a:cxn ang="0">
                  <a:pos x="31" y="47"/>
                </a:cxn>
                <a:cxn ang="0">
                  <a:pos x="23" y="47"/>
                </a:cxn>
                <a:cxn ang="0">
                  <a:pos x="15" y="54"/>
                </a:cxn>
              </a:cxnLst>
              <a:rect l="0" t="0" r="r" b="b"/>
              <a:pathLst>
                <a:path w="31" h="54">
                  <a:moveTo>
                    <a:pt x="15" y="54"/>
                  </a:moveTo>
                  <a:lnTo>
                    <a:pt x="15" y="39"/>
                  </a:lnTo>
                  <a:lnTo>
                    <a:pt x="7" y="31"/>
                  </a:lnTo>
                  <a:lnTo>
                    <a:pt x="0" y="15"/>
                  </a:lnTo>
                  <a:lnTo>
                    <a:pt x="0" y="0"/>
                  </a:lnTo>
                  <a:lnTo>
                    <a:pt x="7" y="0"/>
                  </a:lnTo>
                  <a:lnTo>
                    <a:pt x="15" y="0"/>
                  </a:lnTo>
                  <a:lnTo>
                    <a:pt x="15" y="8"/>
                  </a:lnTo>
                  <a:lnTo>
                    <a:pt x="23" y="23"/>
                  </a:lnTo>
                  <a:lnTo>
                    <a:pt x="23" y="31"/>
                  </a:lnTo>
                  <a:lnTo>
                    <a:pt x="31" y="47"/>
                  </a:lnTo>
                  <a:lnTo>
                    <a:pt x="23" y="47"/>
                  </a:lnTo>
                  <a:lnTo>
                    <a:pt x="15" y="5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1" name="Freeform 187"/>
            <p:cNvSpPr>
              <a:spLocks/>
            </p:cNvSpPr>
            <p:nvPr/>
          </p:nvSpPr>
          <p:spPr bwMode="auto">
            <a:xfrm>
              <a:off x="5254625" y="2741613"/>
              <a:ext cx="36513" cy="85725"/>
            </a:xfrm>
            <a:custGeom>
              <a:avLst/>
              <a:gdLst/>
              <a:ahLst/>
              <a:cxnLst>
                <a:cxn ang="0">
                  <a:pos x="8" y="54"/>
                </a:cxn>
                <a:cxn ang="0">
                  <a:pos x="0" y="38"/>
                </a:cxn>
                <a:cxn ang="0">
                  <a:pos x="0" y="31"/>
                </a:cxn>
                <a:cxn ang="0">
                  <a:pos x="0" y="15"/>
                </a:cxn>
                <a:cxn ang="0">
                  <a:pos x="0" y="0"/>
                </a:cxn>
                <a:cxn ang="0">
                  <a:pos x="8" y="0"/>
                </a:cxn>
                <a:cxn ang="0">
                  <a:pos x="15" y="0"/>
                </a:cxn>
                <a:cxn ang="0">
                  <a:pos x="15" y="15"/>
                </a:cxn>
                <a:cxn ang="0">
                  <a:pos x="15" y="23"/>
                </a:cxn>
                <a:cxn ang="0">
                  <a:pos x="15" y="38"/>
                </a:cxn>
                <a:cxn ang="0">
                  <a:pos x="23" y="54"/>
                </a:cxn>
                <a:cxn ang="0">
                  <a:pos x="15" y="54"/>
                </a:cxn>
                <a:cxn ang="0">
                  <a:pos x="8" y="54"/>
                </a:cxn>
              </a:cxnLst>
              <a:rect l="0" t="0" r="r" b="b"/>
              <a:pathLst>
                <a:path w="23" h="54">
                  <a:moveTo>
                    <a:pt x="8" y="54"/>
                  </a:moveTo>
                  <a:lnTo>
                    <a:pt x="0" y="38"/>
                  </a:lnTo>
                  <a:lnTo>
                    <a:pt x="0" y="31"/>
                  </a:lnTo>
                  <a:lnTo>
                    <a:pt x="0" y="15"/>
                  </a:lnTo>
                  <a:lnTo>
                    <a:pt x="0" y="0"/>
                  </a:lnTo>
                  <a:lnTo>
                    <a:pt x="8" y="0"/>
                  </a:lnTo>
                  <a:lnTo>
                    <a:pt x="15" y="0"/>
                  </a:lnTo>
                  <a:lnTo>
                    <a:pt x="15" y="15"/>
                  </a:lnTo>
                  <a:lnTo>
                    <a:pt x="15" y="23"/>
                  </a:lnTo>
                  <a:lnTo>
                    <a:pt x="15" y="38"/>
                  </a:lnTo>
                  <a:lnTo>
                    <a:pt x="23" y="54"/>
                  </a:lnTo>
                  <a:lnTo>
                    <a:pt x="15" y="54"/>
                  </a:lnTo>
                  <a:lnTo>
                    <a:pt x="8" y="5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2" name="Freeform 188"/>
            <p:cNvSpPr>
              <a:spLocks/>
            </p:cNvSpPr>
            <p:nvPr/>
          </p:nvSpPr>
          <p:spPr bwMode="auto">
            <a:xfrm>
              <a:off x="5254625" y="2617788"/>
              <a:ext cx="49213" cy="123825"/>
            </a:xfrm>
            <a:custGeom>
              <a:avLst/>
              <a:gdLst/>
              <a:ahLst/>
              <a:cxnLst>
                <a:cxn ang="0">
                  <a:pos x="0" y="78"/>
                </a:cxn>
                <a:cxn ang="0">
                  <a:pos x="0" y="70"/>
                </a:cxn>
                <a:cxn ang="0">
                  <a:pos x="0" y="54"/>
                </a:cxn>
                <a:cxn ang="0">
                  <a:pos x="0" y="47"/>
                </a:cxn>
                <a:cxn ang="0">
                  <a:pos x="0" y="39"/>
                </a:cxn>
                <a:cxn ang="0">
                  <a:pos x="8" y="31"/>
                </a:cxn>
                <a:cxn ang="0">
                  <a:pos x="8" y="15"/>
                </a:cxn>
                <a:cxn ang="0">
                  <a:pos x="8" y="8"/>
                </a:cxn>
                <a:cxn ang="0">
                  <a:pos x="15" y="0"/>
                </a:cxn>
                <a:cxn ang="0">
                  <a:pos x="23" y="0"/>
                </a:cxn>
                <a:cxn ang="0">
                  <a:pos x="31" y="8"/>
                </a:cxn>
                <a:cxn ang="0">
                  <a:pos x="23" y="23"/>
                </a:cxn>
                <a:cxn ang="0">
                  <a:pos x="15" y="39"/>
                </a:cxn>
                <a:cxn ang="0">
                  <a:pos x="15" y="47"/>
                </a:cxn>
                <a:cxn ang="0">
                  <a:pos x="15" y="62"/>
                </a:cxn>
                <a:cxn ang="0">
                  <a:pos x="15" y="70"/>
                </a:cxn>
                <a:cxn ang="0">
                  <a:pos x="15" y="78"/>
                </a:cxn>
                <a:cxn ang="0">
                  <a:pos x="8" y="78"/>
                </a:cxn>
                <a:cxn ang="0">
                  <a:pos x="0" y="78"/>
                </a:cxn>
              </a:cxnLst>
              <a:rect l="0" t="0" r="r" b="b"/>
              <a:pathLst>
                <a:path w="31" h="78">
                  <a:moveTo>
                    <a:pt x="0" y="78"/>
                  </a:moveTo>
                  <a:lnTo>
                    <a:pt x="0" y="70"/>
                  </a:lnTo>
                  <a:lnTo>
                    <a:pt x="0" y="54"/>
                  </a:lnTo>
                  <a:lnTo>
                    <a:pt x="0" y="47"/>
                  </a:lnTo>
                  <a:lnTo>
                    <a:pt x="0" y="39"/>
                  </a:lnTo>
                  <a:lnTo>
                    <a:pt x="8" y="31"/>
                  </a:lnTo>
                  <a:lnTo>
                    <a:pt x="8" y="15"/>
                  </a:lnTo>
                  <a:lnTo>
                    <a:pt x="8" y="8"/>
                  </a:lnTo>
                  <a:lnTo>
                    <a:pt x="15" y="0"/>
                  </a:lnTo>
                  <a:lnTo>
                    <a:pt x="23" y="0"/>
                  </a:lnTo>
                  <a:lnTo>
                    <a:pt x="31" y="8"/>
                  </a:lnTo>
                  <a:lnTo>
                    <a:pt x="23" y="23"/>
                  </a:lnTo>
                  <a:lnTo>
                    <a:pt x="15" y="39"/>
                  </a:lnTo>
                  <a:lnTo>
                    <a:pt x="15" y="47"/>
                  </a:lnTo>
                  <a:lnTo>
                    <a:pt x="15" y="62"/>
                  </a:lnTo>
                  <a:lnTo>
                    <a:pt x="15" y="70"/>
                  </a:lnTo>
                  <a:lnTo>
                    <a:pt x="15" y="78"/>
                  </a:lnTo>
                  <a:lnTo>
                    <a:pt x="8" y="78"/>
                  </a:lnTo>
                  <a:lnTo>
                    <a:pt x="0"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3" name="Freeform 189"/>
            <p:cNvSpPr>
              <a:spLocks/>
            </p:cNvSpPr>
            <p:nvPr/>
          </p:nvSpPr>
          <p:spPr bwMode="auto">
            <a:xfrm>
              <a:off x="5278438" y="2519363"/>
              <a:ext cx="74613" cy="111125"/>
            </a:xfrm>
            <a:custGeom>
              <a:avLst/>
              <a:gdLst/>
              <a:ahLst/>
              <a:cxnLst>
                <a:cxn ang="0">
                  <a:pos x="0" y="62"/>
                </a:cxn>
                <a:cxn ang="0">
                  <a:pos x="0" y="54"/>
                </a:cxn>
                <a:cxn ang="0">
                  <a:pos x="8" y="46"/>
                </a:cxn>
                <a:cxn ang="0">
                  <a:pos x="8" y="39"/>
                </a:cxn>
                <a:cxn ang="0">
                  <a:pos x="16" y="31"/>
                </a:cxn>
                <a:cxn ang="0">
                  <a:pos x="24" y="8"/>
                </a:cxn>
                <a:cxn ang="0">
                  <a:pos x="39" y="0"/>
                </a:cxn>
                <a:cxn ang="0">
                  <a:pos x="47" y="0"/>
                </a:cxn>
                <a:cxn ang="0">
                  <a:pos x="47" y="8"/>
                </a:cxn>
                <a:cxn ang="0">
                  <a:pos x="39" y="23"/>
                </a:cxn>
                <a:cxn ang="0">
                  <a:pos x="31" y="39"/>
                </a:cxn>
                <a:cxn ang="0">
                  <a:pos x="16" y="54"/>
                </a:cxn>
                <a:cxn ang="0">
                  <a:pos x="16" y="62"/>
                </a:cxn>
                <a:cxn ang="0">
                  <a:pos x="16" y="70"/>
                </a:cxn>
                <a:cxn ang="0">
                  <a:pos x="8" y="62"/>
                </a:cxn>
                <a:cxn ang="0">
                  <a:pos x="0" y="62"/>
                </a:cxn>
              </a:cxnLst>
              <a:rect l="0" t="0" r="r" b="b"/>
              <a:pathLst>
                <a:path w="47" h="70">
                  <a:moveTo>
                    <a:pt x="0" y="62"/>
                  </a:moveTo>
                  <a:lnTo>
                    <a:pt x="0" y="54"/>
                  </a:lnTo>
                  <a:lnTo>
                    <a:pt x="8" y="46"/>
                  </a:lnTo>
                  <a:lnTo>
                    <a:pt x="8" y="39"/>
                  </a:lnTo>
                  <a:lnTo>
                    <a:pt x="16" y="31"/>
                  </a:lnTo>
                  <a:lnTo>
                    <a:pt x="24" y="8"/>
                  </a:lnTo>
                  <a:lnTo>
                    <a:pt x="39" y="0"/>
                  </a:lnTo>
                  <a:lnTo>
                    <a:pt x="47" y="0"/>
                  </a:lnTo>
                  <a:lnTo>
                    <a:pt x="47" y="8"/>
                  </a:lnTo>
                  <a:lnTo>
                    <a:pt x="39" y="23"/>
                  </a:lnTo>
                  <a:lnTo>
                    <a:pt x="31" y="39"/>
                  </a:lnTo>
                  <a:lnTo>
                    <a:pt x="16" y="54"/>
                  </a:lnTo>
                  <a:lnTo>
                    <a:pt x="16" y="62"/>
                  </a:lnTo>
                  <a:lnTo>
                    <a:pt x="16" y="70"/>
                  </a:lnTo>
                  <a:lnTo>
                    <a:pt x="8" y="62"/>
                  </a:lnTo>
                  <a:lnTo>
                    <a:pt x="0" y="6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4" name="Freeform 190"/>
            <p:cNvSpPr>
              <a:spLocks/>
            </p:cNvSpPr>
            <p:nvPr/>
          </p:nvSpPr>
          <p:spPr bwMode="auto">
            <a:xfrm>
              <a:off x="5340350" y="2444750"/>
              <a:ext cx="111125" cy="87313"/>
            </a:xfrm>
            <a:custGeom>
              <a:avLst/>
              <a:gdLst/>
              <a:ahLst/>
              <a:cxnLst>
                <a:cxn ang="0">
                  <a:pos x="0" y="47"/>
                </a:cxn>
                <a:cxn ang="0">
                  <a:pos x="16" y="31"/>
                </a:cxn>
                <a:cxn ang="0">
                  <a:pos x="23" y="16"/>
                </a:cxn>
                <a:cxn ang="0">
                  <a:pos x="39" y="8"/>
                </a:cxn>
                <a:cxn ang="0">
                  <a:pos x="62" y="0"/>
                </a:cxn>
                <a:cxn ang="0">
                  <a:pos x="62" y="0"/>
                </a:cxn>
                <a:cxn ang="0">
                  <a:pos x="70" y="8"/>
                </a:cxn>
                <a:cxn ang="0">
                  <a:pos x="55" y="16"/>
                </a:cxn>
                <a:cxn ang="0">
                  <a:pos x="39" y="31"/>
                </a:cxn>
                <a:cxn ang="0">
                  <a:pos x="23" y="39"/>
                </a:cxn>
                <a:cxn ang="0">
                  <a:pos x="8" y="55"/>
                </a:cxn>
                <a:cxn ang="0">
                  <a:pos x="8" y="47"/>
                </a:cxn>
                <a:cxn ang="0">
                  <a:pos x="0" y="47"/>
                </a:cxn>
              </a:cxnLst>
              <a:rect l="0" t="0" r="r" b="b"/>
              <a:pathLst>
                <a:path w="70" h="55">
                  <a:moveTo>
                    <a:pt x="0" y="47"/>
                  </a:moveTo>
                  <a:lnTo>
                    <a:pt x="16" y="31"/>
                  </a:lnTo>
                  <a:lnTo>
                    <a:pt x="23" y="16"/>
                  </a:lnTo>
                  <a:lnTo>
                    <a:pt x="39" y="8"/>
                  </a:lnTo>
                  <a:lnTo>
                    <a:pt x="62" y="0"/>
                  </a:lnTo>
                  <a:lnTo>
                    <a:pt x="62" y="0"/>
                  </a:lnTo>
                  <a:lnTo>
                    <a:pt x="70" y="8"/>
                  </a:lnTo>
                  <a:lnTo>
                    <a:pt x="55" y="16"/>
                  </a:lnTo>
                  <a:lnTo>
                    <a:pt x="39" y="31"/>
                  </a:lnTo>
                  <a:lnTo>
                    <a:pt x="23" y="39"/>
                  </a:lnTo>
                  <a:lnTo>
                    <a:pt x="8" y="55"/>
                  </a:lnTo>
                  <a:lnTo>
                    <a:pt x="8" y="47"/>
                  </a:lnTo>
                  <a:lnTo>
                    <a:pt x="0" y="4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5" name="Freeform 191"/>
            <p:cNvSpPr>
              <a:spLocks/>
            </p:cNvSpPr>
            <p:nvPr/>
          </p:nvSpPr>
          <p:spPr bwMode="auto">
            <a:xfrm>
              <a:off x="5438775" y="2408238"/>
              <a:ext cx="123825" cy="49213"/>
            </a:xfrm>
            <a:custGeom>
              <a:avLst/>
              <a:gdLst/>
              <a:ahLst/>
              <a:cxnLst>
                <a:cxn ang="0">
                  <a:pos x="0" y="23"/>
                </a:cxn>
                <a:cxn ang="0">
                  <a:pos x="16" y="15"/>
                </a:cxn>
                <a:cxn ang="0">
                  <a:pos x="24" y="8"/>
                </a:cxn>
                <a:cxn ang="0">
                  <a:pos x="31" y="8"/>
                </a:cxn>
                <a:cxn ang="0">
                  <a:pos x="47" y="0"/>
                </a:cxn>
                <a:cxn ang="0">
                  <a:pos x="55" y="0"/>
                </a:cxn>
                <a:cxn ang="0">
                  <a:pos x="62" y="0"/>
                </a:cxn>
                <a:cxn ang="0">
                  <a:pos x="70" y="0"/>
                </a:cxn>
                <a:cxn ang="0">
                  <a:pos x="70" y="8"/>
                </a:cxn>
                <a:cxn ang="0">
                  <a:pos x="78" y="15"/>
                </a:cxn>
                <a:cxn ang="0">
                  <a:pos x="55" y="15"/>
                </a:cxn>
                <a:cxn ang="0">
                  <a:pos x="39" y="23"/>
                </a:cxn>
                <a:cxn ang="0">
                  <a:pos x="24" y="23"/>
                </a:cxn>
                <a:cxn ang="0">
                  <a:pos x="8" y="31"/>
                </a:cxn>
                <a:cxn ang="0">
                  <a:pos x="0" y="23"/>
                </a:cxn>
                <a:cxn ang="0">
                  <a:pos x="0" y="23"/>
                </a:cxn>
              </a:cxnLst>
              <a:rect l="0" t="0" r="r" b="b"/>
              <a:pathLst>
                <a:path w="78" h="31">
                  <a:moveTo>
                    <a:pt x="0" y="23"/>
                  </a:moveTo>
                  <a:lnTo>
                    <a:pt x="16" y="15"/>
                  </a:lnTo>
                  <a:lnTo>
                    <a:pt x="24" y="8"/>
                  </a:lnTo>
                  <a:lnTo>
                    <a:pt x="31" y="8"/>
                  </a:lnTo>
                  <a:lnTo>
                    <a:pt x="47" y="0"/>
                  </a:lnTo>
                  <a:lnTo>
                    <a:pt x="55" y="0"/>
                  </a:lnTo>
                  <a:lnTo>
                    <a:pt x="62" y="0"/>
                  </a:lnTo>
                  <a:lnTo>
                    <a:pt x="70" y="0"/>
                  </a:lnTo>
                  <a:lnTo>
                    <a:pt x="70" y="8"/>
                  </a:lnTo>
                  <a:lnTo>
                    <a:pt x="78" y="15"/>
                  </a:lnTo>
                  <a:lnTo>
                    <a:pt x="55" y="15"/>
                  </a:lnTo>
                  <a:lnTo>
                    <a:pt x="39" y="23"/>
                  </a:lnTo>
                  <a:lnTo>
                    <a:pt x="24" y="23"/>
                  </a:lnTo>
                  <a:lnTo>
                    <a:pt x="8" y="31"/>
                  </a:lnTo>
                  <a:lnTo>
                    <a:pt x="0" y="23"/>
                  </a:lnTo>
                  <a:lnTo>
                    <a:pt x="0" y="2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6" name="Freeform 192"/>
            <p:cNvSpPr>
              <a:spLocks/>
            </p:cNvSpPr>
            <p:nvPr/>
          </p:nvSpPr>
          <p:spPr bwMode="auto">
            <a:xfrm>
              <a:off x="5537200" y="2420938"/>
              <a:ext cx="49213" cy="85725"/>
            </a:xfrm>
            <a:custGeom>
              <a:avLst/>
              <a:gdLst/>
              <a:ahLst/>
              <a:cxnLst>
                <a:cxn ang="0">
                  <a:pos x="16" y="0"/>
                </a:cxn>
                <a:cxn ang="0">
                  <a:pos x="16" y="0"/>
                </a:cxn>
                <a:cxn ang="0">
                  <a:pos x="24" y="7"/>
                </a:cxn>
                <a:cxn ang="0">
                  <a:pos x="24" y="23"/>
                </a:cxn>
                <a:cxn ang="0">
                  <a:pos x="31" y="39"/>
                </a:cxn>
                <a:cxn ang="0">
                  <a:pos x="31" y="46"/>
                </a:cxn>
                <a:cxn ang="0">
                  <a:pos x="24" y="46"/>
                </a:cxn>
                <a:cxn ang="0">
                  <a:pos x="16" y="54"/>
                </a:cxn>
                <a:cxn ang="0">
                  <a:pos x="16" y="39"/>
                </a:cxn>
                <a:cxn ang="0">
                  <a:pos x="8" y="23"/>
                </a:cxn>
                <a:cxn ang="0">
                  <a:pos x="8" y="7"/>
                </a:cxn>
                <a:cxn ang="0">
                  <a:pos x="8" y="7"/>
                </a:cxn>
                <a:cxn ang="0">
                  <a:pos x="0" y="0"/>
                </a:cxn>
                <a:cxn ang="0">
                  <a:pos x="8" y="0"/>
                </a:cxn>
                <a:cxn ang="0">
                  <a:pos x="16" y="0"/>
                </a:cxn>
              </a:cxnLst>
              <a:rect l="0" t="0" r="r" b="b"/>
              <a:pathLst>
                <a:path w="31" h="54">
                  <a:moveTo>
                    <a:pt x="16" y="0"/>
                  </a:moveTo>
                  <a:lnTo>
                    <a:pt x="16" y="0"/>
                  </a:lnTo>
                  <a:lnTo>
                    <a:pt x="24" y="7"/>
                  </a:lnTo>
                  <a:lnTo>
                    <a:pt x="24" y="23"/>
                  </a:lnTo>
                  <a:lnTo>
                    <a:pt x="31" y="39"/>
                  </a:lnTo>
                  <a:lnTo>
                    <a:pt x="31" y="46"/>
                  </a:lnTo>
                  <a:lnTo>
                    <a:pt x="24" y="46"/>
                  </a:lnTo>
                  <a:lnTo>
                    <a:pt x="16" y="54"/>
                  </a:lnTo>
                  <a:lnTo>
                    <a:pt x="16" y="39"/>
                  </a:lnTo>
                  <a:lnTo>
                    <a:pt x="8" y="23"/>
                  </a:lnTo>
                  <a:lnTo>
                    <a:pt x="8" y="7"/>
                  </a:lnTo>
                  <a:lnTo>
                    <a:pt x="8" y="7"/>
                  </a:lnTo>
                  <a:lnTo>
                    <a:pt x="0" y="0"/>
                  </a:lnTo>
                  <a:lnTo>
                    <a:pt x="8" y="0"/>
                  </a:lnTo>
                  <a:lnTo>
                    <a:pt x="1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7" name="Freeform 193"/>
            <p:cNvSpPr>
              <a:spLocks/>
            </p:cNvSpPr>
            <p:nvPr/>
          </p:nvSpPr>
          <p:spPr bwMode="auto">
            <a:xfrm>
              <a:off x="6315075" y="1903413"/>
              <a:ext cx="109538" cy="98425"/>
            </a:xfrm>
            <a:custGeom>
              <a:avLst/>
              <a:gdLst/>
              <a:ahLst/>
              <a:cxnLst>
                <a:cxn ang="0">
                  <a:pos x="0" y="0"/>
                </a:cxn>
                <a:cxn ang="0">
                  <a:pos x="15" y="7"/>
                </a:cxn>
                <a:cxn ang="0">
                  <a:pos x="23" y="15"/>
                </a:cxn>
                <a:cxn ang="0">
                  <a:pos x="38" y="23"/>
                </a:cxn>
                <a:cxn ang="0">
                  <a:pos x="54" y="38"/>
                </a:cxn>
                <a:cxn ang="0">
                  <a:pos x="62" y="46"/>
                </a:cxn>
                <a:cxn ang="0">
                  <a:pos x="69" y="54"/>
                </a:cxn>
                <a:cxn ang="0">
                  <a:pos x="69" y="54"/>
                </a:cxn>
                <a:cxn ang="0">
                  <a:pos x="62" y="62"/>
                </a:cxn>
                <a:cxn ang="0">
                  <a:pos x="54" y="54"/>
                </a:cxn>
                <a:cxn ang="0">
                  <a:pos x="46" y="46"/>
                </a:cxn>
                <a:cxn ang="0">
                  <a:pos x="31" y="38"/>
                </a:cxn>
                <a:cxn ang="0">
                  <a:pos x="15" y="23"/>
                </a:cxn>
                <a:cxn ang="0">
                  <a:pos x="7" y="23"/>
                </a:cxn>
                <a:cxn ang="0">
                  <a:pos x="0" y="15"/>
                </a:cxn>
                <a:cxn ang="0">
                  <a:pos x="0" y="7"/>
                </a:cxn>
                <a:cxn ang="0">
                  <a:pos x="0" y="0"/>
                </a:cxn>
              </a:cxnLst>
              <a:rect l="0" t="0" r="r" b="b"/>
              <a:pathLst>
                <a:path w="69" h="62">
                  <a:moveTo>
                    <a:pt x="0" y="0"/>
                  </a:moveTo>
                  <a:lnTo>
                    <a:pt x="15" y="7"/>
                  </a:lnTo>
                  <a:lnTo>
                    <a:pt x="23" y="15"/>
                  </a:lnTo>
                  <a:lnTo>
                    <a:pt x="38" y="23"/>
                  </a:lnTo>
                  <a:lnTo>
                    <a:pt x="54" y="38"/>
                  </a:lnTo>
                  <a:lnTo>
                    <a:pt x="62" y="46"/>
                  </a:lnTo>
                  <a:lnTo>
                    <a:pt x="69" y="54"/>
                  </a:lnTo>
                  <a:lnTo>
                    <a:pt x="69" y="54"/>
                  </a:lnTo>
                  <a:lnTo>
                    <a:pt x="62" y="62"/>
                  </a:lnTo>
                  <a:lnTo>
                    <a:pt x="54" y="54"/>
                  </a:lnTo>
                  <a:lnTo>
                    <a:pt x="46" y="46"/>
                  </a:lnTo>
                  <a:lnTo>
                    <a:pt x="31" y="38"/>
                  </a:lnTo>
                  <a:lnTo>
                    <a:pt x="15" y="23"/>
                  </a:lnTo>
                  <a:lnTo>
                    <a:pt x="7" y="23"/>
                  </a:lnTo>
                  <a:lnTo>
                    <a:pt x="0" y="15"/>
                  </a:lnTo>
                  <a:lnTo>
                    <a:pt x="0" y="7"/>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8" name="Freeform 194"/>
            <p:cNvSpPr>
              <a:spLocks/>
            </p:cNvSpPr>
            <p:nvPr/>
          </p:nvSpPr>
          <p:spPr bwMode="auto">
            <a:xfrm>
              <a:off x="6918325" y="1816100"/>
              <a:ext cx="49213" cy="87313"/>
            </a:xfrm>
            <a:custGeom>
              <a:avLst/>
              <a:gdLst/>
              <a:ahLst/>
              <a:cxnLst>
                <a:cxn ang="0">
                  <a:pos x="31" y="8"/>
                </a:cxn>
                <a:cxn ang="0">
                  <a:pos x="23" y="16"/>
                </a:cxn>
                <a:cxn ang="0">
                  <a:pos x="16" y="24"/>
                </a:cxn>
                <a:cxn ang="0">
                  <a:pos x="16" y="55"/>
                </a:cxn>
                <a:cxn ang="0">
                  <a:pos x="8" y="47"/>
                </a:cxn>
                <a:cxn ang="0">
                  <a:pos x="0" y="47"/>
                </a:cxn>
                <a:cxn ang="0">
                  <a:pos x="8" y="24"/>
                </a:cxn>
                <a:cxn ang="0">
                  <a:pos x="8" y="8"/>
                </a:cxn>
                <a:cxn ang="0">
                  <a:pos x="16" y="0"/>
                </a:cxn>
                <a:cxn ang="0">
                  <a:pos x="23" y="0"/>
                </a:cxn>
                <a:cxn ang="0">
                  <a:pos x="31" y="8"/>
                </a:cxn>
              </a:cxnLst>
              <a:rect l="0" t="0" r="r" b="b"/>
              <a:pathLst>
                <a:path w="31" h="55">
                  <a:moveTo>
                    <a:pt x="31" y="8"/>
                  </a:moveTo>
                  <a:lnTo>
                    <a:pt x="23" y="16"/>
                  </a:lnTo>
                  <a:lnTo>
                    <a:pt x="16" y="24"/>
                  </a:lnTo>
                  <a:lnTo>
                    <a:pt x="16" y="55"/>
                  </a:lnTo>
                  <a:lnTo>
                    <a:pt x="8" y="47"/>
                  </a:lnTo>
                  <a:lnTo>
                    <a:pt x="0" y="47"/>
                  </a:lnTo>
                  <a:lnTo>
                    <a:pt x="8" y="24"/>
                  </a:lnTo>
                  <a:lnTo>
                    <a:pt x="8" y="8"/>
                  </a:lnTo>
                  <a:lnTo>
                    <a:pt x="16" y="0"/>
                  </a:lnTo>
                  <a:lnTo>
                    <a:pt x="23" y="0"/>
                  </a:lnTo>
                  <a:lnTo>
                    <a:pt x="31"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9" name="Freeform 195"/>
            <p:cNvSpPr>
              <a:spLocks/>
            </p:cNvSpPr>
            <p:nvPr/>
          </p:nvSpPr>
          <p:spPr bwMode="auto">
            <a:xfrm>
              <a:off x="7461250" y="1754188"/>
              <a:ext cx="49213" cy="49213"/>
            </a:xfrm>
            <a:custGeom>
              <a:avLst/>
              <a:gdLst/>
              <a:ahLst/>
              <a:cxnLst>
                <a:cxn ang="0">
                  <a:pos x="31" y="8"/>
                </a:cxn>
                <a:cxn ang="0">
                  <a:pos x="31" y="16"/>
                </a:cxn>
                <a:cxn ang="0">
                  <a:pos x="23" y="24"/>
                </a:cxn>
                <a:cxn ang="0">
                  <a:pos x="15" y="31"/>
                </a:cxn>
                <a:cxn ang="0">
                  <a:pos x="7" y="31"/>
                </a:cxn>
                <a:cxn ang="0">
                  <a:pos x="0" y="24"/>
                </a:cxn>
                <a:cxn ang="0">
                  <a:pos x="7" y="16"/>
                </a:cxn>
                <a:cxn ang="0">
                  <a:pos x="15" y="8"/>
                </a:cxn>
                <a:cxn ang="0">
                  <a:pos x="15" y="8"/>
                </a:cxn>
                <a:cxn ang="0">
                  <a:pos x="23" y="0"/>
                </a:cxn>
                <a:cxn ang="0">
                  <a:pos x="31" y="0"/>
                </a:cxn>
                <a:cxn ang="0">
                  <a:pos x="31" y="8"/>
                </a:cxn>
              </a:cxnLst>
              <a:rect l="0" t="0" r="r" b="b"/>
              <a:pathLst>
                <a:path w="31" h="31">
                  <a:moveTo>
                    <a:pt x="31" y="8"/>
                  </a:moveTo>
                  <a:lnTo>
                    <a:pt x="31" y="16"/>
                  </a:lnTo>
                  <a:lnTo>
                    <a:pt x="23" y="24"/>
                  </a:lnTo>
                  <a:lnTo>
                    <a:pt x="15" y="31"/>
                  </a:lnTo>
                  <a:lnTo>
                    <a:pt x="7" y="31"/>
                  </a:lnTo>
                  <a:lnTo>
                    <a:pt x="0" y="24"/>
                  </a:lnTo>
                  <a:lnTo>
                    <a:pt x="7" y="16"/>
                  </a:lnTo>
                  <a:lnTo>
                    <a:pt x="15" y="8"/>
                  </a:lnTo>
                  <a:lnTo>
                    <a:pt x="15" y="8"/>
                  </a:lnTo>
                  <a:lnTo>
                    <a:pt x="23" y="0"/>
                  </a:lnTo>
                  <a:lnTo>
                    <a:pt x="31" y="0"/>
                  </a:lnTo>
                  <a:lnTo>
                    <a:pt x="31"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0" name="Freeform 196"/>
            <p:cNvSpPr>
              <a:spLocks/>
            </p:cNvSpPr>
            <p:nvPr/>
          </p:nvSpPr>
          <p:spPr bwMode="auto">
            <a:xfrm>
              <a:off x="7448550" y="1792288"/>
              <a:ext cx="36513" cy="61913"/>
            </a:xfrm>
            <a:custGeom>
              <a:avLst/>
              <a:gdLst/>
              <a:ahLst/>
              <a:cxnLst>
                <a:cxn ang="0">
                  <a:pos x="23" y="7"/>
                </a:cxn>
                <a:cxn ang="0">
                  <a:pos x="15" y="23"/>
                </a:cxn>
                <a:cxn ang="0">
                  <a:pos x="8" y="39"/>
                </a:cxn>
                <a:cxn ang="0">
                  <a:pos x="8" y="39"/>
                </a:cxn>
                <a:cxn ang="0">
                  <a:pos x="0" y="31"/>
                </a:cxn>
                <a:cxn ang="0">
                  <a:pos x="8" y="0"/>
                </a:cxn>
                <a:cxn ang="0">
                  <a:pos x="15" y="7"/>
                </a:cxn>
                <a:cxn ang="0">
                  <a:pos x="23" y="7"/>
                </a:cxn>
              </a:cxnLst>
              <a:rect l="0" t="0" r="r" b="b"/>
              <a:pathLst>
                <a:path w="23" h="39">
                  <a:moveTo>
                    <a:pt x="23" y="7"/>
                  </a:moveTo>
                  <a:lnTo>
                    <a:pt x="15" y="23"/>
                  </a:lnTo>
                  <a:lnTo>
                    <a:pt x="8" y="39"/>
                  </a:lnTo>
                  <a:lnTo>
                    <a:pt x="8" y="39"/>
                  </a:lnTo>
                  <a:lnTo>
                    <a:pt x="0" y="31"/>
                  </a:lnTo>
                  <a:lnTo>
                    <a:pt x="8" y="0"/>
                  </a:lnTo>
                  <a:lnTo>
                    <a:pt x="15" y="7"/>
                  </a:lnTo>
                  <a:lnTo>
                    <a:pt x="23"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1" name="Freeform 197"/>
            <p:cNvSpPr>
              <a:spLocks/>
            </p:cNvSpPr>
            <p:nvPr/>
          </p:nvSpPr>
          <p:spPr bwMode="auto">
            <a:xfrm>
              <a:off x="8126413" y="1927225"/>
              <a:ext cx="36513" cy="61913"/>
            </a:xfrm>
            <a:custGeom>
              <a:avLst/>
              <a:gdLst/>
              <a:ahLst/>
              <a:cxnLst>
                <a:cxn ang="0">
                  <a:pos x="16" y="0"/>
                </a:cxn>
                <a:cxn ang="0">
                  <a:pos x="16" y="0"/>
                </a:cxn>
                <a:cxn ang="0">
                  <a:pos x="23" y="8"/>
                </a:cxn>
                <a:cxn ang="0">
                  <a:pos x="23" y="23"/>
                </a:cxn>
                <a:cxn ang="0">
                  <a:pos x="23" y="31"/>
                </a:cxn>
                <a:cxn ang="0">
                  <a:pos x="23" y="39"/>
                </a:cxn>
                <a:cxn ang="0">
                  <a:pos x="23" y="39"/>
                </a:cxn>
                <a:cxn ang="0">
                  <a:pos x="16" y="39"/>
                </a:cxn>
                <a:cxn ang="0">
                  <a:pos x="16" y="39"/>
                </a:cxn>
                <a:cxn ang="0">
                  <a:pos x="8" y="39"/>
                </a:cxn>
                <a:cxn ang="0">
                  <a:pos x="8" y="31"/>
                </a:cxn>
                <a:cxn ang="0">
                  <a:pos x="8" y="23"/>
                </a:cxn>
                <a:cxn ang="0">
                  <a:pos x="8" y="8"/>
                </a:cxn>
                <a:cxn ang="0">
                  <a:pos x="8" y="8"/>
                </a:cxn>
                <a:cxn ang="0">
                  <a:pos x="0" y="0"/>
                </a:cxn>
                <a:cxn ang="0">
                  <a:pos x="8" y="0"/>
                </a:cxn>
                <a:cxn ang="0">
                  <a:pos x="16" y="0"/>
                </a:cxn>
              </a:cxnLst>
              <a:rect l="0" t="0" r="r" b="b"/>
              <a:pathLst>
                <a:path w="23" h="39">
                  <a:moveTo>
                    <a:pt x="16" y="0"/>
                  </a:moveTo>
                  <a:lnTo>
                    <a:pt x="16" y="0"/>
                  </a:lnTo>
                  <a:lnTo>
                    <a:pt x="23" y="8"/>
                  </a:lnTo>
                  <a:lnTo>
                    <a:pt x="23" y="23"/>
                  </a:lnTo>
                  <a:lnTo>
                    <a:pt x="23" y="31"/>
                  </a:lnTo>
                  <a:lnTo>
                    <a:pt x="23" y="39"/>
                  </a:lnTo>
                  <a:lnTo>
                    <a:pt x="23" y="39"/>
                  </a:lnTo>
                  <a:lnTo>
                    <a:pt x="16" y="39"/>
                  </a:lnTo>
                  <a:lnTo>
                    <a:pt x="16" y="39"/>
                  </a:lnTo>
                  <a:lnTo>
                    <a:pt x="8" y="39"/>
                  </a:lnTo>
                  <a:lnTo>
                    <a:pt x="8" y="31"/>
                  </a:lnTo>
                  <a:lnTo>
                    <a:pt x="8" y="23"/>
                  </a:lnTo>
                  <a:lnTo>
                    <a:pt x="8" y="8"/>
                  </a:lnTo>
                  <a:lnTo>
                    <a:pt x="8" y="8"/>
                  </a:lnTo>
                  <a:lnTo>
                    <a:pt x="0" y="0"/>
                  </a:lnTo>
                  <a:lnTo>
                    <a:pt x="8" y="0"/>
                  </a:lnTo>
                  <a:lnTo>
                    <a:pt x="1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2" name="Freeform 198"/>
            <p:cNvSpPr>
              <a:spLocks/>
            </p:cNvSpPr>
            <p:nvPr/>
          </p:nvSpPr>
          <p:spPr bwMode="auto">
            <a:xfrm>
              <a:off x="8139113" y="1989138"/>
              <a:ext cx="23813" cy="12700"/>
            </a:xfrm>
            <a:custGeom>
              <a:avLst/>
              <a:gdLst/>
              <a:ahLst/>
              <a:cxnLst>
                <a:cxn ang="0">
                  <a:pos x="15" y="0"/>
                </a:cxn>
                <a:cxn ang="0">
                  <a:pos x="15" y="8"/>
                </a:cxn>
                <a:cxn ang="0">
                  <a:pos x="8" y="8"/>
                </a:cxn>
                <a:cxn ang="0">
                  <a:pos x="0" y="8"/>
                </a:cxn>
                <a:cxn ang="0">
                  <a:pos x="8" y="0"/>
                </a:cxn>
                <a:cxn ang="0">
                  <a:pos x="8" y="0"/>
                </a:cxn>
                <a:cxn ang="0">
                  <a:pos x="15" y="0"/>
                </a:cxn>
              </a:cxnLst>
              <a:rect l="0" t="0" r="r" b="b"/>
              <a:pathLst>
                <a:path w="15" h="8">
                  <a:moveTo>
                    <a:pt x="15" y="0"/>
                  </a:moveTo>
                  <a:lnTo>
                    <a:pt x="15" y="8"/>
                  </a:lnTo>
                  <a:lnTo>
                    <a:pt x="8" y="8"/>
                  </a:lnTo>
                  <a:lnTo>
                    <a:pt x="0" y="8"/>
                  </a:lnTo>
                  <a:lnTo>
                    <a:pt x="8" y="0"/>
                  </a:lnTo>
                  <a:lnTo>
                    <a:pt x="8" y="0"/>
                  </a:lnTo>
                  <a:lnTo>
                    <a:pt x="1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3" name="Freeform 199"/>
            <p:cNvSpPr>
              <a:spLocks/>
            </p:cNvSpPr>
            <p:nvPr/>
          </p:nvSpPr>
          <p:spPr bwMode="auto">
            <a:xfrm>
              <a:off x="8151813" y="2001838"/>
              <a:ext cx="11113" cy="11113"/>
            </a:xfrm>
            <a:custGeom>
              <a:avLst/>
              <a:gdLst/>
              <a:ahLst/>
              <a:cxnLst>
                <a:cxn ang="0">
                  <a:pos x="7" y="0"/>
                </a:cxn>
                <a:cxn ang="0">
                  <a:pos x="7" y="0"/>
                </a:cxn>
                <a:cxn ang="0">
                  <a:pos x="7" y="7"/>
                </a:cxn>
                <a:cxn ang="0">
                  <a:pos x="0" y="0"/>
                </a:cxn>
                <a:cxn ang="0">
                  <a:pos x="0" y="0"/>
                </a:cxn>
                <a:cxn ang="0">
                  <a:pos x="0" y="0"/>
                </a:cxn>
                <a:cxn ang="0">
                  <a:pos x="7" y="0"/>
                </a:cxn>
              </a:cxnLst>
              <a:rect l="0" t="0" r="r" b="b"/>
              <a:pathLst>
                <a:path w="7" h="7">
                  <a:moveTo>
                    <a:pt x="7" y="0"/>
                  </a:moveTo>
                  <a:lnTo>
                    <a:pt x="7" y="0"/>
                  </a:lnTo>
                  <a:lnTo>
                    <a:pt x="7" y="7"/>
                  </a:lnTo>
                  <a:lnTo>
                    <a:pt x="0" y="0"/>
                  </a:lnTo>
                  <a:lnTo>
                    <a:pt x="0" y="0"/>
                  </a:lnTo>
                  <a:lnTo>
                    <a:pt x="0" y="0"/>
                  </a:lnTo>
                  <a:lnTo>
                    <a:pt x="7"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4" name="Freeform 200"/>
            <p:cNvSpPr>
              <a:spLocks/>
            </p:cNvSpPr>
            <p:nvPr/>
          </p:nvSpPr>
          <p:spPr bwMode="auto">
            <a:xfrm>
              <a:off x="8348663" y="2470150"/>
              <a:ext cx="61913" cy="85725"/>
            </a:xfrm>
            <a:custGeom>
              <a:avLst/>
              <a:gdLst/>
              <a:ahLst/>
              <a:cxnLst>
                <a:cxn ang="0">
                  <a:pos x="39" y="0"/>
                </a:cxn>
                <a:cxn ang="0">
                  <a:pos x="31" y="15"/>
                </a:cxn>
                <a:cxn ang="0">
                  <a:pos x="31" y="31"/>
                </a:cxn>
                <a:cxn ang="0">
                  <a:pos x="23" y="39"/>
                </a:cxn>
                <a:cxn ang="0">
                  <a:pos x="8" y="54"/>
                </a:cxn>
                <a:cxn ang="0">
                  <a:pos x="8" y="46"/>
                </a:cxn>
                <a:cxn ang="0">
                  <a:pos x="0" y="46"/>
                </a:cxn>
                <a:cxn ang="0">
                  <a:pos x="8" y="31"/>
                </a:cxn>
                <a:cxn ang="0">
                  <a:pos x="15" y="23"/>
                </a:cxn>
                <a:cxn ang="0">
                  <a:pos x="23" y="8"/>
                </a:cxn>
                <a:cxn ang="0">
                  <a:pos x="31" y="0"/>
                </a:cxn>
                <a:cxn ang="0">
                  <a:pos x="31" y="0"/>
                </a:cxn>
                <a:cxn ang="0">
                  <a:pos x="39" y="0"/>
                </a:cxn>
              </a:cxnLst>
              <a:rect l="0" t="0" r="r" b="b"/>
              <a:pathLst>
                <a:path w="39" h="54">
                  <a:moveTo>
                    <a:pt x="39" y="0"/>
                  </a:moveTo>
                  <a:lnTo>
                    <a:pt x="31" y="15"/>
                  </a:lnTo>
                  <a:lnTo>
                    <a:pt x="31" y="31"/>
                  </a:lnTo>
                  <a:lnTo>
                    <a:pt x="23" y="39"/>
                  </a:lnTo>
                  <a:lnTo>
                    <a:pt x="8" y="54"/>
                  </a:lnTo>
                  <a:lnTo>
                    <a:pt x="8" y="46"/>
                  </a:lnTo>
                  <a:lnTo>
                    <a:pt x="0" y="46"/>
                  </a:lnTo>
                  <a:lnTo>
                    <a:pt x="8" y="31"/>
                  </a:lnTo>
                  <a:lnTo>
                    <a:pt x="15" y="23"/>
                  </a:lnTo>
                  <a:lnTo>
                    <a:pt x="23" y="8"/>
                  </a:lnTo>
                  <a:lnTo>
                    <a:pt x="31" y="0"/>
                  </a:lnTo>
                  <a:lnTo>
                    <a:pt x="31" y="0"/>
                  </a:lnTo>
                  <a:lnTo>
                    <a:pt x="3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5" name="Freeform 201"/>
            <p:cNvSpPr>
              <a:spLocks/>
            </p:cNvSpPr>
            <p:nvPr/>
          </p:nvSpPr>
          <p:spPr bwMode="auto">
            <a:xfrm>
              <a:off x="8286750" y="2543175"/>
              <a:ext cx="74613" cy="87313"/>
            </a:xfrm>
            <a:custGeom>
              <a:avLst/>
              <a:gdLst/>
              <a:ahLst/>
              <a:cxnLst>
                <a:cxn ang="0">
                  <a:pos x="47" y="8"/>
                </a:cxn>
                <a:cxn ang="0">
                  <a:pos x="39" y="24"/>
                </a:cxn>
                <a:cxn ang="0">
                  <a:pos x="31" y="31"/>
                </a:cxn>
                <a:cxn ang="0">
                  <a:pos x="23" y="39"/>
                </a:cxn>
                <a:cxn ang="0">
                  <a:pos x="8" y="55"/>
                </a:cxn>
                <a:cxn ang="0">
                  <a:pos x="8" y="47"/>
                </a:cxn>
                <a:cxn ang="0">
                  <a:pos x="0" y="39"/>
                </a:cxn>
                <a:cxn ang="0">
                  <a:pos x="8" y="31"/>
                </a:cxn>
                <a:cxn ang="0">
                  <a:pos x="23" y="24"/>
                </a:cxn>
                <a:cxn ang="0">
                  <a:pos x="31" y="8"/>
                </a:cxn>
                <a:cxn ang="0">
                  <a:pos x="39" y="0"/>
                </a:cxn>
                <a:cxn ang="0">
                  <a:pos x="47" y="0"/>
                </a:cxn>
                <a:cxn ang="0">
                  <a:pos x="47" y="8"/>
                </a:cxn>
              </a:cxnLst>
              <a:rect l="0" t="0" r="r" b="b"/>
              <a:pathLst>
                <a:path w="47" h="55">
                  <a:moveTo>
                    <a:pt x="47" y="8"/>
                  </a:moveTo>
                  <a:lnTo>
                    <a:pt x="39" y="24"/>
                  </a:lnTo>
                  <a:lnTo>
                    <a:pt x="31" y="31"/>
                  </a:lnTo>
                  <a:lnTo>
                    <a:pt x="23" y="39"/>
                  </a:lnTo>
                  <a:lnTo>
                    <a:pt x="8" y="55"/>
                  </a:lnTo>
                  <a:lnTo>
                    <a:pt x="8" y="47"/>
                  </a:lnTo>
                  <a:lnTo>
                    <a:pt x="0" y="39"/>
                  </a:lnTo>
                  <a:lnTo>
                    <a:pt x="8" y="31"/>
                  </a:lnTo>
                  <a:lnTo>
                    <a:pt x="23" y="24"/>
                  </a:lnTo>
                  <a:lnTo>
                    <a:pt x="31" y="8"/>
                  </a:lnTo>
                  <a:lnTo>
                    <a:pt x="39" y="0"/>
                  </a:lnTo>
                  <a:lnTo>
                    <a:pt x="47" y="0"/>
                  </a:lnTo>
                  <a:lnTo>
                    <a:pt x="47"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6" name="Freeform 202"/>
            <p:cNvSpPr>
              <a:spLocks/>
            </p:cNvSpPr>
            <p:nvPr/>
          </p:nvSpPr>
          <p:spPr bwMode="auto">
            <a:xfrm>
              <a:off x="8064500" y="3259138"/>
              <a:ext cx="25400" cy="23813"/>
            </a:xfrm>
            <a:custGeom>
              <a:avLst/>
              <a:gdLst/>
              <a:ahLst/>
              <a:cxnLst>
                <a:cxn ang="0">
                  <a:pos x="0" y="7"/>
                </a:cxn>
                <a:cxn ang="0">
                  <a:pos x="0" y="7"/>
                </a:cxn>
                <a:cxn ang="0">
                  <a:pos x="0" y="0"/>
                </a:cxn>
                <a:cxn ang="0">
                  <a:pos x="8" y="0"/>
                </a:cxn>
                <a:cxn ang="0">
                  <a:pos x="16" y="0"/>
                </a:cxn>
                <a:cxn ang="0">
                  <a:pos x="16" y="7"/>
                </a:cxn>
                <a:cxn ang="0">
                  <a:pos x="16" y="15"/>
                </a:cxn>
                <a:cxn ang="0">
                  <a:pos x="8" y="7"/>
                </a:cxn>
                <a:cxn ang="0">
                  <a:pos x="0" y="7"/>
                </a:cxn>
              </a:cxnLst>
              <a:rect l="0" t="0" r="r" b="b"/>
              <a:pathLst>
                <a:path w="16" h="15">
                  <a:moveTo>
                    <a:pt x="0" y="7"/>
                  </a:moveTo>
                  <a:lnTo>
                    <a:pt x="0" y="7"/>
                  </a:lnTo>
                  <a:lnTo>
                    <a:pt x="0" y="0"/>
                  </a:lnTo>
                  <a:lnTo>
                    <a:pt x="8" y="0"/>
                  </a:lnTo>
                  <a:lnTo>
                    <a:pt x="16" y="0"/>
                  </a:lnTo>
                  <a:lnTo>
                    <a:pt x="16" y="7"/>
                  </a:lnTo>
                  <a:lnTo>
                    <a:pt x="16" y="15"/>
                  </a:lnTo>
                  <a:lnTo>
                    <a:pt x="8" y="7"/>
                  </a:lnTo>
                  <a:lnTo>
                    <a:pt x="0"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7" name="Freeform 203"/>
            <p:cNvSpPr>
              <a:spLocks/>
            </p:cNvSpPr>
            <p:nvPr/>
          </p:nvSpPr>
          <p:spPr bwMode="auto">
            <a:xfrm>
              <a:off x="8051800" y="3160713"/>
              <a:ext cx="38100" cy="98425"/>
            </a:xfrm>
            <a:custGeom>
              <a:avLst/>
              <a:gdLst/>
              <a:ahLst/>
              <a:cxnLst>
                <a:cxn ang="0">
                  <a:pos x="8" y="62"/>
                </a:cxn>
                <a:cxn ang="0">
                  <a:pos x="8" y="46"/>
                </a:cxn>
                <a:cxn ang="0">
                  <a:pos x="8" y="31"/>
                </a:cxn>
                <a:cxn ang="0">
                  <a:pos x="0" y="23"/>
                </a:cxn>
                <a:cxn ang="0">
                  <a:pos x="0" y="7"/>
                </a:cxn>
                <a:cxn ang="0">
                  <a:pos x="8" y="0"/>
                </a:cxn>
                <a:cxn ang="0">
                  <a:pos x="16" y="0"/>
                </a:cxn>
                <a:cxn ang="0">
                  <a:pos x="16" y="15"/>
                </a:cxn>
                <a:cxn ang="0">
                  <a:pos x="24" y="31"/>
                </a:cxn>
                <a:cxn ang="0">
                  <a:pos x="24" y="46"/>
                </a:cxn>
                <a:cxn ang="0">
                  <a:pos x="24" y="62"/>
                </a:cxn>
                <a:cxn ang="0">
                  <a:pos x="16" y="62"/>
                </a:cxn>
                <a:cxn ang="0">
                  <a:pos x="8" y="62"/>
                </a:cxn>
              </a:cxnLst>
              <a:rect l="0" t="0" r="r" b="b"/>
              <a:pathLst>
                <a:path w="24" h="62">
                  <a:moveTo>
                    <a:pt x="8" y="62"/>
                  </a:moveTo>
                  <a:lnTo>
                    <a:pt x="8" y="46"/>
                  </a:lnTo>
                  <a:lnTo>
                    <a:pt x="8" y="31"/>
                  </a:lnTo>
                  <a:lnTo>
                    <a:pt x="0" y="23"/>
                  </a:lnTo>
                  <a:lnTo>
                    <a:pt x="0" y="7"/>
                  </a:lnTo>
                  <a:lnTo>
                    <a:pt x="8" y="0"/>
                  </a:lnTo>
                  <a:lnTo>
                    <a:pt x="16" y="0"/>
                  </a:lnTo>
                  <a:lnTo>
                    <a:pt x="16" y="15"/>
                  </a:lnTo>
                  <a:lnTo>
                    <a:pt x="24" y="31"/>
                  </a:lnTo>
                  <a:lnTo>
                    <a:pt x="24" y="46"/>
                  </a:lnTo>
                  <a:lnTo>
                    <a:pt x="24" y="62"/>
                  </a:lnTo>
                  <a:lnTo>
                    <a:pt x="16" y="62"/>
                  </a:lnTo>
                  <a:lnTo>
                    <a:pt x="8" y="6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8" name="Freeform 204"/>
            <p:cNvSpPr>
              <a:spLocks/>
            </p:cNvSpPr>
            <p:nvPr/>
          </p:nvSpPr>
          <p:spPr bwMode="auto">
            <a:xfrm>
              <a:off x="8002588" y="3060700"/>
              <a:ext cx="74613" cy="111125"/>
            </a:xfrm>
            <a:custGeom>
              <a:avLst/>
              <a:gdLst/>
              <a:ahLst/>
              <a:cxnLst>
                <a:cxn ang="0">
                  <a:pos x="31" y="70"/>
                </a:cxn>
                <a:cxn ang="0">
                  <a:pos x="24" y="55"/>
                </a:cxn>
                <a:cxn ang="0">
                  <a:pos x="24" y="39"/>
                </a:cxn>
                <a:cxn ang="0">
                  <a:pos x="16" y="24"/>
                </a:cxn>
                <a:cxn ang="0">
                  <a:pos x="0" y="8"/>
                </a:cxn>
                <a:cxn ang="0">
                  <a:pos x="8" y="0"/>
                </a:cxn>
                <a:cxn ang="0">
                  <a:pos x="16" y="0"/>
                </a:cxn>
                <a:cxn ang="0">
                  <a:pos x="24" y="16"/>
                </a:cxn>
                <a:cxn ang="0">
                  <a:pos x="31" y="32"/>
                </a:cxn>
                <a:cxn ang="0">
                  <a:pos x="39" y="47"/>
                </a:cxn>
                <a:cxn ang="0">
                  <a:pos x="47" y="63"/>
                </a:cxn>
                <a:cxn ang="0">
                  <a:pos x="39" y="63"/>
                </a:cxn>
                <a:cxn ang="0">
                  <a:pos x="31" y="70"/>
                </a:cxn>
              </a:cxnLst>
              <a:rect l="0" t="0" r="r" b="b"/>
              <a:pathLst>
                <a:path w="47" h="70">
                  <a:moveTo>
                    <a:pt x="31" y="70"/>
                  </a:moveTo>
                  <a:lnTo>
                    <a:pt x="24" y="55"/>
                  </a:lnTo>
                  <a:lnTo>
                    <a:pt x="24" y="39"/>
                  </a:lnTo>
                  <a:lnTo>
                    <a:pt x="16" y="24"/>
                  </a:lnTo>
                  <a:lnTo>
                    <a:pt x="0" y="8"/>
                  </a:lnTo>
                  <a:lnTo>
                    <a:pt x="8" y="0"/>
                  </a:lnTo>
                  <a:lnTo>
                    <a:pt x="16" y="0"/>
                  </a:lnTo>
                  <a:lnTo>
                    <a:pt x="24" y="16"/>
                  </a:lnTo>
                  <a:lnTo>
                    <a:pt x="31" y="32"/>
                  </a:lnTo>
                  <a:lnTo>
                    <a:pt x="39" y="47"/>
                  </a:lnTo>
                  <a:lnTo>
                    <a:pt x="47" y="63"/>
                  </a:lnTo>
                  <a:lnTo>
                    <a:pt x="39" y="63"/>
                  </a:lnTo>
                  <a:lnTo>
                    <a:pt x="31" y="7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0" name="Freeform 206"/>
            <p:cNvSpPr>
              <a:spLocks/>
            </p:cNvSpPr>
            <p:nvPr/>
          </p:nvSpPr>
          <p:spPr bwMode="auto">
            <a:xfrm>
              <a:off x="7929563" y="2951163"/>
              <a:ext cx="98425" cy="122238"/>
            </a:xfrm>
            <a:custGeom>
              <a:avLst/>
              <a:gdLst/>
              <a:ahLst/>
              <a:cxnLst>
                <a:cxn ang="0">
                  <a:pos x="46" y="77"/>
                </a:cxn>
                <a:cxn ang="0">
                  <a:pos x="39" y="54"/>
                </a:cxn>
                <a:cxn ang="0">
                  <a:pos x="31" y="38"/>
                </a:cxn>
                <a:cxn ang="0">
                  <a:pos x="15" y="23"/>
                </a:cxn>
                <a:cxn ang="0">
                  <a:pos x="0" y="15"/>
                </a:cxn>
                <a:cxn ang="0">
                  <a:pos x="8" y="7"/>
                </a:cxn>
                <a:cxn ang="0">
                  <a:pos x="15" y="0"/>
                </a:cxn>
                <a:cxn ang="0">
                  <a:pos x="23" y="15"/>
                </a:cxn>
                <a:cxn ang="0">
                  <a:pos x="39" y="31"/>
                </a:cxn>
                <a:cxn ang="0">
                  <a:pos x="54" y="46"/>
                </a:cxn>
                <a:cxn ang="0">
                  <a:pos x="62" y="69"/>
                </a:cxn>
                <a:cxn ang="0">
                  <a:pos x="54" y="69"/>
                </a:cxn>
                <a:cxn ang="0">
                  <a:pos x="46" y="77"/>
                </a:cxn>
              </a:cxnLst>
              <a:rect l="0" t="0" r="r" b="b"/>
              <a:pathLst>
                <a:path w="62" h="77">
                  <a:moveTo>
                    <a:pt x="46" y="77"/>
                  </a:moveTo>
                  <a:lnTo>
                    <a:pt x="39" y="54"/>
                  </a:lnTo>
                  <a:lnTo>
                    <a:pt x="31" y="38"/>
                  </a:lnTo>
                  <a:lnTo>
                    <a:pt x="15" y="23"/>
                  </a:lnTo>
                  <a:lnTo>
                    <a:pt x="0" y="15"/>
                  </a:lnTo>
                  <a:lnTo>
                    <a:pt x="8" y="7"/>
                  </a:lnTo>
                  <a:lnTo>
                    <a:pt x="15" y="0"/>
                  </a:lnTo>
                  <a:lnTo>
                    <a:pt x="23" y="15"/>
                  </a:lnTo>
                  <a:lnTo>
                    <a:pt x="39" y="31"/>
                  </a:lnTo>
                  <a:lnTo>
                    <a:pt x="54" y="46"/>
                  </a:lnTo>
                  <a:lnTo>
                    <a:pt x="62" y="69"/>
                  </a:lnTo>
                  <a:lnTo>
                    <a:pt x="54" y="69"/>
                  </a:lnTo>
                  <a:lnTo>
                    <a:pt x="46" y="7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1" name="Freeform 207"/>
            <p:cNvSpPr>
              <a:spLocks/>
            </p:cNvSpPr>
            <p:nvPr/>
          </p:nvSpPr>
          <p:spPr bwMode="auto">
            <a:xfrm>
              <a:off x="7818438" y="2876550"/>
              <a:ext cx="134938" cy="98425"/>
            </a:xfrm>
            <a:custGeom>
              <a:avLst/>
              <a:gdLst/>
              <a:ahLst/>
              <a:cxnLst>
                <a:cxn ang="0">
                  <a:pos x="70" y="62"/>
                </a:cxn>
                <a:cxn ang="0">
                  <a:pos x="54" y="47"/>
                </a:cxn>
                <a:cxn ang="0">
                  <a:pos x="46" y="39"/>
                </a:cxn>
                <a:cxn ang="0">
                  <a:pos x="39" y="31"/>
                </a:cxn>
                <a:cxn ang="0">
                  <a:pos x="31" y="31"/>
                </a:cxn>
                <a:cxn ang="0">
                  <a:pos x="23" y="23"/>
                </a:cxn>
                <a:cxn ang="0">
                  <a:pos x="15" y="16"/>
                </a:cxn>
                <a:cxn ang="0">
                  <a:pos x="0" y="16"/>
                </a:cxn>
                <a:cxn ang="0">
                  <a:pos x="8" y="8"/>
                </a:cxn>
                <a:cxn ang="0">
                  <a:pos x="8" y="0"/>
                </a:cxn>
                <a:cxn ang="0">
                  <a:pos x="15" y="8"/>
                </a:cxn>
                <a:cxn ang="0">
                  <a:pos x="31" y="8"/>
                </a:cxn>
                <a:cxn ang="0">
                  <a:pos x="39" y="16"/>
                </a:cxn>
                <a:cxn ang="0">
                  <a:pos x="46" y="23"/>
                </a:cxn>
                <a:cxn ang="0">
                  <a:pos x="54" y="31"/>
                </a:cxn>
                <a:cxn ang="0">
                  <a:pos x="62" y="31"/>
                </a:cxn>
                <a:cxn ang="0">
                  <a:pos x="78" y="39"/>
                </a:cxn>
                <a:cxn ang="0">
                  <a:pos x="85" y="47"/>
                </a:cxn>
                <a:cxn ang="0">
                  <a:pos x="78" y="54"/>
                </a:cxn>
                <a:cxn ang="0">
                  <a:pos x="70" y="62"/>
                </a:cxn>
              </a:cxnLst>
              <a:rect l="0" t="0" r="r" b="b"/>
              <a:pathLst>
                <a:path w="85" h="62">
                  <a:moveTo>
                    <a:pt x="70" y="62"/>
                  </a:moveTo>
                  <a:lnTo>
                    <a:pt x="54" y="47"/>
                  </a:lnTo>
                  <a:lnTo>
                    <a:pt x="46" y="39"/>
                  </a:lnTo>
                  <a:lnTo>
                    <a:pt x="39" y="31"/>
                  </a:lnTo>
                  <a:lnTo>
                    <a:pt x="31" y="31"/>
                  </a:lnTo>
                  <a:lnTo>
                    <a:pt x="23" y="23"/>
                  </a:lnTo>
                  <a:lnTo>
                    <a:pt x="15" y="16"/>
                  </a:lnTo>
                  <a:lnTo>
                    <a:pt x="0" y="16"/>
                  </a:lnTo>
                  <a:lnTo>
                    <a:pt x="8" y="8"/>
                  </a:lnTo>
                  <a:lnTo>
                    <a:pt x="8" y="0"/>
                  </a:lnTo>
                  <a:lnTo>
                    <a:pt x="15" y="8"/>
                  </a:lnTo>
                  <a:lnTo>
                    <a:pt x="31" y="8"/>
                  </a:lnTo>
                  <a:lnTo>
                    <a:pt x="39" y="16"/>
                  </a:lnTo>
                  <a:lnTo>
                    <a:pt x="46" y="23"/>
                  </a:lnTo>
                  <a:lnTo>
                    <a:pt x="54" y="31"/>
                  </a:lnTo>
                  <a:lnTo>
                    <a:pt x="62" y="31"/>
                  </a:lnTo>
                  <a:lnTo>
                    <a:pt x="78" y="39"/>
                  </a:lnTo>
                  <a:lnTo>
                    <a:pt x="85" y="47"/>
                  </a:lnTo>
                  <a:lnTo>
                    <a:pt x="78" y="54"/>
                  </a:lnTo>
                  <a:lnTo>
                    <a:pt x="70" y="6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2" name="Freeform 208"/>
            <p:cNvSpPr>
              <a:spLocks/>
            </p:cNvSpPr>
            <p:nvPr/>
          </p:nvSpPr>
          <p:spPr bwMode="auto">
            <a:xfrm>
              <a:off x="7399338" y="3530600"/>
              <a:ext cx="36513" cy="109538"/>
            </a:xfrm>
            <a:custGeom>
              <a:avLst/>
              <a:gdLst/>
              <a:ahLst/>
              <a:cxnLst>
                <a:cxn ang="0">
                  <a:pos x="0" y="62"/>
                </a:cxn>
                <a:cxn ang="0">
                  <a:pos x="8" y="46"/>
                </a:cxn>
                <a:cxn ang="0">
                  <a:pos x="8" y="31"/>
                </a:cxn>
                <a:cxn ang="0">
                  <a:pos x="8" y="15"/>
                </a:cxn>
                <a:cxn ang="0">
                  <a:pos x="15" y="0"/>
                </a:cxn>
                <a:cxn ang="0">
                  <a:pos x="15" y="0"/>
                </a:cxn>
                <a:cxn ang="0">
                  <a:pos x="23" y="0"/>
                </a:cxn>
                <a:cxn ang="0">
                  <a:pos x="23" y="23"/>
                </a:cxn>
                <a:cxn ang="0">
                  <a:pos x="23" y="38"/>
                </a:cxn>
                <a:cxn ang="0">
                  <a:pos x="15" y="54"/>
                </a:cxn>
                <a:cxn ang="0">
                  <a:pos x="15" y="62"/>
                </a:cxn>
                <a:cxn ang="0">
                  <a:pos x="15" y="69"/>
                </a:cxn>
                <a:cxn ang="0">
                  <a:pos x="8" y="69"/>
                </a:cxn>
                <a:cxn ang="0">
                  <a:pos x="0" y="62"/>
                </a:cxn>
              </a:cxnLst>
              <a:rect l="0" t="0" r="r" b="b"/>
              <a:pathLst>
                <a:path w="23" h="69">
                  <a:moveTo>
                    <a:pt x="0" y="62"/>
                  </a:moveTo>
                  <a:lnTo>
                    <a:pt x="8" y="46"/>
                  </a:lnTo>
                  <a:lnTo>
                    <a:pt x="8" y="31"/>
                  </a:lnTo>
                  <a:lnTo>
                    <a:pt x="8" y="15"/>
                  </a:lnTo>
                  <a:lnTo>
                    <a:pt x="15" y="0"/>
                  </a:lnTo>
                  <a:lnTo>
                    <a:pt x="15" y="0"/>
                  </a:lnTo>
                  <a:lnTo>
                    <a:pt x="23" y="0"/>
                  </a:lnTo>
                  <a:lnTo>
                    <a:pt x="23" y="23"/>
                  </a:lnTo>
                  <a:lnTo>
                    <a:pt x="23" y="38"/>
                  </a:lnTo>
                  <a:lnTo>
                    <a:pt x="15" y="54"/>
                  </a:lnTo>
                  <a:lnTo>
                    <a:pt x="15" y="62"/>
                  </a:lnTo>
                  <a:lnTo>
                    <a:pt x="15" y="69"/>
                  </a:lnTo>
                  <a:lnTo>
                    <a:pt x="8" y="69"/>
                  </a:lnTo>
                  <a:lnTo>
                    <a:pt x="0" y="6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3" name="Freeform 209"/>
            <p:cNvSpPr>
              <a:spLocks/>
            </p:cNvSpPr>
            <p:nvPr/>
          </p:nvSpPr>
          <p:spPr bwMode="auto">
            <a:xfrm>
              <a:off x="6437313" y="3665538"/>
              <a:ext cx="74613" cy="111125"/>
            </a:xfrm>
            <a:custGeom>
              <a:avLst/>
              <a:gdLst/>
              <a:ahLst/>
              <a:cxnLst>
                <a:cxn ang="0">
                  <a:pos x="39" y="70"/>
                </a:cxn>
                <a:cxn ang="0">
                  <a:pos x="31" y="62"/>
                </a:cxn>
                <a:cxn ang="0">
                  <a:pos x="24" y="54"/>
                </a:cxn>
                <a:cxn ang="0">
                  <a:pos x="16" y="39"/>
                </a:cxn>
                <a:cxn ang="0">
                  <a:pos x="8" y="23"/>
                </a:cxn>
                <a:cxn ang="0">
                  <a:pos x="0" y="8"/>
                </a:cxn>
                <a:cxn ang="0">
                  <a:pos x="8" y="8"/>
                </a:cxn>
                <a:cxn ang="0">
                  <a:pos x="16" y="0"/>
                </a:cxn>
                <a:cxn ang="0">
                  <a:pos x="24" y="15"/>
                </a:cxn>
                <a:cxn ang="0">
                  <a:pos x="31" y="31"/>
                </a:cxn>
                <a:cxn ang="0">
                  <a:pos x="39" y="47"/>
                </a:cxn>
                <a:cxn ang="0">
                  <a:pos x="39" y="54"/>
                </a:cxn>
                <a:cxn ang="0">
                  <a:pos x="47" y="62"/>
                </a:cxn>
                <a:cxn ang="0">
                  <a:pos x="39" y="62"/>
                </a:cxn>
                <a:cxn ang="0">
                  <a:pos x="39" y="70"/>
                </a:cxn>
              </a:cxnLst>
              <a:rect l="0" t="0" r="r" b="b"/>
              <a:pathLst>
                <a:path w="47" h="70">
                  <a:moveTo>
                    <a:pt x="39" y="70"/>
                  </a:moveTo>
                  <a:lnTo>
                    <a:pt x="31" y="62"/>
                  </a:lnTo>
                  <a:lnTo>
                    <a:pt x="24" y="54"/>
                  </a:lnTo>
                  <a:lnTo>
                    <a:pt x="16" y="39"/>
                  </a:lnTo>
                  <a:lnTo>
                    <a:pt x="8" y="23"/>
                  </a:lnTo>
                  <a:lnTo>
                    <a:pt x="0" y="8"/>
                  </a:lnTo>
                  <a:lnTo>
                    <a:pt x="8" y="8"/>
                  </a:lnTo>
                  <a:lnTo>
                    <a:pt x="16" y="0"/>
                  </a:lnTo>
                  <a:lnTo>
                    <a:pt x="24" y="15"/>
                  </a:lnTo>
                  <a:lnTo>
                    <a:pt x="31" y="31"/>
                  </a:lnTo>
                  <a:lnTo>
                    <a:pt x="39" y="47"/>
                  </a:lnTo>
                  <a:lnTo>
                    <a:pt x="39" y="54"/>
                  </a:lnTo>
                  <a:lnTo>
                    <a:pt x="47" y="62"/>
                  </a:lnTo>
                  <a:lnTo>
                    <a:pt x="39" y="62"/>
                  </a:lnTo>
                  <a:lnTo>
                    <a:pt x="39" y="7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4" name="Freeform 210"/>
            <p:cNvSpPr>
              <a:spLocks/>
            </p:cNvSpPr>
            <p:nvPr/>
          </p:nvSpPr>
          <p:spPr bwMode="auto">
            <a:xfrm>
              <a:off x="5697538" y="3530600"/>
              <a:ext cx="87313" cy="49213"/>
            </a:xfrm>
            <a:custGeom>
              <a:avLst/>
              <a:gdLst/>
              <a:ahLst/>
              <a:cxnLst>
                <a:cxn ang="0">
                  <a:pos x="0" y="15"/>
                </a:cxn>
                <a:cxn ang="0">
                  <a:pos x="16" y="15"/>
                </a:cxn>
                <a:cxn ang="0">
                  <a:pos x="24" y="7"/>
                </a:cxn>
                <a:cxn ang="0">
                  <a:pos x="39" y="7"/>
                </a:cxn>
                <a:cxn ang="0">
                  <a:pos x="55" y="0"/>
                </a:cxn>
                <a:cxn ang="0">
                  <a:pos x="55" y="7"/>
                </a:cxn>
                <a:cxn ang="0">
                  <a:pos x="55" y="15"/>
                </a:cxn>
                <a:cxn ang="0">
                  <a:pos x="47" y="23"/>
                </a:cxn>
                <a:cxn ang="0">
                  <a:pos x="31" y="23"/>
                </a:cxn>
                <a:cxn ang="0">
                  <a:pos x="16" y="23"/>
                </a:cxn>
                <a:cxn ang="0">
                  <a:pos x="0" y="31"/>
                </a:cxn>
                <a:cxn ang="0">
                  <a:pos x="0" y="23"/>
                </a:cxn>
                <a:cxn ang="0">
                  <a:pos x="0" y="15"/>
                </a:cxn>
              </a:cxnLst>
              <a:rect l="0" t="0" r="r" b="b"/>
              <a:pathLst>
                <a:path w="55" h="31">
                  <a:moveTo>
                    <a:pt x="0" y="15"/>
                  </a:moveTo>
                  <a:lnTo>
                    <a:pt x="16" y="15"/>
                  </a:lnTo>
                  <a:lnTo>
                    <a:pt x="24" y="7"/>
                  </a:lnTo>
                  <a:lnTo>
                    <a:pt x="39" y="7"/>
                  </a:lnTo>
                  <a:lnTo>
                    <a:pt x="55" y="0"/>
                  </a:lnTo>
                  <a:lnTo>
                    <a:pt x="55" y="7"/>
                  </a:lnTo>
                  <a:lnTo>
                    <a:pt x="55" y="15"/>
                  </a:lnTo>
                  <a:lnTo>
                    <a:pt x="47" y="23"/>
                  </a:lnTo>
                  <a:lnTo>
                    <a:pt x="31" y="23"/>
                  </a:lnTo>
                  <a:lnTo>
                    <a:pt x="16" y="23"/>
                  </a:lnTo>
                  <a:lnTo>
                    <a:pt x="0" y="31"/>
                  </a:lnTo>
                  <a:lnTo>
                    <a:pt x="0" y="23"/>
                  </a:lnTo>
                  <a:lnTo>
                    <a:pt x="0" y="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5" name="Freeform 211"/>
            <p:cNvSpPr>
              <a:spLocks/>
            </p:cNvSpPr>
            <p:nvPr/>
          </p:nvSpPr>
          <p:spPr bwMode="auto">
            <a:xfrm>
              <a:off x="5414963" y="3011488"/>
              <a:ext cx="85725" cy="49213"/>
            </a:xfrm>
            <a:custGeom>
              <a:avLst/>
              <a:gdLst/>
              <a:ahLst/>
              <a:cxnLst>
                <a:cxn ang="0">
                  <a:pos x="8" y="0"/>
                </a:cxn>
                <a:cxn ang="0">
                  <a:pos x="23" y="0"/>
                </a:cxn>
                <a:cxn ang="0">
                  <a:pos x="31" y="8"/>
                </a:cxn>
                <a:cxn ang="0">
                  <a:pos x="39" y="8"/>
                </a:cxn>
                <a:cxn ang="0">
                  <a:pos x="54" y="16"/>
                </a:cxn>
                <a:cxn ang="0">
                  <a:pos x="46" y="24"/>
                </a:cxn>
                <a:cxn ang="0">
                  <a:pos x="46" y="31"/>
                </a:cxn>
                <a:cxn ang="0">
                  <a:pos x="39" y="24"/>
                </a:cxn>
                <a:cxn ang="0">
                  <a:pos x="23" y="24"/>
                </a:cxn>
                <a:cxn ang="0">
                  <a:pos x="15" y="16"/>
                </a:cxn>
                <a:cxn ang="0">
                  <a:pos x="0" y="8"/>
                </a:cxn>
                <a:cxn ang="0">
                  <a:pos x="8" y="0"/>
                </a:cxn>
                <a:cxn ang="0">
                  <a:pos x="8" y="0"/>
                </a:cxn>
              </a:cxnLst>
              <a:rect l="0" t="0" r="r" b="b"/>
              <a:pathLst>
                <a:path w="54" h="31">
                  <a:moveTo>
                    <a:pt x="8" y="0"/>
                  </a:moveTo>
                  <a:lnTo>
                    <a:pt x="23" y="0"/>
                  </a:lnTo>
                  <a:lnTo>
                    <a:pt x="31" y="8"/>
                  </a:lnTo>
                  <a:lnTo>
                    <a:pt x="39" y="8"/>
                  </a:lnTo>
                  <a:lnTo>
                    <a:pt x="54" y="16"/>
                  </a:lnTo>
                  <a:lnTo>
                    <a:pt x="46" y="24"/>
                  </a:lnTo>
                  <a:lnTo>
                    <a:pt x="46" y="31"/>
                  </a:lnTo>
                  <a:lnTo>
                    <a:pt x="39" y="24"/>
                  </a:lnTo>
                  <a:lnTo>
                    <a:pt x="23" y="24"/>
                  </a:lnTo>
                  <a:lnTo>
                    <a:pt x="15" y="16"/>
                  </a:lnTo>
                  <a:lnTo>
                    <a:pt x="0" y="8"/>
                  </a:lnTo>
                  <a:lnTo>
                    <a:pt x="8" y="0"/>
                  </a:lnTo>
                  <a:lnTo>
                    <a:pt x="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6" name="Freeform 212"/>
            <p:cNvSpPr>
              <a:spLocks/>
            </p:cNvSpPr>
            <p:nvPr/>
          </p:nvSpPr>
          <p:spPr bwMode="auto">
            <a:xfrm>
              <a:off x="5487988" y="3036888"/>
              <a:ext cx="87313" cy="36513"/>
            </a:xfrm>
            <a:custGeom>
              <a:avLst/>
              <a:gdLst/>
              <a:ahLst/>
              <a:cxnLst>
                <a:cxn ang="0">
                  <a:pos x="8" y="0"/>
                </a:cxn>
                <a:cxn ang="0">
                  <a:pos x="16" y="8"/>
                </a:cxn>
                <a:cxn ang="0">
                  <a:pos x="31" y="8"/>
                </a:cxn>
                <a:cxn ang="0">
                  <a:pos x="47" y="8"/>
                </a:cxn>
                <a:cxn ang="0">
                  <a:pos x="55" y="8"/>
                </a:cxn>
                <a:cxn ang="0">
                  <a:pos x="55" y="15"/>
                </a:cxn>
                <a:cxn ang="0">
                  <a:pos x="55" y="23"/>
                </a:cxn>
                <a:cxn ang="0">
                  <a:pos x="39" y="23"/>
                </a:cxn>
                <a:cxn ang="0">
                  <a:pos x="31" y="23"/>
                </a:cxn>
                <a:cxn ang="0">
                  <a:pos x="16" y="15"/>
                </a:cxn>
                <a:cxn ang="0">
                  <a:pos x="0" y="15"/>
                </a:cxn>
                <a:cxn ang="0">
                  <a:pos x="0" y="8"/>
                </a:cxn>
                <a:cxn ang="0">
                  <a:pos x="8" y="0"/>
                </a:cxn>
              </a:cxnLst>
              <a:rect l="0" t="0" r="r" b="b"/>
              <a:pathLst>
                <a:path w="55" h="23">
                  <a:moveTo>
                    <a:pt x="8" y="0"/>
                  </a:moveTo>
                  <a:lnTo>
                    <a:pt x="16" y="8"/>
                  </a:lnTo>
                  <a:lnTo>
                    <a:pt x="31" y="8"/>
                  </a:lnTo>
                  <a:lnTo>
                    <a:pt x="47" y="8"/>
                  </a:lnTo>
                  <a:lnTo>
                    <a:pt x="55" y="8"/>
                  </a:lnTo>
                  <a:lnTo>
                    <a:pt x="55" y="15"/>
                  </a:lnTo>
                  <a:lnTo>
                    <a:pt x="55" y="23"/>
                  </a:lnTo>
                  <a:lnTo>
                    <a:pt x="39" y="23"/>
                  </a:lnTo>
                  <a:lnTo>
                    <a:pt x="31" y="23"/>
                  </a:lnTo>
                  <a:lnTo>
                    <a:pt x="16" y="15"/>
                  </a:lnTo>
                  <a:lnTo>
                    <a:pt x="0" y="15"/>
                  </a:lnTo>
                  <a:lnTo>
                    <a:pt x="0" y="8"/>
                  </a:lnTo>
                  <a:lnTo>
                    <a:pt x="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7" name="Freeform 213"/>
            <p:cNvSpPr>
              <a:spLocks/>
            </p:cNvSpPr>
            <p:nvPr/>
          </p:nvSpPr>
          <p:spPr bwMode="auto">
            <a:xfrm>
              <a:off x="5575300" y="3049588"/>
              <a:ext cx="36513" cy="23813"/>
            </a:xfrm>
            <a:custGeom>
              <a:avLst/>
              <a:gdLst/>
              <a:ahLst/>
              <a:cxnLst>
                <a:cxn ang="0">
                  <a:pos x="0" y="0"/>
                </a:cxn>
                <a:cxn ang="0">
                  <a:pos x="15" y="0"/>
                </a:cxn>
                <a:cxn ang="0">
                  <a:pos x="23" y="0"/>
                </a:cxn>
                <a:cxn ang="0">
                  <a:pos x="23" y="7"/>
                </a:cxn>
                <a:cxn ang="0">
                  <a:pos x="23" y="15"/>
                </a:cxn>
                <a:cxn ang="0">
                  <a:pos x="15" y="15"/>
                </a:cxn>
                <a:cxn ang="0">
                  <a:pos x="0" y="15"/>
                </a:cxn>
                <a:cxn ang="0">
                  <a:pos x="0" y="7"/>
                </a:cxn>
                <a:cxn ang="0">
                  <a:pos x="0" y="0"/>
                </a:cxn>
              </a:cxnLst>
              <a:rect l="0" t="0" r="r" b="b"/>
              <a:pathLst>
                <a:path w="23" h="15">
                  <a:moveTo>
                    <a:pt x="0" y="0"/>
                  </a:moveTo>
                  <a:lnTo>
                    <a:pt x="15" y="0"/>
                  </a:lnTo>
                  <a:lnTo>
                    <a:pt x="23" y="0"/>
                  </a:lnTo>
                  <a:lnTo>
                    <a:pt x="23" y="7"/>
                  </a:lnTo>
                  <a:lnTo>
                    <a:pt x="23" y="15"/>
                  </a:lnTo>
                  <a:lnTo>
                    <a:pt x="15" y="15"/>
                  </a:lnTo>
                  <a:lnTo>
                    <a:pt x="0" y="15"/>
                  </a:lnTo>
                  <a:lnTo>
                    <a:pt x="0" y="7"/>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8" name="Rectangle 214"/>
            <p:cNvSpPr>
              <a:spLocks noChangeArrowheads="1"/>
            </p:cNvSpPr>
            <p:nvPr/>
          </p:nvSpPr>
          <p:spPr bwMode="auto">
            <a:xfrm>
              <a:off x="6276975" y="2605088"/>
              <a:ext cx="1171575" cy="40640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0" i="0" u="none" strike="noStrike" cap="none" normalizeH="0" baseline="0" smtClean="0">
                  <a:ln>
                    <a:noFill/>
                  </a:ln>
                  <a:solidFill>
                    <a:srgbClr val="000000"/>
                  </a:solidFill>
                  <a:effectLst/>
                  <a:latin typeface="Arial" pitchFamily="34" charset="0"/>
                </a:rPr>
                <a:t>Internet</a:t>
              </a:r>
              <a:endParaRPr kumimoji="0" lang="en-US" sz="1800" b="0" i="0" u="none" strike="noStrike" cap="none" normalizeH="0" baseline="0" smtClean="0">
                <a:ln>
                  <a:noFill/>
                </a:ln>
                <a:solidFill>
                  <a:schemeClr val="tx1"/>
                </a:solidFill>
                <a:effectLst/>
                <a:latin typeface="Arial" pitchFamily="34" charset="0"/>
              </a:endParaRPr>
            </a:p>
          </p:txBody>
        </p:sp>
        <p:sp>
          <p:nvSpPr>
            <p:cNvPr id="1239" name="Rectangle 215"/>
            <p:cNvSpPr>
              <a:spLocks noChangeArrowheads="1"/>
            </p:cNvSpPr>
            <p:nvPr/>
          </p:nvSpPr>
          <p:spPr bwMode="auto">
            <a:xfrm>
              <a:off x="3368675" y="3530600"/>
              <a:ext cx="307975" cy="11334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40" name="Rectangle 216"/>
            <p:cNvSpPr>
              <a:spLocks noChangeArrowheads="1"/>
            </p:cNvSpPr>
            <p:nvPr/>
          </p:nvSpPr>
          <p:spPr bwMode="auto">
            <a:xfrm>
              <a:off x="3479800" y="3565525"/>
              <a:ext cx="234950" cy="44450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1" i="0" u="none" strike="noStrike" cap="none" normalizeH="0" baseline="0" smtClean="0">
                  <a:ln>
                    <a:noFill/>
                  </a:ln>
                  <a:solidFill>
                    <a:srgbClr val="000000"/>
                  </a:solidFill>
                  <a:effectLst/>
                  <a:latin typeface="Arial" pitchFamily="34" charset="0"/>
                </a:rPr>
                <a:t>.</a:t>
              </a:r>
              <a:endParaRPr kumimoji="0" lang="en-US" sz="1800" b="0" i="0" u="none" strike="noStrike" cap="none" normalizeH="0" baseline="0" smtClean="0">
                <a:ln>
                  <a:noFill/>
                </a:ln>
                <a:solidFill>
                  <a:schemeClr val="tx1"/>
                </a:solidFill>
                <a:effectLst/>
                <a:latin typeface="Arial" pitchFamily="34" charset="0"/>
              </a:endParaRPr>
            </a:p>
          </p:txBody>
        </p:sp>
        <p:sp>
          <p:nvSpPr>
            <p:cNvPr id="1241" name="Rectangle 217"/>
            <p:cNvSpPr>
              <a:spLocks noChangeArrowheads="1"/>
            </p:cNvSpPr>
            <p:nvPr/>
          </p:nvSpPr>
          <p:spPr bwMode="auto">
            <a:xfrm>
              <a:off x="3479800" y="3911600"/>
              <a:ext cx="234950" cy="44450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1" i="0" u="none" strike="noStrike" cap="none" normalizeH="0" baseline="0" smtClean="0">
                  <a:ln>
                    <a:noFill/>
                  </a:ln>
                  <a:solidFill>
                    <a:srgbClr val="000000"/>
                  </a:solidFill>
                  <a:effectLst/>
                  <a:latin typeface="Arial" pitchFamily="34" charset="0"/>
                </a:rPr>
                <a:t>.</a:t>
              </a:r>
              <a:endParaRPr kumimoji="0" lang="en-US" sz="1800" b="0" i="0" u="none" strike="noStrike" cap="none" normalizeH="0" baseline="0" smtClean="0">
                <a:ln>
                  <a:noFill/>
                </a:ln>
                <a:solidFill>
                  <a:schemeClr val="tx1"/>
                </a:solidFill>
                <a:effectLst/>
                <a:latin typeface="Arial" pitchFamily="34" charset="0"/>
              </a:endParaRPr>
            </a:p>
          </p:txBody>
        </p:sp>
        <p:sp>
          <p:nvSpPr>
            <p:cNvPr id="1242" name="Rectangle 218"/>
            <p:cNvSpPr>
              <a:spLocks noChangeArrowheads="1"/>
            </p:cNvSpPr>
            <p:nvPr/>
          </p:nvSpPr>
          <p:spPr bwMode="auto">
            <a:xfrm>
              <a:off x="3479800" y="4256088"/>
              <a:ext cx="234950" cy="44450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1" i="0" u="none" strike="noStrike" cap="none" normalizeH="0" baseline="0" smtClean="0">
                  <a:ln>
                    <a:noFill/>
                  </a:ln>
                  <a:solidFill>
                    <a:srgbClr val="000000"/>
                  </a:solidFill>
                  <a:effectLst/>
                  <a:latin typeface="Arial" pitchFamily="34" charset="0"/>
                </a:rPr>
                <a:t>.</a:t>
              </a:r>
              <a:endParaRPr kumimoji="0" lang="en-US" sz="1800" b="0" i="0" u="none" strike="noStrike" cap="none" normalizeH="0" baseline="0" smtClean="0">
                <a:ln>
                  <a:noFill/>
                </a:ln>
                <a:solidFill>
                  <a:schemeClr val="tx1"/>
                </a:solidFill>
                <a:effectLst/>
                <a:latin typeface="Arial" pitchFamily="34" charset="0"/>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dirty="0" smtClean="0"/>
              <a:t>How To Connect</a:t>
            </a:r>
          </a:p>
        </p:txBody>
      </p:sp>
      <p:graphicFrame>
        <p:nvGraphicFramePr>
          <p:cNvPr id="4" name="Content Placeholder 3"/>
          <p:cNvGraphicFramePr>
            <a:graphicFrameLocks noGrp="1"/>
          </p:cNvGraphicFramePr>
          <p:nvPr>
            <p:ph sz="half" idx="1"/>
          </p:nvPr>
        </p:nvGraphicFramePr>
        <p:xfrm>
          <a:off x="457200" y="1600200"/>
          <a:ext cx="8229601" cy="2146234"/>
        </p:xfrm>
        <a:graphic>
          <a:graphicData uri="http://schemas.openxmlformats.org/drawingml/2006/table">
            <a:tbl>
              <a:tblPr firstRow="1" bandRow="1">
                <a:tableStyleId>{5C22544A-7EE6-4342-B048-85BDC9FD1C3A}</a:tableStyleId>
              </a:tblPr>
              <a:tblGrid>
                <a:gridCol w="1981201"/>
                <a:gridCol w="3124200"/>
                <a:gridCol w="3124200"/>
              </a:tblGrid>
              <a:tr h="430779">
                <a:tc>
                  <a:txBody>
                    <a:bodyPr/>
                    <a:lstStyle/>
                    <a:p>
                      <a:r>
                        <a:rPr lang="en-US" sz="2400" baseline="0" dirty="0" smtClean="0"/>
                        <a:t>Same</a:t>
                      </a:r>
                      <a:endParaRPr lang="en-US" sz="2400" baseline="0" dirty="0"/>
                    </a:p>
                  </a:txBody>
                  <a:tcPr marL="44873" marR="44873"/>
                </a:tc>
                <a:tc>
                  <a:txBody>
                    <a:bodyPr/>
                    <a:lstStyle/>
                    <a:p>
                      <a:r>
                        <a:rPr lang="en-US" sz="2400" baseline="0" dirty="0" smtClean="0"/>
                        <a:t>Stephen Hawking</a:t>
                      </a:r>
                      <a:endParaRPr lang="en-US" sz="2400" baseline="0" dirty="0"/>
                    </a:p>
                  </a:txBody>
                  <a:tcPr marL="44873" marR="44873"/>
                </a:tc>
                <a:tc>
                  <a:txBody>
                    <a:bodyPr/>
                    <a:lstStyle/>
                    <a:p>
                      <a:r>
                        <a:rPr lang="en-US" sz="2400" baseline="0" dirty="0" smtClean="0"/>
                        <a:t>State IIS</a:t>
                      </a:r>
                      <a:endParaRPr lang="en-US" sz="2400" baseline="0" dirty="0"/>
                    </a:p>
                  </a:txBody>
                  <a:tcPr marL="44873" marR="44873"/>
                </a:tc>
              </a:tr>
              <a:tr h="53339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t>Language</a:t>
                      </a:r>
                    </a:p>
                  </a:txBody>
                  <a:tcPr marL="44873" marR="44873"/>
                </a:tc>
                <a:tc>
                  <a:txBody>
                    <a:bodyPr/>
                    <a:lstStyle/>
                    <a:p>
                      <a:r>
                        <a:rPr lang="en-US" sz="2400" baseline="0" dirty="0" smtClean="0"/>
                        <a:t>English</a:t>
                      </a:r>
                      <a:endParaRPr lang="en-US" sz="2400" baseline="0" dirty="0"/>
                    </a:p>
                  </a:txBody>
                  <a:tcPr marL="44873" marR="44873"/>
                </a:tc>
                <a:tc>
                  <a:txBody>
                    <a:bodyPr/>
                    <a:lstStyle/>
                    <a:p>
                      <a:r>
                        <a:rPr lang="en-US" sz="2400" baseline="0" dirty="0" smtClean="0"/>
                        <a:t>HL7</a:t>
                      </a:r>
                      <a:endParaRPr lang="en-US" sz="2400" baseline="0" dirty="0"/>
                    </a:p>
                  </a:txBody>
                  <a:tcPr marL="44873" marR="44873"/>
                </a:tc>
              </a:tr>
              <a:tr h="533399">
                <a:tc>
                  <a:txBody>
                    <a:bodyPr/>
                    <a:lstStyle/>
                    <a:p>
                      <a:r>
                        <a:rPr lang="en-US" sz="2400" baseline="0" dirty="0" smtClean="0"/>
                        <a:t>Vocabulary</a:t>
                      </a:r>
                      <a:endParaRPr lang="en-US" sz="2400" baseline="0" dirty="0"/>
                    </a:p>
                  </a:txBody>
                  <a:tcPr marL="44873" marR="44873"/>
                </a:tc>
                <a:tc>
                  <a:txBody>
                    <a:bodyPr/>
                    <a:lstStyle/>
                    <a:p>
                      <a:r>
                        <a:rPr lang="en-US" sz="2400" baseline="0" dirty="0" smtClean="0"/>
                        <a:t>Physics</a:t>
                      </a:r>
                      <a:endParaRPr lang="en-US" sz="2400" baseline="0" dirty="0"/>
                    </a:p>
                  </a:txBody>
                  <a:tcPr marL="44873" marR="44873"/>
                </a:tc>
                <a:tc>
                  <a:txBody>
                    <a:bodyPr/>
                    <a:lstStyle/>
                    <a:p>
                      <a:r>
                        <a:rPr lang="en-US" sz="2400" baseline="0" dirty="0" smtClean="0"/>
                        <a:t>Vaccinations</a:t>
                      </a:r>
                      <a:endParaRPr lang="en-US" sz="2400" baseline="0" dirty="0"/>
                    </a:p>
                  </a:txBody>
                  <a:tcPr marL="44873" marR="44873"/>
                </a:tc>
              </a:tr>
              <a:tr h="6222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t>Location</a:t>
                      </a:r>
                    </a:p>
                  </a:txBody>
                  <a:tcPr marL="44873" marR="44873"/>
                </a:tc>
                <a:tc>
                  <a:txBody>
                    <a:bodyPr/>
                    <a:lstStyle/>
                    <a:p>
                      <a:r>
                        <a:rPr lang="en-US" sz="2400" baseline="0" dirty="0" smtClean="0"/>
                        <a:t>Cambridge</a:t>
                      </a:r>
                      <a:endParaRPr lang="en-US" sz="2400" baseline="0" dirty="0"/>
                    </a:p>
                  </a:txBody>
                  <a:tcPr marL="44873" marR="4487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t>State Defined</a:t>
                      </a:r>
                    </a:p>
                  </a:txBody>
                  <a:tcPr marL="44873" marR="44873"/>
                </a:tc>
              </a:tr>
            </a:tbl>
          </a:graphicData>
        </a:graphic>
      </p:graphicFrame>
      <p:sp>
        <p:nvSpPr>
          <p:cNvPr id="4121" name="Content Placeholder 1"/>
          <p:cNvSpPr>
            <a:spLocks noGrp="1"/>
          </p:cNvSpPr>
          <p:nvPr>
            <p:ph sz="half" idx="2"/>
          </p:nvPr>
        </p:nvSpPr>
        <p:spPr>
          <a:xfrm>
            <a:off x="381000" y="4038600"/>
            <a:ext cx="8305800" cy="2362200"/>
          </a:xfrm>
        </p:spPr>
        <p:txBody>
          <a:bodyPr/>
          <a:lstStyle/>
          <a:p>
            <a:r>
              <a:rPr lang="en-US" dirty="0" smtClean="0"/>
              <a:t>HL7 defines a message standards for communication health information</a:t>
            </a:r>
          </a:p>
          <a:p>
            <a:r>
              <a:rPr lang="en-US" dirty="0" smtClean="0"/>
              <a:t>CDC IISB defines vocabulary and concepts that can be used to talk about vaccinations</a:t>
            </a:r>
          </a:p>
          <a:p>
            <a:r>
              <a:rPr lang="en-US" dirty="0" smtClean="0"/>
              <a:t>The State IIS defines how data is to be sent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4"/>
          <p:cNvSpPr>
            <a:spLocks noGrp="1"/>
          </p:cNvSpPr>
          <p:nvPr>
            <p:ph type="title"/>
          </p:nvPr>
        </p:nvSpPr>
        <p:spPr/>
        <p:txBody>
          <a:bodyPr/>
          <a:lstStyle/>
          <a:p>
            <a:r>
              <a:rPr lang="en-US" dirty="0" smtClean="0"/>
              <a:t>Is Transport Standardized?</a:t>
            </a:r>
          </a:p>
        </p:txBody>
      </p:sp>
      <p:sp>
        <p:nvSpPr>
          <p:cNvPr id="5123" name="Content Placeholder 5"/>
          <p:cNvSpPr>
            <a:spLocks noGrp="1"/>
          </p:cNvSpPr>
          <p:nvPr>
            <p:ph idx="1"/>
          </p:nvPr>
        </p:nvSpPr>
        <p:spPr/>
        <p:txBody>
          <a:bodyPr/>
          <a:lstStyle/>
          <a:p>
            <a:r>
              <a:rPr lang="en-US" dirty="0" smtClean="0"/>
              <a:t>HL7 does allows senders and receivers to negotiate how messages are sent</a:t>
            </a:r>
          </a:p>
          <a:p>
            <a:r>
              <a:rPr lang="en-US" dirty="0" smtClean="0"/>
              <a:t>CDC does not mandate method for sending health data</a:t>
            </a:r>
          </a:p>
          <a:p>
            <a:r>
              <a:rPr lang="en-US" dirty="0" smtClean="0"/>
              <a:t>State IIS are free to set their own requirements</a:t>
            </a:r>
          </a:p>
          <a:p>
            <a:r>
              <a:rPr lang="en-US" dirty="0" smtClean="0"/>
              <a:t>Sending data to the State IIS is currently a big hurdle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smtClean="0"/>
              <a:t>Transport in the Future</a:t>
            </a:r>
          </a:p>
        </p:txBody>
      </p:sp>
      <p:sp>
        <p:nvSpPr>
          <p:cNvPr id="6147" name="Content Placeholder 2"/>
          <p:cNvSpPr>
            <a:spLocks noGrp="1"/>
          </p:cNvSpPr>
          <p:nvPr>
            <p:ph idx="1"/>
          </p:nvPr>
        </p:nvSpPr>
        <p:spPr/>
        <p:txBody>
          <a:bodyPr/>
          <a:lstStyle/>
          <a:p>
            <a:r>
              <a:rPr lang="en-US" dirty="0" smtClean="0"/>
              <a:t>This year CDC has convened a meeting of State IIS stakeholders and asked them to determine a single transport method they could all support</a:t>
            </a:r>
          </a:p>
          <a:p>
            <a:r>
              <a:rPr lang="en-US" dirty="0" smtClean="0"/>
              <a:t>The recommendations from the group are not mandatory for State IIS but are expected to be widely adopted</a:t>
            </a:r>
          </a:p>
          <a:p>
            <a:r>
              <a:rPr lang="en-US" dirty="0" smtClean="0"/>
              <a:t>IHS participated and gave feedback.</a:t>
            </a:r>
          </a:p>
          <a:p>
            <a:r>
              <a:rPr lang="en-US" dirty="0" smtClean="0"/>
              <a:t>We are working to remove this hurdle.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smtClean="0"/>
              <a:t>Sending HL7 Files</a:t>
            </a:r>
            <a:endParaRPr lang="en-US" dirty="0"/>
          </a:p>
        </p:txBody>
      </p:sp>
      <p:sp>
        <p:nvSpPr>
          <p:cNvPr id="7171" name="Text Placeholder 4"/>
          <p:cNvSpPr>
            <a:spLocks noGrp="1"/>
          </p:cNvSpPr>
          <p:nvPr>
            <p:ph type="body" idx="1"/>
          </p:nvPr>
        </p:nvSpPr>
        <p:spPr/>
        <p:txBody>
          <a:bodyPr/>
          <a:lstStyle/>
          <a:p>
            <a:r>
              <a:rPr lang="en-US" dirty="0" smtClean="0"/>
              <a:t>Transporting Messages to the IIS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dirty="0" smtClean="0"/>
              <a:t>Ways to Send HL7 Files</a:t>
            </a:r>
          </a:p>
        </p:txBody>
      </p:sp>
      <p:sp>
        <p:nvSpPr>
          <p:cNvPr id="8195" name="Content Placeholder 2"/>
          <p:cNvSpPr>
            <a:spLocks noGrp="1"/>
          </p:cNvSpPr>
          <p:nvPr>
            <p:ph idx="1"/>
          </p:nvPr>
        </p:nvSpPr>
        <p:spPr/>
        <p:txBody>
          <a:bodyPr/>
          <a:lstStyle/>
          <a:p>
            <a:r>
              <a:rPr lang="en-US" dirty="0" smtClean="0"/>
              <a:t>Manual upload on IIS Web Site</a:t>
            </a:r>
          </a:p>
          <a:p>
            <a:pPr lvl="1"/>
            <a:r>
              <a:rPr lang="en-US" dirty="0" smtClean="0"/>
              <a:t>Always a manual process</a:t>
            </a:r>
          </a:p>
          <a:p>
            <a:pPr lvl="1"/>
            <a:r>
              <a:rPr lang="en-US" dirty="0" smtClean="0"/>
              <a:t>Can’t be automated</a:t>
            </a:r>
          </a:p>
          <a:p>
            <a:r>
              <a:rPr lang="en-US" dirty="0" smtClean="0"/>
              <a:t>Secure FTP</a:t>
            </a:r>
          </a:p>
          <a:p>
            <a:pPr lvl="1"/>
            <a:r>
              <a:rPr lang="en-US" dirty="0" smtClean="0"/>
              <a:t>Normally a manual process</a:t>
            </a:r>
          </a:p>
          <a:p>
            <a:pPr lvl="1"/>
            <a:r>
              <a:rPr lang="en-US" dirty="0" smtClean="0"/>
              <a:t>Possible to automate</a:t>
            </a:r>
          </a:p>
          <a:p>
            <a:r>
              <a:rPr lang="en-US" dirty="0" smtClean="0"/>
              <a:t>HTTPS Post</a:t>
            </a:r>
          </a:p>
          <a:p>
            <a:pPr lvl="1"/>
            <a:r>
              <a:rPr lang="en-US" dirty="0" smtClean="0"/>
              <a:t>Automated process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dirty="0" smtClean="0"/>
              <a:t>Manual Upload on IIS Website</a:t>
            </a:r>
          </a:p>
        </p:txBody>
      </p:sp>
      <p:sp>
        <p:nvSpPr>
          <p:cNvPr id="9219" name="Content Placeholder 2"/>
          <p:cNvSpPr>
            <a:spLocks noGrp="1"/>
          </p:cNvSpPr>
          <p:nvPr>
            <p:ph idx="1"/>
          </p:nvPr>
        </p:nvSpPr>
        <p:spPr/>
        <p:txBody>
          <a:bodyPr/>
          <a:lstStyle/>
          <a:p>
            <a:r>
              <a:rPr lang="en-US" dirty="0" smtClean="0"/>
              <a:t>Pros</a:t>
            </a:r>
          </a:p>
          <a:p>
            <a:pPr lvl="1"/>
            <a:r>
              <a:rPr lang="en-US" dirty="0" smtClean="0"/>
              <a:t>Supported by most State IIS</a:t>
            </a:r>
          </a:p>
          <a:p>
            <a:pPr lvl="1"/>
            <a:r>
              <a:rPr lang="en-US" dirty="0" smtClean="0"/>
              <a:t>Quick &amp; easy transport</a:t>
            </a:r>
          </a:p>
          <a:p>
            <a:r>
              <a:rPr lang="en-US" dirty="0" smtClean="0"/>
              <a:t>Cons</a:t>
            </a:r>
          </a:p>
          <a:p>
            <a:pPr lvl="1"/>
            <a:r>
              <a:rPr lang="en-US" dirty="0" smtClean="0"/>
              <a:t>Not automated</a:t>
            </a:r>
          </a:p>
          <a:p>
            <a:r>
              <a:rPr lang="en-US" dirty="0" smtClean="0"/>
              <a:t>Contact State IIS for</a:t>
            </a:r>
          </a:p>
          <a:p>
            <a:pPr lvl="1"/>
            <a:r>
              <a:rPr lang="en-US" dirty="0" smtClean="0"/>
              <a:t>Login account</a:t>
            </a:r>
          </a:p>
          <a:p>
            <a:pPr lvl="1"/>
            <a:r>
              <a:rPr lang="en-US" dirty="0" smtClean="0"/>
              <a:t>Instructions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dirty="0" smtClean="0"/>
              <a:t>Secure FTP</a:t>
            </a:r>
          </a:p>
        </p:txBody>
      </p:sp>
      <p:sp>
        <p:nvSpPr>
          <p:cNvPr id="10243" name="Content Placeholder 2"/>
          <p:cNvSpPr>
            <a:spLocks noGrp="1"/>
          </p:cNvSpPr>
          <p:nvPr>
            <p:ph idx="1"/>
          </p:nvPr>
        </p:nvSpPr>
        <p:spPr/>
        <p:txBody>
          <a:bodyPr/>
          <a:lstStyle/>
          <a:p>
            <a:r>
              <a:rPr lang="en-US" dirty="0" smtClean="0"/>
              <a:t>Original non-secure standard</a:t>
            </a:r>
          </a:p>
          <a:p>
            <a:pPr lvl="1"/>
            <a:r>
              <a:rPr lang="en-US" dirty="0" smtClean="0"/>
              <a:t>File Transport Protocol</a:t>
            </a:r>
          </a:p>
          <a:p>
            <a:r>
              <a:rPr lang="en-US" dirty="0" smtClean="0"/>
              <a:t>Secure standards</a:t>
            </a:r>
          </a:p>
          <a:p>
            <a:r>
              <a:rPr lang="en-US" dirty="0" smtClean="0"/>
              <a:t>Pros</a:t>
            </a:r>
          </a:p>
          <a:p>
            <a:pPr lvl="1"/>
            <a:r>
              <a:rPr lang="en-US" dirty="0" smtClean="0"/>
              <a:t> Once setup very easy to transfer</a:t>
            </a:r>
          </a:p>
          <a:p>
            <a:r>
              <a:rPr lang="en-US" dirty="0" smtClean="0"/>
              <a:t>Cons</a:t>
            </a:r>
          </a:p>
          <a:p>
            <a:pPr lvl="1"/>
            <a:r>
              <a:rPr lang="en-US" dirty="0" smtClean="0"/>
              <a:t>By default not automatic</a:t>
            </a:r>
          </a:p>
          <a:p>
            <a:pPr lvl="1"/>
            <a:r>
              <a:rPr lang="en-US" dirty="0" smtClean="0"/>
              <a:t>State IIS picks the standard &amp; software</a:t>
            </a:r>
          </a:p>
          <a:p>
            <a:endParaRPr lang="en-US" dirty="0" smtClean="0"/>
          </a:p>
          <a:p>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dirty="0" smtClean="0"/>
              <a:t>Typical Setup</a:t>
            </a:r>
          </a:p>
        </p:txBody>
      </p:sp>
      <p:pic>
        <p:nvPicPr>
          <p:cNvPr id="11267" name="Picture 3" descr="Typical Setup show a print screen of File connection by FTP sites.   Site details, logontype, User, password and Connect, Cancel, Save and Exit button at bottom of page."/>
          <p:cNvPicPr>
            <a:picLocks noChangeAspect="1" noChangeArrowheads="1"/>
          </p:cNvPicPr>
          <p:nvPr/>
        </p:nvPicPr>
        <p:blipFill>
          <a:blip r:embed="rId3" cstate="print"/>
          <a:srcRect/>
          <a:stretch>
            <a:fillRect/>
          </a:stretch>
        </p:blipFill>
        <p:spPr bwMode="auto">
          <a:xfrm>
            <a:off x="1676400" y="1600200"/>
            <a:ext cx="5057775" cy="473392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dirty="0" smtClean="0"/>
              <a:t>Transferring the File</a:t>
            </a:r>
          </a:p>
        </p:txBody>
      </p:sp>
      <p:sp>
        <p:nvSpPr>
          <p:cNvPr id="12291" name="Content Placeholder 2"/>
          <p:cNvSpPr>
            <a:spLocks noGrp="1"/>
          </p:cNvSpPr>
          <p:nvPr>
            <p:ph idx="1"/>
          </p:nvPr>
        </p:nvSpPr>
        <p:spPr/>
        <p:txBody>
          <a:bodyPr/>
          <a:lstStyle/>
          <a:p>
            <a:endParaRPr lang="en-US" smtClean="0"/>
          </a:p>
        </p:txBody>
      </p:sp>
      <p:pic>
        <p:nvPicPr>
          <p:cNvPr id="12292" name="Picture 3" descr="In this image shows how FileZilla is connected to CISS through FTP connection. This show how to transfer from Remote site to a local site directly."/>
          <p:cNvPicPr>
            <a:picLocks noChangeAspect="1" noChangeArrowheads="1"/>
          </p:cNvPicPr>
          <p:nvPr/>
        </p:nvPicPr>
        <p:blipFill>
          <a:blip r:embed="rId2" cstate="print"/>
          <a:srcRect/>
          <a:stretch>
            <a:fillRect/>
          </a:stretch>
        </p:blipFill>
        <p:spPr bwMode="auto">
          <a:xfrm>
            <a:off x="152400" y="1316038"/>
            <a:ext cx="8915400" cy="54864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dirty="0" smtClean="0"/>
              <a:t>HTTPS POST</a:t>
            </a:r>
          </a:p>
        </p:txBody>
      </p:sp>
      <p:sp>
        <p:nvSpPr>
          <p:cNvPr id="13315" name="Content Placeholder 2"/>
          <p:cNvSpPr>
            <a:spLocks noGrp="1"/>
          </p:cNvSpPr>
          <p:nvPr>
            <p:ph idx="1"/>
          </p:nvPr>
        </p:nvSpPr>
        <p:spPr/>
        <p:txBody>
          <a:bodyPr/>
          <a:lstStyle/>
          <a:p>
            <a:r>
              <a:rPr lang="en-US" dirty="0" smtClean="0"/>
              <a:t>Pros</a:t>
            </a:r>
          </a:p>
          <a:p>
            <a:pPr lvl="1"/>
            <a:r>
              <a:rPr lang="en-US" dirty="0" smtClean="0"/>
              <a:t>Secure standard</a:t>
            </a:r>
          </a:p>
          <a:p>
            <a:pPr lvl="1"/>
            <a:r>
              <a:rPr lang="en-US" dirty="0" smtClean="0"/>
              <a:t>Can be automated with HL7 Bridge</a:t>
            </a:r>
          </a:p>
          <a:p>
            <a:pPr lvl="1"/>
            <a:r>
              <a:rPr lang="en-US" dirty="0" smtClean="0"/>
              <a:t>Data can be transferred very quickly</a:t>
            </a:r>
          </a:p>
          <a:p>
            <a:pPr lvl="1"/>
            <a:r>
              <a:rPr lang="en-US" dirty="0" smtClean="0"/>
              <a:t>Supported by many State IIS</a:t>
            </a:r>
          </a:p>
          <a:p>
            <a:r>
              <a:rPr lang="en-US" dirty="0" smtClean="0"/>
              <a:t>Cons</a:t>
            </a:r>
          </a:p>
          <a:p>
            <a:pPr lvl="1"/>
            <a:r>
              <a:rPr lang="en-US" dirty="0" smtClean="0"/>
              <a:t>Old standard, will not be adopted by all states</a:t>
            </a:r>
          </a:p>
          <a:p>
            <a:endParaRPr lang="en-U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dirty="0" smtClean="0"/>
              <a:t>Other Ways of Sending HL7</a:t>
            </a:r>
          </a:p>
        </p:txBody>
      </p:sp>
      <p:sp>
        <p:nvSpPr>
          <p:cNvPr id="14339" name="Content Placeholder 2"/>
          <p:cNvSpPr>
            <a:spLocks noGrp="1"/>
          </p:cNvSpPr>
          <p:nvPr>
            <p:ph idx="1"/>
          </p:nvPr>
        </p:nvSpPr>
        <p:spPr/>
        <p:txBody>
          <a:bodyPr/>
          <a:lstStyle/>
          <a:p>
            <a:r>
              <a:rPr lang="en-US" dirty="0" smtClean="0"/>
              <a:t>SOAP / Web Services</a:t>
            </a:r>
          </a:p>
          <a:p>
            <a:pPr lvl="1"/>
            <a:r>
              <a:rPr lang="en-US" dirty="0" smtClean="0"/>
              <a:t>Many states are adopting</a:t>
            </a:r>
          </a:p>
          <a:p>
            <a:pPr lvl="1"/>
            <a:r>
              <a:rPr lang="en-US" dirty="0" smtClean="0"/>
              <a:t>Different implementations</a:t>
            </a:r>
          </a:p>
          <a:p>
            <a:pPr lvl="1"/>
            <a:r>
              <a:rPr lang="en-US" dirty="0" smtClean="0"/>
              <a:t>Selected by Transport Layer committee</a:t>
            </a:r>
          </a:p>
          <a:p>
            <a:pPr lvl="1"/>
            <a:r>
              <a:rPr lang="en-US" dirty="0" smtClean="0"/>
              <a:t>To be adopted nationwide</a:t>
            </a:r>
          </a:p>
          <a:p>
            <a:r>
              <a:rPr lang="en-US" dirty="0" smtClean="0"/>
              <a:t>PHIN-MS</a:t>
            </a:r>
          </a:p>
          <a:p>
            <a:pPr lvl="1"/>
            <a:r>
              <a:rPr lang="en-US" dirty="0" smtClean="0"/>
              <a:t>Supported by some states</a:t>
            </a:r>
          </a:p>
          <a:p>
            <a:pPr lvl="1"/>
            <a:r>
              <a:rPr lang="en-US" dirty="0" smtClean="0"/>
              <a:t>Requires installation of CDC software</a:t>
            </a:r>
          </a:p>
          <a:p>
            <a:r>
              <a:rPr lang="en-US" dirty="0" smtClean="0"/>
              <a:t>NHIN Direct</a:t>
            </a:r>
          </a:p>
          <a:p>
            <a:endParaRPr lang="en-US" dirty="0" smtClean="0"/>
          </a:p>
          <a:p>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smtClean="0"/>
              <a:t>Getting Data Back</a:t>
            </a:r>
            <a:endParaRPr lang="en-US" dirty="0"/>
          </a:p>
        </p:txBody>
      </p:sp>
      <p:sp>
        <p:nvSpPr>
          <p:cNvPr id="15363" name="Text Placeholder 4"/>
          <p:cNvSpPr>
            <a:spLocks noGrp="1"/>
          </p:cNvSpPr>
          <p:nvPr>
            <p:ph type="body" idx="1"/>
          </p:nvPr>
        </p:nvSpPr>
        <p:spPr/>
        <p:txBody>
          <a:bodyPr/>
          <a:lstStyle/>
          <a:p>
            <a:r>
              <a:rPr lang="en-US" dirty="0" smtClean="0"/>
              <a:t>Transporting Messages to the IIS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3"/>
          <p:cNvSpPr>
            <a:spLocks noGrp="1"/>
          </p:cNvSpPr>
          <p:nvPr>
            <p:ph type="title"/>
          </p:nvPr>
        </p:nvSpPr>
        <p:spPr>
          <a:xfrm>
            <a:off x="381000" y="304800"/>
            <a:ext cx="8229600" cy="1143000"/>
          </a:xfrm>
        </p:spPr>
        <p:txBody>
          <a:bodyPr/>
          <a:lstStyle/>
          <a:p>
            <a:r>
              <a:rPr lang="en-US" dirty="0" smtClean="0"/>
              <a:t>Big Picture</a:t>
            </a:r>
          </a:p>
        </p:txBody>
      </p:sp>
      <p:grpSp>
        <p:nvGrpSpPr>
          <p:cNvPr id="10" name="Group 9" descr="RPMS and BYIM are used to transfer /requestl File Folder (HL7 file) through the Internet and to the State IIS (Immunization Information System) into an HL7 File to /response File Folder (HL7 File) then back to the RPMS and BYIM."/>
          <p:cNvGrpSpPr/>
          <p:nvPr/>
        </p:nvGrpSpPr>
        <p:grpSpPr>
          <a:xfrm>
            <a:off x="296863" y="1752600"/>
            <a:ext cx="8686800" cy="4876800"/>
            <a:chOff x="296863" y="1752600"/>
            <a:chExt cx="8686800" cy="4876800"/>
          </a:xfrm>
        </p:grpSpPr>
        <p:sp>
          <p:nvSpPr>
            <p:cNvPr id="8" name="Rectangle 7" descr="RPMS and BYIM are used to transfer /requestl File Folder (HL7 file) through the Internet and to the State IIS (Immunization Information System) into an HL7 File to /response File Folder (HL7 File) then back to the RPMS and BYIM."/>
            <p:cNvSpPr/>
            <p:nvPr/>
          </p:nvSpPr>
          <p:spPr>
            <a:xfrm>
              <a:off x="296863" y="1752600"/>
              <a:ext cx="8686800" cy="487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6388" name="Picture 5"/>
            <p:cNvPicPr>
              <a:picLocks noChangeAspect="1" noChangeArrowheads="1"/>
            </p:cNvPicPr>
            <p:nvPr/>
          </p:nvPicPr>
          <p:blipFill>
            <a:blip r:embed="rId2" cstate="print"/>
            <a:srcRect/>
            <a:stretch>
              <a:fillRect/>
            </a:stretch>
          </p:blipFill>
          <p:spPr bwMode="auto">
            <a:xfrm>
              <a:off x="533400" y="2133600"/>
              <a:ext cx="8043863" cy="4343400"/>
            </a:xfrm>
            <a:prstGeom prst="rect">
              <a:avLst/>
            </a:prstGeom>
            <a:noFill/>
            <a:ln w="9525">
              <a:noFill/>
              <a:miter lim="800000"/>
              <a:headEnd/>
              <a:tailEnd/>
            </a:ln>
            <a:effectLst/>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3"/>
          <p:cNvSpPr>
            <a:spLocks noGrp="1"/>
          </p:cNvSpPr>
          <p:nvPr>
            <p:ph type="title"/>
          </p:nvPr>
        </p:nvSpPr>
        <p:spPr/>
        <p:txBody>
          <a:bodyPr/>
          <a:lstStyle/>
          <a:p>
            <a:r>
              <a:rPr lang="en-US" dirty="0" smtClean="0"/>
              <a:t>Sending Data Back</a:t>
            </a:r>
          </a:p>
        </p:txBody>
      </p:sp>
      <p:sp>
        <p:nvSpPr>
          <p:cNvPr id="17411" name="Content Placeholder 4"/>
          <p:cNvSpPr>
            <a:spLocks noGrp="1"/>
          </p:cNvSpPr>
          <p:nvPr>
            <p:ph idx="1"/>
          </p:nvPr>
        </p:nvSpPr>
        <p:spPr/>
        <p:txBody>
          <a:bodyPr/>
          <a:lstStyle/>
          <a:p>
            <a:r>
              <a:rPr lang="en-US" dirty="0" smtClean="0"/>
              <a:t>Not offered by all State IIS</a:t>
            </a:r>
          </a:p>
          <a:p>
            <a:r>
              <a:rPr lang="en-US" dirty="0" smtClean="0"/>
              <a:t>Return file may created</a:t>
            </a:r>
          </a:p>
          <a:p>
            <a:pPr lvl="1"/>
            <a:r>
              <a:rPr lang="en-US" dirty="0" smtClean="0"/>
              <a:t>When requested by user</a:t>
            </a:r>
          </a:p>
          <a:p>
            <a:pPr lvl="1"/>
            <a:r>
              <a:rPr lang="en-US" dirty="0" smtClean="0"/>
              <a:t>When data is submitted by clinic</a:t>
            </a:r>
          </a:p>
          <a:p>
            <a:pPr lvl="1"/>
            <a:r>
              <a:rPr lang="en-US" dirty="0" smtClean="0"/>
              <a:t>On a regular schedule</a:t>
            </a:r>
          </a:p>
          <a:p>
            <a:r>
              <a:rPr lang="en-US" dirty="0" smtClean="0"/>
              <a:t>Return file may be sent to IHS clinic</a:t>
            </a:r>
          </a:p>
          <a:p>
            <a:pPr lvl="1"/>
            <a:r>
              <a:rPr lang="en-US" dirty="0" smtClean="0"/>
              <a:t>When user downloads it</a:t>
            </a:r>
          </a:p>
          <a:p>
            <a:pPr lvl="1"/>
            <a:r>
              <a:rPr lang="en-US" dirty="0" smtClean="0"/>
              <a:t>In submission return file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dirty="0" smtClean="0"/>
              <a:t>Pros &amp; Cons</a:t>
            </a:r>
          </a:p>
        </p:txBody>
      </p:sp>
      <p:sp>
        <p:nvSpPr>
          <p:cNvPr id="18435" name="Content Placeholder 2"/>
          <p:cNvSpPr>
            <a:spLocks noGrp="1"/>
          </p:cNvSpPr>
          <p:nvPr>
            <p:ph idx="1"/>
          </p:nvPr>
        </p:nvSpPr>
        <p:spPr/>
        <p:txBody>
          <a:bodyPr/>
          <a:lstStyle/>
          <a:p>
            <a:r>
              <a:rPr lang="en-US" dirty="0" smtClean="0"/>
              <a:t>Pros</a:t>
            </a:r>
          </a:p>
          <a:p>
            <a:pPr lvl="1"/>
            <a:r>
              <a:rPr lang="en-US" dirty="0" smtClean="0"/>
              <a:t>Data is received from IIS</a:t>
            </a:r>
          </a:p>
          <a:p>
            <a:pPr lvl="1"/>
            <a:r>
              <a:rPr lang="en-US" dirty="0" smtClean="0"/>
              <a:t>May be able to keep current patients synchronized with State IIS</a:t>
            </a:r>
          </a:p>
          <a:p>
            <a:pPr lvl="1"/>
            <a:r>
              <a:rPr lang="en-US" dirty="0" smtClean="0"/>
              <a:t>May be able to get notice of vaccination at other locations within days</a:t>
            </a:r>
          </a:p>
          <a:p>
            <a:r>
              <a:rPr lang="en-US" dirty="0" smtClean="0"/>
              <a:t>Cons</a:t>
            </a:r>
          </a:p>
          <a:p>
            <a:pPr lvl="1"/>
            <a:r>
              <a:rPr lang="en-US" dirty="0" smtClean="0"/>
              <a:t>State IIS chooses criteria for what is sent</a:t>
            </a:r>
          </a:p>
          <a:p>
            <a:pPr lvl="1"/>
            <a:r>
              <a:rPr lang="en-US" dirty="0" smtClean="0"/>
              <a:t>Updates for new patients may take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dirty="0" smtClean="0"/>
              <a:t>User Download</a:t>
            </a:r>
          </a:p>
        </p:txBody>
      </p:sp>
      <p:sp>
        <p:nvSpPr>
          <p:cNvPr id="19459" name="Content Placeholder 2"/>
          <p:cNvSpPr>
            <a:spLocks noGrp="1"/>
          </p:cNvSpPr>
          <p:nvPr>
            <p:ph idx="1"/>
          </p:nvPr>
        </p:nvSpPr>
        <p:spPr/>
        <p:txBody>
          <a:bodyPr/>
          <a:lstStyle/>
          <a:p>
            <a:r>
              <a:rPr lang="en-US" dirty="0" smtClean="0"/>
              <a:t>Login to State IIS website</a:t>
            </a:r>
          </a:p>
          <a:p>
            <a:r>
              <a:rPr lang="en-US" dirty="0" smtClean="0"/>
              <a:t>Download update file to local IHS system</a:t>
            </a:r>
          </a:p>
          <a:p>
            <a:r>
              <a:rPr lang="en-US" dirty="0" smtClean="0"/>
              <a:t>Load data using BYIM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smtClean="0"/>
              <a:t>Return File</a:t>
            </a:r>
          </a:p>
        </p:txBody>
      </p:sp>
      <p:sp>
        <p:nvSpPr>
          <p:cNvPr id="20483" name="Content Placeholder 2"/>
          <p:cNvSpPr>
            <a:spLocks noGrp="1"/>
          </p:cNvSpPr>
          <p:nvPr>
            <p:ph idx="1"/>
          </p:nvPr>
        </p:nvSpPr>
        <p:spPr/>
        <p:txBody>
          <a:bodyPr/>
          <a:lstStyle/>
          <a:p>
            <a:r>
              <a:rPr lang="en-US" dirty="0" smtClean="0"/>
              <a:t>Response is determined by State IIS</a:t>
            </a:r>
          </a:p>
          <a:p>
            <a:pPr lvl="1"/>
            <a:r>
              <a:rPr lang="en-US" dirty="0" smtClean="0"/>
              <a:t>No return, no acknowledgement no return file</a:t>
            </a:r>
          </a:p>
          <a:p>
            <a:pPr lvl="1"/>
            <a:r>
              <a:rPr lang="en-US" dirty="0" smtClean="0"/>
              <a:t>Only HL7 acknowledgements for errors</a:t>
            </a:r>
          </a:p>
          <a:p>
            <a:pPr lvl="1"/>
            <a:r>
              <a:rPr lang="en-US" dirty="0" smtClean="0"/>
              <a:t>Only HL7 acknowledgements</a:t>
            </a:r>
          </a:p>
          <a:p>
            <a:pPr lvl="1"/>
            <a:r>
              <a:rPr lang="en-US" dirty="0" smtClean="0"/>
              <a:t>Acknowledgements + return file</a:t>
            </a:r>
          </a:p>
          <a:p>
            <a:pPr lvl="1"/>
            <a:r>
              <a:rPr lang="en-US" dirty="0" smtClean="0"/>
              <a:t>Return file only</a:t>
            </a:r>
          </a:p>
          <a:p>
            <a:r>
              <a:rPr lang="en-US" dirty="0" smtClean="0"/>
              <a:t>Return file might contain:</a:t>
            </a:r>
          </a:p>
          <a:p>
            <a:pPr lvl="1"/>
            <a:r>
              <a:rPr lang="en-US" dirty="0" smtClean="0"/>
              <a:t>Updates on registered patients</a:t>
            </a:r>
          </a:p>
          <a:p>
            <a:pPr lvl="1"/>
            <a:r>
              <a:rPr lang="en-US" dirty="0" smtClean="0"/>
              <a:t>Updates on patients just reported</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dirty="0" smtClean="0"/>
              <a:t>Future Improvements</a:t>
            </a:r>
          </a:p>
        </p:txBody>
      </p:sp>
      <p:sp>
        <p:nvSpPr>
          <p:cNvPr id="21507" name="Content Placeholder 2"/>
          <p:cNvSpPr>
            <a:spLocks noGrp="1"/>
          </p:cNvSpPr>
          <p:nvPr>
            <p:ph idx="1"/>
          </p:nvPr>
        </p:nvSpPr>
        <p:spPr/>
        <p:txBody>
          <a:bodyPr/>
          <a:lstStyle/>
          <a:p>
            <a:r>
              <a:rPr lang="en-US" dirty="0" smtClean="0"/>
              <a:t>State IIS</a:t>
            </a:r>
          </a:p>
          <a:p>
            <a:pPr lvl="1"/>
            <a:r>
              <a:rPr lang="en-US" dirty="0" smtClean="0"/>
              <a:t>Adding support for return files</a:t>
            </a:r>
          </a:p>
          <a:p>
            <a:pPr lvl="1"/>
            <a:r>
              <a:rPr lang="en-US" dirty="0" smtClean="0"/>
              <a:t>Improving process for generating return files</a:t>
            </a:r>
          </a:p>
          <a:p>
            <a:r>
              <a:rPr lang="en-US" dirty="0" smtClean="0"/>
              <a:t>New Query Interface</a:t>
            </a:r>
          </a:p>
          <a:p>
            <a:pPr lvl="1"/>
            <a:r>
              <a:rPr lang="en-US" dirty="0" smtClean="0"/>
              <a:t>May add State IIS query support to BYIM</a:t>
            </a:r>
          </a:p>
          <a:p>
            <a:pPr lvl="1"/>
            <a:r>
              <a:rPr lang="en-US" dirty="0" smtClean="0"/>
              <a:t>Pros</a:t>
            </a:r>
          </a:p>
          <a:p>
            <a:pPr lvl="2"/>
            <a:r>
              <a:rPr lang="en-US" dirty="0" smtClean="0"/>
              <a:t>Get vaccination history for on any patient</a:t>
            </a:r>
          </a:p>
          <a:p>
            <a:pPr lvl="1"/>
            <a:r>
              <a:rPr lang="en-US" dirty="0" smtClean="0"/>
              <a:t>Cons</a:t>
            </a:r>
          </a:p>
          <a:p>
            <a:pPr lvl="2"/>
            <a:r>
              <a:rPr lang="en-US" dirty="0" smtClean="0"/>
              <a:t>Only get updates for patients queried</a:t>
            </a:r>
          </a:p>
          <a:p>
            <a:pPr lvl="2"/>
            <a:endParaRPr lang="en-US" dirty="0" smtClean="0"/>
          </a:p>
          <a:p>
            <a:endParaRPr lang="en-US"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smtClean="0"/>
              <a:t>Security</a:t>
            </a:r>
            <a:endParaRPr lang="en-US" dirty="0"/>
          </a:p>
        </p:txBody>
      </p:sp>
      <p:sp>
        <p:nvSpPr>
          <p:cNvPr id="22531" name="Text Placeholder 4"/>
          <p:cNvSpPr>
            <a:spLocks noGrp="1"/>
          </p:cNvSpPr>
          <p:nvPr>
            <p:ph type="body" idx="1"/>
          </p:nvPr>
        </p:nvSpPr>
        <p:spPr/>
        <p:txBody>
          <a:bodyPr/>
          <a:lstStyle/>
          <a:p>
            <a:r>
              <a:rPr lang="en-US" dirty="0" smtClean="0"/>
              <a:t>Transporting Messages to the IIS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3"/>
          <p:cNvSpPr>
            <a:spLocks noGrp="1"/>
          </p:cNvSpPr>
          <p:nvPr>
            <p:ph type="title"/>
          </p:nvPr>
        </p:nvSpPr>
        <p:spPr/>
        <p:txBody>
          <a:bodyPr/>
          <a:lstStyle/>
          <a:p>
            <a:r>
              <a:rPr lang="en-US" dirty="0" smtClean="0"/>
              <a:t>Security</a:t>
            </a:r>
          </a:p>
        </p:txBody>
      </p:sp>
      <p:sp>
        <p:nvSpPr>
          <p:cNvPr id="23555" name="Content Placeholder 4"/>
          <p:cNvSpPr>
            <a:spLocks noGrp="1"/>
          </p:cNvSpPr>
          <p:nvPr>
            <p:ph idx="1"/>
          </p:nvPr>
        </p:nvSpPr>
        <p:spPr/>
        <p:txBody>
          <a:bodyPr/>
          <a:lstStyle/>
          <a:p>
            <a:r>
              <a:rPr lang="en-US" dirty="0" smtClean="0"/>
              <a:t>When Testing</a:t>
            </a:r>
          </a:p>
          <a:p>
            <a:pPr lvl="1"/>
            <a:r>
              <a:rPr lang="en-US" dirty="0" smtClean="0"/>
              <a:t>Sample test messages from BYIM are real data</a:t>
            </a:r>
          </a:p>
          <a:p>
            <a:pPr lvl="1"/>
            <a:r>
              <a:rPr lang="en-US" dirty="0" smtClean="0"/>
              <a:t>Consider cleaning HL7 test messages</a:t>
            </a:r>
          </a:p>
          <a:p>
            <a:pPr lvl="2"/>
            <a:r>
              <a:rPr lang="en-US" dirty="0" smtClean="0"/>
              <a:t>Remove patient identified information</a:t>
            </a:r>
          </a:p>
          <a:p>
            <a:pPr lvl="2"/>
            <a:r>
              <a:rPr lang="en-US" dirty="0" smtClean="0"/>
              <a:t>Continue to treat message as real data</a:t>
            </a:r>
          </a:p>
          <a:p>
            <a:pPr lvl="2"/>
            <a:endParaRPr lang="en-US" dirty="0" smtClean="0"/>
          </a:p>
          <a:p>
            <a:pPr lvl="2"/>
            <a:endParaRPr lang="en-US" dirty="0" smtClean="0"/>
          </a:p>
          <a:p>
            <a:endParaRPr lang="en-US" dirty="0" smtClean="0"/>
          </a:p>
          <a:p>
            <a:endParaRPr lang="en-US"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3"/>
          <p:cNvSpPr>
            <a:spLocks noGrp="1"/>
          </p:cNvSpPr>
          <p:nvPr>
            <p:ph type="title"/>
          </p:nvPr>
        </p:nvSpPr>
        <p:spPr/>
        <p:txBody>
          <a:bodyPr/>
          <a:lstStyle/>
          <a:p>
            <a:r>
              <a:rPr lang="en-US" dirty="0" smtClean="0"/>
              <a:t>Security</a:t>
            </a:r>
          </a:p>
        </p:txBody>
      </p:sp>
      <p:sp>
        <p:nvSpPr>
          <p:cNvPr id="24579" name="Content Placeholder 4"/>
          <p:cNvSpPr>
            <a:spLocks noGrp="1"/>
          </p:cNvSpPr>
          <p:nvPr>
            <p:ph idx="1"/>
          </p:nvPr>
        </p:nvSpPr>
        <p:spPr/>
        <p:txBody>
          <a:bodyPr/>
          <a:lstStyle/>
          <a:p>
            <a:r>
              <a:rPr lang="en-US" dirty="0" smtClean="0"/>
              <a:t>When Troubleshooting</a:t>
            </a:r>
          </a:p>
          <a:p>
            <a:pPr lvl="1"/>
            <a:r>
              <a:rPr lang="en-US" dirty="0" smtClean="0"/>
              <a:t>Send minimal identifying information</a:t>
            </a:r>
          </a:p>
          <a:p>
            <a:pPr lvl="1"/>
            <a:r>
              <a:rPr lang="en-US" dirty="0" smtClean="0"/>
              <a:t>Use secure email where available</a:t>
            </a:r>
          </a:p>
          <a:p>
            <a:pPr lvl="1"/>
            <a:r>
              <a:rPr lang="en-US" dirty="0" smtClean="0"/>
              <a:t>Use telephone to transmit key information</a:t>
            </a:r>
          </a:p>
          <a:p>
            <a:pPr lvl="1"/>
            <a:r>
              <a:rPr lang="en-US" dirty="0" smtClean="0"/>
              <a:t>Only share as much information as is necessary to resolve the issue</a:t>
            </a:r>
          </a:p>
          <a:p>
            <a:pPr lvl="2"/>
            <a:r>
              <a:rPr lang="en-US" dirty="0" smtClean="0"/>
              <a:t>State IIS normally only needs to see one record that demonstrates a particular issue</a:t>
            </a:r>
          </a:p>
          <a:p>
            <a:endParaRPr lang="en-US" dirty="0" smtClean="0"/>
          </a:p>
          <a:p>
            <a:endParaRPr lang="en-US" dirty="0" smtClean="0"/>
          </a:p>
          <a:p>
            <a:pPr lvl="0"/>
            <a:r>
              <a:rPr lang="en-US" dirty="0" smtClean="0"/>
              <a:t>Security</a:t>
            </a:r>
          </a:p>
          <a:p>
            <a:pPr lvl="1"/>
            <a:r>
              <a:rPr lang="en-US" dirty="0" smtClean="0"/>
              <a:t>When Transmitting</a:t>
            </a:r>
          </a:p>
          <a:p>
            <a:pPr lvl="2"/>
            <a:r>
              <a:rPr lang="en-US" dirty="0" smtClean="0"/>
              <a:t>Always send data to HTTPS or SFTP address</a:t>
            </a:r>
          </a:p>
          <a:p>
            <a:pPr lvl="2"/>
            <a:r>
              <a:rPr lang="en-US" dirty="0" smtClean="0"/>
              <a:t>Never send data to an HTTP or plain FTP address</a:t>
            </a:r>
          </a:p>
          <a:p>
            <a:pPr lvl="2"/>
            <a:r>
              <a:rPr lang="en-US" dirty="0" smtClean="0"/>
              <a:t>Never send data in unencrypted email</a:t>
            </a:r>
          </a:p>
          <a:p>
            <a:pPr lvl="3"/>
            <a:r>
              <a:rPr lang="en-US" dirty="0" smtClean="0"/>
              <a:t>Data sits in mail servers and can be easily searched for and retrieved</a:t>
            </a:r>
          </a:p>
          <a:p>
            <a:pPr lvl="2"/>
            <a:r>
              <a:rPr lang="en-US" dirty="0" smtClean="0"/>
              <a:t>Ask for strong passwords from State IIS</a:t>
            </a:r>
          </a:p>
          <a:p>
            <a:pPr lvl="2"/>
            <a:r>
              <a:rPr lang="en-US" dirty="0" smtClean="0"/>
              <a:t>If possible, reset password received </a:t>
            </a:r>
            <a:endParaRPr lang="en-US" dirty="0" smtClean="0"/>
          </a:p>
        </p:txBody>
      </p:sp>
    </p:spTree>
  </p:cSld>
  <p:clrMapOvr>
    <a:masterClrMapping/>
  </p:clrMapOvr>
</p:sld>
</file>

<file path=ppt/theme/theme1.xml><?xml version="1.0" encoding="utf-8"?>
<a:theme xmlns:a="http://schemas.openxmlformats.org/drawingml/2006/main" name="BYIM Primer 2010">
  <a:themeElements>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BYIM Primer 2010</Template>
  <TotalTime>6454</TotalTime>
  <Words>696</Words>
  <Application>Microsoft Office PowerPoint</Application>
  <PresentationFormat>On-screen Show (4:3)</PresentationFormat>
  <Paragraphs>171</Paragraphs>
  <Slides>24</Slides>
  <Notes>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BYIM Primer 2010</vt:lpstr>
      <vt:lpstr>Immunization Data Exchange (BYIM v 2.0*1)</vt:lpstr>
      <vt:lpstr>Faculty Disclosure Statement                 As a provider accredited by ACCME, ANCC, and ACPE, the IHS Clinical Support Center must ensure balance, independence, objectivity, and scientific rigor in its educational activities.  Course directors/coordinators, planning committee members, faculty, and all others who are in a position to control the content of this educational activity are required to disclose all relevant financial relationships with any commercial interest related to the subject matter of the educational activity.  Safeguards against commercial bias have been put in place.  Faculty will also disclose any off-label and/or investigational use of pharmaceuticals or instruments discussed in their presentation.  Disclosure of this information will be included in course materials so those participating in the activity may formulate their own judgments regarding the presentations.  The course directors/coordinators, planning committee members, and faculty for this activity have completed the disclosure process and have indicated that they do not have any significant financial relationships or affiliations with any manufacturers or commercial products to disclose. Mr. Bunker is a Software Developer and HL7 Consultant and has an financial relationships with Cimarron, Comforce, and Crystal Lightning.  He has been contracted through IHS to provide EHR consultation and training.  Mr. Bunker will not be promoting any of the other products or companies with which he has a financial relationship during this presentation</vt:lpstr>
      <vt:lpstr>Big Picture</vt:lpstr>
      <vt:lpstr>How To Connect</vt:lpstr>
      <vt:lpstr>Is Transport Standardized?</vt:lpstr>
      <vt:lpstr>Transport in the Future</vt:lpstr>
      <vt:lpstr>Sending HL7 Files</vt:lpstr>
      <vt:lpstr>Ways to Send HL7 Files</vt:lpstr>
      <vt:lpstr>Manual Upload on IIS Website</vt:lpstr>
      <vt:lpstr>Secure FTP</vt:lpstr>
      <vt:lpstr>Typical Setup</vt:lpstr>
      <vt:lpstr>Transferring the File</vt:lpstr>
      <vt:lpstr>HTTPS POST</vt:lpstr>
      <vt:lpstr>Other Ways of Sending HL7</vt:lpstr>
      <vt:lpstr>Getting Data Back</vt:lpstr>
      <vt:lpstr>Big Picture</vt:lpstr>
      <vt:lpstr>Sending Data Back</vt:lpstr>
      <vt:lpstr>Pros &amp; Cons</vt:lpstr>
      <vt:lpstr>User Download</vt:lpstr>
      <vt:lpstr>Return File</vt:lpstr>
      <vt:lpstr>Future Improvements</vt:lpstr>
      <vt:lpstr>Security</vt:lpstr>
      <vt:lpstr>Security</vt:lpstr>
      <vt:lpstr>Security</vt:lpstr>
    </vt:vector>
  </TitlesOfParts>
  <Manager> </Manager>
  <Company>IHS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RPMS-EHR Immunization Data Exchange and M.U. Technical Training for Area Teams,(Module 6 and 7)  BYIM v2.01</dc:title>
  <dc:subject>Immunization Data Exchange, Interfaces</dc:subject>
  <dc:creator>IHS Immunization Program</dc:creator>
  <cp:keywords>HL7, data exchange, interface, IIS, registries, immunization</cp:keywords>
  <cp:lastModifiedBy>emb</cp:lastModifiedBy>
  <cp:revision>63</cp:revision>
  <dcterms:created xsi:type="dcterms:W3CDTF">2011-01-25T21:07:24Z</dcterms:created>
  <dcterms:modified xsi:type="dcterms:W3CDTF">2011-08-26T15:54:08Z</dcterms:modified>
</cp:coreProperties>
</file>