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5" r:id="rId3"/>
    <p:sldId id="288" r:id="rId4"/>
    <p:sldId id="306" r:id="rId5"/>
    <p:sldId id="305" r:id="rId6"/>
    <p:sldId id="289" r:id="rId7"/>
    <p:sldId id="292" r:id="rId8"/>
    <p:sldId id="293" r:id="rId9"/>
    <p:sldId id="290" r:id="rId10"/>
    <p:sldId id="291" r:id="rId11"/>
    <p:sldId id="294" r:id="rId12"/>
    <p:sldId id="298" r:id="rId13"/>
    <p:sldId id="283" r:id="rId14"/>
    <p:sldId id="308" r:id="rId15"/>
    <p:sldId id="299" r:id="rId16"/>
    <p:sldId id="267" r:id="rId17"/>
    <p:sldId id="285" r:id="rId18"/>
    <p:sldId id="286" r:id="rId19"/>
    <p:sldId id="296" r:id="rId20"/>
    <p:sldId id="310" r:id="rId21"/>
    <p:sldId id="309" r:id="rId22"/>
    <p:sldId id="311" r:id="rId23"/>
    <p:sldId id="312" r:id="rId24"/>
    <p:sldId id="301" r:id="rId25"/>
    <p:sldId id="302" r:id="rId26"/>
    <p:sldId id="303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1" autoAdjust="0"/>
    <p:restoredTop sz="99715" autoAdjust="0"/>
  </p:normalViewPr>
  <p:slideViewPr>
    <p:cSldViewPr>
      <p:cViewPr varScale="1">
        <p:scale>
          <a:sx n="87" d="100"/>
          <a:sy n="87" d="100"/>
        </p:scale>
        <p:origin x="-8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AC0254-16A9-41EE-BE55-8D8AF46266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Presenters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listed in order of presentations…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C0254-16A9-41EE-BE55-8D8AF46266B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C0254-16A9-41EE-BE55-8D8AF46266B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DACF9-05B0-864D-903B-068271173735}" type="slidenum">
              <a:rPr lang="en-US"/>
              <a:pPr/>
              <a:t>13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108" charset="0"/>
              </a:rPr>
              <a:t>Also known as Immunization Registries, Immunization Information Systems (IIS) are confidential, population-based, computerized information systems</a:t>
            </a:r>
          </a:p>
          <a:p>
            <a:pPr eaLnBrk="1" hangingPunct="1"/>
            <a:r>
              <a:rPr lang="en-US" dirty="0">
                <a:latin typeface="Arial" pitchFamily="-108" charset="0"/>
              </a:rPr>
              <a:t>They collect vaccination data about all children within a geographic area (usually statewide)</a:t>
            </a:r>
          </a:p>
          <a:p>
            <a:pPr eaLnBrk="1" hangingPunct="1"/>
            <a:r>
              <a:rPr lang="en-US" dirty="0">
                <a:latin typeface="Arial" pitchFamily="-108" charset="0"/>
              </a:rPr>
              <a:t>Some registries also collect vaccine data for adults.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DACF9-05B0-864D-903B-068271173735}" type="slidenum">
              <a:rPr lang="en-US"/>
              <a:pPr/>
              <a:t>14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108" charset="0"/>
              </a:rPr>
              <a:t>Also known as Immunization Registries, Immunization Information Systems (IIS) are confidential, population-based, computerized information systems</a:t>
            </a:r>
          </a:p>
          <a:p>
            <a:pPr eaLnBrk="1" hangingPunct="1"/>
            <a:r>
              <a:rPr lang="en-US" dirty="0">
                <a:latin typeface="Arial" pitchFamily="-108" charset="0"/>
              </a:rPr>
              <a:t>They collect vaccination data about all children within a geographic area (usually statewide)</a:t>
            </a:r>
          </a:p>
          <a:p>
            <a:pPr eaLnBrk="1" hangingPunct="1"/>
            <a:r>
              <a:rPr lang="en-US" dirty="0">
                <a:latin typeface="Arial" pitchFamily="-108" charset="0"/>
              </a:rPr>
              <a:t>Some registries also collect vaccine data for adults.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B6F40A-656C-415C-86F0-D826F90AB651}" type="slidenum">
              <a:rPr lang="en-US"/>
              <a:pPr/>
              <a:t>16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RPMS based</a:t>
            </a:r>
          </a:p>
          <a:p>
            <a:pPr lvl="1"/>
            <a:r>
              <a:rPr lang="en-US"/>
              <a:t>Software designed to export immunizations to the IIS and pull IIS imports back to RPMS</a:t>
            </a:r>
          </a:p>
          <a:p>
            <a:pPr lvl="1"/>
            <a:r>
              <a:rPr lang="en-US"/>
              <a:t>Software add immunizations directly into individual RPMS records </a:t>
            </a:r>
          </a:p>
          <a:p>
            <a:pPr lvl="1"/>
            <a:r>
              <a:rPr lang="en-US"/>
              <a:t>Process can be automated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7227F-4D21-4B6A-9AFD-9644330701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5063A-5843-42A6-AC19-AC48D694CC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0B500-CE46-44C7-838E-7AEEB2A553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AFC30-D0FD-4E16-AEA3-2EE9F5878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21E24-A484-4CE1-B57A-0BC79753BB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C9D51-0201-466A-9867-2844E0E049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4A0946-946D-48B5-B467-1072D4EA84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322AE-D971-4849-A4C0-81A775FBF2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0C6AD9-D04D-4FC1-B498-A2914E8F05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4A91C-F0AF-4525-9914-3AFB37A240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51CFF1-5AD4-458E-9118-452C7DDC00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70196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D0967F-51BD-482D-9E41-F5537E7B8592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image" Target="../media/image3.wmf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image" Target="../media/image28.wmf"/><Relationship Id="rId3" Type="http://schemas.openxmlformats.org/officeDocument/2006/relationships/image" Target="../media/image18.jpeg"/><Relationship Id="rId7" Type="http://schemas.openxmlformats.org/officeDocument/2006/relationships/image" Target="../media/image22.wmf"/><Relationship Id="rId12" Type="http://schemas.openxmlformats.org/officeDocument/2006/relationships/image" Target="../media/image2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11" Type="http://schemas.openxmlformats.org/officeDocument/2006/relationships/image" Target="../media/image26.wmf"/><Relationship Id="rId5" Type="http://schemas.openxmlformats.org/officeDocument/2006/relationships/image" Target="../media/image20.wmf"/><Relationship Id="rId10" Type="http://schemas.openxmlformats.org/officeDocument/2006/relationships/image" Target="../media/image25.wmf"/><Relationship Id="rId4" Type="http://schemas.openxmlformats.org/officeDocument/2006/relationships/image" Target="../media/image19.wmf"/><Relationship Id="rId9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29.jpeg"/><Relationship Id="rId7" Type="http://schemas.openxmlformats.org/officeDocument/2006/relationships/image" Target="../media/image23.wmf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11" Type="http://schemas.openxmlformats.org/officeDocument/2006/relationships/image" Target="../media/image28.wmf"/><Relationship Id="rId5" Type="http://schemas.openxmlformats.org/officeDocument/2006/relationships/image" Target="../media/image21.wmf"/><Relationship Id="rId10" Type="http://schemas.openxmlformats.org/officeDocument/2006/relationships/image" Target="../media/image27.wmf"/><Relationship Id="rId4" Type="http://schemas.openxmlformats.org/officeDocument/2006/relationships/image" Target="../media/image19.wmf"/><Relationship Id="rId9" Type="http://schemas.openxmlformats.org/officeDocument/2006/relationships/image" Target="../media/image2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47.jpeg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gif"/><Relationship Id="rId5" Type="http://schemas.openxmlformats.org/officeDocument/2006/relationships/image" Target="../media/image51.wmf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2667000"/>
          </a:xfrm>
        </p:spPr>
        <p:txBody>
          <a:bodyPr/>
          <a:lstStyle/>
          <a:p>
            <a:r>
              <a:rPr lang="en-US" sz="4000" b="1" dirty="0" smtClean="0"/>
              <a:t>RPMS- EHR Immunization Data Exchange and M.U. Technical Training for Area Teams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895600"/>
            <a:ext cx="8001000" cy="2590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u="sng" dirty="0" smtClean="0"/>
              <a:t>National Data Exchange Training Team 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sz="2000" dirty="0" smtClean="0"/>
              <a:t>Scott Hamstra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sz="2000" dirty="0" smtClean="0"/>
              <a:t>Joanne Hawkins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sz="2000" dirty="0" smtClean="0"/>
              <a:t>Cecile Town 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sz="2000" dirty="0" smtClean="0"/>
              <a:t>Mary Brickell 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sz="2000" dirty="0" smtClean="0"/>
              <a:t>John Parker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sz="2000" dirty="0" smtClean="0"/>
              <a:t>Nathan Bunker </a:t>
            </a:r>
            <a:endParaRPr lang="en-US" sz="2000" dirty="0"/>
          </a:p>
        </p:txBody>
      </p:sp>
      <p:grpSp>
        <p:nvGrpSpPr>
          <p:cNvPr id="182" name="Group 181" descr="Indian Health Service logo"/>
          <p:cNvGrpSpPr/>
          <p:nvPr/>
        </p:nvGrpSpPr>
        <p:grpSpPr>
          <a:xfrm>
            <a:off x="228600" y="5715000"/>
            <a:ext cx="990600" cy="914400"/>
            <a:chOff x="228600" y="5715000"/>
            <a:chExt cx="990600" cy="914400"/>
          </a:xfrm>
        </p:grpSpPr>
        <p:sp>
          <p:nvSpPr>
            <p:cNvPr id="2053" name="AutoShape 5"/>
            <p:cNvSpPr>
              <a:spLocks noChangeAspect="1" noChangeArrowheads="1" noTextEdit="1"/>
            </p:cNvSpPr>
            <p:nvPr/>
          </p:nvSpPr>
          <p:spPr bwMode="auto">
            <a:xfrm>
              <a:off x="228600" y="5715000"/>
              <a:ext cx="990600" cy="914400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430389" y="5867400"/>
              <a:ext cx="544219" cy="265289"/>
            </a:xfrm>
            <a:custGeom>
              <a:avLst/>
              <a:gdLst/>
              <a:ahLst/>
              <a:cxnLst>
                <a:cxn ang="0">
                  <a:pos x="520" y="376"/>
                </a:cxn>
                <a:cxn ang="0">
                  <a:pos x="432" y="368"/>
                </a:cxn>
                <a:cxn ang="0">
                  <a:pos x="440" y="376"/>
                </a:cxn>
                <a:cxn ang="0">
                  <a:pos x="440" y="376"/>
                </a:cxn>
                <a:cxn ang="0">
                  <a:pos x="432" y="368"/>
                </a:cxn>
                <a:cxn ang="0">
                  <a:pos x="216" y="320"/>
                </a:cxn>
                <a:cxn ang="0">
                  <a:pos x="192" y="344"/>
                </a:cxn>
                <a:cxn ang="0">
                  <a:pos x="160" y="376"/>
                </a:cxn>
                <a:cxn ang="0">
                  <a:pos x="128" y="264"/>
                </a:cxn>
                <a:cxn ang="0">
                  <a:pos x="136" y="272"/>
                </a:cxn>
                <a:cxn ang="0">
                  <a:pos x="160" y="280"/>
                </a:cxn>
                <a:cxn ang="0">
                  <a:pos x="176" y="272"/>
                </a:cxn>
                <a:cxn ang="0">
                  <a:pos x="192" y="264"/>
                </a:cxn>
                <a:cxn ang="0">
                  <a:pos x="208" y="256"/>
                </a:cxn>
                <a:cxn ang="0">
                  <a:pos x="216" y="240"/>
                </a:cxn>
                <a:cxn ang="0">
                  <a:pos x="216" y="224"/>
                </a:cxn>
                <a:cxn ang="0">
                  <a:pos x="216" y="208"/>
                </a:cxn>
                <a:cxn ang="0">
                  <a:pos x="208" y="192"/>
                </a:cxn>
                <a:cxn ang="0">
                  <a:pos x="200" y="176"/>
                </a:cxn>
                <a:cxn ang="0">
                  <a:pos x="240" y="136"/>
                </a:cxn>
                <a:cxn ang="0">
                  <a:pos x="288" y="88"/>
                </a:cxn>
                <a:cxn ang="0">
                  <a:pos x="352" y="16"/>
                </a:cxn>
                <a:cxn ang="0">
                  <a:pos x="368" y="0"/>
                </a:cxn>
                <a:cxn ang="0">
                  <a:pos x="376" y="8"/>
                </a:cxn>
                <a:cxn ang="0">
                  <a:pos x="376" y="16"/>
                </a:cxn>
                <a:cxn ang="0">
                  <a:pos x="384" y="32"/>
                </a:cxn>
                <a:cxn ang="0">
                  <a:pos x="392" y="64"/>
                </a:cxn>
                <a:cxn ang="0">
                  <a:pos x="392" y="96"/>
                </a:cxn>
                <a:cxn ang="0">
                  <a:pos x="392" y="120"/>
                </a:cxn>
                <a:cxn ang="0">
                  <a:pos x="376" y="152"/>
                </a:cxn>
                <a:cxn ang="0">
                  <a:pos x="344" y="192"/>
                </a:cxn>
                <a:cxn ang="0">
                  <a:pos x="304" y="232"/>
                </a:cxn>
                <a:cxn ang="0">
                  <a:pos x="272" y="264"/>
                </a:cxn>
                <a:cxn ang="0">
                  <a:pos x="376" y="280"/>
                </a:cxn>
                <a:cxn ang="0">
                  <a:pos x="320" y="328"/>
                </a:cxn>
                <a:cxn ang="0">
                  <a:pos x="312" y="320"/>
                </a:cxn>
                <a:cxn ang="0">
                  <a:pos x="312" y="320"/>
                </a:cxn>
                <a:cxn ang="0">
                  <a:pos x="304" y="304"/>
                </a:cxn>
                <a:cxn ang="0">
                  <a:pos x="304" y="288"/>
                </a:cxn>
                <a:cxn ang="0">
                  <a:pos x="304" y="264"/>
                </a:cxn>
                <a:cxn ang="0">
                  <a:pos x="312" y="248"/>
                </a:cxn>
                <a:cxn ang="0">
                  <a:pos x="328" y="224"/>
                </a:cxn>
                <a:cxn ang="0">
                  <a:pos x="352" y="208"/>
                </a:cxn>
                <a:cxn ang="0">
                  <a:pos x="368" y="200"/>
                </a:cxn>
                <a:cxn ang="0">
                  <a:pos x="384" y="200"/>
                </a:cxn>
                <a:cxn ang="0">
                  <a:pos x="408" y="200"/>
                </a:cxn>
                <a:cxn ang="0">
                  <a:pos x="416" y="200"/>
                </a:cxn>
                <a:cxn ang="0">
                  <a:pos x="424" y="208"/>
                </a:cxn>
                <a:cxn ang="0">
                  <a:pos x="432" y="216"/>
                </a:cxn>
                <a:cxn ang="0">
                  <a:pos x="440" y="224"/>
                </a:cxn>
                <a:cxn ang="0">
                  <a:pos x="440" y="232"/>
                </a:cxn>
                <a:cxn ang="0">
                  <a:pos x="560" y="376"/>
                </a:cxn>
              </a:cxnLst>
              <a:rect l="0" t="0" r="r" b="b"/>
              <a:pathLst>
                <a:path w="712" h="376">
                  <a:moveTo>
                    <a:pt x="560" y="376"/>
                  </a:moveTo>
                  <a:lnTo>
                    <a:pt x="536" y="376"/>
                  </a:lnTo>
                  <a:lnTo>
                    <a:pt x="536" y="376"/>
                  </a:lnTo>
                  <a:lnTo>
                    <a:pt x="520" y="376"/>
                  </a:lnTo>
                  <a:lnTo>
                    <a:pt x="440" y="376"/>
                  </a:lnTo>
                  <a:lnTo>
                    <a:pt x="704" y="120"/>
                  </a:lnTo>
                  <a:lnTo>
                    <a:pt x="688" y="112"/>
                  </a:lnTo>
                  <a:lnTo>
                    <a:pt x="432" y="368"/>
                  </a:lnTo>
                  <a:lnTo>
                    <a:pt x="432" y="368"/>
                  </a:lnTo>
                  <a:lnTo>
                    <a:pt x="432" y="368"/>
                  </a:lnTo>
                  <a:lnTo>
                    <a:pt x="432" y="376"/>
                  </a:lnTo>
                  <a:lnTo>
                    <a:pt x="440" y="376"/>
                  </a:lnTo>
                  <a:lnTo>
                    <a:pt x="440" y="376"/>
                  </a:lnTo>
                  <a:lnTo>
                    <a:pt x="440" y="376"/>
                  </a:lnTo>
                  <a:lnTo>
                    <a:pt x="440" y="376"/>
                  </a:lnTo>
                  <a:lnTo>
                    <a:pt x="440" y="376"/>
                  </a:lnTo>
                  <a:lnTo>
                    <a:pt x="440" y="376"/>
                  </a:lnTo>
                  <a:lnTo>
                    <a:pt x="440" y="376"/>
                  </a:lnTo>
                  <a:lnTo>
                    <a:pt x="424" y="376"/>
                  </a:lnTo>
                  <a:lnTo>
                    <a:pt x="432" y="368"/>
                  </a:lnTo>
                  <a:lnTo>
                    <a:pt x="432" y="272"/>
                  </a:lnTo>
                  <a:lnTo>
                    <a:pt x="328" y="376"/>
                  </a:lnTo>
                  <a:lnTo>
                    <a:pt x="280" y="376"/>
                  </a:lnTo>
                  <a:lnTo>
                    <a:pt x="216" y="320"/>
                  </a:lnTo>
                  <a:lnTo>
                    <a:pt x="216" y="320"/>
                  </a:lnTo>
                  <a:lnTo>
                    <a:pt x="208" y="328"/>
                  </a:lnTo>
                  <a:lnTo>
                    <a:pt x="200" y="336"/>
                  </a:lnTo>
                  <a:lnTo>
                    <a:pt x="192" y="344"/>
                  </a:lnTo>
                  <a:lnTo>
                    <a:pt x="184" y="352"/>
                  </a:lnTo>
                  <a:lnTo>
                    <a:pt x="176" y="360"/>
                  </a:lnTo>
                  <a:lnTo>
                    <a:pt x="160" y="376"/>
                  </a:lnTo>
                  <a:lnTo>
                    <a:pt x="160" y="376"/>
                  </a:lnTo>
                  <a:lnTo>
                    <a:pt x="0" y="376"/>
                  </a:lnTo>
                  <a:lnTo>
                    <a:pt x="120" y="256"/>
                  </a:lnTo>
                  <a:lnTo>
                    <a:pt x="120" y="264"/>
                  </a:lnTo>
                  <a:lnTo>
                    <a:pt x="128" y="264"/>
                  </a:lnTo>
                  <a:lnTo>
                    <a:pt x="128" y="264"/>
                  </a:lnTo>
                  <a:lnTo>
                    <a:pt x="136" y="272"/>
                  </a:lnTo>
                  <a:lnTo>
                    <a:pt x="136" y="272"/>
                  </a:lnTo>
                  <a:lnTo>
                    <a:pt x="136" y="272"/>
                  </a:lnTo>
                  <a:lnTo>
                    <a:pt x="144" y="272"/>
                  </a:lnTo>
                  <a:lnTo>
                    <a:pt x="152" y="272"/>
                  </a:lnTo>
                  <a:lnTo>
                    <a:pt x="152" y="280"/>
                  </a:lnTo>
                  <a:lnTo>
                    <a:pt x="160" y="280"/>
                  </a:lnTo>
                  <a:lnTo>
                    <a:pt x="160" y="280"/>
                  </a:lnTo>
                  <a:lnTo>
                    <a:pt x="168" y="280"/>
                  </a:lnTo>
                  <a:lnTo>
                    <a:pt x="176" y="272"/>
                  </a:lnTo>
                  <a:lnTo>
                    <a:pt x="176" y="272"/>
                  </a:lnTo>
                  <a:lnTo>
                    <a:pt x="184" y="272"/>
                  </a:lnTo>
                  <a:lnTo>
                    <a:pt x="192" y="272"/>
                  </a:lnTo>
                  <a:lnTo>
                    <a:pt x="192" y="272"/>
                  </a:lnTo>
                  <a:lnTo>
                    <a:pt x="192" y="264"/>
                  </a:lnTo>
                  <a:lnTo>
                    <a:pt x="200" y="264"/>
                  </a:lnTo>
                  <a:lnTo>
                    <a:pt x="200" y="256"/>
                  </a:lnTo>
                  <a:lnTo>
                    <a:pt x="208" y="256"/>
                  </a:lnTo>
                  <a:lnTo>
                    <a:pt x="208" y="256"/>
                  </a:lnTo>
                  <a:lnTo>
                    <a:pt x="208" y="256"/>
                  </a:lnTo>
                  <a:lnTo>
                    <a:pt x="208" y="248"/>
                  </a:lnTo>
                  <a:lnTo>
                    <a:pt x="208" y="248"/>
                  </a:lnTo>
                  <a:lnTo>
                    <a:pt x="216" y="240"/>
                  </a:lnTo>
                  <a:lnTo>
                    <a:pt x="216" y="240"/>
                  </a:lnTo>
                  <a:lnTo>
                    <a:pt x="216" y="232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16" y="216"/>
                  </a:lnTo>
                  <a:lnTo>
                    <a:pt x="216" y="216"/>
                  </a:lnTo>
                  <a:lnTo>
                    <a:pt x="216" y="208"/>
                  </a:lnTo>
                  <a:lnTo>
                    <a:pt x="216" y="208"/>
                  </a:lnTo>
                  <a:lnTo>
                    <a:pt x="216" y="200"/>
                  </a:lnTo>
                  <a:lnTo>
                    <a:pt x="208" y="192"/>
                  </a:lnTo>
                  <a:lnTo>
                    <a:pt x="208" y="192"/>
                  </a:lnTo>
                  <a:lnTo>
                    <a:pt x="208" y="192"/>
                  </a:lnTo>
                  <a:lnTo>
                    <a:pt x="208" y="184"/>
                  </a:lnTo>
                  <a:lnTo>
                    <a:pt x="200" y="184"/>
                  </a:lnTo>
                  <a:lnTo>
                    <a:pt x="200" y="184"/>
                  </a:lnTo>
                  <a:lnTo>
                    <a:pt x="200" y="176"/>
                  </a:lnTo>
                  <a:lnTo>
                    <a:pt x="208" y="168"/>
                  </a:lnTo>
                  <a:lnTo>
                    <a:pt x="216" y="160"/>
                  </a:lnTo>
                  <a:lnTo>
                    <a:pt x="232" y="144"/>
                  </a:lnTo>
                  <a:lnTo>
                    <a:pt x="240" y="136"/>
                  </a:lnTo>
                  <a:lnTo>
                    <a:pt x="248" y="120"/>
                  </a:lnTo>
                  <a:lnTo>
                    <a:pt x="256" y="112"/>
                  </a:lnTo>
                  <a:lnTo>
                    <a:pt x="272" y="104"/>
                  </a:lnTo>
                  <a:lnTo>
                    <a:pt x="288" y="88"/>
                  </a:lnTo>
                  <a:lnTo>
                    <a:pt x="296" y="72"/>
                  </a:lnTo>
                  <a:lnTo>
                    <a:pt x="304" y="64"/>
                  </a:lnTo>
                  <a:lnTo>
                    <a:pt x="328" y="40"/>
                  </a:lnTo>
                  <a:lnTo>
                    <a:pt x="352" y="16"/>
                  </a:lnTo>
                  <a:lnTo>
                    <a:pt x="368" y="0"/>
                  </a:lnTo>
                  <a:lnTo>
                    <a:pt x="368" y="0"/>
                  </a:lnTo>
                  <a:lnTo>
                    <a:pt x="368" y="0"/>
                  </a:lnTo>
                  <a:lnTo>
                    <a:pt x="368" y="0"/>
                  </a:lnTo>
                  <a:lnTo>
                    <a:pt x="368" y="8"/>
                  </a:lnTo>
                  <a:lnTo>
                    <a:pt x="368" y="8"/>
                  </a:lnTo>
                  <a:lnTo>
                    <a:pt x="376" y="8"/>
                  </a:lnTo>
                  <a:lnTo>
                    <a:pt x="376" y="8"/>
                  </a:lnTo>
                  <a:lnTo>
                    <a:pt x="376" y="8"/>
                  </a:lnTo>
                  <a:lnTo>
                    <a:pt x="376" y="16"/>
                  </a:lnTo>
                  <a:lnTo>
                    <a:pt x="376" y="16"/>
                  </a:lnTo>
                  <a:lnTo>
                    <a:pt x="376" y="16"/>
                  </a:lnTo>
                  <a:lnTo>
                    <a:pt x="376" y="24"/>
                  </a:lnTo>
                  <a:lnTo>
                    <a:pt x="384" y="24"/>
                  </a:lnTo>
                  <a:lnTo>
                    <a:pt x="384" y="24"/>
                  </a:lnTo>
                  <a:lnTo>
                    <a:pt x="384" y="32"/>
                  </a:lnTo>
                  <a:lnTo>
                    <a:pt x="384" y="40"/>
                  </a:lnTo>
                  <a:lnTo>
                    <a:pt x="392" y="48"/>
                  </a:lnTo>
                  <a:lnTo>
                    <a:pt x="392" y="56"/>
                  </a:lnTo>
                  <a:lnTo>
                    <a:pt x="392" y="64"/>
                  </a:lnTo>
                  <a:lnTo>
                    <a:pt x="392" y="72"/>
                  </a:lnTo>
                  <a:lnTo>
                    <a:pt x="392" y="72"/>
                  </a:lnTo>
                  <a:lnTo>
                    <a:pt x="392" y="88"/>
                  </a:lnTo>
                  <a:lnTo>
                    <a:pt x="392" y="96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2" y="112"/>
                  </a:lnTo>
                  <a:lnTo>
                    <a:pt x="392" y="120"/>
                  </a:lnTo>
                  <a:lnTo>
                    <a:pt x="384" y="128"/>
                  </a:lnTo>
                  <a:lnTo>
                    <a:pt x="384" y="136"/>
                  </a:lnTo>
                  <a:lnTo>
                    <a:pt x="376" y="144"/>
                  </a:lnTo>
                  <a:lnTo>
                    <a:pt x="376" y="152"/>
                  </a:lnTo>
                  <a:lnTo>
                    <a:pt x="368" y="160"/>
                  </a:lnTo>
                  <a:lnTo>
                    <a:pt x="360" y="168"/>
                  </a:lnTo>
                  <a:lnTo>
                    <a:pt x="352" y="184"/>
                  </a:lnTo>
                  <a:lnTo>
                    <a:pt x="344" y="192"/>
                  </a:lnTo>
                  <a:lnTo>
                    <a:pt x="336" y="200"/>
                  </a:lnTo>
                  <a:lnTo>
                    <a:pt x="320" y="216"/>
                  </a:lnTo>
                  <a:lnTo>
                    <a:pt x="312" y="224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8" y="248"/>
                  </a:lnTo>
                  <a:lnTo>
                    <a:pt x="272" y="256"/>
                  </a:lnTo>
                  <a:lnTo>
                    <a:pt x="272" y="264"/>
                  </a:lnTo>
                  <a:lnTo>
                    <a:pt x="256" y="280"/>
                  </a:lnTo>
                  <a:lnTo>
                    <a:pt x="328" y="352"/>
                  </a:lnTo>
                  <a:lnTo>
                    <a:pt x="376" y="296"/>
                  </a:lnTo>
                  <a:lnTo>
                    <a:pt x="376" y="280"/>
                  </a:lnTo>
                  <a:lnTo>
                    <a:pt x="328" y="328"/>
                  </a:lnTo>
                  <a:lnTo>
                    <a:pt x="328" y="328"/>
                  </a:lnTo>
                  <a:lnTo>
                    <a:pt x="320" y="328"/>
                  </a:lnTo>
                  <a:lnTo>
                    <a:pt x="320" y="328"/>
                  </a:lnTo>
                  <a:lnTo>
                    <a:pt x="320" y="328"/>
                  </a:lnTo>
                  <a:lnTo>
                    <a:pt x="320" y="328"/>
                  </a:lnTo>
                  <a:lnTo>
                    <a:pt x="320" y="320"/>
                  </a:lnTo>
                  <a:lnTo>
                    <a:pt x="312" y="320"/>
                  </a:lnTo>
                  <a:lnTo>
                    <a:pt x="312" y="320"/>
                  </a:lnTo>
                  <a:lnTo>
                    <a:pt x="312" y="320"/>
                  </a:lnTo>
                  <a:lnTo>
                    <a:pt x="312" y="320"/>
                  </a:lnTo>
                  <a:lnTo>
                    <a:pt x="312" y="320"/>
                  </a:lnTo>
                  <a:lnTo>
                    <a:pt x="312" y="312"/>
                  </a:lnTo>
                  <a:lnTo>
                    <a:pt x="312" y="312"/>
                  </a:lnTo>
                  <a:lnTo>
                    <a:pt x="304" y="312"/>
                  </a:lnTo>
                  <a:lnTo>
                    <a:pt x="304" y="304"/>
                  </a:lnTo>
                  <a:lnTo>
                    <a:pt x="304" y="304"/>
                  </a:lnTo>
                  <a:lnTo>
                    <a:pt x="304" y="296"/>
                  </a:lnTo>
                  <a:lnTo>
                    <a:pt x="304" y="288"/>
                  </a:lnTo>
                  <a:lnTo>
                    <a:pt x="304" y="288"/>
                  </a:lnTo>
                  <a:lnTo>
                    <a:pt x="304" y="280"/>
                  </a:lnTo>
                  <a:lnTo>
                    <a:pt x="304" y="272"/>
                  </a:lnTo>
                  <a:lnTo>
                    <a:pt x="304" y="272"/>
                  </a:lnTo>
                  <a:lnTo>
                    <a:pt x="304" y="264"/>
                  </a:lnTo>
                  <a:lnTo>
                    <a:pt x="312" y="256"/>
                  </a:lnTo>
                  <a:lnTo>
                    <a:pt x="312" y="256"/>
                  </a:lnTo>
                  <a:lnTo>
                    <a:pt x="312" y="248"/>
                  </a:lnTo>
                  <a:lnTo>
                    <a:pt x="312" y="248"/>
                  </a:lnTo>
                  <a:lnTo>
                    <a:pt x="320" y="232"/>
                  </a:lnTo>
                  <a:lnTo>
                    <a:pt x="320" y="232"/>
                  </a:lnTo>
                  <a:lnTo>
                    <a:pt x="328" y="232"/>
                  </a:lnTo>
                  <a:lnTo>
                    <a:pt x="328" y="224"/>
                  </a:lnTo>
                  <a:lnTo>
                    <a:pt x="336" y="216"/>
                  </a:lnTo>
                  <a:lnTo>
                    <a:pt x="344" y="216"/>
                  </a:lnTo>
                  <a:lnTo>
                    <a:pt x="344" y="208"/>
                  </a:lnTo>
                  <a:lnTo>
                    <a:pt x="352" y="208"/>
                  </a:lnTo>
                  <a:lnTo>
                    <a:pt x="352" y="208"/>
                  </a:lnTo>
                  <a:lnTo>
                    <a:pt x="360" y="208"/>
                  </a:lnTo>
                  <a:lnTo>
                    <a:pt x="368" y="200"/>
                  </a:lnTo>
                  <a:lnTo>
                    <a:pt x="368" y="200"/>
                  </a:lnTo>
                  <a:lnTo>
                    <a:pt x="376" y="200"/>
                  </a:lnTo>
                  <a:lnTo>
                    <a:pt x="384" y="200"/>
                  </a:lnTo>
                  <a:lnTo>
                    <a:pt x="384" y="200"/>
                  </a:lnTo>
                  <a:lnTo>
                    <a:pt x="384" y="200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8" y="200"/>
                  </a:lnTo>
                  <a:lnTo>
                    <a:pt x="408" y="200"/>
                  </a:lnTo>
                  <a:lnTo>
                    <a:pt x="408" y="200"/>
                  </a:lnTo>
                  <a:lnTo>
                    <a:pt x="416" y="200"/>
                  </a:lnTo>
                  <a:lnTo>
                    <a:pt x="416" y="200"/>
                  </a:lnTo>
                  <a:lnTo>
                    <a:pt x="416" y="200"/>
                  </a:lnTo>
                  <a:lnTo>
                    <a:pt x="416" y="200"/>
                  </a:lnTo>
                  <a:lnTo>
                    <a:pt x="424" y="208"/>
                  </a:lnTo>
                  <a:lnTo>
                    <a:pt x="424" y="208"/>
                  </a:lnTo>
                  <a:lnTo>
                    <a:pt x="424" y="208"/>
                  </a:lnTo>
                  <a:lnTo>
                    <a:pt x="424" y="208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432" y="224"/>
                  </a:lnTo>
                  <a:lnTo>
                    <a:pt x="440" y="224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536" y="136"/>
                  </a:lnTo>
                  <a:lnTo>
                    <a:pt x="712" y="96"/>
                  </a:lnTo>
                  <a:lnTo>
                    <a:pt x="680" y="264"/>
                  </a:lnTo>
                  <a:lnTo>
                    <a:pt x="560" y="37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571030" y="6127044"/>
              <a:ext cx="61148" cy="5644"/>
            </a:xfrm>
            <a:custGeom>
              <a:avLst/>
              <a:gdLst/>
              <a:ahLst/>
              <a:cxnLst>
                <a:cxn ang="0">
                  <a:pos x="80" y="8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8" y="8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64" y="0"/>
                </a:cxn>
                <a:cxn ang="0">
                  <a:pos x="64" y="0"/>
                </a:cxn>
                <a:cxn ang="0">
                  <a:pos x="64" y="0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80" y="8"/>
                </a:cxn>
                <a:cxn ang="0">
                  <a:pos x="80" y="8"/>
                </a:cxn>
                <a:cxn ang="0">
                  <a:pos x="80" y="8"/>
                </a:cxn>
              </a:cxnLst>
              <a:rect l="0" t="0" r="r" b="b"/>
              <a:pathLst>
                <a:path w="80" h="8">
                  <a:moveTo>
                    <a:pt x="8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8" y="8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8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393700" y="6132689"/>
              <a:ext cx="158985" cy="56444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208" y="0"/>
                </a:cxn>
                <a:cxn ang="0">
                  <a:pos x="200" y="16"/>
                </a:cxn>
                <a:cxn ang="0">
                  <a:pos x="184" y="24"/>
                </a:cxn>
                <a:cxn ang="0">
                  <a:pos x="176" y="32"/>
                </a:cxn>
                <a:cxn ang="0">
                  <a:pos x="168" y="40"/>
                </a:cxn>
                <a:cxn ang="0">
                  <a:pos x="152" y="48"/>
                </a:cxn>
                <a:cxn ang="0">
                  <a:pos x="144" y="56"/>
                </a:cxn>
                <a:cxn ang="0">
                  <a:pos x="136" y="64"/>
                </a:cxn>
                <a:cxn ang="0">
                  <a:pos x="128" y="72"/>
                </a:cxn>
                <a:cxn ang="0">
                  <a:pos x="120" y="72"/>
                </a:cxn>
                <a:cxn ang="0">
                  <a:pos x="120" y="72"/>
                </a:cxn>
                <a:cxn ang="0">
                  <a:pos x="112" y="72"/>
                </a:cxn>
                <a:cxn ang="0">
                  <a:pos x="112" y="72"/>
                </a:cxn>
                <a:cxn ang="0">
                  <a:pos x="104" y="72"/>
                </a:cxn>
                <a:cxn ang="0">
                  <a:pos x="96" y="72"/>
                </a:cxn>
                <a:cxn ang="0">
                  <a:pos x="96" y="72"/>
                </a:cxn>
                <a:cxn ang="0">
                  <a:pos x="88" y="80"/>
                </a:cxn>
                <a:cxn ang="0">
                  <a:pos x="80" y="80"/>
                </a:cxn>
                <a:cxn ang="0">
                  <a:pos x="80" y="80"/>
                </a:cxn>
                <a:cxn ang="0">
                  <a:pos x="64" y="80"/>
                </a:cxn>
                <a:cxn ang="0">
                  <a:pos x="64" y="80"/>
                </a:cxn>
                <a:cxn ang="0">
                  <a:pos x="56" y="80"/>
                </a:cxn>
                <a:cxn ang="0">
                  <a:pos x="56" y="72"/>
                </a:cxn>
                <a:cxn ang="0">
                  <a:pos x="48" y="72"/>
                </a:cxn>
                <a:cxn ang="0">
                  <a:pos x="48" y="72"/>
                </a:cxn>
                <a:cxn ang="0">
                  <a:pos x="40" y="72"/>
                </a:cxn>
                <a:cxn ang="0">
                  <a:pos x="40" y="72"/>
                </a:cxn>
                <a:cxn ang="0">
                  <a:pos x="32" y="72"/>
                </a:cxn>
                <a:cxn ang="0">
                  <a:pos x="32" y="72"/>
                </a:cxn>
                <a:cxn ang="0">
                  <a:pos x="24" y="64"/>
                </a:cxn>
                <a:cxn ang="0">
                  <a:pos x="24" y="64"/>
                </a:cxn>
                <a:cxn ang="0">
                  <a:pos x="16" y="64"/>
                </a:cxn>
                <a:cxn ang="0">
                  <a:pos x="16" y="64"/>
                </a:cxn>
                <a:cxn ang="0">
                  <a:pos x="16" y="56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48" y="0"/>
                </a:cxn>
              </a:cxnLst>
              <a:rect l="0" t="0" r="r" b="b"/>
              <a:pathLst>
                <a:path w="208" h="80">
                  <a:moveTo>
                    <a:pt x="48" y="0"/>
                  </a:moveTo>
                  <a:lnTo>
                    <a:pt x="208" y="0"/>
                  </a:lnTo>
                  <a:lnTo>
                    <a:pt x="200" y="16"/>
                  </a:lnTo>
                  <a:lnTo>
                    <a:pt x="184" y="24"/>
                  </a:lnTo>
                  <a:lnTo>
                    <a:pt x="176" y="32"/>
                  </a:lnTo>
                  <a:lnTo>
                    <a:pt x="168" y="40"/>
                  </a:lnTo>
                  <a:lnTo>
                    <a:pt x="152" y="48"/>
                  </a:lnTo>
                  <a:lnTo>
                    <a:pt x="144" y="56"/>
                  </a:lnTo>
                  <a:lnTo>
                    <a:pt x="136" y="64"/>
                  </a:lnTo>
                  <a:lnTo>
                    <a:pt x="128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04" y="72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80" y="80"/>
                  </a:lnTo>
                  <a:lnTo>
                    <a:pt x="80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56" y="80"/>
                  </a:lnTo>
                  <a:lnTo>
                    <a:pt x="56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16" y="64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tx1">
                <a:alpha val="83000"/>
              </a:scheme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534341" y="6132689"/>
              <a:ext cx="146756" cy="124178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128" y="0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88" y="56"/>
                </a:cxn>
                <a:cxn ang="0">
                  <a:pos x="104" y="56"/>
                </a:cxn>
                <a:cxn ang="0">
                  <a:pos x="152" y="8"/>
                </a:cxn>
                <a:cxn ang="0">
                  <a:pos x="144" y="0"/>
                </a:cxn>
                <a:cxn ang="0">
                  <a:pos x="192" y="0"/>
                </a:cxn>
                <a:cxn ang="0">
                  <a:pos x="16" y="176"/>
                </a:cxn>
                <a:cxn ang="0">
                  <a:pos x="0" y="176"/>
                </a:cxn>
                <a:cxn ang="0">
                  <a:pos x="0" y="168"/>
                </a:cxn>
                <a:cxn ang="0">
                  <a:pos x="48" y="120"/>
                </a:cxn>
                <a:cxn ang="0">
                  <a:pos x="40" y="120"/>
                </a:cxn>
                <a:cxn ang="0">
                  <a:pos x="40" y="120"/>
                </a:cxn>
                <a:cxn ang="0">
                  <a:pos x="40" y="112"/>
                </a:cxn>
                <a:cxn ang="0">
                  <a:pos x="40" y="112"/>
                </a:cxn>
                <a:cxn ang="0">
                  <a:pos x="24" y="112"/>
                </a:cxn>
                <a:cxn ang="0">
                  <a:pos x="24" y="112"/>
                </a:cxn>
                <a:cxn ang="0">
                  <a:pos x="24" y="112"/>
                </a:cxn>
                <a:cxn ang="0">
                  <a:pos x="16" y="104"/>
                </a:cxn>
                <a:cxn ang="0">
                  <a:pos x="16" y="104"/>
                </a:cxn>
                <a:cxn ang="0">
                  <a:pos x="16" y="104"/>
                </a:cxn>
                <a:cxn ang="0">
                  <a:pos x="16" y="104"/>
                </a:cxn>
                <a:cxn ang="0">
                  <a:pos x="16" y="104"/>
                </a:cxn>
                <a:cxn ang="0">
                  <a:pos x="8" y="96"/>
                </a:cxn>
                <a:cxn ang="0">
                  <a:pos x="8" y="88"/>
                </a:cxn>
                <a:cxn ang="0">
                  <a:pos x="8" y="88"/>
                </a:cxn>
                <a:cxn ang="0">
                  <a:pos x="8" y="80"/>
                </a:cxn>
                <a:cxn ang="0">
                  <a:pos x="8" y="80"/>
                </a:cxn>
                <a:cxn ang="0">
                  <a:pos x="8" y="72"/>
                </a:cxn>
                <a:cxn ang="0">
                  <a:pos x="8" y="64"/>
                </a:cxn>
                <a:cxn ang="0">
                  <a:pos x="8" y="64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6" y="40"/>
                </a:cxn>
                <a:cxn ang="0">
                  <a:pos x="16" y="40"/>
                </a:cxn>
                <a:cxn ang="0">
                  <a:pos x="16" y="32"/>
                </a:cxn>
                <a:cxn ang="0">
                  <a:pos x="24" y="24"/>
                </a:cxn>
                <a:cxn ang="0">
                  <a:pos x="24" y="24"/>
                </a:cxn>
                <a:cxn ang="0">
                  <a:pos x="32" y="16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0"/>
                </a:cxn>
              </a:cxnLst>
              <a:rect l="0" t="0" r="r" b="b"/>
              <a:pathLst>
                <a:path w="192" h="176">
                  <a:moveTo>
                    <a:pt x="48" y="0"/>
                  </a:moveTo>
                  <a:lnTo>
                    <a:pt x="128" y="0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88" y="56"/>
                  </a:lnTo>
                  <a:lnTo>
                    <a:pt x="104" y="56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92" y="0"/>
                  </a:lnTo>
                  <a:lnTo>
                    <a:pt x="16" y="176"/>
                  </a:lnTo>
                  <a:lnTo>
                    <a:pt x="0" y="176"/>
                  </a:lnTo>
                  <a:lnTo>
                    <a:pt x="0" y="168"/>
                  </a:lnTo>
                  <a:lnTo>
                    <a:pt x="48" y="120"/>
                  </a:lnTo>
                  <a:lnTo>
                    <a:pt x="40" y="120"/>
                  </a:lnTo>
                  <a:lnTo>
                    <a:pt x="40" y="12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24" y="112"/>
                  </a:lnTo>
                  <a:lnTo>
                    <a:pt x="24" y="112"/>
                  </a:lnTo>
                  <a:lnTo>
                    <a:pt x="24" y="112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72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32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626063" y="6132689"/>
              <a:ext cx="201789" cy="124178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84" y="0"/>
                </a:cxn>
                <a:cxn ang="0">
                  <a:pos x="184" y="8"/>
                </a:cxn>
                <a:cxn ang="0">
                  <a:pos x="184" y="8"/>
                </a:cxn>
                <a:cxn ang="0">
                  <a:pos x="184" y="0"/>
                </a:cxn>
                <a:cxn ang="0">
                  <a:pos x="264" y="0"/>
                </a:cxn>
                <a:cxn ang="0">
                  <a:pos x="184" y="8"/>
                </a:cxn>
                <a:cxn ang="0">
                  <a:pos x="16" y="176"/>
                </a:cxn>
                <a:cxn ang="0">
                  <a:pos x="0" y="176"/>
                </a:cxn>
                <a:cxn ang="0">
                  <a:pos x="168" y="0"/>
                </a:cxn>
              </a:cxnLst>
              <a:rect l="0" t="0" r="r" b="b"/>
              <a:pathLst>
                <a:path w="264" h="176">
                  <a:moveTo>
                    <a:pt x="168" y="0"/>
                  </a:moveTo>
                  <a:lnTo>
                    <a:pt x="184" y="0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4" y="0"/>
                  </a:lnTo>
                  <a:lnTo>
                    <a:pt x="264" y="0"/>
                  </a:lnTo>
                  <a:lnTo>
                    <a:pt x="184" y="8"/>
                  </a:lnTo>
                  <a:lnTo>
                    <a:pt x="16" y="176"/>
                  </a:lnTo>
                  <a:lnTo>
                    <a:pt x="0" y="176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711670" y="6132689"/>
              <a:ext cx="171215" cy="124178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44" y="80"/>
                </a:cxn>
                <a:cxn ang="0">
                  <a:pos x="152" y="88"/>
                </a:cxn>
                <a:cxn ang="0">
                  <a:pos x="168" y="88"/>
                </a:cxn>
                <a:cxn ang="0">
                  <a:pos x="176" y="88"/>
                </a:cxn>
                <a:cxn ang="0">
                  <a:pos x="184" y="88"/>
                </a:cxn>
                <a:cxn ang="0">
                  <a:pos x="192" y="96"/>
                </a:cxn>
                <a:cxn ang="0">
                  <a:pos x="200" y="104"/>
                </a:cxn>
                <a:cxn ang="0">
                  <a:pos x="208" y="112"/>
                </a:cxn>
                <a:cxn ang="0">
                  <a:pos x="216" y="128"/>
                </a:cxn>
                <a:cxn ang="0">
                  <a:pos x="216" y="136"/>
                </a:cxn>
                <a:cxn ang="0">
                  <a:pos x="224" y="152"/>
                </a:cxn>
                <a:cxn ang="0">
                  <a:pos x="224" y="160"/>
                </a:cxn>
                <a:cxn ang="0">
                  <a:pos x="216" y="176"/>
                </a:cxn>
                <a:cxn ang="0">
                  <a:pos x="184" y="176"/>
                </a:cxn>
                <a:cxn ang="0">
                  <a:pos x="184" y="160"/>
                </a:cxn>
                <a:cxn ang="0">
                  <a:pos x="184" y="152"/>
                </a:cxn>
                <a:cxn ang="0">
                  <a:pos x="184" y="144"/>
                </a:cxn>
                <a:cxn ang="0">
                  <a:pos x="176" y="136"/>
                </a:cxn>
                <a:cxn ang="0">
                  <a:pos x="176" y="128"/>
                </a:cxn>
                <a:cxn ang="0">
                  <a:pos x="176" y="128"/>
                </a:cxn>
                <a:cxn ang="0">
                  <a:pos x="168" y="120"/>
                </a:cxn>
                <a:cxn ang="0">
                  <a:pos x="160" y="120"/>
                </a:cxn>
                <a:cxn ang="0">
                  <a:pos x="160" y="112"/>
                </a:cxn>
                <a:cxn ang="0">
                  <a:pos x="152" y="112"/>
                </a:cxn>
                <a:cxn ang="0">
                  <a:pos x="152" y="112"/>
                </a:cxn>
                <a:cxn ang="0">
                  <a:pos x="120" y="104"/>
                </a:cxn>
                <a:cxn ang="0">
                  <a:pos x="120" y="104"/>
                </a:cxn>
                <a:cxn ang="0">
                  <a:pos x="120" y="112"/>
                </a:cxn>
                <a:cxn ang="0">
                  <a:pos x="112" y="112"/>
                </a:cxn>
                <a:cxn ang="0">
                  <a:pos x="104" y="112"/>
                </a:cxn>
                <a:cxn ang="0">
                  <a:pos x="104" y="112"/>
                </a:cxn>
                <a:cxn ang="0">
                  <a:pos x="96" y="120"/>
                </a:cxn>
                <a:cxn ang="0">
                  <a:pos x="144" y="176"/>
                </a:cxn>
                <a:cxn ang="0">
                  <a:pos x="64" y="144"/>
                </a:cxn>
                <a:cxn ang="0">
                  <a:pos x="64" y="152"/>
                </a:cxn>
                <a:cxn ang="0">
                  <a:pos x="64" y="152"/>
                </a:cxn>
                <a:cxn ang="0">
                  <a:pos x="56" y="168"/>
                </a:cxn>
                <a:cxn ang="0">
                  <a:pos x="56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32" y="168"/>
                </a:cxn>
                <a:cxn ang="0">
                  <a:pos x="0" y="176"/>
                </a:cxn>
              </a:cxnLst>
              <a:rect l="0" t="0" r="r" b="b"/>
              <a:pathLst>
                <a:path w="224" h="176">
                  <a:moveTo>
                    <a:pt x="168" y="0"/>
                  </a:moveTo>
                  <a:lnTo>
                    <a:pt x="192" y="0"/>
                  </a:lnTo>
                  <a:lnTo>
                    <a:pt x="112" y="80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152" y="88"/>
                  </a:lnTo>
                  <a:lnTo>
                    <a:pt x="160" y="88"/>
                  </a:lnTo>
                  <a:lnTo>
                    <a:pt x="168" y="88"/>
                  </a:lnTo>
                  <a:lnTo>
                    <a:pt x="168" y="88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84" y="88"/>
                  </a:lnTo>
                  <a:lnTo>
                    <a:pt x="184" y="96"/>
                  </a:lnTo>
                  <a:lnTo>
                    <a:pt x="192" y="96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8" y="112"/>
                  </a:lnTo>
                  <a:lnTo>
                    <a:pt x="208" y="112"/>
                  </a:lnTo>
                  <a:lnTo>
                    <a:pt x="208" y="120"/>
                  </a:lnTo>
                  <a:lnTo>
                    <a:pt x="216" y="128"/>
                  </a:lnTo>
                  <a:lnTo>
                    <a:pt x="216" y="128"/>
                  </a:lnTo>
                  <a:lnTo>
                    <a:pt x="216" y="136"/>
                  </a:lnTo>
                  <a:lnTo>
                    <a:pt x="224" y="144"/>
                  </a:lnTo>
                  <a:lnTo>
                    <a:pt x="224" y="152"/>
                  </a:lnTo>
                  <a:lnTo>
                    <a:pt x="224" y="152"/>
                  </a:lnTo>
                  <a:lnTo>
                    <a:pt x="224" y="160"/>
                  </a:lnTo>
                  <a:lnTo>
                    <a:pt x="216" y="168"/>
                  </a:lnTo>
                  <a:lnTo>
                    <a:pt x="216" y="176"/>
                  </a:lnTo>
                  <a:lnTo>
                    <a:pt x="184" y="176"/>
                  </a:lnTo>
                  <a:lnTo>
                    <a:pt x="184" y="176"/>
                  </a:lnTo>
                  <a:lnTo>
                    <a:pt x="184" y="168"/>
                  </a:lnTo>
                  <a:lnTo>
                    <a:pt x="184" y="160"/>
                  </a:lnTo>
                  <a:lnTo>
                    <a:pt x="184" y="160"/>
                  </a:lnTo>
                  <a:lnTo>
                    <a:pt x="184" y="152"/>
                  </a:lnTo>
                  <a:lnTo>
                    <a:pt x="184" y="144"/>
                  </a:lnTo>
                  <a:lnTo>
                    <a:pt x="184" y="144"/>
                  </a:lnTo>
                  <a:lnTo>
                    <a:pt x="184" y="136"/>
                  </a:lnTo>
                  <a:lnTo>
                    <a:pt x="176" y="136"/>
                  </a:lnTo>
                  <a:lnTo>
                    <a:pt x="176" y="128"/>
                  </a:lnTo>
                  <a:lnTo>
                    <a:pt x="176" y="128"/>
                  </a:lnTo>
                  <a:lnTo>
                    <a:pt x="176" y="128"/>
                  </a:lnTo>
                  <a:lnTo>
                    <a:pt x="176" y="128"/>
                  </a:lnTo>
                  <a:lnTo>
                    <a:pt x="168" y="120"/>
                  </a:lnTo>
                  <a:lnTo>
                    <a:pt x="168" y="120"/>
                  </a:lnTo>
                  <a:lnTo>
                    <a:pt x="168" y="120"/>
                  </a:lnTo>
                  <a:lnTo>
                    <a:pt x="160" y="120"/>
                  </a:lnTo>
                  <a:lnTo>
                    <a:pt x="160" y="120"/>
                  </a:lnTo>
                  <a:lnTo>
                    <a:pt x="160" y="112"/>
                  </a:lnTo>
                  <a:lnTo>
                    <a:pt x="160" y="112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12"/>
                  </a:lnTo>
                  <a:lnTo>
                    <a:pt x="120" y="112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96" y="112"/>
                  </a:lnTo>
                  <a:lnTo>
                    <a:pt x="96" y="120"/>
                  </a:lnTo>
                  <a:lnTo>
                    <a:pt x="96" y="120"/>
                  </a:lnTo>
                  <a:lnTo>
                    <a:pt x="144" y="176"/>
                  </a:lnTo>
                  <a:lnTo>
                    <a:pt x="96" y="176"/>
                  </a:lnTo>
                  <a:lnTo>
                    <a:pt x="64" y="144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64" y="152"/>
                  </a:lnTo>
                  <a:lnTo>
                    <a:pt x="64" y="160"/>
                  </a:lnTo>
                  <a:lnTo>
                    <a:pt x="56" y="168"/>
                  </a:lnTo>
                  <a:lnTo>
                    <a:pt x="56" y="168"/>
                  </a:lnTo>
                  <a:lnTo>
                    <a:pt x="56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32" y="176"/>
                  </a:lnTo>
                  <a:lnTo>
                    <a:pt x="32" y="168"/>
                  </a:lnTo>
                  <a:lnTo>
                    <a:pt x="24" y="176"/>
                  </a:lnTo>
                  <a:lnTo>
                    <a:pt x="0" y="176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534341" y="6256867"/>
              <a:ext cx="12230" cy="620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16" y="88"/>
                </a:cxn>
                <a:cxn ang="0">
                  <a:pos x="0" y="88"/>
                </a:cxn>
                <a:cxn ang="0">
                  <a:pos x="0" y="0"/>
                </a:cxn>
              </a:cxnLst>
              <a:rect l="0" t="0" r="r" b="b"/>
              <a:pathLst>
                <a:path w="16" h="88">
                  <a:moveTo>
                    <a:pt x="0" y="0"/>
                  </a:moveTo>
                  <a:lnTo>
                    <a:pt x="16" y="0"/>
                  </a:lnTo>
                  <a:lnTo>
                    <a:pt x="16" y="8"/>
                  </a:lnTo>
                  <a:lnTo>
                    <a:pt x="16" y="88"/>
                  </a:lnTo>
                  <a:lnTo>
                    <a:pt x="0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552685" y="6256867"/>
              <a:ext cx="85607" cy="62089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12" y="0"/>
                </a:cxn>
                <a:cxn ang="0">
                  <a:pos x="24" y="88"/>
                </a:cxn>
                <a:cxn ang="0">
                  <a:pos x="0" y="88"/>
                </a:cxn>
                <a:cxn ang="0">
                  <a:pos x="96" y="0"/>
                </a:cxn>
              </a:cxnLst>
              <a:rect l="0" t="0" r="r" b="b"/>
              <a:pathLst>
                <a:path w="112" h="88">
                  <a:moveTo>
                    <a:pt x="96" y="0"/>
                  </a:moveTo>
                  <a:lnTo>
                    <a:pt x="112" y="0"/>
                  </a:lnTo>
                  <a:lnTo>
                    <a:pt x="24" y="88"/>
                  </a:lnTo>
                  <a:lnTo>
                    <a:pt x="0" y="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638293" y="6256867"/>
              <a:ext cx="91722" cy="62089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0" y="0"/>
                </a:cxn>
                <a:cxn ang="0">
                  <a:pos x="32" y="88"/>
                </a:cxn>
                <a:cxn ang="0">
                  <a:pos x="0" y="88"/>
                </a:cxn>
                <a:cxn ang="0">
                  <a:pos x="96" y="0"/>
                </a:cxn>
              </a:cxnLst>
              <a:rect l="0" t="0" r="r" b="b"/>
              <a:pathLst>
                <a:path w="120" h="88">
                  <a:moveTo>
                    <a:pt x="96" y="0"/>
                  </a:moveTo>
                  <a:lnTo>
                    <a:pt x="120" y="0"/>
                  </a:lnTo>
                  <a:lnTo>
                    <a:pt x="32" y="88"/>
                  </a:lnTo>
                  <a:lnTo>
                    <a:pt x="0" y="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736130" y="6256867"/>
              <a:ext cx="189559" cy="62089"/>
            </a:xfrm>
            <a:custGeom>
              <a:avLst/>
              <a:gdLst/>
              <a:ahLst/>
              <a:cxnLst>
                <a:cxn ang="0">
                  <a:pos x="32" y="24"/>
                </a:cxn>
                <a:cxn ang="0">
                  <a:pos x="32" y="32"/>
                </a:cxn>
                <a:cxn ang="0">
                  <a:pos x="32" y="40"/>
                </a:cxn>
                <a:cxn ang="0">
                  <a:pos x="40" y="48"/>
                </a:cxn>
                <a:cxn ang="0">
                  <a:pos x="40" y="48"/>
                </a:cxn>
                <a:cxn ang="0">
                  <a:pos x="48" y="56"/>
                </a:cxn>
                <a:cxn ang="0">
                  <a:pos x="64" y="64"/>
                </a:cxn>
                <a:cxn ang="0">
                  <a:pos x="80" y="64"/>
                </a:cxn>
                <a:cxn ang="0">
                  <a:pos x="96" y="64"/>
                </a:cxn>
                <a:cxn ang="0">
                  <a:pos x="104" y="56"/>
                </a:cxn>
                <a:cxn ang="0">
                  <a:pos x="120" y="48"/>
                </a:cxn>
                <a:cxn ang="0">
                  <a:pos x="144" y="24"/>
                </a:cxn>
                <a:cxn ang="0">
                  <a:pos x="152" y="8"/>
                </a:cxn>
                <a:cxn ang="0">
                  <a:pos x="152" y="0"/>
                </a:cxn>
                <a:cxn ang="0">
                  <a:pos x="184" y="8"/>
                </a:cxn>
                <a:cxn ang="0">
                  <a:pos x="184" y="8"/>
                </a:cxn>
                <a:cxn ang="0">
                  <a:pos x="184" y="16"/>
                </a:cxn>
                <a:cxn ang="0">
                  <a:pos x="184" y="16"/>
                </a:cxn>
                <a:cxn ang="0">
                  <a:pos x="192" y="16"/>
                </a:cxn>
                <a:cxn ang="0">
                  <a:pos x="208" y="24"/>
                </a:cxn>
                <a:cxn ang="0">
                  <a:pos x="224" y="24"/>
                </a:cxn>
                <a:cxn ang="0">
                  <a:pos x="232" y="32"/>
                </a:cxn>
                <a:cxn ang="0">
                  <a:pos x="240" y="48"/>
                </a:cxn>
                <a:cxn ang="0">
                  <a:pos x="248" y="64"/>
                </a:cxn>
                <a:cxn ang="0">
                  <a:pos x="248" y="80"/>
                </a:cxn>
                <a:cxn ang="0">
                  <a:pos x="224" y="88"/>
                </a:cxn>
                <a:cxn ang="0">
                  <a:pos x="224" y="80"/>
                </a:cxn>
                <a:cxn ang="0">
                  <a:pos x="224" y="72"/>
                </a:cxn>
                <a:cxn ang="0">
                  <a:pos x="224" y="64"/>
                </a:cxn>
                <a:cxn ang="0">
                  <a:pos x="216" y="56"/>
                </a:cxn>
                <a:cxn ang="0">
                  <a:pos x="208" y="48"/>
                </a:cxn>
                <a:cxn ang="0">
                  <a:pos x="200" y="48"/>
                </a:cxn>
                <a:cxn ang="0">
                  <a:pos x="192" y="48"/>
                </a:cxn>
                <a:cxn ang="0">
                  <a:pos x="184" y="48"/>
                </a:cxn>
                <a:cxn ang="0">
                  <a:pos x="168" y="48"/>
                </a:cxn>
                <a:cxn ang="0">
                  <a:pos x="200" y="88"/>
                </a:cxn>
                <a:cxn ang="0">
                  <a:pos x="144" y="72"/>
                </a:cxn>
                <a:cxn ang="0">
                  <a:pos x="136" y="80"/>
                </a:cxn>
                <a:cxn ang="0">
                  <a:pos x="136" y="88"/>
                </a:cxn>
                <a:cxn ang="0">
                  <a:pos x="32" y="88"/>
                </a:cxn>
                <a:cxn ang="0">
                  <a:pos x="16" y="72"/>
                </a:cxn>
                <a:cxn ang="0">
                  <a:pos x="8" y="64"/>
                </a:cxn>
                <a:cxn ang="0">
                  <a:pos x="0" y="48"/>
                </a:cxn>
                <a:cxn ang="0">
                  <a:pos x="0" y="24"/>
                </a:cxn>
                <a:cxn ang="0">
                  <a:pos x="0" y="8"/>
                </a:cxn>
              </a:cxnLst>
              <a:rect l="0" t="0" r="r" b="b"/>
              <a:pathLst>
                <a:path w="248" h="88">
                  <a:moveTo>
                    <a:pt x="0" y="0"/>
                  </a:moveTo>
                  <a:lnTo>
                    <a:pt x="24" y="0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56" y="56"/>
                  </a:lnTo>
                  <a:lnTo>
                    <a:pt x="56" y="64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80" y="64"/>
                  </a:lnTo>
                  <a:lnTo>
                    <a:pt x="80" y="64"/>
                  </a:lnTo>
                  <a:lnTo>
                    <a:pt x="88" y="64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64" y="0"/>
                  </a:lnTo>
                  <a:lnTo>
                    <a:pt x="112" y="0"/>
                  </a:lnTo>
                  <a:lnTo>
                    <a:pt x="144" y="24"/>
                  </a:lnTo>
                  <a:lnTo>
                    <a:pt x="144" y="24"/>
                  </a:lnTo>
                  <a:lnTo>
                    <a:pt x="144" y="24"/>
                  </a:lnTo>
                  <a:lnTo>
                    <a:pt x="152" y="8"/>
                  </a:lnTo>
                  <a:lnTo>
                    <a:pt x="152" y="8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92" y="16"/>
                  </a:lnTo>
                  <a:lnTo>
                    <a:pt x="192" y="16"/>
                  </a:lnTo>
                  <a:lnTo>
                    <a:pt x="200" y="16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16" y="24"/>
                  </a:lnTo>
                  <a:lnTo>
                    <a:pt x="224" y="24"/>
                  </a:lnTo>
                  <a:lnTo>
                    <a:pt x="224" y="24"/>
                  </a:lnTo>
                  <a:lnTo>
                    <a:pt x="224" y="32"/>
                  </a:lnTo>
                  <a:lnTo>
                    <a:pt x="232" y="32"/>
                  </a:lnTo>
                  <a:lnTo>
                    <a:pt x="232" y="32"/>
                  </a:lnTo>
                  <a:lnTo>
                    <a:pt x="232" y="40"/>
                  </a:lnTo>
                  <a:lnTo>
                    <a:pt x="240" y="40"/>
                  </a:lnTo>
                  <a:lnTo>
                    <a:pt x="240" y="48"/>
                  </a:lnTo>
                  <a:lnTo>
                    <a:pt x="248" y="48"/>
                  </a:lnTo>
                  <a:lnTo>
                    <a:pt x="248" y="56"/>
                  </a:lnTo>
                  <a:lnTo>
                    <a:pt x="248" y="64"/>
                  </a:lnTo>
                  <a:lnTo>
                    <a:pt x="248" y="64"/>
                  </a:lnTo>
                  <a:lnTo>
                    <a:pt x="248" y="72"/>
                  </a:lnTo>
                  <a:lnTo>
                    <a:pt x="248" y="80"/>
                  </a:lnTo>
                  <a:lnTo>
                    <a:pt x="248" y="88"/>
                  </a:lnTo>
                  <a:lnTo>
                    <a:pt x="248" y="88"/>
                  </a:lnTo>
                  <a:lnTo>
                    <a:pt x="224" y="88"/>
                  </a:lnTo>
                  <a:lnTo>
                    <a:pt x="224" y="88"/>
                  </a:lnTo>
                  <a:lnTo>
                    <a:pt x="224" y="88"/>
                  </a:lnTo>
                  <a:lnTo>
                    <a:pt x="224" y="80"/>
                  </a:lnTo>
                  <a:lnTo>
                    <a:pt x="224" y="80"/>
                  </a:lnTo>
                  <a:lnTo>
                    <a:pt x="224" y="80"/>
                  </a:lnTo>
                  <a:lnTo>
                    <a:pt x="224" y="72"/>
                  </a:lnTo>
                  <a:lnTo>
                    <a:pt x="224" y="72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16" y="56"/>
                  </a:lnTo>
                  <a:lnTo>
                    <a:pt x="216" y="56"/>
                  </a:lnTo>
                  <a:lnTo>
                    <a:pt x="216" y="56"/>
                  </a:lnTo>
                  <a:lnTo>
                    <a:pt x="216" y="56"/>
                  </a:lnTo>
                  <a:lnTo>
                    <a:pt x="208" y="48"/>
                  </a:lnTo>
                  <a:lnTo>
                    <a:pt x="208" y="48"/>
                  </a:lnTo>
                  <a:lnTo>
                    <a:pt x="208" y="48"/>
                  </a:lnTo>
                  <a:lnTo>
                    <a:pt x="200" y="48"/>
                  </a:lnTo>
                  <a:lnTo>
                    <a:pt x="200" y="48"/>
                  </a:lnTo>
                  <a:lnTo>
                    <a:pt x="200" y="48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84" y="48"/>
                  </a:lnTo>
                  <a:lnTo>
                    <a:pt x="184" y="48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68" y="48"/>
                  </a:lnTo>
                  <a:lnTo>
                    <a:pt x="168" y="48"/>
                  </a:lnTo>
                  <a:lnTo>
                    <a:pt x="168" y="56"/>
                  </a:lnTo>
                  <a:lnTo>
                    <a:pt x="200" y="88"/>
                  </a:lnTo>
                  <a:lnTo>
                    <a:pt x="160" y="88"/>
                  </a:lnTo>
                  <a:lnTo>
                    <a:pt x="144" y="72"/>
                  </a:lnTo>
                  <a:lnTo>
                    <a:pt x="144" y="72"/>
                  </a:lnTo>
                  <a:lnTo>
                    <a:pt x="144" y="72"/>
                  </a:lnTo>
                  <a:lnTo>
                    <a:pt x="144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6" y="88"/>
                  </a:lnTo>
                  <a:lnTo>
                    <a:pt x="136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0"/>
                  </a:lnTo>
                  <a:lnTo>
                    <a:pt x="16" y="72"/>
                  </a:lnTo>
                  <a:lnTo>
                    <a:pt x="8" y="72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467078" y="6318956"/>
              <a:ext cx="195674" cy="90311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4" y="0"/>
                </a:cxn>
                <a:cxn ang="0">
                  <a:pos x="104" y="16"/>
                </a:cxn>
                <a:cxn ang="0">
                  <a:pos x="112" y="0"/>
                </a:cxn>
                <a:cxn ang="0">
                  <a:pos x="136" y="0"/>
                </a:cxn>
                <a:cxn ang="0">
                  <a:pos x="112" y="24"/>
                </a:cxn>
                <a:cxn ang="0">
                  <a:pos x="208" y="24"/>
                </a:cxn>
                <a:cxn ang="0">
                  <a:pos x="224" y="0"/>
                </a:cxn>
                <a:cxn ang="0">
                  <a:pos x="256" y="0"/>
                </a:cxn>
                <a:cxn ang="0">
                  <a:pos x="216" y="40"/>
                </a:cxn>
                <a:cxn ang="0">
                  <a:pos x="96" y="40"/>
                </a:cxn>
                <a:cxn ang="0">
                  <a:pos x="96" y="96"/>
                </a:cxn>
                <a:cxn ang="0">
                  <a:pos x="80" y="96"/>
                </a:cxn>
                <a:cxn ang="0">
                  <a:pos x="80" y="56"/>
                </a:cxn>
                <a:cxn ang="0">
                  <a:pos x="16" y="128"/>
                </a:cxn>
                <a:cxn ang="0">
                  <a:pos x="0" y="112"/>
                </a:cxn>
                <a:cxn ang="0">
                  <a:pos x="72" y="48"/>
                </a:cxn>
                <a:cxn ang="0">
                  <a:pos x="24" y="48"/>
                </a:cxn>
                <a:cxn ang="0">
                  <a:pos x="24" y="32"/>
                </a:cxn>
                <a:cxn ang="0">
                  <a:pos x="88" y="32"/>
                </a:cxn>
                <a:cxn ang="0">
                  <a:pos x="88" y="0"/>
                </a:cxn>
              </a:cxnLst>
              <a:rect l="0" t="0" r="r" b="b"/>
              <a:pathLst>
                <a:path w="256" h="128">
                  <a:moveTo>
                    <a:pt x="88" y="0"/>
                  </a:moveTo>
                  <a:lnTo>
                    <a:pt x="104" y="0"/>
                  </a:lnTo>
                  <a:lnTo>
                    <a:pt x="104" y="16"/>
                  </a:lnTo>
                  <a:lnTo>
                    <a:pt x="112" y="0"/>
                  </a:lnTo>
                  <a:lnTo>
                    <a:pt x="136" y="0"/>
                  </a:lnTo>
                  <a:lnTo>
                    <a:pt x="112" y="24"/>
                  </a:lnTo>
                  <a:lnTo>
                    <a:pt x="208" y="24"/>
                  </a:lnTo>
                  <a:lnTo>
                    <a:pt x="224" y="0"/>
                  </a:lnTo>
                  <a:lnTo>
                    <a:pt x="256" y="0"/>
                  </a:lnTo>
                  <a:lnTo>
                    <a:pt x="216" y="40"/>
                  </a:lnTo>
                  <a:lnTo>
                    <a:pt x="96" y="40"/>
                  </a:lnTo>
                  <a:lnTo>
                    <a:pt x="96" y="96"/>
                  </a:lnTo>
                  <a:lnTo>
                    <a:pt x="80" y="96"/>
                  </a:lnTo>
                  <a:lnTo>
                    <a:pt x="80" y="56"/>
                  </a:lnTo>
                  <a:lnTo>
                    <a:pt x="16" y="128"/>
                  </a:lnTo>
                  <a:lnTo>
                    <a:pt x="0" y="112"/>
                  </a:lnTo>
                  <a:lnTo>
                    <a:pt x="72" y="48"/>
                  </a:lnTo>
                  <a:lnTo>
                    <a:pt x="24" y="48"/>
                  </a:lnTo>
                  <a:lnTo>
                    <a:pt x="24" y="32"/>
                  </a:lnTo>
                  <a:lnTo>
                    <a:pt x="88" y="32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760589" y="6318956"/>
              <a:ext cx="183444" cy="6773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04" y="8"/>
                </a:cxn>
                <a:cxn ang="0">
                  <a:pos x="104" y="16"/>
                </a:cxn>
                <a:cxn ang="0">
                  <a:pos x="104" y="24"/>
                </a:cxn>
                <a:cxn ang="0">
                  <a:pos x="104" y="24"/>
                </a:cxn>
                <a:cxn ang="0">
                  <a:pos x="104" y="24"/>
                </a:cxn>
                <a:cxn ang="0">
                  <a:pos x="104" y="24"/>
                </a:cxn>
                <a:cxn ang="0">
                  <a:pos x="104" y="32"/>
                </a:cxn>
                <a:cxn ang="0">
                  <a:pos x="104" y="32"/>
                </a:cxn>
                <a:cxn ang="0">
                  <a:pos x="104" y="32"/>
                </a:cxn>
                <a:cxn ang="0">
                  <a:pos x="112" y="32"/>
                </a:cxn>
                <a:cxn ang="0">
                  <a:pos x="112" y="40"/>
                </a:cxn>
                <a:cxn ang="0">
                  <a:pos x="112" y="40"/>
                </a:cxn>
                <a:cxn ang="0">
                  <a:pos x="120" y="48"/>
                </a:cxn>
                <a:cxn ang="0">
                  <a:pos x="120" y="48"/>
                </a:cxn>
                <a:cxn ang="0">
                  <a:pos x="128" y="48"/>
                </a:cxn>
                <a:cxn ang="0">
                  <a:pos x="136" y="48"/>
                </a:cxn>
                <a:cxn ang="0">
                  <a:pos x="136" y="48"/>
                </a:cxn>
                <a:cxn ang="0">
                  <a:pos x="144" y="48"/>
                </a:cxn>
                <a:cxn ang="0">
                  <a:pos x="152" y="48"/>
                </a:cxn>
                <a:cxn ang="0">
                  <a:pos x="152" y="48"/>
                </a:cxn>
                <a:cxn ang="0">
                  <a:pos x="160" y="40"/>
                </a:cxn>
                <a:cxn ang="0">
                  <a:pos x="168" y="40"/>
                </a:cxn>
                <a:cxn ang="0">
                  <a:pos x="168" y="0"/>
                </a:cxn>
                <a:cxn ang="0">
                  <a:pos x="184" y="16"/>
                </a:cxn>
                <a:cxn ang="0">
                  <a:pos x="192" y="8"/>
                </a:cxn>
                <a:cxn ang="0">
                  <a:pos x="192" y="8"/>
                </a:cxn>
                <a:cxn ang="0">
                  <a:pos x="192" y="0"/>
                </a:cxn>
                <a:cxn ang="0">
                  <a:pos x="216" y="0"/>
                </a:cxn>
                <a:cxn ang="0">
                  <a:pos x="216" y="8"/>
                </a:cxn>
                <a:cxn ang="0">
                  <a:pos x="216" y="24"/>
                </a:cxn>
                <a:cxn ang="0">
                  <a:pos x="216" y="24"/>
                </a:cxn>
                <a:cxn ang="0">
                  <a:pos x="208" y="32"/>
                </a:cxn>
                <a:cxn ang="0">
                  <a:pos x="208" y="40"/>
                </a:cxn>
                <a:cxn ang="0">
                  <a:pos x="208" y="40"/>
                </a:cxn>
                <a:cxn ang="0">
                  <a:pos x="208" y="40"/>
                </a:cxn>
                <a:cxn ang="0">
                  <a:pos x="208" y="40"/>
                </a:cxn>
                <a:cxn ang="0">
                  <a:pos x="224" y="96"/>
                </a:cxn>
                <a:cxn ang="0">
                  <a:pos x="184" y="64"/>
                </a:cxn>
                <a:cxn ang="0">
                  <a:pos x="168" y="72"/>
                </a:cxn>
                <a:cxn ang="0">
                  <a:pos x="160" y="72"/>
                </a:cxn>
                <a:cxn ang="0">
                  <a:pos x="152" y="80"/>
                </a:cxn>
                <a:cxn ang="0">
                  <a:pos x="136" y="80"/>
                </a:cxn>
                <a:cxn ang="0">
                  <a:pos x="128" y="80"/>
                </a:cxn>
                <a:cxn ang="0">
                  <a:pos x="120" y="80"/>
                </a:cxn>
                <a:cxn ang="0">
                  <a:pos x="112" y="72"/>
                </a:cxn>
                <a:cxn ang="0">
                  <a:pos x="96" y="64"/>
                </a:cxn>
                <a:cxn ang="0">
                  <a:pos x="96" y="64"/>
                </a:cxn>
                <a:cxn ang="0">
                  <a:pos x="88" y="56"/>
                </a:cxn>
                <a:cxn ang="0">
                  <a:pos x="80" y="56"/>
                </a:cxn>
                <a:cxn ang="0">
                  <a:pos x="80" y="48"/>
                </a:cxn>
                <a:cxn ang="0">
                  <a:pos x="80" y="40"/>
                </a:cxn>
                <a:cxn ang="0">
                  <a:pos x="72" y="32"/>
                </a:cxn>
                <a:cxn ang="0">
                  <a:pos x="72" y="24"/>
                </a:cxn>
                <a:cxn ang="0">
                  <a:pos x="72" y="24"/>
                </a:cxn>
                <a:cxn ang="0">
                  <a:pos x="72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64" y="8"/>
                </a:cxn>
                <a:cxn ang="0">
                  <a:pos x="40" y="8"/>
                </a:cxn>
                <a:cxn ang="0">
                  <a:pos x="32" y="8"/>
                </a:cxn>
                <a:cxn ang="0">
                  <a:pos x="16" y="8"/>
                </a:cxn>
                <a:cxn ang="0">
                  <a:pos x="0" y="0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104" y="0"/>
                  </a:lnTo>
                  <a:lnTo>
                    <a:pt x="104" y="0"/>
                  </a:lnTo>
                  <a:lnTo>
                    <a:pt x="104" y="8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12" y="3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20" y="40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60" y="40"/>
                  </a:lnTo>
                  <a:lnTo>
                    <a:pt x="160" y="40"/>
                  </a:lnTo>
                  <a:lnTo>
                    <a:pt x="168" y="40"/>
                  </a:lnTo>
                  <a:lnTo>
                    <a:pt x="128" y="0"/>
                  </a:lnTo>
                  <a:lnTo>
                    <a:pt x="168" y="0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24"/>
                  </a:lnTo>
                  <a:lnTo>
                    <a:pt x="216" y="24"/>
                  </a:lnTo>
                  <a:lnTo>
                    <a:pt x="216" y="24"/>
                  </a:lnTo>
                  <a:lnTo>
                    <a:pt x="216" y="32"/>
                  </a:lnTo>
                  <a:lnTo>
                    <a:pt x="208" y="32"/>
                  </a:lnTo>
                  <a:lnTo>
                    <a:pt x="208" y="3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40" y="80"/>
                  </a:lnTo>
                  <a:lnTo>
                    <a:pt x="224" y="96"/>
                  </a:lnTo>
                  <a:lnTo>
                    <a:pt x="192" y="64"/>
                  </a:lnTo>
                  <a:lnTo>
                    <a:pt x="184" y="64"/>
                  </a:lnTo>
                  <a:lnTo>
                    <a:pt x="184" y="64"/>
                  </a:lnTo>
                  <a:lnTo>
                    <a:pt x="168" y="72"/>
                  </a:lnTo>
                  <a:lnTo>
                    <a:pt x="168" y="72"/>
                  </a:lnTo>
                  <a:lnTo>
                    <a:pt x="160" y="72"/>
                  </a:lnTo>
                  <a:lnTo>
                    <a:pt x="160" y="80"/>
                  </a:lnTo>
                  <a:lnTo>
                    <a:pt x="152" y="80"/>
                  </a:lnTo>
                  <a:lnTo>
                    <a:pt x="144" y="80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04" y="72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80" y="56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40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522111" y="5997222"/>
              <a:ext cx="61148" cy="56444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0"/>
                </a:cxn>
                <a:cxn ang="0">
                  <a:pos x="64" y="8"/>
                </a:cxn>
                <a:cxn ang="0">
                  <a:pos x="72" y="8"/>
                </a:cxn>
                <a:cxn ang="0">
                  <a:pos x="80" y="16"/>
                </a:cxn>
                <a:cxn ang="0">
                  <a:pos x="80" y="24"/>
                </a:cxn>
                <a:cxn ang="0">
                  <a:pos x="80" y="32"/>
                </a:cxn>
                <a:cxn ang="0">
                  <a:pos x="80" y="40"/>
                </a:cxn>
                <a:cxn ang="0">
                  <a:pos x="80" y="48"/>
                </a:cxn>
                <a:cxn ang="0">
                  <a:pos x="80" y="56"/>
                </a:cxn>
                <a:cxn ang="0">
                  <a:pos x="72" y="64"/>
                </a:cxn>
                <a:cxn ang="0">
                  <a:pos x="72" y="64"/>
                </a:cxn>
                <a:cxn ang="0">
                  <a:pos x="64" y="72"/>
                </a:cxn>
                <a:cxn ang="0">
                  <a:pos x="56" y="72"/>
                </a:cxn>
                <a:cxn ang="0">
                  <a:pos x="48" y="80"/>
                </a:cxn>
                <a:cxn ang="0">
                  <a:pos x="40" y="80"/>
                </a:cxn>
                <a:cxn ang="0">
                  <a:pos x="32" y="80"/>
                </a:cxn>
                <a:cxn ang="0">
                  <a:pos x="24" y="72"/>
                </a:cxn>
                <a:cxn ang="0">
                  <a:pos x="16" y="72"/>
                </a:cxn>
                <a:cxn ang="0">
                  <a:pos x="8" y="64"/>
                </a:cxn>
                <a:cxn ang="0">
                  <a:pos x="8" y="56"/>
                </a:cxn>
                <a:cxn ang="0">
                  <a:pos x="0" y="48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0" y="24"/>
                </a:cxn>
                <a:cxn ang="0">
                  <a:pos x="8" y="16"/>
                </a:cxn>
                <a:cxn ang="0">
                  <a:pos x="8" y="16"/>
                </a:cxn>
              </a:cxnLst>
              <a:rect l="0" t="0" r="r" b="b"/>
              <a:pathLst>
                <a:path w="80" h="80"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80" y="40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32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16" y="72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234715" y="6110111"/>
              <a:ext cx="103952" cy="39511"/>
            </a:xfrm>
            <a:custGeom>
              <a:avLst/>
              <a:gdLst/>
              <a:ahLst/>
              <a:cxnLst>
                <a:cxn ang="0">
                  <a:pos x="112" y="56"/>
                </a:cxn>
                <a:cxn ang="0">
                  <a:pos x="112" y="56"/>
                </a:cxn>
                <a:cxn ang="0">
                  <a:pos x="112" y="48"/>
                </a:cxn>
                <a:cxn ang="0">
                  <a:pos x="104" y="40"/>
                </a:cxn>
                <a:cxn ang="0">
                  <a:pos x="104" y="40"/>
                </a:cxn>
                <a:cxn ang="0">
                  <a:pos x="96" y="40"/>
                </a:cxn>
                <a:cxn ang="0">
                  <a:pos x="88" y="32"/>
                </a:cxn>
                <a:cxn ang="0">
                  <a:pos x="88" y="32"/>
                </a:cxn>
                <a:cxn ang="0">
                  <a:pos x="72" y="24"/>
                </a:cxn>
                <a:cxn ang="0">
                  <a:pos x="72" y="24"/>
                </a:cxn>
                <a:cxn ang="0">
                  <a:pos x="64" y="24"/>
                </a:cxn>
                <a:cxn ang="0">
                  <a:pos x="56" y="32"/>
                </a:cxn>
                <a:cxn ang="0">
                  <a:pos x="48" y="32"/>
                </a:cxn>
                <a:cxn ang="0">
                  <a:pos x="48" y="32"/>
                </a:cxn>
                <a:cxn ang="0">
                  <a:pos x="40" y="40"/>
                </a:cxn>
                <a:cxn ang="0">
                  <a:pos x="32" y="40"/>
                </a:cxn>
                <a:cxn ang="0">
                  <a:pos x="32" y="48"/>
                </a:cxn>
                <a:cxn ang="0">
                  <a:pos x="24" y="56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48"/>
                </a:cxn>
                <a:cxn ang="0">
                  <a:pos x="8" y="40"/>
                </a:cxn>
                <a:cxn ang="0">
                  <a:pos x="8" y="32"/>
                </a:cxn>
                <a:cxn ang="0">
                  <a:pos x="16" y="24"/>
                </a:cxn>
                <a:cxn ang="0">
                  <a:pos x="24" y="16"/>
                </a:cxn>
                <a:cxn ang="0">
                  <a:pos x="40" y="8"/>
                </a:cxn>
                <a:cxn ang="0">
                  <a:pos x="48" y="0"/>
                </a:cxn>
                <a:cxn ang="0">
                  <a:pos x="56" y="0"/>
                </a:cxn>
                <a:cxn ang="0">
                  <a:pos x="64" y="0"/>
                </a:cxn>
                <a:cxn ang="0">
                  <a:pos x="72" y="0"/>
                </a:cxn>
                <a:cxn ang="0">
                  <a:pos x="80" y="0"/>
                </a:cxn>
                <a:cxn ang="0">
                  <a:pos x="88" y="0"/>
                </a:cxn>
                <a:cxn ang="0">
                  <a:pos x="104" y="8"/>
                </a:cxn>
                <a:cxn ang="0">
                  <a:pos x="112" y="16"/>
                </a:cxn>
                <a:cxn ang="0">
                  <a:pos x="120" y="16"/>
                </a:cxn>
                <a:cxn ang="0">
                  <a:pos x="128" y="32"/>
                </a:cxn>
                <a:cxn ang="0">
                  <a:pos x="128" y="40"/>
                </a:cxn>
                <a:cxn ang="0">
                  <a:pos x="136" y="48"/>
                </a:cxn>
                <a:cxn ang="0">
                  <a:pos x="136" y="56"/>
                </a:cxn>
              </a:cxnLst>
              <a:rect l="0" t="0" r="r" b="b"/>
              <a:pathLst>
                <a:path w="136" h="56">
                  <a:moveTo>
                    <a:pt x="136" y="56"/>
                  </a:moveTo>
                  <a:lnTo>
                    <a:pt x="112" y="56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48"/>
                  </a:lnTo>
                  <a:lnTo>
                    <a:pt x="112" y="48"/>
                  </a:lnTo>
                  <a:lnTo>
                    <a:pt x="104" y="48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96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6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8" y="0"/>
                  </a:lnTo>
                  <a:lnTo>
                    <a:pt x="96" y="8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20" y="16"/>
                  </a:lnTo>
                  <a:lnTo>
                    <a:pt x="120" y="24"/>
                  </a:lnTo>
                  <a:lnTo>
                    <a:pt x="128" y="32"/>
                  </a:lnTo>
                  <a:lnTo>
                    <a:pt x="128" y="32"/>
                  </a:lnTo>
                  <a:lnTo>
                    <a:pt x="128" y="40"/>
                  </a:lnTo>
                  <a:lnTo>
                    <a:pt x="136" y="40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56"/>
                  </a:lnTo>
                  <a:lnTo>
                    <a:pt x="136" y="5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234715" y="6149622"/>
              <a:ext cx="103952" cy="50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0"/>
                </a:cxn>
                <a:cxn ang="0">
                  <a:pos x="24" y="8"/>
                </a:cxn>
                <a:cxn ang="0">
                  <a:pos x="24" y="8"/>
                </a:cxn>
                <a:cxn ang="0">
                  <a:pos x="24" y="16"/>
                </a:cxn>
                <a:cxn ang="0">
                  <a:pos x="24" y="16"/>
                </a:cxn>
                <a:cxn ang="0">
                  <a:pos x="24" y="32"/>
                </a:cxn>
                <a:cxn ang="0">
                  <a:pos x="112" y="32"/>
                </a:cxn>
                <a:cxn ang="0">
                  <a:pos x="112" y="8"/>
                </a:cxn>
                <a:cxn ang="0">
                  <a:pos x="112" y="8"/>
                </a:cxn>
                <a:cxn ang="0">
                  <a:pos x="112" y="0"/>
                </a:cxn>
                <a:cxn ang="0">
                  <a:pos x="136" y="0"/>
                </a:cxn>
                <a:cxn ang="0">
                  <a:pos x="136" y="72"/>
                </a:cxn>
                <a:cxn ang="0">
                  <a:pos x="112" y="72"/>
                </a:cxn>
                <a:cxn ang="0">
                  <a:pos x="112" y="64"/>
                </a:cxn>
                <a:cxn ang="0">
                  <a:pos x="24" y="64"/>
                </a:cxn>
                <a:cxn ang="0">
                  <a:pos x="24" y="72"/>
                </a:cxn>
                <a:cxn ang="0">
                  <a:pos x="0" y="72"/>
                </a:cxn>
                <a:cxn ang="0">
                  <a:pos x="0" y="0"/>
                </a:cxn>
              </a:cxnLst>
              <a:rect l="0" t="0" r="r" b="b"/>
              <a:pathLst>
                <a:path w="136" h="72">
                  <a:moveTo>
                    <a:pt x="0" y="0"/>
                  </a:moveTo>
                  <a:lnTo>
                    <a:pt x="24" y="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136" y="0"/>
                  </a:lnTo>
                  <a:lnTo>
                    <a:pt x="136" y="72"/>
                  </a:lnTo>
                  <a:lnTo>
                    <a:pt x="112" y="72"/>
                  </a:lnTo>
                  <a:lnTo>
                    <a:pt x="112" y="64"/>
                  </a:lnTo>
                  <a:lnTo>
                    <a:pt x="24" y="64"/>
                  </a:lnTo>
                  <a:lnTo>
                    <a:pt x="24" y="72"/>
                  </a:lnTo>
                  <a:lnTo>
                    <a:pt x="0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564915" y="6510867"/>
              <a:ext cx="103952" cy="101600"/>
            </a:xfrm>
            <a:custGeom>
              <a:avLst/>
              <a:gdLst/>
              <a:ahLst/>
              <a:cxnLst>
                <a:cxn ang="0">
                  <a:pos x="40" y="88"/>
                </a:cxn>
                <a:cxn ang="0">
                  <a:pos x="40" y="96"/>
                </a:cxn>
                <a:cxn ang="0">
                  <a:pos x="40" y="104"/>
                </a:cxn>
                <a:cxn ang="0">
                  <a:pos x="48" y="112"/>
                </a:cxn>
                <a:cxn ang="0">
                  <a:pos x="48" y="120"/>
                </a:cxn>
                <a:cxn ang="0">
                  <a:pos x="56" y="120"/>
                </a:cxn>
                <a:cxn ang="0">
                  <a:pos x="64" y="120"/>
                </a:cxn>
                <a:cxn ang="0">
                  <a:pos x="72" y="120"/>
                </a:cxn>
                <a:cxn ang="0">
                  <a:pos x="72" y="120"/>
                </a:cxn>
                <a:cxn ang="0">
                  <a:pos x="80" y="120"/>
                </a:cxn>
                <a:cxn ang="0">
                  <a:pos x="80" y="112"/>
                </a:cxn>
                <a:cxn ang="0">
                  <a:pos x="88" y="104"/>
                </a:cxn>
                <a:cxn ang="0">
                  <a:pos x="80" y="96"/>
                </a:cxn>
                <a:cxn ang="0">
                  <a:pos x="72" y="80"/>
                </a:cxn>
                <a:cxn ang="0">
                  <a:pos x="56" y="72"/>
                </a:cxn>
                <a:cxn ang="0">
                  <a:pos x="48" y="56"/>
                </a:cxn>
                <a:cxn ang="0">
                  <a:pos x="40" y="48"/>
                </a:cxn>
                <a:cxn ang="0">
                  <a:pos x="32" y="40"/>
                </a:cxn>
                <a:cxn ang="0">
                  <a:pos x="40" y="32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6" y="0"/>
                </a:cxn>
                <a:cxn ang="0">
                  <a:pos x="64" y="0"/>
                </a:cxn>
                <a:cxn ang="0">
                  <a:pos x="80" y="0"/>
                </a:cxn>
                <a:cxn ang="0">
                  <a:pos x="96" y="8"/>
                </a:cxn>
                <a:cxn ang="0">
                  <a:pos x="104" y="16"/>
                </a:cxn>
                <a:cxn ang="0">
                  <a:pos x="112" y="16"/>
                </a:cxn>
                <a:cxn ang="0">
                  <a:pos x="112" y="16"/>
                </a:cxn>
                <a:cxn ang="0">
                  <a:pos x="112" y="16"/>
                </a:cxn>
                <a:cxn ang="0">
                  <a:pos x="112" y="16"/>
                </a:cxn>
                <a:cxn ang="0">
                  <a:pos x="120" y="64"/>
                </a:cxn>
                <a:cxn ang="0">
                  <a:pos x="104" y="48"/>
                </a:cxn>
                <a:cxn ang="0">
                  <a:pos x="104" y="40"/>
                </a:cxn>
                <a:cxn ang="0">
                  <a:pos x="96" y="32"/>
                </a:cxn>
                <a:cxn ang="0">
                  <a:pos x="96" y="32"/>
                </a:cxn>
                <a:cxn ang="0">
                  <a:pos x="88" y="24"/>
                </a:cxn>
                <a:cxn ang="0">
                  <a:pos x="80" y="24"/>
                </a:cxn>
                <a:cxn ang="0">
                  <a:pos x="80" y="24"/>
                </a:cxn>
                <a:cxn ang="0">
                  <a:pos x="72" y="24"/>
                </a:cxn>
                <a:cxn ang="0">
                  <a:pos x="72" y="24"/>
                </a:cxn>
                <a:cxn ang="0">
                  <a:pos x="64" y="32"/>
                </a:cxn>
                <a:cxn ang="0">
                  <a:pos x="64" y="32"/>
                </a:cxn>
                <a:cxn ang="0">
                  <a:pos x="64" y="40"/>
                </a:cxn>
                <a:cxn ang="0">
                  <a:pos x="72" y="48"/>
                </a:cxn>
                <a:cxn ang="0">
                  <a:pos x="88" y="64"/>
                </a:cxn>
                <a:cxn ang="0">
                  <a:pos x="96" y="72"/>
                </a:cxn>
                <a:cxn ang="0">
                  <a:pos x="112" y="88"/>
                </a:cxn>
                <a:cxn ang="0">
                  <a:pos x="112" y="104"/>
                </a:cxn>
                <a:cxn ang="0">
                  <a:pos x="112" y="120"/>
                </a:cxn>
                <a:cxn ang="0">
                  <a:pos x="104" y="128"/>
                </a:cxn>
                <a:cxn ang="0">
                  <a:pos x="96" y="136"/>
                </a:cxn>
                <a:cxn ang="0">
                  <a:pos x="80" y="144"/>
                </a:cxn>
                <a:cxn ang="0">
                  <a:pos x="72" y="144"/>
                </a:cxn>
                <a:cxn ang="0">
                  <a:pos x="64" y="144"/>
                </a:cxn>
                <a:cxn ang="0">
                  <a:pos x="48" y="144"/>
                </a:cxn>
                <a:cxn ang="0">
                  <a:pos x="40" y="136"/>
                </a:cxn>
                <a:cxn ang="0">
                  <a:pos x="40" y="136"/>
                </a:cxn>
                <a:cxn ang="0">
                  <a:pos x="32" y="128"/>
                </a:cxn>
                <a:cxn ang="0">
                  <a:pos x="24" y="120"/>
                </a:cxn>
                <a:cxn ang="0">
                  <a:pos x="16" y="72"/>
                </a:cxn>
              </a:cxnLst>
              <a:rect l="0" t="0" r="r" b="b"/>
              <a:pathLst>
                <a:path w="136" h="144">
                  <a:moveTo>
                    <a:pt x="16" y="72"/>
                  </a:moveTo>
                  <a:lnTo>
                    <a:pt x="40" y="80"/>
                  </a:lnTo>
                  <a:lnTo>
                    <a:pt x="40" y="80"/>
                  </a:lnTo>
                  <a:lnTo>
                    <a:pt x="40" y="88"/>
                  </a:lnTo>
                  <a:lnTo>
                    <a:pt x="40" y="88"/>
                  </a:lnTo>
                  <a:lnTo>
                    <a:pt x="40" y="88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48" y="120"/>
                  </a:lnTo>
                  <a:lnTo>
                    <a:pt x="48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80" y="120"/>
                  </a:lnTo>
                  <a:lnTo>
                    <a:pt x="80" y="120"/>
                  </a:lnTo>
                  <a:lnTo>
                    <a:pt x="80" y="120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0" y="104"/>
                  </a:lnTo>
                  <a:lnTo>
                    <a:pt x="80" y="96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72" y="88"/>
                  </a:lnTo>
                  <a:lnTo>
                    <a:pt x="72" y="80"/>
                  </a:lnTo>
                  <a:lnTo>
                    <a:pt x="64" y="80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8" y="64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8" y="0"/>
                  </a:lnTo>
                  <a:lnTo>
                    <a:pt x="88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4" y="8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36" y="24"/>
                  </a:lnTo>
                  <a:lnTo>
                    <a:pt x="120" y="64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96" y="64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112" y="88"/>
                  </a:lnTo>
                  <a:lnTo>
                    <a:pt x="112" y="96"/>
                  </a:lnTo>
                  <a:lnTo>
                    <a:pt x="112" y="9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12" y="120"/>
                  </a:lnTo>
                  <a:lnTo>
                    <a:pt x="104" y="120"/>
                  </a:lnTo>
                  <a:lnTo>
                    <a:pt x="104" y="128"/>
                  </a:lnTo>
                  <a:lnTo>
                    <a:pt x="104" y="128"/>
                  </a:lnTo>
                  <a:lnTo>
                    <a:pt x="104" y="128"/>
                  </a:lnTo>
                  <a:lnTo>
                    <a:pt x="104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80" y="144"/>
                  </a:lnTo>
                  <a:lnTo>
                    <a:pt x="80" y="144"/>
                  </a:lnTo>
                  <a:lnTo>
                    <a:pt x="80" y="144"/>
                  </a:lnTo>
                  <a:lnTo>
                    <a:pt x="72" y="144"/>
                  </a:lnTo>
                  <a:lnTo>
                    <a:pt x="72" y="144"/>
                  </a:lnTo>
                  <a:lnTo>
                    <a:pt x="72" y="144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48" y="144"/>
                  </a:lnTo>
                  <a:lnTo>
                    <a:pt x="48" y="144"/>
                  </a:lnTo>
                  <a:lnTo>
                    <a:pt x="48" y="144"/>
                  </a:lnTo>
                  <a:lnTo>
                    <a:pt x="48" y="136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32" y="136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24" y="120"/>
                  </a:lnTo>
                  <a:lnTo>
                    <a:pt x="24" y="128"/>
                  </a:lnTo>
                  <a:lnTo>
                    <a:pt x="0" y="120"/>
                  </a:lnTo>
                  <a:lnTo>
                    <a:pt x="16" y="7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907344" y="6460067"/>
              <a:ext cx="91722" cy="95956"/>
            </a:xfrm>
            <a:custGeom>
              <a:avLst/>
              <a:gdLst/>
              <a:ahLst/>
              <a:cxnLst>
                <a:cxn ang="0">
                  <a:pos x="64" y="16"/>
                </a:cxn>
                <a:cxn ang="0">
                  <a:pos x="48" y="56"/>
                </a:cxn>
                <a:cxn ang="0">
                  <a:pos x="48" y="48"/>
                </a:cxn>
                <a:cxn ang="0">
                  <a:pos x="64" y="48"/>
                </a:cxn>
                <a:cxn ang="0">
                  <a:pos x="72" y="48"/>
                </a:cxn>
                <a:cxn ang="0">
                  <a:pos x="80" y="48"/>
                </a:cxn>
                <a:cxn ang="0">
                  <a:pos x="88" y="48"/>
                </a:cxn>
                <a:cxn ang="0">
                  <a:pos x="96" y="56"/>
                </a:cxn>
                <a:cxn ang="0">
                  <a:pos x="104" y="64"/>
                </a:cxn>
                <a:cxn ang="0">
                  <a:pos x="112" y="72"/>
                </a:cxn>
                <a:cxn ang="0">
                  <a:pos x="112" y="80"/>
                </a:cxn>
                <a:cxn ang="0">
                  <a:pos x="112" y="88"/>
                </a:cxn>
                <a:cxn ang="0">
                  <a:pos x="120" y="96"/>
                </a:cxn>
                <a:cxn ang="0">
                  <a:pos x="120" y="104"/>
                </a:cxn>
                <a:cxn ang="0">
                  <a:pos x="112" y="112"/>
                </a:cxn>
                <a:cxn ang="0">
                  <a:pos x="112" y="112"/>
                </a:cxn>
                <a:cxn ang="0">
                  <a:pos x="112" y="120"/>
                </a:cxn>
                <a:cxn ang="0">
                  <a:pos x="104" y="128"/>
                </a:cxn>
                <a:cxn ang="0">
                  <a:pos x="96" y="128"/>
                </a:cxn>
                <a:cxn ang="0">
                  <a:pos x="96" y="136"/>
                </a:cxn>
                <a:cxn ang="0">
                  <a:pos x="88" y="136"/>
                </a:cxn>
                <a:cxn ang="0">
                  <a:pos x="80" y="136"/>
                </a:cxn>
                <a:cxn ang="0">
                  <a:pos x="72" y="136"/>
                </a:cxn>
                <a:cxn ang="0">
                  <a:pos x="64" y="136"/>
                </a:cxn>
                <a:cxn ang="0">
                  <a:pos x="64" y="136"/>
                </a:cxn>
                <a:cxn ang="0">
                  <a:pos x="56" y="128"/>
                </a:cxn>
                <a:cxn ang="0">
                  <a:pos x="48" y="128"/>
                </a:cxn>
                <a:cxn ang="0">
                  <a:pos x="48" y="120"/>
                </a:cxn>
                <a:cxn ang="0">
                  <a:pos x="64" y="112"/>
                </a:cxn>
                <a:cxn ang="0">
                  <a:pos x="72" y="112"/>
                </a:cxn>
                <a:cxn ang="0">
                  <a:pos x="72" y="112"/>
                </a:cxn>
                <a:cxn ang="0">
                  <a:pos x="80" y="112"/>
                </a:cxn>
                <a:cxn ang="0">
                  <a:pos x="80" y="112"/>
                </a:cxn>
                <a:cxn ang="0">
                  <a:pos x="88" y="112"/>
                </a:cxn>
                <a:cxn ang="0">
                  <a:pos x="88" y="112"/>
                </a:cxn>
                <a:cxn ang="0">
                  <a:pos x="88" y="104"/>
                </a:cxn>
                <a:cxn ang="0">
                  <a:pos x="96" y="104"/>
                </a:cxn>
                <a:cxn ang="0">
                  <a:pos x="96" y="104"/>
                </a:cxn>
                <a:cxn ang="0">
                  <a:pos x="96" y="96"/>
                </a:cxn>
                <a:cxn ang="0">
                  <a:pos x="88" y="88"/>
                </a:cxn>
                <a:cxn ang="0">
                  <a:pos x="88" y="88"/>
                </a:cxn>
                <a:cxn ang="0">
                  <a:pos x="88" y="80"/>
                </a:cxn>
                <a:cxn ang="0">
                  <a:pos x="80" y="72"/>
                </a:cxn>
                <a:cxn ang="0">
                  <a:pos x="80" y="72"/>
                </a:cxn>
                <a:cxn ang="0">
                  <a:pos x="72" y="72"/>
                </a:cxn>
                <a:cxn ang="0">
                  <a:pos x="64" y="72"/>
                </a:cxn>
                <a:cxn ang="0">
                  <a:pos x="56" y="72"/>
                </a:cxn>
                <a:cxn ang="0">
                  <a:pos x="48" y="80"/>
                </a:cxn>
                <a:cxn ang="0">
                  <a:pos x="40" y="80"/>
                </a:cxn>
                <a:cxn ang="0">
                  <a:pos x="32" y="88"/>
                </a:cxn>
              </a:cxnLst>
              <a:rect l="0" t="0" r="r" b="b"/>
              <a:pathLst>
                <a:path w="120" h="136">
                  <a:moveTo>
                    <a:pt x="0" y="32"/>
                  </a:moveTo>
                  <a:lnTo>
                    <a:pt x="56" y="0"/>
                  </a:lnTo>
                  <a:lnTo>
                    <a:pt x="64" y="16"/>
                  </a:lnTo>
                  <a:lnTo>
                    <a:pt x="32" y="40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6" y="56"/>
                  </a:lnTo>
                  <a:lnTo>
                    <a:pt x="96" y="56"/>
                  </a:lnTo>
                  <a:lnTo>
                    <a:pt x="96" y="56"/>
                  </a:lnTo>
                  <a:lnTo>
                    <a:pt x="104" y="56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8"/>
                  </a:lnTo>
                  <a:lnTo>
                    <a:pt x="120" y="88"/>
                  </a:lnTo>
                  <a:lnTo>
                    <a:pt x="120" y="88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04" y="128"/>
                  </a:lnTo>
                  <a:lnTo>
                    <a:pt x="104" y="128"/>
                  </a:lnTo>
                  <a:lnTo>
                    <a:pt x="104" y="128"/>
                  </a:lnTo>
                  <a:lnTo>
                    <a:pt x="104" y="128"/>
                  </a:lnTo>
                  <a:lnTo>
                    <a:pt x="96" y="128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88" y="136"/>
                  </a:lnTo>
                  <a:lnTo>
                    <a:pt x="88" y="136"/>
                  </a:lnTo>
                  <a:lnTo>
                    <a:pt x="88" y="136"/>
                  </a:lnTo>
                  <a:lnTo>
                    <a:pt x="88" y="136"/>
                  </a:lnTo>
                  <a:lnTo>
                    <a:pt x="80" y="136"/>
                  </a:lnTo>
                  <a:lnTo>
                    <a:pt x="80" y="136"/>
                  </a:lnTo>
                  <a:lnTo>
                    <a:pt x="80" y="136"/>
                  </a:lnTo>
                  <a:lnTo>
                    <a:pt x="80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64" y="136"/>
                  </a:lnTo>
                  <a:lnTo>
                    <a:pt x="64" y="136"/>
                  </a:lnTo>
                  <a:lnTo>
                    <a:pt x="64" y="136"/>
                  </a:lnTo>
                  <a:lnTo>
                    <a:pt x="64" y="136"/>
                  </a:lnTo>
                  <a:lnTo>
                    <a:pt x="56" y="128"/>
                  </a:lnTo>
                  <a:lnTo>
                    <a:pt x="56" y="128"/>
                  </a:lnTo>
                  <a:lnTo>
                    <a:pt x="56" y="128"/>
                  </a:lnTo>
                  <a:lnTo>
                    <a:pt x="56" y="128"/>
                  </a:lnTo>
                  <a:lnTo>
                    <a:pt x="56" y="128"/>
                  </a:lnTo>
                  <a:lnTo>
                    <a:pt x="48" y="128"/>
                  </a:lnTo>
                  <a:lnTo>
                    <a:pt x="48" y="128"/>
                  </a:lnTo>
                  <a:lnTo>
                    <a:pt x="48" y="120"/>
                  </a:lnTo>
                  <a:lnTo>
                    <a:pt x="48" y="120"/>
                  </a:lnTo>
                  <a:lnTo>
                    <a:pt x="48" y="120"/>
                  </a:lnTo>
                  <a:lnTo>
                    <a:pt x="64" y="104"/>
                  </a:lnTo>
                  <a:lnTo>
                    <a:pt x="64" y="112"/>
                  </a:lnTo>
                  <a:lnTo>
                    <a:pt x="64" y="112"/>
                  </a:lnTo>
                  <a:lnTo>
                    <a:pt x="72" y="112"/>
                  </a:lnTo>
                  <a:lnTo>
                    <a:pt x="72" y="112"/>
                  </a:lnTo>
                  <a:lnTo>
                    <a:pt x="72" y="112"/>
                  </a:lnTo>
                  <a:lnTo>
                    <a:pt x="72" y="112"/>
                  </a:lnTo>
                  <a:lnTo>
                    <a:pt x="72" y="112"/>
                  </a:lnTo>
                  <a:lnTo>
                    <a:pt x="72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88" y="96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0" y="80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40" y="88"/>
                  </a:lnTo>
                  <a:lnTo>
                    <a:pt x="40" y="88"/>
                  </a:lnTo>
                  <a:lnTo>
                    <a:pt x="32" y="88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auto">
            <a:xfrm>
              <a:off x="962378" y="6414911"/>
              <a:ext cx="97837" cy="95956"/>
            </a:xfrm>
            <a:custGeom>
              <a:avLst/>
              <a:gdLst/>
              <a:ahLst/>
              <a:cxnLst>
                <a:cxn ang="0">
                  <a:pos x="64" y="16"/>
                </a:cxn>
                <a:cxn ang="0">
                  <a:pos x="48" y="64"/>
                </a:cxn>
                <a:cxn ang="0">
                  <a:pos x="56" y="56"/>
                </a:cxn>
                <a:cxn ang="0">
                  <a:pos x="64" y="48"/>
                </a:cxn>
                <a:cxn ang="0">
                  <a:pos x="72" y="48"/>
                </a:cxn>
                <a:cxn ang="0">
                  <a:pos x="80" y="40"/>
                </a:cxn>
                <a:cxn ang="0">
                  <a:pos x="88" y="48"/>
                </a:cxn>
                <a:cxn ang="0">
                  <a:pos x="96" y="48"/>
                </a:cxn>
                <a:cxn ang="0">
                  <a:pos x="104" y="56"/>
                </a:cxn>
                <a:cxn ang="0">
                  <a:pos x="112" y="56"/>
                </a:cxn>
                <a:cxn ang="0">
                  <a:pos x="120" y="64"/>
                </a:cxn>
                <a:cxn ang="0">
                  <a:pos x="120" y="72"/>
                </a:cxn>
                <a:cxn ang="0">
                  <a:pos x="128" y="80"/>
                </a:cxn>
                <a:cxn ang="0">
                  <a:pos x="128" y="88"/>
                </a:cxn>
                <a:cxn ang="0">
                  <a:pos x="128" y="96"/>
                </a:cxn>
                <a:cxn ang="0">
                  <a:pos x="128" y="104"/>
                </a:cxn>
                <a:cxn ang="0">
                  <a:pos x="128" y="112"/>
                </a:cxn>
                <a:cxn ang="0">
                  <a:pos x="120" y="112"/>
                </a:cxn>
                <a:cxn ang="0">
                  <a:pos x="120" y="120"/>
                </a:cxn>
                <a:cxn ang="0">
                  <a:pos x="112" y="128"/>
                </a:cxn>
                <a:cxn ang="0">
                  <a:pos x="104" y="128"/>
                </a:cxn>
                <a:cxn ang="0">
                  <a:pos x="104" y="136"/>
                </a:cxn>
                <a:cxn ang="0">
                  <a:pos x="96" y="136"/>
                </a:cxn>
                <a:cxn ang="0">
                  <a:pos x="88" y="136"/>
                </a:cxn>
                <a:cxn ang="0">
                  <a:pos x="80" y="128"/>
                </a:cxn>
                <a:cxn ang="0">
                  <a:pos x="72" y="128"/>
                </a:cxn>
                <a:cxn ang="0">
                  <a:pos x="72" y="128"/>
                </a:cxn>
                <a:cxn ang="0">
                  <a:pos x="64" y="128"/>
                </a:cxn>
                <a:cxn ang="0">
                  <a:pos x="80" y="104"/>
                </a:cxn>
                <a:cxn ang="0">
                  <a:pos x="80" y="112"/>
                </a:cxn>
                <a:cxn ang="0">
                  <a:pos x="88" y="112"/>
                </a:cxn>
                <a:cxn ang="0">
                  <a:pos x="96" y="112"/>
                </a:cxn>
                <a:cxn ang="0">
                  <a:pos x="96" y="104"/>
                </a:cxn>
                <a:cxn ang="0">
                  <a:pos x="104" y="104"/>
                </a:cxn>
                <a:cxn ang="0">
                  <a:pos x="104" y="104"/>
                </a:cxn>
                <a:cxn ang="0">
                  <a:pos x="104" y="96"/>
                </a:cxn>
                <a:cxn ang="0">
                  <a:pos x="104" y="96"/>
                </a:cxn>
                <a:cxn ang="0">
                  <a:pos x="104" y="96"/>
                </a:cxn>
                <a:cxn ang="0">
                  <a:pos x="104" y="88"/>
                </a:cxn>
                <a:cxn ang="0">
                  <a:pos x="104" y="88"/>
                </a:cxn>
                <a:cxn ang="0">
                  <a:pos x="96" y="80"/>
                </a:cxn>
                <a:cxn ang="0">
                  <a:pos x="96" y="72"/>
                </a:cxn>
                <a:cxn ang="0">
                  <a:pos x="88" y="72"/>
                </a:cxn>
                <a:cxn ang="0">
                  <a:pos x="80" y="72"/>
                </a:cxn>
                <a:cxn ang="0">
                  <a:pos x="80" y="72"/>
                </a:cxn>
                <a:cxn ang="0">
                  <a:pos x="72" y="72"/>
                </a:cxn>
                <a:cxn ang="0">
                  <a:pos x="64" y="80"/>
                </a:cxn>
                <a:cxn ang="0">
                  <a:pos x="56" y="80"/>
                </a:cxn>
                <a:cxn ang="0">
                  <a:pos x="48" y="88"/>
                </a:cxn>
                <a:cxn ang="0">
                  <a:pos x="48" y="96"/>
                </a:cxn>
              </a:cxnLst>
              <a:rect l="0" t="0" r="r" b="b"/>
              <a:pathLst>
                <a:path w="128" h="136">
                  <a:moveTo>
                    <a:pt x="0" y="48"/>
                  </a:moveTo>
                  <a:lnTo>
                    <a:pt x="48" y="0"/>
                  </a:lnTo>
                  <a:lnTo>
                    <a:pt x="64" y="16"/>
                  </a:lnTo>
                  <a:lnTo>
                    <a:pt x="32" y="48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40"/>
                  </a:lnTo>
                  <a:lnTo>
                    <a:pt x="80" y="40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4" y="48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20" y="64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8" y="88"/>
                  </a:lnTo>
                  <a:lnTo>
                    <a:pt x="128" y="88"/>
                  </a:lnTo>
                  <a:lnTo>
                    <a:pt x="128" y="88"/>
                  </a:lnTo>
                  <a:lnTo>
                    <a:pt x="128" y="88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28" y="112"/>
                  </a:lnTo>
                  <a:lnTo>
                    <a:pt x="120" y="112"/>
                  </a:lnTo>
                  <a:lnTo>
                    <a:pt x="120" y="112"/>
                  </a:lnTo>
                  <a:lnTo>
                    <a:pt x="120" y="112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12" y="120"/>
                  </a:lnTo>
                  <a:lnTo>
                    <a:pt x="112" y="128"/>
                  </a:lnTo>
                  <a:lnTo>
                    <a:pt x="112" y="128"/>
                  </a:lnTo>
                  <a:lnTo>
                    <a:pt x="112" y="128"/>
                  </a:lnTo>
                  <a:lnTo>
                    <a:pt x="112" y="128"/>
                  </a:lnTo>
                  <a:lnTo>
                    <a:pt x="104" y="128"/>
                  </a:lnTo>
                  <a:lnTo>
                    <a:pt x="104" y="128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88" y="136"/>
                  </a:lnTo>
                  <a:lnTo>
                    <a:pt x="88" y="136"/>
                  </a:lnTo>
                  <a:lnTo>
                    <a:pt x="88" y="136"/>
                  </a:lnTo>
                  <a:lnTo>
                    <a:pt x="80" y="136"/>
                  </a:lnTo>
                  <a:lnTo>
                    <a:pt x="80" y="128"/>
                  </a:lnTo>
                  <a:lnTo>
                    <a:pt x="80" y="128"/>
                  </a:lnTo>
                  <a:lnTo>
                    <a:pt x="80" y="128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64" y="128"/>
                  </a:lnTo>
                  <a:lnTo>
                    <a:pt x="64" y="128"/>
                  </a:lnTo>
                  <a:lnTo>
                    <a:pt x="64" y="120"/>
                  </a:lnTo>
                  <a:lnTo>
                    <a:pt x="80" y="104"/>
                  </a:lnTo>
                  <a:lnTo>
                    <a:pt x="80" y="104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6" y="72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6" y="88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auto">
            <a:xfrm>
              <a:off x="956263" y="5861756"/>
              <a:ext cx="42804" cy="50800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2" y="0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40" y="32"/>
                </a:cxn>
                <a:cxn ang="0">
                  <a:pos x="40" y="32"/>
                </a:cxn>
                <a:cxn ang="0">
                  <a:pos x="40" y="32"/>
                </a:cxn>
                <a:cxn ang="0">
                  <a:pos x="40" y="40"/>
                </a:cxn>
                <a:cxn ang="0">
                  <a:pos x="40" y="40"/>
                </a:cxn>
                <a:cxn ang="0">
                  <a:pos x="40" y="40"/>
                </a:cxn>
                <a:cxn ang="0">
                  <a:pos x="40" y="48"/>
                </a:cxn>
                <a:cxn ang="0">
                  <a:pos x="40" y="48"/>
                </a:cxn>
                <a:cxn ang="0">
                  <a:pos x="40" y="48"/>
                </a:cxn>
                <a:cxn ang="0">
                  <a:pos x="40" y="56"/>
                </a:cxn>
                <a:cxn ang="0">
                  <a:pos x="48" y="56"/>
                </a:cxn>
                <a:cxn ang="0">
                  <a:pos x="48" y="56"/>
                </a:cxn>
                <a:cxn ang="0">
                  <a:pos x="48" y="56"/>
                </a:cxn>
                <a:cxn ang="0">
                  <a:pos x="48" y="56"/>
                </a:cxn>
                <a:cxn ang="0">
                  <a:pos x="48" y="56"/>
                </a:cxn>
                <a:cxn ang="0">
                  <a:pos x="48" y="64"/>
                </a:cxn>
                <a:cxn ang="0">
                  <a:pos x="48" y="64"/>
                </a:cxn>
                <a:cxn ang="0">
                  <a:pos x="48" y="64"/>
                </a:cxn>
                <a:cxn ang="0">
                  <a:pos x="48" y="64"/>
                </a:cxn>
                <a:cxn ang="0">
                  <a:pos x="48" y="64"/>
                </a:cxn>
                <a:cxn ang="0">
                  <a:pos x="48" y="64"/>
                </a:cxn>
                <a:cxn ang="0">
                  <a:pos x="56" y="64"/>
                </a:cxn>
                <a:cxn ang="0">
                  <a:pos x="56" y="64"/>
                </a:cxn>
                <a:cxn ang="0">
                  <a:pos x="56" y="64"/>
                </a:cxn>
                <a:cxn ang="0">
                  <a:pos x="56" y="64"/>
                </a:cxn>
                <a:cxn ang="0">
                  <a:pos x="56" y="64"/>
                </a:cxn>
                <a:cxn ang="0">
                  <a:pos x="56" y="64"/>
                </a:cxn>
                <a:cxn ang="0">
                  <a:pos x="32" y="72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2"/>
                </a:cxn>
              </a:cxnLst>
              <a:rect l="0" t="0" r="r" b="b"/>
              <a:pathLst>
                <a:path w="56" h="72">
                  <a:moveTo>
                    <a:pt x="0" y="32"/>
                  </a:moveTo>
                  <a:lnTo>
                    <a:pt x="32" y="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32" y="72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auto">
            <a:xfrm>
              <a:off x="999067" y="5827889"/>
              <a:ext cx="79493" cy="959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4"/>
                </a:cxn>
                <a:cxn ang="0">
                  <a:pos x="8" y="8"/>
                </a:cxn>
                <a:cxn ang="0">
                  <a:pos x="16" y="8"/>
                </a:cxn>
                <a:cxn ang="0">
                  <a:pos x="24" y="0"/>
                </a:cxn>
                <a:cxn ang="0">
                  <a:pos x="32" y="0"/>
                </a:cxn>
                <a:cxn ang="0">
                  <a:pos x="48" y="0"/>
                </a:cxn>
                <a:cxn ang="0">
                  <a:pos x="56" y="0"/>
                </a:cxn>
                <a:cxn ang="0">
                  <a:pos x="64" y="8"/>
                </a:cxn>
                <a:cxn ang="0">
                  <a:pos x="72" y="16"/>
                </a:cxn>
                <a:cxn ang="0">
                  <a:pos x="80" y="24"/>
                </a:cxn>
                <a:cxn ang="0">
                  <a:pos x="80" y="32"/>
                </a:cxn>
                <a:cxn ang="0">
                  <a:pos x="80" y="32"/>
                </a:cxn>
                <a:cxn ang="0">
                  <a:pos x="88" y="32"/>
                </a:cxn>
                <a:cxn ang="0">
                  <a:pos x="88" y="32"/>
                </a:cxn>
                <a:cxn ang="0">
                  <a:pos x="88" y="32"/>
                </a:cxn>
                <a:cxn ang="0">
                  <a:pos x="88" y="32"/>
                </a:cxn>
                <a:cxn ang="0">
                  <a:pos x="96" y="40"/>
                </a:cxn>
                <a:cxn ang="0">
                  <a:pos x="96" y="40"/>
                </a:cxn>
                <a:cxn ang="0">
                  <a:pos x="104" y="48"/>
                </a:cxn>
                <a:cxn ang="0">
                  <a:pos x="64" y="64"/>
                </a:cxn>
                <a:cxn ang="0">
                  <a:pos x="64" y="56"/>
                </a:cxn>
                <a:cxn ang="0">
                  <a:pos x="64" y="40"/>
                </a:cxn>
                <a:cxn ang="0">
                  <a:pos x="64" y="32"/>
                </a:cxn>
                <a:cxn ang="0">
                  <a:pos x="56" y="2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32" y="24"/>
                </a:cxn>
                <a:cxn ang="0">
                  <a:pos x="32" y="24"/>
                </a:cxn>
                <a:cxn ang="0">
                  <a:pos x="32" y="32"/>
                </a:cxn>
                <a:cxn ang="0">
                  <a:pos x="32" y="40"/>
                </a:cxn>
                <a:cxn ang="0">
                  <a:pos x="40" y="56"/>
                </a:cxn>
                <a:cxn ang="0">
                  <a:pos x="48" y="72"/>
                </a:cxn>
                <a:cxn ang="0">
                  <a:pos x="48" y="88"/>
                </a:cxn>
                <a:cxn ang="0">
                  <a:pos x="48" y="112"/>
                </a:cxn>
                <a:cxn ang="0">
                  <a:pos x="40" y="120"/>
                </a:cxn>
                <a:cxn ang="0">
                  <a:pos x="32" y="128"/>
                </a:cxn>
                <a:cxn ang="0">
                  <a:pos x="24" y="136"/>
                </a:cxn>
                <a:cxn ang="0">
                  <a:pos x="16" y="136"/>
                </a:cxn>
                <a:cxn ang="0">
                  <a:pos x="16" y="136"/>
                </a:cxn>
                <a:cxn ang="0">
                  <a:pos x="8" y="136"/>
                </a:cxn>
                <a:cxn ang="0">
                  <a:pos x="8" y="136"/>
                </a:cxn>
                <a:cxn ang="0">
                  <a:pos x="8" y="112"/>
                </a:cxn>
                <a:cxn ang="0">
                  <a:pos x="8" y="112"/>
                </a:cxn>
                <a:cxn ang="0">
                  <a:pos x="16" y="112"/>
                </a:cxn>
                <a:cxn ang="0">
                  <a:pos x="16" y="104"/>
                </a:cxn>
                <a:cxn ang="0">
                  <a:pos x="24" y="104"/>
                </a:cxn>
                <a:cxn ang="0">
                  <a:pos x="24" y="96"/>
                </a:cxn>
                <a:cxn ang="0">
                  <a:pos x="24" y="88"/>
                </a:cxn>
                <a:cxn ang="0">
                  <a:pos x="16" y="80"/>
                </a:cxn>
                <a:cxn ang="0">
                  <a:pos x="16" y="72"/>
                </a:cxn>
              </a:cxnLst>
              <a:rect l="0" t="0" r="r" b="b"/>
              <a:pathLst>
                <a:path w="104" h="136">
                  <a:moveTo>
                    <a:pt x="0" y="40"/>
                  </a:moveTo>
                  <a:lnTo>
                    <a:pt x="0" y="4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104" y="4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72" y="72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64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56" y="96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48" y="120"/>
                  </a:lnTo>
                  <a:lnTo>
                    <a:pt x="40" y="120"/>
                  </a:lnTo>
                  <a:lnTo>
                    <a:pt x="40" y="120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2" y="136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16" y="136"/>
                  </a:lnTo>
                  <a:lnTo>
                    <a:pt x="16" y="136"/>
                  </a:lnTo>
                  <a:lnTo>
                    <a:pt x="16" y="136"/>
                  </a:lnTo>
                  <a:lnTo>
                    <a:pt x="16" y="136"/>
                  </a:lnTo>
                  <a:lnTo>
                    <a:pt x="16" y="136"/>
                  </a:lnTo>
                  <a:lnTo>
                    <a:pt x="16" y="136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2"/>
                  </a:lnTo>
                  <a:lnTo>
                    <a:pt x="16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4" name="Freeform 26"/>
            <p:cNvSpPr>
              <a:spLocks/>
            </p:cNvSpPr>
            <p:nvPr/>
          </p:nvSpPr>
          <p:spPr bwMode="auto">
            <a:xfrm>
              <a:off x="1054100" y="5957711"/>
              <a:ext cx="122296" cy="50800"/>
            </a:xfrm>
            <a:custGeom>
              <a:avLst/>
              <a:gdLst/>
              <a:ahLst/>
              <a:cxnLst>
                <a:cxn ang="0">
                  <a:pos x="160" y="72"/>
                </a:cxn>
                <a:cxn ang="0">
                  <a:pos x="136" y="72"/>
                </a:cxn>
                <a:cxn ang="0">
                  <a:pos x="128" y="72"/>
                </a:cxn>
                <a:cxn ang="0">
                  <a:pos x="128" y="64"/>
                </a:cxn>
                <a:cxn ang="0">
                  <a:pos x="128" y="64"/>
                </a:cxn>
                <a:cxn ang="0">
                  <a:pos x="128" y="64"/>
                </a:cxn>
                <a:cxn ang="0">
                  <a:pos x="128" y="64"/>
                </a:cxn>
                <a:cxn ang="0">
                  <a:pos x="128" y="64"/>
                </a:cxn>
                <a:cxn ang="0">
                  <a:pos x="128" y="64"/>
                </a:cxn>
                <a:cxn ang="0">
                  <a:pos x="128" y="56"/>
                </a:cxn>
                <a:cxn ang="0">
                  <a:pos x="120" y="48"/>
                </a:cxn>
                <a:cxn ang="0">
                  <a:pos x="96" y="56"/>
                </a:cxn>
                <a:cxn ang="0">
                  <a:pos x="96" y="64"/>
                </a:cxn>
                <a:cxn ang="0">
                  <a:pos x="96" y="64"/>
                </a:cxn>
                <a:cxn ang="0">
                  <a:pos x="104" y="72"/>
                </a:cxn>
                <a:cxn ang="0">
                  <a:pos x="104" y="72"/>
                </a:cxn>
                <a:cxn ang="0">
                  <a:pos x="72" y="72"/>
                </a:cxn>
                <a:cxn ang="0">
                  <a:pos x="72" y="72"/>
                </a:cxn>
                <a:cxn ang="0">
                  <a:pos x="64" y="72"/>
                </a:cxn>
                <a:cxn ang="0">
                  <a:pos x="8" y="72"/>
                </a:cxn>
                <a:cxn ang="0">
                  <a:pos x="0" y="56"/>
                </a:cxn>
                <a:cxn ang="0">
                  <a:pos x="24" y="48"/>
                </a:cxn>
                <a:cxn ang="0">
                  <a:pos x="24" y="56"/>
                </a:cxn>
                <a:cxn ang="0">
                  <a:pos x="112" y="24"/>
                </a:cxn>
                <a:cxn ang="0">
                  <a:pos x="104" y="8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28" y="0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16"/>
                </a:cxn>
                <a:cxn ang="0">
                  <a:pos x="128" y="16"/>
                </a:cxn>
                <a:cxn ang="0">
                  <a:pos x="136" y="24"/>
                </a:cxn>
                <a:cxn ang="0">
                  <a:pos x="136" y="24"/>
                </a:cxn>
                <a:cxn ang="0">
                  <a:pos x="136" y="32"/>
                </a:cxn>
                <a:cxn ang="0">
                  <a:pos x="136" y="32"/>
                </a:cxn>
                <a:cxn ang="0">
                  <a:pos x="136" y="32"/>
                </a:cxn>
                <a:cxn ang="0">
                  <a:pos x="144" y="40"/>
                </a:cxn>
                <a:cxn ang="0">
                  <a:pos x="144" y="40"/>
                </a:cxn>
                <a:cxn ang="0">
                  <a:pos x="144" y="48"/>
                </a:cxn>
                <a:cxn ang="0">
                  <a:pos x="144" y="48"/>
                </a:cxn>
                <a:cxn ang="0">
                  <a:pos x="144" y="48"/>
                </a:cxn>
                <a:cxn ang="0">
                  <a:pos x="152" y="64"/>
                </a:cxn>
                <a:cxn ang="0">
                  <a:pos x="152" y="64"/>
                </a:cxn>
                <a:cxn ang="0">
                  <a:pos x="152" y="72"/>
                </a:cxn>
                <a:cxn ang="0">
                  <a:pos x="160" y="72"/>
                </a:cxn>
              </a:cxnLst>
              <a:rect l="0" t="0" r="r" b="b"/>
              <a:pathLst>
                <a:path w="160" h="72">
                  <a:moveTo>
                    <a:pt x="160" y="72"/>
                  </a:moveTo>
                  <a:lnTo>
                    <a:pt x="136" y="72"/>
                  </a:lnTo>
                  <a:lnTo>
                    <a:pt x="128" y="72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56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8" y="72"/>
                  </a:lnTo>
                  <a:lnTo>
                    <a:pt x="0" y="56"/>
                  </a:lnTo>
                  <a:lnTo>
                    <a:pt x="24" y="48"/>
                  </a:lnTo>
                  <a:lnTo>
                    <a:pt x="24" y="56"/>
                  </a:lnTo>
                  <a:lnTo>
                    <a:pt x="112" y="24"/>
                  </a:lnTo>
                  <a:lnTo>
                    <a:pt x="104" y="8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28" y="0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36" y="24"/>
                  </a:lnTo>
                  <a:lnTo>
                    <a:pt x="136" y="24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72"/>
                  </a:lnTo>
                  <a:lnTo>
                    <a:pt x="160" y="7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1060215" y="6008511"/>
              <a:ext cx="42804" cy="225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32" y="16"/>
                </a:cxn>
                <a:cxn ang="0">
                  <a:pos x="32" y="24"/>
                </a:cxn>
                <a:cxn ang="0">
                  <a:pos x="16" y="32"/>
                </a:cxn>
                <a:cxn ang="0">
                  <a:pos x="0" y="0"/>
                </a:cxn>
              </a:cxnLst>
              <a:rect l="0" t="0" r="r" b="b"/>
              <a:pathLst>
                <a:path w="56" h="32">
                  <a:moveTo>
                    <a:pt x="0" y="0"/>
                  </a:moveTo>
                  <a:lnTo>
                    <a:pt x="56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1084674" y="6008511"/>
              <a:ext cx="91722" cy="6773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4" y="0"/>
                </a:cxn>
                <a:cxn ang="0">
                  <a:pos x="64" y="8"/>
                </a:cxn>
                <a:cxn ang="0">
                  <a:pos x="72" y="16"/>
                </a:cxn>
                <a:cxn ang="0">
                  <a:pos x="72" y="24"/>
                </a:cxn>
                <a:cxn ang="0">
                  <a:pos x="80" y="24"/>
                </a:cxn>
                <a:cxn ang="0">
                  <a:pos x="80" y="24"/>
                </a:cxn>
                <a:cxn ang="0">
                  <a:pos x="88" y="24"/>
                </a:cxn>
                <a:cxn ang="0">
                  <a:pos x="88" y="24"/>
                </a:cxn>
                <a:cxn ang="0">
                  <a:pos x="96" y="16"/>
                </a:cxn>
                <a:cxn ang="0">
                  <a:pos x="96" y="16"/>
                </a:cxn>
                <a:cxn ang="0">
                  <a:pos x="96" y="16"/>
                </a:cxn>
                <a:cxn ang="0">
                  <a:pos x="96" y="8"/>
                </a:cxn>
                <a:cxn ang="0">
                  <a:pos x="96" y="0"/>
                </a:cxn>
                <a:cxn ang="0">
                  <a:pos x="96" y="0"/>
                </a:cxn>
                <a:cxn ang="0">
                  <a:pos x="120" y="0"/>
                </a:cxn>
                <a:cxn ang="0">
                  <a:pos x="120" y="8"/>
                </a:cxn>
                <a:cxn ang="0">
                  <a:pos x="120" y="16"/>
                </a:cxn>
                <a:cxn ang="0">
                  <a:pos x="120" y="24"/>
                </a:cxn>
                <a:cxn ang="0">
                  <a:pos x="112" y="32"/>
                </a:cxn>
                <a:cxn ang="0">
                  <a:pos x="104" y="40"/>
                </a:cxn>
                <a:cxn ang="0">
                  <a:pos x="104" y="40"/>
                </a:cxn>
                <a:cxn ang="0">
                  <a:pos x="96" y="48"/>
                </a:cxn>
                <a:cxn ang="0">
                  <a:pos x="88" y="48"/>
                </a:cxn>
                <a:cxn ang="0">
                  <a:pos x="80" y="48"/>
                </a:cxn>
                <a:cxn ang="0">
                  <a:pos x="80" y="48"/>
                </a:cxn>
                <a:cxn ang="0">
                  <a:pos x="72" y="48"/>
                </a:cxn>
                <a:cxn ang="0">
                  <a:pos x="72" y="48"/>
                </a:cxn>
                <a:cxn ang="0">
                  <a:pos x="72" y="48"/>
                </a:cxn>
                <a:cxn ang="0">
                  <a:pos x="64" y="48"/>
                </a:cxn>
                <a:cxn ang="0">
                  <a:pos x="64" y="40"/>
                </a:cxn>
                <a:cxn ang="0">
                  <a:pos x="64" y="48"/>
                </a:cxn>
                <a:cxn ang="0">
                  <a:pos x="56" y="48"/>
                </a:cxn>
                <a:cxn ang="0">
                  <a:pos x="56" y="56"/>
                </a:cxn>
                <a:cxn ang="0">
                  <a:pos x="56" y="56"/>
                </a:cxn>
                <a:cxn ang="0">
                  <a:pos x="48" y="56"/>
                </a:cxn>
                <a:cxn ang="0">
                  <a:pos x="48" y="64"/>
                </a:cxn>
                <a:cxn ang="0">
                  <a:pos x="32" y="72"/>
                </a:cxn>
                <a:cxn ang="0">
                  <a:pos x="24" y="72"/>
                </a:cxn>
                <a:cxn ang="0">
                  <a:pos x="24" y="72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24" y="88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8" y="56"/>
                </a:cxn>
                <a:cxn ang="0">
                  <a:pos x="8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24" y="40"/>
                </a:cxn>
                <a:cxn ang="0">
                  <a:pos x="32" y="40"/>
                </a:cxn>
                <a:cxn ang="0">
                  <a:pos x="32" y="40"/>
                </a:cxn>
                <a:cxn ang="0">
                  <a:pos x="40" y="32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40" y="16"/>
                </a:cxn>
                <a:cxn ang="0">
                  <a:pos x="40" y="8"/>
                </a:cxn>
                <a:cxn ang="0">
                  <a:pos x="32" y="0"/>
                </a:cxn>
              </a:cxnLst>
              <a:rect l="0" t="0" r="r" b="b"/>
              <a:pathLst>
                <a:path w="120" h="96">
                  <a:moveTo>
                    <a:pt x="32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16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20" y="8"/>
                  </a:lnTo>
                  <a:lnTo>
                    <a:pt x="120" y="8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12" y="32"/>
                  </a:lnTo>
                  <a:lnTo>
                    <a:pt x="112" y="32"/>
                  </a:lnTo>
                  <a:lnTo>
                    <a:pt x="112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32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412044" y="6414911"/>
              <a:ext cx="79493" cy="45156"/>
            </a:xfrm>
            <a:custGeom>
              <a:avLst/>
              <a:gdLst/>
              <a:ahLst/>
              <a:cxnLst>
                <a:cxn ang="0">
                  <a:pos x="104" y="64"/>
                </a:cxn>
                <a:cxn ang="0">
                  <a:pos x="80" y="64"/>
                </a:cxn>
                <a:cxn ang="0">
                  <a:pos x="80" y="64"/>
                </a:cxn>
                <a:cxn ang="0">
                  <a:pos x="80" y="64"/>
                </a:cxn>
                <a:cxn ang="0">
                  <a:pos x="80" y="64"/>
                </a:cxn>
                <a:cxn ang="0">
                  <a:pos x="72" y="64"/>
                </a:cxn>
                <a:cxn ang="0">
                  <a:pos x="72" y="56"/>
                </a:cxn>
                <a:cxn ang="0">
                  <a:pos x="72" y="56"/>
                </a:cxn>
                <a:cxn ang="0">
                  <a:pos x="72" y="56"/>
                </a:cxn>
                <a:cxn ang="0">
                  <a:pos x="72" y="56"/>
                </a:cxn>
                <a:cxn ang="0">
                  <a:pos x="72" y="56"/>
                </a:cxn>
                <a:cxn ang="0">
                  <a:pos x="72" y="56"/>
                </a:cxn>
                <a:cxn ang="0">
                  <a:pos x="64" y="56"/>
                </a:cxn>
                <a:cxn ang="0">
                  <a:pos x="56" y="40"/>
                </a:cxn>
                <a:cxn ang="0">
                  <a:pos x="32" y="64"/>
                </a:cxn>
                <a:cxn ang="0">
                  <a:pos x="0" y="64"/>
                </a:cxn>
                <a:cxn ang="0">
                  <a:pos x="40" y="24"/>
                </a:cxn>
                <a:cxn ang="0">
                  <a:pos x="24" y="16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6" y="8"/>
                </a:cxn>
                <a:cxn ang="0">
                  <a:pos x="56" y="16"/>
                </a:cxn>
                <a:cxn ang="0">
                  <a:pos x="64" y="16"/>
                </a:cxn>
                <a:cxn ang="0">
                  <a:pos x="64" y="24"/>
                </a:cxn>
                <a:cxn ang="0">
                  <a:pos x="72" y="24"/>
                </a:cxn>
                <a:cxn ang="0">
                  <a:pos x="72" y="32"/>
                </a:cxn>
                <a:cxn ang="0">
                  <a:pos x="72" y="32"/>
                </a:cxn>
                <a:cxn ang="0">
                  <a:pos x="80" y="32"/>
                </a:cxn>
                <a:cxn ang="0">
                  <a:pos x="80" y="32"/>
                </a:cxn>
                <a:cxn ang="0">
                  <a:pos x="80" y="40"/>
                </a:cxn>
                <a:cxn ang="0">
                  <a:pos x="88" y="40"/>
                </a:cxn>
                <a:cxn ang="0">
                  <a:pos x="96" y="48"/>
                </a:cxn>
                <a:cxn ang="0">
                  <a:pos x="96" y="56"/>
                </a:cxn>
                <a:cxn ang="0">
                  <a:pos x="104" y="56"/>
                </a:cxn>
                <a:cxn ang="0">
                  <a:pos x="104" y="56"/>
                </a:cxn>
                <a:cxn ang="0">
                  <a:pos x="104" y="64"/>
                </a:cxn>
                <a:cxn ang="0">
                  <a:pos x="104" y="64"/>
                </a:cxn>
              </a:cxnLst>
              <a:rect l="0" t="0" r="r" b="b"/>
              <a:pathLst>
                <a:path w="104" h="64">
                  <a:moveTo>
                    <a:pt x="104" y="64"/>
                  </a:moveTo>
                  <a:lnTo>
                    <a:pt x="80" y="64"/>
                  </a:lnTo>
                  <a:lnTo>
                    <a:pt x="80" y="64"/>
                  </a:lnTo>
                  <a:lnTo>
                    <a:pt x="80" y="64"/>
                  </a:lnTo>
                  <a:lnTo>
                    <a:pt x="80" y="64"/>
                  </a:lnTo>
                  <a:lnTo>
                    <a:pt x="72" y="64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64" y="56"/>
                  </a:lnTo>
                  <a:lnTo>
                    <a:pt x="56" y="40"/>
                  </a:lnTo>
                  <a:lnTo>
                    <a:pt x="32" y="64"/>
                  </a:lnTo>
                  <a:lnTo>
                    <a:pt x="0" y="64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8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6" y="48"/>
                  </a:lnTo>
                  <a:lnTo>
                    <a:pt x="96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64"/>
                  </a:lnTo>
                  <a:lnTo>
                    <a:pt x="104" y="6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" name="Freeform 30"/>
            <p:cNvSpPr>
              <a:spLocks/>
            </p:cNvSpPr>
            <p:nvPr/>
          </p:nvSpPr>
          <p:spPr bwMode="auto">
            <a:xfrm>
              <a:off x="375356" y="6460067"/>
              <a:ext cx="122296" cy="50800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80" y="8"/>
                </a:cxn>
                <a:cxn ang="0">
                  <a:pos x="88" y="8"/>
                </a:cxn>
                <a:cxn ang="0">
                  <a:pos x="96" y="16"/>
                </a:cxn>
                <a:cxn ang="0">
                  <a:pos x="104" y="16"/>
                </a:cxn>
                <a:cxn ang="0">
                  <a:pos x="104" y="2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20" y="24"/>
                </a:cxn>
                <a:cxn ang="0">
                  <a:pos x="120" y="16"/>
                </a:cxn>
                <a:cxn ang="0">
                  <a:pos x="120" y="16"/>
                </a:cxn>
                <a:cxn ang="0">
                  <a:pos x="128" y="16"/>
                </a:cxn>
                <a:cxn ang="0">
                  <a:pos x="128" y="16"/>
                </a:cxn>
                <a:cxn ang="0">
                  <a:pos x="128" y="8"/>
                </a:cxn>
                <a:cxn ang="0">
                  <a:pos x="128" y="0"/>
                </a:cxn>
                <a:cxn ang="0">
                  <a:pos x="152" y="0"/>
                </a:cxn>
                <a:cxn ang="0">
                  <a:pos x="160" y="8"/>
                </a:cxn>
                <a:cxn ang="0">
                  <a:pos x="160" y="16"/>
                </a:cxn>
                <a:cxn ang="0">
                  <a:pos x="160" y="24"/>
                </a:cxn>
                <a:cxn ang="0">
                  <a:pos x="152" y="32"/>
                </a:cxn>
                <a:cxn ang="0">
                  <a:pos x="152" y="32"/>
                </a:cxn>
                <a:cxn ang="0">
                  <a:pos x="144" y="40"/>
                </a:cxn>
                <a:cxn ang="0">
                  <a:pos x="144" y="40"/>
                </a:cxn>
                <a:cxn ang="0">
                  <a:pos x="136" y="48"/>
                </a:cxn>
                <a:cxn ang="0">
                  <a:pos x="128" y="48"/>
                </a:cxn>
                <a:cxn ang="0">
                  <a:pos x="128" y="48"/>
                </a:cxn>
                <a:cxn ang="0">
                  <a:pos x="120" y="48"/>
                </a:cxn>
                <a:cxn ang="0">
                  <a:pos x="120" y="48"/>
                </a:cxn>
                <a:cxn ang="0">
                  <a:pos x="104" y="48"/>
                </a:cxn>
                <a:cxn ang="0">
                  <a:pos x="104" y="48"/>
                </a:cxn>
                <a:cxn ang="0">
                  <a:pos x="96" y="48"/>
                </a:cxn>
                <a:cxn ang="0">
                  <a:pos x="88" y="40"/>
                </a:cxn>
                <a:cxn ang="0">
                  <a:pos x="40" y="40"/>
                </a:cxn>
                <a:cxn ang="0">
                  <a:pos x="40" y="72"/>
                </a:cxn>
                <a:cxn ang="0">
                  <a:pos x="16" y="16"/>
                </a:cxn>
                <a:cxn ang="0">
                  <a:pos x="48" y="0"/>
                </a:cxn>
              </a:cxnLst>
              <a:rect l="0" t="0" r="r" b="b"/>
              <a:pathLst>
                <a:path w="160" h="72">
                  <a:moveTo>
                    <a:pt x="48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0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16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104" y="16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0" y="8"/>
                  </a:lnTo>
                  <a:lnTo>
                    <a:pt x="160" y="8"/>
                  </a:lnTo>
                  <a:lnTo>
                    <a:pt x="160" y="16"/>
                  </a:lnTo>
                  <a:lnTo>
                    <a:pt x="160" y="24"/>
                  </a:lnTo>
                  <a:lnTo>
                    <a:pt x="160" y="24"/>
                  </a:lnTo>
                  <a:lnTo>
                    <a:pt x="152" y="24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36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12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88" y="48"/>
                  </a:lnTo>
                  <a:lnTo>
                    <a:pt x="88" y="40"/>
                  </a:lnTo>
                  <a:lnTo>
                    <a:pt x="64" y="24"/>
                  </a:lnTo>
                  <a:lnTo>
                    <a:pt x="40" y="40"/>
                  </a:lnTo>
                  <a:lnTo>
                    <a:pt x="56" y="56"/>
                  </a:lnTo>
                  <a:lnTo>
                    <a:pt x="40" y="72"/>
                  </a:lnTo>
                  <a:lnTo>
                    <a:pt x="0" y="32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9" name="Freeform 31"/>
            <p:cNvSpPr>
              <a:spLocks/>
            </p:cNvSpPr>
            <p:nvPr/>
          </p:nvSpPr>
          <p:spPr bwMode="auto">
            <a:xfrm>
              <a:off x="1090789" y="6036733"/>
              <a:ext cx="116181" cy="95956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104" y="16"/>
                </a:cxn>
                <a:cxn ang="0">
                  <a:pos x="104" y="8"/>
                </a:cxn>
                <a:cxn ang="0">
                  <a:pos x="128" y="0"/>
                </a:cxn>
                <a:cxn ang="0">
                  <a:pos x="136" y="56"/>
                </a:cxn>
                <a:cxn ang="0">
                  <a:pos x="112" y="64"/>
                </a:cxn>
                <a:cxn ang="0">
                  <a:pos x="112" y="48"/>
                </a:cxn>
                <a:cxn ang="0">
                  <a:pos x="48" y="80"/>
                </a:cxn>
                <a:cxn ang="0">
                  <a:pos x="120" y="88"/>
                </a:cxn>
                <a:cxn ang="0">
                  <a:pos x="120" y="80"/>
                </a:cxn>
                <a:cxn ang="0">
                  <a:pos x="144" y="80"/>
                </a:cxn>
                <a:cxn ang="0">
                  <a:pos x="152" y="128"/>
                </a:cxn>
                <a:cxn ang="0">
                  <a:pos x="128" y="136"/>
                </a:cxn>
                <a:cxn ang="0">
                  <a:pos x="128" y="120"/>
                </a:cxn>
                <a:cxn ang="0">
                  <a:pos x="8" y="104"/>
                </a:cxn>
                <a:cxn ang="0">
                  <a:pos x="0" y="80"/>
                </a:cxn>
              </a:cxnLst>
              <a:rect l="0" t="0" r="r" b="b"/>
              <a:pathLst>
                <a:path w="152" h="136">
                  <a:moveTo>
                    <a:pt x="0" y="80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128" y="0"/>
                  </a:lnTo>
                  <a:lnTo>
                    <a:pt x="136" y="56"/>
                  </a:lnTo>
                  <a:lnTo>
                    <a:pt x="112" y="64"/>
                  </a:lnTo>
                  <a:lnTo>
                    <a:pt x="112" y="48"/>
                  </a:lnTo>
                  <a:lnTo>
                    <a:pt x="48" y="80"/>
                  </a:lnTo>
                  <a:lnTo>
                    <a:pt x="120" y="88"/>
                  </a:lnTo>
                  <a:lnTo>
                    <a:pt x="120" y="80"/>
                  </a:lnTo>
                  <a:lnTo>
                    <a:pt x="144" y="80"/>
                  </a:lnTo>
                  <a:lnTo>
                    <a:pt x="152" y="128"/>
                  </a:lnTo>
                  <a:lnTo>
                    <a:pt x="128" y="136"/>
                  </a:lnTo>
                  <a:lnTo>
                    <a:pt x="128" y="120"/>
                  </a:lnTo>
                  <a:lnTo>
                    <a:pt x="8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0" name="Freeform 32"/>
            <p:cNvSpPr>
              <a:spLocks/>
            </p:cNvSpPr>
            <p:nvPr/>
          </p:nvSpPr>
          <p:spPr bwMode="auto">
            <a:xfrm>
              <a:off x="1090789" y="6172200"/>
              <a:ext cx="116181" cy="95956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8" y="56"/>
                </a:cxn>
                <a:cxn ang="0">
                  <a:pos x="8" y="40"/>
                </a:cxn>
                <a:cxn ang="0">
                  <a:pos x="16" y="32"/>
                </a:cxn>
                <a:cxn ang="0">
                  <a:pos x="24" y="16"/>
                </a:cxn>
                <a:cxn ang="0">
                  <a:pos x="40" y="8"/>
                </a:cxn>
                <a:cxn ang="0">
                  <a:pos x="48" y="0"/>
                </a:cxn>
                <a:cxn ang="0">
                  <a:pos x="64" y="0"/>
                </a:cxn>
                <a:cxn ang="0">
                  <a:pos x="80" y="0"/>
                </a:cxn>
                <a:cxn ang="0">
                  <a:pos x="96" y="0"/>
                </a:cxn>
                <a:cxn ang="0">
                  <a:pos x="112" y="8"/>
                </a:cxn>
                <a:cxn ang="0">
                  <a:pos x="120" y="8"/>
                </a:cxn>
                <a:cxn ang="0">
                  <a:pos x="128" y="16"/>
                </a:cxn>
                <a:cxn ang="0">
                  <a:pos x="136" y="24"/>
                </a:cxn>
                <a:cxn ang="0">
                  <a:pos x="144" y="40"/>
                </a:cxn>
                <a:cxn ang="0">
                  <a:pos x="144" y="48"/>
                </a:cxn>
                <a:cxn ang="0">
                  <a:pos x="152" y="64"/>
                </a:cxn>
                <a:cxn ang="0">
                  <a:pos x="152" y="72"/>
                </a:cxn>
                <a:cxn ang="0">
                  <a:pos x="152" y="88"/>
                </a:cxn>
                <a:cxn ang="0">
                  <a:pos x="144" y="96"/>
                </a:cxn>
                <a:cxn ang="0">
                  <a:pos x="144" y="104"/>
                </a:cxn>
                <a:cxn ang="0">
                  <a:pos x="136" y="120"/>
                </a:cxn>
                <a:cxn ang="0">
                  <a:pos x="96" y="112"/>
                </a:cxn>
                <a:cxn ang="0">
                  <a:pos x="104" y="112"/>
                </a:cxn>
                <a:cxn ang="0">
                  <a:pos x="112" y="104"/>
                </a:cxn>
                <a:cxn ang="0">
                  <a:pos x="112" y="96"/>
                </a:cxn>
                <a:cxn ang="0">
                  <a:pos x="120" y="96"/>
                </a:cxn>
                <a:cxn ang="0">
                  <a:pos x="128" y="88"/>
                </a:cxn>
                <a:cxn ang="0">
                  <a:pos x="128" y="80"/>
                </a:cxn>
                <a:cxn ang="0">
                  <a:pos x="128" y="64"/>
                </a:cxn>
                <a:cxn ang="0">
                  <a:pos x="128" y="56"/>
                </a:cxn>
                <a:cxn ang="0">
                  <a:pos x="120" y="48"/>
                </a:cxn>
                <a:cxn ang="0">
                  <a:pos x="120" y="40"/>
                </a:cxn>
                <a:cxn ang="0">
                  <a:pos x="112" y="40"/>
                </a:cxn>
                <a:cxn ang="0">
                  <a:pos x="104" y="32"/>
                </a:cxn>
                <a:cxn ang="0">
                  <a:pos x="88" y="32"/>
                </a:cxn>
                <a:cxn ang="0">
                  <a:pos x="80" y="24"/>
                </a:cxn>
                <a:cxn ang="0">
                  <a:pos x="72" y="24"/>
                </a:cxn>
                <a:cxn ang="0">
                  <a:pos x="56" y="32"/>
                </a:cxn>
                <a:cxn ang="0">
                  <a:pos x="48" y="32"/>
                </a:cxn>
                <a:cxn ang="0">
                  <a:pos x="40" y="40"/>
                </a:cxn>
                <a:cxn ang="0">
                  <a:pos x="40" y="40"/>
                </a:cxn>
                <a:cxn ang="0">
                  <a:pos x="32" y="48"/>
                </a:cxn>
                <a:cxn ang="0">
                  <a:pos x="32" y="56"/>
                </a:cxn>
                <a:cxn ang="0">
                  <a:pos x="32" y="64"/>
                </a:cxn>
                <a:cxn ang="0">
                  <a:pos x="32" y="80"/>
                </a:cxn>
                <a:cxn ang="0">
                  <a:pos x="32" y="88"/>
                </a:cxn>
                <a:cxn ang="0">
                  <a:pos x="40" y="96"/>
                </a:cxn>
                <a:cxn ang="0">
                  <a:pos x="40" y="104"/>
                </a:cxn>
                <a:cxn ang="0">
                  <a:pos x="48" y="128"/>
                </a:cxn>
                <a:cxn ang="0">
                  <a:pos x="40" y="128"/>
                </a:cxn>
                <a:cxn ang="0">
                  <a:pos x="40" y="128"/>
                </a:cxn>
                <a:cxn ang="0">
                  <a:pos x="40" y="128"/>
                </a:cxn>
                <a:cxn ang="0">
                  <a:pos x="32" y="128"/>
                </a:cxn>
                <a:cxn ang="0">
                  <a:pos x="32" y="120"/>
                </a:cxn>
                <a:cxn ang="0">
                  <a:pos x="24" y="120"/>
                </a:cxn>
                <a:cxn ang="0">
                  <a:pos x="16" y="112"/>
                </a:cxn>
                <a:cxn ang="0">
                  <a:pos x="16" y="104"/>
                </a:cxn>
                <a:cxn ang="0">
                  <a:pos x="8" y="96"/>
                </a:cxn>
                <a:cxn ang="0">
                  <a:pos x="8" y="88"/>
                </a:cxn>
              </a:cxnLst>
              <a:rect l="0" t="0" r="r" b="b"/>
              <a:pathLst>
                <a:path w="152" h="136">
                  <a:moveTo>
                    <a:pt x="0" y="80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04" y="0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20" y="8"/>
                  </a:lnTo>
                  <a:lnTo>
                    <a:pt x="120" y="16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28" y="24"/>
                  </a:lnTo>
                  <a:lnTo>
                    <a:pt x="136" y="24"/>
                  </a:lnTo>
                  <a:lnTo>
                    <a:pt x="136" y="24"/>
                  </a:lnTo>
                  <a:lnTo>
                    <a:pt x="136" y="32"/>
                  </a:lnTo>
                  <a:lnTo>
                    <a:pt x="144" y="32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64"/>
                  </a:lnTo>
                  <a:lnTo>
                    <a:pt x="152" y="64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2" y="80"/>
                  </a:lnTo>
                  <a:lnTo>
                    <a:pt x="152" y="80"/>
                  </a:lnTo>
                  <a:lnTo>
                    <a:pt x="152" y="88"/>
                  </a:lnTo>
                  <a:lnTo>
                    <a:pt x="144" y="88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104"/>
                  </a:lnTo>
                  <a:lnTo>
                    <a:pt x="144" y="104"/>
                  </a:lnTo>
                  <a:lnTo>
                    <a:pt x="144" y="104"/>
                  </a:lnTo>
                  <a:lnTo>
                    <a:pt x="136" y="112"/>
                  </a:lnTo>
                  <a:lnTo>
                    <a:pt x="136" y="112"/>
                  </a:lnTo>
                  <a:lnTo>
                    <a:pt x="136" y="120"/>
                  </a:lnTo>
                  <a:lnTo>
                    <a:pt x="136" y="136"/>
                  </a:lnTo>
                  <a:lnTo>
                    <a:pt x="96" y="136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04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2" y="96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0" y="88"/>
                  </a:lnTo>
                  <a:lnTo>
                    <a:pt x="120" y="88"/>
                  </a:lnTo>
                  <a:lnTo>
                    <a:pt x="128" y="8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28" y="56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0" y="40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28"/>
                  </a:lnTo>
                  <a:lnTo>
                    <a:pt x="48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24" y="120"/>
                  </a:lnTo>
                  <a:lnTo>
                    <a:pt x="24" y="120"/>
                  </a:lnTo>
                  <a:lnTo>
                    <a:pt x="24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8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Freeform 33"/>
            <p:cNvSpPr>
              <a:spLocks/>
            </p:cNvSpPr>
            <p:nvPr/>
          </p:nvSpPr>
          <p:spPr bwMode="auto">
            <a:xfrm>
              <a:off x="1072444" y="6318956"/>
              <a:ext cx="30574" cy="16933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32" y="24"/>
                </a:cxn>
                <a:cxn ang="0">
                  <a:pos x="40" y="8"/>
                </a:cxn>
                <a:cxn ang="0">
                  <a:pos x="24" y="0"/>
                </a:cxn>
                <a:cxn ang="0">
                  <a:pos x="0" y="8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32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Freeform 34"/>
            <p:cNvSpPr>
              <a:spLocks/>
            </p:cNvSpPr>
            <p:nvPr/>
          </p:nvSpPr>
          <p:spPr bwMode="auto">
            <a:xfrm>
              <a:off x="1139707" y="6335889"/>
              <a:ext cx="24459" cy="22578"/>
            </a:xfrm>
            <a:custGeom>
              <a:avLst/>
              <a:gdLst/>
              <a:ahLst/>
              <a:cxnLst>
                <a:cxn ang="0">
                  <a:pos x="32" y="32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32" y="8"/>
                </a:cxn>
                <a:cxn ang="0">
                  <a:pos x="32" y="32"/>
                </a:cxn>
              </a:cxnLst>
              <a:rect l="0" t="0" r="r" b="b"/>
              <a:pathLst>
                <a:path w="32" h="32">
                  <a:moveTo>
                    <a:pt x="32" y="32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32" y="8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Freeform 35"/>
            <p:cNvSpPr>
              <a:spLocks/>
            </p:cNvSpPr>
            <p:nvPr/>
          </p:nvSpPr>
          <p:spPr bwMode="auto">
            <a:xfrm>
              <a:off x="1115248" y="6279444"/>
              <a:ext cx="36689" cy="50800"/>
            </a:xfrm>
            <a:custGeom>
              <a:avLst/>
              <a:gdLst/>
              <a:ahLst/>
              <a:cxnLst>
                <a:cxn ang="0">
                  <a:pos x="48" y="8"/>
                </a:cxn>
                <a:cxn ang="0">
                  <a:pos x="24" y="72"/>
                </a:cxn>
                <a:cxn ang="0">
                  <a:pos x="0" y="64"/>
                </a:cxn>
                <a:cxn ang="0">
                  <a:pos x="24" y="0"/>
                </a:cxn>
                <a:cxn ang="0">
                  <a:pos x="48" y="8"/>
                </a:cxn>
              </a:cxnLst>
              <a:rect l="0" t="0" r="r" b="b"/>
              <a:pathLst>
                <a:path w="48" h="72">
                  <a:moveTo>
                    <a:pt x="48" y="8"/>
                  </a:moveTo>
                  <a:lnTo>
                    <a:pt x="24" y="72"/>
                  </a:lnTo>
                  <a:lnTo>
                    <a:pt x="0" y="64"/>
                  </a:lnTo>
                  <a:lnTo>
                    <a:pt x="24" y="0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Freeform 36"/>
            <p:cNvSpPr>
              <a:spLocks/>
            </p:cNvSpPr>
            <p:nvPr/>
          </p:nvSpPr>
          <p:spPr bwMode="auto">
            <a:xfrm>
              <a:off x="1090789" y="6268156"/>
              <a:ext cx="85607" cy="45156"/>
            </a:xfrm>
            <a:custGeom>
              <a:avLst/>
              <a:gdLst/>
              <a:ahLst/>
              <a:cxnLst>
                <a:cxn ang="0">
                  <a:pos x="104" y="64"/>
                </a:cxn>
                <a:cxn ang="0">
                  <a:pos x="0" y="32"/>
                </a:cxn>
                <a:cxn ang="0">
                  <a:pos x="8" y="0"/>
                </a:cxn>
                <a:cxn ang="0">
                  <a:pos x="112" y="40"/>
                </a:cxn>
                <a:cxn ang="0">
                  <a:pos x="104" y="64"/>
                </a:cxn>
              </a:cxnLst>
              <a:rect l="0" t="0" r="r" b="b"/>
              <a:pathLst>
                <a:path w="112" h="64">
                  <a:moveTo>
                    <a:pt x="104" y="64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12" y="40"/>
                  </a:lnTo>
                  <a:lnTo>
                    <a:pt x="104" y="6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Freeform 37"/>
            <p:cNvSpPr>
              <a:spLocks/>
            </p:cNvSpPr>
            <p:nvPr/>
          </p:nvSpPr>
          <p:spPr bwMode="auto">
            <a:xfrm>
              <a:off x="1066330" y="6256867"/>
              <a:ext cx="42804" cy="73378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24" y="104"/>
                </a:cxn>
                <a:cxn ang="0">
                  <a:pos x="0" y="96"/>
                </a:cxn>
                <a:cxn ang="0">
                  <a:pos x="32" y="0"/>
                </a:cxn>
                <a:cxn ang="0">
                  <a:pos x="56" y="8"/>
                </a:cxn>
              </a:cxnLst>
              <a:rect l="0" t="0" r="r" b="b"/>
              <a:pathLst>
                <a:path w="56" h="104">
                  <a:moveTo>
                    <a:pt x="56" y="8"/>
                  </a:moveTo>
                  <a:lnTo>
                    <a:pt x="24" y="104"/>
                  </a:lnTo>
                  <a:lnTo>
                    <a:pt x="0" y="96"/>
                  </a:lnTo>
                  <a:lnTo>
                    <a:pt x="32" y="0"/>
                  </a:lnTo>
                  <a:lnTo>
                    <a:pt x="56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6" name="Freeform 38"/>
            <p:cNvSpPr>
              <a:spLocks/>
            </p:cNvSpPr>
            <p:nvPr/>
          </p:nvSpPr>
          <p:spPr bwMode="auto">
            <a:xfrm>
              <a:off x="1151937" y="6285089"/>
              <a:ext cx="36689" cy="73378"/>
            </a:xfrm>
            <a:custGeom>
              <a:avLst/>
              <a:gdLst/>
              <a:ahLst/>
              <a:cxnLst>
                <a:cxn ang="0">
                  <a:pos x="48" y="8"/>
                </a:cxn>
                <a:cxn ang="0">
                  <a:pos x="16" y="104"/>
                </a:cxn>
                <a:cxn ang="0">
                  <a:pos x="0" y="96"/>
                </a:cxn>
                <a:cxn ang="0">
                  <a:pos x="32" y="0"/>
                </a:cxn>
                <a:cxn ang="0">
                  <a:pos x="48" y="8"/>
                </a:cxn>
              </a:cxnLst>
              <a:rect l="0" t="0" r="r" b="b"/>
              <a:pathLst>
                <a:path w="48" h="104">
                  <a:moveTo>
                    <a:pt x="48" y="8"/>
                  </a:moveTo>
                  <a:lnTo>
                    <a:pt x="16" y="104"/>
                  </a:lnTo>
                  <a:lnTo>
                    <a:pt x="0" y="96"/>
                  </a:lnTo>
                  <a:lnTo>
                    <a:pt x="32" y="0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Freeform 39"/>
            <p:cNvSpPr>
              <a:spLocks/>
            </p:cNvSpPr>
            <p:nvPr/>
          </p:nvSpPr>
          <p:spPr bwMode="auto">
            <a:xfrm>
              <a:off x="1060215" y="5963356"/>
              <a:ext cx="24459" cy="28222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32" y="16"/>
                </a:cxn>
                <a:cxn ang="0">
                  <a:pos x="16" y="0"/>
                </a:cxn>
                <a:cxn ang="0">
                  <a:pos x="0" y="8"/>
                </a:cxn>
                <a:cxn ang="0">
                  <a:pos x="0" y="40"/>
                </a:cxn>
              </a:cxnLst>
              <a:rect l="0" t="0" r="r" b="b"/>
              <a:pathLst>
                <a:path w="32" h="40">
                  <a:moveTo>
                    <a:pt x="0" y="40"/>
                  </a:moveTo>
                  <a:lnTo>
                    <a:pt x="32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8" name="Freeform 40"/>
            <p:cNvSpPr>
              <a:spLocks/>
            </p:cNvSpPr>
            <p:nvPr/>
          </p:nvSpPr>
          <p:spPr bwMode="auto">
            <a:xfrm>
              <a:off x="1109133" y="5929489"/>
              <a:ext cx="30574" cy="22578"/>
            </a:xfrm>
            <a:custGeom>
              <a:avLst/>
              <a:gdLst/>
              <a:ahLst/>
              <a:cxnLst>
                <a:cxn ang="0">
                  <a:pos x="40" y="8"/>
                </a:cxn>
                <a:cxn ang="0">
                  <a:pos x="16" y="32"/>
                </a:cxn>
                <a:cxn ang="0">
                  <a:pos x="0" y="16"/>
                </a:cxn>
                <a:cxn ang="0">
                  <a:pos x="16" y="0"/>
                </a:cxn>
                <a:cxn ang="0">
                  <a:pos x="40" y="8"/>
                </a:cxn>
              </a:cxnLst>
              <a:rect l="0" t="0" r="r" b="b"/>
              <a:pathLst>
                <a:path w="40" h="32">
                  <a:moveTo>
                    <a:pt x="40" y="8"/>
                  </a:moveTo>
                  <a:lnTo>
                    <a:pt x="16" y="32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Freeform 41"/>
            <p:cNvSpPr>
              <a:spLocks/>
            </p:cNvSpPr>
            <p:nvPr/>
          </p:nvSpPr>
          <p:spPr bwMode="auto">
            <a:xfrm>
              <a:off x="1054100" y="5906911"/>
              <a:ext cx="42804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6" y="56"/>
                </a:cxn>
                <a:cxn ang="0">
                  <a:pos x="40" y="72"/>
                </a:cxn>
                <a:cxn ang="0">
                  <a:pos x="0" y="16"/>
                </a:cxn>
                <a:cxn ang="0">
                  <a:pos x="16" y="0"/>
                </a:cxn>
              </a:cxnLst>
              <a:rect l="0" t="0" r="r" b="b"/>
              <a:pathLst>
                <a:path w="56" h="72">
                  <a:moveTo>
                    <a:pt x="16" y="0"/>
                  </a:moveTo>
                  <a:lnTo>
                    <a:pt x="56" y="56"/>
                  </a:lnTo>
                  <a:lnTo>
                    <a:pt x="40" y="72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Freeform 42"/>
            <p:cNvSpPr>
              <a:spLocks/>
            </p:cNvSpPr>
            <p:nvPr/>
          </p:nvSpPr>
          <p:spPr bwMode="auto">
            <a:xfrm>
              <a:off x="1023526" y="5889978"/>
              <a:ext cx="79493" cy="62089"/>
            </a:xfrm>
            <a:custGeom>
              <a:avLst/>
              <a:gdLst/>
              <a:ahLst/>
              <a:cxnLst>
                <a:cxn ang="0">
                  <a:pos x="104" y="24"/>
                </a:cxn>
                <a:cxn ang="0">
                  <a:pos x="16" y="88"/>
                </a:cxn>
                <a:cxn ang="0">
                  <a:pos x="0" y="64"/>
                </a:cxn>
                <a:cxn ang="0">
                  <a:pos x="88" y="0"/>
                </a:cxn>
                <a:cxn ang="0">
                  <a:pos x="104" y="24"/>
                </a:cxn>
              </a:cxnLst>
              <a:rect l="0" t="0" r="r" b="b"/>
              <a:pathLst>
                <a:path w="104" h="88">
                  <a:moveTo>
                    <a:pt x="104" y="24"/>
                  </a:moveTo>
                  <a:lnTo>
                    <a:pt x="16" y="88"/>
                  </a:lnTo>
                  <a:lnTo>
                    <a:pt x="0" y="64"/>
                  </a:lnTo>
                  <a:lnTo>
                    <a:pt x="88" y="0"/>
                  </a:lnTo>
                  <a:lnTo>
                    <a:pt x="104" y="2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1" name="Freeform 43"/>
            <p:cNvSpPr>
              <a:spLocks/>
            </p:cNvSpPr>
            <p:nvPr/>
          </p:nvSpPr>
          <p:spPr bwMode="auto">
            <a:xfrm>
              <a:off x="1011296" y="5923844"/>
              <a:ext cx="55033" cy="6773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72" y="80"/>
                </a:cxn>
                <a:cxn ang="0">
                  <a:pos x="56" y="96"/>
                </a:cxn>
                <a:cxn ang="0">
                  <a:pos x="0" y="16"/>
                </a:cxn>
                <a:cxn ang="0">
                  <a:pos x="16" y="0"/>
                </a:cxn>
              </a:cxnLst>
              <a:rect l="0" t="0" r="r" b="b"/>
              <a:pathLst>
                <a:path w="72" h="96">
                  <a:moveTo>
                    <a:pt x="16" y="0"/>
                  </a:moveTo>
                  <a:lnTo>
                    <a:pt x="72" y="80"/>
                  </a:lnTo>
                  <a:lnTo>
                    <a:pt x="56" y="96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2" name="Freeform 44"/>
            <p:cNvSpPr>
              <a:spLocks/>
            </p:cNvSpPr>
            <p:nvPr/>
          </p:nvSpPr>
          <p:spPr bwMode="auto">
            <a:xfrm>
              <a:off x="1078559" y="5878689"/>
              <a:ext cx="61148" cy="6773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80" y="80"/>
                </a:cxn>
                <a:cxn ang="0">
                  <a:pos x="56" y="96"/>
                </a:cxn>
                <a:cxn ang="0">
                  <a:pos x="0" y="8"/>
                </a:cxn>
                <a:cxn ang="0">
                  <a:pos x="16" y="0"/>
                </a:cxn>
              </a:cxnLst>
              <a:rect l="0" t="0" r="r" b="b"/>
              <a:pathLst>
                <a:path w="80" h="96">
                  <a:moveTo>
                    <a:pt x="16" y="0"/>
                  </a:moveTo>
                  <a:lnTo>
                    <a:pt x="80" y="80"/>
                  </a:lnTo>
                  <a:lnTo>
                    <a:pt x="56" y="96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auto">
            <a:xfrm>
              <a:off x="595489" y="5794022"/>
              <a:ext cx="24459" cy="28222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24" y="0"/>
                </a:cxn>
                <a:cxn ang="0">
                  <a:pos x="0" y="8"/>
                </a:cxn>
                <a:cxn ang="0">
                  <a:pos x="8" y="32"/>
                </a:cxn>
                <a:cxn ang="0">
                  <a:pos x="32" y="40"/>
                </a:cxn>
              </a:cxnLst>
              <a:rect l="0" t="0" r="r" b="b"/>
              <a:pathLst>
                <a:path w="32" h="40">
                  <a:moveTo>
                    <a:pt x="32" y="4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4" name="Freeform 46"/>
            <p:cNvSpPr>
              <a:spLocks/>
            </p:cNvSpPr>
            <p:nvPr/>
          </p:nvSpPr>
          <p:spPr bwMode="auto">
            <a:xfrm>
              <a:off x="571030" y="5737578"/>
              <a:ext cx="24459" cy="2257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2" y="24"/>
                </a:cxn>
                <a:cxn ang="0">
                  <a:pos x="8" y="32"/>
                </a:cxn>
                <a:cxn ang="0">
                  <a:pos x="0" y="16"/>
                </a:cxn>
                <a:cxn ang="0">
                  <a:pos x="16" y="0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32" y="24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5" name="Freeform 47"/>
            <p:cNvSpPr>
              <a:spLocks/>
            </p:cNvSpPr>
            <p:nvPr/>
          </p:nvSpPr>
          <p:spPr bwMode="auto">
            <a:xfrm>
              <a:off x="534341" y="5777089"/>
              <a:ext cx="55033" cy="33867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64" y="0"/>
                </a:cxn>
                <a:cxn ang="0">
                  <a:pos x="72" y="16"/>
                </a:cxn>
                <a:cxn ang="0">
                  <a:pos x="8" y="48"/>
                </a:cxn>
                <a:cxn ang="0">
                  <a:pos x="0" y="24"/>
                </a:cxn>
              </a:cxnLst>
              <a:rect l="0" t="0" r="r" b="b"/>
              <a:pathLst>
                <a:path w="72" h="48">
                  <a:moveTo>
                    <a:pt x="0" y="24"/>
                  </a:moveTo>
                  <a:lnTo>
                    <a:pt x="64" y="0"/>
                  </a:lnTo>
                  <a:lnTo>
                    <a:pt x="72" y="16"/>
                  </a:lnTo>
                  <a:lnTo>
                    <a:pt x="8" y="4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6" name="Freeform 48"/>
            <p:cNvSpPr>
              <a:spLocks/>
            </p:cNvSpPr>
            <p:nvPr/>
          </p:nvSpPr>
          <p:spPr bwMode="auto">
            <a:xfrm>
              <a:off x="522111" y="5760156"/>
              <a:ext cx="55033" cy="7902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72" y="104"/>
                </a:cxn>
                <a:cxn ang="0">
                  <a:pos x="48" y="112"/>
                </a:cxn>
                <a:cxn ang="0">
                  <a:pos x="0" y="8"/>
                </a:cxn>
                <a:cxn ang="0">
                  <a:pos x="24" y="0"/>
                </a:cxn>
              </a:cxnLst>
              <a:rect l="0" t="0" r="r" b="b"/>
              <a:pathLst>
                <a:path w="72" h="112">
                  <a:moveTo>
                    <a:pt x="24" y="0"/>
                  </a:moveTo>
                  <a:lnTo>
                    <a:pt x="72" y="104"/>
                  </a:lnTo>
                  <a:lnTo>
                    <a:pt x="48" y="112"/>
                  </a:lnTo>
                  <a:lnTo>
                    <a:pt x="0" y="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7" name="Freeform 49"/>
            <p:cNvSpPr>
              <a:spLocks/>
            </p:cNvSpPr>
            <p:nvPr/>
          </p:nvSpPr>
          <p:spPr bwMode="auto">
            <a:xfrm>
              <a:off x="540456" y="5810956"/>
              <a:ext cx="79493" cy="39511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96" y="0"/>
                </a:cxn>
                <a:cxn ang="0">
                  <a:pos x="104" y="16"/>
                </a:cxn>
                <a:cxn ang="0">
                  <a:pos x="8" y="56"/>
                </a:cxn>
                <a:cxn ang="0">
                  <a:pos x="0" y="40"/>
                </a:cxn>
              </a:cxnLst>
              <a:rect l="0" t="0" r="r" b="b"/>
              <a:pathLst>
                <a:path w="104" h="56">
                  <a:moveTo>
                    <a:pt x="0" y="40"/>
                  </a:moveTo>
                  <a:lnTo>
                    <a:pt x="96" y="0"/>
                  </a:lnTo>
                  <a:lnTo>
                    <a:pt x="104" y="16"/>
                  </a:lnTo>
                  <a:lnTo>
                    <a:pt x="8" y="56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8" name="Freeform 50"/>
            <p:cNvSpPr>
              <a:spLocks/>
            </p:cNvSpPr>
            <p:nvPr/>
          </p:nvSpPr>
          <p:spPr bwMode="auto">
            <a:xfrm>
              <a:off x="509881" y="5737578"/>
              <a:ext cx="79493" cy="39511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96" y="0"/>
                </a:cxn>
                <a:cxn ang="0">
                  <a:pos x="104" y="16"/>
                </a:cxn>
                <a:cxn ang="0">
                  <a:pos x="8" y="56"/>
                </a:cxn>
                <a:cxn ang="0">
                  <a:pos x="0" y="32"/>
                </a:cxn>
              </a:cxnLst>
              <a:rect l="0" t="0" r="r" b="b"/>
              <a:pathLst>
                <a:path w="104" h="56">
                  <a:moveTo>
                    <a:pt x="0" y="32"/>
                  </a:moveTo>
                  <a:lnTo>
                    <a:pt x="96" y="0"/>
                  </a:lnTo>
                  <a:lnTo>
                    <a:pt x="104" y="16"/>
                  </a:lnTo>
                  <a:lnTo>
                    <a:pt x="8" y="56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9" name="Freeform 51"/>
            <p:cNvSpPr>
              <a:spLocks/>
            </p:cNvSpPr>
            <p:nvPr/>
          </p:nvSpPr>
          <p:spPr bwMode="auto">
            <a:xfrm>
              <a:off x="778933" y="5788378"/>
              <a:ext cx="24459" cy="28222"/>
            </a:xfrm>
            <a:custGeom>
              <a:avLst/>
              <a:gdLst/>
              <a:ahLst/>
              <a:cxnLst>
                <a:cxn ang="0">
                  <a:pos x="24" y="40"/>
                </a:cxn>
                <a:cxn ang="0">
                  <a:pos x="32" y="0"/>
                </a:cxn>
                <a:cxn ang="0">
                  <a:pos x="8" y="0"/>
                </a:cxn>
                <a:cxn ang="0">
                  <a:pos x="0" y="24"/>
                </a:cxn>
                <a:cxn ang="0">
                  <a:pos x="24" y="40"/>
                </a:cxn>
              </a:cxnLst>
              <a:rect l="0" t="0" r="r" b="b"/>
              <a:pathLst>
                <a:path w="32" h="40">
                  <a:moveTo>
                    <a:pt x="24" y="40"/>
                  </a:moveTo>
                  <a:lnTo>
                    <a:pt x="32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24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0" name="Freeform 52"/>
            <p:cNvSpPr>
              <a:spLocks/>
            </p:cNvSpPr>
            <p:nvPr/>
          </p:nvSpPr>
          <p:spPr bwMode="auto">
            <a:xfrm>
              <a:off x="730015" y="5726289"/>
              <a:ext cx="30574" cy="84667"/>
            </a:xfrm>
            <a:custGeom>
              <a:avLst/>
              <a:gdLst/>
              <a:ahLst/>
              <a:cxnLst>
                <a:cxn ang="0">
                  <a:pos x="40" y="8"/>
                </a:cxn>
                <a:cxn ang="0">
                  <a:pos x="24" y="120"/>
                </a:cxn>
                <a:cxn ang="0">
                  <a:pos x="0" y="120"/>
                </a:cxn>
                <a:cxn ang="0">
                  <a:pos x="8" y="0"/>
                </a:cxn>
                <a:cxn ang="0">
                  <a:pos x="40" y="8"/>
                </a:cxn>
              </a:cxnLst>
              <a:rect l="0" t="0" r="r" b="b"/>
              <a:pathLst>
                <a:path w="40" h="120">
                  <a:moveTo>
                    <a:pt x="40" y="8"/>
                  </a:moveTo>
                  <a:lnTo>
                    <a:pt x="24" y="120"/>
                  </a:lnTo>
                  <a:lnTo>
                    <a:pt x="0" y="120"/>
                  </a:lnTo>
                  <a:lnTo>
                    <a:pt x="8" y="0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auto">
            <a:xfrm>
              <a:off x="717785" y="5799667"/>
              <a:ext cx="79493" cy="2257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04" y="8"/>
                </a:cxn>
                <a:cxn ang="0">
                  <a:pos x="104" y="32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104" h="32">
                  <a:moveTo>
                    <a:pt x="8" y="0"/>
                  </a:moveTo>
                  <a:lnTo>
                    <a:pt x="104" y="8"/>
                  </a:lnTo>
                  <a:lnTo>
                    <a:pt x="104" y="32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Freeform 54"/>
            <p:cNvSpPr>
              <a:spLocks/>
            </p:cNvSpPr>
            <p:nvPr/>
          </p:nvSpPr>
          <p:spPr bwMode="auto">
            <a:xfrm>
              <a:off x="730015" y="5720644"/>
              <a:ext cx="42804" cy="169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48" y="24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w="56" h="24">
                  <a:moveTo>
                    <a:pt x="0" y="0"/>
                  </a:moveTo>
                  <a:lnTo>
                    <a:pt x="56" y="0"/>
                  </a:lnTo>
                  <a:lnTo>
                    <a:pt x="48" y="24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Freeform 55"/>
            <p:cNvSpPr>
              <a:spLocks/>
            </p:cNvSpPr>
            <p:nvPr/>
          </p:nvSpPr>
          <p:spPr bwMode="auto">
            <a:xfrm>
              <a:off x="271404" y="6324600"/>
              <a:ext cx="30574" cy="39511"/>
            </a:xfrm>
            <a:custGeom>
              <a:avLst/>
              <a:gdLst/>
              <a:ahLst/>
              <a:cxnLst>
                <a:cxn ang="0">
                  <a:pos x="16" y="56"/>
                </a:cxn>
                <a:cxn ang="0">
                  <a:pos x="0" y="8"/>
                </a:cxn>
                <a:cxn ang="0">
                  <a:pos x="16" y="0"/>
                </a:cxn>
                <a:cxn ang="0">
                  <a:pos x="40" y="48"/>
                </a:cxn>
                <a:cxn ang="0">
                  <a:pos x="16" y="56"/>
                </a:cxn>
              </a:cxnLst>
              <a:rect l="0" t="0" r="r" b="b"/>
              <a:pathLst>
                <a:path w="40" h="56">
                  <a:moveTo>
                    <a:pt x="16" y="56"/>
                  </a:moveTo>
                  <a:lnTo>
                    <a:pt x="0" y="8"/>
                  </a:lnTo>
                  <a:lnTo>
                    <a:pt x="16" y="0"/>
                  </a:lnTo>
                  <a:lnTo>
                    <a:pt x="40" y="48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4" name="Freeform 56"/>
            <p:cNvSpPr>
              <a:spLocks/>
            </p:cNvSpPr>
            <p:nvPr/>
          </p:nvSpPr>
          <p:spPr bwMode="auto">
            <a:xfrm>
              <a:off x="350896" y="6296378"/>
              <a:ext cx="30574" cy="39511"/>
            </a:xfrm>
            <a:custGeom>
              <a:avLst/>
              <a:gdLst/>
              <a:ahLst/>
              <a:cxnLst>
                <a:cxn ang="0">
                  <a:pos x="16" y="56"/>
                </a:cxn>
                <a:cxn ang="0">
                  <a:pos x="0" y="8"/>
                </a:cxn>
                <a:cxn ang="0">
                  <a:pos x="16" y="0"/>
                </a:cxn>
                <a:cxn ang="0">
                  <a:pos x="40" y="48"/>
                </a:cxn>
                <a:cxn ang="0">
                  <a:pos x="16" y="56"/>
                </a:cxn>
              </a:cxnLst>
              <a:rect l="0" t="0" r="r" b="b"/>
              <a:pathLst>
                <a:path w="40" h="56">
                  <a:moveTo>
                    <a:pt x="16" y="56"/>
                  </a:moveTo>
                  <a:lnTo>
                    <a:pt x="0" y="8"/>
                  </a:lnTo>
                  <a:lnTo>
                    <a:pt x="16" y="0"/>
                  </a:lnTo>
                  <a:lnTo>
                    <a:pt x="40" y="48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5" name="Freeform 57"/>
            <p:cNvSpPr>
              <a:spLocks/>
            </p:cNvSpPr>
            <p:nvPr/>
          </p:nvSpPr>
          <p:spPr bwMode="auto">
            <a:xfrm>
              <a:off x="277519" y="6307667"/>
              <a:ext cx="91722" cy="45156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12" y="0"/>
                </a:cxn>
                <a:cxn ang="0">
                  <a:pos x="120" y="24"/>
                </a:cxn>
                <a:cxn ang="0">
                  <a:pos x="16" y="64"/>
                </a:cxn>
                <a:cxn ang="0">
                  <a:pos x="0" y="40"/>
                </a:cxn>
              </a:cxnLst>
              <a:rect l="0" t="0" r="r" b="b"/>
              <a:pathLst>
                <a:path w="120" h="64">
                  <a:moveTo>
                    <a:pt x="0" y="40"/>
                  </a:moveTo>
                  <a:lnTo>
                    <a:pt x="112" y="0"/>
                  </a:lnTo>
                  <a:lnTo>
                    <a:pt x="120" y="24"/>
                  </a:lnTo>
                  <a:lnTo>
                    <a:pt x="16" y="6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6" name="Freeform 58"/>
            <p:cNvSpPr>
              <a:spLocks/>
            </p:cNvSpPr>
            <p:nvPr/>
          </p:nvSpPr>
          <p:spPr bwMode="auto">
            <a:xfrm>
              <a:off x="240830" y="6064956"/>
              <a:ext cx="24459" cy="39511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8" y="0"/>
                </a:cxn>
                <a:cxn ang="0">
                  <a:pos x="32" y="0"/>
                </a:cxn>
                <a:cxn ang="0">
                  <a:pos x="16" y="56"/>
                </a:cxn>
                <a:cxn ang="0">
                  <a:pos x="0" y="56"/>
                </a:cxn>
              </a:cxnLst>
              <a:rect l="0" t="0" r="r" b="b"/>
              <a:pathLst>
                <a:path w="32" h="56">
                  <a:moveTo>
                    <a:pt x="0" y="56"/>
                  </a:moveTo>
                  <a:lnTo>
                    <a:pt x="8" y="0"/>
                  </a:lnTo>
                  <a:lnTo>
                    <a:pt x="32" y="0"/>
                  </a:lnTo>
                  <a:lnTo>
                    <a:pt x="16" y="5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auto">
            <a:xfrm>
              <a:off x="326437" y="6076244"/>
              <a:ext cx="18344" cy="451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8" y="0"/>
                </a:cxn>
                <a:cxn ang="0">
                  <a:pos x="24" y="8"/>
                </a:cxn>
                <a:cxn ang="0">
                  <a:pos x="16" y="64"/>
                </a:cxn>
                <a:cxn ang="0">
                  <a:pos x="0" y="56"/>
                </a:cxn>
              </a:cxnLst>
              <a:rect l="0" t="0" r="r" b="b"/>
              <a:pathLst>
                <a:path w="24" h="64">
                  <a:moveTo>
                    <a:pt x="0" y="56"/>
                  </a:moveTo>
                  <a:lnTo>
                    <a:pt x="8" y="0"/>
                  </a:lnTo>
                  <a:lnTo>
                    <a:pt x="24" y="8"/>
                  </a:lnTo>
                  <a:lnTo>
                    <a:pt x="16" y="64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Freeform 60"/>
            <p:cNvSpPr>
              <a:spLocks/>
            </p:cNvSpPr>
            <p:nvPr/>
          </p:nvSpPr>
          <p:spPr bwMode="auto">
            <a:xfrm>
              <a:off x="246944" y="6076244"/>
              <a:ext cx="91722" cy="3386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20" y="16"/>
                </a:cxn>
                <a:cxn ang="0">
                  <a:pos x="112" y="48"/>
                </a:cxn>
                <a:cxn ang="0">
                  <a:pos x="0" y="24"/>
                </a:cxn>
                <a:cxn ang="0">
                  <a:pos x="8" y="0"/>
                </a:cxn>
              </a:cxnLst>
              <a:rect l="0" t="0" r="r" b="b"/>
              <a:pathLst>
                <a:path w="120" h="48">
                  <a:moveTo>
                    <a:pt x="8" y="0"/>
                  </a:moveTo>
                  <a:lnTo>
                    <a:pt x="120" y="16"/>
                  </a:lnTo>
                  <a:lnTo>
                    <a:pt x="112" y="48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9" name="Rectangle 61"/>
            <p:cNvSpPr>
              <a:spLocks noChangeArrowheads="1"/>
            </p:cNvSpPr>
            <p:nvPr/>
          </p:nvSpPr>
          <p:spPr bwMode="auto">
            <a:xfrm>
              <a:off x="1191683" y="6135511"/>
              <a:ext cx="12230" cy="33867"/>
            </a:xfrm>
            <a:prstGeom prst="rect">
              <a:avLst/>
            </a:pr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0" name="Rectangle 62"/>
            <p:cNvSpPr>
              <a:spLocks noChangeArrowheads="1"/>
            </p:cNvSpPr>
            <p:nvPr/>
          </p:nvSpPr>
          <p:spPr bwMode="auto">
            <a:xfrm>
              <a:off x="1106076" y="6141156"/>
              <a:ext cx="12230" cy="28222"/>
            </a:xfrm>
            <a:prstGeom prst="rect">
              <a:avLst/>
            </a:pr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Freeform 63"/>
            <p:cNvSpPr>
              <a:spLocks/>
            </p:cNvSpPr>
            <p:nvPr/>
          </p:nvSpPr>
          <p:spPr bwMode="auto">
            <a:xfrm>
              <a:off x="1109133" y="6143978"/>
              <a:ext cx="91722" cy="22578"/>
            </a:xfrm>
            <a:custGeom>
              <a:avLst/>
              <a:gdLst/>
              <a:ahLst/>
              <a:cxnLst>
                <a:cxn ang="0">
                  <a:pos x="120" y="24"/>
                </a:cxn>
                <a:cxn ang="0">
                  <a:pos x="0" y="32"/>
                </a:cxn>
                <a:cxn ang="0">
                  <a:pos x="0" y="0"/>
                </a:cxn>
                <a:cxn ang="0">
                  <a:pos x="120" y="0"/>
                </a:cxn>
                <a:cxn ang="0">
                  <a:pos x="120" y="24"/>
                </a:cxn>
              </a:cxnLst>
              <a:rect l="0" t="0" r="r" b="b"/>
              <a:pathLst>
                <a:path w="120" h="32">
                  <a:moveTo>
                    <a:pt x="120" y="24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120" y="0"/>
                  </a:lnTo>
                  <a:lnTo>
                    <a:pt x="120" y="2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Freeform 64"/>
            <p:cNvSpPr>
              <a:spLocks/>
            </p:cNvSpPr>
            <p:nvPr/>
          </p:nvSpPr>
          <p:spPr bwMode="auto">
            <a:xfrm>
              <a:off x="858426" y="5743222"/>
              <a:ext cx="24459" cy="22578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24" y="32"/>
                </a:cxn>
                <a:cxn ang="0">
                  <a:pos x="0" y="32"/>
                </a:cxn>
                <a:cxn ang="0">
                  <a:pos x="8" y="8"/>
                </a:cxn>
                <a:cxn ang="0">
                  <a:pos x="32" y="0"/>
                </a:cxn>
              </a:cxnLst>
              <a:rect l="0" t="0" r="r" b="b"/>
              <a:pathLst>
                <a:path w="32" h="32">
                  <a:moveTo>
                    <a:pt x="32" y="0"/>
                  </a:moveTo>
                  <a:lnTo>
                    <a:pt x="24" y="32"/>
                  </a:lnTo>
                  <a:lnTo>
                    <a:pt x="0" y="32"/>
                  </a:lnTo>
                  <a:lnTo>
                    <a:pt x="8" y="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Freeform 65"/>
            <p:cNvSpPr>
              <a:spLocks/>
            </p:cNvSpPr>
            <p:nvPr/>
          </p:nvSpPr>
          <p:spPr bwMode="auto">
            <a:xfrm>
              <a:off x="797278" y="5726289"/>
              <a:ext cx="18344" cy="2822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2"/>
                </a:cxn>
                <a:cxn ang="0">
                  <a:pos x="16" y="40"/>
                </a:cxn>
                <a:cxn ang="0">
                  <a:pos x="24" y="16"/>
                </a:cxn>
                <a:cxn ang="0">
                  <a:pos x="8" y="0"/>
                </a:cxn>
              </a:cxnLst>
              <a:rect l="0" t="0" r="r" b="b"/>
              <a:pathLst>
                <a:path w="24" h="40">
                  <a:moveTo>
                    <a:pt x="8" y="0"/>
                  </a:moveTo>
                  <a:lnTo>
                    <a:pt x="0" y="32"/>
                  </a:lnTo>
                  <a:lnTo>
                    <a:pt x="16" y="40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4" name="Freeform 66"/>
            <p:cNvSpPr>
              <a:spLocks/>
            </p:cNvSpPr>
            <p:nvPr/>
          </p:nvSpPr>
          <p:spPr bwMode="auto">
            <a:xfrm>
              <a:off x="797278" y="5810956"/>
              <a:ext cx="42804" cy="2257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6" y="8"/>
                </a:cxn>
                <a:cxn ang="0">
                  <a:pos x="56" y="32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56" h="32">
                  <a:moveTo>
                    <a:pt x="8" y="0"/>
                  </a:moveTo>
                  <a:lnTo>
                    <a:pt x="56" y="8"/>
                  </a:lnTo>
                  <a:lnTo>
                    <a:pt x="56" y="32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5" name="Freeform 67"/>
            <p:cNvSpPr>
              <a:spLocks/>
            </p:cNvSpPr>
            <p:nvPr/>
          </p:nvSpPr>
          <p:spPr bwMode="auto">
            <a:xfrm>
              <a:off x="803393" y="5726289"/>
              <a:ext cx="79493" cy="33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" y="24"/>
                </a:cxn>
                <a:cxn ang="0">
                  <a:pos x="96" y="48"/>
                </a:cxn>
                <a:cxn ang="0">
                  <a:pos x="0" y="24"/>
                </a:cxn>
                <a:cxn ang="0">
                  <a:pos x="0" y="0"/>
                </a:cxn>
              </a:cxnLst>
              <a:rect l="0" t="0" r="r" b="b"/>
              <a:pathLst>
                <a:path w="104" h="48">
                  <a:moveTo>
                    <a:pt x="0" y="0"/>
                  </a:moveTo>
                  <a:lnTo>
                    <a:pt x="104" y="24"/>
                  </a:lnTo>
                  <a:lnTo>
                    <a:pt x="96" y="48"/>
                  </a:lnTo>
                  <a:lnTo>
                    <a:pt x="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6" name="Freeform 68"/>
            <p:cNvSpPr>
              <a:spLocks/>
            </p:cNvSpPr>
            <p:nvPr/>
          </p:nvSpPr>
          <p:spPr bwMode="auto">
            <a:xfrm>
              <a:off x="809507" y="5743222"/>
              <a:ext cx="42804" cy="79022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24" y="112"/>
                </a:cxn>
                <a:cxn ang="0">
                  <a:pos x="0" y="104"/>
                </a:cxn>
                <a:cxn ang="0">
                  <a:pos x="24" y="0"/>
                </a:cxn>
                <a:cxn ang="0">
                  <a:pos x="56" y="0"/>
                </a:cxn>
              </a:cxnLst>
              <a:rect l="0" t="0" r="r" b="b"/>
              <a:pathLst>
                <a:path w="56" h="112">
                  <a:moveTo>
                    <a:pt x="56" y="0"/>
                  </a:moveTo>
                  <a:lnTo>
                    <a:pt x="24" y="112"/>
                  </a:lnTo>
                  <a:lnTo>
                    <a:pt x="0" y="104"/>
                  </a:lnTo>
                  <a:lnTo>
                    <a:pt x="24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7" name="Freeform 69"/>
            <p:cNvSpPr>
              <a:spLocks/>
            </p:cNvSpPr>
            <p:nvPr/>
          </p:nvSpPr>
          <p:spPr bwMode="auto">
            <a:xfrm>
              <a:off x="265289" y="5980289"/>
              <a:ext cx="30574" cy="451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16" y="0"/>
                </a:cxn>
                <a:cxn ang="0">
                  <a:pos x="40" y="8"/>
                </a:cxn>
                <a:cxn ang="0">
                  <a:pos x="16" y="64"/>
                </a:cxn>
                <a:cxn ang="0">
                  <a:pos x="0" y="56"/>
                </a:cxn>
              </a:cxnLst>
              <a:rect l="0" t="0" r="r" b="b"/>
              <a:pathLst>
                <a:path w="40" h="64">
                  <a:moveTo>
                    <a:pt x="0" y="56"/>
                  </a:moveTo>
                  <a:lnTo>
                    <a:pt x="16" y="0"/>
                  </a:lnTo>
                  <a:lnTo>
                    <a:pt x="40" y="8"/>
                  </a:lnTo>
                  <a:lnTo>
                    <a:pt x="16" y="64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8" name="Freeform 70"/>
            <p:cNvSpPr>
              <a:spLocks/>
            </p:cNvSpPr>
            <p:nvPr/>
          </p:nvSpPr>
          <p:spPr bwMode="auto">
            <a:xfrm>
              <a:off x="332552" y="6042378"/>
              <a:ext cx="30574" cy="33867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6" y="0"/>
                </a:cxn>
                <a:cxn ang="0">
                  <a:pos x="40" y="8"/>
                </a:cxn>
                <a:cxn ang="0">
                  <a:pos x="24" y="48"/>
                </a:cxn>
                <a:cxn ang="0">
                  <a:pos x="0" y="40"/>
                </a:cxn>
              </a:cxnLst>
              <a:rect l="0" t="0" r="r" b="b"/>
              <a:pathLst>
                <a:path w="40" h="48">
                  <a:moveTo>
                    <a:pt x="0" y="40"/>
                  </a:moveTo>
                  <a:lnTo>
                    <a:pt x="16" y="0"/>
                  </a:lnTo>
                  <a:lnTo>
                    <a:pt x="40" y="8"/>
                  </a:lnTo>
                  <a:lnTo>
                    <a:pt x="24" y="48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9" name="Freeform 71"/>
            <p:cNvSpPr>
              <a:spLocks/>
            </p:cNvSpPr>
            <p:nvPr/>
          </p:nvSpPr>
          <p:spPr bwMode="auto">
            <a:xfrm>
              <a:off x="357011" y="5985933"/>
              <a:ext cx="30574" cy="39511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6" y="0"/>
                </a:cxn>
                <a:cxn ang="0">
                  <a:pos x="40" y="8"/>
                </a:cxn>
                <a:cxn ang="0">
                  <a:pos x="16" y="56"/>
                </a:cxn>
                <a:cxn ang="0">
                  <a:pos x="0" y="48"/>
                </a:cxn>
              </a:cxnLst>
              <a:rect l="0" t="0" r="r" b="b"/>
              <a:pathLst>
                <a:path w="40" h="56">
                  <a:moveTo>
                    <a:pt x="0" y="48"/>
                  </a:moveTo>
                  <a:lnTo>
                    <a:pt x="16" y="0"/>
                  </a:lnTo>
                  <a:lnTo>
                    <a:pt x="40" y="8"/>
                  </a:lnTo>
                  <a:lnTo>
                    <a:pt x="16" y="5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0" name="Freeform 72"/>
            <p:cNvSpPr>
              <a:spLocks/>
            </p:cNvSpPr>
            <p:nvPr/>
          </p:nvSpPr>
          <p:spPr bwMode="auto">
            <a:xfrm>
              <a:off x="277519" y="6002867"/>
              <a:ext cx="79493" cy="7337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04" y="80"/>
                </a:cxn>
                <a:cxn ang="0">
                  <a:pos x="96" y="104"/>
                </a:cxn>
                <a:cxn ang="0">
                  <a:pos x="0" y="24"/>
                </a:cxn>
                <a:cxn ang="0">
                  <a:pos x="8" y="0"/>
                </a:cxn>
              </a:cxnLst>
              <a:rect l="0" t="0" r="r" b="b"/>
              <a:pathLst>
                <a:path w="104" h="104">
                  <a:moveTo>
                    <a:pt x="8" y="0"/>
                  </a:moveTo>
                  <a:lnTo>
                    <a:pt x="104" y="80"/>
                  </a:lnTo>
                  <a:lnTo>
                    <a:pt x="96" y="104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1" name="Freeform 73"/>
            <p:cNvSpPr>
              <a:spLocks/>
            </p:cNvSpPr>
            <p:nvPr/>
          </p:nvSpPr>
          <p:spPr bwMode="auto">
            <a:xfrm>
              <a:off x="283633" y="5991578"/>
              <a:ext cx="97837" cy="22578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20" y="32"/>
                </a:cxn>
                <a:cxn ang="0">
                  <a:pos x="128" y="8"/>
                </a:cxn>
                <a:cxn ang="0">
                  <a:pos x="8" y="0"/>
                </a:cxn>
                <a:cxn ang="0">
                  <a:pos x="0" y="24"/>
                </a:cxn>
              </a:cxnLst>
              <a:rect l="0" t="0" r="r" b="b"/>
              <a:pathLst>
                <a:path w="128" h="32">
                  <a:moveTo>
                    <a:pt x="0" y="24"/>
                  </a:moveTo>
                  <a:lnTo>
                    <a:pt x="120" y="32"/>
                  </a:lnTo>
                  <a:lnTo>
                    <a:pt x="128" y="8"/>
                  </a:lnTo>
                  <a:lnTo>
                    <a:pt x="8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2" name="Freeform 74"/>
            <p:cNvSpPr>
              <a:spLocks/>
            </p:cNvSpPr>
            <p:nvPr/>
          </p:nvSpPr>
          <p:spPr bwMode="auto">
            <a:xfrm>
              <a:off x="314207" y="5997222"/>
              <a:ext cx="36689" cy="50800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24" y="0"/>
                </a:cxn>
                <a:cxn ang="0">
                  <a:pos x="48" y="16"/>
                </a:cxn>
                <a:cxn ang="0">
                  <a:pos x="24" y="72"/>
                </a:cxn>
                <a:cxn ang="0">
                  <a:pos x="0" y="64"/>
                </a:cxn>
              </a:cxnLst>
              <a:rect l="0" t="0" r="r" b="b"/>
              <a:pathLst>
                <a:path w="48" h="72">
                  <a:moveTo>
                    <a:pt x="0" y="64"/>
                  </a:moveTo>
                  <a:lnTo>
                    <a:pt x="24" y="0"/>
                  </a:lnTo>
                  <a:lnTo>
                    <a:pt x="48" y="16"/>
                  </a:lnTo>
                  <a:lnTo>
                    <a:pt x="24" y="7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3" name="Freeform 75"/>
            <p:cNvSpPr>
              <a:spLocks/>
            </p:cNvSpPr>
            <p:nvPr/>
          </p:nvSpPr>
          <p:spPr bwMode="auto">
            <a:xfrm>
              <a:off x="632178" y="5720644"/>
              <a:ext cx="48919" cy="2257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64" y="0"/>
                </a:cxn>
                <a:cxn ang="0">
                  <a:pos x="64" y="24"/>
                </a:cxn>
                <a:cxn ang="0">
                  <a:pos x="8" y="32"/>
                </a:cxn>
                <a:cxn ang="0">
                  <a:pos x="0" y="8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64" y="0"/>
                  </a:lnTo>
                  <a:lnTo>
                    <a:pt x="64" y="24"/>
                  </a:lnTo>
                  <a:lnTo>
                    <a:pt x="8" y="3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4" name="Freeform 76"/>
            <p:cNvSpPr>
              <a:spLocks/>
            </p:cNvSpPr>
            <p:nvPr/>
          </p:nvSpPr>
          <p:spPr bwMode="auto">
            <a:xfrm>
              <a:off x="619948" y="5799667"/>
              <a:ext cx="36689" cy="22578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48" y="0"/>
                </a:cxn>
                <a:cxn ang="0">
                  <a:pos x="48" y="24"/>
                </a:cxn>
                <a:cxn ang="0">
                  <a:pos x="0" y="32"/>
                </a:cxn>
                <a:cxn ang="0">
                  <a:pos x="0" y="16"/>
                </a:cxn>
              </a:cxnLst>
              <a:rect l="0" t="0" r="r" b="b"/>
              <a:pathLst>
                <a:path w="48" h="32">
                  <a:moveTo>
                    <a:pt x="0" y="16"/>
                  </a:moveTo>
                  <a:lnTo>
                    <a:pt x="48" y="0"/>
                  </a:lnTo>
                  <a:lnTo>
                    <a:pt x="48" y="24"/>
                  </a:lnTo>
                  <a:lnTo>
                    <a:pt x="0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5" name="Freeform 77"/>
            <p:cNvSpPr>
              <a:spLocks/>
            </p:cNvSpPr>
            <p:nvPr/>
          </p:nvSpPr>
          <p:spPr bwMode="auto">
            <a:xfrm>
              <a:off x="681096" y="5794022"/>
              <a:ext cx="42804" cy="16933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8" y="0"/>
                </a:cxn>
                <a:cxn ang="0">
                  <a:pos x="56" y="24"/>
                </a:cxn>
                <a:cxn ang="0">
                  <a:pos x="8" y="24"/>
                </a:cxn>
                <a:cxn ang="0">
                  <a:pos x="0" y="8"/>
                </a:cxn>
              </a:cxnLst>
              <a:rect l="0" t="0" r="r" b="b"/>
              <a:pathLst>
                <a:path w="56" h="24">
                  <a:moveTo>
                    <a:pt x="0" y="8"/>
                  </a:moveTo>
                  <a:lnTo>
                    <a:pt x="48" y="0"/>
                  </a:lnTo>
                  <a:lnTo>
                    <a:pt x="56" y="24"/>
                  </a:lnTo>
                  <a:lnTo>
                    <a:pt x="8" y="2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6" name="Freeform 78"/>
            <p:cNvSpPr>
              <a:spLocks/>
            </p:cNvSpPr>
            <p:nvPr/>
          </p:nvSpPr>
          <p:spPr bwMode="auto">
            <a:xfrm>
              <a:off x="626063" y="5731933"/>
              <a:ext cx="36689" cy="84667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24" y="120"/>
                </a:cxn>
                <a:cxn ang="0">
                  <a:pos x="0" y="120"/>
                </a:cxn>
                <a:cxn ang="0">
                  <a:pos x="24" y="8"/>
                </a:cxn>
                <a:cxn ang="0">
                  <a:pos x="48" y="0"/>
                </a:cxn>
              </a:cxnLst>
              <a:rect l="0" t="0" r="r" b="b"/>
              <a:pathLst>
                <a:path w="48" h="120">
                  <a:moveTo>
                    <a:pt x="48" y="0"/>
                  </a:moveTo>
                  <a:lnTo>
                    <a:pt x="24" y="120"/>
                  </a:lnTo>
                  <a:lnTo>
                    <a:pt x="0" y="120"/>
                  </a:lnTo>
                  <a:lnTo>
                    <a:pt x="24" y="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7" name="Freeform 79"/>
            <p:cNvSpPr>
              <a:spLocks/>
            </p:cNvSpPr>
            <p:nvPr/>
          </p:nvSpPr>
          <p:spPr bwMode="auto">
            <a:xfrm>
              <a:off x="656637" y="5731933"/>
              <a:ext cx="55033" cy="7902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8" y="112"/>
                </a:cxn>
                <a:cxn ang="0">
                  <a:pos x="72" y="112"/>
                </a:cxn>
                <a:cxn ang="0">
                  <a:pos x="32" y="0"/>
                </a:cxn>
                <a:cxn ang="0">
                  <a:pos x="0" y="8"/>
                </a:cxn>
              </a:cxnLst>
              <a:rect l="0" t="0" r="r" b="b"/>
              <a:pathLst>
                <a:path w="72" h="112">
                  <a:moveTo>
                    <a:pt x="0" y="8"/>
                  </a:moveTo>
                  <a:lnTo>
                    <a:pt x="48" y="112"/>
                  </a:lnTo>
                  <a:lnTo>
                    <a:pt x="72" y="112"/>
                  </a:lnTo>
                  <a:lnTo>
                    <a:pt x="3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8" name="Freeform 80"/>
            <p:cNvSpPr>
              <a:spLocks/>
            </p:cNvSpPr>
            <p:nvPr/>
          </p:nvSpPr>
          <p:spPr bwMode="auto">
            <a:xfrm>
              <a:off x="638293" y="5771444"/>
              <a:ext cx="55033" cy="2257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64" y="0"/>
                </a:cxn>
                <a:cxn ang="0">
                  <a:pos x="72" y="24"/>
                </a:cxn>
                <a:cxn ang="0">
                  <a:pos x="0" y="32"/>
                </a:cxn>
                <a:cxn ang="0">
                  <a:pos x="0" y="8"/>
                </a:cxn>
              </a:cxnLst>
              <a:rect l="0" t="0" r="r" b="b"/>
              <a:pathLst>
                <a:path w="72" h="32">
                  <a:moveTo>
                    <a:pt x="0" y="8"/>
                  </a:moveTo>
                  <a:lnTo>
                    <a:pt x="64" y="0"/>
                  </a:lnTo>
                  <a:lnTo>
                    <a:pt x="72" y="24"/>
                  </a:lnTo>
                  <a:lnTo>
                    <a:pt x="0" y="3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9" name="Freeform 81"/>
            <p:cNvSpPr>
              <a:spLocks/>
            </p:cNvSpPr>
            <p:nvPr/>
          </p:nvSpPr>
          <p:spPr bwMode="auto">
            <a:xfrm>
              <a:off x="497652" y="6465711"/>
              <a:ext cx="42804" cy="2822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6" y="24"/>
                </a:cxn>
                <a:cxn ang="0">
                  <a:pos x="48" y="40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56" h="40">
                  <a:moveTo>
                    <a:pt x="8" y="0"/>
                  </a:moveTo>
                  <a:lnTo>
                    <a:pt x="56" y="24"/>
                  </a:lnTo>
                  <a:lnTo>
                    <a:pt x="48" y="40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0" name="Freeform 82"/>
            <p:cNvSpPr>
              <a:spLocks/>
            </p:cNvSpPr>
            <p:nvPr/>
          </p:nvSpPr>
          <p:spPr bwMode="auto">
            <a:xfrm>
              <a:off x="546570" y="6488289"/>
              <a:ext cx="42804" cy="3386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6" y="24"/>
                </a:cxn>
                <a:cxn ang="0">
                  <a:pos x="48" y="48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56" h="48">
                  <a:moveTo>
                    <a:pt x="8" y="0"/>
                  </a:moveTo>
                  <a:lnTo>
                    <a:pt x="56" y="24"/>
                  </a:lnTo>
                  <a:lnTo>
                    <a:pt x="48" y="48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1" name="Freeform 83"/>
            <p:cNvSpPr>
              <a:spLocks/>
            </p:cNvSpPr>
            <p:nvPr/>
          </p:nvSpPr>
          <p:spPr bwMode="auto">
            <a:xfrm>
              <a:off x="454848" y="6533444"/>
              <a:ext cx="42804" cy="3386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6" y="24"/>
                </a:cxn>
                <a:cxn ang="0">
                  <a:pos x="48" y="48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56" h="48">
                  <a:moveTo>
                    <a:pt x="8" y="0"/>
                  </a:moveTo>
                  <a:lnTo>
                    <a:pt x="56" y="24"/>
                  </a:lnTo>
                  <a:lnTo>
                    <a:pt x="48" y="48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2" name="Freeform 84"/>
            <p:cNvSpPr>
              <a:spLocks/>
            </p:cNvSpPr>
            <p:nvPr/>
          </p:nvSpPr>
          <p:spPr bwMode="auto">
            <a:xfrm>
              <a:off x="503767" y="6556022"/>
              <a:ext cx="48919" cy="3386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64" y="32"/>
                </a:cxn>
                <a:cxn ang="0">
                  <a:pos x="48" y="48"/>
                </a:cxn>
                <a:cxn ang="0">
                  <a:pos x="0" y="24"/>
                </a:cxn>
                <a:cxn ang="0">
                  <a:pos x="16" y="0"/>
                </a:cxn>
              </a:cxnLst>
              <a:rect l="0" t="0" r="r" b="b"/>
              <a:pathLst>
                <a:path w="64" h="48">
                  <a:moveTo>
                    <a:pt x="16" y="0"/>
                  </a:moveTo>
                  <a:lnTo>
                    <a:pt x="64" y="32"/>
                  </a:lnTo>
                  <a:lnTo>
                    <a:pt x="48" y="48"/>
                  </a:lnTo>
                  <a:lnTo>
                    <a:pt x="0" y="2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3" name="Freeform 85"/>
            <p:cNvSpPr>
              <a:spLocks/>
            </p:cNvSpPr>
            <p:nvPr/>
          </p:nvSpPr>
          <p:spPr bwMode="auto">
            <a:xfrm>
              <a:off x="467078" y="6471356"/>
              <a:ext cx="61148" cy="84667"/>
            </a:xfrm>
            <a:custGeom>
              <a:avLst/>
              <a:gdLst/>
              <a:ahLst/>
              <a:cxnLst>
                <a:cxn ang="0">
                  <a:pos x="80" y="16"/>
                </a:cxn>
                <a:cxn ang="0">
                  <a:pos x="24" y="120"/>
                </a:cxn>
                <a:cxn ang="0">
                  <a:pos x="0" y="104"/>
                </a:cxn>
                <a:cxn ang="0">
                  <a:pos x="56" y="0"/>
                </a:cxn>
                <a:cxn ang="0">
                  <a:pos x="80" y="16"/>
                </a:cxn>
              </a:cxnLst>
              <a:rect l="0" t="0" r="r" b="b"/>
              <a:pathLst>
                <a:path w="80" h="120">
                  <a:moveTo>
                    <a:pt x="80" y="16"/>
                  </a:moveTo>
                  <a:lnTo>
                    <a:pt x="24" y="120"/>
                  </a:lnTo>
                  <a:lnTo>
                    <a:pt x="0" y="104"/>
                  </a:lnTo>
                  <a:lnTo>
                    <a:pt x="56" y="0"/>
                  </a:lnTo>
                  <a:lnTo>
                    <a:pt x="80" y="1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4" name="Freeform 86"/>
            <p:cNvSpPr>
              <a:spLocks/>
            </p:cNvSpPr>
            <p:nvPr/>
          </p:nvSpPr>
          <p:spPr bwMode="auto">
            <a:xfrm>
              <a:off x="515996" y="6499578"/>
              <a:ext cx="61148" cy="79022"/>
            </a:xfrm>
            <a:custGeom>
              <a:avLst/>
              <a:gdLst/>
              <a:ahLst/>
              <a:cxnLst>
                <a:cxn ang="0">
                  <a:pos x="80" y="16"/>
                </a:cxn>
                <a:cxn ang="0">
                  <a:pos x="24" y="112"/>
                </a:cxn>
                <a:cxn ang="0">
                  <a:pos x="0" y="96"/>
                </a:cxn>
                <a:cxn ang="0">
                  <a:pos x="56" y="0"/>
                </a:cxn>
                <a:cxn ang="0">
                  <a:pos x="80" y="16"/>
                </a:cxn>
              </a:cxnLst>
              <a:rect l="0" t="0" r="r" b="b"/>
              <a:pathLst>
                <a:path w="80" h="112">
                  <a:moveTo>
                    <a:pt x="80" y="16"/>
                  </a:moveTo>
                  <a:lnTo>
                    <a:pt x="24" y="112"/>
                  </a:lnTo>
                  <a:lnTo>
                    <a:pt x="0" y="96"/>
                  </a:lnTo>
                  <a:lnTo>
                    <a:pt x="56" y="0"/>
                  </a:lnTo>
                  <a:lnTo>
                    <a:pt x="80" y="1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5" name="Freeform 87"/>
            <p:cNvSpPr>
              <a:spLocks/>
            </p:cNvSpPr>
            <p:nvPr/>
          </p:nvSpPr>
          <p:spPr bwMode="auto">
            <a:xfrm>
              <a:off x="497652" y="6505222"/>
              <a:ext cx="55033" cy="3951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72" y="32"/>
                </a:cxn>
                <a:cxn ang="0">
                  <a:pos x="64" y="56"/>
                </a:cxn>
                <a:cxn ang="0">
                  <a:pos x="0" y="24"/>
                </a:cxn>
                <a:cxn ang="0">
                  <a:pos x="16" y="0"/>
                </a:cxn>
              </a:cxnLst>
              <a:rect l="0" t="0" r="r" b="b"/>
              <a:pathLst>
                <a:path w="72" h="56">
                  <a:moveTo>
                    <a:pt x="16" y="0"/>
                  </a:moveTo>
                  <a:lnTo>
                    <a:pt x="72" y="32"/>
                  </a:lnTo>
                  <a:lnTo>
                    <a:pt x="64" y="56"/>
                  </a:lnTo>
                  <a:lnTo>
                    <a:pt x="0" y="2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6" name="Freeform 88"/>
            <p:cNvSpPr>
              <a:spLocks/>
            </p:cNvSpPr>
            <p:nvPr/>
          </p:nvSpPr>
          <p:spPr bwMode="auto">
            <a:xfrm>
              <a:off x="882885" y="5748867"/>
              <a:ext cx="42804" cy="2822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6" y="24"/>
                </a:cxn>
                <a:cxn ang="0">
                  <a:pos x="48" y="40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56" h="40">
                  <a:moveTo>
                    <a:pt x="8" y="0"/>
                  </a:moveTo>
                  <a:lnTo>
                    <a:pt x="56" y="24"/>
                  </a:lnTo>
                  <a:lnTo>
                    <a:pt x="48" y="40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7" name="Freeform 89"/>
            <p:cNvSpPr>
              <a:spLocks/>
            </p:cNvSpPr>
            <p:nvPr/>
          </p:nvSpPr>
          <p:spPr bwMode="auto">
            <a:xfrm>
              <a:off x="931804" y="5771444"/>
              <a:ext cx="48919" cy="2822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64" y="24"/>
                </a:cxn>
                <a:cxn ang="0">
                  <a:pos x="48" y="40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64" h="40">
                  <a:moveTo>
                    <a:pt x="8" y="0"/>
                  </a:moveTo>
                  <a:lnTo>
                    <a:pt x="64" y="24"/>
                  </a:lnTo>
                  <a:lnTo>
                    <a:pt x="48" y="40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8" name="Freeform 90"/>
            <p:cNvSpPr>
              <a:spLocks/>
            </p:cNvSpPr>
            <p:nvPr/>
          </p:nvSpPr>
          <p:spPr bwMode="auto">
            <a:xfrm>
              <a:off x="846196" y="5822244"/>
              <a:ext cx="42804" cy="2822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6" y="24"/>
                </a:cxn>
                <a:cxn ang="0">
                  <a:pos x="48" y="40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56" h="40">
                  <a:moveTo>
                    <a:pt x="8" y="0"/>
                  </a:moveTo>
                  <a:lnTo>
                    <a:pt x="56" y="24"/>
                  </a:lnTo>
                  <a:lnTo>
                    <a:pt x="48" y="40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9" name="Freeform 91"/>
            <p:cNvSpPr>
              <a:spLocks/>
            </p:cNvSpPr>
            <p:nvPr/>
          </p:nvSpPr>
          <p:spPr bwMode="auto">
            <a:xfrm>
              <a:off x="895115" y="5844822"/>
              <a:ext cx="48919" cy="2822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64" y="24"/>
                </a:cxn>
                <a:cxn ang="0">
                  <a:pos x="48" y="40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64" h="40">
                  <a:moveTo>
                    <a:pt x="8" y="0"/>
                  </a:moveTo>
                  <a:lnTo>
                    <a:pt x="64" y="24"/>
                  </a:lnTo>
                  <a:lnTo>
                    <a:pt x="48" y="40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0" name="Freeform 92"/>
            <p:cNvSpPr>
              <a:spLocks/>
            </p:cNvSpPr>
            <p:nvPr/>
          </p:nvSpPr>
          <p:spPr bwMode="auto">
            <a:xfrm>
              <a:off x="858426" y="5760156"/>
              <a:ext cx="55033" cy="79022"/>
            </a:xfrm>
            <a:custGeom>
              <a:avLst/>
              <a:gdLst/>
              <a:ahLst/>
              <a:cxnLst>
                <a:cxn ang="0">
                  <a:pos x="72" y="8"/>
                </a:cxn>
                <a:cxn ang="0">
                  <a:pos x="24" y="112"/>
                </a:cxn>
                <a:cxn ang="0">
                  <a:pos x="0" y="104"/>
                </a:cxn>
                <a:cxn ang="0">
                  <a:pos x="48" y="0"/>
                </a:cxn>
                <a:cxn ang="0">
                  <a:pos x="72" y="8"/>
                </a:cxn>
              </a:cxnLst>
              <a:rect l="0" t="0" r="r" b="b"/>
              <a:pathLst>
                <a:path w="72" h="112">
                  <a:moveTo>
                    <a:pt x="72" y="8"/>
                  </a:moveTo>
                  <a:lnTo>
                    <a:pt x="24" y="112"/>
                  </a:lnTo>
                  <a:lnTo>
                    <a:pt x="0" y="104"/>
                  </a:lnTo>
                  <a:lnTo>
                    <a:pt x="48" y="0"/>
                  </a:lnTo>
                  <a:lnTo>
                    <a:pt x="72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1" name="Freeform 93"/>
            <p:cNvSpPr>
              <a:spLocks/>
            </p:cNvSpPr>
            <p:nvPr/>
          </p:nvSpPr>
          <p:spPr bwMode="auto">
            <a:xfrm>
              <a:off x="907344" y="5782733"/>
              <a:ext cx="55033" cy="79022"/>
            </a:xfrm>
            <a:custGeom>
              <a:avLst/>
              <a:gdLst/>
              <a:ahLst/>
              <a:cxnLst>
                <a:cxn ang="0">
                  <a:pos x="72" y="8"/>
                </a:cxn>
                <a:cxn ang="0">
                  <a:pos x="24" y="112"/>
                </a:cxn>
                <a:cxn ang="0">
                  <a:pos x="0" y="104"/>
                </a:cxn>
                <a:cxn ang="0">
                  <a:pos x="48" y="0"/>
                </a:cxn>
                <a:cxn ang="0">
                  <a:pos x="72" y="8"/>
                </a:cxn>
              </a:cxnLst>
              <a:rect l="0" t="0" r="r" b="b"/>
              <a:pathLst>
                <a:path w="72" h="112">
                  <a:moveTo>
                    <a:pt x="72" y="8"/>
                  </a:moveTo>
                  <a:lnTo>
                    <a:pt x="24" y="112"/>
                  </a:lnTo>
                  <a:lnTo>
                    <a:pt x="0" y="104"/>
                  </a:lnTo>
                  <a:lnTo>
                    <a:pt x="48" y="0"/>
                  </a:lnTo>
                  <a:lnTo>
                    <a:pt x="72" y="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2" name="Freeform 94"/>
            <p:cNvSpPr>
              <a:spLocks/>
            </p:cNvSpPr>
            <p:nvPr/>
          </p:nvSpPr>
          <p:spPr bwMode="auto">
            <a:xfrm>
              <a:off x="889000" y="5788378"/>
              <a:ext cx="48919" cy="39511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64" y="32"/>
                </a:cxn>
                <a:cxn ang="0">
                  <a:pos x="56" y="56"/>
                </a:cxn>
                <a:cxn ang="0">
                  <a:pos x="0" y="24"/>
                </a:cxn>
                <a:cxn ang="0">
                  <a:pos x="8" y="0"/>
                </a:cxn>
              </a:cxnLst>
              <a:rect l="0" t="0" r="r" b="b"/>
              <a:pathLst>
                <a:path w="64" h="56">
                  <a:moveTo>
                    <a:pt x="8" y="0"/>
                  </a:moveTo>
                  <a:lnTo>
                    <a:pt x="64" y="32"/>
                  </a:lnTo>
                  <a:lnTo>
                    <a:pt x="56" y="56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3" name="Freeform 95"/>
            <p:cNvSpPr>
              <a:spLocks/>
            </p:cNvSpPr>
            <p:nvPr/>
          </p:nvSpPr>
          <p:spPr bwMode="auto">
            <a:xfrm>
              <a:off x="412044" y="5805311"/>
              <a:ext cx="42804" cy="33867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8" y="16"/>
                </a:cxn>
                <a:cxn ang="0">
                  <a:pos x="16" y="16"/>
                </a:cxn>
                <a:cxn ang="0">
                  <a:pos x="16" y="16"/>
                </a:cxn>
                <a:cxn ang="0">
                  <a:pos x="16" y="16"/>
                </a:cxn>
                <a:cxn ang="0">
                  <a:pos x="24" y="8"/>
                </a:cxn>
                <a:cxn ang="0">
                  <a:pos x="24" y="8"/>
                </a:cxn>
                <a:cxn ang="0">
                  <a:pos x="24" y="8"/>
                </a:cxn>
                <a:cxn ang="0">
                  <a:pos x="32" y="8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48" y="16"/>
                </a:cxn>
                <a:cxn ang="0">
                  <a:pos x="48" y="16"/>
                </a:cxn>
                <a:cxn ang="0">
                  <a:pos x="48" y="24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32" y="24"/>
                </a:cxn>
                <a:cxn ang="0">
                  <a:pos x="32" y="32"/>
                </a:cxn>
                <a:cxn ang="0">
                  <a:pos x="32" y="32"/>
                </a:cxn>
                <a:cxn ang="0">
                  <a:pos x="24" y="32"/>
                </a:cxn>
                <a:cxn ang="0">
                  <a:pos x="24" y="32"/>
                </a:cxn>
                <a:cxn ang="0">
                  <a:pos x="24" y="40"/>
                </a:cxn>
                <a:cxn ang="0">
                  <a:pos x="16" y="40"/>
                </a:cxn>
                <a:cxn ang="0">
                  <a:pos x="16" y="40"/>
                </a:cxn>
                <a:cxn ang="0">
                  <a:pos x="16" y="40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2"/>
                </a:cxn>
              </a:cxnLst>
              <a:rect l="0" t="0" r="r" b="b"/>
              <a:pathLst>
                <a:path w="56" h="48">
                  <a:moveTo>
                    <a:pt x="0" y="24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4" name="Freeform 96"/>
            <p:cNvSpPr>
              <a:spLocks/>
            </p:cNvSpPr>
            <p:nvPr/>
          </p:nvSpPr>
          <p:spPr bwMode="auto">
            <a:xfrm>
              <a:off x="454848" y="5777089"/>
              <a:ext cx="48919" cy="33867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16" y="16"/>
                </a:cxn>
                <a:cxn ang="0">
                  <a:pos x="16" y="16"/>
                </a:cxn>
                <a:cxn ang="0">
                  <a:pos x="16" y="16"/>
                </a:cxn>
                <a:cxn ang="0">
                  <a:pos x="24" y="16"/>
                </a:cxn>
                <a:cxn ang="0">
                  <a:pos x="24" y="8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16"/>
                </a:cxn>
                <a:cxn ang="0">
                  <a:pos x="64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40" y="32"/>
                </a:cxn>
                <a:cxn ang="0">
                  <a:pos x="32" y="32"/>
                </a:cxn>
                <a:cxn ang="0">
                  <a:pos x="32" y="32"/>
                </a:cxn>
                <a:cxn ang="0">
                  <a:pos x="24" y="40"/>
                </a:cxn>
                <a:cxn ang="0">
                  <a:pos x="24" y="40"/>
                </a:cxn>
                <a:cxn ang="0">
                  <a:pos x="24" y="40"/>
                </a:cxn>
                <a:cxn ang="0">
                  <a:pos x="16" y="40"/>
                </a:cxn>
                <a:cxn ang="0">
                  <a:pos x="16" y="48"/>
                </a:cxn>
                <a:cxn ang="0">
                  <a:pos x="16" y="40"/>
                </a:cxn>
                <a:cxn ang="0">
                  <a:pos x="16" y="40"/>
                </a:cxn>
                <a:cxn ang="0">
                  <a:pos x="16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0" y="32"/>
                </a:cxn>
                <a:cxn ang="0">
                  <a:pos x="0" y="24"/>
                </a:cxn>
              </a:cxnLst>
              <a:rect l="0" t="0" r="r" b="b"/>
              <a:pathLst>
                <a:path w="64" h="48">
                  <a:moveTo>
                    <a:pt x="0" y="24"/>
                  </a:move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5" name="Freeform 97"/>
            <p:cNvSpPr>
              <a:spLocks/>
            </p:cNvSpPr>
            <p:nvPr/>
          </p:nvSpPr>
          <p:spPr bwMode="auto">
            <a:xfrm>
              <a:off x="454848" y="5867400"/>
              <a:ext cx="48919" cy="33867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8" y="24"/>
                </a:cxn>
                <a:cxn ang="0">
                  <a:pos x="16" y="24"/>
                </a:cxn>
                <a:cxn ang="0">
                  <a:pos x="16" y="24"/>
                </a:cxn>
                <a:cxn ang="0">
                  <a:pos x="24" y="24"/>
                </a:cxn>
                <a:cxn ang="0">
                  <a:pos x="24" y="16"/>
                </a:cxn>
                <a:cxn ang="0">
                  <a:pos x="24" y="16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64" y="16"/>
                </a:cxn>
                <a:cxn ang="0">
                  <a:pos x="56" y="24"/>
                </a:cxn>
                <a:cxn ang="0">
                  <a:pos x="56" y="24"/>
                </a:cxn>
                <a:cxn ang="0">
                  <a:pos x="56" y="24"/>
                </a:cxn>
                <a:cxn ang="0">
                  <a:pos x="48" y="24"/>
                </a:cxn>
                <a:cxn ang="0">
                  <a:pos x="48" y="32"/>
                </a:cxn>
                <a:cxn ang="0">
                  <a:pos x="40" y="32"/>
                </a:cxn>
                <a:cxn ang="0">
                  <a:pos x="40" y="32"/>
                </a:cxn>
                <a:cxn ang="0">
                  <a:pos x="40" y="40"/>
                </a:cxn>
                <a:cxn ang="0">
                  <a:pos x="32" y="40"/>
                </a:cxn>
                <a:cxn ang="0">
                  <a:pos x="32" y="40"/>
                </a:cxn>
                <a:cxn ang="0">
                  <a:pos x="24" y="40"/>
                </a:cxn>
                <a:cxn ang="0">
                  <a:pos x="24" y="48"/>
                </a:cxn>
                <a:cxn ang="0">
                  <a:pos x="24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0" y="32"/>
                </a:cxn>
              </a:cxnLst>
              <a:rect l="0" t="0" r="r" b="b"/>
              <a:pathLst>
                <a:path w="64" h="48">
                  <a:moveTo>
                    <a:pt x="0" y="32"/>
                  </a:moveTo>
                  <a:lnTo>
                    <a:pt x="8" y="32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6" name="Freeform 98"/>
            <p:cNvSpPr>
              <a:spLocks/>
            </p:cNvSpPr>
            <p:nvPr/>
          </p:nvSpPr>
          <p:spPr bwMode="auto">
            <a:xfrm>
              <a:off x="503767" y="5839178"/>
              <a:ext cx="42804" cy="33867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8" y="24"/>
                </a:cxn>
                <a:cxn ang="0">
                  <a:pos x="16" y="24"/>
                </a:cxn>
                <a:cxn ang="0">
                  <a:pos x="16" y="24"/>
                </a:cxn>
                <a:cxn ang="0">
                  <a:pos x="16" y="24"/>
                </a:cxn>
                <a:cxn ang="0">
                  <a:pos x="24" y="16"/>
                </a:cxn>
                <a:cxn ang="0">
                  <a:pos x="24" y="16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32" y="8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16"/>
                </a:cxn>
                <a:cxn ang="0">
                  <a:pos x="56" y="24"/>
                </a:cxn>
                <a:cxn ang="0">
                  <a:pos x="56" y="2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8" y="32"/>
                </a:cxn>
                <a:cxn ang="0">
                  <a:pos x="40" y="32"/>
                </a:cxn>
                <a:cxn ang="0">
                  <a:pos x="40" y="32"/>
                </a:cxn>
                <a:cxn ang="0">
                  <a:pos x="32" y="32"/>
                </a:cxn>
                <a:cxn ang="0">
                  <a:pos x="32" y="40"/>
                </a:cxn>
                <a:cxn ang="0">
                  <a:pos x="32" y="40"/>
                </a:cxn>
                <a:cxn ang="0">
                  <a:pos x="24" y="40"/>
                </a:cxn>
                <a:cxn ang="0">
                  <a:pos x="24" y="40"/>
                </a:cxn>
                <a:cxn ang="0">
                  <a:pos x="24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2"/>
                </a:cxn>
              </a:cxnLst>
              <a:rect l="0" t="0" r="r" b="b"/>
              <a:pathLst>
                <a:path w="56" h="48">
                  <a:moveTo>
                    <a:pt x="0" y="32"/>
                  </a:moveTo>
                  <a:lnTo>
                    <a:pt x="8" y="32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7" name="Freeform 99"/>
            <p:cNvSpPr>
              <a:spLocks/>
            </p:cNvSpPr>
            <p:nvPr/>
          </p:nvSpPr>
          <p:spPr bwMode="auto">
            <a:xfrm>
              <a:off x="424274" y="5816600"/>
              <a:ext cx="61148" cy="7337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8"/>
                </a:cxn>
                <a:cxn ang="0">
                  <a:pos x="32" y="8"/>
                </a:cxn>
                <a:cxn ang="0">
                  <a:pos x="32" y="16"/>
                </a:cxn>
                <a:cxn ang="0">
                  <a:pos x="40" y="24"/>
                </a:cxn>
                <a:cxn ang="0">
                  <a:pos x="40" y="32"/>
                </a:cxn>
                <a:cxn ang="0">
                  <a:pos x="48" y="40"/>
                </a:cxn>
                <a:cxn ang="0">
                  <a:pos x="48" y="48"/>
                </a:cxn>
                <a:cxn ang="0">
                  <a:pos x="56" y="48"/>
                </a:cxn>
                <a:cxn ang="0">
                  <a:pos x="56" y="56"/>
                </a:cxn>
                <a:cxn ang="0">
                  <a:pos x="64" y="64"/>
                </a:cxn>
                <a:cxn ang="0">
                  <a:pos x="64" y="72"/>
                </a:cxn>
                <a:cxn ang="0">
                  <a:pos x="72" y="72"/>
                </a:cxn>
                <a:cxn ang="0">
                  <a:pos x="80" y="80"/>
                </a:cxn>
                <a:cxn ang="0">
                  <a:pos x="80" y="88"/>
                </a:cxn>
                <a:cxn ang="0">
                  <a:pos x="80" y="96"/>
                </a:cxn>
                <a:cxn ang="0">
                  <a:pos x="80" y="96"/>
                </a:cxn>
                <a:cxn ang="0">
                  <a:pos x="80" y="96"/>
                </a:cxn>
                <a:cxn ang="0">
                  <a:pos x="72" y="96"/>
                </a:cxn>
                <a:cxn ang="0">
                  <a:pos x="72" y="104"/>
                </a:cxn>
                <a:cxn ang="0">
                  <a:pos x="64" y="104"/>
                </a:cxn>
                <a:cxn ang="0">
                  <a:pos x="64" y="104"/>
                </a:cxn>
                <a:cxn ang="0">
                  <a:pos x="64" y="104"/>
                </a:cxn>
                <a:cxn ang="0">
                  <a:pos x="56" y="104"/>
                </a:cxn>
                <a:cxn ang="0">
                  <a:pos x="56" y="96"/>
                </a:cxn>
                <a:cxn ang="0">
                  <a:pos x="48" y="88"/>
                </a:cxn>
                <a:cxn ang="0">
                  <a:pos x="40" y="80"/>
                </a:cxn>
                <a:cxn ang="0">
                  <a:pos x="40" y="72"/>
                </a:cxn>
                <a:cxn ang="0">
                  <a:pos x="32" y="72"/>
                </a:cxn>
                <a:cxn ang="0">
                  <a:pos x="32" y="64"/>
                </a:cxn>
                <a:cxn ang="0">
                  <a:pos x="24" y="56"/>
                </a:cxn>
                <a:cxn ang="0">
                  <a:pos x="24" y="48"/>
                </a:cxn>
                <a:cxn ang="0">
                  <a:pos x="16" y="48"/>
                </a:cxn>
                <a:cxn ang="0">
                  <a:pos x="16" y="40"/>
                </a:cxn>
                <a:cxn ang="0">
                  <a:pos x="8" y="32"/>
                </a:cxn>
                <a:cxn ang="0">
                  <a:pos x="8" y="24"/>
                </a:cxn>
                <a:cxn ang="0">
                  <a:pos x="0" y="1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8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80" h="104">
                  <a:moveTo>
                    <a:pt x="16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64" y="56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80"/>
                  </a:lnTo>
                  <a:lnTo>
                    <a:pt x="80" y="80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56" y="104"/>
                  </a:lnTo>
                  <a:lnTo>
                    <a:pt x="56" y="104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32" y="72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2" y="56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8" name="Freeform 100"/>
            <p:cNvSpPr>
              <a:spLocks/>
            </p:cNvSpPr>
            <p:nvPr/>
          </p:nvSpPr>
          <p:spPr bwMode="auto">
            <a:xfrm>
              <a:off x="473193" y="5788378"/>
              <a:ext cx="61148" cy="7337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8"/>
                </a:cxn>
                <a:cxn ang="0">
                  <a:pos x="32" y="8"/>
                </a:cxn>
                <a:cxn ang="0">
                  <a:pos x="32" y="16"/>
                </a:cxn>
                <a:cxn ang="0">
                  <a:pos x="40" y="24"/>
                </a:cxn>
                <a:cxn ang="0">
                  <a:pos x="40" y="32"/>
                </a:cxn>
                <a:cxn ang="0">
                  <a:pos x="48" y="40"/>
                </a:cxn>
                <a:cxn ang="0">
                  <a:pos x="48" y="40"/>
                </a:cxn>
                <a:cxn ang="0">
                  <a:pos x="56" y="48"/>
                </a:cxn>
                <a:cxn ang="0">
                  <a:pos x="56" y="56"/>
                </a:cxn>
                <a:cxn ang="0">
                  <a:pos x="64" y="64"/>
                </a:cxn>
                <a:cxn ang="0">
                  <a:pos x="64" y="72"/>
                </a:cxn>
                <a:cxn ang="0">
                  <a:pos x="72" y="72"/>
                </a:cxn>
                <a:cxn ang="0">
                  <a:pos x="72" y="80"/>
                </a:cxn>
                <a:cxn ang="0">
                  <a:pos x="80" y="88"/>
                </a:cxn>
                <a:cxn ang="0">
                  <a:pos x="80" y="88"/>
                </a:cxn>
                <a:cxn ang="0">
                  <a:pos x="80" y="96"/>
                </a:cxn>
                <a:cxn ang="0">
                  <a:pos x="72" y="96"/>
                </a:cxn>
                <a:cxn ang="0">
                  <a:pos x="72" y="96"/>
                </a:cxn>
                <a:cxn ang="0">
                  <a:pos x="72" y="96"/>
                </a:cxn>
                <a:cxn ang="0">
                  <a:pos x="64" y="104"/>
                </a:cxn>
                <a:cxn ang="0">
                  <a:pos x="64" y="104"/>
                </a:cxn>
                <a:cxn ang="0">
                  <a:pos x="56" y="104"/>
                </a:cxn>
                <a:cxn ang="0">
                  <a:pos x="56" y="96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40" y="80"/>
                </a:cxn>
                <a:cxn ang="0">
                  <a:pos x="40" y="72"/>
                </a:cxn>
                <a:cxn ang="0">
                  <a:pos x="32" y="72"/>
                </a:cxn>
                <a:cxn ang="0">
                  <a:pos x="32" y="64"/>
                </a:cxn>
                <a:cxn ang="0">
                  <a:pos x="24" y="56"/>
                </a:cxn>
                <a:cxn ang="0">
                  <a:pos x="24" y="48"/>
                </a:cxn>
                <a:cxn ang="0">
                  <a:pos x="16" y="40"/>
                </a:cxn>
                <a:cxn ang="0">
                  <a:pos x="16" y="40"/>
                </a:cxn>
                <a:cxn ang="0">
                  <a:pos x="8" y="32"/>
                </a:cxn>
                <a:cxn ang="0">
                  <a:pos x="8" y="24"/>
                </a:cxn>
                <a:cxn ang="0">
                  <a:pos x="0" y="1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8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80" h="104">
                  <a:moveTo>
                    <a:pt x="16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80" y="80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56" y="104"/>
                  </a:lnTo>
                  <a:lnTo>
                    <a:pt x="56" y="104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32" y="72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9" name="Freeform 101"/>
            <p:cNvSpPr>
              <a:spLocks/>
            </p:cNvSpPr>
            <p:nvPr/>
          </p:nvSpPr>
          <p:spPr bwMode="auto">
            <a:xfrm>
              <a:off x="448733" y="5816600"/>
              <a:ext cx="55033" cy="39511"/>
            </a:xfrm>
            <a:custGeom>
              <a:avLst/>
              <a:gdLst/>
              <a:ahLst/>
              <a:cxnLst>
                <a:cxn ang="0">
                  <a:pos x="8" y="32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6" y="24"/>
                </a:cxn>
                <a:cxn ang="0">
                  <a:pos x="24" y="24"/>
                </a:cxn>
                <a:cxn ang="0">
                  <a:pos x="24" y="24"/>
                </a:cxn>
                <a:cxn ang="0">
                  <a:pos x="24" y="24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40" y="16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64" y="0"/>
                </a:cxn>
                <a:cxn ang="0">
                  <a:pos x="64" y="0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72" y="16"/>
                </a:cxn>
                <a:cxn ang="0">
                  <a:pos x="72" y="16"/>
                </a:cxn>
                <a:cxn ang="0">
                  <a:pos x="72" y="16"/>
                </a:cxn>
                <a:cxn ang="0">
                  <a:pos x="72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56" y="32"/>
                </a:cxn>
                <a:cxn ang="0">
                  <a:pos x="56" y="32"/>
                </a:cxn>
                <a:cxn ang="0">
                  <a:pos x="48" y="32"/>
                </a:cxn>
                <a:cxn ang="0">
                  <a:pos x="48" y="40"/>
                </a:cxn>
                <a:cxn ang="0">
                  <a:pos x="40" y="40"/>
                </a:cxn>
                <a:cxn ang="0">
                  <a:pos x="40" y="40"/>
                </a:cxn>
                <a:cxn ang="0">
                  <a:pos x="40" y="40"/>
                </a:cxn>
                <a:cxn ang="0">
                  <a:pos x="32" y="48"/>
                </a:cxn>
                <a:cxn ang="0">
                  <a:pos x="32" y="48"/>
                </a:cxn>
                <a:cxn ang="0">
                  <a:pos x="24" y="48"/>
                </a:cxn>
                <a:cxn ang="0">
                  <a:pos x="24" y="56"/>
                </a:cxn>
                <a:cxn ang="0">
                  <a:pos x="16" y="56"/>
                </a:cxn>
                <a:cxn ang="0">
                  <a:pos x="16" y="56"/>
                </a:cxn>
                <a:cxn ang="0">
                  <a:pos x="16" y="48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8" y="40"/>
                </a:cxn>
              </a:cxnLst>
              <a:rect l="0" t="0" r="r" b="b"/>
              <a:pathLst>
                <a:path w="72" h="56">
                  <a:moveTo>
                    <a:pt x="0" y="32"/>
                  </a:move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" name="Freeform 102"/>
            <p:cNvSpPr>
              <a:spLocks/>
            </p:cNvSpPr>
            <p:nvPr/>
          </p:nvSpPr>
          <p:spPr bwMode="auto">
            <a:xfrm>
              <a:off x="308093" y="5912556"/>
              <a:ext cx="30574" cy="28222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24" y="0"/>
                </a:cxn>
                <a:cxn ang="0">
                  <a:pos x="40" y="8"/>
                </a:cxn>
                <a:cxn ang="0">
                  <a:pos x="16" y="40"/>
                </a:cxn>
                <a:cxn ang="0">
                  <a:pos x="0" y="32"/>
                </a:cxn>
              </a:cxnLst>
              <a:rect l="0" t="0" r="r" b="b"/>
              <a:pathLst>
                <a:path w="40" h="40">
                  <a:moveTo>
                    <a:pt x="0" y="32"/>
                  </a:moveTo>
                  <a:lnTo>
                    <a:pt x="24" y="0"/>
                  </a:lnTo>
                  <a:lnTo>
                    <a:pt x="40" y="8"/>
                  </a:lnTo>
                  <a:lnTo>
                    <a:pt x="16" y="4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" name="Freeform 103"/>
            <p:cNvSpPr>
              <a:spLocks/>
            </p:cNvSpPr>
            <p:nvPr/>
          </p:nvSpPr>
          <p:spPr bwMode="auto">
            <a:xfrm>
              <a:off x="338667" y="5861756"/>
              <a:ext cx="36689" cy="39511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32" y="0"/>
                </a:cxn>
                <a:cxn ang="0">
                  <a:pos x="48" y="8"/>
                </a:cxn>
                <a:cxn ang="0">
                  <a:pos x="16" y="56"/>
                </a:cxn>
                <a:cxn ang="0">
                  <a:pos x="0" y="40"/>
                </a:cxn>
              </a:cxnLst>
              <a:rect l="0" t="0" r="r" b="b"/>
              <a:pathLst>
                <a:path w="48" h="56">
                  <a:moveTo>
                    <a:pt x="0" y="40"/>
                  </a:moveTo>
                  <a:lnTo>
                    <a:pt x="32" y="0"/>
                  </a:lnTo>
                  <a:lnTo>
                    <a:pt x="48" y="8"/>
                  </a:lnTo>
                  <a:lnTo>
                    <a:pt x="16" y="56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" name="Freeform 104"/>
            <p:cNvSpPr>
              <a:spLocks/>
            </p:cNvSpPr>
            <p:nvPr/>
          </p:nvSpPr>
          <p:spPr bwMode="auto">
            <a:xfrm>
              <a:off x="375356" y="5952067"/>
              <a:ext cx="36689" cy="39511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32" y="0"/>
                </a:cxn>
                <a:cxn ang="0">
                  <a:pos x="48" y="8"/>
                </a:cxn>
                <a:cxn ang="0">
                  <a:pos x="16" y="56"/>
                </a:cxn>
                <a:cxn ang="0">
                  <a:pos x="0" y="40"/>
                </a:cxn>
              </a:cxnLst>
              <a:rect l="0" t="0" r="r" b="b"/>
              <a:pathLst>
                <a:path w="48" h="56">
                  <a:moveTo>
                    <a:pt x="0" y="40"/>
                  </a:moveTo>
                  <a:lnTo>
                    <a:pt x="32" y="0"/>
                  </a:lnTo>
                  <a:lnTo>
                    <a:pt x="48" y="8"/>
                  </a:lnTo>
                  <a:lnTo>
                    <a:pt x="16" y="56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" name="Freeform 105"/>
            <p:cNvSpPr>
              <a:spLocks/>
            </p:cNvSpPr>
            <p:nvPr/>
          </p:nvSpPr>
          <p:spPr bwMode="auto">
            <a:xfrm>
              <a:off x="320322" y="5912556"/>
              <a:ext cx="79493" cy="6773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04" y="72"/>
                </a:cxn>
                <a:cxn ang="0">
                  <a:pos x="88" y="96"/>
                </a:cxn>
                <a:cxn ang="0">
                  <a:pos x="0" y="24"/>
                </a:cxn>
                <a:cxn ang="0">
                  <a:pos x="16" y="0"/>
                </a:cxn>
              </a:cxnLst>
              <a:rect l="0" t="0" r="r" b="b"/>
              <a:pathLst>
                <a:path w="104" h="96">
                  <a:moveTo>
                    <a:pt x="16" y="0"/>
                  </a:moveTo>
                  <a:lnTo>
                    <a:pt x="104" y="72"/>
                  </a:lnTo>
                  <a:lnTo>
                    <a:pt x="88" y="96"/>
                  </a:lnTo>
                  <a:lnTo>
                    <a:pt x="0" y="2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" name="Freeform 106"/>
            <p:cNvSpPr>
              <a:spLocks/>
            </p:cNvSpPr>
            <p:nvPr/>
          </p:nvSpPr>
          <p:spPr bwMode="auto">
            <a:xfrm>
              <a:off x="350896" y="5873044"/>
              <a:ext cx="91722" cy="6773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20" y="72"/>
                </a:cxn>
                <a:cxn ang="0">
                  <a:pos x="104" y="96"/>
                </a:cxn>
                <a:cxn ang="0">
                  <a:pos x="0" y="24"/>
                </a:cxn>
                <a:cxn ang="0">
                  <a:pos x="16" y="0"/>
                </a:cxn>
              </a:cxnLst>
              <a:rect l="0" t="0" r="r" b="b"/>
              <a:pathLst>
                <a:path w="120" h="96">
                  <a:moveTo>
                    <a:pt x="16" y="0"/>
                  </a:moveTo>
                  <a:lnTo>
                    <a:pt x="120" y="72"/>
                  </a:lnTo>
                  <a:lnTo>
                    <a:pt x="104" y="96"/>
                  </a:lnTo>
                  <a:lnTo>
                    <a:pt x="0" y="2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" name="Freeform 107"/>
            <p:cNvSpPr>
              <a:spLocks/>
            </p:cNvSpPr>
            <p:nvPr/>
          </p:nvSpPr>
          <p:spPr bwMode="auto">
            <a:xfrm>
              <a:off x="326437" y="5912556"/>
              <a:ext cx="103952" cy="282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16"/>
                </a:cxn>
                <a:cxn ang="0">
                  <a:pos x="136" y="40"/>
                </a:cxn>
                <a:cxn ang="0">
                  <a:pos x="40" y="32"/>
                </a:cxn>
                <a:cxn ang="0">
                  <a:pos x="0" y="0"/>
                </a:cxn>
              </a:cxnLst>
              <a:rect l="0" t="0" r="r" b="b"/>
              <a:pathLst>
                <a:path w="136" h="40">
                  <a:moveTo>
                    <a:pt x="0" y="0"/>
                  </a:moveTo>
                  <a:lnTo>
                    <a:pt x="96" y="16"/>
                  </a:lnTo>
                  <a:lnTo>
                    <a:pt x="136" y="40"/>
                  </a:lnTo>
                  <a:lnTo>
                    <a:pt x="4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" name="Freeform 108"/>
            <p:cNvSpPr>
              <a:spLocks/>
            </p:cNvSpPr>
            <p:nvPr/>
          </p:nvSpPr>
          <p:spPr bwMode="auto">
            <a:xfrm>
              <a:off x="253059" y="6273800"/>
              <a:ext cx="18344" cy="33867"/>
            </a:xfrm>
            <a:custGeom>
              <a:avLst/>
              <a:gdLst/>
              <a:ahLst/>
              <a:cxnLst>
                <a:cxn ang="0">
                  <a:pos x="8" y="48"/>
                </a:cxn>
                <a:cxn ang="0">
                  <a:pos x="0" y="8"/>
                </a:cxn>
                <a:cxn ang="0">
                  <a:pos x="16" y="0"/>
                </a:cxn>
                <a:cxn ang="0">
                  <a:pos x="24" y="48"/>
                </a:cxn>
                <a:cxn ang="0">
                  <a:pos x="8" y="48"/>
                </a:cxn>
              </a:cxnLst>
              <a:rect l="0" t="0" r="r" b="b"/>
              <a:pathLst>
                <a:path w="24" h="48">
                  <a:moveTo>
                    <a:pt x="8" y="48"/>
                  </a:moveTo>
                  <a:lnTo>
                    <a:pt x="0" y="8"/>
                  </a:lnTo>
                  <a:lnTo>
                    <a:pt x="16" y="0"/>
                  </a:lnTo>
                  <a:lnTo>
                    <a:pt x="24" y="48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7" name="Freeform 109"/>
            <p:cNvSpPr>
              <a:spLocks/>
            </p:cNvSpPr>
            <p:nvPr/>
          </p:nvSpPr>
          <p:spPr bwMode="auto">
            <a:xfrm>
              <a:off x="234715" y="6217356"/>
              <a:ext cx="24459" cy="39511"/>
            </a:xfrm>
            <a:custGeom>
              <a:avLst/>
              <a:gdLst/>
              <a:ahLst/>
              <a:cxnLst>
                <a:cxn ang="0">
                  <a:pos x="16" y="56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32" y="48"/>
                </a:cxn>
                <a:cxn ang="0">
                  <a:pos x="16" y="56"/>
                </a:cxn>
              </a:cxnLst>
              <a:rect l="0" t="0" r="r" b="b"/>
              <a:pathLst>
                <a:path w="32" h="56">
                  <a:moveTo>
                    <a:pt x="16" y="56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32" y="48"/>
                  </a:lnTo>
                  <a:lnTo>
                    <a:pt x="16" y="5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8" name="Freeform 110"/>
            <p:cNvSpPr>
              <a:spLocks/>
            </p:cNvSpPr>
            <p:nvPr/>
          </p:nvSpPr>
          <p:spPr bwMode="auto">
            <a:xfrm>
              <a:off x="332552" y="6245578"/>
              <a:ext cx="24459" cy="45156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0" y="8"/>
                </a:cxn>
                <a:cxn ang="0">
                  <a:pos x="16" y="0"/>
                </a:cxn>
                <a:cxn ang="0">
                  <a:pos x="32" y="56"/>
                </a:cxn>
                <a:cxn ang="0">
                  <a:pos x="16" y="64"/>
                </a:cxn>
              </a:cxnLst>
              <a:rect l="0" t="0" r="r" b="b"/>
              <a:pathLst>
                <a:path w="32" h="64">
                  <a:moveTo>
                    <a:pt x="16" y="64"/>
                  </a:moveTo>
                  <a:lnTo>
                    <a:pt x="0" y="8"/>
                  </a:lnTo>
                  <a:lnTo>
                    <a:pt x="16" y="0"/>
                  </a:lnTo>
                  <a:lnTo>
                    <a:pt x="32" y="56"/>
                  </a:lnTo>
                  <a:lnTo>
                    <a:pt x="16" y="6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" name="Freeform 111"/>
            <p:cNvSpPr>
              <a:spLocks/>
            </p:cNvSpPr>
            <p:nvPr/>
          </p:nvSpPr>
          <p:spPr bwMode="auto">
            <a:xfrm>
              <a:off x="259174" y="6256867"/>
              <a:ext cx="85607" cy="39511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112" y="0"/>
                </a:cxn>
                <a:cxn ang="0">
                  <a:pos x="112" y="32"/>
                </a:cxn>
                <a:cxn ang="0">
                  <a:pos x="8" y="56"/>
                </a:cxn>
                <a:cxn ang="0">
                  <a:pos x="0" y="32"/>
                </a:cxn>
              </a:cxnLst>
              <a:rect l="0" t="0" r="r" b="b"/>
              <a:pathLst>
                <a:path w="112" h="56">
                  <a:moveTo>
                    <a:pt x="0" y="32"/>
                  </a:moveTo>
                  <a:lnTo>
                    <a:pt x="112" y="0"/>
                  </a:lnTo>
                  <a:lnTo>
                    <a:pt x="112" y="32"/>
                  </a:lnTo>
                  <a:lnTo>
                    <a:pt x="8" y="56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" name="Freeform 112"/>
            <p:cNvSpPr>
              <a:spLocks/>
            </p:cNvSpPr>
            <p:nvPr/>
          </p:nvSpPr>
          <p:spPr bwMode="auto">
            <a:xfrm>
              <a:off x="246944" y="6206067"/>
              <a:ext cx="91722" cy="39511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120" y="0"/>
                </a:cxn>
                <a:cxn ang="0">
                  <a:pos x="120" y="24"/>
                </a:cxn>
                <a:cxn ang="0">
                  <a:pos x="0" y="56"/>
                </a:cxn>
                <a:cxn ang="0">
                  <a:pos x="0" y="32"/>
                </a:cxn>
              </a:cxnLst>
              <a:rect l="0" t="0" r="r" b="b"/>
              <a:pathLst>
                <a:path w="120" h="56">
                  <a:moveTo>
                    <a:pt x="0" y="32"/>
                  </a:moveTo>
                  <a:lnTo>
                    <a:pt x="120" y="0"/>
                  </a:lnTo>
                  <a:lnTo>
                    <a:pt x="120" y="24"/>
                  </a:lnTo>
                  <a:lnTo>
                    <a:pt x="0" y="56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" name="Freeform 113"/>
            <p:cNvSpPr>
              <a:spLocks/>
            </p:cNvSpPr>
            <p:nvPr/>
          </p:nvSpPr>
          <p:spPr bwMode="auto">
            <a:xfrm>
              <a:off x="253059" y="6223000"/>
              <a:ext cx="85607" cy="56444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72" y="16"/>
                </a:cxn>
                <a:cxn ang="0">
                  <a:pos x="112" y="0"/>
                </a:cxn>
                <a:cxn ang="0">
                  <a:pos x="48" y="72"/>
                </a:cxn>
                <a:cxn ang="0">
                  <a:pos x="0" y="80"/>
                </a:cxn>
              </a:cxnLst>
              <a:rect l="0" t="0" r="r" b="b"/>
              <a:pathLst>
                <a:path w="112" h="80">
                  <a:moveTo>
                    <a:pt x="0" y="80"/>
                  </a:moveTo>
                  <a:lnTo>
                    <a:pt x="72" y="16"/>
                  </a:lnTo>
                  <a:lnTo>
                    <a:pt x="112" y="0"/>
                  </a:lnTo>
                  <a:lnTo>
                    <a:pt x="48" y="72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" name="Freeform 114"/>
            <p:cNvSpPr>
              <a:spLocks/>
            </p:cNvSpPr>
            <p:nvPr/>
          </p:nvSpPr>
          <p:spPr bwMode="auto">
            <a:xfrm>
              <a:off x="809507" y="6584244"/>
              <a:ext cx="42804" cy="28222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48" y="0"/>
                </a:cxn>
                <a:cxn ang="0">
                  <a:pos x="56" y="24"/>
                </a:cxn>
                <a:cxn ang="0">
                  <a:pos x="8" y="40"/>
                </a:cxn>
                <a:cxn ang="0">
                  <a:pos x="0" y="16"/>
                </a:cxn>
              </a:cxnLst>
              <a:rect l="0" t="0" r="r" b="b"/>
              <a:pathLst>
                <a:path w="56" h="40">
                  <a:moveTo>
                    <a:pt x="0" y="16"/>
                  </a:moveTo>
                  <a:lnTo>
                    <a:pt x="48" y="0"/>
                  </a:lnTo>
                  <a:lnTo>
                    <a:pt x="56" y="24"/>
                  </a:lnTo>
                  <a:lnTo>
                    <a:pt x="8" y="4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" name="Freeform 115"/>
            <p:cNvSpPr>
              <a:spLocks/>
            </p:cNvSpPr>
            <p:nvPr/>
          </p:nvSpPr>
          <p:spPr bwMode="auto">
            <a:xfrm>
              <a:off x="797278" y="6522156"/>
              <a:ext cx="42804" cy="7902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56" y="104"/>
                </a:cxn>
                <a:cxn ang="0">
                  <a:pos x="32" y="112"/>
                </a:cxn>
                <a:cxn ang="0">
                  <a:pos x="0" y="8"/>
                </a:cxn>
                <a:cxn ang="0">
                  <a:pos x="24" y="0"/>
                </a:cxn>
              </a:cxnLst>
              <a:rect l="0" t="0" r="r" b="b"/>
              <a:pathLst>
                <a:path w="56" h="112">
                  <a:moveTo>
                    <a:pt x="24" y="0"/>
                  </a:moveTo>
                  <a:lnTo>
                    <a:pt x="56" y="104"/>
                  </a:lnTo>
                  <a:lnTo>
                    <a:pt x="32" y="112"/>
                  </a:lnTo>
                  <a:lnTo>
                    <a:pt x="0" y="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" name="Freeform 116"/>
            <p:cNvSpPr>
              <a:spLocks/>
            </p:cNvSpPr>
            <p:nvPr/>
          </p:nvSpPr>
          <p:spPr bwMode="auto">
            <a:xfrm>
              <a:off x="785048" y="6510867"/>
              <a:ext cx="30574" cy="22578"/>
            </a:xfrm>
            <a:custGeom>
              <a:avLst/>
              <a:gdLst/>
              <a:ahLst/>
              <a:cxnLst>
                <a:cxn ang="0">
                  <a:pos x="40" y="24"/>
                </a:cxn>
                <a:cxn ang="0">
                  <a:pos x="16" y="32"/>
                </a:cxn>
                <a:cxn ang="0">
                  <a:pos x="8" y="24"/>
                </a:cxn>
                <a:cxn ang="0">
                  <a:pos x="0" y="16"/>
                </a:cxn>
                <a:cxn ang="0">
                  <a:pos x="40" y="0"/>
                </a:cxn>
                <a:cxn ang="0">
                  <a:pos x="40" y="24"/>
                </a:cxn>
              </a:cxnLst>
              <a:rect l="0" t="0" r="r" b="b"/>
              <a:pathLst>
                <a:path w="40" h="32">
                  <a:moveTo>
                    <a:pt x="40" y="24"/>
                  </a:moveTo>
                  <a:lnTo>
                    <a:pt x="16" y="32"/>
                  </a:lnTo>
                  <a:lnTo>
                    <a:pt x="8" y="24"/>
                  </a:lnTo>
                  <a:lnTo>
                    <a:pt x="0" y="16"/>
                  </a:lnTo>
                  <a:lnTo>
                    <a:pt x="40" y="0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5" name="Freeform 117"/>
            <p:cNvSpPr>
              <a:spLocks/>
            </p:cNvSpPr>
            <p:nvPr/>
          </p:nvSpPr>
          <p:spPr bwMode="auto">
            <a:xfrm>
              <a:off x="846196" y="6493933"/>
              <a:ext cx="61148" cy="28222"/>
            </a:xfrm>
            <a:custGeom>
              <a:avLst/>
              <a:gdLst/>
              <a:ahLst/>
              <a:cxnLst>
                <a:cxn ang="0">
                  <a:pos x="56" y="40"/>
                </a:cxn>
                <a:cxn ang="0">
                  <a:pos x="56" y="40"/>
                </a:cxn>
                <a:cxn ang="0">
                  <a:pos x="48" y="32"/>
                </a:cxn>
                <a:cxn ang="0">
                  <a:pos x="48" y="32"/>
                </a:cxn>
                <a:cxn ang="0">
                  <a:pos x="48" y="32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32" y="24"/>
                </a:cxn>
                <a:cxn ang="0">
                  <a:pos x="32" y="24"/>
                </a:cxn>
                <a:cxn ang="0">
                  <a:pos x="24" y="32"/>
                </a:cxn>
                <a:cxn ang="0">
                  <a:pos x="24" y="32"/>
                </a:cxn>
                <a:cxn ang="0">
                  <a:pos x="24" y="40"/>
                </a:cxn>
                <a:cxn ang="0">
                  <a:pos x="24" y="40"/>
                </a:cxn>
                <a:cxn ang="0">
                  <a:pos x="24" y="40"/>
                </a:cxn>
                <a:cxn ang="0">
                  <a:pos x="0" y="40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24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8"/>
                </a:cxn>
                <a:cxn ang="0">
                  <a:pos x="64" y="8"/>
                </a:cxn>
                <a:cxn ang="0">
                  <a:pos x="72" y="16"/>
                </a:cxn>
                <a:cxn ang="0">
                  <a:pos x="72" y="32"/>
                </a:cxn>
                <a:cxn ang="0">
                  <a:pos x="80" y="40"/>
                </a:cxn>
              </a:cxnLst>
              <a:rect l="0" t="0" r="r" b="b"/>
              <a:pathLst>
                <a:path w="80" h="40">
                  <a:moveTo>
                    <a:pt x="80" y="40"/>
                  </a:moveTo>
                  <a:lnTo>
                    <a:pt x="56" y="40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64" y="8"/>
                  </a:lnTo>
                  <a:lnTo>
                    <a:pt x="64" y="16"/>
                  </a:lnTo>
                  <a:lnTo>
                    <a:pt x="72" y="16"/>
                  </a:lnTo>
                  <a:lnTo>
                    <a:pt x="72" y="24"/>
                  </a:lnTo>
                  <a:lnTo>
                    <a:pt x="72" y="32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6" name="Freeform 118"/>
            <p:cNvSpPr>
              <a:spLocks/>
            </p:cNvSpPr>
            <p:nvPr/>
          </p:nvSpPr>
          <p:spPr bwMode="auto">
            <a:xfrm>
              <a:off x="846196" y="6522156"/>
              <a:ext cx="73378" cy="67733"/>
            </a:xfrm>
            <a:custGeom>
              <a:avLst/>
              <a:gdLst/>
              <a:ahLst/>
              <a:cxnLst>
                <a:cxn ang="0">
                  <a:pos x="24" y="8"/>
                </a:cxn>
                <a:cxn ang="0">
                  <a:pos x="24" y="8"/>
                </a:cxn>
                <a:cxn ang="0">
                  <a:pos x="32" y="16"/>
                </a:cxn>
                <a:cxn ang="0">
                  <a:pos x="32" y="24"/>
                </a:cxn>
                <a:cxn ang="0">
                  <a:pos x="40" y="24"/>
                </a:cxn>
                <a:cxn ang="0">
                  <a:pos x="48" y="24"/>
                </a:cxn>
                <a:cxn ang="0">
                  <a:pos x="48" y="16"/>
                </a:cxn>
                <a:cxn ang="0">
                  <a:pos x="56" y="16"/>
                </a:cxn>
                <a:cxn ang="0">
                  <a:pos x="56" y="0"/>
                </a:cxn>
                <a:cxn ang="0">
                  <a:pos x="88" y="8"/>
                </a:cxn>
                <a:cxn ang="0">
                  <a:pos x="96" y="32"/>
                </a:cxn>
                <a:cxn ang="0">
                  <a:pos x="96" y="48"/>
                </a:cxn>
                <a:cxn ang="0">
                  <a:pos x="96" y="64"/>
                </a:cxn>
                <a:cxn ang="0">
                  <a:pos x="88" y="80"/>
                </a:cxn>
                <a:cxn ang="0">
                  <a:pos x="88" y="88"/>
                </a:cxn>
                <a:cxn ang="0">
                  <a:pos x="80" y="88"/>
                </a:cxn>
                <a:cxn ang="0">
                  <a:pos x="72" y="96"/>
                </a:cxn>
                <a:cxn ang="0">
                  <a:pos x="64" y="96"/>
                </a:cxn>
                <a:cxn ang="0">
                  <a:pos x="56" y="96"/>
                </a:cxn>
                <a:cxn ang="0">
                  <a:pos x="48" y="96"/>
                </a:cxn>
                <a:cxn ang="0">
                  <a:pos x="40" y="88"/>
                </a:cxn>
                <a:cxn ang="0">
                  <a:pos x="32" y="80"/>
                </a:cxn>
                <a:cxn ang="0">
                  <a:pos x="24" y="80"/>
                </a:cxn>
                <a:cxn ang="0">
                  <a:pos x="24" y="72"/>
                </a:cxn>
                <a:cxn ang="0">
                  <a:pos x="48" y="64"/>
                </a:cxn>
                <a:cxn ang="0">
                  <a:pos x="48" y="72"/>
                </a:cxn>
                <a:cxn ang="0">
                  <a:pos x="48" y="72"/>
                </a:cxn>
                <a:cxn ang="0">
                  <a:pos x="56" y="72"/>
                </a:cxn>
                <a:cxn ang="0">
                  <a:pos x="64" y="72"/>
                </a:cxn>
                <a:cxn ang="0">
                  <a:pos x="64" y="72"/>
                </a:cxn>
                <a:cxn ang="0">
                  <a:pos x="72" y="72"/>
                </a:cxn>
                <a:cxn ang="0">
                  <a:pos x="72" y="64"/>
                </a:cxn>
                <a:cxn ang="0">
                  <a:pos x="72" y="64"/>
                </a:cxn>
                <a:cxn ang="0">
                  <a:pos x="72" y="56"/>
                </a:cxn>
                <a:cxn ang="0">
                  <a:pos x="72" y="48"/>
                </a:cxn>
                <a:cxn ang="0">
                  <a:pos x="72" y="40"/>
                </a:cxn>
                <a:cxn ang="0">
                  <a:pos x="72" y="40"/>
                </a:cxn>
                <a:cxn ang="0">
                  <a:pos x="72" y="32"/>
                </a:cxn>
                <a:cxn ang="0">
                  <a:pos x="64" y="40"/>
                </a:cxn>
                <a:cxn ang="0">
                  <a:pos x="56" y="48"/>
                </a:cxn>
                <a:cxn ang="0">
                  <a:pos x="40" y="48"/>
                </a:cxn>
                <a:cxn ang="0">
                  <a:pos x="32" y="48"/>
                </a:cxn>
                <a:cxn ang="0">
                  <a:pos x="24" y="40"/>
                </a:cxn>
                <a:cxn ang="0">
                  <a:pos x="16" y="40"/>
                </a:cxn>
                <a:cxn ang="0">
                  <a:pos x="8" y="32"/>
                </a:cxn>
                <a:cxn ang="0">
                  <a:pos x="0" y="24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96" h="96">
                  <a:moveTo>
                    <a:pt x="0" y="0"/>
                  </a:moveTo>
                  <a:lnTo>
                    <a:pt x="24" y="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8" y="8"/>
                  </a:lnTo>
                  <a:lnTo>
                    <a:pt x="88" y="16"/>
                  </a:lnTo>
                  <a:lnTo>
                    <a:pt x="88" y="24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96" y="40"/>
                  </a:lnTo>
                  <a:lnTo>
                    <a:pt x="96" y="48"/>
                  </a:lnTo>
                  <a:lnTo>
                    <a:pt x="96" y="56"/>
                  </a:lnTo>
                  <a:lnTo>
                    <a:pt x="96" y="56"/>
                  </a:lnTo>
                  <a:lnTo>
                    <a:pt x="96" y="64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80" y="88"/>
                  </a:lnTo>
                  <a:lnTo>
                    <a:pt x="80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0" y="88"/>
                  </a:lnTo>
                  <a:lnTo>
                    <a:pt x="40" y="88"/>
                  </a:lnTo>
                  <a:lnTo>
                    <a:pt x="40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40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56" y="40"/>
                  </a:lnTo>
                  <a:lnTo>
                    <a:pt x="56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7" name="Freeform 119"/>
            <p:cNvSpPr>
              <a:spLocks/>
            </p:cNvSpPr>
            <p:nvPr/>
          </p:nvSpPr>
          <p:spPr bwMode="auto">
            <a:xfrm>
              <a:off x="705556" y="6567311"/>
              <a:ext cx="30574" cy="225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0"/>
                </a:cxn>
                <a:cxn ang="0">
                  <a:pos x="40" y="32"/>
                </a:cxn>
                <a:cxn ang="0">
                  <a:pos x="8" y="32"/>
                </a:cxn>
                <a:cxn ang="0">
                  <a:pos x="0" y="0"/>
                </a:cxn>
              </a:cxnLst>
              <a:rect l="0" t="0" r="r" b="b"/>
              <a:pathLst>
                <a:path w="40" h="32">
                  <a:moveTo>
                    <a:pt x="0" y="0"/>
                  </a:moveTo>
                  <a:lnTo>
                    <a:pt x="40" y="0"/>
                  </a:lnTo>
                  <a:lnTo>
                    <a:pt x="40" y="32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8" name="Freeform 120"/>
            <p:cNvSpPr>
              <a:spLocks/>
            </p:cNvSpPr>
            <p:nvPr/>
          </p:nvSpPr>
          <p:spPr bwMode="auto">
            <a:xfrm>
              <a:off x="344781" y="6381044"/>
              <a:ext cx="36689" cy="33867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32" y="0"/>
                </a:cxn>
                <a:cxn ang="0">
                  <a:pos x="48" y="32"/>
                </a:cxn>
                <a:cxn ang="0">
                  <a:pos x="16" y="48"/>
                </a:cxn>
                <a:cxn ang="0">
                  <a:pos x="0" y="16"/>
                </a:cxn>
              </a:cxnLst>
              <a:rect l="0" t="0" r="r" b="b"/>
              <a:pathLst>
                <a:path w="48" h="48">
                  <a:moveTo>
                    <a:pt x="0" y="16"/>
                  </a:moveTo>
                  <a:lnTo>
                    <a:pt x="32" y="0"/>
                  </a:lnTo>
                  <a:lnTo>
                    <a:pt x="48" y="32"/>
                  </a:lnTo>
                  <a:lnTo>
                    <a:pt x="16" y="4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9" name="Freeform 121"/>
            <p:cNvSpPr>
              <a:spLocks/>
            </p:cNvSpPr>
            <p:nvPr/>
          </p:nvSpPr>
          <p:spPr bwMode="auto">
            <a:xfrm>
              <a:off x="1060215" y="6375400"/>
              <a:ext cx="36689" cy="3386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48" y="16"/>
                </a:cxn>
                <a:cxn ang="0">
                  <a:pos x="32" y="48"/>
                </a:cxn>
                <a:cxn ang="0">
                  <a:pos x="0" y="32"/>
                </a:cxn>
                <a:cxn ang="0">
                  <a:pos x="24" y="0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lnTo>
                    <a:pt x="48" y="16"/>
                  </a:lnTo>
                  <a:lnTo>
                    <a:pt x="32" y="48"/>
                  </a:lnTo>
                  <a:lnTo>
                    <a:pt x="0" y="3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>
                <a:alpha val="83000"/>
              </a:srgbClr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170" name="Picture 180" descr="Centers for Disease Control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5791200"/>
            <a:ext cx="1454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1" name="Group 180" descr="Department of Health and Human Services logo"/>
          <p:cNvGrpSpPr/>
          <p:nvPr/>
        </p:nvGrpSpPr>
        <p:grpSpPr>
          <a:xfrm>
            <a:off x="7772400" y="5562600"/>
            <a:ext cx="990600" cy="990600"/>
            <a:chOff x="7772400" y="5562600"/>
            <a:chExt cx="990600" cy="990600"/>
          </a:xfrm>
        </p:grpSpPr>
        <p:sp>
          <p:nvSpPr>
            <p:cNvPr id="2172" name="AutoShape 123"/>
            <p:cNvSpPr>
              <a:spLocks noChangeAspect="1" noChangeArrowheads="1" noTextEdit="1"/>
            </p:cNvSpPr>
            <p:nvPr/>
          </p:nvSpPr>
          <p:spPr bwMode="auto">
            <a:xfrm>
              <a:off x="7772400" y="5562600"/>
              <a:ext cx="9906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3" name="Freeform 124"/>
            <p:cNvSpPr>
              <a:spLocks noEditPoints="1"/>
            </p:cNvSpPr>
            <p:nvPr/>
          </p:nvSpPr>
          <p:spPr bwMode="auto">
            <a:xfrm>
              <a:off x="8037521" y="5712493"/>
              <a:ext cx="714386" cy="829845"/>
            </a:xfrm>
            <a:custGeom>
              <a:avLst/>
              <a:gdLst>
                <a:gd name="T0" fmla="*/ 1152 w 1287"/>
                <a:gd name="T1" fmla="*/ 502 h 1528"/>
                <a:gd name="T2" fmla="*/ 820 w 1287"/>
                <a:gd name="T3" fmla="*/ 816 h 1528"/>
                <a:gd name="T4" fmla="*/ 814 w 1287"/>
                <a:gd name="T5" fmla="*/ 905 h 1528"/>
                <a:gd name="T6" fmla="*/ 837 w 1287"/>
                <a:gd name="T7" fmla="*/ 940 h 1528"/>
                <a:gd name="T8" fmla="*/ 863 w 1287"/>
                <a:gd name="T9" fmla="*/ 970 h 1528"/>
                <a:gd name="T10" fmla="*/ 901 w 1287"/>
                <a:gd name="T11" fmla="*/ 1014 h 1528"/>
                <a:gd name="T12" fmla="*/ 1117 w 1287"/>
                <a:gd name="T13" fmla="*/ 990 h 1528"/>
                <a:gd name="T14" fmla="*/ 1207 w 1287"/>
                <a:gd name="T15" fmla="*/ 1090 h 1528"/>
                <a:gd name="T16" fmla="*/ 1047 w 1287"/>
                <a:gd name="T17" fmla="*/ 1057 h 1528"/>
                <a:gd name="T18" fmla="*/ 855 w 1287"/>
                <a:gd name="T19" fmla="*/ 1052 h 1528"/>
                <a:gd name="T20" fmla="*/ 793 w 1287"/>
                <a:gd name="T21" fmla="*/ 1001 h 1528"/>
                <a:gd name="T22" fmla="*/ 782 w 1287"/>
                <a:gd name="T23" fmla="*/ 964 h 1528"/>
                <a:gd name="T24" fmla="*/ 770 w 1287"/>
                <a:gd name="T25" fmla="*/ 932 h 1528"/>
                <a:gd name="T26" fmla="*/ 732 w 1287"/>
                <a:gd name="T27" fmla="*/ 883 h 1528"/>
                <a:gd name="T28" fmla="*/ 758 w 1287"/>
                <a:gd name="T29" fmla="*/ 749 h 1528"/>
                <a:gd name="T30" fmla="*/ 1177 w 1287"/>
                <a:gd name="T31" fmla="*/ 381 h 1528"/>
                <a:gd name="T32" fmla="*/ 1257 w 1287"/>
                <a:gd name="T33" fmla="*/ 189 h 1528"/>
                <a:gd name="T34" fmla="*/ 746 w 1287"/>
                <a:gd name="T35" fmla="*/ 620 h 1528"/>
                <a:gd name="T36" fmla="*/ 673 w 1287"/>
                <a:gd name="T37" fmla="*/ 830 h 1528"/>
                <a:gd name="T38" fmla="*/ 640 w 1287"/>
                <a:gd name="T39" fmla="*/ 929 h 1528"/>
                <a:gd name="T40" fmla="*/ 697 w 1287"/>
                <a:gd name="T41" fmla="*/ 984 h 1528"/>
                <a:gd name="T42" fmla="*/ 705 w 1287"/>
                <a:gd name="T43" fmla="*/ 1030 h 1528"/>
                <a:gd name="T44" fmla="*/ 801 w 1287"/>
                <a:gd name="T45" fmla="*/ 1086 h 1528"/>
                <a:gd name="T46" fmla="*/ 891 w 1287"/>
                <a:gd name="T47" fmla="*/ 1154 h 1528"/>
                <a:gd name="T48" fmla="*/ 757 w 1287"/>
                <a:gd name="T49" fmla="*/ 1260 h 1528"/>
                <a:gd name="T50" fmla="*/ 763 w 1287"/>
                <a:gd name="T51" fmla="*/ 1361 h 1528"/>
                <a:gd name="T52" fmla="*/ 850 w 1287"/>
                <a:gd name="T53" fmla="*/ 1379 h 1528"/>
                <a:gd name="T54" fmla="*/ 691 w 1287"/>
                <a:gd name="T55" fmla="*/ 1414 h 1528"/>
                <a:gd name="T56" fmla="*/ 665 w 1287"/>
                <a:gd name="T57" fmla="*/ 1302 h 1528"/>
                <a:gd name="T58" fmla="*/ 792 w 1287"/>
                <a:gd name="T59" fmla="*/ 1142 h 1528"/>
                <a:gd name="T60" fmla="*/ 645 w 1287"/>
                <a:gd name="T61" fmla="*/ 1105 h 1528"/>
                <a:gd name="T62" fmla="*/ 618 w 1287"/>
                <a:gd name="T63" fmla="*/ 1033 h 1528"/>
                <a:gd name="T64" fmla="*/ 596 w 1287"/>
                <a:gd name="T65" fmla="*/ 997 h 1528"/>
                <a:gd name="T66" fmla="*/ 596 w 1287"/>
                <a:gd name="T67" fmla="*/ 949 h 1528"/>
                <a:gd name="T68" fmla="*/ 547 w 1287"/>
                <a:gd name="T69" fmla="*/ 927 h 1528"/>
                <a:gd name="T70" fmla="*/ 586 w 1287"/>
                <a:gd name="T71" fmla="*/ 814 h 1528"/>
                <a:gd name="T72" fmla="*/ 645 w 1287"/>
                <a:gd name="T73" fmla="*/ 616 h 1528"/>
                <a:gd name="T74" fmla="*/ 1213 w 1287"/>
                <a:gd name="T75" fmla="*/ 146 h 1528"/>
                <a:gd name="T76" fmla="*/ 1152 w 1287"/>
                <a:gd name="T77" fmla="*/ 67 h 1528"/>
                <a:gd name="T78" fmla="*/ 612 w 1287"/>
                <a:gd name="T79" fmla="*/ 532 h 1528"/>
                <a:gd name="T80" fmla="*/ 488 w 1287"/>
                <a:gd name="T81" fmla="*/ 817 h 1528"/>
                <a:gd name="T82" fmla="*/ 376 w 1287"/>
                <a:gd name="T83" fmla="*/ 896 h 1528"/>
                <a:gd name="T84" fmla="*/ 133 w 1287"/>
                <a:gd name="T85" fmla="*/ 901 h 1528"/>
                <a:gd name="T86" fmla="*/ 139 w 1287"/>
                <a:gd name="T87" fmla="*/ 838 h 1528"/>
                <a:gd name="T88" fmla="*/ 411 w 1287"/>
                <a:gd name="T89" fmla="*/ 817 h 1528"/>
                <a:gd name="T90" fmla="*/ 496 w 1287"/>
                <a:gd name="T91" fmla="*/ 546 h 1528"/>
                <a:gd name="T92" fmla="*/ 1068 w 1287"/>
                <a:gd name="T93" fmla="*/ 89 h 1528"/>
                <a:gd name="T94" fmla="*/ 610 w 1287"/>
                <a:gd name="T95" fmla="*/ 1518 h 1528"/>
                <a:gd name="T96" fmla="*/ 462 w 1287"/>
                <a:gd name="T97" fmla="*/ 1453 h 1528"/>
                <a:gd name="T98" fmla="*/ 571 w 1287"/>
                <a:gd name="T99" fmla="*/ 1299 h 1528"/>
                <a:gd name="T100" fmla="*/ 559 w 1287"/>
                <a:gd name="T101" fmla="*/ 1214 h 1528"/>
                <a:gd name="T102" fmla="*/ 37 w 1287"/>
                <a:gd name="T103" fmla="*/ 986 h 1528"/>
                <a:gd name="T104" fmla="*/ 0 w 1287"/>
                <a:gd name="T105" fmla="*/ 994 h 1528"/>
                <a:gd name="T106" fmla="*/ 79 w 1287"/>
                <a:gd name="T107" fmla="*/ 932 h 1528"/>
                <a:gd name="T108" fmla="*/ 646 w 1287"/>
                <a:gd name="T109" fmla="*/ 1172 h 1528"/>
                <a:gd name="T110" fmla="*/ 646 w 1287"/>
                <a:gd name="T111" fmla="*/ 1272 h 1528"/>
                <a:gd name="T112" fmla="*/ 550 w 1287"/>
                <a:gd name="T113" fmla="*/ 1402 h 15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87"/>
                <a:gd name="T172" fmla="*/ 0 h 1528"/>
                <a:gd name="T173" fmla="*/ 1287 w 1287"/>
                <a:gd name="T174" fmla="*/ 1528 h 15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87" h="1528">
                  <a:moveTo>
                    <a:pt x="1177" y="381"/>
                  </a:moveTo>
                  <a:lnTo>
                    <a:pt x="1188" y="412"/>
                  </a:lnTo>
                  <a:lnTo>
                    <a:pt x="1188" y="447"/>
                  </a:lnTo>
                  <a:lnTo>
                    <a:pt x="1175" y="477"/>
                  </a:lnTo>
                  <a:lnTo>
                    <a:pt x="1152" y="502"/>
                  </a:lnTo>
                  <a:lnTo>
                    <a:pt x="878" y="708"/>
                  </a:lnTo>
                  <a:lnTo>
                    <a:pt x="856" y="727"/>
                  </a:lnTo>
                  <a:lnTo>
                    <a:pt x="842" y="746"/>
                  </a:lnTo>
                  <a:lnTo>
                    <a:pt x="825" y="795"/>
                  </a:lnTo>
                  <a:lnTo>
                    <a:pt x="820" y="816"/>
                  </a:lnTo>
                  <a:lnTo>
                    <a:pt x="825" y="836"/>
                  </a:lnTo>
                  <a:lnTo>
                    <a:pt x="826" y="855"/>
                  </a:lnTo>
                  <a:lnTo>
                    <a:pt x="817" y="874"/>
                  </a:lnTo>
                  <a:lnTo>
                    <a:pt x="809" y="899"/>
                  </a:lnTo>
                  <a:lnTo>
                    <a:pt x="814" y="905"/>
                  </a:lnTo>
                  <a:lnTo>
                    <a:pt x="825" y="910"/>
                  </a:lnTo>
                  <a:lnTo>
                    <a:pt x="833" y="915"/>
                  </a:lnTo>
                  <a:lnTo>
                    <a:pt x="834" y="921"/>
                  </a:lnTo>
                  <a:lnTo>
                    <a:pt x="834" y="931"/>
                  </a:lnTo>
                  <a:lnTo>
                    <a:pt x="837" y="940"/>
                  </a:lnTo>
                  <a:lnTo>
                    <a:pt x="848" y="945"/>
                  </a:lnTo>
                  <a:lnTo>
                    <a:pt x="852" y="946"/>
                  </a:lnTo>
                  <a:lnTo>
                    <a:pt x="850" y="951"/>
                  </a:lnTo>
                  <a:lnTo>
                    <a:pt x="848" y="964"/>
                  </a:lnTo>
                  <a:lnTo>
                    <a:pt x="863" y="970"/>
                  </a:lnTo>
                  <a:lnTo>
                    <a:pt x="871" y="976"/>
                  </a:lnTo>
                  <a:lnTo>
                    <a:pt x="871" y="986"/>
                  </a:lnTo>
                  <a:lnTo>
                    <a:pt x="878" y="1005"/>
                  </a:lnTo>
                  <a:lnTo>
                    <a:pt x="888" y="1011"/>
                  </a:lnTo>
                  <a:lnTo>
                    <a:pt x="901" y="1014"/>
                  </a:lnTo>
                  <a:lnTo>
                    <a:pt x="943" y="1009"/>
                  </a:lnTo>
                  <a:lnTo>
                    <a:pt x="984" y="998"/>
                  </a:lnTo>
                  <a:lnTo>
                    <a:pt x="1025" y="987"/>
                  </a:lnTo>
                  <a:lnTo>
                    <a:pt x="1071" y="983"/>
                  </a:lnTo>
                  <a:lnTo>
                    <a:pt x="1117" y="990"/>
                  </a:lnTo>
                  <a:lnTo>
                    <a:pt x="1161" y="1006"/>
                  </a:lnTo>
                  <a:lnTo>
                    <a:pt x="1213" y="1022"/>
                  </a:lnTo>
                  <a:lnTo>
                    <a:pt x="1287" y="1028"/>
                  </a:lnTo>
                  <a:lnTo>
                    <a:pt x="1251" y="1064"/>
                  </a:lnTo>
                  <a:lnTo>
                    <a:pt x="1207" y="1090"/>
                  </a:lnTo>
                  <a:lnTo>
                    <a:pt x="1158" y="1099"/>
                  </a:lnTo>
                  <a:lnTo>
                    <a:pt x="1133" y="1098"/>
                  </a:lnTo>
                  <a:lnTo>
                    <a:pt x="1107" y="1091"/>
                  </a:lnTo>
                  <a:lnTo>
                    <a:pt x="1077" y="1075"/>
                  </a:lnTo>
                  <a:lnTo>
                    <a:pt x="1047" y="1057"/>
                  </a:lnTo>
                  <a:lnTo>
                    <a:pt x="1013" y="1039"/>
                  </a:lnTo>
                  <a:lnTo>
                    <a:pt x="967" y="1033"/>
                  </a:lnTo>
                  <a:lnTo>
                    <a:pt x="929" y="1038"/>
                  </a:lnTo>
                  <a:lnTo>
                    <a:pt x="893" y="1046"/>
                  </a:lnTo>
                  <a:lnTo>
                    <a:pt x="855" y="1052"/>
                  </a:lnTo>
                  <a:lnTo>
                    <a:pt x="817" y="1047"/>
                  </a:lnTo>
                  <a:lnTo>
                    <a:pt x="804" y="1041"/>
                  </a:lnTo>
                  <a:lnTo>
                    <a:pt x="796" y="1030"/>
                  </a:lnTo>
                  <a:lnTo>
                    <a:pt x="792" y="1016"/>
                  </a:lnTo>
                  <a:lnTo>
                    <a:pt x="793" y="1001"/>
                  </a:lnTo>
                  <a:lnTo>
                    <a:pt x="792" y="987"/>
                  </a:lnTo>
                  <a:lnTo>
                    <a:pt x="782" y="978"/>
                  </a:lnTo>
                  <a:lnTo>
                    <a:pt x="779" y="973"/>
                  </a:lnTo>
                  <a:lnTo>
                    <a:pt x="779" y="968"/>
                  </a:lnTo>
                  <a:lnTo>
                    <a:pt x="782" y="964"/>
                  </a:lnTo>
                  <a:lnTo>
                    <a:pt x="781" y="960"/>
                  </a:lnTo>
                  <a:lnTo>
                    <a:pt x="771" y="957"/>
                  </a:lnTo>
                  <a:lnTo>
                    <a:pt x="765" y="951"/>
                  </a:lnTo>
                  <a:lnTo>
                    <a:pt x="765" y="942"/>
                  </a:lnTo>
                  <a:lnTo>
                    <a:pt x="770" y="932"/>
                  </a:lnTo>
                  <a:lnTo>
                    <a:pt x="766" y="924"/>
                  </a:lnTo>
                  <a:lnTo>
                    <a:pt x="747" y="920"/>
                  </a:lnTo>
                  <a:lnTo>
                    <a:pt x="733" y="916"/>
                  </a:lnTo>
                  <a:lnTo>
                    <a:pt x="727" y="902"/>
                  </a:lnTo>
                  <a:lnTo>
                    <a:pt x="732" y="883"/>
                  </a:lnTo>
                  <a:lnTo>
                    <a:pt x="749" y="861"/>
                  </a:lnTo>
                  <a:lnTo>
                    <a:pt x="755" y="845"/>
                  </a:lnTo>
                  <a:lnTo>
                    <a:pt x="749" y="830"/>
                  </a:lnTo>
                  <a:lnTo>
                    <a:pt x="747" y="806"/>
                  </a:lnTo>
                  <a:lnTo>
                    <a:pt x="758" y="749"/>
                  </a:lnTo>
                  <a:lnTo>
                    <a:pt x="771" y="713"/>
                  </a:lnTo>
                  <a:lnTo>
                    <a:pt x="795" y="685"/>
                  </a:lnTo>
                  <a:lnTo>
                    <a:pt x="836" y="652"/>
                  </a:lnTo>
                  <a:lnTo>
                    <a:pt x="1147" y="417"/>
                  </a:lnTo>
                  <a:lnTo>
                    <a:pt x="1177" y="381"/>
                  </a:lnTo>
                  <a:close/>
                  <a:moveTo>
                    <a:pt x="1218" y="121"/>
                  </a:moveTo>
                  <a:lnTo>
                    <a:pt x="1234" y="134"/>
                  </a:lnTo>
                  <a:lnTo>
                    <a:pt x="1248" y="149"/>
                  </a:lnTo>
                  <a:lnTo>
                    <a:pt x="1256" y="168"/>
                  </a:lnTo>
                  <a:lnTo>
                    <a:pt x="1257" y="189"/>
                  </a:lnTo>
                  <a:lnTo>
                    <a:pt x="1256" y="208"/>
                  </a:lnTo>
                  <a:lnTo>
                    <a:pt x="1245" y="230"/>
                  </a:lnTo>
                  <a:lnTo>
                    <a:pt x="1223" y="256"/>
                  </a:lnTo>
                  <a:lnTo>
                    <a:pt x="1185" y="291"/>
                  </a:lnTo>
                  <a:lnTo>
                    <a:pt x="746" y="620"/>
                  </a:lnTo>
                  <a:lnTo>
                    <a:pt x="714" y="649"/>
                  </a:lnTo>
                  <a:lnTo>
                    <a:pt x="694" y="685"/>
                  </a:lnTo>
                  <a:lnTo>
                    <a:pt x="665" y="792"/>
                  </a:lnTo>
                  <a:lnTo>
                    <a:pt x="667" y="812"/>
                  </a:lnTo>
                  <a:lnTo>
                    <a:pt x="673" y="830"/>
                  </a:lnTo>
                  <a:lnTo>
                    <a:pt x="678" y="845"/>
                  </a:lnTo>
                  <a:lnTo>
                    <a:pt x="672" y="861"/>
                  </a:lnTo>
                  <a:lnTo>
                    <a:pt x="638" y="908"/>
                  </a:lnTo>
                  <a:lnTo>
                    <a:pt x="635" y="920"/>
                  </a:lnTo>
                  <a:lnTo>
                    <a:pt x="640" y="929"/>
                  </a:lnTo>
                  <a:lnTo>
                    <a:pt x="664" y="938"/>
                  </a:lnTo>
                  <a:lnTo>
                    <a:pt x="678" y="945"/>
                  </a:lnTo>
                  <a:lnTo>
                    <a:pt x="680" y="962"/>
                  </a:lnTo>
                  <a:lnTo>
                    <a:pt x="681" y="978"/>
                  </a:lnTo>
                  <a:lnTo>
                    <a:pt x="697" y="984"/>
                  </a:lnTo>
                  <a:lnTo>
                    <a:pt x="698" y="987"/>
                  </a:lnTo>
                  <a:lnTo>
                    <a:pt x="694" y="1000"/>
                  </a:lnTo>
                  <a:lnTo>
                    <a:pt x="700" y="1012"/>
                  </a:lnTo>
                  <a:lnTo>
                    <a:pt x="708" y="1020"/>
                  </a:lnTo>
                  <a:lnTo>
                    <a:pt x="705" y="1030"/>
                  </a:lnTo>
                  <a:lnTo>
                    <a:pt x="703" y="1046"/>
                  </a:lnTo>
                  <a:lnTo>
                    <a:pt x="710" y="1060"/>
                  </a:lnTo>
                  <a:lnTo>
                    <a:pt x="732" y="1080"/>
                  </a:lnTo>
                  <a:lnTo>
                    <a:pt x="765" y="1086"/>
                  </a:lnTo>
                  <a:lnTo>
                    <a:pt x="801" y="1086"/>
                  </a:lnTo>
                  <a:lnTo>
                    <a:pt x="836" y="1088"/>
                  </a:lnTo>
                  <a:lnTo>
                    <a:pt x="869" y="1096"/>
                  </a:lnTo>
                  <a:lnTo>
                    <a:pt x="886" y="1110"/>
                  </a:lnTo>
                  <a:lnTo>
                    <a:pt x="894" y="1131"/>
                  </a:lnTo>
                  <a:lnTo>
                    <a:pt x="891" y="1154"/>
                  </a:lnTo>
                  <a:lnTo>
                    <a:pt x="878" y="1175"/>
                  </a:lnTo>
                  <a:lnTo>
                    <a:pt x="845" y="1200"/>
                  </a:lnTo>
                  <a:lnTo>
                    <a:pt x="806" y="1222"/>
                  </a:lnTo>
                  <a:lnTo>
                    <a:pt x="771" y="1244"/>
                  </a:lnTo>
                  <a:lnTo>
                    <a:pt x="757" y="1260"/>
                  </a:lnTo>
                  <a:lnTo>
                    <a:pt x="747" y="1277"/>
                  </a:lnTo>
                  <a:lnTo>
                    <a:pt x="741" y="1302"/>
                  </a:lnTo>
                  <a:lnTo>
                    <a:pt x="743" y="1324"/>
                  </a:lnTo>
                  <a:lnTo>
                    <a:pt x="751" y="1345"/>
                  </a:lnTo>
                  <a:lnTo>
                    <a:pt x="763" y="1361"/>
                  </a:lnTo>
                  <a:lnTo>
                    <a:pt x="781" y="1372"/>
                  </a:lnTo>
                  <a:lnTo>
                    <a:pt x="801" y="1378"/>
                  </a:lnTo>
                  <a:lnTo>
                    <a:pt x="825" y="1379"/>
                  </a:lnTo>
                  <a:lnTo>
                    <a:pt x="848" y="1375"/>
                  </a:lnTo>
                  <a:lnTo>
                    <a:pt x="850" y="1379"/>
                  </a:lnTo>
                  <a:lnTo>
                    <a:pt x="820" y="1400"/>
                  </a:lnTo>
                  <a:lnTo>
                    <a:pt x="788" y="1417"/>
                  </a:lnTo>
                  <a:lnTo>
                    <a:pt x="754" y="1427"/>
                  </a:lnTo>
                  <a:lnTo>
                    <a:pt x="717" y="1425"/>
                  </a:lnTo>
                  <a:lnTo>
                    <a:pt x="691" y="1414"/>
                  </a:lnTo>
                  <a:lnTo>
                    <a:pt x="670" y="1394"/>
                  </a:lnTo>
                  <a:lnTo>
                    <a:pt x="657" y="1367"/>
                  </a:lnTo>
                  <a:lnTo>
                    <a:pt x="654" y="1337"/>
                  </a:lnTo>
                  <a:lnTo>
                    <a:pt x="657" y="1318"/>
                  </a:lnTo>
                  <a:lnTo>
                    <a:pt x="665" y="1302"/>
                  </a:lnTo>
                  <a:lnTo>
                    <a:pt x="689" y="1276"/>
                  </a:lnTo>
                  <a:lnTo>
                    <a:pt x="749" y="1233"/>
                  </a:lnTo>
                  <a:lnTo>
                    <a:pt x="782" y="1201"/>
                  </a:lnTo>
                  <a:lnTo>
                    <a:pt x="796" y="1170"/>
                  </a:lnTo>
                  <a:lnTo>
                    <a:pt x="792" y="1142"/>
                  </a:lnTo>
                  <a:lnTo>
                    <a:pt x="766" y="1118"/>
                  </a:lnTo>
                  <a:lnTo>
                    <a:pt x="736" y="1110"/>
                  </a:lnTo>
                  <a:lnTo>
                    <a:pt x="705" y="1110"/>
                  </a:lnTo>
                  <a:lnTo>
                    <a:pt x="675" y="1110"/>
                  </a:lnTo>
                  <a:lnTo>
                    <a:pt x="645" y="1105"/>
                  </a:lnTo>
                  <a:lnTo>
                    <a:pt x="624" y="1085"/>
                  </a:lnTo>
                  <a:lnTo>
                    <a:pt x="619" y="1072"/>
                  </a:lnTo>
                  <a:lnTo>
                    <a:pt x="621" y="1058"/>
                  </a:lnTo>
                  <a:lnTo>
                    <a:pt x="623" y="1041"/>
                  </a:lnTo>
                  <a:lnTo>
                    <a:pt x="618" y="1033"/>
                  </a:lnTo>
                  <a:lnTo>
                    <a:pt x="610" y="1028"/>
                  </a:lnTo>
                  <a:lnTo>
                    <a:pt x="601" y="1020"/>
                  </a:lnTo>
                  <a:lnTo>
                    <a:pt x="602" y="1012"/>
                  </a:lnTo>
                  <a:lnTo>
                    <a:pt x="605" y="1003"/>
                  </a:lnTo>
                  <a:lnTo>
                    <a:pt x="596" y="997"/>
                  </a:lnTo>
                  <a:lnTo>
                    <a:pt x="589" y="995"/>
                  </a:lnTo>
                  <a:lnTo>
                    <a:pt x="588" y="989"/>
                  </a:lnTo>
                  <a:lnTo>
                    <a:pt x="593" y="976"/>
                  </a:lnTo>
                  <a:lnTo>
                    <a:pt x="601" y="960"/>
                  </a:lnTo>
                  <a:lnTo>
                    <a:pt x="596" y="949"/>
                  </a:lnTo>
                  <a:lnTo>
                    <a:pt x="585" y="945"/>
                  </a:lnTo>
                  <a:lnTo>
                    <a:pt x="569" y="945"/>
                  </a:lnTo>
                  <a:lnTo>
                    <a:pt x="555" y="945"/>
                  </a:lnTo>
                  <a:lnTo>
                    <a:pt x="548" y="938"/>
                  </a:lnTo>
                  <a:lnTo>
                    <a:pt x="547" y="927"/>
                  </a:lnTo>
                  <a:lnTo>
                    <a:pt x="553" y="915"/>
                  </a:lnTo>
                  <a:lnTo>
                    <a:pt x="589" y="869"/>
                  </a:lnTo>
                  <a:lnTo>
                    <a:pt x="599" y="849"/>
                  </a:lnTo>
                  <a:lnTo>
                    <a:pt x="593" y="828"/>
                  </a:lnTo>
                  <a:lnTo>
                    <a:pt x="586" y="814"/>
                  </a:lnTo>
                  <a:lnTo>
                    <a:pt x="586" y="800"/>
                  </a:lnTo>
                  <a:lnTo>
                    <a:pt x="597" y="732"/>
                  </a:lnTo>
                  <a:lnTo>
                    <a:pt x="616" y="668"/>
                  </a:lnTo>
                  <a:lnTo>
                    <a:pt x="629" y="639"/>
                  </a:lnTo>
                  <a:lnTo>
                    <a:pt x="645" y="616"/>
                  </a:lnTo>
                  <a:lnTo>
                    <a:pt x="689" y="573"/>
                  </a:lnTo>
                  <a:lnTo>
                    <a:pt x="1123" y="249"/>
                  </a:lnTo>
                  <a:lnTo>
                    <a:pt x="1183" y="193"/>
                  </a:lnTo>
                  <a:lnTo>
                    <a:pt x="1207" y="160"/>
                  </a:lnTo>
                  <a:lnTo>
                    <a:pt x="1213" y="146"/>
                  </a:lnTo>
                  <a:lnTo>
                    <a:pt x="1218" y="121"/>
                  </a:lnTo>
                  <a:close/>
                  <a:moveTo>
                    <a:pt x="1114" y="0"/>
                  </a:moveTo>
                  <a:lnTo>
                    <a:pt x="1131" y="11"/>
                  </a:lnTo>
                  <a:lnTo>
                    <a:pt x="1142" y="26"/>
                  </a:lnTo>
                  <a:lnTo>
                    <a:pt x="1152" y="67"/>
                  </a:lnTo>
                  <a:lnTo>
                    <a:pt x="1145" y="100"/>
                  </a:lnTo>
                  <a:lnTo>
                    <a:pt x="1128" y="132"/>
                  </a:lnTo>
                  <a:lnTo>
                    <a:pt x="1103" y="160"/>
                  </a:lnTo>
                  <a:lnTo>
                    <a:pt x="1074" y="184"/>
                  </a:lnTo>
                  <a:lnTo>
                    <a:pt x="612" y="532"/>
                  </a:lnTo>
                  <a:lnTo>
                    <a:pt x="578" y="559"/>
                  </a:lnTo>
                  <a:lnTo>
                    <a:pt x="556" y="589"/>
                  </a:lnTo>
                  <a:lnTo>
                    <a:pt x="526" y="671"/>
                  </a:lnTo>
                  <a:lnTo>
                    <a:pt x="507" y="756"/>
                  </a:lnTo>
                  <a:lnTo>
                    <a:pt x="488" y="817"/>
                  </a:lnTo>
                  <a:lnTo>
                    <a:pt x="473" y="841"/>
                  </a:lnTo>
                  <a:lnTo>
                    <a:pt x="455" y="861"/>
                  </a:lnTo>
                  <a:lnTo>
                    <a:pt x="432" y="879"/>
                  </a:lnTo>
                  <a:lnTo>
                    <a:pt x="406" y="890"/>
                  </a:lnTo>
                  <a:lnTo>
                    <a:pt x="376" y="896"/>
                  </a:lnTo>
                  <a:lnTo>
                    <a:pt x="345" y="896"/>
                  </a:lnTo>
                  <a:lnTo>
                    <a:pt x="180" y="888"/>
                  </a:lnTo>
                  <a:lnTo>
                    <a:pt x="162" y="888"/>
                  </a:lnTo>
                  <a:lnTo>
                    <a:pt x="146" y="891"/>
                  </a:lnTo>
                  <a:lnTo>
                    <a:pt x="133" y="901"/>
                  </a:lnTo>
                  <a:lnTo>
                    <a:pt x="125" y="916"/>
                  </a:lnTo>
                  <a:lnTo>
                    <a:pt x="119" y="913"/>
                  </a:lnTo>
                  <a:lnTo>
                    <a:pt x="124" y="868"/>
                  </a:lnTo>
                  <a:lnTo>
                    <a:pt x="130" y="850"/>
                  </a:lnTo>
                  <a:lnTo>
                    <a:pt x="139" y="838"/>
                  </a:lnTo>
                  <a:lnTo>
                    <a:pt x="171" y="822"/>
                  </a:lnTo>
                  <a:lnTo>
                    <a:pt x="217" y="819"/>
                  </a:lnTo>
                  <a:lnTo>
                    <a:pt x="368" y="827"/>
                  </a:lnTo>
                  <a:lnTo>
                    <a:pt x="394" y="825"/>
                  </a:lnTo>
                  <a:lnTo>
                    <a:pt x="411" y="817"/>
                  </a:lnTo>
                  <a:lnTo>
                    <a:pt x="422" y="803"/>
                  </a:lnTo>
                  <a:lnTo>
                    <a:pt x="428" y="779"/>
                  </a:lnTo>
                  <a:lnTo>
                    <a:pt x="451" y="675"/>
                  </a:lnTo>
                  <a:lnTo>
                    <a:pt x="484" y="576"/>
                  </a:lnTo>
                  <a:lnTo>
                    <a:pt x="496" y="546"/>
                  </a:lnTo>
                  <a:lnTo>
                    <a:pt x="514" y="523"/>
                  </a:lnTo>
                  <a:lnTo>
                    <a:pt x="556" y="483"/>
                  </a:lnTo>
                  <a:lnTo>
                    <a:pt x="992" y="157"/>
                  </a:lnTo>
                  <a:lnTo>
                    <a:pt x="1030" y="127"/>
                  </a:lnTo>
                  <a:lnTo>
                    <a:pt x="1068" y="89"/>
                  </a:lnTo>
                  <a:lnTo>
                    <a:pt x="1098" y="45"/>
                  </a:lnTo>
                  <a:lnTo>
                    <a:pt x="1114" y="0"/>
                  </a:lnTo>
                  <a:close/>
                  <a:moveTo>
                    <a:pt x="662" y="1482"/>
                  </a:moveTo>
                  <a:lnTo>
                    <a:pt x="665" y="1490"/>
                  </a:lnTo>
                  <a:lnTo>
                    <a:pt x="610" y="1518"/>
                  </a:lnTo>
                  <a:lnTo>
                    <a:pt x="547" y="1528"/>
                  </a:lnTo>
                  <a:lnTo>
                    <a:pt x="518" y="1523"/>
                  </a:lnTo>
                  <a:lnTo>
                    <a:pt x="493" y="1509"/>
                  </a:lnTo>
                  <a:lnTo>
                    <a:pt x="474" y="1487"/>
                  </a:lnTo>
                  <a:lnTo>
                    <a:pt x="462" y="1453"/>
                  </a:lnTo>
                  <a:lnTo>
                    <a:pt x="463" y="1417"/>
                  </a:lnTo>
                  <a:lnTo>
                    <a:pt x="479" y="1384"/>
                  </a:lnTo>
                  <a:lnTo>
                    <a:pt x="507" y="1353"/>
                  </a:lnTo>
                  <a:lnTo>
                    <a:pt x="544" y="1323"/>
                  </a:lnTo>
                  <a:lnTo>
                    <a:pt x="571" y="1299"/>
                  </a:lnTo>
                  <a:lnTo>
                    <a:pt x="586" y="1271"/>
                  </a:lnTo>
                  <a:lnTo>
                    <a:pt x="588" y="1257"/>
                  </a:lnTo>
                  <a:lnTo>
                    <a:pt x="585" y="1242"/>
                  </a:lnTo>
                  <a:lnTo>
                    <a:pt x="575" y="1228"/>
                  </a:lnTo>
                  <a:lnTo>
                    <a:pt x="559" y="1214"/>
                  </a:lnTo>
                  <a:lnTo>
                    <a:pt x="446" y="1143"/>
                  </a:lnTo>
                  <a:lnTo>
                    <a:pt x="324" y="1083"/>
                  </a:lnTo>
                  <a:lnTo>
                    <a:pt x="199" y="1033"/>
                  </a:lnTo>
                  <a:lnTo>
                    <a:pt x="72" y="990"/>
                  </a:lnTo>
                  <a:lnTo>
                    <a:pt x="37" y="986"/>
                  </a:lnTo>
                  <a:lnTo>
                    <a:pt x="18" y="990"/>
                  </a:lnTo>
                  <a:lnTo>
                    <a:pt x="12" y="992"/>
                  </a:lnTo>
                  <a:lnTo>
                    <a:pt x="7" y="1001"/>
                  </a:lnTo>
                  <a:lnTo>
                    <a:pt x="2" y="1005"/>
                  </a:lnTo>
                  <a:lnTo>
                    <a:pt x="0" y="994"/>
                  </a:lnTo>
                  <a:lnTo>
                    <a:pt x="5" y="973"/>
                  </a:lnTo>
                  <a:lnTo>
                    <a:pt x="15" y="957"/>
                  </a:lnTo>
                  <a:lnTo>
                    <a:pt x="27" y="945"/>
                  </a:lnTo>
                  <a:lnTo>
                    <a:pt x="43" y="937"/>
                  </a:lnTo>
                  <a:lnTo>
                    <a:pt x="79" y="932"/>
                  </a:lnTo>
                  <a:lnTo>
                    <a:pt x="120" y="938"/>
                  </a:lnTo>
                  <a:lnTo>
                    <a:pt x="258" y="983"/>
                  </a:lnTo>
                  <a:lnTo>
                    <a:pt x="392" y="1036"/>
                  </a:lnTo>
                  <a:lnTo>
                    <a:pt x="522" y="1099"/>
                  </a:lnTo>
                  <a:lnTo>
                    <a:pt x="646" y="1172"/>
                  </a:lnTo>
                  <a:lnTo>
                    <a:pt x="665" y="1187"/>
                  </a:lnTo>
                  <a:lnTo>
                    <a:pt x="675" y="1205"/>
                  </a:lnTo>
                  <a:lnTo>
                    <a:pt x="676" y="1224"/>
                  </a:lnTo>
                  <a:lnTo>
                    <a:pt x="672" y="1241"/>
                  </a:lnTo>
                  <a:lnTo>
                    <a:pt x="646" y="1272"/>
                  </a:lnTo>
                  <a:lnTo>
                    <a:pt x="612" y="1296"/>
                  </a:lnTo>
                  <a:lnTo>
                    <a:pt x="585" y="1315"/>
                  </a:lnTo>
                  <a:lnTo>
                    <a:pt x="564" y="1340"/>
                  </a:lnTo>
                  <a:lnTo>
                    <a:pt x="552" y="1368"/>
                  </a:lnTo>
                  <a:lnTo>
                    <a:pt x="550" y="1402"/>
                  </a:lnTo>
                  <a:lnTo>
                    <a:pt x="563" y="1439"/>
                  </a:lnTo>
                  <a:lnTo>
                    <a:pt x="588" y="1466"/>
                  </a:lnTo>
                  <a:lnTo>
                    <a:pt x="621" y="1480"/>
                  </a:lnTo>
                  <a:lnTo>
                    <a:pt x="662" y="14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74" name="Freeform 125"/>
            <p:cNvSpPr>
              <a:spLocks/>
            </p:cNvSpPr>
            <p:nvPr/>
          </p:nvSpPr>
          <p:spPr bwMode="auto">
            <a:xfrm>
              <a:off x="8440195" y="5918868"/>
              <a:ext cx="311712" cy="391026"/>
            </a:xfrm>
            <a:custGeom>
              <a:avLst/>
              <a:gdLst>
                <a:gd name="T0" fmla="*/ 461 w 560"/>
                <a:gd name="T1" fmla="*/ 31 h 718"/>
                <a:gd name="T2" fmla="*/ 448 w 560"/>
                <a:gd name="T3" fmla="*/ 96 h 718"/>
                <a:gd name="T4" fmla="*/ 151 w 560"/>
                <a:gd name="T5" fmla="*/ 327 h 718"/>
                <a:gd name="T6" fmla="*/ 115 w 560"/>
                <a:gd name="T7" fmla="*/ 365 h 718"/>
                <a:gd name="T8" fmla="*/ 93 w 560"/>
                <a:gd name="T9" fmla="*/ 435 h 718"/>
                <a:gd name="T10" fmla="*/ 99 w 560"/>
                <a:gd name="T11" fmla="*/ 474 h 718"/>
                <a:gd name="T12" fmla="*/ 82 w 560"/>
                <a:gd name="T13" fmla="*/ 518 h 718"/>
                <a:gd name="T14" fmla="*/ 98 w 560"/>
                <a:gd name="T15" fmla="*/ 529 h 718"/>
                <a:gd name="T16" fmla="*/ 107 w 560"/>
                <a:gd name="T17" fmla="*/ 540 h 718"/>
                <a:gd name="T18" fmla="*/ 110 w 560"/>
                <a:gd name="T19" fmla="*/ 559 h 718"/>
                <a:gd name="T20" fmla="*/ 125 w 560"/>
                <a:gd name="T21" fmla="*/ 565 h 718"/>
                <a:gd name="T22" fmla="*/ 121 w 560"/>
                <a:gd name="T23" fmla="*/ 583 h 718"/>
                <a:gd name="T24" fmla="*/ 144 w 560"/>
                <a:gd name="T25" fmla="*/ 595 h 718"/>
                <a:gd name="T26" fmla="*/ 151 w 560"/>
                <a:gd name="T27" fmla="*/ 624 h 718"/>
                <a:gd name="T28" fmla="*/ 174 w 560"/>
                <a:gd name="T29" fmla="*/ 633 h 718"/>
                <a:gd name="T30" fmla="*/ 257 w 560"/>
                <a:gd name="T31" fmla="*/ 617 h 718"/>
                <a:gd name="T32" fmla="*/ 344 w 560"/>
                <a:gd name="T33" fmla="*/ 602 h 718"/>
                <a:gd name="T34" fmla="*/ 434 w 560"/>
                <a:gd name="T35" fmla="*/ 625 h 718"/>
                <a:gd name="T36" fmla="*/ 560 w 560"/>
                <a:gd name="T37" fmla="*/ 647 h 718"/>
                <a:gd name="T38" fmla="*/ 480 w 560"/>
                <a:gd name="T39" fmla="*/ 709 h 718"/>
                <a:gd name="T40" fmla="*/ 406 w 560"/>
                <a:gd name="T41" fmla="*/ 717 h 718"/>
                <a:gd name="T42" fmla="*/ 350 w 560"/>
                <a:gd name="T43" fmla="*/ 694 h 718"/>
                <a:gd name="T44" fmla="*/ 286 w 560"/>
                <a:gd name="T45" fmla="*/ 658 h 718"/>
                <a:gd name="T46" fmla="*/ 202 w 560"/>
                <a:gd name="T47" fmla="*/ 657 h 718"/>
                <a:gd name="T48" fmla="*/ 128 w 560"/>
                <a:gd name="T49" fmla="*/ 671 h 718"/>
                <a:gd name="T50" fmla="*/ 77 w 560"/>
                <a:gd name="T51" fmla="*/ 660 h 718"/>
                <a:gd name="T52" fmla="*/ 65 w 560"/>
                <a:gd name="T53" fmla="*/ 635 h 718"/>
                <a:gd name="T54" fmla="*/ 65 w 560"/>
                <a:gd name="T55" fmla="*/ 606 h 718"/>
                <a:gd name="T56" fmla="*/ 52 w 560"/>
                <a:gd name="T57" fmla="*/ 592 h 718"/>
                <a:gd name="T58" fmla="*/ 55 w 560"/>
                <a:gd name="T59" fmla="*/ 583 h 718"/>
                <a:gd name="T60" fmla="*/ 44 w 560"/>
                <a:gd name="T61" fmla="*/ 576 h 718"/>
                <a:gd name="T62" fmla="*/ 38 w 560"/>
                <a:gd name="T63" fmla="*/ 561 h 718"/>
                <a:gd name="T64" fmla="*/ 39 w 560"/>
                <a:gd name="T65" fmla="*/ 543 h 718"/>
                <a:gd name="T66" fmla="*/ 6 w 560"/>
                <a:gd name="T67" fmla="*/ 535 h 718"/>
                <a:gd name="T68" fmla="*/ 5 w 560"/>
                <a:gd name="T69" fmla="*/ 502 h 718"/>
                <a:gd name="T70" fmla="*/ 28 w 560"/>
                <a:gd name="T71" fmla="*/ 464 h 718"/>
                <a:gd name="T72" fmla="*/ 20 w 560"/>
                <a:gd name="T73" fmla="*/ 425 h 718"/>
                <a:gd name="T74" fmla="*/ 44 w 560"/>
                <a:gd name="T75" fmla="*/ 332 h 718"/>
                <a:gd name="T76" fmla="*/ 109 w 560"/>
                <a:gd name="T77" fmla="*/ 271 h 718"/>
                <a:gd name="T78" fmla="*/ 450 w 560"/>
                <a:gd name="T79" fmla="*/ 0 h 71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60"/>
                <a:gd name="T121" fmla="*/ 0 h 718"/>
                <a:gd name="T122" fmla="*/ 560 w 560"/>
                <a:gd name="T123" fmla="*/ 718 h 71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60" h="718">
                  <a:moveTo>
                    <a:pt x="450" y="0"/>
                  </a:moveTo>
                  <a:lnTo>
                    <a:pt x="461" y="31"/>
                  </a:lnTo>
                  <a:lnTo>
                    <a:pt x="461" y="66"/>
                  </a:lnTo>
                  <a:lnTo>
                    <a:pt x="448" y="96"/>
                  </a:lnTo>
                  <a:lnTo>
                    <a:pt x="425" y="121"/>
                  </a:lnTo>
                  <a:lnTo>
                    <a:pt x="151" y="327"/>
                  </a:lnTo>
                  <a:lnTo>
                    <a:pt x="129" y="346"/>
                  </a:lnTo>
                  <a:lnTo>
                    <a:pt x="115" y="365"/>
                  </a:lnTo>
                  <a:lnTo>
                    <a:pt x="98" y="414"/>
                  </a:lnTo>
                  <a:lnTo>
                    <a:pt x="93" y="435"/>
                  </a:lnTo>
                  <a:lnTo>
                    <a:pt x="98" y="455"/>
                  </a:lnTo>
                  <a:lnTo>
                    <a:pt x="99" y="474"/>
                  </a:lnTo>
                  <a:lnTo>
                    <a:pt x="90" y="493"/>
                  </a:lnTo>
                  <a:lnTo>
                    <a:pt x="82" y="518"/>
                  </a:lnTo>
                  <a:lnTo>
                    <a:pt x="87" y="524"/>
                  </a:lnTo>
                  <a:lnTo>
                    <a:pt x="98" y="529"/>
                  </a:lnTo>
                  <a:lnTo>
                    <a:pt x="106" y="534"/>
                  </a:lnTo>
                  <a:lnTo>
                    <a:pt x="107" y="540"/>
                  </a:lnTo>
                  <a:lnTo>
                    <a:pt x="107" y="550"/>
                  </a:lnTo>
                  <a:lnTo>
                    <a:pt x="110" y="559"/>
                  </a:lnTo>
                  <a:lnTo>
                    <a:pt x="121" y="564"/>
                  </a:lnTo>
                  <a:lnTo>
                    <a:pt x="125" y="565"/>
                  </a:lnTo>
                  <a:lnTo>
                    <a:pt x="123" y="570"/>
                  </a:lnTo>
                  <a:lnTo>
                    <a:pt x="121" y="583"/>
                  </a:lnTo>
                  <a:lnTo>
                    <a:pt x="136" y="589"/>
                  </a:lnTo>
                  <a:lnTo>
                    <a:pt x="144" y="595"/>
                  </a:lnTo>
                  <a:lnTo>
                    <a:pt x="144" y="605"/>
                  </a:lnTo>
                  <a:lnTo>
                    <a:pt x="151" y="624"/>
                  </a:lnTo>
                  <a:lnTo>
                    <a:pt x="161" y="630"/>
                  </a:lnTo>
                  <a:lnTo>
                    <a:pt x="174" y="633"/>
                  </a:lnTo>
                  <a:lnTo>
                    <a:pt x="216" y="628"/>
                  </a:lnTo>
                  <a:lnTo>
                    <a:pt x="257" y="617"/>
                  </a:lnTo>
                  <a:lnTo>
                    <a:pt x="298" y="606"/>
                  </a:lnTo>
                  <a:lnTo>
                    <a:pt x="344" y="602"/>
                  </a:lnTo>
                  <a:lnTo>
                    <a:pt x="390" y="609"/>
                  </a:lnTo>
                  <a:lnTo>
                    <a:pt x="434" y="625"/>
                  </a:lnTo>
                  <a:lnTo>
                    <a:pt x="486" y="641"/>
                  </a:lnTo>
                  <a:lnTo>
                    <a:pt x="560" y="647"/>
                  </a:lnTo>
                  <a:lnTo>
                    <a:pt x="524" y="683"/>
                  </a:lnTo>
                  <a:lnTo>
                    <a:pt x="480" y="709"/>
                  </a:lnTo>
                  <a:lnTo>
                    <a:pt x="431" y="718"/>
                  </a:lnTo>
                  <a:lnTo>
                    <a:pt x="406" y="717"/>
                  </a:lnTo>
                  <a:lnTo>
                    <a:pt x="380" y="710"/>
                  </a:lnTo>
                  <a:lnTo>
                    <a:pt x="350" y="694"/>
                  </a:lnTo>
                  <a:lnTo>
                    <a:pt x="320" y="676"/>
                  </a:lnTo>
                  <a:lnTo>
                    <a:pt x="286" y="658"/>
                  </a:lnTo>
                  <a:lnTo>
                    <a:pt x="240" y="652"/>
                  </a:lnTo>
                  <a:lnTo>
                    <a:pt x="202" y="657"/>
                  </a:lnTo>
                  <a:lnTo>
                    <a:pt x="166" y="665"/>
                  </a:lnTo>
                  <a:lnTo>
                    <a:pt x="128" y="671"/>
                  </a:lnTo>
                  <a:lnTo>
                    <a:pt x="90" y="666"/>
                  </a:lnTo>
                  <a:lnTo>
                    <a:pt x="77" y="660"/>
                  </a:lnTo>
                  <a:lnTo>
                    <a:pt x="69" y="649"/>
                  </a:lnTo>
                  <a:lnTo>
                    <a:pt x="65" y="635"/>
                  </a:lnTo>
                  <a:lnTo>
                    <a:pt x="66" y="620"/>
                  </a:lnTo>
                  <a:lnTo>
                    <a:pt x="65" y="606"/>
                  </a:lnTo>
                  <a:lnTo>
                    <a:pt x="55" y="597"/>
                  </a:lnTo>
                  <a:lnTo>
                    <a:pt x="52" y="592"/>
                  </a:lnTo>
                  <a:lnTo>
                    <a:pt x="52" y="587"/>
                  </a:lnTo>
                  <a:lnTo>
                    <a:pt x="55" y="583"/>
                  </a:lnTo>
                  <a:lnTo>
                    <a:pt x="54" y="579"/>
                  </a:lnTo>
                  <a:lnTo>
                    <a:pt x="44" y="576"/>
                  </a:lnTo>
                  <a:lnTo>
                    <a:pt x="38" y="570"/>
                  </a:lnTo>
                  <a:lnTo>
                    <a:pt x="38" y="561"/>
                  </a:lnTo>
                  <a:lnTo>
                    <a:pt x="43" y="551"/>
                  </a:lnTo>
                  <a:lnTo>
                    <a:pt x="39" y="543"/>
                  </a:lnTo>
                  <a:lnTo>
                    <a:pt x="20" y="539"/>
                  </a:lnTo>
                  <a:lnTo>
                    <a:pt x="6" y="535"/>
                  </a:lnTo>
                  <a:lnTo>
                    <a:pt x="0" y="521"/>
                  </a:lnTo>
                  <a:lnTo>
                    <a:pt x="5" y="502"/>
                  </a:lnTo>
                  <a:lnTo>
                    <a:pt x="22" y="480"/>
                  </a:lnTo>
                  <a:lnTo>
                    <a:pt x="28" y="464"/>
                  </a:lnTo>
                  <a:lnTo>
                    <a:pt x="22" y="449"/>
                  </a:lnTo>
                  <a:lnTo>
                    <a:pt x="20" y="425"/>
                  </a:lnTo>
                  <a:lnTo>
                    <a:pt x="31" y="368"/>
                  </a:lnTo>
                  <a:lnTo>
                    <a:pt x="44" y="332"/>
                  </a:lnTo>
                  <a:lnTo>
                    <a:pt x="68" y="304"/>
                  </a:lnTo>
                  <a:lnTo>
                    <a:pt x="109" y="271"/>
                  </a:lnTo>
                  <a:lnTo>
                    <a:pt x="420" y="36"/>
                  </a:lnTo>
                  <a:lnTo>
                    <a:pt x="450" y="0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75" name="Freeform 126"/>
            <p:cNvSpPr>
              <a:spLocks/>
            </p:cNvSpPr>
            <p:nvPr/>
          </p:nvSpPr>
          <p:spPr bwMode="auto">
            <a:xfrm>
              <a:off x="8340359" y="5777664"/>
              <a:ext cx="394909" cy="709278"/>
            </a:xfrm>
            <a:custGeom>
              <a:avLst/>
              <a:gdLst>
                <a:gd name="T0" fmla="*/ 687 w 710"/>
                <a:gd name="T1" fmla="*/ 13 h 1306"/>
                <a:gd name="T2" fmla="*/ 709 w 710"/>
                <a:gd name="T3" fmla="*/ 47 h 1306"/>
                <a:gd name="T4" fmla="*/ 709 w 710"/>
                <a:gd name="T5" fmla="*/ 87 h 1306"/>
                <a:gd name="T6" fmla="*/ 676 w 710"/>
                <a:gd name="T7" fmla="*/ 135 h 1306"/>
                <a:gd name="T8" fmla="*/ 199 w 710"/>
                <a:gd name="T9" fmla="*/ 499 h 1306"/>
                <a:gd name="T10" fmla="*/ 147 w 710"/>
                <a:gd name="T11" fmla="*/ 564 h 1306"/>
                <a:gd name="T12" fmla="*/ 120 w 710"/>
                <a:gd name="T13" fmla="*/ 691 h 1306"/>
                <a:gd name="T14" fmla="*/ 131 w 710"/>
                <a:gd name="T15" fmla="*/ 724 h 1306"/>
                <a:gd name="T16" fmla="*/ 91 w 710"/>
                <a:gd name="T17" fmla="*/ 787 h 1306"/>
                <a:gd name="T18" fmla="*/ 93 w 710"/>
                <a:gd name="T19" fmla="*/ 808 h 1306"/>
                <a:gd name="T20" fmla="*/ 131 w 710"/>
                <a:gd name="T21" fmla="*/ 824 h 1306"/>
                <a:gd name="T22" fmla="*/ 134 w 710"/>
                <a:gd name="T23" fmla="*/ 857 h 1306"/>
                <a:gd name="T24" fmla="*/ 151 w 710"/>
                <a:gd name="T25" fmla="*/ 866 h 1306"/>
                <a:gd name="T26" fmla="*/ 153 w 710"/>
                <a:gd name="T27" fmla="*/ 891 h 1306"/>
                <a:gd name="T28" fmla="*/ 158 w 710"/>
                <a:gd name="T29" fmla="*/ 909 h 1306"/>
                <a:gd name="T30" fmla="*/ 163 w 710"/>
                <a:gd name="T31" fmla="*/ 939 h 1306"/>
                <a:gd name="T32" fmla="*/ 218 w 710"/>
                <a:gd name="T33" fmla="*/ 965 h 1306"/>
                <a:gd name="T34" fmla="*/ 289 w 710"/>
                <a:gd name="T35" fmla="*/ 967 h 1306"/>
                <a:gd name="T36" fmla="*/ 339 w 710"/>
                <a:gd name="T37" fmla="*/ 989 h 1306"/>
                <a:gd name="T38" fmla="*/ 344 w 710"/>
                <a:gd name="T39" fmla="*/ 1033 h 1306"/>
                <a:gd name="T40" fmla="*/ 298 w 710"/>
                <a:gd name="T41" fmla="*/ 1079 h 1306"/>
                <a:gd name="T42" fmla="*/ 224 w 710"/>
                <a:gd name="T43" fmla="*/ 1123 h 1306"/>
                <a:gd name="T44" fmla="*/ 200 w 710"/>
                <a:gd name="T45" fmla="*/ 1156 h 1306"/>
                <a:gd name="T46" fmla="*/ 196 w 710"/>
                <a:gd name="T47" fmla="*/ 1203 h 1306"/>
                <a:gd name="T48" fmla="*/ 216 w 710"/>
                <a:gd name="T49" fmla="*/ 1240 h 1306"/>
                <a:gd name="T50" fmla="*/ 254 w 710"/>
                <a:gd name="T51" fmla="*/ 1257 h 1306"/>
                <a:gd name="T52" fmla="*/ 301 w 710"/>
                <a:gd name="T53" fmla="*/ 1254 h 1306"/>
                <a:gd name="T54" fmla="*/ 273 w 710"/>
                <a:gd name="T55" fmla="*/ 1279 h 1306"/>
                <a:gd name="T56" fmla="*/ 207 w 710"/>
                <a:gd name="T57" fmla="*/ 1306 h 1306"/>
                <a:gd name="T58" fmla="*/ 144 w 710"/>
                <a:gd name="T59" fmla="*/ 1293 h 1306"/>
                <a:gd name="T60" fmla="*/ 110 w 710"/>
                <a:gd name="T61" fmla="*/ 1246 h 1306"/>
                <a:gd name="T62" fmla="*/ 110 w 710"/>
                <a:gd name="T63" fmla="*/ 1197 h 1306"/>
                <a:gd name="T64" fmla="*/ 142 w 710"/>
                <a:gd name="T65" fmla="*/ 1155 h 1306"/>
                <a:gd name="T66" fmla="*/ 235 w 710"/>
                <a:gd name="T67" fmla="*/ 1080 h 1306"/>
                <a:gd name="T68" fmla="*/ 245 w 710"/>
                <a:gd name="T69" fmla="*/ 1021 h 1306"/>
                <a:gd name="T70" fmla="*/ 189 w 710"/>
                <a:gd name="T71" fmla="*/ 989 h 1306"/>
                <a:gd name="T72" fmla="*/ 128 w 710"/>
                <a:gd name="T73" fmla="*/ 989 h 1306"/>
                <a:gd name="T74" fmla="*/ 77 w 710"/>
                <a:gd name="T75" fmla="*/ 964 h 1306"/>
                <a:gd name="T76" fmla="*/ 74 w 710"/>
                <a:gd name="T77" fmla="*/ 937 h 1306"/>
                <a:gd name="T78" fmla="*/ 71 w 710"/>
                <a:gd name="T79" fmla="*/ 912 h 1306"/>
                <a:gd name="T80" fmla="*/ 54 w 710"/>
                <a:gd name="T81" fmla="*/ 899 h 1306"/>
                <a:gd name="T82" fmla="*/ 58 w 710"/>
                <a:gd name="T83" fmla="*/ 882 h 1306"/>
                <a:gd name="T84" fmla="*/ 42 w 710"/>
                <a:gd name="T85" fmla="*/ 874 h 1306"/>
                <a:gd name="T86" fmla="*/ 46 w 710"/>
                <a:gd name="T87" fmla="*/ 855 h 1306"/>
                <a:gd name="T88" fmla="*/ 49 w 710"/>
                <a:gd name="T89" fmla="*/ 828 h 1306"/>
                <a:gd name="T90" fmla="*/ 22 w 710"/>
                <a:gd name="T91" fmla="*/ 824 h 1306"/>
                <a:gd name="T92" fmla="*/ 1 w 710"/>
                <a:gd name="T93" fmla="*/ 817 h 1306"/>
                <a:gd name="T94" fmla="*/ 6 w 710"/>
                <a:gd name="T95" fmla="*/ 794 h 1306"/>
                <a:gd name="T96" fmla="*/ 52 w 710"/>
                <a:gd name="T97" fmla="*/ 728 h 1306"/>
                <a:gd name="T98" fmla="*/ 39 w 710"/>
                <a:gd name="T99" fmla="*/ 693 h 1306"/>
                <a:gd name="T100" fmla="*/ 50 w 710"/>
                <a:gd name="T101" fmla="*/ 611 h 1306"/>
                <a:gd name="T102" fmla="*/ 82 w 710"/>
                <a:gd name="T103" fmla="*/ 518 h 1306"/>
                <a:gd name="T104" fmla="*/ 142 w 710"/>
                <a:gd name="T105" fmla="*/ 452 h 1306"/>
                <a:gd name="T106" fmla="*/ 636 w 710"/>
                <a:gd name="T107" fmla="*/ 72 h 1306"/>
                <a:gd name="T108" fmla="*/ 666 w 710"/>
                <a:gd name="T109" fmla="*/ 25 h 13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10"/>
                <a:gd name="T166" fmla="*/ 0 h 1306"/>
                <a:gd name="T167" fmla="*/ 710 w 710"/>
                <a:gd name="T168" fmla="*/ 1306 h 13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10" h="1306">
                  <a:moveTo>
                    <a:pt x="671" y="0"/>
                  </a:moveTo>
                  <a:lnTo>
                    <a:pt x="687" y="13"/>
                  </a:lnTo>
                  <a:lnTo>
                    <a:pt x="701" y="28"/>
                  </a:lnTo>
                  <a:lnTo>
                    <a:pt x="709" y="47"/>
                  </a:lnTo>
                  <a:lnTo>
                    <a:pt x="710" y="68"/>
                  </a:lnTo>
                  <a:lnTo>
                    <a:pt x="709" y="87"/>
                  </a:lnTo>
                  <a:lnTo>
                    <a:pt x="698" y="109"/>
                  </a:lnTo>
                  <a:lnTo>
                    <a:pt x="676" y="135"/>
                  </a:lnTo>
                  <a:lnTo>
                    <a:pt x="638" y="170"/>
                  </a:lnTo>
                  <a:lnTo>
                    <a:pt x="199" y="499"/>
                  </a:lnTo>
                  <a:lnTo>
                    <a:pt x="167" y="528"/>
                  </a:lnTo>
                  <a:lnTo>
                    <a:pt x="147" y="564"/>
                  </a:lnTo>
                  <a:lnTo>
                    <a:pt x="118" y="671"/>
                  </a:lnTo>
                  <a:lnTo>
                    <a:pt x="120" y="691"/>
                  </a:lnTo>
                  <a:lnTo>
                    <a:pt x="126" y="709"/>
                  </a:lnTo>
                  <a:lnTo>
                    <a:pt x="131" y="724"/>
                  </a:lnTo>
                  <a:lnTo>
                    <a:pt x="125" y="740"/>
                  </a:lnTo>
                  <a:lnTo>
                    <a:pt x="91" y="787"/>
                  </a:lnTo>
                  <a:lnTo>
                    <a:pt x="88" y="799"/>
                  </a:lnTo>
                  <a:lnTo>
                    <a:pt x="93" y="808"/>
                  </a:lnTo>
                  <a:lnTo>
                    <a:pt x="117" y="817"/>
                  </a:lnTo>
                  <a:lnTo>
                    <a:pt x="131" y="824"/>
                  </a:lnTo>
                  <a:lnTo>
                    <a:pt x="133" y="841"/>
                  </a:lnTo>
                  <a:lnTo>
                    <a:pt x="134" y="857"/>
                  </a:lnTo>
                  <a:lnTo>
                    <a:pt x="150" y="863"/>
                  </a:lnTo>
                  <a:lnTo>
                    <a:pt x="151" y="866"/>
                  </a:lnTo>
                  <a:lnTo>
                    <a:pt x="147" y="879"/>
                  </a:lnTo>
                  <a:lnTo>
                    <a:pt x="153" y="891"/>
                  </a:lnTo>
                  <a:lnTo>
                    <a:pt x="161" y="899"/>
                  </a:lnTo>
                  <a:lnTo>
                    <a:pt x="158" y="909"/>
                  </a:lnTo>
                  <a:lnTo>
                    <a:pt x="156" y="925"/>
                  </a:lnTo>
                  <a:lnTo>
                    <a:pt x="163" y="939"/>
                  </a:lnTo>
                  <a:lnTo>
                    <a:pt x="185" y="959"/>
                  </a:lnTo>
                  <a:lnTo>
                    <a:pt x="218" y="965"/>
                  </a:lnTo>
                  <a:lnTo>
                    <a:pt x="254" y="965"/>
                  </a:lnTo>
                  <a:lnTo>
                    <a:pt x="289" y="967"/>
                  </a:lnTo>
                  <a:lnTo>
                    <a:pt x="322" y="975"/>
                  </a:lnTo>
                  <a:lnTo>
                    <a:pt x="339" y="989"/>
                  </a:lnTo>
                  <a:lnTo>
                    <a:pt x="347" y="1010"/>
                  </a:lnTo>
                  <a:lnTo>
                    <a:pt x="344" y="1033"/>
                  </a:lnTo>
                  <a:lnTo>
                    <a:pt x="331" y="1054"/>
                  </a:lnTo>
                  <a:lnTo>
                    <a:pt x="298" y="1079"/>
                  </a:lnTo>
                  <a:lnTo>
                    <a:pt x="259" y="1101"/>
                  </a:lnTo>
                  <a:lnTo>
                    <a:pt x="224" y="1123"/>
                  </a:lnTo>
                  <a:lnTo>
                    <a:pt x="210" y="1139"/>
                  </a:lnTo>
                  <a:lnTo>
                    <a:pt x="200" y="1156"/>
                  </a:lnTo>
                  <a:lnTo>
                    <a:pt x="194" y="1181"/>
                  </a:lnTo>
                  <a:lnTo>
                    <a:pt x="196" y="1203"/>
                  </a:lnTo>
                  <a:lnTo>
                    <a:pt x="204" y="1224"/>
                  </a:lnTo>
                  <a:lnTo>
                    <a:pt x="216" y="1240"/>
                  </a:lnTo>
                  <a:lnTo>
                    <a:pt x="234" y="1251"/>
                  </a:lnTo>
                  <a:lnTo>
                    <a:pt x="254" y="1257"/>
                  </a:lnTo>
                  <a:lnTo>
                    <a:pt x="278" y="1258"/>
                  </a:lnTo>
                  <a:lnTo>
                    <a:pt x="301" y="1254"/>
                  </a:lnTo>
                  <a:lnTo>
                    <a:pt x="303" y="1258"/>
                  </a:lnTo>
                  <a:lnTo>
                    <a:pt x="273" y="1279"/>
                  </a:lnTo>
                  <a:lnTo>
                    <a:pt x="241" y="1296"/>
                  </a:lnTo>
                  <a:lnTo>
                    <a:pt x="207" y="1306"/>
                  </a:lnTo>
                  <a:lnTo>
                    <a:pt x="170" y="1304"/>
                  </a:lnTo>
                  <a:lnTo>
                    <a:pt x="144" y="1293"/>
                  </a:lnTo>
                  <a:lnTo>
                    <a:pt x="123" y="1273"/>
                  </a:lnTo>
                  <a:lnTo>
                    <a:pt x="110" y="1246"/>
                  </a:lnTo>
                  <a:lnTo>
                    <a:pt x="107" y="1216"/>
                  </a:lnTo>
                  <a:lnTo>
                    <a:pt x="110" y="1197"/>
                  </a:lnTo>
                  <a:lnTo>
                    <a:pt x="118" y="1181"/>
                  </a:lnTo>
                  <a:lnTo>
                    <a:pt x="142" y="1155"/>
                  </a:lnTo>
                  <a:lnTo>
                    <a:pt x="202" y="1112"/>
                  </a:lnTo>
                  <a:lnTo>
                    <a:pt x="235" y="1080"/>
                  </a:lnTo>
                  <a:lnTo>
                    <a:pt x="249" y="1049"/>
                  </a:lnTo>
                  <a:lnTo>
                    <a:pt x="245" y="1021"/>
                  </a:lnTo>
                  <a:lnTo>
                    <a:pt x="219" y="997"/>
                  </a:lnTo>
                  <a:lnTo>
                    <a:pt x="189" y="989"/>
                  </a:lnTo>
                  <a:lnTo>
                    <a:pt x="158" y="989"/>
                  </a:lnTo>
                  <a:lnTo>
                    <a:pt x="128" y="989"/>
                  </a:lnTo>
                  <a:lnTo>
                    <a:pt x="98" y="984"/>
                  </a:lnTo>
                  <a:lnTo>
                    <a:pt x="77" y="964"/>
                  </a:lnTo>
                  <a:lnTo>
                    <a:pt x="72" y="951"/>
                  </a:lnTo>
                  <a:lnTo>
                    <a:pt x="74" y="937"/>
                  </a:lnTo>
                  <a:lnTo>
                    <a:pt x="76" y="920"/>
                  </a:lnTo>
                  <a:lnTo>
                    <a:pt x="71" y="912"/>
                  </a:lnTo>
                  <a:lnTo>
                    <a:pt x="63" y="907"/>
                  </a:lnTo>
                  <a:lnTo>
                    <a:pt x="54" y="899"/>
                  </a:lnTo>
                  <a:lnTo>
                    <a:pt x="55" y="891"/>
                  </a:lnTo>
                  <a:lnTo>
                    <a:pt x="58" y="882"/>
                  </a:lnTo>
                  <a:lnTo>
                    <a:pt x="49" y="876"/>
                  </a:lnTo>
                  <a:lnTo>
                    <a:pt x="42" y="874"/>
                  </a:lnTo>
                  <a:lnTo>
                    <a:pt x="41" y="868"/>
                  </a:lnTo>
                  <a:lnTo>
                    <a:pt x="46" y="855"/>
                  </a:lnTo>
                  <a:lnTo>
                    <a:pt x="54" y="839"/>
                  </a:lnTo>
                  <a:lnTo>
                    <a:pt x="49" y="828"/>
                  </a:lnTo>
                  <a:lnTo>
                    <a:pt x="38" y="824"/>
                  </a:lnTo>
                  <a:lnTo>
                    <a:pt x="22" y="824"/>
                  </a:lnTo>
                  <a:lnTo>
                    <a:pt x="8" y="824"/>
                  </a:lnTo>
                  <a:lnTo>
                    <a:pt x="1" y="817"/>
                  </a:lnTo>
                  <a:lnTo>
                    <a:pt x="0" y="806"/>
                  </a:lnTo>
                  <a:lnTo>
                    <a:pt x="6" y="794"/>
                  </a:lnTo>
                  <a:lnTo>
                    <a:pt x="42" y="748"/>
                  </a:lnTo>
                  <a:lnTo>
                    <a:pt x="52" y="728"/>
                  </a:lnTo>
                  <a:lnTo>
                    <a:pt x="46" y="707"/>
                  </a:lnTo>
                  <a:lnTo>
                    <a:pt x="39" y="693"/>
                  </a:lnTo>
                  <a:lnTo>
                    <a:pt x="39" y="679"/>
                  </a:lnTo>
                  <a:lnTo>
                    <a:pt x="50" y="611"/>
                  </a:lnTo>
                  <a:lnTo>
                    <a:pt x="69" y="547"/>
                  </a:lnTo>
                  <a:lnTo>
                    <a:pt x="82" y="518"/>
                  </a:lnTo>
                  <a:lnTo>
                    <a:pt x="98" y="495"/>
                  </a:lnTo>
                  <a:lnTo>
                    <a:pt x="142" y="452"/>
                  </a:lnTo>
                  <a:lnTo>
                    <a:pt x="576" y="128"/>
                  </a:lnTo>
                  <a:lnTo>
                    <a:pt x="636" y="72"/>
                  </a:lnTo>
                  <a:lnTo>
                    <a:pt x="660" y="39"/>
                  </a:lnTo>
                  <a:lnTo>
                    <a:pt x="666" y="25"/>
                  </a:lnTo>
                  <a:lnTo>
                    <a:pt x="671" y="0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76" name="Freeform 127"/>
            <p:cNvSpPr>
              <a:spLocks/>
            </p:cNvSpPr>
            <p:nvPr/>
          </p:nvSpPr>
          <p:spPr bwMode="auto">
            <a:xfrm>
              <a:off x="8102970" y="5712493"/>
              <a:ext cx="573505" cy="497472"/>
            </a:xfrm>
            <a:custGeom>
              <a:avLst/>
              <a:gdLst>
                <a:gd name="T0" fmla="*/ 995 w 1033"/>
                <a:gd name="T1" fmla="*/ 0 h 916"/>
                <a:gd name="T2" fmla="*/ 1012 w 1033"/>
                <a:gd name="T3" fmla="*/ 11 h 916"/>
                <a:gd name="T4" fmla="*/ 1023 w 1033"/>
                <a:gd name="T5" fmla="*/ 26 h 916"/>
                <a:gd name="T6" fmla="*/ 1033 w 1033"/>
                <a:gd name="T7" fmla="*/ 67 h 916"/>
                <a:gd name="T8" fmla="*/ 1026 w 1033"/>
                <a:gd name="T9" fmla="*/ 100 h 916"/>
                <a:gd name="T10" fmla="*/ 1009 w 1033"/>
                <a:gd name="T11" fmla="*/ 132 h 916"/>
                <a:gd name="T12" fmla="*/ 984 w 1033"/>
                <a:gd name="T13" fmla="*/ 160 h 916"/>
                <a:gd name="T14" fmla="*/ 955 w 1033"/>
                <a:gd name="T15" fmla="*/ 184 h 916"/>
                <a:gd name="T16" fmla="*/ 493 w 1033"/>
                <a:gd name="T17" fmla="*/ 532 h 916"/>
                <a:gd name="T18" fmla="*/ 459 w 1033"/>
                <a:gd name="T19" fmla="*/ 559 h 916"/>
                <a:gd name="T20" fmla="*/ 437 w 1033"/>
                <a:gd name="T21" fmla="*/ 589 h 916"/>
                <a:gd name="T22" fmla="*/ 407 w 1033"/>
                <a:gd name="T23" fmla="*/ 671 h 916"/>
                <a:gd name="T24" fmla="*/ 388 w 1033"/>
                <a:gd name="T25" fmla="*/ 756 h 916"/>
                <a:gd name="T26" fmla="*/ 369 w 1033"/>
                <a:gd name="T27" fmla="*/ 817 h 916"/>
                <a:gd name="T28" fmla="*/ 354 w 1033"/>
                <a:gd name="T29" fmla="*/ 841 h 916"/>
                <a:gd name="T30" fmla="*/ 336 w 1033"/>
                <a:gd name="T31" fmla="*/ 861 h 916"/>
                <a:gd name="T32" fmla="*/ 313 w 1033"/>
                <a:gd name="T33" fmla="*/ 879 h 916"/>
                <a:gd name="T34" fmla="*/ 287 w 1033"/>
                <a:gd name="T35" fmla="*/ 890 h 916"/>
                <a:gd name="T36" fmla="*/ 257 w 1033"/>
                <a:gd name="T37" fmla="*/ 896 h 916"/>
                <a:gd name="T38" fmla="*/ 226 w 1033"/>
                <a:gd name="T39" fmla="*/ 896 h 916"/>
                <a:gd name="T40" fmla="*/ 61 w 1033"/>
                <a:gd name="T41" fmla="*/ 888 h 916"/>
                <a:gd name="T42" fmla="*/ 43 w 1033"/>
                <a:gd name="T43" fmla="*/ 888 h 916"/>
                <a:gd name="T44" fmla="*/ 27 w 1033"/>
                <a:gd name="T45" fmla="*/ 891 h 916"/>
                <a:gd name="T46" fmla="*/ 14 w 1033"/>
                <a:gd name="T47" fmla="*/ 901 h 916"/>
                <a:gd name="T48" fmla="*/ 6 w 1033"/>
                <a:gd name="T49" fmla="*/ 916 h 916"/>
                <a:gd name="T50" fmla="*/ 0 w 1033"/>
                <a:gd name="T51" fmla="*/ 913 h 916"/>
                <a:gd name="T52" fmla="*/ 5 w 1033"/>
                <a:gd name="T53" fmla="*/ 868 h 916"/>
                <a:gd name="T54" fmla="*/ 11 w 1033"/>
                <a:gd name="T55" fmla="*/ 850 h 916"/>
                <a:gd name="T56" fmla="*/ 20 w 1033"/>
                <a:gd name="T57" fmla="*/ 838 h 916"/>
                <a:gd name="T58" fmla="*/ 52 w 1033"/>
                <a:gd name="T59" fmla="*/ 822 h 916"/>
                <a:gd name="T60" fmla="*/ 98 w 1033"/>
                <a:gd name="T61" fmla="*/ 819 h 916"/>
                <a:gd name="T62" fmla="*/ 249 w 1033"/>
                <a:gd name="T63" fmla="*/ 827 h 916"/>
                <a:gd name="T64" fmla="*/ 275 w 1033"/>
                <a:gd name="T65" fmla="*/ 825 h 916"/>
                <a:gd name="T66" fmla="*/ 292 w 1033"/>
                <a:gd name="T67" fmla="*/ 817 h 916"/>
                <a:gd name="T68" fmla="*/ 303 w 1033"/>
                <a:gd name="T69" fmla="*/ 803 h 916"/>
                <a:gd name="T70" fmla="*/ 309 w 1033"/>
                <a:gd name="T71" fmla="*/ 779 h 916"/>
                <a:gd name="T72" fmla="*/ 332 w 1033"/>
                <a:gd name="T73" fmla="*/ 675 h 916"/>
                <a:gd name="T74" fmla="*/ 365 w 1033"/>
                <a:gd name="T75" fmla="*/ 576 h 916"/>
                <a:gd name="T76" fmla="*/ 377 w 1033"/>
                <a:gd name="T77" fmla="*/ 546 h 916"/>
                <a:gd name="T78" fmla="*/ 395 w 1033"/>
                <a:gd name="T79" fmla="*/ 523 h 916"/>
                <a:gd name="T80" fmla="*/ 437 w 1033"/>
                <a:gd name="T81" fmla="*/ 483 h 916"/>
                <a:gd name="T82" fmla="*/ 873 w 1033"/>
                <a:gd name="T83" fmla="*/ 157 h 916"/>
                <a:gd name="T84" fmla="*/ 911 w 1033"/>
                <a:gd name="T85" fmla="*/ 127 h 916"/>
                <a:gd name="T86" fmla="*/ 949 w 1033"/>
                <a:gd name="T87" fmla="*/ 89 h 916"/>
                <a:gd name="T88" fmla="*/ 979 w 1033"/>
                <a:gd name="T89" fmla="*/ 45 h 916"/>
                <a:gd name="T90" fmla="*/ 995 w 1033"/>
                <a:gd name="T91" fmla="*/ 0 h 9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3"/>
                <a:gd name="T139" fmla="*/ 0 h 916"/>
                <a:gd name="T140" fmla="*/ 1033 w 1033"/>
                <a:gd name="T141" fmla="*/ 916 h 9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3" h="916">
                  <a:moveTo>
                    <a:pt x="995" y="0"/>
                  </a:moveTo>
                  <a:lnTo>
                    <a:pt x="1012" y="11"/>
                  </a:lnTo>
                  <a:lnTo>
                    <a:pt x="1023" y="26"/>
                  </a:lnTo>
                  <a:lnTo>
                    <a:pt x="1033" y="67"/>
                  </a:lnTo>
                  <a:lnTo>
                    <a:pt x="1026" y="100"/>
                  </a:lnTo>
                  <a:lnTo>
                    <a:pt x="1009" y="132"/>
                  </a:lnTo>
                  <a:lnTo>
                    <a:pt x="984" y="160"/>
                  </a:lnTo>
                  <a:lnTo>
                    <a:pt x="955" y="184"/>
                  </a:lnTo>
                  <a:lnTo>
                    <a:pt x="493" y="532"/>
                  </a:lnTo>
                  <a:lnTo>
                    <a:pt x="459" y="559"/>
                  </a:lnTo>
                  <a:lnTo>
                    <a:pt x="437" y="589"/>
                  </a:lnTo>
                  <a:lnTo>
                    <a:pt x="407" y="671"/>
                  </a:lnTo>
                  <a:lnTo>
                    <a:pt x="388" y="756"/>
                  </a:lnTo>
                  <a:lnTo>
                    <a:pt x="369" y="817"/>
                  </a:lnTo>
                  <a:lnTo>
                    <a:pt x="354" y="841"/>
                  </a:lnTo>
                  <a:lnTo>
                    <a:pt x="336" y="861"/>
                  </a:lnTo>
                  <a:lnTo>
                    <a:pt x="313" y="879"/>
                  </a:lnTo>
                  <a:lnTo>
                    <a:pt x="287" y="890"/>
                  </a:lnTo>
                  <a:lnTo>
                    <a:pt x="257" y="896"/>
                  </a:lnTo>
                  <a:lnTo>
                    <a:pt x="226" y="896"/>
                  </a:lnTo>
                  <a:lnTo>
                    <a:pt x="61" y="888"/>
                  </a:lnTo>
                  <a:lnTo>
                    <a:pt x="43" y="888"/>
                  </a:lnTo>
                  <a:lnTo>
                    <a:pt x="27" y="891"/>
                  </a:lnTo>
                  <a:lnTo>
                    <a:pt x="14" y="901"/>
                  </a:lnTo>
                  <a:lnTo>
                    <a:pt x="6" y="916"/>
                  </a:lnTo>
                  <a:lnTo>
                    <a:pt x="0" y="913"/>
                  </a:lnTo>
                  <a:lnTo>
                    <a:pt x="5" y="868"/>
                  </a:lnTo>
                  <a:lnTo>
                    <a:pt x="11" y="850"/>
                  </a:lnTo>
                  <a:lnTo>
                    <a:pt x="20" y="838"/>
                  </a:lnTo>
                  <a:lnTo>
                    <a:pt x="52" y="822"/>
                  </a:lnTo>
                  <a:lnTo>
                    <a:pt x="98" y="819"/>
                  </a:lnTo>
                  <a:lnTo>
                    <a:pt x="249" y="827"/>
                  </a:lnTo>
                  <a:lnTo>
                    <a:pt x="275" y="825"/>
                  </a:lnTo>
                  <a:lnTo>
                    <a:pt x="292" y="817"/>
                  </a:lnTo>
                  <a:lnTo>
                    <a:pt x="303" y="803"/>
                  </a:lnTo>
                  <a:lnTo>
                    <a:pt x="309" y="779"/>
                  </a:lnTo>
                  <a:lnTo>
                    <a:pt x="332" y="675"/>
                  </a:lnTo>
                  <a:lnTo>
                    <a:pt x="365" y="576"/>
                  </a:lnTo>
                  <a:lnTo>
                    <a:pt x="377" y="546"/>
                  </a:lnTo>
                  <a:lnTo>
                    <a:pt x="395" y="523"/>
                  </a:lnTo>
                  <a:lnTo>
                    <a:pt x="437" y="483"/>
                  </a:lnTo>
                  <a:lnTo>
                    <a:pt x="873" y="157"/>
                  </a:lnTo>
                  <a:lnTo>
                    <a:pt x="911" y="127"/>
                  </a:lnTo>
                  <a:lnTo>
                    <a:pt x="949" y="89"/>
                  </a:lnTo>
                  <a:lnTo>
                    <a:pt x="979" y="45"/>
                  </a:lnTo>
                  <a:lnTo>
                    <a:pt x="995" y="0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77" name="Freeform 128"/>
            <p:cNvSpPr>
              <a:spLocks/>
            </p:cNvSpPr>
            <p:nvPr/>
          </p:nvSpPr>
          <p:spPr bwMode="auto">
            <a:xfrm>
              <a:off x="8037521" y="6218655"/>
              <a:ext cx="374942" cy="323683"/>
            </a:xfrm>
            <a:custGeom>
              <a:avLst/>
              <a:gdLst>
                <a:gd name="T0" fmla="*/ 662 w 676"/>
                <a:gd name="T1" fmla="*/ 550 h 596"/>
                <a:gd name="T2" fmla="*/ 665 w 676"/>
                <a:gd name="T3" fmla="*/ 558 h 596"/>
                <a:gd name="T4" fmla="*/ 610 w 676"/>
                <a:gd name="T5" fmla="*/ 586 h 596"/>
                <a:gd name="T6" fmla="*/ 547 w 676"/>
                <a:gd name="T7" fmla="*/ 596 h 596"/>
                <a:gd name="T8" fmla="*/ 518 w 676"/>
                <a:gd name="T9" fmla="*/ 591 h 596"/>
                <a:gd name="T10" fmla="*/ 493 w 676"/>
                <a:gd name="T11" fmla="*/ 577 h 596"/>
                <a:gd name="T12" fmla="*/ 474 w 676"/>
                <a:gd name="T13" fmla="*/ 555 h 596"/>
                <a:gd name="T14" fmla="*/ 462 w 676"/>
                <a:gd name="T15" fmla="*/ 521 h 596"/>
                <a:gd name="T16" fmla="*/ 463 w 676"/>
                <a:gd name="T17" fmla="*/ 485 h 596"/>
                <a:gd name="T18" fmla="*/ 479 w 676"/>
                <a:gd name="T19" fmla="*/ 452 h 596"/>
                <a:gd name="T20" fmla="*/ 507 w 676"/>
                <a:gd name="T21" fmla="*/ 421 h 596"/>
                <a:gd name="T22" fmla="*/ 544 w 676"/>
                <a:gd name="T23" fmla="*/ 391 h 596"/>
                <a:gd name="T24" fmla="*/ 571 w 676"/>
                <a:gd name="T25" fmla="*/ 367 h 596"/>
                <a:gd name="T26" fmla="*/ 586 w 676"/>
                <a:gd name="T27" fmla="*/ 339 h 596"/>
                <a:gd name="T28" fmla="*/ 588 w 676"/>
                <a:gd name="T29" fmla="*/ 325 h 596"/>
                <a:gd name="T30" fmla="*/ 585 w 676"/>
                <a:gd name="T31" fmla="*/ 310 h 596"/>
                <a:gd name="T32" fmla="*/ 575 w 676"/>
                <a:gd name="T33" fmla="*/ 296 h 596"/>
                <a:gd name="T34" fmla="*/ 559 w 676"/>
                <a:gd name="T35" fmla="*/ 282 h 596"/>
                <a:gd name="T36" fmla="*/ 446 w 676"/>
                <a:gd name="T37" fmla="*/ 211 h 596"/>
                <a:gd name="T38" fmla="*/ 324 w 676"/>
                <a:gd name="T39" fmla="*/ 151 h 596"/>
                <a:gd name="T40" fmla="*/ 199 w 676"/>
                <a:gd name="T41" fmla="*/ 101 h 596"/>
                <a:gd name="T42" fmla="*/ 72 w 676"/>
                <a:gd name="T43" fmla="*/ 58 h 596"/>
                <a:gd name="T44" fmla="*/ 37 w 676"/>
                <a:gd name="T45" fmla="*/ 54 h 596"/>
                <a:gd name="T46" fmla="*/ 18 w 676"/>
                <a:gd name="T47" fmla="*/ 58 h 596"/>
                <a:gd name="T48" fmla="*/ 12 w 676"/>
                <a:gd name="T49" fmla="*/ 60 h 596"/>
                <a:gd name="T50" fmla="*/ 7 w 676"/>
                <a:gd name="T51" fmla="*/ 69 h 596"/>
                <a:gd name="T52" fmla="*/ 2 w 676"/>
                <a:gd name="T53" fmla="*/ 73 h 596"/>
                <a:gd name="T54" fmla="*/ 0 w 676"/>
                <a:gd name="T55" fmla="*/ 62 h 596"/>
                <a:gd name="T56" fmla="*/ 5 w 676"/>
                <a:gd name="T57" fmla="*/ 41 h 596"/>
                <a:gd name="T58" fmla="*/ 15 w 676"/>
                <a:gd name="T59" fmla="*/ 25 h 596"/>
                <a:gd name="T60" fmla="*/ 27 w 676"/>
                <a:gd name="T61" fmla="*/ 13 h 596"/>
                <a:gd name="T62" fmla="*/ 43 w 676"/>
                <a:gd name="T63" fmla="*/ 5 h 596"/>
                <a:gd name="T64" fmla="*/ 79 w 676"/>
                <a:gd name="T65" fmla="*/ 0 h 596"/>
                <a:gd name="T66" fmla="*/ 120 w 676"/>
                <a:gd name="T67" fmla="*/ 6 h 596"/>
                <a:gd name="T68" fmla="*/ 258 w 676"/>
                <a:gd name="T69" fmla="*/ 51 h 596"/>
                <a:gd name="T70" fmla="*/ 392 w 676"/>
                <a:gd name="T71" fmla="*/ 104 h 596"/>
                <a:gd name="T72" fmla="*/ 522 w 676"/>
                <a:gd name="T73" fmla="*/ 167 h 596"/>
                <a:gd name="T74" fmla="*/ 646 w 676"/>
                <a:gd name="T75" fmla="*/ 240 h 596"/>
                <a:gd name="T76" fmla="*/ 665 w 676"/>
                <a:gd name="T77" fmla="*/ 255 h 596"/>
                <a:gd name="T78" fmla="*/ 675 w 676"/>
                <a:gd name="T79" fmla="*/ 273 h 596"/>
                <a:gd name="T80" fmla="*/ 676 w 676"/>
                <a:gd name="T81" fmla="*/ 292 h 596"/>
                <a:gd name="T82" fmla="*/ 672 w 676"/>
                <a:gd name="T83" fmla="*/ 309 h 596"/>
                <a:gd name="T84" fmla="*/ 646 w 676"/>
                <a:gd name="T85" fmla="*/ 340 h 596"/>
                <a:gd name="T86" fmla="*/ 612 w 676"/>
                <a:gd name="T87" fmla="*/ 364 h 596"/>
                <a:gd name="T88" fmla="*/ 585 w 676"/>
                <a:gd name="T89" fmla="*/ 383 h 596"/>
                <a:gd name="T90" fmla="*/ 564 w 676"/>
                <a:gd name="T91" fmla="*/ 408 h 596"/>
                <a:gd name="T92" fmla="*/ 552 w 676"/>
                <a:gd name="T93" fmla="*/ 436 h 596"/>
                <a:gd name="T94" fmla="*/ 550 w 676"/>
                <a:gd name="T95" fmla="*/ 470 h 596"/>
                <a:gd name="T96" fmla="*/ 563 w 676"/>
                <a:gd name="T97" fmla="*/ 507 h 596"/>
                <a:gd name="T98" fmla="*/ 588 w 676"/>
                <a:gd name="T99" fmla="*/ 534 h 596"/>
                <a:gd name="T100" fmla="*/ 621 w 676"/>
                <a:gd name="T101" fmla="*/ 548 h 596"/>
                <a:gd name="T102" fmla="*/ 662 w 676"/>
                <a:gd name="T103" fmla="*/ 550 h 59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76"/>
                <a:gd name="T157" fmla="*/ 0 h 596"/>
                <a:gd name="T158" fmla="*/ 676 w 676"/>
                <a:gd name="T159" fmla="*/ 596 h 59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76" h="596">
                  <a:moveTo>
                    <a:pt x="662" y="550"/>
                  </a:moveTo>
                  <a:lnTo>
                    <a:pt x="665" y="558"/>
                  </a:lnTo>
                  <a:lnTo>
                    <a:pt x="610" y="586"/>
                  </a:lnTo>
                  <a:lnTo>
                    <a:pt x="547" y="596"/>
                  </a:lnTo>
                  <a:lnTo>
                    <a:pt x="518" y="591"/>
                  </a:lnTo>
                  <a:lnTo>
                    <a:pt x="493" y="577"/>
                  </a:lnTo>
                  <a:lnTo>
                    <a:pt x="474" y="555"/>
                  </a:lnTo>
                  <a:lnTo>
                    <a:pt x="462" y="521"/>
                  </a:lnTo>
                  <a:lnTo>
                    <a:pt x="463" y="485"/>
                  </a:lnTo>
                  <a:lnTo>
                    <a:pt x="479" y="452"/>
                  </a:lnTo>
                  <a:lnTo>
                    <a:pt x="507" y="421"/>
                  </a:lnTo>
                  <a:lnTo>
                    <a:pt x="544" y="391"/>
                  </a:lnTo>
                  <a:lnTo>
                    <a:pt x="571" y="367"/>
                  </a:lnTo>
                  <a:lnTo>
                    <a:pt x="586" y="339"/>
                  </a:lnTo>
                  <a:lnTo>
                    <a:pt x="588" y="325"/>
                  </a:lnTo>
                  <a:lnTo>
                    <a:pt x="585" y="310"/>
                  </a:lnTo>
                  <a:lnTo>
                    <a:pt x="575" y="296"/>
                  </a:lnTo>
                  <a:lnTo>
                    <a:pt x="559" y="282"/>
                  </a:lnTo>
                  <a:lnTo>
                    <a:pt x="446" y="211"/>
                  </a:lnTo>
                  <a:lnTo>
                    <a:pt x="324" y="151"/>
                  </a:lnTo>
                  <a:lnTo>
                    <a:pt x="199" y="101"/>
                  </a:lnTo>
                  <a:lnTo>
                    <a:pt x="72" y="58"/>
                  </a:lnTo>
                  <a:lnTo>
                    <a:pt x="37" y="54"/>
                  </a:lnTo>
                  <a:lnTo>
                    <a:pt x="18" y="58"/>
                  </a:lnTo>
                  <a:lnTo>
                    <a:pt x="12" y="60"/>
                  </a:lnTo>
                  <a:lnTo>
                    <a:pt x="7" y="69"/>
                  </a:lnTo>
                  <a:lnTo>
                    <a:pt x="2" y="73"/>
                  </a:lnTo>
                  <a:lnTo>
                    <a:pt x="0" y="62"/>
                  </a:lnTo>
                  <a:lnTo>
                    <a:pt x="5" y="41"/>
                  </a:lnTo>
                  <a:lnTo>
                    <a:pt x="15" y="25"/>
                  </a:lnTo>
                  <a:lnTo>
                    <a:pt x="27" y="13"/>
                  </a:lnTo>
                  <a:lnTo>
                    <a:pt x="43" y="5"/>
                  </a:lnTo>
                  <a:lnTo>
                    <a:pt x="79" y="0"/>
                  </a:lnTo>
                  <a:lnTo>
                    <a:pt x="120" y="6"/>
                  </a:lnTo>
                  <a:lnTo>
                    <a:pt x="258" y="51"/>
                  </a:lnTo>
                  <a:lnTo>
                    <a:pt x="392" y="104"/>
                  </a:lnTo>
                  <a:lnTo>
                    <a:pt x="522" y="167"/>
                  </a:lnTo>
                  <a:lnTo>
                    <a:pt x="646" y="240"/>
                  </a:lnTo>
                  <a:lnTo>
                    <a:pt x="665" y="255"/>
                  </a:lnTo>
                  <a:lnTo>
                    <a:pt x="675" y="273"/>
                  </a:lnTo>
                  <a:lnTo>
                    <a:pt x="676" y="292"/>
                  </a:lnTo>
                  <a:lnTo>
                    <a:pt x="672" y="309"/>
                  </a:lnTo>
                  <a:lnTo>
                    <a:pt x="646" y="340"/>
                  </a:lnTo>
                  <a:lnTo>
                    <a:pt x="612" y="364"/>
                  </a:lnTo>
                  <a:lnTo>
                    <a:pt x="585" y="383"/>
                  </a:lnTo>
                  <a:lnTo>
                    <a:pt x="564" y="408"/>
                  </a:lnTo>
                  <a:lnTo>
                    <a:pt x="552" y="436"/>
                  </a:lnTo>
                  <a:lnTo>
                    <a:pt x="550" y="470"/>
                  </a:lnTo>
                  <a:lnTo>
                    <a:pt x="563" y="507"/>
                  </a:lnTo>
                  <a:lnTo>
                    <a:pt x="588" y="534"/>
                  </a:lnTo>
                  <a:lnTo>
                    <a:pt x="621" y="548"/>
                  </a:lnTo>
                  <a:lnTo>
                    <a:pt x="662" y="550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78" name="Freeform 129"/>
            <p:cNvSpPr>
              <a:spLocks noEditPoints="1"/>
            </p:cNvSpPr>
            <p:nvPr/>
          </p:nvSpPr>
          <p:spPr bwMode="auto">
            <a:xfrm>
              <a:off x="7844504" y="6276223"/>
              <a:ext cx="422641" cy="247650"/>
            </a:xfrm>
            <a:custGeom>
              <a:avLst/>
              <a:gdLst>
                <a:gd name="T0" fmla="*/ 708 w 763"/>
                <a:gd name="T1" fmla="*/ 452 h 456"/>
                <a:gd name="T2" fmla="*/ 714 w 763"/>
                <a:gd name="T3" fmla="*/ 378 h 456"/>
                <a:gd name="T4" fmla="*/ 746 w 763"/>
                <a:gd name="T5" fmla="*/ 389 h 456"/>
                <a:gd name="T6" fmla="*/ 705 w 763"/>
                <a:gd name="T7" fmla="*/ 442 h 456"/>
                <a:gd name="T8" fmla="*/ 740 w 763"/>
                <a:gd name="T9" fmla="*/ 378 h 456"/>
                <a:gd name="T10" fmla="*/ 659 w 763"/>
                <a:gd name="T11" fmla="*/ 450 h 456"/>
                <a:gd name="T12" fmla="*/ 620 w 763"/>
                <a:gd name="T13" fmla="*/ 444 h 456"/>
                <a:gd name="T14" fmla="*/ 646 w 763"/>
                <a:gd name="T15" fmla="*/ 411 h 456"/>
                <a:gd name="T16" fmla="*/ 629 w 763"/>
                <a:gd name="T17" fmla="*/ 397 h 456"/>
                <a:gd name="T18" fmla="*/ 653 w 763"/>
                <a:gd name="T19" fmla="*/ 379 h 456"/>
                <a:gd name="T20" fmla="*/ 621 w 763"/>
                <a:gd name="T21" fmla="*/ 379 h 456"/>
                <a:gd name="T22" fmla="*/ 670 w 763"/>
                <a:gd name="T23" fmla="*/ 373 h 456"/>
                <a:gd name="T24" fmla="*/ 569 w 763"/>
                <a:gd name="T25" fmla="*/ 354 h 456"/>
                <a:gd name="T26" fmla="*/ 578 w 763"/>
                <a:gd name="T27" fmla="*/ 438 h 456"/>
                <a:gd name="T28" fmla="*/ 566 w 763"/>
                <a:gd name="T29" fmla="*/ 387 h 456"/>
                <a:gd name="T30" fmla="*/ 555 w 763"/>
                <a:gd name="T31" fmla="*/ 431 h 456"/>
                <a:gd name="T32" fmla="*/ 571 w 763"/>
                <a:gd name="T33" fmla="*/ 398 h 456"/>
                <a:gd name="T34" fmla="*/ 537 w 763"/>
                <a:gd name="T35" fmla="*/ 346 h 456"/>
                <a:gd name="T36" fmla="*/ 466 w 763"/>
                <a:gd name="T37" fmla="*/ 334 h 456"/>
                <a:gd name="T38" fmla="*/ 476 w 763"/>
                <a:gd name="T39" fmla="*/ 335 h 456"/>
                <a:gd name="T40" fmla="*/ 485 w 763"/>
                <a:gd name="T41" fmla="*/ 392 h 456"/>
                <a:gd name="T42" fmla="*/ 498 w 763"/>
                <a:gd name="T43" fmla="*/ 364 h 456"/>
                <a:gd name="T44" fmla="*/ 421 w 763"/>
                <a:gd name="T45" fmla="*/ 304 h 456"/>
                <a:gd name="T46" fmla="*/ 411 w 763"/>
                <a:gd name="T47" fmla="*/ 373 h 456"/>
                <a:gd name="T48" fmla="*/ 372 w 763"/>
                <a:gd name="T49" fmla="*/ 343 h 456"/>
                <a:gd name="T50" fmla="*/ 394 w 763"/>
                <a:gd name="T51" fmla="*/ 289 h 456"/>
                <a:gd name="T52" fmla="*/ 398 w 763"/>
                <a:gd name="T53" fmla="*/ 376 h 456"/>
                <a:gd name="T54" fmla="*/ 414 w 763"/>
                <a:gd name="T55" fmla="*/ 340 h 456"/>
                <a:gd name="T56" fmla="*/ 324 w 763"/>
                <a:gd name="T57" fmla="*/ 340 h 456"/>
                <a:gd name="T58" fmla="*/ 329 w 763"/>
                <a:gd name="T59" fmla="*/ 346 h 456"/>
                <a:gd name="T60" fmla="*/ 291 w 763"/>
                <a:gd name="T61" fmla="*/ 319 h 456"/>
                <a:gd name="T62" fmla="*/ 334 w 763"/>
                <a:gd name="T63" fmla="*/ 256 h 456"/>
                <a:gd name="T64" fmla="*/ 291 w 763"/>
                <a:gd name="T65" fmla="*/ 242 h 456"/>
                <a:gd name="T66" fmla="*/ 255 w 763"/>
                <a:gd name="T67" fmla="*/ 226 h 456"/>
                <a:gd name="T68" fmla="*/ 190 w 763"/>
                <a:gd name="T69" fmla="*/ 245 h 456"/>
                <a:gd name="T70" fmla="*/ 250 w 763"/>
                <a:gd name="T71" fmla="*/ 197 h 456"/>
                <a:gd name="T72" fmla="*/ 264 w 763"/>
                <a:gd name="T73" fmla="*/ 214 h 456"/>
                <a:gd name="T74" fmla="*/ 288 w 763"/>
                <a:gd name="T75" fmla="*/ 239 h 456"/>
                <a:gd name="T76" fmla="*/ 299 w 763"/>
                <a:gd name="T77" fmla="*/ 236 h 456"/>
                <a:gd name="T78" fmla="*/ 155 w 763"/>
                <a:gd name="T79" fmla="*/ 219 h 456"/>
                <a:gd name="T80" fmla="*/ 130 w 763"/>
                <a:gd name="T81" fmla="*/ 184 h 456"/>
                <a:gd name="T82" fmla="*/ 169 w 763"/>
                <a:gd name="T83" fmla="*/ 181 h 456"/>
                <a:gd name="T84" fmla="*/ 163 w 763"/>
                <a:gd name="T85" fmla="*/ 159 h 456"/>
                <a:gd name="T86" fmla="*/ 176 w 763"/>
                <a:gd name="T87" fmla="*/ 174 h 456"/>
                <a:gd name="T88" fmla="*/ 168 w 763"/>
                <a:gd name="T89" fmla="*/ 140 h 456"/>
                <a:gd name="T90" fmla="*/ 211 w 763"/>
                <a:gd name="T91" fmla="*/ 163 h 456"/>
                <a:gd name="T92" fmla="*/ 100 w 763"/>
                <a:gd name="T93" fmla="*/ 162 h 456"/>
                <a:gd name="T94" fmla="*/ 67 w 763"/>
                <a:gd name="T95" fmla="*/ 105 h 456"/>
                <a:gd name="T96" fmla="*/ 57 w 763"/>
                <a:gd name="T97" fmla="*/ 105 h 456"/>
                <a:gd name="T98" fmla="*/ 100 w 763"/>
                <a:gd name="T99" fmla="*/ 143 h 456"/>
                <a:gd name="T100" fmla="*/ 162 w 763"/>
                <a:gd name="T101" fmla="*/ 111 h 456"/>
                <a:gd name="T102" fmla="*/ 24 w 763"/>
                <a:gd name="T103" fmla="*/ 58 h 456"/>
                <a:gd name="T104" fmla="*/ 49 w 763"/>
                <a:gd name="T105" fmla="*/ 75 h 456"/>
                <a:gd name="T106" fmla="*/ 4 w 763"/>
                <a:gd name="T107" fmla="*/ 25 h 456"/>
                <a:gd name="T108" fmla="*/ 18 w 763"/>
                <a:gd name="T109" fmla="*/ 48 h 456"/>
                <a:gd name="T110" fmla="*/ 92 w 763"/>
                <a:gd name="T111" fmla="*/ 23 h 45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63"/>
                <a:gd name="T169" fmla="*/ 0 h 456"/>
                <a:gd name="T170" fmla="*/ 763 w 763"/>
                <a:gd name="T171" fmla="*/ 456 h 45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63" h="456">
                  <a:moveTo>
                    <a:pt x="754" y="389"/>
                  </a:moveTo>
                  <a:lnTo>
                    <a:pt x="752" y="445"/>
                  </a:lnTo>
                  <a:lnTo>
                    <a:pt x="754" y="453"/>
                  </a:lnTo>
                  <a:lnTo>
                    <a:pt x="760" y="456"/>
                  </a:lnTo>
                  <a:lnTo>
                    <a:pt x="724" y="455"/>
                  </a:lnTo>
                  <a:lnTo>
                    <a:pt x="708" y="452"/>
                  </a:lnTo>
                  <a:lnTo>
                    <a:pt x="698" y="442"/>
                  </a:lnTo>
                  <a:lnTo>
                    <a:pt x="692" y="430"/>
                  </a:lnTo>
                  <a:lnTo>
                    <a:pt x="691" y="414"/>
                  </a:lnTo>
                  <a:lnTo>
                    <a:pt x="694" y="398"/>
                  </a:lnTo>
                  <a:lnTo>
                    <a:pt x="703" y="386"/>
                  </a:lnTo>
                  <a:lnTo>
                    <a:pt x="714" y="378"/>
                  </a:lnTo>
                  <a:lnTo>
                    <a:pt x="728" y="376"/>
                  </a:lnTo>
                  <a:lnTo>
                    <a:pt x="763" y="378"/>
                  </a:lnTo>
                  <a:lnTo>
                    <a:pt x="762" y="378"/>
                  </a:lnTo>
                  <a:lnTo>
                    <a:pt x="755" y="381"/>
                  </a:lnTo>
                  <a:lnTo>
                    <a:pt x="754" y="389"/>
                  </a:lnTo>
                  <a:close/>
                  <a:moveTo>
                    <a:pt x="746" y="389"/>
                  </a:moveTo>
                  <a:lnTo>
                    <a:pt x="743" y="449"/>
                  </a:lnTo>
                  <a:lnTo>
                    <a:pt x="743" y="455"/>
                  </a:lnTo>
                  <a:lnTo>
                    <a:pt x="736" y="455"/>
                  </a:lnTo>
                  <a:lnTo>
                    <a:pt x="724" y="455"/>
                  </a:lnTo>
                  <a:lnTo>
                    <a:pt x="713" y="450"/>
                  </a:lnTo>
                  <a:lnTo>
                    <a:pt x="705" y="442"/>
                  </a:lnTo>
                  <a:lnTo>
                    <a:pt x="700" y="414"/>
                  </a:lnTo>
                  <a:lnTo>
                    <a:pt x="703" y="400"/>
                  </a:lnTo>
                  <a:lnTo>
                    <a:pt x="710" y="387"/>
                  </a:lnTo>
                  <a:lnTo>
                    <a:pt x="721" y="379"/>
                  </a:lnTo>
                  <a:lnTo>
                    <a:pt x="733" y="376"/>
                  </a:lnTo>
                  <a:lnTo>
                    <a:pt x="740" y="378"/>
                  </a:lnTo>
                  <a:lnTo>
                    <a:pt x="744" y="379"/>
                  </a:lnTo>
                  <a:lnTo>
                    <a:pt x="746" y="389"/>
                  </a:lnTo>
                  <a:close/>
                  <a:moveTo>
                    <a:pt x="661" y="382"/>
                  </a:moveTo>
                  <a:lnTo>
                    <a:pt x="651" y="438"/>
                  </a:lnTo>
                  <a:lnTo>
                    <a:pt x="653" y="447"/>
                  </a:lnTo>
                  <a:lnTo>
                    <a:pt x="659" y="450"/>
                  </a:lnTo>
                  <a:lnTo>
                    <a:pt x="621" y="445"/>
                  </a:lnTo>
                  <a:lnTo>
                    <a:pt x="613" y="438"/>
                  </a:lnTo>
                  <a:lnTo>
                    <a:pt x="613" y="430"/>
                  </a:lnTo>
                  <a:lnTo>
                    <a:pt x="615" y="430"/>
                  </a:lnTo>
                  <a:lnTo>
                    <a:pt x="618" y="438"/>
                  </a:lnTo>
                  <a:lnTo>
                    <a:pt x="620" y="444"/>
                  </a:lnTo>
                  <a:lnTo>
                    <a:pt x="626" y="444"/>
                  </a:lnTo>
                  <a:lnTo>
                    <a:pt x="635" y="445"/>
                  </a:lnTo>
                  <a:lnTo>
                    <a:pt x="642" y="445"/>
                  </a:lnTo>
                  <a:lnTo>
                    <a:pt x="643" y="439"/>
                  </a:lnTo>
                  <a:lnTo>
                    <a:pt x="646" y="415"/>
                  </a:lnTo>
                  <a:lnTo>
                    <a:pt x="646" y="411"/>
                  </a:lnTo>
                  <a:lnTo>
                    <a:pt x="642" y="409"/>
                  </a:lnTo>
                  <a:lnTo>
                    <a:pt x="637" y="408"/>
                  </a:lnTo>
                  <a:lnTo>
                    <a:pt x="631" y="409"/>
                  </a:lnTo>
                  <a:lnTo>
                    <a:pt x="627" y="415"/>
                  </a:lnTo>
                  <a:lnTo>
                    <a:pt x="626" y="415"/>
                  </a:lnTo>
                  <a:lnTo>
                    <a:pt x="629" y="397"/>
                  </a:lnTo>
                  <a:lnTo>
                    <a:pt x="631" y="397"/>
                  </a:lnTo>
                  <a:lnTo>
                    <a:pt x="632" y="404"/>
                  </a:lnTo>
                  <a:lnTo>
                    <a:pt x="637" y="406"/>
                  </a:lnTo>
                  <a:lnTo>
                    <a:pt x="642" y="408"/>
                  </a:lnTo>
                  <a:lnTo>
                    <a:pt x="650" y="403"/>
                  </a:lnTo>
                  <a:lnTo>
                    <a:pt x="653" y="379"/>
                  </a:lnTo>
                  <a:lnTo>
                    <a:pt x="653" y="373"/>
                  </a:lnTo>
                  <a:lnTo>
                    <a:pt x="646" y="371"/>
                  </a:lnTo>
                  <a:lnTo>
                    <a:pt x="637" y="370"/>
                  </a:lnTo>
                  <a:lnTo>
                    <a:pt x="631" y="370"/>
                  </a:lnTo>
                  <a:lnTo>
                    <a:pt x="623" y="376"/>
                  </a:lnTo>
                  <a:lnTo>
                    <a:pt x="621" y="379"/>
                  </a:lnTo>
                  <a:lnTo>
                    <a:pt x="620" y="379"/>
                  </a:lnTo>
                  <a:lnTo>
                    <a:pt x="621" y="371"/>
                  </a:lnTo>
                  <a:lnTo>
                    <a:pt x="624" y="367"/>
                  </a:lnTo>
                  <a:lnTo>
                    <a:pt x="631" y="367"/>
                  </a:lnTo>
                  <a:lnTo>
                    <a:pt x="670" y="371"/>
                  </a:lnTo>
                  <a:lnTo>
                    <a:pt x="670" y="373"/>
                  </a:lnTo>
                  <a:lnTo>
                    <a:pt x="664" y="375"/>
                  </a:lnTo>
                  <a:lnTo>
                    <a:pt x="661" y="382"/>
                  </a:lnTo>
                  <a:close/>
                  <a:moveTo>
                    <a:pt x="572" y="386"/>
                  </a:moveTo>
                  <a:lnTo>
                    <a:pt x="577" y="368"/>
                  </a:lnTo>
                  <a:lnTo>
                    <a:pt x="577" y="359"/>
                  </a:lnTo>
                  <a:lnTo>
                    <a:pt x="569" y="354"/>
                  </a:lnTo>
                  <a:lnTo>
                    <a:pt x="596" y="360"/>
                  </a:lnTo>
                  <a:lnTo>
                    <a:pt x="588" y="362"/>
                  </a:lnTo>
                  <a:lnTo>
                    <a:pt x="585" y="370"/>
                  </a:lnTo>
                  <a:lnTo>
                    <a:pt x="572" y="425"/>
                  </a:lnTo>
                  <a:lnTo>
                    <a:pt x="572" y="434"/>
                  </a:lnTo>
                  <a:lnTo>
                    <a:pt x="578" y="438"/>
                  </a:lnTo>
                  <a:lnTo>
                    <a:pt x="552" y="431"/>
                  </a:lnTo>
                  <a:lnTo>
                    <a:pt x="533" y="420"/>
                  </a:lnTo>
                  <a:lnTo>
                    <a:pt x="529" y="403"/>
                  </a:lnTo>
                  <a:lnTo>
                    <a:pt x="534" y="393"/>
                  </a:lnTo>
                  <a:lnTo>
                    <a:pt x="544" y="389"/>
                  </a:lnTo>
                  <a:lnTo>
                    <a:pt x="566" y="387"/>
                  </a:lnTo>
                  <a:lnTo>
                    <a:pt x="569" y="389"/>
                  </a:lnTo>
                  <a:lnTo>
                    <a:pt x="572" y="386"/>
                  </a:lnTo>
                  <a:close/>
                  <a:moveTo>
                    <a:pt x="571" y="398"/>
                  </a:moveTo>
                  <a:lnTo>
                    <a:pt x="564" y="425"/>
                  </a:lnTo>
                  <a:lnTo>
                    <a:pt x="563" y="431"/>
                  </a:lnTo>
                  <a:lnTo>
                    <a:pt x="555" y="431"/>
                  </a:lnTo>
                  <a:lnTo>
                    <a:pt x="541" y="423"/>
                  </a:lnTo>
                  <a:lnTo>
                    <a:pt x="537" y="406"/>
                  </a:lnTo>
                  <a:lnTo>
                    <a:pt x="548" y="390"/>
                  </a:lnTo>
                  <a:lnTo>
                    <a:pt x="564" y="389"/>
                  </a:lnTo>
                  <a:lnTo>
                    <a:pt x="571" y="392"/>
                  </a:lnTo>
                  <a:lnTo>
                    <a:pt x="571" y="398"/>
                  </a:lnTo>
                  <a:close/>
                  <a:moveTo>
                    <a:pt x="511" y="362"/>
                  </a:moveTo>
                  <a:lnTo>
                    <a:pt x="518" y="351"/>
                  </a:lnTo>
                  <a:lnTo>
                    <a:pt x="522" y="343"/>
                  </a:lnTo>
                  <a:lnTo>
                    <a:pt x="512" y="338"/>
                  </a:lnTo>
                  <a:lnTo>
                    <a:pt x="537" y="346"/>
                  </a:lnTo>
                  <a:lnTo>
                    <a:pt x="529" y="346"/>
                  </a:lnTo>
                  <a:lnTo>
                    <a:pt x="523" y="352"/>
                  </a:lnTo>
                  <a:lnTo>
                    <a:pt x="474" y="411"/>
                  </a:lnTo>
                  <a:lnTo>
                    <a:pt x="469" y="409"/>
                  </a:lnTo>
                  <a:lnTo>
                    <a:pt x="466" y="334"/>
                  </a:lnTo>
                  <a:lnTo>
                    <a:pt x="465" y="324"/>
                  </a:lnTo>
                  <a:lnTo>
                    <a:pt x="460" y="319"/>
                  </a:lnTo>
                  <a:lnTo>
                    <a:pt x="487" y="329"/>
                  </a:lnTo>
                  <a:lnTo>
                    <a:pt x="487" y="330"/>
                  </a:lnTo>
                  <a:lnTo>
                    <a:pt x="477" y="329"/>
                  </a:lnTo>
                  <a:lnTo>
                    <a:pt x="476" y="335"/>
                  </a:lnTo>
                  <a:lnTo>
                    <a:pt x="476" y="349"/>
                  </a:lnTo>
                  <a:lnTo>
                    <a:pt x="479" y="354"/>
                  </a:lnTo>
                  <a:lnTo>
                    <a:pt x="504" y="364"/>
                  </a:lnTo>
                  <a:lnTo>
                    <a:pt x="511" y="362"/>
                  </a:lnTo>
                  <a:close/>
                  <a:moveTo>
                    <a:pt x="501" y="373"/>
                  </a:moveTo>
                  <a:lnTo>
                    <a:pt x="485" y="392"/>
                  </a:lnTo>
                  <a:lnTo>
                    <a:pt x="479" y="397"/>
                  </a:lnTo>
                  <a:lnTo>
                    <a:pt x="476" y="389"/>
                  </a:lnTo>
                  <a:lnTo>
                    <a:pt x="476" y="365"/>
                  </a:lnTo>
                  <a:lnTo>
                    <a:pt x="477" y="359"/>
                  </a:lnTo>
                  <a:lnTo>
                    <a:pt x="484" y="359"/>
                  </a:lnTo>
                  <a:lnTo>
                    <a:pt x="498" y="364"/>
                  </a:lnTo>
                  <a:lnTo>
                    <a:pt x="503" y="368"/>
                  </a:lnTo>
                  <a:lnTo>
                    <a:pt x="501" y="373"/>
                  </a:lnTo>
                  <a:close/>
                  <a:moveTo>
                    <a:pt x="419" y="330"/>
                  </a:moveTo>
                  <a:lnTo>
                    <a:pt x="425" y="316"/>
                  </a:lnTo>
                  <a:lnTo>
                    <a:pt x="427" y="308"/>
                  </a:lnTo>
                  <a:lnTo>
                    <a:pt x="421" y="304"/>
                  </a:lnTo>
                  <a:lnTo>
                    <a:pt x="421" y="302"/>
                  </a:lnTo>
                  <a:lnTo>
                    <a:pt x="446" y="313"/>
                  </a:lnTo>
                  <a:lnTo>
                    <a:pt x="438" y="313"/>
                  </a:lnTo>
                  <a:lnTo>
                    <a:pt x="433" y="321"/>
                  </a:lnTo>
                  <a:lnTo>
                    <a:pt x="411" y="373"/>
                  </a:lnTo>
                  <a:lnTo>
                    <a:pt x="408" y="381"/>
                  </a:lnTo>
                  <a:lnTo>
                    <a:pt x="413" y="386"/>
                  </a:lnTo>
                  <a:lnTo>
                    <a:pt x="387" y="375"/>
                  </a:lnTo>
                  <a:lnTo>
                    <a:pt x="372" y="360"/>
                  </a:lnTo>
                  <a:lnTo>
                    <a:pt x="372" y="343"/>
                  </a:lnTo>
                  <a:lnTo>
                    <a:pt x="383" y="332"/>
                  </a:lnTo>
                  <a:lnTo>
                    <a:pt x="398" y="330"/>
                  </a:lnTo>
                  <a:lnTo>
                    <a:pt x="386" y="285"/>
                  </a:lnTo>
                  <a:lnTo>
                    <a:pt x="387" y="283"/>
                  </a:lnTo>
                  <a:lnTo>
                    <a:pt x="391" y="286"/>
                  </a:lnTo>
                  <a:lnTo>
                    <a:pt x="394" y="289"/>
                  </a:lnTo>
                  <a:lnTo>
                    <a:pt x="403" y="327"/>
                  </a:lnTo>
                  <a:lnTo>
                    <a:pt x="411" y="335"/>
                  </a:lnTo>
                  <a:lnTo>
                    <a:pt x="419" y="330"/>
                  </a:lnTo>
                  <a:close/>
                  <a:moveTo>
                    <a:pt x="413" y="346"/>
                  </a:moveTo>
                  <a:lnTo>
                    <a:pt x="402" y="371"/>
                  </a:lnTo>
                  <a:lnTo>
                    <a:pt x="398" y="376"/>
                  </a:lnTo>
                  <a:lnTo>
                    <a:pt x="392" y="375"/>
                  </a:lnTo>
                  <a:lnTo>
                    <a:pt x="379" y="364"/>
                  </a:lnTo>
                  <a:lnTo>
                    <a:pt x="381" y="346"/>
                  </a:lnTo>
                  <a:lnTo>
                    <a:pt x="394" y="335"/>
                  </a:lnTo>
                  <a:lnTo>
                    <a:pt x="409" y="337"/>
                  </a:lnTo>
                  <a:lnTo>
                    <a:pt x="414" y="340"/>
                  </a:lnTo>
                  <a:lnTo>
                    <a:pt x="413" y="346"/>
                  </a:lnTo>
                  <a:close/>
                  <a:moveTo>
                    <a:pt x="345" y="275"/>
                  </a:moveTo>
                  <a:lnTo>
                    <a:pt x="315" y="326"/>
                  </a:lnTo>
                  <a:lnTo>
                    <a:pt x="313" y="332"/>
                  </a:lnTo>
                  <a:lnTo>
                    <a:pt x="318" y="335"/>
                  </a:lnTo>
                  <a:lnTo>
                    <a:pt x="324" y="340"/>
                  </a:lnTo>
                  <a:lnTo>
                    <a:pt x="331" y="341"/>
                  </a:lnTo>
                  <a:lnTo>
                    <a:pt x="337" y="338"/>
                  </a:lnTo>
                  <a:lnTo>
                    <a:pt x="343" y="335"/>
                  </a:lnTo>
                  <a:lnTo>
                    <a:pt x="337" y="345"/>
                  </a:lnTo>
                  <a:lnTo>
                    <a:pt x="329" y="346"/>
                  </a:lnTo>
                  <a:lnTo>
                    <a:pt x="283" y="318"/>
                  </a:lnTo>
                  <a:lnTo>
                    <a:pt x="280" y="310"/>
                  </a:lnTo>
                  <a:lnTo>
                    <a:pt x="285" y="301"/>
                  </a:lnTo>
                  <a:lnTo>
                    <a:pt x="286" y="301"/>
                  </a:lnTo>
                  <a:lnTo>
                    <a:pt x="285" y="308"/>
                  </a:lnTo>
                  <a:lnTo>
                    <a:pt x="291" y="319"/>
                  </a:lnTo>
                  <a:lnTo>
                    <a:pt x="297" y="323"/>
                  </a:lnTo>
                  <a:lnTo>
                    <a:pt x="304" y="326"/>
                  </a:lnTo>
                  <a:lnTo>
                    <a:pt x="308" y="321"/>
                  </a:lnTo>
                  <a:lnTo>
                    <a:pt x="337" y="271"/>
                  </a:lnTo>
                  <a:lnTo>
                    <a:pt x="340" y="263"/>
                  </a:lnTo>
                  <a:lnTo>
                    <a:pt x="334" y="256"/>
                  </a:lnTo>
                  <a:lnTo>
                    <a:pt x="335" y="256"/>
                  </a:lnTo>
                  <a:lnTo>
                    <a:pt x="359" y="271"/>
                  </a:lnTo>
                  <a:lnTo>
                    <a:pt x="349" y="269"/>
                  </a:lnTo>
                  <a:lnTo>
                    <a:pt x="345" y="275"/>
                  </a:lnTo>
                  <a:close/>
                  <a:moveTo>
                    <a:pt x="291" y="242"/>
                  </a:moveTo>
                  <a:lnTo>
                    <a:pt x="255" y="285"/>
                  </a:lnTo>
                  <a:lnTo>
                    <a:pt x="252" y="293"/>
                  </a:lnTo>
                  <a:lnTo>
                    <a:pt x="256" y="299"/>
                  </a:lnTo>
                  <a:lnTo>
                    <a:pt x="242" y="289"/>
                  </a:lnTo>
                  <a:lnTo>
                    <a:pt x="239" y="282"/>
                  </a:lnTo>
                  <a:lnTo>
                    <a:pt x="255" y="226"/>
                  </a:lnTo>
                  <a:lnTo>
                    <a:pt x="253" y="225"/>
                  </a:lnTo>
                  <a:lnTo>
                    <a:pt x="203" y="253"/>
                  </a:lnTo>
                  <a:lnTo>
                    <a:pt x="195" y="253"/>
                  </a:lnTo>
                  <a:lnTo>
                    <a:pt x="181" y="242"/>
                  </a:lnTo>
                  <a:lnTo>
                    <a:pt x="181" y="241"/>
                  </a:lnTo>
                  <a:lnTo>
                    <a:pt x="190" y="245"/>
                  </a:lnTo>
                  <a:lnTo>
                    <a:pt x="196" y="241"/>
                  </a:lnTo>
                  <a:lnTo>
                    <a:pt x="229" y="193"/>
                  </a:lnTo>
                  <a:lnTo>
                    <a:pt x="233" y="186"/>
                  </a:lnTo>
                  <a:lnTo>
                    <a:pt x="226" y="178"/>
                  </a:lnTo>
                  <a:lnTo>
                    <a:pt x="226" y="176"/>
                  </a:lnTo>
                  <a:lnTo>
                    <a:pt x="250" y="197"/>
                  </a:lnTo>
                  <a:lnTo>
                    <a:pt x="242" y="193"/>
                  </a:lnTo>
                  <a:lnTo>
                    <a:pt x="236" y="198"/>
                  </a:lnTo>
                  <a:lnTo>
                    <a:pt x="203" y="245"/>
                  </a:lnTo>
                  <a:lnTo>
                    <a:pt x="201" y="249"/>
                  </a:lnTo>
                  <a:lnTo>
                    <a:pt x="206" y="247"/>
                  </a:lnTo>
                  <a:lnTo>
                    <a:pt x="264" y="214"/>
                  </a:lnTo>
                  <a:lnTo>
                    <a:pt x="269" y="212"/>
                  </a:lnTo>
                  <a:lnTo>
                    <a:pt x="267" y="215"/>
                  </a:lnTo>
                  <a:lnTo>
                    <a:pt x="248" y="280"/>
                  </a:lnTo>
                  <a:lnTo>
                    <a:pt x="247" y="286"/>
                  </a:lnTo>
                  <a:lnTo>
                    <a:pt x="252" y="282"/>
                  </a:lnTo>
                  <a:lnTo>
                    <a:pt x="288" y="239"/>
                  </a:lnTo>
                  <a:lnTo>
                    <a:pt x="293" y="231"/>
                  </a:lnTo>
                  <a:lnTo>
                    <a:pt x="288" y="226"/>
                  </a:lnTo>
                  <a:lnTo>
                    <a:pt x="289" y="225"/>
                  </a:lnTo>
                  <a:lnTo>
                    <a:pt x="307" y="238"/>
                  </a:lnTo>
                  <a:lnTo>
                    <a:pt x="307" y="239"/>
                  </a:lnTo>
                  <a:lnTo>
                    <a:pt x="299" y="236"/>
                  </a:lnTo>
                  <a:lnTo>
                    <a:pt x="291" y="242"/>
                  </a:lnTo>
                  <a:close/>
                  <a:moveTo>
                    <a:pt x="198" y="165"/>
                  </a:moveTo>
                  <a:lnTo>
                    <a:pt x="158" y="206"/>
                  </a:lnTo>
                  <a:lnTo>
                    <a:pt x="154" y="212"/>
                  </a:lnTo>
                  <a:lnTo>
                    <a:pt x="155" y="219"/>
                  </a:lnTo>
                  <a:lnTo>
                    <a:pt x="128" y="193"/>
                  </a:lnTo>
                  <a:lnTo>
                    <a:pt x="125" y="189"/>
                  </a:lnTo>
                  <a:lnTo>
                    <a:pt x="127" y="182"/>
                  </a:lnTo>
                  <a:lnTo>
                    <a:pt x="132" y="176"/>
                  </a:lnTo>
                  <a:lnTo>
                    <a:pt x="133" y="178"/>
                  </a:lnTo>
                  <a:lnTo>
                    <a:pt x="130" y="184"/>
                  </a:lnTo>
                  <a:lnTo>
                    <a:pt x="133" y="195"/>
                  </a:lnTo>
                  <a:lnTo>
                    <a:pt x="139" y="201"/>
                  </a:lnTo>
                  <a:lnTo>
                    <a:pt x="144" y="204"/>
                  </a:lnTo>
                  <a:lnTo>
                    <a:pt x="149" y="201"/>
                  </a:lnTo>
                  <a:lnTo>
                    <a:pt x="166" y="184"/>
                  </a:lnTo>
                  <a:lnTo>
                    <a:pt x="169" y="181"/>
                  </a:lnTo>
                  <a:lnTo>
                    <a:pt x="166" y="176"/>
                  </a:lnTo>
                  <a:lnTo>
                    <a:pt x="163" y="173"/>
                  </a:lnTo>
                  <a:lnTo>
                    <a:pt x="158" y="170"/>
                  </a:lnTo>
                  <a:lnTo>
                    <a:pt x="151" y="173"/>
                  </a:lnTo>
                  <a:lnTo>
                    <a:pt x="151" y="171"/>
                  </a:lnTo>
                  <a:lnTo>
                    <a:pt x="163" y="159"/>
                  </a:lnTo>
                  <a:lnTo>
                    <a:pt x="165" y="159"/>
                  </a:lnTo>
                  <a:lnTo>
                    <a:pt x="162" y="167"/>
                  </a:lnTo>
                  <a:lnTo>
                    <a:pt x="165" y="171"/>
                  </a:lnTo>
                  <a:lnTo>
                    <a:pt x="168" y="174"/>
                  </a:lnTo>
                  <a:lnTo>
                    <a:pt x="173" y="178"/>
                  </a:lnTo>
                  <a:lnTo>
                    <a:pt x="176" y="174"/>
                  </a:lnTo>
                  <a:lnTo>
                    <a:pt x="193" y="159"/>
                  </a:lnTo>
                  <a:lnTo>
                    <a:pt x="196" y="154"/>
                  </a:lnTo>
                  <a:lnTo>
                    <a:pt x="193" y="148"/>
                  </a:lnTo>
                  <a:lnTo>
                    <a:pt x="187" y="141"/>
                  </a:lnTo>
                  <a:lnTo>
                    <a:pt x="171" y="138"/>
                  </a:lnTo>
                  <a:lnTo>
                    <a:pt x="168" y="140"/>
                  </a:lnTo>
                  <a:lnTo>
                    <a:pt x="166" y="138"/>
                  </a:lnTo>
                  <a:lnTo>
                    <a:pt x="173" y="134"/>
                  </a:lnTo>
                  <a:lnTo>
                    <a:pt x="177" y="132"/>
                  </a:lnTo>
                  <a:lnTo>
                    <a:pt x="182" y="135"/>
                  </a:lnTo>
                  <a:lnTo>
                    <a:pt x="211" y="163"/>
                  </a:lnTo>
                  <a:lnTo>
                    <a:pt x="204" y="160"/>
                  </a:lnTo>
                  <a:lnTo>
                    <a:pt x="198" y="165"/>
                  </a:lnTo>
                  <a:close/>
                  <a:moveTo>
                    <a:pt x="146" y="111"/>
                  </a:moveTo>
                  <a:lnTo>
                    <a:pt x="102" y="148"/>
                  </a:lnTo>
                  <a:lnTo>
                    <a:pt x="97" y="154"/>
                  </a:lnTo>
                  <a:lnTo>
                    <a:pt x="100" y="162"/>
                  </a:lnTo>
                  <a:lnTo>
                    <a:pt x="90" y="152"/>
                  </a:lnTo>
                  <a:lnTo>
                    <a:pt x="89" y="143"/>
                  </a:lnTo>
                  <a:lnTo>
                    <a:pt x="106" y="85"/>
                  </a:lnTo>
                  <a:lnTo>
                    <a:pt x="108" y="75"/>
                  </a:lnTo>
                  <a:lnTo>
                    <a:pt x="98" y="78"/>
                  </a:lnTo>
                  <a:lnTo>
                    <a:pt x="67" y="105"/>
                  </a:lnTo>
                  <a:lnTo>
                    <a:pt x="62" y="113"/>
                  </a:lnTo>
                  <a:lnTo>
                    <a:pt x="65" y="119"/>
                  </a:lnTo>
                  <a:lnTo>
                    <a:pt x="64" y="119"/>
                  </a:lnTo>
                  <a:lnTo>
                    <a:pt x="49" y="102"/>
                  </a:lnTo>
                  <a:lnTo>
                    <a:pt x="51" y="102"/>
                  </a:lnTo>
                  <a:lnTo>
                    <a:pt x="57" y="105"/>
                  </a:lnTo>
                  <a:lnTo>
                    <a:pt x="65" y="102"/>
                  </a:lnTo>
                  <a:lnTo>
                    <a:pt x="116" y="61"/>
                  </a:lnTo>
                  <a:lnTo>
                    <a:pt x="119" y="61"/>
                  </a:lnTo>
                  <a:lnTo>
                    <a:pt x="121" y="66"/>
                  </a:lnTo>
                  <a:lnTo>
                    <a:pt x="100" y="134"/>
                  </a:lnTo>
                  <a:lnTo>
                    <a:pt x="100" y="143"/>
                  </a:lnTo>
                  <a:lnTo>
                    <a:pt x="108" y="138"/>
                  </a:lnTo>
                  <a:lnTo>
                    <a:pt x="143" y="108"/>
                  </a:lnTo>
                  <a:lnTo>
                    <a:pt x="149" y="102"/>
                  </a:lnTo>
                  <a:lnTo>
                    <a:pt x="146" y="94"/>
                  </a:lnTo>
                  <a:lnTo>
                    <a:pt x="162" y="111"/>
                  </a:lnTo>
                  <a:lnTo>
                    <a:pt x="160" y="111"/>
                  </a:lnTo>
                  <a:lnTo>
                    <a:pt x="154" y="108"/>
                  </a:lnTo>
                  <a:lnTo>
                    <a:pt x="146" y="111"/>
                  </a:lnTo>
                  <a:close/>
                  <a:moveTo>
                    <a:pt x="76" y="22"/>
                  </a:moveTo>
                  <a:lnTo>
                    <a:pt x="29" y="53"/>
                  </a:lnTo>
                  <a:lnTo>
                    <a:pt x="24" y="58"/>
                  </a:lnTo>
                  <a:lnTo>
                    <a:pt x="26" y="64"/>
                  </a:lnTo>
                  <a:lnTo>
                    <a:pt x="30" y="71"/>
                  </a:lnTo>
                  <a:lnTo>
                    <a:pt x="35" y="75"/>
                  </a:lnTo>
                  <a:lnTo>
                    <a:pt x="42" y="75"/>
                  </a:lnTo>
                  <a:lnTo>
                    <a:pt x="49" y="75"/>
                  </a:lnTo>
                  <a:lnTo>
                    <a:pt x="40" y="80"/>
                  </a:lnTo>
                  <a:lnTo>
                    <a:pt x="35" y="82"/>
                  </a:lnTo>
                  <a:lnTo>
                    <a:pt x="32" y="78"/>
                  </a:lnTo>
                  <a:lnTo>
                    <a:pt x="2" y="33"/>
                  </a:lnTo>
                  <a:lnTo>
                    <a:pt x="0" y="28"/>
                  </a:lnTo>
                  <a:lnTo>
                    <a:pt x="4" y="25"/>
                  </a:lnTo>
                  <a:lnTo>
                    <a:pt x="13" y="19"/>
                  </a:lnTo>
                  <a:lnTo>
                    <a:pt x="8" y="25"/>
                  </a:lnTo>
                  <a:lnTo>
                    <a:pt x="8" y="37"/>
                  </a:lnTo>
                  <a:lnTo>
                    <a:pt x="13" y="44"/>
                  </a:lnTo>
                  <a:lnTo>
                    <a:pt x="18" y="48"/>
                  </a:lnTo>
                  <a:lnTo>
                    <a:pt x="24" y="47"/>
                  </a:lnTo>
                  <a:lnTo>
                    <a:pt x="72" y="15"/>
                  </a:lnTo>
                  <a:lnTo>
                    <a:pt x="78" y="9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92" y="23"/>
                  </a:lnTo>
                  <a:lnTo>
                    <a:pt x="90" y="25"/>
                  </a:lnTo>
                  <a:lnTo>
                    <a:pt x="84" y="19"/>
                  </a:lnTo>
                  <a:lnTo>
                    <a:pt x="76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79" name="Freeform 130"/>
            <p:cNvSpPr>
              <a:spLocks/>
            </p:cNvSpPr>
            <p:nvPr/>
          </p:nvSpPr>
          <p:spPr bwMode="auto">
            <a:xfrm>
              <a:off x="8227211" y="6480426"/>
              <a:ext cx="39935" cy="43447"/>
            </a:xfrm>
            <a:custGeom>
              <a:avLst/>
              <a:gdLst>
                <a:gd name="T0" fmla="*/ 63 w 72"/>
                <a:gd name="T1" fmla="*/ 13 h 80"/>
                <a:gd name="T2" fmla="*/ 61 w 72"/>
                <a:gd name="T3" fmla="*/ 69 h 80"/>
                <a:gd name="T4" fmla="*/ 63 w 72"/>
                <a:gd name="T5" fmla="*/ 77 h 80"/>
                <a:gd name="T6" fmla="*/ 69 w 72"/>
                <a:gd name="T7" fmla="*/ 80 h 80"/>
                <a:gd name="T8" fmla="*/ 33 w 72"/>
                <a:gd name="T9" fmla="*/ 79 h 80"/>
                <a:gd name="T10" fmla="*/ 17 w 72"/>
                <a:gd name="T11" fmla="*/ 76 h 80"/>
                <a:gd name="T12" fmla="*/ 7 w 72"/>
                <a:gd name="T13" fmla="*/ 66 h 80"/>
                <a:gd name="T14" fmla="*/ 1 w 72"/>
                <a:gd name="T15" fmla="*/ 54 h 80"/>
                <a:gd name="T16" fmla="*/ 0 w 72"/>
                <a:gd name="T17" fmla="*/ 38 h 80"/>
                <a:gd name="T18" fmla="*/ 3 w 72"/>
                <a:gd name="T19" fmla="*/ 22 h 80"/>
                <a:gd name="T20" fmla="*/ 12 w 72"/>
                <a:gd name="T21" fmla="*/ 10 h 80"/>
                <a:gd name="T22" fmla="*/ 23 w 72"/>
                <a:gd name="T23" fmla="*/ 2 h 80"/>
                <a:gd name="T24" fmla="*/ 37 w 72"/>
                <a:gd name="T25" fmla="*/ 0 h 80"/>
                <a:gd name="T26" fmla="*/ 72 w 72"/>
                <a:gd name="T27" fmla="*/ 2 h 80"/>
                <a:gd name="T28" fmla="*/ 71 w 72"/>
                <a:gd name="T29" fmla="*/ 2 h 80"/>
                <a:gd name="T30" fmla="*/ 64 w 72"/>
                <a:gd name="T31" fmla="*/ 5 h 80"/>
                <a:gd name="T32" fmla="*/ 63 w 72"/>
                <a:gd name="T33" fmla="*/ 13 h 8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0"/>
                <a:gd name="T53" fmla="*/ 72 w 72"/>
                <a:gd name="T54" fmla="*/ 80 h 8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0">
                  <a:moveTo>
                    <a:pt x="63" y="13"/>
                  </a:moveTo>
                  <a:lnTo>
                    <a:pt x="61" y="69"/>
                  </a:lnTo>
                  <a:lnTo>
                    <a:pt x="63" y="77"/>
                  </a:lnTo>
                  <a:lnTo>
                    <a:pt x="69" y="80"/>
                  </a:lnTo>
                  <a:lnTo>
                    <a:pt x="33" y="79"/>
                  </a:lnTo>
                  <a:lnTo>
                    <a:pt x="17" y="76"/>
                  </a:lnTo>
                  <a:lnTo>
                    <a:pt x="7" y="66"/>
                  </a:lnTo>
                  <a:lnTo>
                    <a:pt x="1" y="54"/>
                  </a:lnTo>
                  <a:lnTo>
                    <a:pt x="0" y="38"/>
                  </a:lnTo>
                  <a:lnTo>
                    <a:pt x="3" y="22"/>
                  </a:lnTo>
                  <a:lnTo>
                    <a:pt x="12" y="10"/>
                  </a:lnTo>
                  <a:lnTo>
                    <a:pt x="23" y="2"/>
                  </a:lnTo>
                  <a:lnTo>
                    <a:pt x="37" y="0"/>
                  </a:lnTo>
                  <a:lnTo>
                    <a:pt x="72" y="2"/>
                  </a:lnTo>
                  <a:lnTo>
                    <a:pt x="71" y="2"/>
                  </a:lnTo>
                  <a:lnTo>
                    <a:pt x="64" y="5"/>
                  </a:lnTo>
                  <a:lnTo>
                    <a:pt x="63" y="1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0" name="Freeform 131"/>
            <p:cNvSpPr>
              <a:spLocks/>
            </p:cNvSpPr>
            <p:nvPr/>
          </p:nvSpPr>
          <p:spPr bwMode="auto">
            <a:xfrm>
              <a:off x="8232757" y="6480426"/>
              <a:ext cx="24404" cy="42361"/>
            </a:xfrm>
            <a:custGeom>
              <a:avLst/>
              <a:gdLst>
                <a:gd name="T0" fmla="*/ 46 w 46"/>
                <a:gd name="T1" fmla="*/ 13 h 79"/>
                <a:gd name="T2" fmla="*/ 43 w 46"/>
                <a:gd name="T3" fmla="*/ 73 h 79"/>
                <a:gd name="T4" fmla="*/ 43 w 46"/>
                <a:gd name="T5" fmla="*/ 79 h 79"/>
                <a:gd name="T6" fmla="*/ 36 w 46"/>
                <a:gd name="T7" fmla="*/ 79 h 79"/>
                <a:gd name="T8" fmla="*/ 24 w 46"/>
                <a:gd name="T9" fmla="*/ 79 h 79"/>
                <a:gd name="T10" fmla="*/ 13 w 46"/>
                <a:gd name="T11" fmla="*/ 74 h 79"/>
                <a:gd name="T12" fmla="*/ 5 w 46"/>
                <a:gd name="T13" fmla="*/ 66 h 79"/>
                <a:gd name="T14" fmla="*/ 0 w 46"/>
                <a:gd name="T15" fmla="*/ 38 h 79"/>
                <a:gd name="T16" fmla="*/ 3 w 46"/>
                <a:gd name="T17" fmla="*/ 24 h 79"/>
                <a:gd name="T18" fmla="*/ 10 w 46"/>
                <a:gd name="T19" fmla="*/ 11 h 79"/>
                <a:gd name="T20" fmla="*/ 21 w 46"/>
                <a:gd name="T21" fmla="*/ 3 h 79"/>
                <a:gd name="T22" fmla="*/ 33 w 46"/>
                <a:gd name="T23" fmla="*/ 0 h 79"/>
                <a:gd name="T24" fmla="*/ 40 w 46"/>
                <a:gd name="T25" fmla="*/ 2 h 79"/>
                <a:gd name="T26" fmla="*/ 44 w 46"/>
                <a:gd name="T27" fmla="*/ 3 h 79"/>
                <a:gd name="T28" fmla="*/ 46 w 46"/>
                <a:gd name="T29" fmla="*/ 13 h 7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6"/>
                <a:gd name="T46" fmla="*/ 0 h 79"/>
                <a:gd name="T47" fmla="*/ 46 w 46"/>
                <a:gd name="T48" fmla="*/ 79 h 7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6" h="79">
                  <a:moveTo>
                    <a:pt x="46" y="13"/>
                  </a:moveTo>
                  <a:lnTo>
                    <a:pt x="43" y="73"/>
                  </a:lnTo>
                  <a:lnTo>
                    <a:pt x="43" y="79"/>
                  </a:lnTo>
                  <a:lnTo>
                    <a:pt x="36" y="79"/>
                  </a:lnTo>
                  <a:lnTo>
                    <a:pt x="24" y="79"/>
                  </a:lnTo>
                  <a:lnTo>
                    <a:pt x="13" y="74"/>
                  </a:lnTo>
                  <a:lnTo>
                    <a:pt x="5" y="66"/>
                  </a:lnTo>
                  <a:lnTo>
                    <a:pt x="0" y="38"/>
                  </a:lnTo>
                  <a:lnTo>
                    <a:pt x="3" y="24"/>
                  </a:lnTo>
                  <a:lnTo>
                    <a:pt x="10" y="11"/>
                  </a:lnTo>
                  <a:lnTo>
                    <a:pt x="21" y="3"/>
                  </a:lnTo>
                  <a:lnTo>
                    <a:pt x="33" y="0"/>
                  </a:lnTo>
                  <a:lnTo>
                    <a:pt x="40" y="2"/>
                  </a:lnTo>
                  <a:lnTo>
                    <a:pt x="44" y="3"/>
                  </a:lnTo>
                  <a:lnTo>
                    <a:pt x="46" y="1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1" name="Freeform 132"/>
            <p:cNvSpPr>
              <a:spLocks/>
            </p:cNvSpPr>
            <p:nvPr/>
          </p:nvSpPr>
          <p:spPr bwMode="auto">
            <a:xfrm>
              <a:off x="8183948" y="6474995"/>
              <a:ext cx="32170" cy="45620"/>
            </a:xfrm>
            <a:custGeom>
              <a:avLst/>
              <a:gdLst>
                <a:gd name="T0" fmla="*/ 48 w 57"/>
                <a:gd name="T1" fmla="*/ 15 h 83"/>
                <a:gd name="T2" fmla="*/ 38 w 57"/>
                <a:gd name="T3" fmla="*/ 71 h 83"/>
                <a:gd name="T4" fmla="*/ 40 w 57"/>
                <a:gd name="T5" fmla="*/ 80 h 83"/>
                <a:gd name="T6" fmla="*/ 46 w 57"/>
                <a:gd name="T7" fmla="*/ 83 h 83"/>
                <a:gd name="T8" fmla="*/ 8 w 57"/>
                <a:gd name="T9" fmla="*/ 78 h 83"/>
                <a:gd name="T10" fmla="*/ 0 w 57"/>
                <a:gd name="T11" fmla="*/ 71 h 83"/>
                <a:gd name="T12" fmla="*/ 0 w 57"/>
                <a:gd name="T13" fmla="*/ 63 h 83"/>
                <a:gd name="T14" fmla="*/ 2 w 57"/>
                <a:gd name="T15" fmla="*/ 63 h 83"/>
                <a:gd name="T16" fmla="*/ 5 w 57"/>
                <a:gd name="T17" fmla="*/ 71 h 83"/>
                <a:gd name="T18" fmla="*/ 7 w 57"/>
                <a:gd name="T19" fmla="*/ 77 h 83"/>
                <a:gd name="T20" fmla="*/ 13 w 57"/>
                <a:gd name="T21" fmla="*/ 77 h 83"/>
                <a:gd name="T22" fmla="*/ 22 w 57"/>
                <a:gd name="T23" fmla="*/ 78 h 83"/>
                <a:gd name="T24" fmla="*/ 29 w 57"/>
                <a:gd name="T25" fmla="*/ 78 h 83"/>
                <a:gd name="T26" fmla="*/ 30 w 57"/>
                <a:gd name="T27" fmla="*/ 72 h 83"/>
                <a:gd name="T28" fmla="*/ 33 w 57"/>
                <a:gd name="T29" fmla="*/ 48 h 83"/>
                <a:gd name="T30" fmla="*/ 33 w 57"/>
                <a:gd name="T31" fmla="*/ 44 h 83"/>
                <a:gd name="T32" fmla="*/ 29 w 57"/>
                <a:gd name="T33" fmla="*/ 42 h 83"/>
                <a:gd name="T34" fmla="*/ 24 w 57"/>
                <a:gd name="T35" fmla="*/ 41 h 83"/>
                <a:gd name="T36" fmla="*/ 18 w 57"/>
                <a:gd name="T37" fmla="*/ 42 h 83"/>
                <a:gd name="T38" fmla="*/ 14 w 57"/>
                <a:gd name="T39" fmla="*/ 48 h 83"/>
                <a:gd name="T40" fmla="*/ 13 w 57"/>
                <a:gd name="T41" fmla="*/ 48 h 83"/>
                <a:gd name="T42" fmla="*/ 16 w 57"/>
                <a:gd name="T43" fmla="*/ 30 h 83"/>
                <a:gd name="T44" fmla="*/ 18 w 57"/>
                <a:gd name="T45" fmla="*/ 30 h 83"/>
                <a:gd name="T46" fmla="*/ 19 w 57"/>
                <a:gd name="T47" fmla="*/ 37 h 83"/>
                <a:gd name="T48" fmla="*/ 24 w 57"/>
                <a:gd name="T49" fmla="*/ 39 h 83"/>
                <a:gd name="T50" fmla="*/ 29 w 57"/>
                <a:gd name="T51" fmla="*/ 41 h 83"/>
                <a:gd name="T52" fmla="*/ 37 w 57"/>
                <a:gd name="T53" fmla="*/ 36 h 83"/>
                <a:gd name="T54" fmla="*/ 40 w 57"/>
                <a:gd name="T55" fmla="*/ 12 h 83"/>
                <a:gd name="T56" fmla="*/ 40 w 57"/>
                <a:gd name="T57" fmla="*/ 6 h 83"/>
                <a:gd name="T58" fmla="*/ 33 w 57"/>
                <a:gd name="T59" fmla="*/ 4 h 83"/>
                <a:gd name="T60" fmla="*/ 24 w 57"/>
                <a:gd name="T61" fmla="*/ 3 h 83"/>
                <a:gd name="T62" fmla="*/ 18 w 57"/>
                <a:gd name="T63" fmla="*/ 3 h 83"/>
                <a:gd name="T64" fmla="*/ 10 w 57"/>
                <a:gd name="T65" fmla="*/ 9 h 83"/>
                <a:gd name="T66" fmla="*/ 8 w 57"/>
                <a:gd name="T67" fmla="*/ 12 h 83"/>
                <a:gd name="T68" fmla="*/ 7 w 57"/>
                <a:gd name="T69" fmla="*/ 12 h 83"/>
                <a:gd name="T70" fmla="*/ 8 w 57"/>
                <a:gd name="T71" fmla="*/ 4 h 83"/>
                <a:gd name="T72" fmla="*/ 11 w 57"/>
                <a:gd name="T73" fmla="*/ 0 h 83"/>
                <a:gd name="T74" fmla="*/ 18 w 57"/>
                <a:gd name="T75" fmla="*/ 0 h 83"/>
                <a:gd name="T76" fmla="*/ 57 w 57"/>
                <a:gd name="T77" fmla="*/ 4 h 83"/>
                <a:gd name="T78" fmla="*/ 57 w 57"/>
                <a:gd name="T79" fmla="*/ 6 h 83"/>
                <a:gd name="T80" fmla="*/ 51 w 57"/>
                <a:gd name="T81" fmla="*/ 8 h 83"/>
                <a:gd name="T82" fmla="*/ 48 w 57"/>
                <a:gd name="T83" fmla="*/ 15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7"/>
                <a:gd name="T127" fmla="*/ 0 h 83"/>
                <a:gd name="T128" fmla="*/ 57 w 57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7" h="83">
                  <a:moveTo>
                    <a:pt x="48" y="15"/>
                  </a:moveTo>
                  <a:lnTo>
                    <a:pt x="38" y="71"/>
                  </a:lnTo>
                  <a:lnTo>
                    <a:pt x="40" y="80"/>
                  </a:lnTo>
                  <a:lnTo>
                    <a:pt x="46" y="83"/>
                  </a:lnTo>
                  <a:lnTo>
                    <a:pt x="8" y="78"/>
                  </a:lnTo>
                  <a:lnTo>
                    <a:pt x="0" y="71"/>
                  </a:lnTo>
                  <a:lnTo>
                    <a:pt x="0" y="63"/>
                  </a:lnTo>
                  <a:lnTo>
                    <a:pt x="2" y="63"/>
                  </a:lnTo>
                  <a:lnTo>
                    <a:pt x="5" y="71"/>
                  </a:lnTo>
                  <a:lnTo>
                    <a:pt x="7" y="77"/>
                  </a:lnTo>
                  <a:lnTo>
                    <a:pt x="13" y="77"/>
                  </a:lnTo>
                  <a:lnTo>
                    <a:pt x="22" y="78"/>
                  </a:lnTo>
                  <a:lnTo>
                    <a:pt x="29" y="78"/>
                  </a:lnTo>
                  <a:lnTo>
                    <a:pt x="30" y="72"/>
                  </a:lnTo>
                  <a:lnTo>
                    <a:pt x="33" y="48"/>
                  </a:lnTo>
                  <a:lnTo>
                    <a:pt x="33" y="44"/>
                  </a:lnTo>
                  <a:lnTo>
                    <a:pt x="29" y="42"/>
                  </a:lnTo>
                  <a:lnTo>
                    <a:pt x="24" y="41"/>
                  </a:lnTo>
                  <a:lnTo>
                    <a:pt x="18" y="42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9" y="37"/>
                  </a:lnTo>
                  <a:lnTo>
                    <a:pt x="24" y="39"/>
                  </a:lnTo>
                  <a:lnTo>
                    <a:pt x="29" y="41"/>
                  </a:lnTo>
                  <a:lnTo>
                    <a:pt x="37" y="36"/>
                  </a:lnTo>
                  <a:lnTo>
                    <a:pt x="40" y="12"/>
                  </a:lnTo>
                  <a:lnTo>
                    <a:pt x="40" y="6"/>
                  </a:lnTo>
                  <a:lnTo>
                    <a:pt x="33" y="4"/>
                  </a:lnTo>
                  <a:lnTo>
                    <a:pt x="24" y="3"/>
                  </a:lnTo>
                  <a:lnTo>
                    <a:pt x="18" y="3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1" y="8"/>
                  </a:lnTo>
                  <a:lnTo>
                    <a:pt x="48" y="15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2" name="Freeform 133"/>
            <p:cNvSpPr>
              <a:spLocks/>
            </p:cNvSpPr>
            <p:nvPr/>
          </p:nvSpPr>
          <p:spPr bwMode="auto">
            <a:xfrm>
              <a:off x="8137358" y="6468478"/>
              <a:ext cx="36607" cy="45620"/>
            </a:xfrm>
            <a:custGeom>
              <a:avLst/>
              <a:gdLst>
                <a:gd name="T0" fmla="*/ 43 w 67"/>
                <a:gd name="T1" fmla="*/ 32 h 84"/>
                <a:gd name="T2" fmla="*/ 48 w 67"/>
                <a:gd name="T3" fmla="*/ 14 h 84"/>
                <a:gd name="T4" fmla="*/ 48 w 67"/>
                <a:gd name="T5" fmla="*/ 5 h 84"/>
                <a:gd name="T6" fmla="*/ 40 w 67"/>
                <a:gd name="T7" fmla="*/ 0 h 84"/>
                <a:gd name="T8" fmla="*/ 67 w 67"/>
                <a:gd name="T9" fmla="*/ 6 h 84"/>
                <a:gd name="T10" fmla="*/ 59 w 67"/>
                <a:gd name="T11" fmla="*/ 8 h 84"/>
                <a:gd name="T12" fmla="*/ 56 w 67"/>
                <a:gd name="T13" fmla="*/ 16 h 84"/>
                <a:gd name="T14" fmla="*/ 43 w 67"/>
                <a:gd name="T15" fmla="*/ 71 h 84"/>
                <a:gd name="T16" fmla="*/ 43 w 67"/>
                <a:gd name="T17" fmla="*/ 80 h 84"/>
                <a:gd name="T18" fmla="*/ 49 w 67"/>
                <a:gd name="T19" fmla="*/ 84 h 84"/>
                <a:gd name="T20" fmla="*/ 23 w 67"/>
                <a:gd name="T21" fmla="*/ 77 h 84"/>
                <a:gd name="T22" fmla="*/ 4 w 67"/>
                <a:gd name="T23" fmla="*/ 66 h 84"/>
                <a:gd name="T24" fmla="*/ 0 w 67"/>
                <a:gd name="T25" fmla="*/ 49 h 84"/>
                <a:gd name="T26" fmla="*/ 5 w 67"/>
                <a:gd name="T27" fmla="*/ 39 h 84"/>
                <a:gd name="T28" fmla="*/ 15 w 67"/>
                <a:gd name="T29" fmla="*/ 35 h 84"/>
                <a:gd name="T30" fmla="*/ 37 w 67"/>
                <a:gd name="T31" fmla="*/ 33 h 84"/>
                <a:gd name="T32" fmla="*/ 40 w 67"/>
                <a:gd name="T33" fmla="*/ 35 h 84"/>
                <a:gd name="T34" fmla="*/ 43 w 67"/>
                <a:gd name="T35" fmla="*/ 32 h 8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7"/>
                <a:gd name="T55" fmla="*/ 0 h 84"/>
                <a:gd name="T56" fmla="*/ 67 w 67"/>
                <a:gd name="T57" fmla="*/ 84 h 8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7" h="84">
                  <a:moveTo>
                    <a:pt x="43" y="32"/>
                  </a:moveTo>
                  <a:lnTo>
                    <a:pt x="48" y="14"/>
                  </a:lnTo>
                  <a:lnTo>
                    <a:pt x="48" y="5"/>
                  </a:lnTo>
                  <a:lnTo>
                    <a:pt x="40" y="0"/>
                  </a:lnTo>
                  <a:lnTo>
                    <a:pt x="67" y="6"/>
                  </a:lnTo>
                  <a:lnTo>
                    <a:pt x="59" y="8"/>
                  </a:lnTo>
                  <a:lnTo>
                    <a:pt x="56" y="16"/>
                  </a:lnTo>
                  <a:lnTo>
                    <a:pt x="43" y="71"/>
                  </a:lnTo>
                  <a:lnTo>
                    <a:pt x="43" y="80"/>
                  </a:lnTo>
                  <a:lnTo>
                    <a:pt x="49" y="84"/>
                  </a:lnTo>
                  <a:lnTo>
                    <a:pt x="23" y="77"/>
                  </a:lnTo>
                  <a:lnTo>
                    <a:pt x="4" y="66"/>
                  </a:lnTo>
                  <a:lnTo>
                    <a:pt x="0" y="49"/>
                  </a:lnTo>
                  <a:lnTo>
                    <a:pt x="5" y="39"/>
                  </a:lnTo>
                  <a:lnTo>
                    <a:pt x="15" y="35"/>
                  </a:lnTo>
                  <a:lnTo>
                    <a:pt x="37" y="33"/>
                  </a:lnTo>
                  <a:lnTo>
                    <a:pt x="40" y="35"/>
                  </a:lnTo>
                  <a:lnTo>
                    <a:pt x="43" y="32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3" name="Freeform 134"/>
            <p:cNvSpPr>
              <a:spLocks/>
            </p:cNvSpPr>
            <p:nvPr/>
          </p:nvSpPr>
          <p:spPr bwMode="auto">
            <a:xfrm>
              <a:off x="8141795" y="6486943"/>
              <a:ext cx="18858" cy="23896"/>
            </a:xfrm>
            <a:custGeom>
              <a:avLst/>
              <a:gdLst>
                <a:gd name="T0" fmla="*/ 34 w 34"/>
                <a:gd name="T1" fmla="*/ 9 h 42"/>
                <a:gd name="T2" fmla="*/ 27 w 34"/>
                <a:gd name="T3" fmla="*/ 36 h 42"/>
                <a:gd name="T4" fmla="*/ 26 w 34"/>
                <a:gd name="T5" fmla="*/ 42 h 42"/>
                <a:gd name="T6" fmla="*/ 18 w 34"/>
                <a:gd name="T7" fmla="*/ 42 h 42"/>
                <a:gd name="T8" fmla="*/ 4 w 34"/>
                <a:gd name="T9" fmla="*/ 34 h 42"/>
                <a:gd name="T10" fmla="*/ 0 w 34"/>
                <a:gd name="T11" fmla="*/ 17 h 42"/>
                <a:gd name="T12" fmla="*/ 11 w 34"/>
                <a:gd name="T13" fmla="*/ 1 h 42"/>
                <a:gd name="T14" fmla="*/ 27 w 34"/>
                <a:gd name="T15" fmla="*/ 0 h 42"/>
                <a:gd name="T16" fmla="*/ 34 w 34"/>
                <a:gd name="T17" fmla="*/ 3 h 42"/>
                <a:gd name="T18" fmla="*/ 34 w 34"/>
                <a:gd name="T19" fmla="*/ 9 h 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42"/>
                <a:gd name="T32" fmla="*/ 34 w 34"/>
                <a:gd name="T33" fmla="*/ 42 h 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42">
                  <a:moveTo>
                    <a:pt x="34" y="9"/>
                  </a:moveTo>
                  <a:lnTo>
                    <a:pt x="27" y="36"/>
                  </a:lnTo>
                  <a:lnTo>
                    <a:pt x="26" y="42"/>
                  </a:lnTo>
                  <a:lnTo>
                    <a:pt x="18" y="42"/>
                  </a:lnTo>
                  <a:lnTo>
                    <a:pt x="4" y="34"/>
                  </a:lnTo>
                  <a:lnTo>
                    <a:pt x="0" y="17"/>
                  </a:lnTo>
                  <a:lnTo>
                    <a:pt x="11" y="1"/>
                  </a:lnTo>
                  <a:lnTo>
                    <a:pt x="27" y="0"/>
                  </a:lnTo>
                  <a:lnTo>
                    <a:pt x="34" y="3"/>
                  </a:lnTo>
                  <a:lnTo>
                    <a:pt x="34" y="9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4" name="Freeform 135"/>
            <p:cNvSpPr>
              <a:spLocks/>
            </p:cNvSpPr>
            <p:nvPr/>
          </p:nvSpPr>
          <p:spPr bwMode="auto">
            <a:xfrm>
              <a:off x="8099642" y="6450013"/>
              <a:ext cx="42153" cy="48878"/>
            </a:xfrm>
            <a:custGeom>
              <a:avLst/>
              <a:gdLst>
                <a:gd name="T0" fmla="*/ 51 w 77"/>
                <a:gd name="T1" fmla="*/ 43 h 92"/>
                <a:gd name="T2" fmla="*/ 58 w 77"/>
                <a:gd name="T3" fmla="*/ 32 h 92"/>
                <a:gd name="T4" fmla="*/ 62 w 77"/>
                <a:gd name="T5" fmla="*/ 24 h 92"/>
                <a:gd name="T6" fmla="*/ 52 w 77"/>
                <a:gd name="T7" fmla="*/ 19 h 92"/>
                <a:gd name="T8" fmla="*/ 52 w 77"/>
                <a:gd name="T9" fmla="*/ 19 h 92"/>
                <a:gd name="T10" fmla="*/ 77 w 77"/>
                <a:gd name="T11" fmla="*/ 27 h 92"/>
                <a:gd name="T12" fmla="*/ 77 w 77"/>
                <a:gd name="T13" fmla="*/ 27 h 92"/>
                <a:gd name="T14" fmla="*/ 69 w 77"/>
                <a:gd name="T15" fmla="*/ 27 h 92"/>
                <a:gd name="T16" fmla="*/ 63 w 77"/>
                <a:gd name="T17" fmla="*/ 33 h 92"/>
                <a:gd name="T18" fmla="*/ 14 w 77"/>
                <a:gd name="T19" fmla="*/ 92 h 92"/>
                <a:gd name="T20" fmla="*/ 9 w 77"/>
                <a:gd name="T21" fmla="*/ 90 h 92"/>
                <a:gd name="T22" fmla="*/ 6 w 77"/>
                <a:gd name="T23" fmla="*/ 15 h 92"/>
                <a:gd name="T24" fmla="*/ 5 w 77"/>
                <a:gd name="T25" fmla="*/ 5 h 92"/>
                <a:gd name="T26" fmla="*/ 0 w 77"/>
                <a:gd name="T27" fmla="*/ 0 h 92"/>
                <a:gd name="T28" fmla="*/ 27 w 77"/>
                <a:gd name="T29" fmla="*/ 10 h 92"/>
                <a:gd name="T30" fmla="*/ 27 w 77"/>
                <a:gd name="T31" fmla="*/ 11 h 92"/>
                <a:gd name="T32" fmla="*/ 17 w 77"/>
                <a:gd name="T33" fmla="*/ 10 h 92"/>
                <a:gd name="T34" fmla="*/ 16 w 77"/>
                <a:gd name="T35" fmla="*/ 16 h 92"/>
                <a:gd name="T36" fmla="*/ 16 w 77"/>
                <a:gd name="T37" fmla="*/ 30 h 92"/>
                <a:gd name="T38" fmla="*/ 19 w 77"/>
                <a:gd name="T39" fmla="*/ 35 h 92"/>
                <a:gd name="T40" fmla="*/ 44 w 77"/>
                <a:gd name="T41" fmla="*/ 45 h 92"/>
                <a:gd name="T42" fmla="*/ 51 w 77"/>
                <a:gd name="T43" fmla="*/ 43 h 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7"/>
                <a:gd name="T67" fmla="*/ 0 h 92"/>
                <a:gd name="T68" fmla="*/ 77 w 77"/>
                <a:gd name="T69" fmla="*/ 92 h 9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7" h="92">
                  <a:moveTo>
                    <a:pt x="51" y="43"/>
                  </a:moveTo>
                  <a:lnTo>
                    <a:pt x="58" y="32"/>
                  </a:lnTo>
                  <a:lnTo>
                    <a:pt x="62" y="24"/>
                  </a:lnTo>
                  <a:lnTo>
                    <a:pt x="52" y="19"/>
                  </a:lnTo>
                  <a:lnTo>
                    <a:pt x="77" y="27"/>
                  </a:lnTo>
                  <a:lnTo>
                    <a:pt x="69" y="27"/>
                  </a:lnTo>
                  <a:lnTo>
                    <a:pt x="63" y="33"/>
                  </a:lnTo>
                  <a:lnTo>
                    <a:pt x="14" y="92"/>
                  </a:lnTo>
                  <a:lnTo>
                    <a:pt x="9" y="90"/>
                  </a:lnTo>
                  <a:lnTo>
                    <a:pt x="6" y="15"/>
                  </a:lnTo>
                  <a:lnTo>
                    <a:pt x="5" y="5"/>
                  </a:lnTo>
                  <a:lnTo>
                    <a:pt x="0" y="0"/>
                  </a:lnTo>
                  <a:lnTo>
                    <a:pt x="27" y="10"/>
                  </a:lnTo>
                  <a:lnTo>
                    <a:pt x="27" y="11"/>
                  </a:lnTo>
                  <a:lnTo>
                    <a:pt x="17" y="10"/>
                  </a:lnTo>
                  <a:lnTo>
                    <a:pt x="16" y="16"/>
                  </a:lnTo>
                  <a:lnTo>
                    <a:pt x="16" y="30"/>
                  </a:lnTo>
                  <a:lnTo>
                    <a:pt x="19" y="35"/>
                  </a:lnTo>
                  <a:lnTo>
                    <a:pt x="44" y="45"/>
                  </a:lnTo>
                  <a:lnTo>
                    <a:pt x="51" y="4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5" name="Freeform 136"/>
            <p:cNvSpPr>
              <a:spLocks/>
            </p:cNvSpPr>
            <p:nvPr/>
          </p:nvSpPr>
          <p:spPr bwMode="auto">
            <a:xfrm>
              <a:off x="8107407" y="6470650"/>
              <a:ext cx="15530" cy="20638"/>
            </a:xfrm>
            <a:custGeom>
              <a:avLst/>
              <a:gdLst>
                <a:gd name="T0" fmla="*/ 25 w 27"/>
                <a:gd name="T1" fmla="*/ 14 h 38"/>
                <a:gd name="T2" fmla="*/ 9 w 27"/>
                <a:gd name="T3" fmla="*/ 33 h 38"/>
                <a:gd name="T4" fmla="*/ 3 w 27"/>
                <a:gd name="T5" fmla="*/ 38 h 38"/>
                <a:gd name="T6" fmla="*/ 0 w 27"/>
                <a:gd name="T7" fmla="*/ 30 h 38"/>
                <a:gd name="T8" fmla="*/ 0 w 27"/>
                <a:gd name="T9" fmla="*/ 6 h 38"/>
                <a:gd name="T10" fmla="*/ 1 w 27"/>
                <a:gd name="T11" fmla="*/ 0 h 38"/>
                <a:gd name="T12" fmla="*/ 8 w 27"/>
                <a:gd name="T13" fmla="*/ 0 h 38"/>
                <a:gd name="T14" fmla="*/ 22 w 27"/>
                <a:gd name="T15" fmla="*/ 5 h 38"/>
                <a:gd name="T16" fmla="*/ 27 w 27"/>
                <a:gd name="T17" fmla="*/ 9 h 38"/>
                <a:gd name="T18" fmla="*/ 25 w 27"/>
                <a:gd name="T19" fmla="*/ 14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"/>
                <a:gd name="T31" fmla="*/ 0 h 38"/>
                <a:gd name="T32" fmla="*/ 27 w 27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" h="38">
                  <a:moveTo>
                    <a:pt x="25" y="14"/>
                  </a:moveTo>
                  <a:lnTo>
                    <a:pt x="9" y="33"/>
                  </a:lnTo>
                  <a:lnTo>
                    <a:pt x="3" y="38"/>
                  </a:lnTo>
                  <a:lnTo>
                    <a:pt x="0" y="30"/>
                  </a:lnTo>
                  <a:lnTo>
                    <a:pt x="0" y="6"/>
                  </a:lnTo>
                  <a:lnTo>
                    <a:pt x="1" y="0"/>
                  </a:lnTo>
                  <a:lnTo>
                    <a:pt x="8" y="0"/>
                  </a:lnTo>
                  <a:lnTo>
                    <a:pt x="22" y="5"/>
                  </a:lnTo>
                  <a:lnTo>
                    <a:pt x="27" y="9"/>
                  </a:lnTo>
                  <a:lnTo>
                    <a:pt x="25" y="14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6" name="Freeform 137"/>
            <p:cNvSpPr>
              <a:spLocks/>
            </p:cNvSpPr>
            <p:nvPr/>
          </p:nvSpPr>
          <p:spPr bwMode="auto">
            <a:xfrm>
              <a:off x="8049724" y="6430461"/>
              <a:ext cx="41044" cy="55395"/>
            </a:xfrm>
            <a:custGeom>
              <a:avLst/>
              <a:gdLst>
                <a:gd name="T0" fmla="*/ 47 w 74"/>
                <a:gd name="T1" fmla="*/ 47 h 103"/>
                <a:gd name="T2" fmla="*/ 53 w 74"/>
                <a:gd name="T3" fmla="*/ 33 h 103"/>
                <a:gd name="T4" fmla="*/ 55 w 74"/>
                <a:gd name="T5" fmla="*/ 25 h 103"/>
                <a:gd name="T6" fmla="*/ 49 w 74"/>
                <a:gd name="T7" fmla="*/ 21 h 103"/>
                <a:gd name="T8" fmla="*/ 49 w 74"/>
                <a:gd name="T9" fmla="*/ 19 h 103"/>
                <a:gd name="T10" fmla="*/ 74 w 74"/>
                <a:gd name="T11" fmla="*/ 30 h 103"/>
                <a:gd name="T12" fmla="*/ 74 w 74"/>
                <a:gd name="T13" fmla="*/ 30 h 103"/>
                <a:gd name="T14" fmla="*/ 66 w 74"/>
                <a:gd name="T15" fmla="*/ 30 h 103"/>
                <a:gd name="T16" fmla="*/ 61 w 74"/>
                <a:gd name="T17" fmla="*/ 38 h 103"/>
                <a:gd name="T18" fmla="*/ 39 w 74"/>
                <a:gd name="T19" fmla="*/ 90 h 103"/>
                <a:gd name="T20" fmla="*/ 36 w 74"/>
                <a:gd name="T21" fmla="*/ 98 h 103"/>
                <a:gd name="T22" fmla="*/ 41 w 74"/>
                <a:gd name="T23" fmla="*/ 103 h 103"/>
                <a:gd name="T24" fmla="*/ 41 w 74"/>
                <a:gd name="T25" fmla="*/ 103 h 103"/>
                <a:gd name="T26" fmla="*/ 15 w 74"/>
                <a:gd name="T27" fmla="*/ 92 h 103"/>
                <a:gd name="T28" fmla="*/ 0 w 74"/>
                <a:gd name="T29" fmla="*/ 77 h 103"/>
                <a:gd name="T30" fmla="*/ 0 w 74"/>
                <a:gd name="T31" fmla="*/ 60 h 103"/>
                <a:gd name="T32" fmla="*/ 11 w 74"/>
                <a:gd name="T33" fmla="*/ 49 h 103"/>
                <a:gd name="T34" fmla="*/ 26 w 74"/>
                <a:gd name="T35" fmla="*/ 47 h 103"/>
                <a:gd name="T36" fmla="*/ 14 w 74"/>
                <a:gd name="T37" fmla="*/ 2 h 103"/>
                <a:gd name="T38" fmla="*/ 15 w 74"/>
                <a:gd name="T39" fmla="*/ 0 h 103"/>
                <a:gd name="T40" fmla="*/ 19 w 74"/>
                <a:gd name="T41" fmla="*/ 3 h 103"/>
                <a:gd name="T42" fmla="*/ 22 w 74"/>
                <a:gd name="T43" fmla="*/ 6 h 103"/>
                <a:gd name="T44" fmla="*/ 31 w 74"/>
                <a:gd name="T45" fmla="*/ 44 h 103"/>
                <a:gd name="T46" fmla="*/ 39 w 74"/>
                <a:gd name="T47" fmla="*/ 52 h 103"/>
                <a:gd name="T48" fmla="*/ 47 w 74"/>
                <a:gd name="T49" fmla="*/ 47 h 10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4"/>
                <a:gd name="T76" fmla="*/ 0 h 103"/>
                <a:gd name="T77" fmla="*/ 74 w 74"/>
                <a:gd name="T78" fmla="*/ 103 h 10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4" h="103">
                  <a:moveTo>
                    <a:pt x="47" y="47"/>
                  </a:moveTo>
                  <a:lnTo>
                    <a:pt x="53" y="33"/>
                  </a:lnTo>
                  <a:lnTo>
                    <a:pt x="55" y="25"/>
                  </a:lnTo>
                  <a:lnTo>
                    <a:pt x="49" y="21"/>
                  </a:lnTo>
                  <a:lnTo>
                    <a:pt x="49" y="19"/>
                  </a:lnTo>
                  <a:lnTo>
                    <a:pt x="74" y="30"/>
                  </a:lnTo>
                  <a:lnTo>
                    <a:pt x="66" y="30"/>
                  </a:lnTo>
                  <a:lnTo>
                    <a:pt x="61" y="38"/>
                  </a:lnTo>
                  <a:lnTo>
                    <a:pt x="39" y="90"/>
                  </a:lnTo>
                  <a:lnTo>
                    <a:pt x="36" y="98"/>
                  </a:lnTo>
                  <a:lnTo>
                    <a:pt x="41" y="103"/>
                  </a:lnTo>
                  <a:lnTo>
                    <a:pt x="15" y="92"/>
                  </a:lnTo>
                  <a:lnTo>
                    <a:pt x="0" y="77"/>
                  </a:lnTo>
                  <a:lnTo>
                    <a:pt x="0" y="60"/>
                  </a:lnTo>
                  <a:lnTo>
                    <a:pt x="11" y="49"/>
                  </a:lnTo>
                  <a:lnTo>
                    <a:pt x="26" y="47"/>
                  </a:lnTo>
                  <a:lnTo>
                    <a:pt x="14" y="2"/>
                  </a:lnTo>
                  <a:lnTo>
                    <a:pt x="15" y="0"/>
                  </a:lnTo>
                  <a:lnTo>
                    <a:pt x="19" y="3"/>
                  </a:lnTo>
                  <a:lnTo>
                    <a:pt x="22" y="6"/>
                  </a:lnTo>
                  <a:lnTo>
                    <a:pt x="31" y="44"/>
                  </a:lnTo>
                  <a:lnTo>
                    <a:pt x="39" y="52"/>
                  </a:lnTo>
                  <a:lnTo>
                    <a:pt x="47" y="47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7" name="Freeform 138"/>
            <p:cNvSpPr>
              <a:spLocks/>
            </p:cNvSpPr>
            <p:nvPr/>
          </p:nvSpPr>
          <p:spPr bwMode="auto">
            <a:xfrm>
              <a:off x="8054161" y="6458702"/>
              <a:ext cx="19967" cy="21724"/>
            </a:xfrm>
            <a:custGeom>
              <a:avLst/>
              <a:gdLst>
                <a:gd name="T0" fmla="*/ 34 w 35"/>
                <a:gd name="T1" fmla="*/ 11 h 41"/>
                <a:gd name="T2" fmla="*/ 23 w 35"/>
                <a:gd name="T3" fmla="*/ 36 h 41"/>
                <a:gd name="T4" fmla="*/ 19 w 35"/>
                <a:gd name="T5" fmla="*/ 41 h 41"/>
                <a:gd name="T6" fmla="*/ 13 w 35"/>
                <a:gd name="T7" fmla="*/ 40 h 41"/>
                <a:gd name="T8" fmla="*/ 0 w 35"/>
                <a:gd name="T9" fmla="*/ 29 h 41"/>
                <a:gd name="T10" fmla="*/ 2 w 35"/>
                <a:gd name="T11" fmla="*/ 11 h 41"/>
                <a:gd name="T12" fmla="*/ 15 w 35"/>
                <a:gd name="T13" fmla="*/ 0 h 41"/>
                <a:gd name="T14" fmla="*/ 30 w 35"/>
                <a:gd name="T15" fmla="*/ 2 h 41"/>
                <a:gd name="T16" fmla="*/ 35 w 35"/>
                <a:gd name="T17" fmla="*/ 5 h 41"/>
                <a:gd name="T18" fmla="*/ 34 w 35"/>
                <a:gd name="T19" fmla="*/ 11 h 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41"/>
                <a:gd name="T32" fmla="*/ 35 w 35"/>
                <a:gd name="T33" fmla="*/ 41 h 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41">
                  <a:moveTo>
                    <a:pt x="34" y="11"/>
                  </a:moveTo>
                  <a:lnTo>
                    <a:pt x="23" y="36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0" y="29"/>
                  </a:lnTo>
                  <a:lnTo>
                    <a:pt x="2" y="11"/>
                  </a:lnTo>
                  <a:lnTo>
                    <a:pt x="15" y="0"/>
                  </a:lnTo>
                  <a:lnTo>
                    <a:pt x="30" y="2"/>
                  </a:lnTo>
                  <a:lnTo>
                    <a:pt x="35" y="5"/>
                  </a:lnTo>
                  <a:lnTo>
                    <a:pt x="34" y="11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8" name="Freeform 139"/>
            <p:cNvSpPr>
              <a:spLocks/>
            </p:cNvSpPr>
            <p:nvPr/>
          </p:nvSpPr>
          <p:spPr bwMode="auto">
            <a:xfrm>
              <a:off x="7998696" y="6415255"/>
              <a:ext cx="44372" cy="48878"/>
            </a:xfrm>
            <a:custGeom>
              <a:avLst/>
              <a:gdLst>
                <a:gd name="T0" fmla="*/ 65 w 79"/>
                <a:gd name="T1" fmla="*/ 19 h 90"/>
                <a:gd name="T2" fmla="*/ 35 w 79"/>
                <a:gd name="T3" fmla="*/ 70 h 90"/>
                <a:gd name="T4" fmla="*/ 33 w 79"/>
                <a:gd name="T5" fmla="*/ 76 h 90"/>
                <a:gd name="T6" fmla="*/ 38 w 79"/>
                <a:gd name="T7" fmla="*/ 79 h 90"/>
                <a:gd name="T8" fmla="*/ 44 w 79"/>
                <a:gd name="T9" fmla="*/ 84 h 90"/>
                <a:gd name="T10" fmla="*/ 51 w 79"/>
                <a:gd name="T11" fmla="*/ 85 h 90"/>
                <a:gd name="T12" fmla="*/ 57 w 79"/>
                <a:gd name="T13" fmla="*/ 82 h 90"/>
                <a:gd name="T14" fmla="*/ 63 w 79"/>
                <a:gd name="T15" fmla="*/ 79 h 90"/>
                <a:gd name="T16" fmla="*/ 63 w 79"/>
                <a:gd name="T17" fmla="*/ 79 h 90"/>
                <a:gd name="T18" fmla="*/ 57 w 79"/>
                <a:gd name="T19" fmla="*/ 89 h 90"/>
                <a:gd name="T20" fmla="*/ 49 w 79"/>
                <a:gd name="T21" fmla="*/ 90 h 90"/>
                <a:gd name="T22" fmla="*/ 3 w 79"/>
                <a:gd name="T23" fmla="*/ 62 h 90"/>
                <a:gd name="T24" fmla="*/ 0 w 79"/>
                <a:gd name="T25" fmla="*/ 54 h 90"/>
                <a:gd name="T26" fmla="*/ 5 w 79"/>
                <a:gd name="T27" fmla="*/ 45 h 90"/>
                <a:gd name="T28" fmla="*/ 6 w 79"/>
                <a:gd name="T29" fmla="*/ 45 h 90"/>
                <a:gd name="T30" fmla="*/ 5 w 79"/>
                <a:gd name="T31" fmla="*/ 52 h 90"/>
                <a:gd name="T32" fmla="*/ 11 w 79"/>
                <a:gd name="T33" fmla="*/ 63 h 90"/>
                <a:gd name="T34" fmla="*/ 17 w 79"/>
                <a:gd name="T35" fmla="*/ 67 h 90"/>
                <a:gd name="T36" fmla="*/ 24 w 79"/>
                <a:gd name="T37" fmla="*/ 70 h 90"/>
                <a:gd name="T38" fmla="*/ 28 w 79"/>
                <a:gd name="T39" fmla="*/ 65 h 90"/>
                <a:gd name="T40" fmla="*/ 57 w 79"/>
                <a:gd name="T41" fmla="*/ 15 h 90"/>
                <a:gd name="T42" fmla="*/ 60 w 79"/>
                <a:gd name="T43" fmla="*/ 7 h 90"/>
                <a:gd name="T44" fmla="*/ 54 w 79"/>
                <a:gd name="T45" fmla="*/ 0 h 90"/>
                <a:gd name="T46" fmla="*/ 55 w 79"/>
                <a:gd name="T47" fmla="*/ 0 h 90"/>
                <a:gd name="T48" fmla="*/ 79 w 79"/>
                <a:gd name="T49" fmla="*/ 15 h 90"/>
                <a:gd name="T50" fmla="*/ 79 w 79"/>
                <a:gd name="T51" fmla="*/ 15 h 90"/>
                <a:gd name="T52" fmla="*/ 69 w 79"/>
                <a:gd name="T53" fmla="*/ 13 h 90"/>
                <a:gd name="T54" fmla="*/ 65 w 79"/>
                <a:gd name="T55" fmla="*/ 19 h 9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79"/>
                <a:gd name="T85" fmla="*/ 0 h 90"/>
                <a:gd name="T86" fmla="*/ 79 w 79"/>
                <a:gd name="T87" fmla="*/ 90 h 9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79" h="90">
                  <a:moveTo>
                    <a:pt x="65" y="19"/>
                  </a:moveTo>
                  <a:lnTo>
                    <a:pt x="35" y="70"/>
                  </a:lnTo>
                  <a:lnTo>
                    <a:pt x="33" y="76"/>
                  </a:lnTo>
                  <a:lnTo>
                    <a:pt x="38" y="79"/>
                  </a:lnTo>
                  <a:lnTo>
                    <a:pt x="44" y="84"/>
                  </a:lnTo>
                  <a:lnTo>
                    <a:pt x="51" y="85"/>
                  </a:lnTo>
                  <a:lnTo>
                    <a:pt x="57" y="82"/>
                  </a:lnTo>
                  <a:lnTo>
                    <a:pt x="63" y="79"/>
                  </a:lnTo>
                  <a:lnTo>
                    <a:pt x="57" y="89"/>
                  </a:lnTo>
                  <a:lnTo>
                    <a:pt x="49" y="90"/>
                  </a:lnTo>
                  <a:lnTo>
                    <a:pt x="3" y="62"/>
                  </a:lnTo>
                  <a:lnTo>
                    <a:pt x="0" y="54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5" y="52"/>
                  </a:lnTo>
                  <a:lnTo>
                    <a:pt x="11" y="63"/>
                  </a:lnTo>
                  <a:lnTo>
                    <a:pt x="17" y="67"/>
                  </a:lnTo>
                  <a:lnTo>
                    <a:pt x="24" y="70"/>
                  </a:lnTo>
                  <a:lnTo>
                    <a:pt x="28" y="65"/>
                  </a:lnTo>
                  <a:lnTo>
                    <a:pt x="57" y="15"/>
                  </a:lnTo>
                  <a:lnTo>
                    <a:pt x="60" y="7"/>
                  </a:lnTo>
                  <a:lnTo>
                    <a:pt x="54" y="0"/>
                  </a:lnTo>
                  <a:lnTo>
                    <a:pt x="55" y="0"/>
                  </a:lnTo>
                  <a:lnTo>
                    <a:pt x="79" y="15"/>
                  </a:lnTo>
                  <a:lnTo>
                    <a:pt x="69" y="13"/>
                  </a:lnTo>
                  <a:lnTo>
                    <a:pt x="65" y="19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89" name="Freeform 140"/>
            <p:cNvSpPr>
              <a:spLocks/>
            </p:cNvSpPr>
            <p:nvPr/>
          </p:nvSpPr>
          <p:spPr bwMode="auto">
            <a:xfrm>
              <a:off x="7944341" y="6371807"/>
              <a:ext cx="69886" cy="66257"/>
            </a:xfrm>
            <a:custGeom>
              <a:avLst/>
              <a:gdLst>
                <a:gd name="T0" fmla="*/ 110 w 126"/>
                <a:gd name="T1" fmla="*/ 66 h 123"/>
                <a:gd name="T2" fmla="*/ 74 w 126"/>
                <a:gd name="T3" fmla="*/ 109 h 123"/>
                <a:gd name="T4" fmla="*/ 71 w 126"/>
                <a:gd name="T5" fmla="*/ 117 h 123"/>
                <a:gd name="T6" fmla="*/ 75 w 126"/>
                <a:gd name="T7" fmla="*/ 123 h 123"/>
                <a:gd name="T8" fmla="*/ 61 w 126"/>
                <a:gd name="T9" fmla="*/ 113 h 123"/>
                <a:gd name="T10" fmla="*/ 58 w 126"/>
                <a:gd name="T11" fmla="*/ 106 h 123"/>
                <a:gd name="T12" fmla="*/ 74 w 126"/>
                <a:gd name="T13" fmla="*/ 50 h 123"/>
                <a:gd name="T14" fmla="*/ 72 w 126"/>
                <a:gd name="T15" fmla="*/ 49 h 123"/>
                <a:gd name="T16" fmla="*/ 22 w 126"/>
                <a:gd name="T17" fmla="*/ 77 h 123"/>
                <a:gd name="T18" fmla="*/ 14 w 126"/>
                <a:gd name="T19" fmla="*/ 77 h 123"/>
                <a:gd name="T20" fmla="*/ 0 w 126"/>
                <a:gd name="T21" fmla="*/ 66 h 123"/>
                <a:gd name="T22" fmla="*/ 0 w 126"/>
                <a:gd name="T23" fmla="*/ 65 h 123"/>
                <a:gd name="T24" fmla="*/ 9 w 126"/>
                <a:gd name="T25" fmla="*/ 69 h 123"/>
                <a:gd name="T26" fmla="*/ 15 w 126"/>
                <a:gd name="T27" fmla="*/ 65 h 123"/>
                <a:gd name="T28" fmla="*/ 48 w 126"/>
                <a:gd name="T29" fmla="*/ 17 h 123"/>
                <a:gd name="T30" fmla="*/ 52 w 126"/>
                <a:gd name="T31" fmla="*/ 10 h 123"/>
                <a:gd name="T32" fmla="*/ 45 w 126"/>
                <a:gd name="T33" fmla="*/ 2 h 123"/>
                <a:gd name="T34" fmla="*/ 45 w 126"/>
                <a:gd name="T35" fmla="*/ 0 h 123"/>
                <a:gd name="T36" fmla="*/ 69 w 126"/>
                <a:gd name="T37" fmla="*/ 21 h 123"/>
                <a:gd name="T38" fmla="*/ 61 w 126"/>
                <a:gd name="T39" fmla="*/ 17 h 123"/>
                <a:gd name="T40" fmla="*/ 55 w 126"/>
                <a:gd name="T41" fmla="*/ 22 h 123"/>
                <a:gd name="T42" fmla="*/ 22 w 126"/>
                <a:gd name="T43" fmla="*/ 69 h 123"/>
                <a:gd name="T44" fmla="*/ 20 w 126"/>
                <a:gd name="T45" fmla="*/ 73 h 123"/>
                <a:gd name="T46" fmla="*/ 25 w 126"/>
                <a:gd name="T47" fmla="*/ 71 h 123"/>
                <a:gd name="T48" fmla="*/ 83 w 126"/>
                <a:gd name="T49" fmla="*/ 38 h 123"/>
                <a:gd name="T50" fmla="*/ 88 w 126"/>
                <a:gd name="T51" fmla="*/ 36 h 123"/>
                <a:gd name="T52" fmla="*/ 86 w 126"/>
                <a:gd name="T53" fmla="*/ 39 h 123"/>
                <a:gd name="T54" fmla="*/ 67 w 126"/>
                <a:gd name="T55" fmla="*/ 104 h 123"/>
                <a:gd name="T56" fmla="*/ 66 w 126"/>
                <a:gd name="T57" fmla="*/ 110 h 123"/>
                <a:gd name="T58" fmla="*/ 71 w 126"/>
                <a:gd name="T59" fmla="*/ 106 h 123"/>
                <a:gd name="T60" fmla="*/ 107 w 126"/>
                <a:gd name="T61" fmla="*/ 63 h 123"/>
                <a:gd name="T62" fmla="*/ 112 w 126"/>
                <a:gd name="T63" fmla="*/ 55 h 123"/>
                <a:gd name="T64" fmla="*/ 107 w 126"/>
                <a:gd name="T65" fmla="*/ 50 h 123"/>
                <a:gd name="T66" fmla="*/ 108 w 126"/>
                <a:gd name="T67" fmla="*/ 49 h 123"/>
                <a:gd name="T68" fmla="*/ 126 w 126"/>
                <a:gd name="T69" fmla="*/ 62 h 123"/>
                <a:gd name="T70" fmla="*/ 126 w 126"/>
                <a:gd name="T71" fmla="*/ 63 h 123"/>
                <a:gd name="T72" fmla="*/ 118 w 126"/>
                <a:gd name="T73" fmla="*/ 60 h 123"/>
                <a:gd name="T74" fmla="*/ 110 w 126"/>
                <a:gd name="T75" fmla="*/ 66 h 1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6"/>
                <a:gd name="T115" fmla="*/ 0 h 123"/>
                <a:gd name="T116" fmla="*/ 126 w 126"/>
                <a:gd name="T117" fmla="*/ 123 h 1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6" h="123">
                  <a:moveTo>
                    <a:pt x="110" y="66"/>
                  </a:moveTo>
                  <a:lnTo>
                    <a:pt x="74" y="109"/>
                  </a:lnTo>
                  <a:lnTo>
                    <a:pt x="71" y="117"/>
                  </a:lnTo>
                  <a:lnTo>
                    <a:pt x="75" y="123"/>
                  </a:lnTo>
                  <a:lnTo>
                    <a:pt x="61" y="113"/>
                  </a:lnTo>
                  <a:lnTo>
                    <a:pt x="58" y="106"/>
                  </a:lnTo>
                  <a:lnTo>
                    <a:pt x="74" y="50"/>
                  </a:lnTo>
                  <a:lnTo>
                    <a:pt x="72" y="49"/>
                  </a:lnTo>
                  <a:lnTo>
                    <a:pt x="22" y="77"/>
                  </a:lnTo>
                  <a:lnTo>
                    <a:pt x="14" y="77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9" y="69"/>
                  </a:lnTo>
                  <a:lnTo>
                    <a:pt x="15" y="65"/>
                  </a:lnTo>
                  <a:lnTo>
                    <a:pt x="48" y="17"/>
                  </a:lnTo>
                  <a:lnTo>
                    <a:pt x="52" y="10"/>
                  </a:lnTo>
                  <a:lnTo>
                    <a:pt x="45" y="2"/>
                  </a:lnTo>
                  <a:lnTo>
                    <a:pt x="45" y="0"/>
                  </a:lnTo>
                  <a:lnTo>
                    <a:pt x="69" y="21"/>
                  </a:lnTo>
                  <a:lnTo>
                    <a:pt x="61" y="17"/>
                  </a:lnTo>
                  <a:lnTo>
                    <a:pt x="55" y="22"/>
                  </a:lnTo>
                  <a:lnTo>
                    <a:pt x="22" y="69"/>
                  </a:lnTo>
                  <a:lnTo>
                    <a:pt x="20" y="73"/>
                  </a:lnTo>
                  <a:lnTo>
                    <a:pt x="25" y="71"/>
                  </a:lnTo>
                  <a:lnTo>
                    <a:pt x="83" y="38"/>
                  </a:lnTo>
                  <a:lnTo>
                    <a:pt x="88" y="36"/>
                  </a:lnTo>
                  <a:lnTo>
                    <a:pt x="86" y="39"/>
                  </a:lnTo>
                  <a:lnTo>
                    <a:pt x="67" y="104"/>
                  </a:lnTo>
                  <a:lnTo>
                    <a:pt x="66" y="110"/>
                  </a:lnTo>
                  <a:lnTo>
                    <a:pt x="71" y="106"/>
                  </a:lnTo>
                  <a:lnTo>
                    <a:pt x="107" y="63"/>
                  </a:lnTo>
                  <a:lnTo>
                    <a:pt x="112" y="55"/>
                  </a:lnTo>
                  <a:lnTo>
                    <a:pt x="107" y="50"/>
                  </a:lnTo>
                  <a:lnTo>
                    <a:pt x="108" y="49"/>
                  </a:lnTo>
                  <a:lnTo>
                    <a:pt x="126" y="62"/>
                  </a:lnTo>
                  <a:lnTo>
                    <a:pt x="126" y="63"/>
                  </a:lnTo>
                  <a:lnTo>
                    <a:pt x="118" y="60"/>
                  </a:lnTo>
                  <a:lnTo>
                    <a:pt x="110" y="66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0" name="Freeform 141"/>
            <p:cNvSpPr>
              <a:spLocks/>
            </p:cNvSpPr>
            <p:nvPr/>
          </p:nvSpPr>
          <p:spPr bwMode="auto">
            <a:xfrm>
              <a:off x="7913280" y="6347911"/>
              <a:ext cx="47700" cy="46706"/>
            </a:xfrm>
            <a:custGeom>
              <a:avLst/>
              <a:gdLst>
                <a:gd name="T0" fmla="*/ 73 w 86"/>
                <a:gd name="T1" fmla="*/ 33 h 87"/>
                <a:gd name="T2" fmla="*/ 33 w 86"/>
                <a:gd name="T3" fmla="*/ 74 h 87"/>
                <a:gd name="T4" fmla="*/ 29 w 86"/>
                <a:gd name="T5" fmla="*/ 80 h 87"/>
                <a:gd name="T6" fmla="*/ 30 w 86"/>
                <a:gd name="T7" fmla="*/ 87 h 87"/>
                <a:gd name="T8" fmla="*/ 30 w 86"/>
                <a:gd name="T9" fmla="*/ 87 h 87"/>
                <a:gd name="T10" fmla="*/ 3 w 86"/>
                <a:gd name="T11" fmla="*/ 61 h 87"/>
                <a:gd name="T12" fmla="*/ 0 w 86"/>
                <a:gd name="T13" fmla="*/ 57 h 87"/>
                <a:gd name="T14" fmla="*/ 2 w 86"/>
                <a:gd name="T15" fmla="*/ 50 h 87"/>
                <a:gd name="T16" fmla="*/ 7 w 86"/>
                <a:gd name="T17" fmla="*/ 44 h 87"/>
                <a:gd name="T18" fmla="*/ 8 w 86"/>
                <a:gd name="T19" fmla="*/ 46 h 87"/>
                <a:gd name="T20" fmla="*/ 5 w 86"/>
                <a:gd name="T21" fmla="*/ 52 h 87"/>
                <a:gd name="T22" fmla="*/ 8 w 86"/>
                <a:gd name="T23" fmla="*/ 63 h 87"/>
                <a:gd name="T24" fmla="*/ 14 w 86"/>
                <a:gd name="T25" fmla="*/ 69 h 87"/>
                <a:gd name="T26" fmla="*/ 19 w 86"/>
                <a:gd name="T27" fmla="*/ 72 h 87"/>
                <a:gd name="T28" fmla="*/ 24 w 86"/>
                <a:gd name="T29" fmla="*/ 69 h 87"/>
                <a:gd name="T30" fmla="*/ 41 w 86"/>
                <a:gd name="T31" fmla="*/ 52 h 87"/>
                <a:gd name="T32" fmla="*/ 44 w 86"/>
                <a:gd name="T33" fmla="*/ 49 h 87"/>
                <a:gd name="T34" fmla="*/ 41 w 86"/>
                <a:gd name="T35" fmla="*/ 44 h 87"/>
                <a:gd name="T36" fmla="*/ 38 w 86"/>
                <a:gd name="T37" fmla="*/ 41 h 87"/>
                <a:gd name="T38" fmla="*/ 33 w 86"/>
                <a:gd name="T39" fmla="*/ 38 h 87"/>
                <a:gd name="T40" fmla="*/ 26 w 86"/>
                <a:gd name="T41" fmla="*/ 41 h 87"/>
                <a:gd name="T42" fmla="*/ 26 w 86"/>
                <a:gd name="T43" fmla="*/ 39 h 87"/>
                <a:gd name="T44" fmla="*/ 38 w 86"/>
                <a:gd name="T45" fmla="*/ 27 h 87"/>
                <a:gd name="T46" fmla="*/ 40 w 86"/>
                <a:gd name="T47" fmla="*/ 27 h 87"/>
                <a:gd name="T48" fmla="*/ 37 w 86"/>
                <a:gd name="T49" fmla="*/ 35 h 87"/>
                <a:gd name="T50" fmla="*/ 40 w 86"/>
                <a:gd name="T51" fmla="*/ 39 h 87"/>
                <a:gd name="T52" fmla="*/ 43 w 86"/>
                <a:gd name="T53" fmla="*/ 42 h 87"/>
                <a:gd name="T54" fmla="*/ 48 w 86"/>
                <a:gd name="T55" fmla="*/ 46 h 87"/>
                <a:gd name="T56" fmla="*/ 51 w 86"/>
                <a:gd name="T57" fmla="*/ 42 h 87"/>
                <a:gd name="T58" fmla="*/ 68 w 86"/>
                <a:gd name="T59" fmla="*/ 27 h 87"/>
                <a:gd name="T60" fmla="*/ 71 w 86"/>
                <a:gd name="T61" fmla="*/ 22 h 87"/>
                <a:gd name="T62" fmla="*/ 68 w 86"/>
                <a:gd name="T63" fmla="*/ 16 h 87"/>
                <a:gd name="T64" fmla="*/ 62 w 86"/>
                <a:gd name="T65" fmla="*/ 9 h 87"/>
                <a:gd name="T66" fmla="*/ 46 w 86"/>
                <a:gd name="T67" fmla="*/ 6 h 87"/>
                <a:gd name="T68" fmla="*/ 43 w 86"/>
                <a:gd name="T69" fmla="*/ 8 h 87"/>
                <a:gd name="T70" fmla="*/ 41 w 86"/>
                <a:gd name="T71" fmla="*/ 6 h 87"/>
                <a:gd name="T72" fmla="*/ 48 w 86"/>
                <a:gd name="T73" fmla="*/ 2 h 87"/>
                <a:gd name="T74" fmla="*/ 52 w 86"/>
                <a:gd name="T75" fmla="*/ 0 h 87"/>
                <a:gd name="T76" fmla="*/ 57 w 86"/>
                <a:gd name="T77" fmla="*/ 3 h 87"/>
                <a:gd name="T78" fmla="*/ 86 w 86"/>
                <a:gd name="T79" fmla="*/ 31 h 87"/>
                <a:gd name="T80" fmla="*/ 86 w 86"/>
                <a:gd name="T81" fmla="*/ 31 h 87"/>
                <a:gd name="T82" fmla="*/ 79 w 86"/>
                <a:gd name="T83" fmla="*/ 28 h 87"/>
                <a:gd name="T84" fmla="*/ 73 w 86"/>
                <a:gd name="T85" fmla="*/ 33 h 8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6"/>
                <a:gd name="T130" fmla="*/ 0 h 87"/>
                <a:gd name="T131" fmla="*/ 86 w 86"/>
                <a:gd name="T132" fmla="*/ 87 h 8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6" h="87">
                  <a:moveTo>
                    <a:pt x="73" y="33"/>
                  </a:moveTo>
                  <a:lnTo>
                    <a:pt x="33" y="74"/>
                  </a:lnTo>
                  <a:lnTo>
                    <a:pt x="29" y="80"/>
                  </a:lnTo>
                  <a:lnTo>
                    <a:pt x="30" y="87"/>
                  </a:lnTo>
                  <a:lnTo>
                    <a:pt x="3" y="61"/>
                  </a:lnTo>
                  <a:lnTo>
                    <a:pt x="0" y="57"/>
                  </a:lnTo>
                  <a:lnTo>
                    <a:pt x="2" y="50"/>
                  </a:lnTo>
                  <a:lnTo>
                    <a:pt x="7" y="44"/>
                  </a:lnTo>
                  <a:lnTo>
                    <a:pt x="8" y="46"/>
                  </a:lnTo>
                  <a:lnTo>
                    <a:pt x="5" y="52"/>
                  </a:lnTo>
                  <a:lnTo>
                    <a:pt x="8" y="63"/>
                  </a:lnTo>
                  <a:lnTo>
                    <a:pt x="14" y="69"/>
                  </a:lnTo>
                  <a:lnTo>
                    <a:pt x="19" y="72"/>
                  </a:lnTo>
                  <a:lnTo>
                    <a:pt x="24" y="69"/>
                  </a:lnTo>
                  <a:lnTo>
                    <a:pt x="41" y="52"/>
                  </a:lnTo>
                  <a:lnTo>
                    <a:pt x="44" y="49"/>
                  </a:lnTo>
                  <a:lnTo>
                    <a:pt x="41" y="44"/>
                  </a:lnTo>
                  <a:lnTo>
                    <a:pt x="38" y="41"/>
                  </a:lnTo>
                  <a:lnTo>
                    <a:pt x="33" y="38"/>
                  </a:lnTo>
                  <a:lnTo>
                    <a:pt x="26" y="41"/>
                  </a:lnTo>
                  <a:lnTo>
                    <a:pt x="26" y="39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35"/>
                  </a:lnTo>
                  <a:lnTo>
                    <a:pt x="40" y="39"/>
                  </a:lnTo>
                  <a:lnTo>
                    <a:pt x="43" y="42"/>
                  </a:lnTo>
                  <a:lnTo>
                    <a:pt x="48" y="46"/>
                  </a:lnTo>
                  <a:lnTo>
                    <a:pt x="51" y="42"/>
                  </a:lnTo>
                  <a:lnTo>
                    <a:pt x="68" y="27"/>
                  </a:lnTo>
                  <a:lnTo>
                    <a:pt x="71" y="22"/>
                  </a:lnTo>
                  <a:lnTo>
                    <a:pt x="68" y="16"/>
                  </a:lnTo>
                  <a:lnTo>
                    <a:pt x="62" y="9"/>
                  </a:lnTo>
                  <a:lnTo>
                    <a:pt x="46" y="6"/>
                  </a:lnTo>
                  <a:lnTo>
                    <a:pt x="43" y="8"/>
                  </a:lnTo>
                  <a:lnTo>
                    <a:pt x="41" y="6"/>
                  </a:lnTo>
                  <a:lnTo>
                    <a:pt x="48" y="2"/>
                  </a:lnTo>
                  <a:lnTo>
                    <a:pt x="52" y="0"/>
                  </a:lnTo>
                  <a:lnTo>
                    <a:pt x="57" y="3"/>
                  </a:lnTo>
                  <a:lnTo>
                    <a:pt x="86" y="31"/>
                  </a:lnTo>
                  <a:lnTo>
                    <a:pt x="79" y="28"/>
                  </a:lnTo>
                  <a:lnTo>
                    <a:pt x="73" y="3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1" name="Freeform 142"/>
            <p:cNvSpPr>
              <a:spLocks/>
            </p:cNvSpPr>
            <p:nvPr/>
          </p:nvSpPr>
          <p:spPr bwMode="auto">
            <a:xfrm>
              <a:off x="7871127" y="6309895"/>
              <a:ext cx="62120" cy="54309"/>
            </a:xfrm>
            <a:custGeom>
              <a:avLst/>
              <a:gdLst>
                <a:gd name="T0" fmla="*/ 97 w 113"/>
                <a:gd name="T1" fmla="*/ 50 h 101"/>
                <a:gd name="T2" fmla="*/ 53 w 113"/>
                <a:gd name="T3" fmla="*/ 87 h 101"/>
                <a:gd name="T4" fmla="*/ 48 w 113"/>
                <a:gd name="T5" fmla="*/ 93 h 101"/>
                <a:gd name="T6" fmla="*/ 51 w 113"/>
                <a:gd name="T7" fmla="*/ 101 h 101"/>
                <a:gd name="T8" fmla="*/ 41 w 113"/>
                <a:gd name="T9" fmla="*/ 91 h 101"/>
                <a:gd name="T10" fmla="*/ 40 w 113"/>
                <a:gd name="T11" fmla="*/ 82 h 101"/>
                <a:gd name="T12" fmla="*/ 57 w 113"/>
                <a:gd name="T13" fmla="*/ 24 h 101"/>
                <a:gd name="T14" fmla="*/ 59 w 113"/>
                <a:gd name="T15" fmla="*/ 14 h 101"/>
                <a:gd name="T16" fmla="*/ 49 w 113"/>
                <a:gd name="T17" fmla="*/ 17 h 101"/>
                <a:gd name="T18" fmla="*/ 18 w 113"/>
                <a:gd name="T19" fmla="*/ 44 h 101"/>
                <a:gd name="T20" fmla="*/ 13 w 113"/>
                <a:gd name="T21" fmla="*/ 52 h 101"/>
                <a:gd name="T22" fmla="*/ 16 w 113"/>
                <a:gd name="T23" fmla="*/ 58 h 101"/>
                <a:gd name="T24" fmla="*/ 15 w 113"/>
                <a:gd name="T25" fmla="*/ 58 h 101"/>
                <a:gd name="T26" fmla="*/ 0 w 113"/>
                <a:gd name="T27" fmla="*/ 41 h 101"/>
                <a:gd name="T28" fmla="*/ 2 w 113"/>
                <a:gd name="T29" fmla="*/ 41 h 101"/>
                <a:gd name="T30" fmla="*/ 8 w 113"/>
                <a:gd name="T31" fmla="*/ 44 h 101"/>
                <a:gd name="T32" fmla="*/ 16 w 113"/>
                <a:gd name="T33" fmla="*/ 41 h 101"/>
                <a:gd name="T34" fmla="*/ 67 w 113"/>
                <a:gd name="T35" fmla="*/ 0 h 101"/>
                <a:gd name="T36" fmla="*/ 70 w 113"/>
                <a:gd name="T37" fmla="*/ 0 h 101"/>
                <a:gd name="T38" fmla="*/ 72 w 113"/>
                <a:gd name="T39" fmla="*/ 5 h 101"/>
                <a:gd name="T40" fmla="*/ 51 w 113"/>
                <a:gd name="T41" fmla="*/ 73 h 101"/>
                <a:gd name="T42" fmla="*/ 51 w 113"/>
                <a:gd name="T43" fmla="*/ 82 h 101"/>
                <a:gd name="T44" fmla="*/ 59 w 113"/>
                <a:gd name="T45" fmla="*/ 77 h 101"/>
                <a:gd name="T46" fmla="*/ 94 w 113"/>
                <a:gd name="T47" fmla="*/ 47 h 101"/>
                <a:gd name="T48" fmla="*/ 100 w 113"/>
                <a:gd name="T49" fmla="*/ 41 h 101"/>
                <a:gd name="T50" fmla="*/ 97 w 113"/>
                <a:gd name="T51" fmla="*/ 33 h 101"/>
                <a:gd name="T52" fmla="*/ 97 w 113"/>
                <a:gd name="T53" fmla="*/ 33 h 101"/>
                <a:gd name="T54" fmla="*/ 113 w 113"/>
                <a:gd name="T55" fmla="*/ 50 h 101"/>
                <a:gd name="T56" fmla="*/ 111 w 113"/>
                <a:gd name="T57" fmla="*/ 50 h 101"/>
                <a:gd name="T58" fmla="*/ 105 w 113"/>
                <a:gd name="T59" fmla="*/ 47 h 101"/>
                <a:gd name="T60" fmla="*/ 97 w 113"/>
                <a:gd name="T61" fmla="*/ 50 h 10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13"/>
                <a:gd name="T94" fmla="*/ 0 h 101"/>
                <a:gd name="T95" fmla="*/ 113 w 113"/>
                <a:gd name="T96" fmla="*/ 101 h 10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13" h="101">
                  <a:moveTo>
                    <a:pt x="97" y="50"/>
                  </a:moveTo>
                  <a:lnTo>
                    <a:pt x="53" y="87"/>
                  </a:lnTo>
                  <a:lnTo>
                    <a:pt x="48" y="93"/>
                  </a:lnTo>
                  <a:lnTo>
                    <a:pt x="51" y="101"/>
                  </a:lnTo>
                  <a:lnTo>
                    <a:pt x="41" y="91"/>
                  </a:lnTo>
                  <a:lnTo>
                    <a:pt x="40" y="82"/>
                  </a:lnTo>
                  <a:lnTo>
                    <a:pt x="57" y="24"/>
                  </a:lnTo>
                  <a:lnTo>
                    <a:pt x="59" y="14"/>
                  </a:lnTo>
                  <a:lnTo>
                    <a:pt x="49" y="17"/>
                  </a:lnTo>
                  <a:lnTo>
                    <a:pt x="18" y="44"/>
                  </a:lnTo>
                  <a:lnTo>
                    <a:pt x="13" y="52"/>
                  </a:lnTo>
                  <a:lnTo>
                    <a:pt x="16" y="58"/>
                  </a:lnTo>
                  <a:lnTo>
                    <a:pt x="15" y="58"/>
                  </a:lnTo>
                  <a:lnTo>
                    <a:pt x="0" y="41"/>
                  </a:lnTo>
                  <a:lnTo>
                    <a:pt x="2" y="41"/>
                  </a:lnTo>
                  <a:lnTo>
                    <a:pt x="8" y="44"/>
                  </a:lnTo>
                  <a:lnTo>
                    <a:pt x="16" y="41"/>
                  </a:lnTo>
                  <a:lnTo>
                    <a:pt x="67" y="0"/>
                  </a:lnTo>
                  <a:lnTo>
                    <a:pt x="70" y="0"/>
                  </a:lnTo>
                  <a:lnTo>
                    <a:pt x="72" y="5"/>
                  </a:lnTo>
                  <a:lnTo>
                    <a:pt x="51" y="73"/>
                  </a:lnTo>
                  <a:lnTo>
                    <a:pt x="51" y="82"/>
                  </a:lnTo>
                  <a:lnTo>
                    <a:pt x="59" y="77"/>
                  </a:lnTo>
                  <a:lnTo>
                    <a:pt x="94" y="47"/>
                  </a:lnTo>
                  <a:lnTo>
                    <a:pt x="100" y="41"/>
                  </a:lnTo>
                  <a:lnTo>
                    <a:pt x="97" y="33"/>
                  </a:lnTo>
                  <a:lnTo>
                    <a:pt x="113" y="50"/>
                  </a:lnTo>
                  <a:lnTo>
                    <a:pt x="111" y="50"/>
                  </a:lnTo>
                  <a:lnTo>
                    <a:pt x="105" y="47"/>
                  </a:lnTo>
                  <a:lnTo>
                    <a:pt x="97" y="50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2" name="Freeform 143"/>
            <p:cNvSpPr>
              <a:spLocks/>
            </p:cNvSpPr>
            <p:nvPr/>
          </p:nvSpPr>
          <p:spPr bwMode="auto">
            <a:xfrm>
              <a:off x="7844504" y="6276223"/>
              <a:ext cx="51028" cy="44534"/>
            </a:xfrm>
            <a:custGeom>
              <a:avLst/>
              <a:gdLst>
                <a:gd name="T0" fmla="*/ 76 w 92"/>
                <a:gd name="T1" fmla="*/ 22 h 82"/>
                <a:gd name="T2" fmla="*/ 29 w 92"/>
                <a:gd name="T3" fmla="*/ 53 h 82"/>
                <a:gd name="T4" fmla="*/ 24 w 92"/>
                <a:gd name="T5" fmla="*/ 58 h 82"/>
                <a:gd name="T6" fmla="*/ 26 w 92"/>
                <a:gd name="T7" fmla="*/ 64 h 82"/>
                <a:gd name="T8" fmla="*/ 30 w 92"/>
                <a:gd name="T9" fmla="*/ 71 h 82"/>
                <a:gd name="T10" fmla="*/ 35 w 92"/>
                <a:gd name="T11" fmla="*/ 75 h 82"/>
                <a:gd name="T12" fmla="*/ 42 w 92"/>
                <a:gd name="T13" fmla="*/ 75 h 82"/>
                <a:gd name="T14" fmla="*/ 49 w 92"/>
                <a:gd name="T15" fmla="*/ 75 h 82"/>
                <a:gd name="T16" fmla="*/ 49 w 92"/>
                <a:gd name="T17" fmla="*/ 75 h 82"/>
                <a:gd name="T18" fmla="*/ 40 w 92"/>
                <a:gd name="T19" fmla="*/ 80 h 82"/>
                <a:gd name="T20" fmla="*/ 35 w 92"/>
                <a:gd name="T21" fmla="*/ 82 h 82"/>
                <a:gd name="T22" fmla="*/ 32 w 92"/>
                <a:gd name="T23" fmla="*/ 78 h 82"/>
                <a:gd name="T24" fmla="*/ 2 w 92"/>
                <a:gd name="T25" fmla="*/ 33 h 82"/>
                <a:gd name="T26" fmla="*/ 0 w 92"/>
                <a:gd name="T27" fmla="*/ 28 h 82"/>
                <a:gd name="T28" fmla="*/ 4 w 92"/>
                <a:gd name="T29" fmla="*/ 25 h 82"/>
                <a:gd name="T30" fmla="*/ 13 w 92"/>
                <a:gd name="T31" fmla="*/ 19 h 82"/>
                <a:gd name="T32" fmla="*/ 13 w 92"/>
                <a:gd name="T33" fmla="*/ 19 h 82"/>
                <a:gd name="T34" fmla="*/ 8 w 92"/>
                <a:gd name="T35" fmla="*/ 25 h 82"/>
                <a:gd name="T36" fmla="*/ 8 w 92"/>
                <a:gd name="T37" fmla="*/ 37 h 82"/>
                <a:gd name="T38" fmla="*/ 13 w 92"/>
                <a:gd name="T39" fmla="*/ 44 h 82"/>
                <a:gd name="T40" fmla="*/ 18 w 92"/>
                <a:gd name="T41" fmla="*/ 48 h 82"/>
                <a:gd name="T42" fmla="*/ 24 w 92"/>
                <a:gd name="T43" fmla="*/ 47 h 82"/>
                <a:gd name="T44" fmla="*/ 72 w 92"/>
                <a:gd name="T45" fmla="*/ 15 h 82"/>
                <a:gd name="T46" fmla="*/ 78 w 92"/>
                <a:gd name="T47" fmla="*/ 9 h 82"/>
                <a:gd name="T48" fmla="*/ 75 w 92"/>
                <a:gd name="T49" fmla="*/ 0 h 82"/>
                <a:gd name="T50" fmla="*/ 76 w 92"/>
                <a:gd name="T51" fmla="*/ 0 h 82"/>
                <a:gd name="T52" fmla="*/ 92 w 92"/>
                <a:gd name="T53" fmla="*/ 23 h 82"/>
                <a:gd name="T54" fmla="*/ 90 w 92"/>
                <a:gd name="T55" fmla="*/ 25 h 82"/>
                <a:gd name="T56" fmla="*/ 84 w 92"/>
                <a:gd name="T57" fmla="*/ 19 h 82"/>
                <a:gd name="T58" fmla="*/ 76 w 92"/>
                <a:gd name="T59" fmla="*/ 22 h 8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2"/>
                <a:gd name="T91" fmla="*/ 0 h 82"/>
                <a:gd name="T92" fmla="*/ 92 w 92"/>
                <a:gd name="T93" fmla="*/ 82 h 8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2" h="82">
                  <a:moveTo>
                    <a:pt x="76" y="22"/>
                  </a:moveTo>
                  <a:lnTo>
                    <a:pt x="29" y="53"/>
                  </a:lnTo>
                  <a:lnTo>
                    <a:pt x="24" y="58"/>
                  </a:lnTo>
                  <a:lnTo>
                    <a:pt x="26" y="64"/>
                  </a:lnTo>
                  <a:lnTo>
                    <a:pt x="30" y="71"/>
                  </a:lnTo>
                  <a:lnTo>
                    <a:pt x="35" y="75"/>
                  </a:lnTo>
                  <a:lnTo>
                    <a:pt x="42" y="75"/>
                  </a:lnTo>
                  <a:lnTo>
                    <a:pt x="49" y="75"/>
                  </a:lnTo>
                  <a:lnTo>
                    <a:pt x="40" y="80"/>
                  </a:lnTo>
                  <a:lnTo>
                    <a:pt x="35" y="82"/>
                  </a:lnTo>
                  <a:lnTo>
                    <a:pt x="32" y="78"/>
                  </a:lnTo>
                  <a:lnTo>
                    <a:pt x="2" y="33"/>
                  </a:lnTo>
                  <a:lnTo>
                    <a:pt x="0" y="28"/>
                  </a:lnTo>
                  <a:lnTo>
                    <a:pt x="4" y="25"/>
                  </a:lnTo>
                  <a:lnTo>
                    <a:pt x="13" y="19"/>
                  </a:lnTo>
                  <a:lnTo>
                    <a:pt x="8" y="25"/>
                  </a:lnTo>
                  <a:lnTo>
                    <a:pt x="8" y="37"/>
                  </a:lnTo>
                  <a:lnTo>
                    <a:pt x="13" y="44"/>
                  </a:lnTo>
                  <a:lnTo>
                    <a:pt x="18" y="48"/>
                  </a:lnTo>
                  <a:lnTo>
                    <a:pt x="24" y="47"/>
                  </a:lnTo>
                  <a:lnTo>
                    <a:pt x="72" y="15"/>
                  </a:lnTo>
                  <a:lnTo>
                    <a:pt x="78" y="9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92" y="23"/>
                  </a:lnTo>
                  <a:lnTo>
                    <a:pt x="90" y="25"/>
                  </a:lnTo>
                  <a:lnTo>
                    <a:pt x="84" y="19"/>
                  </a:lnTo>
                  <a:lnTo>
                    <a:pt x="76" y="22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3" name="Freeform 144"/>
            <p:cNvSpPr>
              <a:spLocks noEditPoints="1"/>
            </p:cNvSpPr>
            <p:nvPr/>
          </p:nvSpPr>
          <p:spPr bwMode="auto">
            <a:xfrm>
              <a:off x="7772400" y="5865645"/>
              <a:ext cx="86525" cy="387768"/>
            </a:xfrm>
            <a:custGeom>
              <a:avLst/>
              <a:gdLst>
                <a:gd name="T0" fmla="*/ 101 w 156"/>
                <a:gd name="T1" fmla="*/ 713 h 713"/>
                <a:gd name="T2" fmla="*/ 88 w 156"/>
                <a:gd name="T3" fmla="*/ 653 h 713"/>
                <a:gd name="T4" fmla="*/ 156 w 156"/>
                <a:gd name="T5" fmla="*/ 660 h 713"/>
                <a:gd name="T6" fmla="*/ 129 w 156"/>
                <a:gd name="T7" fmla="*/ 701 h 713"/>
                <a:gd name="T8" fmla="*/ 106 w 156"/>
                <a:gd name="T9" fmla="*/ 652 h 713"/>
                <a:gd name="T10" fmla="*/ 118 w 156"/>
                <a:gd name="T11" fmla="*/ 603 h 713"/>
                <a:gd name="T12" fmla="*/ 44 w 156"/>
                <a:gd name="T13" fmla="*/ 597 h 713"/>
                <a:gd name="T14" fmla="*/ 49 w 156"/>
                <a:gd name="T15" fmla="*/ 590 h 713"/>
                <a:gd name="T16" fmla="*/ 58 w 156"/>
                <a:gd name="T17" fmla="*/ 614 h 713"/>
                <a:gd name="T18" fmla="*/ 82 w 156"/>
                <a:gd name="T19" fmla="*/ 590 h 713"/>
                <a:gd name="T20" fmla="*/ 85 w 156"/>
                <a:gd name="T21" fmla="*/ 587 h 713"/>
                <a:gd name="T22" fmla="*/ 115 w 156"/>
                <a:gd name="T23" fmla="*/ 597 h 713"/>
                <a:gd name="T24" fmla="*/ 133 w 156"/>
                <a:gd name="T25" fmla="*/ 608 h 713"/>
                <a:gd name="T26" fmla="*/ 25 w 156"/>
                <a:gd name="T27" fmla="*/ 518 h 713"/>
                <a:gd name="T28" fmla="*/ 24 w 156"/>
                <a:gd name="T29" fmla="*/ 507 h 713"/>
                <a:gd name="T30" fmla="*/ 51 w 156"/>
                <a:gd name="T31" fmla="*/ 460 h 713"/>
                <a:gd name="T32" fmla="*/ 14 w 156"/>
                <a:gd name="T33" fmla="*/ 472 h 713"/>
                <a:gd name="T34" fmla="*/ 79 w 156"/>
                <a:gd name="T35" fmla="*/ 447 h 713"/>
                <a:gd name="T36" fmla="*/ 92 w 156"/>
                <a:gd name="T37" fmla="*/ 460 h 713"/>
                <a:gd name="T38" fmla="*/ 55 w 156"/>
                <a:gd name="T39" fmla="*/ 464 h 713"/>
                <a:gd name="T40" fmla="*/ 96 w 156"/>
                <a:gd name="T41" fmla="*/ 491 h 713"/>
                <a:gd name="T42" fmla="*/ 98 w 156"/>
                <a:gd name="T43" fmla="*/ 502 h 713"/>
                <a:gd name="T44" fmla="*/ 6 w 156"/>
                <a:gd name="T45" fmla="*/ 414 h 713"/>
                <a:gd name="T46" fmla="*/ 16 w 156"/>
                <a:gd name="T47" fmla="*/ 367 h 713"/>
                <a:gd name="T48" fmla="*/ 6 w 156"/>
                <a:gd name="T49" fmla="*/ 397 h 713"/>
                <a:gd name="T50" fmla="*/ 43 w 156"/>
                <a:gd name="T51" fmla="*/ 386 h 713"/>
                <a:gd name="T52" fmla="*/ 52 w 156"/>
                <a:gd name="T53" fmla="*/ 376 h 713"/>
                <a:gd name="T54" fmla="*/ 74 w 156"/>
                <a:gd name="T55" fmla="*/ 393 h 713"/>
                <a:gd name="T56" fmla="*/ 71 w 156"/>
                <a:gd name="T57" fmla="*/ 365 h 713"/>
                <a:gd name="T58" fmla="*/ 82 w 156"/>
                <a:gd name="T59" fmla="*/ 370 h 713"/>
                <a:gd name="T60" fmla="*/ 71 w 156"/>
                <a:gd name="T61" fmla="*/ 329 h 713"/>
                <a:gd name="T62" fmla="*/ 85 w 156"/>
                <a:gd name="T63" fmla="*/ 259 h 713"/>
                <a:gd name="T64" fmla="*/ 60 w 156"/>
                <a:gd name="T65" fmla="*/ 283 h 713"/>
                <a:gd name="T66" fmla="*/ 79 w 156"/>
                <a:gd name="T67" fmla="*/ 326 h 713"/>
                <a:gd name="T68" fmla="*/ 79 w 156"/>
                <a:gd name="T69" fmla="*/ 334 h 713"/>
                <a:gd name="T70" fmla="*/ 22 w 156"/>
                <a:gd name="T71" fmla="*/ 296 h 713"/>
                <a:gd name="T72" fmla="*/ 51 w 156"/>
                <a:gd name="T73" fmla="*/ 315 h 713"/>
                <a:gd name="T74" fmla="*/ 8 w 156"/>
                <a:gd name="T75" fmla="*/ 226 h 713"/>
                <a:gd name="T76" fmla="*/ 21 w 156"/>
                <a:gd name="T77" fmla="*/ 212 h 713"/>
                <a:gd name="T78" fmla="*/ 88 w 156"/>
                <a:gd name="T79" fmla="*/ 198 h 713"/>
                <a:gd name="T80" fmla="*/ 92 w 156"/>
                <a:gd name="T81" fmla="*/ 192 h 713"/>
                <a:gd name="T82" fmla="*/ 76 w 156"/>
                <a:gd name="T83" fmla="*/ 228 h 713"/>
                <a:gd name="T84" fmla="*/ 22 w 156"/>
                <a:gd name="T85" fmla="*/ 149 h 713"/>
                <a:gd name="T86" fmla="*/ 22 w 156"/>
                <a:gd name="T87" fmla="*/ 162 h 713"/>
                <a:gd name="T88" fmla="*/ 47 w 156"/>
                <a:gd name="T89" fmla="*/ 100 h 713"/>
                <a:gd name="T90" fmla="*/ 30 w 156"/>
                <a:gd name="T91" fmla="*/ 119 h 713"/>
                <a:gd name="T92" fmla="*/ 104 w 156"/>
                <a:gd name="T93" fmla="*/ 133 h 713"/>
                <a:gd name="T94" fmla="*/ 90 w 156"/>
                <a:gd name="T95" fmla="*/ 148 h 713"/>
                <a:gd name="T96" fmla="*/ 38 w 156"/>
                <a:gd name="T97" fmla="*/ 74 h 713"/>
                <a:gd name="T98" fmla="*/ 76 w 156"/>
                <a:gd name="T99" fmla="*/ 67 h 713"/>
                <a:gd name="T100" fmla="*/ 62 w 156"/>
                <a:gd name="T101" fmla="*/ 18 h 713"/>
                <a:gd name="T102" fmla="*/ 73 w 156"/>
                <a:gd name="T103" fmla="*/ 12 h 713"/>
                <a:gd name="T104" fmla="*/ 131 w 156"/>
                <a:gd name="T105" fmla="*/ 50 h 713"/>
                <a:gd name="T106" fmla="*/ 98 w 156"/>
                <a:gd name="T107" fmla="*/ 31 h 713"/>
                <a:gd name="T108" fmla="*/ 109 w 156"/>
                <a:gd name="T109" fmla="*/ 78 h 713"/>
                <a:gd name="T110" fmla="*/ 115 w 156"/>
                <a:gd name="T111" fmla="*/ 96 h 71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6"/>
                <a:gd name="T169" fmla="*/ 0 h 713"/>
                <a:gd name="T170" fmla="*/ 156 w 156"/>
                <a:gd name="T171" fmla="*/ 713 h 71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6" h="713">
                  <a:moveTo>
                    <a:pt x="156" y="660"/>
                  </a:moveTo>
                  <a:lnTo>
                    <a:pt x="156" y="686"/>
                  </a:lnTo>
                  <a:lnTo>
                    <a:pt x="133" y="708"/>
                  </a:lnTo>
                  <a:lnTo>
                    <a:pt x="115" y="713"/>
                  </a:lnTo>
                  <a:lnTo>
                    <a:pt x="101" y="713"/>
                  </a:lnTo>
                  <a:lnTo>
                    <a:pt x="88" y="705"/>
                  </a:lnTo>
                  <a:lnTo>
                    <a:pt x="79" y="693"/>
                  </a:lnTo>
                  <a:lnTo>
                    <a:pt x="76" y="678"/>
                  </a:lnTo>
                  <a:lnTo>
                    <a:pt x="79" y="664"/>
                  </a:lnTo>
                  <a:lnTo>
                    <a:pt x="88" y="653"/>
                  </a:lnTo>
                  <a:lnTo>
                    <a:pt x="103" y="644"/>
                  </a:lnTo>
                  <a:lnTo>
                    <a:pt x="120" y="639"/>
                  </a:lnTo>
                  <a:lnTo>
                    <a:pt x="134" y="641"/>
                  </a:lnTo>
                  <a:lnTo>
                    <a:pt x="147" y="647"/>
                  </a:lnTo>
                  <a:lnTo>
                    <a:pt x="156" y="660"/>
                  </a:lnTo>
                  <a:close/>
                  <a:moveTo>
                    <a:pt x="155" y="660"/>
                  </a:moveTo>
                  <a:lnTo>
                    <a:pt x="156" y="671"/>
                  </a:lnTo>
                  <a:lnTo>
                    <a:pt x="153" y="682"/>
                  </a:lnTo>
                  <a:lnTo>
                    <a:pt x="144" y="691"/>
                  </a:lnTo>
                  <a:lnTo>
                    <a:pt x="129" y="701"/>
                  </a:lnTo>
                  <a:lnTo>
                    <a:pt x="98" y="705"/>
                  </a:lnTo>
                  <a:lnTo>
                    <a:pt x="81" y="693"/>
                  </a:lnTo>
                  <a:lnTo>
                    <a:pt x="79" y="682"/>
                  </a:lnTo>
                  <a:lnTo>
                    <a:pt x="82" y="671"/>
                  </a:lnTo>
                  <a:lnTo>
                    <a:pt x="106" y="652"/>
                  </a:lnTo>
                  <a:lnTo>
                    <a:pt x="123" y="647"/>
                  </a:lnTo>
                  <a:lnTo>
                    <a:pt x="137" y="647"/>
                  </a:lnTo>
                  <a:lnTo>
                    <a:pt x="148" y="650"/>
                  </a:lnTo>
                  <a:lnTo>
                    <a:pt x="155" y="660"/>
                  </a:lnTo>
                  <a:close/>
                  <a:moveTo>
                    <a:pt x="118" y="603"/>
                  </a:moveTo>
                  <a:lnTo>
                    <a:pt x="65" y="622"/>
                  </a:lnTo>
                  <a:lnTo>
                    <a:pt x="57" y="625"/>
                  </a:lnTo>
                  <a:lnTo>
                    <a:pt x="57" y="633"/>
                  </a:lnTo>
                  <a:lnTo>
                    <a:pt x="55" y="633"/>
                  </a:lnTo>
                  <a:lnTo>
                    <a:pt x="44" y="597"/>
                  </a:lnTo>
                  <a:lnTo>
                    <a:pt x="43" y="590"/>
                  </a:lnTo>
                  <a:lnTo>
                    <a:pt x="47" y="587"/>
                  </a:lnTo>
                  <a:lnTo>
                    <a:pt x="54" y="584"/>
                  </a:lnTo>
                  <a:lnTo>
                    <a:pt x="55" y="586"/>
                  </a:lnTo>
                  <a:lnTo>
                    <a:pt x="49" y="590"/>
                  </a:lnTo>
                  <a:lnTo>
                    <a:pt x="46" y="595"/>
                  </a:lnTo>
                  <a:lnTo>
                    <a:pt x="47" y="601"/>
                  </a:lnTo>
                  <a:lnTo>
                    <a:pt x="51" y="609"/>
                  </a:lnTo>
                  <a:lnTo>
                    <a:pt x="52" y="615"/>
                  </a:lnTo>
                  <a:lnTo>
                    <a:pt x="58" y="614"/>
                  </a:lnTo>
                  <a:lnTo>
                    <a:pt x="82" y="606"/>
                  </a:lnTo>
                  <a:lnTo>
                    <a:pt x="87" y="604"/>
                  </a:lnTo>
                  <a:lnTo>
                    <a:pt x="87" y="600"/>
                  </a:lnTo>
                  <a:lnTo>
                    <a:pt x="85" y="595"/>
                  </a:lnTo>
                  <a:lnTo>
                    <a:pt x="82" y="590"/>
                  </a:lnTo>
                  <a:lnTo>
                    <a:pt x="74" y="589"/>
                  </a:lnTo>
                  <a:lnTo>
                    <a:pt x="92" y="582"/>
                  </a:lnTo>
                  <a:lnTo>
                    <a:pt x="92" y="584"/>
                  </a:lnTo>
                  <a:lnTo>
                    <a:pt x="85" y="587"/>
                  </a:lnTo>
                  <a:lnTo>
                    <a:pt x="87" y="595"/>
                  </a:lnTo>
                  <a:lnTo>
                    <a:pt x="88" y="598"/>
                  </a:lnTo>
                  <a:lnTo>
                    <a:pt x="90" y="603"/>
                  </a:lnTo>
                  <a:lnTo>
                    <a:pt x="95" y="603"/>
                  </a:lnTo>
                  <a:lnTo>
                    <a:pt x="115" y="597"/>
                  </a:lnTo>
                  <a:lnTo>
                    <a:pt x="123" y="592"/>
                  </a:lnTo>
                  <a:lnTo>
                    <a:pt x="123" y="584"/>
                  </a:lnTo>
                  <a:lnTo>
                    <a:pt x="125" y="584"/>
                  </a:lnTo>
                  <a:lnTo>
                    <a:pt x="133" y="608"/>
                  </a:lnTo>
                  <a:lnTo>
                    <a:pt x="128" y="603"/>
                  </a:lnTo>
                  <a:lnTo>
                    <a:pt x="118" y="603"/>
                  </a:lnTo>
                  <a:close/>
                  <a:moveTo>
                    <a:pt x="90" y="502"/>
                  </a:moveTo>
                  <a:lnTo>
                    <a:pt x="33" y="515"/>
                  </a:lnTo>
                  <a:lnTo>
                    <a:pt x="25" y="518"/>
                  </a:lnTo>
                  <a:lnTo>
                    <a:pt x="25" y="524"/>
                  </a:lnTo>
                  <a:lnTo>
                    <a:pt x="24" y="524"/>
                  </a:lnTo>
                  <a:lnTo>
                    <a:pt x="19" y="500"/>
                  </a:lnTo>
                  <a:lnTo>
                    <a:pt x="24" y="507"/>
                  </a:lnTo>
                  <a:lnTo>
                    <a:pt x="32" y="507"/>
                  </a:lnTo>
                  <a:lnTo>
                    <a:pt x="54" y="502"/>
                  </a:lnTo>
                  <a:lnTo>
                    <a:pt x="58" y="496"/>
                  </a:lnTo>
                  <a:lnTo>
                    <a:pt x="52" y="464"/>
                  </a:lnTo>
                  <a:lnTo>
                    <a:pt x="51" y="460"/>
                  </a:lnTo>
                  <a:lnTo>
                    <a:pt x="46" y="460"/>
                  </a:lnTo>
                  <a:lnTo>
                    <a:pt x="24" y="463"/>
                  </a:lnTo>
                  <a:lnTo>
                    <a:pt x="16" y="466"/>
                  </a:lnTo>
                  <a:lnTo>
                    <a:pt x="14" y="472"/>
                  </a:lnTo>
                  <a:lnTo>
                    <a:pt x="9" y="449"/>
                  </a:lnTo>
                  <a:lnTo>
                    <a:pt x="11" y="449"/>
                  </a:lnTo>
                  <a:lnTo>
                    <a:pt x="14" y="455"/>
                  </a:lnTo>
                  <a:lnTo>
                    <a:pt x="22" y="455"/>
                  </a:lnTo>
                  <a:lnTo>
                    <a:pt x="79" y="447"/>
                  </a:lnTo>
                  <a:lnTo>
                    <a:pt x="87" y="444"/>
                  </a:lnTo>
                  <a:lnTo>
                    <a:pt x="88" y="437"/>
                  </a:lnTo>
                  <a:lnTo>
                    <a:pt x="90" y="437"/>
                  </a:lnTo>
                  <a:lnTo>
                    <a:pt x="93" y="460"/>
                  </a:lnTo>
                  <a:lnTo>
                    <a:pt x="92" y="460"/>
                  </a:lnTo>
                  <a:lnTo>
                    <a:pt x="88" y="455"/>
                  </a:lnTo>
                  <a:lnTo>
                    <a:pt x="81" y="455"/>
                  </a:lnTo>
                  <a:lnTo>
                    <a:pt x="60" y="458"/>
                  </a:lnTo>
                  <a:lnTo>
                    <a:pt x="55" y="460"/>
                  </a:lnTo>
                  <a:lnTo>
                    <a:pt x="55" y="464"/>
                  </a:lnTo>
                  <a:lnTo>
                    <a:pt x="60" y="494"/>
                  </a:lnTo>
                  <a:lnTo>
                    <a:pt x="62" y="499"/>
                  </a:lnTo>
                  <a:lnTo>
                    <a:pt x="68" y="499"/>
                  </a:lnTo>
                  <a:lnTo>
                    <a:pt x="87" y="494"/>
                  </a:lnTo>
                  <a:lnTo>
                    <a:pt x="96" y="491"/>
                  </a:lnTo>
                  <a:lnTo>
                    <a:pt x="96" y="485"/>
                  </a:lnTo>
                  <a:lnTo>
                    <a:pt x="98" y="485"/>
                  </a:lnTo>
                  <a:lnTo>
                    <a:pt x="103" y="507"/>
                  </a:lnTo>
                  <a:lnTo>
                    <a:pt x="101" y="507"/>
                  </a:lnTo>
                  <a:lnTo>
                    <a:pt x="98" y="502"/>
                  </a:lnTo>
                  <a:lnTo>
                    <a:pt x="90" y="502"/>
                  </a:lnTo>
                  <a:close/>
                  <a:moveTo>
                    <a:pt x="73" y="401"/>
                  </a:moveTo>
                  <a:lnTo>
                    <a:pt x="17" y="406"/>
                  </a:lnTo>
                  <a:lnTo>
                    <a:pt x="8" y="408"/>
                  </a:lnTo>
                  <a:lnTo>
                    <a:pt x="6" y="414"/>
                  </a:lnTo>
                  <a:lnTo>
                    <a:pt x="5" y="415"/>
                  </a:lnTo>
                  <a:lnTo>
                    <a:pt x="3" y="378"/>
                  </a:lnTo>
                  <a:lnTo>
                    <a:pt x="5" y="371"/>
                  </a:lnTo>
                  <a:lnTo>
                    <a:pt x="9" y="368"/>
                  </a:lnTo>
                  <a:lnTo>
                    <a:pt x="16" y="367"/>
                  </a:lnTo>
                  <a:lnTo>
                    <a:pt x="16" y="368"/>
                  </a:lnTo>
                  <a:lnTo>
                    <a:pt x="9" y="371"/>
                  </a:lnTo>
                  <a:lnTo>
                    <a:pt x="5" y="381"/>
                  </a:lnTo>
                  <a:lnTo>
                    <a:pt x="5" y="390"/>
                  </a:lnTo>
                  <a:lnTo>
                    <a:pt x="6" y="397"/>
                  </a:lnTo>
                  <a:lnTo>
                    <a:pt x="13" y="398"/>
                  </a:lnTo>
                  <a:lnTo>
                    <a:pt x="38" y="397"/>
                  </a:lnTo>
                  <a:lnTo>
                    <a:pt x="43" y="397"/>
                  </a:lnTo>
                  <a:lnTo>
                    <a:pt x="43" y="390"/>
                  </a:lnTo>
                  <a:lnTo>
                    <a:pt x="43" y="386"/>
                  </a:lnTo>
                  <a:lnTo>
                    <a:pt x="41" y="379"/>
                  </a:lnTo>
                  <a:lnTo>
                    <a:pt x="33" y="378"/>
                  </a:lnTo>
                  <a:lnTo>
                    <a:pt x="33" y="376"/>
                  </a:lnTo>
                  <a:lnTo>
                    <a:pt x="52" y="374"/>
                  </a:lnTo>
                  <a:lnTo>
                    <a:pt x="52" y="376"/>
                  </a:lnTo>
                  <a:lnTo>
                    <a:pt x="46" y="379"/>
                  </a:lnTo>
                  <a:lnTo>
                    <a:pt x="44" y="386"/>
                  </a:lnTo>
                  <a:lnTo>
                    <a:pt x="44" y="390"/>
                  </a:lnTo>
                  <a:lnTo>
                    <a:pt x="51" y="395"/>
                  </a:lnTo>
                  <a:lnTo>
                    <a:pt x="74" y="393"/>
                  </a:lnTo>
                  <a:lnTo>
                    <a:pt x="81" y="392"/>
                  </a:lnTo>
                  <a:lnTo>
                    <a:pt x="81" y="386"/>
                  </a:lnTo>
                  <a:lnTo>
                    <a:pt x="81" y="378"/>
                  </a:lnTo>
                  <a:lnTo>
                    <a:pt x="79" y="370"/>
                  </a:lnTo>
                  <a:lnTo>
                    <a:pt x="71" y="365"/>
                  </a:lnTo>
                  <a:lnTo>
                    <a:pt x="68" y="363"/>
                  </a:lnTo>
                  <a:lnTo>
                    <a:pt x="68" y="362"/>
                  </a:lnTo>
                  <a:lnTo>
                    <a:pt x="76" y="362"/>
                  </a:lnTo>
                  <a:lnTo>
                    <a:pt x="82" y="363"/>
                  </a:lnTo>
                  <a:lnTo>
                    <a:pt x="82" y="370"/>
                  </a:lnTo>
                  <a:lnTo>
                    <a:pt x="85" y="409"/>
                  </a:lnTo>
                  <a:lnTo>
                    <a:pt x="82" y="403"/>
                  </a:lnTo>
                  <a:lnTo>
                    <a:pt x="73" y="401"/>
                  </a:lnTo>
                  <a:close/>
                  <a:moveTo>
                    <a:pt x="71" y="329"/>
                  </a:moveTo>
                  <a:lnTo>
                    <a:pt x="0" y="300"/>
                  </a:lnTo>
                  <a:lnTo>
                    <a:pt x="0" y="294"/>
                  </a:lnTo>
                  <a:lnTo>
                    <a:pt x="73" y="271"/>
                  </a:lnTo>
                  <a:lnTo>
                    <a:pt x="84" y="259"/>
                  </a:lnTo>
                  <a:lnTo>
                    <a:pt x="85" y="259"/>
                  </a:lnTo>
                  <a:lnTo>
                    <a:pt x="82" y="288"/>
                  </a:lnTo>
                  <a:lnTo>
                    <a:pt x="81" y="278"/>
                  </a:lnTo>
                  <a:lnTo>
                    <a:pt x="73" y="278"/>
                  </a:lnTo>
                  <a:lnTo>
                    <a:pt x="60" y="283"/>
                  </a:lnTo>
                  <a:lnTo>
                    <a:pt x="55" y="288"/>
                  </a:lnTo>
                  <a:lnTo>
                    <a:pt x="55" y="315"/>
                  </a:lnTo>
                  <a:lnTo>
                    <a:pt x="58" y="319"/>
                  </a:lnTo>
                  <a:lnTo>
                    <a:pt x="71" y="326"/>
                  </a:lnTo>
                  <a:lnTo>
                    <a:pt x="79" y="326"/>
                  </a:lnTo>
                  <a:lnTo>
                    <a:pt x="81" y="315"/>
                  </a:lnTo>
                  <a:lnTo>
                    <a:pt x="82" y="315"/>
                  </a:lnTo>
                  <a:lnTo>
                    <a:pt x="82" y="341"/>
                  </a:lnTo>
                  <a:lnTo>
                    <a:pt x="81" y="341"/>
                  </a:lnTo>
                  <a:lnTo>
                    <a:pt x="79" y="334"/>
                  </a:lnTo>
                  <a:lnTo>
                    <a:pt x="71" y="329"/>
                  </a:lnTo>
                  <a:close/>
                  <a:moveTo>
                    <a:pt x="44" y="315"/>
                  </a:moveTo>
                  <a:lnTo>
                    <a:pt x="22" y="305"/>
                  </a:lnTo>
                  <a:lnTo>
                    <a:pt x="16" y="300"/>
                  </a:lnTo>
                  <a:lnTo>
                    <a:pt x="22" y="296"/>
                  </a:lnTo>
                  <a:lnTo>
                    <a:pt x="44" y="288"/>
                  </a:lnTo>
                  <a:lnTo>
                    <a:pt x="51" y="288"/>
                  </a:lnTo>
                  <a:lnTo>
                    <a:pt x="52" y="294"/>
                  </a:lnTo>
                  <a:lnTo>
                    <a:pt x="52" y="308"/>
                  </a:lnTo>
                  <a:lnTo>
                    <a:pt x="51" y="315"/>
                  </a:lnTo>
                  <a:lnTo>
                    <a:pt x="44" y="315"/>
                  </a:lnTo>
                  <a:close/>
                  <a:moveTo>
                    <a:pt x="76" y="228"/>
                  </a:moveTo>
                  <a:lnTo>
                    <a:pt x="19" y="220"/>
                  </a:lnTo>
                  <a:lnTo>
                    <a:pt x="11" y="220"/>
                  </a:lnTo>
                  <a:lnTo>
                    <a:pt x="8" y="226"/>
                  </a:lnTo>
                  <a:lnTo>
                    <a:pt x="6" y="226"/>
                  </a:lnTo>
                  <a:lnTo>
                    <a:pt x="11" y="201"/>
                  </a:lnTo>
                  <a:lnTo>
                    <a:pt x="11" y="203"/>
                  </a:lnTo>
                  <a:lnTo>
                    <a:pt x="13" y="209"/>
                  </a:lnTo>
                  <a:lnTo>
                    <a:pt x="21" y="212"/>
                  </a:lnTo>
                  <a:lnTo>
                    <a:pt x="79" y="220"/>
                  </a:lnTo>
                  <a:lnTo>
                    <a:pt x="85" y="220"/>
                  </a:lnTo>
                  <a:lnTo>
                    <a:pt x="87" y="214"/>
                  </a:lnTo>
                  <a:lnTo>
                    <a:pt x="88" y="206"/>
                  </a:lnTo>
                  <a:lnTo>
                    <a:pt x="88" y="198"/>
                  </a:lnTo>
                  <a:lnTo>
                    <a:pt x="82" y="192"/>
                  </a:lnTo>
                  <a:lnTo>
                    <a:pt x="79" y="189"/>
                  </a:lnTo>
                  <a:lnTo>
                    <a:pt x="79" y="187"/>
                  </a:lnTo>
                  <a:lnTo>
                    <a:pt x="87" y="190"/>
                  </a:lnTo>
                  <a:lnTo>
                    <a:pt x="92" y="192"/>
                  </a:lnTo>
                  <a:lnTo>
                    <a:pt x="92" y="198"/>
                  </a:lnTo>
                  <a:lnTo>
                    <a:pt x="87" y="237"/>
                  </a:lnTo>
                  <a:lnTo>
                    <a:pt x="85" y="237"/>
                  </a:lnTo>
                  <a:lnTo>
                    <a:pt x="84" y="231"/>
                  </a:lnTo>
                  <a:lnTo>
                    <a:pt x="76" y="228"/>
                  </a:lnTo>
                  <a:close/>
                  <a:moveTo>
                    <a:pt x="90" y="148"/>
                  </a:moveTo>
                  <a:lnTo>
                    <a:pt x="33" y="135"/>
                  </a:lnTo>
                  <a:lnTo>
                    <a:pt x="27" y="135"/>
                  </a:lnTo>
                  <a:lnTo>
                    <a:pt x="24" y="141"/>
                  </a:lnTo>
                  <a:lnTo>
                    <a:pt x="22" y="149"/>
                  </a:lnTo>
                  <a:lnTo>
                    <a:pt x="22" y="157"/>
                  </a:lnTo>
                  <a:lnTo>
                    <a:pt x="27" y="160"/>
                  </a:lnTo>
                  <a:lnTo>
                    <a:pt x="33" y="165"/>
                  </a:lnTo>
                  <a:lnTo>
                    <a:pt x="33" y="167"/>
                  </a:lnTo>
                  <a:lnTo>
                    <a:pt x="22" y="162"/>
                  </a:lnTo>
                  <a:lnTo>
                    <a:pt x="17" y="156"/>
                  </a:lnTo>
                  <a:lnTo>
                    <a:pt x="30" y="104"/>
                  </a:lnTo>
                  <a:lnTo>
                    <a:pt x="32" y="99"/>
                  </a:lnTo>
                  <a:lnTo>
                    <a:pt x="36" y="99"/>
                  </a:lnTo>
                  <a:lnTo>
                    <a:pt x="47" y="100"/>
                  </a:lnTo>
                  <a:lnTo>
                    <a:pt x="41" y="102"/>
                  </a:lnTo>
                  <a:lnTo>
                    <a:pt x="35" y="104"/>
                  </a:lnTo>
                  <a:lnTo>
                    <a:pt x="32" y="110"/>
                  </a:lnTo>
                  <a:lnTo>
                    <a:pt x="30" y="119"/>
                  </a:lnTo>
                  <a:lnTo>
                    <a:pt x="30" y="126"/>
                  </a:lnTo>
                  <a:lnTo>
                    <a:pt x="35" y="127"/>
                  </a:lnTo>
                  <a:lnTo>
                    <a:pt x="92" y="140"/>
                  </a:lnTo>
                  <a:lnTo>
                    <a:pt x="101" y="141"/>
                  </a:lnTo>
                  <a:lnTo>
                    <a:pt x="104" y="133"/>
                  </a:lnTo>
                  <a:lnTo>
                    <a:pt x="106" y="133"/>
                  </a:lnTo>
                  <a:lnTo>
                    <a:pt x="99" y="160"/>
                  </a:lnTo>
                  <a:lnTo>
                    <a:pt x="98" y="160"/>
                  </a:lnTo>
                  <a:lnTo>
                    <a:pt x="98" y="152"/>
                  </a:lnTo>
                  <a:lnTo>
                    <a:pt x="90" y="148"/>
                  </a:lnTo>
                  <a:close/>
                  <a:moveTo>
                    <a:pt x="107" y="86"/>
                  </a:moveTo>
                  <a:lnTo>
                    <a:pt x="52" y="69"/>
                  </a:lnTo>
                  <a:lnTo>
                    <a:pt x="44" y="69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46" y="50"/>
                  </a:lnTo>
                  <a:lnTo>
                    <a:pt x="47" y="50"/>
                  </a:lnTo>
                  <a:lnTo>
                    <a:pt x="47" y="58"/>
                  </a:lnTo>
                  <a:lnTo>
                    <a:pt x="55" y="61"/>
                  </a:lnTo>
                  <a:lnTo>
                    <a:pt x="76" y="67"/>
                  </a:lnTo>
                  <a:lnTo>
                    <a:pt x="82" y="64"/>
                  </a:lnTo>
                  <a:lnTo>
                    <a:pt x="93" y="34"/>
                  </a:lnTo>
                  <a:lnTo>
                    <a:pt x="90" y="26"/>
                  </a:lnTo>
                  <a:lnTo>
                    <a:pt x="69" y="20"/>
                  </a:lnTo>
                  <a:lnTo>
                    <a:pt x="62" y="18"/>
                  </a:lnTo>
                  <a:lnTo>
                    <a:pt x="57" y="23"/>
                  </a:lnTo>
                  <a:lnTo>
                    <a:pt x="55" y="23"/>
                  </a:lnTo>
                  <a:lnTo>
                    <a:pt x="65" y="0"/>
                  </a:lnTo>
                  <a:lnTo>
                    <a:pt x="65" y="7"/>
                  </a:lnTo>
                  <a:lnTo>
                    <a:pt x="73" y="12"/>
                  </a:lnTo>
                  <a:lnTo>
                    <a:pt x="126" y="33"/>
                  </a:lnTo>
                  <a:lnTo>
                    <a:pt x="134" y="34"/>
                  </a:lnTo>
                  <a:lnTo>
                    <a:pt x="139" y="30"/>
                  </a:lnTo>
                  <a:lnTo>
                    <a:pt x="131" y="50"/>
                  </a:lnTo>
                  <a:lnTo>
                    <a:pt x="131" y="44"/>
                  </a:lnTo>
                  <a:lnTo>
                    <a:pt x="123" y="39"/>
                  </a:lnTo>
                  <a:lnTo>
                    <a:pt x="103" y="33"/>
                  </a:lnTo>
                  <a:lnTo>
                    <a:pt x="98" y="31"/>
                  </a:lnTo>
                  <a:lnTo>
                    <a:pt x="96" y="36"/>
                  </a:lnTo>
                  <a:lnTo>
                    <a:pt x="85" y="64"/>
                  </a:lnTo>
                  <a:lnTo>
                    <a:pt x="85" y="70"/>
                  </a:lnTo>
                  <a:lnTo>
                    <a:pt x="90" y="72"/>
                  </a:lnTo>
                  <a:lnTo>
                    <a:pt x="109" y="78"/>
                  </a:lnTo>
                  <a:lnTo>
                    <a:pt x="118" y="80"/>
                  </a:lnTo>
                  <a:lnTo>
                    <a:pt x="122" y="75"/>
                  </a:lnTo>
                  <a:lnTo>
                    <a:pt x="123" y="75"/>
                  </a:lnTo>
                  <a:lnTo>
                    <a:pt x="115" y="96"/>
                  </a:lnTo>
                  <a:lnTo>
                    <a:pt x="115" y="89"/>
                  </a:lnTo>
                  <a:lnTo>
                    <a:pt x="107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4" name="Freeform 145"/>
            <p:cNvSpPr>
              <a:spLocks/>
            </p:cNvSpPr>
            <p:nvPr/>
          </p:nvSpPr>
          <p:spPr bwMode="auto">
            <a:xfrm>
              <a:off x="7814553" y="6213224"/>
              <a:ext cx="44372" cy="40189"/>
            </a:xfrm>
            <a:custGeom>
              <a:avLst/>
              <a:gdLst>
                <a:gd name="T0" fmla="*/ 80 w 80"/>
                <a:gd name="T1" fmla="*/ 21 h 74"/>
                <a:gd name="T2" fmla="*/ 80 w 80"/>
                <a:gd name="T3" fmla="*/ 47 h 74"/>
                <a:gd name="T4" fmla="*/ 57 w 80"/>
                <a:gd name="T5" fmla="*/ 69 h 74"/>
                <a:gd name="T6" fmla="*/ 39 w 80"/>
                <a:gd name="T7" fmla="*/ 74 h 74"/>
                <a:gd name="T8" fmla="*/ 25 w 80"/>
                <a:gd name="T9" fmla="*/ 74 h 74"/>
                <a:gd name="T10" fmla="*/ 12 w 80"/>
                <a:gd name="T11" fmla="*/ 66 h 74"/>
                <a:gd name="T12" fmla="*/ 3 w 80"/>
                <a:gd name="T13" fmla="*/ 54 h 74"/>
                <a:gd name="T14" fmla="*/ 0 w 80"/>
                <a:gd name="T15" fmla="*/ 39 h 74"/>
                <a:gd name="T16" fmla="*/ 3 w 80"/>
                <a:gd name="T17" fmla="*/ 25 h 74"/>
                <a:gd name="T18" fmla="*/ 12 w 80"/>
                <a:gd name="T19" fmla="*/ 14 h 74"/>
                <a:gd name="T20" fmla="*/ 27 w 80"/>
                <a:gd name="T21" fmla="*/ 5 h 74"/>
                <a:gd name="T22" fmla="*/ 44 w 80"/>
                <a:gd name="T23" fmla="*/ 0 h 74"/>
                <a:gd name="T24" fmla="*/ 58 w 80"/>
                <a:gd name="T25" fmla="*/ 2 h 74"/>
                <a:gd name="T26" fmla="*/ 71 w 80"/>
                <a:gd name="T27" fmla="*/ 8 h 74"/>
                <a:gd name="T28" fmla="*/ 80 w 80"/>
                <a:gd name="T29" fmla="*/ 21 h 7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0"/>
                <a:gd name="T46" fmla="*/ 0 h 74"/>
                <a:gd name="T47" fmla="*/ 80 w 80"/>
                <a:gd name="T48" fmla="*/ 74 h 7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0" h="74">
                  <a:moveTo>
                    <a:pt x="80" y="21"/>
                  </a:moveTo>
                  <a:lnTo>
                    <a:pt x="80" y="47"/>
                  </a:lnTo>
                  <a:lnTo>
                    <a:pt x="57" y="69"/>
                  </a:lnTo>
                  <a:lnTo>
                    <a:pt x="39" y="74"/>
                  </a:lnTo>
                  <a:lnTo>
                    <a:pt x="25" y="74"/>
                  </a:lnTo>
                  <a:lnTo>
                    <a:pt x="12" y="66"/>
                  </a:lnTo>
                  <a:lnTo>
                    <a:pt x="3" y="54"/>
                  </a:lnTo>
                  <a:lnTo>
                    <a:pt x="0" y="39"/>
                  </a:lnTo>
                  <a:lnTo>
                    <a:pt x="3" y="25"/>
                  </a:lnTo>
                  <a:lnTo>
                    <a:pt x="12" y="14"/>
                  </a:lnTo>
                  <a:lnTo>
                    <a:pt x="27" y="5"/>
                  </a:lnTo>
                  <a:lnTo>
                    <a:pt x="44" y="0"/>
                  </a:lnTo>
                  <a:lnTo>
                    <a:pt x="58" y="2"/>
                  </a:lnTo>
                  <a:lnTo>
                    <a:pt x="71" y="8"/>
                  </a:lnTo>
                  <a:lnTo>
                    <a:pt x="80" y="21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5" name="Freeform 146"/>
            <p:cNvSpPr>
              <a:spLocks/>
            </p:cNvSpPr>
            <p:nvPr/>
          </p:nvSpPr>
          <p:spPr bwMode="auto">
            <a:xfrm>
              <a:off x="7815662" y="6216483"/>
              <a:ext cx="43262" cy="32586"/>
            </a:xfrm>
            <a:custGeom>
              <a:avLst/>
              <a:gdLst>
                <a:gd name="T0" fmla="*/ 76 w 77"/>
                <a:gd name="T1" fmla="*/ 13 h 58"/>
                <a:gd name="T2" fmla="*/ 77 w 77"/>
                <a:gd name="T3" fmla="*/ 24 h 58"/>
                <a:gd name="T4" fmla="*/ 74 w 77"/>
                <a:gd name="T5" fmla="*/ 35 h 58"/>
                <a:gd name="T6" fmla="*/ 65 w 77"/>
                <a:gd name="T7" fmla="*/ 44 h 58"/>
                <a:gd name="T8" fmla="*/ 50 w 77"/>
                <a:gd name="T9" fmla="*/ 54 h 58"/>
                <a:gd name="T10" fmla="*/ 19 w 77"/>
                <a:gd name="T11" fmla="*/ 58 h 58"/>
                <a:gd name="T12" fmla="*/ 2 w 77"/>
                <a:gd name="T13" fmla="*/ 46 h 58"/>
                <a:gd name="T14" fmla="*/ 0 w 77"/>
                <a:gd name="T15" fmla="*/ 35 h 58"/>
                <a:gd name="T16" fmla="*/ 3 w 77"/>
                <a:gd name="T17" fmla="*/ 24 h 58"/>
                <a:gd name="T18" fmla="*/ 27 w 77"/>
                <a:gd name="T19" fmla="*/ 5 h 58"/>
                <a:gd name="T20" fmla="*/ 44 w 77"/>
                <a:gd name="T21" fmla="*/ 0 h 58"/>
                <a:gd name="T22" fmla="*/ 58 w 77"/>
                <a:gd name="T23" fmla="*/ 0 h 58"/>
                <a:gd name="T24" fmla="*/ 69 w 77"/>
                <a:gd name="T25" fmla="*/ 3 h 58"/>
                <a:gd name="T26" fmla="*/ 76 w 77"/>
                <a:gd name="T27" fmla="*/ 13 h 5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7"/>
                <a:gd name="T43" fmla="*/ 0 h 58"/>
                <a:gd name="T44" fmla="*/ 77 w 77"/>
                <a:gd name="T45" fmla="*/ 58 h 5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7" h="58">
                  <a:moveTo>
                    <a:pt x="76" y="13"/>
                  </a:moveTo>
                  <a:lnTo>
                    <a:pt x="77" y="24"/>
                  </a:lnTo>
                  <a:lnTo>
                    <a:pt x="74" y="35"/>
                  </a:lnTo>
                  <a:lnTo>
                    <a:pt x="65" y="44"/>
                  </a:lnTo>
                  <a:lnTo>
                    <a:pt x="50" y="54"/>
                  </a:lnTo>
                  <a:lnTo>
                    <a:pt x="19" y="58"/>
                  </a:lnTo>
                  <a:lnTo>
                    <a:pt x="2" y="46"/>
                  </a:lnTo>
                  <a:lnTo>
                    <a:pt x="0" y="35"/>
                  </a:lnTo>
                  <a:lnTo>
                    <a:pt x="3" y="24"/>
                  </a:lnTo>
                  <a:lnTo>
                    <a:pt x="27" y="5"/>
                  </a:lnTo>
                  <a:lnTo>
                    <a:pt x="44" y="0"/>
                  </a:lnTo>
                  <a:lnTo>
                    <a:pt x="58" y="0"/>
                  </a:lnTo>
                  <a:lnTo>
                    <a:pt x="69" y="3"/>
                  </a:lnTo>
                  <a:lnTo>
                    <a:pt x="76" y="1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6" name="Freeform 147"/>
            <p:cNvSpPr>
              <a:spLocks/>
            </p:cNvSpPr>
            <p:nvPr/>
          </p:nvSpPr>
          <p:spPr bwMode="auto">
            <a:xfrm>
              <a:off x="7795695" y="6181725"/>
              <a:ext cx="49918" cy="27155"/>
            </a:xfrm>
            <a:custGeom>
              <a:avLst/>
              <a:gdLst>
                <a:gd name="T0" fmla="*/ 75 w 90"/>
                <a:gd name="T1" fmla="*/ 21 h 51"/>
                <a:gd name="T2" fmla="*/ 22 w 90"/>
                <a:gd name="T3" fmla="*/ 40 h 51"/>
                <a:gd name="T4" fmla="*/ 14 w 90"/>
                <a:gd name="T5" fmla="*/ 43 h 51"/>
                <a:gd name="T6" fmla="*/ 14 w 90"/>
                <a:gd name="T7" fmla="*/ 51 h 51"/>
                <a:gd name="T8" fmla="*/ 12 w 90"/>
                <a:gd name="T9" fmla="*/ 51 h 51"/>
                <a:gd name="T10" fmla="*/ 1 w 90"/>
                <a:gd name="T11" fmla="*/ 15 h 51"/>
                <a:gd name="T12" fmla="*/ 0 w 90"/>
                <a:gd name="T13" fmla="*/ 8 h 51"/>
                <a:gd name="T14" fmla="*/ 4 w 90"/>
                <a:gd name="T15" fmla="*/ 5 h 51"/>
                <a:gd name="T16" fmla="*/ 11 w 90"/>
                <a:gd name="T17" fmla="*/ 2 h 51"/>
                <a:gd name="T18" fmla="*/ 12 w 90"/>
                <a:gd name="T19" fmla="*/ 4 h 51"/>
                <a:gd name="T20" fmla="*/ 6 w 90"/>
                <a:gd name="T21" fmla="*/ 8 h 51"/>
                <a:gd name="T22" fmla="*/ 3 w 90"/>
                <a:gd name="T23" fmla="*/ 13 h 51"/>
                <a:gd name="T24" fmla="*/ 4 w 90"/>
                <a:gd name="T25" fmla="*/ 19 h 51"/>
                <a:gd name="T26" fmla="*/ 8 w 90"/>
                <a:gd name="T27" fmla="*/ 27 h 51"/>
                <a:gd name="T28" fmla="*/ 9 w 90"/>
                <a:gd name="T29" fmla="*/ 33 h 51"/>
                <a:gd name="T30" fmla="*/ 15 w 90"/>
                <a:gd name="T31" fmla="*/ 32 h 51"/>
                <a:gd name="T32" fmla="*/ 39 w 90"/>
                <a:gd name="T33" fmla="*/ 24 h 51"/>
                <a:gd name="T34" fmla="*/ 44 w 90"/>
                <a:gd name="T35" fmla="*/ 22 h 51"/>
                <a:gd name="T36" fmla="*/ 44 w 90"/>
                <a:gd name="T37" fmla="*/ 18 h 51"/>
                <a:gd name="T38" fmla="*/ 42 w 90"/>
                <a:gd name="T39" fmla="*/ 13 h 51"/>
                <a:gd name="T40" fmla="*/ 39 w 90"/>
                <a:gd name="T41" fmla="*/ 8 h 51"/>
                <a:gd name="T42" fmla="*/ 31 w 90"/>
                <a:gd name="T43" fmla="*/ 7 h 51"/>
                <a:gd name="T44" fmla="*/ 31 w 90"/>
                <a:gd name="T45" fmla="*/ 7 h 51"/>
                <a:gd name="T46" fmla="*/ 49 w 90"/>
                <a:gd name="T47" fmla="*/ 0 h 51"/>
                <a:gd name="T48" fmla="*/ 49 w 90"/>
                <a:gd name="T49" fmla="*/ 2 h 51"/>
                <a:gd name="T50" fmla="*/ 42 w 90"/>
                <a:gd name="T51" fmla="*/ 5 h 51"/>
                <a:gd name="T52" fmla="*/ 44 w 90"/>
                <a:gd name="T53" fmla="*/ 13 h 51"/>
                <a:gd name="T54" fmla="*/ 45 w 90"/>
                <a:gd name="T55" fmla="*/ 16 h 51"/>
                <a:gd name="T56" fmla="*/ 47 w 90"/>
                <a:gd name="T57" fmla="*/ 21 h 51"/>
                <a:gd name="T58" fmla="*/ 52 w 90"/>
                <a:gd name="T59" fmla="*/ 21 h 51"/>
                <a:gd name="T60" fmla="*/ 72 w 90"/>
                <a:gd name="T61" fmla="*/ 15 h 51"/>
                <a:gd name="T62" fmla="*/ 80 w 90"/>
                <a:gd name="T63" fmla="*/ 10 h 51"/>
                <a:gd name="T64" fmla="*/ 80 w 90"/>
                <a:gd name="T65" fmla="*/ 2 h 51"/>
                <a:gd name="T66" fmla="*/ 82 w 90"/>
                <a:gd name="T67" fmla="*/ 2 h 51"/>
                <a:gd name="T68" fmla="*/ 90 w 90"/>
                <a:gd name="T69" fmla="*/ 26 h 51"/>
                <a:gd name="T70" fmla="*/ 90 w 90"/>
                <a:gd name="T71" fmla="*/ 26 h 51"/>
                <a:gd name="T72" fmla="*/ 85 w 90"/>
                <a:gd name="T73" fmla="*/ 21 h 51"/>
                <a:gd name="T74" fmla="*/ 75 w 90"/>
                <a:gd name="T75" fmla="*/ 21 h 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0"/>
                <a:gd name="T115" fmla="*/ 0 h 51"/>
                <a:gd name="T116" fmla="*/ 90 w 90"/>
                <a:gd name="T117" fmla="*/ 51 h 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0" h="51">
                  <a:moveTo>
                    <a:pt x="75" y="21"/>
                  </a:moveTo>
                  <a:lnTo>
                    <a:pt x="22" y="40"/>
                  </a:lnTo>
                  <a:lnTo>
                    <a:pt x="14" y="43"/>
                  </a:lnTo>
                  <a:lnTo>
                    <a:pt x="14" y="51"/>
                  </a:lnTo>
                  <a:lnTo>
                    <a:pt x="12" y="51"/>
                  </a:lnTo>
                  <a:lnTo>
                    <a:pt x="1" y="15"/>
                  </a:lnTo>
                  <a:lnTo>
                    <a:pt x="0" y="8"/>
                  </a:lnTo>
                  <a:lnTo>
                    <a:pt x="4" y="5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6" y="8"/>
                  </a:lnTo>
                  <a:lnTo>
                    <a:pt x="3" y="13"/>
                  </a:lnTo>
                  <a:lnTo>
                    <a:pt x="4" y="19"/>
                  </a:lnTo>
                  <a:lnTo>
                    <a:pt x="8" y="27"/>
                  </a:lnTo>
                  <a:lnTo>
                    <a:pt x="9" y="33"/>
                  </a:lnTo>
                  <a:lnTo>
                    <a:pt x="15" y="32"/>
                  </a:lnTo>
                  <a:lnTo>
                    <a:pt x="39" y="24"/>
                  </a:lnTo>
                  <a:lnTo>
                    <a:pt x="44" y="22"/>
                  </a:lnTo>
                  <a:lnTo>
                    <a:pt x="44" y="18"/>
                  </a:lnTo>
                  <a:lnTo>
                    <a:pt x="42" y="13"/>
                  </a:lnTo>
                  <a:lnTo>
                    <a:pt x="39" y="8"/>
                  </a:lnTo>
                  <a:lnTo>
                    <a:pt x="31" y="7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42" y="5"/>
                  </a:lnTo>
                  <a:lnTo>
                    <a:pt x="44" y="13"/>
                  </a:lnTo>
                  <a:lnTo>
                    <a:pt x="45" y="16"/>
                  </a:lnTo>
                  <a:lnTo>
                    <a:pt x="47" y="21"/>
                  </a:lnTo>
                  <a:lnTo>
                    <a:pt x="52" y="21"/>
                  </a:lnTo>
                  <a:lnTo>
                    <a:pt x="72" y="15"/>
                  </a:lnTo>
                  <a:lnTo>
                    <a:pt x="80" y="10"/>
                  </a:lnTo>
                  <a:lnTo>
                    <a:pt x="80" y="2"/>
                  </a:lnTo>
                  <a:lnTo>
                    <a:pt x="82" y="2"/>
                  </a:lnTo>
                  <a:lnTo>
                    <a:pt x="90" y="26"/>
                  </a:lnTo>
                  <a:lnTo>
                    <a:pt x="85" y="21"/>
                  </a:lnTo>
                  <a:lnTo>
                    <a:pt x="75" y="21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7" name="Freeform 148"/>
            <p:cNvSpPr>
              <a:spLocks/>
            </p:cNvSpPr>
            <p:nvPr/>
          </p:nvSpPr>
          <p:spPr bwMode="auto">
            <a:xfrm>
              <a:off x="7777946" y="6103520"/>
              <a:ext cx="51028" cy="46706"/>
            </a:xfrm>
            <a:custGeom>
              <a:avLst/>
              <a:gdLst>
                <a:gd name="T0" fmla="*/ 81 w 94"/>
                <a:gd name="T1" fmla="*/ 65 h 87"/>
                <a:gd name="T2" fmla="*/ 24 w 94"/>
                <a:gd name="T3" fmla="*/ 78 h 87"/>
                <a:gd name="T4" fmla="*/ 16 w 94"/>
                <a:gd name="T5" fmla="*/ 81 h 87"/>
                <a:gd name="T6" fmla="*/ 16 w 94"/>
                <a:gd name="T7" fmla="*/ 87 h 87"/>
                <a:gd name="T8" fmla="*/ 15 w 94"/>
                <a:gd name="T9" fmla="*/ 87 h 87"/>
                <a:gd name="T10" fmla="*/ 10 w 94"/>
                <a:gd name="T11" fmla="*/ 63 h 87"/>
                <a:gd name="T12" fmla="*/ 10 w 94"/>
                <a:gd name="T13" fmla="*/ 63 h 87"/>
                <a:gd name="T14" fmla="*/ 15 w 94"/>
                <a:gd name="T15" fmla="*/ 70 h 87"/>
                <a:gd name="T16" fmla="*/ 23 w 94"/>
                <a:gd name="T17" fmla="*/ 70 h 87"/>
                <a:gd name="T18" fmla="*/ 45 w 94"/>
                <a:gd name="T19" fmla="*/ 65 h 87"/>
                <a:gd name="T20" fmla="*/ 49 w 94"/>
                <a:gd name="T21" fmla="*/ 59 h 87"/>
                <a:gd name="T22" fmla="*/ 43 w 94"/>
                <a:gd name="T23" fmla="*/ 27 h 87"/>
                <a:gd name="T24" fmla="*/ 42 w 94"/>
                <a:gd name="T25" fmla="*/ 23 h 87"/>
                <a:gd name="T26" fmla="*/ 37 w 94"/>
                <a:gd name="T27" fmla="*/ 23 h 87"/>
                <a:gd name="T28" fmla="*/ 15 w 94"/>
                <a:gd name="T29" fmla="*/ 26 h 87"/>
                <a:gd name="T30" fmla="*/ 7 w 94"/>
                <a:gd name="T31" fmla="*/ 29 h 87"/>
                <a:gd name="T32" fmla="*/ 5 w 94"/>
                <a:gd name="T33" fmla="*/ 35 h 87"/>
                <a:gd name="T34" fmla="*/ 5 w 94"/>
                <a:gd name="T35" fmla="*/ 35 h 87"/>
                <a:gd name="T36" fmla="*/ 0 w 94"/>
                <a:gd name="T37" fmla="*/ 12 h 87"/>
                <a:gd name="T38" fmla="*/ 2 w 94"/>
                <a:gd name="T39" fmla="*/ 12 h 87"/>
                <a:gd name="T40" fmla="*/ 5 w 94"/>
                <a:gd name="T41" fmla="*/ 18 h 87"/>
                <a:gd name="T42" fmla="*/ 13 w 94"/>
                <a:gd name="T43" fmla="*/ 18 h 87"/>
                <a:gd name="T44" fmla="*/ 70 w 94"/>
                <a:gd name="T45" fmla="*/ 10 h 87"/>
                <a:gd name="T46" fmla="*/ 78 w 94"/>
                <a:gd name="T47" fmla="*/ 7 h 87"/>
                <a:gd name="T48" fmla="*/ 79 w 94"/>
                <a:gd name="T49" fmla="*/ 0 h 87"/>
                <a:gd name="T50" fmla="*/ 81 w 94"/>
                <a:gd name="T51" fmla="*/ 0 h 87"/>
                <a:gd name="T52" fmla="*/ 84 w 94"/>
                <a:gd name="T53" fmla="*/ 23 h 87"/>
                <a:gd name="T54" fmla="*/ 83 w 94"/>
                <a:gd name="T55" fmla="*/ 23 h 87"/>
                <a:gd name="T56" fmla="*/ 79 w 94"/>
                <a:gd name="T57" fmla="*/ 18 h 87"/>
                <a:gd name="T58" fmla="*/ 72 w 94"/>
                <a:gd name="T59" fmla="*/ 18 h 87"/>
                <a:gd name="T60" fmla="*/ 51 w 94"/>
                <a:gd name="T61" fmla="*/ 21 h 87"/>
                <a:gd name="T62" fmla="*/ 46 w 94"/>
                <a:gd name="T63" fmla="*/ 23 h 87"/>
                <a:gd name="T64" fmla="*/ 46 w 94"/>
                <a:gd name="T65" fmla="*/ 27 h 87"/>
                <a:gd name="T66" fmla="*/ 51 w 94"/>
                <a:gd name="T67" fmla="*/ 57 h 87"/>
                <a:gd name="T68" fmla="*/ 53 w 94"/>
                <a:gd name="T69" fmla="*/ 62 h 87"/>
                <a:gd name="T70" fmla="*/ 59 w 94"/>
                <a:gd name="T71" fmla="*/ 62 h 87"/>
                <a:gd name="T72" fmla="*/ 78 w 94"/>
                <a:gd name="T73" fmla="*/ 57 h 87"/>
                <a:gd name="T74" fmla="*/ 87 w 94"/>
                <a:gd name="T75" fmla="*/ 54 h 87"/>
                <a:gd name="T76" fmla="*/ 87 w 94"/>
                <a:gd name="T77" fmla="*/ 48 h 87"/>
                <a:gd name="T78" fmla="*/ 89 w 94"/>
                <a:gd name="T79" fmla="*/ 48 h 87"/>
                <a:gd name="T80" fmla="*/ 94 w 94"/>
                <a:gd name="T81" fmla="*/ 70 h 87"/>
                <a:gd name="T82" fmla="*/ 92 w 94"/>
                <a:gd name="T83" fmla="*/ 70 h 87"/>
                <a:gd name="T84" fmla="*/ 89 w 94"/>
                <a:gd name="T85" fmla="*/ 65 h 87"/>
                <a:gd name="T86" fmla="*/ 81 w 94"/>
                <a:gd name="T87" fmla="*/ 65 h 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4"/>
                <a:gd name="T133" fmla="*/ 0 h 87"/>
                <a:gd name="T134" fmla="*/ 94 w 94"/>
                <a:gd name="T135" fmla="*/ 87 h 8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4" h="87">
                  <a:moveTo>
                    <a:pt x="81" y="65"/>
                  </a:moveTo>
                  <a:lnTo>
                    <a:pt x="24" y="78"/>
                  </a:lnTo>
                  <a:lnTo>
                    <a:pt x="16" y="81"/>
                  </a:lnTo>
                  <a:lnTo>
                    <a:pt x="16" y="87"/>
                  </a:lnTo>
                  <a:lnTo>
                    <a:pt x="15" y="87"/>
                  </a:lnTo>
                  <a:lnTo>
                    <a:pt x="10" y="63"/>
                  </a:lnTo>
                  <a:lnTo>
                    <a:pt x="15" y="70"/>
                  </a:lnTo>
                  <a:lnTo>
                    <a:pt x="23" y="70"/>
                  </a:lnTo>
                  <a:lnTo>
                    <a:pt x="45" y="65"/>
                  </a:lnTo>
                  <a:lnTo>
                    <a:pt x="49" y="59"/>
                  </a:lnTo>
                  <a:lnTo>
                    <a:pt x="43" y="27"/>
                  </a:lnTo>
                  <a:lnTo>
                    <a:pt x="42" y="23"/>
                  </a:lnTo>
                  <a:lnTo>
                    <a:pt x="37" y="23"/>
                  </a:lnTo>
                  <a:lnTo>
                    <a:pt x="15" y="26"/>
                  </a:lnTo>
                  <a:lnTo>
                    <a:pt x="7" y="29"/>
                  </a:lnTo>
                  <a:lnTo>
                    <a:pt x="5" y="35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5" y="18"/>
                  </a:lnTo>
                  <a:lnTo>
                    <a:pt x="13" y="18"/>
                  </a:lnTo>
                  <a:lnTo>
                    <a:pt x="70" y="10"/>
                  </a:lnTo>
                  <a:lnTo>
                    <a:pt x="78" y="7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4" y="23"/>
                  </a:lnTo>
                  <a:lnTo>
                    <a:pt x="83" y="23"/>
                  </a:lnTo>
                  <a:lnTo>
                    <a:pt x="79" y="18"/>
                  </a:lnTo>
                  <a:lnTo>
                    <a:pt x="72" y="18"/>
                  </a:lnTo>
                  <a:lnTo>
                    <a:pt x="51" y="21"/>
                  </a:lnTo>
                  <a:lnTo>
                    <a:pt x="46" y="23"/>
                  </a:lnTo>
                  <a:lnTo>
                    <a:pt x="46" y="27"/>
                  </a:lnTo>
                  <a:lnTo>
                    <a:pt x="51" y="57"/>
                  </a:lnTo>
                  <a:lnTo>
                    <a:pt x="53" y="62"/>
                  </a:lnTo>
                  <a:lnTo>
                    <a:pt x="59" y="62"/>
                  </a:lnTo>
                  <a:lnTo>
                    <a:pt x="78" y="57"/>
                  </a:lnTo>
                  <a:lnTo>
                    <a:pt x="87" y="54"/>
                  </a:lnTo>
                  <a:lnTo>
                    <a:pt x="87" y="48"/>
                  </a:lnTo>
                  <a:lnTo>
                    <a:pt x="89" y="48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89" y="65"/>
                  </a:lnTo>
                  <a:lnTo>
                    <a:pt x="81" y="65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8" name="Freeform 149"/>
            <p:cNvSpPr>
              <a:spLocks/>
            </p:cNvSpPr>
            <p:nvPr/>
          </p:nvSpPr>
          <p:spPr bwMode="auto">
            <a:xfrm>
              <a:off x="7774619" y="6062245"/>
              <a:ext cx="45481" cy="29327"/>
            </a:xfrm>
            <a:custGeom>
              <a:avLst/>
              <a:gdLst>
                <a:gd name="T0" fmla="*/ 70 w 82"/>
                <a:gd name="T1" fmla="*/ 39 h 53"/>
                <a:gd name="T2" fmla="*/ 14 w 82"/>
                <a:gd name="T3" fmla="*/ 44 h 53"/>
                <a:gd name="T4" fmla="*/ 5 w 82"/>
                <a:gd name="T5" fmla="*/ 46 h 53"/>
                <a:gd name="T6" fmla="*/ 3 w 82"/>
                <a:gd name="T7" fmla="*/ 52 h 53"/>
                <a:gd name="T8" fmla="*/ 2 w 82"/>
                <a:gd name="T9" fmla="*/ 53 h 53"/>
                <a:gd name="T10" fmla="*/ 0 w 82"/>
                <a:gd name="T11" fmla="*/ 16 h 53"/>
                <a:gd name="T12" fmla="*/ 2 w 82"/>
                <a:gd name="T13" fmla="*/ 9 h 53"/>
                <a:gd name="T14" fmla="*/ 6 w 82"/>
                <a:gd name="T15" fmla="*/ 6 h 53"/>
                <a:gd name="T16" fmla="*/ 13 w 82"/>
                <a:gd name="T17" fmla="*/ 5 h 53"/>
                <a:gd name="T18" fmla="*/ 13 w 82"/>
                <a:gd name="T19" fmla="*/ 6 h 53"/>
                <a:gd name="T20" fmla="*/ 6 w 82"/>
                <a:gd name="T21" fmla="*/ 9 h 53"/>
                <a:gd name="T22" fmla="*/ 2 w 82"/>
                <a:gd name="T23" fmla="*/ 19 h 53"/>
                <a:gd name="T24" fmla="*/ 2 w 82"/>
                <a:gd name="T25" fmla="*/ 28 h 53"/>
                <a:gd name="T26" fmla="*/ 3 w 82"/>
                <a:gd name="T27" fmla="*/ 35 h 53"/>
                <a:gd name="T28" fmla="*/ 10 w 82"/>
                <a:gd name="T29" fmla="*/ 36 h 53"/>
                <a:gd name="T30" fmla="*/ 35 w 82"/>
                <a:gd name="T31" fmla="*/ 35 h 53"/>
                <a:gd name="T32" fmla="*/ 40 w 82"/>
                <a:gd name="T33" fmla="*/ 35 h 53"/>
                <a:gd name="T34" fmla="*/ 40 w 82"/>
                <a:gd name="T35" fmla="*/ 28 h 53"/>
                <a:gd name="T36" fmla="*/ 40 w 82"/>
                <a:gd name="T37" fmla="*/ 24 h 53"/>
                <a:gd name="T38" fmla="*/ 38 w 82"/>
                <a:gd name="T39" fmla="*/ 17 h 53"/>
                <a:gd name="T40" fmla="*/ 30 w 82"/>
                <a:gd name="T41" fmla="*/ 16 h 53"/>
                <a:gd name="T42" fmla="*/ 30 w 82"/>
                <a:gd name="T43" fmla="*/ 14 h 53"/>
                <a:gd name="T44" fmla="*/ 49 w 82"/>
                <a:gd name="T45" fmla="*/ 12 h 53"/>
                <a:gd name="T46" fmla="*/ 49 w 82"/>
                <a:gd name="T47" fmla="*/ 14 h 53"/>
                <a:gd name="T48" fmla="*/ 43 w 82"/>
                <a:gd name="T49" fmla="*/ 17 h 53"/>
                <a:gd name="T50" fmla="*/ 41 w 82"/>
                <a:gd name="T51" fmla="*/ 24 h 53"/>
                <a:gd name="T52" fmla="*/ 41 w 82"/>
                <a:gd name="T53" fmla="*/ 28 h 53"/>
                <a:gd name="T54" fmla="*/ 48 w 82"/>
                <a:gd name="T55" fmla="*/ 33 h 53"/>
                <a:gd name="T56" fmla="*/ 71 w 82"/>
                <a:gd name="T57" fmla="*/ 31 h 53"/>
                <a:gd name="T58" fmla="*/ 78 w 82"/>
                <a:gd name="T59" fmla="*/ 30 h 53"/>
                <a:gd name="T60" fmla="*/ 78 w 82"/>
                <a:gd name="T61" fmla="*/ 24 h 53"/>
                <a:gd name="T62" fmla="*/ 78 w 82"/>
                <a:gd name="T63" fmla="*/ 16 h 53"/>
                <a:gd name="T64" fmla="*/ 76 w 82"/>
                <a:gd name="T65" fmla="*/ 8 h 53"/>
                <a:gd name="T66" fmla="*/ 68 w 82"/>
                <a:gd name="T67" fmla="*/ 3 h 53"/>
                <a:gd name="T68" fmla="*/ 65 w 82"/>
                <a:gd name="T69" fmla="*/ 1 h 53"/>
                <a:gd name="T70" fmla="*/ 65 w 82"/>
                <a:gd name="T71" fmla="*/ 0 h 53"/>
                <a:gd name="T72" fmla="*/ 73 w 82"/>
                <a:gd name="T73" fmla="*/ 0 h 53"/>
                <a:gd name="T74" fmla="*/ 79 w 82"/>
                <a:gd name="T75" fmla="*/ 1 h 53"/>
                <a:gd name="T76" fmla="*/ 79 w 82"/>
                <a:gd name="T77" fmla="*/ 8 h 53"/>
                <a:gd name="T78" fmla="*/ 82 w 82"/>
                <a:gd name="T79" fmla="*/ 47 h 53"/>
                <a:gd name="T80" fmla="*/ 82 w 82"/>
                <a:gd name="T81" fmla="*/ 47 h 53"/>
                <a:gd name="T82" fmla="*/ 79 w 82"/>
                <a:gd name="T83" fmla="*/ 41 h 53"/>
                <a:gd name="T84" fmla="*/ 70 w 82"/>
                <a:gd name="T85" fmla="*/ 39 h 5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53"/>
                <a:gd name="T131" fmla="*/ 82 w 82"/>
                <a:gd name="T132" fmla="*/ 53 h 5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53">
                  <a:moveTo>
                    <a:pt x="70" y="39"/>
                  </a:moveTo>
                  <a:lnTo>
                    <a:pt x="14" y="44"/>
                  </a:lnTo>
                  <a:lnTo>
                    <a:pt x="5" y="46"/>
                  </a:lnTo>
                  <a:lnTo>
                    <a:pt x="3" y="52"/>
                  </a:lnTo>
                  <a:lnTo>
                    <a:pt x="2" y="53"/>
                  </a:lnTo>
                  <a:lnTo>
                    <a:pt x="0" y="16"/>
                  </a:lnTo>
                  <a:lnTo>
                    <a:pt x="2" y="9"/>
                  </a:lnTo>
                  <a:lnTo>
                    <a:pt x="6" y="6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6" y="9"/>
                  </a:lnTo>
                  <a:lnTo>
                    <a:pt x="2" y="19"/>
                  </a:lnTo>
                  <a:lnTo>
                    <a:pt x="2" y="28"/>
                  </a:lnTo>
                  <a:lnTo>
                    <a:pt x="3" y="35"/>
                  </a:lnTo>
                  <a:lnTo>
                    <a:pt x="10" y="36"/>
                  </a:lnTo>
                  <a:lnTo>
                    <a:pt x="35" y="35"/>
                  </a:lnTo>
                  <a:lnTo>
                    <a:pt x="40" y="35"/>
                  </a:lnTo>
                  <a:lnTo>
                    <a:pt x="40" y="28"/>
                  </a:lnTo>
                  <a:lnTo>
                    <a:pt x="40" y="24"/>
                  </a:lnTo>
                  <a:lnTo>
                    <a:pt x="38" y="17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49" y="12"/>
                  </a:lnTo>
                  <a:lnTo>
                    <a:pt x="49" y="14"/>
                  </a:lnTo>
                  <a:lnTo>
                    <a:pt x="43" y="17"/>
                  </a:lnTo>
                  <a:lnTo>
                    <a:pt x="41" y="24"/>
                  </a:lnTo>
                  <a:lnTo>
                    <a:pt x="41" y="28"/>
                  </a:lnTo>
                  <a:lnTo>
                    <a:pt x="48" y="33"/>
                  </a:lnTo>
                  <a:lnTo>
                    <a:pt x="71" y="31"/>
                  </a:lnTo>
                  <a:lnTo>
                    <a:pt x="78" y="30"/>
                  </a:lnTo>
                  <a:lnTo>
                    <a:pt x="78" y="24"/>
                  </a:lnTo>
                  <a:lnTo>
                    <a:pt x="78" y="16"/>
                  </a:lnTo>
                  <a:lnTo>
                    <a:pt x="76" y="8"/>
                  </a:lnTo>
                  <a:lnTo>
                    <a:pt x="68" y="3"/>
                  </a:lnTo>
                  <a:lnTo>
                    <a:pt x="65" y="1"/>
                  </a:lnTo>
                  <a:lnTo>
                    <a:pt x="65" y="0"/>
                  </a:lnTo>
                  <a:lnTo>
                    <a:pt x="73" y="0"/>
                  </a:lnTo>
                  <a:lnTo>
                    <a:pt x="79" y="1"/>
                  </a:lnTo>
                  <a:lnTo>
                    <a:pt x="79" y="8"/>
                  </a:lnTo>
                  <a:lnTo>
                    <a:pt x="82" y="47"/>
                  </a:lnTo>
                  <a:lnTo>
                    <a:pt x="79" y="41"/>
                  </a:lnTo>
                  <a:lnTo>
                    <a:pt x="70" y="39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199" name="Freeform 150"/>
            <p:cNvSpPr>
              <a:spLocks/>
            </p:cNvSpPr>
            <p:nvPr/>
          </p:nvSpPr>
          <p:spPr bwMode="auto">
            <a:xfrm>
              <a:off x="7772400" y="6006849"/>
              <a:ext cx="47700" cy="44534"/>
            </a:xfrm>
            <a:custGeom>
              <a:avLst/>
              <a:gdLst>
                <a:gd name="T0" fmla="*/ 71 w 85"/>
                <a:gd name="T1" fmla="*/ 70 h 82"/>
                <a:gd name="T2" fmla="*/ 0 w 85"/>
                <a:gd name="T3" fmla="*/ 41 h 82"/>
                <a:gd name="T4" fmla="*/ 0 w 85"/>
                <a:gd name="T5" fmla="*/ 35 h 82"/>
                <a:gd name="T6" fmla="*/ 73 w 85"/>
                <a:gd name="T7" fmla="*/ 12 h 82"/>
                <a:gd name="T8" fmla="*/ 84 w 85"/>
                <a:gd name="T9" fmla="*/ 0 h 82"/>
                <a:gd name="T10" fmla="*/ 85 w 85"/>
                <a:gd name="T11" fmla="*/ 0 h 82"/>
                <a:gd name="T12" fmla="*/ 82 w 85"/>
                <a:gd name="T13" fmla="*/ 29 h 82"/>
                <a:gd name="T14" fmla="*/ 82 w 85"/>
                <a:gd name="T15" fmla="*/ 29 h 82"/>
                <a:gd name="T16" fmla="*/ 81 w 85"/>
                <a:gd name="T17" fmla="*/ 19 h 82"/>
                <a:gd name="T18" fmla="*/ 73 w 85"/>
                <a:gd name="T19" fmla="*/ 19 h 82"/>
                <a:gd name="T20" fmla="*/ 60 w 85"/>
                <a:gd name="T21" fmla="*/ 24 h 82"/>
                <a:gd name="T22" fmla="*/ 55 w 85"/>
                <a:gd name="T23" fmla="*/ 29 h 82"/>
                <a:gd name="T24" fmla="*/ 55 w 85"/>
                <a:gd name="T25" fmla="*/ 56 h 82"/>
                <a:gd name="T26" fmla="*/ 58 w 85"/>
                <a:gd name="T27" fmla="*/ 60 h 82"/>
                <a:gd name="T28" fmla="*/ 71 w 85"/>
                <a:gd name="T29" fmla="*/ 67 h 82"/>
                <a:gd name="T30" fmla="*/ 79 w 85"/>
                <a:gd name="T31" fmla="*/ 67 h 82"/>
                <a:gd name="T32" fmla="*/ 81 w 85"/>
                <a:gd name="T33" fmla="*/ 56 h 82"/>
                <a:gd name="T34" fmla="*/ 82 w 85"/>
                <a:gd name="T35" fmla="*/ 56 h 82"/>
                <a:gd name="T36" fmla="*/ 82 w 85"/>
                <a:gd name="T37" fmla="*/ 82 h 82"/>
                <a:gd name="T38" fmla="*/ 81 w 85"/>
                <a:gd name="T39" fmla="*/ 82 h 82"/>
                <a:gd name="T40" fmla="*/ 79 w 85"/>
                <a:gd name="T41" fmla="*/ 75 h 82"/>
                <a:gd name="T42" fmla="*/ 71 w 85"/>
                <a:gd name="T43" fmla="*/ 70 h 8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5"/>
                <a:gd name="T67" fmla="*/ 0 h 82"/>
                <a:gd name="T68" fmla="*/ 85 w 85"/>
                <a:gd name="T69" fmla="*/ 82 h 8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5" h="82">
                  <a:moveTo>
                    <a:pt x="71" y="70"/>
                  </a:moveTo>
                  <a:lnTo>
                    <a:pt x="0" y="41"/>
                  </a:lnTo>
                  <a:lnTo>
                    <a:pt x="0" y="35"/>
                  </a:lnTo>
                  <a:lnTo>
                    <a:pt x="73" y="12"/>
                  </a:lnTo>
                  <a:lnTo>
                    <a:pt x="84" y="0"/>
                  </a:lnTo>
                  <a:lnTo>
                    <a:pt x="85" y="0"/>
                  </a:lnTo>
                  <a:lnTo>
                    <a:pt x="82" y="29"/>
                  </a:lnTo>
                  <a:lnTo>
                    <a:pt x="81" y="19"/>
                  </a:lnTo>
                  <a:lnTo>
                    <a:pt x="73" y="19"/>
                  </a:lnTo>
                  <a:lnTo>
                    <a:pt x="60" y="24"/>
                  </a:lnTo>
                  <a:lnTo>
                    <a:pt x="55" y="29"/>
                  </a:lnTo>
                  <a:lnTo>
                    <a:pt x="55" y="56"/>
                  </a:lnTo>
                  <a:lnTo>
                    <a:pt x="58" y="60"/>
                  </a:lnTo>
                  <a:lnTo>
                    <a:pt x="71" y="67"/>
                  </a:lnTo>
                  <a:lnTo>
                    <a:pt x="79" y="67"/>
                  </a:lnTo>
                  <a:lnTo>
                    <a:pt x="81" y="56"/>
                  </a:lnTo>
                  <a:lnTo>
                    <a:pt x="82" y="56"/>
                  </a:lnTo>
                  <a:lnTo>
                    <a:pt x="82" y="82"/>
                  </a:lnTo>
                  <a:lnTo>
                    <a:pt x="81" y="82"/>
                  </a:lnTo>
                  <a:lnTo>
                    <a:pt x="79" y="75"/>
                  </a:lnTo>
                  <a:lnTo>
                    <a:pt x="71" y="70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0" name="Freeform 151"/>
            <p:cNvSpPr>
              <a:spLocks/>
            </p:cNvSpPr>
            <p:nvPr/>
          </p:nvSpPr>
          <p:spPr bwMode="auto">
            <a:xfrm>
              <a:off x="7781274" y="6022056"/>
              <a:ext cx="19967" cy="14120"/>
            </a:xfrm>
            <a:custGeom>
              <a:avLst/>
              <a:gdLst>
                <a:gd name="T0" fmla="*/ 28 w 36"/>
                <a:gd name="T1" fmla="*/ 27 h 27"/>
                <a:gd name="T2" fmla="*/ 6 w 36"/>
                <a:gd name="T3" fmla="*/ 17 h 27"/>
                <a:gd name="T4" fmla="*/ 0 w 36"/>
                <a:gd name="T5" fmla="*/ 12 h 27"/>
                <a:gd name="T6" fmla="*/ 6 w 36"/>
                <a:gd name="T7" fmla="*/ 8 h 27"/>
                <a:gd name="T8" fmla="*/ 28 w 36"/>
                <a:gd name="T9" fmla="*/ 0 h 27"/>
                <a:gd name="T10" fmla="*/ 35 w 36"/>
                <a:gd name="T11" fmla="*/ 0 h 27"/>
                <a:gd name="T12" fmla="*/ 36 w 36"/>
                <a:gd name="T13" fmla="*/ 6 h 27"/>
                <a:gd name="T14" fmla="*/ 36 w 36"/>
                <a:gd name="T15" fmla="*/ 20 h 27"/>
                <a:gd name="T16" fmla="*/ 35 w 36"/>
                <a:gd name="T17" fmla="*/ 27 h 27"/>
                <a:gd name="T18" fmla="*/ 28 w 36"/>
                <a:gd name="T19" fmla="*/ 27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27"/>
                <a:gd name="T32" fmla="*/ 36 w 36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27">
                  <a:moveTo>
                    <a:pt x="28" y="27"/>
                  </a:moveTo>
                  <a:lnTo>
                    <a:pt x="6" y="17"/>
                  </a:lnTo>
                  <a:lnTo>
                    <a:pt x="0" y="12"/>
                  </a:lnTo>
                  <a:lnTo>
                    <a:pt x="6" y="8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36" y="6"/>
                  </a:lnTo>
                  <a:lnTo>
                    <a:pt x="36" y="20"/>
                  </a:lnTo>
                  <a:lnTo>
                    <a:pt x="35" y="27"/>
                  </a:lnTo>
                  <a:lnTo>
                    <a:pt x="28" y="27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1" name="Freeform 152"/>
            <p:cNvSpPr>
              <a:spLocks/>
            </p:cNvSpPr>
            <p:nvPr/>
          </p:nvSpPr>
          <p:spPr bwMode="auto">
            <a:xfrm>
              <a:off x="7775728" y="5967747"/>
              <a:ext cx="47700" cy="27155"/>
            </a:xfrm>
            <a:custGeom>
              <a:avLst/>
              <a:gdLst>
                <a:gd name="T0" fmla="*/ 70 w 86"/>
                <a:gd name="T1" fmla="*/ 41 h 50"/>
                <a:gd name="T2" fmla="*/ 13 w 86"/>
                <a:gd name="T3" fmla="*/ 33 h 50"/>
                <a:gd name="T4" fmla="*/ 5 w 86"/>
                <a:gd name="T5" fmla="*/ 33 h 50"/>
                <a:gd name="T6" fmla="*/ 2 w 86"/>
                <a:gd name="T7" fmla="*/ 39 h 50"/>
                <a:gd name="T8" fmla="*/ 0 w 86"/>
                <a:gd name="T9" fmla="*/ 39 h 50"/>
                <a:gd name="T10" fmla="*/ 5 w 86"/>
                <a:gd name="T11" fmla="*/ 14 h 50"/>
                <a:gd name="T12" fmla="*/ 5 w 86"/>
                <a:gd name="T13" fmla="*/ 16 h 50"/>
                <a:gd name="T14" fmla="*/ 7 w 86"/>
                <a:gd name="T15" fmla="*/ 22 h 50"/>
                <a:gd name="T16" fmla="*/ 15 w 86"/>
                <a:gd name="T17" fmla="*/ 25 h 50"/>
                <a:gd name="T18" fmla="*/ 73 w 86"/>
                <a:gd name="T19" fmla="*/ 33 h 50"/>
                <a:gd name="T20" fmla="*/ 79 w 86"/>
                <a:gd name="T21" fmla="*/ 33 h 50"/>
                <a:gd name="T22" fmla="*/ 81 w 86"/>
                <a:gd name="T23" fmla="*/ 27 h 50"/>
                <a:gd name="T24" fmla="*/ 82 w 86"/>
                <a:gd name="T25" fmla="*/ 19 h 50"/>
                <a:gd name="T26" fmla="*/ 82 w 86"/>
                <a:gd name="T27" fmla="*/ 11 h 50"/>
                <a:gd name="T28" fmla="*/ 76 w 86"/>
                <a:gd name="T29" fmla="*/ 5 h 50"/>
                <a:gd name="T30" fmla="*/ 73 w 86"/>
                <a:gd name="T31" fmla="*/ 2 h 50"/>
                <a:gd name="T32" fmla="*/ 73 w 86"/>
                <a:gd name="T33" fmla="*/ 0 h 50"/>
                <a:gd name="T34" fmla="*/ 81 w 86"/>
                <a:gd name="T35" fmla="*/ 3 h 50"/>
                <a:gd name="T36" fmla="*/ 86 w 86"/>
                <a:gd name="T37" fmla="*/ 5 h 50"/>
                <a:gd name="T38" fmla="*/ 86 w 86"/>
                <a:gd name="T39" fmla="*/ 11 h 50"/>
                <a:gd name="T40" fmla="*/ 81 w 86"/>
                <a:gd name="T41" fmla="*/ 50 h 50"/>
                <a:gd name="T42" fmla="*/ 79 w 86"/>
                <a:gd name="T43" fmla="*/ 50 h 50"/>
                <a:gd name="T44" fmla="*/ 78 w 86"/>
                <a:gd name="T45" fmla="*/ 44 h 50"/>
                <a:gd name="T46" fmla="*/ 70 w 86"/>
                <a:gd name="T47" fmla="*/ 41 h 5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6"/>
                <a:gd name="T73" fmla="*/ 0 h 50"/>
                <a:gd name="T74" fmla="*/ 86 w 86"/>
                <a:gd name="T75" fmla="*/ 50 h 5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6" h="50">
                  <a:moveTo>
                    <a:pt x="70" y="41"/>
                  </a:moveTo>
                  <a:lnTo>
                    <a:pt x="13" y="33"/>
                  </a:lnTo>
                  <a:lnTo>
                    <a:pt x="5" y="33"/>
                  </a:lnTo>
                  <a:lnTo>
                    <a:pt x="2" y="39"/>
                  </a:lnTo>
                  <a:lnTo>
                    <a:pt x="0" y="39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7" y="22"/>
                  </a:lnTo>
                  <a:lnTo>
                    <a:pt x="15" y="25"/>
                  </a:lnTo>
                  <a:lnTo>
                    <a:pt x="73" y="33"/>
                  </a:lnTo>
                  <a:lnTo>
                    <a:pt x="79" y="33"/>
                  </a:lnTo>
                  <a:lnTo>
                    <a:pt x="81" y="27"/>
                  </a:lnTo>
                  <a:lnTo>
                    <a:pt x="82" y="19"/>
                  </a:lnTo>
                  <a:lnTo>
                    <a:pt x="82" y="11"/>
                  </a:lnTo>
                  <a:lnTo>
                    <a:pt x="76" y="5"/>
                  </a:lnTo>
                  <a:lnTo>
                    <a:pt x="73" y="2"/>
                  </a:lnTo>
                  <a:lnTo>
                    <a:pt x="73" y="0"/>
                  </a:lnTo>
                  <a:lnTo>
                    <a:pt x="81" y="3"/>
                  </a:lnTo>
                  <a:lnTo>
                    <a:pt x="86" y="5"/>
                  </a:lnTo>
                  <a:lnTo>
                    <a:pt x="86" y="11"/>
                  </a:lnTo>
                  <a:lnTo>
                    <a:pt x="81" y="50"/>
                  </a:lnTo>
                  <a:lnTo>
                    <a:pt x="79" y="50"/>
                  </a:lnTo>
                  <a:lnTo>
                    <a:pt x="78" y="44"/>
                  </a:lnTo>
                  <a:lnTo>
                    <a:pt x="70" y="41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2" name="Freeform 153"/>
            <p:cNvSpPr>
              <a:spLocks/>
            </p:cNvSpPr>
            <p:nvPr/>
          </p:nvSpPr>
          <p:spPr bwMode="auto">
            <a:xfrm>
              <a:off x="7782384" y="5918868"/>
              <a:ext cx="48809" cy="36930"/>
            </a:xfrm>
            <a:custGeom>
              <a:avLst/>
              <a:gdLst>
                <a:gd name="T0" fmla="*/ 73 w 89"/>
                <a:gd name="T1" fmla="*/ 49 h 68"/>
                <a:gd name="T2" fmla="*/ 16 w 89"/>
                <a:gd name="T3" fmla="*/ 36 h 68"/>
                <a:gd name="T4" fmla="*/ 10 w 89"/>
                <a:gd name="T5" fmla="*/ 36 h 68"/>
                <a:gd name="T6" fmla="*/ 7 w 89"/>
                <a:gd name="T7" fmla="*/ 42 h 68"/>
                <a:gd name="T8" fmla="*/ 5 w 89"/>
                <a:gd name="T9" fmla="*/ 50 h 68"/>
                <a:gd name="T10" fmla="*/ 5 w 89"/>
                <a:gd name="T11" fmla="*/ 58 h 68"/>
                <a:gd name="T12" fmla="*/ 10 w 89"/>
                <a:gd name="T13" fmla="*/ 61 h 68"/>
                <a:gd name="T14" fmla="*/ 16 w 89"/>
                <a:gd name="T15" fmla="*/ 66 h 68"/>
                <a:gd name="T16" fmla="*/ 16 w 89"/>
                <a:gd name="T17" fmla="*/ 68 h 68"/>
                <a:gd name="T18" fmla="*/ 5 w 89"/>
                <a:gd name="T19" fmla="*/ 63 h 68"/>
                <a:gd name="T20" fmla="*/ 0 w 89"/>
                <a:gd name="T21" fmla="*/ 57 h 68"/>
                <a:gd name="T22" fmla="*/ 13 w 89"/>
                <a:gd name="T23" fmla="*/ 5 h 68"/>
                <a:gd name="T24" fmla="*/ 15 w 89"/>
                <a:gd name="T25" fmla="*/ 0 h 68"/>
                <a:gd name="T26" fmla="*/ 19 w 89"/>
                <a:gd name="T27" fmla="*/ 0 h 68"/>
                <a:gd name="T28" fmla="*/ 30 w 89"/>
                <a:gd name="T29" fmla="*/ 1 h 68"/>
                <a:gd name="T30" fmla="*/ 30 w 89"/>
                <a:gd name="T31" fmla="*/ 1 h 68"/>
                <a:gd name="T32" fmla="*/ 24 w 89"/>
                <a:gd name="T33" fmla="*/ 3 h 68"/>
                <a:gd name="T34" fmla="*/ 18 w 89"/>
                <a:gd name="T35" fmla="*/ 5 h 68"/>
                <a:gd name="T36" fmla="*/ 15 w 89"/>
                <a:gd name="T37" fmla="*/ 11 h 68"/>
                <a:gd name="T38" fmla="*/ 13 w 89"/>
                <a:gd name="T39" fmla="*/ 20 h 68"/>
                <a:gd name="T40" fmla="*/ 13 w 89"/>
                <a:gd name="T41" fmla="*/ 27 h 68"/>
                <a:gd name="T42" fmla="*/ 18 w 89"/>
                <a:gd name="T43" fmla="*/ 28 h 68"/>
                <a:gd name="T44" fmla="*/ 75 w 89"/>
                <a:gd name="T45" fmla="*/ 41 h 68"/>
                <a:gd name="T46" fmla="*/ 84 w 89"/>
                <a:gd name="T47" fmla="*/ 42 h 68"/>
                <a:gd name="T48" fmla="*/ 87 w 89"/>
                <a:gd name="T49" fmla="*/ 34 h 68"/>
                <a:gd name="T50" fmla="*/ 89 w 89"/>
                <a:gd name="T51" fmla="*/ 34 h 68"/>
                <a:gd name="T52" fmla="*/ 82 w 89"/>
                <a:gd name="T53" fmla="*/ 61 h 68"/>
                <a:gd name="T54" fmla="*/ 81 w 89"/>
                <a:gd name="T55" fmla="*/ 61 h 68"/>
                <a:gd name="T56" fmla="*/ 81 w 89"/>
                <a:gd name="T57" fmla="*/ 53 h 68"/>
                <a:gd name="T58" fmla="*/ 73 w 89"/>
                <a:gd name="T59" fmla="*/ 49 h 6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"/>
                <a:gd name="T91" fmla="*/ 0 h 68"/>
                <a:gd name="T92" fmla="*/ 89 w 89"/>
                <a:gd name="T93" fmla="*/ 68 h 6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" h="68">
                  <a:moveTo>
                    <a:pt x="73" y="49"/>
                  </a:moveTo>
                  <a:lnTo>
                    <a:pt x="16" y="36"/>
                  </a:lnTo>
                  <a:lnTo>
                    <a:pt x="10" y="36"/>
                  </a:lnTo>
                  <a:lnTo>
                    <a:pt x="7" y="42"/>
                  </a:lnTo>
                  <a:lnTo>
                    <a:pt x="5" y="50"/>
                  </a:lnTo>
                  <a:lnTo>
                    <a:pt x="5" y="58"/>
                  </a:lnTo>
                  <a:lnTo>
                    <a:pt x="10" y="61"/>
                  </a:lnTo>
                  <a:lnTo>
                    <a:pt x="16" y="66"/>
                  </a:lnTo>
                  <a:lnTo>
                    <a:pt x="16" y="68"/>
                  </a:lnTo>
                  <a:lnTo>
                    <a:pt x="5" y="63"/>
                  </a:lnTo>
                  <a:lnTo>
                    <a:pt x="0" y="57"/>
                  </a:lnTo>
                  <a:lnTo>
                    <a:pt x="13" y="5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30" y="1"/>
                  </a:lnTo>
                  <a:lnTo>
                    <a:pt x="24" y="3"/>
                  </a:lnTo>
                  <a:lnTo>
                    <a:pt x="18" y="5"/>
                  </a:lnTo>
                  <a:lnTo>
                    <a:pt x="15" y="11"/>
                  </a:lnTo>
                  <a:lnTo>
                    <a:pt x="13" y="20"/>
                  </a:lnTo>
                  <a:lnTo>
                    <a:pt x="13" y="27"/>
                  </a:lnTo>
                  <a:lnTo>
                    <a:pt x="18" y="28"/>
                  </a:lnTo>
                  <a:lnTo>
                    <a:pt x="75" y="41"/>
                  </a:lnTo>
                  <a:lnTo>
                    <a:pt x="84" y="42"/>
                  </a:lnTo>
                  <a:lnTo>
                    <a:pt x="87" y="34"/>
                  </a:lnTo>
                  <a:lnTo>
                    <a:pt x="89" y="34"/>
                  </a:lnTo>
                  <a:lnTo>
                    <a:pt x="82" y="61"/>
                  </a:lnTo>
                  <a:lnTo>
                    <a:pt x="81" y="61"/>
                  </a:lnTo>
                  <a:lnTo>
                    <a:pt x="81" y="53"/>
                  </a:lnTo>
                  <a:lnTo>
                    <a:pt x="73" y="49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3" name="Freeform 154"/>
            <p:cNvSpPr>
              <a:spLocks/>
            </p:cNvSpPr>
            <p:nvPr/>
          </p:nvSpPr>
          <p:spPr bwMode="auto">
            <a:xfrm>
              <a:off x="7793477" y="5865645"/>
              <a:ext cx="55465" cy="52137"/>
            </a:xfrm>
            <a:custGeom>
              <a:avLst/>
              <a:gdLst>
                <a:gd name="T0" fmla="*/ 69 w 101"/>
                <a:gd name="T1" fmla="*/ 86 h 96"/>
                <a:gd name="T2" fmla="*/ 14 w 101"/>
                <a:gd name="T3" fmla="*/ 69 h 96"/>
                <a:gd name="T4" fmla="*/ 6 w 101"/>
                <a:gd name="T5" fmla="*/ 69 h 96"/>
                <a:gd name="T6" fmla="*/ 1 w 101"/>
                <a:gd name="T7" fmla="*/ 74 h 96"/>
                <a:gd name="T8" fmla="*/ 0 w 101"/>
                <a:gd name="T9" fmla="*/ 74 h 96"/>
                <a:gd name="T10" fmla="*/ 8 w 101"/>
                <a:gd name="T11" fmla="*/ 50 h 96"/>
                <a:gd name="T12" fmla="*/ 9 w 101"/>
                <a:gd name="T13" fmla="*/ 50 h 96"/>
                <a:gd name="T14" fmla="*/ 9 w 101"/>
                <a:gd name="T15" fmla="*/ 58 h 96"/>
                <a:gd name="T16" fmla="*/ 17 w 101"/>
                <a:gd name="T17" fmla="*/ 61 h 96"/>
                <a:gd name="T18" fmla="*/ 38 w 101"/>
                <a:gd name="T19" fmla="*/ 67 h 96"/>
                <a:gd name="T20" fmla="*/ 44 w 101"/>
                <a:gd name="T21" fmla="*/ 64 h 96"/>
                <a:gd name="T22" fmla="*/ 55 w 101"/>
                <a:gd name="T23" fmla="*/ 34 h 96"/>
                <a:gd name="T24" fmla="*/ 52 w 101"/>
                <a:gd name="T25" fmla="*/ 26 h 96"/>
                <a:gd name="T26" fmla="*/ 31 w 101"/>
                <a:gd name="T27" fmla="*/ 20 h 96"/>
                <a:gd name="T28" fmla="*/ 24 w 101"/>
                <a:gd name="T29" fmla="*/ 18 h 96"/>
                <a:gd name="T30" fmla="*/ 19 w 101"/>
                <a:gd name="T31" fmla="*/ 23 h 96"/>
                <a:gd name="T32" fmla="*/ 17 w 101"/>
                <a:gd name="T33" fmla="*/ 23 h 96"/>
                <a:gd name="T34" fmla="*/ 27 w 101"/>
                <a:gd name="T35" fmla="*/ 0 h 96"/>
                <a:gd name="T36" fmla="*/ 27 w 101"/>
                <a:gd name="T37" fmla="*/ 7 h 96"/>
                <a:gd name="T38" fmla="*/ 35 w 101"/>
                <a:gd name="T39" fmla="*/ 12 h 96"/>
                <a:gd name="T40" fmla="*/ 88 w 101"/>
                <a:gd name="T41" fmla="*/ 33 h 96"/>
                <a:gd name="T42" fmla="*/ 96 w 101"/>
                <a:gd name="T43" fmla="*/ 34 h 96"/>
                <a:gd name="T44" fmla="*/ 101 w 101"/>
                <a:gd name="T45" fmla="*/ 30 h 96"/>
                <a:gd name="T46" fmla="*/ 101 w 101"/>
                <a:gd name="T47" fmla="*/ 30 h 96"/>
                <a:gd name="T48" fmla="*/ 93 w 101"/>
                <a:gd name="T49" fmla="*/ 50 h 96"/>
                <a:gd name="T50" fmla="*/ 93 w 101"/>
                <a:gd name="T51" fmla="*/ 50 h 96"/>
                <a:gd name="T52" fmla="*/ 93 w 101"/>
                <a:gd name="T53" fmla="*/ 44 h 96"/>
                <a:gd name="T54" fmla="*/ 85 w 101"/>
                <a:gd name="T55" fmla="*/ 39 h 96"/>
                <a:gd name="T56" fmla="*/ 65 w 101"/>
                <a:gd name="T57" fmla="*/ 33 h 96"/>
                <a:gd name="T58" fmla="*/ 60 w 101"/>
                <a:gd name="T59" fmla="*/ 31 h 96"/>
                <a:gd name="T60" fmla="*/ 58 w 101"/>
                <a:gd name="T61" fmla="*/ 36 h 96"/>
                <a:gd name="T62" fmla="*/ 47 w 101"/>
                <a:gd name="T63" fmla="*/ 64 h 96"/>
                <a:gd name="T64" fmla="*/ 47 w 101"/>
                <a:gd name="T65" fmla="*/ 70 h 96"/>
                <a:gd name="T66" fmla="*/ 52 w 101"/>
                <a:gd name="T67" fmla="*/ 72 h 96"/>
                <a:gd name="T68" fmla="*/ 71 w 101"/>
                <a:gd name="T69" fmla="*/ 78 h 96"/>
                <a:gd name="T70" fmla="*/ 80 w 101"/>
                <a:gd name="T71" fmla="*/ 80 h 96"/>
                <a:gd name="T72" fmla="*/ 84 w 101"/>
                <a:gd name="T73" fmla="*/ 75 h 96"/>
                <a:gd name="T74" fmla="*/ 85 w 101"/>
                <a:gd name="T75" fmla="*/ 75 h 96"/>
                <a:gd name="T76" fmla="*/ 77 w 101"/>
                <a:gd name="T77" fmla="*/ 96 h 96"/>
                <a:gd name="T78" fmla="*/ 77 w 101"/>
                <a:gd name="T79" fmla="*/ 96 h 96"/>
                <a:gd name="T80" fmla="*/ 77 w 101"/>
                <a:gd name="T81" fmla="*/ 89 h 96"/>
                <a:gd name="T82" fmla="*/ 69 w 101"/>
                <a:gd name="T83" fmla="*/ 86 h 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1"/>
                <a:gd name="T127" fmla="*/ 0 h 96"/>
                <a:gd name="T128" fmla="*/ 101 w 101"/>
                <a:gd name="T129" fmla="*/ 96 h 9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1" h="96">
                  <a:moveTo>
                    <a:pt x="69" y="86"/>
                  </a:moveTo>
                  <a:lnTo>
                    <a:pt x="14" y="69"/>
                  </a:lnTo>
                  <a:lnTo>
                    <a:pt x="6" y="69"/>
                  </a:lnTo>
                  <a:lnTo>
                    <a:pt x="1" y="74"/>
                  </a:lnTo>
                  <a:lnTo>
                    <a:pt x="0" y="74"/>
                  </a:lnTo>
                  <a:lnTo>
                    <a:pt x="8" y="50"/>
                  </a:lnTo>
                  <a:lnTo>
                    <a:pt x="9" y="50"/>
                  </a:lnTo>
                  <a:lnTo>
                    <a:pt x="9" y="58"/>
                  </a:lnTo>
                  <a:lnTo>
                    <a:pt x="17" y="61"/>
                  </a:lnTo>
                  <a:lnTo>
                    <a:pt x="38" y="67"/>
                  </a:lnTo>
                  <a:lnTo>
                    <a:pt x="44" y="64"/>
                  </a:lnTo>
                  <a:lnTo>
                    <a:pt x="55" y="34"/>
                  </a:lnTo>
                  <a:lnTo>
                    <a:pt x="52" y="26"/>
                  </a:lnTo>
                  <a:lnTo>
                    <a:pt x="31" y="20"/>
                  </a:lnTo>
                  <a:lnTo>
                    <a:pt x="24" y="18"/>
                  </a:lnTo>
                  <a:lnTo>
                    <a:pt x="19" y="23"/>
                  </a:lnTo>
                  <a:lnTo>
                    <a:pt x="17" y="23"/>
                  </a:lnTo>
                  <a:lnTo>
                    <a:pt x="27" y="0"/>
                  </a:lnTo>
                  <a:lnTo>
                    <a:pt x="27" y="7"/>
                  </a:lnTo>
                  <a:lnTo>
                    <a:pt x="35" y="12"/>
                  </a:lnTo>
                  <a:lnTo>
                    <a:pt x="88" y="33"/>
                  </a:lnTo>
                  <a:lnTo>
                    <a:pt x="96" y="34"/>
                  </a:lnTo>
                  <a:lnTo>
                    <a:pt x="101" y="30"/>
                  </a:lnTo>
                  <a:lnTo>
                    <a:pt x="93" y="50"/>
                  </a:lnTo>
                  <a:lnTo>
                    <a:pt x="93" y="44"/>
                  </a:lnTo>
                  <a:lnTo>
                    <a:pt x="85" y="39"/>
                  </a:lnTo>
                  <a:lnTo>
                    <a:pt x="65" y="33"/>
                  </a:lnTo>
                  <a:lnTo>
                    <a:pt x="60" y="31"/>
                  </a:lnTo>
                  <a:lnTo>
                    <a:pt x="58" y="36"/>
                  </a:lnTo>
                  <a:lnTo>
                    <a:pt x="47" y="64"/>
                  </a:lnTo>
                  <a:lnTo>
                    <a:pt x="47" y="70"/>
                  </a:lnTo>
                  <a:lnTo>
                    <a:pt x="52" y="72"/>
                  </a:lnTo>
                  <a:lnTo>
                    <a:pt x="71" y="78"/>
                  </a:lnTo>
                  <a:lnTo>
                    <a:pt x="80" y="80"/>
                  </a:lnTo>
                  <a:lnTo>
                    <a:pt x="84" y="75"/>
                  </a:lnTo>
                  <a:lnTo>
                    <a:pt x="85" y="75"/>
                  </a:lnTo>
                  <a:lnTo>
                    <a:pt x="77" y="96"/>
                  </a:lnTo>
                  <a:lnTo>
                    <a:pt x="77" y="89"/>
                  </a:lnTo>
                  <a:lnTo>
                    <a:pt x="69" y="86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4" name="Freeform 155"/>
            <p:cNvSpPr>
              <a:spLocks noEditPoints="1"/>
            </p:cNvSpPr>
            <p:nvPr/>
          </p:nvSpPr>
          <p:spPr bwMode="auto">
            <a:xfrm>
              <a:off x="7830083" y="5588668"/>
              <a:ext cx="282870" cy="258512"/>
            </a:xfrm>
            <a:custGeom>
              <a:avLst/>
              <a:gdLst>
                <a:gd name="T0" fmla="*/ 2 w 510"/>
                <a:gd name="T1" fmla="*/ 416 h 476"/>
                <a:gd name="T2" fmla="*/ 32 w 510"/>
                <a:gd name="T3" fmla="*/ 430 h 476"/>
                <a:gd name="T4" fmla="*/ 63 w 510"/>
                <a:gd name="T5" fmla="*/ 408 h 476"/>
                <a:gd name="T6" fmla="*/ 65 w 510"/>
                <a:gd name="T7" fmla="*/ 405 h 476"/>
                <a:gd name="T8" fmla="*/ 93 w 510"/>
                <a:gd name="T9" fmla="*/ 417 h 476"/>
                <a:gd name="T10" fmla="*/ 74 w 510"/>
                <a:gd name="T11" fmla="*/ 455 h 476"/>
                <a:gd name="T12" fmla="*/ 32 w 510"/>
                <a:gd name="T13" fmla="*/ 463 h 476"/>
                <a:gd name="T14" fmla="*/ 71 w 510"/>
                <a:gd name="T15" fmla="*/ 433 h 476"/>
                <a:gd name="T16" fmla="*/ 55 w 510"/>
                <a:gd name="T17" fmla="*/ 468 h 476"/>
                <a:gd name="T18" fmla="*/ 33 w 510"/>
                <a:gd name="T19" fmla="*/ 441 h 476"/>
                <a:gd name="T20" fmla="*/ 5 w 510"/>
                <a:gd name="T21" fmla="*/ 416 h 476"/>
                <a:gd name="T22" fmla="*/ 30 w 510"/>
                <a:gd name="T23" fmla="*/ 431 h 476"/>
                <a:gd name="T24" fmla="*/ 70 w 510"/>
                <a:gd name="T25" fmla="*/ 316 h 476"/>
                <a:gd name="T26" fmla="*/ 79 w 510"/>
                <a:gd name="T27" fmla="*/ 301 h 476"/>
                <a:gd name="T28" fmla="*/ 104 w 510"/>
                <a:gd name="T29" fmla="*/ 327 h 476"/>
                <a:gd name="T30" fmla="*/ 127 w 510"/>
                <a:gd name="T31" fmla="*/ 293 h 476"/>
                <a:gd name="T32" fmla="*/ 97 w 510"/>
                <a:gd name="T33" fmla="*/ 277 h 476"/>
                <a:gd name="T34" fmla="*/ 115 w 510"/>
                <a:gd name="T35" fmla="*/ 272 h 476"/>
                <a:gd name="T36" fmla="*/ 172 w 510"/>
                <a:gd name="T37" fmla="*/ 310 h 476"/>
                <a:gd name="T38" fmla="*/ 153 w 510"/>
                <a:gd name="T39" fmla="*/ 315 h 476"/>
                <a:gd name="T40" fmla="*/ 109 w 510"/>
                <a:gd name="T41" fmla="*/ 331 h 476"/>
                <a:gd name="T42" fmla="*/ 142 w 510"/>
                <a:gd name="T43" fmla="*/ 348 h 476"/>
                <a:gd name="T44" fmla="*/ 130 w 510"/>
                <a:gd name="T45" fmla="*/ 359 h 476"/>
                <a:gd name="T46" fmla="*/ 142 w 510"/>
                <a:gd name="T47" fmla="*/ 231 h 476"/>
                <a:gd name="T48" fmla="*/ 153 w 510"/>
                <a:gd name="T49" fmla="*/ 216 h 476"/>
                <a:gd name="T50" fmla="*/ 201 w 510"/>
                <a:gd name="T51" fmla="*/ 266 h 476"/>
                <a:gd name="T52" fmla="*/ 228 w 510"/>
                <a:gd name="T53" fmla="*/ 239 h 476"/>
                <a:gd name="T54" fmla="*/ 179 w 510"/>
                <a:gd name="T55" fmla="*/ 190 h 476"/>
                <a:gd name="T56" fmla="*/ 191 w 510"/>
                <a:gd name="T57" fmla="*/ 183 h 476"/>
                <a:gd name="T58" fmla="*/ 229 w 510"/>
                <a:gd name="T59" fmla="*/ 250 h 476"/>
                <a:gd name="T60" fmla="*/ 166 w 510"/>
                <a:gd name="T61" fmla="*/ 252 h 476"/>
                <a:gd name="T62" fmla="*/ 218 w 510"/>
                <a:gd name="T63" fmla="*/ 156 h 476"/>
                <a:gd name="T64" fmla="*/ 288 w 510"/>
                <a:gd name="T65" fmla="*/ 175 h 476"/>
                <a:gd name="T66" fmla="*/ 292 w 510"/>
                <a:gd name="T67" fmla="*/ 99 h 476"/>
                <a:gd name="T68" fmla="*/ 327 w 510"/>
                <a:gd name="T69" fmla="*/ 159 h 476"/>
                <a:gd name="T70" fmla="*/ 318 w 510"/>
                <a:gd name="T71" fmla="*/ 178 h 476"/>
                <a:gd name="T72" fmla="*/ 284 w 510"/>
                <a:gd name="T73" fmla="*/ 120 h 476"/>
                <a:gd name="T74" fmla="*/ 296 w 510"/>
                <a:gd name="T75" fmla="*/ 189 h 476"/>
                <a:gd name="T76" fmla="*/ 266 w 510"/>
                <a:gd name="T77" fmla="*/ 203 h 476"/>
                <a:gd name="T78" fmla="*/ 262 w 510"/>
                <a:gd name="T79" fmla="*/ 222 h 476"/>
                <a:gd name="T80" fmla="*/ 367 w 510"/>
                <a:gd name="T81" fmla="*/ 120 h 476"/>
                <a:gd name="T82" fmla="*/ 382 w 510"/>
                <a:gd name="T83" fmla="*/ 137 h 476"/>
                <a:gd name="T84" fmla="*/ 354 w 510"/>
                <a:gd name="T85" fmla="*/ 60 h 476"/>
                <a:gd name="T86" fmla="*/ 431 w 510"/>
                <a:gd name="T87" fmla="*/ 110 h 476"/>
                <a:gd name="T88" fmla="*/ 412 w 510"/>
                <a:gd name="T89" fmla="*/ 118 h 476"/>
                <a:gd name="T90" fmla="*/ 370 w 510"/>
                <a:gd name="T91" fmla="*/ 113 h 476"/>
                <a:gd name="T92" fmla="*/ 362 w 510"/>
                <a:gd name="T93" fmla="*/ 72 h 476"/>
                <a:gd name="T94" fmla="*/ 386 w 510"/>
                <a:gd name="T95" fmla="*/ 102 h 476"/>
                <a:gd name="T96" fmla="*/ 453 w 510"/>
                <a:gd name="T97" fmla="*/ 88 h 476"/>
                <a:gd name="T98" fmla="*/ 431 w 510"/>
                <a:gd name="T99" fmla="*/ 23 h 476"/>
                <a:gd name="T100" fmla="*/ 498 w 510"/>
                <a:gd name="T101" fmla="*/ 53 h 476"/>
                <a:gd name="T102" fmla="*/ 469 w 510"/>
                <a:gd name="T103" fmla="*/ 8 h 476"/>
                <a:gd name="T104" fmla="*/ 487 w 510"/>
                <a:gd name="T105" fmla="*/ 14 h 476"/>
                <a:gd name="T106" fmla="*/ 447 w 510"/>
                <a:gd name="T107" fmla="*/ 38 h 476"/>
                <a:gd name="T108" fmla="*/ 461 w 510"/>
                <a:gd name="T109" fmla="*/ 94 h 476"/>
                <a:gd name="T110" fmla="*/ 449 w 510"/>
                <a:gd name="T111" fmla="*/ 102 h 4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10"/>
                <a:gd name="T169" fmla="*/ 0 h 476"/>
                <a:gd name="T170" fmla="*/ 510 w 510"/>
                <a:gd name="T171" fmla="*/ 476 h 4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10" h="476">
                  <a:moveTo>
                    <a:pt x="25" y="442"/>
                  </a:moveTo>
                  <a:lnTo>
                    <a:pt x="10" y="441"/>
                  </a:lnTo>
                  <a:lnTo>
                    <a:pt x="0" y="430"/>
                  </a:lnTo>
                  <a:lnTo>
                    <a:pt x="2" y="416"/>
                  </a:lnTo>
                  <a:lnTo>
                    <a:pt x="11" y="406"/>
                  </a:lnTo>
                  <a:lnTo>
                    <a:pt x="22" y="405"/>
                  </a:lnTo>
                  <a:lnTo>
                    <a:pt x="30" y="414"/>
                  </a:lnTo>
                  <a:lnTo>
                    <a:pt x="32" y="430"/>
                  </a:lnTo>
                  <a:lnTo>
                    <a:pt x="35" y="433"/>
                  </a:lnTo>
                  <a:lnTo>
                    <a:pt x="71" y="425"/>
                  </a:lnTo>
                  <a:lnTo>
                    <a:pt x="74" y="422"/>
                  </a:lnTo>
                  <a:lnTo>
                    <a:pt x="63" y="408"/>
                  </a:lnTo>
                  <a:lnTo>
                    <a:pt x="48" y="408"/>
                  </a:lnTo>
                  <a:lnTo>
                    <a:pt x="46" y="401"/>
                  </a:lnTo>
                  <a:lnTo>
                    <a:pt x="55" y="400"/>
                  </a:lnTo>
                  <a:lnTo>
                    <a:pt x="65" y="405"/>
                  </a:lnTo>
                  <a:lnTo>
                    <a:pt x="76" y="422"/>
                  </a:lnTo>
                  <a:lnTo>
                    <a:pt x="79" y="425"/>
                  </a:lnTo>
                  <a:lnTo>
                    <a:pt x="93" y="417"/>
                  </a:lnTo>
                  <a:lnTo>
                    <a:pt x="92" y="427"/>
                  </a:lnTo>
                  <a:lnTo>
                    <a:pt x="81" y="433"/>
                  </a:lnTo>
                  <a:lnTo>
                    <a:pt x="78" y="436"/>
                  </a:lnTo>
                  <a:lnTo>
                    <a:pt x="74" y="455"/>
                  </a:lnTo>
                  <a:lnTo>
                    <a:pt x="68" y="469"/>
                  </a:lnTo>
                  <a:lnTo>
                    <a:pt x="57" y="476"/>
                  </a:lnTo>
                  <a:lnTo>
                    <a:pt x="43" y="474"/>
                  </a:lnTo>
                  <a:lnTo>
                    <a:pt x="32" y="463"/>
                  </a:lnTo>
                  <a:lnTo>
                    <a:pt x="29" y="446"/>
                  </a:lnTo>
                  <a:lnTo>
                    <a:pt x="25" y="442"/>
                  </a:lnTo>
                  <a:close/>
                  <a:moveTo>
                    <a:pt x="33" y="441"/>
                  </a:moveTo>
                  <a:lnTo>
                    <a:pt x="71" y="433"/>
                  </a:lnTo>
                  <a:lnTo>
                    <a:pt x="76" y="436"/>
                  </a:lnTo>
                  <a:lnTo>
                    <a:pt x="73" y="453"/>
                  </a:lnTo>
                  <a:lnTo>
                    <a:pt x="65" y="463"/>
                  </a:lnTo>
                  <a:lnTo>
                    <a:pt x="55" y="468"/>
                  </a:lnTo>
                  <a:lnTo>
                    <a:pt x="43" y="464"/>
                  </a:lnTo>
                  <a:lnTo>
                    <a:pt x="35" y="457"/>
                  </a:lnTo>
                  <a:lnTo>
                    <a:pt x="32" y="446"/>
                  </a:lnTo>
                  <a:lnTo>
                    <a:pt x="33" y="441"/>
                  </a:lnTo>
                  <a:close/>
                  <a:moveTo>
                    <a:pt x="27" y="435"/>
                  </a:moveTo>
                  <a:lnTo>
                    <a:pt x="16" y="435"/>
                  </a:lnTo>
                  <a:lnTo>
                    <a:pt x="5" y="430"/>
                  </a:lnTo>
                  <a:lnTo>
                    <a:pt x="5" y="416"/>
                  </a:lnTo>
                  <a:lnTo>
                    <a:pt x="11" y="409"/>
                  </a:lnTo>
                  <a:lnTo>
                    <a:pt x="19" y="409"/>
                  </a:lnTo>
                  <a:lnTo>
                    <a:pt x="27" y="417"/>
                  </a:lnTo>
                  <a:lnTo>
                    <a:pt x="30" y="431"/>
                  </a:lnTo>
                  <a:lnTo>
                    <a:pt x="27" y="435"/>
                  </a:lnTo>
                  <a:close/>
                  <a:moveTo>
                    <a:pt x="123" y="353"/>
                  </a:moveTo>
                  <a:lnTo>
                    <a:pt x="79" y="320"/>
                  </a:lnTo>
                  <a:lnTo>
                    <a:pt x="70" y="316"/>
                  </a:lnTo>
                  <a:lnTo>
                    <a:pt x="65" y="320"/>
                  </a:lnTo>
                  <a:lnTo>
                    <a:pt x="79" y="299"/>
                  </a:lnTo>
                  <a:lnTo>
                    <a:pt x="79" y="301"/>
                  </a:lnTo>
                  <a:lnTo>
                    <a:pt x="78" y="307"/>
                  </a:lnTo>
                  <a:lnTo>
                    <a:pt x="84" y="313"/>
                  </a:lnTo>
                  <a:lnTo>
                    <a:pt x="100" y="326"/>
                  </a:lnTo>
                  <a:lnTo>
                    <a:pt x="104" y="327"/>
                  </a:lnTo>
                  <a:lnTo>
                    <a:pt x="109" y="324"/>
                  </a:lnTo>
                  <a:lnTo>
                    <a:pt x="128" y="301"/>
                  </a:lnTo>
                  <a:lnTo>
                    <a:pt x="130" y="296"/>
                  </a:lnTo>
                  <a:lnTo>
                    <a:pt x="127" y="293"/>
                  </a:lnTo>
                  <a:lnTo>
                    <a:pt x="111" y="279"/>
                  </a:lnTo>
                  <a:lnTo>
                    <a:pt x="103" y="275"/>
                  </a:lnTo>
                  <a:lnTo>
                    <a:pt x="98" y="279"/>
                  </a:lnTo>
                  <a:lnTo>
                    <a:pt x="97" y="277"/>
                  </a:lnTo>
                  <a:lnTo>
                    <a:pt x="112" y="258"/>
                  </a:lnTo>
                  <a:lnTo>
                    <a:pt x="111" y="266"/>
                  </a:lnTo>
                  <a:lnTo>
                    <a:pt x="115" y="272"/>
                  </a:lnTo>
                  <a:lnTo>
                    <a:pt x="160" y="309"/>
                  </a:lnTo>
                  <a:lnTo>
                    <a:pt x="168" y="313"/>
                  </a:lnTo>
                  <a:lnTo>
                    <a:pt x="172" y="310"/>
                  </a:lnTo>
                  <a:lnTo>
                    <a:pt x="158" y="327"/>
                  </a:lnTo>
                  <a:lnTo>
                    <a:pt x="160" y="321"/>
                  </a:lnTo>
                  <a:lnTo>
                    <a:pt x="153" y="315"/>
                  </a:lnTo>
                  <a:lnTo>
                    <a:pt x="138" y="301"/>
                  </a:lnTo>
                  <a:lnTo>
                    <a:pt x="130" y="302"/>
                  </a:lnTo>
                  <a:lnTo>
                    <a:pt x="111" y="326"/>
                  </a:lnTo>
                  <a:lnTo>
                    <a:pt x="109" y="331"/>
                  </a:lnTo>
                  <a:lnTo>
                    <a:pt x="112" y="335"/>
                  </a:lnTo>
                  <a:lnTo>
                    <a:pt x="128" y="346"/>
                  </a:lnTo>
                  <a:lnTo>
                    <a:pt x="136" y="351"/>
                  </a:lnTo>
                  <a:lnTo>
                    <a:pt x="142" y="348"/>
                  </a:lnTo>
                  <a:lnTo>
                    <a:pt x="130" y="367"/>
                  </a:lnTo>
                  <a:lnTo>
                    <a:pt x="128" y="365"/>
                  </a:lnTo>
                  <a:lnTo>
                    <a:pt x="130" y="359"/>
                  </a:lnTo>
                  <a:lnTo>
                    <a:pt x="123" y="353"/>
                  </a:lnTo>
                  <a:close/>
                  <a:moveTo>
                    <a:pt x="166" y="252"/>
                  </a:moveTo>
                  <a:lnTo>
                    <a:pt x="149" y="236"/>
                  </a:lnTo>
                  <a:lnTo>
                    <a:pt x="142" y="231"/>
                  </a:lnTo>
                  <a:lnTo>
                    <a:pt x="136" y="233"/>
                  </a:lnTo>
                  <a:lnTo>
                    <a:pt x="134" y="233"/>
                  </a:lnTo>
                  <a:lnTo>
                    <a:pt x="152" y="216"/>
                  </a:lnTo>
                  <a:lnTo>
                    <a:pt x="153" y="216"/>
                  </a:lnTo>
                  <a:lnTo>
                    <a:pt x="150" y="222"/>
                  </a:lnTo>
                  <a:lnTo>
                    <a:pt x="155" y="230"/>
                  </a:lnTo>
                  <a:lnTo>
                    <a:pt x="172" y="246"/>
                  </a:lnTo>
                  <a:lnTo>
                    <a:pt x="201" y="266"/>
                  </a:lnTo>
                  <a:lnTo>
                    <a:pt x="212" y="266"/>
                  </a:lnTo>
                  <a:lnTo>
                    <a:pt x="221" y="260"/>
                  </a:lnTo>
                  <a:lnTo>
                    <a:pt x="228" y="250"/>
                  </a:lnTo>
                  <a:lnTo>
                    <a:pt x="228" y="239"/>
                  </a:lnTo>
                  <a:lnTo>
                    <a:pt x="207" y="209"/>
                  </a:lnTo>
                  <a:lnTo>
                    <a:pt x="193" y="192"/>
                  </a:lnTo>
                  <a:lnTo>
                    <a:pt x="185" y="187"/>
                  </a:lnTo>
                  <a:lnTo>
                    <a:pt x="179" y="190"/>
                  </a:lnTo>
                  <a:lnTo>
                    <a:pt x="194" y="175"/>
                  </a:lnTo>
                  <a:lnTo>
                    <a:pt x="196" y="175"/>
                  </a:lnTo>
                  <a:lnTo>
                    <a:pt x="191" y="183"/>
                  </a:lnTo>
                  <a:lnTo>
                    <a:pt x="196" y="190"/>
                  </a:lnTo>
                  <a:lnTo>
                    <a:pt x="210" y="206"/>
                  </a:lnTo>
                  <a:lnTo>
                    <a:pt x="231" y="239"/>
                  </a:lnTo>
                  <a:lnTo>
                    <a:pt x="229" y="250"/>
                  </a:lnTo>
                  <a:lnTo>
                    <a:pt x="221" y="261"/>
                  </a:lnTo>
                  <a:lnTo>
                    <a:pt x="209" y="269"/>
                  </a:lnTo>
                  <a:lnTo>
                    <a:pt x="196" y="271"/>
                  </a:lnTo>
                  <a:lnTo>
                    <a:pt x="166" y="252"/>
                  </a:lnTo>
                  <a:close/>
                  <a:moveTo>
                    <a:pt x="262" y="206"/>
                  </a:moveTo>
                  <a:lnTo>
                    <a:pt x="232" y="159"/>
                  </a:lnTo>
                  <a:lnTo>
                    <a:pt x="226" y="153"/>
                  </a:lnTo>
                  <a:lnTo>
                    <a:pt x="218" y="156"/>
                  </a:lnTo>
                  <a:lnTo>
                    <a:pt x="217" y="156"/>
                  </a:lnTo>
                  <a:lnTo>
                    <a:pt x="231" y="145"/>
                  </a:lnTo>
                  <a:lnTo>
                    <a:pt x="239" y="145"/>
                  </a:lnTo>
                  <a:lnTo>
                    <a:pt x="288" y="175"/>
                  </a:lnTo>
                  <a:lnTo>
                    <a:pt x="289" y="173"/>
                  </a:lnTo>
                  <a:lnTo>
                    <a:pt x="275" y="116"/>
                  </a:lnTo>
                  <a:lnTo>
                    <a:pt x="278" y="109"/>
                  </a:lnTo>
                  <a:lnTo>
                    <a:pt x="292" y="99"/>
                  </a:lnTo>
                  <a:lnTo>
                    <a:pt x="294" y="99"/>
                  </a:lnTo>
                  <a:lnTo>
                    <a:pt x="288" y="107"/>
                  </a:lnTo>
                  <a:lnTo>
                    <a:pt x="289" y="115"/>
                  </a:lnTo>
                  <a:lnTo>
                    <a:pt x="327" y="159"/>
                  </a:lnTo>
                  <a:lnTo>
                    <a:pt x="335" y="164"/>
                  </a:lnTo>
                  <a:lnTo>
                    <a:pt x="343" y="160"/>
                  </a:lnTo>
                  <a:lnTo>
                    <a:pt x="318" y="178"/>
                  </a:lnTo>
                  <a:lnTo>
                    <a:pt x="324" y="172"/>
                  </a:lnTo>
                  <a:lnTo>
                    <a:pt x="319" y="164"/>
                  </a:lnTo>
                  <a:lnTo>
                    <a:pt x="284" y="120"/>
                  </a:lnTo>
                  <a:lnTo>
                    <a:pt x="280" y="116"/>
                  </a:lnTo>
                  <a:lnTo>
                    <a:pt x="280" y="121"/>
                  </a:lnTo>
                  <a:lnTo>
                    <a:pt x="297" y="187"/>
                  </a:lnTo>
                  <a:lnTo>
                    <a:pt x="296" y="189"/>
                  </a:lnTo>
                  <a:lnTo>
                    <a:pt x="237" y="153"/>
                  </a:lnTo>
                  <a:lnTo>
                    <a:pt x="232" y="151"/>
                  </a:lnTo>
                  <a:lnTo>
                    <a:pt x="234" y="156"/>
                  </a:lnTo>
                  <a:lnTo>
                    <a:pt x="266" y="203"/>
                  </a:lnTo>
                  <a:lnTo>
                    <a:pt x="272" y="209"/>
                  </a:lnTo>
                  <a:lnTo>
                    <a:pt x="278" y="206"/>
                  </a:lnTo>
                  <a:lnTo>
                    <a:pt x="280" y="208"/>
                  </a:lnTo>
                  <a:lnTo>
                    <a:pt x="262" y="222"/>
                  </a:lnTo>
                  <a:lnTo>
                    <a:pt x="262" y="220"/>
                  </a:lnTo>
                  <a:lnTo>
                    <a:pt x="266" y="214"/>
                  </a:lnTo>
                  <a:lnTo>
                    <a:pt x="262" y="206"/>
                  </a:lnTo>
                  <a:close/>
                  <a:moveTo>
                    <a:pt x="367" y="120"/>
                  </a:moveTo>
                  <a:lnTo>
                    <a:pt x="368" y="134"/>
                  </a:lnTo>
                  <a:lnTo>
                    <a:pt x="373" y="140"/>
                  </a:lnTo>
                  <a:lnTo>
                    <a:pt x="382" y="135"/>
                  </a:lnTo>
                  <a:lnTo>
                    <a:pt x="382" y="137"/>
                  </a:lnTo>
                  <a:lnTo>
                    <a:pt x="360" y="151"/>
                  </a:lnTo>
                  <a:lnTo>
                    <a:pt x="360" y="149"/>
                  </a:lnTo>
                  <a:lnTo>
                    <a:pt x="365" y="135"/>
                  </a:lnTo>
                  <a:lnTo>
                    <a:pt x="354" y="60"/>
                  </a:lnTo>
                  <a:lnTo>
                    <a:pt x="359" y="57"/>
                  </a:lnTo>
                  <a:lnTo>
                    <a:pt x="417" y="107"/>
                  </a:lnTo>
                  <a:lnTo>
                    <a:pt x="425" y="112"/>
                  </a:lnTo>
                  <a:lnTo>
                    <a:pt x="431" y="110"/>
                  </a:lnTo>
                  <a:lnTo>
                    <a:pt x="431" y="112"/>
                  </a:lnTo>
                  <a:lnTo>
                    <a:pt x="406" y="124"/>
                  </a:lnTo>
                  <a:lnTo>
                    <a:pt x="412" y="118"/>
                  </a:lnTo>
                  <a:lnTo>
                    <a:pt x="409" y="110"/>
                  </a:lnTo>
                  <a:lnTo>
                    <a:pt x="398" y="102"/>
                  </a:lnTo>
                  <a:lnTo>
                    <a:pt x="392" y="101"/>
                  </a:lnTo>
                  <a:lnTo>
                    <a:pt x="370" y="113"/>
                  </a:lnTo>
                  <a:lnTo>
                    <a:pt x="367" y="120"/>
                  </a:lnTo>
                  <a:close/>
                  <a:moveTo>
                    <a:pt x="363" y="104"/>
                  </a:moveTo>
                  <a:lnTo>
                    <a:pt x="360" y="80"/>
                  </a:lnTo>
                  <a:lnTo>
                    <a:pt x="362" y="72"/>
                  </a:lnTo>
                  <a:lnTo>
                    <a:pt x="368" y="75"/>
                  </a:lnTo>
                  <a:lnTo>
                    <a:pt x="387" y="91"/>
                  </a:lnTo>
                  <a:lnTo>
                    <a:pt x="390" y="97"/>
                  </a:lnTo>
                  <a:lnTo>
                    <a:pt x="386" y="102"/>
                  </a:lnTo>
                  <a:lnTo>
                    <a:pt x="373" y="109"/>
                  </a:lnTo>
                  <a:lnTo>
                    <a:pt x="367" y="110"/>
                  </a:lnTo>
                  <a:lnTo>
                    <a:pt x="363" y="104"/>
                  </a:lnTo>
                  <a:close/>
                  <a:moveTo>
                    <a:pt x="453" y="88"/>
                  </a:moveTo>
                  <a:lnTo>
                    <a:pt x="431" y="36"/>
                  </a:lnTo>
                  <a:lnTo>
                    <a:pt x="427" y="28"/>
                  </a:lnTo>
                  <a:lnTo>
                    <a:pt x="419" y="30"/>
                  </a:lnTo>
                  <a:lnTo>
                    <a:pt x="431" y="23"/>
                  </a:lnTo>
                  <a:lnTo>
                    <a:pt x="441" y="25"/>
                  </a:lnTo>
                  <a:lnTo>
                    <a:pt x="491" y="60"/>
                  </a:lnTo>
                  <a:lnTo>
                    <a:pt x="499" y="63"/>
                  </a:lnTo>
                  <a:lnTo>
                    <a:pt x="498" y="53"/>
                  </a:lnTo>
                  <a:lnTo>
                    <a:pt x="483" y="16"/>
                  </a:lnTo>
                  <a:lnTo>
                    <a:pt x="479" y="8"/>
                  </a:lnTo>
                  <a:lnTo>
                    <a:pt x="471" y="9"/>
                  </a:lnTo>
                  <a:lnTo>
                    <a:pt x="469" y="8"/>
                  </a:lnTo>
                  <a:lnTo>
                    <a:pt x="491" y="0"/>
                  </a:lnTo>
                  <a:lnTo>
                    <a:pt x="491" y="1"/>
                  </a:lnTo>
                  <a:lnTo>
                    <a:pt x="485" y="6"/>
                  </a:lnTo>
                  <a:lnTo>
                    <a:pt x="487" y="14"/>
                  </a:lnTo>
                  <a:lnTo>
                    <a:pt x="510" y="74"/>
                  </a:lnTo>
                  <a:lnTo>
                    <a:pt x="509" y="79"/>
                  </a:lnTo>
                  <a:lnTo>
                    <a:pt x="504" y="77"/>
                  </a:lnTo>
                  <a:lnTo>
                    <a:pt x="447" y="38"/>
                  </a:lnTo>
                  <a:lnTo>
                    <a:pt x="438" y="34"/>
                  </a:lnTo>
                  <a:lnTo>
                    <a:pt x="439" y="44"/>
                  </a:lnTo>
                  <a:lnTo>
                    <a:pt x="457" y="86"/>
                  </a:lnTo>
                  <a:lnTo>
                    <a:pt x="461" y="94"/>
                  </a:lnTo>
                  <a:lnTo>
                    <a:pt x="469" y="93"/>
                  </a:lnTo>
                  <a:lnTo>
                    <a:pt x="469" y="94"/>
                  </a:lnTo>
                  <a:lnTo>
                    <a:pt x="449" y="104"/>
                  </a:lnTo>
                  <a:lnTo>
                    <a:pt x="449" y="102"/>
                  </a:lnTo>
                  <a:lnTo>
                    <a:pt x="455" y="97"/>
                  </a:lnTo>
                  <a:lnTo>
                    <a:pt x="453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5" name="Freeform 156"/>
            <p:cNvSpPr>
              <a:spLocks/>
            </p:cNvSpPr>
            <p:nvPr/>
          </p:nvSpPr>
          <p:spPr bwMode="auto">
            <a:xfrm>
              <a:off x="7830083" y="5805905"/>
              <a:ext cx="52137" cy="41275"/>
            </a:xfrm>
            <a:custGeom>
              <a:avLst/>
              <a:gdLst>
                <a:gd name="T0" fmla="*/ 25 w 93"/>
                <a:gd name="T1" fmla="*/ 42 h 76"/>
                <a:gd name="T2" fmla="*/ 10 w 93"/>
                <a:gd name="T3" fmla="*/ 41 h 76"/>
                <a:gd name="T4" fmla="*/ 0 w 93"/>
                <a:gd name="T5" fmla="*/ 30 h 76"/>
                <a:gd name="T6" fmla="*/ 2 w 93"/>
                <a:gd name="T7" fmla="*/ 16 h 76"/>
                <a:gd name="T8" fmla="*/ 11 w 93"/>
                <a:gd name="T9" fmla="*/ 6 h 76"/>
                <a:gd name="T10" fmla="*/ 22 w 93"/>
                <a:gd name="T11" fmla="*/ 5 h 76"/>
                <a:gd name="T12" fmla="*/ 30 w 93"/>
                <a:gd name="T13" fmla="*/ 14 h 76"/>
                <a:gd name="T14" fmla="*/ 32 w 93"/>
                <a:gd name="T15" fmla="*/ 30 h 76"/>
                <a:gd name="T16" fmla="*/ 35 w 93"/>
                <a:gd name="T17" fmla="*/ 33 h 76"/>
                <a:gd name="T18" fmla="*/ 71 w 93"/>
                <a:gd name="T19" fmla="*/ 25 h 76"/>
                <a:gd name="T20" fmla="*/ 74 w 93"/>
                <a:gd name="T21" fmla="*/ 22 h 76"/>
                <a:gd name="T22" fmla="*/ 63 w 93"/>
                <a:gd name="T23" fmla="*/ 8 h 76"/>
                <a:gd name="T24" fmla="*/ 48 w 93"/>
                <a:gd name="T25" fmla="*/ 8 h 76"/>
                <a:gd name="T26" fmla="*/ 46 w 93"/>
                <a:gd name="T27" fmla="*/ 1 h 76"/>
                <a:gd name="T28" fmla="*/ 55 w 93"/>
                <a:gd name="T29" fmla="*/ 0 h 76"/>
                <a:gd name="T30" fmla="*/ 65 w 93"/>
                <a:gd name="T31" fmla="*/ 5 h 76"/>
                <a:gd name="T32" fmla="*/ 76 w 93"/>
                <a:gd name="T33" fmla="*/ 22 h 76"/>
                <a:gd name="T34" fmla="*/ 79 w 93"/>
                <a:gd name="T35" fmla="*/ 25 h 76"/>
                <a:gd name="T36" fmla="*/ 93 w 93"/>
                <a:gd name="T37" fmla="*/ 17 h 76"/>
                <a:gd name="T38" fmla="*/ 93 w 93"/>
                <a:gd name="T39" fmla="*/ 17 h 76"/>
                <a:gd name="T40" fmla="*/ 92 w 93"/>
                <a:gd name="T41" fmla="*/ 27 h 76"/>
                <a:gd name="T42" fmla="*/ 81 w 93"/>
                <a:gd name="T43" fmla="*/ 33 h 76"/>
                <a:gd name="T44" fmla="*/ 78 w 93"/>
                <a:gd name="T45" fmla="*/ 36 h 76"/>
                <a:gd name="T46" fmla="*/ 74 w 93"/>
                <a:gd name="T47" fmla="*/ 55 h 76"/>
                <a:gd name="T48" fmla="*/ 68 w 93"/>
                <a:gd name="T49" fmla="*/ 69 h 76"/>
                <a:gd name="T50" fmla="*/ 57 w 93"/>
                <a:gd name="T51" fmla="*/ 76 h 76"/>
                <a:gd name="T52" fmla="*/ 43 w 93"/>
                <a:gd name="T53" fmla="*/ 74 h 76"/>
                <a:gd name="T54" fmla="*/ 32 w 93"/>
                <a:gd name="T55" fmla="*/ 63 h 76"/>
                <a:gd name="T56" fmla="*/ 29 w 93"/>
                <a:gd name="T57" fmla="*/ 46 h 76"/>
                <a:gd name="T58" fmla="*/ 25 w 93"/>
                <a:gd name="T59" fmla="*/ 42 h 7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3"/>
                <a:gd name="T91" fmla="*/ 0 h 76"/>
                <a:gd name="T92" fmla="*/ 93 w 93"/>
                <a:gd name="T93" fmla="*/ 76 h 7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3" h="76">
                  <a:moveTo>
                    <a:pt x="25" y="42"/>
                  </a:moveTo>
                  <a:lnTo>
                    <a:pt x="10" y="41"/>
                  </a:lnTo>
                  <a:lnTo>
                    <a:pt x="0" y="30"/>
                  </a:lnTo>
                  <a:lnTo>
                    <a:pt x="2" y="16"/>
                  </a:lnTo>
                  <a:lnTo>
                    <a:pt x="11" y="6"/>
                  </a:lnTo>
                  <a:lnTo>
                    <a:pt x="22" y="5"/>
                  </a:lnTo>
                  <a:lnTo>
                    <a:pt x="30" y="14"/>
                  </a:lnTo>
                  <a:lnTo>
                    <a:pt x="32" y="30"/>
                  </a:lnTo>
                  <a:lnTo>
                    <a:pt x="35" y="33"/>
                  </a:lnTo>
                  <a:lnTo>
                    <a:pt x="71" y="25"/>
                  </a:lnTo>
                  <a:lnTo>
                    <a:pt x="74" y="22"/>
                  </a:lnTo>
                  <a:lnTo>
                    <a:pt x="63" y="8"/>
                  </a:lnTo>
                  <a:lnTo>
                    <a:pt x="48" y="8"/>
                  </a:lnTo>
                  <a:lnTo>
                    <a:pt x="46" y="1"/>
                  </a:lnTo>
                  <a:lnTo>
                    <a:pt x="55" y="0"/>
                  </a:lnTo>
                  <a:lnTo>
                    <a:pt x="65" y="5"/>
                  </a:lnTo>
                  <a:lnTo>
                    <a:pt x="76" y="22"/>
                  </a:lnTo>
                  <a:lnTo>
                    <a:pt x="79" y="25"/>
                  </a:lnTo>
                  <a:lnTo>
                    <a:pt x="93" y="17"/>
                  </a:lnTo>
                  <a:lnTo>
                    <a:pt x="92" y="27"/>
                  </a:lnTo>
                  <a:lnTo>
                    <a:pt x="81" y="33"/>
                  </a:lnTo>
                  <a:lnTo>
                    <a:pt x="78" y="36"/>
                  </a:lnTo>
                  <a:lnTo>
                    <a:pt x="74" y="55"/>
                  </a:lnTo>
                  <a:lnTo>
                    <a:pt x="68" y="69"/>
                  </a:lnTo>
                  <a:lnTo>
                    <a:pt x="57" y="76"/>
                  </a:lnTo>
                  <a:lnTo>
                    <a:pt x="43" y="74"/>
                  </a:lnTo>
                  <a:lnTo>
                    <a:pt x="32" y="63"/>
                  </a:lnTo>
                  <a:lnTo>
                    <a:pt x="29" y="46"/>
                  </a:lnTo>
                  <a:lnTo>
                    <a:pt x="25" y="42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6" name="Freeform 157"/>
            <p:cNvSpPr>
              <a:spLocks/>
            </p:cNvSpPr>
            <p:nvPr/>
          </p:nvSpPr>
          <p:spPr bwMode="auto">
            <a:xfrm>
              <a:off x="7847832" y="5824370"/>
              <a:ext cx="24404" cy="18465"/>
            </a:xfrm>
            <a:custGeom>
              <a:avLst/>
              <a:gdLst>
                <a:gd name="T0" fmla="*/ 1 w 44"/>
                <a:gd name="T1" fmla="*/ 8 h 35"/>
                <a:gd name="T2" fmla="*/ 39 w 44"/>
                <a:gd name="T3" fmla="*/ 0 h 35"/>
                <a:gd name="T4" fmla="*/ 44 w 44"/>
                <a:gd name="T5" fmla="*/ 3 h 35"/>
                <a:gd name="T6" fmla="*/ 41 w 44"/>
                <a:gd name="T7" fmla="*/ 20 h 35"/>
                <a:gd name="T8" fmla="*/ 33 w 44"/>
                <a:gd name="T9" fmla="*/ 30 h 35"/>
                <a:gd name="T10" fmla="*/ 23 w 44"/>
                <a:gd name="T11" fmla="*/ 35 h 35"/>
                <a:gd name="T12" fmla="*/ 11 w 44"/>
                <a:gd name="T13" fmla="*/ 31 h 35"/>
                <a:gd name="T14" fmla="*/ 3 w 44"/>
                <a:gd name="T15" fmla="*/ 24 h 35"/>
                <a:gd name="T16" fmla="*/ 0 w 44"/>
                <a:gd name="T17" fmla="*/ 13 h 35"/>
                <a:gd name="T18" fmla="*/ 1 w 44"/>
                <a:gd name="T19" fmla="*/ 8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35"/>
                <a:gd name="T32" fmla="*/ 44 w 44"/>
                <a:gd name="T33" fmla="*/ 35 h 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35">
                  <a:moveTo>
                    <a:pt x="1" y="8"/>
                  </a:moveTo>
                  <a:lnTo>
                    <a:pt x="39" y="0"/>
                  </a:lnTo>
                  <a:lnTo>
                    <a:pt x="44" y="3"/>
                  </a:lnTo>
                  <a:lnTo>
                    <a:pt x="41" y="20"/>
                  </a:lnTo>
                  <a:lnTo>
                    <a:pt x="33" y="30"/>
                  </a:lnTo>
                  <a:lnTo>
                    <a:pt x="23" y="35"/>
                  </a:lnTo>
                  <a:lnTo>
                    <a:pt x="11" y="31"/>
                  </a:lnTo>
                  <a:lnTo>
                    <a:pt x="3" y="24"/>
                  </a:lnTo>
                  <a:lnTo>
                    <a:pt x="0" y="13"/>
                  </a:lnTo>
                  <a:lnTo>
                    <a:pt x="1" y="8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7" name="Freeform 158"/>
            <p:cNvSpPr>
              <a:spLocks/>
            </p:cNvSpPr>
            <p:nvPr/>
          </p:nvSpPr>
          <p:spPr bwMode="auto">
            <a:xfrm>
              <a:off x="7832302" y="5811336"/>
              <a:ext cx="14421" cy="14120"/>
            </a:xfrm>
            <a:custGeom>
              <a:avLst/>
              <a:gdLst>
                <a:gd name="T0" fmla="*/ 22 w 25"/>
                <a:gd name="T1" fmla="*/ 26 h 26"/>
                <a:gd name="T2" fmla="*/ 11 w 25"/>
                <a:gd name="T3" fmla="*/ 26 h 26"/>
                <a:gd name="T4" fmla="*/ 0 w 25"/>
                <a:gd name="T5" fmla="*/ 21 h 26"/>
                <a:gd name="T6" fmla="*/ 0 w 25"/>
                <a:gd name="T7" fmla="*/ 7 h 26"/>
                <a:gd name="T8" fmla="*/ 6 w 25"/>
                <a:gd name="T9" fmla="*/ 0 h 26"/>
                <a:gd name="T10" fmla="*/ 14 w 25"/>
                <a:gd name="T11" fmla="*/ 0 h 26"/>
                <a:gd name="T12" fmla="*/ 22 w 25"/>
                <a:gd name="T13" fmla="*/ 8 h 26"/>
                <a:gd name="T14" fmla="*/ 25 w 25"/>
                <a:gd name="T15" fmla="*/ 22 h 26"/>
                <a:gd name="T16" fmla="*/ 22 w 25"/>
                <a:gd name="T17" fmla="*/ 26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6"/>
                <a:gd name="T29" fmla="*/ 25 w 25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6">
                  <a:moveTo>
                    <a:pt x="22" y="26"/>
                  </a:moveTo>
                  <a:lnTo>
                    <a:pt x="11" y="26"/>
                  </a:lnTo>
                  <a:lnTo>
                    <a:pt x="0" y="21"/>
                  </a:lnTo>
                  <a:lnTo>
                    <a:pt x="0" y="7"/>
                  </a:lnTo>
                  <a:lnTo>
                    <a:pt x="6" y="0"/>
                  </a:lnTo>
                  <a:lnTo>
                    <a:pt x="14" y="0"/>
                  </a:lnTo>
                  <a:lnTo>
                    <a:pt x="22" y="8"/>
                  </a:lnTo>
                  <a:lnTo>
                    <a:pt x="25" y="22"/>
                  </a:lnTo>
                  <a:lnTo>
                    <a:pt x="22" y="26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8" name="Freeform 159"/>
            <p:cNvSpPr>
              <a:spLocks/>
            </p:cNvSpPr>
            <p:nvPr/>
          </p:nvSpPr>
          <p:spPr bwMode="auto">
            <a:xfrm>
              <a:off x="7865581" y="5729872"/>
              <a:ext cx="59902" cy="58654"/>
            </a:xfrm>
            <a:custGeom>
              <a:avLst/>
              <a:gdLst>
                <a:gd name="T0" fmla="*/ 58 w 107"/>
                <a:gd name="T1" fmla="*/ 95 h 109"/>
                <a:gd name="T2" fmla="*/ 14 w 107"/>
                <a:gd name="T3" fmla="*/ 62 h 109"/>
                <a:gd name="T4" fmla="*/ 5 w 107"/>
                <a:gd name="T5" fmla="*/ 58 h 109"/>
                <a:gd name="T6" fmla="*/ 0 w 107"/>
                <a:gd name="T7" fmla="*/ 62 h 109"/>
                <a:gd name="T8" fmla="*/ 0 w 107"/>
                <a:gd name="T9" fmla="*/ 62 h 109"/>
                <a:gd name="T10" fmla="*/ 14 w 107"/>
                <a:gd name="T11" fmla="*/ 41 h 109"/>
                <a:gd name="T12" fmla="*/ 14 w 107"/>
                <a:gd name="T13" fmla="*/ 43 h 109"/>
                <a:gd name="T14" fmla="*/ 13 w 107"/>
                <a:gd name="T15" fmla="*/ 49 h 109"/>
                <a:gd name="T16" fmla="*/ 19 w 107"/>
                <a:gd name="T17" fmla="*/ 55 h 109"/>
                <a:gd name="T18" fmla="*/ 35 w 107"/>
                <a:gd name="T19" fmla="*/ 68 h 109"/>
                <a:gd name="T20" fmla="*/ 39 w 107"/>
                <a:gd name="T21" fmla="*/ 69 h 109"/>
                <a:gd name="T22" fmla="*/ 44 w 107"/>
                <a:gd name="T23" fmla="*/ 66 h 109"/>
                <a:gd name="T24" fmla="*/ 63 w 107"/>
                <a:gd name="T25" fmla="*/ 43 h 109"/>
                <a:gd name="T26" fmla="*/ 65 w 107"/>
                <a:gd name="T27" fmla="*/ 38 h 109"/>
                <a:gd name="T28" fmla="*/ 62 w 107"/>
                <a:gd name="T29" fmla="*/ 35 h 109"/>
                <a:gd name="T30" fmla="*/ 46 w 107"/>
                <a:gd name="T31" fmla="*/ 21 h 109"/>
                <a:gd name="T32" fmla="*/ 38 w 107"/>
                <a:gd name="T33" fmla="*/ 17 h 109"/>
                <a:gd name="T34" fmla="*/ 33 w 107"/>
                <a:gd name="T35" fmla="*/ 21 h 109"/>
                <a:gd name="T36" fmla="*/ 32 w 107"/>
                <a:gd name="T37" fmla="*/ 19 h 109"/>
                <a:gd name="T38" fmla="*/ 47 w 107"/>
                <a:gd name="T39" fmla="*/ 0 h 109"/>
                <a:gd name="T40" fmla="*/ 47 w 107"/>
                <a:gd name="T41" fmla="*/ 0 h 109"/>
                <a:gd name="T42" fmla="*/ 46 w 107"/>
                <a:gd name="T43" fmla="*/ 8 h 109"/>
                <a:gd name="T44" fmla="*/ 50 w 107"/>
                <a:gd name="T45" fmla="*/ 14 h 109"/>
                <a:gd name="T46" fmla="*/ 95 w 107"/>
                <a:gd name="T47" fmla="*/ 51 h 109"/>
                <a:gd name="T48" fmla="*/ 103 w 107"/>
                <a:gd name="T49" fmla="*/ 55 h 109"/>
                <a:gd name="T50" fmla="*/ 107 w 107"/>
                <a:gd name="T51" fmla="*/ 52 h 109"/>
                <a:gd name="T52" fmla="*/ 107 w 107"/>
                <a:gd name="T53" fmla="*/ 52 h 109"/>
                <a:gd name="T54" fmla="*/ 93 w 107"/>
                <a:gd name="T55" fmla="*/ 69 h 109"/>
                <a:gd name="T56" fmla="*/ 93 w 107"/>
                <a:gd name="T57" fmla="*/ 69 h 109"/>
                <a:gd name="T58" fmla="*/ 95 w 107"/>
                <a:gd name="T59" fmla="*/ 63 h 109"/>
                <a:gd name="T60" fmla="*/ 88 w 107"/>
                <a:gd name="T61" fmla="*/ 57 h 109"/>
                <a:gd name="T62" fmla="*/ 73 w 107"/>
                <a:gd name="T63" fmla="*/ 43 h 109"/>
                <a:gd name="T64" fmla="*/ 65 w 107"/>
                <a:gd name="T65" fmla="*/ 44 h 109"/>
                <a:gd name="T66" fmla="*/ 46 w 107"/>
                <a:gd name="T67" fmla="*/ 68 h 109"/>
                <a:gd name="T68" fmla="*/ 44 w 107"/>
                <a:gd name="T69" fmla="*/ 73 h 109"/>
                <a:gd name="T70" fmla="*/ 47 w 107"/>
                <a:gd name="T71" fmla="*/ 77 h 109"/>
                <a:gd name="T72" fmla="*/ 63 w 107"/>
                <a:gd name="T73" fmla="*/ 88 h 109"/>
                <a:gd name="T74" fmla="*/ 71 w 107"/>
                <a:gd name="T75" fmla="*/ 93 h 109"/>
                <a:gd name="T76" fmla="*/ 77 w 107"/>
                <a:gd name="T77" fmla="*/ 90 h 109"/>
                <a:gd name="T78" fmla="*/ 77 w 107"/>
                <a:gd name="T79" fmla="*/ 90 h 109"/>
                <a:gd name="T80" fmla="*/ 65 w 107"/>
                <a:gd name="T81" fmla="*/ 109 h 109"/>
                <a:gd name="T82" fmla="*/ 63 w 107"/>
                <a:gd name="T83" fmla="*/ 107 h 109"/>
                <a:gd name="T84" fmla="*/ 65 w 107"/>
                <a:gd name="T85" fmla="*/ 101 h 109"/>
                <a:gd name="T86" fmla="*/ 58 w 107"/>
                <a:gd name="T87" fmla="*/ 95 h 10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7"/>
                <a:gd name="T133" fmla="*/ 0 h 109"/>
                <a:gd name="T134" fmla="*/ 107 w 107"/>
                <a:gd name="T135" fmla="*/ 109 h 10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7" h="109">
                  <a:moveTo>
                    <a:pt x="58" y="95"/>
                  </a:moveTo>
                  <a:lnTo>
                    <a:pt x="14" y="62"/>
                  </a:lnTo>
                  <a:lnTo>
                    <a:pt x="5" y="58"/>
                  </a:lnTo>
                  <a:lnTo>
                    <a:pt x="0" y="62"/>
                  </a:lnTo>
                  <a:lnTo>
                    <a:pt x="14" y="41"/>
                  </a:lnTo>
                  <a:lnTo>
                    <a:pt x="14" y="43"/>
                  </a:lnTo>
                  <a:lnTo>
                    <a:pt x="13" y="49"/>
                  </a:lnTo>
                  <a:lnTo>
                    <a:pt x="19" y="55"/>
                  </a:lnTo>
                  <a:lnTo>
                    <a:pt x="35" y="68"/>
                  </a:lnTo>
                  <a:lnTo>
                    <a:pt x="39" y="69"/>
                  </a:lnTo>
                  <a:lnTo>
                    <a:pt x="44" y="66"/>
                  </a:lnTo>
                  <a:lnTo>
                    <a:pt x="63" y="43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46" y="21"/>
                  </a:lnTo>
                  <a:lnTo>
                    <a:pt x="38" y="17"/>
                  </a:lnTo>
                  <a:lnTo>
                    <a:pt x="33" y="21"/>
                  </a:lnTo>
                  <a:lnTo>
                    <a:pt x="32" y="19"/>
                  </a:lnTo>
                  <a:lnTo>
                    <a:pt x="47" y="0"/>
                  </a:lnTo>
                  <a:lnTo>
                    <a:pt x="46" y="8"/>
                  </a:lnTo>
                  <a:lnTo>
                    <a:pt x="50" y="14"/>
                  </a:lnTo>
                  <a:lnTo>
                    <a:pt x="95" y="51"/>
                  </a:lnTo>
                  <a:lnTo>
                    <a:pt x="103" y="55"/>
                  </a:lnTo>
                  <a:lnTo>
                    <a:pt x="107" y="52"/>
                  </a:lnTo>
                  <a:lnTo>
                    <a:pt x="93" y="69"/>
                  </a:lnTo>
                  <a:lnTo>
                    <a:pt x="95" y="63"/>
                  </a:lnTo>
                  <a:lnTo>
                    <a:pt x="88" y="57"/>
                  </a:lnTo>
                  <a:lnTo>
                    <a:pt x="73" y="43"/>
                  </a:lnTo>
                  <a:lnTo>
                    <a:pt x="65" y="44"/>
                  </a:lnTo>
                  <a:lnTo>
                    <a:pt x="46" y="68"/>
                  </a:lnTo>
                  <a:lnTo>
                    <a:pt x="44" y="73"/>
                  </a:lnTo>
                  <a:lnTo>
                    <a:pt x="47" y="77"/>
                  </a:lnTo>
                  <a:lnTo>
                    <a:pt x="63" y="88"/>
                  </a:lnTo>
                  <a:lnTo>
                    <a:pt x="71" y="93"/>
                  </a:lnTo>
                  <a:lnTo>
                    <a:pt x="77" y="90"/>
                  </a:lnTo>
                  <a:lnTo>
                    <a:pt x="65" y="109"/>
                  </a:lnTo>
                  <a:lnTo>
                    <a:pt x="63" y="107"/>
                  </a:lnTo>
                  <a:lnTo>
                    <a:pt x="65" y="101"/>
                  </a:lnTo>
                  <a:lnTo>
                    <a:pt x="58" y="95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09" name="Freeform 160"/>
            <p:cNvSpPr>
              <a:spLocks/>
            </p:cNvSpPr>
            <p:nvPr/>
          </p:nvSpPr>
          <p:spPr bwMode="auto">
            <a:xfrm>
              <a:off x="7904406" y="5684253"/>
              <a:ext cx="53246" cy="52137"/>
            </a:xfrm>
            <a:custGeom>
              <a:avLst/>
              <a:gdLst>
                <a:gd name="T0" fmla="*/ 32 w 97"/>
                <a:gd name="T1" fmla="*/ 77 h 96"/>
                <a:gd name="T2" fmla="*/ 15 w 97"/>
                <a:gd name="T3" fmla="*/ 61 h 96"/>
                <a:gd name="T4" fmla="*/ 8 w 97"/>
                <a:gd name="T5" fmla="*/ 56 h 96"/>
                <a:gd name="T6" fmla="*/ 2 w 97"/>
                <a:gd name="T7" fmla="*/ 58 h 96"/>
                <a:gd name="T8" fmla="*/ 0 w 97"/>
                <a:gd name="T9" fmla="*/ 58 h 96"/>
                <a:gd name="T10" fmla="*/ 18 w 97"/>
                <a:gd name="T11" fmla="*/ 41 h 96"/>
                <a:gd name="T12" fmla="*/ 19 w 97"/>
                <a:gd name="T13" fmla="*/ 41 h 96"/>
                <a:gd name="T14" fmla="*/ 16 w 97"/>
                <a:gd name="T15" fmla="*/ 47 h 96"/>
                <a:gd name="T16" fmla="*/ 21 w 97"/>
                <a:gd name="T17" fmla="*/ 55 h 96"/>
                <a:gd name="T18" fmla="*/ 38 w 97"/>
                <a:gd name="T19" fmla="*/ 71 h 96"/>
                <a:gd name="T20" fmla="*/ 67 w 97"/>
                <a:gd name="T21" fmla="*/ 91 h 96"/>
                <a:gd name="T22" fmla="*/ 78 w 97"/>
                <a:gd name="T23" fmla="*/ 91 h 96"/>
                <a:gd name="T24" fmla="*/ 87 w 97"/>
                <a:gd name="T25" fmla="*/ 85 h 96"/>
                <a:gd name="T26" fmla="*/ 94 w 97"/>
                <a:gd name="T27" fmla="*/ 75 h 96"/>
                <a:gd name="T28" fmla="*/ 94 w 97"/>
                <a:gd name="T29" fmla="*/ 64 h 96"/>
                <a:gd name="T30" fmla="*/ 73 w 97"/>
                <a:gd name="T31" fmla="*/ 34 h 96"/>
                <a:gd name="T32" fmla="*/ 59 w 97"/>
                <a:gd name="T33" fmla="*/ 17 h 96"/>
                <a:gd name="T34" fmla="*/ 51 w 97"/>
                <a:gd name="T35" fmla="*/ 12 h 96"/>
                <a:gd name="T36" fmla="*/ 45 w 97"/>
                <a:gd name="T37" fmla="*/ 15 h 96"/>
                <a:gd name="T38" fmla="*/ 45 w 97"/>
                <a:gd name="T39" fmla="*/ 15 h 96"/>
                <a:gd name="T40" fmla="*/ 60 w 97"/>
                <a:gd name="T41" fmla="*/ 0 h 96"/>
                <a:gd name="T42" fmla="*/ 62 w 97"/>
                <a:gd name="T43" fmla="*/ 0 h 96"/>
                <a:gd name="T44" fmla="*/ 57 w 97"/>
                <a:gd name="T45" fmla="*/ 8 h 96"/>
                <a:gd name="T46" fmla="*/ 62 w 97"/>
                <a:gd name="T47" fmla="*/ 15 h 96"/>
                <a:gd name="T48" fmla="*/ 76 w 97"/>
                <a:gd name="T49" fmla="*/ 31 h 96"/>
                <a:gd name="T50" fmla="*/ 97 w 97"/>
                <a:gd name="T51" fmla="*/ 64 h 96"/>
                <a:gd name="T52" fmla="*/ 95 w 97"/>
                <a:gd name="T53" fmla="*/ 75 h 96"/>
                <a:gd name="T54" fmla="*/ 87 w 97"/>
                <a:gd name="T55" fmla="*/ 86 h 96"/>
                <a:gd name="T56" fmla="*/ 75 w 97"/>
                <a:gd name="T57" fmla="*/ 94 h 96"/>
                <a:gd name="T58" fmla="*/ 62 w 97"/>
                <a:gd name="T59" fmla="*/ 96 h 96"/>
                <a:gd name="T60" fmla="*/ 32 w 97"/>
                <a:gd name="T61" fmla="*/ 77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6"/>
                <a:gd name="T95" fmla="*/ 97 w 9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6">
                  <a:moveTo>
                    <a:pt x="32" y="77"/>
                  </a:moveTo>
                  <a:lnTo>
                    <a:pt x="15" y="61"/>
                  </a:lnTo>
                  <a:lnTo>
                    <a:pt x="8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6" y="47"/>
                  </a:lnTo>
                  <a:lnTo>
                    <a:pt x="21" y="55"/>
                  </a:lnTo>
                  <a:lnTo>
                    <a:pt x="38" y="71"/>
                  </a:lnTo>
                  <a:lnTo>
                    <a:pt x="67" y="91"/>
                  </a:lnTo>
                  <a:lnTo>
                    <a:pt x="78" y="91"/>
                  </a:lnTo>
                  <a:lnTo>
                    <a:pt x="87" y="85"/>
                  </a:lnTo>
                  <a:lnTo>
                    <a:pt x="94" y="75"/>
                  </a:lnTo>
                  <a:lnTo>
                    <a:pt x="94" y="64"/>
                  </a:lnTo>
                  <a:lnTo>
                    <a:pt x="73" y="34"/>
                  </a:lnTo>
                  <a:lnTo>
                    <a:pt x="59" y="17"/>
                  </a:lnTo>
                  <a:lnTo>
                    <a:pt x="51" y="12"/>
                  </a:lnTo>
                  <a:lnTo>
                    <a:pt x="45" y="15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57" y="8"/>
                  </a:lnTo>
                  <a:lnTo>
                    <a:pt x="62" y="15"/>
                  </a:lnTo>
                  <a:lnTo>
                    <a:pt x="76" y="31"/>
                  </a:lnTo>
                  <a:lnTo>
                    <a:pt x="97" y="64"/>
                  </a:lnTo>
                  <a:lnTo>
                    <a:pt x="95" y="75"/>
                  </a:lnTo>
                  <a:lnTo>
                    <a:pt x="87" y="86"/>
                  </a:lnTo>
                  <a:lnTo>
                    <a:pt x="75" y="94"/>
                  </a:lnTo>
                  <a:lnTo>
                    <a:pt x="62" y="96"/>
                  </a:lnTo>
                  <a:lnTo>
                    <a:pt x="32" y="77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0" name="Freeform 161"/>
            <p:cNvSpPr>
              <a:spLocks/>
            </p:cNvSpPr>
            <p:nvPr/>
          </p:nvSpPr>
          <p:spPr bwMode="auto">
            <a:xfrm>
              <a:off x="7949887" y="5642978"/>
              <a:ext cx="69886" cy="66257"/>
            </a:xfrm>
            <a:custGeom>
              <a:avLst/>
              <a:gdLst>
                <a:gd name="T0" fmla="*/ 45 w 126"/>
                <a:gd name="T1" fmla="*/ 107 h 123"/>
                <a:gd name="T2" fmla="*/ 15 w 126"/>
                <a:gd name="T3" fmla="*/ 60 h 123"/>
                <a:gd name="T4" fmla="*/ 9 w 126"/>
                <a:gd name="T5" fmla="*/ 54 h 123"/>
                <a:gd name="T6" fmla="*/ 1 w 126"/>
                <a:gd name="T7" fmla="*/ 57 h 123"/>
                <a:gd name="T8" fmla="*/ 0 w 126"/>
                <a:gd name="T9" fmla="*/ 57 h 123"/>
                <a:gd name="T10" fmla="*/ 14 w 126"/>
                <a:gd name="T11" fmla="*/ 46 h 123"/>
                <a:gd name="T12" fmla="*/ 22 w 126"/>
                <a:gd name="T13" fmla="*/ 46 h 123"/>
                <a:gd name="T14" fmla="*/ 71 w 126"/>
                <a:gd name="T15" fmla="*/ 76 h 123"/>
                <a:gd name="T16" fmla="*/ 72 w 126"/>
                <a:gd name="T17" fmla="*/ 74 h 123"/>
                <a:gd name="T18" fmla="*/ 58 w 126"/>
                <a:gd name="T19" fmla="*/ 17 h 123"/>
                <a:gd name="T20" fmla="*/ 61 w 126"/>
                <a:gd name="T21" fmla="*/ 10 h 123"/>
                <a:gd name="T22" fmla="*/ 75 w 126"/>
                <a:gd name="T23" fmla="*/ 0 h 123"/>
                <a:gd name="T24" fmla="*/ 77 w 126"/>
                <a:gd name="T25" fmla="*/ 0 h 123"/>
                <a:gd name="T26" fmla="*/ 71 w 126"/>
                <a:gd name="T27" fmla="*/ 8 h 123"/>
                <a:gd name="T28" fmla="*/ 72 w 126"/>
                <a:gd name="T29" fmla="*/ 16 h 123"/>
                <a:gd name="T30" fmla="*/ 110 w 126"/>
                <a:gd name="T31" fmla="*/ 60 h 123"/>
                <a:gd name="T32" fmla="*/ 118 w 126"/>
                <a:gd name="T33" fmla="*/ 65 h 123"/>
                <a:gd name="T34" fmla="*/ 126 w 126"/>
                <a:gd name="T35" fmla="*/ 61 h 123"/>
                <a:gd name="T36" fmla="*/ 126 w 126"/>
                <a:gd name="T37" fmla="*/ 61 h 123"/>
                <a:gd name="T38" fmla="*/ 101 w 126"/>
                <a:gd name="T39" fmla="*/ 79 h 123"/>
                <a:gd name="T40" fmla="*/ 101 w 126"/>
                <a:gd name="T41" fmla="*/ 79 h 123"/>
                <a:gd name="T42" fmla="*/ 107 w 126"/>
                <a:gd name="T43" fmla="*/ 73 h 123"/>
                <a:gd name="T44" fmla="*/ 102 w 126"/>
                <a:gd name="T45" fmla="*/ 65 h 123"/>
                <a:gd name="T46" fmla="*/ 67 w 126"/>
                <a:gd name="T47" fmla="*/ 21 h 123"/>
                <a:gd name="T48" fmla="*/ 63 w 126"/>
                <a:gd name="T49" fmla="*/ 17 h 123"/>
                <a:gd name="T50" fmla="*/ 63 w 126"/>
                <a:gd name="T51" fmla="*/ 22 h 123"/>
                <a:gd name="T52" fmla="*/ 80 w 126"/>
                <a:gd name="T53" fmla="*/ 88 h 123"/>
                <a:gd name="T54" fmla="*/ 79 w 126"/>
                <a:gd name="T55" fmla="*/ 90 h 123"/>
                <a:gd name="T56" fmla="*/ 20 w 126"/>
                <a:gd name="T57" fmla="*/ 54 h 123"/>
                <a:gd name="T58" fmla="*/ 15 w 126"/>
                <a:gd name="T59" fmla="*/ 52 h 123"/>
                <a:gd name="T60" fmla="*/ 17 w 126"/>
                <a:gd name="T61" fmla="*/ 57 h 123"/>
                <a:gd name="T62" fmla="*/ 49 w 126"/>
                <a:gd name="T63" fmla="*/ 104 h 123"/>
                <a:gd name="T64" fmla="*/ 55 w 126"/>
                <a:gd name="T65" fmla="*/ 110 h 123"/>
                <a:gd name="T66" fmla="*/ 61 w 126"/>
                <a:gd name="T67" fmla="*/ 107 h 123"/>
                <a:gd name="T68" fmla="*/ 63 w 126"/>
                <a:gd name="T69" fmla="*/ 109 h 123"/>
                <a:gd name="T70" fmla="*/ 45 w 126"/>
                <a:gd name="T71" fmla="*/ 123 h 123"/>
                <a:gd name="T72" fmla="*/ 45 w 126"/>
                <a:gd name="T73" fmla="*/ 121 h 123"/>
                <a:gd name="T74" fmla="*/ 49 w 126"/>
                <a:gd name="T75" fmla="*/ 115 h 123"/>
                <a:gd name="T76" fmla="*/ 45 w 126"/>
                <a:gd name="T77" fmla="*/ 107 h 12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6"/>
                <a:gd name="T118" fmla="*/ 0 h 123"/>
                <a:gd name="T119" fmla="*/ 126 w 126"/>
                <a:gd name="T120" fmla="*/ 123 h 12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6" h="123">
                  <a:moveTo>
                    <a:pt x="45" y="107"/>
                  </a:moveTo>
                  <a:lnTo>
                    <a:pt x="15" y="60"/>
                  </a:lnTo>
                  <a:lnTo>
                    <a:pt x="9" y="54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4" y="46"/>
                  </a:lnTo>
                  <a:lnTo>
                    <a:pt x="22" y="46"/>
                  </a:lnTo>
                  <a:lnTo>
                    <a:pt x="71" y="76"/>
                  </a:lnTo>
                  <a:lnTo>
                    <a:pt x="72" y="74"/>
                  </a:lnTo>
                  <a:lnTo>
                    <a:pt x="58" y="17"/>
                  </a:lnTo>
                  <a:lnTo>
                    <a:pt x="61" y="10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1" y="8"/>
                  </a:lnTo>
                  <a:lnTo>
                    <a:pt x="72" y="16"/>
                  </a:lnTo>
                  <a:lnTo>
                    <a:pt x="110" y="60"/>
                  </a:lnTo>
                  <a:lnTo>
                    <a:pt x="118" y="65"/>
                  </a:lnTo>
                  <a:lnTo>
                    <a:pt x="126" y="61"/>
                  </a:lnTo>
                  <a:lnTo>
                    <a:pt x="101" y="79"/>
                  </a:lnTo>
                  <a:lnTo>
                    <a:pt x="107" y="73"/>
                  </a:lnTo>
                  <a:lnTo>
                    <a:pt x="102" y="65"/>
                  </a:lnTo>
                  <a:lnTo>
                    <a:pt x="67" y="21"/>
                  </a:lnTo>
                  <a:lnTo>
                    <a:pt x="63" y="17"/>
                  </a:lnTo>
                  <a:lnTo>
                    <a:pt x="63" y="22"/>
                  </a:lnTo>
                  <a:lnTo>
                    <a:pt x="80" y="88"/>
                  </a:lnTo>
                  <a:lnTo>
                    <a:pt x="79" y="90"/>
                  </a:lnTo>
                  <a:lnTo>
                    <a:pt x="20" y="54"/>
                  </a:lnTo>
                  <a:lnTo>
                    <a:pt x="15" y="52"/>
                  </a:lnTo>
                  <a:lnTo>
                    <a:pt x="17" y="57"/>
                  </a:lnTo>
                  <a:lnTo>
                    <a:pt x="49" y="104"/>
                  </a:lnTo>
                  <a:lnTo>
                    <a:pt x="55" y="110"/>
                  </a:lnTo>
                  <a:lnTo>
                    <a:pt x="61" y="107"/>
                  </a:lnTo>
                  <a:lnTo>
                    <a:pt x="63" y="109"/>
                  </a:lnTo>
                  <a:lnTo>
                    <a:pt x="45" y="123"/>
                  </a:lnTo>
                  <a:lnTo>
                    <a:pt x="45" y="121"/>
                  </a:lnTo>
                  <a:lnTo>
                    <a:pt x="49" y="115"/>
                  </a:lnTo>
                  <a:lnTo>
                    <a:pt x="45" y="107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1" name="Freeform 162"/>
            <p:cNvSpPr>
              <a:spLocks/>
            </p:cNvSpPr>
            <p:nvPr/>
          </p:nvSpPr>
          <p:spPr bwMode="auto">
            <a:xfrm>
              <a:off x="8026428" y="5620168"/>
              <a:ext cx="43262" cy="51051"/>
            </a:xfrm>
            <a:custGeom>
              <a:avLst/>
              <a:gdLst>
                <a:gd name="T0" fmla="*/ 13 w 77"/>
                <a:gd name="T1" fmla="*/ 63 h 94"/>
                <a:gd name="T2" fmla="*/ 14 w 77"/>
                <a:gd name="T3" fmla="*/ 77 h 94"/>
                <a:gd name="T4" fmla="*/ 19 w 77"/>
                <a:gd name="T5" fmla="*/ 83 h 94"/>
                <a:gd name="T6" fmla="*/ 28 w 77"/>
                <a:gd name="T7" fmla="*/ 78 h 94"/>
                <a:gd name="T8" fmla="*/ 28 w 77"/>
                <a:gd name="T9" fmla="*/ 80 h 94"/>
                <a:gd name="T10" fmla="*/ 6 w 77"/>
                <a:gd name="T11" fmla="*/ 94 h 94"/>
                <a:gd name="T12" fmla="*/ 6 w 77"/>
                <a:gd name="T13" fmla="*/ 92 h 94"/>
                <a:gd name="T14" fmla="*/ 11 w 77"/>
                <a:gd name="T15" fmla="*/ 78 h 94"/>
                <a:gd name="T16" fmla="*/ 0 w 77"/>
                <a:gd name="T17" fmla="*/ 3 h 94"/>
                <a:gd name="T18" fmla="*/ 5 w 77"/>
                <a:gd name="T19" fmla="*/ 0 h 94"/>
                <a:gd name="T20" fmla="*/ 63 w 77"/>
                <a:gd name="T21" fmla="*/ 50 h 94"/>
                <a:gd name="T22" fmla="*/ 71 w 77"/>
                <a:gd name="T23" fmla="*/ 55 h 94"/>
                <a:gd name="T24" fmla="*/ 77 w 77"/>
                <a:gd name="T25" fmla="*/ 53 h 94"/>
                <a:gd name="T26" fmla="*/ 77 w 77"/>
                <a:gd name="T27" fmla="*/ 55 h 94"/>
                <a:gd name="T28" fmla="*/ 52 w 77"/>
                <a:gd name="T29" fmla="*/ 67 h 94"/>
                <a:gd name="T30" fmla="*/ 52 w 77"/>
                <a:gd name="T31" fmla="*/ 67 h 94"/>
                <a:gd name="T32" fmla="*/ 58 w 77"/>
                <a:gd name="T33" fmla="*/ 61 h 94"/>
                <a:gd name="T34" fmla="*/ 55 w 77"/>
                <a:gd name="T35" fmla="*/ 53 h 94"/>
                <a:gd name="T36" fmla="*/ 44 w 77"/>
                <a:gd name="T37" fmla="*/ 45 h 94"/>
                <a:gd name="T38" fmla="*/ 38 w 77"/>
                <a:gd name="T39" fmla="*/ 44 h 94"/>
                <a:gd name="T40" fmla="*/ 16 w 77"/>
                <a:gd name="T41" fmla="*/ 56 h 94"/>
                <a:gd name="T42" fmla="*/ 13 w 77"/>
                <a:gd name="T43" fmla="*/ 63 h 9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7"/>
                <a:gd name="T67" fmla="*/ 0 h 94"/>
                <a:gd name="T68" fmla="*/ 77 w 77"/>
                <a:gd name="T69" fmla="*/ 94 h 9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7" h="94">
                  <a:moveTo>
                    <a:pt x="13" y="63"/>
                  </a:moveTo>
                  <a:lnTo>
                    <a:pt x="14" y="77"/>
                  </a:lnTo>
                  <a:lnTo>
                    <a:pt x="19" y="83"/>
                  </a:lnTo>
                  <a:lnTo>
                    <a:pt x="28" y="78"/>
                  </a:lnTo>
                  <a:lnTo>
                    <a:pt x="28" y="80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11" y="78"/>
                  </a:lnTo>
                  <a:lnTo>
                    <a:pt x="0" y="3"/>
                  </a:lnTo>
                  <a:lnTo>
                    <a:pt x="5" y="0"/>
                  </a:lnTo>
                  <a:lnTo>
                    <a:pt x="63" y="50"/>
                  </a:lnTo>
                  <a:lnTo>
                    <a:pt x="71" y="55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52" y="67"/>
                  </a:lnTo>
                  <a:lnTo>
                    <a:pt x="58" y="61"/>
                  </a:lnTo>
                  <a:lnTo>
                    <a:pt x="55" y="53"/>
                  </a:lnTo>
                  <a:lnTo>
                    <a:pt x="44" y="45"/>
                  </a:lnTo>
                  <a:lnTo>
                    <a:pt x="38" y="44"/>
                  </a:lnTo>
                  <a:lnTo>
                    <a:pt x="16" y="56"/>
                  </a:lnTo>
                  <a:lnTo>
                    <a:pt x="13" y="6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2" name="Freeform 163"/>
            <p:cNvSpPr>
              <a:spLocks/>
            </p:cNvSpPr>
            <p:nvPr/>
          </p:nvSpPr>
          <p:spPr bwMode="auto">
            <a:xfrm>
              <a:off x="8029756" y="5628857"/>
              <a:ext cx="16639" cy="20638"/>
            </a:xfrm>
            <a:custGeom>
              <a:avLst/>
              <a:gdLst>
                <a:gd name="T0" fmla="*/ 3 w 30"/>
                <a:gd name="T1" fmla="*/ 32 h 38"/>
                <a:gd name="T2" fmla="*/ 0 w 30"/>
                <a:gd name="T3" fmla="*/ 8 h 38"/>
                <a:gd name="T4" fmla="*/ 2 w 30"/>
                <a:gd name="T5" fmla="*/ 0 h 38"/>
                <a:gd name="T6" fmla="*/ 8 w 30"/>
                <a:gd name="T7" fmla="*/ 3 h 38"/>
                <a:gd name="T8" fmla="*/ 27 w 30"/>
                <a:gd name="T9" fmla="*/ 19 h 38"/>
                <a:gd name="T10" fmla="*/ 30 w 30"/>
                <a:gd name="T11" fmla="*/ 25 h 38"/>
                <a:gd name="T12" fmla="*/ 26 w 30"/>
                <a:gd name="T13" fmla="*/ 30 h 38"/>
                <a:gd name="T14" fmla="*/ 13 w 30"/>
                <a:gd name="T15" fmla="*/ 37 h 38"/>
                <a:gd name="T16" fmla="*/ 7 w 30"/>
                <a:gd name="T17" fmla="*/ 38 h 38"/>
                <a:gd name="T18" fmla="*/ 3 w 30"/>
                <a:gd name="T19" fmla="*/ 32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8"/>
                <a:gd name="T32" fmla="*/ 30 w 30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8">
                  <a:moveTo>
                    <a:pt x="3" y="32"/>
                  </a:moveTo>
                  <a:lnTo>
                    <a:pt x="0" y="8"/>
                  </a:lnTo>
                  <a:lnTo>
                    <a:pt x="2" y="0"/>
                  </a:lnTo>
                  <a:lnTo>
                    <a:pt x="8" y="3"/>
                  </a:lnTo>
                  <a:lnTo>
                    <a:pt x="27" y="19"/>
                  </a:lnTo>
                  <a:lnTo>
                    <a:pt x="30" y="25"/>
                  </a:lnTo>
                  <a:lnTo>
                    <a:pt x="26" y="30"/>
                  </a:lnTo>
                  <a:lnTo>
                    <a:pt x="13" y="37"/>
                  </a:lnTo>
                  <a:lnTo>
                    <a:pt x="7" y="38"/>
                  </a:lnTo>
                  <a:lnTo>
                    <a:pt x="3" y="32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3" name="Freeform 164"/>
            <p:cNvSpPr>
              <a:spLocks/>
            </p:cNvSpPr>
            <p:nvPr/>
          </p:nvSpPr>
          <p:spPr bwMode="auto">
            <a:xfrm>
              <a:off x="8061926" y="5588668"/>
              <a:ext cx="51028" cy="56482"/>
            </a:xfrm>
            <a:custGeom>
              <a:avLst/>
              <a:gdLst>
                <a:gd name="T0" fmla="*/ 34 w 91"/>
                <a:gd name="T1" fmla="*/ 88 h 104"/>
                <a:gd name="T2" fmla="*/ 12 w 91"/>
                <a:gd name="T3" fmla="*/ 36 h 104"/>
                <a:gd name="T4" fmla="*/ 8 w 91"/>
                <a:gd name="T5" fmla="*/ 28 h 104"/>
                <a:gd name="T6" fmla="*/ 0 w 91"/>
                <a:gd name="T7" fmla="*/ 30 h 104"/>
                <a:gd name="T8" fmla="*/ 12 w 91"/>
                <a:gd name="T9" fmla="*/ 23 h 104"/>
                <a:gd name="T10" fmla="*/ 22 w 91"/>
                <a:gd name="T11" fmla="*/ 25 h 104"/>
                <a:gd name="T12" fmla="*/ 72 w 91"/>
                <a:gd name="T13" fmla="*/ 60 h 104"/>
                <a:gd name="T14" fmla="*/ 80 w 91"/>
                <a:gd name="T15" fmla="*/ 63 h 104"/>
                <a:gd name="T16" fmla="*/ 79 w 91"/>
                <a:gd name="T17" fmla="*/ 53 h 104"/>
                <a:gd name="T18" fmla="*/ 64 w 91"/>
                <a:gd name="T19" fmla="*/ 16 h 104"/>
                <a:gd name="T20" fmla="*/ 60 w 91"/>
                <a:gd name="T21" fmla="*/ 8 h 104"/>
                <a:gd name="T22" fmla="*/ 52 w 91"/>
                <a:gd name="T23" fmla="*/ 9 h 104"/>
                <a:gd name="T24" fmla="*/ 50 w 91"/>
                <a:gd name="T25" fmla="*/ 8 h 104"/>
                <a:gd name="T26" fmla="*/ 72 w 91"/>
                <a:gd name="T27" fmla="*/ 0 h 104"/>
                <a:gd name="T28" fmla="*/ 72 w 91"/>
                <a:gd name="T29" fmla="*/ 1 h 104"/>
                <a:gd name="T30" fmla="*/ 66 w 91"/>
                <a:gd name="T31" fmla="*/ 6 h 104"/>
                <a:gd name="T32" fmla="*/ 68 w 91"/>
                <a:gd name="T33" fmla="*/ 14 h 104"/>
                <a:gd name="T34" fmla="*/ 91 w 91"/>
                <a:gd name="T35" fmla="*/ 74 h 104"/>
                <a:gd name="T36" fmla="*/ 90 w 91"/>
                <a:gd name="T37" fmla="*/ 79 h 104"/>
                <a:gd name="T38" fmla="*/ 85 w 91"/>
                <a:gd name="T39" fmla="*/ 77 h 104"/>
                <a:gd name="T40" fmla="*/ 28 w 91"/>
                <a:gd name="T41" fmla="*/ 38 h 104"/>
                <a:gd name="T42" fmla="*/ 19 w 91"/>
                <a:gd name="T43" fmla="*/ 34 h 104"/>
                <a:gd name="T44" fmla="*/ 20 w 91"/>
                <a:gd name="T45" fmla="*/ 44 h 104"/>
                <a:gd name="T46" fmla="*/ 38 w 91"/>
                <a:gd name="T47" fmla="*/ 86 h 104"/>
                <a:gd name="T48" fmla="*/ 42 w 91"/>
                <a:gd name="T49" fmla="*/ 94 h 104"/>
                <a:gd name="T50" fmla="*/ 50 w 91"/>
                <a:gd name="T51" fmla="*/ 93 h 104"/>
                <a:gd name="T52" fmla="*/ 50 w 91"/>
                <a:gd name="T53" fmla="*/ 94 h 104"/>
                <a:gd name="T54" fmla="*/ 30 w 91"/>
                <a:gd name="T55" fmla="*/ 104 h 104"/>
                <a:gd name="T56" fmla="*/ 30 w 91"/>
                <a:gd name="T57" fmla="*/ 102 h 104"/>
                <a:gd name="T58" fmla="*/ 36 w 91"/>
                <a:gd name="T59" fmla="*/ 97 h 104"/>
                <a:gd name="T60" fmla="*/ 34 w 91"/>
                <a:gd name="T61" fmla="*/ 88 h 10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1"/>
                <a:gd name="T94" fmla="*/ 0 h 104"/>
                <a:gd name="T95" fmla="*/ 91 w 91"/>
                <a:gd name="T96" fmla="*/ 104 h 10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1" h="104">
                  <a:moveTo>
                    <a:pt x="34" y="88"/>
                  </a:moveTo>
                  <a:lnTo>
                    <a:pt x="12" y="36"/>
                  </a:lnTo>
                  <a:lnTo>
                    <a:pt x="8" y="28"/>
                  </a:lnTo>
                  <a:lnTo>
                    <a:pt x="0" y="30"/>
                  </a:lnTo>
                  <a:lnTo>
                    <a:pt x="12" y="23"/>
                  </a:lnTo>
                  <a:lnTo>
                    <a:pt x="22" y="25"/>
                  </a:lnTo>
                  <a:lnTo>
                    <a:pt x="72" y="60"/>
                  </a:lnTo>
                  <a:lnTo>
                    <a:pt x="80" y="63"/>
                  </a:lnTo>
                  <a:lnTo>
                    <a:pt x="79" y="53"/>
                  </a:lnTo>
                  <a:lnTo>
                    <a:pt x="64" y="16"/>
                  </a:lnTo>
                  <a:lnTo>
                    <a:pt x="60" y="8"/>
                  </a:lnTo>
                  <a:lnTo>
                    <a:pt x="52" y="9"/>
                  </a:lnTo>
                  <a:lnTo>
                    <a:pt x="50" y="8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66" y="6"/>
                  </a:lnTo>
                  <a:lnTo>
                    <a:pt x="68" y="14"/>
                  </a:lnTo>
                  <a:lnTo>
                    <a:pt x="91" y="74"/>
                  </a:lnTo>
                  <a:lnTo>
                    <a:pt x="90" y="79"/>
                  </a:lnTo>
                  <a:lnTo>
                    <a:pt x="85" y="77"/>
                  </a:lnTo>
                  <a:lnTo>
                    <a:pt x="28" y="38"/>
                  </a:lnTo>
                  <a:lnTo>
                    <a:pt x="19" y="34"/>
                  </a:lnTo>
                  <a:lnTo>
                    <a:pt x="20" y="44"/>
                  </a:lnTo>
                  <a:lnTo>
                    <a:pt x="38" y="86"/>
                  </a:lnTo>
                  <a:lnTo>
                    <a:pt x="42" y="94"/>
                  </a:lnTo>
                  <a:lnTo>
                    <a:pt x="50" y="93"/>
                  </a:lnTo>
                  <a:lnTo>
                    <a:pt x="50" y="94"/>
                  </a:lnTo>
                  <a:lnTo>
                    <a:pt x="30" y="104"/>
                  </a:lnTo>
                  <a:lnTo>
                    <a:pt x="30" y="102"/>
                  </a:lnTo>
                  <a:lnTo>
                    <a:pt x="36" y="97"/>
                  </a:lnTo>
                  <a:lnTo>
                    <a:pt x="34" y="88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4" name="Freeform 165"/>
            <p:cNvSpPr>
              <a:spLocks noEditPoints="1"/>
            </p:cNvSpPr>
            <p:nvPr/>
          </p:nvSpPr>
          <p:spPr bwMode="auto">
            <a:xfrm>
              <a:off x="8141795" y="5562600"/>
              <a:ext cx="478106" cy="192255"/>
            </a:xfrm>
            <a:custGeom>
              <a:avLst/>
              <a:gdLst>
                <a:gd name="T0" fmla="*/ 15 w 863"/>
                <a:gd name="T1" fmla="*/ 96 h 354"/>
                <a:gd name="T2" fmla="*/ 29 w 863"/>
                <a:gd name="T3" fmla="*/ 66 h 354"/>
                <a:gd name="T4" fmla="*/ 41 w 863"/>
                <a:gd name="T5" fmla="*/ 24 h 354"/>
                <a:gd name="T6" fmla="*/ 10 w 863"/>
                <a:gd name="T7" fmla="*/ 30 h 354"/>
                <a:gd name="T8" fmla="*/ 54 w 863"/>
                <a:gd name="T9" fmla="*/ 93 h 354"/>
                <a:gd name="T10" fmla="*/ 86 w 863"/>
                <a:gd name="T11" fmla="*/ 22 h 354"/>
                <a:gd name="T12" fmla="*/ 122 w 863"/>
                <a:gd name="T13" fmla="*/ 13 h 354"/>
                <a:gd name="T14" fmla="*/ 95 w 863"/>
                <a:gd name="T15" fmla="*/ 11 h 354"/>
                <a:gd name="T16" fmla="*/ 116 w 863"/>
                <a:gd name="T17" fmla="*/ 38 h 354"/>
                <a:gd name="T18" fmla="*/ 105 w 863"/>
                <a:gd name="T19" fmla="*/ 49 h 354"/>
                <a:gd name="T20" fmla="*/ 131 w 863"/>
                <a:gd name="T21" fmla="*/ 74 h 354"/>
                <a:gd name="T22" fmla="*/ 176 w 863"/>
                <a:gd name="T23" fmla="*/ 54 h 354"/>
                <a:gd name="T24" fmla="*/ 161 w 863"/>
                <a:gd name="T25" fmla="*/ 82 h 354"/>
                <a:gd name="T26" fmla="*/ 157 w 863"/>
                <a:gd name="T27" fmla="*/ 2 h 354"/>
                <a:gd name="T28" fmla="*/ 228 w 863"/>
                <a:gd name="T29" fmla="*/ 80 h 354"/>
                <a:gd name="T30" fmla="*/ 176 w 863"/>
                <a:gd name="T31" fmla="*/ 54 h 354"/>
                <a:gd name="T32" fmla="*/ 204 w 863"/>
                <a:gd name="T33" fmla="*/ 22 h 354"/>
                <a:gd name="T34" fmla="*/ 247 w 863"/>
                <a:gd name="T35" fmla="*/ 9 h 354"/>
                <a:gd name="T36" fmla="*/ 272 w 863"/>
                <a:gd name="T37" fmla="*/ 61 h 354"/>
                <a:gd name="T38" fmla="*/ 293 w 863"/>
                <a:gd name="T39" fmla="*/ 3 h 354"/>
                <a:gd name="T40" fmla="*/ 270 w 863"/>
                <a:gd name="T41" fmla="*/ 83 h 354"/>
                <a:gd name="T42" fmla="*/ 364 w 863"/>
                <a:gd name="T43" fmla="*/ 13 h 354"/>
                <a:gd name="T44" fmla="*/ 351 w 863"/>
                <a:gd name="T45" fmla="*/ 90 h 354"/>
                <a:gd name="T46" fmla="*/ 397 w 863"/>
                <a:gd name="T47" fmla="*/ 98 h 354"/>
                <a:gd name="T48" fmla="*/ 414 w 863"/>
                <a:gd name="T49" fmla="*/ 22 h 354"/>
                <a:gd name="T50" fmla="*/ 444 w 863"/>
                <a:gd name="T51" fmla="*/ 32 h 354"/>
                <a:gd name="T52" fmla="*/ 395 w 863"/>
                <a:gd name="T53" fmla="*/ 87 h 354"/>
                <a:gd name="T54" fmla="*/ 469 w 863"/>
                <a:gd name="T55" fmla="*/ 106 h 354"/>
                <a:gd name="T56" fmla="*/ 525 w 863"/>
                <a:gd name="T57" fmla="*/ 54 h 354"/>
                <a:gd name="T58" fmla="*/ 506 w 863"/>
                <a:gd name="T59" fmla="*/ 47 h 354"/>
                <a:gd name="T60" fmla="*/ 503 w 863"/>
                <a:gd name="T61" fmla="*/ 85 h 354"/>
                <a:gd name="T62" fmla="*/ 496 w 863"/>
                <a:gd name="T63" fmla="*/ 87 h 354"/>
                <a:gd name="T64" fmla="*/ 480 w 863"/>
                <a:gd name="T65" fmla="*/ 120 h 354"/>
                <a:gd name="T66" fmla="*/ 506 w 863"/>
                <a:gd name="T67" fmla="*/ 123 h 354"/>
                <a:gd name="T68" fmla="*/ 469 w 863"/>
                <a:gd name="T69" fmla="*/ 106 h 354"/>
                <a:gd name="T70" fmla="*/ 536 w 863"/>
                <a:gd name="T71" fmla="*/ 131 h 354"/>
                <a:gd name="T72" fmla="*/ 564 w 863"/>
                <a:gd name="T73" fmla="*/ 115 h 354"/>
                <a:gd name="T74" fmla="*/ 599 w 863"/>
                <a:gd name="T75" fmla="*/ 87 h 354"/>
                <a:gd name="T76" fmla="*/ 585 w 863"/>
                <a:gd name="T77" fmla="*/ 77 h 354"/>
                <a:gd name="T78" fmla="*/ 578 w 863"/>
                <a:gd name="T79" fmla="*/ 143 h 354"/>
                <a:gd name="T80" fmla="*/ 635 w 863"/>
                <a:gd name="T81" fmla="*/ 143 h 354"/>
                <a:gd name="T82" fmla="*/ 708 w 863"/>
                <a:gd name="T83" fmla="*/ 145 h 354"/>
                <a:gd name="T84" fmla="*/ 670 w 863"/>
                <a:gd name="T85" fmla="*/ 213 h 354"/>
                <a:gd name="T86" fmla="*/ 741 w 863"/>
                <a:gd name="T87" fmla="*/ 172 h 354"/>
                <a:gd name="T88" fmla="*/ 741 w 863"/>
                <a:gd name="T89" fmla="*/ 181 h 354"/>
                <a:gd name="T90" fmla="*/ 660 w 863"/>
                <a:gd name="T91" fmla="*/ 198 h 354"/>
                <a:gd name="T92" fmla="*/ 738 w 863"/>
                <a:gd name="T93" fmla="*/ 243 h 354"/>
                <a:gd name="T94" fmla="*/ 765 w 863"/>
                <a:gd name="T95" fmla="*/ 269 h 354"/>
                <a:gd name="T96" fmla="*/ 798 w 863"/>
                <a:gd name="T97" fmla="*/ 209 h 354"/>
                <a:gd name="T98" fmla="*/ 804 w 863"/>
                <a:gd name="T99" fmla="*/ 221 h 354"/>
                <a:gd name="T100" fmla="*/ 779 w 863"/>
                <a:gd name="T101" fmla="*/ 258 h 354"/>
                <a:gd name="T102" fmla="*/ 785 w 863"/>
                <a:gd name="T103" fmla="*/ 304 h 354"/>
                <a:gd name="T104" fmla="*/ 858 w 863"/>
                <a:gd name="T105" fmla="*/ 266 h 354"/>
                <a:gd name="T106" fmla="*/ 810 w 863"/>
                <a:gd name="T107" fmla="*/ 332 h 354"/>
                <a:gd name="T108" fmla="*/ 804 w 863"/>
                <a:gd name="T109" fmla="*/ 295 h 354"/>
                <a:gd name="T110" fmla="*/ 833 w 863"/>
                <a:gd name="T111" fmla="*/ 312 h 35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3"/>
                <a:gd name="T169" fmla="*/ 0 h 354"/>
                <a:gd name="T170" fmla="*/ 863 w 863"/>
                <a:gd name="T171" fmla="*/ 354 h 35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3" h="354">
                  <a:moveTo>
                    <a:pt x="37" y="102"/>
                  </a:moveTo>
                  <a:lnTo>
                    <a:pt x="16" y="104"/>
                  </a:lnTo>
                  <a:lnTo>
                    <a:pt x="13" y="99"/>
                  </a:lnTo>
                  <a:lnTo>
                    <a:pt x="11" y="90"/>
                  </a:lnTo>
                  <a:lnTo>
                    <a:pt x="15" y="96"/>
                  </a:lnTo>
                  <a:lnTo>
                    <a:pt x="23" y="101"/>
                  </a:lnTo>
                  <a:lnTo>
                    <a:pt x="37" y="101"/>
                  </a:lnTo>
                  <a:lnTo>
                    <a:pt x="48" y="95"/>
                  </a:lnTo>
                  <a:lnTo>
                    <a:pt x="49" y="83"/>
                  </a:lnTo>
                  <a:lnTo>
                    <a:pt x="43" y="72"/>
                  </a:lnTo>
                  <a:lnTo>
                    <a:pt x="29" y="66"/>
                  </a:lnTo>
                  <a:lnTo>
                    <a:pt x="8" y="58"/>
                  </a:lnTo>
                  <a:lnTo>
                    <a:pt x="0" y="46"/>
                  </a:lnTo>
                  <a:lnTo>
                    <a:pt x="4" y="32"/>
                  </a:lnTo>
                  <a:lnTo>
                    <a:pt x="21" y="22"/>
                  </a:lnTo>
                  <a:lnTo>
                    <a:pt x="40" y="22"/>
                  </a:lnTo>
                  <a:lnTo>
                    <a:pt x="41" y="24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40" y="28"/>
                  </a:lnTo>
                  <a:lnTo>
                    <a:pt x="34" y="22"/>
                  </a:lnTo>
                  <a:lnTo>
                    <a:pt x="21" y="24"/>
                  </a:lnTo>
                  <a:lnTo>
                    <a:pt x="10" y="30"/>
                  </a:lnTo>
                  <a:lnTo>
                    <a:pt x="8" y="41"/>
                  </a:lnTo>
                  <a:lnTo>
                    <a:pt x="16" y="52"/>
                  </a:lnTo>
                  <a:lnTo>
                    <a:pt x="32" y="58"/>
                  </a:lnTo>
                  <a:lnTo>
                    <a:pt x="49" y="66"/>
                  </a:lnTo>
                  <a:lnTo>
                    <a:pt x="57" y="79"/>
                  </a:lnTo>
                  <a:lnTo>
                    <a:pt x="54" y="93"/>
                  </a:lnTo>
                  <a:lnTo>
                    <a:pt x="37" y="102"/>
                  </a:lnTo>
                  <a:close/>
                  <a:moveTo>
                    <a:pt x="87" y="90"/>
                  </a:moveTo>
                  <a:lnTo>
                    <a:pt x="87" y="90"/>
                  </a:lnTo>
                  <a:lnTo>
                    <a:pt x="94" y="87"/>
                  </a:lnTo>
                  <a:lnTo>
                    <a:pt x="94" y="77"/>
                  </a:lnTo>
                  <a:lnTo>
                    <a:pt x="86" y="22"/>
                  </a:lnTo>
                  <a:lnTo>
                    <a:pt x="84" y="14"/>
                  </a:lnTo>
                  <a:lnTo>
                    <a:pt x="76" y="13"/>
                  </a:lnTo>
                  <a:lnTo>
                    <a:pt x="76" y="11"/>
                  </a:lnTo>
                  <a:lnTo>
                    <a:pt x="114" y="6"/>
                  </a:lnTo>
                  <a:lnTo>
                    <a:pt x="120" y="8"/>
                  </a:lnTo>
                  <a:lnTo>
                    <a:pt x="122" y="13"/>
                  </a:lnTo>
                  <a:lnTo>
                    <a:pt x="125" y="19"/>
                  </a:lnTo>
                  <a:lnTo>
                    <a:pt x="124" y="19"/>
                  </a:lnTo>
                  <a:lnTo>
                    <a:pt x="119" y="13"/>
                  </a:lnTo>
                  <a:lnTo>
                    <a:pt x="109" y="9"/>
                  </a:lnTo>
                  <a:lnTo>
                    <a:pt x="100" y="9"/>
                  </a:lnTo>
                  <a:lnTo>
                    <a:pt x="95" y="11"/>
                  </a:lnTo>
                  <a:lnTo>
                    <a:pt x="94" y="17"/>
                  </a:lnTo>
                  <a:lnTo>
                    <a:pt x="97" y="43"/>
                  </a:lnTo>
                  <a:lnTo>
                    <a:pt x="103" y="47"/>
                  </a:lnTo>
                  <a:lnTo>
                    <a:pt x="108" y="47"/>
                  </a:lnTo>
                  <a:lnTo>
                    <a:pt x="114" y="46"/>
                  </a:lnTo>
                  <a:lnTo>
                    <a:pt x="116" y="38"/>
                  </a:lnTo>
                  <a:lnTo>
                    <a:pt x="117" y="36"/>
                  </a:lnTo>
                  <a:lnTo>
                    <a:pt x="119" y="55"/>
                  </a:lnTo>
                  <a:lnTo>
                    <a:pt x="116" y="49"/>
                  </a:lnTo>
                  <a:lnTo>
                    <a:pt x="108" y="49"/>
                  </a:lnTo>
                  <a:lnTo>
                    <a:pt x="105" y="49"/>
                  </a:lnTo>
                  <a:lnTo>
                    <a:pt x="98" y="55"/>
                  </a:lnTo>
                  <a:lnTo>
                    <a:pt x="101" y="79"/>
                  </a:lnTo>
                  <a:lnTo>
                    <a:pt x="103" y="85"/>
                  </a:lnTo>
                  <a:lnTo>
                    <a:pt x="109" y="85"/>
                  </a:lnTo>
                  <a:lnTo>
                    <a:pt x="119" y="83"/>
                  </a:lnTo>
                  <a:lnTo>
                    <a:pt x="131" y="74"/>
                  </a:lnTo>
                  <a:lnTo>
                    <a:pt x="133" y="69"/>
                  </a:lnTo>
                  <a:lnTo>
                    <a:pt x="133" y="77"/>
                  </a:lnTo>
                  <a:lnTo>
                    <a:pt x="133" y="83"/>
                  </a:lnTo>
                  <a:lnTo>
                    <a:pt x="127" y="85"/>
                  </a:lnTo>
                  <a:lnTo>
                    <a:pt x="87" y="90"/>
                  </a:lnTo>
                  <a:close/>
                  <a:moveTo>
                    <a:pt x="176" y="54"/>
                  </a:moveTo>
                  <a:lnTo>
                    <a:pt x="177" y="69"/>
                  </a:lnTo>
                  <a:lnTo>
                    <a:pt x="180" y="77"/>
                  </a:lnTo>
                  <a:lnTo>
                    <a:pt x="188" y="79"/>
                  </a:lnTo>
                  <a:lnTo>
                    <a:pt x="188" y="80"/>
                  </a:lnTo>
                  <a:lnTo>
                    <a:pt x="161" y="82"/>
                  </a:lnTo>
                  <a:lnTo>
                    <a:pt x="168" y="79"/>
                  </a:lnTo>
                  <a:lnTo>
                    <a:pt x="169" y="69"/>
                  </a:lnTo>
                  <a:lnTo>
                    <a:pt x="165" y="13"/>
                  </a:lnTo>
                  <a:lnTo>
                    <a:pt x="163" y="5"/>
                  </a:lnTo>
                  <a:lnTo>
                    <a:pt x="157" y="3"/>
                  </a:lnTo>
                  <a:lnTo>
                    <a:pt x="157" y="2"/>
                  </a:lnTo>
                  <a:lnTo>
                    <a:pt x="184" y="0"/>
                  </a:lnTo>
                  <a:lnTo>
                    <a:pt x="206" y="6"/>
                  </a:lnTo>
                  <a:lnTo>
                    <a:pt x="212" y="22"/>
                  </a:lnTo>
                  <a:lnTo>
                    <a:pt x="209" y="36"/>
                  </a:lnTo>
                  <a:lnTo>
                    <a:pt x="196" y="44"/>
                  </a:lnTo>
                  <a:lnTo>
                    <a:pt x="228" y="80"/>
                  </a:lnTo>
                  <a:lnTo>
                    <a:pt x="226" y="82"/>
                  </a:lnTo>
                  <a:lnTo>
                    <a:pt x="221" y="82"/>
                  </a:lnTo>
                  <a:lnTo>
                    <a:pt x="218" y="79"/>
                  </a:lnTo>
                  <a:lnTo>
                    <a:pt x="191" y="50"/>
                  </a:lnTo>
                  <a:lnTo>
                    <a:pt x="182" y="47"/>
                  </a:lnTo>
                  <a:lnTo>
                    <a:pt x="176" y="54"/>
                  </a:lnTo>
                  <a:close/>
                  <a:moveTo>
                    <a:pt x="176" y="38"/>
                  </a:moveTo>
                  <a:lnTo>
                    <a:pt x="174" y="9"/>
                  </a:lnTo>
                  <a:lnTo>
                    <a:pt x="174" y="3"/>
                  </a:lnTo>
                  <a:lnTo>
                    <a:pt x="180" y="2"/>
                  </a:lnTo>
                  <a:lnTo>
                    <a:pt x="196" y="6"/>
                  </a:lnTo>
                  <a:lnTo>
                    <a:pt x="204" y="22"/>
                  </a:lnTo>
                  <a:lnTo>
                    <a:pt x="198" y="39"/>
                  </a:lnTo>
                  <a:lnTo>
                    <a:pt x="182" y="46"/>
                  </a:lnTo>
                  <a:lnTo>
                    <a:pt x="177" y="44"/>
                  </a:lnTo>
                  <a:lnTo>
                    <a:pt x="176" y="38"/>
                  </a:lnTo>
                  <a:close/>
                  <a:moveTo>
                    <a:pt x="270" y="83"/>
                  </a:moveTo>
                  <a:lnTo>
                    <a:pt x="247" y="9"/>
                  </a:lnTo>
                  <a:lnTo>
                    <a:pt x="237" y="0"/>
                  </a:lnTo>
                  <a:lnTo>
                    <a:pt x="266" y="2"/>
                  </a:lnTo>
                  <a:lnTo>
                    <a:pt x="256" y="3"/>
                  </a:lnTo>
                  <a:lnTo>
                    <a:pt x="256" y="11"/>
                  </a:lnTo>
                  <a:lnTo>
                    <a:pt x="272" y="61"/>
                  </a:lnTo>
                  <a:lnTo>
                    <a:pt x="275" y="69"/>
                  </a:lnTo>
                  <a:lnTo>
                    <a:pt x="281" y="61"/>
                  </a:lnTo>
                  <a:lnTo>
                    <a:pt x="304" y="14"/>
                  </a:lnTo>
                  <a:lnTo>
                    <a:pt x="304" y="6"/>
                  </a:lnTo>
                  <a:lnTo>
                    <a:pt x="293" y="3"/>
                  </a:lnTo>
                  <a:lnTo>
                    <a:pt x="319" y="5"/>
                  </a:lnTo>
                  <a:lnTo>
                    <a:pt x="319" y="6"/>
                  </a:lnTo>
                  <a:lnTo>
                    <a:pt x="311" y="8"/>
                  </a:lnTo>
                  <a:lnTo>
                    <a:pt x="307" y="14"/>
                  </a:lnTo>
                  <a:lnTo>
                    <a:pt x="275" y="83"/>
                  </a:lnTo>
                  <a:lnTo>
                    <a:pt x="270" y="83"/>
                  </a:lnTo>
                  <a:close/>
                  <a:moveTo>
                    <a:pt x="338" y="76"/>
                  </a:moveTo>
                  <a:lnTo>
                    <a:pt x="346" y="20"/>
                  </a:lnTo>
                  <a:lnTo>
                    <a:pt x="340" y="8"/>
                  </a:lnTo>
                  <a:lnTo>
                    <a:pt x="364" y="11"/>
                  </a:lnTo>
                  <a:lnTo>
                    <a:pt x="364" y="13"/>
                  </a:lnTo>
                  <a:lnTo>
                    <a:pt x="357" y="14"/>
                  </a:lnTo>
                  <a:lnTo>
                    <a:pt x="354" y="22"/>
                  </a:lnTo>
                  <a:lnTo>
                    <a:pt x="346" y="77"/>
                  </a:lnTo>
                  <a:lnTo>
                    <a:pt x="346" y="87"/>
                  </a:lnTo>
                  <a:lnTo>
                    <a:pt x="351" y="90"/>
                  </a:lnTo>
                  <a:lnTo>
                    <a:pt x="329" y="87"/>
                  </a:lnTo>
                  <a:lnTo>
                    <a:pt x="329" y="85"/>
                  </a:lnTo>
                  <a:lnTo>
                    <a:pt x="335" y="83"/>
                  </a:lnTo>
                  <a:lnTo>
                    <a:pt x="338" y="76"/>
                  </a:lnTo>
                  <a:close/>
                  <a:moveTo>
                    <a:pt x="413" y="104"/>
                  </a:moveTo>
                  <a:lnTo>
                    <a:pt x="397" y="98"/>
                  </a:lnTo>
                  <a:lnTo>
                    <a:pt x="387" y="87"/>
                  </a:lnTo>
                  <a:lnTo>
                    <a:pt x="383" y="72"/>
                  </a:lnTo>
                  <a:lnTo>
                    <a:pt x="384" y="55"/>
                  </a:lnTo>
                  <a:lnTo>
                    <a:pt x="390" y="39"/>
                  </a:lnTo>
                  <a:lnTo>
                    <a:pt x="401" y="28"/>
                  </a:lnTo>
                  <a:lnTo>
                    <a:pt x="414" y="22"/>
                  </a:lnTo>
                  <a:lnTo>
                    <a:pt x="431" y="24"/>
                  </a:lnTo>
                  <a:lnTo>
                    <a:pt x="450" y="32"/>
                  </a:lnTo>
                  <a:lnTo>
                    <a:pt x="452" y="38"/>
                  </a:lnTo>
                  <a:lnTo>
                    <a:pt x="452" y="47"/>
                  </a:lnTo>
                  <a:lnTo>
                    <a:pt x="450" y="47"/>
                  </a:lnTo>
                  <a:lnTo>
                    <a:pt x="444" y="32"/>
                  </a:lnTo>
                  <a:lnTo>
                    <a:pt x="431" y="25"/>
                  </a:lnTo>
                  <a:lnTo>
                    <a:pt x="419" y="25"/>
                  </a:lnTo>
                  <a:lnTo>
                    <a:pt x="408" y="30"/>
                  </a:lnTo>
                  <a:lnTo>
                    <a:pt x="398" y="41"/>
                  </a:lnTo>
                  <a:lnTo>
                    <a:pt x="394" y="57"/>
                  </a:lnTo>
                  <a:lnTo>
                    <a:pt x="395" y="87"/>
                  </a:lnTo>
                  <a:lnTo>
                    <a:pt x="403" y="95"/>
                  </a:lnTo>
                  <a:lnTo>
                    <a:pt x="417" y="101"/>
                  </a:lnTo>
                  <a:lnTo>
                    <a:pt x="435" y="101"/>
                  </a:lnTo>
                  <a:lnTo>
                    <a:pt x="425" y="106"/>
                  </a:lnTo>
                  <a:lnTo>
                    <a:pt x="413" y="104"/>
                  </a:lnTo>
                  <a:close/>
                  <a:moveTo>
                    <a:pt x="469" y="106"/>
                  </a:moveTo>
                  <a:lnTo>
                    <a:pt x="488" y="52"/>
                  </a:lnTo>
                  <a:lnTo>
                    <a:pt x="488" y="44"/>
                  </a:lnTo>
                  <a:lnTo>
                    <a:pt x="484" y="39"/>
                  </a:lnTo>
                  <a:lnTo>
                    <a:pt x="520" y="50"/>
                  </a:lnTo>
                  <a:lnTo>
                    <a:pt x="525" y="54"/>
                  </a:lnTo>
                  <a:lnTo>
                    <a:pt x="525" y="60"/>
                  </a:lnTo>
                  <a:lnTo>
                    <a:pt x="523" y="68"/>
                  </a:lnTo>
                  <a:lnTo>
                    <a:pt x="523" y="66"/>
                  </a:lnTo>
                  <a:lnTo>
                    <a:pt x="522" y="60"/>
                  </a:lnTo>
                  <a:lnTo>
                    <a:pt x="515" y="50"/>
                  </a:lnTo>
                  <a:lnTo>
                    <a:pt x="506" y="47"/>
                  </a:lnTo>
                  <a:lnTo>
                    <a:pt x="499" y="47"/>
                  </a:lnTo>
                  <a:lnTo>
                    <a:pt x="496" y="52"/>
                  </a:lnTo>
                  <a:lnTo>
                    <a:pt x="488" y="76"/>
                  </a:lnTo>
                  <a:lnTo>
                    <a:pt x="492" y="83"/>
                  </a:lnTo>
                  <a:lnTo>
                    <a:pt x="496" y="85"/>
                  </a:lnTo>
                  <a:lnTo>
                    <a:pt x="503" y="85"/>
                  </a:lnTo>
                  <a:lnTo>
                    <a:pt x="507" y="79"/>
                  </a:lnTo>
                  <a:lnTo>
                    <a:pt x="509" y="80"/>
                  </a:lnTo>
                  <a:lnTo>
                    <a:pt x="503" y="98"/>
                  </a:lnTo>
                  <a:lnTo>
                    <a:pt x="501" y="98"/>
                  </a:lnTo>
                  <a:lnTo>
                    <a:pt x="501" y="90"/>
                  </a:lnTo>
                  <a:lnTo>
                    <a:pt x="496" y="87"/>
                  </a:lnTo>
                  <a:lnTo>
                    <a:pt x="492" y="85"/>
                  </a:lnTo>
                  <a:lnTo>
                    <a:pt x="485" y="85"/>
                  </a:lnTo>
                  <a:lnTo>
                    <a:pt x="484" y="88"/>
                  </a:lnTo>
                  <a:lnTo>
                    <a:pt x="476" y="110"/>
                  </a:lnTo>
                  <a:lnTo>
                    <a:pt x="476" y="117"/>
                  </a:lnTo>
                  <a:lnTo>
                    <a:pt x="480" y="120"/>
                  </a:lnTo>
                  <a:lnTo>
                    <a:pt x="490" y="121"/>
                  </a:lnTo>
                  <a:lnTo>
                    <a:pt x="498" y="123"/>
                  </a:lnTo>
                  <a:lnTo>
                    <a:pt x="504" y="118"/>
                  </a:lnTo>
                  <a:lnTo>
                    <a:pt x="507" y="117"/>
                  </a:lnTo>
                  <a:lnTo>
                    <a:pt x="509" y="117"/>
                  </a:lnTo>
                  <a:lnTo>
                    <a:pt x="506" y="123"/>
                  </a:lnTo>
                  <a:lnTo>
                    <a:pt x="503" y="128"/>
                  </a:lnTo>
                  <a:lnTo>
                    <a:pt x="496" y="128"/>
                  </a:lnTo>
                  <a:lnTo>
                    <a:pt x="458" y="115"/>
                  </a:lnTo>
                  <a:lnTo>
                    <a:pt x="458" y="113"/>
                  </a:lnTo>
                  <a:lnTo>
                    <a:pt x="465" y="113"/>
                  </a:lnTo>
                  <a:lnTo>
                    <a:pt x="469" y="106"/>
                  </a:lnTo>
                  <a:close/>
                  <a:moveTo>
                    <a:pt x="548" y="150"/>
                  </a:moveTo>
                  <a:lnTo>
                    <a:pt x="533" y="139"/>
                  </a:lnTo>
                  <a:lnTo>
                    <a:pt x="533" y="132"/>
                  </a:lnTo>
                  <a:lnTo>
                    <a:pt x="536" y="123"/>
                  </a:lnTo>
                  <a:lnTo>
                    <a:pt x="536" y="124"/>
                  </a:lnTo>
                  <a:lnTo>
                    <a:pt x="536" y="131"/>
                  </a:lnTo>
                  <a:lnTo>
                    <a:pt x="539" y="140"/>
                  </a:lnTo>
                  <a:lnTo>
                    <a:pt x="550" y="150"/>
                  </a:lnTo>
                  <a:lnTo>
                    <a:pt x="561" y="150"/>
                  </a:lnTo>
                  <a:lnTo>
                    <a:pt x="569" y="142"/>
                  </a:lnTo>
                  <a:lnTo>
                    <a:pt x="570" y="131"/>
                  </a:lnTo>
                  <a:lnTo>
                    <a:pt x="564" y="115"/>
                  </a:lnTo>
                  <a:lnTo>
                    <a:pt x="553" y="96"/>
                  </a:lnTo>
                  <a:lnTo>
                    <a:pt x="555" y="82"/>
                  </a:lnTo>
                  <a:lnTo>
                    <a:pt x="566" y="72"/>
                  </a:lnTo>
                  <a:lnTo>
                    <a:pt x="574" y="72"/>
                  </a:lnTo>
                  <a:lnTo>
                    <a:pt x="585" y="76"/>
                  </a:lnTo>
                  <a:lnTo>
                    <a:pt x="599" y="87"/>
                  </a:lnTo>
                  <a:lnTo>
                    <a:pt x="599" y="90"/>
                  </a:lnTo>
                  <a:lnTo>
                    <a:pt x="596" y="99"/>
                  </a:lnTo>
                  <a:lnTo>
                    <a:pt x="594" y="99"/>
                  </a:lnTo>
                  <a:lnTo>
                    <a:pt x="596" y="93"/>
                  </a:lnTo>
                  <a:lnTo>
                    <a:pt x="594" y="83"/>
                  </a:lnTo>
                  <a:lnTo>
                    <a:pt x="585" y="77"/>
                  </a:lnTo>
                  <a:lnTo>
                    <a:pt x="570" y="76"/>
                  </a:lnTo>
                  <a:lnTo>
                    <a:pt x="563" y="83"/>
                  </a:lnTo>
                  <a:lnTo>
                    <a:pt x="563" y="96"/>
                  </a:lnTo>
                  <a:lnTo>
                    <a:pt x="570" y="112"/>
                  </a:lnTo>
                  <a:lnTo>
                    <a:pt x="580" y="128"/>
                  </a:lnTo>
                  <a:lnTo>
                    <a:pt x="578" y="143"/>
                  </a:lnTo>
                  <a:lnTo>
                    <a:pt x="567" y="153"/>
                  </a:lnTo>
                  <a:lnTo>
                    <a:pt x="548" y="150"/>
                  </a:lnTo>
                  <a:close/>
                  <a:moveTo>
                    <a:pt x="635" y="143"/>
                  </a:moveTo>
                  <a:lnTo>
                    <a:pt x="629" y="140"/>
                  </a:lnTo>
                  <a:lnTo>
                    <a:pt x="629" y="146"/>
                  </a:lnTo>
                  <a:lnTo>
                    <a:pt x="635" y="143"/>
                  </a:lnTo>
                  <a:close/>
                  <a:moveTo>
                    <a:pt x="675" y="165"/>
                  </a:moveTo>
                  <a:lnTo>
                    <a:pt x="687" y="145"/>
                  </a:lnTo>
                  <a:lnTo>
                    <a:pt x="690" y="137"/>
                  </a:lnTo>
                  <a:lnTo>
                    <a:pt x="686" y="132"/>
                  </a:lnTo>
                  <a:lnTo>
                    <a:pt x="686" y="131"/>
                  </a:lnTo>
                  <a:lnTo>
                    <a:pt x="708" y="145"/>
                  </a:lnTo>
                  <a:lnTo>
                    <a:pt x="706" y="145"/>
                  </a:lnTo>
                  <a:lnTo>
                    <a:pt x="700" y="143"/>
                  </a:lnTo>
                  <a:lnTo>
                    <a:pt x="694" y="150"/>
                  </a:lnTo>
                  <a:lnTo>
                    <a:pt x="681" y="170"/>
                  </a:lnTo>
                  <a:lnTo>
                    <a:pt x="668" y="202"/>
                  </a:lnTo>
                  <a:lnTo>
                    <a:pt x="670" y="213"/>
                  </a:lnTo>
                  <a:lnTo>
                    <a:pt x="678" y="221"/>
                  </a:lnTo>
                  <a:lnTo>
                    <a:pt x="689" y="225"/>
                  </a:lnTo>
                  <a:lnTo>
                    <a:pt x="700" y="224"/>
                  </a:lnTo>
                  <a:lnTo>
                    <a:pt x="725" y="197"/>
                  </a:lnTo>
                  <a:lnTo>
                    <a:pt x="738" y="180"/>
                  </a:lnTo>
                  <a:lnTo>
                    <a:pt x="741" y="172"/>
                  </a:lnTo>
                  <a:lnTo>
                    <a:pt x="736" y="165"/>
                  </a:lnTo>
                  <a:lnTo>
                    <a:pt x="736" y="164"/>
                  </a:lnTo>
                  <a:lnTo>
                    <a:pt x="755" y="178"/>
                  </a:lnTo>
                  <a:lnTo>
                    <a:pt x="747" y="176"/>
                  </a:lnTo>
                  <a:lnTo>
                    <a:pt x="741" y="181"/>
                  </a:lnTo>
                  <a:lnTo>
                    <a:pt x="728" y="200"/>
                  </a:lnTo>
                  <a:lnTo>
                    <a:pt x="700" y="225"/>
                  </a:lnTo>
                  <a:lnTo>
                    <a:pt x="687" y="227"/>
                  </a:lnTo>
                  <a:lnTo>
                    <a:pt x="675" y="221"/>
                  </a:lnTo>
                  <a:lnTo>
                    <a:pt x="665" y="211"/>
                  </a:lnTo>
                  <a:lnTo>
                    <a:pt x="660" y="198"/>
                  </a:lnTo>
                  <a:lnTo>
                    <a:pt x="664" y="184"/>
                  </a:lnTo>
                  <a:lnTo>
                    <a:pt x="675" y="165"/>
                  </a:lnTo>
                  <a:close/>
                  <a:moveTo>
                    <a:pt x="743" y="271"/>
                  </a:moveTo>
                  <a:lnTo>
                    <a:pt x="730" y="255"/>
                  </a:lnTo>
                  <a:lnTo>
                    <a:pt x="732" y="249"/>
                  </a:lnTo>
                  <a:lnTo>
                    <a:pt x="738" y="243"/>
                  </a:lnTo>
                  <a:lnTo>
                    <a:pt x="735" y="249"/>
                  </a:lnTo>
                  <a:lnTo>
                    <a:pt x="735" y="258"/>
                  </a:lnTo>
                  <a:lnTo>
                    <a:pt x="744" y="271"/>
                  </a:lnTo>
                  <a:lnTo>
                    <a:pt x="755" y="276"/>
                  </a:lnTo>
                  <a:lnTo>
                    <a:pt x="765" y="269"/>
                  </a:lnTo>
                  <a:lnTo>
                    <a:pt x="771" y="258"/>
                  </a:lnTo>
                  <a:lnTo>
                    <a:pt x="768" y="243"/>
                  </a:lnTo>
                  <a:lnTo>
                    <a:pt x="762" y="222"/>
                  </a:lnTo>
                  <a:lnTo>
                    <a:pt x="766" y="208"/>
                  </a:lnTo>
                  <a:lnTo>
                    <a:pt x="780" y="202"/>
                  </a:lnTo>
                  <a:lnTo>
                    <a:pt x="798" y="209"/>
                  </a:lnTo>
                  <a:lnTo>
                    <a:pt x="809" y="224"/>
                  </a:lnTo>
                  <a:lnTo>
                    <a:pt x="809" y="228"/>
                  </a:lnTo>
                  <a:lnTo>
                    <a:pt x="801" y="236"/>
                  </a:lnTo>
                  <a:lnTo>
                    <a:pt x="801" y="235"/>
                  </a:lnTo>
                  <a:lnTo>
                    <a:pt x="804" y="230"/>
                  </a:lnTo>
                  <a:lnTo>
                    <a:pt x="804" y="221"/>
                  </a:lnTo>
                  <a:lnTo>
                    <a:pt x="796" y="211"/>
                  </a:lnTo>
                  <a:lnTo>
                    <a:pt x="785" y="208"/>
                  </a:lnTo>
                  <a:lnTo>
                    <a:pt x="774" y="213"/>
                  </a:lnTo>
                  <a:lnTo>
                    <a:pt x="771" y="224"/>
                  </a:lnTo>
                  <a:lnTo>
                    <a:pt x="776" y="241"/>
                  </a:lnTo>
                  <a:lnTo>
                    <a:pt x="779" y="258"/>
                  </a:lnTo>
                  <a:lnTo>
                    <a:pt x="773" y="272"/>
                  </a:lnTo>
                  <a:lnTo>
                    <a:pt x="760" y="279"/>
                  </a:lnTo>
                  <a:lnTo>
                    <a:pt x="743" y="271"/>
                  </a:lnTo>
                  <a:close/>
                  <a:moveTo>
                    <a:pt x="804" y="295"/>
                  </a:moveTo>
                  <a:lnTo>
                    <a:pt x="792" y="299"/>
                  </a:lnTo>
                  <a:lnTo>
                    <a:pt x="785" y="304"/>
                  </a:lnTo>
                  <a:lnTo>
                    <a:pt x="793" y="313"/>
                  </a:lnTo>
                  <a:lnTo>
                    <a:pt x="792" y="315"/>
                  </a:lnTo>
                  <a:lnTo>
                    <a:pt x="773" y="296"/>
                  </a:lnTo>
                  <a:lnTo>
                    <a:pt x="788" y="296"/>
                  </a:lnTo>
                  <a:lnTo>
                    <a:pt x="858" y="266"/>
                  </a:lnTo>
                  <a:lnTo>
                    <a:pt x="863" y="269"/>
                  </a:lnTo>
                  <a:lnTo>
                    <a:pt x="829" y="339"/>
                  </a:lnTo>
                  <a:lnTo>
                    <a:pt x="829" y="354"/>
                  </a:lnTo>
                  <a:lnTo>
                    <a:pt x="810" y="334"/>
                  </a:lnTo>
                  <a:lnTo>
                    <a:pt x="810" y="332"/>
                  </a:lnTo>
                  <a:lnTo>
                    <a:pt x="818" y="339"/>
                  </a:lnTo>
                  <a:lnTo>
                    <a:pt x="823" y="332"/>
                  </a:lnTo>
                  <a:lnTo>
                    <a:pt x="829" y="321"/>
                  </a:lnTo>
                  <a:lnTo>
                    <a:pt x="828" y="313"/>
                  </a:lnTo>
                  <a:lnTo>
                    <a:pt x="810" y="295"/>
                  </a:lnTo>
                  <a:lnTo>
                    <a:pt x="804" y="295"/>
                  </a:lnTo>
                  <a:close/>
                  <a:moveTo>
                    <a:pt x="818" y="288"/>
                  </a:moveTo>
                  <a:lnTo>
                    <a:pt x="840" y="279"/>
                  </a:lnTo>
                  <a:lnTo>
                    <a:pt x="848" y="277"/>
                  </a:lnTo>
                  <a:lnTo>
                    <a:pt x="847" y="285"/>
                  </a:lnTo>
                  <a:lnTo>
                    <a:pt x="836" y="307"/>
                  </a:lnTo>
                  <a:lnTo>
                    <a:pt x="833" y="312"/>
                  </a:lnTo>
                  <a:lnTo>
                    <a:pt x="826" y="309"/>
                  </a:lnTo>
                  <a:lnTo>
                    <a:pt x="817" y="298"/>
                  </a:lnTo>
                  <a:lnTo>
                    <a:pt x="814" y="291"/>
                  </a:lnTo>
                  <a:lnTo>
                    <a:pt x="818" y="2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5" name="Freeform 166"/>
            <p:cNvSpPr>
              <a:spLocks/>
            </p:cNvSpPr>
            <p:nvPr/>
          </p:nvSpPr>
          <p:spPr bwMode="auto">
            <a:xfrm>
              <a:off x="8141795" y="5574548"/>
              <a:ext cx="32170" cy="44534"/>
            </a:xfrm>
            <a:custGeom>
              <a:avLst/>
              <a:gdLst>
                <a:gd name="T0" fmla="*/ 37 w 57"/>
                <a:gd name="T1" fmla="*/ 80 h 82"/>
                <a:gd name="T2" fmla="*/ 16 w 57"/>
                <a:gd name="T3" fmla="*/ 82 h 82"/>
                <a:gd name="T4" fmla="*/ 13 w 57"/>
                <a:gd name="T5" fmla="*/ 77 h 82"/>
                <a:gd name="T6" fmla="*/ 11 w 57"/>
                <a:gd name="T7" fmla="*/ 68 h 82"/>
                <a:gd name="T8" fmla="*/ 11 w 57"/>
                <a:gd name="T9" fmla="*/ 68 h 82"/>
                <a:gd name="T10" fmla="*/ 15 w 57"/>
                <a:gd name="T11" fmla="*/ 74 h 82"/>
                <a:gd name="T12" fmla="*/ 23 w 57"/>
                <a:gd name="T13" fmla="*/ 79 h 82"/>
                <a:gd name="T14" fmla="*/ 37 w 57"/>
                <a:gd name="T15" fmla="*/ 79 h 82"/>
                <a:gd name="T16" fmla="*/ 48 w 57"/>
                <a:gd name="T17" fmla="*/ 73 h 82"/>
                <a:gd name="T18" fmla="*/ 49 w 57"/>
                <a:gd name="T19" fmla="*/ 61 h 82"/>
                <a:gd name="T20" fmla="*/ 43 w 57"/>
                <a:gd name="T21" fmla="*/ 50 h 82"/>
                <a:gd name="T22" fmla="*/ 29 w 57"/>
                <a:gd name="T23" fmla="*/ 44 h 82"/>
                <a:gd name="T24" fmla="*/ 8 w 57"/>
                <a:gd name="T25" fmla="*/ 36 h 82"/>
                <a:gd name="T26" fmla="*/ 0 w 57"/>
                <a:gd name="T27" fmla="*/ 24 h 82"/>
                <a:gd name="T28" fmla="*/ 4 w 57"/>
                <a:gd name="T29" fmla="*/ 10 h 82"/>
                <a:gd name="T30" fmla="*/ 21 w 57"/>
                <a:gd name="T31" fmla="*/ 0 h 82"/>
                <a:gd name="T32" fmla="*/ 40 w 57"/>
                <a:gd name="T33" fmla="*/ 0 h 82"/>
                <a:gd name="T34" fmla="*/ 41 w 57"/>
                <a:gd name="T35" fmla="*/ 2 h 82"/>
                <a:gd name="T36" fmla="*/ 45 w 57"/>
                <a:gd name="T37" fmla="*/ 13 h 82"/>
                <a:gd name="T38" fmla="*/ 43 w 57"/>
                <a:gd name="T39" fmla="*/ 13 h 82"/>
                <a:gd name="T40" fmla="*/ 40 w 57"/>
                <a:gd name="T41" fmla="*/ 6 h 82"/>
                <a:gd name="T42" fmla="*/ 34 w 57"/>
                <a:gd name="T43" fmla="*/ 0 h 82"/>
                <a:gd name="T44" fmla="*/ 21 w 57"/>
                <a:gd name="T45" fmla="*/ 2 h 82"/>
                <a:gd name="T46" fmla="*/ 10 w 57"/>
                <a:gd name="T47" fmla="*/ 8 h 82"/>
                <a:gd name="T48" fmla="*/ 8 w 57"/>
                <a:gd name="T49" fmla="*/ 19 h 82"/>
                <a:gd name="T50" fmla="*/ 16 w 57"/>
                <a:gd name="T51" fmla="*/ 30 h 82"/>
                <a:gd name="T52" fmla="*/ 32 w 57"/>
                <a:gd name="T53" fmla="*/ 36 h 82"/>
                <a:gd name="T54" fmla="*/ 49 w 57"/>
                <a:gd name="T55" fmla="*/ 44 h 82"/>
                <a:gd name="T56" fmla="*/ 57 w 57"/>
                <a:gd name="T57" fmla="*/ 57 h 82"/>
                <a:gd name="T58" fmla="*/ 54 w 57"/>
                <a:gd name="T59" fmla="*/ 71 h 82"/>
                <a:gd name="T60" fmla="*/ 37 w 57"/>
                <a:gd name="T61" fmla="*/ 80 h 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7"/>
                <a:gd name="T94" fmla="*/ 0 h 82"/>
                <a:gd name="T95" fmla="*/ 57 w 57"/>
                <a:gd name="T96" fmla="*/ 82 h 8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7" h="82">
                  <a:moveTo>
                    <a:pt x="37" y="80"/>
                  </a:moveTo>
                  <a:lnTo>
                    <a:pt x="16" y="82"/>
                  </a:lnTo>
                  <a:lnTo>
                    <a:pt x="13" y="77"/>
                  </a:lnTo>
                  <a:lnTo>
                    <a:pt x="11" y="68"/>
                  </a:lnTo>
                  <a:lnTo>
                    <a:pt x="15" y="74"/>
                  </a:lnTo>
                  <a:lnTo>
                    <a:pt x="23" y="79"/>
                  </a:lnTo>
                  <a:lnTo>
                    <a:pt x="37" y="79"/>
                  </a:lnTo>
                  <a:lnTo>
                    <a:pt x="48" y="73"/>
                  </a:lnTo>
                  <a:lnTo>
                    <a:pt x="49" y="61"/>
                  </a:lnTo>
                  <a:lnTo>
                    <a:pt x="43" y="50"/>
                  </a:lnTo>
                  <a:lnTo>
                    <a:pt x="29" y="44"/>
                  </a:lnTo>
                  <a:lnTo>
                    <a:pt x="8" y="36"/>
                  </a:lnTo>
                  <a:lnTo>
                    <a:pt x="0" y="24"/>
                  </a:lnTo>
                  <a:lnTo>
                    <a:pt x="4" y="10"/>
                  </a:lnTo>
                  <a:lnTo>
                    <a:pt x="21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5" y="13"/>
                  </a:lnTo>
                  <a:lnTo>
                    <a:pt x="43" y="13"/>
                  </a:lnTo>
                  <a:lnTo>
                    <a:pt x="40" y="6"/>
                  </a:lnTo>
                  <a:lnTo>
                    <a:pt x="34" y="0"/>
                  </a:lnTo>
                  <a:lnTo>
                    <a:pt x="21" y="2"/>
                  </a:lnTo>
                  <a:lnTo>
                    <a:pt x="10" y="8"/>
                  </a:lnTo>
                  <a:lnTo>
                    <a:pt x="8" y="19"/>
                  </a:lnTo>
                  <a:lnTo>
                    <a:pt x="16" y="30"/>
                  </a:lnTo>
                  <a:lnTo>
                    <a:pt x="32" y="36"/>
                  </a:lnTo>
                  <a:lnTo>
                    <a:pt x="49" y="44"/>
                  </a:lnTo>
                  <a:lnTo>
                    <a:pt x="57" y="57"/>
                  </a:lnTo>
                  <a:lnTo>
                    <a:pt x="54" y="71"/>
                  </a:lnTo>
                  <a:lnTo>
                    <a:pt x="37" y="80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6" name="Freeform 167"/>
            <p:cNvSpPr>
              <a:spLocks/>
            </p:cNvSpPr>
            <p:nvPr/>
          </p:nvSpPr>
          <p:spPr bwMode="auto">
            <a:xfrm>
              <a:off x="8183948" y="5565859"/>
              <a:ext cx="32170" cy="45620"/>
            </a:xfrm>
            <a:custGeom>
              <a:avLst/>
              <a:gdLst>
                <a:gd name="T0" fmla="*/ 11 w 57"/>
                <a:gd name="T1" fmla="*/ 84 h 84"/>
                <a:gd name="T2" fmla="*/ 11 w 57"/>
                <a:gd name="T3" fmla="*/ 84 h 84"/>
                <a:gd name="T4" fmla="*/ 18 w 57"/>
                <a:gd name="T5" fmla="*/ 81 h 84"/>
                <a:gd name="T6" fmla="*/ 18 w 57"/>
                <a:gd name="T7" fmla="*/ 71 h 84"/>
                <a:gd name="T8" fmla="*/ 10 w 57"/>
                <a:gd name="T9" fmla="*/ 16 h 84"/>
                <a:gd name="T10" fmla="*/ 8 w 57"/>
                <a:gd name="T11" fmla="*/ 8 h 84"/>
                <a:gd name="T12" fmla="*/ 0 w 57"/>
                <a:gd name="T13" fmla="*/ 7 h 84"/>
                <a:gd name="T14" fmla="*/ 0 w 57"/>
                <a:gd name="T15" fmla="*/ 5 h 84"/>
                <a:gd name="T16" fmla="*/ 38 w 57"/>
                <a:gd name="T17" fmla="*/ 0 h 84"/>
                <a:gd name="T18" fmla="*/ 44 w 57"/>
                <a:gd name="T19" fmla="*/ 2 h 84"/>
                <a:gd name="T20" fmla="*/ 46 w 57"/>
                <a:gd name="T21" fmla="*/ 7 h 84"/>
                <a:gd name="T22" fmla="*/ 49 w 57"/>
                <a:gd name="T23" fmla="*/ 13 h 84"/>
                <a:gd name="T24" fmla="*/ 48 w 57"/>
                <a:gd name="T25" fmla="*/ 13 h 84"/>
                <a:gd name="T26" fmla="*/ 43 w 57"/>
                <a:gd name="T27" fmla="*/ 7 h 84"/>
                <a:gd name="T28" fmla="*/ 33 w 57"/>
                <a:gd name="T29" fmla="*/ 3 h 84"/>
                <a:gd name="T30" fmla="*/ 24 w 57"/>
                <a:gd name="T31" fmla="*/ 3 h 84"/>
                <a:gd name="T32" fmla="*/ 19 w 57"/>
                <a:gd name="T33" fmla="*/ 5 h 84"/>
                <a:gd name="T34" fmla="*/ 18 w 57"/>
                <a:gd name="T35" fmla="*/ 11 h 84"/>
                <a:gd name="T36" fmla="*/ 21 w 57"/>
                <a:gd name="T37" fmla="*/ 37 h 84"/>
                <a:gd name="T38" fmla="*/ 27 w 57"/>
                <a:gd name="T39" fmla="*/ 41 h 84"/>
                <a:gd name="T40" fmla="*/ 32 w 57"/>
                <a:gd name="T41" fmla="*/ 41 h 84"/>
                <a:gd name="T42" fmla="*/ 38 w 57"/>
                <a:gd name="T43" fmla="*/ 40 h 84"/>
                <a:gd name="T44" fmla="*/ 40 w 57"/>
                <a:gd name="T45" fmla="*/ 32 h 84"/>
                <a:gd name="T46" fmla="*/ 41 w 57"/>
                <a:gd name="T47" fmla="*/ 30 h 84"/>
                <a:gd name="T48" fmla="*/ 43 w 57"/>
                <a:gd name="T49" fmla="*/ 49 h 84"/>
                <a:gd name="T50" fmla="*/ 43 w 57"/>
                <a:gd name="T51" fmla="*/ 49 h 84"/>
                <a:gd name="T52" fmla="*/ 40 w 57"/>
                <a:gd name="T53" fmla="*/ 43 h 84"/>
                <a:gd name="T54" fmla="*/ 32 w 57"/>
                <a:gd name="T55" fmla="*/ 43 h 84"/>
                <a:gd name="T56" fmla="*/ 29 w 57"/>
                <a:gd name="T57" fmla="*/ 43 h 84"/>
                <a:gd name="T58" fmla="*/ 22 w 57"/>
                <a:gd name="T59" fmla="*/ 49 h 84"/>
                <a:gd name="T60" fmla="*/ 25 w 57"/>
                <a:gd name="T61" fmla="*/ 73 h 84"/>
                <a:gd name="T62" fmla="*/ 27 w 57"/>
                <a:gd name="T63" fmla="*/ 79 h 84"/>
                <a:gd name="T64" fmla="*/ 33 w 57"/>
                <a:gd name="T65" fmla="*/ 79 h 84"/>
                <a:gd name="T66" fmla="*/ 43 w 57"/>
                <a:gd name="T67" fmla="*/ 77 h 84"/>
                <a:gd name="T68" fmla="*/ 55 w 57"/>
                <a:gd name="T69" fmla="*/ 68 h 84"/>
                <a:gd name="T70" fmla="*/ 57 w 57"/>
                <a:gd name="T71" fmla="*/ 63 h 84"/>
                <a:gd name="T72" fmla="*/ 57 w 57"/>
                <a:gd name="T73" fmla="*/ 71 h 84"/>
                <a:gd name="T74" fmla="*/ 57 w 57"/>
                <a:gd name="T75" fmla="*/ 77 h 84"/>
                <a:gd name="T76" fmla="*/ 51 w 57"/>
                <a:gd name="T77" fmla="*/ 79 h 84"/>
                <a:gd name="T78" fmla="*/ 11 w 57"/>
                <a:gd name="T79" fmla="*/ 84 h 8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7"/>
                <a:gd name="T121" fmla="*/ 0 h 84"/>
                <a:gd name="T122" fmla="*/ 57 w 57"/>
                <a:gd name="T123" fmla="*/ 84 h 8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7" h="84">
                  <a:moveTo>
                    <a:pt x="11" y="84"/>
                  </a:moveTo>
                  <a:lnTo>
                    <a:pt x="11" y="84"/>
                  </a:lnTo>
                  <a:lnTo>
                    <a:pt x="18" y="81"/>
                  </a:lnTo>
                  <a:lnTo>
                    <a:pt x="18" y="71"/>
                  </a:lnTo>
                  <a:lnTo>
                    <a:pt x="10" y="16"/>
                  </a:lnTo>
                  <a:lnTo>
                    <a:pt x="8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38" y="0"/>
                  </a:lnTo>
                  <a:lnTo>
                    <a:pt x="44" y="2"/>
                  </a:lnTo>
                  <a:lnTo>
                    <a:pt x="46" y="7"/>
                  </a:lnTo>
                  <a:lnTo>
                    <a:pt x="49" y="13"/>
                  </a:lnTo>
                  <a:lnTo>
                    <a:pt x="48" y="13"/>
                  </a:lnTo>
                  <a:lnTo>
                    <a:pt x="43" y="7"/>
                  </a:lnTo>
                  <a:lnTo>
                    <a:pt x="33" y="3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18" y="11"/>
                  </a:lnTo>
                  <a:lnTo>
                    <a:pt x="21" y="37"/>
                  </a:lnTo>
                  <a:lnTo>
                    <a:pt x="27" y="41"/>
                  </a:lnTo>
                  <a:lnTo>
                    <a:pt x="32" y="41"/>
                  </a:lnTo>
                  <a:lnTo>
                    <a:pt x="38" y="4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3" y="49"/>
                  </a:lnTo>
                  <a:lnTo>
                    <a:pt x="40" y="43"/>
                  </a:lnTo>
                  <a:lnTo>
                    <a:pt x="32" y="43"/>
                  </a:lnTo>
                  <a:lnTo>
                    <a:pt x="29" y="43"/>
                  </a:lnTo>
                  <a:lnTo>
                    <a:pt x="22" y="49"/>
                  </a:lnTo>
                  <a:lnTo>
                    <a:pt x="25" y="73"/>
                  </a:lnTo>
                  <a:lnTo>
                    <a:pt x="27" y="79"/>
                  </a:lnTo>
                  <a:lnTo>
                    <a:pt x="33" y="79"/>
                  </a:lnTo>
                  <a:lnTo>
                    <a:pt x="43" y="77"/>
                  </a:lnTo>
                  <a:lnTo>
                    <a:pt x="55" y="68"/>
                  </a:lnTo>
                  <a:lnTo>
                    <a:pt x="57" y="63"/>
                  </a:lnTo>
                  <a:lnTo>
                    <a:pt x="57" y="71"/>
                  </a:lnTo>
                  <a:lnTo>
                    <a:pt x="57" y="77"/>
                  </a:lnTo>
                  <a:lnTo>
                    <a:pt x="51" y="79"/>
                  </a:lnTo>
                  <a:lnTo>
                    <a:pt x="11" y="84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7" name="Freeform 168"/>
            <p:cNvSpPr>
              <a:spLocks/>
            </p:cNvSpPr>
            <p:nvPr/>
          </p:nvSpPr>
          <p:spPr bwMode="auto">
            <a:xfrm>
              <a:off x="8228320" y="5562600"/>
              <a:ext cx="39935" cy="44534"/>
            </a:xfrm>
            <a:custGeom>
              <a:avLst/>
              <a:gdLst>
                <a:gd name="T0" fmla="*/ 19 w 71"/>
                <a:gd name="T1" fmla="*/ 54 h 82"/>
                <a:gd name="T2" fmla="*/ 20 w 71"/>
                <a:gd name="T3" fmla="*/ 69 h 82"/>
                <a:gd name="T4" fmla="*/ 23 w 71"/>
                <a:gd name="T5" fmla="*/ 77 h 82"/>
                <a:gd name="T6" fmla="*/ 31 w 71"/>
                <a:gd name="T7" fmla="*/ 79 h 82"/>
                <a:gd name="T8" fmla="*/ 31 w 71"/>
                <a:gd name="T9" fmla="*/ 80 h 82"/>
                <a:gd name="T10" fmla="*/ 4 w 71"/>
                <a:gd name="T11" fmla="*/ 82 h 82"/>
                <a:gd name="T12" fmla="*/ 4 w 71"/>
                <a:gd name="T13" fmla="*/ 82 h 82"/>
                <a:gd name="T14" fmla="*/ 11 w 71"/>
                <a:gd name="T15" fmla="*/ 79 h 82"/>
                <a:gd name="T16" fmla="*/ 12 w 71"/>
                <a:gd name="T17" fmla="*/ 69 h 82"/>
                <a:gd name="T18" fmla="*/ 8 w 71"/>
                <a:gd name="T19" fmla="*/ 13 h 82"/>
                <a:gd name="T20" fmla="*/ 6 w 71"/>
                <a:gd name="T21" fmla="*/ 5 h 82"/>
                <a:gd name="T22" fmla="*/ 0 w 71"/>
                <a:gd name="T23" fmla="*/ 3 h 82"/>
                <a:gd name="T24" fmla="*/ 0 w 71"/>
                <a:gd name="T25" fmla="*/ 2 h 82"/>
                <a:gd name="T26" fmla="*/ 27 w 71"/>
                <a:gd name="T27" fmla="*/ 0 h 82"/>
                <a:gd name="T28" fmla="*/ 49 w 71"/>
                <a:gd name="T29" fmla="*/ 6 h 82"/>
                <a:gd name="T30" fmla="*/ 55 w 71"/>
                <a:gd name="T31" fmla="*/ 22 h 82"/>
                <a:gd name="T32" fmla="*/ 52 w 71"/>
                <a:gd name="T33" fmla="*/ 36 h 82"/>
                <a:gd name="T34" fmla="*/ 39 w 71"/>
                <a:gd name="T35" fmla="*/ 44 h 82"/>
                <a:gd name="T36" fmla="*/ 71 w 71"/>
                <a:gd name="T37" fmla="*/ 80 h 82"/>
                <a:gd name="T38" fmla="*/ 69 w 71"/>
                <a:gd name="T39" fmla="*/ 82 h 82"/>
                <a:gd name="T40" fmla="*/ 64 w 71"/>
                <a:gd name="T41" fmla="*/ 82 h 82"/>
                <a:gd name="T42" fmla="*/ 61 w 71"/>
                <a:gd name="T43" fmla="*/ 79 h 82"/>
                <a:gd name="T44" fmla="*/ 34 w 71"/>
                <a:gd name="T45" fmla="*/ 50 h 82"/>
                <a:gd name="T46" fmla="*/ 25 w 71"/>
                <a:gd name="T47" fmla="*/ 47 h 82"/>
                <a:gd name="T48" fmla="*/ 19 w 71"/>
                <a:gd name="T49" fmla="*/ 54 h 8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1"/>
                <a:gd name="T76" fmla="*/ 0 h 82"/>
                <a:gd name="T77" fmla="*/ 71 w 71"/>
                <a:gd name="T78" fmla="*/ 82 h 8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1" h="82">
                  <a:moveTo>
                    <a:pt x="19" y="54"/>
                  </a:moveTo>
                  <a:lnTo>
                    <a:pt x="20" y="69"/>
                  </a:lnTo>
                  <a:lnTo>
                    <a:pt x="23" y="77"/>
                  </a:lnTo>
                  <a:lnTo>
                    <a:pt x="31" y="79"/>
                  </a:lnTo>
                  <a:lnTo>
                    <a:pt x="31" y="80"/>
                  </a:lnTo>
                  <a:lnTo>
                    <a:pt x="4" y="82"/>
                  </a:lnTo>
                  <a:lnTo>
                    <a:pt x="11" y="79"/>
                  </a:lnTo>
                  <a:lnTo>
                    <a:pt x="12" y="69"/>
                  </a:lnTo>
                  <a:lnTo>
                    <a:pt x="8" y="13"/>
                  </a:lnTo>
                  <a:lnTo>
                    <a:pt x="6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7" y="0"/>
                  </a:lnTo>
                  <a:lnTo>
                    <a:pt x="49" y="6"/>
                  </a:lnTo>
                  <a:lnTo>
                    <a:pt x="55" y="22"/>
                  </a:lnTo>
                  <a:lnTo>
                    <a:pt x="52" y="36"/>
                  </a:lnTo>
                  <a:lnTo>
                    <a:pt x="39" y="44"/>
                  </a:lnTo>
                  <a:lnTo>
                    <a:pt x="71" y="80"/>
                  </a:lnTo>
                  <a:lnTo>
                    <a:pt x="69" y="82"/>
                  </a:lnTo>
                  <a:lnTo>
                    <a:pt x="64" y="82"/>
                  </a:lnTo>
                  <a:lnTo>
                    <a:pt x="61" y="79"/>
                  </a:lnTo>
                  <a:lnTo>
                    <a:pt x="34" y="50"/>
                  </a:lnTo>
                  <a:lnTo>
                    <a:pt x="25" y="47"/>
                  </a:lnTo>
                  <a:lnTo>
                    <a:pt x="19" y="54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8" name="Freeform 169"/>
            <p:cNvSpPr>
              <a:spLocks/>
            </p:cNvSpPr>
            <p:nvPr/>
          </p:nvSpPr>
          <p:spPr bwMode="auto">
            <a:xfrm>
              <a:off x="8238304" y="5563686"/>
              <a:ext cx="16639" cy="23896"/>
            </a:xfrm>
            <a:custGeom>
              <a:avLst/>
              <a:gdLst>
                <a:gd name="T0" fmla="*/ 2 w 30"/>
                <a:gd name="T1" fmla="*/ 36 h 44"/>
                <a:gd name="T2" fmla="*/ 0 w 30"/>
                <a:gd name="T3" fmla="*/ 7 h 44"/>
                <a:gd name="T4" fmla="*/ 0 w 30"/>
                <a:gd name="T5" fmla="*/ 1 h 44"/>
                <a:gd name="T6" fmla="*/ 6 w 30"/>
                <a:gd name="T7" fmla="*/ 0 h 44"/>
                <a:gd name="T8" fmla="*/ 22 w 30"/>
                <a:gd name="T9" fmla="*/ 4 h 44"/>
                <a:gd name="T10" fmla="*/ 30 w 30"/>
                <a:gd name="T11" fmla="*/ 20 h 44"/>
                <a:gd name="T12" fmla="*/ 24 w 30"/>
                <a:gd name="T13" fmla="*/ 37 h 44"/>
                <a:gd name="T14" fmla="*/ 8 w 30"/>
                <a:gd name="T15" fmla="*/ 44 h 44"/>
                <a:gd name="T16" fmla="*/ 3 w 30"/>
                <a:gd name="T17" fmla="*/ 42 h 44"/>
                <a:gd name="T18" fmla="*/ 2 w 30"/>
                <a:gd name="T19" fmla="*/ 36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44"/>
                <a:gd name="T32" fmla="*/ 30 w 30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44">
                  <a:moveTo>
                    <a:pt x="2" y="36"/>
                  </a:moveTo>
                  <a:lnTo>
                    <a:pt x="0" y="7"/>
                  </a:lnTo>
                  <a:lnTo>
                    <a:pt x="0" y="1"/>
                  </a:lnTo>
                  <a:lnTo>
                    <a:pt x="6" y="0"/>
                  </a:lnTo>
                  <a:lnTo>
                    <a:pt x="22" y="4"/>
                  </a:lnTo>
                  <a:lnTo>
                    <a:pt x="30" y="20"/>
                  </a:lnTo>
                  <a:lnTo>
                    <a:pt x="24" y="37"/>
                  </a:lnTo>
                  <a:lnTo>
                    <a:pt x="8" y="44"/>
                  </a:lnTo>
                  <a:lnTo>
                    <a:pt x="3" y="42"/>
                  </a:lnTo>
                  <a:lnTo>
                    <a:pt x="2" y="36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19" name="Freeform 170"/>
            <p:cNvSpPr>
              <a:spLocks/>
            </p:cNvSpPr>
            <p:nvPr/>
          </p:nvSpPr>
          <p:spPr bwMode="auto">
            <a:xfrm>
              <a:off x="8273801" y="5562600"/>
              <a:ext cx="45481" cy="45620"/>
            </a:xfrm>
            <a:custGeom>
              <a:avLst/>
              <a:gdLst>
                <a:gd name="T0" fmla="*/ 33 w 82"/>
                <a:gd name="T1" fmla="*/ 83 h 83"/>
                <a:gd name="T2" fmla="*/ 10 w 82"/>
                <a:gd name="T3" fmla="*/ 9 h 83"/>
                <a:gd name="T4" fmla="*/ 0 w 82"/>
                <a:gd name="T5" fmla="*/ 0 h 83"/>
                <a:gd name="T6" fmla="*/ 29 w 82"/>
                <a:gd name="T7" fmla="*/ 2 h 83"/>
                <a:gd name="T8" fmla="*/ 29 w 82"/>
                <a:gd name="T9" fmla="*/ 2 h 83"/>
                <a:gd name="T10" fmla="*/ 19 w 82"/>
                <a:gd name="T11" fmla="*/ 3 h 83"/>
                <a:gd name="T12" fmla="*/ 19 w 82"/>
                <a:gd name="T13" fmla="*/ 11 h 83"/>
                <a:gd name="T14" fmla="*/ 35 w 82"/>
                <a:gd name="T15" fmla="*/ 61 h 83"/>
                <a:gd name="T16" fmla="*/ 38 w 82"/>
                <a:gd name="T17" fmla="*/ 69 h 83"/>
                <a:gd name="T18" fmla="*/ 44 w 82"/>
                <a:gd name="T19" fmla="*/ 61 h 83"/>
                <a:gd name="T20" fmla="*/ 67 w 82"/>
                <a:gd name="T21" fmla="*/ 14 h 83"/>
                <a:gd name="T22" fmla="*/ 67 w 82"/>
                <a:gd name="T23" fmla="*/ 6 h 83"/>
                <a:gd name="T24" fmla="*/ 56 w 82"/>
                <a:gd name="T25" fmla="*/ 3 h 83"/>
                <a:gd name="T26" fmla="*/ 56 w 82"/>
                <a:gd name="T27" fmla="*/ 3 h 83"/>
                <a:gd name="T28" fmla="*/ 82 w 82"/>
                <a:gd name="T29" fmla="*/ 5 h 83"/>
                <a:gd name="T30" fmla="*/ 82 w 82"/>
                <a:gd name="T31" fmla="*/ 6 h 83"/>
                <a:gd name="T32" fmla="*/ 74 w 82"/>
                <a:gd name="T33" fmla="*/ 8 h 83"/>
                <a:gd name="T34" fmla="*/ 70 w 82"/>
                <a:gd name="T35" fmla="*/ 14 h 83"/>
                <a:gd name="T36" fmla="*/ 38 w 82"/>
                <a:gd name="T37" fmla="*/ 83 h 83"/>
                <a:gd name="T38" fmla="*/ 33 w 82"/>
                <a:gd name="T39" fmla="*/ 83 h 8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2"/>
                <a:gd name="T61" fmla="*/ 0 h 83"/>
                <a:gd name="T62" fmla="*/ 82 w 82"/>
                <a:gd name="T63" fmla="*/ 83 h 8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2" h="83">
                  <a:moveTo>
                    <a:pt x="33" y="83"/>
                  </a:moveTo>
                  <a:lnTo>
                    <a:pt x="10" y="9"/>
                  </a:lnTo>
                  <a:lnTo>
                    <a:pt x="0" y="0"/>
                  </a:lnTo>
                  <a:lnTo>
                    <a:pt x="29" y="2"/>
                  </a:lnTo>
                  <a:lnTo>
                    <a:pt x="19" y="3"/>
                  </a:lnTo>
                  <a:lnTo>
                    <a:pt x="19" y="11"/>
                  </a:lnTo>
                  <a:lnTo>
                    <a:pt x="35" y="61"/>
                  </a:lnTo>
                  <a:lnTo>
                    <a:pt x="38" y="69"/>
                  </a:lnTo>
                  <a:lnTo>
                    <a:pt x="44" y="61"/>
                  </a:lnTo>
                  <a:lnTo>
                    <a:pt x="67" y="14"/>
                  </a:lnTo>
                  <a:lnTo>
                    <a:pt x="67" y="6"/>
                  </a:lnTo>
                  <a:lnTo>
                    <a:pt x="56" y="3"/>
                  </a:lnTo>
                  <a:lnTo>
                    <a:pt x="82" y="5"/>
                  </a:lnTo>
                  <a:lnTo>
                    <a:pt x="82" y="6"/>
                  </a:lnTo>
                  <a:lnTo>
                    <a:pt x="74" y="8"/>
                  </a:lnTo>
                  <a:lnTo>
                    <a:pt x="70" y="14"/>
                  </a:lnTo>
                  <a:lnTo>
                    <a:pt x="38" y="83"/>
                  </a:lnTo>
                  <a:lnTo>
                    <a:pt x="33" y="8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0" name="Freeform 171"/>
            <p:cNvSpPr>
              <a:spLocks/>
            </p:cNvSpPr>
            <p:nvPr/>
          </p:nvSpPr>
          <p:spPr bwMode="auto">
            <a:xfrm>
              <a:off x="8323719" y="5566945"/>
              <a:ext cx="19967" cy="44534"/>
            </a:xfrm>
            <a:custGeom>
              <a:avLst/>
              <a:gdLst>
                <a:gd name="T0" fmla="*/ 9 w 35"/>
                <a:gd name="T1" fmla="*/ 68 h 82"/>
                <a:gd name="T2" fmla="*/ 17 w 35"/>
                <a:gd name="T3" fmla="*/ 12 h 82"/>
                <a:gd name="T4" fmla="*/ 11 w 35"/>
                <a:gd name="T5" fmla="*/ 0 h 82"/>
                <a:gd name="T6" fmla="*/ 11 w 35"/>
                <a:gd name="T7" fmla="*/ 0 h 82"/>
                <a:gd name="T8" fmla="*/ 35 w 35"/>
                <a:gd name="T9" fmla="*/ 3 h 82"/>
                <a:gd name="T10" fmla="*/ 35 w 35"/>
                <a:gd name="T11" fmla="*/ 5 h 82"/>
                <a:gd name="T12" fmla="*/ 28 w 35"/>
                <a:gd name="T13" fmla="*/ 6 h 82"/>
                <a:gd name="T14" fmla="*/ 25 w 35"/>
                <a:gd name="T15" fmla="*/ 14 h 82"/>
                <a:gd name="T16" fmla="*/ 17 w 35"/>
                <a:gd name="T17" fmla="*/ 69 h 82"/>
                <a:gd name="T18" fmla="*/ 17 w 35"/>
                <a:gd name="T19" fmla="*/ 79 h 82"/>
                <a:gd name="T20" fmla="*/ 22 w 35"/>
                <a:gd name="T21" fmla="*/ 82 h 82"/>
                <a:gd name="T22" fmla="*/ 22 w 35"/>
                <a:gd name="T23" fmla="*/ 82 h 82"/>
                <a:gd name="T24" fmla="*/ 0 w 35"/>
                <a:gd name="T25" fmla="*/ 79 h 82"/>
                <a:gd name="T26" fmla="*/ 0 w 35"/>
                <a:gd name="T27" fmla="*/ 77 h 82"/>
                <a:gd name="T28" fmla="*/ 6 w 35"/>
                <a:gd name="T29" fmla="*/ 75 h 82"/>
                <a:gd name="T30" fmla="*/ 9 w 35"/>
                <a:gd name="T31" fmla="*/ 68 h 8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5"/>
                <a:gd name="T49" fmla="*/ 0 h 82"/>
                <a:gd name="T50" fmla="*/ 35 w 35"/>
                <a:gd name="T51" fmla="*/ 82 h 8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5" h="82">
                  <a:moveTo>
                    <a:pt x="9" y="68"/>
                  </a:moveTo>
                  <a:lnTo>
                    <a:pt x="17" y="12"/>
                  </a:lnTo>
                  <a:lnTo>
                    <a:pt x="11" y="0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28" y="6"/>
                  </a:lnTo>
                  <a:lnTo>
                    <a:pt x="25" y="14"/>
                  </a:lnTo>
                  <a:lnTo>
                    <a:pt x="17" y="69"/>
                  </a:lnTo>
                  <a:lnTo>
                    <a:pt x="17" y="79"/>
                  </a:lnTo>
                  <a:lnTo>
                    <a:pt x="22" y="82"/>
                  </a:lnTo>
                  <a:lnTo>
                    <a:pt x="0" y="79"/>
                  </a:lnTo>
                  <a:lnTo>
                    <a:pt x="0" y="77"/>
                  </a:lnTo>
                  <a:lnTo>
                    <a:pt x="6" y="75"/>
                  </a:lnTo>
                  <a:lnTo>
                    <a:pt x="9" y="68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1" name="Freeform 172"/>
            <p:cNvSpPr>
              <a:spLocks/>
            </p:cNvSpPr>
            <p:nvPr/>
          </p:nvSpPr>
          <p:spPr bwMode="auto">
            <a:xfrm>
              <a:off x="8353670" y="5574548"/>
              <a:ext cx="38825" cy="45620"/>
            </a:xfrm>
            <a:custGeom>
              <a:avLst/>
              <a:gdLst>
                <a:gd name="T0" fmla="*/ 30 w 69"/>
                <a:gd name="T1" fmla="*/ 82 h 84"/>
                <a:gd name="T2" fmla="*/ 14 w 69"/>
                <a:gd name="T3" fmla="*/ 76 h 84"/>
                <a:gd name="T4" fmla="*/ 4 w 69"/>
                <a:gd name="T5" fmla="*/ 65 h 84"/>
                <a:gd name="T6" fmla="*/ 0 w 69"/>
                <a:gd name="T7" fmla="*/ 50 h 84"/>
                <a:gd name="T8" fmla="*/ 1 w 69"/>
                <a:gd name="T9" fmla="*/ 33 h 84"/>
                <a:gd name="T10" fmla="*/ 7 w 69"/>
                <a:gd name="T11" fmla="*/ 17 h 84"/>
                <a:gd name="T12" fmla="*/ 18 w 69"/>
                <a:gd name="T13" fmla="*/ 6 h 84"/>
                <a:gd name="T14" fmla="*/ 31 w 69"/>
                <a:gd name="T15" fmla="*/ 0 h 84"/>
                <a:gd name="T16" fmla="*/ 48 w 69"/>
                <a:gd name="T17" fmla="*/ 2 h 84"/>
                <a:gd name="T18" fmla="*/ 67 w 69"/>
                <a:gd name="T19" fmla="*/ 10 h 84"/>
                <a:gd name="T20" fmla="*/ 69 w 69"/>
                <a:gd name="T21" fmla="*/ 16 h 84"/>
                <a:gd name="T22" fmla="*/ 69 w 69"/>
                <a:gd name="T23" fmla="*/ 25 h 84"/>
                <a:gd name="T24" fmla="*/ 67 w 69"/>
                <a:gd name="T25" fmla="*/ 25 h 84"/>
                <a:gd name="T26" fmla="*/ 61 w 69"/>
                <a:gd name="T27" fmla="*/ 10 h 84"/>
                <a:gd name="T28" fmla="*/ 48 w 69"/>
                <a:gd name="T29" fmla="*/ 3 h 84"/>
                <a:gd name="T30" fmla="*/ 36 w 69"/>
                <a:gd name="T31" fmla="*/ 3 h 84"/>
                <a:gd name="T32" fmla="*/ 25 w 69"/>
                <a:gd name="T33" fmla="*/ 8 h 84"/>
                <a:gd name="T34" fmla="*/ 15 w 69"/>
                <a:gd name="T35" fmla="*/ 19 h 84"/>
                <a:gd name="T36" fmla="*/ 11 w 69"/>
                <a:gd name="T37" fmla="*/ 35 h 84"/>
                <a:gd name="T38" fmla="*/ 12 w 69"/>
                <a:gd name="T39" fmla="*/ 65 h 84"/>
                <a:gd name="T40" fmla="*/ 20 w 69"/>
                <a:gd name="T41" fmla="*/ 73 h 84"/>
                <a:gd name="T42" fmla="*/ 34 w 69"/>
                <a:gd name="T43" fmla="*/ 79 h 84"/>
                <a:gd name="T44" fmla="*/ 52 w 69"/>
                <a:gd name="T45" fmla="*/ 79 h 84"/>
                <a:gd name="T46" fmla="*/ 42 w 69"/>
                <a:gd name="T47" fmla="*/ 84 h 84"/>
                <a:gd name="T48" fmla="*/ 30 w 69"/>
                <a:gd name="T49" fmla="*/ 82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9"/>
                <a:gd name="T76" fmla="*/ 0 h 84"/>
                <a:gd name="T77" fmla="*/ 69 w 69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9" h="84">
                  <a:moveTo>
                    <a:pt x="30" y="82"/>
                  </a:moveTo>
                  <a:lnTo>
                    <a:pt x="14" y="76"/>
                  </a:lnTo>
                  <a:lnTo>
                    <a:pt x="4" y="65"/>
                  </a:lnTo>
                  <a:lnTo>
                    <a:pt x="0" y="50"/>
                  </a:lnTo>
                  <a:lnTo>
                    <a:pt x="1" y="33"/>
                  </a:lnTo>
                  <a:lnTo>
                    <a:pt x="7" y="17"/>
                  </a:lnTo>
                  <a:lnTo>
                    <a:pt x="18" y="6"/>
                  </a:lnTo>
                  <a:lnTo>
                    <a:pt x="31" y="0"/>
                  </a:lnTo>
                  <a:lnTo>
                    <a:pt x="48" y="2"/>
                  </a:lnTo>
                  <a:lnTo>
                    <a:pt x="67" y="10"/>
                  </a:lnTo>
                  <a:lnTo>
                    <a:pt x="69" y="16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1" y="10"/>
                  </a:lnTo>
                  <a:lnTo>
                    <a:pt x="48" y="3"/>
                  </a:lnTo>
                  <a:lnTo>
                    <a:pt x="36" y="3"/>
                  </a:lnTo>
                  <a:lnTo>
                    <a:pt x="25" y="8"/>
                  </a:lnTo>
                  <a:lnTo>
                    <a:pt x="15" y="19"/>
                  </a:lnTo>
                  <a:lnTo>
                    <a:pt x="11" y="35"/>
                  </a:lnTo>
                  <a:lnTo>
                    <a:pt x="12" y="65"/>
                  </a:lnTo>
                  <a:lnTo>
                    <a:pt x="20" y="73"/>
                  </a:lnTo>
                  <a:lnTo>
                    <a:pt x="34" y="79"/>
                  </a:lnTo>
                  <a:lnTo>
                    <a:pt x="52" y="79"/>
                  </a:lnTo>
                  <a:lnTo>
                    <a:pt x="42" y="84"/>
                  </a:lnTo>
                  <a:lnTo>
                    <a:pt x="30" y="82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2" name="Freeform 173"/>
            <p:cNvSpPr>
              <a:spLocks/>
            </p:cNvSpPr>
            <p:nvPr/>
          </p:nvSpPr>
          <p:spPr bwMode="auto">
            <a:xfrm>
              <a:off x="8395824" y="5584324"/>
              <a:ext cx="36607" cy="47792"/>
            </a:xfrm>
            <a:custGeom>
              <a:avLst/>
              <a:gdLst>
                <a:gd name="T0" fmla="*/ 11 w 67"/>
                <a:gd name="T1" fmla="*/ 67 h 89"/>
                <a:gd name="T2" fmla="*/ 30 w 67"/>
                <a:gd name="T3" fmla="*/ 13 h 89"/>
                <a:gd name="T4" fmla="*/ 30 w 67"/>
                <a:gd name="T5" fmla="*/ 5 h 89"/>
                <a:gd name="T6" fmla="*/ 26 w 67"/>
                <a:gd name="T7" fmla="*/ 0 h 89"/>
                <a:gd name="T8" fmla="*/ 26 w 67"/>
                <a:gd name="T9" fmla="*/ 0 h 89"/>
                <a:gd name="T10" fmla="*/ 62 w 67"/>
                <a:gd name="T11" fmla="*/ 11 h 89"/>
                <a:gd name="T12" fmla="*/ 67 w 67"/>
                <a:gd name="T13" fmla="*/ 15 h 89"/>
                <a:gd name="T14" fmla="*/ 67 w 67"/>
                <a:gd name="T15" fmla="*/ 21 h 89"/>
                <a:gd name="T16" fmla="*/ 65 w 67"/>
                <a:gd name="T17" fmla="*/ 29 h 89"/>
                <a:gd name="T18" fmla="*/ 65 w 67"/>
                <a:gd name="T19" fmla="*/ 27 h 89"/>
                <a:gd name="T20" fmla="*/ 64 w 67"/>
                <a:gd name="T21" fmla="*/ 21 h 89"/>
                <a:gd name="T22" fmla="*/ 57 w 67"/>
                <a:gd name="T23" fmla="*/ 11 h 89"/>
                <a:gd name="T24" fmla="*/ 48 w 67"/>
                <a:gd name="T25" fmla="*/ 8 h 89"/>
                <a:gd name="T26" fmla="*/ 41 w 67"/>
                <a:gd name="T27" fmla="*/ 8 h 89"/>
                <a:gd name="T28" fmla="*/ 38 w 67"/>
                <a:gd name="T29" fmla="*/ 13 h 89"/>
                <a:gd name="T30" fmla="*/ 30 w 67"/>
                <a:gd name="T31" fmla="*/ 37 h 89"/>
                <a:gd name="T32" fmla="*/ 34 w 67"/>
                <a:gd name="T33" fmla="*/ 44 h 89"/>
                <a:gd name="T34" fmla="*/ 38 w 67"/>
                <a:gd name="T35" fmla="*/ 46 h 89"/>
                <a:gd name="T36" fmla="*/ 45 w 67"/>
                <a:gd name="T37" fmla="*/ 46 h 89"/>
                <a:gd name="T38" fmla="*/ 49 w 67"/>
                <a:gd name="T39" fmla="*/ 40 h 89"/>
                <a:gd name="T40" fmla="*/ 51 w 67"/>
                <a:gd name="T41" fmla="*/ 41 h 89"/>
                <a:gd name="T42" fmla="*/ 45 w 67"/>
                <a:gd name="T43" fmla="*/ 59 h 89"/>
                <a:gd name="T44" fmla="*/ 43 w 67"/>
                <a:gd name="T45" fmla="*/ 59 h 89"/>
                <a:gd name="T46" fmla="*/ 43 w 67"/>
                <a:gd name="T47" fmla="*/ 51 h 89"/>
                <a:gd name="T48" fmla="*/ 38 w 67"/>
                <a:gd name="T49" fmla="*/ 48 h 89"/>
                <a:gd name="T50" fmla="*/ 34 w 67"/>
                <a:gd name="T51" fmla="*/ 46 h 89"/>
                <a:gd name="T52" fmla="*/ 27 w 67"/>
                <a:gd name="T53" fmla="*/ 46 h 89"/>
                <a:gd name="T54" fmla="*/ 26 w 67"/>
                <a:gd name="T55" fmla="*/ 49 h 89"/>
                <a:gd name="T56" fmla="*/ 18 w 67"/>
                <a:gd name="T57" fmla="*/ 71 h 89"/>
                <a:gd name="T58" fmla="*/ 18 w 67"/>
                <a:gd name="T59" fmla="*/ 78 h 89"/>
                <a:gd name="T60" fmla="*/ 22 w 67"/>
                <a:gd name="T61" fmla="*/ 81 h 89"/>
                <a:gd name="T62" fmla="*/ 32 w 67"/>
                <a:gd name="T63" fmla="*/ 82 h 89"/>
                <a:gd name="T64" fmla="*/ 40 w 67"/>
                <a:gd name="T65" fmla="*/ 84 h 89"/>
                <a:gd name="T66" fmla="*/ 46 w 67"/>
                <a:gd name="T67" fmla="*/ 79 h 89"/>
                <a:gd name="T68" fmla="*/ 49 w 67"/>
                <a:gd name="T69" fmla="*/ 78 h 89"/>
                <a:gd name="T70" fmla="*/ 51 w 67"/>
                <a:gd name="T71" fmla="*/ 78 h 89"/>
                <a:gd name="T72" fmla="*/ 48 w 67"/>
                <a:gd name="T73" fmla="*/ 84 h 89"/>
                <a:gd name="T74" fmla="*/ 45 w 67"/>
                <a:gd name="T75" fmla="*/ 89 h 89"/>
                <a:gd name="T76" fmla="*/ 38 w 67"/>
                <a:gd name="T77" fmla="*/ 89 h 89"/>
                <a:gd name="T78" fmla="*/ 0 w 67"/>
                <a:gd name="T79" fmla="*/ 76 h 89"/>
                <a:gd name="T80" fmla="*/ 0 w 67"/>
                <a:gd name="T81" fmla="*/ 74 h 89"/>
                <a:gd name="T82" fmla="*/ 7 w 67"/>
                <a:gd name="T83" fmla="*/ 74 h 89"/>
                <a:gd name="T84" fmla="*/ 11 w 67"/>
                <a:gd name="T85" fmla="*/ 67 h 8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7"/>
                <a:gd name="T130" fmla="*/ 0 h 89"/>
                <a:gd name="T131" fmla="*/ 67 w 67"/>
                <a:gd name="T132" fmla="*/ 89 h 8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7" h="89">
                  <a:moveTo>
                    <a:pt x="11" y="67"/>
                  </a:moveTo>
                  <a:lnTo>
                    <a:pt x="30" y="13"/>
                  </a:lnTo>
                  <a:lnTo>
                    <a:pt x="30" y="5"/>
                  </a:lnTo>
                  <a:lnTo>
                    <a:pt x="26" y="0"/>
                  </a:lnTo>
                  <a:lnTo>
                    <a:pt x="62" y="11"/>
                  </a:lnTo>
                  <a:lnTo>
                    <a:pt x="67" y="15"/>
                  </a:lnTo>
                  <a:lnTo>
                    <a:pt x="67" y="21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4" y="21"/>
                  </a:lnTo>
                  <a:lnTo>
                    <a:pt x="57" y="11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8" y="13"/>
                  </a:lnTo>
                  <a:lnTo>
                    <a:pt x="30" y="37"/>
                  </a:lnTo>
                  <a:lnTo>
                    <a:pt x="34" y="44"/>
                  </a:lnTo>
                  <a:lnTo>
                    <a:pt x="38" y="46"/>
                  </a:lnTo>
                  <a:lnTo>
                    <a:pt x="45" y="46"/>
                  </a:lnTo>
                  <a:lnTo>
                    <a:pt x="49" y="40"/>
                  </a:lnTo>
                  <a:lnTo>
                    <a:pt x="51" y="41"/>
                  </a:lnTo>
                  <a:lnTo>
                    <a:pt x="45" y="59"/>
                  </a:lnTo>
                  <a:lnTo>
                    <a:pt x="43" y="59"/>
                  </a:lnTo>
                  <a:lnTo>
                    <a:pt x="43" y="51"/>
                  </a:lnTo>
                  <a:lnTo>
                    <a:pt x="38" y="48"/>
                  </a:lnTo>
                  <a:lnTo>
                    <a:pt x="34" y="46"/>
                  </a:lnTo>
                  <a:lnTo>
                    <a:pt x="27" y="46"/>
                  </a:lnTo>
                  <a:lnTo>
                    <a:pt x="26" y="49"/>
                  </a:lnTo>
                  <a:lnTo>
                    <a:pt x="18" y="71"/>
                  </a:lnTo>
                  <a:lnTo>
                    <a:pt x="18" y="78"/>
                  </a:lnTo>
                  <a:lnTo>
                    <a:pt x="22" y="81"/>
                  </a:lnTo>
                  <a:lnTo>
                    <a:pt x="32" y="82"/>
                  </a:lnTo>
                  <a:lnTo>
                    <a:pt x="40" y="84"/>
                  </a:lnTo>
                  <a:lnTo>
                    <a:pt x="46" y="79"/>
                  </a:lnTo>
                  <a:lnTo>
                    <a:pt x="49" y="78"/>
                  </a:lnTo>
                  <a:lnTo>
                    <a:pt x="51" y="78"/>
                  </a:lnTo>
                  <a:lnTo>
                    <a:pt x="48" y="84"/>
                  </a:lnTo>
                  <a:lnTo>
                    <a:pt x="45" y="89"/>
                  </a:lnTo>
                  <a:lnTo>
                    <a:pt x="38" y="8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7" y="74"/>
                  </a:lnTo>
                  <a:lnTo>
                    <a:pt x="11" y="67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3" name="Freeform 174"/>
            <p:cNvSpPr>
              <a:spLocks/>
            </p:cNvSpPr>
            <p:nvPr/>
          </p:nvSpPr>
          <p:spPr bwMode="auto">
            <a:xfrm>
              <a:off x="8436867" y="5601703"/>
              <a:ext cx="36607" cy="43447"/>
            </a:xfrm>
            <a:custGeom>
              <a:avLst/>
              <a:gdLst>
                <a:gd name="T0" fmla="*/ 15 w 66"/>
                <a:gd name="T1" fmla="*/ 78 h 81"/>
                <a:gd name="T2" fmla="*/ 0 w 66"/>
                <a:gd name="T3" fmla="*/ 67 h 81"/>
                <a:gd name="T4" fmla="*/ 0 w 66"/>
                <a:gd name="T5" fmla="*/ 60 h 81"/>
                <a:gd name="T6" fmla="*/ 3 w 66"/>
                <a:gd name="T7" fmla="*/ 51 h 81"/>
                <a:gd name="T8" fmla="*/ 3 w 66"/>
                <a:gd name="T9" fmla="*/ 52 h 81"/>
                <a:gd name="T10" fmla="*/ 3 w 66"/>
                <a:gd name="T11" fmla="*/ 59 h 81"/>
                <a:gd name="T12" fmla="*/ 6 w 66"/>
                <a:gd name="T13" fmla="*/ 68 h 81"/>
                <a:gd name="T14" fmla="*/ 17 w 66"/>
                <a:gd name="T15" fmla="*/ 78 h 81"/>
                <a:gd name="T16" fmla="*/ 28 w 66"/>
                <a:gd name="T17" fmla="*/ 78 h 81"/>
                <a:gd name="T18" fmla="*/ 36 w 66"/>
                <a:gd name="T19" fmla="*/ 70 h 81"/>
                <a:gd name="T20" fmla="*/ 37 w 66"/>
                <a:gd name="T21" fmla="*/ 59 h 81"/>
                <a:gd name="T22" fmla="*/ 31 w 66"/>
                <a:gd name="T23" fmla="*/ 43 h 81"/>
                <a:gd name="T24" fmla="*/ 20 w 66"/>
                <a:gd name="T25" fmla="*/ 24 h 81"/>
                <a:gd name="T26" fmla="*/ 22 w 66"/>
                <a:gd name="T27" fmla="*/ 10 h 81"/>
                <a:gd name="T28" fmla="*/ 33 w 66"/>
                <a:gd name="T29" fmla="*/ 0 h 81"/>
                <a:gd name="T30" fmla="*/ 41 w 66"/>
                <a:gd name="T31" fmla="*/ 0 h 81"/>
                <a:gd name="T32" fmla="*/ 52 w 66"/>
                <a:gd name="T33" fmla="*/ 4 h 81"/>
                <a:gd name="T34" fmla="*/ 66 w 66"/>
                <a:gd name="T35" fmla="*/ 15 h 81"/>
                <a:gd name="T36" fmla="*/ 66 w 66"/>
                <a:gd name="T37" fmla="*/ 18 h 81"/>
                <a:gd name="T38" fmla="*/ 63 w 66"/>
                <a:gd name="T39" fmla="*/ 27 h 81"/>
                <a:gd name="T40" fmla="*/ 61 w 66"/>
                <a:gd name="T41" fmla="*/ 27 h 81"/>
                <a:gd name="T42" fmla="*/ 63 w 66"/>
                <a:gd name="T43" fmla="*/ 21 h 81"/>
                <a:gd name="T44" fmla="*/ 61 w 66"/>
                <a:gd name="T45" fmla="*/ 11 h 81"/>
                <a:gd name="T46" fmla="*/ 52 w 66"/>
                <a:gd name="T47" fmla="*/ 5 h 81"/>
                <a:gd name="T48" fmla="*/ 37 w 66"/>
                <a:gd name="T49" fmla="*/ 4 h 81"/>
                <a:gd name="T50" fmla="*/ 30 w 66"/>
                <a:gd name="T51" fmla="*/ 11 h 81"/>
                <a:gd name="T52" fmla="*/ 30 w 66"/>
                <a:gd name="T53" fmla="*/ 24 h 81"/>
                <a:gd name="T54" fmla="*/ 37 w 66"/>
                <a:gd name="T55" fmla="*/ 40 h 81"/>
                <a:gd name="T56" fmla="*/ 47 w 66"/>
                <a:gd name="T57" fmla="*/ 56 h 81"/>
                <a:gd name="T58" fmla="*/ 45 w 66"/>
                <a:gd name="T59" fmla="*/ 71 h 81"/>
                <a:gd name="T60" fmla="*/ 34 w 66"/>
                <a:gd name="T61" fmla="*/ 81 h 81"/>
                <a:gd name="T62" fmla="*/ 15 w 66"/>
                <a:gd name="T63" fmla="*/ 78 h 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6"/>
                <a:gd name="T97" fmla="*/ 0 h 81"/>
                <a:gd name="T98" fmla="*/ 66 w 66"/>
                <a:gd name="T99" fmla="*/ 81 h 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6" h="81">
                  <a:moveTo>
                    <a:pt x="15" y="78"/>
                  </a:moveTo>
                  <a:lnTo>
                    <a:pt x="0" y="67"/>
                  </a:lnTo>
                  <a:lnTo>
                    <a:pt x="0" y="60"/>
                  </a:lnTo>
                  <a:lnTo>
                    <a:pt x="3" y="51"/>
                  </a:lnTo>
                  <a:lnTo>
                    <a:pt x="3" y="52"/>
                  </a:lnTo>
                  <a:lnTo>
                    <a:pt x="3" y="59"/>
                  </a:lnTo>
                  <a:lnTo>
                    <a:pt x="6" y="68"/>
                  </a:lnTo>
                  <a:lnTo>
                    <a:pt x="17" y="78"/>
                  </a:lnTo>
                  <a:lnTo>
                    <a:pt x="28" y="78"/>
                  </a:lnTo>
                  <a:lnTo>
                    <a:pt x="36" y="70"/>
                  </a:lnTo>
                  <a:lnTo>
                    <a:pt x="37" y="59"/>
                  </a:lnTo>
                  <a:lnTo>
                    <a:pt x="31" y="43"/>
                  </a:lnTo>
                  <a:lnTo>
                    <a:pt x="20" y="24"/>
                  </a:lnTo>
                  <a:lnTo>
                    <a:pt x="22" y="1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52" y="4"/>
                  </a:lnTo>
                  <a:lnTo>
                    <a:pt x="66" y="15"/>
                  </a:lnTo>
                  <a:lnTo>
                    <a:pt x="66" y="18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3" y="21"/>
                  </a:lnTo>
                  <a:lnTo>
                    <a:pt x="61" y="11"/>
                  </a:lnTo>
                  <a:lnTo>
                    <a:pt x="52" y="5"/>
                  </a:lnTo>
                  <a:lnTo>
                    <a:pt x="37" y="4"/>
                  </a:lnTo>
                  <a:lnTo>
                    <a:pt x="30" y="11"/>
                  </a:lnTo>
                  <a:lnTo>
                    <a:pt x="30" y="24"/>
                  </a:lnTo>
                  <a:lnTo>
                    <a:pt x="37" y="40"/>
                  </a:lnTo>
                  <a:lnTo>
                    <a:pt x="47" y="56"/>
                  </a:lnTo>
                  <a:lnTo>
                    <a:pt x="45" y="71"/>
                  </a:lnTo>
                  <a:lnTo>
                    <a:pt x="34" y="81"/>
                  </a:lnTo>
                  <a:lnTo>
                    <a:pt x="15" y="78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4" name="Freeform 175"/>
            <p:cNvSpPr>
              <a:spLocks/>
            </p:cNvSpPr>
            <p:nvPr/>
          </p:nvSpPr>
          <p:spPr bwMode="auto">
            <a:xfrm>
              <a:off x="8490114" y="5638633"/>
              <a:ext cx="4437" cy="3259"/>
            </a:xfrm>
            <a:custGeom>
              <a:avLst/>
              <a:gdLst>
                <a:gd name="T0" fmla="*/ 6 w 6"/>
                <a:gd name="T1" fmla="*/ 3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3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6"/>
                <a:gd name="T14" fmla="*/ 6 w 6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6">
                  <a:moveTo>
                    <a:pt x="6" y="3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3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5" name="Freeform 176"/>
            <p:cNvSpPr>
              <a:spLocks/>
            </p:cNvSpPr>
            <p:nvPr/>
          </p:nvSpPr>
          <p:spPr bwMode="auto">
            <a:xfrm>
              <a:off x="8507862" y="5633202"/>
              <a:ext cx="53246" cy="52137"/>
            </a:xfrm>
            <a:custGeom>
              <a:avLst/>
              <a:gdLst>
                <a:gd name="T0" fmla="*/ 15 w 95"/>
                <a:gd name="T1" fmla="*/ 34 h 96"/>
                <a:gd name="T2" fmla="*/ 27 w 95"/>
                <a:gd name="T3" fmla="*/ 14 h 96"/>
                <a:gd name="T4" fmla="*/ 30 w 95"/>
                <a:gd name="T5" fmla="*/ 6 h 96"/>
                <a:gd name="T6" fmla="*/ 26 w 95"/>
                <a:gd name="T7" fmla="*/ 1 h 96"/>
                <a:gd name="T8" fmla="*/ 26 w 95"/>
                <a:gd name="T9" fmla="*/ 0 h 96"/>
                <a:gd name="T10" fmla="*/ 48 w 95"/>
                <a:gd name="T11" fmla="*/ 14 h 96"/>
                <a:gd name="T12" fmla="*/ 46 w 95"/>
                <a:gd name="T13" fmla="*/ 14 h 96"/>
                <a:gd name="T14" fmla="*/ 40 w 95"/>
                <a:gd name="T15" fmla="*/ 12 h 96"/>
                <a:gd name="T16" fmla="*/ 34 w 95"/>
                <a:gd name="T17" fmla="*/ 19 h 96"/>
                <a:gd name="T18" fmla="*/ 21 w 95"/>
                <a:gd name="T19" fmla="*/ 39 h 96"/>
                <a:gd name="T20" fmla="*/ 8 w 95"/>
                <a:gd name="T21" fmla="*/ 71 h 96"/>
                <a:gd name="T22" fmla="*/ 10 w 95"/>
                <a:gd name="T23" fmla="*/ 82 h 96"/>
                <a:gd name="T24" fmla="*/ 18 w 95"/>
                <a:gd name="T25" fmla="*/ 90 h 96"/>
                <a:gd name="T26" fmla="*/ 29 w 95"/>
                <a:gd name="T27" fmla="*/ 94 h 96"/>
                <a:gd name="T28" fmla="*/ 40 w 95"/>
                <a:gd name="T29" fmla="*/ 93 h 96"/>
                <a:gd name="T30" fmla="*/ 65 w 95"/>
                <a:gd name="T31" fmla="*/ 66 h 96"/>
                <a:gd name="T32" fmla="*/ 78 w 95"/>
                <a:gd name="T33" fmla="*/ 49 h 96"/>
                <a:gd name="T34" fmla="*/ 81 w 95"/>
                <a:gd name="T35" fmla="*/ 41 h 96"/>
                <a:gd name="T36" fmla="*/ 76 w 95"/>
                <a:gd name="T37" fmla="*/ 34 h 96"/>
                <a:gd name="T38" fmla="*/ 76 w 95"/>
                <a:gd name="T39" fmla="*/ 33 h 96"/>
                <a:gd name="T40" fmla="*/ 95 w 95"/>
                <a:gd name="T41" fmla="*/ 47 h 96"/>
                <a:gd name="T42" fmla="*/ 95 w 95"/>
                <a:gd name="T43" fmla="*/ 47 h 96"/>
                <a:gd name="T44" fmla="*/ 87 w 95"/>
                <a:gd name="T45" fmla="*/ 45 h 96"/>
                <a:gd name="T46" fmla="*/ 81 w 95"/>
                <a:gd name="T47" fmla="*/ 50 h 96"/>
                <a:gd name="T48" fmla="*/ 68 w 95"/>
                <a:gd name="T49" fmla="*/ 69 h 96"/>
                <a:gd name="T50" fmla="*/ 40 w 95"/>
                <a:gd name="T51" fmla="*/ 94 h 96"/>
                <a:gd name="T52" fmla="*/ 27 w 95"/>
                <a:gd name="T53" fmla="*/ 96 h 96"/>
                <a:gd name="T54" fmla="*/ 15 w 95"/>
                <a:gd name="T55" fmla="*/ 90 h 96"/>
                <a:gd name="T56" fmla="*/ 5 w 95"/>
                <a:gd name="T57" fmla="*/ 80 h 96"/>
                <a:gd name="T58" fmla="*/ 0 w 95"/>
                <a:gd name="T59" fmla="*/ 67 h 96"/>
                <a:gd name="T60" fmla="*/ 4 w 95"/>
                <a:gd name="T61" fmla="*/ 53 h 96"/>
                <a:gd name="T62" fmla="*/ 15 w 95"/>
                <a:gd name="T63" fmla="*/ 34 h 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5"/>
                <a:gd name="T97" fmla="*/ 0 h 96"/>
                <a:gd name="T98" fmla="*/ 95 w 95"/>
                <a:gd name="T99" fmla="*/ 96 h 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5" h="96">
                  <a:moveTo>
                    <a:pt x="15" y="34"/>
                  </a:moveTo>
                  <a:lnTo>
                    <a:pt x="27" y="14"/>
                  </a:lnTo>
                  <a:lnTo>
                    <a:pt x="30" y="6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48" y="14"/>
                  </a:lnTo>
                  <a:lnTo>
                    <a:pt x="46" y="14"/>
                  </a:lnTo>
                  <a:lnTo>
                    <a:pt x="40" y="12"/>
                  </a:lnTo>
                  <a:lnTo>
                    <a:pt x="34" y="19"/>
                  </a:lnTo>
                  <a:lnTo>
                    <a:pt x="21" y="39"/>
                  </a:lnTo>
                  <a:lnTo>
                    <a:pt x="8" y="71"/>
                  </a:lnTo>
                  <a:lnTo>
                    <a:pt x="10" y="82"/>
                  </a:lnTo>
                  <a:lnTo>
                    <a:pt x="18" y="90"/>
                  </a:lnTo>
                  <a:lnTo>
                    <a:pt x="29" y="94"/>
                  </a:lnTo>
                  <a:lnTo>
                    <a:pt x="40" y="93"/>
                  </a:lnTo>
                  <a:lnTo>
                    <a:pt x="65" y="66"/>
                  </a:lnTo>
                  <a:lnTo>
                    <a:pt x="78" y="49"/>
                  </a:lnTo>
                  <a:lnTo>
                    <a:pt x="81" y="41"/>
                  </a:lnTo>
                  <a:lnTo>
                    <a:pt x="76" y="34"/>
                  </a:lnTo>
                  <a:lnTo>
                    <a:pt x="76" y="33"/>
                  </a:lnTo>
                  <a:lnTo>
                    <a:pt x="95" y="47"/>
                  </a:lnTo>
                  <a:lnTo>
                    <a:pt x="87" y="45"/>
                  </a:lnTo>
                  <a:lnTo>
                    <a:pt x="81" y="50"/>
                  </a:lnTo>
                  <a:lnTo>
                    <a:pt x="68" y="69"/>
                  </a:lnTo>
                  <a:lnTo>
                    <a:pt x="40" y="94"/>
                  </a:lnTo>
                  <a:lnTo>
                    <a:pt x="27" y="96"/>
                  </a:lnTo>
                  <a:lnTo>
                    <a:pt x="15" y="90"/>
                  </a:lnTo>
                  <a:lnTo>
                    <a:pt x="5" y="80"/>
                  </a:lnTo>
                  <a:lnTo>
                    <a:pt x="0" y="67"/>
                  </a:lnTo>
                  <a:lnTo>
                    <a:pt x="4" y="53"/>
                  </a:lnTo>
                  <a:lnTo>
                    <a:pt x="15" y="34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6" name="Freeform 177"/>
            <p:cNvSpPr>
              <a:spLocks/>
            </p:cNvSpPr>
            <p:nvPr/>
          </p:nvSpPr>
          <p:spPr bwMode="auto">
            <a:xfrm>
              <a:off x="8546688" y="5672305"/>
              <a:ext cx="43262" cy="41275"/>
            </a:xfrm>
            <a:custGeom>
              <a:avLst/>
              <a:gdLst>
                <a:gd name="T0" fmla="*/ 13 w 79"/>
                <a:gd name="T1" fmla="*/ 69 h 77"/>
                <a:gd name="T2" fmla="*/ 0 w 79"/>
                <a:gd name="T3" fmla="*/ 53 h 77"/>
                <a:gd name="T4" fmla="*/ 2 w 79"/>
                <a:gd name="T5" fmla="*/ 47 h 77"/>
                <a:gd name="T6" fmla="*/ 8 w 79"/>
                <a:gd name="T7" fmla="*/ 41 h 77"/>
                <a:gd name="T8" fmla="*/ 8 w 79"/>
                <a:gd name="T9" fmla="*/ 41 h 77"/>
                <a:gd name="T10" fmla="*/ 5 w 79"/>
                <a:gd name="T11" fmla="*/ 47 h 77"/>
                <a:gd name="T12" fmla="*/ 5 w 79"/>
                <a:gd name="T13" fmla="*/ 56 h 77"/>
                <a:gd name="T14" fmla="*/ 14 w 79"/>
                <a:gd name="T15" fmla="*/ 69 h 77"/>
                <a:gd name="T16" fmla="*/ 25 w 79"/>
                <a:gd name="T17" fmla="*/ 74 h 77"/>
                <a:gd name="T18" fmla="*/ 35 w 79"/>
                <a:gd name="T19" fmla="*/ 67 h 77"/>
                <a:gd name="T20" fmla="*/ 41 w 79"/>
                <a:gd name="T21" fmla="*/ 56 h 77"/>
                <a:gd name="T22" fmla="*/ 38 w 79"/>
                <a:gd name="T23" fmla="*/ 41 h 77"/>
                <a:gd name="T24" fmla="*/ 32 w 79"/>
                <a:gd name="T25" fmla="*/ 20 h 77"/>
                <a:gd name="T26" fmla="*/ 36 w 79"/>
                <a:gd name="T27" fmla="*/ 6 h 77"/>
                <a:gd name="T28" fmla="*/ 50 w 79"/>
                <a:gd name="T29" fmla="*/ 0 h 77"/>
                <a:gd name="T30" fmla="*/ 68 w 79"/>
                <a:gd name="T31" fmla="*/ 7 h 77"/>
                <a:gd name="T32" fmla="*/ 79 w 79"/>
                <a:gd name="T33" fmla="*/ 22 h 77"/>
                <a:gd name="T34" fmla="*/ 79 w 79"/>
                <a:gd name="T35" fmla="*/ 26 h 77"/>
                <a:gd name="T36" fmla="*/ 71 w 79"/>
                <a:gd name="T37" fmla="*/ 34 h 77"/>
                <a:gd name="T38" fmla="*/ 71 w 79"/>
                <a:gd name="T39" fmla="*/ 33 h 77"/>
                <a:gd name="T40" fmla="*/ 74 w 79"/>
                <a:gd name="T41" fmla="*/ 28 h 77"/>
                <a:gd name="T42" fmla="*/ 74 w 79"/>
                <a:gd name="T43" fmla="*/ 19 h 77"/>
                <a:gd name="T44" fmla="*/ 66 w 79"/>
                <a:gd name="T45" fmla="*/ 9 h 77"/>
                <a:gd name="T46" fmla="*/ 55 w 79"/>
                <a:gd name="T47" fmla="*/ 6 h 77"/>
                <a:gd name="T48" fmla="*/ 44 w 79"/>
                <a:gd name="T49" fmla="*/ 11 h 77"/>
                <a:gd name="T50" fmla="*/ 41 w 79"/>
                <a:gd name="T51" fmla="*/ 22 h 77"/>
                <a:gd name="T52" fmla="*/ 46 w 79"/>
                <a:gd name="T53" fmla="*/ 39 h 77"/>
                <a:gd name="T54" fmla="*/ 49 w 79"/>
                <a:gd name="T55" fmla="*/ 56 h 77"/>
                <a:gd name="T56" fmla="*/ 43 w 79"/>
                <a:gd name="T57" fmla="*/ 70 h 77"/>
                <a:gd name="T58" fmla="*/ 30 w 79"/>
                <a:gd name="T59" fmla="*/ 77 h 77"/>
                <a:gd name="T60" fmla="*/ 13 w 79"/>
                <a:gd name="T61" fmla="*/ 69 h 7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9"/>
                <a:gd name="T94" fmla="*/ 0 h 77"/>
                <a:gd name="T95" fmla="*/ 79 w 79"/>
                <a:gd name="T96" fmla="*/ 77 h 7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9" h="77">
                  <a:moveTo>
                    <a:pt x="13" y="69"/>
                  </a:moveTo>
                  <a:lnTo>
                    <a:pt x="0" y="53"/>
                  </a:lnTo>
                  <a:lnTo>
                    <a:pt x="2" y="47"/>
                  </a:lnTo>
                  <a:lnTo>
                    <a:pt x="8" y="41"/>
                  </a:lnTo>
                  <a:lnTo>
                    <a:pt x="5" y="47"/>
                  </a:lnTo>
                  <a:lnTo>
                    <a:pt x="5" y="56"/>
                  </a:lnTo>
                  <a:lnTo>
                    <a:pt x="14" y="69"/>
                  </a:lnTo>
                  <a:lnTo>
                    <a:pt x="25" y="74"/>
                  </a:lnTo>
                  <a:lnTo>
                    <a:pt x="35" y="67"/>
                  </a:lnTo>
                  <a:lnTo>
                    <a:pt x="41" y="56"/>
                  </a:lnTo>
                  <a:lnTo>
                    <a:pt x="38" y="41"/>
                  </a:lnTo>
                  <a:lnTo>
                    <a:pt x="32" y="20"/>
                  </a:lnTo>
                  <a:lnTo>
                    <a:pt x="36" y="6"/>
                  </a:lnTo>
                  <a:lnTo>
                    <a:pt x="50" y="0"/>
                  </a:lnTo>
                  <a:lnTo>
                    <a:pt x="68" y="7"/>
                  </a:lnTo>
                  <a:lnTo>
                    <a:pt x="79" y="22"/>
                  </a:lnTo>
                  <a:lnTo>
                    <a:pt x="79" y="26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4" y="28"/>
                  </a:lnTo>
                  <a:lnTo>
                    <a:pt x="74" y="19"/>
                  </a:lnTo>
                  <a:lnTo>
                    <a:pt x="66" y="9"/>
                  </a:lnTo>
                  <a:lnTo>
                    <a:pt x="55" y="6"/>
                  </a:lnTo>
                  <a:lnTo>
                    <a:pt x="44" y="11"/>
                  </a:lnTo>
                  <a:lnTo>
                    <a:pt x="41" y="22"/>
                  </a:lnTo>
                  <a:lnTo>
                    <a:pt x="46" y="39"/>
                  </a:lnTo>
                  <a:lnTo>
                    <a:pt x="49" y="56"/>
                  </a:lnTo>
                  <a:lnTo>
                    <a:pt x="43" y="70"/>
                  </a:lnTo>
                  <a:lnTo>
                    <a:pt x="30" y="77"/>
                  </a:lnTo>
                  <a:lnTo>
                    <a:pt x="13" y="69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7" name="Freeform 178"/>
            <p:cNvSpPr>
              <a:spLocks/>
            </p:cNvSpPr>
            <p:nvPr/>
          </p:nvSpPr>
          <p:spPr bwMode="auto">
            <a:xfrm>
              <a:off x="8569983" y="5707063"/>
              <a:ext cx="49918" cy="47792"/>
            </a:xfrm>
            <a:custGeom>
              <a:avLst/>
              <a:gdLst>
                <a:gd name="T0" fmla="*/ 31 w 90"/>
                <a:gd name="T1" fmla="*/ 29 h 88"/>
                <a:gd name="T2" fmla="*/ 19 w 90"/>
                <a:gd name="T3" fmla="*/ 33 h 88"/>
                <a:gd name="T4" fmla="*/ 12 w 90"/>
                <a:gd name="T5" fmla="*/ 38 h 88"/>
                <a:gd name="T6" fmla="*/ 20 w 90"/>
                <a:gd name="T7" fmla="*/ 47 h 88"/>
                <a:gd name="T8" fmla="*/ 19 w 90"/>
                <a:gd name="T9" fmla="*/ 49 h 88"/>
                <a:gd name="T10" fmla="*/ 0 w 90"/>
                <a:gd name="T11" fmla="*/ 30 h 88"/>
                <a:gd name="T12" fmla="*/ 0 w 90"/>
                <a:gd name="T13" fmla="*/ 30 h 88"/>
                <a:gd name="T14" fmla="*/ 15 w 90"/>
                <a:gd name="T15" fmla="*/ 30 h 88"/>
                <a:gd name="T16" fmla="*/ 85 w 90"/>
                <a:gd name="T17" fmla="*/ 0 h 88"/>
                <a:gd name="T18" fmla="*/ 90 w 90"/>
                <a:gd name="T19" fmla="*/ 3 h 88"/>
                <a:gd name="T20" fmla="*/ 56 w 90"/>
                <a:gd name="T21" fmla="*/ 73 h 88"/>
                <a:gd name="T22" fmla="*/ 56 w 90"/>
                <a:gd name="T23" fmla="*/ 88 h 88"/>
                <a:gd name="T24" fmla="*/ 56 w 90"/>
                <a:gd name="T25" fmla="*/ 88 h 88"/>
                <a:gd name="T26" fmla="*/ 37 w 90"/>
                <a:gd name="T27" fmla="*/ 68 h 88"/>
                <a:gd name="T28" fmla="*/ 37 w 90"/>
                <a:gd name="T29" fmla="*/ 66 h 88"/>
                <a:gd name="T30" fmla="*/ 45 w 90"/>
                <a:gd name="T31" fmla="*/ 73 h 88"/>
                <a:gd name="T32" fmla="*/ 50 w 90"/>
                <a:gd name="T33" fmla="*/ 66 h 88"/>
                <a:gd name="T34" fmla="*/ 56 w 90"/>
                <a:gd name="T35" fmla="*/ 55 h 88"/>
                <a:gd name="T36" fmla="*/ 55 w 90"/>
                <a:gd name="T37" fmla="*/ 47 h 88"/>
                <a:gd name="T38" fmla="*/ 37 w 90"/>
                <a:gd name="T39" fmla="*/ 29 h 88"/>
                <a:gd name="T40" fmla="*/ 31 w 90"/>
                <a:gd name="T41" fmla="*/ 29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0"/>
                <a:gd name="T64" fmla="*/ 0 h 88"/>
                <a:gd name="T65" fmla="*/ 90 w 90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0" h="88">
                  <a:moveTo>
                    <a:pt x="31" y="29"/>
                  </a:moveTo>
                  <a:lnTo>
                    <a:pt x="19" y="33"/>
                  </a:lnTo>
                  <a:lnTo>
                    <a:pt x="12" y="38"/>
                  </a:lnTo>
                  <a:lnTo>
                    <a:pt x="20" y="47"/>
                  </a:lnTo>
                  <a:lnTo>
                    <a:pt x="19" y="49"/>
                  </a:lnTo>
                  <a:lnTo>
                    <a:pt x="0" y="30"/>
                  </a:lnTo>
                  <a:lnTo>
                    <a:pt x="15" y="30"/>
                  </a:lnTo>
                  <a:lnTo>
                    <a:pt x="85" y="0"/>
                  </a:lnTo>
                  <a:lnTo>
                    <a:pt x="90" y="3"/>
                  </a:lnTo>
                  <a:lnTo>
                    <a:pt x="56" y="73"/>
                  </a:lnTo>
                  <a:lnTo>
                    <a:pt x="56" y="88"/>
                  </a:lnTo>
                  <a:lnTo>
                    <a:pt x="37" y="68"/>
                  </a:lnTo>
                  <a:lnTo>
                    <a:pt x="37" y="66"/>
                  </a:lnTo>
                  <a:lnTo>
                    <a:pt x="45" y="73"/>
                  </a:lnTo>
                  <a:lnTo>
                    <a:pt x="50" y="66"/>
                  </a:lnTo>
                  <a:lnTo>
                    <a:pt x="56" y="55"/>
                  </a:lnTo>
                  <a:lnTo>
                    <a:pt x="55" y="47"/>
                  </a:lnTo>
                  <a:lnTo>
                    <a:pt x="37" y="29"/>
                  </a:lnTo>
                  <a:lnTo>
                    <a:pt x="31" y="29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  <p:sp>
          <p:nvSpPr>
            <p:cNvPr id="2228" name="Freeform 179"/>
            <p:cNvSpPr>
              <a:spLocks/>
            </p:cNvSpPr>
            <p:nvPr/>
          </p:nvSpPr>
          <p:spPr bwMode="auto">
            <a:xfrm>
              <a:off x="8593278" y="5713580"/>
              <a:ext cx="18858" cy="18465"/>
            </a:xfrm>
            <a:custGeom>
              <a:avLst/>
              <a:gdLst>
                <a:gd name="T0" fmla="*/ 4 w 34"/>
                <a:gd name="T1" fmla="*/ 11 h 35"/>
                <a:gd name="T2" fmla="*/ 26 w 34"/>
                <a:gd name="T3" fmla="*/ 2 h 35"/>
                <a:gd name="T4" fmla="*/ 34 w 34"/>
                <a:gd name="T5" fmla="*/ 0 h 35"/>
                <a:gd name="T6" fmla="*/ 33 w 34"/>
                <a:gd name="T7" fmla="*/ 8 h 35"/>
                <a:gd name="T8" fmla="*/ 22 w 34"/>
                <a:gd name="T9" fmla="*/ 30 h 35"/>
                <a:gd name="T10" fmla="*/ 19 w 34"/>
                <a:gd name="T11" fmla="*/ 35 h 35"/>
                <a:gd name="T12" fmla="*/ 12 w 34"/>
                <a:gd name="T13" fmla="*/ 32 h 35"/>
                <a:gd name="T14" fmla="*/ 3 w 34"/>
                <a:gd name="T15" fmla="*/ 21 h 35"/>
                <a:gd name="T16" fmla="*/ 0 w 34"/>
                <a:gd name="T17" fmla="*/ 14 h 35"/>
                <a:gd name="T18" fmla="*/ 4 w 34"/>
                <a:gd name="T19" fmla="*/ 11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35"/>
                <a:gd name="T32" fmla="*/ 34 w 34"/>
                <a:gd name="T33" fmla="*/ 35 h 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35">
                  <a:moveTo>
                    <a:pt x="4" y="11"/>
                  </a:moveTo>
                  <a:lnTo>
                    <a:pt x="26" y="2"/>
                  </a:lnTo>
                  <a:lnTo>
                    <a:pt x="34" y="0"/>
                  </a:lnTo>
                  <a:lnTo>
                    <a:pt x="33" y="8"/>
                  </a:lnTo>
                  <a:lnTo>
                    <a:pt x="22" y="30"/>
                  </a:lnTo>
                  <a:lnTo>
                    <a:pt x="19" y="35"/>
                  </a:lnTo>
                  <a:lnTo>
                    <a:pt x="12" y="32"/>
                  </a:lnTo>
                  <a:lnTo>
                    <a:pt x="3" y="21"/>
                  </a:lnTo>
                  <a:lnTo>
                    <a:pt x="0" y="14"/>
                  </a:lnTo>
                  <a:lnTo>
                    <a:pt x="4" y="11"/>
                  </a:lnTo>
                  <a:close/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a typeface="ＭＳ Ｐゴシック" pitchFamily="-108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IHS Data Exchange Team</a:t>
            </a:r>
            <a:r>
              <a:rPr lang="en-US" dirty="0"/>
              <a:t>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000" dirty="0" smtClean="0"/>
              <a:t>Mary Brickell - Portland Area IT Specialist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Nathan Bunker - Dandelion Software Inc. -    IHS Transport Consultant 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Scott Hamstra - Sells Hospital, IHS Tucson Area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BI &amp; BYIM developer, tester, trainer</a:t>
            </a:r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JoAnne Hawkins – Meaningful Use Team Lead 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2000" dirty="0" smtClean="0"/>
              <a:t>Tom Love - Cimarron Informatics - BYIM </a:t>
            </a:r>
            <a:r>
              <a:rPr lang="en-US" sz="2000" dirty="0"/>
              <a:t>software </a:t>
            </a:r>
            <a:r>
              <a:rPr lang="en-US" sz="2000" dirty="0" smtClean="0"/>
              <a:t>programmer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2000" dirty="0"/>
              <a:t>John </a:t>
            </a:r>
            <a:r>
              <a:rPr lang="en-US" sz="2000" dirty="0" smtClean="0"/>
              <a:t>Parker - </a:t>
            </a:r>
            <a:r>
              <a:rPr lang="en-US" sz="2000" dirty="0" err="1" smtClean="0"/>
              <a:t>Chinle</a:t>
            </a:r>
            <a:r>
              <a:rPr lang="en-US" sz="2000" dirty="0" smtClean="0"/>
              <a:t> </a:t>
            </a:r>
            <a:r>
              <a:rPr lang="en-US" sz="2000" dirty="0"/>
              <a:t>Hospital, IHS Navajo Area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BI &amp; BYIM developer, tester, </a:t>
            </a:r>
            <a:r>
              <a:rPr lang="en-US" sz="2000" dirty="0" smtClean="0"/>
              <a:t>trainer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2000" dirty="0" smtClean="0"/>
              <a:t>Cecile Town - IHS </a:t>
            </a:r>
            <a:r>
              <a:rPr lang="en-US" sz="2000" dirty="0"/>
              <a:t>Data Exchange </a:t>
            </a:r>
            <a:r>
              <a:rPr lang="en-US" sz="2000" dirty="0" smtClean="0"/>
              <a:t>Coordinator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800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914400"/>
          <a:ext cx="8229600" cy="5922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5638800"/>
                <a:gridCol w="1828800"/>
              </a:tblGrid>
              <a:tr h="385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Start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Topic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4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284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10:00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Welcome and Introductions 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 min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10:15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2: Overview</a:t>
                      </a:r>
                      <a:r>
                        <a:rPr lang="en-US" sz="12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&amp; </a:t>
                      </a: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Data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Exchange Background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Scott Hamstra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15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10:30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3: Data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Exchange and Meaningful Use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JoAnne Hawkins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11:00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4: The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Data Exchange Process and Participants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Cecile Town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483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11:30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5: Creating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the HL7 Message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John Parker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205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12:00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Lunch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 hour</a:t>
                      </a:r>
                    </a:p>
                  </a:txBody>
                  <a:tcPr marL="68580" marR="68580" marT="0" marB="0" anchor="ctr"/>
                </a:tc>
              </a:tr>
              <a:tr h="646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6: The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Immunization Interface Management (BYIM) Technical Module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Mary Brickell &amp; John Parker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1.5 hours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2:30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7: Transporting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the Message to the IIS 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Nathan Bunker &amp; John Parker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 3:00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8: Transport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Technical Module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Nathan Bunker &amp; John Parker 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45 min</a:t>
                      </a:r>
                    </a:p>
                  </a:txBody>
                  <a:tcPr marL="68580" marR="68580" marT="0" marB="0" anchor="ctr"/>
                </a:tc>
              </a:tr>
              <a:tr h="201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3:45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marR="0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182880" algn="l"/>
                          <a:tab pos="228600" algn="l"/>
                          <a:tab pos="365760" algn="l"/>
                          <a:tab pos="548640" algn="l"/>
                          <a:tab pos="731520" algn="l"/>
                          <a:tab pos="914400" algn="l"/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Break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15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4:00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9: Support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: Identifying and Addressing Data Exchange Issues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Scott Hamstra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385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4:30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marR="0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182880" algn="l"/>
                          <a:tab pos="228600" algn="l"/>
                          <a:tab pos="365760" algn="l"/>
                          <a:tab pos="548640" algn="l"/>
                          <a:tab pos="731520" algn="l"/>
                          <a:tab pos="914400" algn="l"/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Q&amp;A, Feedback for Facility level technical training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385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5:00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Adjourn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Needs &amp; Expectations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sz="4000" dirty="0" smtClean="0"/>
              <a:t>Tell us what you . . . </a:t>
            </a:r>
          </a:p>
          <a:p>
            <a:pPr lvl="1"/>
            <a:r>
              <a:rPr lang="en-US" sz="3600" dirty="0" smtClean="0"/>
              <a:t> need</a:t>
            </a:r>
          </a:p>
          <a:p>
            <a:pPr lvl="1"/>
            <a:r>
              <a:rPr lang="en-US" sz="3600" dirty="0" smtClean="0"/>
              <a:t> think you need</a:t>
            </a:r>
          </a:p>
          <a:p>
            <a:pPr lvl="1"/>
            <a:r>
              <a:rPr lang="en-US" sz="3600" dirty="0" smtClean="0"/>
              <a:t> would like to hear</a:t>
            </a:r>
          </a:p>
          <a:p>
            <a:pPr lvl="1"/>
            <a:r>
              <a:rPr lang="en-US" sz="3600" dirty="0" smtClean="0"/>
              <a:t> expect to hear</a:t>
            </a:r>
          </a:p>
          <a:p>
            <a:pPr lvl="1"/>
            <a:r>
              <a:rPr lang="en-US" sz="3600" dirty="0" smtClean="0"/>
              <a:t> expect to learn</a:t>
            </a:r>
          </a:p>
          <a:p>
            <a:r>
              <a:rPr lang="en-US" sz="4000" dirty="0" smtClean="0"/>
              <a:t>OUR GOAL is YOUR GOALS</a:t>
            </a: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914400"/>
          <a:ext cx="8229600" cy="5683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5638800"/>
                <a:gridCol w="1828800"/>
              </a:tblGrid>
              <a:tr h="385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Start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Topic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4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94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10:00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Welcome and Introductions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15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10:15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2: Overview</a:t>
                      </a:r>
                      <a:r>
                        <a:rPr lang="en-US" sz="12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&amp; </a:t>
                      </a: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Data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Exchange Background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Scott Hamstra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15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10:30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3: Data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Exchange and Meaningful Use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JoAnne Hawkins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11:00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4: The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Data Exchange Process and Participants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Cecile Town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483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11:30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5: Creating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the HL7 Message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John Parker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205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12:00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Lunch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 hour</a:t>
                      </a:r>
                    </a:p>
                  </a:txBody>
                  <a:tcPr marL="68580" marR="68580" marT="0" marB="0" anchor="ctr"/>
                </a:tc>
              </a:tr>
              <a:tr h="646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6: The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Immunization Interface Management (BYIM) Technical Module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Mary Brickell &amp; John Parker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1.5 hours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2:30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7: Transporting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the Message to the IIS 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Nathan Bunker &amp; John Parker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 3:00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8: Transport 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Technical Module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Nathan Bunker &amp; John Parker  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45 min</a:t>
                      </a:r>
                    </a:p>
                  </a:txBody>
                  <a:tcPr marL="68580" marR="68580" marT="0" marB="0" anchor="ctr"/>
                </a:tc>
              </a:tr>
              <a:tr h="201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3:45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marR="0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182880" algn="l"/>
                          <a:tab pos="228600" algn="l"/>
                          <a:tab pos="365760" algn="l"/>
                          <a:tab pos="548640" algn="l"/>
                          <a:tab pos="731520" algn="l"/>
                          <a:tab pos="914400" algn="l"/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Break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15 min</a:t>
                      </a:r>
                    </a:p>
                  </a:txBody>
                  <a:tcPr marL="68580" marR="68580" marT="0" marB="0" anchor="ctr"/>
                </a:tc>
              </a:tr>
              <a:tr h="439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4:00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 smtClean="0">
                          <a:latin typeface="Arial"/>
                          <a:ea typeface="Times New Roman"/>
                          <a:cs typeface="Times New Roman"/>
                        </a:rPr>
                        <a:t>Module 9: Support</a:t>
                      </a: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: Identifying and Addressing Data Exchange Issues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0" dirty="0">
                          <a:latin typeface="Arial"/>
                          <a:ea typeface="Times New Roman"/>
                          <a:cs typeface="Times New Roman"/>
                        </a:rPr>
                        <a:t>Scott Hamstra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385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4:30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marR="0" indent="-2286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182880" algn="l"/>
                          <a:tab pos="228600" algn="l"/>
                          <a:tab pos="365760" algn="l"/>
                          <a:tab pos="548640" algn="l"/>
                          <a:tab pos="731520" algn="l"/>
                          <a:tab pos="914400" algn="l"/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Q&amp;A, Feedback for Facility level technical training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30 min</a:t>
                      </a:r>
                    </a:p>
                  </a:txBody>
                  <a:tcPr marL="68580" marR="68580" marT="0" marB="0" anchor="ctr"/>
                </a:tc>
              </a:tr>
              <a:tr h="385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5:00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r>
                        <a:rPr lang="en-US" sz="1200" b="1" dirty="0">
                          <a:latin typeface="Arial"/>
                          <a:ea typeface="Times New Roman"/>
                          <a:cs typeface="Times New Roman"/>
                        </a:rPr>
                        <a:t>Adjourn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tabLst>
                          <a:tab pos="182880" algn="l"/>
                          <a:tab pos="365760" algn="l"/>
                          <a:tab pos="548640" algn="l"/>
                          <a:tab pos="731520" algn="l"/>
                          <a:tab pos="914400" algn="l"/>
                        </a:tabLst>
                      </a:pP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for Module 2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 smtClean="0"/>
              <a:t>Provider viewpoint on 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 smtClean="0"/>
              <a:t>   data exchange</a:t>
            </a:r>
          </a:p>
          <a:p>
            <a:pPr lvl="0">
              <a:buNone/>
            </a:pPr>
            <a:endParaRPr lang="en-US" sz="2400" dirty="0" smtClean="0"/>
          </a:p>
          <a:p>
            <a:pPr lvl="0"/>
            <a:r>
              <a:rPr lang="en-US" dirty="0" smtClean="0"/>
              <a:t>D</a:t>
            </a:r>
            <a:r>
              <a:rPr lang="x-none" smtClean="0"/>
              <a:t>ata exchange</a:t>
            </a:r>
            <a:r>
              <a:rPr lang="en-US" dirty="0" smtClean="0"/>
              <a:t> &amp;</a:t>
            </a:r>
          </a:p>
          <a:p>
            <a:pPr lvl="1"/>
            <a:r>
              <a:rPr lang="x-none" smtClean="0"/>
              <a:t>Health</a:t>
            </a:r>
            <a:r>
              <a:rPr lang="en-US" dirty="0" smtClean="0"/>
              <a:t>y</a:t>
            </a:r>
            <a:r>
              <a:rPr lang="x-none" smtClean="0"/>
              <a:t> </a:t>
            </a:r>
            <a:r>
              <a:rPr lang="x-none" dirty="0" smtClean="0"/>
              <a:t>People </a:t>
            </a:r>
            <a:r>
              <a:rPr lang="x-none" smtClean="0"/>
              <a:t>2020 </a:t>
            </a:r>
            <a:endParaRPr lang="en-US" dirty="0" smtClean="0"/>
          </a:p>
          <a:p>
            <a:pPr lvl="1"/>
            <a:r>
              <a:rPr lang="x-none" smtClean="0"/>
              <a:t>IHS Strategic Plan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30" name="Picture 6" descr="Photo of clinical personnel, doctors and nurse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447800"/>
            <a:ext cx="2330605" cy="2514600"/>
          </a:xfrm>
          <a:prstGeom prst="rect">
            <a:avLst/>
          </a:prstGeom>
          <a:noFill/>
        </p:spPr>
      </p:pic>
      <p:grpSp>
        <p:nvGrpSpPr>
          <p:cNvPr id="7" name="Group 6" descr="Microsoft clipart showing chart and bar graphs as a symbol for data exchange and IHS Stategic Plan"/>
          <p:cNvGrpSpPr/>
          <p:nvPr/>
        </p:nvGrpSpPr>
        <p:grpSpPr>
          <a:xfrm>
            <a:off x="838201" y="4267200"/>
            <a:ext cx="6476999" cy="2590800"/>
            <a:chOff x="838201" y="4267200"/>
            <a:chExt cx="6476999" cy="2590800"/>
          </a:xfrm>
        </p:grpSpPr>
        <p:pic>
          <p:nvPicPr>
            <p:cNvPr id="1036" name="Picture 12" descr="Microsoft clipart of a person lecturing and strategizing using a graph chart.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1" y="4762501"/>
              <a:ext cx="2514600" cy="2095499"/>
            </a:xfrm>
            <a:prstGeom prst="rect">
              <a:avLst/>
            </a:prstGeom>
            <a:noFill/>
          </p:spPr>
        </p:pic>
        <p:pic>
          <p:nvPicPr>
            <p:cNvPr id="1038" name="Picture 14" descr="Microsoft clipart showing bar chart graph.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4267200"/>
              <a:ext cx="2362200" cy="2133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for Module 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Understand:</a:t>
            </a:r>
          </a:p>
          <a:p>
            <a:pPr lvl="1"/>
            <a:r>
              <a:rPr lang="x-none" smtClean="0"/>
              <a:t>Meaningful Use</a:t>
            </a:r>
            <a:r>
              <a:rPr lang="en-US" dirty="0" smtClean="0"/>
              <a:t> </a:t>
            </a:r>
            <a:r>
              <a:rPr lang="x-none" smtClean="0"/>
              <a:t>Guidelines</a:t>
            </a:r>
            <a:endParaRPr lang="en-US" dirty="0" smtClean="0"/>
          </a:p>
          <a:p>
            <a:pPr lvl="1"/>
            <a:r>
              <a:rPr lang="en-US" dirty="0" smtClean="0"/>
              <a:t>Requirements/timelines</a:t>
            </a:r>
          </a:p>
          <a:p>
            <a:pPr lvl="1"/>
            <a:r>
              <a:rPr lang="en-US" dirty="0" smtClean="0"/>
              <a:t>Roles/responsibilities</a:t>
            </a:r>
          </a:p>
          <a:p>
            <a:pPr lvl="0"/>
            <a:endParaRPr lang="en-US" dirty="0" smtClean="0"/>
          </a:p>
        </p:txBody>
      </p:sp>
      <p:grpSp>
        <p:nvGrpSpPr>
          <p:cNvPr id="6" name="Group 5" descr="Shows Microsoft clipart symbolizing decision making and roles/responsibilities"/>
          <p:cNvGrpSpPr/>
          <p:nvPr/>
        </p:nvGrpSpPr>
        <p:grpSpPr>
          <a:xfrm>
            <a:off x="2895600" y="1676400"/>
            <a:ext cx="5105400" cy="4670975"/>
            <a:chOff x="2895600" y="1676400"/>
            <a:chExt cx="5105400" cy="4670975"/>
          </a:xfrm>
        </p:grpSpPr>
        <p:pic>
          <p:nvPicPr>
            <p:cNvPr id="2050" name="Picture 2" descr="C:\Users\scott.hamstra\AppData\Local\Microsoft\Windows\Temporary Internet Files\Content.IE5\LDI3MPPH\MC900157913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95600" y="4114800"/>
              <a:ext cx="2438400" cy="2232575"/>
            </a:xfrm>
            <a:prstGeom prst="rect">
              <a:avLst/>
            </a:prstGeom>
            <a:noFill/>
          </p:spPr>
        </p:pic>
        <p:pic>
          <p:nvPicPr>
            <p:cNvPr id="2055" name="Picture 7" descr="C:\Users\scott.hamstra\AppData\Local\Microsoft\Windows\Temporary Internet Files\Content.IE5\QRDN59QB\MC900056149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10200" y="1676400"/>
              <a:ext cx="2590800" cy="224683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for Module 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400" dirty="0" smtClean="0"/>
              <a:t>Area Team </a:t>
            </a:r>
          </a:p>
          <a:p>
            <a:pPr lvl="1"/>
            <a:r>
              <a:rPr lang="en-US" sz="3600" dirty="0" smtClean="0"/>
              <a:t> </a:t>
            </a:r>
            <a:r>
              <a:rPr lang="en-US" sz="3600" dirty="0" err="1" smtClean="0"/>
              <a:t>Rol</a:t>
            </a:r>
            <a:r>
              <a:rPr lang="x-none" sz="3600" smtClean="0"/>
              <a:t>es </a:t>
            </a:r>
            <a:endParaRPr lang="en-US" sz="3600" dirty="0" smtClean="0"/>
          </a:p>
          <a:p>
            <a:pPr lvl="1"/>
            <a:r>
              <a:rPr lang="en-US" sz="3600" dirty="0" smtClean="0"/>
              <a:t> Actions</a:t>
            </a:r>
          </a:p>
          <a:p>
            <a:endParaRPr lang="en-US" dirty="0"/>
          </a:p>
        </p:txBody>
      </p:sp>
      <p:grpSp>
        <p:nvGrpSpPr>
          <p:cNvPr id="6" name="Group 5" descr="Microsoft clipart showing roles and Actions in a checkered board game."/>
          <p:cNvGrpSpPr/>
          <p:nvPr/>
        </p:nvGrpSpPr>
        <p:grpSpPr>
          <a:xfrm>
            <a:off x="1295400" y="1828800"/>
            <a:ext cx="7528510" cy="4792712"/>
            <a:chOff x="1295400" y="1828800"/>
            <a:chExt cx="7528510" cy="4792712"/>
          </a:xfrm>
        </p:grpSpPr>
        <p:pic>
          <p:nvPicPr>
            <p:cNvPr id="3074" name="Picture 2" descr="C:\Users\scott.hamstra\AppData\Local\Microsoft\Windows\Temporary Internet Files\Content.IE5\333ZQV0G\MC900037063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38600" y="1828800"/>
              <a:ext cx="4785310" cy="3170226"/>
            </a:xfrm>
            <a:prstGeom prst="rect">
              <a:avLst/>
            </a:prstGeom>
            <a:noFill/>
          </p:spPr>
        </p:pic>
        <p:pic>
          <p:nvPicPr>
            <p:cNvPr id="3076" name="Picture 4" descr="C:\Users\scott.hamstra\AppData\Local\Microsoft\Windows\Temporary Internet Files\Content.IE5\IFXNYFZ2\MC900214930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5400" y="3733800"/>
              <a:ext cx="2971800" cy="28877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for Modules 5 – 8*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pPr lvl="0"/>
            <a:r>
              <a:rPr lang="en-US" sz="2800" dirty="0" smtClean="0"/>
              <a:t>Software used for exchange</a:t>
            </a:r>
          </a:p>
          <a:p>
            <a:pPr lvl="0"/>
            <a:r>
              <a:rPr lang="en-US" sz="2800" dirty="0" smtClean="0"/>
              <a:t>BYIM</a:t>
            </a:r>
          </a:p>
          <a:p>
            <a:pPr lvl="1"/>
            <a:r>
              <a:rPr lang="x-none" sz="2400" smtClean="0"/>
              <a:t>Install</a:t>
            </a:r>
            <a:endParaRPr lang="en-US" sz="2400" dirty="0" smtClean="0"/>
          </a:p>
          <a:p>
            <a:pPr lvl="1"/>
            <a:r>
              <a:rPr lang="en-US" sz="2400" dirty="0" smtClean="0"/>
              <a:t>C</a:t>
            </a:r>
            <a:r>
              <a:rPr lang="x-none" sz="2400" smtClean="0"/>
              <a:t>onfigure</a:t>
            </a:r>
            <a:endParaRPr lang="en-US" sz="2400" dirty="0" smtClean="0"/>
          </a:p>
          <a:p>
            <a:r>
              <a:rPr lang="en-US" sz="2800" dirty="0" smtClean="0"/>
              <a:t>T</a:t>
            </a:r>
            <a:r>
              <a:rPr lang="x-none" sz="2800" smtClean="0"/>
              <a:t>ransport between </a:t>
            </a:r>
            <a:r>
              <a:rPr lang="x-none" sz="2800" dirty="0" smtClean="0"/>
              <a:t>RPMS and IIS</a:t>
            </a:r>
            <a:endParaRPr lang="en-US" sz="2800" dirty="0" smtClean="0"/>
          </a:p>
          <a:p>
            <a:pPr lvl="0"/>
            <a:r>
              <a:rPr lang="x-none" sz="2800" dirty="0" smtClean="0"/>
              <a:t>Identify </a:t>
            </a:r>
            <a:r>
              <a:rPr lang="x-none" sz="2800" smtClean="0"/>
              <a:t>security requirements</a:t>
            </a:r>
            <a:endParaRPr lang="en-US" sz="2800" dirty="0" smtClean="0"/>
          </a:p>
          <a:p>
            <a:pPr lvl="0"/>
            <a:r>
              <a:rPr lang="x-none" sz="2800" smtClean="0"/>
              <a:t>HL7 Communications Bridge</a:t>
            </a:r>
            <a:endParaRPr lang="en-US" sz="2800" dirty="0" smtClean="0"/>
          </a:p>
          <a:p>
            <a:pPr lvl="1"/>
            <a:r>
              <a:rPr lang="en-US" sz="2400" dirty="0" smtClean="0"/>
              <a:t>a</a:t>
            </a:r>
            <a:r>
              <a:rPr lang="x-none" sz="2400" smtClean="0"/>
              <a:t>ccess</a:t>
            </a:r>
            <a:endParaRPr lang="en-US" sz="2400" dirty="0" smtClean="0"/>
          </a:p>
          <a:p>
            <a:pPr lvl="1"/>
            <a:r>
              <a:rPr lang="x-none" sz="2400" smtClean="0"/>
              <a:t>install</a:t>
            </a:r>
            <a:endParaRPr lang="en-US" sz="2400" dirty="0" smtClean="0"/>
          </a:p>
          <a:p>
            <a:pPr lvl="1"/>
            <a:r>
              <a:rPr lang="x-none" sz="2400" smtClean="0"/>
              <a:t>configure </a:t>
            </a:r>
            <a:endParaRPr lang="en-US" sz="2400" dirty="0" smtClean="0"/>
          </a:p>
          <a:p>
            <a:pPr lvl="1"/>
            <a:r>
              <a:rPr lang="x-none" sz="2400" smtClean="0"/>
              <a:t>troubleshoot </a:t>
            </a:r>
            <a:endParaRPr lang="en-US" dirty="0" smtClean="0"/>
          </a:p>
        </p:txBody>
      </p:sp>
      <p:pic>
        <p:nvPicPr>
          <p:cNvPr id="4098" name="Picture 2" descr="Clipart showing transporting d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2286000"/>
            <a:ext cx="1447800" cy="1457498"/>
          </a:xfrm>
          <a:prstGeom prst="rect">
            <a:avLst/>
          </a:prstGeom>
          <a:noFill/>
        </p:spPr>
      </p:pic>
      <p:pic>
        <p:nvPicPr>
          <p:cNvPr id="4099" name="Picture 3" descr="Clipart showing 2 computers sharing data.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057400"/>
            <a:ext cx="1219200" cy="1048512"/>
          </a:xfrm>
          <a:prstGeom prst="rect">
            <a:avLst/>
          </a:prstGeom>
          <a:noFill/>
        </p:spPr>
      </p:pic>
      <p:pic>
        <p:nvPicPr>
          <p:cNvPr id="4100" name="Picture 4" descr="Clipart of computer softwa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295400"/>
            <a:ext cx="2133600" cy="914400"/>
          </a:xfrm>
          <a:prstGeom prst="rect">
            <a:avLst/>
          </a:prstGeom>
          <a:noFill/>
        </p:spPr>
      </p:pic>
      <p:pic>
        <p:nvPicPr>
          <p:cNvPr id="4101" name="Picture 5" descr="Microsoft clipart showing a computer inside a safe for security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3810000"/>
            <a:ext cx="1371599" cy="1410788"/>
          </a:xfrm>
          <a:prstGeom prst="rect">
            <a:avLst/>
          </a:prstGeom>
          <a:noFill/>
        </p:spPr>
      </p:pic>
      <p:pic>
        <p:nvPicPr>
          <p:cNvPr id="4102" name="Picture 6" descr="Clipart showing a bridge for communications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4876800"/>
            <a:ext cx="2832559" cy="1752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553200" y="5638800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** Techies   this is for you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for Module 9 &amp; 10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199"/>
          </a:xfrm>
        </p:spPr>
        <p:txBody>
          <a:bodyPr/>
          <a:lstStyle/>
          <a:p>
            <a:pPr lvl="0"/>
            <a:r>
              <a:rPr lang="x-none" dirty="0" smtClean="0"/>
              <a:t>Identify </a:t>
            </a:r>
            <a:r>
              <a:rPr lang="x-none" smtClean="0"/>
              <a:t>and addres</a:t>
            </a:r>
            <a:r>
              <a:rPr lang="en-US" dirty="0" smtClean="0"/>
              <a:t>s d</a:t>
            </a:r>
            <a:r>
              <a:rPr lang="x-none" smtClean="0"/>
              <a:t>ata </a:t>
            </a:r>
            <a:r>
              <a:rPr lang="en-US" dirty="0" smtClean="0"/>
              <a:t>e</a:t>
            </a:r>
            <a:r>
              <a:rPr lang="x-none" smtClean="0"/>
              <a:t>xchange </a:t>
            </a:r>
            <a:r>
              <a:rPr lang="en-US" dirty="0" err="1" smtClean="0"/>
              <a:t>i</a:t>
            </a:r>
            <a:r>
              <a:rPr lang="x-none" smtClean="0"/>
              <a:t>ssues</a:t>
            </a:r>
            <a:endParaRPr lang="en-US" dirty="0" smtClean="0"/>
          </a:p>
          <a:p>
            <a:pPr lvl="0"/>
            <a:r>
              <a:rPr lang="en-US" dirty="0" smtClean="0"/>
              <a:t>Identify topics for Tier 1 support trainings </a:t>
            </a:r>
          </a:p>
        </p:txBody>
      </p:sp>
      <p:grpSp>
        <p:nvGrpSpPr>
          <p:cNvPr id="80" name="Group 79" descr="US Map showing 12 Areas of Indian Health Service, Aberdeen, Alaska, Albuquerque, Bemidji, Billings, California, Nashville, Navajo, Phoenix, Portland, Oklahoma, Tucson"/>
          <p:cNvGrpSpPr/>
          <p:nvPr/>
        </p:nvGrpSpPr>
        <p:grpSpPr>
          <a:xfrm>
            <a:off x="990117" y="3124200"/>
            <a:ext cx="6693146" cy="3104463"/>
            <a:chOff x="990117" y="3124200"/>
            <a:chExt cx="6693146" cy="3104463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466679" y="5790149"/>
              <a:ext cx="1445842" cy="3361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Albuquerque</a:t>
              </a: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4720793" y="3497388"/>
              <a:ext cx="511429" cy="5232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3" y="0"/>
                </a:cxn>
                <a:cxn ang="0">
                  <a:pos x="481" y="74"/>
                </a:cxn>
                <a:cxn ang="0">
                  <a:pos x="369" y="185"/>
                </a:cxn>
                <a:cxn ang="0">
                  <a:pos x="326" y="351"/>
                </a:cxn>
                <a:cxn ang="0">
                  <a:pos x="326" y="443"/>
                </a:cxn>
                <a:cxn ang="0">
                  <a:pos x="438" y="526"/>
                </a:cxn>
                <a:cxn ang="0">
                  <a:pos x="447" y="572"/>
                </a:cxn>
                <a:cxn ang="0">
                  <a:pos x="60" y="572"/>
                </a:cxn>
                <a:cxn ang="0">
                  <a:pos x="60" y="406"/>
                </a:cxn>
                <a:cxn ang="0">
                  <a:pos x="34" y="369"/>
                </a:cxn>
                <a:cxn ang="0">
                  <a:pos x="52" y="341"/>
                </a:cxn>
                <a:cxn ang="0">
                  <a:pos x="52" y="304"/>
                </a:cxn>
                <a:cxn ang="0">
                  <a:pos x="43" y="203"/>
                </a:cxn>
                <a:cxn ang="0">
                  <a:pos x="0" y="0"/>
                </a:cxn>
              </a:cxnLst>
              <a:rect l="0" t="0" r="r" b="b"/>
              <a:pathLst>
                <a:path w="482" h="573">
                  <a:moveTo>
                    <a:pt x="0" y="0"/>
                  </a:moveTo>
                  <a:lnTo>
                    <a:pt x="163" y="0"/>
                  </a:lnTo>
                  <a:lnTo>
                    <a:pt x="481" y="74"/>
                  </a:lnTo>
                  <a:lnTo>
                    <a:pt x="369" y="185"/>
                  </a:lnTo>
                  <a:lnTo>
                    <a:pt x="326" y="351"/>
                  </a:lnTo>
                  <a:lnTo>
                    <a:pt x="326" y="443"/>
                  </a:lnTo>
                  <a:lnTo>
                    <a:pt x="438" y="526"/>
                  </a:lnTo>
                  <a:lnTo>
                    <a:pt x="447" y="572"/>
                  </a:lnTo>
                  <a:lnTo>
                    <a:pt x="60" y="572"/>
                  </a:lnTo>
                  <a:lnTo>
                    <a:pt x="60" y="406"/>
                  </a:lnTo>
                  <a:lnTo>
                    <a:pt x="34" y="369"/>
                  </a:lnTo>
                  <a:lnTo>
                    <a:pt x="52" y="341"/>
                  </a:lnTo>
                  <a:lnTo>
                    <a:pt x="52" y="304"/>
                  </a:lnTo>
                  <a:lnTo>
                    <a:pt x="43" y="203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"/>
            <p:cNvSpPr>
              <a:spLocks/>
            </p:cNvSpPr>
            <p:nvPr/>
          </p:nvSpPr>
          <p:spPr bwMode="auto">
            <a:xfrm>
              <a:off x="5067759" y="3690979"/>
              <a:ext cx="446705" cy="420969"/>
            </a:xfrm>
            <a:custGeom>
              <a:avLst/>
              <a:gdLst/>
              <a:ahLst/>
              <a:cxnLst>
                <a:cxn ang="0">
                  <a:pos x="26" y="37"/>
                </a:cxn>
                <a:cxn ang="0">
                  <a:pos x="129" y="0"/>
                </a:cxn>
                <a:cxn ang="0">
                  <a:pos x="154" y="46"/>
                </a:cxn>
                <a:cxn ang="0">
                  <a:pos x="300" y="120"/>
                </a:cxn>
                <a:cxn ang="0">
                  <a:pos x="334" y="166"/>
                </a:cxn>
                <a:cxn ang="0">
                  <a:pos x="343" y="212"/>
                </a:cxn>
                <a:cxn ang="0">
                  <a:pos x="394" y="193"/>
                </a:cxn>
                <a:cxn ang="0">
                  <a:pos x="420" y="221"/>
                </a:cxn>
                <a:cxn ang="0">
                  <a:pos x="369" y="294"/>
                </a:cxn>
                <a:cxn ang="0">
                  <a:pos x="351" y="460"/>
                </a:cxn>
                <a:cxn ang="0">
                  <a:pos x="163" y="460"/>
                </a:cxn>
                <a:cxn ang="0">
                  <a:pos x="129" y="432"/>
                </a:cxn>
                <a:cxn ang="0">
                  <a:pos x="129" y="386"/>
                </a:cxn>
                <a:cxn ang="0">
                  <a:pos x="111" y="350"/>
                </a:cxn>
                <a:cxn ang="0">
                  <a:pos x="111" y="313"/>
                </a:cxn>
                <a:cxn ang="0">
                  <a:pos x="0" y="230"/>
                </a:cxn>
                <a:cxn ang="0">
                  <a:pos x="0" y="138"/>
                </a:cxn>
                <a:cxn ang="0">
                  <a:pos x="26" y="37"/>
                </a:cxn>
              </a:cxnLst>
              <a:rect l="0" t="0" r="r" b="b"/>
              <a:pathLst>
                <a:path w="421" h="461">
                  <a:moveTo>
                    <a:pt x="26" y="37"/>
                  </a:moveTo>
                  <a:lnTo>
                    <a:pt x="129" y="0"/>
                  </a:lnTo>
                  <a:lnTo>
                    <a:pt x="154" y="46"/>
                  </a:lnTo>
                  <a:lnTo>
                    <a:pt x="300" y="120"/>
                  </a:lnTo>
                  <a:lnTo>
                    <a:pt x="334" y="166"/>
                  </a:lnTo>
                  <a:lnTo>
                    <a:pt x="343" y="212"/>
                  </a:lnTo>
                  <a:lnTo>
                    <a:pt x="394" y="193"/>
                  </a:lnTo>
                  <a:lnTo>
                    <a:pt x="420" y="221"/>
                  </a:lnTo>
                  <a:lnTo>
                    <a:pt x="369" y="294"/>
                  </a:lnTo>
                  <a:lnTo>
                    <a:pt x="351" y="460"/>
                  </a:lnTo>
                  <a:lnTo>
                    <a:pt x="163" y="460"/>
                  </a:lnTo>
                  <a:lnTo>
                    <a:pt x="129" y="432"/>
                  </a:lnTo>
                  <a:lnTo>
                    <a:pt x="129" y="386"/>
                  </a:lnTo>
                  <a:lnTo>
                    <a:pt x="111" y="350"/>
                  </a:lnTo>
                  <a:lnTo>
                    <a:pt x="111" y="313"/>
                  </a:lnTo>
                  <a:lnTo>
                    <a:pt x="0" y="230"/>
                  </a:lnTo>
                  <a:lnTo>
                    <a:pt x="0" y="138"/>
                  </a:lnTo>
                  <a:lnTo>
                    <a:pt x="26" y="37"/>
                  </a:lnTo>
                </a:path>
              </a:pathLst>
            </a:custGeom>
            <a:solidFill>
              <a:srgbClr val="FF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8"/>
            <p:cNvSpPr>
              <a:spLocks/>
            </p:cNvSpPr>
            <p:nvPr/>
          </p:nvSpPr>
          <p:spPr bwMode="auto">
            <a:xfrm>
              <a:off x="5231161" y="3648973"/>
              <a:ext cx="511429" cy="228291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146" y="175"/>
                </a:cxn>
                <a:cxn ang="0">
                  <a:pos x="180" y="212"/>
                </a:cxn>
                <a:cxn ang="0">
                  <a:pos x="189" y="249"/>
                </a:cxn>
                <a:cxn ang="0">
                  <a:pos x="275" y="166"/>
                </a:cxn>
                <a:cxn ang="0">
                  <a:pos x="481" y="129"/>
                </a:cxn>
                <a:cxn ang="0">
                  <a:pos x="387" y="65"/>
                </a:cxn>
                <a:cxn ang="0">
                  <a:pos x="266" y="120"/>
                </a:cxn>
                <a:cxn ang="0">
                  <a:pos x="146" y="74"/>
                </a:cxn>
                <a:cxn ang="0">
                  <a:pos x="215" y="9"/>
                </a:cxn>
                <a:cxn ang="0">
                  <a:pos x="155" y="0"/>
                </a:cxn>
                <a:cxn ang="0">
                  <a:pos x="0" y="83"/>
                </a:cxn>
              </a:cxnLst>
              <a:rect l="0" t="0" r="r" b="b"/>
              <a:pathLst>
                <a:path w="482" h="250">
                  <a:moveTo>
                    <a:pt x="0" y="83"/>
                  </a:moveTo>
                  <a:lnTo>
                    <a:pt x="146" y="175"/>
                  </a:lnTo>
                  <a:lnTo>
                    <a:pt x="180" y="212"/>
                  </a:lnTo>
                  <a:lnTo>
                    <a:pt x="189" y="249"/>
                  </a:lnTo>
                  <a:lnTo>
                    <a:pt x="275" y="166"/>
                  </a:lnTo>
                  <a:lnTo>
                    <a:pt x="481" y="129"/>
                  </a:lnTo>
                  <a:lnTo>
                    <a:pt x="387" y="65"/>
                  </a:lnTo>
                  <a:lnTo>
                    <a:pt x="266" y="120"/>
                  </a:lnTo>
                  <a:lnTo>
                    <a:pt x="146" y="74"/>
                  </a:lnTo>
                  <a:lnTo>
                    <a:pt x="215" y="9"/>
                  </a:lnTo>
                  <a:lnTo>
                    <a:pt x="155" y="0"/>
                  </a:lnTo>
                  <a:lnTo>
                    <a:pt x="0" y="83"/>
                  </a:lnTo>
                </a:path>
              </a:pathLst>
            </a:custGeom>
            <a:solidFill>
              <a:srgbClr val="FF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9"/>
            <p:cNvSpPr>
              <a:spLocks/>
            </p:cNvSpPr>
            <p:nvPr/>
          </p:nvSpPr>
          <p:spPr bwMode="auto">
            <a:xfrm>
              <a:off x="5522952" y="3825214"/>
              <a:ext cx="338477" cy="354308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249" y="28"/>
                </a:cxn>
                <a:cxn ang="0">
                  <a:pos x="275" y="111"/>
                </a:cxn>
                <a:cxn ang="0">
                  <a:pos x="215" y="175"/>
                </a:cxn>
                <a:cxn ang="0">
                  <a:pos x="232" y="203"/>
                </a:cxn>
                <a:cxn ang="0">
                  <a:pos x="284" y="166"/>
                </a:cxn>
                <a:cxn ang="0">
                  <a:pos x="309" y="175"/>
                </a:cxn>
                <a:cxn ang="0">
                  <a:pos x="318" y="276"/>
                </a:cxn>
                <a:cxn ang="0">
                  <a:pos x="258" y="369"/>
                </a:cxn>
                <a:cxn ang="0">
                  <a:pos x="258" y="387"/>
                </a:cxn>
                <a:cxn ang="0">
                  <a:pos x="0" y="387"/>
                </a:cxn>
                <a:cxn ang="0">
                  <a:pos x="34" y="276"/>
                </a:cxn>
                <a:cxn ang="0">
                  <a:pos x="17" y="194"/>
                </a:cxn>
                <a:cxn ang="0">
                  <a:pos x="52" y="101"/>
                </a:cxn>
                <a:cxn ang="0">
                  <a:pos x="155" y="0"/>
                </a:cxn>
              </a:cxnLst>
              <a:rect l="0" t="0" r="r" b="b"/>
              <a:pathLst>
                <a:path w="319" h="388">
                  <a:moveTo>
                    <a:pt x="155" y="0"/>
                  </a:moveTo>
                  <a:lnTo>
                    <a:pt x="249" y="28"/>
                  </a:lnTo>
                  <a:lnTo>
                    <a:pt x="275" y="111"/>
                  </a:lnTo>
                  <a:lnTo>
                    <a:pt x="215" y="175"/>
                  </a:lnTo>
                  <a:lnTo>
                    <a:pt x="232" y="203"/>
                  </a:lnTo>
                  <a:lnTo>
                    <a:pt x="284" y="166"/>
                  </a:lnTo>
                  <a:lnTo>
                    <a:pt x="309" y="175"/>
                  </a:lnTo>
                  <a:lnTo>
                    <a:pt x="318" y="276"/>
                  </a:lnTo>
                  <a:lnTo>
                    <a:pt x="258" y="369"/>
                  </a:lnTo>
                  <a:lnTo>
                    <a:pt x="258" y="387"/>
                  </a:lnTo>
                  <a:lnTo>
                    <a:pt x="0" y="387"/>
                  </a:lnTo>
                  <a:lnTo>
                    <a:pt x="34" y="276"/>
                  </a:lnTo>
                  <a:lnTo>
                    <a:pt x="17" y="194"/>
                  </a:lnTo>
                  <a:lnTo>
                    <a:pt x="52" y="101"/>
                  </a:lnTo>
                  <a:lnTo>
                    <a:pt x="155" y="0"/>
                  </a:lnTo>
                </a:path>
              </a:pathLst>
            </a:custGeom>
            <a:solidFill>
              <a:srgbClr val="FF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1"/>
            <p:cNvSpPr>
              <a:spLocks/>
            </p:cNvSpPr>
            <p:nvPr/>
          </p:nvSpPr>
          <p:spPr bwMode="auto">
            <a:xfrm>
              <a:off x="3145123" y="3539394"/>
              <a:ext cx="902959" cy="4383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50" y="0"/>
                </a:cxn>
                <a:cxn ang="0">
                  <a:pos x="850" y="415"/>
                </a:cxn>
                <a:cxn ang="0">
                  <a:pos x="352" y="415"/>
                </a:cxn>
                <a:cxn ang="0">
                  <a:pos x="352" y="442"/>
                </a:cxn>
                <a:cxn ang="0">
                  <a:pos x="232" y="479"/>
                </a:cxn>
                <a:cxn ang="0">
                  <a:pos x="155" y="341"/>
                </a:cxn>
                <a:cxn ang="0">
                  <a:pos x="112" y="359"/>
                </a:cxn>
                <a:cxn ang="0">
                  <a:pos x="103" y="341"/>
                </a:cxn>
                <a:cxn ang="0">
                  <a:pos x="129" y="267"/>
                </a:cxn>
                <a:cxn ang="0">
                  <a:pos x="0" y="120"/>
                </a:cxn>
                <a:cxn ang="0">
                  <a:pos x="0" y="0"/>
                </a:cxn>
              </a:cxnLst>
              <a:rect l="0" t="0" r="r" b="b"/>
              <a:pathLst>
                <a:path w="851" h="480">
                  <a:moveTo>
                    <a:pt x="0" y="0"/>
                  </a:moveTo>
                  <a:lnTo>
                    <a:pt x="850" y="0"/>
                  </a:lnTo>
                  <a:lnTo>
                    <a:pt x="850" y="415"/>
                  </a:lnTo>
                  <a:lnTo>
                    <a:pt x="352" y="415"/>
                  </a:lnTo>
                  <a:lnTo>
                    <a:pt x="352" y="442"/>
                  </a:lnTo>
                  <a:lnTo>
                    <a:pt x="232" y="479"/>
                  </a:lnTo>
                  <a:lnTo>
                    <a:pt x="155" y="341"/>
                  </a:lnTo>
                  <a:lnTo>
                    <a:pt x="112" y="359"/>
                  </a:lnTo>
                  <a:lnTo>
                    <a:pt x="103" y="341"/>
                  </a:lnTo>
                  <a:lnTo>
                    <a:pt x="129" y="267"/>
                  </a:lnTo>
                  <a:lnTo>
                    <a:pt x="0" y="120"/>
                  </a:lnTo>
                  <a:lnTo>
                    <a:pt x="0" y="0"/>
                  </a:lnTo>
                </a:path>
              </a:pathLst>
            </a:custGeom>
            <a:solidFill>
              <a:srgbClr val="FDC0E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12"/>
            <p:cNvSpPr>
              <a:spLocks/>
            </p:cNvSpPr>
            <p:nvPr/>
          </p:nvSpPr>
          <p:spPr bwMode="auto">
            <a:xfrm>
              <a:off x="3518615" y="3918357"/>
              <a:ext cx="529467" cy="369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8" y="0"/>
                </a:cxn>
                <a:cxn ang="0">
                  <a:pos x="498" y="404"/>
                </a:cxn>
                <a:cxn ang="0">
                  <a:pos x="0" y="404"/>
                </a:cxn>
                <a:cxn ang="0">
                  <a:pos x="0" y="0"/>
                </a:cxn>
              </a:cxnLst>
              <a:rect l="0" t="0" r="r" b="b"/>
              <a:pathLst>
                <a:path w="499" h="405">
                  <a:moveTo>
                    <a:pt x="0" y="0"/>
                  </a:moveTo>
                  <a:lnTo>
                    <a:pt x="498" y="0"/>
                  </a:lnTo>
                  <a:lnTo>
                    <a:pt x="498" y="404"/>
                  </a:lnTo>
                  <a:lnTo>
                    <a:pt x="0" y="404"/>
                  </a:lnTo>
                  <a:lnTo>
                    <a:pt x="0" y="0"/>
                  </a:lnTo>
                </a:path>
              </a:pathLst>
            </a:custGeom>
            <a:solidFill>
              <a:srgbClr val="FDC0E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4"/>
            <p:cNvSpPr>
              <a:spLocks/>
            </p:cNvSpPr>
            <p:nvPr/>
          </p:nvSpPr>
          <p:spPr bwMode="auto">
            <a:xfrm>
              <a:off x="4110685" y="3825215"/>
              <a:ext cx="575093" cy="3378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32" y="0"/>
                </a:cxn>
                <a:cxn ang="0">
                  <a:pos x="532" y="28"/>
                </a:cxn>
                <a:cxn ang="0">
                  <a:pos x="507" y="65"/>
                </a:cxn>
                <a:cxn ang="0">
                  <a:pos x="541" y="101"/>
                </a:cxn>
                <a:cxn ang="0">
                  <a:pos x="541" y="268"/>
                </a:cxn>
                <a:cxn ang="0">
                  <a:pos x="524" y="268"/>
                </a:cxn>
                <a:cxn ang="0">
                  <a:pos x="524" y="369"/>
                </a:cxn>
                <a:cxn ang="0">
                  <a:pos x="429" y="341"/>
                </a:cxn>
                <a:cxn ang="0">
                  <a:pos x="395" y="314"/>
                </a:cxn>
                <a:cxn ang="0">
                  <a:pos x="0" y="314"/>
                </a:cxn>
                <a:cxn ang="0">
                  <a:pos x="0" y="0"/>
                </a:cxn>
              </a:cxnLst>
              <a:rect l="0" t="0" r="r" b="b"/>
              <a:pathLst>
                <a:path w="542" h="370">
                  <a:moveTo>
                    <a:pt x="0" y="0"/>
                  </a:moveTo>
                  <a:lnTo>
                    <a:pt x="532" y="0"/>
                  </a:lnTo>
                  <a:lnTo>
                    <a:pt x="532" y="28"/>
                  </a:lnTo>
                  <a:lnTo>
                    <a:pt x="507" y="65"/>
                  </a:lnTo>
                  <a:lnTo>
                    <a:pt x="541" y="101"/>
                  </a:lnTo>
                  <a:lnTo>
                    <a:pt x="541" y="268"/>
                  </a:lnTo>
                  <a:lnTo>
                    <a:pt x="524" y="268"/>
                  </a:lnTo>
                  <a:lnTo>
                    <a:pt x="524" y="369"/>
                  </a:lnTo>
                  <a:lnTo>
                    <a:pt x="429" y="341"/>
                  </a:lnTo>
                  <a:lnTo>
                    <a:pt x="395" y="314"/>
                  </a:lnTo>
                  <a:lnTo>
                    <a:pt x="0" y="314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15"/>
            <p:cNvSpPr>
              <a:spLocks/>
            </p:cNvSpPr>
            <p:nvPr/>
          </p:nvSpPr>
          <p:spPr bwMode="auto">
            <a:xfrm>
              <a:off x="4666679" y="4069029"/>
              <a:ext cx="501880" cy="2611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5" y="0"/>
                </a:cxn>
                <a:cxn ang="0">
                  <a:pos x="412" y="28"/>
                </a:cxn>
                <a:cxn ang="0">
                  <a:pos x="412" y="64"/>
                </a:cxn>
                <a:cxn ang="0">
                  <a:pos x="446" y="110"/>
                </a:cxn>
                <a:cxn ang="0">
                  <a:pos x="472" y="156"/>
                </a:cxn>
                <a:cxn ang="0">
                  <a:pos x="412" y="202"/>
                </a:cxn>
                <a:cxn ang="0">
                  <a:pos x="421" y="230"/>
                </a:cxn>
                <a:cxn ang="0">
                  <a:pos x="378" y="285"/>
                </a:cxn>
                <a:cxn ang="0">
                  <a:pos x="51" y="285"/>
                </a:cxn>
                <a:cxn ang="0">
                  <a:pos x="0" y="101"/>
                </a:cxn>
                <a:cxn ang="0">
                  <a:pos x="0" y="0"/>
                </a:cxn>
              </a:cxnLst>
              <a:rect l="0" t="0" r="r" b="b"/>
              <a:pathLst>
                <a:path w="473" h="286">
                  <a:moveTo>
                    <a:pt x="0" y="0"/>
                  </a:moveTo>
                  <a:lnTo>
                    <a:pt x="395" y="0"/>
                  </a:lnTo>
                  <a:lnTo>
                    <a:pt x="412" y="28"/>
                  </a:lnTo>
                  <a:lnTo>
                    <a:pt x="412" y="64"/>
                  </a:lnTo>
                  <a:lnTo>
                    <a:pt x="446" y="110"/>
                  </a:lnTo>
                  <a:lnTo>
                    <a:pt x="472" y="156"/>
                  </a:lnTo>
                  <a:lnTo>
                    <a:pt x="412" y="202"/>
                  </a:lnTo>
                  <a:lnTo>
                    <a:pt x="421" y="230"/>
                  </a:lnTo>
                  <a:lnTo>
                    <a:pt x="378" y="285"/>
                  </a:lnTo>
                  <a:lnTo>
                    <a:pt x="51" y="285"/>
                  </a:lnTo>
                  <a:lnTo>
                    <a:pt x="0" y="101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auto">
            <a:xfrm>
              <a:off x="4110685" y="3548526"/>
              <a:ext cx="566605" cy="2776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1" y="0"/>
                </a:cxn>
                <a:cxn ang="0">
                  <a:pos x="524" y="230"/>
                </a:cxn>
                <a:cxn ang="0">
                  <a:pos x="533" y="303"/>
                </a:cxn>
                <a:cxn ang="0">
                  <a:pos x="0" y="303"/>
                </a:cxn>
                <a:cxn ang="0">
                  <a:pos x="0" y="0"/>
                </a:cxn>
              </a:cxnLst>
              <a:rect l="0" t="0" r="r" b="b"/>
              <a:pathLst>
                <a:path w="534" h="304">
                  <a:moveTo>
                    <a:pt x="0" y="0"/>
                  </a:moveTo>
                  <a:lnTo>
                    <a:pt x="481" y="0"/>
                  </a:lnTo>
                  <a:lnTo>
                    <a:pt x="524" y="230"/>
                  </a:lnTo>
                  <a:lnTo>
                    <a:pt x="533" y="303"/>
                  </a:lnTo>
                  <a:lnTo>
                    <a:pt x="0" y="303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7"/>
            <p:cNvSpPr>
              <a:spLocks/>
            </p:cNvSpPr>
            <p:nvPr/>
          </p:nvSpPr>
          <p:spPr bwMode="auto">
            <a:xfrm>
              <a:off x="4110685" y="4111035"/>
              <a:ext cx="666344" cy="2785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5" y="0"/>
                </a:cxn>
                <a:cxn ang="0">
                  <a:pos x="429" y="28"/>
                </a:cxn>
                <a:cxn ang="0">
                  <a:pos x="524" y="55"/>
                </a:cxn>
                <a:cxn ang="0">
                  <a:pos x="575" y="240"/>
                </a:cxn>
                <a:cxn ang="0">
                  <a:pos x="627" y="304"/>
                </a:cxn>
                <a:cxn ang="0">
                  <a:pos x="137" y="304"/>
                </a:cxn>
                <a:cxn ang="0">
                  <a:pos x="137" y="203"/>
                </a:cxn>
                <a:cxn ang="0">
                  <a:pos x="0" y="203"/>
                </a:cxn>
                <a:cxn ang="0">
                  <a:pos x="0" y="0"/>
                </a:cxn>
              </a:cxnLst>
              <a:rect l="0" t="0" r="r" b="b"/>
              <a:pathLst>
                <a:path w="628" h="305">
                  <a:moveTo>
                    <a:pt x="0" y="0"/>
                  </a:moveTo>
                  <a:lnTo>
                    <a:pt x="395" y="0"/>
                  </a:lnTo>
                  <a:lnTo>
                    <a:pt x="429" y="28"/>
                  </a:lnTo>
                  <a:lnTo>
                    <a:pt x="524" y="55"/>
                  </a:lnTo>
                  <a:lnTo>
                    <a:pt x="575" y="240"/>
                  </a:lnTo>
                  <a:lnTo>
                    <a:pt x="627" y="304"/>
                  </a:lnTo>
                  <a:lnTo>
                    <a:pt x="137" y="304"/>
                  </a:lnTo>
                  <a:lnTo>
                    <a:pt x="137" y="203"/>
                  </a:lnTo>
                  <a:lnTo>
                    <a:pt x="0" y="203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5896443" y="4279970"/>
              <a:ext cx="429728" cy="235597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60" y="0"/>
                </a:cxn>
                <a:cxn ang="0">
                  <a:pos x="60" y="46"/>
                </a:cxn>
                <a:cxn ang="0">
                  <a:pos x="361" y="46"/>
                </a:cxn>
                <a:cxn ang="0">
                  <a:pos x="404" y="119"/>
                </a:cxn>
                <a:cxn ang="0">
                  <a:pos x="378" y="147"/>
                </a:cxn>
                <a:cxn ang="0">
                  <a:pos x="395" y="211"/>
                </a:cxn>
                <a:cxn ang="0">
                  <a:pos x="378" y="239"/>
                </a:cxn>
                <a:cxn ang="0">
                  <a:pos x="309" y="239"/>
                </a:cxn>
                <a:cxn ang="0">
                  <a:pos x="309" y="257"/>
                </a:cxn>
                <a:cxn ang="0">
                  <a:pos x="0" y="257"/>
                </a:cxn>
                <a:cxn ang="0">
                  <a:pos x="0" y="46"/>
                </a:cxn>
              </a:cxnLst>
              <a:rect l="0" t="0" r="r" b="b"/>
              <a:pathLst>
                <a:path w="405" h="258">
                  <a:moveTo>
                    <a:pt x="0" y="46"/>
                  </a:moveTo>
                  <a:lnTo>
                    <a:pt x="60" y="0"/>
                  </a:lnTo>
                  <a:lnTo>
                    <a:pt x="60" y="46"/>
                  </a:lnTo>
                  <a:lnTo>
                    <a:pt x="361" y="46"/>
                  </a:lnTo>
                  <a:lnTo>
                    <a:pt x="404" y="119"/>
                  </a:lnTo>
                  <a:lnTo>
                    <a:pt x="378" y="147"/>
                  </a:lnTo>
                  <a:lnTo>
                    <a:pt x="395" y="211"/>
                  </a:lnTo>
                  <a:lnTo>
                    <a:pt x="378" y="239"/>
                  </a:lnTo>
                  <a:lnTo>
                    <a:pt x="309" y="239"/>
                  </a:lnTo>
                  <a:lnTo>
                    <a:pt x="309" y="257"/>
                  </a:lnTo>
                  <a:lnTo>
                    <a:pt x="0" y="257"/>
                  </a:lnTo>
                  <a:lnTo>
                    <a:pt x="0" y="46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5960106" y="4027024"/>
              <a:ext cx="475354" cy="39631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0" y="322"/>
                </a:cxn>
                <a:cxn ang="0">
                  <a:pos x="292" y="322"/>
                </a:cxn>
                <a:cxn ang="0">
                  <a:pos x="344" y="396"/>
                </a:cxn>
                <a:cxn ang="0">
                  <a:pos x="395" y="405"/>
                </a:cxn>
                <a:cxn ang="0">
                  <a:pos x="395" y="433"/>
                </a:cxn>
                <a:cxn ang="0">
                  <a:pos x="438" y="396"/>
                </a:cxn>
                <a:cxn ang="0">
                  <a:pos x="447" y="258"/>
                </a:cxn>
                <a:cxn ang="0">
                  <a:pos x="447" y="157"/>
                </a:cxn>
                <a:cxn ang="0">
                  <a:pos x="430" y="138"/>
                </a:cxn>
                <a:cxn ang="0">
                  <a:pos x="438" y="0"/>
                </a:cxn>
                <a:cxn ang="0">
                  <a:pos x="344" y="0"/>
                </a:cxn>
                <a:cxn ang="0">
                  <a:pos x="241" y="111"/>
                </a:cxn>
                <a:cxn ang="0">
                  <a:pos x="258" y="147"/>
                </a:cxn>
                <a:cxn ang="0">
                  <a:pos x="198" y="203"/>
                </a:cxn>
                <a:cxn ang="0">
                  <a:pos x="112" y="184"/>
                </a:cxn>
                <a:cxn ang="0">
                  <a:pos x="43" y="184"/>
                </a:cxn>
                <a:cxn ang="0">
                  <a:pos x="26" y="240"/>
                </a:cxn>
                <a:cxn ang="0">
                  <a:pos x="0" y="276"/>
                </a:cxn>
              </a:cxnLst>
              <a:rect l="0" t="0" r="r" b="b"/>
              <a:pathLst>
                <a:path w="448" h="434">
                  <a:moveTo>
                    <a:pt x="0" y="276"/>
                  </a:moveTo>
                  <a:lnTo>
                    <a:pt x="0" y="322"/>
                  </a:lnTo>
                  <a:lnTo>
                    <a:pt x="292" y="322"/>
                  </a:lnTo>
                  <a:lnTo>
                    <a:pt x="344" y="396"/>
                  </a:lnTo>
                  <a:lnTo>
                    <a:pt x="395" y="405"/>
                  </a:lnTo>
                  <a:lnTo>
                    <a:pt x="395" y="433"/>
                  </a:lnTo>
                  <a:lnTo>
                    <a:pt x="438" y="396"/>
                  </a:lnTo>
                  <a:lnTo>
                    <a:pt x="447" y="258"/>
                  </a:lnTo>
                  <a:lnTo>
                    <a:pt x="447" y="157"/>
                  </a:lnTo>
                  <a:lnTo>
                    <a:pt x="430" y="138"/>
                  </a:lnTo>
                  <a:lnTo>
                    <a:pt x="438" y="0"/>
                  </a:lnTo>
                  <a:lnTo>
                    <a:pt x="344" y="0"/>
                  </a:lnTo>
                  <a:lnTo>
                    <a:pt x="241" y="111"/>
                  </a:lnTo>
                  <a:lnTo>
                    <a:pt x="258" y="147"/>
                  </a:lnTo>
                  <a:lnTo>
                    <a:pt x="198" y="203"/>
                  </a:lnTo>
                  <a:lnTo>
                    <a:pt x="112" y="184"/>
                  </a:lnTo>
                  <a:lnTo>
                    <a:pt x="43" y="184"/>
                  </a:lnTo>
                  <a:lnTo>
                    <a:pt x="26" y="240"/>
                  </a:lnTo>
                  <a:lnTo>
                    <a:pt x="0" y="276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>
              <a:off x="6643427" y="3817909"/>
              <a:ext cx="274814" cy="387182"/>
            </a:xfrm>
            <a:custGeom>
              <a:avLst/>
              <a:gdLst/>
              <a:ahLst/>
              <a:cxnLst>
                <a:cxn ang="0">
                  <a:pos x="0" y="166"/>
                </a:cxn>
                <a:cxn ang="0">
                  <a:pos x="0" y="423"/>
                </a:cxn>
                <a:cxn ang="0">
                  <a:pos x="60" y="386"/>
                </a:cxn>
                <a:cxn ang="0">
                  <a:pos x="60" y="359"/>
                </a:cxn>
                <a:cxn ang="0">
                  <a:pos x="258" y="202"/>
                </a:cxn>
                <a:cxn ang="0">
                  <a:pos x="249" y="147"/>
                </a:cxn>
                <a:cxn ang="0">
                  <a:pos x="215" y="129"/>
                </a:cxn>
                <a:cxn ang="0">
                  <a:pos x="189" y="9"/>
                </a:cxn>
                <a:cxn ang="0">
                  <a:pos x="138" y="18"/>
                </a:cxn>
                <a:cxn ang="0">
                  <a:pos x="112" y="0"/>
                </a:cxn>
                <a:cxn ang="0">
                  <a:pos x="60" y="46"/>
                </a:cxn>
                <a:cxn ang="0">
                  <a:pos x="0" y="166"/>
                </a:cxn>
              </a:cxnLst>
              <a:rect l="0" t="0" r="r" b="b"/>
              <a:pathLst>
                <a:path w="259" h="424">
                  <a:moveTo>
                    <a:pt x="0" y="166"/>
                  </a:moveTo>
                  <a:lnTo>
                    <a:pt x="0" y="423"/>
                  </a:lnTo>
                  <a:lnTo>
                    <a:pt x="60" y="386"/>
                  </a:lnTo>
                  <a:lnTo>
                    <a:pt x="60" y="359"/>
                  </a:lnTo>
                  <a:lnTo>
                    <a:pt x="258" y="202"/>
                  </a:lnTo>
                  <a:lnTo>
                    <a:pt x="249" y="147"/>
                  </a:lnTo>
                  <a:lnTo>
                    <a:pt x="215" y="129"/>
                  </a:lnTo>
                  <a:lnTo>
                    <a:pt x="189" y="9"/>
                  </a:lnTo>
                  <a:lnTo>
                    <a:pt x="138" y="18"/>
                  </a:lnTo>
                  <a:lnTo>
                    <a:pt x="112" y="0"/>
                  </a:lnTo>
                  <a:lnTo>
                    <a:pt x="60" y="46"/>
                  </a:lnTo>
                  <a:lnTo>
                    <a:pt x="0" y="166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auto">
            <a:xfrm>
              <a:off x="6424849" y="4212396"/>
              <a:ext cx="274814" cy="143367"/>
            </a:xfrm>
            <a:custGeom>
              <a:avLst/>
              <a:gdLst/>
              <a:ahLst/>
              <a:cxnLst>
                <a:cxn ang="0">
                  <a:pos x="9" y="18"/>
                </a:cxn>
                <a:cxn ang="0">
                  <a:pos x="155" y="18"/>
                </a:cxn>
                <a:cxn ang="0">
                  <a:pos x="198" y="0"/>
                </a:cxn>
                <a:cxn ang="0">
                  <a:pos x="215" y="46"/>
                </a:cxn>
                <a:cxn ang="0">
                  <a:pos x="189" y="73"/>
                </a:cxn>
                <a:cxn ang="0">
                  <a:pos x="224" y="138"/>
                </a:cxn>
                <a:cxn ang="0">
                  <a:pos x="258" y="138"/>
                </a:cxn>
                <a:cxn ang="0">
                  <a:pos x="206" y="156"/>
                </a:cxn>
                <a:cxn ang="0">
                  <a:pos x="155" y="110"/>
                </a:cxn>
                <a:cxn ang="0">
                  <a:pos x="0" y="110"/>
                </a:cxn>
                <a:cxn ang="0">
                  <a:pos x="9" y="18"/>
                </a:cxn>
              </a:cxnLst>
              <a:rect l="0" t="0" r="r" b="b"/>
              <a:pathLst>
                <a:path w="259" h="157">
                  <a:moveTo>
                    <a:pt x="9" y="18"/>
                  </a:moveTo>
                  <a:lnTo>
                    <a:pt x="155" y="18"/>
                  </a:lnTo>
                  <a:lnTo>
                    <a:pt x="198" y="0"/>
                  </a:lnTo>
                  <a:lnTo>
                    <a:pt x="215" y="46"/>
                  </a:lnTo>
                  <a:lnTo>
                    <a:pt x="189" y="73"/>
                  </a:lnTo>
                  <a:lnTo>
                    <a:pt x="224" y="138"/>
                  </a:lnTo>
                  <a:lnTo>
                    <a:pt x="258" y="138"/>
                  </a:lnTo>
                  <a:lnTo>
                    <a:pt x="206" y="156"/>
                  </a:lnTo>
                  <a:lnTo>
                    <a:pt x="155" y="110"/>
                  </a:lnTo>
                  <a:lnTo>
                    <a:pt x="0" y="110"/>
                  </a:lnTo>
                  <a:lnTo>
                    <a:pt x="9" y="18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6552176" y="4312844"/>
              <a:ext cx="56236" cy="593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" y="0"/>
                </a:cxn>
                <a:cxn ang="0">
                  <a:pos x="52" y="18"/>
                </a:cxn>
                <a:cxn ang="0">
                  <a:pos x="35" y="64"/>
                </a:cxn>
                <a:cxn ang="0">
                  <a:pos x="0" y="64"/>
                </a:cxn>
                <a:cxn ang="0">
                  <a:pos x="0" y="0"/>
                </a:cxn>
              </a:cxnLst>
              <a:rect l="0" t="0" r="r" b="b"/>
              <a:pathLst>
                <a:path w="53" h="65">
                  <a:moveTo>
                    <a:pt x="0" y="0"/>
                  </a:moveTo>
                  <a:lnTo>
                    <a:pt x="35" y="0"/>
                  </a:lnTo>
                  <a:lnTo>
                    <a:pt x="52" y="18"/>
                  </a:lnTo>
                  <a:lnTo>
                    <a:pt x="35" y="64"/>
                  </a:lnTo>
                  <a:lnTo>
                    <a:pt x="0" y="64"/>
                  </a:lnTo>
                  <a:lnTo>
                    <a:pt x="0" y="0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6424849" y="4312844"/>
              <a:ext cx="128388" cy="767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0" y="0"/>
                </a:cxn>
                <a:cxn ang="0">
                  <a:pos x="120" y="65"/>
                </a:cxn>
                <a:cxn ang="0">
                  <a:pos x="0" y="83"/>
                </a:cxn>
                <a:cxn ang="0">
                  <a:pos x="0" y="0"/>
                </a:cxn>
              </a:cxnLst>
              <a:rect l="0" t="0" r="r" b="b"/>
              <a:pathLst>
                <a:path w="121" h="84">
                  <a:moveTo>
                    <a:pt x="0" y="0"/>
                  </a:moveTo>
                  <a:lnTo>
                    <a:pt x="120" y="0"/>
                  </a:lnTo>
                  <a:lnTo>
                    <a:pt x="120" y="65"/>
                  </a:lnTo>
                  <a:lnTo>
                    <a:pt x="0" y="83"/>
                  </a:lnTo>
                  <a:lnTo>
                    <a:pt x="0" y="0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27"/>
            <p:cNvSpPr>
              <a:spLocks/>
            </p:cNvSpPr>
            <p:nvPr/>
          </p:nvSpPr>
          <p:spPr bwMode="auto">
            <a:xfrm>
              <a:off x="5486875" y="4700026"/>
              <a:ext cx="656794" cy="152498"/>
            </a:xfrm>
            <a:custGeom>
              <a:avLst/>
              <a:gdLst/>
              <a:ahLst/>
              <a:cxnLst>
                <a:cxn ang="0">
                  <a:pos x="60" y="18"/>
                </a:cxn>
                <a:cxn ang="0">
                  <a:pos x="163" y="18"/>
                </a:cxn>
                <a:cxn ang="0">
                  <a:pos x="163" y="0"/>
                </a:cxn>
                <a:cxn ang="0">
                  <a:pos x="618" y="0"/>
                </a:cxn>
                <a:cxn ang="0">
                  <a:pos x="609" y="37"/>
                </a:cxn>
                <a:cxn ang="0">
                  <a:pos x="429" y="120"/>
                </a:cxn>
                <a:cxn ang="0">
                  <a:pos x="412" y="166"/>
                </a:cxn>
                <a:cxn ang="0">
                  <a:pos x="0" y="166"/>
                </a:cxn>
                <a:cxn ang="0">
                  <a:pos x="60" y="18"/>
                </a:cxn>
              </a:cxnLst>
              <a:rect l="0" t="0" r="r" b="b"/>
              <a:pathLst>
                <a:path w="619" h="167">
                  <a:moveTo>
                    <a:pt x="60" y="18"/>
                  </a:moveTo>
                  <a:lnTo>
                    <a:pt x="163" y="18"/>
                  </a:lnTo>
                  <a:lnTo>
                    <a:pt x="163" y="0"/>
                  </a:lnTo>
                  <a:lnTo>
                    <a:pt x="618" y="0"/>
                  </a:lnTo>
                  <a:lnTo>
                    <a:pt x="609" y="37"/>
                  </a:lnTo>
                  <a:lnTo>
                    <a:pt x="429" y="120"/>
                  </a:lnTo>
                  <a:lnTo>
                    <a:pt x="412" y="166"/>
                  </a:lnTo>
                  <a:lnTo>
                    <a:pt x="0" y="166"/>
                  </a:lnTo>
                  <a:lnTo>
                    <a:pt x="60" y="18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8"/>
            <p:cNvSpPr>
              <a:spLocks/>
            </p:cNvSpPr>
            <p:nvPr/>
          </p:nvSpPr>
          <p:spPr bwMode="auto">
            <a:xfrm>
              <a:off x="5924031" y="4700026"/>
              <a:ext cx="684381" cy="244728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618" y="0"/>
                </a:cxn>
                <a:cxn ang="0">
                  <a:pos x="644" y="83"/>
                </a:cxn>
                <a:cxn ang="0">
                  <a:pos x="575" y="166"/>
                </a:cxn>
                <a:cxn ang="0">
                  <a:pos x="472" y="203"/>
                </a:cxn>
                <a:cxn ang="0">
                  <a:pos x="429" y="267"/>
                </a:cxn>
                <a:cxn ang="0">
                  <a:pos x="326" y="157"/>
                </a:cxn>
                <a:cxn ang="0">
                  <a:pos x="249" y="157"/>
                </a:cxn>
                <a:cxn ang="0">
                  <a:pos x="240" y="129"/>
                </a:cxn>
                <a:cxn ang="0">
                  <a:pos x="129" y="129"/>
                </a:cxn>
                <a:cxn ang="0">
                  <a:pos x="86" y="166"/>
                </a:cxn>
                <a:cxn ang="0">
                  <a:pos x="0" y="166"/>
                </a:cxn>
                <a:cxn ang="0">
                  <a:pos x="17" y="120"/>
                </a:cxn>
                <a:cxn ang="0">
                  <a:pos x="197" y="37"/>
                </a:cxn>
                <a:cxn ang="0">
                  <a:pos x="206" y="0"/>
                </a:cxn>
              </a:cxnLst>
              <a:rect l="0" t="0" r="r" b="b"/>
              <a:pathLst>
                <a:path w="645" h="268">
                  <a:moveTo>
                    <a:pt x="206" y="0"/>
                  </a:moveTo>
                  <a:lnTo>
                    <a:pt x="618" y="0"/>
                  </a:lnTo>
                  <a:lnTo>
                    <a:pt x="644" y="83"/>
                  </a:lnTo>
                  <a:lnTo>
                    <a:pt x="575" y="166"/>
                  </a:lnTo>
                  <a:lnTo>
                    <a:pt x="472" y="203"/>
                  </a:lnTo>
                  <a:lnTo>
                    <a:pt x="429" y="267"/>
                  </a:lnTo>
                  <a:lnTo>
                    <a:pt x="326" y="157"/>
                  </a:lnTo>
                  <a:lnTo>
                    <a:pt x="249" y="157"/>
                  </a:lnTo>
                  <a:lnTo>
                    <a:pt x="240" y="129"/>
                  </a:lnTo>
                  <a:lnTo>
                    <a:pt x="129" y="129"/>
                  </a:lnTo>
                  <a:lnTo>
                    <a:pt x="86" y="166"/>
                  </a:lnTo>
                  <a:lnTo>
                    <a:pt x="0" y="166"/>
                  </a:lnTo>
                  <a:lnTo>
                    <a:pt x="17" y="120"/>
                  </a:lnTo>
                  <a:lnTo>
                    <a:pt x="197" y="37"/>
                  </a:lnTo>
                  <a:lnTo>
                    <a:pt x="206" y="0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9"/>
            <p:cNvSpPr>
              <a:spLocks/>
            </p:cNvSpPr>
            <p:nvPr/>
          </p:nvSpPr>
          <p:spPr bwMode="auto">
            <a:xfrm>
              <a:off x="5604653" y="4851611"/>
              <a:ext cx="292852" cy="3954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223" y="0"/>
                </a:cxn>
                <a:cxn ang="0">
                  <a:pos x="275" y="267"/>
                </a:cxn>
                <a:cxn ang="0">
                  <a:pos x="249" y="294"/>
                </a:cxn>
                <a:cxn ang="0">
                  <a:pos x="258" y="358"/>
                </a:cxn>
                <a:cxn ang="0">
                  <a:pos x="69" y="358"/>
                </a:cxn>
                <a:cxn ang="0">
                  <a:pos x="69" y="423"/>
                </a:cxn>
                <a:cxn ang="0">
                  <a:pos x="0" y="432"/>
                </a:cxn>
                <a:cxn ang="0">
                  <a:pos x="0" y="313"/>
                </a:cxn>
                <a:cxn ang="0">
                  <a:pos x="52" y="0"/>
                </a:cxn>
              </a:cxnLst>
              <a:rect l="0" t="0" r="r" b="b"/>
              <a:pathLst>
                <a:path w="276" h="433">
                  <a:moveTo>
                    <a:pt x="52" y="0"/>
                  </a:moveTo>
                  <a:lnTo>
                    <a:pt x="223" y="0"/>
                  </a:lnTo>
                  <a:lnTo>
                    <a:pt x="275" y="267"/>
                  </a:lnTo>
                  <a:lnTo>
                    <a:pt x="249" y="294"/>
                  </a:lnTo>
                  <a:lnTo>
                    <a:pt x="258" y="358"/>
                  </a:lnTo>
                  <a:lnTo>
                    <a:pt x="69" y="358"/>
                  </a:lnTo>
                  <a:lnTo>
                    <a:pt x="69" y="423"/>
                  </a:lnTo>
                  <a:lnTo>
                    <a:pt x="0" y="432"/>
                  </a:lnTo>
                  <a:lnTo>
                    <a:pt x="0" y="313"/>
                  </a:lnTo>
                  <a:lnTo>
                    <a:pt x="52" y="0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0"/>
            <p:cNvSpPr>
              <a:spLocks/>
            </p:cNvSpPr>
            <p:nvPr/>
          </p:nvSpPr>
          <p:spPr bwMode="auto">
            <a:xfrm>
              <a:off x="5404113" y="4851611"/>
              <a:ext cx="256776" cy="420969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241" y="0"/>
                </a:cxn>
                <a:cxn ang="0">
                  <a:pos x="189" y="313"/>
                </a:cxn>
                <a:cxn ang="0">
                  <a:pos x="189" y="432"/>
                </a:cxn>
                <a:cxn ang="0">
                  <a:pos x="138" y="460"/>
                </a:cxn>
                <a:cxn ang="0">
                  <a:pos x="112" y="386"/>
                </a:cxn>
                <a:cxn ang="0">
                  <a:pos x="0" y="386"/>
                </a:cxn>
                <a:cxn ang="0">
                  <a:pos x="34" y="248"/>
                </a:cxn>
                <a:cxn ang="0">
                  <a:pos x="0" y="184"/>
                </a:cxn>
                <a:cxn ang="0">
                  <a:pos x="34" y="74"/>
                </a:cxn>
                <a:cxn ang="0">
                  <a:pos x="77" y="0"/>
                </a:cxn>
              </a:cxnLst>
              <a:rect l="0" t="0" r="r" b="b"/>
              <a:pathLst>
                <a:path w="242" h="461">
                  <a:moveTo>
                    <a:pt x="77" y="0"/>
                  </a:moveTo>
                  <a:lnTo>
                    <a:pt x="241" y="0"/>
                  </a:lnTo>
                  <a:lnTo>
                    <a:pt x="189" y="313"/>
                  </a:lnTo>
                  <a:lnTo>
                    <a:pt x="189" y="432"/>
                  </a:lnTo>
                  <a:lnTo>
                    <a:pt x="138" y="460"/>
                  </a:lnTo>
                  <a:lnTo>
                    <a:pt x="112" y="386"/>
                  </a:lnTo>
                  <a:lnTo>
                    <a:pt x="0" y="386"/>
                  </a:lnTo>
                  <a:lnTo>
                    <a:pt x="34" y="248"/>
                  </a:lnTo>
                  <a:lnTo>
                    <a:pt x="0" y="184"/>
                  </a:lnTo>
                  <a:lnTo>
                    <a:pt x="34" y="74"/>
                  </a:lnTo>
                  <a:lnTo>
                    <a:pt x="77" y="0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5677866" y="5179437"/>
              <a:ext cx="620718" cy="5049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15" y="55"/>
                </a:cxn>
                <a:cxn ang="0">
                  <a:pos x="455" y="55"/>
                </a:cxn>
                <a:cxn ang="0">
                  <a:pos x="455" y="101"/>
                </a:cxn>
                <a:cxn ang="0">
                  <a:pos x="541" y="267"/>
                </a:cxn>
                <a:cxn ang="0">
                  <a:pos x="575" y="377"/>
                </a:cxn>
                <a:cxn ang="0">
                  <a:pos x="584" y="460"/>
                </a:cxn>
                <a:cxn ang="0">
                  <a:pos x="498" y="543"/>
                </a:cxn>
                <a:cxn ang="0">
                  <a:pos x="438" y="552"/>
                </a:cxn>
                <a:cxn ang="0">
                  <a:pos x="412" y="386"/>
                </a:cxn>
                <a:cxn ang="0">
                  <a:pos x="395" y="386"/>
                </a:cxn>
                <a:cxn ang="0">
                  <a:pos x="326" y="285"/>
                </a:cxn>
                <a:cxn ang="0">
                  <a:pos x="344" y="202"/>
                </a:cxn>
                <a:cxn ang="0">
                  <a:pos x="266" y="110"/>
                </a:cxn>
                <a:cxn ang="0">
                  <a:pos x="172" y="138"/>
                </a:cxn>
                <a:cxn ang="0">
                  <a:pos x="94" y="64"/>
                </a:cxn>
                <a:cxn ang="0">
                  <a:pos x="0" y="64"/>
                </a:cxn>
                <a:cxn ang="0">
                  <a:pos x="0" y="0"/>
                </a:cxn>
              </a:cxnLst>
              <a:rect l="0" t="0" r="r" b="b"/>
              <a:pathLst>
                <a:path w="585" h="553">
                  <a:moveTo>
                    <a:pt x="0" y="0"/>
                  </a:moveTo>
                  <a:lnTo>
                    <a:pt x="189" y="0"/>
                  </a:lnTo>
                  <a:lnTo>
                    <a:pt x="215" y="55"/>
                  </a:lnTo>
                  <a:lnTo>
                    <a:pt x="455" y="55"/>
                  </a:lnTo>
                  <a:lnTo>
                    <a:pt x="455" y="101"/>
                  </a:lnTo>
                  <a:lnTo>
                    <a:pt x="541" y="267"/>
                  </a:lnTo>
                  <a:lnTo>
                    <a:pt x="575" y="377"/>
                  </a:lnTo>
                  <a:lnTo>
                    <a:pt x="584" y="460"/>
                  </a:lnTo>
                  <a:lnTo>
                    <a:pt x="498" y="543"/>
                  </a:lnTo>
                  <a:lnTo>
                    <a:pt x="438" y="552"/>
                  </a:lnTo>
                  <a:lnTo>
                    <a:pt x="412" y="386"/>
                  </a:lnTo>
                  <a:lnTo>
                    <a:pt x="395" y="386"/>
                  </a:lnTo>
                  <a:lnTo>
                    <a:pt x="326" y="285"/>
                  </a:lnTo>
                  <a:lnTo>
                    <a:pt x="344" y="202"/>
                  </a:lnTo>
                  <a:lnTo>
                    <a:pt x="266" y="110"/>
                  </a:lnTo>
                  <a:lnTo>
                    <a:pt x="172" y="138"/>
                  </a:lnTo>
                  <a:lnTo>
                    <a:pt x="94" y="64"/>
                  </a:lnTo>
                  <a:lnTo>
                    <a:pt x="0" y="64"/>
                  </a:lnTo>
                  <a:lnTo>
                    <a:pt x="0" y="0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2"/>
            <p:cNvSpPr>
              <a:spLocks/>
            </p:cNvSpPr>
            <p:nvPr/>
          </p:nvSpPr>
          <p:spPr bwMode="auto">
            <a:xfrm>
              <a:off x="5195085" y="5011415"/>
              <a:ext cx="384102" cy="33604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98" y="0"/>
                </a:cxn>
                <a:cxn ang="0">
                  <a:pos x="232" y="73"/>
                </a:cxn>
                <a:cxn ang="0">
                  <a:pos x="198" y="202"/>
                </a:cxn>
                <a:cxn ang="0">
                  <a:pos x="309" y="202"/>
                </a:cxn>
                <a:cxn ang="0">
                  <a:pos x="335" y="284"/>
                </a:cxn>
                <a:cxn ang="0">
                  <a:pos x="361" y="367"/>
                </a:cxn>
                <a:cxn ang="0">
                  <a:pos x="206" y="358"/>
                </a:cxn>
                <a:cxn ang="0">
                  <a:pos x="26" y="284"/>
                </a:cxn>
                <a:cxn ang="0">
                  <a:pos x="52" y="229"/>
                </a:cxn>
                <a:cxn ang="0">
                  <a:pos x="0" y="110"/>
                </a:cxn>
                <a:cxn ang="0">
                  <a:pos x="9" y="0"/>
                </a:cxn>
              </a:cxnLst>
              <a:rect l="0" t="0" r="r" b="b"/>
              <a:pathLst>
                <a:path w="362" h="368">
                  <a:moveTo>
                    <a:pt x="9" y="0"/>
                  </a:moveTo>
                  <a:lnTo>
                    <a:pt x="198" y="0"/>
                  </a:lnTo>
                  <a:lnTo>
                    <a:pt x="232" y="73"/>
                  </a:lnTo>
                  <a:lnTo>
                    <a:pt x="198" y="202"/>
                  </a:lnTo>
                  <a:lnTo>
                    <a:pt x="309" y="202"/>
                  </a:lnTo>
                  <a:lnTo>
                    <a:pt x="335" y="284"/>
                  </a:lnTo>
                  <a:lnTo>
                    <a:pt x="361" y="367"/>
                  </a:lnTo>
                  <a:lnTo>
                    <a:pt x="206" y="358"/>
                  </a:lnTo>
                  <a:lnTo>
                    <a:pt x="26" y="284"/>
                  </a:lnTo>
                  <a:lnTo>
                    <a:pt x="52" y="229"/>
                  </a:lnTo>
                  <a:lnTo>
                    <a:pt x="0" y="110"/>
                  </a:lnTo>
                  <a:lnTo>
                    <a:pt x="9" y="0"/>
                  </a:lnTo>
                </a:path>
              </a:pathLst>
            </a:custGeom>
            <a:solidFill>
              <a:srgbClr val="00B7A5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4"/>
            <p:cNvSpPr>
              <a:spLocks/>
            </p:cNvSpPr>
            <p:nvPr/>
          </p:nvSpPr>
          <p:spPr bwMode="auto">
            <a:xfrm>
              <a:off x="4535107" y="4576749"/>
              <a:ext cx="547505" cy="2702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9" y="0"/>
                </a:cxn>
                <a:cxn ang="0">
                  <a:pos x="506" y="18"/>
                </a:cxn>
                <a:cxn ang="0">
                  <a:pos x="481" y="46"/>
                </a:cxn>
                <a:cxn ang="0">
                  <a:pos x="515" y="83"/>
                </a:cxn>
                <a:cxn ang="0">
                  <a:pos x="515" y="295"/>
                </a:cxn>
                <a:cxn ang="0">
                  <a:pos x="0" y="295"/>
                </a:cxn>
                <a:cxn ang="0">
                  <a:pos x="0" y="0"/>
                </a:cxn>
              </a:cxnLst>
              <a:rect l="0" t="0" r="r" b="b"/>
              <a:pathLst>
                <a:path w="516" h="296">
                  <a:moveTo>
                    <a:pt x="0" y="0"/>
                  </a:moveTo>
                  <a:lnTo>
                    <a:pt x="489" y="0"/>
                  </a:lnTo>
                  <a:lnTo>
                    <a:pt x="506" y="18"/>
                  </a:lnTo>
                  <a:lnTo>
                    <a:pt x="481" y="46"/>
                  </a:lnTo>
                  <a:lnTo>
                    <a:pt x="515" y="83"/>
                  </a:lnTo>
                  <a:lnTo>
                    <a:pt x="515" y="295"/>
                  </a:lnTo>
                  <a:lnTo>
                    <a:pt x="0" y="295"/>
                  </a:lnTo>
                  <a:lnTo>
                    <a:pt x="0" y="0"/>
                  </a:lnTo>
                </a:path>
              </a:pathLst>
            </a:custGeom>
            <a:solidFill>
              <a:srgbClr val="FF00FF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5"/>
            <p:cNvSpPr>
              <a:spLocks/>
            </p:cNvSpPr>
            <p:nvPr/>
          </p:nvSpPr>
          <p:spPr bwMode="auto">
            <a:xfrm>
              <a:off x="4453406" y="4846132"/>
              <a:ext cx="656794" cy="3113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92" y="0"/>
                </a:cxn>
                <a:cxn ang="0">
                  <a:pos x="609" y="55"/>
                </a:cxn>
                <a:cxn ang="0">
                  <a:pos x="618" y="129"/>
                </a:cxn>
                <a:cxn ang="0">
                  <a:pos x="618" y="340"/>
                </a:cxn>
                <a:cxn ang="0">
                  <a:pos x="515" y="312"/>
                </a:cxn>
                <a:cxn ang="0">
                  <a:pos x="472" y="322"/>
                </a:cxn>
                <a:cxn ang="0">
                  <a:pos x="215" y="257"/>
                </a:cxn>
                <a:cxn ang="0">
                  <a:pos x="215" y="92"/>
                </a:cxn>
                <a:cxn ang="0">
                  <a:pos x="0" y="92"/>
                </a:cxn>
                <a:cxn ang="0">
                  <a:pos x="0" y="0"/>
                </a:cxn>
              </a:cxnLst>
              <a:rect l="0" t="0" r="r" b="b"/>
              <a:pathLst>
                <a:path w="619" h="341">
                  <a:moveTo>
                    <a:pt x="0" y="0"/>
                  </a:moveTo>
                  <a:lnTo>
                    <a:pt x="592" y="0"/>
                  </a:lnTo>
                  <a:lnTo>
                    <a:pt x="609" y="55"/>
                  </a:lnTo>
                  <a:lnTo>
                    <a:pt x="618" y="129"/>
                  </a:lnTo>
                  <a:lnTo>
                    <a:pt x="618" y="340"/>
                  </a:lnTo>
                  <a:lnTo>
                    <a:pt x="515" y="312"/>
                  </a:lnTo>
                  <a:lnTo>
                    <a:pt x="472" y="322"/>
                  </a:lnTo>
                  <a:lnTo>
                    <a:pt x="215" y="257"/>
                  </a:lnTo>
                  <a:lnTo>
                    <a:pt x="215" y="92"/>
                  </a:lnTo>
                  <a:lnTo>
                    <a:pt x="0" y="92"/>
                  </a:lnTo>
                  <a:lnTo>
                    <a:pt x="0" y="0"/>
                  </a:lnTo>
                </a:path>
              </a:pathLst>
            </a:custGeom>
            <a:solidFill>
              <a:srgbClr val="FF00FF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6"/>
            <p:cNvSpPr>
              <a:spLocks/>
            </p:cNvSpPr>
            <p:nvPr/>
          </p:nvSpPr>
          <p:spPr bwMode="auto">
            <a:xfrm>
              <a:off x="4171165" y="4930143"/>
              <a:ext cx="1030286" cy="849243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481" y="0"/>
                </a:cxn>
                <a:cxn ang="0">
                  <a:pos x="481" y="166"/>
                </a:cxn>
                <a:cxn ang="0">
                  <a:pos x="738" y="230"/>
                </a:cxn>
                <a:cxn ang="0">
                  <a:pos x="781" y="221"/>
                </a:cxn>
                <a:cxn ang="0">
                  <a:pos x="884" y="248"/>
                </a:cxn>
                <a:cxn ang="0">
                  <a:pos x="927" y="248"/>
                </a:cxn>
                <a:cxn ang="0">
                  <a:pos x="918" y="414"/>
                </a:cxn>
                <a:cxn ang="0">
                  <a:pos x="970" y="533"/>
                </a:cxn>
                <a:cxn ang="0">
                  <a:pos x="944" y="589"/>
                </a:cxn>
                <a:cxn ang="0">
                  <a:pos x="850" y="607"/>
                </a:cxn>
                <a:cxn ang="0">
                  <a:pos x="721" y="727"/>
                </a:cxn>
                <a:cxn ang="0">
                  <a:pos x="687" y="828"/>
                </a:cxn>
                <a:cxn ang="0">
                  <a:pos x="704" y="929"/>
                </a:cxn>
                <a:cxn ang="0">
                  <a:pos x="532" y="855"/>
                </a:cxn>
                <a:cxn ang="0">
                  <a:pos x="421" y="653"/>
                </a:cxn>
                <a:cxn ang="0">
                  <a:pos x="326" y="625"/>
                </a:cxn>
                <a:cxn ang="0">
                  <a:pos x="275" y="681"/>
                </a:cxn>
                <a:cxn ang="0">
                  <a:pos x="206" y="635"/>
                </a:cxn>
                <a:cxn ang="0">
                  <a:pos x="146" y="515"/>
                </a:cxn>
                <a:cxn ang="0">
                  <a:pos x="0" y="377"/>
                </a:cxn>
                <a:cxn ang="0">
                  <a:pos x="266" y="377"/>
                </a:cxn>
                <a:cxn ang="0">
                  <a:pos x="266" y="0"/>
                </a:cxn>
              </a:cxnLst>
              <a:rect l="0" t="0" r="r" b="b"/>
              <a:pathLst>
                <a:path w="971" h="930">
                  <a:moveTo>
                    <a:pt x="266" y="0"/>
                  </a:moveTo>
                  <a:lnTo>
                    <a:pt x="481" y="0"/>
                  </a:lnTo>
                  <a:lnTo>
                    <a:pt x="481" y="166"/>
                  </a:lnTo>
                  <a:lnTo>
                    <a:pt x="738" y="230"/>
                  </a:lnTo>
                  <a:lnTo>
                    <a:pt x="781" y="221"/>
                  </a:lnTo>
                  <a:lnTo>
                    <a:pt x="884" y="248"/>
                  </a:lnTo>
                  <a:lnTo>
                    <a:pt x="927" y="248"/>
                  </a:lnTo>
                  <a:lnTo>
                    <a:pt x="918" y="414"/>
                  </a:lnTo>
                  <a:lnTo>
                    <a:pt x="970" y="533"/>
                  </a:lnTo>
                  <a:lnTo>
                    <a:pt x="944" y="589"/>
                  </a:lnTo>
                  <a:lnTo>
                    <a:pt x="850" y="607"/>
                  </a:lnTo>
                  <a:lnTo>
                    <a:pt x="721" y="727"/>
                  </a:lnTo>
                  <a:lnTo>
                    <a:pt x="687" y="828"/>
                  </a:lnTo>
                  <a:lnTo>
                    <a:pt x="704" y="929"/>
                  </a:lnTo>
                  <a:lnTo>
                    <a:pt x="532" y="855"/>
                  </a:lnTo>
                  <a:lnTo>
                    <a:pt x="421" y="653"/>
                  </a:lnTo>
                  <a:lnTo>
                    <a:pt x="326" y="625"/>
                  </a:lnTo>
                  <a:lnTo>
                    <a:pt x="275" y="681"/>
                  </a:lnTo>
                  <a:lnTo>
                    <a:pt x="206" y="635"/>
                  </a:lnTo>
                  <a:lnTo>
                    <a:pt x="146" y="515"/>
                  </a:lnTo>
                  <a:lnTo>
                    <a:pt x="0" y="377"/>
                  </a:lnTo>
                  <a:lnTo>
                    <a:pt x="266" y="377"/>
                  </a:lnTo>
                  <a:lnTo>
                    <a:pt x="266" y="0"/>
                  </a:lnTo>
                </a:path>
              </a:pathLst>
            </a:custGeom>
            <a:solidFill>
              <a:srgbClr val="FF00FF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/>
            <p:cNvSpPr>
              <a:spLocks/>
            </p:cNvSpPr>
            <p:nvPr/>
          </p:nvSpPr>
          <p:spPr bwMode="auto">
            <a:xfrm>
              <a:off x="3709605" y="4501869"/>
              <a:ext cx="520979" cy="3543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0" y="0"/>
                </a:cxn>
                <a:cxn ang="0">
                  <a:pos x="490" y="387"/>
                </a:cxn>
                <a:cxn ang="0">
                  <a:pos x="0" y="387"/>
                </a:cxn>
                <a:cxn ang="0">
                  <a:pos x="0" y="0"/>
                </a:cxn>
              </a:cxnLst>
              <a:rect l="0" t="0" r="r" b="b"/>
              <a:pathLst>
                <a:path w="491" h="388">
                  <a:moveTo>
                    <a:pt x="0" y="0"/>
                  </a:moveTo>
                  <a:lnTo>
                    <a:pt x="490" y="0"/>
                  </a:lnTo>
                  <a:lnTo>
                    <a:pt x="490" y="387"/>
                  </a:lnTo>
                  <a:lnTo>
                    <a:pt x="0" y="387"/>
                  </a:lnTo>
                  <a:lnTo>
                    <a:pt x="0" y="0"/>
                  </a:lnTo>
                </a:path>
              </a:pathLst>
            </a:custGeom>
            <a:solidFill>
              <a:srgbClr val="9234DB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9"/>
            <p:cNvSpPr>
              <a:spLocks/>
            </p:cNvSpPr>
            <p:nvPr/>
          </p:nvSpPr>
          <p:spPr bwMode="auto">
            <a:xfrm>
              <a:off x="3719155" y="4846132"/>
              <a:ext cx="438217" cy="514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" y="0"/>
                </a:cxn>
                <a:cxn ang="0">
                  <a:pos x="412" y="488"/>
                </a:cxn>
                <a:cxn ang="0">
                  <a:pos x="146" y="488"/>
                </a:cxn>
                <a:cxn ang="0">
                  <a:pos x="69" y="488"/>
                </a:cxn>
                <a:cxn ang="0">
                  <a:pos x="69" y="562"/>
                </a:cxn>
                <a:cxn ang="0">
                  <a:pos x="0" y="562"/>
                </a:cxn>
                <a:cxn ang="0">
                  <a:pos x="0" y="0"/>
                </a:cxn>
              </a:cxnLst>
              <a:rect l="0" t="0" r="r" b="b"/>
              <a:pathLst>
                <a:path w="413" h="563">
                  <a:moveTo>
                    <a:pt x="0" y="0"/>
                  </a:moveTo>
                  <a:lnTo>
                    <a:pt x="412" y="0"/>
                  </a:lnTo>
                  <a:lnTo>
                    <a:pt x="412" y="488"/>
                  </a:lnTo>
                  <a:lnTo>
                    <a:pt x="146" y="488"/>
                  </a:lnTo>
                  <a:lnTo>
                    <a:pt x="69" y="488"/>
                  </a:lnTo>
                  <a:lnTo>
                    <a:pt x="69" y="562"/>
                  </a:lnTo>
                  <a:lnTo>
                    <a:pt x="0" y="562"/>
                  </a:lnTo>
                  <a:lnTo>
                    <a:pt x="0" y="0"/>
                  </a:lnTo>
                </a:path>
              </a:pathLst>
            </a:custGeom>
            <a:solidFill>
              <a:srgbClr val="9234DB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2388590" y="3632833"/>
              <a:ext cx="547505" cy="312302"/>
            </a:xfrm>
            <a:custGeom>
              <a:avLst/>
              <a:gdLst/>
              <a:ahLst/>
              <a:cxnLst>
                <a:cxn ang="0">
                  <a:pos x="112" y="0"/>
                </a:cxn>
                <a:cxn ang="0">
                  <a:pos x="137" y="101"/>
                </a:cxn>
                <a:cxn ang="0">
                  <a:pos x="120" y="129"/>
                </a:cxn>
                <a:cxn ang="0">
                  <a:pos x="0" y="101"/>
                </a:cxn>
                <a:cxn ang="0">
                  <a:pos x="34" y="286"/>
                </a:cxn>
                <a:cxn ang="0">
                  <a:pos x="94" y="286"/>
                </a:cxn>
                <a:cxn ang="0">
                  <a:pos x="112" y="341"/>
                </a:cxn>
                <a:cxn ang="0">
                  <a:pos x="343" y="295"/>
                </a:cxn>
                <a:cxn ang="0">
                  <a:pos x="515" y="295"/>
                </a:cxn>
                <a:cxn ang="0">
                  <a:pos x="515" y="0"/>
                </a:cxn>
                <a:cxn ang="0">
                  <a:pos x="112" y="0"/>
                </a:cxn>
              </a:cxnLst>
              <a:rect l="0" t="0" r="r" b="b"/>
              <a:pathLst>
                <a:path w="516" h="342">
                  <a:moveTo>
                    <a:pt x="112" y="0"/>
                  </a:moveTo>
                  <a:lnTo>
                    <a:pt x="137" y="101"/>
                  </a:lnTo>
                  <a:lnTo>
                    <a:pt x="120" y="129"/>
                  </a:lnTo>
                  <a:lnTo>
                    <a:pt x="0" y="101"/>
                  </a:lnTo>
                  <a:lnTo>
                    <a:pt x="34" y="286"/>
                  </a:lnTo>
                  <a:lnTo>
                    <a:pt x="94" y="286"/>
                  </a:lnTo>
                  <a:lnTo>
                    <a:pt x="112" y="341"/>
                  </a:lnTo>
                  <a:lnTo>
                    <a:pt x="343" y="295"/>
                  </a:lnTo>
                  <a:lnTo>
                    <a:pt x="515" y="295"/>
                  </a:lnTo>
                  <a:lnTo>
                    <a:pt x="515" y="0"/>
                  </a:lnTo>
                  <a:lnTo>
                    <a:pt x="112" y="0"/>
                  </a:lnTo>
                </a:path>
              </a:pathLst>
            </a:custGeom>
            <a:solidFill>
              <a:srgbClr val="B50069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2388590" y="3893998"/>
              <a:ext cx="575093" cy="403619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94" y="0"/>
                </a:cxn>
                <a:cxn ang="0">
                  <a:pos x="112" y="55"/>
                </a:cxn>
                <a:cxn ang="0">
                  <a:pos x="335" y="9"/>
                </a:cxn>
                <a:cxn ang="0">
                  <a:pos x="515" y="9"/>
                </a:cxn>
                <a:cxn ang="0">
                  <a:pos x="541" y="55"/>
                </a:cxn>
                <a:cxn ang="0">
                  <a:pos x="507" y="221"/>
                </a:cxn>
                <a:cxn ang="0">
                  <a:pos x="524" y="221"/>
                </a:cxn>
                <a:cxn ang="0">
                  <a:pos x="524" y="441"/>
                </a:cxn>
                <a:cxn ang="0">
                  <a:pos x="17" y="441"/>
                </a:cxn>
                <a:cxn ang="0">
                  <a:pos x="0" y="340"/>
                </a:cxn>
                <a:cxn ang="0">
                  <a:pos x="34" y="0"/>
                </a:cxn>
              </a:cxnLst>
              <a:rect l="0" t="0" r="r" b="b"/>
              <a:pathLst>
                <a:path w="542" h="442">
                  <a:moveTo>
                    <a:pt x="34" y="0"/>
                  </a:moveTo>
                  <a:lnTo>
                    <a:pt x="94" y="0"/>
                  </a:lnTo>
                  <a:lnTo>
                    <a:pt x="112" y="55"/>
                  </a:lnTo>
                  <a:lnTo>
                    <a:pt x="335" y="9"/>
                  </a:lnTo>
                  <a:lnTo>
                    <a:pt x="515" y="9"/>
                  </a:lnTo>
                  <a:lnTo>
                    <a:pt x="541" y="55"/>
                  </a:lnTo>
                  <a:lnTo>
                    <a:pt x="507" y="221"/>
                  </a:lnTo>
                  <a:lnTo>
                    <a:pt x="524" y="221"/>
                  </a:lnTo>
                  <a:lnTo>
                    <a:pt x="524" y="441"/>
                  </a:lnTo>
                  <a:lnTo>
                    <a:pt x="17" y="441"/>
                  </a:lnTo>
                  <a:lnTo>
                    <a:pt x="0" y="340"/>
                  </a:lnTo>
                  <a:lnTo>
                    <a:pt x="34" y="0"/>
                  </a:lnTo>
                </a:path>
              </a:pathLst>
            </a:custGeom>
            <a:solidFill>
              <a:srgbClr val="B50069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2916996" y="3581400"/>
              <a:ext cx="465804" cy="664784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94" y="0"/>
                </a:cxn>
                <a:cxn ang="0">
                  <a:pos x="94" y="120"/>
                </a:cxn>
                <a:cxn ang="0">
                  <a:pos x="223" y="267"/>
                </a:cxn>
                <a:cxn ang="0">
                  <a:pos x="198" y="331"/>
                </a:cxn>
                <a:cxn ang="0">
                  <a:pos x="206" y="368"/>
                </a:cxn>
                <a:cxn ang="0">
                  <a:pos x="258" y="350"/>
                </a:cxn>
                <a:cxn ang="0">
                  <a:pos x="326" y="479"/>
                </a:cxn>
                <a:cxn ang="0">
                  <a:pos x="438" y="442"/>
                </a:cxn>
                <a:cxn ang="0">
                  <a:pos x="438" y="727"/>
                </a:cxn>
                <a:cxn ang="0">
                  <a:pos x="232" y="727"/>
                </a:cxn>
                <a:cxn ang="0">
                  <a:pos x="26" y="727"/>
                </a:cxn>
                <a:cxn ang="0">
                  <a:pos x="26" y="506"/>
                </a:cxn>
                <a:cxn ang="0">
                  <a:pos x="0" y="506"/>
                </a:cxn>
                <a:cxn ang="0">
                  <a:pos x="43" y="340"/>
                </a:cxn>
                <a:cxn ang="0">
                  <a:pos x="17" y="294"/>
                </a:cxn>
                <a:cxn ang="0">
                  <a:pos x="17" y="0"/>
                </a:cxn>
              </a:cxnLst>
              <a:rect l="0" t="0" r="r" b="b"/>
              <a:pathLst>
                <a:path w="439" h="728">
                  <a:moveTo>
                    <a:pt x="17" y="0"/>
                  </a:moveTo>
                  <a:lnTo>
                    <a:pt x="94" y="0"/>
                  </a:lnTo>
                  <a:lnTo>
                    <a:pt x="94" y="120"/>
                  </a:lnTo>
                  <a:lnTo>
                    <a:pt x="223" y="267"/>
                  </a:lnTo>
                  <a:lnTo>
                    <a:pt x="198" y="331"/>
                  </a:lnTo>
                  <a:lnTo>
                    <a:pt x="206" y="368"/>
                  </a:lnTo>
                  <a:lnTo>
                    <a:pt x="258" y="350"/>
                  </a:lnTo>
                  <a:lnTo>
                    <a:pt x="326" y="479"/>
                  </a:lnTo>
                  <a:lnTo>
                    <a:pt x="438" y="442"/>
                  </a:lnTo>
                  <a:lnTo>
                    <a:pt x="438" y="727"/>
                  </a:lnTo>
                  <a:lnTo>
                    <a:pt x="232" y="727"/>
                  </a:lnTo>
                  <a:lnTo>
                    <a:pt x="26" y="727"/>
                  </a:lnTo>
                  <a:lnTo>
                    <a:pt x="26" y="506"/>
                  </a:lnTo>
                  <a:lnTo>
                    <a:pt x="0" y="506"/>
                  </a:lnTo>
                  <a:lnTo>
                    <a:pt x="43" y="340"/>
                  </a:lnTo>
                  <a:lnTo>
                    <a:pt x="17" y="294"/>
                  </a:lnTo>
                  <a:lnTo>
                    <a:pt x="17" y="0"/>
                  </a:lnTo>
                </a:path>
              </a:pathLst>
            </a:custGeom>
            <a:solidFill>
              <a:srgbClr val="B50069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5"/>
            <p:cNvSpPr>
              <a:spLocks/>
            </p:cNvSpPr>
            <p:nvPr/>
          </p:nvSpPr>
          <p:spPr bwMode="auto">
            <a:xfrm>
              <a:off x="3236374" y="4380418"/>
              <a:ext cx="383042" cy="446537"/>
            </a:xfrm>
            <a:custGeom>
              <a:avLst/>
              <a:gdLst/>
              <a:ahLst/>
              <a:cxnLst>
                <a:cxn ang="0">
                  <a:pos x="214" y="92"/>
                </a:cxn>
                <a:cxn ang="0">
                  <a:pos x="360" y="92"/>
                </a:cxn>
                <a:cxn ang="0">
                  <a:pos x="360" y="488"/>
                </a:cxn>
                <a:cxn ang="0">
                  <a:pos x="0" y="488"/>
                </a:cxn>
                <a:cxn ang="0">
                  <a:pos x="0" y="0"/>
                </a:cxn>
                <a:cxn ang="0">
                  <a:pos x="214" y="0"/>
                </a:cxn>
                <a:cxn ang="0">
                  <a:pos x="214" y="92"/>
                </a:cxn>
              </a:cxnLst>
              <a:rect l="0" t="0" r="r" b="b"/>
              <a:pathLst>
                <a:path w="361" h="489">
                  <a:moveTo>
                    <a:pt x="214" y="92"/>
                  </a:moveTo>
                  <a:lnTo>
                    <a:pt x="360" y="92"/>
                  </a:lnTo>
                  <a:lnTo>
                    <a:pt x="360" y="488"/>
                  </a:lnTo>
                  <a:lnTo>
                    <a:pt x="0" y="488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214" y="92"/>
                  </a:lnTo>
                </a:path>
              </a:pathLst>
            </a:custGeom>
            <a:solidFill>
              <a:srgbClr val="FF5008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6"/>
            <p:cNvSpPr>
              <a:spLocks/>
            </p:cNvSpPr>
            <p:nvPr/>
          </p:nvSpPr>
          <p:spPr bwMode="auto">
            <a:xfrm>
              <a:off x="2799219" y="4380418"/>
              <a:ext cx="438217" cy="6483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" y="0"/>
                </a:cxn>
                <a:cxn ang="0">
                  <a:pos x="412" y="488"/>
                </a:cxn>
                <a:cxn ang="0">
                  <a:pos x="412" y="589"/>
                </a:cxn>
                <a:cxn ang="0">
                  <a:pos x="369" y="580"/>
                </a:cxn>
                <a:cxn ang="0">
                  <a:pos x="386" y="709"/>
                </a:cxn>
                <a:cxn ang="0">
                  <a:pos x="0" y="304"/>
                </a:cxn>
                <a:cxn ang="0">
                  <a:pos x="0" y="0"/>
                </a:cxn>
              </a:cxnLst>
              <a:rect l="0" t="0" r="r" b="b"/>
              <a:pathLst>
                <a:path w="413" h="710">
                  <a:moveTo>
                    <a:pt x="0" y="0"/>
                  </a:moveTo>
                  <a:lnTo>
                    <a:pt x="412" y="0"/>
                  </a:lnTo>
                  <a:lnTo>
                    <a:pt x="412" y="488"/>
                  </a:lnTo>
                  <a:lnTo>
                    <a:pt x="412" y="589"/>
                  </a:lnTo>
                  <a:lnTo>
                    <a:pt x="369" y="580"/>
                  </a:lnTo>
                  <a:lnTo>
                    <a:pt x="386" y="709"/>
                  </a:lnTo>
                  <a:lnTo>
                    <a:pt x="0" y="304"/>
                  </a:lnTo>
                  <a:lnTo>
                    <a:pt x="0" y="0"/>
                  </a:lnTo>
                </a:path>
              </a:pathLst>
            </a:custGeom>
            <a:solidFill>
              <a:srgbClr val="FF5008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3190749" y="4826042"/>
              <a:ext cx="428667" cy="504980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403" y="0"/>
                </a:cxn>
                <a:cxn ang="0">
                  <a:pos x="403" y="552"/>
                </a:cxn>
                <a:cxn ang="0">
                  <a:pos x="274" y="552"/>
                </a:cxn>
                <a:cxn ang="0">
                  <a:pos x="43" y="432"/>
                </a:cxn>
                <a:cxn ang="0">
                  <a:pos x="43" y="396"/>
                </a:cxn>
                <a:cxn ang="0">
                  <a:pos x="51" y="276"/>
                </a:cxn>
                <a:cxn ang="0">
                  <a:pos x="17" y="221"/>
                </a:cxn>
                <a:cxn ang="0">
                  <a:pos x="0" y="92"/>
                </a:cxn>
                <a:cxn ang="0">
                  <a:pos x="43" y="101"/>
                </a:cxn>
                <a:cxn ang="0">
                  <a:pos x="43" y="0"/>
                </a:cxn>
              </a:cxnLst>
              <a:rect l="0" t="0" r="r" b="b"/>
              <a:pathLst>
                <a:path w="404" h="553">
                  <a:moveTo>
                    <a:pt x="43" y="0"/>
                  </a:moveTo>
                  <a:lnTo>
                    <a:pt x="403" y="0"/>
                  </a:lnTo>
                  <a:lnTo>
                    <a:pt x="403" y="552"/>
                  </a:lnTo>
                  <a:lnTo>
                    <a:pt x="274" y="552"/>
                  </a:lnTo>
                  <a:lnTo>
                    <a:pt x="43" y="432"/>
                  </a:lnTo>
                  <a:lnTo>
                    <a:pt x="43" y="396"/>
                  </a:lnTo>
                  <a:lnTo>
                    <a:pt x="51" y="276"/>
                  </a:lnTo>
                  <a:lnTo>
                    <a:pt x="17" y="221"/>
                  </a:lnTo>
                  <a:lnTo>
                    <a:pt x="0" y="92"/>
                  </a:lnTo>
                  <a:lnTo>
                    <a:pt x="43" y="101"/>
                  </a:lnTo>
                  <a:lnTo>
                    <a:pt x="43" y="0"/>
                  </a:lnTo>
                </a:path>
              </a:pathLst>
            </a:custGeom>
            <a:solidFill>
              <a:srgbClr val="FF5008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48"/>
            <p:cNvSpPr>
              <a:spLocks/>
            </p:cNvSpPr>
            <p:nvPr/>
          </p:nvSpPr>
          <p:spPr bwMode="auto">
            <a:xfrm>
              <a:off x="2297339" y="4329281"/>
              <a:ext cx="803220" cy="83828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325" y="0"/>
                </a:cxn>
                <a:cxn ang="0">
                  <a:pos x="325" y="312"/>
                </a:cxn>
                <a:cxn ang="0">
                  <a:pos x="721" y="737"/>
                </a:cxn>
                <a:cxn ang="0">
                  <a:pos x="756" y="794"/>
                </a:cxn>
                <a:cxn ang="0">
                  <a:pos x="738" y="917"/>
                </a:cxn>
                <a:cxn ang="0">
                  <a:pos x="545" y="917"/>
                </a:cxn>
                <a:cxn ang="0">
                  <a:pos x="369" y="766"/>
                </a:cxn>
                <a:cxn ang="0">
                  <a:pos x="299" y="766"/>
                </a:cxn>
                <a:cxn ang="0">
                  <a:pos x="149" y="473"/>
                </a:cxn>
                <a:cxn ang="0">
                  <a:pos x="44" y="303"/>
                </a:cxn>
                <a:cxn ang="0">
                  <a:pos x="62" y="236"/>
                </a:cxn>
                <a:cxn ang="0">
                  <a:pos x="0" y="142"/>
                </a:cxn>
                <a:cxn ang="0">
                  <a:pos x="18" y="0"/>
                </a:cxn>
              </a:cxnLst>
              <a:rect l="0" t="0" r="r" b="b"/>
              <a:pathLst>
                <a:path w="757" h="918">
                  <a:moveTo>
                    <a:pt x="18" y="0"/>
                  </a:moveTo>
                  <a:lnTo>
                    <a:pt x="325" y="0"/>
                  </a:lnTo>
                  <a:lnTo>
                    <a:pt x="325" y="312"/>
                  </a:lnTo>
                  <a:lnTo>
                    <a:pt x="721" y="737"/>
                  </a:lnTo>
                  <a:lnTo>
                    <a:pt x="756" y="794"/>
                  </a:lnTo>
                  <a:lnTo>
                    <a:pt x="738" y="917"/>
                  </a:lnTo>
                  <a:lnTo>
                    <a:pt x="545" y="917"/>
                  </a:lnTo>
                  <a:lnTo>
                    <a:pt x="369" y="766"/>
                  </a:lnTo>
                  <a:lnTo>
                    <a:pt x="299" y="766"/>
                  </a:lnTo>
                  <a:lnTo>
                    <a:pt x="149" y="473"/>
                  </a:lnTo>
                  <a:lnTo>
                    <a:pt x="44" y="303"/>
                  </a:lnTo>
                  <a:lnTo>
                    <a:pt x="62" y="236"/>
                  </a:lnTo>
                  <a:lnTo>
                    <a:pt x="0" y="142"/>
                  </a:lnTo>
                  <a:lnTo>
                    <a:pt x="18" y="0"/>
                  </a:lnTo>
                </a:path>
              </a:pathLst>
            </a:custGeom>
            <a:solidFill>
              <a:srgbClr val="FFCC99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49"/>
            <p:cNvSpPr>
              <a:spLocks/>
            </p:cNvSpPr>
            <p:nvPr/>
          </p:nvSpPr>
          <p:spPr bwMode="auto">
            <a:xfrm>
              <a:off x="1577942" y="4960278"/>
              <a:ext cx="1131086" cy="1018178"/>
            </a:xfrm>
            <a:custGeom>
              <a:avLst/>
              <a:gdLst/>
              <a:ahLst/>
              <a:cxnLst>
                <a:cxn ang="0">
                  <a:pos x="172" y="166"/>
                </a:cxn>
                <a:cxn ang="0">
                  <a:pos x="386" y="0"/>
                </a:cxn>
                <a:cxn ang="0">
                  <a:pos x="490" y="28"/>
                </a:cxn>
                <a:cxn ang="0">
                  <a:pos x="541" y="83"/>
                </a:cxn>
                <a:cxn ang="0">
                  <a:pos x="739" y="101"/>
                </a:cxn>
                <a:cxn ang="0">
                  <a:pos x="747" y="654"/>
                </a:cxn>
                <a:cxn ang="0">
                  <a:pos x="807" y="672"/>
                </a:cxn>
                <a:cxn ang="0">
                  <a:pos x="842" y="737"/>
                </a:cxn>
                <a:cxn ang="0">
                  <a:pos x="885" y="709"/>
                </a:cxn>
                <a:cxn ang="0">
                  <a:pos x="979" y="865"/>
                </a:cxn>
                <a:cxn ang="0">
                  <a:pos x="1065" y="930"/>
                </a:cxn>
                <a:cxn ang="0">
                  <a:pos x="1065" y="985"/>
                </a:cxn>
                <a:cxn ang="0">
                  <a:pos x="962" y="994"/>
                </a:cxn>
                <a:cxn ang="0">
                  <a:pos x="910" y="810"/>
                </a:cxn>
                <a:cxn ang="0">
                  <a:pos x="584" y="635"/>
                </a:cxn>
                <a:cxn ang="0">
                  <a:pos x="593" y="690"/>
                </a:cxn>
                <a:cxn ang="0">
                  <a:pos x="515" y="764"/>
                </a:cxn>
                <a:cxn ang="0">
                  <a:pos x="507" y="737"/>
                </a:cxn>
                <a:cxn ang="0">
                  <a:pos x="481" y="737"/>
                </a:cxn>
                <a:cxn ang="0">
                  <a:pos x="421" y="893"/>
                </a:cxn>
                <a:cxn ang="0">
                  <a:pos x="240" y="1040"/>
                </a:cxn>
                <a:cxn ang="0">
                  <a:pos x="52" y="1114"/>
                </a:cxn>
                <a:cxn ang="0">
                  <a:pos x="0" y="1105"/>
                </a:cxn>
                <a:cxn ang="0">
                  <a:pos x="215" y="976"/>
                </a:cxn>
                <a:cxn ang="0">
                  <a:pos x="240" y="976"/>
                </a:cxn>
                <a:cxn ang="0">
                  <a:pos x="318" y="875"/>
                </a:cxn>
                <a:cxn ang="0">
                  <a:pos x="352" y="875"/>
                </a:cxn>
                <a:cxn ang="0">
                  <a:pos x="404" y="792"/>
                </a:cxn>
                <a:cxn ang="0">
                  <a:pos x="386" y="764"/>
                </a:cxn>
                <a:cxn ang="0">
                  <a:pos x="275" y="773"/>
                </a:cxn>
                <a:cxn ang="0">
                  <a:pos x="198" y="589"/>
                </a:cxn>
                <a:cxn ang="0">
                  <a:pos x="240" y="497"/>
                </a:cxn>
                <a:cxn ang="0">
                  <a:pos x="309" y="470"/>
                </a:cxn>
                <a:cxn ang="0">
                  <a:pos x="283" y="396"/>
                </a:cxn>
                <a:cxn ang="0">
                  <a:pos x="206" y="433"/>
                </a:cxn>
                <a:cxn ang="0">
                  <a:pos x="155" y="322"/>
                </a:cxn>
                <a:cxn ang="0">
                  <a:pos x="215" y="295"/>
                </a:cxn>
                <a:cxn ang="0">
                  <a:pos x="275" y="322"/>
                </a:cxn>
                <a:cxn ang="0">
                  <a:pos x="301" y="313"/>
                </a:cxn>
                <a:cxn ang="0">
                  <a:pos x="249" y="212"/>
                </a:cxn>
                <a:cxn ang="0">
                  <a:pos x="172" y="212"/>
                </a:cxn>
                <a:cxn ang="0">
                  <a:pos x="172" y="166"/>
                </a:cxn>
              </a:cxnLst>
              <a:rect l="0" t="0" r="r" b="b"/>
              <a:pathLst>
                <a:path w="1066" h="1115">
                  <a:moveTo>
                    <a:pt x="172" y="166"/>
                  </a:moveTo>
                  <a:lnTo>
                    <a:pt x="386" y="0"/>
                  </a:lnTo>
                  <a:lnTo>
                    <a:pt x="490" y="28"/>
                  </a:lnTo>
                  <a:lnTo>
                    <a:pt x="541" y="83"/>
                  </a:lnTo>
                  <a:lnTo>
                    <a:pt x="739" y="101"/>
                  </a:lnTo>
                  <a:lnTo>
                    <a:pt x="747" y="654"/>
                  </a:lnTo>
                  <a:lnTo>
                    <a:pt x="807" y="672"/>
                  </a:lnTo>
                  <a:lnTo>
                    <a:pt x="842" y="737"/>
                  </a:lnTo>
                  <a:lnTo>
                    <a:pt x="885" y="709"/>
                  </a:lnTo>
                  <a:lnTo>
                    <a:pt x="979" y="865"/>
                  </a:lnTo>
                  <a:lnTo>
                    <a:pt x="1065" y="930"/>
                  </a:lnTo>
                  <a:lnTo>
                    <a:pt x="1065" y="985"/>
                  </a:lnTo>
                  <a:lnTo>
                    <a:pt x="962" y="994"/>
                  </a:lnTo>
                  <a:lnTo>
                    <a:pt x="910" y="810"/>
                  </a:lnTo>
                  <a:lnTo>
                    <a:pt x="584" y="635"/>
                  </a:lnTo>
                  <a:lnTo>
                    <a:pt x="593" y="690"/>
                  </a:lnTo>
                  <a:lnTo>
                    <a:pt x="515" y="764"/>
                  </a:lnTo>
                  <a:lnTo>
                    <a:pt x="507" y="737"/>
                  </a:lnTo>
                  <a:lnTo>
                    <a:pt x="481" y="737"/>
                  </a:lnTo>
                  <a:lnTo>
                    <a:pt x="421" y="893"/>
                  </a:lnTo>
                  <a:lnTo>
                    <a:pt x="240" y="1040"/>
                  </a:lnTo>
                  <a:lnTo>
                    <a:pt x="52" y="1114"/>
                  </a:lnTo>
                  <a:lnTo>
                    <a:pt x="0" y="1105"/>
                  </a:lnTo>
                  <a:lnTo>
                    <a:pt x="215" y="976"/>
                  </a:lnTo>
                  <a:lnTo>
                    <a:pt x="240" y="976"/>
                  </a:lnTo>
                  <a:lnTo>
                    <a:pt x="318" y="875"/>
                  </a:lnTo>
                  <a:lnTo>
                    <a:pt x="352" y="875"/>
                  </a:lnTo>
                  <a:lnTo>
                    <a:pt x="404" y="792"/>
                  </a:lnTo>
                  <a:lnTo>
                    <a:pt x="386" y="764"/>
                  </a:lnTo>
                  <a:lnTo>
                    <a:pt x="275" y="773"/>
                  </a:lnTo>
                  <a:lnTo>
                    <a:pt x="198" y="589"/>
                  </a:lnTo>
                  <a:lnTo>
                    <a:pt x="240" y="497"/>
                  </a:lnTo>
                  <a:lnTo>
                    <a:pt x="309" y="470"/>
                  </a:lnTo>
                  <a:lnTo>
                    <a:pt x="283" y="396"/>
                  </a:lnTo>
                  <a:lnTo>
                    <a:pt x="206" y="433"/>
                  </a:lnTo>
                  <a:lnTo>
                    <a:pt x="155" y="322"/>
                  </a:lnTo>
                  <a:lnTo>
                    <a:pt x="215" y="295"/>
                  </a:lnTo>
                  <a:lnTo>
                    <a:pt x="275" y="322"/>
                  </a:lnTo>
                  <a:lnTo>
                    <a:pt x="301" y="313"/>
                  </a:lnTo>
                  <a:lnTo>
                    <a:pt x="249" y="212"/>
                  </a:lnTo>
                  <a:lnTo>
                    <a:pt x="172" y="212"/>
                  </a:lnTo>
                  <a:lnTo>
                    <a:pt x="172" y="166"/>
                  </a:lnTo>
                </a:path>
              </a:pathLst>
            </a:custGeom>
            <a:solidFill>
              <a:srgbClr val="99CC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50"/>
            <p:cNvSpPr>
              <a:spLocks noChangeArrowheads="1"/>
            </p:cNvSpPr>
            <p:nvPr/>
          </p:nvSpPr>
          <p:spPr bwMode="auto">
            <a:xfrm>
              <a:off x="1819863" y="3255696"/>
              <a:ext cx="1014370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Portland</a:t>
              </a:r>
            </a:p>
          </p:txBody>
        </p:sp>
        <p:sp>
          <p:nvSpPr>
            <p:cNvPr id="18" name="Rectangle 51"/>
            <p:cNvSpPr>
              <a:spLocks noChangeArrowheads="1"/>
            </p:cNvSpPr>
            <p:nvPr/>
          </p:nvSpPr>
          <p:spPr bwMode="auto">
            <a:xfrm>
              <a:off x="2895775" y="3124200"/>
              <a:ext cx="1139575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Billings</a:t>
              </a:r>
            </a:p>
          </p:txBody>
        </p:sp>
        <p:sp>
          <p:nvSpPr>
            <p:cNvPr id="19" name="Rectangle 52"/>
            <p:cNvSpPr>
              <a:spLocks noChangeArrowheads="1"/>
            </p:cNvSpPr>
            <p:nvPr/>
          </p:nvSpPr>
          <p:spPr bwMode="auto">
            <a:xfrm>
              <a:off x="3734010" y="3124200"/>
              <a:ext cx="780938" cy="2264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 eaLnBrk="0" hangingPunct="0"/>
              <a:endParaRPr lang="en-US">
                <a:latin typeface="Helvetica" pitchFamily="-108" charset="0"/>
              </a:endParaRPr>
            </a:p>
          </p:txBody>
        </p:sp>
        <p:sp>
          <p:nvSpPr>
            <p:cNvPr id="20" name="Rectangle 53"/>
            <p:cNvSpPr>
              <a:spLocks noChangeArrowheads="1"/>
            </p:cNvSpPr>
            <p:nvPr/>
          </p:nvSpPr>
          <p:spPr bwMode="auto">
            <a:xfrm>
              <a:off x="4978629" y="3166206"/>
              <a:ext cx="621779" cy="2264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eaLnBrk="0" hangingPunct="0"/>
              <a:endParaRPr lang="en-US" b="1">
                <a:latin typeface="Helvetica" pitchFamily="-108" charset="0"/>
              </a:endParaRPr>
            </a:p>
          </p:txBody>
        </p:sp>
        <p:sp>
          <p:nvSpPr>
            <p:cNvPr id="21" name="Rectangle 54"/>
            <p:cNvSpPr>
              <a:spLocks noChangeArrowheads="1"/>
            </p:cNvSpPr>
            <p:nvPr/>
          </p:nvSpPr>
          <p:spPr bwMode="auto">
            <a:xfrm>
              <a:off x="990117" y="4255315"/>
              <a:ext cx="1359214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California</a:t>
              </a:r>
            </a:p>
          </p:txBody>
        </p:sp>
        <p:sp>
          <p:nvSpPr>
            <p:cNvPr id="22" name="Rectangle 55"/>
            <p:cNvSpPr>
              <a:spLocks noChangeArrowheads="1"/>
            </p:cNvSpPr>
            <p:nvPr/>
          </p:nvSpPr>
          <p:spPr bwMode="auto">
            <a:xfrm>
              <a:off x="2742983" y="4434295"/>
              <a:ext cx="1066362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Phoenix</a:t>
              </a:r>
            </a:p>
          </p:txBody>
        </p:sp>
        <p:sp>
          <p:nvSpPr>
            <p:cNvPr id="23" name="Rectangle 56"/>
            <p:cNvSpPr>
              <a:spLocks noChangeArrowheads="1"/>
            </p:cNvSpPr>
            <p:nvPr/>
          </p:nvSpPr>
          <p:spPr bwMode="auto">
            <a:xfrm>
              <a:off x="5029560" y="5664327"/>
              <a:ext cx="1237192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Oklahoma</a:t>
              </a:r>
            </a:p>
          </p:txBody>
        </p:sp>
        <p:sp>
          <p:nvSpPr>
            <p:cNvPr id="24" name="Rectangle 57"/>
            <p:cNvSpPr>
              <a:spLocks noChangeArrowheads="1"/>
            </p:cNvSpPr>
            <p:nvPr/>
          </p:nvSpPr>
          <p:spPr bwMode="auto">
            <a:xfrm>
              <a:off x="6599924" y="4570357"/>
              <a:ext cx="1083339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Nashville</a:t>
              </a:r>
            </a:p>
          </p:txBody>
        </p:sp>
        <p:sp>
          <p:nvSpPr>
            <p:cNvPr id="25" name="Rectangle 58"/>
            <p:cNvSpPr>
              <a:spLocks noChangeArrowheads="1"/>
            </p:cNvSpPr>
            <p:nvPr/>
          </p:nvSpPr>
          <p:spPr bwMode="auto">
            <a:xfrm>
              <a:off x="3200298" y="5359331"/>
              <a:ext cx="914631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Navajo</a:t>
              </a:r>
            </a:p>
          </p:txBody>
        </p:sp>
        <p:sp>
          <p:nvSpPr>
            <p:cNvPr id="26" name="Rectangle 59"/>
            <p:cNvSpPr>
              <a:spLocks noChangeArrowheads="1"/>
            </p:cNvSpPr>
            <p:nvPr/>
          </p:nvSpPr>
          <p:spPr bwMode="auto">
            <a:xfrm>
              <a:off x="2285667" y="5262535"/>
              <a:ext cx="1219154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Tucson</a:t>
              </a:r>
            </a:p>
          </p:txBody>
        </p:sp>
        <p:sp>
          <p:nvSpPr>
            <p:cNvPr id="27" name="Rectangle 60"/>
            <p:cNvSpPr>
              <a:spLocks noChangeArrowheads="1"/>
            </p:cNvSpPr>
            <p:nvPr/>
          </p:nvSpPr>
          <p:spPr bwMode="auto">
            <a:xfrm>
              <a:off x="1295701" y="5892619"/>
              <a:ext cx="1493968" cy="33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en-US" sz="1600" b="1" dirty="0">
                  <a:latin typeface="Helvetica" pitchFamily="-108" charset="0"/>
                </a:rPr>
                <a:t>Alaska</a:t>
              </a:r>
            </a:p>
          </p:txBody>
        </p:sp>
        <p:sp>
          <p:nvSpPr>
            <p:cNvPr id="28" name="Line 61"/>
            <p:cNvSpPr>
              <a:spLocks noChangeShapeType="1"/>
            </p:cNvSpPr>
            <p:nvPr/>
          </p:nvSpPr>
          <p:spPr bwMode="auto">
            <a:xfrm>
              <a:off x="2584885" y="3532384"/>
              <a:ext cx="182502" cy="1607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62"/>
            <p:cNvSpPr>
              <a:spLocks noChangeShapeType="1"/>
            </p:cNvSpPr>
            <p:nvPr/>
          </p:nvSpPr>
          <p:spPr bwMode="auto">
            <a:xfrm>
              <a:off x="4953164" y="5304541"/>
              <a:ext cx="110350" cy="3533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63"/>
            <p:cNvSpPr>
              <a:spLocks noChangeShapeType="1"/>
            </p:cNvSpPr>
            <p:nvPr/>
          </p:nvSpPr>
          <p:spPr bwMode="auto">
            <a:xfrm>
              <a:off x="6246592" y="4237052"/>
              <a:ext cx="539017" cy="387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64"/>
            <p:cNvSpPr>
              <a:spLocks noChangeShapeType="1"/>
            </p:cNvSpPr>
            <p:nvPr/>
          </p:nvSpPr>
          <p:spPr bwMode="auto">
            <a:xfrm flipH="1">
              <a:off x="5029560" y="3453557"/>
              <a:ext cx="304523" cy="2282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65"/>
            <p:cNvSpPr>
              <a:spLocks noChangeShapeType="1"/>
            </p:cNvSpPr>
            <p:nvPr/>
          </p:nvSpPr>
          <p:spPr bwMode="auto">
            <a:xfrm>
              <a:off x="4287881" y="3429814"/>
              <a:ext cx="82762" cy="2365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66"/>
            <p:cNvSpPr>
              <a:spLocks noChangeShapeType="1"/>
            </p:cNvSpPr>
            <p:nvPr/>
          </p:nvSpPr>
          <p:spPr bwMode="auto">
            <a:xfrm>
              <a:off x="4114929" y="5206832"/>
              <a:ext cx="0" cy="7013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67"/>
            <p:cNvSpPr>
              <a:spLocks noChangeShapeType="1"/>
            </p:cNvSpPr>
            <p:nvPr/>
          </p:nvSpPr>
          <p:spPr bwMode="auto">
            <a:xfrm>
              <a:off x="2133936" y="4563051"/>
              <a:ext cx="359698" cy="785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68"/>
            <p:cNvSpPr>
              <a:spLocks noChangeShapeType="1"/>
            </p:cNvSpPr>
            <p:nvPr/>
          </p:nvSpPr>
          <p:spPr bwMode="auto">
            <a:xfrm>
              <a:off x="2028892" y="5581229"/>
              <a:ext cx="91251" cy="2712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69"/>
            <p:cNvSpPr>
              <a:spLocks/>
            </p:cNvSpPr>
            <p:nvPr/>
          </p:nvSpPr>
          <p:spPr bwMode="auto">
            <a:xfrm>
              <a:off x="3290488" y="5234523"/>
              <a:ext cx="298157" cy="156151"/>
            </a:xfrm>
            <a:custGeom>
              <a:avLst/>
              <a:gdLst/>
              <a:ahLst/>
              <a:cxnLst>
                <a:cxn ang="0">
                  <a:pos x="2" y="49"/>
                </a:cxn>
                <a:cxn ang="0">
                  <a:pos x="0" y="32"/>
                </a:cxn>
                <a:cxn ang="0">
                  <a:pos x="2" y="15"/>
                </a:cxn>
                <a:cxn ang="0">
                  <a:pos x="23" y="1"/>
                </a:cxn>
                <a:cxn ang="0">
                  <a:pos x="45" y="5"/>
                </a:cxn>
                <a:cxn ang="0">
                  <a:pos x="68" y="7"/>
                </a:cxn>
                <a:cxn ang="0">
                  <a:pos x="103" y="11"/>
                </a:cxn>
                <a:cxn ang="0">
                  <a:pos x="122" y="14"/>
                </a:cxn>
                <a:cxn ang="0">
                  <a:pos x="146" y="18"/>
                </a:cxn>
                <a:cxn ang="0">
                  <a:pos x="171" y="25"/>
                </a:cxn>
                <a:cxn ang="0">
                  <a:pos x="196" y="26"/>
                </a:cxn>
                <a:cxn ang="0">
                  <a:pos x="213" y="27"/>
                </a:cxn>
                <a:cxn ang="0">
                  <a:pos x="237" y="29"/>
                </a:cxn>
                <a:cxn ang="0">
                  <a:pos x="258" y="29"/>
                </a:cxn>
                <a:cxn ang="0">
                  <a:pos x="278" y="34"/>
                </a:cxn>
                <a:cxn ang="0">
                  <a:pos x="280" y="57"/>
                </a:cxn>
                <a:cxn ang="0">
                  <a:pos x="266" y="73"/>
                </a:cxn>
                <a:cxn ang="0">
                  <a:pos x="278" y="93"/>
                </a:cxn>
                <a:cxn ang="0">
                  <a:pos x="276" y="117"/>
                </a:cxn>
                <a:cxn ang="0">
                  <a:pos x="276" y="127"/>
                </a:cxn>
                <a:cxn ang="0">
                  <a:pos x="270" y="145"/>
                </a:cxn>
                <a:cxn ang="0">
                  <a:pos x="269" y="161"/>
                </a:cxn>
                <a:cxn ang="0">
                  <a:pos x="280" y="153"/>
                </a:cxn>
                <a:cxn ang="0">
                  <a:pos x="274" y="170"/>
                </a:cxn>
                <a:cxn ang="0">
                  <a:pos x="253" y="165"/>
                </a:cxn>
                <a:cxn ang="0">
                  <a:pos x="232" y="165"/>
                </a:cxn>
                <a:cxn ang="0">
                  <a:pos x="210" y="165"/>
                </a:cxn>
                <a:cxn ang="0">
                  <a:pos x="189" y="160"/>
                </a:cxn>
                <a:cxn ang="0">
                  <a:pos x="168" y="151"/>
                </a:cxn>
                <a:cxn ang="0">
                  <a:pos x="144" y="139"/>
                </a:cxn>
                <a:cxn ang="0">
                  <a:pos x="132" y="134"/>
                </a:cxn>
                <a:cxn ang="0">
                  <a:pos x="106" y="121"/>
                </a:cxn>
                <a:cxn ang="0">
                  <a:pos x="86" y="111"/>
                </a:cxn>
                <a:cxn ang="0">
                  <a:pos x="66" y="97"/>
                </a:cxn>
                <a:cxn ang="0">
                  <a:pos x="45" y="83"/>
                </a:cxn>
                <a:cxn ang="0">
                  <a:pos x="24" y="73"/>
                </a:cxn>
                <a:cxn ang="0">
                  <a:pos x="7" y="64"/>
                </a:cxn>
              </a:cxnLst>
              <a:rect l="0" t="0" r="r" b="b"/>
              <a:pathLst>
                <a:path w="281" h="171">
                  <a:moveTo>
                    <a:pt x="2" y="59"/>
                  </a:moveTo>
                  <a:lnTo>
                    <a:pt x="2" y="49"/>
                  </a:lnTo>
                  <a:lnTo>
                    <a:pt x="2" y="39"/>
                  </a:lnTo>
                  <a:lnTo>
                    <a:pt x="0" y="32"/>
                  </a:lnTo>
                  <a:lnTo>
                    <a:pt x="2" y="18"/>
                  </a:lnTo>
                  <a:lnTo>
                    <a:pt x="2" y="15"/>
                  </a:lnTo>
                  <a:lnTo>
                    <a:pt x="0" y="0"/>
                  </a:lnTo>
                  <a:lnTo>
                    <a:pt x="23" y="1"/>
                  </a:lnTo>
                  <a:lnTo>
                    <a:pt x="34" y="1"/>
                  </a:lnTo>
                  <a:lnTo>
                    <a:pt x="45" y="5"/>
                  </a:lnTo>
                  <a:lnTo>
                    <a:pt x="55" y="5"/>
                  </a:lnTo>
                  <a:lnTo>
                    <a:pt x="68" y="7"/>
                  </a:lnTo>
                  <a:lnTo>
                    <a:pt x="78" y="8"/>
                  </a:lnTo>
                  <a:lnTo>
                    <a:pt x="103" y="11"/>
                  </a:lnTo>
                  <a:lnTo>
                    <a:pt x="112" y="12"/>
                  </a:lnTo>
                  <a:lnTo>
                    <a:pt x="122" y="14"/>
                  </a:lnTo>
                  <a:lnTo>
                    <a:pt x="136" y="18"/>
                  </a:lnTo>
                  <a:lnTo>
                    <a:pt x="146" y="18"/>
                  </a:lnTo>
                  <a:lnTo>
                    <a:pt x="158" y="22"/>
                  </a:lnTo>
                  <a:lnTo>
                    <a:pt x="171" y="25"/>
                  </a:lnTo>
                  <a:lnTo>
                    <a:pt x="183" y="25"/>
                  </a:lnTo>
                  <a:lnTo>
                    <a:pt x="196" y="26"/>
                  </a:lnTo>
                  <a:lnTo>
                    <a:pt x="205" y="29"/>
                  </a:lnTo>
                  <a:lnTo>
                    <a:pt x="213" y="27"/>
                  </a:lnTo>
                  <a:lnTo>
                    <a:pt x="226" y="29"/>
                  </a:lnTo>
                  <a:lnTo>
                    <a:pt x="237" y="29"/>
                  </a:lnTo>
                  <a:lnTo>
                    <a:pt x="248" y="29"/>
                  </a:lnTo>
                  <a:lnTo>
                    <a:pt x="258" y="29"/>
                  </a:lnTo>
                  <a:lnTo>
                    <a:pt x="275" y="34"/>
                  </a:lnTo>
                  <a:lnTo>
                    <a:pt x="278" y="34"/>
                  </a:lnTo>
                  <a:lnTo>
                    <a:pt x="280" y="35"/>
                  </a:lnTo>
                  <a:lnTo>
                    <a:pt x="280" y="57"/>
                  </a:lnTo>
                  <a:lnTo>
                    <a:pt x="280" y="71"/>
                  </a:lnTo>
                  <a:lnTo>
                    <a:pt x="266" y="73"/>
                  </a:lnTo>
                  <a:lnTo>
                    <a:pt x="278" y="83"/>
                  </a:lnTo>
                  <a:lnTo>
                    <a:pt x="278" y="93"/>
                  </a:lnTo>
                  <a:lnTo>
                    <a:pt x="278" y="103"/>
                  </a:lnTo>
                  <a:lnTo>
                    <a:pt x="276" y="117"/>
                  </a:lnTo>
                  <a:lnTo>
                    <a:pt x="280" y="119"/>
                  </a:lnTo>
                  <a:lnTo>
                    <a:pt x="276" y="127"/>
                  </a:lnTo>
                  <a:lnTo>
                    <a:pt x="280" y="137"/>
                  </a:lnTo>
                  <a:lnTo>
                    <a:pt x="270" y="145"/>
                  </a:lnTo>
                  <a:lnTo>
                    <a:pt x="266" y="151"/>
                  </a:lnTo>
                  <a:lnTo>
                    <a:pt x="269" y="161"/>
                  </a:lnTo>
                  <a:lnTo>
                    <a:pt x="272" y="167"/>
                  </a:lnTo>
                  <a:lnTo>
                    <a:pt x="280" y="153"/>
                  </a:lnTo>
                  <a:lnTo>
                    <a:pt x="278" y="163"/>
                  </a:lnTo>
                  <a:lnTo>
                    <a:pt x="274" y="170"/>
                  </a:lnTo>
                  <a:lnTo>
                    <a:pt x="263" y="165"/>
                  </a:lnTo>
                  <a:lnTo>
                    <a:pt x="253" y="165"/>
                  </a:lnTo>
                  <a:lnTo>
                    <a:pt x="242" y="165"/>
                  </a:lnTo>
                  <a:lnTo>
                    <a:pt x="232" y="165"/>
                  </a:lnTo>
                  <a:lnTo>
                    <a:pt x="221" y="165"/>
                  </a:lnTo>
                  <a:lnTo>
                    <a:pt x="210" y="165"/>
                  </a:lnTo>
                  <a:lnTo>
                    <a:pt x="199" y="160"/>
                  </a:lnTo>
                  <a:lnTo>
                    <a:pt x="189" y="160"/>
                  </a:lnTo>
                  <a:lnTo>
                    <a:pt x="178" y="156"/>
                  </a:lnTo>
                  <a:lnTo>
                    <a:pt x="168" y="151"/>
                  </a:lnTo>
                  <a:lnTo>
                    <a:pt x="156" y="149"/>
                  </a:lnTo>
                  <a:lnTo>
                    <a:pt x="144" y="139"/>
                  </a:lnTo>
                  <a:lnTo>
                    <a:pt x="140" y="132"/>
                  </a:lnTo>
                  <a:lnTo>
                    <a:pt x="132" y="134"/>
                  </a:lnTo>
                  <a:lnTo>
                    <a:pt x="122" y="128"/>
                  </a:lnTo>
                  <a:lnTo>
                    <a:pt x="106" y="121"/>
                  </a:lnTo>
                  <a:lnTo>
                    <a:pt x="96" y="111"/>
                  </a:lnTo>
                  <a:lnTo>
                    <a:pt x="86" y="111"/>
                  </a:lnTo>
                  <a:lnTo>
                    <a:pt x="72" y="101"/>
                  </a:lnTo>
                  <a:lnTo>
                    <a:pt x="66" y="97"/>
                  </a:lnTo>
                  <a:lnTo>
                    <a:pt x="55" y="88"/>
                  </a:lnTo>
                  <a:lnTo>
                    <a:pt x="45" y="83"/>
                  </a:lnTo>
                  <a:lnTo>
                    <a:pt x="34" y="78"/>
                  </a:lnTo>
                  <a:lnTo>
                    <a:pt x="24" y="73"/>
                  </a:lnTo>
                  <a:lnTo>
                    <a:pt x="18" y="69"/>
                  </a:lnTo>
                  <a:lnTo>
                    <a:pt x="7" y="64"/>
                  </a:lnTo>
                  <a:lnTo>
                    <a:pt x="2" y="59"/>
                  </a:lnTo>
                </a:path>
              </a:pathLst>
            </a:custGeom>
            <a:solidFill>
              <a:srgbClr val="280049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70"/>
            <p:cNvSpPr>
              <a:spLocks/>
            </p:cNvSpPr>
            <p:nvPr/>
          </p:nvSpPr>
          <p:spPr bwMode="auto">
            <a:xfrm>
              <a:off x="3480417" y="4740205"/>
              <a:ext cx="339538" cy="225552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80" y="6"/>
                </a:cxn>
                <a:cxn ang="0">
                  <a:pos x="109" y="0"/>
                </a:cxn>
                <a:cxn ang="0">
                  <a:pos x="138" y="0"/>
                </a:cxn>
                <a:cxn ang="0">
                  <a:pos x="160" y="12"/>
                </a:cxn>
                <a:cxn ang="0">
                  <a:pos x="189" y="23"/>
                </a:cxn>
                <a:cxn ang="0">
                  <a:pos x="210" y="35"/>
                </a:cxn>
                <a:cxn ang="0">
                  <a:pos x="232" y="53"/>
                </a:cxn>
                <a:cxn ang="0">
                  <a:pos x="254" y="70"/>
                </a:cxn>
                <a:cxn ang="0">
                  <a:pos x="283" y="88"/>
                </a:cxn>
                <a:cxn ang="0">
                  <a:pos x="297" y="111"/>
                </a:cxn>
                <a:cxn ang="0">
                  <a:pos x="312" y="135"/>
                </a:cxn>
                <a:cxn ang="0">
                  <a:pos x="319" y="158"/>
                </a:cxn>
                <a:cxn ang="0">
                  <a:pos x="312" y="182"/>
                </a:cxn>
                <a:cxn ang="0">
                  <a:pos x="305" y="205"/>
                </a:cxn>
                <a:cxn ang="0">
                  <a:pos x="283" y="223"/>
                </a:cxn>
                <a:cxn ang="0">
                  <a:pos x="261" y="246"/>
                </a:cxn>
                <a:cxn ang="0">
                  <a:pos x="232" y="246"/>
                </a:cxn>
                <a:cxn ang="0">
                  <a:pos x="203" y="234"/>
                </a:cxn>
                <a:cxn ang="0">
                  <a:pos x="174" y="217"/>
                </a:cxn>
                <a:cxn ang="0">
                  <a:pos x="152" y="199"/>
                </a:cxn>
                <a:cxn ang="0">
                  <a:pos x="123" y="193"/>
                </a:cxn>
                <a:cxn ang="0">
                  <a:pos x="94" y="182"/>
                </a:cxn>
                <a:cxn ang="0">
                  <a:pos x="65" y="170"/>
                </a:cxn>
                <a:cxn ang="0">
                  <a:pos x="36" y="158"/>
                </a:cxn>
                <a:cxn ang="0">
                  <a:pos x="24" y="141"/>
                </a:cxn>
                <a:cxn ang="0">
                  <a:pos x="7" y="111"/>
                </a:cxn>
                <a:cxn ang="0">
                  <a:pos x="0" y="88"/>
                </a:cxn>
                <a:cxn ang="0">
                  <a:pos x="0" y="64"/>
                </a:cxn>
                <a:cxn ang="0">
                  <a:pos x="15" y="47"/>
                </a:cxn>
                <a:cxn ang="0">
                  <a:pos x="24" y="27"/>
                </a:cxn>
                <a:cxn ang="0">
                  <a:pos x="36" y="18"/>
                </a:cxn>
              </a:cxnLst>
              <a:rect l="0" t="0" r="r" b="b"/>
              <a:pathLst>
                <a:path w="320" h="247">
                  <a:moveTo>
                    <a:pt x="36" y="18"/>
                  </a:moveTo>
                  <a:lnTo>
                    <a:pt x="51" y="12"/>
                  </a:lnTo>
                  <a:lnTo>
                    <a:pt x="65" y="6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9" y="0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52" y="0"/>
                  </a:lnTo>
                  <a:lnTo>
                    <a:pt x="160" y="12"/>
                  </a:lnTo>
                  <a:lnTo>
                    <a:pt x="174" y="18"/>
                  </a:lnTo>
                  <a:lnTo>
                    <a:pt x="189" y="23"/>
                  </a:lnTo>
                  <a:lnTo>
                    <a:pt x="196" y="35"/>
                  </a:lnTo>
                  <a:lnTo>
                    <a:pt x="210" y="35"/>
                  </a:lnTo>
                  <a:lnTo>
                    <a:pt x="225" y="41"/>
                  </a:lnTo>
                  <a:lnTo>
                    <a:pt x="232" y="53"/>
                  </a:lnTo>
                  <a:lnTo>
                    <a:pt x="247" y="59"/>
                  </a:lnTo>
                  <a:lnTo>
                    <a:pt x="254" y="70"/>
                  </a:lnTo>
                  <a:lnTo>
                    <a:pt x="268" y="82"/>
                  </a:lnTo>
                  <a:lnTo>
                    <a:pt x="283" y="88"/>
                  </a:lnTo>
                  <a:lnTo>
                    <a:pt x="290" y="100"/>
                  </a:lnTo>
                  <a:lnTo>
                    <a:pt x="297" y="111"/>
                  </a:lnTo>
                  <a:lnTo>
                    <a:pt x="305" y="123"/>
                  </a:lnTo>
                  <a:lnTo>
                    <a:pt x="312" y="135"/>
                  </a:lnTo>
                  <a:lnTo>
                    <a:pt x="319" y="146"/>
                  </a:lnTo>
                  <a:lnTo>
                    <a:pt x="319" y="158"/>
                  </a:lnTo>
                  <a:lnTo>
                    <a:pt x="312" y="170"/>
                  </a:lnTo>
                  <a:lnTo>
                    <a:pt x="312" y="182"/>
                  </a:lnTo>
                  <a:lnTo>
                    <a:pt x="312" y="193"/>
                  </a:lnTo>
                  <a:lnTo>
                    <a:pt x="305" y="205"/>
                  </a:lnTo>
                  <a:lnTo>
                    <a:pt x="297" y="217"/>
                  </a:lnTo>
                  <a:lnTo>
                    <a:pt x="283" y="223"/>
                  </a:lnTo>
                  <a:lnTo>
                    <a:pt x="276" y="234"/>
                  </a:lnTo>
                  <a:lnTo>
                    <a:pt x="261" y="246"/>
                  </a:lnTo>
                  <a:lnTo>
                    <a:pt x="247" y="246"/>
                  </a:lnTo>
                  <a:lnTo>
                    <a:pt x="232" y="246"/>
                  </a:lnTo>
                  <a:lnTo>
                    <a:pt x="218" y="240"/>
                  </a:lnTo>
                  <a:lnTo>
                    <a:pt x="203" y="234"/>
                  </a:lnTo>
                  <a:lnTo>
                    <a:pt x="189" y="223"/>
                  </a:lnTo>
                  <a:lnTo>
                    <a:pt x="174" y="217"/>
                  </a:lnTo>
                  <a:lnTo>
                    <a:pt x="160" y="211"/>
                  </a:lnTo>
                  <a:lnTo>
                    <a:pt x="152" y="199"/>
                  </a:lnTo>
                  <a:lnTo>
                    <a:pt x="138" y="193"/>
                  </a:lnTo>
                  <a:lnTo>
                    <a:pt x="123" y="193"/>
                  </a:lnTo>
                  <a:lnTo>
                    <a:pt x="109" y="187"/>
                  </a:lnTo>
                  <a:lnTo>
                    <a:pt x="94" y="182"/>
                  </a:lnTo>
                  <a:lnTo>
                    <a:pt x="80" y="176"/>
                  </a:lnTo>
                  <a:lnTo>
                    <a:pt x="65" y="170"/>
                  </a:lnTo>
                  <a:lnTo>
                    <a:pt x="51" y="164"/>
                  </a:lnTo>
                  <a:lnTo>
                    <a:pt x="36" y="158"/>
                  </a:lnTo>
                  <a:lnTo>
                    <a:pt x="36" y="146"/>
                  </a:lnTo>
                  <a:lnTo>
                    <a:pt x="24" y="141"/>
                  </a:lnTo>
                  <a:lnTo>
                    <a:pt x="15" y="123"/>
                  </a:lnTo>
                  <a:lnTo>
                    <a:pt x="7" y="111"/>
                  </a:lnTo>
                  <a:lnTo>
                    <a:pt x="0" y="100"/>
                  </a:lnTo>
                  <a:lnTo>
                    <a:pt x="0" y="88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9" y="58"/>
                  </a:lnTo>
                  <a:lnTo>
                    <a:pt x="15" y="47"/>
                  </a:lnTo>
                  <a:lnTo>
                    <a:pt x="19" y="36"/>
                  </a:lnTo>
                  <a:lnTo>
                    <a:pt x="24" y="27"/>
                  </a:lnTo>
                  <a:lnTo>
                    <a:pt x="33" y="24"/>
                  </a:lnTo>
                  <a:lnTo>
                    <a:pt x="36" y="18"/>
                  </a:lnTo>
                </a:path>
              </a:pathLst>
            </a:custGeom>
            <a:solidFill>
              <a:srgbClr val="00279F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71"/>
            <p:cNvSpPr>
              <a:spLocks noChangeShapeType="1"/>
            </p:cNvSpPr>
            <p:nvPr/>
          </p:nvSpPr>
          <p:spPr bwMode="auto">
            <a:xfrm flipV="1">
              <a:off x="3657614" y="4863482"/>
              <a:ext cx="15916" cy="5716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72"/>
            <p:cNvSpPr>
              <a:spLocks noChangeShapeType="1"/>
            </p:cNvSpPr>
            <p:nvPr/>
          </p:nvSpPr>
          <p:spPr bwMode="auto">
            <a:xfrm flipH="1">
              <a:off x="3200298" y="5334058"/>
              <a:ext cx="154914" cy="69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73"/>
            <p:cNvSpPr>
              <a:spLocks noChangeArrowheads="1"/>
            </p:cNvSpPr>
            <p:nvPr/>
          </p:nvSpPr>
          <p:spPr bwMode="auto">
            <a:xfrm>
              <a:off x="6192478" y="4497599"/>
              <a:ext cx="406385" cy="2629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74"/>
            <p:cNvSpPr>
              <a:spLocks noChangeShapeType="1"/>
            </p:cNvSpPr>
            <p:nvPr/>
          </p:nvSpPr>
          <p:spPr bwMode="auto">
            <a:xfrm>
              <a:off x="3458135" y="3467254"/>
              <a:ext cx="152792" cy="175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78"/>
            <p:cNvSpPr>
              <a:spLocks noChangeArrowheads="1"/>
            </p:cNvSpPr>
            <p:nvPr/>
          </p:nvSpPr>
          <p:spPr bwMode="auto">
            <a:xfrm>
              <a:off x="5181600" y="3200400"/>
              <a:ext cx="12954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600" b="1" dirty="0">
                  <a:latin typeface="Helvetica" pitchFamily="-108" charset="0"/>
                </a:rPr>
                <a:t>Bemidji</a:t>
              </a:r>
            </a:p>
          </p:txBody>
        </p:sp>
        <p:sp>
          <p:nvSpPr>
            <p:cNvPr id="78" name="Rectangle 78"/>
            <p:cNvSpPr>
              <a:spLocks noChangeArrowheads="1"/>
            </p:cNvSpPr>
            <p:nvPr/>
          </p:nvSpPr>
          <p:spPr bwMode="auto">
            <a:xfrm>
              <a:off x="3962400" y="3166646"/>
              <a:ext cx="12954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600" b="1" dirty="0" smtClean="0">
                  <a:latin typeface="Helvetica" pitchFamily="-108" charset="0"/>
                </a:rPr>
                <a:t>Aberdeen</a:t>
              </a:r>
              <a:endParaRPr lang="en-US" sz="1600" b="1" dirty="0">
                <a:latin typeface="Helvetica" pitchFamily="-10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90600"/>
            <a:ext cx="7772400" cy="2362200"/>
          </a:xfrm>
        </p:spPr>
        <p:txBody>
          <a:bodyPr/>
          <a:lstStyle/>
          <a:p>
            <a:pPr algn="ctr"/>
            <a:r>
              <a:rPr lang="en-US" sz="6000" dirty="0" smtClean="0"/>
              <a:t>Data Exchange Background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722313" y="4495800"/>
            <a:ext cx="7772400" cy="762000"/>
          </a:xfrm>
        </p:spPr>
        <p:txBody>
          <a:bodyPr/>
          <a:lstStyle/>
          <a:p>
            <a:pPr algn="ctr"/>
            <a:r>
              <a:rPr lang="en-US" sz="3600" dirty="0" smtClean="0"/>
              <a:t>Scott </a:t>
            </a:r>
            <a:r>
              <a:rPr lang="en-US" sz="3600" dirty="0" err="1" smtClean="0"/>
              <a:t>Hamstra</a:t>
            </a:r>
            <a:r>
              <a:rPr lang="en-US" sz="3600" dirty="0" smtClean="0"/>
              <a:t>, MD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1447800"/>
          </a:xfrm>
        </p:spPr>
        <p:txBody>
          <a:bodyPr/>
          <a:lstStyle/>
          <a:p>
            <a:pPr algn="l"/>
            <a:r>
              <a:rPr lang="en-US" i="1" dirty="0" smtClean="0">
                <a:solidFill>
                  <a:srgbClr val="FFFF00"/>
                </a:solidFill>
              </a:rPr>
              <a:t>Vaccine Registries</a:t>
            </a: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>	</a:t>
            </a:r>
            <a:r>
              <a:rPr lang="en-US" sz="2800" i="1" dirty="0" smtClean="0">
                <a:solidFill>
                  <a:schemeClr val="tx1"/>
                </a:solidFill>
              </a:rPr>
              <a:t>Great – Fabulous – Critical  </a:t>
            </a:r>
            <a:r>
              <a:rPr lang="en-US" sz="2800" i="1" u="sng" dirty="0" smtClean="0">
                <a:solidFill>
                  <a:schemeClr val="tx1"/>
                </a:solidFill>
              </a:rPr>
              <a:t>TOOL</a:t>
            </a:r>
            <a:r>
              <a:rPr lang="en-US" sz="2800" i="1" dirty="0" smtClean="0">
                <a:solidFill>
                  <a:schemeClr val="tx1"/>
                </a:solidFill>
              </a:rPr>
              <a:t/>
            </a:r>
            <a:br>
              <a:rPr lang="en-US" sz="2800" i="1" dirty="0" smtClean="0">
                <a:solidFill>
                  <a:schemeClr val="tx1"/>
                </a:solidFill>
              </a:rPr>
            </a:br>
            <a:r>
              <a:rPr lang="en-US" sz="2800" i="1" dirty="0" smtClean="0">
                <a:solidFill>
                  <a:schemeClr val="tx1"/>
                </a:solidFill>
              </a:rPr>
              <a:t>- get high rates 90%!  &amp; maintain high rates 90%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112" y="2209800"/>
            <a:ext cx="8458200" cy="4419600"/>
          </a:xfrm>
        </p:spPr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Healthy </a:t>
            </a:r>
            <a:r>
              <a:rPr lang="en-US" sz="2800" b="1" dirty="0">
                <a:solidFill>
                  <a:srgbClr val="FFFF00"/>
                </a:solidFill>
              </a:rPr>
              <a:t>People </a:t>
            </a:r>
            <a:r>
              <a:rPr lang="en-US" sz="2800" b="1" dirty="0" smtClean="0">
                <a:solidFill>
                  <a:srgbClr val="FFFF00"/>
                </a:solidFill>
              </a:rPr>
              <a:t>2020 Goal </a:t>
            </a:r>
          </a:p>
          <a:p>
            <a:pPr marL="781050" lvl="1" indent="-381000">
              <a:lnSpc>
                <a:spcPct val="90000"/>
              </a:lnSpc>
            </a:pPr>
            <a:r>
              <a:rPr lang="en-US" sz="2400" dirty="0" smtClean="0"/>
              <a:t>95</a:t>
            </a:r>
            <a:r>
              <a:rPr lang="en-US" sz="2400" dirty="0"/>
              <a:t>% </a:t>
            </a:r>
            <a:r>
              <a:rPr lang="en-US" sz="2400" dirty="0" smtClean="0"/>
              <a:t> children &lt;</a:t>
            </a:r>
            <a:r>
              <a:rPr lang="en-US" sz="2400" dirty="0"/>
              <a:t>6 years </a:t>
            </a:r>
            <a:r>
              <a:rPr lang="en-US" sz="2400" dirty="0" smtClean="0"/>
              <a:t> -- within . . .</a:t>
            </a:r>
          </a:p>
          <a:p>
            <a:pPr marL="781050" lvl="1" indent="-381000">
              <a:lnSpc>
                <a:spcPct val="90000"/>
              </a:lnSpc>
              <a:buNone/>
            </a:pPr>
            <a:r>
              <a:rPr lang="en-US" sz="2400" dirty="0" smtClean="0"/>
              <a:t>	fully </a:t>
            </a:r>
            <a:r>
              <a:rPr lang="en-US" sz="2400" dirty="0"/>
              <a:t>operational, population-based </a:t>
            </a:r>
            <a:endParaRPr lang="en-US" sz="2400" dirty="0" smtClean="0"/>
          </a:p>
          <a:p>
            <a:pPr marL="781050" lvl="1" indent="-381000">
              <a:lnSpc>
                <a:spcPct val="90000"/>
              </a:lnSpc>
              <a:buNone/>
            </a:pPr>
            <a:r>
              <a:rPr lang="en-US" sz="2400" dirty="0" smtClean="0"/>
              <a:t>     immunization </a:t>
            </a:r>
            <a:r>
              <a:rPr lang="en-US" sz="2400" dirty="0"/>
              <a:t>registries </a:t>
            </a:r>
            <a:endParaRPr lang="en-US" sz="2400" dirty="0" smtClean="0"/>
          </a:p>
          <a:p>
            <a:pPr marL="781050" lvl="1" indent="-381000">
              <a:lnSpc>
                <a:spcPct val="90000"/>
              </a:lnSpc>
              <a:buNone/>
            </a:pPr>
            <a:endParaRPr lang="en-US" sz="1200" dirty="0"/>
          </a:p>
          <a:p>
            <a:pPr marL="381000" indent="-381000"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CDC provides </a:t>
            </a:r>
            <a:endParaRPr lang="en-US" sz="2800" dirty="0" smtClean="0"/>
          </a:p>
          <a:p>
            <a:pPr marL="781050" lvl="1" indent="-381000">
              <a:lnSpc>
                <a:spcPct val="90000"/>
              </a:lnSpc>
            </a:pPr>
            <a:r>
              <a:rPr lang="en-US" sz="2400" dirty="0" smtClean="0"/>
              <a:t>$$$$$  for states </a:t>
            </a:r>
          </a:p>
          <a:p>
            <a:pPr marL="781050" lvl="1" indent="-381000">
              <a:lnSpc>
                <a:spcPct val="90000"/>
              </a:lnSpc>
            </a:pPr>
            <a:r>
              <a:rPr lang="en-US" sz="2400" dirty="0" smtClean="0"/>
              <a:t>technical assistance</a:t>
            </a:r>
            <a:endParaRPr lang="en-US" sz="2400" dirty="0"/>
          </a:p>
          <a:p>
            <a:pPr marL="381000" indent="-381000">
              <a:lnSpc>
                <a:spcPct val="90000"/>
              </a:lnSpc>
            </a:pPr>
            <a:endParaRPr lang="en-US" sz="1200" dirty="0"/>
          </a:p>
          <a:p>
            <a:pPr marL="381000" indent="-381000"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IHS </a:t>
            </a:r>
            <a:r>
              <a:rPr lang="en-US" sz="2800" b="1" dirty="0">
                <a:solidFill>
                  <a:srgbClr val="FFFF00"/>
                </a:solidFill>
              </a:rPr>
              <a:t>Strategic Plan 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marL="781050" lvl="1" indent="-381000">
              <a:lnSpc>
                <a:spcPct val="90000"/>
              </a:lnSpc>
            </a:pPr>
            <a:r>
              <a:rPr lang="en-US" sz="2400" dirty="0" smtClean="0"/>
              <a:t>data </a:t>
            </a:r>
            <a:r>
              <a:rPr lang="en-US" sz="2400" dirty="0"/>
              <a:t>sharing </a:t>
            </a:r>
            <a:r>
              <a:rPr lang="en-US" sz="2400" dirty="0" smtClean="0"/>
              <a:t>relationships</a:t>
            </a:r>
            <a:endParaRPr lang="en-US" sz="2400" dirty="0"/>
          </a:p>
        </p:txBody>
      </p:sp>
      <p:grpSp>
        <p:nvGrpSpPr>
          <p:cNvPr id="11" name="Group 10" descr="Clipart showing CDC provides money and Technical assistance and data sharing relationships."/>
          <p:cNvGrpSpPr/>
          <p:nvPr/>
        </p:nvGrpSpPr>
        <p:grpSpPr>
          <a:xfrm>
            <a:off x="3505200" y="3962400"/>
            <a:ext cx="3200400" cy="2895600"/>
            <a:chOff x="3505200" y="3962400"/>
            <a:chExt cx="3200400" cy="2895600"/>
          </a:xfrm>
        </p:grpSpPr>
        <p:pic>
          <p:nvPicPr>
            <p:cNvPr id="1026" name="Picture 2" descr="C:\Users\scott.hamstra\AppData\Local\Microsoft\Windows\Temporary Internet Files\Content.IE5\QRDN59QB\MC900440391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05200" y="3962400"/>
              <a:ext cx="914400" cy="914400"/>
            </a:xfrm>
            <a:prstGeom prst="rect">
              <a:avLst/>
            </a:prstGeom>
            <a:noFill/>
          </p:spPr>
        </p:pic>
        <p:pic>
          <p:nvPicPr>
            <p:cNvPr id="1030" name="Picture 6" descr="C:\Users\scott.hamstra\AppData\Local\Microsoft\Windows\Temporary Internet Files\Content.IE5\WVHTRLP1\MC900055300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0" y="5685486"/>
              <a:ext cx="1371600" cy="1172514"/>
            </a:xfrm>
            <a:prstGeom prst="rect">
              <a:avLst/>
            </a:prstGeom>
            <a:noFill/>
          </p:spPr>
        </p:pic>
        <p:pic>
          <p:nvPicPr>
            <p:cNvPr id="1035" name="Picture 11" descr="C:\Users\scott.hamstra\AppData\Local\Microsoft\Windows\Temporary Internet Files\Content.IE5\333ZQV0G\MC900433165[1]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19600" y="4876800"/>
              <a:ext cx="914400" cy="686235"/>
            </a:xfrm>
            <a:prstGeom prst="rect">
              <a:avLst/>
            </a:prstGeom>
            <a:noFill/>
          </p:spPr>
        </p:pic>
      </p:grpSp>
      <p:grpSp>
        <p:nvGrpSpPr>
          <p:cNvPr id="10" name="Group 9" descr="Clipart on a presentation and pie chart showing the Healthy People 2020 Goal."/>
          <p:cNvGrpSpPr/>
          <p:nvPr/>
        </p:nvGrpSpPr>
        <p:grpSpPr>
          <a:xfrm>
            <a:off x="5410200" y="1828800"/>
            <a:ext cx="3352800" cy="2209800"/>
            <a:chOff x="5410200" y="1828800"/>
            <a:chExt cx="3352800" cy="2209800"/>
          </a:xfrm>
        </p:grpSpPr>
        <p:pic>
          <p:nvPicPr>
            <p:cNvPr id="4" name="Picture 12" descr="C:\Users\scott.hamstra\AppData\Local\Microsoft\Windows\Temporary Internet Files\Content.IE5\LDI3MPPH\MC900295349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10200" y="1828800"/>
              <a:ext cx="1295400" cy="925285"/>
            </a:xfrm>
            <a:prstGeom prst="rect">
              <a:avLst/>
            </a:prstGeom>
            <a:noFill/>
          </p:spPr>
        </p:pic>
        <p:pic>
          <p:nvPicPr>
            <p:cNvPr id="1031" name="Picture 7" descr="C:\Users\scott.hamstra\AppData\Local\Microsoft\Windows\Temporary Internet Files\Content.IE5\333ZQV0G\MC900445588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96000" y="3048000"/>
              <a:ext cx="975055" cy="990600"/>
            </a:xfrm>
            <a:prstGeom prst="rect">
              <a:avLst/>
            </a:prstGeom>
            <a:noFill/>
          </p:spPr>
        </p:pic>
        <p:sp>
          <p:nvSpPr>
            <p:cNvPr id="16" name="Pie 15"/>
            <p:cNvSpPr/>
            <p:nvPr/>
          </p:nvSpPr>
          <p:spPr>
            <a:xfrm>
              <a:off x="7391400" y="2133600"/>
              <a:ext cx="1371600" cy="1295400"/>
            </a:xfrm>
            <a:prstGeom prst="pi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solidFill>
                    <a:srgbClr val="FFFF00"/>
                  </a:solidFill>
                </a:rPr>
                <a:t>75%</a:t>
              </a:r>
            </a:p>
            <a:p>
              <a:endParaRPr lang="en-US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  <a:p>
              <a:r>
                <a:rPr lang="en-US" sz="2000" b="1" dirty="0" smtClean="0">
                  <a:solidFill>
                    <a:srgbClr val="FFFF00"/>
                  </a:solidFill>
                </a:rPr>
                <a:t>2008</a:t>
              </a:r>
              <a:r>
                <a:rPr lang="en-US" sz="20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 </a:t>
              </a:r>
              <a:endParaRPr lang="en-US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153400" cy="8382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IHS </a:t>
            </a:r>
            <a:r>
              <a:rPr lang="en-US" sz="4000" b="0" dirty="0"/>
              <a:t>Data Exchange Background</a:t>
            </a:r>
          </a:p>
        </p:txBody>
      </p:sp>
      <p:grpSp>
        <p:nvGrpSpPr>
          <p:cNvPr id="15" name="Group 14" descr="Clipart shows children and adults. also know as Immunization Registries, Immunization Information Systems (IIS) are confidential, population-based, computerized information systems.  They collect vaccination data about all children within a geographic area (usually statewide). Some registries also collect vaccine data for adults.&#10;"/>
          <p:cNvGrpSpPr/>
          <p:nvPr/>
        </p:nvGrpSpPr>
        <p:grpSpPr>
          <a:xfrm>
            <a:off x="152400" y="808383"/>
            <a:ext cx="8650681" cy="6049617"/>
            <a:chOff x="152400" y="808383"/>
            <a:chExt cx="8650681" cy="6049617"/>
          </a:xfrm>
        </p:grpSpPr>
        <p:pic>
          <p:nvPicPr>
            <p:cNvPr id="2051" name="Picture 3" descr="C:\Users\scott.hamstra\AppData\Local\Microsoft\Windows\Temporary Internet Files\Content.IE5\NJ8C5VCY\MC900438706[1]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5200" y="1219200"/>
              <a:ext cx="2057400" cy="2624873"/>
            </a:xfrm>
            <a:prstGeom prst="rect">
              <a:avLst/>
            </a:prstGeom>
            <a:noFill/>
          </p:spPr>
        </p:pic>
        <p:pic>
          <p:nvPicPr>
            <p:cNvPr id="2053" name="Picture 5" descr="C:\Users\scott.hamstra\AppData\Local\Microsoft\Windows\Temporary Internet Files\Content.IE5\IFXNYFZ2\MC900436043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67400" y="3581400"/>
              <a:ext cx="968922" cy="762000"/>
            </a:xfrm>
            <a:prstGeom prst="rect">
              <a:avLst/>
            </a:prstGeom>
            <a:noFill/>
          </p:spPr>
        </p:pic>
        <p:pic>
          <p:nvPicPr>
            <p:cNvPr id="2054" name="Picture 6" descr="C:\Users\scott.hamstra\AppData\Local\Microsoft\Windows\Temporary Internet Files\Content.IE5\NJ8C5VCY\MC900436151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24000" y="2133600"/>
              <a:ext cx="914400" cy="808110"/>
            </a:xfrm>
            <a:prstGeom prst="rect">
              <a:avLst/>
            </a:prstGeom>
            <a:noFill/>
          </p:spPr>
        </p:pic>
        <p:pic>
          <p:nvPicPr>
            <p:cNvPr id="2055" name="Picture 7" descr="C:\Users\scott.hamstra\AppData\Local\Microsoft\Windows\Temporary Internet Files\Content.IE5\MGBNT55A\MC900438229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91200" y="1371600"/>
              <a:ext cx="1029542" cy="685800"/>
            </a:xfrm>
            <a:prstGeom prst="rect">
              <a:avLst/>
            </a:prstGeom>
            <a:noFill/>
          </p:spPr>
        </p:pic>
        <p:pic>
          <p:nvPicPr>
            <p:cNvPr id="2057" name="Picture 9" descr="C:\Users\scott.hamstra\AppData\Local\Microsoft\Windows\Temporary Internet Files\Content.IE5\QRDN59QB\MC900358001[1]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629400" y="2362200"/>
              <a:ext cx="532997" cy="765004"/>
            </a:xfrm>
            <a:prstGeom prst="rect">
              <a:avLst/>
            </a:prstGeom>
            <a:noFill/>
          </p:spPr>
        </p:pic>
        <p:pic>
          <p:nvPicPr>
            <p:cNvPr id="2059" name="Picture 11" descr="C:\Users\scott.hamstra\AppData\Local\Microsoft\Windows\Temporary Internet Files\Content.IE5\WVHTRLP1\MC900338152[1].wm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86000" y="3429000"/>
              <a:ext cx="736442" cy="698907"/>
            </a:xfrm>
            <a:prstGeom prst="rect">
              <a:avLst/>
            </a:prstGeom>
            <a:noFill/>
          </p:spPr>
        </p:pic>
        <p:pic>
          <p:nvPicPr>
            <p:cNvPr id="2060" name="Picture 12" descr="C:\Users\scott.hamstra\AppData\Local\Microsoft\Windows\Temporary Internet Files\Content.IE5\IFXNYFZ2\MC900361636[1].wm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543800" y="1524000"/>
              <a:ext cx="609600" cy="578138"/>
            </a:xfrm>
            <a:prstGeom prst="rect">
              <a:avLst/>
            </a:prstGeom>
            <a:noFill/>
          </p:spPr>
        </p:pic>
        <p:pic>
          <p:nvPicPr>
            <p:cNvPr id="2061" name="Picture 13" descr="C:\Users\scott.hamstra\AppData\Local\Microsoft\Windows\Temporary Internet Files\Content.IE5\QU8F6ORY\MC900349107[1].wmf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133600" y="1066800"/>
              <a:ext cx="741661" cy="838200"/>
            </a:xfrm>
            <a:prstGeom prst="rect">
              <a:avLst/>
            </a:prstGeom>
            <a:noFill/>
          </p:spPr>
        </p:pic>
        <p:sp>
          <p:nvSpPr>
            <p:cNvPr id="16" name="Freeform 15"/>
            <p:cNvSpPr/>
            <p:nvPr/>
          </p:nvSpPr>
          <p:spPr>
            <a:xfrm>
              <a:off x="967409" y="808383"/>
              <a:ext cx="7414591" cy="3687418"/>
            </a:xfrm>
            <a:custGeom>
              <a:avLst/>
              <a:gdLst>
                <a:gd name="connsiteX0" fmla="*/ 1073426 w 7511975"/>
                <a:gd name="connsiteY0" fmla="*/ 225287 h 3856382"/>
                <a:gd name="connsiteX1" fmla="*/ 583095 w 7511975"/>
                <a:gd name="connsiteY1" fmla="*/ 238539 h 3856382"/>
                <a:gd name="connsiteX2" fmla="*/ 450574 w 7511975"/>
                <a:gd name="connsiteY2" fmla="*/ 265043 h 3856382"/>
                <a:gd name="connsiteX3" fmla="*/ 410817 w 7511975"/>
                <a:gd name="connsiteY3" fmla="*/ 291547 h 3856382"/>
                <a:gd name="connsiteX4" fmla="*/ 371061 w 7511975"/>
                <a:gd name="connsiteY4" fmla="*/ 304800 h 3856382"/>
                <a:gd name="connsiteX5" fmla="*/ 291548 w 7511975"/>
                <a:gd name="connsiteY5" fmla="*/ 357808 h 3856382"/>
                <a:gd name="connsiteX6" fmla="*/ 265043 w 7511975"/>
                <a:gd name="connsiteY6" fmla="*/ 397565 h 3856382"/>
                <a:gd name="connsiteX7" fmla="*/ 198782 w 7511975"/>
                <a:gd name="connsiteY7" fmla="*/ 450574 h 3856382"/>
                <a:gd name="connsiteX8" fmla="*/ 132521 w 7511975"/>
                <a:gd name="connsiteY8" fmla="*/ 569843 h 3856382"/>
                <a:gd name="connsiteX9" fmla="*/ 92765 w 7511975"/>
                <a:gd name="connsiteY9" fmla="*/ 649356 h 3856382"/>
                <a:gd name="connsiteX10" fmla="*/ 26504 w 7511975"/>
                <a:gd name="connsiteY10" fmla="*/ 834887 h 3856382"/>
                <a:gd name="connsiteX11" fmla="*/ 0 w 7511975"/>
                <a:gd name="connsiteY11" fmla="*/ 914400 h 3856382"/>
                <a:gd name="connsiteX12" fmla="*/ 13252 w 7511975"/>
                <a:gd name="connsiteY12" fmla="*/ 1643269 h 3856382"/>
                <a:gd name="connsiteX13" fmla="*/ 39756 w 7511975"/>
                <a:gd name="connsiteY13" fmla="*/ 1709530 h 3856382"/>
                <a:gd name="connsiteX14" fmla="*/ 92765 w 7511975"/>
                <a:gd name="connsiteY14" fmla="*/ 1828800 h 3856382"/>
                <a:gd name="connsiteX15" fmla="*/ 119269 w 7511975"/>
                <a:gd name="connsiteY15" fmla="*/ 1895060 h 3856382"/>
                <a:gd name="connsiteX16" fmla="*/ 145774 w 7511975"/>
                <a:gd name="connsiteY16" fmla="*/ 1934817 h 3856382"/>
                <a:gd name="connsiteX17" fmla="*/ 212034 w 7511975"/>
                <a:gd name="connsiteY17" fmla="*/ 2040834 h 3856382"/>
                <a:gd name="connsiteX18" fmla="*/ 265043 w 7511975"/>
                <a:gd name="connsiteY18" fmla="*/ 2080591 h 3856382"/>
                <a:gd name="connsiteX19" fmla="*/ 318052 w 7511975"/>
                <a:gd name="connsiteY19" fmla="*/ 2160104 h 3856382"/>
                <a:gd name="connsiteX20" fmla="*/ 344556 w 7511975"/>
                <a:gd name="connsiteY20" fmla="*/ 2199860 h 3856382"/>
                <a:gd name="connsiteX21" fmla="*/ 371061 w 7511975"/>
                <a:gd name="connsiteY21" fmla="*/ 2226365 h 3856382"/>
                <a:gd name="connsiteX22" fmla="*/ 397565 w 7511975"/>
                <a:gd name="connsiteY22" fmla="*/ 2279374 h 3856382"/>
                <a:gd name="connsiteX23" fmla="*/ 450574 w 7511975"/>
                <a:gd name="connsiteY23" fmla="*/ 2358887 h 3856382"/>
                <a:gd name="connsiteX24" fmla="*/ 477078 w 7511975"/>
                <a:gd name="connsiteY24" fmla="*/ 2398643 h 3856382"/>
                <a:gd name="connsiteX25" fmla="*/ 503582 w 7511975"/>
                <a:gd name="connsiteY25" fmla="*/ 2438400 h 3856382"/>
                <a:gd name="connsiteX26" fmla="*/ 530087 w 7511975"/>
                <a:gd name="connsiteY26" fmla="*/ 2478156 h 3856382"/>
                <a:gd name="connsiteX27" fmla="*/ 569843 w 7511975"/>
                <a:gd name="connsiteY27" fmla="*/ 2703443 h 3856382"/>
                <a:gd name="connsiteX28" fmla="*/ 583095 w 7511975"/>
                <a:gd name="connsiteY28" fmla="*/ 2769704 h 3856382"/>
                <a:gd name="connsiteX29" fmla="*/ 609600 w 7511975"/>
                <a:gd name="connsiteY29" fmla="*/ 2941982 h 3856382"/>
                <a:gd name="connsiteX30" fmla="*/ 622852 w 7511975"/>
                <a:gd name="connsiteY30" fmla="*/ 2994991 h 3856382"/>
                <a:gd name="connsiteX31" fmla="*/ 649356 w 7511975"/>
                <a:gd name="connsiteY31" fmla="*/ 3140765 h 3856382"/>
                <a:gd name="connsiteX32" fmla="*/ 662608 w 7511975"/>
                <a:gd name="connsiteY32" fmla="*/ 3260034 h 3856382"/>
                <a:gd name="connsiteX33" fmla="*/ 689113 w 7511975"/>
                <a:gd name="connsiteY33" fmla="*/ 3366052 h 3856382"/>
                <a:gd name="connsiteX34" fmla="*/ 675861 w 7511975"/>
                <a:gd name="connsiteY34" fmla="*/ 3326295 h 3856382"/>
                <a:gd name="connsiteX35" fmla="*/ 622852 w 7511975"/>
                <a:gd name="connsiteY35" fmla="*/ 3286539 h 3856382"/>
                <a:gd name="connsiteX36" fmla="*/ 689113 w 7511975"/>
                <a:gd name="connsiteY36" fmla="*/ 3352800 h 3856382"/>
                <a:gd name="connsiteX37" fmla="*/ 715617 w 7511975"/>
                <a:gd name="connsiteY37" fmla="*/ 3392556 h 3856382"/>
                <a:gd name="connsiteX38" fmla="*/ 808382 w 7511975"/>
                <a:gd name="connsiteY38" fmla="*/ 3472069 h 3856382"/>
                <a:gd name="connsiteX39" fmla="*/ 848139 w 7511975"/>
                <a:gd name="connsiteY39" fmla="*/ 3485321 h 3856382"/>
                <a:gd name="connsiteX40" fmla="*/ 940904 w 7511975"/>
                <a:gd name="connsiteY40" fmla="*/ 3538330 h 3856382"/>
                <a:gd name="connsiteX41" fmla="*/ 993913 w 7511975"/>
                <a:gd name="connsiteY41" fmla="*/ 3564834 h 3856382"/>
                <a:gd name="connsiteX42" fmla="*/ 1073426 w 7511975"/>
                <a:gd name="connsiteY42" fmla="*/ 3591339 h 3856382"/>
                <a:gd name="connsiteX43" fmla="*/ 1113182 w 7511975"/>
                <a:gd name="connsiteY43" fmla="*/ 3617843 h 3856382"/>
                <a:gd name="connsiteX44" fmla="*/ 1166191 w 7511975"/>
                <a:gd name="connsiteY44" fmla="*/ 3631095 h 3856382"/>
                <a:gd name="connsiteX45" fmla="*/ 1205948 w 7511975"/>
                <a:gd name="connsiteY45" fmla="*/ 3644347 h 3856382"/>
                <a:gd name="connsiteX46" fmla="*/ 1298713 w 7511975"/>
                <a:gd name="connsiteY46" fmla="*/ 3697356 h 3856382"/>
                <a:gd name="connsiteX47" fmla="*/ 1378226 w 7511975"/>
                <a:gd name="connsiteY47" fmla="*/ 3710608 h 3856382"/>
                <a:gd name="connsiteX48" fmla="*/ 1417982 w 7511975"/>
                <a:gd name="connsiteY48" fmla="*/ 3737113 h 3856382"/>
                <a:gd name="connsiteX49" fmla="*/ 1524000 w 7511975"/>
                <a:gd name="connsiteY49" fmla="*/ 3750365 h 3856382"/>
                <a:gd name="connsiteX50" fmla="*/ 1616765 w 7511975"/>
                <a:gd name="connsiteY50" fmla="*/ 3763617 h 3856382"/>
                <a:gd name="connsiteX51" fmla="*/ 2213113 w 7511975"/>
                <a:gd name="connsiteY51" fmla="*/ 3750365 h 3856382"/>
                <a:gd name="connsiteX52" fmla="*/ 2239617 w 7511975"/>
                <a:gd name="connsiteY52" fmla="*/ 3723860 h 3856382"/>
                <a:gd name="connsiteX53" fmla="*/ 2319130 w 7511975"/>
                <a:gd name="connsiteY53" fmla="*/ 3684104 h 3856382"/>
                <a:gd name="connsiteX54" fmla="*/ 2425148 w 7511975"/>
                <a:gd name="connsiteY54" fmla="*/ 3631095 h 3856382"/>
                <a:gd name="connsiteX55" fmla="*/ 2464904 w 7511975"/>
                <a:gd name="connsiteY55" fmla="*/ 3604591 h 3856382"/>
                <a:gd name="connsiteX56" fmla="*/ 2517913 w 7511975"/>
                <a:gd name="connsiteY56" fmla="*/ 3578087 h 3856382"/>
                <a:gd name="connsiteX57" fmla="*/ 2584174 w 7511975"/>
                <a:gd name="connsiteY57" fmla="*/ 3525078 h 3856382"/>
                <a:gd name="connsiteX58" fmla="*/ 2663687 w 7511975"/>
                <a:gd name="connsiteY58" fmla="*/ 3485321 h 3856382"/>
                <a:gd name="connsiteX59" fmla="*/ 2756452 w 7511975"/>
                <a:gd name="connsiteY59" fmla="*/ 3432313 h 3856382"/>
                <a:gd name="connsiteX60" fmla="*/ 2915478 w 7511975"/>
                <a:gd name="connsiteY60" fmla="*/ 3405808 h 3856382"/>
                <a:gd name="connsiteX61" fmla="*/ 3485321 w 7511975"/>
                <a:gd name="connsiteY61" fmla="*/ 3419060 h 3856382"/>
                <a:gd name="connsiteX62" fmla="*/ 3631095 w 7511975"/>
                <a:gd name="connsiteY62" fmla="*/ 3432313 h 3856382"/>
                <a:gd name="connsiteX63" fmla="*/ 3816626 w 7511975"/>
                <a:gd name="connsiteY63" fmla="*/ 3472069 h 3856382"/>
                <a:gd name="connsiteX64" fmla="*/ 3896139 w 7511975"/>
                <a:gd name="connsiteY64" fmla="*/ 3511826 h 3856382"/>
                <a:gd name="connsiteX65" fmla="*/ 3935895 w 7511975"/>
                <a:gd name="connsiteY65" fmla="*/ 3538330 h 3856382"/>
                <a:gd name="connsiteX66" fmla="*/ 4015408 w 7511975"/>
                <a:gd name="connsiteY66" fmla="*/ 3564834 h 3856382"/>
                <a:gd name="connsiteX67" fmla="*/ 4055165 w 7511975"/>
                <a:gd name="connsiteY67" fmla="*/ 3578087 h 3856382"/>
                <a:gd name="connsiteX68" fmla="*/ 4121426 w 7511975"/>
                <a:gd name="connsiteY68" fmla="*/ 3591339 h 3856382"/>
                <a:gd name="connsiteX69" fmla="*/ 4187687 w 7511975"/>
                <a:gd name="connsiteY69" fmla="*/ 3617843 h 3856382"/>
                <a:gd name="connsiteX70" fmla="*/ 4386469 w 7511975"/>
                <a:gd name="connsiteY70" fmla="*/ 3657600 h 3856382"/>
                <a:gd name="connsiteX71" fmla="*/ 4545495 w 7511975"/>
                <a:gd name="connsiteY71" fmla="*/ 3684104 h 3856382"/>
                <a:gd name="connsiteX72" fmla="*/ 4585252 w 7511975"/>
                <a:gd name="connsiteY72" fmla="*/ 3710608 h 3856382"/>
                <a:gd name="connsiteX73" fmla="*/ 4704521 w 7511975"/>
                <a:gd name="connsiteY73" fmla="*/ 3737113 h 3856382"/>
                <a:gd name="connsiteX74" fmla="*/ 4757530 w 7511975"/>
                <a:gd name="connsiteY74" fmla="*/ 3763617 h 3856382"/>
                <a:gd name="connsiteX75" fmla="*/ 4837043 w 7511975"/>
                <a:gd name="connsiteY75" fmla="*/ 3776869 h 3856382"/>
                <a:gd name="connsiteX76" fmla="*/ 4956313 w 7511975"/>
                <a:gd name="connsiteY76" fmla="*/ 3803374 h 3856382"/>
                <a:gd name="connsiteX77" fmla="*/ 5009321 w 7511975"/>
                <a:gd name="connsiteY77" fmla="*/ 3816626 h 3856382"/>
                <a:gd name="connsiteX78" fmla="*/ 5062330 w 7511975"/>
                <a:gd name="connsiteY78" fmla="*/ 3843130 h 3856382"/>
                <a:gd name="connsiteX79" fmla="*/ 5181600 w 7511975"/>
                <a:gd name="connsiteY79" fmla="*/ 3856382 h 3856382"/>
                <a:gd name="connsiteX80" fmla="*/ 5897217 w 7511975"/>
                <a:gd name="connsiteY80" fmla="*/ 3843130 h 3856382"/>
                <a:gd name="connsiteX81" fmla="*/ 5963478 w 7511975"/>
                <a:gd name="connsiteY81" fmla="*/ 3829878 h 3856382"/>
                <a:gd name="connsiteX82" fmla="*/ 6029739 w 7511975"/>
                <a:gd name="connsiteY82" fmla="*/ 3763617 h 3856382"/>
                <a:gd name="connsiteX83" fmla="*/ 6069495 w 7511975"/>
                <a:gd name="connsiteY83" fmla="*/ 3670852 h 3856382"/>
                <a:gd name="connsiteX84" fmla="*/ 6082748 w 7511975"/>
                <a:gd name="connsiteY84" fmla="*/ 3631095 h 3856382"/>
                <a:gd name="connsiteX85" fmla="*/ 6122504 w 7511975"/>
                <a:gd name="connsiteY85" fmla="*/ 3538330 h 3856382"/>
                <a:gd name="connsiteX86" fmla="*/ 6149008 w 7511975"/>
                <a:gd name="connsiteY86" fmla="*/ 3392556 h 3856382"/>
                <a:gd name="connsiteX87" fmla="*/ 6162261 w 7511975"/>
                <a:gd name="connsiteY87" fmla="*/ 3352800 h 3856382"/>
                <a:gd name="connsiteX88" fmla="*/ 6188765 w 7511975"/>
                <a:gd name="connsiteY88" fmla="*/ 3193774 h 3856382"/>
                <a:gd name="connsiteX89" fmla="*/ 6202017 w 7511975"/>
                <a:gd name="connsiteY89" fmla="*/ 3074504 h 3856382"/>
                <a:gd name="connsiteX90" fmla="*/ 6215269 w 7511975"/>
                <a:gd name="connsiteY90" fmla="*/ 3021495 h 3856382"/>
                <a:gd name="connsiteX91" fmla="*/ 6241774 w 7511975"/>
                <a:gd name="connsiteY91" fmla="*/ 2902226 h 3856382"/>
                <a:gd name="connsiteX92" fmla="*/ 6294782 w 7511975"/>
                <a:gd name="connsiteY92" fmla="*/ 2796208 h 3856382"/>
                <a:gd name="connsiteX93" fmla="*/ 6334539 w 7511975"/>
                <a:gd name="connsiteY93" fmla="*/ 2769704 h 3856382"/>
                <a:gd name="connsiteX94" fmla="*/ 6374295 w 7511975"/>
                <a:gd name="connsiteY94" fmla="*/ 2729947 h 3856382"/>
                <a:gd name="connsiteX95" fmla="*/ 6480313 w 7511975"/>
                <a:gd name="connsiteY95" fmla="*/ 2650434 h 3856382"/>
                <a:gd name="connsiteX96" fmla="*/ 6546574 w 7511975"/>
                <a:gd name="connsiteY96" fmla="*/ 2597426 h 3856382"/>
                <a:gd name="connsiteX97" fmla="*/ 6573078 w 7511975"/>
                <a:gd name="connsiteY97" fmla="*/ 2570921 h 3856382"/>
                <a:gd name="connsiteX98" fmla="*/ 6639339 w 7511975"/>
                <a:gd name="connsiteY98" fmla="*/ 2517913 h 3856382"/>
                <a:gd name="connsiteX99" fmla="*/ 6718852 w 7511975"/>
                <a:gd name="connsiteY99" fmla="*/ 2438400 h 3856382"/>
                <a:gd name="connsiteX100" fmla="*/ 6745356 w 7511975"/>
                <a:gd name="connsiteY100" fmla="*/ 2398643 h 3856382"/>
                <a:gd name="connsiteX101" fmla="*/ 6851374 w 7511975"/>
                <a:gd name="connsiteY101" fmla="*/ 2319130 h 3856382"/>
                <a:gd name="connsiteX102" fmla="*/ 6864626 w 7511975"/>
                <a:gd name="connsiteY102" fmla="*/ 2279374 h 3856382"/>
                <a:gd name="connsiteX103" fmla="*/ 6917634 w 7511975"/>
                <a:gd name="connsiteY103" fmla="*/ 2239617 h 3856382"/>
                <a:gd name="connsiteX104" fmla="*/ 6957391 w 7511975"/>
                <a:gd name="connsiteY104" fmla="*/ 2199860 h 3856382"/>
                <a:gd name="connsiteX105" fmla="*/ 7010400 w 7511975"/>
                <a:gd name="connsiteY105" fmla="*/ 2120347 h 3856382"/>
                <a:gd name="connsiteX106" fmla="*/ 7050156 w 7511975"/>
                <a:gd name="connsiteY106" fmla="*/ 2080591 h 3856382"/>
                <a:gd name="connsiteX107" fmla="*/ 7156174 w 7511975"/>
                <a:gd name="connsiteY107" fmla="*/ 1921565 h 3856382"/>
                <a:gd name="connsiteX108" fmla="*/ 7235687 w 7511975"/>
                <a:gd name="connsiteY108" fmla="*/ 1828800 h 3856382"/>
                <a:gd name="connsiteX109" fmla="*/ 7262191 w 7511975"/>
                <a:gd name="connsiteY109" fmla="*/ 1802295 h 3856382"/>
                <a:gd name="connsiteX110" fmla="*/ 7301948 w 7511975"/>
                <a:gd name="connsiteY110" fmla="*/ 1749287 h 3856382"/>
                <a:gd name="connsiteX111" fmla="*/ 7341704 w 7511975"/>
                <a:gd name="connsiteY111" fmla="*/ 1709530 h 3856382"/>
                <a:gd name="connsiteX112" fmla="*/ 7421217 w 7511975"/>
                <a:gd name="connsiteY112" fmla="*/ 1590260 h 3856382"/>
                <a:gd name="connsiteX113" fmla="*/ 7447721 w 7511975"/>
                <a:gd name="connsiteY113" fmla="*/ 1550504 h 3856382"/>
                <a:gd name="connsiteX114" fmla="*/ 7487478 w 7511975"/>
                <a:gd name="connsiteY114" fmla="*/ 1470991 h 3856382"/>
                <a:gd name="connsiteX115" fmla="*/ 7487478 w 7511975"/>
                <a:gd name="connsiteY115" fmla="*/ 1166191 h 3856382"/>
                <a:gd name="connsiteX116" fmla="*/ 7460974 w 7511975"/>
                <a:gd name="connsiteY116" fmla="*/ 1099930 h 3856382"/>
                <a:gd name="connsiteX117" fmla="*/ 7421217 w 7511975"/>
                <a:gd name="connsiteY117" fmla="*/ 1007165 h 3856382"/>
                <a:gd name="connsiteX118" fmla="*/ 7407965 w 7511975"/>
                <a:gd name="connsiteY118" fmla="*/ 927652 h 3856382"/>
                <a:gd name="connsiteX119" fmla="*/ 7381461 w 7511975"/>
                <a:gd name="connsiteY119" fmla="*/ 848139 h 3856382"/>
                <a:gd name="connsiteX120" fmla="*/ 7368208 w 7511975"/>
                <a:gd name="connsiteY120" fmla="*/ 808382 h 3856382"/>
                <a:gd name="connsiteX121" fmla="*/ 7328452 w 7511975"/>
                <a:gd name="connsiteY121" fmla="*/ 702365 h 3856382"/>
                <a:gd name="connsiteX122" fmla="*/ 7301948 w 7511975"/>
                <a:gd name="connsiteY122" fmla="*/ 662608 h 3856382"/>
                <a:gd name="connsiteX123" fmla="*/ 7262191 w 7511975"/>
                <a:gd name="connsiteY123" fmla="*/ 636104 h 3856382"/>
                <a:gd name="connsiteX124" fmla="*/ 7195930 w 7511975"/>
                <a:gd name="connsiteY124" fmla="*/ 556591 h 3856382"/>
                <a:gd name="connsiteX125" fmla="*/ 7116417 w 7511975"/>
                <a:gd name="connsiteY125" fmla="*/ 450574 h 3856382"/>
                <a:gd name="connsiteX126" fmla="*/ 7063408 w 7511975"/>
                <a:gd name="connsiteY126" fmla="*/ 410817 h 3856382"/>
                <a:gd name="connsiteX127" fmla="*/ 6983895 w 7511975"/>
                <a:gd name="connsiteY127" fmla="*/ 357808 h 3856382"/>
                <a:gd name="connsiteX128" fmla="*/ 6957391 w 7511975"/>
                <a:gd name="connsiteY128" fmla="*/ 318052 h 3856382"/>
                <a:gd name="connsiteX129" fmla="*/ 6838121 w 7511975"/>
                <a:gd name="connsiteY129" fmla="*/ 265043 h 3856382"/>
                <a:gd name="connsiteX130" fmla="*/ 6785113 w 7511975"/>
                <a:gd name="connsiteY130" fmla="*/ 212034 h 3856382"/>
                <a:gd name="connsiteX131" fmla="*/ 6732104 w 7511975"/>
                <a:gd name="connsiteY131" fmla="*/ 185530 h 3856382"/>
                <a:gd name="connsiteX132" fmla="*/ 6692348 w 7511975"/>
                <a:gd name="connsiteY132" fmla="*/ 159026 h 3856382"/>
                <a:gd name="connsiteX133" fmla="*/ 6599582 w 7511975"/>
                <a:gd name="connsiteY133" fmla="*/ 119269 h 3856382"/>
                <a:gd name="connsiteX134" fmla="*/ 6493565 w 7511975"/>
                <a:gd name="connsiteY134" fmla="*/ 79513 h 3856382"/>
                <a:gd name="connsiteX135" fmla="*/ 6400800 w 7511975"/>
                <a:gd name="connsiteY135" fmla="*/ 53008 h 3856382"/>
                <a:gd name="connsiteX136" fmla="*/ 2345634 w 7511975"/>
                <a:gd name="connsiteY136" fmla="*/ 39756 h 3856382"/>
                <a:gd name="connsiteX137" fmla="*/ 2173356 w 7511975"/>
                <a:gd name="connsiteY137" fmla="*/ 26504 h 3856382"/>
                <a:gd name="connsiteX138" fmla="*/ 1868556 w 7511975"/>
                <a:gd name="connsiteY138" fmla="*/ 0 h 3856382"/>
                <a:gd name="connsiteX139" fmla="*/ 1364974 w 7511975"/>
                <a:gd name="connsiteY139" fmla="*/ 26504 h 3856382"/>
                <a:gd name="connsiteX140" fmla="*/ 1325217 w 7511975"/>
                <a:gd name="connsiteY140" fmla="*/ 53008 h 3856382"/>
                <a:gd name="connsiteX141" fmla="*/ 1258956 w 7511975"/>
                <a:gd name="connsiteY141" fmla="*/ 79513 h 3856382"/>
                <a:gd name="connsiteX142" fmla="*/ 1179443 w 7511975"/>
                <a:gd name="connsiteY142" fmla="*/ 106017 h 3856382"/>
                <a:gd name="connsiteX143" fmla="*/ 1033669 w 7511975"/>
                <a:gd name="connsiteY143" fmla="*/ 159026 h 3856382"/>
                <a:gd name="connsiteX144" fmla="*/ 993913 w 7511975"/>
                <a:gd name="connsiteY144" fmla="*/ 172278 h 3856382"/>
                <a:gd name="connsiteX145" fmla="*/ 887895 w 7511975"/>
                <a:gd name="connsiteY145" fmla="*/ 198782 h 3856382"/>
                <a:gd name="connsiteX146" fmla="*/ 834887 w 7511975"/>
                <a:gd name="connsiteY146" fmla="*/ 225287 h 3856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7511975" h="3856382">
                  <a:moveTo>
                    <a:pt x="1073426" y="225287"/>
                  </a:moveTo>
                  <a:cubicBezTo>
                    <a:pt x="909982" y="229704"/>
                    <a:pt x="746266" y="228124"/>
                    <a:pt x="583095" y="238539"/>
                  </a:cubicBezTo>
                  <a:cubicBezTo>
                    <a:pt x="538138" y="241409"/>
                    <a:pt x="450574" y="265043"/>
                    <a:pt x="450574" y="265043"/>
                  </a:cubicBezTo>
                  <a:cubicBezTo>
                    <a:pt x="437322" y="273878"/>
                    <a:pt x="425063" y="284424"/>
                    <a:pt x="410817" y="291547"/>
                  </a:cubicBezTo>
                  <a:cubicBezTo>
                    <a:pt x="398323" y="297794"/>
                    <a:pt x="383272" y="298016"/>
                    <a:pt x="371061" y="304800"/>
                  </a:cubicBezTo>
                  <a:cubicBezTo>
                    <a:pt x="343216" y="320270"/>
                    <a:pt x="291548" y="357808"/>
                    <a:pt x="291548" y="357808"/>
                  </a:cubicBezTo>
                  <a:cubicBezTo>
                    <a:pt x="282713" y="371060"/>
                    <a:pt x="276305" y="386303"/>
                    <a:pt x="265043" y="397565"/>
                  </a:cubicBezTo>
                  <a:cubicBezTo>
                    <a:pt x="212882" y="449726"/>
                    <a:pt x="238125" y="398116"/>
                    <a:pt x="198782" y="450574"/>
                  </a:cubicBezTo>
                  <a:cubicBezTo>
                    <a:pt x="73438" y="617700"/>
                    <a:pt x="184171" y="466544"/>
                    <a:pt x="132521" y="569843"/>
                  </a:cubicBezTo>
                  <a:cubicBezTo>
                    <a:pt x="81145" y="672594"/>
                    <a:pt x="126072" y="549436"/>
                    <a:pt x="92765" y="649356"/>
                  </a:cubicBezTo>
                  <a:cubicBezTo>
                    <a:pt x="58277" y="856289"/>
                    <a:pt x="113205" y="574780"/>
                    <a:pt x="26504" y="834887"/>
                  </a:cubicBezTo>
                  <a:lnTo>
                    <a:pt x="0" y="914400"/>
                  </a:lnTo>
                  <a:cubicBezTo>
                    <a:pt x="4417" y="1157356"/>
                    <a:pt x="1117" y="1400576"/>
                    <a:pt x="13252" y="1643269"/>
                  </a:cubicBezTo>
                  <a:cubicBezTo>
                    <a:pt x="14440" y="1667028"/>
                    <a:pt x="31626" y="1687174"/>
                    <a:pt x="39756" y="1709530"/>
                  </a:cubicBezTo>
                  <a:cubicBezTo>
                    <a:pt x="130926" y="1960247"/>
                    <a:pt x="16771" y="1676810"/>
                    <a:pt x="92765" y="1828800"/>
                  </a:cubicBezTo>
                  <a:cubicBezTo>
                    <a:pt x="103403" y="1850077"/>
                    <a:pt x="108631" y="1873783"/>
                    <a:pt x="119269" y="1895060"/>
                  </a:cubicBezTo>
                  <a:cubicBezTo>
                    <a:pt x="126392" y="1909306"/>
                    <a:pt x="137872" y="1920988"/>
                    <a:pt x="145774" y="1934817"/>
                  </a:cubicBezTo>
                  <a:cubicBezTo>
                    <a:pt x="173768" y="1983807"/>
                    <a:pt x="169802" y="1998602"/>
                    <a:pt x="212034" y="2040834"/>
                  </a:cubicBezTo>
                  <a:cubicBezTo>
                    <a:pt x="227652" y="2056452"/>
                    <a:pt x="250369" y="2064083"/>
                    <a:pt x="265043" y="2080591"/>
                  </a:cubicBezTo>
                  <a:cubicBezTo>
                    <a:pt x="286206" y="2104399"/>
                    <a:pt x="300382" y="2133600"/>
                    <a:pt x="318052" y="2160104"/>
                  </a:cubicBezTo>
                  <a:cubicBezTo>
                    <a:pt x="326887" y="2173356"/>
                    <a:pt x="333294" y="2188598"/>
                    <a:pt x="344556" y="2199860"/>
                  </a:cubicBezTo>
                  <a:lnTo>
                    <a:pt x="371061" y="2226365"/>
                  </a:lnTo>
                  <a:cubicBezTo>
                    <a:pt x="379896" y="2244035"/>
                    <a:pt x="387401" y="2262434"/>
                    <a:pt x="397565" y="2279374"/>
                  </a:cubicBezTo>
                  <a:cubicBezTo>
                    <a:pt x="413954" y="2306689"/>
                    <a:pt x="432904" y="2332383"/>
                    <a:pt x="450574" y="2358887"/>
                  </a:cubicBezTo>
                  <a:lnTo>
                    <a:pt x="477078" y="2398643"/>
                  </a:lnTo>
                  <a:lnTo>
                    <a:pt x="503582" y="2438400"/>
                  </a:lnTo>
                  <a:lnTo>
                    <a:pt x="530087" y="2478156"/>
                  </a:lnTo>
                  <a:cubicBezTo>
                    <a:pt x="576780" y="2664931"/>
                    <a:pt x="541052" y="2501903"/>
                    <a:pt x="569843" y="2703443"/>
                  </a:cubicBezTo>
                  <a:cubicBezTo>
                    <a:pt x="573028" y="2725741"/>
                    <a:pt x="579392" y="2747486"/>
                    <a:pt x="583095" y="2769704"/>
                  </a:cubicBezTo>
                  <a:cubicBezTo>
                    <a:pt x="592647" y="2827015"/>
                    <a:pt x="599503" y="2884764"/>
                    <a:pt x="609600" y="2941982"/>
                  </a:cubicBezTo>
                  <a:cubicBezTo>
                    <a:pt x="612765" y="2959918"/>
                    <a:pt x="619594" y="2977071"/>
                    <a:pt x="622852" y="2994991"/>
                  </a:cubicBezTo>
                  <a:cubicBezTo>
                    <a:pt x="654507" y="3169099"/>
                    <a:pt x="619299" y="3020536"/>
                    <a:pt x="649356" y="3140765"/>
                  </a:cubicBezTo>
                  <a:cubicBezTo>
                    <a:pt x="653773" y="3180521"/>
                    <a:pt x="656032" y="3220577"/>
                    <a:pt x="662608" y="3260034"/>
                  </a:cubicBezTo>
                  <a:cubicBezTo>
                    <a:pt x="673066" y="3322783"/>
                    <a:pt x="689113" y="3283475"/>
                    <a:pt x="689113" y="3366052"/>
                  </a:cubicBezTo>
                  <a:cubicBezTo>
                    <a:pt x="689113" y="3380021"/>
                    <a:pt x="684804" y="3337026"/>
                    <a:pt x="675861" y="3326295"/>
                  </a:cubicBezTo>
                  <a:cubicBezTo>
                    <a:pt x="661721" y="3309327"/>
                    <a:pt x="640522" y="3299791"/>
                    <a:pt x="622852" y="3286539"/>
                  </a:cubicBezTo>
                  <a:cubicBezTo>
                    <a:pt x="693528" y="3392553"/>
                    <a:pt x="600766" y="3264453"/>
                    <a:pt x="689113" y="3352800"/>
                  </a:cubicBezTo>
                  <a:cubicBezTo>
                    <a:pt x="700375" y="3364062"/>
                    <a:pt x="705421" y="3380321"/>
                    <a:pt x="715617" y="3392556"/>
                  </a:cubicBezTo>
                  <a:cubicBezTo>
                    <a:pt x="736980" y="3418191"/>
                    <a:pt x="780463" y="3456116"/>
                    <a:pt x="808382" y="3472069"/>
                  </a:cubicBezTo>
                  <a:cubicBezTo>
                    <a:pt x="820511" y="3479000"/>
                    <a:pt x="834887" y="3480904"/>
                    <a:pt x="848139" y="3485321"/>
                  </a:cubicBezTo>
                  <a:cubicBezTo>
                    <a:pt x="894735" y="3531919"/>
                    <a:pt x="856814" y="3500957"/>
                    <a:pt x="940904" y="3538330"/>
                  </a:cubicBezTo>
                  <a:cubicBezTo>
                    <a:pt x="958957" y="3546353"/>
                    <a:pt x="975571" y="3557497"/>
                    <a:pt x="993913" y="3564834"/>
                  </a:cubicBezTo>
                  <a:cubicBezTo>
                    <a:pt x="1019853" y="3575210"/>
                    <a:pt x="1073426" y="3591339"/>
                    <a:pt x="1073426" y="3591339"/>
                  </a:cubicBezTo>
                  <a:cubicBezTo>
                    <a:pt x="1086678" y="3600174"/>
                    <a:pt x="1098543" y="3611569"/>
                    <a:pt x="1113182" y="3617843"/>
                  </a:cubicBezTo>
                  <a:cubicBezTo>
                    <a:pt x="1129923" y="3625018"/>
                    <a:pt x="1148678" y="3626091"/>
                    <a:pt x="1166191" y="3631095"/>
                  </a:cubicBezTo>
                  <a:cubicBezTo>
                    <a:pt x="1179623" y="3634933"/>
                    <a:pt x="1192696" y="3639930"/>
                    <a:pt x="1205948" y="3644347"/>
                  </a:cubicBezTo>
                  <a:cubicBezTo>
                    <a:pt x="1232568" y="3662095"/>
                    <a:pt x="1268139" y="3688184"/>
                    <a:pt x="1298713" y="3697356"/>
                  </a:cubicBezTo>
                  <a:cubicBezTo>
                    <a:pt x="1324450" y="3705077"/>
                    <a:pt x="1351722" y="3706191"/>
                    <a:pt x="1378226" y="3710608"/>
                  </a:cubicBezTo>
                  <a:cubicBezTo>
                    <a:pt x="1391478" y="3719443"/>
                    <a:pt x="1402616" y="3732922"/>
                    <a:pt x="1417982" y="3737113"/>
                  </a:cubicBezTo>
                  <a:cubicBezTo>
                    <a:pt x="1452341" y="3746484"/>
                    <a:pt x="1488698" y="3745658"/>
                    <a:pt x="1524000" y="3750365"/>
                  </a:cubicBezTo>
                  <a:lnTo>
                    <a:pt x="1616765" y="3763617"/>
                  </a:lnTo>
                  <a:cubicBezTo>
                    <a:pt x="1815548" y="3759200"/>
                    <a:pt x="2014685" y="3763031"/>
                    <a:pt x="2213113" y="3750365"/>
                  </a:cubicBezTo>
                  <a:cubicBezTo>
                    <a:pt x="2225582" y="3749569"/>
                    <a:pt x="2229861" y="3731665"/>
                    <a:pt x="2239617" y="3723860"/>
                  </a:cubicBezTo>
                  <a:cubicBezTo>
                    <a:pt x="2276315" y="3694502"/>
                    <a:pt x="2277141" y="3698100"/>
                    <a:pt x="2319130" y="3684104"/>
                  </a:cubicBezTo>
                  <a:cubicBezTo>
                    <a:pt x="2436857" y="3595808"/>
                    <a:pt x="2309359" y="3680718"/>
                    <a:pt x="2425148" y="3631095"/>
                  </a:cubicBezTo>
                  <a:cubicBezTo>
                    <a:pt x="2439787" y="3624821"/>
                    <a:pt x="2451076" y="3612493"/>
                    <a:pt x="2464904" y="3604591"/>
                  </a:cubicBezTo>
                  <a:cubicBezTo>
                    <a:pt x="2482056" y="3594790"/>
                    <a:pt x="2500761" y="3587888"/>
                    <a:pt x="2517913" y="3578087"/>
                  </a:cubicBezTo>
                  <a:cubicBezTo>
                    <a:pt x="2589286" y="3537302"/>
                    <a:pt x="2529759" y="3568609"/>
                    <a:pt x="2584174" y="3525078"/>
                  </a:cubicBezTo>
                  <a:cubicBezTo>
                    <a:pt x="2647472" y="3474441"/>
                    <a:pt x="2598367" y="3517981"/>
                    <a:pt x="2663687" y="3485321"/>
                  </a:cubicBezTo>
                  <a:cubicBezTo>
                    <a:pt x="2740585" y="3446872"/>
                    <a:pt x="2663516" y="3467164"/>
                    <a:pt x="2756452" y="3432313"/>
                  </a:cubicBezTo>
                  <a:cubicBezTo>
                    <a:pt x="2800237" y="3415894"/>
                    <a:pt x="2876984" y="3410620"/>
                    <a:pt x="2915478" y="3405808"/>
                  </a:cubicBezTo>
                  <a:lnTo>
                    <a:pt x="3485321" y="3419060"/>
                  </a:lnTo>
                  <a:cubicBezTo>
                    <a:pt x="3534079" y="3420866"/>
                    <a:pt x="3582751" y="3425721"/>
                    <a:pt x="3631095" y="3432313"/>
                  </a:cubicBezTo>
                  <a:cubicBezTo>
                    <a:pt x="3753802" y="3449046"/>
                    <a:pt x="3740427" y="3446670"/>
                    <a:pt x="3816626" y="3472069"/>
                  </a:cubicBezTo>
                  <a:cubicBezTo>
                    <a:pt x="3930551" y="3548022"/>
                    <a:pt x="3786415" y="3456965"/>
                    <a:pt x="3896139" y="3511826"/>
                  </a:cubicBezTo>
                  <a:cubicBezTo>
                    <a:pt x="3910385" y="3518949"/>
                    <a:pt x="3921341" y="3531862"/>
                    <a:pt x="3935895" y="3538330"/>
                  </a:cubicBezTo>
                  <a:cubicBezTo>
                    <a:pt x="3961425" y="3549677"/>
                    <a:pt x="3988904" y="3555999"/>
                    <a:pt x="4015408" y="3564834"/>
                  </a:cubicBezTo>
                  <a:cubicBezTo>
                    <a:pt x="4028660" y="3569252"/>
                    <a:pt x="4041467" y="3575347"/>
                    <a:pt x="4055165" y="3578087"/>
                  </a:cubicBezTo>
                  <a:cubicBezTo>
                    <a:pt x="4077252" y="3582504"/>
                    <a:pt x="4099852" y="3584867"/>
                    <a:pt x="4121426" y="3591339"/>
                  </a:cubicBezTo>
                  <a:cubicBezTo>
                    <a:pt x="4144211" y="3598174"/>
                    <a:pt x="4164609" y="3612073"/>
                    <a:pt x="4187687" y="3617843"/>
                  </a:cubicBezTo>
                  <a:cubicBezTo>
                    <a:pt x="4253242" y="3634232"/>
                    <a:pt x="4320208" y="3644348"/>
                    <a:pt x="4386469" y="3657600"/>
                  </a:cubicBezTo>
                  <a:cubicBezTo>
                    <a:pt x="4483351" y="3676977"/>
                    <a:pt x="4430443" y="3667668"/>
                    <a:pt x="4545495" y="3684104"/>
                  </a:cubicBezTo>
                  <a:cubicBezTo>
                    <a:pt x="4558747" y="3692939"/>
                    <a:pt x="4570142" y="3705571"/>
                    <a:pt x="4585252" y="3710608"/>
                  </a:cubicBezTo>
                  <a:cubicBezTo>
                    <a:pt x="4716316" y="3754295"/>
                    <a:pt x="4619637" y="3700734"/>
                    <a:pt x="4704521" y="3737113"/>
                  </a:cubicBezTo>
                  <a:cubicBezTo>
                    <a:pt x="4722679" y="3744895"/>
                    <a:pt x="4738608" y="3757940"/>
                    <a:pt x="4757530" y="3763617"/>
                  </a:cubicBezTo>
                  <a:cubicBezTo>
                    <a:pt x="4783267" y="3771338"/>
                    <a:pt x="4810695" y="3771599"/>
                    <a:pt x="4837043" y="3776869"/>
                  </a:cubicBezTo>
                  <a:cubicBezTo>
                    <a:pt x="4876979" y="3784856"/>
                    <a:pt x="4916629" y="3794216"/>
                    <a:pt x="4956313" y="3803374"/>
                  </a:cubicBezTo>
                  <a:cubicBezTo>
                    <a:pt x="4974060" y="3807469"/>
                    <a:pt x="4992267" y="3810231"/>
                    <a:pt x="5009321" y="3816626"/>
                  </a:cubicBezTo>
                  <a:cubicBezTo>
                    <a:pt x="5027818" y="3823562"/>
                    <a:pt x="5043081" y="3838688"/>
                    <a:pt x="5062330" y="3843130"/>
                  </a:cubicBezTo>
                  <a:cubicBezTo>
                    <a:pt x="5101307" y="3852125"/>
                    <a:pt x="5141843" y="3851965"/>
                    <a:pt x="5181600" y="3856382"/>
                  </a:cubicBezTo>
                  <a:lnTo>
                    <a:pt x="5897217" y="3843130"/>
                  </a:lnTo>
                  <a:cubicBezTo>
                    <a:pt x="5919728" y="3842367"/>
                    <a:pt x="5944163" y="3841467"/>
                    <a:pt x="5963478" y="3829878"/>
                  </a:cubicBezTo>
                  <a:cubicBezTo>
                    <a:pt x="5990262" y="3813807"/>
                    <a:pt x="6029739" y="3763617"/>
                    <a:pt x="6029739" y="3763617"/>
                  </a:cubicBezTo>
                  <a:cubicBezTo>
                    <a:pt x="6060814" y="3670388"/>
                    <a:pt x="6020373" y="3785469"/>
                    <a:pt x="6069495" y="3670852"/>
                  </a:cubicBezTo>
                  <a:cubicBezTo>
                    <a:pt x="6074998" y="3658012"/>
                    <a:pt x="6077245" y="3643935"/>
                    <a:pt x="6082748" y="3631095"/>
                  </a:cubicBezTo>
                  <a:cubicBezTo>
                    <a:pt x="6101448" y="3587463"/>
                    <a:pt x="6112941" y="3581363"/>
                    <a:pt x="6122504" y="3538330"/>
                  </a:cubicBezTo>
                  <a:cubicBezTo>
                    <a:pt x="6146123" y="3432041"/>
                    <a:pt x="6124900" y="3488986"/>
                    <a:pt x="6149008" y="3392556"/>
                  </a:cubicBezTo>
                  <a:cubicBezTo>
                    <a:pt x="6152396" y="3379004"/>
                    <a:pt x="6158873" y="3366352"/>
                    <a:pt x="6162261" y="3352800"/>
                  </a:cubicBezTo>
                  <a:cubicBezTo>
                    <a:pt x="6173830" y="3306524"/>
                    <a:pt x="6183156" y="3238649"/>
                    <a:pt x="6188765" y="3193774"/>
                  </a:cubicBezTo>
                  <a:cubicBezTo>
                    <a:pt x="6193726" y="3154082"/>
                    <a:pt x="6195935" y="3114040"/>
                    <a:pt x="6202017" y="3074504"/>
                  </a:cubicBezTo>
                  <a:cubicBezTo>
                    <a:pt x="6204786" y="3056502"/>
                    <a:pt x="6211173" y="3039242"/>
                    <a:pt x="6215269" y="3021495"/>
                  </a:cubicBezTo>
                  <a:cubicBezTo>
                    <a:pt x="6224427" y="2981812"/>
                    <a:pt x="6232616" y="2941909"/>
                    <a:pt x="6241774" y="2902226"/>
                  </a:cubicBezTo>
                  <a:cubicBezTo>
                    <a:pt x="6254343" y="2847762"/>
                    <a:pt x="6251423" y="2839567"/>
                    <a:pt x="6294782" y="2796208"/>
                  </a:cubicBezTo>
                  <a:cubicBezTo>
                    <a:pt x="6306044" y="2784946"/>
                    <a:pt x="6322303" y="2779900"/>
                    <a:pt x="6334539" y="2769704"/>
                  </a:cubicBezTo>
                  <a:cubicBezTo>
                    <a:pt x="6348937" y="2757706"/>
                    <a:pt x="6359790" y="2741815"/>
                    <a:pt x="6374295" y="2729947"/>
                  </a:cubicBezTo>
                  <a:cubicBezTo>
                    <a:pt x="6408484" y="2701974"/>
                    <a:pt x="6445299" y="2677367"/>
                    <a:pt x="6480313" y="2650434"/>
                  </a:cubicBezTo>
                  <a:cubicBezTo>
                    <a:pt x="6502732" y="2633188"/>
                    <a:pt x="6526574" y="2617427"/>
                    <a:pt x="6546574" y="2597426"/>
                  </a:cubicBezTo>
                  <a:cubicBezTo>
                    <a:pt x="6555409" y="2588591"/>
                    <a:pt x="6563592" y="2579052"/>
                    <a:pt x="6573078" y="2570921"/>
                  </a:cubicBezTo>
                  <a:cubicBezTo>
                    <a:pt x="6594554" y="2552513"/>
                    <a:pt x="6618410" y="2536939"/>
                    <a:pt x="6639339" y="2517913"/>
                  </a:cubicBezTo>
                  <a:cubicBezTo>
                    <a:pt x="6667074" y="2492699"/>
                    <a:pt x="6698061" y="2469588"/>
                    <a:pt x="6718852" y="2438400"/>
                  </a:cubicBezTo>
                  <a:cubicBezTo>
                    <a:pt x="6727687" y="2425148"/>
                    <a:pt x="6733517" y="2409298"/>
                    <a:pt x="6745356" y="2398643"/>
                  </a:cubicBezTo>
                  <a:cubicBezTo>
                    <a:pt x="6778190" y="2369092"/>
                    <a:pt x="6851374" y="2319130"/>
                    <a:pt x="6851374" y="2319130"/>
                  </a:cubicBezTo>
                  <a:cubicBezTo>
                    <a:pt x="6855791" y="2305878"/>
                    <a:pt x="6855683" y="2290105"/>
                    <a:pt x="6864626" y="2279374"/>
                  </a:cubicBezTo>
                  <a:cubicBezTo>
                    <a:pt x="6878766" y="2262406"/>
                    <a:pt x="6900865" y="2253991"/>
                    <a:pt x="6917634" y="2239617"/>
                  </a:cubicBezTo>
                  <a:cubicBezTo>
                    <a:pt x="6931864" y="2227420"/>
                    <a:pt x="6945885" y="2214654"/>
                    <a:pt x="6957391" y="2199860"/>
                  </a:cubicBezTo>
                  <a:cubicBezTo>
                    <a:pt x="6976948" y="2174716"/>
                    <a:pt x="6987876" y="2142871"/>
                    <a:pt x="7010400" y="2120347"/>
                  </a:cubicBezTo>
                  <a:cubicBezTo>
                    <a:pt x="7023652" y="2107095"/>
                    <a:pt x="7039263" y="2095841"/>
                    <a:pt x="7050156" y="2080591"/>
                  </a:cubicBezTo>
                  <a:cubicBezTo>
                    <a:pt x="7131761" y="1966345"/>
                    <a:pt x="6985776" y="2091969"/>
                    <a:pt x="7156174" y="1921565"/>
                  </a:cubicBezTo>
                  <a:cubicBezTo>
                    <a:pt x="7216110" y="1861627"/>
                    <a:pt x="7144466" y="1935224"/>
                    <a:pt x="7235687" y="1828800"/>
                  </a:cubicBezTo>
                  <a:cubicBezTo>
                    <a:pt x="7243818" y="1819314"/>
                    <a:pt x="7254192" y="1811893"/>
                    <a:pt x="7262191" y="1802295"/>
                  </a:cubicBezTo>
                  <a:cubicBezTo>
                    <a:pt x="7276331" y="1785327"/>
                    <a:pt x="7287574" y="1766057"/>
                    <a:pt x="7301948" y="1749287"/>
                  </a:cubicBezTo>
                  <a:cubicBezTo>
                    <a:pt x="7314145" y="1735057"/>
                    <a:pt x="7330198" y="1724324"/>
                    <a:pt x="7341704" y="1709530"/>
                  </a:cubicBezTo>
                  <a:cubicBezTo>
                    <a:pt x="7341720" y="1709510"/>
                    <a:pt x="7407958" y="1610149"/>
                    <a:pt x="7421217" y="1590260"/>
                  </a:cubicBezTo>
                  <a:cubicBezTo>
                    <a:pt x="7430052" y="1577008"/>
                    <a:pt x="7442684" y="1565614"/>
                    <a:pt x="7447721" y="1550504"/>
                  </a:cubicBezTo>
                  <a:cubicBezTo>
                    <a:pt x="7466011" y="1495637"/>
                    <a:pt x="7453225" y="1522370"/>
                    <a:pt x="7487478" y="1470991"/>
                  </a:cubicBezTo>
                  <a:cubicBezTo>
                    <a:pt x="7504207" y="1337158"/>
                    <a:pt x="7511975" y="1329504"/>
                    <a:pt x="7487478" y="1166191"/>
                  </a:cubicBezTo>
                  <a:cubicBezTo>
                    <a:pt x="7483949" y="1142666"/>
                    <a:pt x="7468497" y="1122498"/>
                    <a:pt x="7460974" y="1099930"/>
                  </a:cubicBezTo>
                  <a:cubicBezTo>
                    <a:pt x="7432449" y="1014357"/>
                    <a:pt x="7467800" y="1077040"/>
                    <a:pt x="7421217" y="1007165"/>
                  </a:cubicBezTo>
                  <a:cubicBezTo>
                    <a:pt x="7416800" y="980661"/>
                    <a:pt x="7414482" y="953720"/>
                    <a:pt x="7407965" y="927652"/>
                  </a:cubicBezTo>
                  <a:cubicBezTo>
                    <a:pt x="7401189" y="900548"/>
                    <a:pt x="7390296" y="874643"/>
                    <a:pt x="7381461" y="848139"/>
                  </a:cubicBezTo>
                  <a:cubicBezTo>
                    <a:pt x="7377043" y="834887"/>
                    <a:pt x="7371596" y="821934"/>
                    <a:pt x="7368208" y="808382"/>
                  </a:cubicBezTo>
                  <a:cubicBezTo>
                    <a:pt x="7353714" y="750406"/>
                    <a:pt x="7359251" y="756265"/>
                    <a:pt x="7328452" y="702365"/>
                  </a:cubicBezTo>
                  <a:cubicBezTo>
                    <a:pt x="7320550" y="688536"/>
                    <a:pt x="7313210" y="673870"/>
                    <a:pt x="7301948" y="662608"/>
                  </a:cubicBezTo>
                  <a:cubicBezTo>
                    <a:pt x="7290686" y="651346"/>
                    <a:pt x="7275443" y="644939"/>
                    <a:pt x="7262191" y="636104"/>
                  </a:cubicBezTo>
                  <a:cubicBezTo>
                    <a:pt x="7193715" y="499150"/>
                    <a:pt x="7280221" y="650246"/>
                    <a:pt x="7195930" y="556591"/>
                  </a:cubicBezTo>
                  <a:cubicBezTo>
                    <a:pt x="7166379" y="523757"/>
                    <a:pt x="7151756" y="477078"/>
                    <a:pt x="7116417" y="450574"/>
                  </a:cubicBezTo>
                  <a:cubicBezTo>
                    <a:pt x="7098747" y="437322"/>
                    <a:pt x="7080178" y="425191"/>
                    <a:pt x="7063408" y="410817"/>
                  </a:cubicBezTo>
                  <a:cubicBezTo>
                    <a:pt x="7000237" y="356670"/>
                    <a:pt x="7051522" y="380350"/>
                    <a:pt x="6983895" y="357808"/>
                  </a:cubicBezTo>
                  <a:cubicBezTo>
                    <a:pt x="6975060" y="344556"/>
                    <a:pt x="6969626" y="328248"/>
                    <a:pt x="6957391" y="318052"/>
                  </a:cubicBezTo>
                  <a:cubicBezTo>
                    <a:pt x="6940246" y="303764"/>
                    <a:pt x="6853919" y="271362"/>
                    <a:pt x="6838121" y="265043"/>
                  </a:cubicBezTo>
                  <a:cubicBezTo>
                    <a:pt x="6820452" y="247373"/>
                    <a:pt x="6805104" y="227027"/>
                    <a:pt x="6785113" y="212034"/>
                  </a:cubicBezTo>
                  <a:cubicBezTo>
                    <a:pt x="6769309" y="200181"/>
                    <a:pt x="6749256" y="195331"/>
                    <a:pt x="6732104" y="185530"/>
                  </a:cubicBezTo>
                  <a:cubicBezTo>
                    <a:pt x="6718276" y="177628"/>
                    <a:pt x="6706176" y="166928"/>
                    <a:pt x="6692348" y="159026"/>
                  </a:cubicBezTo>
                  <a:cubicBezTo>
                    <a:pt x="6604440" y="108793"/>
                    <a:pt x="6673923" y="151129"/>
                    <a:pt x="6599582" y="119269"/>
                  </a:cubicBezTo>
                  <a:cubicBezTo>
                    <a:pt x="6476053" y="66328"/>
                    <a:pt x="6615738" y="114420"/>
                    <a:pt x="6493565" y="79513"/>
                  </a:cubicBezTo>
                  <a:cubicBezTo>
                    <a:pt x="6471323" y="73158"/>
                    <a:pt x="6421996" y="53145"/>
                    <a:pt x="6400800" y="53008"/>
                  </a:cubicBezTo>
                  <a:lnTo>
                    <a:pt x="2345634" y="39756"/>
                  </a:lnTo>
                  <a:lnTo>
                    <a:pt x="2173356" y="26504"/>
                  </a:lnTo>
                  <a:lnTo>
                    <a:pt x="1868556" y="0"/>
                  </a:lnTo>
                  <a:cubicBezTo>
                    <a:pt x="1700695" y="8835"/>
                    <a:pt x="1532273" y="10182"/>
                    <a:pt x="1364974" y="26504"/>
                  </a:cubicBezTo>
                  <a:cubicBezTo>
                    <a:pt x="1349122" y="28051"/>
                    <a:pt x="1339463" y="45885"/>
                    <a:pt x="1325217" y="53008"/>
                  </a:cubicBezTo>
                  <a:cubicBezTo>
                    <a:pt x="1303940" y="63647"/>
                    <a:pt x="1281312" y="71383"/>
                    <a:pt x="1258956" y="79513"/>
                  </a:cubicBezTo>
                  <a:cubicBezTo>
                    <a:pt x="1232700" y="89061"/>
                    <a:pt x="1205383" y="95641"/>
                    <a:pt x="1179443" y="106017"/>
                  </a:cubicBezTo>
                  <a:cubicBezTo>
                    <a:pt x="1087246" y="142895"/>
                    <a:pt x="1135745" y="125000"/>
                    <a:pt x="1033669" y="159026"/>
                  </a:cubicBezTo>
                  <a:cubicBezTo>
                    <a:pt x="1020417" y="163443"/>
                    <a:pt x="1007611" y="169539"/>
                    <a:pt x="993913" y="172278"/>
                  </a:cubicBezTo>
                  <a:cubicBezTo>
                    <a:pt x="913954" y="188270"/>
                    <a:pt x="949021" y="178407"/>
                    <a:pt x="887895" y="198782"/>
                  </a:cubicBezTo>
                  <a:cubicBezTo>
                    <a:pt x="855144" y="231534"/>
                    <a:pt x="873885" y="225287"/>
                    <a:pt x="834887" y="225287"/>
                  </a:cubicBezTo>
                </a:path>
              </a:pathLst>
            </a:cu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62" name="Picture 14" descr="C:\Users\scott.hamstra\AppData\Local\Microsoft\Windows\Temporary Internet Files\Content.IE5\IFXNYFZ2\MC900014438[1].wmf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52400" y="5065776"/>
              <a:ext cx="1483157" cy="1792224"/>
            </a:xfrm>
            <a:prstGeom prst="rect">
              <a:avLst/>
            </a:prstGeom>
            <a:noFill/>
          </p:spPr>
        </p:pic>
        <p:pic>
          <p:nvPicPr>
            <p:cNvPr id="2065" name="Picture 17" descr="C:\Users\scott.hamstra\AppData\Local\Microsoft\Windows\Temporary Internet Files\Content.IE5\QU8F6ORY\MC900014430[1].wmf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010400" y="5715000"/>
              <a:ext cx="1792681" cy="938381"/>
            </a:xfrm>
            <a:prstGeom prst="rect">
              <a:avLst/>
            </a:prstGeom>
            <a:noFill/>
          </p:spPr>
        </p:pic>
        <p:pic>
          <p:nvPicPr>
            <p:cNvPr id="2066" name="Picture 18" descr="C:\Users\scott.hamstra\AppData\Local\Microsoft\Windows\Temporary Internet Files\Content.IE5\MGBNT55A\MC900230743[1].wm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733800" y="5181600"/>
              <a:ext cx="1066800" cy="145140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153400" cy="8382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IHS </a:t>
            </a:r>
            <a:r>
              <a:rPr lang="en-US" sz="4000" b="0" dirty="0"/>
              <a:t>Data Exchange Background</a:t>
            </a:r>
          </a:p>
        </p:txBody>
      </p:sp>
      <p:grpSp>
        <p:nvGrpSpPr>
          <p:cNvPr id="29" name="Group 28" descr="Also known as Immunization Registries, Immunization Information Systems (IIS) are confidential, population-based, computerized information systems. They collect vaccination data about all children within a geographic area (usually statewide).&#10;Some registries also collect vaccine data for adults.&#10;This slide shows clipart describing this diagram."/>
          <p:cNvGrpSpPr/>
          <p:nvPr/>
        </p:nvGrpSpPr>
        <p:grpSpPr>
          <a:xfrm>
            <a:off x="0" y="838200"/>
            <a:ext cx="9144000" cy="6019800"/>
            <a:chOff x="0" y="838200"/>
            <a:chExt cx="9144000" cy="6019800"/>
          </a:xfrm>
        </p:grpSpPr>
        <p:pic>
          <p:nvPicPr>
            <p:cNvPr id="2051" name="Picture 3" descr="C:\Users\scott.hamstra\AppData\Local\Microsoft\Windows\Temporary Internet Files\Content.IE5\NJ8C5VCY\MC900438706[1]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38600" y="838200"/>
              <a:ext cx="1433431" cy="1828800"/>
            </a:xfrm>
            <a:prstGeom prst="rect">
              <a:avLst/>
            </a:prstGeom>
            <a:noFill/>
          </p:spPr>
        </p:pic>
        <p:pic>
          <p:nvPicPr>
            <p:cNvPr id="2053" name="Picture 5" descr="C:\Users\scott.hamstra\AppData\Local\Microsoft\Windows\Temporary Internet Files\Content.IE5\IFXNYFZ2\MC900436043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19400" y="1905000"/>
              <a:ext cx="968922" cy="762000"/>
            </a:xfrm>
            <a:prstGeom prst="rect">
              <a:avLst/>
            </a:prstGeom>
            <a:noFill/>
          </p:spPr>
        </p:pic>
        <p:pic>
          <p:nvPicPr>
            <p:cNvPr id="2055" name="Picture 7" descr="C:\Users\scott.hamstra\AppData\Local\Microsoft\Windows\Temporary Internet Files\Content.IE5\MGBNT55A\MC900438229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38800" y="1371600"/>
              <a:ext cx="1029542" cy="685800"/>
            </a:xfrm>
            <a:prstGeom prst="rect">
              <a:avLst/>
            </a:prstGeom>
            <a:noFill/>
          </p:spPr>
        </p:pic>
        <p:pic>
          <p:nvPicPr>
            <p:cNvPr id="2057" name="Picture 9" descr="C:\Users\scott.hamstra\AppData\Local\Microsoft\Windows\Temporary Internet Files\Content.IE5\QRDN59QB\MC900358001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53200" y="5410200"/>
              <a:ext cx="532997" cy="765004"/>
            </a:xfrm>
            <a:prstGeom prst="rect">
              <a:avLst/>
            </a:prstGeom>
            <a:noFill/>
          </p:spPr>
        </p:pic>
        <p:pic>
          <p:nvPicPr>
            <p:cNvPr id="2059" name="Picture 11" descr="C:\Users\scott.hamstra\AppData\Local\Microsoft\Windows\Temporary Internet Files\Content.IE5\WVHTRLP1\MC900338152[1]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00400" y="5257800"/>
              <a:ext cx="736442" cy="698907"/>
            </a:xfrm>
            <a:prstGeom prst="rect">
              <a:avLst/>
            </a:prstGeom>
            <a:noFill/>
          </p:spPr>
        </p:pic>
        <p:pic>
          <p:nvPicPr>
            <p:cNvPr id="2060" name="Picture 12" descr="C:\Users\scott.hamstra\AppData\Local\Microsoft\Windows\Temporary Internet Files\Content.IE5\IFXNYFZ2\MC900361636[1].wm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43200" y="990600"/>
              <a:ext cx="609600" cy="578138"/>
            </a:xfrm>
            <a:prstGeom prst="rect">
              <a:avLst/>
            </a:prstGeom>
            <a:noFill/>
          </p:spPr>
        </p:pic>
        <p:pic>
          <p:nvPicPr>
            <p:cNvPr id="2062" name="Picture 14" descr="C:\Users\scott.hamstra\AppData\Local\Microsoft\Windows\Temporary Internet Files\Content.IE5\IFXNYFZ2\MC900014438[1].wm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52400" y="5065776"/>
              <a:ext cx="1483157" cy="1792224"/>
            </a:xfrm>
            <a:prstGeom prst="rect">
              <a:avLst/>
            </a:prstGeom>
            <a:noFill/>
          </p:spPr>
        </p:pic>
        <p:pic>
          <p:nvPicPr>
            <p:cNvPr id="2065" name="Picture 17" descr="C:\Users\scott.hamstra\AppData\Local\Microsoft\Windows\Temporary Internet Files\Content.IE5\QU8F6ORY\MC900014430[1].wmf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010400" y="5715000"/>
              <a:ext cx="1792681" cy="938381"/>
            </a:xfrm>
            <a:prstGeom prst="rect">
              <a:avLst/>
            </a:prstGeom>
            <a:noFill/>
          </p:spPr>
        </p:pic>
        <p:pic>
          <p:nvPicPr>
            <p:cNvPr id="2066" name="Picture 18" descr="C:\Users\scott.hamstra\AppData\Local\Microsoft\Windows\Temporary Internet Files\Content.IE5\MGBNT55A\MC900230743[1].wmf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86200" y="5406594"/>
              <a:ext cx="1066800" cy="1451406"/>
            </a:xfrm>
            <a:prstGeom prst="rect">
              <a:avLst/>
            </a:prstGeom>
            <a:noFill/>
          </p:spPr>
        </p:pic>
        <p:pic>
          <p:nvPicPr>
            <p:cNvPr id="3076" name="Picture 4" descr="C:\Users\scott.hamstra\AppData\Local\Microsoft\Windows\Temporary Internet Files\Content.IE5\MGBNT55A\MP900442356[1]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2819400"/>
              <a:ext cx="9144000" cy="2209800"/>
            </a:xfrm>
            <a:prstGeom prst="rect">
              <a:avLst/>
            </a:prstGeom>
            <a:noFill/>
            <a:ln w="25400">
              <a:solidFill>
                <a:srgbClr val="FFFF00"/>
              </a:solidFill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3124200" y="2971800"/>
              <a:ext cx="1447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rgbClr val="FFFF00"/>
                  </a:solidFill>
                </a:rPr>
                <a:t>State IIS</a:t>
              </a:r>
              <a:endParaRPr lang="en-US" sz="3600" b="1" dirty="0">
                <a:solidFill>
                  <a:srgbClr val="FFFF00"/>
                </a:solidFill>
              </a:endParaRPr>
            </a:p>
          </p:txBody>
        </p:sp>
        <p:sp>
          <p:nvSpPr>
            <p:cNvPr id="20" name="Curved Right Arrow 19"/>
            <p:cNvSpPr/>
            <p:nvPr/>
          </p:nvSpPr>
          <p:spPr>
            <a:xfrm rot="1165564">
              <a:off x="1683712" y="1111780"/>
              <a:ext cx="609600" cy="1981200"/>
            </a:xfrm>
            <a:prstGeom prst="curved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21" name="Curved Right Arrow 20"/>
            <p:cNvSpPr/>
            <p:nvPr/>
          </p:nvSpPr>
          <p:spPr>
            <a:xfrm rot="20785978">
              <a:off x="2335611" y="2249218"/>
              <a:ext cx="483435" cy="1238805"/>
            </a:xfrm>
            <a:prstGeom prst="curved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22" name="Curved Right Arrow 21"/>
            <p:cNvSpPr/>
            <p:nvPr/>
          </p:nvSpPr>
          <p:spPr>
            <a:xfrm rot="11949429">
              <a:off x="6433092" y="1507647"/>
              <a:ext cx="814377" cy="2191866"/>
            </a:xfrm>
            <a:prstGeom prst="curvedRightArrow">
              <a:avLst/>
            </a:prstGeom>
            <a:solidFill>
              <a:srgbClr val="FF0000"/>
            </a:solidFill>
            <a:scene3d>
              <a:camera prst="orthographicFront">
                <a:rot lat="0" lon="0" rev="212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23" name="Curved Right Arrow 22"/>
            <p:cNvSpPr/>
            <p:nvPr/>
          </p:nvSpPr>
          <p:spPr>
            <a:xfrm rot="3152807" flipH="1">
              <a:off x="5048772" y="1961913"/>
              <a:ext cx="617962" cy="2061366"/>
            </a:xfrm>
            <a:prstGeom prst="curved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urved Right Arrow 23"/>
            <p:cNvSpPr/>
            <p:nvPr/>
          </p:nvSpPr>
          <p:spPr>
            <a:xfrm rot="7686781">
              <a:off x="6015978" y="2920982"/>
              <a:ext cx="732966" cy="2934598"/>
            </a:xfrm>
            <a:prstGeom prst="curvedRightArrow">
              <a:avLst>
                <a:gd name="adj1" fmla="val 25000"/>
                <a:gd name="adj2" fmla="val 50000"/>
                <a:gd name="adj3" fmla="val 55509"/>
              </a:avLst>
            </a:prstGeom>
            <a:solidFill>
              <a:srgbClr val="FF0000"/>
            </a:solidFill>
            <a:scene3d>
              <a:camera prst="orthographicFront">
                <a:rot lat="0" lon="0" rev="212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25" name="Curved Right Arrow 24"/>
            <p:cNvSpPr/>
            <p:nvPr/>
          </p:nvSpPr>
          <p:spPr>
            <a:xfrm rot="10800000" flipH="1">
              <a:off x="2427944" y="3501402"/>
              <a:ext cx="683974" cy="2005644"/>
            </a:xfrm>
            <a:prstGeom prst="curved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urved Right Arrow 25"/>
            <p:cNvSpPr/>
            <p:nvPr/>
          </p:nvSpPr>
          <p:spPr>
            <a:xfrm rot="10800000" flipH="1">
              <a:off x="1905000" y="1524000"/>
              <a:ext cx="990600" cy="2133600"/>
            </a:xfrm>
            <a:prstGeom prst="curved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11" descr="C:\Users\scott.hamstra\AppData\Local\Microsoft\Windows\Temporary Internet Files\Content.IE5\WVHTRLP1\MC900338152[1]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21290938">
              <a:off x="1401487" y="5441848"/>
              <a:ext cx="736442" cy="698907"/>
            </a:xfrm>
            <a:prstGeom prst="rect">
              <a:avLst/>
            </a:prstGeom>
            <a:noFill/>
          </p:spPr>
        </p:pic>
        <p:sp>
          <p:nvSpPr>
            <p:cNvPr id="28" name="Curved Right Arrow 27"/>
            <p:cNvSpPr/>
            <p:nvPr/>
          </p:nvSpPr>
          <p:spPr>
            <a:xfrm rot="12254045" flipH="1">
              <a:off x="1473410" y="3341504"/>
              <a:ext cx="751028" cy="2107629"/>
            </a:xfrm>
            <a:prstGeom prst="curved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200" dirty="0"/>
              <a:t>What’s </a:t>
            </a:r>
            <a:r>
              <a:rPr lang="en-US" sz="3200" dirty="0" smtClean="0"/>
              <a:t>an IIS (</a:t>
            </a:r>
            <a:r>
              <a:rPr lang="en-US" sz="2800" dirty="0" smtClean="0"/>
              <a:t>Immunization </a:t>
            </a:r>
            <a:r>
              <a:rPr lang="en-US" sz="2800" dirty="0"/>
              <a:t>Information </a:t>
            </a:r>
            <a:r>
              <a:rPr lang="en-US" sz="2800" dirty="0" smtClean="0"/>
              <a:t>System</a:t>
            </a:r>
            <a:r>
              <a:rPr lang="en-US" sz="3200" dirty="0" smtClean="0"/>
              <a:t>) </a:t>
            </a:r>
            <a:r>
              <a:rPr lang="en-US" sz="3200" dirty="0"/>
              <a:t>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Registry = Log of People &amp; Vaccines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confidential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population-based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computerized </a:t>
            </a:r>
            <a:r>
              <a:rPr lang="en-US" dirty="0"/>
              <a:t>information systems </a:t>
            </a:r>
            <a:endParaRPr lang="en-US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just like RPMS </a:t>
            </a:r>
            <a:r>
              <a:rPr lang="en-US" b="1" dirty="0" smtClean="0">
                <a:solidFill>
                  <a:srgbClr val="FFFF00"/>
                </a:solidFill>
              </a:rPr>
              <a:t>- but only for Vaccines</a:t>
            </a:r>
          </a:p>
          <a:p>
            <a:pPr lvl="1">
              <a:lnSpc>
                <a:spcPct val="90000"/>
              </a:lnSpc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/>
              <a:t>Vaccines on </a:t>
            </a:r>
            <a:r>
              <a:rPr lang="en-US" b="1" u="sng" dirty="0"/>
              <a:t>all </a:t>
            </a:r>
            <a:r>
              <a:rPr lang="en-US" b="1" u="sng" dirty="0" smtClean="0"/>
              <a:t>children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 </a:t>
            </a:r>
            <a:r>
              <a:rPr lang="en-US" dirty="0"/>
              <a:t>a </a:t>
            </a:r>
            <a:r>
              <a:rPr lang="en-US" dirty="0" smtClean="0"/>
              <a:t>region/geographic area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usually a state, IIS becomes SIIS (</a:t>
            </a:r>
            <a:r>
              <a:rPr lang="en-US" sz="2000" dirty="0" smtClean="0"/>
              <a:t>for AZ = ASIIS)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Some -- vaccine </a:t>
            </a:r>
            <a:r>
              <a:rPr lang="en-US" dirty="0"/>
              <a:t>data for adults. </a:t>
            </a:r>
          </a:p>
        </p:txBody>
      </p:sp>
      <p:grpSp>
        <p:nvGrpSpPr>
          <p:cNvPr id="7" name="Group 6" descr="Clipart showing an infant, toddler and adult elder."/>
          <p:cNvGrpSpPr/>
          <p:nvPr/>
        </p:nvGrpSpPr>
        <p:grpSpPr>
          <a:xfrm>
            <a:off x="5638800" y="4191000"/>
            <a:ext cx="1828800" cy="2618598"/>
            <a:chOff x="5638800" y="4191000"/>
            <a:chExt cx="1828800" cy="2618598"/>
          </a:xfrm>
        </p:grpSpPr>
        <p:pic>
          <p:nvPicPr>
            <p:cNvPr id="4" name="Picture 11" descr="C:\Users\scott.hamstra\AppData\Local\Microsoft\Windows\Temporary Internet Files\Content.IE5\WVHTRLP1\MC900338152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38800" y="4191000"/>
              <a:ext cx="736442" cy="698907"/>
            </a:xfrm>
            <a:prstGeom prst="rect">
              <a:avLst/>
            </a:prstGeom>
            <a:noFill/>
          </p:spPr>
        </p:pic>
        <p:pic>
          <p:nvPicPr>
            <p:cNvPr id="5" name="Picture 9" descr="C:\Users\scott.hamstra\AppData\Local\Microsoft\Windows\Temporary Internet Files\Content.IE5\QRDN59QB\MC900358001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81800" y="4267200"/>
              <a:ext cx="532997" cy="765004"/>
            </a:xfrm>
            <a:prstGeom prst="rect">
              <a:avLst/>
            </a:prstGeom>
            <a:noFill/>
          </p:spPr>
        </p:pic>
        <p:pic>
          <p:nvPicPr>
            <p:cNvPr id="1029" name="Picture 5" descr="C:\Users\scott.hamstra\AppData\Local\Microsoft\Windows\Temporary Internet Files\Content.IE5\LDI3MPPH\MC900359055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8000" y="5943600"/>
              <a:ext cx="609600" cy="86599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smtClean="0"/>
              <a:t>IHS </a:t>
            </a:r>
            <a:r>
              <a:rPr lang="en-US" b="1" dirty="0"/>
              <a:t>Data Exchange Initiative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534400" cy="5334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TWO WAY </a:t>
            </a:r>
            <a:r>
              <a:rPr lang="en-US" sz="2800" b="1" dirty="0" smtClean="0"/>
              <a:t>Exchange between RPMS &amp; SIIS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 smtClean="0"/>
              <a:t>Uses 2 things</a:t>
            </a:r>
            <a:endParaRPr lang="en-US" sz="2800" b="1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BYIM </a:t>
            </a:r>
            <a:r>
              <a:rPr lang="en-US" sz="2000" dirty="0" smtClean="0"/>
              <a:t>(RPMS IHS)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800" dirty="0"/>
              <a:t>HL7 Communications Bridge software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dirty="0"/>
          </a:p>
          <a:p>
            <a:pPr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Benefits: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dirty="0" smtClean="0"/>
              <a:t>Keep doing what you do </a:t>
            </a:r>
          </a:p>
          <a:p>
            <a:pPr lvl="1">
              <a:lnSpc>
                <a:spcPct val="80000"/>
              </a:lnSpc>
              <a:buNone/>
            </a:pPr>
            <a:r>
              <a:rPr lang="en-US" dirty="0" smtClean="0"/>
              <a:t>    (RPMS has it all = 1 stop shopping)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/>
              <a:t>Eliminates </a:t>
            </a:r>
            <a:r>
              <a:rPr lang="en-US" dirty="0" smtClean="0"/>
              <a:t>double </a:t>
            </a:r>
            <a:r>
              <a:rPr lang="en-US" dirty="0"/>
              <a:t>data </a:t>
            </a:r>
            <a:r>
              <a:rPr lang="en-US" dirty="0" smtClean="0"/>
              <a:t>entry </a:t>
            </a:r>
            <a:r>
              <a:rPr lang="en-US" dirty="0" smtClean="0">
                <a:solidFill>
                  <a:srgbClr val="FFFF00"/>
                </a:solidFill>
              </a:rPr>
              <a:t>(= No!! No!!)</a:t>
            </a:r>
            <a:endParaRPr lang="en-US" dirty="0">
              <a:solidFill>
                <a:srgbClr val="FFFF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dirty="0"/>
              <a:t>Data </a:t>
            </a:r>
            <a:r>
              <a:rPr lang="en-US" dirty="0" smtClean="0"/>
              <a:t>from </a:t>
            </a:r>
            <a:r>
              <a:rPr lang="en-US" dirty="0"/>
              <a:t>the IIS directly into </a:t>
            </a:r>
            <a:r>
              <a:rPr lang="en-US" dirty="0" smtClean="0"/>
              <a:t>RPMS records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CDC standards, interoperable with most States </a:t>
            </a:r>
          </a:p>
        </p:txBody>
      </p:sp>
      <p:grpSp>
        <p:nvGrpSpPr>
          <p:cNvPr id="12" name="Group 11" descr="Clipart showing how exchange between RPMS and SIIS, process can be automated."/>
          <p:cNvGrpSpPr/>
          <p:nvPr/>
        </p:nvGrpSpPr>
        <p:grpSpPr>
          <a:xfrm>
            <a:off x="3276600" y="1600200"/>
            <a:ext cx="5410200" cy="2590800"/>
            <a:chOff x="3276600" y="1600200"/>
            <a:chExt cx="5410200" cy="2590800"/>
          </a:xfrm>
        </p:grpSpPr>
        <p:pic>
          <p:nvPicPr>
            <p:cNvPr id="4098" name="Picture 2" descr="C:\Users\scott.hamstra\AppData\Local\Microsoft\Windows\Temporary Internet Files\Content.IE5\WVHTRLP1\MC90023388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6600" y="1752600"/>
              <a:ext cx="1158089" cy="1040180"/>
            </a:xfrm>
            <a:prstGeom prst="rect">
              <a:avLst/>
            </a:prstGeom>
            <a:noFill/>
          </p:spPr>
        </p:pic>
        <p:pic>
          <p:nvPicPr>
            <p:cNvPr id="4099" name="Picture 3" descr="C:\Users\scott.hamstra\AppData\Local\Microsoft\Windows\Temporary Internet Files\Content.IE5\QRDN59QB\MP900408878[1]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39000" y="2438400"/>
              <a:ext cx="1447800" cy="1447800"/>
            </a:xfrm>
            <a:prstGeom prst="rect">
              <a:avLst/>
            </a:prstGeom>
            <a:noFill/>
          </p:spPr>
        </p:pic>
        <p:pic>
          <p:nvPicPr>
            <p:cNvPr id="4101" name="Picture 5" descr="C:\Users\scott.hamstra\AppData\Local\Microsoft\Windows\Temporary Internet Files\Content.IE5\QU8F6ORY\MC900440401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62600" y="1600200"/>
              <a:ext cx="1838739" cy="1143000"/>
            </a:xfrm>
            <a:prstGeom prst="rect">
              <a:avLst/>
            </a:prstGeom>
            <a:noFill/>
          </p:spPr>
        </p:pic>
        <p:sp>
          <p:nvSpPr>
            <p:cNvPr id="8" name="Right Arrow 7"/>
            <p:cNvSpPr/>
            <p:nvPr/>
          </p:nvSpPr>
          <p:spPr>
            <a:xfrm>
              <a:off x="4724400" y="1905000"/>
              <a:ext cx="762000" cy="609600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5" descr="C:\Users\scott.hamstra\AppData\Local\Microsoft\Windows\Temporary Internet Files\Content.IE5\QU8F6ORY\MC900440401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000" y="3124200"/>
              <a:ext cx="1676399" cy="1042086"/>
            </a:xfrm>
            <a:prstGeom prst="rect">
              <a:avLst/>
            </a:prstGeom>
            <a:noFill/>
          </p:spPr>
        </p:pic>
        <p:sp>
          <p:nvSpPr>
            <p:cNvPr id="10" name="Right Arrow 9"/>
            <p:cNvSpPr/>
            <p:nvPr/>
          </p:nvSpPr>
          <p:spPr>
            <a:xfrm rot="10800000">
              <a:off x="4495800" y="3276600"/>
              <a:ext cx="762000" cy="609600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C:\Users\scott.hamstra\AppData\Local\Microsoft\Windows\Temporary Internet Files\Content.IE5\WVHTRLP1\MC90023388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6600" y="3150820"/>
              <a:ext cx="1158089" cy="10401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 dirty="0"/>
              <a:t>Software Used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RPMS Immunization Module - BI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/>
            <a:r>
              <a:rPr lang="en-US" dirty="0"/>
              <a:t>IHS Immunization Data Exchange </a:t>
            </a:r>
            <a:endParaRPr lang="en-US" dirty="0" smtClean="0"/>
          </a:p>
          <a:p>
            <a:pPr lvl="1"/>
            <a:r>
              <a:rPr lang="en-US" dirty="0" smtClean="0"/>
              <a:t>RPMS Software </a:t>
            </a:r>
            <a:r>
              <a:rPr lang="en-US" dirty="0"/>
              <a:t>– BYIM </a:t>
            </a:r>
          </a:p>
          <a:p>
            <a:pPr lvl="2"/>
            <a:r>
              <a:rPr lang="en-US" dirty="0" smtClean="0"/>
              <a:t>Often IIMM </a:t>
            </a:r>
            <a:r>
              <a:rPr lang="en-US" dirty="0"/>
              <a:t>on RPMS Menu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/>
            <a:r>
              <a:rPr lang="en-US" dirty="0"/>
              <a:t>HL7 Communications Bridge </a:t>
            </a:r>
            <a:endParaRPr lang="en-US" dirty="0" smtClean="0"/>
          </a:p>
          <a:p>
            <a:pPr lvl="1"/>
            <a:r>
              <a:rPr lang="en-US" dirty="0" smtClean="0"/>
              <a:t>non </a:t>
            </a:r>
            <a:r>
              <a:rPr lang="en-US" dirty="0"/>
              <a:t>IHS </a:t>
            </a:r>
            <a:r>
              <a:rPr lang="en-US" dirty="0" smtClean="0"/>
              <a:t>software, used in </a:t>
            </a:r>
            <a:r>
              <a:rPr lang="en-US" i="1" dirty="0" smtClean="0"/>
              <a:t>some</a:t>
            </a:r>
            <a:r>
              <a:rPr lang="en-US" dirty="0" smtClean="0"/>
              <a:t> states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en-US" b="0" dirty="0"/>
              <a:t>Data Exchange </a:t>
            </a:r>
            <a:r>
              <a:rPr lang="en-US" b="0" dirty="0" smtClean="0"/>
              <a:t>Options</a:t>
            </a:r>
            <a:endParaRPr lang="en-US" b="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1" dirty="0">
                <a:solidFill>
                  <a:srgbClr val="FFFF00"/>
                </a:solidFill>
              </a:rPr>
              <a:t>One-way</a:t>
            </a:r>
          </a:p>
          <a:p>
            <a:pPr eaLnBrk="1" hangingPunct="1"/>
            <a:r>
              <a:rPr lang="en-US" sz="2400" dirty="0"/>
              <a:t>RPMS </a:t>
            </a:r>
            <a:r>
              <a:rPr lang="en-US" sz="2400" dirty="0" smtClean="0"/>
              <a:t>Exports </a:t>
            </a:r>
            <a:r>
              <a:rPr lang="en-US" sz="2400" dirty="0"/>
              <a:t>to </a:t>
            </a:r>
            <a:r>
              <a:rPr lang="en-US" sz="2400" dirty="0" smtClean="0"/>
              <a:t>IIS only (nothing comes back)</a:t>
            </a:r>
          </a:p>
          <a:p>
            <a:pPr eaLnBrk="1" hangingPunct="1"/>
            <a:r>
              <a:rPr lang="en-US" sz="2400" dirty="0" smtClean="0"/>
              <a:t>Local ITU site – can “view” IIS patient vaccine record</a:t>
            </a:r>
            <a:endParaRPr lang="en-US" sz="2400" dirty="0"/>
          </a:p>
          <a:p>
            <a:pPr lvl="1">
              <a:buNone/>
            </a:pPr>
            <a:r>
              <a:rPr lang="en-US" sz="2000" dirty="0" smtClean="0"/>
              <a:t>**** avoids duplicate data entry ******</a:t>
            </a:r>
          </a:p>
          <a:p>
            <a:pPr lvl="1">
              <a:buNone/>
            </a:pPr>
            <a:endParaRPr lang="en-US" sz="1600" dirty="0" smtClean="0"/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Two-way </a:t>
            </a:r>
          </a:p>
          <a:p>
            <a:pPr eaLnBrk="1" hangingPunct="1"/>
            <a:r>
              <a:rPr lang="en-US" sz="2400" dirty="0" smtClean="0"/>
              <a:t>RPMS Export &amp; Import</a:t>
            </a:r>
            <a:endParaRPr lang="en-US" sz="2400" dirty="0"/>
          </a:p>
          <a:p>
            <a:pPr lvl="1" eaLnBrk="1" hangingPunct="1"/>
            <a:r>
              <a:rPr lang="en-US" sz="2400" dirty="0" smtClean="0"/>
              <a:t>Local ITU site RPMS (same as above)</a:t>
            </a:r>
          </a:p>
          <a:p>
            <a:pPr lvl="1" eaLnBrk="1" hangingPunct="1"/>
            <a:r>
              <a:rPr lang="en-US" sz="2400" dirty="0" smtClean="0"/>
              <a:t>While “secure connection in place”</a:t>
            </a:r>
          </a:p>
          <a:p>
            <a:pPr lvl="1" eaLnBrk="1" hangingPunct="1"/>
            <a:r>
              <a:rPr lang="en-US" sz="2400" dirty="0" smtClean="0"/>
              <a:t>IIS sends </a:t>
            </a:r>
            <a:r>
              <a:rPr lang="en-US" sz="2400" dirty="0"/>
              <a:t>back </a:t>
            </a:r>
            <a:r>
              <a:rPr lang="en-US" sz="2400" dirty="0" smtClean="0"/>
              <a:t>the package with individual vaccines to import</a:t>
            </a:r>
            <a:endParaRPr lang="en-US" sz="2400" dirty="0"/>
          </a:p>
          <a:p>
            <a:pPr lvl="1" eaLnBrk="1" hangingPunct="1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** Both </a:t>
            </a:r>
            <a:r>
              <a:rPr lang="en-US" sz="2400" dirty="0">
                <a:solidFill>
                  <a:srgbClr val="FFFF00"/>
                </a:solidFill>
              </a:rPr>
              <a:t>processes </a:t>
            </a:r>
            <a:r>
              <a:rPr lang="en-US" sz="2400" dirty="0" smtClean="0">
                <a:solidFill>
                  <a:srgbClr val="FFFF00"/>
                </a:solidFill>
              </a:rPr>
              <a:t>-  </a:t>
            </a:r>
            <a:r>
              <a:rPr lang="en-US" sz="2400" dirty="0">
                <a:solidFill>
                  <a:srgbClr val="FFFF00"/>
                </a:solidFill>
              </a:rPr>
              <a:t>piloted tested with </a:t>
            </a:r>
            <a:r>
              <a:rPr lang="en-US" sz="2400" dirty="0" smtClean="0">
                <a:solidFill>
                  <a:srgbClr val="FFFF00"/>
                </a:solidFill>
              </a:rPr>
              <a:t>1 </a:t>
            </a:r>
            <a:r>
              <a:rPr lang="en-US" sz="2400" dirty="0">
                <a:solidFill>
                  <a:srgbClr val="FFFF00"/>
                </a:solidFill>
              </a:rPr>
              <a:t>facility 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 eaLnBrk="1" hangingPunct="1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BEFORE going </a:t>
            </a:r>
            <a:r>
              <a:rPr lang="en-US" sz="2400" dirty="0">
                <a:solidFill>
                  <a:srgbClr val="FFFF00"/>
                </a:solidFill>
              </a:rPr>
              <a:t>into the </a:t>
            </a:r>
            <a:r>
              <a:rPr lang="en-US" sz="2400" i="1" dirty="0">
                <a:solidFill>
                  <a:srgbClr val="FFFF00"/>
                </a:solidFill>
              </a:rPr>
              <a:t>production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phase with an IIS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28800"/>
          </a:xfrm>
        </p:spPr>
        <p:txBody>
          <a:bodyPr/>
          <a:lstStyle/>
          <a:p>
            <a:r>
              <a:rPr lang="en-US" dirty="0" smtClean="0"/>
              <a:t>Data Exchange -- so what?</a:t>
            </a:r>
            <a:br>
              <a:rPr lang="en-US" dirty="0" smtClean="0"/>
            </a:br>
            <a:r>
              <a:rPr lang="en-US" sz="3600" dirty="0" smtClean="0"/>
              <a:t>Provider &amp; IMM Coordinator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657600"/>
          </a:xfrm>
        </p:spPr>
        <p:txBody>
          <a:bodyPr/>
          <a:lstStyle/>
          <a:p>
            <a:r>
              <a:rPr lang="en-US" sz="4400" dirty="0" smtClean="0"/>
              <a:t>#1 Better Data, Better Care</a:t>
            </a:r>
          </a:p>
          <a:p>
            <a:pPr lvl="1"/>
            <a:r>
              <a:rPr lang="en-US" dirty="0" smtClean="0"/>
              <a:t>Having accurate information at fingertips, means it’s easier to . . .</a:t>
            </a:r>
          </a:p>
          <a:p>
            <a:pPr lvl="1"/>
            <a:r>
              <a:rPr lang="en-US" dirty="0" smtClean="0"/>
              <a:t>Do the Right Thing</a:t>
            </a:r>
          </a:p>
          <a:p>
            <a:pPr lvl="1">
              <a:buNone/>
            </a:pPr>
            <a:r>
              <a:rPr lang="en-US" dirty="0" smtClean="0"/>
              <a:t>and</a:t>
            </a:r>
          </a:p>
          <a:p>
            <a:pPr lvl="1"/>
            <a:r>
              <a:rPr lang="en-US" dirty="0" smtClean="0"/>
              <a:t>Do the Right Thing Well</a:t>
            </a:r>
          </a:p>
        </p:txBody>
      </p:sp>
      <p:pic>
        <p:nvPicPr>
          <p:cNvPr id="2051" name="Picture 3" descr="Clipart showing hospital personnel, nurses and physician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352800"/>
            <a:ext cx="35052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en-US" sz="4000" dirty="0" smtClean="0"/>
              <a:t>Data Exchange -- so what?</a:t>
            </a:r>
            <a:br>
              <a:rPr lang="en-US" sz="4000" dirty="0" smtClean="0"/>
            </a:br>
            <a:r>
              <a:rPr lang="en-US" sz="3200" dirty="0" smtClean="0"/>
              <a:t>Provider &amp; IMM Coordinator 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/>
          <a:lstStyle/>
          <a:p>
            <a:r>
              <a:rPr lang="en-US" sz="4800" dirty="0" smtClean="0"/>
              <a:t>#2 Saves CLINIC time 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fewer questions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fewer searches for records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fewer phones calls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faster decisions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faster care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happier patients </a:t>
            </a:r>
          </a:p>
          <a:p>
            <a:pPr>
              <a:buNone/>
            </a:pPr>
            <a:endParaRPr lang="en-US" dirty="0" smtClean="0"/>
          </a:p>
        </p:txBody>
      </p:sp>
      <p:grpSp>
        <p:nvGrpSpPr>
          <p:cNvPr id="10" name="Group 9" descr="Clipart on this slide shows a face with questions, telephone, girl running, happy parent jumping high and a man looking through a telescope."/>
          <p:cNvGrpSpPr/>
          <p:nvPr/>
        </p:nvGrpSpPr>
        <p:grpSpPr>
          <a:xfrm>
            <a:off x="3429000" y="2514600"/>
            <a:ext cx="4663380" cy="4114800"/>
            <a:chOff x="3429000" y="2514600"/>
            <a:chExt cx="4663380" cy="4114800"/>
          </a:xfrm>
        </p:grpSpPr>
        <p:pic>
          <p:nvPicPr>
            <p:cNvPr id="3074" name="Picture 2" descr="C:\Users\scott.hamstra\AppData\Local\Microsoft\Windows\Temporary Internet Files\Content.IE5\333ZQV0G\MC900434411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19600" y="4410076"/>
              <a:ext cx="761999" cy="857249"/>
            </a:xfrm>
            <a:prstGeom prst="rect">
              <a:avLst/>
            </a:prstGeom>
            <a:noFill/>
          </p:spPr>
        </p:pic>
        <p:pic>
          <p:nvPicPr>
            <p:cNvPr id="3075" name="Picture 3" descr="C:\Users\scott.hamstra\AppData\Local\Microsoft\Windows\Temporary Internet Files\Content.IE5\QU8F6ORY\MP900402222[1]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0" y="2819400"/>
              <a:ext cx="1234380" cy="990600"/>
            </a:xfrm>
            <a:prstGeom prst="rect">
              <a:avLst/>
            </a:prstGeom>
            <a:noFill/>
          </p:spPr>
        </p:pic>
        <p:pic>
          <p:nvPicPr>
            <p:cNvPr id="3077" name="Picture 5" descr="C:\Users\scott.hamstra\AppData\Local\Microsoft\Windows\Temporary Internet Files\Content.IE5\IFXNYFZ2\MP900386458[1].jpg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5486400" y="3789172"/>
              <a:ext cx="990600" cy="706628"/>
            </a:xfrm>
            <a:prstGeom prst="rect">
              <a:avLst/>
            </a:prstGeom>
            <a:noFill/>
          </p:spPr>
        </p:pic>
        <p:pic>
          <p:nvPicPr>
            <p:cNvPr id="3078" name="Picture 6" descr="C:\Users\scott.hamstra\AppData\Local\Microsoft\Windows\Temporary Internet Files\Content.IE5\LDI3MPPH\MC900434403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95800" y="2514600"/>
              <a:ext cx="685800" cy="747257"/>
            </a:xfrm>
            <a:prstGeom prst="rect">
              <a:avLst/>
            </a:prstGeom>
            <a:noFill/>
          </p:spPr>
        </p:pic>
        <p:pic>
          <p:nvPicPr>
            <p:cNvPr id="3080" name="Picture 8" descr="C:\Users\scott.hamstra\AppData\Local\Microsoft\Windows\Temporary Internet Files\Content.IE5\QRDN59QB\MC900281102[1].wmf"/>
            <p:cNvPicPr>
              <a:picLocks noChangeAspect="1" noChangeArrowheads="1"/>
            </p:cNvPicPr>
            <p:nvPr/>
          </p:nvPicPr>
          <p:blipFill>
            <a:blip r:embed="rId6" cstate="print">
              <a:lum bright="-10000" contrast="40000"/>
            </a:blip>
            <a:srcRect/>
            <a:stretch>
              <a:fillRect/>
            </a:stretch>
          </p:blipFill>
          <p:spPr bwMode="auto">
            <a:xfrm>
              <a:off x="3429000" y="5105400"/>
              <a:ext cx="919637" cy="860501"/>
            </a:xfrm>
            <a:prstGeom prst="rect">
              <a:avLst/>
            </a:prstGeom>
            <a:noFill/>
          </p:spPr>
        </p:pic>
        <p:pic>
          <p:nvPicPr>
            <p:cNvPr id="3081" name="Picture 9" descr="C:\Users\scott.hamstra\AppData\Local\Microsoft\Windows\Temporary Internet Files\Content.IE5\QRDN59QB\MC900038824[1].wmf"/>
            <p:cNvPicPr>
              <a:picLocks noChangeAspect="1" noChangeArrowheads="1"/>
            </p:cNvPicPr>
            <p:nvPr/>
          </p:nvPicPr>
          <p:blipFill>
            <a:blip r:embed="rId7" cstate="print">
              <a:lum bright="30000"/>
            </a:blip>
            <a:srcRect/>
            <a:stretch>
              <a:fillRect/>
            </a:stretch>
          </p:blipFill>
          <p:spPr bwMode="auto">
            <a:xfrm>
              <a:off x="4724400" y="5486400"/>
              <a:ext cx="1182706" cy="1143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4000" dirty="0" smtClean="0"/>
              <a:t>Data Exchange -- so what?</a:t>
            </a:r>
            <a:br>
              <a:rPr lang="en-US" sz="4000" dirty="0" smtClean="0"/>
            </a:br>
            <a:r>
              <a:rPr lang="en-US" sz="3200" dirty="0" smtClean="0"/>
              <a:t>Provider &amp; IMM Coordinator 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r>
              <a:rPr lang="en-US" sz="4400" b="1" dirty="0" smtClean="0"/>
              <a:t>#3 Saves Time &amp; Money</a:t>
            </a:r>
          </a:p>
          <a:p>
            <a:pPr lvl="1"/>
            <a:r>
              <a:rPr lang="en-US" dirty="0" smtClean="0"/>
              <a:t>Fewer Due / Past Due Letters</a:t>
            </a:r>
          </a:p>
          <a:p>
            <a:pPr lvl="2"/>
            <a:r>
              <a:rPr lang="en-US" dirty="0" smtClean="0"/>
              <a:t>Paper</a:t>
            </a:r>
          </a:p>
          <a:p>
            <a:pPr lvl="2"/>
            <a:r>
              <a:rPr lang="en-US" dirty="0" smtClean="0"/>
              <a:t>Envelopes</a:t>
            </a:r>
          </a:p>
          <a:p>
            <a:pPr lvl="2"/>
            <a:r>
              <a:rPr lang="en-US" dirty="0" smtClean="0"/>
              <a:t>Postage</a:t>
            </a:r>
          </a:p>
          <a:p>
            <a:pPr lvl="2"/>
            <a:r>
              <a:rPr lang="en-US" dirty="0" smtClean="0"/>
              <a:t>Staff</a:t>
            </a:r>
          </a:p>
          <a:p>
            <a:pPr lvl="1"/>
            <a:r>
              <a:rPr lang="en-US" dirty="0" smtClean="0"/>
              <a:t> Fewer PHN Home Visits</a:t>
            </a:r>
          </a:p>
          <a:p>
            <a:pPr lvl="2"/>
            <a:r>
              <a:rPr lang="en-US" dirty="0" smtClean="0"/>
              <a:t>Time – a lot </a:t>
            </a:r>
          </a:p>
          <a:p>
            <a:pPr lvl="2"/>
            <a:r>
              <a:rPr lang="en-US" dirty="0" smtClean="0"/>
              <a:t>Gas</a:t>
            </a:r>
          </a:p>
          <a:p>
            <a:pPr lvl="2"/>
            <a:r>
              <a:rPr lang="en-US" dirty="0" smtClean="0"/>
              <a:t>Vehicle wear and tear</a:t>
            </a:r>
          </a:p>
          <a:p>
            <a:pPr lvl="2"/>
            <a:endParaRPr lang="en-US" dirty="0" smtClean="0"/>
          </a:p>
        </p:txBody>
      </p:sp>
      <p:grpSp>
        <p:nvGrpSpPr>
          <p:cNvPr id="10" name="Group 9" descr="Clipart shows letters, stamps, and woman typing on a computer."/>
          <p:cNvGrpSpPr/>
          <p:nvPr/>
        </p:nvGrpSpPr>
        <p:grpSpPr>
          <a:xfrm>
            <a:off x="3581400" y="2514600"/>
            <a:ext cx="4912504" cy="1905000"/>
            <a:chOff x="3581400" y="2514600"/>
            <a:chExt cx="4912504" cy="1905000"/>
          </a:xfrm>
        </p:grpSpPr>
        <p:pic>
          <p:nvPicPr>
            <p:cNvPr id="4100" name="Picture 4" descr="C:\Users\scott.hamstra\AppData\Local\Microsoft\Windows\Temporary Internet Files\Content.IE5\WVHTRLP1\MC900286562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81400" y="2743200"/>
              <a:ext cx="1543670" cy="1295400"/>
            </a:xfrm>
            <a:prstGeom prst="rect">
              <a:avLst/>
            </a:prstGeom>
            <a:noFill/>
          </p:spPr>
        </p:pic>
        <p:pic>
          <p:nvPicPr>
            <p:cNvPr id="4103" name="Picture 7" descr="C:\Users\scott.hamstra\AppData\Local\Microsoft\Windows\Temporary Internet Files\Content.IE5\QRDN59QB\MC90028053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9400" y="2514600"/>
              <a:ext cx="1864504" cy="1269622"/>
            </a:xfrm>
            <a:prstGeom prst="rect">
              <a:avLst/>
            </a:prstGeom>
            <a:noFill/>
          </p:spPr>
        </p:pic>
        <p:pic>
          <p:nvPicPr>
            <p:cNvPr id="4104" name="Picture 8" descr="C:\Users\scott.hamstra\AppData\Local\Microsoft\Windows\Temporary Internet Files\Content.IE5\NJ8C5VCY\MC900233416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10200" y="2895600"/>
              <a:ext cx="1149903" cy="1524000"/>
            </a:xfrm>
            <a:prstGeom prst="rect">
              <a:avLst/>
            </a:prstGeom>
            <a:noFill/>
          </p:spPr>
        </p:pic>
      </p:grpSp>
      <p:grpSp>
        <p:nvGrpSpPr>
          <p:cNvPr id="11" name="Group 10" descr="Clipart showing fewer PHN Home visits that requires time, gas, and girl with her car hood up.&#10;"/>
          <p:cNvGrpSpPr/>
          <p:nvPr/>
        </p:nvGrpSpPr>
        <p:grpSpPr>
          <a:xfrm>
            <a:off x="4435346" y="4953000"/>
            <a:ext cx="4708654" cy="1905000"/>
            <a:chOff x="4435346" y="4953000"/>
            <a:chExt cx="4708654" cy="1905000"/>
          </a:xfrm>
        </p:grpSpPr>
        <p:pic>
          <p:nvPicPr>
            <p:cNvPr id="4105" name="Picture 9" descr="C:\Users\scott.hamstra\AppData\Local\Microsoft\Windows\Temporary Internet Files\Content.IE5\IFXNYFZ2\MC900153622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784776">
              <a:off x="4435346" y="4959856"/>
              <a:ext cx="838200" cy="908680"/>
            </a:xfrm>
            <a:prstGeom prst="rect">
              <a:avLst/>
            </a:prstGeom>
            <a:noFill/>
          </p:spPr>
        </p:pic>
        <p:pic>
          <p:nvPicPr>
            <p:cNvPr id="4106" name="Picture 10" descr="C:\Users\scott.hamstra\AppData\Local\Microsoft\Windows\Temporary Internet Files\Content.IE5\NJ8C5VCY\MC900331085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38800" y="5257800"/>
              <a:ext cx="1107085" cy="1371600"/>
            </a:xfrm>
            <a:prstGeom prst="rect">
              <a:avLst/>
            </a:prstGeom>
            <a:noFill/>
          </p:spPr>
        </p:pic>
        <p:pic>
          <p:nvPicPr>
            <p:cNvPr id="4107" name="Picture 11" descr="C:\Users\scott.hamstra\AppData\Local\Microsoft\Windows\Temporary Internet Files\Content.IE5\IFXNYFZ2\MP900409753[1]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452940" y="4953000"/>
              <a:ext cx="1691060" cy="1905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4000" dirty="0" smtClean="0"/>
              <a:t>Data Exchange -- so what?</a:t>
            </a:r>
            <a:br>
              <a:rPr lang="en-US" sz="4000" dirty="0" smtClean="0"/>
            </a:br>
            <a:r>
              <a:rPr lang="en-US" sz="3200" dirty="0" smtClean="0"/>
              <a:t>Provider &amp; IMM Coordinator 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/>
          <a:lstStyle/>
          <a:p>
            <a:r>
              <a:rPr lang="en-US" sz="4800" dirty="0" smtClean="0"/>
              <a:t>#4 Saves shots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Saves vaccine costs</a:t>
            </a:r>
          </a:p>
          <a:p>
            <a:pPr lvl="1">
              <a:spcBef>
                <a:spcPts val="1200"/>
              </a:spcBef>
            </a:pPr>
            <a:endParaRPr lang="en-US" sz="2400" dirty="0" smtClean="0"/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Saves a limited, precious resource</a:t>
            </a:r>
          </a:p>
          <a:p>
            <a:pPr lvl="1">
              <a:spcBef>
                <a:spcPts val="1200"/>
              </a:spcBef>
            </a:pPr>
            <a:endParaRPr lang="en-US" sz="2400" dirty="0" smtClean="0"/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Saves “tears” – mom, dad &amp; baby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122" name="Picture 2" descr="Clipart showing stacks of money bill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362200"/>
            <a:ext cx="1676400" cy="1257300"/>
          </a:xfrm>
          <a:prstGeom prst="rect">
            <a:avLst/>
          </a:prstGeom>
          <a:noFill/>
        </p:spPr>
      </p:pic>
      <p:pic>
        <p:nvPicPr>
          <p:cNvPr id="5123" name="Picture 3" descr="Clipart showing a picture of a pot of gold.  A limited, precious resource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667000"/>
            <a:ext cx="1524000" cy="1524000"/>
          </a:xfrm>
          <a:prstGeom prst="rect">
            <a:avLst/>
          </a:prstGeom>
          <a:noFill/>
        </p:spPr>
      </p:pic>
      <p:grpSp>
        <p:nvGrpSpPr>
          <p:cNvPr id="9" name="Group 8" descr="Clipart showing mother, father and baby crying &quot;tears&quot;."/>
          <p:cNvGrpSpPr/>
          <p:nvPr/>
        </p:nvGrpSpPr>
        <p:grpSpPr>
          <a:xfrm>
            <a:off x="3581400" y="4457700"/>
            <a:ext cx="5715000" cy="2400300"/>
            <a:chOff x="3581400" y="4457700"/>
            <a:chExt cx="5715000" cy="2400300"/>
          </a:xfrm>
        </p:grpSpPr>
        <p:pic>
          <p:nvPicPr>
            <p:cNvPr id="5124" name="Picture 4" descr="C:\Users\scott.hamstra\AppData\Local\Microsoft\Windows\Temporary Internet Files\Content.IE5\MGBNT55A\MP900448365[1]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96200" y="4457700"/>
              <a:ext cx="1600200" cy="2400300"/>
            </a:xfrm>
            <a:prstGeom prst="rect">
              <a:avLst/>
            </a:prstGeom>
            <a:noFill/>
          </p:spPr>
        </p:pic>
        <p:pic>
          <p:nvPicPr>
            <p:cNvPr id="5127" name="Picture 7" descr="C:\Users\scott.hamstra\AppData\Local\Microsoft\Windows\Temporary Internet Files\Content.IE5\QRDN59QB\MC900048578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81400" y="5410200"/>
              <a:ext cx="1216511" cy="1143000"/>
            </a:xfrm>
            <a:prstGeom prst="rect">
              <a:avLst/>
            </a:prstGeom>
            <a:noFill/>
          </p:spPr>
        </p:pic>
        <p:pic>
          <p:nvPicPr>
            <p:cNvPr id="5128" name="Picture 8" descr="C:\Users\scott.hamstra\AppData\Local\Microsoft\Windows\Temporary Internet Files\Content.IE5\LDI3MPPH\MM900282741[1].gif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86400" y="5410200"/>
              <a:ext cx="1219200" cy="12192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4000" dirty="0" smtClean="0"/>
              <a:t>Data Exchange -- so what?</a:t>
            </a:r>
            <a:br>
              <a:rPr lang="en-US" sz="4000" dirty="0" smtClean="0"/>
            </a:br>
            <a:r>
              <a:rPr lang="en-US" sz="3200" dirty="0" smtClean="0"/>
              <a:t>Provider &amp; IMM Coordinator 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15400" cy="5410200"/>
          </a:xfrm>
        </p:spPr>
        <p:txBody>
          <a:bodyPr/>
          <a:lstStyle/>
          <a:p>
            <a:r>
              <a:rPr lang="en-US" sz="4400" b="1" dirty="0" smtClean="0"/>
              <a:t>#5 Better Data, Better Reports</a:t>
            </a:r>
          </a:p>
          <a:p>
            <a:pPr lvl="1"/>
            <a:r>
              <a:rPr lang="en-US" dirty="0" smtClean="0"/>
              <a:t> Closer to Reality  – THE TRUTH!</a:t>
            </a:r>
          </a:p>
          <a:p>
            <a:pPr lvl="2"/>
            <a:r>
              <a:rPr lang="en-US" dirty="0" smtClean="0"/>
              <a:t>Truth is “always” higher than what can prove</a:t>
            </a:r>
          </a:p>
          <a:p>
            <a:pPr lvl="2"/>
            <a:r>
              <a:rPr lang="en-US" dirty="0" smtClean="0"/>
              <a:t>Absent data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 GPRA report</a:t>
            </a:r>
          </a:p>
          <a:p>
            <a:pPr lvl="2"/>
            <a:r>
              <a:rPr lang="en-US" dirty="0" smtClean="0"/>
              <a:t>higher % </a:t>
            </a:r>
          </a:p>
          <a:p>
            <a:pPr lvl="2"/>
            <a:r>
              <a:rPr lang="en-US" dirty="0" smtClean="0"/>
              <a:t>more accurate MOGE &amp; denominator</a:t>
            </a:r>
          </a:p>
          <a:p>
            <a:pPr lvl="2"/>
            <a:endParaRPr lang="en-US" sz="1800" dirty="0" smtClean="0"/>
          </a:p>
          <a:p>
            <a:pPr lvl="1"/>
            <a:r>
              <a:rPr lang="en-US" dirty="0" smtClean="0"/>
              <a:t> Multiple IMM reports</a:t>
            </a:r>
          </a:p>
          <a:p>
            <a:pPr lvl="2"/>
            <a:r>
              <a:rPr lang="en-US" dirty="0" smtClean="0"/>
              <a:t>higher %</a:t>
            </a:r>
          </a:p>
        </p:txBody>
      </p:sp>
      <p:pic>
        <p:nvPicPr>
          <p:cNvPr id="6146" name="Picture 2" descr="Clipart showing camera len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276600"/>
            <a:ext cx="2209800" cy="1659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/>
          <a:lstStyle/>
          <a:p>
            <a:r>
              <a:rPr lang="en-US" sz="4800" dirty="0" smtClean="0"/>
              <a:t>Impact on GPRA Reporting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1816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Tucson Area #1 for 4 Straight Years</a:t>
            </a:r>
          </a:p>
          <a:p>
            <a:pPr lvl="1"/>
            <a:r>
              <a:rPr lang="en-US" sz="3200" dirty="0" smtClean="0"/>
              <a:t>Is Tucson really higher than others?</a:t>
            </a:r>
          </a:p>
          <a:p>
            <a:pPr lvl="1"/>
            <a:r>
              <a:rPr lang="en-US" sz="3200" dirty="0" smtClean="0"/>
              <a:t>Maybe  - Maybe Not</a:t>
            </a:r>
          </a:p>
          <a:p>
            <a:pPr lvl="2"/>
            <a:r>
              <a:rPr lang="en-US" sz="2800" dirty="0" smtClean="0"/>
              <a:t>KNOW from experience . . .</a:t>
            </a:r>
          </a:p>
          <a:p>
            <a:pPr lvl="2"/>
            <a:r>
              <a:rPr lang="en-US" sz="2800" dirty="0" smtClean="0"/>
              <a:t>Visible 2 year data lag on GPRA vaccine rates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Exchange has Double Value </a:t>
            </a:r>
          </a:p>
          <a:p>
            <a:pPr lvl="1"/>
            <a:r>
              <a:rPr lang="en-US" sz="3200" b="1" u="sng" dirty="0" smtClean="0"/>
              <a:t>Increases RATE 2 ways</a:t>
            </a:r>
          </a:p>
          <a:p>
            <a:pPr lvl="2">
              <a:buNone/>
            </a:pPr>
            <a:r>
              <a:rPr lang="en-US" sz="2800" dirty="0" smtClean="0"/>
              <a:t>#1  More kids Up To Date </a:t>
            </a:r>
          </a:p>
          <a:p>
            <a:pPr lvl="2">
              <a:buNone/>
            </a:pPr>
            <a:r>
              <a:rPr lang="en-US" sz="2800" dirty="0" smtClean="0"/>
              <a:t>#2  Remove more MOGE </a:t>
            </a:r>
            <a:r>
              <a:rPr lang="en-US" dirty="0" smtClean="0"/>
              <a:t>(Moved or Going Elsewhere)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792162"/>
          </a:xfrm>
        </p:spPr>
        <p:txBody>
          <a:bodyPr/>
          <a:lstStyle/>
          <a:p>
            <a:r>
              <a:rPr lang="en-US" sz="4000" dirty="0" smtClean="0"/>
              <a:t>Impact on Immunization Rates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/>
          <a:lstStyle/>
          <a:p>
            <a:r>
              <a:rPr lang="en-US" dirty="0" smtClean="0"/>
              <a:t>Not always </a:t>
            </a:r>
            <a:r>
              <a:rPr lang="en-US" b="1" dirty="0" smtClean="0"/>
              <a:t>intuitively</a:t>
            </a:r>
            <a:r>
              <a:rPr lang="en-US" dirty="0" smtClean="0"/>
              <a:t> obvious to the most casual observer, BUT . . .</a:t>
            </a:r>
          </a:p>
          <a:p>
            <a:r>
              <a:rPr lang="en-US" dirty="0" smtClean="0"/>
              <a:t>The better your data (accurate &amp; timely)</a:t>
            </a:r>
          </a:p>
          <a:p>
            <a:pPr lvl="1"/>
            <a:r>
              <a:rPr lang="en-US" sz="3200" dirty="0" smtClean="0"/>
              <a:t> the better your system works</a:t>
            </a:r>
          </a:p>
          <a:p>
            <a:pPr lvl="2"/>
            <a:r>
              <a:rPr lang="en-US" sz="3200" dirty="0" smtClean="0"/>
              <a:t> the better your frontline works </a:t>
            </a:r>
          </a:p>
          <a:p>
            <a:pPr lvl="3"/>
            <a:r>
              <a:rPr lang="en-US" sz="3200" dirty="0" smtClean="0"/>
              <a:t> the higher your data (better rate)</a:t>
            </a:r>
          </a:p>
          <a:p>
            <a:r>
              <a:rPr lang="en-US" dirty="0" smtClean="0"/>
              <a:t>The “Positive” Cycle</a:t>
            </a:r>
          </a:p>
          <a:p>
            <a:r>
              <a:rPr lang="en-US" dirty="0" smtClean="0"/>
              <a:t>It’s a Win-Win-Win</a:t>
            </a:r>
          </a:p>
          <a:p>
            <a:r>
              <a:rPr lang="en-US" dirty="0" smtClean="0"/>
              <a:t>And why the rich get richer</a:t>
            </a:r>
          </a:p>
        </p:txBody>
      </p:sp>
      <p:pic>
        <p:nvPicPr>
          <p:cNvPr id="7170" name="Picture 2" descr="Clipart showing a Ring with arrows rotating within the circle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505526"/>
            <a:ext cx="2209799" cy="2352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447800"/>
          </a:xfrm>
        </p:spPr>
        <p:txBody>
          <a:bodyPr/>
          <a:lstStyle/>
          <a:p>
            <a:pPr eaLnBrk="1" hangingPunct="1"/>
            <a:r>
              <a:rPr lang="en-US" b="0" dirty="0" smtClean="0"/>
              <a:t>Interface Success – Arizona</a:t>
            </a:r>
            <a:br>
              <a:rPr lang="en-US" b="0" dirty="0" smtClean="0"/>
            </a:br>
            <a:r>
              <a:rPr lang="en-US" dirty="0" smtClean="0"/>
              <a:t>IT REALLY WORKS!</a:t>
            </a:r>
            <a:endParaRPr lang="en-US" b="0" dirty="0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5181600"/>
          </a:xfrm>
        </p:spPr>
        <p:txBody>
          <a:bodyPr/>
          <a:lstStyle/>
          <a:p>
            <a:r>
              <a:rPr lang="en-US" dirty="0" smtClean="0"/>
              <a:t>EXPORTS -- Huge Initial Numbers</a:t>
            </a:r>
          </a:p>
          <a:p>
            <a:pPr lvl="1"/>
            <a:r>
              <a:rPr lang="en-US" dirty="0" smtClean="0"/>
              <a:t>2007, 2.5 million records I/T/U to ASIIS</a:t>
            </a:r>
            <a:endParaRPr lang="en-US" sz="2400" dirty="0" smtClean="0"/>
          </a:p>
          <a:p>
            <a:pPr eaLnBrk="1" hangingPunct="1"/>
            <a:r>
              <a:rPr lang="en-US" dirty="0" smtClean="0"/>
              <a:t>From 1</a:t>
            </a:r>
            <a:r>
              <a:rPr lang="en-US" baseline="30000" dirty="0" smtClean="0"/>
              <a:t>st</a:t>
            </a:r>
            <a:r>
              <a:rPr lang="en-US" dirty="0" smtClean="0"/>
              <a:t> 6 IHS facilities to ASIIS</a:t>
            </a:r>
          </a:p>
          <a:p>
            <a:pPr lvl="1" eaLnBrk="1" hangingPunct="1"/>
            <a:r>
              <a:rPr lang="en-US" dirty="0" smtClean="0"/>
              <a:t>~1.1 million shots for ~88,000 people </a:t>
            </a:r>
          </a:p>
          <a:p>
            <a:pPr lvl="1" eaLnBrk="1" hangingPunct="1"/>
            <a:r>
              <a:rPr lang="en-US" dirty="0" smtClean="0"/>
              <a:t>920,602 shots on 37,932  - were NEW to ASIIS</a:t>
            </a:r>
          </a:p>
          <a:p>
            <a:pPr lvl="1" eaLnBrk="1" hangingPunct="1">
              <a:buNone/>
            </a:pPr>
            <a:endParaRPr lang="en-US" sz="3200" dirty="0" smtClean="0"/>
          </a:p>
          <a:p>
            <a:pPr eaLnBrk="1" hangingPunct="1"/>
            <a:r>
              <a:rPr lang="en-US" dirty="0" smtClean="0"/>
              <a:t>IMPORTS from ASIIS to IHS facilities</a:t>
            </a:r>
          </a:p>
          <a:p>
            <a:pPr lvl="1" eaLnBrk="1" hangingPunct="1"/>
            <a:r>
              <a:rPr lang="en-US" dirty="0" smtClean="0"/>
              <a:t>New to IHS: 490,449 shots</a:t>
            </a:r>
          </a:p>
          <a:p>
            <a:pPr lvl="1" eaLnBrk="1" hangingPunct="1"/>
            <a:r>
              <a:rPr lang="en-US" dirty="0" smtClean="0"/>
              <a:t>“opened” eyes to doctor/clinic “shopping”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theme/theme1.xml><?xml version="1.0" encoding="utf-8"?>
<a:theme xmlns:a="http://schemas.openxmlformats.org/drawingml/2006/main" name="Town IIS NIC">
  <a:themeElements>
    <a:clrScheme name="Default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Town IIS NIC</Template>
  <TotalTime>2388</TotalTime>
  <Words>1323</Words>
  <Application>Microsoft Office PowerPoint</Application>
  <PresentationFormat>On-screen Show (4:3)</PresentationFormat>
  <Paragraphs>330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Town IIS NIC</vt:lpstr>
      <vt:lpstr>RPMS- EHR Immunization Data Exchange and M.U. Technical Training for Area Teams </vt:lpstr>
      <vt:lpstr>IHS Data Exchange Team </vt:lpstr>
      <vt:lpstr>Agenda</vt:lpstr>
      <vt:lpstr>Needs &amp; Expectations </vt:lpstr>
      <vt:lpstr>Agenda</vt:lpstr>
      <vt:lpstr>Objectives for Module 2 </vt:lpstr>
      <vt:lpstr>Objectives for Module 3</vt:lpstr>
      <vt:lpstr>Objectives for Module 4</vt:lpstr>
      <vt:lpstr>Objectives for Modules 5 – 8*</vt:lpstr>
      <vt:lpstr>Objectives for Module 9 &amp; 10</vt:lpstr>
      <vt:lpstr>Data Exchange Background</vt:lpstr>
      <vt:lpstr>Vaccine Registries  Great – Fabulous – Critical  TOOL - get high rates 90%!  &amp; maintain high rates 90%</vt:lpstr>
      <vt:lpstr>IHS Data Exchange Background</vt:lpstr>
      <vt:lpstr>IHS Data Exchange Background</vt:lpstr>
      <vt:lpstr>What’s an IIS (Immunization Information System) ?</vt:lpstr>
      <vt:lpstr>IHS Data Exchange Initiative</vt:lpstr>
      <vt:lpstr>Software Used</vt:lpstr>
      <vt:lpstr>Data Exchange Options</vt:lpstr>
      <vt:lpstr>Data Exchange -- so what? Provider &amp; IMM Coordinator View</vt:lpstr>
      <vt:lpstr>Data Exchange -- so what? Provider &amp; IMM Coordinator View</vt:lpstr>
      <vt:lpstr>Data Exchange -- so what? Provider &amp; IMM Coordinator View</vt:lpstr>
      <vt:lpstr>Data Exchange -- so what? Provider &amp; IMM Coordinator View</vt:lpstr>
      <vt:lpstr>Data Exchange -- so what? Provider &amp; IMM Coordinator View</vt:lpstr>
      <vt:lpstr>Impact on GPRA Reporting</vt:lpstr>
      <vt:lpstr>Impact on Immunization Rates</vt:lpstr>
      <vt:lpstr>Interface Success – Arizona IT REALLY WORKS!</vt:lpstr>
    </vt:vector>
  </TitlesOfParts>
  <Company>IHS Immunization Program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RPS-EHS Immunization Data Exchange &amp; MU Technical Training for Area Teams: Module 1 &amp; 2</dc:title>
  <dc:subject>Immunization Data Exchange, Interfaces</dc:subject>
  <dc:creator>IHS Immunization Program</dc:creator>
  <cp:keywords>HL7, data exchange, interface, IIS, registries, immunization</cp:keywords>
  <cp:lastModifiedBy>emb</cp:lastModifiedBy>
  <cp:revision>77</cp:revision>
  <dcterms:created xsi:type="dcterms:W3CDTF">2011-08-05T20:04:11Z</dcterms:created>
  <dcterms:modified xsi:type="dcterms:W3CDTF">2011-08-19T21:26:27Z</dcterms:modified>
</cp:coreProperties>
</file>