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59" r:id="rId3"/>
    <p:sldId id="260" r:id="rId4"/>
    <p:sldId id="261" r:id="rId5"/>
    <p:sldId id="262" r:id="rId6"/>
    <p:sldId id="257"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67" autoAdjust="0"/>
    <p:restoredTop sz="86467" autoAdjust="0"/>
  </p:normalViewPr>
  <p:slideViewPr>
    <p:cSldViewPr>
      <p:cViewPr varScale="1">
        <p:scale>
          <a:sx n="59" d="100"/>
          <a:sy n="59" d="100"/>
        </p:scale>
        <p:origin x="-1290" y="-90"/>
      </p:cViewPr>
      <p:guideLst>
        <p:guide orient="horz" pos="2160"/>
        <p:guide pos="2880"/>
      </p:guideLst>
    </p:cSldViewPr>
  </p:slideViewPr>
  <p:outlineViewPr>
    <p:cViewPr>
      <p:scale>
        <a:sx n="33" d="100"/>
        <a:sy n="33" d="100"/>
      </p:scale>
      <p:origin x="0" y="12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73AB90-7DE7-430A-9D7C-E3F078A1E55F}" type="datetimeFigureOut">
              <a:rPr lang="en-US" smtClean="0"/>
              <a:pPr/>
              <a:t>8/26/2011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C3C98E-74D1-4B5B-A0ED-C066FF9BDB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FDA5D8-7C67-43D4-A983-94FBB771254D}"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FDA5D8-7C67-43D4-A983-94FBB771254D}"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 the RPMS sends</a:t>
            </a:r>
            <a:r>
              <a:rPr lang="en-US" baseline="0" dirty="0" smtClean="0"/>
              <a:t> a combination of demographic and vaccine administration information to the IIS.  This information is extracted directly from the Immunization Module and contains specific patient identifying information as well as information about the patient visit and specific vaccine information.  This level of detail enables the IIS to determine which facility sent the information, if the patient identified is the same patient seen by other providers in the state, and allows the IIS to create a consolidated immunization record.  In the event of a vaccine recall, information such as Vaccine CVX code, Lot number, date of </a:t>
            </a:r>
            <a:r>
              <a:rPr lang="en-US" baseline="0" dirty="0" smtClean="0"/>
              <a:t>administration</a:t>
            </a:r>
            <a:r>
              <a:rPr lang="en-US" baseline="0" dirty="0" smtClean="0"/>
              <a:t>, and administering facility would allow appropriate action.  </a:t>
            </a:r>
            <a:endParaRPr lang="en-US" dirty="0"/>
          </a:p>
        </p:txBody>
      </p:sp>
      <p:sp>
        <p:nvSpPr>
          <p:cNvPr id="4" name="Slide Number Placeholder 3"/>
          <p:cNvSpPr>
            <a:spLocks noGrp="1"/>
          </p:cNvSpPr>
          <p:nvPr>
            <p:ph type="sldNum" sz="quarter" idx="10"/>
          </p:nvPr>
        </p:nvSpPr>
        <p:spPr/>
        <p:txBody>
          <a:bodyPr/>
          <a:lstStyle/>
          <a:p>
            <a:fld id="{72C3C98E-74D1-4B5B-A0ED-C066FF9BDBC6}"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Immunization Information Systems (IIS) are centralized population based repositories of</a:t>
            </a:r>
          </a:p>
          <a:p>
            <a:r>
              <a:rPr lang="en-US" dirty="0" smtClean="0"/>
              <a:t>immunization related information. They receive and share data on individual</a:t>
            </a:r>
          </a:p>
          <a:p>
            <a:r>
              <a:rPr lang="en-US" dirty="0" smtClean="0"/>
              <a:t>clients/patients with a number of other systems, including Electronic Health Record</a:t>
            </a:r>
          </a:p>
          <a:p>
            <a:r>
              <a:rPr lang="en-US" dirty="0" smtClean="0"/>
              <a:t>systems </a:t>
            </a:r>
            <a:r>
              <a:rPr lang="en-US" smtClean="0"/>
              <a:t>(EHR‐S</a:t>
            </a:r>
            <a:endParaRPr lang="en-US" dirty="0"/>
          </a:p>
        </p:txBody>
      </p:sp>
      <p:sp>
        <p:nvSpPr>
          <p:cNvPr id="4" name="Slide Number Placeholder 3"/>
          <p:cNvSpPr>
            <a:spLocks noGrp="1"/>
          </p:cNvSpPr>
          <p:nvPr>
            <p:ph type="sldNum" sz="quarter" idx="10"/>
          </p:nvPr>
        </p:nvSpPr>
        <p:spPr/>
        <p:txBody>
          <a:bodyPr/>
          <a:lstStyle/>
          <a:p>
            <a:fld id="{3AFDA5D8-7C67-43D4-A983-94FBB771254D}"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Message Segment</a:t>
            </a:r>
            <a:r>
              <a:rPr lang="en-US" baseline="0" dirty="0" smtClean="0"/>
              <a:t> Header contains information about the sending facility, date and time of transmission, type of message, HL7 version</a:t>
            </a:r>
          </a:p>
          <a:p>
            <a:r>
              <a:rPr lang="en-US" baseline="0" dirty="0" smtClean="0"/>
              <a:t>PID Segment is the Patient Identifier Segment which contains demographic information about patient, not likely to change, such as race, name, social security number, DOB </a:t>
            </a:r>
          </a:p>
          <a:p>
            <a:r>
              <a:rPr lang="en-US" baseline="0" dirty="0" smtClean="0"/>
              <a:t>NK1 is the Next of Kin Segment – information NOK, usually mother, includes address </a:t>
            </a:r>
          </a:p>
          <a:p>
            <a:r>
              <a:rPr lang="en-US" baseline="0" dirty="0" smtClean="0"/>
              <a:t>PV1 Segment is the Patient Visit Segment, contains specific visit information, including providers, financial class information about the patient such as VFC eligibility</a:t>
            </a:r>
          </a:p>
          <a:p>
            <a:r>
              <a:rPr lang="en-US" sz="1200" kern="1200" dirty="0" smtClean="0">
                <a:solidFill>
                  <a:schemeClr val="tx1"/>
                </a:solidFill>
                <a:latin typeface="+mn-lt"/>
                <a:ea typeface="+mn-ea"/>
                <a:cs typeface="+mn-cs"/>
              </a:rPr>
              <a:t>RXA – Pharmacy/Treatment Administration Segment: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Date of Vaccine*,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Date of data transfer,</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Vaccine CVX code, Vaccine Name,</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01 = Historical  00 = Administered,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Facility, Lot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Manufacturer --- see MVX</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AFDA5D8-7C67-43D4-A983-94FBB771254D}" type="slidenum">
              <a:rPr lang="en-US" smtClean="0"/>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435E1A-4B07-4211-8F30-BDCAAA38D967}"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35E1A-4B07-4211-8F30-BDCAAA38D967}"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435E1A-4B07-4211-8F30-BDCAAA38D967}"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435E1A-4B07-4211-8F30-BDCAAA38D967}" type="datetimeFigureOut">
              <a:rPr lang="en-US" smtClean="0"/>
              <a:pPr/>
              <a:t>8/26/2011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435E1A-4B07-4211-8F30-BDCAAA38D967}" type="datetimeFigureOut">
              <a:rPr lang="en-US" smtClean="0"/>
              <a:pPr/>
              <a:t>8/26/2011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435E1A-4B07-4211-8F30-BDCAAA38D967}" type="datetimeFigureOut">
              <a:rPr lang="en-US" smtClean="0"/>
              <a:pPr/>
              <a:t>8/26/2011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435E1A-4B07-4211-8F30-BDCAAA38D967}" type="datetimeFigureOut">
              <a:rPr lang="en-US" smtClean="0"/>
              <a:pPr/>
              <a:t>8/26/2011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35E1A-4B07-4211-8F30-BDCAAA38D967}" type="datetimeFigureOut">
              <a:rPr lang="en-US" smtClean="0"/>
              <a:pPr/>
              <a:t>8/26/2011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35E1A-4B07-4211-8F30-BDCAAA38D967}" type="datetimeFigureOut">
              <a:rPr lang="en-US" smtClean="0"/>
              <a:pPr/>
              <a:t>8/26/2011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35E1A-4B07-4211-8F30-BDCAAA38D967}"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35E1A-4B07-4211-8F30-BDCAAA38D967}" type="datetimeFigureOut">
              <a:rPr lang="en-US" smtClean="0"/>
              <a:pPr/>
              <a:t>8/26/2011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7A4802-4883-4355-917E-E44B5AFC45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35E1A-4B07-4211-8F30-BDCAAA38D967}" type="datetimeFigureOut">
              <a:rPr lang="en-US" smtClean="0"/>
              <a:pPr/>
              <a:t>8/26/2011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7A4802-4883-4355-917E-E44B5AFC45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Module 5 – Creating the HL7 Message </a:t>
            </a:r>
            <a:endParaRPr lang="en-US" b="1" dirty="0"/>
          </a:p>
        </p:txBody>
      </p:sp>
      <p:sp>
        <p:nvSpPr>
          <p:cNvPr id="3" name="Content Placeholder 2"/>
          <p:cNvSpPr>
            <a:spLocks noGrp="1"/>
          </p:cNvSpPr>
          <p:nvPr>
            <p:ph idx="1"/>
          </p:nvPr>
        </p:nvSpPr>
        <p:spPr/>
        <p:txBody>
          <a:bodyPr>
            <a:normAutofit/>
          </a:bodyPr>
          <a:lstStyle/>
          <a:p>
            <a:pPr lvl="0">
              <a:buNone/>
            </a:pPr>
            <a:r>
              <a:rPr lang="en-US" b="1" dirty="0" smtClean="0"/>
              <a:t>OBJECTIVES</a:t>
            </a:r>
          </a:p>
          <a:p>
            <a:r>
              <a:rPr lang="en-US" b="1" dirty="0" smtClean="0"/>
              <a:t>Describe the purpose and function of the BYIM software</a:t>
            </a:r>
            <a:endParaRPr lang="en-US" dirty="0" smtClean="0"/>
          </a:p>
          <a:p>
            <a:pPr lvl="0"/>
            <a:r>
              <a:rPr lang="en-US" b="1" dirty="0" smtClean="0"/>
              <a:t>Describe what information RPMS sends to IIS</a:t>
            </a:r>
            <a:endParaRPr lang="en-US" dirty="0" smtClean="0"/>
          </a:p>
          <a:p>
            <a:pPr lvl="0"/>
            <a:r>
              <a:rPr lang="en-US" b="1" dirty="0" smtClean="0"/>
              <a:t>Locate the BYIM software within the RPMS </a:t>
            </a:r>
            <a:endParaRPr lang="en-US" dirty="0" smtClean="0"/>
          </a:p>
          <a:p>
            <a:r>
              <a:rPr lang="en-US" b="1" dirty="0" smtClean="0"/>
              <a:t>Identify a resource for immunization testing for </a:t>
            </a:r>
            <a:r>
              <a:rPr lang="en-US" b="1" dirty="0" err="1" smtClean="0"/>
              <a:t>NextGen</a:t>
            </a:r>
            <a:r>
              <a:rPr lang="en-US" b="1"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Immunization Interface Management</a:t>
            </a:r>
            <a:br>
              <a:rPr lang="en-US" b="1" dirty="0" smtClean="0"/>
            </a:br>
            <a:r>
              <a:rPr lang="en-US" b="1" dirty="0" smtClean="0"/>
              <a:t>BYIM</a:t>
            </a:r>
            <a:endParaRPr lang="en-US" b="1" dirty="0"/>
          </a:p>
        </p:txBody>
      </p:sp>
      <p:sp>
        <p:nvSpPr>
          <p:cNvPr id="3" name="Content Placeholder 2"/>
          <p:cNvSpPr>
            <a:spLocks noGrp="1"/>
          </p:cNvSpPr>
          <p:nvPr>
            <p:ph idx="1"/>
          </p:nvPr>
        </p:nvSpPr>
        <p:spPr/>
        <p:txBody>
          <a:bodyPr>
            <a:normAutofit lnSpcReduction="10000"/>
          </a:bodyPr>
          <a:lstStyle/>
          <a:p>
            <a:pPr lvl="1">
              <a:lnSpc>
                <a:spcPct val="90000"/>
              </a:lnSpc>
              <a:buFont typeface="Arial" pitchFamily="34" charset="0"/>
              <a:buChar char="•"/>
            </a:pPr>
            <a:r>
              <a:rPr lang="en-US" sz="2400" dirty="0" smtClean="0"/>
              <a:t>IHS Software developed via contract with Cimarron Informatics for use by IHS, Tribal and Urban RPMS facilities</a:t>
            </a:r>
          </a:p>
          <a:p>
            <a:pPr lvl="1">
              <a:lnSpc>
                <a:spcPct val="90000"/>
              </a:lnSpc>
              <a:buFont typeface="Arial" pitchFamily="34" charset="0"/>
              <a:buChar char="•"/>
            </a:pPr>
            <a:r>
              <a:rPr lang="en-US" sz="2400" dirty="0" smtClean="0"/>
              <a:t>The software extracts immunization information from the RPMS Immunization Package and exchanges HL7 messages with IIS in batch mode.</a:t>
            </a:r>
          </a:p>
          <a:p>
            <a:pPr lvl="2">
              <a:lnSpc>
                <a:spcPct val="90000"/>
              </a:lnSpc>
              <a:buFont typeface="Wingdings" pitchFamily="2" charset="2"/>
              <a:buChar char="ü"/>
            </a:pPr>
            <a:r>
              <a:rPr lang="en-US" sz="2200" dirty="0" smtClean="0"/>
              <a:t>The software exports to the SIIS and imports back to RPMS</a:t>
            </a:r>
          </a:p>
          <a:p>
            <a:pPr lvl="2">
              <a:lnSpc>
                <a:spcPct val="90000"/>
              </a:lnSpc>
              <a:buFont typeface="Wingdings" pitchFamily="2" charset="2"/>
              <a:buChar char="ü"/>
            </a:pPr>
            <a:r>
              <a:rPr lang="en-US" sz="2200" dirty="0" smtClean="0"/>
              <a:t>It can add immunization data directly into individual RPMS records </a:t>
            </a:r>
          </a:p>
          <a:p>
            <a:pPr lvl="2">
              <a:lnSpc>
                <a:spcPct val="90000"/>
              </a:lnSpc>
              <a:buFont typeface="Wingdings" pitchFamily="2" charset="2"/>
              <a:buChar char="ü"/>
            </a:pPr>
            <a:r>
              <a:rPr lang="en-US" sz="2200" dirty="0" smtClean="0"/>
              <a:t>Process can be automated </a:t>
            </a:r>
          </a:p>
          <a:p>
            <a:pPr lvl="1">
              <a:lnSpc>
                <a:spcPct val="90000"/>
              </a:lnSpc>
              <a:buFont typeface="Arial" pitchFamily="34" charset="0"/>
              <a:buChar char="•"/>
            </a:pPr>
            <a:r>
              <a:rPr lang="en-US" sz="2400" dirty="0" smtClean="0"/>
              <a:t>Developed according to CDC standards, BYIM sends all of the National Vaccine Advisory Committee (NVAC) required core data items in HL7 2.4.</a:t>
            </a:r>
          </a:p>
          <a:p>
            <a:pPr lvl="1">
              <a:lnSpc>
                <a:spcPct val="90000"/>
              </a:lnSpc>
              <a:buFont typeface="Arial" pitchFamily="34" charset="0"/>
              <a:buChar char="•"/>
            </a:pPr>
            <a:r>
              <a:rPr lang="en-US" sz="2400" dirty="0" smtClean="0"/>
              <a:t>Future versions will allow real-time transmission in HL7 2.5 format.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76200"/>
            <a:ext cx="8229600" cy="1143000"/>
          </a:xfrm>
        </p:spPr>
        <p:txBody>
          <a:bodyPr/>
          <a:lstStyle/>
          <a:p>
            <a:r>
              <a:rPr lang="en-US" sz="4000" b="1" dirty="0"/>
              <a:t>How IHS/IIS Data Exchange Works</a:t>
            </a:r>
          </a:p>
        </p:txBody>
      </p:sp>
      <p:grpSp>
        <p:nvGrpSpPr>
          <p:cNvPr id="17" name="Group 16" descr="This diagram shows 2 circles:  RPMS IZ Package and Data Exchange Software.  IHS software extracts data from RPMS, exports to the IIS and imports back to RPMS.  After exchange, I/T/U providers can view complete immunization histories for their patients.  Many providers enter immunization data into the IIS (Immunization Information System)   IIS centralizes immunization data for all providers.  IHS Data Exchange software is built to CDC standards so it can work with any IIS that meets those standards."/>
          <p:cNvGrpSpPr/>
          <p:nvPr/>
        </p:nvGrpSpPr>
        <p:grpSpPr>
          <a:xfrm>
            <a:off x="228600" y="1371600"/>
            <a:ext cx="8458200" cy="4984750"/>
            <a:chOff x="228600" y="1371600"/>
            <a:chExt cx="8458200" cy="4984750"/>
          </a:xfrm>
        </p:grpSpPr>
        <p:sp>
          <p:nvSpPr>
            <p:cNvPr id="49155" name="Oval 3"/>
            <p:cNvSpPr>
              <a:spLocks noChangeArrowheads="1"/>
            </p:cNvSpPr>
            <p:nvPr/>
          </p:nvSpPr>
          <p:spPr bwMode="auto">
            <a:xfrm>
              <a:off x="838200" y="1371600"/>
              <a:ext cx="1752600" cy="1066800"/>
            </a:xfrm>
            <a:prstGeom prst="ellipse">
              <a:avLst/>
            </a:prstGeom>
            <a:solidFill>
              <a:srgbClr val="99CC00"/>
            </a:solidFill>
            <a:ln w="9525">
              <a:solidFill>
                <a:schemeClr val="tx1"/>
              </a:solidFill>
              <a:round/>
              <a:headEnd/>
              <a:tailEnd/>
            </a:ln>
            <a:effectLst/>
          </p:spPr>
          <p:txBody>
            <a:bodyPr wrap="none" anchor="ctr"/>
            <a:lstStyle/>
            <a:p>
              <a:pPr algn="ctr"/>
              <a:r>
                <a:rPr lang="en-US" sz="2000" b="1" dirty="0"/>
                <a:t>RPMS IZ </a:t>
              </a:r>
            </a:p>
            <a:p>
              <a:pPr algn="ctr"/>
              <a:r>
                <a:rPr lang="en-US" sz="2000" b="1" dirty="0"/>
                <a:t>Package</a:t>
              </a:r>
              <a:r>
                <a:rPr lang="en-US" sz="2000" dirty="0"/>
                <a:t> </a:t>
              </a:r>
            </a:p>
          </p:txBody>
        </p:sp>
        <p:sp>
          <p:nvSpPr>
            <p:cNvPr id="49156" name="Oval 4"/>
            <p:cNvSpPr>
              <a:spLocks noChangeArrowheads="1"/>
            </p:cNvSpPr>
            <p:nvPr/>
          </p:nvSpPr>
          <p:spPr bwMode="auto">
            <a:xfrm>
              <a:off x="838200" y="3505200"/>
              <a:ext cx="1752600" cy="990600"/>
            </a:xfrm>
            <a:prstGeom prst="ellipse">
              <a:avLst/>
            </a:prstGeom>
            <a:solidFill>
              <a:srgbClr val="339966"/>
            </a:solidFill>
            <a:ln w="9525">
              <a:solidFill>
                <a:schemeClr val="tx1"/>
              </a:solidFill>
              <a:round/>
              <a:headEnd/>
              <a:tailEnd/>
            </a:ln>
            <a:effectLst/>
          </p:spPr>
          <p:txBody>
            <a:bodyPr wrap="none" anchor="ctr"/>
            <a:lstStyle/>
            <a:p>
              <a:pPr algn="ctr"/>
              <a:r>
                <a:rPr lang="en-US" sz="2000" b="1" dirty="0"/>
                <a:t>Data </a:t>
              </a:r>
            </a:p>
            <a:p>
              <a:pPr algn="ctr"/>
              <a:r>
                <a:rPr lang="en-US" sz="2000" b="1" dirty="0"/>
                <a:t>Exchange </a:t>
              </a:r>
            </a:p>
            <a:p>
              <a:pPr algn="ctr"/>
              <a:r>
                <a:rPr lang="en-US" sz="2000" b="1" dirty="0"/>
                <a:t>Software</a:t>
              </a:r>
            </a:p>
          </p:txBody>
        </p:sp>
        <p:sp>
          <p:nvSpPr>
            <p:cNvPr id="49157" name="tower"/>
            <p:cNvSpPr>
              <a:spLocks noEditPoints="1" noChangeArrowheads="1"/>
            </p:cNvSpPr>
            <p:nvPr/>
          </p:nvSpPr>
          <p:spPr bwMode="auto">
            <a:xfrm>
              <a:off x="6791325" y="2209800"/>
              <a:ext cx="1285875" cy="1752600"/>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solidFill>
              <a:srgbClr val="FFFFCC"/>
            </a:solidFill>
            <a:ln w="9525">
              <a:solidFill>
                <a:srgbClr val="000000"/>
              </a:solidFill>
              <a:miter lim="800000"/>
              <a:headEnd/>
              <a:tailEnd/>
            </a:ln>
          </p:spPr>
          <p:txBody>
            <a:bodyPr/>
            <a:lstStyle/>
            <a:p>
              <a:pPr algn="ctr"/>
              <a:endParaRPr lang="en-US" sz="2000"/>
            </a:p>
          </p:txBody>
        </p:sp>
        <p:sp>
          <p:nvSpPr>
            <p:cNvPr id="49158" name="AutoShape 6"/>
            <p:cNvSpPr>
              <a:spLocks noChangeArrowheads="1"/>
            </p:cNvSpPr>
            <p:nvPr/>
          </p:nvSpPr>
          <p:spPr bwMode="auto">
            <a:xfrm>
              <a:off x="2057400" y="3124200"/>
              <a:ext cx="533400" cy="533400"/>
            </a:xfrm>
            <a:prstGeom prst="flowChartConnector">
              <a:avLst/>
            </a:prstGeom>
            <a:solidFill>
              <a:srgbClr val="339966"/>
            </a:solidFill>
            <a:ln w="38100" algn="ctr">
              <a:solidFill>
                <a:schemeClr val="tx1"/>
              </a:solidFill>
              <a:round/>
              <a:headEnd/>
              <a:tailEnd/>
            </a:ln>
            <a:effectLst/>
          </p:spPr>
          <p:txBody>
            <a:bodyPr wrap="none" anchor="ctr"/>
            <a:lstStyle/>
            <a:p>
              <a:pPr algn="ctr"/>
              <a:r>
                <a:rPr lang="en-US" sz="1200" b="1" dirty="0"/>
                <a:t>Export</a:t>
              </a:r>
            </a:p>
          </p:txBody>
        </p:sp>
        <p:sp>
          <p:nvSpPr>
            <p:cNvPr id="49159" name="Line 7"/>
            <p:cNvSpPr>
              <a:spLocks noChangeShapeType="1"/>
            </p:cNvSpPr>
            <p:nvPr/>
          </p:nvSpPr>
          <p:spPr bwMode="auto">
            <a:xfrm>
              <a:off x="1752600" y="2514600"/>
              <a:ext cx="0" cy="914400"/>
            </a:xfrm>
            <a:prstGeom prst="line">
              <a:avLst/>
            </a:prstGeom>
            <a:noFill/>
            <a:ln w="76200">
              <a:solidFill>
                <a:srgbClr val="6600CC"/>
              </a:solidFill>
              <a:round/>
              <a:headEnd type="triangle" w="med" len="med"/>
              <a:tailEnd type="triangle" w="med" len="med"/>
            </a:ln>
            <a:effectLst/>
          </p:spPr>
          <p:txBody>
            <a:bodyPr/>
            <a:lstStyle/>
            <a:p>
              <a:endParaRPr lang="en-US"/>
            </a:p>
          </p:txBody>
        </p:sp>
        <p:cxnSp>
          <p:nvCxnSpPr>
            <p:cNvPr id="49160" name="AutoShape 8"/>
            <p:cNvCxnSpPr>
              <a:cxnSpLocks noChangeShapeType="1"/>
            </p:cNvCxnSpPr>
            <p:nvPr/>
          </p:nvCxnSpPr>
          <p:spPr bwMode="auto">
            <a:xfrm flipV="1">
              <a:off x="2590800" y="2971800"/>
              <a:ext cx="4038600" cy="342900"/>
            </a:xfrm>
            <a:prstGeom prst="bentConnector3">
              <a:avLst>
                <a:gd name="adj1" fmla="val 50000"/>
              </a:avLst>
            </a:prstGeom>
            <a:noFill/>
            <a:ln w="44450">
              <a:solidFill>
                <a:srgbClr val="FF0000"/>
              </a:solidFill>
              <a:miter lim="800000"/>
              <a:headEnd/>
              <a:tailEnd type="triangle" w="med" len="med"/>
            </a:ln>
            <a:effectLst/>
          </p:spPr>
        </p:cxnSp>
        <p:sp>
          <p:nvSpPr>
            <p:cNvPr id="49161" name="AutoShape 9"/>
            <p:cNvSpPr>
              <a:spLocks noChangeArrowheads="1"/>
            </p:cNvSpPr>
            <p:nvPr/>
          </p:nvSpPr>
          <p:spPr bwMode="auto">
            <a:xfrm>
              <a:off x="6248400" y="3886200"/>
              <a:ext cx="609600" cy="533400"/>
            </a:xfrm>
            <a:prstGeom prst="flowChartConnector">
              <a:avLst/>
            </a:prstGeom>
            <a:solidFill>
              <a:srgbClr val="FFFF99"/>
            </a:solidFill>
            <a:ln w="38100" algn="ctr">
              <a:solidFill>
                <a:srgbClr val="333333"/>
              </a:solidFill>
              <a:round/>
              <a:headEnd/>
              <a:tailEnd/>
            </a:ln>
            <a:effectLst/>
          </p:spPr>
          <p:txBody>
            <a:bodyPr wrap="none" anchor="ctr"/>
            <a:lstStyle/>
            <a:p>
              <a:pPr algn="ctr"/>
              <a:r>
                <a:rPr lang="en-US" sz="1400" dirty="0"/>
                <a:t>Import</a:t>
              </a:r>
            </a:p>
          </p:txBody>
        </p:sp>
        <p:cxnSp>
          <p:nvCxnSpPr>
            <p:cNvPr id="49162" name="AutoShape 10"/>
            <p:cNvCxnSpPr>
              <a:cxnSpLocks noChangeShapeType="1"/>
            </p:cNvCxnSpPr>
            <p:nvPr/>
          </p:nvCxnSpPr>
          <p:spPr bwMode="auto">
            <a:xfrm rot="5400000" flipH="1" flipV="1">
              <a:off x="4434681" y="1966119"/>
              <a:ext cx="312738" cy="4152900"/>
            </a:xfrm>
            <a:prstGeom prst="bentConnector4">
              <a:avLst>
                <a:gd name="adj1" fmla="val -509"/>
                <a:gd name="adj2" fmla="val 53097"/>
              </a:avLst>
            </a:prstGeom>
            <a:noFill/>
            <a:ln w="44450">
              <a:solidFill>
                <a:srgbClr val="0000FF"/>
              </a:solidFill>
              <a:miter lim="800000"/>
              <a:headEnd type="triangle" w="med" len="med"/>
              <a:tailEnd/>
            </a:ln>
            <a:effectLst/>
          </p:spPr>
        </p:cxnSp>
        <p:sp>
          <p:nvSpPr>
            <p:cNvPr id="49163" name="Text Box 11"/>
            <p:cNvSpPr txBox="1">
              <a:spLocks noChangeArrowheads="1"/>
            </p:cNvSpPr>
            <p:nvPr/>
          </p:nvSpPr>
          <p:spPr bwMode="auto">
            <a:xfrm>
              <a:off x="2514600" y="1600200"/>
              <a:ext cx="3962400" cy="915988"/>
            </a:xfrm>
            <a:prstGeom prst="rect">
              <a:avLst/>
            </a:prstGeom>
            <a:noFill/>
            <a:ln w="9525">
              <a:noFill/>
              <a:miter lim="800000"/>
              <a:headEnd/>
              <a:tailEnd/>
            </a:ln>
            <a:effectLst/>
          </p:spPr>
          <p:txBody>
            <a:bodyPr>
              <a:spAutoFit/>
            </a:bodyPr>
            <a:lstStyle/>
            <a:p>
              <a:pPr>
                <a:spcBef>
                  <a:spcPct val="50000"/>
                </a:spcBef>
              </a:pPr>
              <a:r>
                <a:rPr lang="en-US" b="1" dirty="0">
                  <a:solidFill>
                    <a:srgbClr val="FF0000"/>
                  </a:solidFill>
                </a:rPr>
                <a:t>IHS software extracts data from RPMS, exports to the IIS and imports back to RPMS</a:t>
              </a:r>
            </a:p>
          </p:txBody>
        </p:sp>
        <p:sp>
          <p:nvSpPr>
            <p:cNvPr id="49164" name="Text Box 12"/>
            <p:cNvSpPr txBox="1">
              <a:spLocks noChangeArrowheads="1"/>
            </p:cNvSpPr>
            <p:nvPr/>
          </p:nvSpPr>
          <p:spPr bwMode="auto">
            <a:xfrm>
              <a:off x="1219200" y="5715000"/>
              <a:ext cx="7162800" cy="641350"/>
            </a:xfrm>
            <a:prstGeom prst="rect">
              <a:avLst/>
            </a:prstGeom>
            <a:noFill/>
            <a:ln w="9525">
              <a:noFill/>
              <a:miter lim="800000"/>
              <a:headEnd/>
              <a:tailEnd/>
            </a:ln>
            <a:effectLst/>
          </p:spPr>
          <p:txBody>
            <a:bodyPr>
              <a:spAutoFit/>
            </a:bodyPr>
            <a:lstStyle/>
            <a:p>
              <a:pPr algn="ctr">
                <a:spcBef>
                  <a:spcPct val="50000"/>
                </a:spcBef>
              </a:pPr>
              <a:r>
                <a:rPr lang="en-US" b="1" i="1" dirty="0"/>
                <a:t>IHS Data Exchange software is built to CDC standards so it can work with any IIS that meets those standards</a:t>
              </a:r>
            </a:p>
          </p:txBody>
        </p:sp>
        <p:sp>
          <p:nvSpPr>
            <p:cNvPr id="49165" name="Text Box 13"/>
            <p:cNvSpPr txBox="1">
              <a:spLocks noChangeArrowheads="1"/>
            </p:cNvSpPr>
            <p:nvPr/>
          </p:nvSpPr>
          <p:spPr bwMode="auto">
            <a:xfrm>
              <a:off x="4800600" y="4343400"/>
              <a:ext cx="3886200" cy="1190625"/>
            </a:xfrm>
            <a:prstGeom prst="rect">
              <a:avLst/>
            </a:prstGeom>
            <a:noFill/>
            <a:ln w="9525">
              <a:noFill/>
              <a:miter lim="800000"/>
              <a:headEnd/>
              <a:tailEnd/>
            </a:ln>
            <a:effectLst/>
          </p:spPr>
          <p:txBody>
            <a:bodyPr>
              <a:spAutoFit/>
            </a:bodyPr>
            <a:lstStyle/>
            <a:p>
              <a:pPr lvl="1" algn="r"/>
              <a:r>
                <a:rPr lang="en-US" b="1" dirty="0">
                  <a:solidFill>
                    <a:srgbClr val="0000FF"/>
                  </a:solidFill>
                </a:rPr>
                <a:t>-</a:t>
              </a:r>
              <a:r>
                <a:rPr lang="en-US" b="1" dirty="0">
                  <a:solidFill>
                    <a:srgbClr val="0000CC"/>
                  </a:solidFill>
                </a:rPr>
                <a:t>Many providers enter immunization data into the IIS</a:t>
              </a:r>
            </a:p>
            <a:p>
              <a:pPr lvl="1" algn="r"/>
              <a:r>
                <a:rPr lang="en-US" b="1" dirty="0">
                  <a:solidFill>
                    <a:srgbClr val="0000CC"/>
                  </a:solidFill>
                </a:rPr>
                <a:t>-IIS centralizes immunization data for all providers</a:t>
              </a:r>
            </a:p>
          </p:txBody>
        </p:sp>
        <p:sp>
          <p:nvSpPr>
            <p:cNvPr id="49166" name="Text Box 14"/>
            <p:cNvSpPr txBox="1">
              <a:spLocks noChangeArrowheads="1"/>
            </p:cNvSpPr>
            <p:nvPr/>
          </p:nvSpPr>
          <p:spPr bwMode="auto">
            <a:xfrm>
              <a:off x="6858000" y="1905000"/>
              <a:ext cx="838200" cy="396875"/>
            </a:xfrm>
            <a:prstGeom prst="rect">
              <a:avLst/>
            </a:prstGeom>
            <a:noFill/>
            <a:ln w="9525">
              <a:noFill/>
              <a:miter lim="800000"/>
              <a:headEnd/>
              <a:tailEnd/>
            </a:ln>
            <a:effectLst/>
          </p:spPr>
          <p:txBody>
            <a:bodyPr>
              <a:spAutoFit/>
            </a:bodyPr>
            <a:lstStyle/>
            <a:p>
              <a:pPr>
                <a:spcBef>
                  <a:spcPct val="50000"/>
                </a:spcBef>
              </a:pPr>
              <a:r>
                <a:rPr lang="en-US" sz="2000" b="1" dirty="0"/>
                <a:t>IIS</a:t>
              </a:r>
            </a:p>
          </p:txBody>
        </p:sp>
        <p:sp>
          <p:nvSpPr>
            <p:cNvPr id="49167" name="Text Box 15"/>
            <p:cNvSpPr txBox="1">
              <a:spLocks noChangeArrowheads="1"/>
            </p:cNvSpPr>
            <p:nvPr/>
          </p:nvSpPr>
          <p:spPr bwMode="auto">
            <a:xfrm>
              <a:off x="228600" y="4648200"/>
              <a:ext cx="3810000" cy="915988"/>
            </a:xfrm>
            <a:prstGeom prst="rect">
              <a:avLst/>
            </a:prstGeom>
            <a:noFill/>
            <a:ln w="9525">
              <a:noFill/>
              <a:miter lim="800000"/>
              <a:headEnd/>
              <a:tailEnd/>
            </a:ln>
            <a:effectLst/>
          </p:spPr>
          <p:txBody>
            <a:bodyPr>
              <a:spAutoFit/>
            </a:bodyPr>
            <a:lstStyle/>
            <a:p>
              <a:r>
                <a:rPr lang="en-US" b="1" dirty="0">
                  <a:solidFill>
                    <a:srgbClr val="6600CC"/>
                  </a:solidFill>
                </a:rPr>
                <a:t>After exchange, I/T/U providers can view complete immunization histories for their patients</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Immunization Interchange Management Menu – BYIM</a:t>
            </a:r>
            <a:br>
              <a:rPr lang="en-US" b="1" dirty="0" smtClean="0"/>
            </a:br>
            <a:endParaRPr lang="en-US" b="1" dirty="0"/>
          </a:p>
        </p:txBody>
      </p:sp>
      <p:sp>
        <p:nvSpPr>
          <p:cNvPr id="3" name="Content Placeholder 2"/>
          <p:cNvSpPr>
            <a:spLocks noGrp="1"/>
          </p:cNvSpPr>
          <p:nvPr>
            <p:ph idx="1"/>
          </p:nvPr>
        </p:nvSpPr>
        <p:spPr/>
        <p:txBody>
          <a:bodyPr/>
          <a:lstStyle/>
          <a:p>
            <a:pPr lvl="1">
              <a:buNone/>
            </a:pPr>
            <a:r>
              <a:rPr lang="en-US" sz="4000" b="1" dirty="0" smtClean="0"/>
              <a:t>BYIM can be referred to as IIMM </a:t>
            </a:r>
          </a:p>
          <a:p>
            <a:pPr lvl="1">
              <a:buNone/>
            </a:pPr>
            <a:r>
              <a:rPr lang="en-US" sz="4000" b="1" dirty="0" smtClean="0"/>
              <a:t>Look for IIMM on RPMS Menu:</a:t>
            </a:r>
          </a:p>
          <a:p>
            <a:pPr lvl="1">
              <a:buNone/>
            </a:pPr>
            <a:r>
              <a:rPr lang="en-US" sz="3600" b="1" dirty="0" smtClean="0"/>
              <a:t>		IHS CORE</a:t>
            </a:r>
          </a:p>
          <a:p>
            <a:pPr lvl="3">
              <a:buNone/>
            </a:pPr>
            <a:r>
              <a:rPr lang="en-US" sz="3600" b="1" dirty="0" smtClean="0">
                <a:sym typeface="Wingdings"/>
              </a:rPr>
              <a:t>			 </a:t>
            </a:r>
            <a:r>
              <a:rPr lang="en-US" sz="3600" b="1" dirty="0" smtClean="0"/>
              <a:t>IIMM</a:t>
            </a:r>
          </a:p>
          <a:p>
            <a:pPr lvl="4">
              <a:buNone/>
            </a:pPr>
            <a:endParaRPr lang="en-US" sz="1600" b="1" dirty="0" smtClean="0"/>
          </a:p>
          <a:p>
            <a:pPr lvl="3"/>
            <a:endParaRPr lang="en-US" sz="1600" b="1"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RPMS BYIM Menu</a:t>
            </a:r>
            <a:endParaRPr lang="en-US" dirty="0"/>
          </a:p>
        </p:txBody>
      </p:sp>
      <p:pic>
        <p:nvPicPr>
          <p:cNvPr id="8" name="Picture 2" descr="Immunization Data Exchange&#10;VERSION 2.0TI&#10;&#10;IZDE  Start Immunization Data Export&#10;IZS  Check Immunization Data Export Status&#10;IZIM  Import Immunizations from State Registry&#10;IZAD  Add Immunizations from State Registry&#10;EXP  Show Immunizations Exported for a Patient&#10;IZFS  File Statistics Report&#10;NO"/>
          <p:cNvPicPr>
            <a:picLocks noGrp="1" noChangeAspect="1" noChangeArrowheads="1"/>
          </p:cNvPicPr>
          <p:nvPr>
            <p:ph idx="1"/>
          </p:nvPr>
        </p:nvPicPr>
        <p:blipFill>
          <a:blip r:embed="rId2" cstate="print"/>
          <a:srcRect l="1143" t="7314" r="20571" b="38400"/>
          <a:stretch>
            <a:fillRect/>
          </a:stretch>
        </p:blipFill>
        <p:spPr bwMode="auto">
          <a:xfrm>
            <a:off x="685800" y="1676400"/>
            <a:ext cx="7620000" cy="397011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ctrTitle"/>
          </p:nvPr>
        </p:nvSpPr>
        <p:spPr>
          <a:xfrm>
            <a:off x="685800" y="304800"/>
            <a:ext cx="7772400" cy="1295400"/>
          </a:xfrm>
        </p:spPr>
        <p:txBody>
          <a:bodyPr/>
          <a:lstStyle/>
          <a:p>
            <a:r>
              <a:rPr lang="en-US" sz="4000" dirty="0"/>
              <a:t>What data does RPMS send?</a:t>
            </a:r>
          </a:p>
        </p:txBody>
      </p:sp>
      <p:sp>
        <p:nvSpPr>
          <p:cNvPr id="62468" name="Rectangle 4"/>
          <p:cNvSpPr>
            <a:spLocks noGrp="1" noChangeArrowheads="1"/>
          </p:cNvSpPr>
          <p:nvPr>
            <p:ph type="subTitle" idx="1"/>
          </p:nvPr>
        </p:nvSpPr>
        <p:spPr>
          <a:xfrm>
            <a:off x="1066800" y="1600200"/>
            <a:ext cx="7315200" cy="4724400"/>
          </a:xfrm>
        </p:spPr>
        <p:txBody>
          <a:bodyPr>
            <a:normAutofit lnSpcReduction="10000"/>
          </a:bodyPr>
          <a:lstStyle/>
          <a:p>
            <a:pPr algn="l">
              <a:lnSpc>
                <a:spcPct val="80000"/>
              </a:lnSpc>
            </a:pPr>
            <a:r>
              <a:rPr lang="en-US" sz="2400" dirty="0">
                <a:solidFill>
                  <a:schemeClr val="tx1"/>
                </a:solidFill>
              </a:rPr>
              <a:t>Demographic data, i.e.,:</a:t>
            </a:r>
          </a:p>
          <a:p>
            <a:pPr lvl="1" algn="l">
              <a:lnSpc>
                <a:spcPct val="80000"/>
              </a:lnSpc>
            </a:pPr>
            <a:r>
              <a:rPr lang="en-US" sz="2400" dirty="0">
                <a:solidFill>
                  <a:schemeClr val="tx1"/>
                </a:solidFill>
              </a:rPr>
              <a:t>Patient ID Patient Name (last, middle, first)</a:t>
            </a:r>
          </a:p>
          <a:p>
            <a:pPr lvl="1" algn="l">
              <a:lnSpc>
                <a:spcPct val="80000"/>
              </a:lnSpc>
            </a:pPr>
            <a:r>
              <a:rPr lang="en-US" sz="2400" dirty="0">
                <a:solidFill>
                  <a:schemeClr val="tx1"/>
                </a:solidFill>
              </a:rPr>
              <a:t>Date of birth</a:t>
            </a:r>
          </a:p>
          <a:p>
            <a:pPr lvl="1" algn="l">
              <a:lnSpc>
                <a:spcPct val="80000"/>
              </a:lnSpc>
            </a:pPr>
            <a:r>
              <a:rPr lang="en-US" sz="2400" dirty="0">
                <a:solidFill>
                  <a:schemeClr val="tx1"/>
                </a:solidFill>
              </a:rPr>
              <a:t>Sex (M or F or Unknown)</a:t>
            </a:r>
          </a:p>
          <a:p>
            <a:pPr lvl="1" algn="l">
              <a:lnSpc>
                <a:spcPct val="80000"/>
              </a:lnSpc>
              <a:buClr>
                <a:srgbClr val="FFFFFF"/>
              </a:buClr>
            </a:pPr>
            <a:r>
              <a:rPr lang="en-US" sz="2400" dirty="0">
                <a:solidFill>
                  <a:schemeClr val="tx1"/>
                </a:solidFill>
              </a:rPr>
              <a:t>Race = AI/AN or Unknown</a:t>
            </a:r>
          </a:p>
          <a:p>
            <a:pPr algn="l">
              <a:lnSpc>
                <a:spcPct val="80000"/>
              </a:lnSpc>
            </a:pPr>
            <a:endParaRPr lang="en-US" sz="2400" dirty="0">
              <a:solidFill>
                <a:schemeClr val="tx1"/>
              </a:solidFill>
            </a:endParaRPr>
          </a:p>
          <a:p>
            <a:pPr algn="l">
              <a:lnSpc>
                <a:spcPct val="80000"/>
              </a:lnSpc>
            </a:pPr>
            <a:r>
              <a:rPr lang="en-US" sz="2400" dirty="0">
                <a:solidFill>
                  <a:schemeClr val="tx1"/>
                </a:solidFill>
              </a:rPr>
              <a:t>Vaccine Administration data, </a:t>
            </a:r>
            <a:r>
              <a:rPr lang="en-US" sz="2400" dirty="0" err="1">
                <a:solidFill>
                  <a:schemeClr val="tx1"/>
                </a:solidFill>
              </a:rPr>
              <a:t>i.e</a:t>
            </a:r>
            <a:r>
              <a:rPr lang="en-US" sz="2400" dirty="0">
                <a:solidFill>
                  <a:schemeClr val="tx1"/>
                </a:solidFill>
              </a:rPr>
              <a:t>,: </a:t>
            </a:r>
          </a:p>
          <a:p>
            <a:pPr lvl="1" algn="l">
              <a:lnSpc>
                <a:spcPct val="80000"/>
              </a:lnSpc>
            </a:pPr>
            <a:r>
              <a:rPr lang="en-US" sz="2400" dirty="0">
                <a:solidFill>
                  <a:schemeClr val="tx1"/>
                </a:solidFill>
              </a:rPr>
              <a:t>Date of Vaccine</a:t>
            </a:r>
          </a:p>
          <a:p>
            <a:pPr lvl="1" algn="l">
              <a:lnSpc>
                <a:spcPct val="80000"/>
              </a:lnSpc>
            </a:pPr>
            <a:r>
              <a:rPr lang="en-US" sz="2400" dirty="0">
                <a:solidFill>
                  <a:schemeClr val="tx1"/>
                </a:solidFill>
              </a:rPr>
              <a:t>Date of data transfer</a:t>
            </a:r>
          </a:p>
          <a:p>
            <a:pPr lvl="1" algn="l">
              <a:lnSpc>
                <a:spcPct val="80000"/>
              </a:lnSpc>
            </a:pPr>
            <a:r>
              <a:rPr lang="en-US" sz="2400" dirty="0">
                <a:solidFill>
                  <a:schemeClr val="tx1"/>
                </a:solidFill>
              </a:rPr>
              <a:t>Vaccine CVX code </a:t>
            </a:r>
          </a:p>
          <a:p>
            <a:pPr lvl="1" algn="l">
              <a:lnSpc>
                <a:spcPct val="80000"/>
              </a:lnSpc>
            </a:pPr>
            <a:r>
              <a:rPr lang="en-US" sz="2400" dirty="0">
                <a:solidFill>
                  <a:schemeClr val="tx1"/>
                </a:solidFill>
              </a:rPr>
              <a:t>01 = Historical   00 = Administered</a:t>
            </a:r>
          </a:p>
          <a:p>
            <a:pPr lvl="1" algn="l">
              <a:lnSpc>
                <a:spcPct val="80000"/>
              </a:lnSpc>
              <a:buClr>
                <a:srgbClr val="FFFFFF"/>
              </a:buClr>
            </a:pPr>
            <a:r>
              <a:rPr lang="en-US" sz="2400" dirty="0">
                <a:solidFill>
                  <a:schemeClr val="tx1"/>
                </a:solidFill>
              </a:rPr>
              <a:t>Facility  	</a:t>
            </a:r>
          </a:p>
          <a:p>
            <a:pPr lvl="1" algn="l">
              <a:lnSpc>
                <a:spcPct val="80000"/>
              </a:lnSpc>
              <a:buClr>
                <a:srgbClr val="FFFFFF"/>
              </a:buClr>
            </a:pPr>
            <a:r>
              <a:rPr lang="en-US" sz="2400" dirty="0">
                <a:solidFill>
                  <a:schemeClr val="tx1"/>
                </a:solidFill>
              </a:rPr>
              <a:t>Lot #, Manufacturer </a:t>
            </a:r>
            <a:r>
              <a:rPr lang="en-US" sz="2400"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Level Seven (HL7)</a:t>
            </a:r>
            <a:endParaRPr lang="en-US" dirty="0"/>
          </a:p>
        </p:txBody>
      </p:sp>
      <p:sp>
        <p:nvSpPr>
          <p:cNvPr id="3" name="Content Placeholder 2"/>
          <p:cNvSpPr>
            <a:spLocks noGrp="1"/>
          </p:cNvSpPr>
          <p:nvPr>
            <p:ph idx="1"/>
          </p:nvPr>
        </p:nvSpPr>
        <p:spPr/>
        <p:txBody>
          <a:bodyPr>
            <a:normAutofit fontScale="92500"/>
          </a:bodyPr>
          <a:lstStyle/>
          <a:p>
            <a:r>
              <a:rPr lang="en-US" dirty="0" smtClean="0"/>
              <a:t>A nationally recognized standard for electronic data exchange between systems housing health care data </a:t>
            </a:r>
          </a:p>
          <a:p>
            <a:r>
              <a:rPr lang="en-US" dirty="0" smtClean="0"/>
              <a:t>HL7 defines a syntax or grammar for formulating the messages that carry this information </a:t>
            </a:r>
          </a:p>
          <a:p>
            <a:r>
              <a:rPr lang="en-US" dirty="0" smtClean="0"/>
              <a:t>HL7 describes a standard messaging vocabulary</a:t>
            </a:r>
          </a:p>
          <a:p>
            <a:r>
              <a:rPr lang="en-US" dirty="0" smtClean="0"/>
              <a:t>HL7 is platform independent --- it does not depend on specific software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HL7 Format </a:t>
            </a:r>
            <a:endParaRPr lang="en-US" dirty="0"/>
          </a:p>
        </p:txBody>
      </p:sp>
      <p:sp>
        <p:nvSpPr>
          <p:cNvPr id="3" name="Content Placeholder 2"/>
          <p:cNvSpPr>
            <a:spLocks noGrp="1"/>
          </p:cNvSpPr>
          <p:nvPr>
            <p:ph idx="1"/>
          </p:nvPr>
        </p:nvSpPr>
        <p:spPr/>
        <p:txBody>
          <a:bodyPr>
            <a:noAutofit/>
          </a:bodyPr>
          <a:lstStyle/>
          <a:p>
            <a:pPr>
              <a:buNone/>
            </a:pPr>
            <a:r>
              <a:rPr lang="en-US" sz="1200" dirty="0" smtClean="0">
                <a:solidFill>
                  <a:srgbClr val="FF0000"/>
                </a:solidFill>
              </a:rPr>
              <a:t>MSH</a:t>
            </a:r>
            <a:r>
              <a:rPr lang="en-US" sz="1200" dirty="0" smtClean="0"/>
              <a:t>|^~\&amp;|IMMUNIZATION REGISTER|CHINLE HOSP|||20100208043011-0700||VXU^V04|IHS-6923602|P|2.4|||AL|AL|</a:t>
            </a:r>
          </a:p>
          <a:p>
            <a:pPr>
              <a:buNone/>
            </a:pPr>
            <a:r>
              <a:rPr lang="en-US" sz="1200" dirty="0" smtClean="0">
                <a:solidFill>
                  <a:srgbClr val="FF0000"/>
                </a:solidFill>
              </a:rPr>
              <a:t>PID</a:t>
            </a:r>
            <a:r>
              <a:rPr lang="en-US" sz="1200" dirty="0" smtClean="0"/>
              <a:t>|1|111111|808101111111^^^^MR||PATIENT^DEMO^JANE^^^|PATIENT^MOTHER^^^^|20090924|F||1002-5|BOX XYZ^^SUNCITY^AZ^86503||||||||999999999</a:t>
            </a:r>
          </a:p>
          <a:p>
            <a:pPr>
              <a:buNone/>
            </a:pPr>
            <a:r>
              <a:rPr lang="en-US" sz="1200" dirty="0" smtClean="0">
                <a:solidFill>
                  <a:srgbClr val="FF0000"/>
                </a:solidFill>
              </a:rPr>
              <a:t>NK1</a:t>
            </a:r>
            <a:r>
              <a:rPr lang="en-US" sz="1200" dirty="0" smtClean="0"/>
              <a:t>|1|PATIENT^MOTHER^^^^|MTH^MOTHER^HL70063|BOX XYZ^^SUNCITY^AZ^86503|928 999 9999 C||NOK^NEXT OF KIN^99IHS</a:t>
            </a:r>
          </a:p>
          <a:p>
            <a:pPr>
              <a:buNone/>
            </a:pPr>
            <a:r>
              <a:rPr lang="en-US" sz="1200" dirty="0" smtClean="0">
                <a:solidFill>
                  <a:srgbClr val="FF0000"/>
                </a:solidFill>
              </a:rPr>
              <a:t>PV1</a:t>
            </a:r>
            <a:r>
              <a:rPr lang="en-US" sz="1200" dirty="0" smtClean="0"/>
              <a:t>|1||CHINLE HOSP^EMERGENCY MEDICINE||||^BURDICK,YVETTE RR||^BINGGELI,ROBERT A||||||||||5520898||V04^20090924^I^IHS|||||||||||||||||||||||</a:t>
            </a:r>
          </a:p>
          <a:p>
            <a:pPr>
              <a:buNone/>
            </a:pPr>
            <a:r>
              <a:rPr lang="en-US" sz="1200" dirty="0" smtClean="0">
                <a:solidFill>
                  <a:srgbClr val="FF0000"/>
                </a:solidFill>
              </a:rPr>
              <a:t>RXA</a:t>
            </a:r>
            <a:r>
              <a:rPr lang="en-US" sz="1200" dirty="0" smtClean="0"/>
              <a:t>|0|1|20090926120000|20100207193200|08^HEP B, ADOLESCENTOR PEDIATRIC^CVX|.5|||00^NEW IMMUNIZATION RECORD^NIP001|ROLFING,BARBARA A|CHINLE HOSP^^^CHINLE HOSP||||||^^MVX</a:t>
            </a:r>
          </a:p>
          <a:p>
            <a:pPr>
              <a:buNone/>
            </a:pPr>
            <a:r>
              <a:rPr lang="en-US" sz="1200" dirty="0" smtClean="0">
                <a:solidFill>
                  <a:srgbClr val="FF0000"/>
                </a:solidFill>
              </a:rPr>
              <a:t>RXA</a:t>
            </a:r>
            <a:r>
              <a:rPr lang="en-US" sz="1200" dirty="0" smtClean="0"/>
              <a:t>|0|1|20091125082700|20100207193200|110^DTaP-Hep B-IPV^CVX|.5|||00^NEW IMMUNIZATION RECORD^NIP001|TSOSIE,DONOVAN D|CHINLE HOSP^^^CHINLE HOSP||||AC21B188AA||SKB^GLAXOSMITHKLINE^MVX</a:t>
            </a:r>
          </a:p>
          <a:p>
            <a:pPr>
              <a:buNone/>
            </a:pPr>
            <a:r>
              <a:rPr lang="en-US" sz="1200" dirty="0" smtClean="0">
                <a:solidFill>
                  <a:srgbClr val="FF0000"/>
                </a:solidFill>
              </a:rPr>
              <a:t>RXA</a:t>
            </a:r>
            <a:r>
              <a:rPr lang="en-US" sz="1200" dirty="0" smtClean="0"/>
              <a:t>|0|1|20091125082700|20100207193200|116^ROTAVIRUS, PENTAVALENT^CVX|2|||00^NEW IMMUNIZATION RECORD^NIP001|TSOSIE,DONOVAN D|CHINLE HOSP^^^CHINLE HOSP||||0534Y||MSD^MERCK &amp; CO.^MVX</a:t>
            </a:r>
          </a:p>
          <a:p>
            <a:pPr>
              <a:buNone/>
            </a:pPr>
            <a:r>
              <a:rPr lang="en-US" sz="1200" dirty="0" smtClean="0">
                <a:solidFill>
                  <a:srgbClr val="FF0000"/>
                </a:solidFill>
              </a:rPr>
              <a:t>RXA</a:t>
            </a:r>
            <a:r>
              <a:rPr lang="en-US" sz="1200" dirty="0" smtClean="0"/>
              <a:t>|0|1|20091125082700|20100207193200|100^Pneumococcal, PCV-7^CVX|.5|||00^NEW IMMUNIZATION RECORD^NIP001|TSOSIE,DONOVAN D|CHINLE HOSP^^^CHINLE HOSP||||D74804||WA^WYETH-AYERST^MVX</a:t>
            </a:r>
          </a:p>
          <a:p>
            <a:pPr>
              <a:buNone/>
            </a:pPr>
            <a:r>
              <a:rPr lang="en-US" sz="1200" dirty="0" smtClean="0">
                <a:solidFill>
                  <a:srgbClr val="FF0000"/>
                </a:solidFill>
              </a:rPr>
              <a:t>RXA</a:t>
            </a:r>
            <a:r>
              <a:rPr lang="en-US" sz="1200" dirty="0" smtClean="0"/>
              <a:t>|0|1|20091125082700|20100207193200|49^HIB (PRP-OMP)^CVX|.5|||00^NEW IMMUNIZATION RECORD^NIP001|TSOSIE,DONOVAN D|CHINLE HOSP^^^CHINLE HOSP||||1438U||MSD^MERCK &amp; CO.^MVX</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hat data does RPMS se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What data does RPMS send</Template>
  <TotalTime>66</TotalTime>
  <Words>799</Words>
  <Application>Microsoft Office PowerPoint</Application>
  <PresentationFormat>On-screen Show (4:3)</PresentationFormat>
  <Paragraphs>81</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What data does RPMS send</vt:lpstr>
      <vt:lpstr>Module 5 – Creating the HL7 Message </vt:lpstr>
      <vt:lpstr>Immunization Interface Management BYIM</vt:lpstr>
      <vt:lpstr>How IHS/IIS Data Exchange Works</vt:lpstr>
      <vt:lpstr> Immunization Interchange Management Menu – BYIM </vt:lpstr>
      <vt:lpstr>RPMS BYIM Menu</vt:lpstr>
      <vt:lpstr>What data does RPMS send?</vt:lpstr>
      <vt:lpstr>Health Level Seven (HL7)</vt:lpstr>
      <vt:lpstr>HL7 Format </vt:lpstr>
    </vt:vector>
  </TitlesOfParts>
  <Company>IHS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RPMS-EHS Immunization Data Exchange and M.U. Technical Training for Area Teams, Module 5 – Creating the HL7 Message </dc:title>
  <dc:subject>Immunization Data Exchange, Interfaces</dc:subject>
  <dc:creator>IHS Immunization Program</dc:creator>
  <cp:keywords>HL7, data exchange, interface, IIS, registries, Immunization</cp:keywords>
  <cp:lastModifiedBy>emb</cp:lastModifiedBy>
  <cp:revision>10</cp:revision>
  <dcterms:created xsi:type="dcterms:W3CDTF">2011-08-22T21:36:26Z</dcterms:created>
  <dcterms:modified xsi:type="dcterms:W3CDTF">2011-08-26T17:05:52Z</dcterms:modified>
</cp:coreProperties>
</file>