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4006" r:id="rId5"/>
    <p:sldMasterId id="2147484007" r:id="rId6"/>
    <p:sldMasterId id="2147484031" r:id="rId7"/>
  </p:sldMasterIdLst>
  <p:notesMasterIdLst>
    <p:notesMasterId r:id="rId44"/>
  </p:notesMasterIdLst>
  <p:handoutMasterIdLst>
    <p:handoutMasterId r:id="rId45"/>
  </p:handoutMasterIdLst>
  <p:sldIdLst>
    <p:sldId id="1102" r:id="rId8"/>
    <p:sldId id="1154" r:id="rId9"/>
    <p:sldId id="1155" r:id="rId10"/>
    <p:sldId id="1135" r:id="rId11"/>
    <p:sldId id="1133" r:id="rId12"/>
    <p:sldId id="1134" r:id="rId13"/>
    <p:sldId id="1106" r:id="rId14"/>
    <p:sldId id="1107" r:id="rId15"/>
    <p:sldId id="1109" r:id="rId16"/>
    <p:sldId id="1110" r:id="rId17"/>
    <p:sldId id="1111" r:id="rId18"/>
    <p:sldId id="1113" r:id="rId19"/>
    <p:sldId id="1132" r:id="rId20"/>
    <p:sldId id="1115" r:id="rId21"/>
    <p:sldId id="1117" r:id="rId22"/>
    <p:sldId id="1147" r:id="rId23"/>
    <p:sldId id="1120" r:id="rId24"/>
    <p:sldId id="1136" r:id="rId25"/>
    <p:sldId id="1129" r:id="rId26"/>
    <p:sldId id="1130" r:id="rId27"/>
    <p:sldId id="1137" r:id="rId28"/>
    <p:sldId id="1121" r:id="rId29"/>
    <p:sldId id="1122" r:id="rId30"/>
    <p:sldId id="1138" r:id="rId31"/>
    <p:sldId id="1139" r:id="rId32"/>
    <p:sldId id="1140" r:id="rId33"/>
    <p:sldId id="1141" r:id="rId34"/>
    <p:sldId id="1152" r:id="rId35"/>
    <p:sldId id="1142" r:id="rId36"/>
    <p:sldId id="1143" r:id="rId37"/>
    <p:sldId id="1148" r:id="rId38"/>
    <p:sldId id="1145" r:id="rId39"/>
    <p:sldId id="1149" r:id="rId40"/>
    <p:sldId id="1156" r:id="rId41"/>
    <p:sldId id="1151" r:id="rId42"/>
    <p:sldId id="1146" r:id="rId43"/>
  </p:sldIdLst>
  <p:sldSz cx="9144000" cy="6858000" type="screen4x3"/>
  <p:notesSz cx="7010400" cy="9296400"/>
  <p:defaultTextStyle>
    <a:defPPr>
      <a:defRPr lang="en-US"/>
    </a:defPPr>
    <a:lvl1pPr algn="l" defTabSz="457200" rtl="0" fontAlgn="base">
      <a:spcBef>
        <a:spcPct val="0"/>
      </a:spcBef>
      <a:spcAft>
        <a:spcPct val="0"/>
      </a:spcAft>
      <a:defRPr sz="3200" b="1" kern="1200">
        <a:solidFill>
          <a:schemeClr val="tx1"/>
        </a:solidFill>
        <a:latin typeface="Gill Sans MT" pitchFamily="34" charset="0"/>
        <a:ea typeface="ＭＳ Ｐゴシック" pitchFamily="34" charset="-128"/>
        <a:cs typeface="+mn-cs"/>
      </a:defRPr>
    </a:lvl1pPr>
    <a:lvl2pPr marL="457200" algn="l" defTabSz="457200" rtl="0" fontAlgn="base">
      <a:spcBef>
        <a:spcPct val="0"/>
      </a:spcBef>
      <a:spcAft>
        <a:spcPct val="0"/>
      </a:spcAft>
      <a:defRPr sz="3200" b="1" kern="1200">
        <a:solidFill>
          <a:schemeClr val="tx1"/>
        </a:solidFill>
        <a:latin typeface="Gill Sans MT" pitchFamily="34" charset="0"/>
        <a:ea typeface="ＭＳ Ｐゴシック" pitchFamily="34" charset="-128"/>
        <a:cs typeface="+mn-cs"/>
      </a:defRPr>
    </a:lvl2pPr>
    <a:lvl3pPr marL="914400" algn="l" defTabSz="457200" rtl="0" fontAlgn="base">
      <a:spcBef>
        <a:spcPct val="0"/>
      </a:spcBef>
      <a:spcAft>
        <a:spcPct val="0"/>
      </a:spcAft>
      <a:defRPr sz="3200" b="1" kern="1200">
        <a:solidFill>
          <a:schemeClr val="tx1"/>
        </a:solidFill>
        <a:latin typeface="Gill Sans MT" pitchFamily="34" charset="0"/>
        <a:ea typeface="ＭＳ Ｐゴシック" pitchFamily="34" charset="-128"/>
        <a:cs typeface="+mn-cs"/>
      </a:defRPr>
    </a:lvl3pPr>
    <a:lvl4pPr marL="1371600" algn="l" defTabSz="457200" rtl="0" fontAlgn="base">
      <a:spcBef>
        <a:spcPct val="0"/>
      </a:spcBef>
      <a:spcAft>
        <a:spcPct val="0"/>
      </a:spcAft>
      <a:defRPr sz="3200" b="1" kern="1200">
        <a:solidFill>
          <a:schemeClr val="tx1"/>
        </a:solidFill>
        <a:latin typeface="Gill Sans MT" pitchFamily="34" charset="0"/>
        <a:ea typeface="ＭＳ Ｐゴシック" pitchFamily="34" charset="-128"/>
        <a:cs typeface="+mn-cs"/>
      </a:defRPr>
    </a:lvl4pPr>
    <a:lvl5pPr marL="1828800" algn="l" defTabSz="457200" rtl="0" fontAlgn="base">
      <a:spcBef>
        <a:spcPct val="0"/>
      </a:spcBef>
      <a:spcAft>
        <a:spcPct val="0"/>
      </a:spcAft>
      <a:defRPr sz="3200" b="1" kern="1200">
        <a:solidFill>
          <a:schemeClr val="tx1"/>
        </a:solidFill>
        <a:latin typeface="Gill Sans MT" pitchFamily="34" charset="0"/>
        <a:ea typeface="ＭＳ Ｐゴシック" pitchFamily="34" charset="-128"/>
        <a:cs typeface="+mn-cs"/>
      </a:defRPr>
    </a:lvl5pPr>
    <a:lvl6pPr marL="2286000" algn="l" defTabSz="914400" rtl="0" eaLnBrk="1" latinLnBrk="0" hangingPunct="1">
      <a:defRPr sz="3200" b="1" kern="1200">
        <a:solidFill>
          <a:schemeClr val="tx1"/>
        </a:solidFill>
        <a:latin typeface="Gill Sans MT" pitchFamily="34" charset="0"/>
        <a:ea typeface="ＭＳ Ｐゴシック" pitchFamily="34" charset="-128"/>
        <a:cs typeface="+mn-cs"/>
      </a:defRPr>
    </a:lvl6pPr>
    <a:lvl7pPr marL="2743200" algn="l" defTabSz="914400" rtl="0" eaLnBrk="1" latinLnBrk="0" hangingPunct="1">
      <a:defRPr sz="3200" b="1" kern="1200">
        <a:solidFill>
          <a:schemeClr val="tx1"/>
        </a:solidFill>
        <a:latin typeface="Gill Sans MT" pitchFamily="34" charset="0"/>
        <a:ea typeface="ＭＳ Ｐゴシック" pitchFamily="34" charset="-128"/>
        <a:cs typeface="+mn-cs"/>
      </a:defRPr>
    </a:lvl7pPr>
    <a:lvl8pPr marL="3200400" algn="l" defTabSz="914400" rtl="0" eaLnBrk="1" latinLnBrk="0" hangingPunct="1">
      <a:defRPr sz="3200" b="1" kern="1200">
        <a:solidFill>
          <a:schemeClr val="tx1"/>
        </a:solidFill>
        <a:latin typeface="Gill Sans MT" pitchFamily="34" charset="0"/>
        <a:ea typeface="ＭＳ Ｐゴシック" pitchFamily="34" charset="-128"/>
        <a:cs typeface="+mn-cs"/>
      </a:defRPr>
    </a:lvl8pPr>
    <a:lvl9pPr marL="3657600" algn="l" defTabSz="914400" rtl="0" eaLnBrk="1" latinLnBrk="0" hangingPunct="1">
      <a:defRPr sz="3200" b="1" kern="1200">
        <a:solidFill>
          <a:schemeClr val="tx1"/>
        </a:solidFill>
        <a:latin typeface="Gill Sans MT" pitchFamily="34"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2E83C5"/>
    <a:srgbClr val="4282C1"/>
    <a:srgbClr val="8E0000"/>
    <a:srgbClr val="932612"/>
    <a:srgbClr val="3F1300"/>
    <a:srgbClr val="FFD442"/>
    <a:srgbClr val="CC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470" autoAdjust="0"/>
    <p:restoredTop sz="93161" autoAdjust="0"/>
  </p:normalViewPr>
  <p:slideViewPr>
    <p:cSldViewPr snapToGrid="0">
      <p:cViewPr>
        <p:scale>
          <a:sx n="75" d="100"/>
          <a:sy n="75" d="100"/>
        </p:scale>
        <p:origin x="-1518" y="-23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60" d="100"/>
          <a:sy n="60" d="100"/>
        </p:scale>
        <p:origin x="-2844"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viewProps" Target="viewProps.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handoutMaster" Target="handoutMasters/handoutMaster1.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theme" Target="theme/theme1.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presProps" Target="presProps.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customXml" Target="../customXml/item1.xml"/><Relationship Id="rId6" Type="http://schemas.openxmlformats.org/officeDocument/2006/relationships/slideMaster" Target="slideMasters/slideMaster2.xml"/></Relationships>
</file>

<file path=ppt/charts/_rels/chart1.xml.rels><?xml version="1.0" encoding="UTF-8" standalone="yes"?>
<Relationships xmlns="http://schemas.openxmlformats.org/package/2006/relationships"><Relationship Id="rId2" Type="http://schemas.openxmlformats.org/officeDocument/2006/relationships/oleObject" Target="file:///C:\Users\barry.dickman\Desktop\AAPC%20ICD-10%20Quick%20Facts%20Graphic_v2.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view3D>
      <c:rotX val="15"/>
      <c:rotY val="20"/>
      <c:depthPercent val="100"/>
      <c:rAngAx val="1"/>
    </c:view3D>
    <c:floor>
      <c:thickness val="0"/>
    </c:floor>
    <c:sideWall>
      <c:thickness val="0"/>
    </c:sideWall>
    <c:backWall>
      <c:thickness val="0"/>
    </c:backWall>
    <c:plotArea>
      <c:layout>
        <c:manualLayout>
          <c:layoutTarget val="inner"/>
          <c:xMode val="edge"/>
          <c:yMode val="edge"/>
          <c:x val="6.9103825964062199E-2"/>
          <c:y val="4.2174801003566562E-2"/>
          <c:w val="0.84742744296386063"/>
          <c:h val="0.83444112900041767"/>
        </c:manualLayout>
      </c:layout>
      <c:bar3DChart>
        <c:barDir val="col"/>
        <c:grouping val="clustered"/>
        <c:varyColors val="0"/>
        <c:ser>
          <c:idx val="0"/>
          <c:order val="0"/>
          <c:tx>
            <c:v>Diagnosis</c:v>
          </c:tx>
          <c:spPr>
            <a:solidFill>
              <a:srgbClr val="00B0F0"/>
            </a:solidFill>
          </c:spPr>
          <c:invertIfNegative val="0"/>
          <c:cat>
            <c:strRef>
              <c:f>[2]Sheet1!$A$1:$A$6</c:f>
              <c:strCache>
                <c:ptCount val="6"/>
                <c:pt idx="0">
                  <c:v>ICD-9-CM</c:v>
                </c:pt>
                <c:pt idx="1">
                  <c:v>ICD-10-CM</c:v>
                </c:pt>
                <c:pt idx="2">
                  <c:v>ICD-10 (WHO)</c:v>
                </c:pt>
                <c:pt idx="3">
                  <c:v>ICD-9-CM</c:v>
                </c:pt>
                <c:pt idx="4">
                  <c:v>ICD-10-CM</c:v>
                </c:pt>
                <c:pt idx="5">
                  <c:v>ICD-10 (WHO)</c:v>
                </c:pt>
              </c:strCache>
            </c:strRef>
          </c:cat>
          <c:val>
            <c:numRef>
              <c:f>[2]Sheet1!$B$1:$B$6</c:f>
              <c:numCache>
                <c:formatCode>General</c:formatCode>
                <c:ptCount val="6"/>
                <c:pt idx="0">
                  <c:v>15000</c:v>
                </c:pt>
                <c:pt idx="1">
                  <c:v>65000</c:v>
                </c:pt>
                <c:pt idx="2">
                  <c:v>20000</c:v>
                </c:pt>
                <c:pt idx="3">
                  <c:v>2000</c:v>
                </c:pt>
                <c:pt idx="4">
                  <c:v>70000</c:v>
                </c:pt>
                <c:pt idx="5">
                  <c:v>0</c:v>
                </c:pt>
              </c:numCache>
            </c:numRef>
          </c:val>
        </c:ser>
        <c:ser>
          <c:idx val="1"/>
          <c:order val="1"/>
          <c:tx>
            <c:v>Procedure</c:v>
          </c:tx>
          <c:invertIfNegative val="0"/>
          <c:cat>
            <c:strRef>
              <c:f>[2]Sheet1!$A$1:$A$6</c:f>
              <c:strCache>
                <c:ptCount val="6"/>
                <c:pt idx="0">
                  <c:v>ICD-9-CM</c:v>
                </c:pt>
                <c:pt idx="1">
                  <c:v>ICD-10-CM</c:v>
                </c:pt>
                <c:pt idx="2">
                  <c:v>ICD-10 (WHO)</c:v>
                </c:pt>
                <c:pt idx="3">
                  <c:v>ICD-9-CM</c:v>
                </c:pt>
                <c:pt idx="4">
                  <c:v>ICD-10-CM</c:v>
                </c:pt>
                <c:pt idx="5">
                  <c:v>ICD-10 (WHO)</c:v>
                </c:pt>
              </c:strCache>
            </c:strRef>
          </c:cat>
          <c:val>
            <c:numRef>
              <c:f>Sheet1!$B$8</c:f>
              <c:numCache>
                <c:formatCode>General</c:formatCode>
                <c:ptCount val="1"/>
              </c:numCache>
            </c:numRef>
          </c:val>
        </c:ser>
        <c:dLbls>
          <c:showLegendKey val="0"/>
          <c:showVal val="0"/>
          <c:showCatName val="0"/>
          <c:showSerName val="0"/>
          <c:showPercent val="0"/>
          <c:showBubbleSize val="0"/>
        </c:dLbls>
        <c:gapWidth val="52"/>
        <c:gapDepth val="143"/>
        <c:shape val="box"/>
        <c:axId val="174393344"/>
        <c:axId val="172653312"/>
        <c:axId val="0"/>
      </c:bar3DChart>
      <c:catAx>
        <c:axId val="174393344"/>
        <c:scaling>
          <c:orientation val="minMax"/>
        </c:scaling>
        <c:delete val="0"/>
        <c:axPos val="b"/>
        <c:numFmt formatCode="#,##0" sourceLinked="1"/>
        <c:majorTickMark val="out"/>
        <c:minorTickMark val="none"/>
        <c:tickLblPos val="nextTo"/>
        <c:txPr>
          <a:bodyPr rot="0"/>
          <a:lstStyle/>
          <a:p>
            <a:pPr>
              <a:defRPr>
                <a:latin typeface="Calibri" pitchFamily="34" charset="0"/>
                <a:cs typeface="Calibri" pitchFamily="34" charset="0"/>
              </a:defRPr>
            </a:pPr>
            <a:endParaRPr lang="en-US"/>
          </a:p>
        </c:txPr>
        <c:crossAx val="172653312"/>
        <c:crosses val="autoZero"/>
        <c:auto val="1"/>
        <c:lblAlgn val="ctr"/>
        <c:lblOffset val="100"/>
        <c:noMultiLvlLbl val="0"/>
      </c:catAx>
      <c:valAx>
        <c:axId val="172653312"/>
        <c:scaling>
          <c:orientation val="minMax"/>
          <c:max val="80000"/>
        </c:scaling>
        <c:delete val="0"/>
        <c:axPos val="l"/>
        <c:majorGridlines/>
        <c:numFmt formatCode="General" sourceLinked="1"/>
        <c:majorTickMark val="out"/>
        <c:minorTickMark val="none"/>
        <c:tickLblPos val="nextTo"/>
        <c:txPr>
          <a:bodyPr/>
          <a:lstStyle/>
          <a:p>
            <a:pPr>
              <a:defRPr>
                <a:latin typeface="Calibri" pitchFamily="34" charset="0"/>
                <a:cs typeface="Calibri" pitchFamily="34" charset="0"/>
              </a:defRPr>
            </a:pPr>
            <a:endParaRPr lang="en-US"/>
          </a:p>
        </c:txPr>
        <c:crossAx val="174393344"/>
        <c:crosses val="autoZero"/>
        <c:crossBetween val="between"/>
      </c:valAx>
    </c:plotArea>
    <c:legend>
      <c:legendPos val="r"/>
      <c:layout/>
      <c:overlay val="0"/>
      <c:txPr>
        <a:bodyPr/>
        <a:lstStyle/>
        <a:p>
          <a:pPr>
            <a:defRPr>
              <a:latin typeface="Calibri" pitchFamily="34" charset="0"/>
              <a:cs typeface="Calibri" pitchFamily="34" charset="0"/>
            </a:defRPr>
          </a:pPr>
          <a:endParaRPr lang="en-US"/>
        </a:p>
      </c:txPr>
    </c:legend>
    <c:plotVisOnly val="1"/>
    <c:dispBlanksAs val="gap"/>
    <c:showDLblsOverMax val="0"/>
  </c:chart>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3038475"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defTabSz="465138">
              <a:defRPr sz="1200" b="0">
                <a:latin typeface="Arial" charset="0"/>
                <a:ea typeface="ＭＳ Ｐゴシック" charset="-128"/>
                <a:cs typeface="ＭＳ Ｐゴシック" charset="-128"/>
              </a:defRPr>
            </a:lvl1pPr>
          </a:lstStyle>
          <a:p>
            <a:pPr>
              <a:defRPr/>
            </a:pPr>
            <a:endParaRPr lang="en-US"/>
          </a:p>
        </p:txBody>
      </p:sp>
      <p:sp>
        <p:nvSpPr>
          <p:cNvPr id="3" name="Date Placeholder 2"/>
          <p:cNvSpPr>
            <a:spLocks noGrp="1"/>
          </p:cNvSpPr>
          <p:nvPr>
            <p:ph type="dt" sz="quarter" idx="1"/>
          </p:nvPr>
        </p:nvSpPr>
        <p:spPr bwMode="auto">
          <a:xfrm>
            <a:off x="3970338" y="0"/>
            <a:ext cx="3038475"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lgn="r" defTabSz="465138">
              <a:defRPr sz="1200" b="0">
                <a:latin typeface="Arial" charset="0"/>
                <a:ea typeface="ＭＳ Ｐゴシック" charset="-128"/>
                <a:cs typeface="+mn-cs"/>
              </a:defRPr>
            </a:lvl1pPr>
          </a:lstStyle>
          <a:p>
            <a:pPr>
              <a:defRPr/>
            </a:pPr>
            <a:fld id="{53220B2B-8124-4519-B377-3152DF895E84}" type="datetime1">
              <a:rPr lang="en-US"/>
              <a:pPr>
                <a:defRPr/>
              </a:pPr>
              <a:t>11/8/2011</a:t>
            </a:fld>
            <a:endParaRPr lang="en-US" dirty="0"/>
          </a:p>
        </p:txBody>
      </p:sp>
      <p:sp>
        <p:nvSpPr>
          <p:cNvPr id="4" name="Footer Placeholder 3"/>
          <p:cNvSpPr>
            <a:spLocks noGrp="1"/>
          </p:cNvSpPr>
          <p:nvPr>
            <p:ph type="ftr" sz="quarter" idx="2"/>
          </p:nvPr>
        </p:nvSpPr>
        <p:spPr bwMode="auto">
          <a:xfrm>
            <a:off x="0" y="8829675"/>
            <a:ext cx="3038475" cy="465138"/>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defTabSz="465138">
              <a:defRPr sz="1200" b="0">
                <a:latin typeface="Arial" charset="0"/>
                <a:ea typeface="ＭＳ Ｐゴシック" charset="-128"/>
                <a:cs typeface="ＭＳ Ｐゴシック" charset="-128"/>
              </a:defRPr>
            </a:lvl1pPr>
          </a:lstStyle>
          <a:p>
            <a:pPr>
              <a:defRPr/>
            </a:pPr>
            <a:endParaRPr lang="en-US"/>
          </a:p>
        </p:txBody>
      </p:sp>
      <p:sp>
        <p:nvSpPr>
          <p:cNvPr id="5" name="Slide Number Placeholder 4"/>
          <p:cNvSpPr>
            <a:spLocks noGrp="1"/>
          </p:cNvSpPr>
          <p:nvPr>
            <p:ph type="sldNum" sz="quarter" idx="3"/>
          </p:nvPr>
        </p:nvSpPr>
        <p:spPr bwMode="auto">
          <a:xfrm>
            <a:off x="3970338" y="8829675"/>
            <a:ext cx="3038475" cy="465138"/>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algn="r" defTabSz="465138">
              <a:defRPr sz="1200" b="0">
                <a:latin typeface="Arial" charset="0"/>
                <a:ea typeface="ＭＳ Ｐゴシック" charset="-128"/>
                <a:cs typeface="+mn-cs"/>
              </a:defRPr>
            </a:lvl1pPr>
          </a:lstStyle>
          <a:p>
            <a:pPr>
              <a:defRPr/>
            </a:pPr>
            <a:fld id="{97A00B11-195F-4F16-9324-AB6A02EE54FF}" type="slidenum">
              <a:rPr lang="en-US"/>
              <a:pPr>
                <a:defRPr/>
              </a:pPr>
              <a:t>‹#›</a:t>
            </a:fld>
            <a:endParaRPr lang="en-US" dirty="0"/>
          </a:p>
        </p:txBody>
      </p:sp>
    </p:spTree>
    <p:extLst>
      <p:ext uri="{BB962C8B-B14F-4D97-AF65-F5344CB8AC3E}">
        <p14:creationId xmlns:p14="http://schemas.microsoft.com/office/powerpoint/2010/main" val="16442688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3038475"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defTabSz="465138">
              <a:defRPr sz="1200" b="0">
                <a:latin typeface="Calibri" charset="0"/>
                <a:ea typeface="ＭＳ Ｐゴシック" charset="-128"/>
                <a:cs typeface="ＭＳ Ｐゴシック" charset="-128"/>
              </a:defRPr>
            </a:lvl1pPr>
          </a:lstStyle>
          <a:p>
            <a:pPr>
              <a:defRPr/>
            </a:pPr>
            <a:endParaRPr lang="en-US"/>
          </a:p>
        </p:txBody>
      </p:sp>
      <p:sp>
        <p:nvSpPr>
          <p:cNvPr id="3" name="Date Placeholder 2"/>
          <p:cNvSpPr>
            <a:spLocks noGrp="1"/>
          </p:cNvSpPr>
          <p:nvPr>
            <p:ph type="dt" idx="1"/>
          </p:nvPr>
        </p:nvSpPr>
        <p:spPr bwMode="auto">
          <a:xfrm>
            <a:off x="3970338" y="0"/>
            <a:ext cx="3038475"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lgn="r" defTabSz="465138">
              <a:defRPr sz="1200" b="0">
                <a:latin typeface="Calibri" pitchFamily="34" charset="0"/>
                <a:ea typeface="ＭＳ Ｐゴシック" charset="-128"/>
                <a:cs typeface="+mn-cs"/>
              </a:defRPr>
            </a:lvl1pPr>
          </a:lstStyle>
          <a:p>
            <a:pPr>
              <a:defRPr/>
            </a:pPr>
            <a:fld id="{04209820-0D30-4F00-88DC-5D359D2DEA6D}" type="datetime1">
              <a:rPr lang="en-US"/>
              <a:pPr>
                <a:defRPr/>
              </a:pPr>
              <a:t>11/8/2011</a:t>
            </a:fld>
            <a:endParaRPr lang="en-US" dirty="0"/>
          </a:p>
        </p:txBody>
      </p:sp>
      <p:sp>
        <p:nvSpPr>
          <p:cNvPr id="40964" name="Slide Image Placeholder 3"/>
          <p:cNvSpPr>
            <a:spLocks noGrp="1" noRot="1" noChangeAspect="1"/>
          </p:cNvSpPr>
          <p:nvPr>
            <p:ph type="sldImg" idx="2"/>
          </p:nvPr>
        </p:nvSpPr>
        <p:spPr bwMode="auto">
          <a:xfrm>
            <a:off x="1181100" y="696913"/>
            <a:ext cx="4648200" cy="34861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 name="Notes Placeholder 4"/>
          <p:cNvSpPr>
            <a:spLocks noGrp="1"/>
          </p:cNvSpPr>
          <p:nvPr>
            <p:ph type="body" sz="quarter" idx="3"/>
          </p:nvPr>
        </p:nvSpPr>
        <p:spPr bwMode="auto">
          <a:xfrm>
            <a:off x="701675" y="4416425"/>
            <a:ext cx="5607050" cy="4183063"/>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bwMode="auto">
          <a:xfrm>
            <a:off x="0" y="8829675"/>
            <a:ext cx="3038475" cy="465138"/>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defTabSz="465138">
              <a:defRPr sz="1200" b="0">
                <a:latin typeface="Calibri" charset="0"/>
                <a:ea typeface="ＭＳ Ｐゴシック" charset="-128"/>
                <a:cs typeface="ＭＳ Ｐゴシック" charset="-128"/>
              </a:defRPr>
            </a:lvl1pPr>
          </a:lstStyle>
          <a:p>
            <a:pPr>
              <a:defRPr/>
            </a:pPr>
            <a:endParaRPr lang="en-US"/>
          </a:p>
        </p:txBody>
      </p:sp>
      <p:sp>
        <p:nvSpPr>
          <p:cNvPr id="7" name="Slide Number Placeholder 6"/>
          <p:cNvSpPr>
            <a:spLocks noGrp="1"/>
          </p:cNvSpPr>
          <p:nvPr>
            <p:ph type="sldNum" sz="quarter" idx="5"/>
          </p:nvPr>
        </p:nvSpPr>
        <p:spPr bwMode="auto">
          <a:xfrm>
            <a:off x="3970338" y="8829675"/>
            <a:ext cx="3038475" cy="465138"/>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algn="r" defTabSz="465138">
              <a:defRPr sz="1200" b="0">
                <a:latin typeface="Calibri" pitchFamily="34" charset="0"/>
                <a:ea typeface="ＭＳ Ｐゴシック" charset="-128"/>
                <a:cs typeface="+mn-cs"/>
              </a:defRPr>
            </a:lvl1pPr>
          </a:lstStyle>
          <a:p>
            <a:pPr>
              <a:defRPr/>
            </a:pPr>
            <a:fld id="{68931F6D-79C5-4530-89FE-883F1313D8A4}" type="slidenum">
              <a:rPr lang="en-US"/>
              <a:pPr>
                <a:defRPr/>
              </a:pPr>
              <a:t>‹#›</a:t>
            </a:fld>
            <a:endParaRPr lang="en-US" dirty="0"/>
          </a:p>
        </p:txBody>
      </p:sp>
    </p:spTree>
    <p:extLst>
      <p:ext uri="{BB962C8B-B14F-4D97-AF65-F5344CB8AC3E}">
        <p14:creationId xmlns:p14="http://schemas.microsoft.com/office/powerpoint/2010/main" val="2594767817"/>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109" charset="-128"/>
        <a:cs typeface="ＭＳ Ｐゴシック" pitchFamily="-109"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109" charset="-128"/>
        <a:cs typeface="ＭＳ Ｐゴシック"/>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109" charset="-128"/>
        <a:cs typeface="ＭＳ Ｐゴシック"/>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109" charset="-128"/>
        <a:cs typeface="ＭＳ Ｐゴシック"/>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109" charset="-128"/>
        <a:cs typeface="ＭＳ Ｐゴシック"/>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TextEdit="1"/>
          </p:cNvSpPr>
          <p:nvPr>
            <p:ph type="sldImg"/>
          </p:nvPr>
        </p:nvSpPr>
        <p:spPr>
          <a:ln/>
        </p:spPr>
      </p:sp>
      <p:sp>
        <p:nvSpPr>
          <p:cNvPr id="4198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4400"/>
            <a:endParaRPr lang="en-US" smtClean="0">
              <a:ea typeface="ＭＳ Ｐゴシック"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TextEdit="1"/>
          </p:cNvSpPr>
          <p:nvPr>
            <p:ph type="sldImg"/>
          </p:nvPr>
        </p:nvSpPr>
        <p:spPr>
          <a:ln/>
        </p:spPr>
      </p:sp>
      <p:sp>
        <p:nvSpPr>
          <p:cNvPr id="44035"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ea typeface="ＭＳ Ｐゴシック"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TextEdit="1"/>
          </p:cNvSpPr>
          <p:nvPr>
            <p:ph type="sldImg"/>
          </p:nvPr>
        </p:nvSpPr>
        <p:spPr>
          <a:ln/>
        </p:spPr>
      </p:sp>
      <p:sp>
        <p:nvSpPr>
          <p:cNvPr id="45059"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ea typeface="ＭＳ Ｐゴシック"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TextEdit="1"/>
          </p:cNvSpPr>
          <p:nvPr>
            <p:ph type="sldImg"/>
          </p:nvPr>
        </p:nvSpPr>
        <p:spPr>
          <a:ln/>
        </p:spPr>
      </p:sp>
      <p:sp>
        <p:nvSpPr>
          <p:cNvPr id="46083"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ea typeface="ＭＳ Ｐゴシック"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TextEdit="1"/>
          </p:cNvSpPr>
          <p:nvPr>
            <p:ph type="sldImg"/>
          </p:nvPr>
        </p:nvSpPr>
        <p:spPr>
          <a:ln/>
        </p:spPr>
      </p:sp>
      <p:sp>
        <p:nvSpPr>
          <p:cNvPr id="4710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ea typeface="ＭＳ Ｐゴシック" pitchFamily="34" charset="-128"/>
              </a:rPr>
              <a:t>Talk about the reasons for ICD-10. To better understanding the implementation of I-10 Let take a look at the past history of international classification of disease.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TextEdit="1"/>
          </p:cNvSpPr>
          <p:nvPr>
            <p:ph type="sldImg"/>
          </p:nvPr>
        </p:nvSpPr>
        <p:spPr>
          <a:ln/>
        </p:spPr>
      </p:sp>
      <p:sp>
        <p:nvSpPr>
          <p:cNvPr id="48131"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ea typeface="ＭＳ Ｐゴシック"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TextEdit="1"/>
          </p:cNvSpPr>
          <p:nvPr>
            <p:ph type="sldImg"/>
          </p:nvPr>
        </p:nvSpPr>
        <p:spPr>
          <a:ln/>
        </p:spPr>
      </p:sp>
      <p:sp>
        <p:nvSpPr>
          <p:cNvPr id="49155"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ea typeface="ＭＳ Ｐゴシック" pitchFamily="3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TextEdit="1"/>
          </p:cNvSpPr>
          <p:nvPr>
            <p:ph type="sldImg"/>
          </p:nvPr>
        </p:nvSpPr>
        <p:spPr>
          <a:ln/>
        </p:spPr>
      </p:sp>
      <p:sp>
        <p:nvSpPr>
          <p:cNvPr id="50179"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ea typeface="ＭＳ Ｐゴシック" pitchFamily="3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TextEdit="1"/>
          </p:cNvSpPr>
          <p:nvPr>
            <p:ph type="sldImg"/>
          </p:nvPr>
        </p:nvSpPr>
        <p:spPr>
          <a:ln/>
        </p:spPr>
      </p:sp>
      <p:sp>
        <p:nvSpPr>
          <p:cNvPr id="51203"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ea typeface="ＭＳ Ｐゴシック" pitchFamily="34"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TextEdit="1"/>
          </p:cNvSpPr>
          <p:nvPr>
            <p:ph type="sldImg"/>
          </p:nvPr>
        </p:nvSpPr>
        <p:spPr>
          <a:ln/>
        </p:spPr>
      </p:sp>
      <p:sp>
        <p:nvSpPr>
          <p:cNvPr id="5222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ea typeface="ＭＳ Ｐゴシック" pitchFamily="3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TextEdit="1"/>
          </p:cNvSpPr>
          <p:nvPr>
            <p:ph type="sldImg"/>
          </p:nvPr>
        </p:nvSpPr>
        <p:spPr>
          <a:ln/>
        </p:spPr>
      </p:sp>
      <p:sp>
        <p:nvSpPr>
          <p:cNvPr id="53251"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ea typeface="ＭＳ Ｐゴシック" pitchFamily="34"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1863" eaLnBrk="0" hangingPunct="0">
              <a:defRPr sz="3200" b="1">
                <a:solidFill>
                  <a:schemeClr val="tx1"/>
                </a:solidFill>
                <a:latin typeface="Gill Sans MT" pitchFamily="34" charset="0"/>
                <a:ea typeface="ＭＳ Ｐゴシック" pitchFamily="34" charset="-128"/>
              </a:defRPr>
            </a:lvl1pPr>
            <a:lvl2pPr marL="742950" indent="-285750" defTabSz="931863" eaLnBrk="0" hangingPunct="0">
              <a:defRPr sz="3200" b="1">
                <a:solidFill>
                  <a:schemeClr val="tx1"/>
                </a:solidFill>
                <a:latin typeface="Gill Sans MT" pitchFamily="34" charset="0"/>
                <a:ea typeface="ＭＳ Ｐゴシック" pitchFamily="34" charset="-128"/>
              </a:defRPr>
            </a:lvl2pPr>
            <a:lvl3pPr marL="1143000" indent="-228600" defTabSz="931863" eaLnBrk="0" hangingPunct="0">
              <a:defRPr sz="3200" b="1">
                <a:solidFill>
                  <a:schemeClr val="tx1"/>
                </a:solidFill>
                <a:latin typeface="Gill Sans MT" pitchFamily="34" charset="0"/>
                <a:ea typeface="ＭＳ Ｐゴシック" pitchFamily="34" charset="-128"/>
              </a:defRPr>
            </a:lvl3pPr>
            <a:lvl4pPr marL="1600200" indent="-228600" defTabSz="931863" eaLnBrk="0" hangingPunct="0">
              <a:defRPr sz="3200" b="1">
                <a:solidFill>
                  <a:schemeClr val="tx1"/>
                </a:solidFill>
                <a:latin typeface="Gill Sans MT" pitchFamily="34" charset="0"/>
                <a:ea typeface="ＭＳ Ｐゴシック" pitchFamily="34" charset="-128"/>
              </a:defRPr>
            </a:lvl4pPr>
            <a:lvl5pPr marL="2057400" indent="-228600" defTabSz="931863" eaLnBrk="0" hangingPunct="0">
              <a:defRPr sz="3200" b="1">
                <a:solidFill>
                  <a:schemeClr val="tx1"/>
                </a:solidFill>
                <a:latin typeface="Gill Sans MT" pitchFamily="34" charset="0"/>
                <a:ea typeface="ＭＳ Ｐゴシック" pitchFamily="34" charset="-128"/>
              </a:defRPr>
            </a:lvl5pPr>
            <a:lvl6pPr marL="2514600" indent="-228600" defTabSz="931863" eaLnBrk="0" fontAlgn="base" hangingPunct="0">
              <a:spcBef>
                <a:spcPct val="0"/>
              </a:spcBef>
              <a:spcAft>
                <a:spcPct val="0"/>
              </a:spcAft>
              <a:defRPr sz="3200" b="1">
                <a:solidFill>
                  <a:schemeClr val="tx1"/>
                </a:solidFill>
                <a:latin typeface="Gill Sans MT" pitchFamily="34" charset="0"/>
                <a:ea typeface="ＭＳ Ｐゴシック" pitchFamily="34" charset="-128"/>
              </a:defRPr>
            </a:lvl6pPr>
            <a:lvl7pPr marL="2971800" indent="-228600" defTabSz="931863" eaLnBrk="0" fontAlgn="base" hangingPunct="0">
              <a:spcBef>
                <a:spcPct val="0"/>
              </a:spcBef>
              <a:spcAft>
                <a:spcPct val="0"/>
              </a:spcAft>
              <a:defRPr sz="3200" b="1">
                <a:solidFill>
                  <a:schemeClr val="tx1"/>
                </a:solidFill>
                <a:latin typeface="Gill Sans MT" pitchFamily="34" charset="0"/>
                <a:ea typeface="ＭＳ Ｐゴシック" pitchFamily="34" charset="-128"/>
              </a:defRPr>
            </a:lvl7pPr>
            <a:lvl8pPr marL="3429000" indent="-228600" defTabSz="931863" eaLnBrk="0" fontAlgn="base" hangingPunct="0">
              <a:spcBef>
                <a:spcPct val="0"/>
              </a:spcBef>
              <a:spcAft>
                <a:spcPct val="0"/>
              </a:spcAft>
              <a:defRPr sz="3200" b="1">
                <a:solidFill>
                  <a:schemeClr val="tx1"/>
                </a:solidFill>
                <a:latin typeface="Gill Sans MT" pitchFamily="34" charset="0"/>
                <a:ea typeface="ＭＳ Ｐゴシック" pitchFamily="34" charset="-128"/>
              </a:defRPr>
            </a:lvl8pPr>
            <a:lvl9pPr marL="3886200" indent="-228600" defTabSz="931863" eaLnBrk="0" fontAlgn="base" hangingPunct="0">
              <a:spcBef>
                <a:spcPct val="0"/>
              </a:spcBef>
              <a:spcAft>
                <a:spcPct val="0"/>
              </a:spcAft>
              <a:defRPr sz="3200" b="1">
                <a:solidFill>
                  <a:schemeClr val="tx1"/>
                </a:solidFill>
                <a:latin typeface="Gill Sans MT" pitchFamily="34" charset="0"/>
                <a:ea typeface="ＭＳ Ｐゴシック" pitchFamily="34" charset="-128"/>
              </a:defRPr>
            </a:lvl9pPr>
          </a:lstStyle>
          <a:p>
            <a:pPr algn="r" eaLnBrk="1" hangingPunct="1"/>
            <a:fld id="{94E1B709-142B-4CD5-B030-81CA369EE468}" type="slidenum">
              <a:rPr lang="en-US" sz="1200" b="0">
                <a:latin typeface="Arial" charset="0"/>
              </a:rPr>
              <a:pPr algn="r" eaLnBrk="1" hangingPunct="1"/>
              <a:t>15</a:t>
            </a:fld>
            <a:endParaRPr lang="en-US" sz="1200" b="0">
              <a:latin typeface="Arial" charset="0"/>
            </a:endParaRPr>
          </a:p>
        </p:txBody>
      </p:sp>
      <p:sp>
        <p:nvSpPr>
          <p:cNvPr id="54275" name="Rectangle 2"/>
          <p:cNvSpPr>
            <a:spLocks noGrp="1" noRot="1" noChangeArrowheads="1" noTextEdit="1"/>
          </p:cNvSpPr>
          <p:nvPr>
            <p:ph type="sldImg"/>
          </p:nvPr>
        </p:nvSpPr>
        <p:spPr>
          <a:xfrm>
            <a:off x="1190625" y="703263"/>
            <a:ext cx="4630738" cy="3473450"/>
          </a:xfrm>
          <a:ln/>
        </p:spPr>
      </p:sp>
      <p:sp>
        <p:nvSpPr>
          <p:cNvPr id="54276" name="Rectangle 3"/>
          <p:cNvSpPr>
            <a:spLocks noGrp="1" noChangeArrowheads="1"/>
          </p:cNvSpPr>
          <p:nvPr>
            <p:ph type="body" idx="1"/>
          </p:nvPr>
        </p:nvSpPr>
        <p:spPr>
          <a:xfrm>
            <a:off x="935038" y="4414838"/>
            <a:ext cx="5140325" cy="42021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4400"/>
            <a:endParaRPr lang="en-US" smtClean="0">
              <a:ea typeface="ＭＳ Ｐゴシック" pitchFamily="34"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TextEdit="1"/>
          </p:cNvSpPr>
          <p:nvPr>
            <p:ph type="sldImg"/>
          </p:nvPr>
        </p:nvSpPr>
        <p:spPr>
          <a:ln/>
        </p:spPr>
      </p:sp>
      <p:sp>
        <p:nvSpPr>
          <p:cNvPr id="55299"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ea typeface="ＭＳ Ｐゴシック" pitchFamily="34"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TextEdit="1"/>
          </p:cNvSpPr>
          <p:nvPr>
            <p:ph type="sldImg"/>
          </p:nvPr>
        </p:nvSpPr>
        <p:spPr>
          <a:ln/>
        </p:spPr>
      </p:sp>
      <p:sp>
        <p:nvSpPr>
          <p:cNvPr id="56323"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ea typeface="ＭＳ Ｐゴシック" pitchFamily="34"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2" tIns="46587" rIns="93172" bIns="46587"/>
          <a:lstStyle/>
          <a:p>
            <a:r>
              <a:rPr lang="en-US" smtClean="0">
                <a:ea typeface="ＭＳ Ｐゴシック" pitchFamily="34" charset="-128"/>
              </a:rPr>
              <a:t>Steering Committee = Governance</a:t>
            </a:r>
          </a:p>
        </p:txBody>
      </p:sp>
      <p:sp>
        <p:nvSpPr>
          <p:cNvPr id="57348" name="Slide Number Placeholder 3"/>
          <p:cNvSpPr txBox="1">
            <a:spLocks noGrp="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2" tIns="46587" rIns="93172" bIns="46587" anchor="b"/>
          <a:lstStyle>
            <a:lvl1pPr defTabSz="465138" eaLnBrk="0" hangingPunct="0">
              <a:defRPr sz="3200" b="1">
                <a:solidFill>
                  <a:schemeClr val="tx1"/>
                </a:solidFill>
                <a:latin typeface="Gill Sans MT" pitchFamily="34" charset="0"/>
                <a:ea typeface="ＭＳ Ｐゴシック" pitchFamily="34" charset="-128"/>
              </a:defRPr>
            </a:lvl1pPr>
            <a:lvl2pPr marL="742950" indent="-285750" defTabSz="465138" eaLnBrk="0" hangingPunct="0">
              <a:defRPr sz="3200" b="1">
                <a:solidFill>
                  <a:schemeClr val="tx1"/>
                </a:solidFill>
                <a:latin typeface="Gill Sans MT" pitchFamily="34" charset="0"/>
                <a:ea typeface="ＭＳ Ｐゴシック" pitchFamily="34" charset="-128"/>
              </a:defRPr>
            </a:lvl2pPr>
            <a:lvl3pPr marL="1143000" indent="-228600" defTabSz="465138" eaLnBrk="0" hangingPunct="0">
              <a:defRPr sz="3200" b="1">
                <a:solidFill>
                  <a:schemeClr val="tx1"/>
                </a:solidFill>
                <a:latin typeface="Gill Sans MT" pitchFamily="34" charset="0"/>
                <a:ea typeface="ＭＳ Ｐゴシック" pitchFamily="34" charset="-128"/>
              </a:defRPr>
            </a:lvl3pPr>
            <a:lvl4pPr marL="1600200" indent="-228600" defTabSz="465138" eaLnBrk="0" hangingPunct="0">
              <a:defRPr sz="3200" b="1">
                <a:solidFill>
                  <a:schemeClr val="tx1"/>
                </a:solidFill>
                <a:latin typeface="Gill Sans MT" pitchFamily="34" charset="0"/>
                <a:ea typeface="ＭＳ Ｐゴシック" pitchFamily="34" charset="-128"/>
              </a:defRPr>
            </a:lvl4pPr>
            <a:lvl5pPr marL="2057400" indent="-228600" defTabSz="465138" eaLnBrk="0" hangingPunct="0">
              <a:defRPr sz="3200" b="1">
                <a:solidFill>
                  <a:schemeClr val="tx1"/>
                </a:solidFill>
                <a:latin typeface="Gill Sans MT" pitchFamily="34" charset="0"/>
                <a:ea typeface="ＭＳ Ｐゴシック" pitchFamily="34" charset="-128"/>
              </a:defRPr>
            </a:lvl5pPr>
            <a:lvl6pPr marL="2514600" indent="-228600" defTabSz="465138" eaLnBrk="0" fontAlgn="base" hangingPunct="0">
              <a:spcBef>
                <a:spcPct val="0"/>
              </a:spcBef>
              <a:spcAft>
                <a:spcPct val="0"/>
              </a:spcAft>
              <a:defRPr sz="3200" b="1">
                <a:solidFill>
                  <a:schemeClr val="tx1"/>
                </a:solidFill>
                <a:latin typeface="Gill Sans MT" pitchFamily="34" charset="0"/>
                <a:ea typeface="ＭＳ Ｐゴシック" pitchFamily="34" charset="-128"/>
              </a:defRPr>
            </a:lvl6pPr>
            <a:lvl7pPr marL="2971800" indent="-228600" defTabSz="465138" eaLnBrk="0" fontAlgn="base" hangingPunct="0">
              <a:spcBef>
                <a:spcPct val="0"/>
              </a:spcBef>
              <a:spcAft>
                <a:spcPct val="0"/>
              </a:spcAft>
              <a:defRPr sz="3200" b="1">
                <a:solidFill>
                  <a:schemeClr val="tx1"/>
                </a:solidFill>
                <a:latin typeface="Gill Sans MT" pitchFamily="34" charset="0"/>
                <a:ea typeface="ＭＳ Ｐゴシック" pitchFamily="34" charset="-128"/>
              </a:defRPr>
            </a:lvl7pPr>
            <a:lvl8pPr marL="3429000" indent="-228600" defTabSz="465138" eaLnBrk="0" fontAlgn="base" hangingPunct="0">
              <a:spcBef>
                <a:spcPct val="0"/>
              </a:spcBef>
              <a:spcAft>
                <a:spcPct val="0"/>
              </a:spcAft>
              <a:defRPr sz="3200" b="1">
                <a:solidFill>
                  <a:schemeClr val="tx1"/>
                </a:solidFill>
                <a:latin typeface="Gill Sans MT" pitchFamily="34" charset="0"/>
                <a:ea typeface="ＭＳ Ｐゴシック" pitchFamily="34" charset="-128"/>
              </a:defRPr>
            </a:lvl8pPr>
            <a:lvl9pPr marL="3886200" indent="-228600" defTabSz="465138" eaLnBrk="0" fontAlgn="base" hangingPunct="0">
              <a:spcBef>
                <a:spcPct val="0"/>
              </a:spcBef>
              <a:spcAft>
                <a:spcPct val="0"/>
              </a:spcAft>
              <a:defRPr sz="3200" b="1">
                <a:solidFill>
                  <a:schemeClr val="tx1"/>
                </a:solidFill>
                <a:latin typeface="Gill Sans MT" pitchFamily="34" charset="0"/>
                <a:ea typeface="ＭＳ Ｐゴシック" pitchFamily="34" charset="-128"/>
              </a:defRPr>
            </a:lvl9pPr>
          </a:lstStyle>
          <a:p>
            <a:pPr algn="r" eaLnBrk="1" hangingPunct="1"/>
            <a:fld id="{B7ABEB6A-194B-40F7-976C-E276F973F288}" type="slidenum">
              <a:rPr lang="en-US" sz="1200" b="0">
                <a:latin typeface="Calibri" pitchFamily="34" charset="0"/>
              </a:rPr>
              <a:pPr algn="r" eaLnBrk="1" hangingPunct="1"/>
              <a:t>18</a:t>
            </a:fld>
            <a:endParaRPr lang="en-US" sz="1200" b="0">
              <a:latin typeface="Calibri"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TextEdit="1"/>
          </p:cNvSpPr>
          <p:nvPr>
            <p:ph type="sldImg"/>
          </p:nvPr>
        </p:nvSpPr>
        <p:spPr>
          <a:ln/>
        </p:spPr>
      </p:sp>
      <p:sp>
        <p:nvSpPr>
          <p:cNvPr id="58371"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ea typeface="ＭＳ Ｐゴシック" pitchFamily="34"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TextEdit="1"/>
          </p:cNvSpPr>
          <p:nvPr>
            <p:ph type="sldImg"/>
          </p:nvPr>
        </p:nvSpPr>
        <p:spPr>
          <a:ln/>
        </p:spPr>
      </p:sp>
      <p:sp>
        <p:nvSpPr>
          <p:cNvPr id="59395"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ea typeface="ＭＳ Ｐゴシック" pitchFamily="34"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4400"/>
            <a:r>
              <a:rPr lang="en-US" smtClean="0">
                <a:ea typeface="ＭＳ Ｐゴシック" pitchFamily="34" charset="-128"/>
              </a:rPr>
              <a:t>You now have a frame of reference for the type of changes that ICD-10 code structure will be required of our software modification, explain slide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TextEdit="1"/>
          </p:cNvSpPr>
          <p:nvPr>
            <p:ph type="sldImg"/>
          </p:nvPr>
        </p:nvSpPr>
        <p:spPr>
          <a:ln/>
        </p:spPr>
      </p:sp>
      <p:sp>
        <p:nvSpPr>
          <p:cNvPr id="61443"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ea typeface="ＭＳ Ｐゴシック" pitchFamily="34"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TextEdit="1"/>
          </p:cNvSpPr>
          <p:nvPr>
            <p:ph type="sldImg"/>
          </p:nvPr>
        </p:nvSpPr>
        <p:spPr>
          <a:ln/>
        </p:spPr>
      </p:sp>
      <p:sp>
        <p:nvSpPr>
          <p:cNvPr id="6246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ea typeface="ＭＳ Ｐゴシック" pitchFamily="34"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TextEdit="1"/>
          </p:cNvSpPr>
          <p:nvPr>
            <p:ph type="sldImg"/>
          </p:nvPr>
        </p:nvSpPr>
        <p:spPr>
          <a:ln/>
        </p:spPr>
      </p:sp>
      <p:sp>
        <p:nvSpPr>
          <p:cNvPr id="63491"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ea typeface="ＭＳ Ｐゴシック" pitchFamily="34" charset="-128"/>
              </a:rPr>
              <a:t>Explain that I-10 is an enterprise wide initiative; Documentation by the providers of care will need to review HER templates, picklists, physician time in each exam room could take longer and perhaps impact the amount of patients that will seen – patient visit could be longer; Do you have existing CDI processes in placed, like tracers, IPC, Pys. Queries to begin to address I-10 documentation (even documenting left, right, trimester). Explain clinical and coding productivity decline will have an impact on the bottom line, which brings in the whole RCM of denial mgmt, how this will effect contract funding, obligations, and staffing. </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TextEdit="1"/>
          </p:cNvSpPr>
          <p:nvPr>
            <p:ph type="sldImg"/>
          </p:nvPr>
        </p:nvSpPr>
        <p:spPr>
          <a:ln/>
        </p:spPr>
      </p:sp>
      <p:sp>
        <p:nvSpPr>
          <p:cNvPr id="64515"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ea typeface="ＭＳ Ｐゴシック" pitchFamily="34" charset="-128"/>
              </a:rPr>
              <a:t>Minimize the impact of B – F impact throrugh training and looking into hiring/contracting additional staff during the ramp up – lst 6 to 9 months.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4400"/>
            <a:r>
              <a:rPr lang="en-US" smtClean="0">
                <a:ea typeface="ＭＳ Ｐゴシック" pitchFamily="34" charset="-128"/>
              </a:rPr>
              <a:t>Again, Minimize the impact of the loss in productivity. Explain about coder retention.</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4400">
              <a:lnSpc>
                <a:spcPct val="80000"/>
              </a:lnSpc>
            </a:pPr>
            <a:endParaRPr lang="en-US" sz="1000" smtClean="0">
              <a:ea typeface="ＭＳ Ｐゴシック" pitchFamily="34"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TextEdit="1"/>
          </p:cNvSpPr>
          <p:nvPr>
            <p:ph type="sldImg"/>
          </p:nvPr>
        </p:nvSpPr>
        <p:spPr>
          <a:ln/>
        </p:spPr>
      </p:sp>
      <p:sp>
        <p:nvSpPr>
          <p:cNvPr id="6758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ea typeface="ＭＳ Ｐゴシック" pitchFamily="34" charset="-128"/>
              </a:rPr>
              <a:t>We currently are in the education and awareness phase of implementation. Organization should also be address coding competency needs through assessment.</a:t>
            </a:r>
          </a:p>
          <a:p>
            <a:r>
              <a:rPr lang="en-US" smtClean="0">
                <a:ea typeface="ＭＳ Ｐゴシック" pitchFamily="34" charset="-128"/>
              </a:rPr>
              <a:t>Organization should also address coding competency needs through assessment.</a:t>
            </a:r>
          </a:p>
          <a:p>
            <a:r>
              <a:rPr lang="en-US" smtClean="0">
                <a:ea typeface="ＭＳ Ｐゴシック" pitchFamily="34" charset="-128"/>
              </a:rPr>
              <a:t>There are industry guidelines on the timeframes that should be met in order to successfully implement the new code set. This experience comes from companies like 3M that have implemented ICD-10 in Canada and Australia. We currently are in the education and awareness phase of implementation. </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TextEdit="1"/>
          </p:cNvSpPr>
          <p:nvPr>
            <p:ph type="sldImg"/>
          </p:nvPr>
        </p:nvSpPr>
        <p:spPr>
          <a:ln/>
        </p:spPr>
      </p:sp>
      <p:sp>
        <p:nvSpPr>
          <p:cNvPr id="68611"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ea typeface="ＭＳ Ｐゴシック" pitchFamily="34" charset="-128"/>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TextEdit="1"/>
          </p:cNvSpPr>
          <p:nvPr>
            <p:ph type="sldImg"/>
          </p:nvPr>
        </p:nvSpPr>
        <p:spPr>
          <a:ln/>
        </p:spPr>
      </p:sp>
      <p:sp>
        <p:nvSpPr>
          <p:cNvPr id="69635"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ea typeface="ＭＳ Ｐゴシック" pitchFamily="34"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TextEdit="1"/>
          </p:cNvSpPr>
          <p:nvPr>
            <p:ph type="sldImg"/>
          </p:nvPr>
        </p:nvSpPr>
        <p:spPr>
          <a:ln/>
        </p:spPr>
      </p:sp>
      <p:sp>
        <p:nvSpPr>
          <p:cNvPr id="70659"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ea typeface="ＭＳ Ｐゴシック"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D5A74F12-72FA-4B54-A655-43AF9A676AC6}" type="datetime1">
              <a:rPr lang="en-US"/>
              <a:pPr>
                <a:defRPr/>
              </a:pPr>
              <a:t>11/8/2011</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D523FD3-2787-47C3-8737-25A592A61D97}" type="slidenum">
              <a:rPr lang="en-US"/>
              <a:pPr>
                <a:defRPr/>
              </a:pPr>
              <a:t>‹#›</a:t>
            </a:fld>
            <a:endParaRPr lang="en-US" dirty="0"/>
          </a:p>
        </p:txBody>
      </p:sp>
    </p:spTree>
    <p:extLst>
      <p:ext uri="{BB962C8B-B14F-4D97-AF65-F5344CB8AC3E}">
        <p14:creationId xmlns:p14="http://schemas.microsoft.com/office/powerpoint/2010/main" val="26943757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2E2C601E-5707-4F68-AB41-F40D06D9FD5D}" type="datetime1">
              <a:rPr lang="en-US"/>
              <a:pPr>
                <a:defRPr/>
              </a:pPr>
              <a:t>11/8/2011</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8FF2370-2FDB-49B9-ABB5-48078377BE03}" type="slidenum">
              <a:rPr lang="en-US"/>
              <a:pPr>
                <a:defRPr/>
              </a:pPr>
              <a:t>‹#›</a:t>
            </a:fld>
            <a:endParaRPr lang="en-US" dirty="0"/>
          </a:p>
        </p:txBody>
      </p:sp>
    </p:spTree>
    <p:extLst>
      <p:ext uri="{BB962C8B-B14F-4D97-AF65-F5344CB8AC3E}">
        <p14:creationId xmlns:p14="http://schemas.microsoft.com/office/powerpoint/2010/main" val="7583911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E84FCBBF-2BC7-4FAF-B8F2-F821FF850FFD}" type="datetime1">
              <a:rPr lang="en-US"/>
              <a:pPr>
                <a:defRPr/>
              </a:pPr>
              <a:t>11/8/2011</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2FF8479-A543-4DC8-B48D-6DAEBE4B4BC6}" type="slidenum">
              <a:rPr lang="en-US"/>
              <a:pPr>
                <a:defRPr/>
              </a:pPr>
              <a:t>‹#›</a:t>
            </a:fld>
            <a:endParaRPr lang="en-US" dirty="0"/>
          </a:p>
        </p:txBody>
      </p:sp>
    </p:spTree>
    <p:extLst>
      <p:ext uri="{BB962C8B-B14F-4D97-AF65-F5344CB8AC3E}">
        <p14:creationId xmlns:p14="http://schemas.microsoft.com/office/powerpoint/2010/main" val="2051844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19200"/>
            <a:ext cx="40386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19200"/>
            <a:ext cx="40386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F950CDE0-093E-424E-90EA-84C3B020852A}" type="datetime1">
              <a:rPr lang="en-US"/>
              <a:pPr>
                <a:defRPr/>
              </a:pPr>
              <a:t>11/8/2011</a:t>
            </a:fld>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4A0116E-2545-46E1-9F6D-66AF6992F585}" type="slidenum">
              <a:rPr lang="en-US"/>
              <a:pPr>
                <a:defRPr/>
              </a:pPr>
              <a:t>‹#›</a:t>
            </a:fld>
            <a:endParaRPr lang="en-US" dirty="0"/>
          </a:p>
        </p:txBody>
      </p:sp>
    </p:spTree>
    <p:extLst>
      <p:ext uri="{BB962C8B-B14F-4D97-AF65-F5344CB8AC3E}">
        <p14:creationId xmlns:p14="http://schemas.microsoft.com/office/powerpoint/2010/main" val="2167145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766217AA-C4F8-4C26-8F4B-5A77F54C62BA}" type="datetime1">
              <a:rPr lang="en-US"/>
              <a:pPr>
                <a:defRPr/>
              </a:pPr>
              <a:t>11/8/2011</a:t>
            </a:fld>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8DDB60E4-EFA3-4269-8C90-04A3057C7854}" type="slidenum">
              <a:rPr lang="en-US"/>
              <a:pPr>
                <a:defRPr/>
              </a:pPr>
              <a:t>‹#›</a:t>
            </a:fld>
            <a:endParaRPr lang="en-US" dirty="0"/>
          </a:p>
        </p:txBody>
      </p:sp>
    </p:spTree>
    <p:extLst>
      <p:ext uri="{BB962C8B-B14F-4D97-AF65-F5344CB8AC3E}">
        <p14:creationId xmlns:p14="http://schemas.microsoft.com/office/powerpoint/2010/main" val="16777328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C9E708CA-79F7-45EF-9436-503ACAFF62A4}" type="datetime1">
              <a:rPr lang="en-US"/>
              <a:pPr>
                <a:defRPr/>
              </a:pPr>
              <a:t>11/8/2011</a:t>
            </a:fld>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538B4210-7548-4F7D-87E1-48CAF0F89A79}" type="slidenum">
              <a:rPr lang="en-US"/>
              <a:pPr>
                <a:defRPr/>
              </a:pPr>
              <a:t>‹#›</a:t>
            </a:fld>
            <a:endParaRPr lang="en-US" dirty="0"/>
          </a:p>
        </p:txBody>
      </p:sp>
    </p:spTree>
    <p:extLst>
      <p:ext uri="{BB962C8B-B14F-4D97-AF65-F5344CB8AC3E}">
        <p14:creationId xmlns:p14="http://schemas.microsoft.com/office/powerpoint/2010/main" val="7119425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C63CD595-425D-4A03-BDAB-064688AE74D5}" type="datetime1">
              <a:rPr lang="en-US"/>
              <a:pPr>
                <a:defRPr/>
              </a:pPr>
              <a:t>11/8/2011</a:t>
            </a:fld>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931659CE-2A23-4C73-9509-3FB556B5858A}" type="slidenum">
              <a:rPr lang="en-US"/>
              <a:pPr>
                <a:defRPr/>
              </a:pPr>
              <a:t>‹#›</a:t>
            </a:fld>
            <a:endParaRPr lang="en-US" dirty="0"/>
          </a:p>
        </p:txBody>
      </p:sp>
    </p:spTree>
    <p:extLst>
      <p:ext uri="{BB962C8B-B14F-4D97-AF65-F5344CB8AC3E}">
        <p14:creationId xmlns:p14="http://schemas.microsoft.com/office/powerpoint/2010/main" val="1474045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9E4A0870-CAA5-4229-BF08-BCC3F11EB5CA}" type="datetime1">
              <a:rPr lang="en-US"/>
              <a:pPr>
                <a:defRPr/>
              </a:pPr>
              <a:t>11/8/2011</a:t>
            </a:fld>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5EFD4A0-BF32-402E-8949-82863881A590}" type="slidenum">
              <a:rPr lang="en-US"/>
              <a:pPr>
                <a:defRPr/>
              </a:pPr>
              <a:t>‹#›</a:t>
            </a:fld>
            <a:endParaRPr lang="en-US" dirty="0"/>
          </a:p>
        </p:txBody>
      </p:sp>
    </p:spTree>
    <p:extLst>
      <p:ext uri="{BB962C8B-B14F-4D97-AF65-F5344CB8AC3E}">
        <p14:creationId xmlns:p14="http://schemas.microsoft.com/office/powerpoint/2010/main" val="4820880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2B94786F-29D2-4106-8781-ED9A8D017289}" type="datetime1">
              <a:rPr lang="en-US"/>
              <a:pPr>
                <a:defRPr/>
              </a:pPr>
              <a:t>11/8/2011</a:t>
            </a:fld>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7748C66-C374-4C38-AA2E-541727F125A3}" type="slidenum">
              <a:rPr lang="en-US"/>
              <a:pPr>
                <a:defRPr/>
              </a:pPr>
              <a:t>‹#›</a:t>
            </a:fld>
            <a:endParaRPr lang="en-US" dirty="0"/>
          </a:p>
        </p:txBody>
      </p:sp>
    </p:spTree>
    <p:extLst>
      <p:ext uri="{BB962C8B-B14F-4D97-AF65-F5344CB8AC3E}">
        <p14:creationId xmlns:p14="http://schemas.microsoft.com/office/powerpoint/2010/main" val="32254375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ED86965D-5FCE-48BC-842C-D56C3BDFD1D8}" type="datetime1">
              <a:rPr lang="en-US"/>
              <a:pPr>
                <a:defRPr/>
              </a:pPr>
              <a:t>11/8/2011</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B51C5A5-5719-4933-B680-77372AB7AB9E}" type="slidenum">
              <a:rPr lang="en-US"/>
              <a:pPr>
                <a:defRPr/>
              </a:pPr>
              <a:t>‹#›</a:t>
            </a:fld>
            <a:endParaRPr lang="en-US" dirty="0"/>
          </a:p>
        </p:txBody>
      </p:sp>
    </p:spTree>
    <p:extLst>
      <p:ext uri="{BB962C8B-B14F-4D97-AF65-F5344CB8AC3E}">
        <p14:creationId xmlns:p14="http://schemas.microsoft.com/office/powerpoint/2010/main" val="2439047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76200"/>
            <a:ext cx="2057400" cy="5867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762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47D98A22-023C-4612-80D7-E0097F225352}" type="datetime1">
              <a:rPr lang="en-US"/>
              <a:pPr>
                <a:defRPr/>
              </a:pPr>
              <a:t>11/8/2011</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C8ABB8C-FD14-4471-8D7C-44319C5095CB}" type="slidenum">
              <a:rPr lang="en-US"/>
              <a:pPr>
                <a:defRPr/>
              </a:pPr>
              <a:t>‹#›</a:t>
            </a:fld>
            <a:endParaRPr lang="en-US" dirty="0"/>
          </a:p>
        </p:txBody>
      </p:sp>
    </p:spTree>
    <p:extLst>
      <p:ext uri="{BB962C8B-B14F-4D97-AF65-F5344CB8AC3E}">
        <p14:creationId xmlns:p14="http://schemas.microsoft.com/office/powerpoint/2010/main" val="15490335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1714042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434565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1521923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19200"/>
            <a:ext cx="40386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19200"/>
            <a:ext cx="40386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500223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129246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140764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72448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2830897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7846239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025493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76200"/>
            <a:ext cx="2057400" cy="5867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762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211343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8190978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atin typeface="Gill Sans MT"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latin typeface="Gill Sans MT" pitchFamily="34" charset="0"/>
              </a:defRPr>
            </a:lvl1pPr>
            <a:lvl2pPr>
              <a:defRPr>
                <a:latin typeface="Gill Sans MT" pitchFamily="34" charset="0"/>
              </a:defRPr>
            </a:lvl2pPr>
            <a:lvl3pPr>
              <a:defRPr>
                <a:latin typeface="Gill Sans MT" pitchFamily="34" charset="0"/>
              </a:defRPr>
            </a:lvl3pPr>
            <a:lvl4pPr>
              <a:defRPr>
                <a:latin typeface="Gill Sans MT" pitchFamily="34" charset="0"/>
              </a:defRPr>
            </a:lvl4pPr>
            <a:lvl5pPr>
              <a:defRPr>
                <a:latin typeface="Gill Sans MT"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783330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8982171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atin typeface="Gill Sans MT" pitchFamily="34" charset="0"/>
              </a:defRPr>
            </a:lvl1pPr>
          </a:lstStyle>
          <a:p>
            <a:r>
              <a:rPr lang="en-US" smtClean="0"/>
              <a:t>Click to edit Master title style</a:t>
            </a:r>
            <a:endParaRPr lang="en-US"/>
          </a:p>
        </p:txBody>
      </p:sp>
      <p:sp>
        <p:nvSpPr>
          <p:cNvPr id="3" name="Content Placeholder 2"/>
          <p:cNvSpPr>
            <a:spLocks noGrp="1"/>
          </p:cNvSpPr>
          <p:nvPr>
            <p:ph sz="half" idx="1"/>
          </p:nvPr>
        </p:nvSpPr>
        <p:spPr>
          <a:xfrm>
            <a:off x="457200" y="1219200"/>
            <a:ext cx="4038600" cy="4724400"/>
          </a:xfrm>
        </p:spPr>
        <p:txBody>
          <a:bodyPr/>
          <a:lstStyle>
            <a:lvl1pPr>
              <a:defRPr sz="2800">
                <a:latin typeface="Gill Sans MT" pitchFamily="34" charset="0"/>
              </a:defRPr>
            </a:lvl1pPr>
            <a:lvl2pPr>
              <a:defRPr sz="2400">
                <a:latin typeface="Gill Sans MT" pitchFamily="34" charset="0"/>
              </a:defRPr>
            </a:lvl2pPr>
            <a:lvl3pPr>
              <a:defRPr sz="2000">
                <a:latin typeface="Gill Sans MT" pitchFamily="34" charset="0"/>
              </a:defRPr>
            </a:lvl3pPr>
            <a:lvl4pPr>
              <a:defRPr sz="1800">
                <a:latin typeface="Gill Sans MT" pitchFamily="34" charset="0"/>
              </a:defRPr>
            </a:lvl4pPr>
            <a:lvl5pPr>
              <a:defRPr sz="1800">
                <a:latin typeface="Gill Sans MT"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19200"/>
            <a:ext cx="4038600" cy="4724400"/>
          </a:xfrm>
        </p:spPr>
        <p:txBody>
          <a:bodyPr/>
          <a:lstStyle>
            <a:lvl1pPr>
              <a:defRPr sz="2800">
                <a:latin typeface="Gill Sans MT" pitchFamily="34" charset="0"/>
              </a:defRPr>
            </a:lvl1pPr>
            <a:lvl2pPr>
              <a:defRPr sz="2400">
                <a:latin typeface="Gill Sans MT" pitchFamily="34" charset="0"/>
              </a:defRPr>
            </a:lvl2pPr>
            <a:lvl3pPr>
              <a:defRPr sz="2000">
                <a:latin typeface="Gill Sans MT" pitchFamily="34" charset="0"/>
              </a:defRPr>
            </a:lvl3pPr>
            <a:lvl4pPr>
              <a:defRPr sz="1800">
                <a:latin typeface="Gill Sans MT" pitchFamily="34" charset="0"/>
              </a:defRPr>
            </a:lvl4pPr>
            <a:lvl5pPr>
              <a:defRPr sz="1800">
                <a:latin typeface="Gill Sans MT"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794952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559505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1570025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255871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5766983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4490727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826459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76200"/>
            <a:ext cx="2057400" cy="5867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762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7776334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6781800" cy="1066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219200"/>
            <a:ext cx="8229600" cy="4724400"/>
          </a:xfrm>
        </p:spPr>
        <p:txBody>
          <a:bodyPr/>
          <a:lstStyle/>
          <a:p>
            <a:pPr lvl="0"/>
            <a:r>
              <a:rPr lang="en-US" noProof="0" smtClean="0"/>
              <a:t>Click icon to add table</a:t>
            </a:r>
          </a:p>
        </p:txBody>
      </p:sp>
    </p:spTree>
    <p:extLst>
      <p:ext uri="{BB962C8B-B14F-4D97-AF65-F5344CB8AC3E}">
        <p14:creationId xmlns:p14="http://schemas.microsoft.com/office/powerpoint/2010/main" val="3384418002"/>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8" descr="nativeamericanhm_pg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457200" y="76200"/>
            <a:ext cx="67818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8" name="Rectangle 3"/>
          <p:cNvSpPr>
            <a:spLocks noGrp="1" noChangeArrowheads="1"/>
          </p:cNvSpPr>
          <p:nvPr>
            <p:ph type="body" idx="1"/>
          </p:nvPr>
        </p:nvSpPr>
        <p:spPr bwMode="auto">
          <a:xfrm>
            <a:off x="457200" y="1219200"/>
            <a:ext cx="82296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458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1" sz="1400" b="0">
                <a:latin typeface="Times New Roman" pitchFamily="18" charset="0"/>
                <a:ea typeface="ＭＳ Ｐゴシック" pitchFamily="34" charset="-128"/>
                <a:cs typeface="+mn-cs"/>
              </a:defRPr>
            </a:lvl1pPr>
          </a:lstStyle>
          <a:p>
            <a:pPr>
              <a:defRPr/>
            </a:pPr>
            <a:fld id="{235CDBED-5B2F-4997-B5E5-7CAB4EFE06AA}" type="datetime1">
              <a:rPr lang="en-US"/>
              <a:pPr>
                <a:defRPr/>
              </a:pPr>
              <a:t>11/8/2011</a:t>
            </a:fld>
            <a:endParaRPr lang="en-US" dirty="0"/>
          </a:p>
        </p:txBody>
      </p:sp>
      <p:sp>
        <p:nvSpPr>
          <p:cNvPr id="2458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1" sz="1400" b="0">
                <a:latin typeface="Times New Roman" pitchFamily="18" charset="0"/>
                <a:ea typeface="ＭＳ Ｐゴシック" pitchFamily="34" charset="-128"/>
                <a:cs typeface="+mn-cs"/>
              </a:defRPr>
            </a:lvl1pPr>
          </a:lstStyle>
          <a:p>
            <a:pPr>
              <a:defRPr/>
            </a:pPr>
            <a:endParaRPr lang="en-US"/>
          </a:p>
        </p:txBody>
      </p:sp>
      <p:sp>
        <p:nvSpPr>
          <p:cNvPr id="2458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1" sz="1400" b="0">
                <a:latin typeface="Times New Roman" pitchFamily="18" charset="0"/>
                <a:ea typeface="ＭＳ Ｐゴシック" charset="-128"/>
                <a:cs typeface="+mn-cs"/>
              </a:defRPr>
            </a:lvl1pPr>
          </a:lstStyle>
          <a:p>
            <a:pPr>
              <a:defRPr/>
            </a:pPr>
            <a:fld id="{20D51F70-9FB5-4CCB-BE68-EE8A31C96272}"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032" r:id="rId1"/>
    <p:sldLayoutId id="2147484033" r:id="rId2"/>
    <p:sldLayoutId id="2147484034" r:id="rId3"/>
    <p:sldLayoutId id="2147484035" r:id="rId4"/>
    <p:sldLayoutId id="2147484036" r:id="rId5"/>
    <p:sldLayoutId id="2147484037" r:id="rId6"/>
    <p:sldLayoutId id="2147484038" r:id="rId7"/>
    <p:sldLayoutId id="2147484039" r:id="rId8"/>
    <p:sldLayoutId id="2147484040" r:id="rId9"/>
    <p:sldLayoutId id="2147484041" r:id="rId10"/>
    <p:sldLayoutId id="2147484042" r:id="rId11"/>
  </p:sldLayoutIdLst>
  <p:timing>
    <p:tnLst>
      <p:par>
        <p:cTn id="1" dur="indefinite" restart="never" nodeType="tmRoot"/>
      </p:par>
    </p:tnLst>
  </p:timing>
  <p:hf hdr="0" ftr="0" dt="0"/>
  <p:txStyles>
    <p:titleStyle>
      <a:lvl1pPr algn="l" rtl="0" eaLnBrk="0" fontAlgn="base" hangingPunct="0">
        <a:spcBef>
          <a:spcPct val="0"/>
        </a:spcBef>
        <a:spcAft>
          <a:spcPct val="0"/>
        </a:spcAft>
        <a:defRPr sz="3600">
          <a:solidFill>
            <a:srgbClr val="000000"/>
          </a:solidFill>
          <a:latin typeface="+mj-lt"/>
          <a:ea typeface="+mj-ea"/>
          <a:cs typeface="ＭＳ Ｐゴシック"/>
        </a:defRPr>
      </a:lvl1pPr>
      <a:lvl2pPr algn="l" rtl="0" eaLnBrk="0" fontAlgn="base" hangingPunct="0">
        <a:spcBef>
          <a:spcPct val="0"/>
        </a:spcBef>
        <a:spcAft>
          <a:spcPct val="0"/>
        </a:spcAft>
        <a:defRPr sz="3600">
          <a:solidFill>
            <a:srgbClr val="000000"/>
          </a:solidFill>
          <a:latin typeface="Gill Sans MT" pitchFamily="34" charset="0"/>
          <a:ea typeface="ＭＳ Ｐゴシック" charset="-128"/>
          <a:cs typeface="ＭＳ Ｐゴシック"/>
        </a:defRPr>
      </a:lvl2pPr>
      <a:lvl3pPr algn="l" rtl="0" eaLnBrk="0" fontAlgn="base" hangingPunct="0">
        <a:spcBef>
          <a:spcPct val="0"/>
        </a:spcBef>
        <a:spcAft>
          <a:spcPct val="0"/>
        </a:spcAft>
        <a:defRPr sz="3600">
          <a:solidFill>
            <a:srgbClr val="000000"/>
          </a:solidFill>
          <a:latin typeface="Gill Sans MT" pitchFamily="34" charset="0"/>
          <a:ea typeface="ＭＳ Ｐゴシック" charset="-128"/>
          <a:cs typeface="ＭＳ Ｐゴシック"/>
        </a:defRPr>
      </a:lvl3pPr>
      <a:lvl4pPr algn="l" rtl="0" eaLnBrk="0" fontAlgn="base" hangingPunct="0">
        <a:spcBef>
          <a:spcPct val="0"/>
        </a:spcBef>
        <a:spcAft>
          <a:spcPct val="0"/>
        </a:spcAft>
        <a:defRPr sz="3600">
          <a:solidFill>
            <a:srgbClr val="000000"/>
          </a:solidFill>
          <a:latin typeface="Gill Sans MT" pitchFamily="34" charset="0"/>
          <a:ea typeface="ＭＳ Ｐゴシック" charset="-128"/>
          <a:cs typeface="ＭＳ Ｐゴシック"/>
        </a:defRPr>
      </a:lvl4pPr>
      <a:lvl5pPr algn="l" rtl="0" eaLnBrk="0" fontAlgn="base" hangingPunct="0">
        <a:spcBef>
          <a:spcPct val="0"/>
        </a:spcBef>
        <a:spcAft>
          <a:spcPct val="0"/>
        </a:spcAft>
        <a:defRPr sz="3600">
          <a:solidFill>
            <a:srgbClr val="000000"/>
          </a:solidFill>
          <a:latin typeface="Gill Sans MT" pitchFamily="34" charset="0"/>
          <a:ea typeface="ＭＳ Ｐゴシック" charset="-128"/>
          <a:cs typeface="ＭＳ Ｐゴシック"/>
        </a:defRPr>
      </a:lvl5pPr>
      <a:lvl6pPr marL="457200" algn="l" rtl="0" eaLnBrk="0" fontAlgn="base" hangingPunct="0">
        <a:spcBef>
          <a:spcPct val="0"/>
        </a:spcBef>
        <a:spcAft>
          <a:spcPct val="0"/>
        </a:spcAft>
        <a:defRPr sz="3600">
          <a:solidFill>
            <a:srgbClr val="000000"/>
          </a:solidFill>
          <a:latin typeface="Gill Sans MT" pitchFamily="34" charset="0"/>
          <a:ea typeface="ＭＳ Ｐゴシック" charset="-128"/>
        </a:defRPr>
      </a:lvl6pPr>
      <a:lvl7pPr marL="914400" algn="l" rtl="0" eaLnBrk="0" fontAlgn="base" hangingPunct="0">
        <a:spcBef>
          <a:spcPct val="0"/>
        </a:spcBef>
        <a:spcAft>
          <a:spcPct val="0"/>
        </a:spcAft>
        <a:defRPr sz="3600">
          <a:solidFill>
            <a:srgbClr val="000000"/>
          </a:solidFill>
          <a:latin typeface="Gill Sans MT" pitchFamily="34" charset="0"/>
          <a:ea typeface="ＭＳ Ｐゴシック" charset="-128"/>
        </a:defRPr>
      </a:lvl7pPr>
      <a:lvl8pPr marL="1371600" algn="l" rtl="0" eaLnBrk="0" fontAlgn="base" hangingPunct="0">
        <a:spcBef>
          <a:spcPct val="0"/>
        </a:spcBef>
        <a:spcAft>
          <a:spcPct val="0"/>
        </a:spcAft>
        <a:defRPr sz="3600">
          <a:solidFill>
            <a:srgbClr val="000000"/>
          </a:solidFill>
          <a:latin typeface="Gill Sans MT" pitchFamily="34" charset="0"/>
          <a:ea typeface="ＭＳ Ｐゴシック" charset="-128"/>
        </a:defRPr>
      </a:lvl8pPr>
      <a:lvl9pPr marL="1828800" algn="l" rtl="0" eaLnBrk="0" fontAlgn="base" hangingPunct="0">
        <a:spcBef>
          <a:spcPct val="0"/>
        </a:spcBef>
        <a:spcAft>
          <a:spcPct val="0"/>
        </a:spcAft>
        <a:defRPr sz="3600">
          <a:solidFill>
            <a:srgbClr val="000000"/>
          </a:solidFill>
          <a:latin typeface="Gill Sans MT" pitchFamily="34" charset="0"/>
          <a:ea typeface="ＭＳ Ｐゴシック" charset="-128"/>
        </a:defRPr>
      </a:lvl9pPr>
    </p:titleStyle>
    <p:bodyStyle>
      <a:lvl1pPr marL="342900" indent="-342900" algn="l" rtl="0" eaLnBrk="0" fontAlgn="base" hangingPunct="0">
        <a:spcBef>
          <a:spcPct val="20000"/>
        </a:spcBef>
        <a:spcAft>
          <a:spcPct val="0"/>
        </a:spcAft>
        <a:buClr>
          <a:schemeClr val="tx1"/>
        </a:buClr>
        <a:buChar char="•"/>
        <a:defRPr sz="2800">
          <a:solidFill>
            <a:srgbClr val="000000"/>
          </a:solidFill>
          <a:latin typeface="+mn-lt"/>
          <a:ea typeface="+mn-ea"/>
          <a:cs typeface="ＭＳ Ｐゴシック"/>
        </a:defRPr>
      </a:lvl1pPr>
      <a:lvl2pPr marL="742950" indent="-285750" algn="l" rtl="0" eaLnBrk="0" fontAlgn="base" hangingPunct="0">
        <a:spcBef>
          <a:spcPct val="20000"/>
        </a:spcBef>
        <a:spcAft>
          <a:spcPct val="0"/>
        </a:spcAft>
        <a:buClr>
          <a:schemeClr val="tx1"/>
        </a:buClr>
        <a:buChar char="•"/>
        <a:defRPr sz="2600">
          <a:solidFill>
            <a:srgbClr val="000000"/>
          </a:solidFill>
          <a:latin typeface="+mn-lt"/>
          <a:ea typeface="+mn-ea"/>
          <a:cs typeface="ＭＳ Ｐゴシック"/>
        </a:defRPr>
      </a:lvl2pPr>
      <a:lvl3pPr marL="1143000" indent="-228600" algn="l" rtl="0" eaLnBrk="0" fontAlgn="base" hangingPunct="0">
        <a:spcBef>
          <a:spcPct val="20000"/>
        </a:spcBef>
        <a:spcAft>
          <a:spcPct val="0"/>
        </a:spcAft>
        <a:buClr>
          <a:schemeClr val="tx1"/>
        </a:buClr>
        <a:buChar char="•"/>
        <a:defRPr sz="2400">
          <a:solidFill>
            <a:srgbClr val="000000"/>
          </a:solidFill>
          <a:latin typeface="+mn-lt"/>
          <a:ea typeface="+mn-ea"/>
          <a:cs typeface="ＭＳ Ｐゴシック"/>
        </a:defRPr>
      </a:lvl3pPr>
      <a:lvl4pPr marL="1600200" indent="-228600" algn="l" rtl="0" eaLnBrk="0" fontAlgn="base" hangingPunct="0">
        <a:spcBef>
          <a:spcPct val="20000"/>
        </a:spcBef>
        <a:spcAft>
          <a:spcPct val="0"/>
        </a:spcAft>
        <a:buClr>
          <a:schemeClr val="tx1"/>
        </a:buClr>
        <a:buChar char="•"/>
        <a:defRPr sz="2000">
          <a:solidFill>
            <a:srgbClr val="000000"/>
          </a:solidFill>
          <a:latin typeface="+mn-lt"/>
          <a:ea typeface="+mn-ea"/>
          <a:cs typeface="ＭＳ Ｐゴシック"/>
        </a:defRPr>
      </a:lvl4pPr>
      <a:lvl5pPr marL="2057400" indent="-228600" algn="l" rtl="0" eaLnBrk="0" fontAlgn="base" hangingPunct="0">
        <a:spcBef>
          <a:spcPct val="20000"/>
        </a:spcBef>
        <a:spcAft>
          <a:spcPct val="0"/>
        </a:spcAft>
        <a:buClr>
          <a:schemeClr val="tx1"/>
        </a:buClr>
        <a:buChar char="•"/>
        <a:defRPr sz="2000">
          <a:solidFill>
            <a:srgbClr val="000000"/>
          </a:solidFill>
          <a:latin typeface="+mn-lt"/>
          <a:ea typeface="+mn-ea"/>
          <a:cs typeface="ＭＳ Ｐゴシック"/>
        </a:defRPr>
      </a:lvl5pPr>
      <a:lvl6pPr marL="2514600" indent="-228600" algn="l" rtl="0" eaLnBrk="0" fontAlgn="base" hangingPunct="0">
        <a:spcBef>
          <a:spcPct val="20000"/>
        </a:spcBef>
        <a:spcAft>
          <a:spcPct val="0"/>
        </a:spcAft>
        <a:buClr>
          <a:schemeClr val="tx1"/>
        </a:buClr>
        <a:buChar char="•"/>
        <a:defRPr sz="2000">
          <a:solidFill>
            <a:srgbClr val="000000"/>
          </a:solidFill>
          <a:latin typeface="+mn-lt"/>
          <a:ea typeface="+mn-ea"/>
        </a:defRPr>
      </a:lvl6pPr>
      <a:lvl7pPr marL="2971800" indent="-228600" algn="l" rtl="0" eaLnBrk="0" fontAlgn="base" hangingPunct="0">
        <a:spcBef>
          <a:spcPct val="20000"/>
        </a:spcBef>
        <a:spcAft>
          <a:spcPct val="0"/>
        </a:spcAft>
        <a:buClr>
          <a:schemeClr val="tx1"/>
        </a:buClr>
        <a:buChar char="•"/>
        <a:defRPr sz="2000">
          <a:solidFill>
            <a:srgbClr val="000000"/>
          </a:solidFill>
          <a:latin typeface="+mn-lt"/>
          <a:ea typeface="+mn-ea"/>
        </a:defRPr>
      </a:lvl7pPr>
      <a:lvl8pPr marL="3429000" indent="-228600" algn="l" rtl="0" eaLnBrk="0" fontAlgn="base" hangingPunct="0">
        <a:spcBef>
          <a:spcPct val="20000"/>
        </a:spcBef>
        <a:spcAft>
          <a:spcPct val="0"/>
        </a:spcAft>
        <a:buClr>
          <a:schemeClr val="tx1"/>
        </a:buClr>
        <a:buChar char="•"/>
        <a:defRPr sz="2000">
          <a:solidFill>
            <a:srgbClr val="000000"/>
          </a:solidFill>
          <a:latin typeface="+mn-lt"/>
          <a:ea typeface="+mn-ea"/>
        </a:defRPr>
      </a:lvl8pPr>
      <a:lvl9pPr marL="3886200" indent="-228600" algn="l" rtl="0" eaLnBrk="0" fontAlgn="base" hangingPunct="0">
        <a:spcBef>
          <a:spcPct val="20000"/>
        </a:spcBef>
        <a:spcAft>
          <a:spcPct val="0"/>
        </a:spcAft>
        <a:buClr>
          <a:schemeClr val="tx1"/>
        </a:buClr>
        <a:buChar char="•"/>
        <a:defRPr sz="2000">
          <a:solidFill>
            <a:srgbClr val="000000"/>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5" descr="nativeamericanhm_pg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2"/>
          <p:cNvSpPr>
            <a:spLocks noGrp="1" noChangeArrowheads="1"/>
          </p:cNvSpPr>
          <p:nvPr>
            <p:ph type="title"/>
          </p:nvPr>
        </p:nvSpPr>
        <p:spPr bwMode="auto">
          <a:xfrm>
            <a:off x="457200" y="76200"/>
            <a:ext cx="67818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2052" name="Rectangle 3"/>
          <p:cNvSpPr>
            <a:spLocks noGrp="1" noChangeArrowheads="1"/>
          </p:cNvSpPr>
          <p:nvPr>
            <p:ph type="body" idx="1"/>
          </p:nvPr>
        </p:nvSpPr>
        <p:spPr bwMode="auto">
          <a:xfrm>
            <a:off x="457200" y="1219200"/>
            <a:ext cx="82296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4043" r:id="rId1"/>
    <p:sldLayoutId id="2147484044" r:id="rId2"/>
    <p:sldLayoutId id="2147484045" r:id="rId3"/>
    <p:sldLayoutId id="2147484046" r:id="rId4"/>
    <p:sldLayoutId id="2147484047" r:id="rId5"/>
    <p:sldLayoutId id="2147484048" r:id="rId6"/>
    <p:sldLayoutId id="2147484049" r:id="rId7"/>
    <p:sldLayoutId id="2147484050" r:id="rId8"/>
    <p:sldLayoutId id="2147484051" r:id="rId9"/>
    <p:sldLayoutId id="2147484052" r:id="rId10"/>
    <p:sldLayoutId id="2147484053" r:id="rId11"/>
  </p:sldLayoutIdLst>
  <p:timing>
    <p:tnLst>
      <p:par>
        <p:cTn id="1" dur="indefinite" restart="never" nodeType="tmRoot"/>
      </p:par>
    </p:tnLst>
  </p:timing>
  <p:hf hdr="0" ftr="0" dt="0"/>
  <p:txStyles>
    <p:titleStyle>
      <a:lvl1pPr algn="l" rtl="0" eaLnBrk="0" fontAlgn="base" hangingPunct="0">
        <a:spcBef>
          <a:spcPct val="0"/>
        </a:spcBef>
        <a:spcAft>
          <a:spcPct val="0"/>
        </a:spcAft>
        <a:defRPr sz="3600">
          <a:solidFill>
            <a:srgbClr val="000000"/>
          </a:solidFill>
          <a:latin typeface="+mj-lt"/>
          <a:ea typeface="+mj-ea"/>
          <a:cs typeface="ＭＳ Ｐゴシック"/>
        </a:defRPr>
      </a:lvl1pPr>
      <a:lvl2pPr algn="l" rtl="0" eaLnBrk="0" fontAlgn="base" hangingPunct="0">
        <a:spcBef>
          <a:spcPct val="0"/>
        </a:spcBef>
        <a:spcAft>
          <a:spcPct val="0"/>
        </a:spcAft>
        <a:defRPr sz="3600">
          <a:solidFill>
            <a:srgbClr val="000000"/>
          </a:solidFill>
          <a:latin typeface="Gill Sans MT" pitchFamily="34" charset="0"/>
          <a:ea typeface="ＭＳ Ｐゴシック" charset="-128"/>
          <a:cs typeface="ＭＳ Ｐゴシック"/>
        </a:defRPr>
      </a:lvl2pPr>
      <a:lvl3pPr algn="l" rtl="0" eaLnBrk="0" fontAlgn="base" hangingPunct="0">
        <a:spcBef>
          <a:spcPct val="0"/>
        </a:spcBef>
        <a:spcAft>
          <a:spcPct val="0"/>
        </a:spcAft>
        <a:defRPr sz="3600">
          <a:solidFill>
            <a:srgbClr val="000000"/>
          </a:solidFill>
          <a:latin typeface="Gill Sans MT" pitchFamily="34" charset="0"/>
          <a:ea typeface="ＭＳ Ｐゴシック" charset="-128"/>
          <a:cs typeface="ＭＳ Ｐゴシック"/>
        </a:defRPr>
      </a:lvl3pPr>
      <a:lvl4pPr algn="l" rtl="0" eaLnBrk="0" fontAlgn="base" hangingPunct="0">
        <a:spcBef>
          <a:spcPct val="0"/>
        </a:spcBef>
        <a:spcAft>
          <a:spcPct val="0"/>
        </a:spcAft>
        <a:defRPr sz="3600">
          <a:solidFill>
            <a:srgbClr val="000000"/>
          </a:solidFill>
          <a:latin typeface="Gill Sans MT" pitchFamily="34" charset="0"/>
          <a:ea typeface="ＭＳ Ｐゴシック" charset="-128"/>
          <a:cs typeface="ＭＳ Ｐゴシック"/>
        </a:defRPr>
      </a:lvl4pPr>
      <a:lvl5pPr algn="l" rtl="0" eaLnBrk="0" fontAlgn="base" hangingPunct="0">
        <a:spcBef>
          <a:spcPct val="0"/>
        </a:spcBef>
        <a:spcAft>
          <a:spcPct val="0"/>
        </a:spcAft>
        <a:defRPr sz="3600">
          <a:solidFill>
            <a:srgbClr val="000000"/>
          </a:solidFill>
          <a:latin typeface="Gill Sans MT" pitchFamily="34" charset="0"/>
          <a:ea typeface="ＭＳ Ｐゴシック" charset="-128"/>
          <a:cs typeface="ＭＳ Ｐゴシック"/>
        </a:defRPr>
      </a:lvl5pPr>
      <a:lvl6pPr marL="457200" algn="l" rtl="0" eaLnBrk="0" fontAlgn="base" hangingPunct="0">
        <a:spcBef>
          <a:spcPct val="0"/>
        </a:spcBef>
        <a:spcAft>
          <a:spcPct val="0"/>
        </a:spcAft>
        <a:defRPr sz="3600">
          <a:solidFill>
            <a:srgbClr val="000000"/>
          </a:solidFill>
          <a:latin typeface="Gill Sans MT" pitchFamily="34" charset="0"/>
          <a:ea typeface="ＭＳ Ｐゴシック" charset="-128"/>
        </a:defRPr>
      </a:lvl6pPr>
      <a:lvl7pPr marL="914400" algn="l" rtl="0" eaLnBrk="0" fontAlgn="base" hangingPunct="0">
        <a:spcBef>
          <a:spcPct val="0"/>
        </a:spcBef>
        <a:spcAft>
          <a:spcPct val="0"/>
        </a:spcAft>
        <a:defRPr sz="3600">
          <a:solidFill>
            <a:srgbClr val="000000"/>
          </a:solidFill>
          <a:latin typeface="Gill Sans MT" pitchFamily="34" charset="0"/>
          <a:ea typeface="ＭＳ Ｐゴシック" charset="-128"/>
        </a:defRPr>
      </a:lvl7pPr>
      <a:lvl8pPr marL="1371600" algn="l" rtl="0" eaLnBrk="0" fontAlgn="base" hangingPunct="0">
        <a:spcBef>
          <a:spcPct val="0"/>
        </a:spcBef>
        <a:spcAft>
          <a:spcPct val="0"/>
        </a:spcAft>
        <a:defRPr sz="3600">
          <a:solidFill>
            <a:srgbClr val="000000"/>
          </a:solidFill>
          <a:latin typeface="Gill Sans MT" pitchFamily="34" charset="0"/>
          <a:ea typeface="ＭＳ Ｐゴシック" charset="-128"/>
        </a:defRPr>
      </a:lvl8pPr>
      <a:lvl9pPr marL="1828800" algn="l" rtl="0" eaLnBrk="0" fontAlgn="base" hangingPunct="0">
        <a:spcBef>
          <a:spcPct val="0"/>
        </a:spcBef>
        <a:spcAft>
          <a:spcPct val="0"/>
        </a:spcAft>
        <a:defRPr sz="3600">
          <a:solidFill>
            <a:srgbClr val="000000"/>
          </a:solidFill>
          <a:latin typeface="Gill Sans MT" pitchFamily="34" charset="0"/>
          <a:ea typeface="ＭＳ Ｐゴシック" charset="-128"/>
        </a:defRPr>
      </a:lvl9pPr>
    </p:titleStyle>
    <p:bodyStyle>
      <a:lvl1pPr marL="342900" indent="-342900" algn="l" rtl="0" eaLnBrk="0" fontAlgn="base" hangingPunct="0">
        <a:spcBef>
          <a:spcPct val="20000"/>
        </a:spcBef>
        <a:spcAft>
          <a:spcPct val="0"/>
        </a:spcAft>
        <a:buClr>
          <a:schemeClr val="tx1"/>
        </a:buClr>
        <a:buChar char="•"/>
        <a:defRPr sz="2800">
          <a:solidFill>
            <a:srgbClr val="000000"/>
          </a:solidFill>
          <a:latin typeface="+mn-lt"/>
          <a:ea typeface="+mn-ea"/>
          <a:cs typeface="ＭＳ Ｐゴシック"/>
        </a:defRPr>
      </a:lvl1pPr>
      <a:lvl2pPr marL="742950" indent="-285750" algn="l" rtl="0" eaLnBrk="0" fontAlgn="base" hangingPunct="0">
        <a:spcBef>
          <a:spcPct val="20000"/>
        </a:spcBef>
        <a:spcAft>
          <a:spcPct val="0"/>
        </a:spcAft>
        <a:buClr>
          <a:schemeClr val="tx1"/>
        </a:buClr>
        <a:buChar char="•"/>
        <a:defRPr sz="2600">
          <a:solidFill>
            <a:srgbClr val="000000"/>
          </a:solidFill>
          <a:latin typeface="+mn-lt"/>
          <a:ea typeface="+mn-ea"/>
          <a:cs typeface="ＭＳ Ｐゴシック"/>
        </a:defRPr>
      </a:lvl2pPr>
      <a:lvl3pPr marL="1143000" indent="-228600" algn="l" rtl="0" eaLnBrk="0" fontAlgn="base" hangingPunct="0">
        <a:spcBef>
          <a:spcPct val="20000"/>
        </a:spcBef>
        <a:spcAft>
          <a:spcPct val="0"/>
        </a:spcAft>
        <a:buClr>
          <a:schemeClr val="tx1"/>
        </a:buClr>
        <a:buChar char="•"/>
        <a:defRPr sz="2400">
          <a:solidFill>
            <a:srgbClr val="000000"/>
          </a:solidFill>
          <a:latin typeface="+mn-lt"/>
          <a:ea typeface="+mn-ea"/>
          <a:cs typeface="ＭＳ Ｐゴシック"/>
        </a:defRPr>
      </a:lvl3pPr>
      <a:lvl4pPr marL="1600200" indent="-228600" algn="l" rtl="0" eaLnBrk="0" fontAlgn="base" hangingPunct="0">
        <a:spcBef>
          <a:spcPct val="20000"/>
        </a:spcBef>
        <a:spcAft>
          <a:spcPct val="0"/>
        </a:spcAft>
        <a:buClr>
          <a:schemeClr val="tx1"/>
        </a:buClr>
        <a:buChar char="•"/>
        <a:defRPr sz="2000">
          <a:solidFill>
            <a:srgbClr val="000000"/>
          </a:solidFill>
          <a:latin typeface="+mn-lt"/>
          <a:ea typeface="+mn-ea"/>
          <a:cs typeface="ＭＳ Ｐゴシック"/>
        </a:defRPr>
      </a:lvl4pPr>
      <a:lvl5pPr marL="2057400" indent="-228600" algn="l" rtl="0" eaLnBrk="0" fontAlgn="base" hangingPunct="0">
        <a:spcBef>
          <a:spcPct val="20000"/>
        </a:spcBef>
        <a:spcAft>
          <a:spcPct val="0"/>
        </a:spcAft>
        <a:buClr>
          <a:schemeClr val="tx1"/>
        </a:buClr>
        <a:buChar char="•"/>
        <a:defRPr sz="2000">
          <a:solidFill>
            <a:srgbClr val="000000"/>
          </a:solidFill>
          <a:latin typeface="+mn-lt"/>
          <a:ea typeface="+mn-ea"/>
          <a:cs typeface="ＭＳ Ｐゴシック"/>
        </a:defRPr>
      </a:lvl5pPr>
      <a:lvl6pPr marL="2514600" indent="-228600" algn="l" rtl="0" eaLnBrk="0" fontAlgn="base" hangingPunct="0">
        <a:spcBef>
          <a:spcPct val="20000"/>
        </a:spcBef>
        <a:spcAft>
          <a:spcPct val="0"/>
        </a:spcAft>
        <a:buClr>
          <a:schemeClr val="tx1"/>
        </a:buClr>
        <a:buChar char="•"/>
        <a:defRPr sz="2000">
          <a:solidFill>
            <a:srgbClr val="000000"/>
          </a:solidFill>
          <a:latin typeface="+mn-lt"/>
          <a:ea typeface="+mn-ea"/>
        </a:defRPr>
      </a:lvl6pPr>
      <a:lvl7pPr marL="2971800" indent="-228600" algn="l" rtl="0" eaLnBrk="0" fontAlgn="base" hangingPunct="0">
        <a:spcBef>
          <a:spcPct val="20000"/>
        </a:spcBef>
        <a:spcAft>
          <a:spcPct val="0"/>
        </a:spcAft>
        <a:buClr>
          <a:schemeClr val="tx1"/>
        </a:buClr>
        <a:buChar char="•"/>
        <a:defRPr sz="2000">
          <a:solidFill>
            <a:srgbClr val="000000"/>
          </a:solidFill>
          <a:latin typeface="+mn-lt"/>
          <a:ea typeface="+mn-ea"/>
        </a:defRPr>
      </a:lvl7pPr>
      <a:lvl8pPr marL="3429000" indent="-228600" algn="l" rtl="0" eaLnBrk="0" fontAlgn="base" hangingPunct="0">
        <a:spcBef>
          <a:spcPct val="20000"/>
        </a:spcBef>
        <a:spcAft>
          <a:spcPct val="0"/>
        </a:spcAft>
        <a:buClr>
          <a:schemeClr val="tx1"/>
        </a:buClr>
        <a:buChar char="•"/>
        <a:defRPr sz="2000">
          <a:solidFill>
            <a:srgbClr val="000000"/>
          </a:solidFill>
          <a:latin typeface="+mn-lt"/>
          <a:ea typeface="+mn-ea"/>
        </a:defRPr>
      </a:lvl8pPr>
      <a:lvl9pPr marL="3886200" indent="-228600" algn="l" rtl="0" eaLnBrk="0" fontAlgn="base" hangingPunct="0">
        <a:spcBef>
          <a:spcPct val="20000"/>
        </a:spcBef>
        <a:spcAft>
          <a:spcPct val="0"/>
        </a:spcAft>
        <a:buClr>
          <a:schemeClr val="tx1"/>
        </a:buClr>
        <a:buChar char="•"/>
        <a:defRPr sz="2000">
          <a:solidFill>
            <a:srgbClr val="000000"/>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rotWithShape="1">
          <a:gsLst>
            <a:gs pos="0">
              <a:srgbClr val="FFEFD1"/>
            </a:gs>
            <a:gs pos="42000">
              <a:srgbClr val="FFEFD1"/>
            </a:gs>
            <a:gs pos="64999">
              <a:srgbClr val="F0EBD5"/>
            </a:gs>
            <a:gs pos="100000">
              <a:srgbClr val="D1C39F"/>
            </a:gs>
          </a:gsLst>
          <a:lin ang="5400000" scaled="1"/>
        </a:gradFill>
        <a:effectLst/>
      </p:bgPr>
    </p:bg>
    <p:spTree>
      <p:nvGrpSpPr>
        <p:cNvPr id="1" name=""/>
        <p:cNvGrpSpPr/>
        <p:nvPr/>
      </p:nvGrpSpPr>
      <p:grpSpPr>
        <a:xfrm>
          <a:off x="0" y="0"/>
          <a:ext cx="0" cy="0"/>
          <a:chOff x="0" y="0"/>
          <a:chExt cx="0" cy="0"/>
        </a:xfrm>
      </p:grpSpPr>
      <p:pic>
        <p:nvPicPr>
          <p:cNvPr id="3074" name="Picture 2" descr="nativeamericanhm_pg1"/>
          <p:cNvPicPr>
            <a:picLocks noChangeAspect="1" noChangeArrowheads="1"/>
          </p:cNvPicPr>
          <p:nvPr/>
        </p:nvPicPr>
        <p:blipFill>
          <a:blip r:embed="rId14">
            <a:extLst>
              <a:ext uri="{28A0092B-C50C-407E-A947-70E740481C1C}">
                <a14:useLocalDpi xmlns:a14="http://schemas.microsoft.com/office/drawing/2010/main" val="0"/>
              </a:ext>
            </a:extLst>
          </a:blip>
          <a:srcRect t="71111"/>
          <a:stretch>
            <a:fillRect/>
          </a:stretch>
        </p:blipFill>
        <p:spPr bwMode="auto">
          <a:xfrm>
            <a:off x="0" y="4876800"/>
            <a:ext cx="91440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Rectangle 2"/>
          <p:cNvSpPr>
            <a:spLocks noGrp="1" noChangeArrowheads="1"/>
          </p:cNvSpPr>
          <p:nvPr>
            <p:ph type="title"/>
          </p:nvPr>
        </p:nvSpPr>
        <p:spPr bwMode="auto">
          <a:xfrm>
            <a:off x="457200" y="76200"/>
            <a:ext cx="67818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3076" name="Rectangle 3"/>
          <p:cNvSpPr>
            <a:spLocks noGrp="1" noChangeArrowheads="1"/>
          </p:cNvSpPr>
          <p:nvPr>
            <p:ph type="body" idx="1"/>
          </p:nvPr>
        </p:nvSpPr>
        <p:spPr bwMode="auto">
          <a:xfrm>
            <a:off x="457200" y="1219200"/>
            <a:ext cx="82296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4054" r:id="rId1"/>
    <p:sldLayoutId id="2147484055" r:id="rId2"/>
    <p:sldLayoutId id="2147484056" r:id="rId3"/>
    <p:sldLayoutId id="2147484057" r:id="rId4"/>
    <p:sldLayoutId id="2147484058" r:id="rId5"/>
    <p:sldLayoutId id="2147484059" r:id="rId6"/>
    <p:sldLayoutId id="2147484060" r:id="rId7"/>
    <p:sldLayoutId id="2147484061" r:id="rId8"/>
    <p:sldLayoutId id="2147484062" r:id="rId9"/>
    <p:sldLayoutId id="2147484063" r:id="rId10"/>
    <p:sldLayoutId id="2147484064" r:id="rId11"/>
    <p:sldLayoutId id="2147484065" r:id="rId12"/>
  </p:sldLayoutIdLst>
  <p:timing>
    <p:tnLst>
      <p:par>
        <p:cTn id="1" dur="indefinite" restart="never" nodeType="tmRoot"/>
      </p:par>
    </p:tnLst>
  </p:timing>
  <p:hf hdr="0" ftr="0" dt="0"/>
  <p:txStyles>
    <p:titleStyle>
      <a:lvl1pPr algn="l" rtl="0" eaLnBrk="0" fontAlgn="base" hangingPunct="0">
        <a:spcBef>
          <a:spcPct val="0"/>
        </a:spcBef>
        <a:spcAft>
          <a:spcPct val="0"/>
        </a:spcAft>
        <a:defRPr sz="3600">
          <a:solidFill>
            <a:srgbClr val="000000"/>
          </a:solidFill>
          <a:latin typeface="+mj-lt"/>
          <a:ea typeface="+mj-ea"/>
          <a:cs typeface="+mj-cs"/>
        </a:defRPr>
      </a:lvl1pPr>
      <a:lvl2pPr algn="l" rtl="0" eaLnBrk="0" fontAlgn="base" hangingPunct="0">
        <a:spcBef>
          <a:spcPct val="0"/>
        </a:spcBef>
        <a:spcAft>
          <a:spcPct val="0"/>
        </a:spcAft>
        <a:defRPr sz="3600">
          <a:solidFill>
            <a:srgbClr val="000000"/>
          </a:solidFill>
          <a:latin typeface="Arial" charset="0"/>
        </a:defRPr>
      </a:lvl2pPr>
      <a:lvl3pPr algn="l" rtl="0" eaLnBrk="0" fontAlgn="base" hangingPunct="0">
        <a:spcBef>
          <a:spcPct val="0"/>
        </a:spcBef>
        <a:spcAft>
          <a:spcPct val="0"/>
        </a:spcAft>
        <a:defRPr sz="3600">
          <a:solidFill>
            <a:srgbClr val="000000"/>
          </a:solidFill>
          <a:latin typeface="Arial" charset="0"/>
        </a:defRPr>
      </a:lvl3pPr>
      <a:lvl4pPr algn="l" rtl="0" eaLnBrk="0" fontAlgn="base" hangingPunct="0">
        <a:spcBef>
          <a:spcPct val="0"/>
        </a:spcBef>
        <a:spcAft>
          <a:spcPct val="0"/>
        </a:spcAft>
        <a:defRPr sz="3600">
          <a:solidFill>
            <a:srgbClr val="000000"/>
          </a:solidFill>
          <a:latin typeface="Arial" charset="0"/>
        </a:defRPr>
      </a:lvl4pPr>
      <a:lvl5pPr algn="l" rtl="0" eaLnBrk="0" fontAlgn="base" hangingPunct="0">
        <a:spcBef>
          <a:spcPct val="0"/>
        </a:spcBef>
        <a:spcAft>
          <a:spcPct val="0"/>
        </a:spcAft>
        <a:defRPr sz="3600">
          <a:solidFill>
            <a:srgbClr val="000000"/>
          </a:solidFill>
          <a:latin typeface="Arial" charset="0"/>
        </a:defRPr>
      </a:lvl5pPr>
      <a:lvl6pPr marL="457200" algn="l" rtl="0" eaLnBrk="1" fontAlgn="base" hangingPunct="1">
        <a:spcBef>
          <a:spcPct val="0"/>
        </a:spcBef>
        <a:spcAft>
          <a:spcPct val="0"/>
        </a:spcAft>
        <a:defRPr sz="3600">
          <a:solidFill>
            <a:srgbClr val="000000"/>
          </a:solidFill>
          <a:latin typeface="Gill Sans MT" pitchFamily="34" charset="0"/>
        </a:defRPr>
      </a:lvl6pPr>
      <a:lvl7pPr marL="914400" algn="l" rtl="0" eaLnBrk="1" fontAlgn="base" hangingPunct="1">
        <a:spcBef>
          <a:spcPct val="0"/>
        </a:spcBef>
        <a:spcAft>
          <a:spcPct val="0"/>
        </a:spcAft>
        <a:defRPr sz="3600">
          <a:solidFill>
            <a:srgbClr val="000000"/>
          </a:solidFill>
          <a:latin typeface="Gill Sans MT" pitchFamily="34" charset="0"/>
        </a:defRPr>
      </a:lvl7pPr>
      <a:lvl8pPr marL="1371600" algn="l" rtl="0" eaLnBrk="1" fontAlgn="base" hangingPunct="1">
        <a:spcBef>
          <a:spcPct val="0"/>
        </a:spcBef>
        <a:spcAft>
          <a:spcPct val="0"/>
        </a:spcAft>
        <a:defRPr sz="3600">
          <a:solidFill>
            <a:srgbClr val="000000"/>
          </a:solidFill>
          <a:latin typeface="Gill Sans MT" pitchFamily="34" charset="0"/>
        </a:defRPr>
      </a:lvl8pPr>
      <a:lvl9pPr marL="1828800" algn="l" rtl="0" eaLnBrk="1" fontAlgn="base" hangingPunct="1">
        <a:spcBef>
          <a:spcPct val="0"/>
        </a:spcBef>
        <a:spcAft>
          <a:spcPct val="0"/>
        </a:spcAft>
        <a:defRPr sz="3600">
          <a:solidFill>
            <a:srgbClr val="000000"/>
          </a:solidFill>
          <a:latin typeface="Gill Sans MT" pitchFamily="34" charset="0"/>
        </a:defRPr>
      </a:lvl9pPr>
    </p:titleStyle>
    <p:bodyStyle>
      <a:lvl1pPr marL="342900" indent="-342900" algn="l" rtl="0" eaLnBrk="0" fontAlgn="base" hangingPunct="0">
        <a:spcBef>
          <a:spcPct val="20000"/>
        </a:spcBef>
        <a:spcAft>
          <a:spcPct val="0"/>
        </a:spcAft>
        <a:buClr>
          <a:schemeClr val="tx1"/>
        </a:buClr>
        <a:buChar char="•"/>
        <a:defRPr sz="28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1"/>
        </a:buClr>
        <a:buChar char="•"/>
        <a:defRPr sz="2600">
          <a:solidFill>
            <a:srgbClr val="000000"/>
          </a:solidFill>
          <a:latin typeface="+mn-lt"/>
        </a:defRPr>
      </a:lvl2pPr>
      <a:lvl3pPr marL="1143000" indent="-228600" algn="l" rtl="0" eaLnBrk="0" fontAlgn="base" hangingPunct="0">
        <a:spcBef>
          <a:spcPct val="20000"/>
        </a:spcBef>
        <a:spcAft>
          <a:spcPct val="0"/>
        </a:spcAft>
        <a:buClr>
          <a:schemeClr val="tx1"/>
        </a:buClr>
        <a:buChar char="•"/>
        <a:defRPr sz="2400">
          <a:solidFill>
            <a:srgbClr val="000000"/>
          </a:solidFill>
          <a:latin typeface="+mn-lt"/>
        </a:defRPr>
      </a:lvl3pPr>
      <a:lvl4pPr marL="1600200" indent="-228600" algn="l" rtl="0" eaLnBrk="0" fontAlgn="base" hangingPunct="0">
        <a:spcBef>
          <a:spcPct val="20000"/>
        </a:spcBef>
        <a:spcAft>
          <a:spcPct val="0"/>
        </a:spcAft>
        <a:buClr>
          <a:schemeClr val="tx1"/>
        </a:buClr>
        <a:buChar char="•"/>
        <a:defRPr sz="2000">
          <a:solidFill>
            <a:srgbClr val="000000"/>
          </a:solidFill>
          <a:latin typeface="+mn-lt"/>
        </a:defRPr>
      </a:lvl4pPr>
      <a:lvl5pPr marL="2057400" indent="-228600" algn="l" rtl="0" eaLnBrk="0" fontAlgn="base" hangingPunct="0">
        <a:spcBef>
          <a:spcPct val="20000"/>
        </a:spcBef>
        <a:spcAft>
          <a:spcPct val="0"/>
        </a:spcAft>
        <a:buClr>
          <a:schemeClr val="tx1"/>
        </a:buClr>
        <a:buChar char="•"/>
        <a:defRPr sz="2000">
          <a:solidFill>
            <a:srgbClr val="000000"/>
          </a:solidFill>
          <a:latin typeface="+mn-lt"/>
        </a:defRPr>
      </a:lvl5pPr>
      <a:lvl6pPr marL="2514600" indent="-228600" algn="l" rtl="0" eaLnBrk="1" fontAlgn="base" hangingPunct="1">
        <a:spcBef>
          <a:spcPct val="20000"/>
        </a:spcBef>
        <a:spcAft>
          <a:spcPct val="0"/>
        </a:spcAft>
        <a:buClr>
          <a:schemeClr val="tx1"/>
        </a:buClr>
        <a:buChar char="•"/>
        <a:defRPr sz="2000">
          <a:solidFill>
            <a:srgbClr val="000000"/>
          </a:solidFill>
          <a:latin typeface="+mn-lt"/>
        </a:defRPr>
      </a:lvl6pPr>
      <a:lvl7pPr marL="2971800" indent="-228600" algn="l" rtl="0" eaLnBrk="1" fontAlgn="base" hangingPunct="1">
        <a:spcBef>
          <a:spcPct val="20000"/>
        </a:spcBef>
        <a:spcAft>
          <a:spcPct val="0"/>
        </a:spcAft>
        <a:buClr>
          <a:schemeClr val="tx1"/>
        </a:buClr>
        <a:buChar char="•"/>
        <a:defRPr sz="2000">
          <a:solidFill>
            <a:srgbClr val="000000"/>
          </a:solidFill>
          <a:latin typeface="+mn-lt"/>
        </a:defRPr>
      </a:lvl7pPr>
      <a:lvl8pPr marL="3429000" indent="-228600" algn="l" rtl="0" eaLnBrk="1" fontAlgn="base" hangingPunct="1">
        <a:spcBef>
          <a:spcPct val="20000"/>
        </a:spcBef>
        <a:spcAft>
          <a:spcPct val="0"/>
        </a:spcAft>
        <a:buClr>
          <a:schemeClr val="tx1"/>
        </a:buClr>
        <a:buChar char="•"/>
        <a:defRPr sz="2000">
          <a:solidFill>
            <a:srgbClr val="000000"/>
          </a:solidFill>
          <a:latin typeface="+mn-lt"/>
        </a:defRPr>
      </a:lvl8pPr>
      <a:lvl9pPr marL="3886200" indent="-228600" algn="l" rtl="0" eaLnBrk="1" fontAlgn="base" hangingPunct="1">
        <a:spcBef>
          <a:spcPct val="20000"/>
        </a:spcBef>
        <a:spcAft>
          <a:spcPct val="0"/>
        </a:spcAft>
        <a:buClr>
          <a:schemeClr val="tx1"/>
        </a:buClr>
        <a:buChar char="•"/>
        <a:defRPr sz="20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814388" y="944563"/>
            <a:ext cx="7772400" cy="1470025"/>
          </a:xfrm>
        </p:spPr>
        <p:txBody>
          <a:bodyPr/>
          <a:lstStyle/>
          <a:p>
            <a:pPr algn="ctr"/>
            <a:r>
              <a:rPr lang="en-US" smtClean="0"/>
              <a:t>The ICD-10 </a:t>
            </a:r>
            <a:br>
              <a:rPr lang="en-US" smtClean="0"/>
            </a:br>
            <a:r>
              <a:rPr lang="en-US" smtClean="0"/>
              <a:t>Implementation Challenge</a:t>
            </a:r>
            <a:r>
              <a:rPr lang="en-US" sz="3200" smtClean="0"/>
              <a:t/>
            </a:r>
            <a:br>
              <a:rPr lang="en-US" sz="3200" smtClean="0"/>
            </a:br>
            <a:r>
              <a:rPr lang="en-US" sz="3200" smtClean="0"/>
              <a:t> </a:t>
            </a:r>
            <a:r>
              <a:rPr lang="en-US" sz="1400" smtClean="0"/>
              <a:t>(</a:t>
            </a:r>
            <a:r>
              <a:rPr lang="en-US" sz="1400" b="1" smtClean="0"/>
              <a:t>I</a:t>
            </a:r>
            <a:r>
              <a:rPr lang="en-US" sz="1400" smtClean="0"/>
              <a:t>nternational </a:t>
            </a:r>
            <a:r>
              <a:rPr lang="en-US" sz="1400" b="1" smtClean="0"/>
              <a:t>C</a:t>
            </a:r>
            <a:r>
              <a:rPr lang="en-US" sz="1400" smtClean="0"/>
              <a:t>lassification of </a:t>
            </a:r>
            <a:r>
              <a:rPr lang="en-US" sz="1400" b="1" smtClean="0"/>
              <a:t>D</a:t>
            </a:r>
            <a:r>
              <a:rPr lang="en-US" sz="1400" smtClean="0"/>
              <a:t>iseases, Tenth Edition)</a:t>
            </a:r>
          </a:p>
        </p:txBody>
      </p:sp>
      <p:sp>
        <p:nvSpPr>
          <p:cNvPr id="4099" name="Rectangle 3"/>
          <p:cNvSpPr>
            <a:spLocks noGrp="1" noChangeArrowheads="1"/>
          </p:cNvSpPr>
          <p:nvPr>
            <p:ph type="subTitle" idx="1"/>
          </p:nvPr>
        </p:nvSpPr>
        <p:spPr>
          <a:xfrm>
            <a:off x="1406525" y="2619375"/>
            <a:ext cx="6400800" cy="1752600"/>
          </a:xfrm>
        </p:spPr>
        <p:txBody>
          <a:bodyPr/>
          <a:lstStyle/>
          <a:p>
            <a:pPr>
              <a:defRPr/>
            </a:pPr>
            <a:endParaRPr lang="en-US" sz="2400" dirty="0" smtClean="0"/>
          </a:p>
          <a:p>
            <a:pPr>
              <a:defRPr/>
            </a:pPr>
            <a:r>
              <a:rPr lang="en-US" sz="3200" dirty="0" smtClean="0">
                <a:latin typeface="+mj-lt"/>
              </a:rPr>
              <a:t>EHR &amp; MU for HIM Professionals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1358900" y="0"/>
            <a:ext cx="5880100" cy="1143000"/>
          </a:xfrm>
        </p:spPr>
        <p:txBody>
          <a:bodyPr/>
          <a:lstStyle/>
          <a:p>
            <a:pPr algn="ctr"/>
            <a:r>
              <a:rPr lang="en-US" smtClean="0"/>
              <a:t>Presenter</a:t>
            </a:r>
          </a:p>
        </p:txBody>
      </p:sp>
      <p:sp>
        <p:nvSpPr>
          <p:cNvPr id="5123" name="Content Placeholder 2"/>
          <p:cNvSpPr>
            <a:spLocks noGrp="1"/>
          </p:cNvSpPr>
          <p:nvPr>
            <p:ph idx="1"/>
          </p:nvPr>
        </p:nvSpPr>
        <p:spPr>
          <a:xfrm>
            <a:off x="457200" y="2057400"/>
            <a:ext cx="8229600" cy="1892300"/>
          </a:xfrm>
        </p:spPr>
        <p:txBody>
          <a:bodyPr/>
          <a:lstStyle/>
          <a:p>
            <a:pPr marL="0" indent="0" algn="ctr">
              <a:buFontTx/>
              <a:buNone/>
            </a:pPr>
            <a:r>
              <a:rPr lang="en-US" smtClean="0"/>
              <a:t>Janice Chase, RHIT</a:t>
            </a:r>
          </a:p>
          <a:p>
            <a:pPr marL="0" indent="0" algn="ctr">
              <a:buFontTx/>
              <a:buNone/>
            </a:pPr>
            <a:r>
              <a:rPr lang="en-US" smtClean="0"/>
              <a:t>Office of Information Technology - Tucson</a:t>
            </a:r>
          </a:p>
          <a:p>
            <a:pPr marL="0" indent="0">
              <a:buFontTx/>
              <a:buNone/>
            </a:pPr>
            <a:endParaRPr lang="en-US"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76200"/>
            <a:ext cx="8051800" cy="1066800"/>
          </a:xfrm>
        </p:spPr>
        <p:txBody>
          <a:bodyPr/>
          <a:lstStyle/>
          <a:p>
            <a:pPr algn="ctr"/>
            <a:r>
              <a:rPr lang="en-US" smtClean="0"/>
              <a:t>Objectives</a:t>
            </a:r>
          </a:p>
        </p:txBody>
      </p:sp>
      <p:sp>
        <p:nvSpPr>
          <p:cNvPr id="6147" name="Content Placeholder 2"/>
          <p:cNvSpPr>
            <a:spLocks noGrp="1"/>
          </p:cNvSpPr>
          <p:nvPr>
            <p:ph idx="1"/>
          </p:nvPr>
        </p:nvSpPr>
        <p:spPr>
          <a:xfrm>
            <a:off x="457200" y="1536700"/>
            <a:ext cx="8229600" cy="4406900"/>
          </a:xfrm>
        </p:spPr>
        <p:txBody>
          <a:bodyPr/>
          <a:lstStyle/>
          <a:p>
            <a:r>
              <a:rPr lang="en-US" sz="2400" smtClean="0"/>
              <a:t>Provide an overview of ICD history and the need to migrate to ICD-10</a:t>
            </a:r>
          </a:p>
          <a:p>
            <a:r>
              <a:rPr lang="en-US" sz="2400" smtClean="0"/>
              <a:t>Provide an overview of the ICD-10 implementation planning for the I/T/U community</a:t>
            </a:r>
          </a:p>
          <a:p>
            <a:r>
              <a:rPr lang="en-US" sz="2400" smtClean="0"/>
              <a:t>Provide a coding comparison of ICD-9 and ICD-10</a:t>
            </a:r>
          </a:p>
          <a:p>
            <a:r>
              <a:rPr lang="en-US" sz="2400" smtClean="0"/>
              <a:t>Provide a high level overview of the impact to clinical and financial work flows and next steps</a:t>
            </a:r>
            <a:r>
              <a:rPr lang="en-US" smtClean="0"/>
              <a:t/>
            </a:r>
            <a:br>
              <a:rPr lang="en-US" smtClean="0"/>
            </a:br>
            <a:endParaRPr lang="en-US"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a:xfrm>
            <a:off x="838200" y="-228600"/>
            <a:ext cx="6781800" cy="1066800"/>
          </a:xfrm>
        </p:spPr>
        <p:txBody>
          <a:bodyPr/>
          <a:lstStyle/>
          <a:p>
            <a:pPr algn="ctr"/>
            <a:r>
              <a:rPr lang="en-US" smtClean="0"/>
              <a:t>The ICD–10 Challenge</a:t>
            </a:r>
          </a:p>
        </p:txBody>
      </p:sp>
      <p:sp>
        <p:nvSpPr>
          <p:cNvPr id="7171" name="Rectangle 3"/>
          <p:cNvSpPr>
            <a:spLocks noGrp="1" noChangeArrowheads="1"/>
          </p:cNvSpPr>
          <p:nvPr>
            <p:ph type="body" idx="4294967295"/>
          </p:nvPr>
        </p:nvSpPr>
        <p:spPr>
          <a:xfrm>
            <a:off x="457200" y="1066800"/>
            <a:ext cx="8229600" cy="3886200"/>
          </a:xfrm>
        </p:spPr>
        <p:txBody>
          <a:bodyPr/>
          <a:lstStyle/>
          <a:p>
            <a:pPr>
              <a:lnSpc>
                <a:spcPct val="90000"/>
              </a:lnSpc>
              <a:defRPr/>
            </a:pPr>
            <a:r>
              <a:rPr lang="en-US" dirty="0" smtClean="0">
                <a:latin typeface="+mj-lt"/>
              </a:rPr>
              <a:t>With ICD-10, the American health care industry is facing a change that will surpass Y2K in scope and complexity</a:t>
            </a:r>
          </a:p>
          <a:p>
            <a:pPr>
              <a:lnSpc>
                <a:spcPct val="90000"/>
              </a:lnSpc>
              <a:defRPr/>
            </a:pPr>
            <a:r>
              <a:rPr lang="en-US" dirty="0" smtClean="0">
                <a:latin typeface="+mj-lt"/>
              </a:rPr>
              <a:t>ICD-10 conversion will have major impacts on </a:t>
            </a:r>
            <a:r>
              <a:rPr lang="en-US" i="1" dirty="0" smtClean="0">
                <a:latin typeface="+mj-lt"/>
              </a:rPr>
              <a:t>multiple</a:t>
            </a:r>
            <a:r>
              <a:rPr lang="en-US" dirty="0" smtClean="0">
                <a:latin typeface="+mj-lt"/>
              </a:rPr>
              <a:t> systems and business processes including clinical documentation, clinical coding, and reimbursement</a:t>
            </a:r>
          </a:p>
          <a:p>
            <a:pPr>
              <a:lnSpc>
                <a:spcPct val="90000"/>
              </a:lnSpc>
              <a:defRPr/>
            </a:pPr>
            <a:r>
              <a:rPr lang="en-US" dirty="0" smtClean="0">
                <a:latin typeface="+mj-lt"/>
              </a:rPr>
              <a:t>I/T/U electronic systems and staff must be ready to use ICD-10 by Q4, 2013 (two years from now)</a:t>
            </a:r>
          </a:p>
        </p:txBody>
      </p:sp>
      <p:sp>
        <p:nvSpPr>
          <p:cNvPr id="7172" name="Slide Number Placeholder 3"/>
          <p:cNvSpPr txBox="1">
            <a:spLocks/>
          </p:cNvSpPr>
          <p:nvPr/>
        </p:nvSpPr>
        <p:spPr bwMode="auto">
          <a:xfrm>
            <a:off x="6553200" y="64770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a:solidFill>
                  <a:schemeClr val="tx1"/>
                </a:solidFill>
                <a:latin typeface="Gill Sans MT" pitchFamily="34" charset="0"/>
                <a:ea typeface="ＭＳ Ｐゴシック" pitchFamily="34" charset="-128"/>
              </a:defRPr>
            </a:lvl1pPr>
            <a:lvl2pPr marL="742950" indent="-285750" eaLnBrk="0" hangingPunct="0">
              <a:defRPr sz="3200" b="1">
                <a:solidFill>
                  <a:schemeClr val="tx1"/>
                </a:solidFill>
                <a:latin typeface="Gill Sans MT" pitchFamily="34" charset="0"/>
                <a:ea typeface="ＭＳ Ｐゴシック" pitchFamily="34" charset="-128"/>
              </a:defRPr>
            </a:lvl2pPr>
            <a:lvl3pPr marL="1143000" indent="-228600" eaLnBrk="0" hangingPunct="0">
              <a:defRPr sz="3200" b="1">
                <a:solidFill>
                  <a:schemeClr val="tx1"/>
                </a:solidFill>
                <a:latin typeface="Gill Sans MT" pitchFamily="34" charset="0"/>
                <a:ea typeface="ＭＳ Ｐゴシック" pitchFamily="34" charset="-128"/>
              </a:defRPr>
            </a:lvl3pPr>
            <a:lvl4pPr marL="1600200" indent="-228600" eaLnBrk="0" hangingPunct="0">
              <a:defRPr sz="3200" b="1">
                <a:solidFill>
                  <a:schemeClr val="tx1"/>
                </a:solidFill>
                <a:latin typeface="Gill Sans MT" pitchFamily="34" charset="0"/>
                <a:ea typeface="ＭＳ Ｐゴシック" pitchFamily="34" charset="-128"/>
              </a:defRPr>
            </a:lvl4pPr>
            <a:lvl5pPr marL="2057400" indent="-228600" eaLnBrk="0" hangingPunct="0">
              <a:defRPr sz="3200" b="1">
                <a:solidFill>
                  <a:schemeClr val="tx1"/>
                </a:solidFill>
                <a:latin typeface="Gill Sans MT" pitchFamily="34" charset="0"/>
                <a:ea typeface="ＭＳ Ｐゴシック" pitchFamily="34" charset="-128"/>
              </a:defRPr>
            </a:lvl5pPr>
            <a:lvl6pPr marL="2514600" indent="-228600" defTabSz="457200" eaLnBrk="0" fontAlgn="base" hangingPunct="0">
              <a:spcBef>
                <a:spcPct val="0"/>
              </a:spcBef>
              <a:spcAft>
                <a:spcPct val="0"/>
              </a:spcAft>
              <a:defRPr sz="3200" b="1">
                <a:solidFill>
                  <a:schemeClr val="tx1"/>
                </a:solidFill>
                <a:latin typeface="Gill Sans MT" pitchFamily="34" charset="0"/>
                <a:ea typeface="ＭＳ Ｐゴシック" pitchFamily="34" charset="-128"/>
              </a:defRPr>
            </a:lvl6pPr>
            <a:lvl7pPr marL="2971800" indent="-228600" defTabSz="457200" eaLnBrk="0" fontAlgn="base" hangingPunct="0">
              <a:spcBef>
                <a:spcPct val="0"/>
              </a:spcBef>
              <a:spcAft>
                <a:spcPct val="0"/>
              </a:spcAft>
              <a:defRPr sz="3200" b="1">
                <a:solidFill>
                  <a:schemeClr val="tx1"/>
                </a:solidFill>
                <a:latin typeface="Gill Sans MT" pitchFamily="34" charset="0"/>
                <a:ea typeface="ＭＳ Ｐゴシック" pitchFamily="34" charset="-128"/>
              </a:defRPr>
            </a:lvl7pPr>
            <a:lvl8pPr marL="3429000" indent="-228600" defTabSz="457200" eaLnBrk="0" fontAlgn="base" hangingPunct="0">
              <a:spcBef>
                <a:spcPct val="0"/>
              </a:spcBef>
              <a:spcAft>
                <a:spcPct val="0"/>
              </a:spcAft>
              <a:defRPr sz="3200" b="1">
                <a:solidFill>
                  <a:schemeClr val="tx1"/>
                </a:solidFill>
                <a:latin typeface="Gill Sans MT" pitchFamily="34" charset="0"/>
                <a:ea typeface="ＭＳ Ｐゴシック" pitchFamily="34" charset="-128"/>
              </a:defRPr>
            </a:lvl8pPr>
            <a:lvl9pPr marL="3886200" indent="-228600" defTabSz="457200" eaLnBrk="0" fontAlgn="base" hangingPunct="0">
              <a:spcBef>
                <a:spcPct val="0"/>
              </a:spcBef>
              <a:spcAft>
                <a:spcPct val="0"/>
              </a:spcAft>
              <a:defRPr sz="3200" b="1">
                <a:solidFill>
                  <a:schemeClr val="tx1"/>
                </a:solidFill>
                <a:latin typeface="Gill Sans MT" pitchFamily="34" charset="0"/>
                <a:ea typeface="ＭＳ Ｐゴシック" pitchFamily="34" charset="-128"/>
              </a:defRPr>
            </a:lvl9pPr>
          </a:lstStyle>
          <a:p>
            <a:pPr algn="r" eaLnBrk="1" hangingPunct="1"/>
            <a:fld id="{DFA60774-2A5A-413E-9E0E-B7BDE839B0BA}" type="slidenum">
              <a:rPr lang="en-US" sz="1200" b="0"/>
              <a:pPr algn="r" eaLnBrk="1" hangingPunct="1"/>
              <a:t>4</a:t>
            </a:fld>
            <a:endParaRPr lang="en-US" b="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Rectangle 2"/>
          <p:cNvSpPr>
            <a:spLocks noGrp="1" noChangeArrowheads="1"/>
          </p:cNvSpPr>
          <p:nvPr>
            <p:ph type="title" idx="4294967295"/>
          </p:nvPr>
        </p:nvSpPr>
        <p:spPr>
          <a:xfrm>
            <a:off x="457200" y="152400"/>
            <a:ext cx="8153400" cy="762000"/>
          </a:xfrm>
        </p:spPr>
        <p:txBody>
          <a:bodyPr/>
          <a:lstStyle/>
          <a:p>
            <a:r>
              <a:rPr lang="en-US" sz="3200" b="1" smtClean="0"/>
              <a:t>IHS ICD-10 Implementation Timelines</a:t>
            </a:r>
          </a:p>
        </p:txBody>
      </p:sp>
      <p:graphicFrame>
        <p:nvGraphicFramePr>
          <p:cNvPr id="53391" name="Group 143"/>
          <p:cNvGraphicFramePr>
            <a:graphicFrameLocks noGrp="1"/>
          </p:cNvGraphicFramePr>
          <p:nvPr>
            <p:ph idx="4294967295"/>
          </p:nvPr>
        </p:nvGraphicFramePr>
        <p:xfrm>
          <a:off x="381000" y="914400"/>
          <a:ext cx="8458200" cy="5710239"/>
        </p:xfrm>
        <a:graphic>
          <a:graphicData uri="http://schemas.openxmlformats.org/drawingml/2006/table">
            <a:tbl>
              <a:tblPr/>
              <a:tblGrid>
                <a:gridCol w="3810000"/>
                <a:gridCol w="2533650"/>
                <a:gridCol w="2114550"/>
              </a:tblGrid>
              <a:tr h="479452">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rgbClr val="000000"/>
                          </a:solidFill>
                          <a:effectLst/>
                          <a:latin typeface="Gill Sans MT" pitchFamily="34" charset="0"/>
                          <a:ea typeface="ＭＳ Ｐゴシック"/>
                          <a:cs typeface="ＭＳ Ｐゴシック"/>
                        </a:rPr>
                        <a:t>Activity</a:t>
                      </a:r>
                    </a:p>
                  </a:txBody>
                  <a:tcPr marT="45723" marB="4572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rgbClr val="000000"/>
                          </a:solidFill>
                          <a:effectLst/>
                          <a:latin typeface="Gill Sans MT" pitchFamily="34" charset="0"/>
                          <a:ea typeface="ＭＳ Ｐゴシック"/>
                          <a:cs typeface="ＭＳ Ｐゴシック"/>
                        </a:rPr>
                        <a:t>Target Date</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rgbClr val="000000"/>
                          </a:solidFill>
                          <a:effectLst/>
                          <a:latin typeface="Gill Sans MT" pitchFamily="34" charset="0"/>
                          <a:ea typeface="ＭＳ Ｐゴシック"/>
                          <a:cs typeface="ＭＳ Ｐゴシック"/>
                        </a:rPr>
                        <a:t>Status</a:t>
                      </a:r>
                    </a:p>
                  </a:txBody>
                  <a:tcPr marT="45723" marB="4572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25474">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1700" b="0" i="0" u="none" strike="noStrike" cap="none" normalizeH="0" baseline="0" smtClean="0">
                          <a:ln>
                            <a:noFill/>
                          </a:ln>
                          <a:solidFill>
                            <a:srgbClr val="000000"/>
                          </a:solidFill>
                          <a:effectLst/>
                          <a:latin typeface="Gill Sans MT" pitchFamily="34" charset="0"/>
                          <a:ea typeface="ＭＳ Ｐゴシック"/>
                          <a:cs typeface="ＭＳ Ｐゴシック"/>
                        </a:rPr>
                        <a:t>High-Level Planning</a:t>
                      </a:r>
                    </a:p>
                  </a:txBody>
                  <a:tcPr marT="45723" marB="4572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smtClean="0">
                          <a:ln>
                            <a:noFill/>
                          </a:ln>
                          <a:solidFill>
                            <a:schemeClr val="tx1"/>
                          </a:solidFill>
                          <a:effectLst/>
                          <a:latin typeface="Gill Sans MT" pitchFamily="34" charset="0"/>
                          <a:ea typeface="ＭＳ Ｐゴシック"/>
                          <a:cs typeface="ＭＳ Ｐゴシック"/>
                        </a:rPr>
                        <a:t>Ongoing</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smtClean="0">
                          <a:ln>
                            <a:noFill/>
                          </a:ln>
                          <a:solidFill>
                            <a:schemeClr val="tx1"/>
                          </a:solidFill>
                          <a:effectLst/>
                          <a:latin typeface="Gill Sans MT" pitchFamily="34" charset="0"/>
                          <a:ea typeface="ＭＳ Ｐゴシック"/>
                          <a:cs typeface="ＭＳ Ｐゴシック"/>
                        </a:rPr>
                        <a:t>Ongoing</a:t>
                      </a:r>
                    </a:p>
                  </a:txBody>
                  <a:tcPr marT="45723" marB="4572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7865">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1700" b="0" i="0" u="none" strike="noStrike" cap="none" normalizeH="0" baseline="0" smtClean="0">
                          <a:ln>
                            <a:noFill/>
                          </a:ln>
                          <a:solidFill>
                            <a:srgbClr val="000000"/>
                          </a:solidFill>
                          <a:effectLst/>
                          <a:latin typeface="Gill Sans MT" pitchFamily="34" charset="0"/>
                          <a:ea typeface="ＭＳ Ｐゴシック"/>
                          <a:cs typeface="ＭＳ Ｐゴシック"/>
                        </a:rPr>
                        <a:t>Awareness and Communication </a:t>
                      </a:r>
                    </a:p>
                  </a:txBody>
                  <a:tcPr marT="45723" marB="4572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smtClean="0">
                          <a:ln>
                            <a:noFill/>
                          </a:ln>
                          <a:solidFill>
                            <a:schemeClr val="tx1"/>
                          </a:solidFill>
                          <a:effectLst/>
                          <a:latin typeface="Gill Sans MT" pitchFamily="34" charset="0"/>
                          <a:ea typeface="ＭＳ Ｐゴシック"/>
                          <a:cs typeface="ＭＳ Ｐゴシック"/>
                        </a:rPr>
                        <a:t>Ongoing</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smtClean="0">
                          <a:ln>
                            <a:noFill/>
                          </a:ln>
                          <a:solidFill>
                            <a:schemeClr val="tx1"/>
                          </a:solidFill>
                          <a:effectLst/>
                          <a:latin typeface="Gill Sans MT" pitchFamily="34" charset="0"/>
                          <a:ea typeface="ＭＳ Ｐゴシック"/>
                          <a:cs typeface="ＭＳ Ｐゴシック"/>
                        </a:rPr>
                        <a:t>Ongoing</a:t>
                      </a:r>
                    </a:p>
                  </a:txBody>
                  <a:tcPr marT="45723" marB="4572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9634">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1700" b="0" i="0" u="none" strike="noStrike" cap="none" normalizeH="0" baseline="0" smtClean="0">
                          <a:ln>
                            <a:noFill/>
                          </a:ln>
                          <a:solidFill>
                            <a:srgbClr val="000000"/>
                          </a:solidFill>
                          <a:effectLst/>
                          <a:latin typeface="Gill Sans MT" pitchFamily="34" charset="0"/>
                          <a:ea typeface="ＭＳ Ｐゴシック"/>
                          <a:cs typeface="ＭＳ Ｐゴシック"/>
                        </a:rPr>
                        <a:t>Detail Planning: Develop Tools, Processes to facilitate activities </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smtClean="0">
                          <a:ln>
                            <a:noFill/>
                          </a:ln>
                          <a:solidFill>
                            <a:schemeClr val="tx1"/>
                          </a:solidFill>
                          <a:effectLst/>
                          <a:latin typeface="Gill Sans MT" pitchFamily="34" charset="0"/>
                          <a:ea typeface="ＭＳ Ｐゴシック"/>
                          <a:cs typeface="ＭＳ Ｐゴシック"/>
                        </a:rPr>
                        <a:t>June 2012</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smtClean="0">
                          <a:ln>
                            <a:noFill/>
                          </a:ln>
                          <a:solidFill>
                            <a:schemeClr val="tx1"/>
                          </a:solidFill>
                          <a:effectLst/>
                          <a:latin typeface="Gill Sans MT" pitchFamily="34" charset="0"/>
                          <a:ea typeface="ＭＳ Ｐゴシック"/>
                          <a:cs typeface="ＭＳ Ｐゴシック"/>
                        </a:rPr>
                        <a:t>In Progress</a:t>
                      </a:r>
                    </a:p>
                  </a:txBody>
                  <a:tcPr marT="45723" marB="4572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1040">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1700" b="0" i="0" u="none" strike="noStrike" cap="none" normalizeH="0" baseline="0" smtClean="0">
                          <a:ln>
                            <a:noFill/>
                          </a:ln>
                          <a:solidFill>
                            <a:srgbClr val="000000"/>
                          </a:solidFill>
                          <a:effectLst/>
                          <a:latin typeface="Gill Sans MT" pitchFamily="34" charset="0"/>
                          <a:ea typeface="ＭＳ Ｐゴシック"/>
                          <a:cs typeface="ＭＳ Ｐゴシック"/>
                        </a:rPr>
                        <a:t>Requirements Analysis</a:t>
                      </a:r>
                    </a:p>
                  </a:txBody>
                  <a:tcPr marT="45723" marB="4572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smtClean="0">
                          <a:ln>
                            <a:noFill/>
                          </a:ln>
                          <a:solidFill>
                            <a:schemeClr val="tx1"/>
                          </a:solidFill>
                          <a:effectLst/>
                          <a:latin typeface="Gill Sans MT" pitchFamily="34" charset="0"/>
                          <a:ea typeface="ＭＳ Ｐゴシック"/>
                          <a:cs typeface="ＭＳ Ｐゴシック"/>
                        </a:rPr>
                        <a:t>September 2011</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smtClean="0">
                          <a:ln>
                            <a:noFill/>
                          </a:ln>
                          <a:solidFill>
                            <a:schemeClr val="tx1"/>
                          </a:solidFill>
                          <a:effectLst/>
                          <a:latin typeface="Gill Sans MT" pitchFamily="34" charset="0"/>
                          <a:ea typeface="ＭＳ Ｐゴシック"/>
                          <a:cs typeface="ＭＳ Ｐゴシック"/>
                        </a:rPr>
                        <a:t>In Progress</a:t>
                      </a:r>
                    </a:p>
                  </a:txBody>
                  <a:tcPr marT="45723" marB="4572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9123">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1700" b="0" i="0" u="none" strike="noStrike" cap="none" normalizeH="0" baseline="0" smtClean="0">
                          <a:ln>
                            <a:noFill/>
                          </a:ln>
                          <a:solidFill>
                            <a:srgbClr val="000000"/>
                          </a:solidFill>
                          <a:effectLst/>
                          <a:latin typeface="Gill Sans MT" pitchFamily="34" charset="0"/>
                          <a:ea typeface="ＭＳ Ｐゴシック"/>
                          <a:cs typeface="ＭＳ Ｐゴシック"/>
                        </a:rPr>
                        <a:t>Requirements Freeze Date</a:t>
                      </a:r>
                    </a:p>
                  </a:txBody>
                  <a:tcPr marT="45723" marB="4572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smtClean="0">
                          <a:ln>
                            <a:noFill/>
                          </a:ln>
                          <a:solidFill>
                            <a:schemeClr val="tx1"/>
                          </a:solidFill>
                          <a:effectLst/>
                          <a:latin typeface="Gill Sans MT" pitchFamily="34" charset="0"/>
                          <a:ea typeface="ＭＳ Ｐゴシック"/>
                          <a:cs typeface="ＭＳ Ｐゴシック"/>
                        </a:rPr>
                        <a:t>January 2012</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smtClean="0">
                          <a:ln>
                            <a:noFill/>
                          </a:ln>
                          <a:solidFill>
                            <a:schemeClr val="tx1"/>
                          </a:solidFill>
                          <a:effectLst/>
                          <a:latin typeface="Gill Sans MT" pitchFamily="34" charset="0"/>
                          <a:ea typeface="ＭＳ Ｐゴシック"/>
                          <a:cs typeface="ＭＳ Ｐゴシック"/>
                        </a:rPr>
                        <a:t>Not Started</a:t>
                      </a:r>
                    </a:p>
                  </a:txBody>
                  <a:tcPr marT="45723" marB="4572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22298">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1700" b="0" i="0" u="none" strike="noStrike" cap="none" normalizeH="0" baseline="0" smtClean="0">
                          <a:ln>
                            <a:noFill/>
                          </a:ln>
                          <a:solidFill>
                            <a:srgbClr val="000000"/>
                          </a:solidFill>
                          <a:effectLst/>
                          <a:latin typeface="Gill Sans MT" pitchFamily="34" charset="0"/>
                          <a:ea typeface="ＭＳ Ｐゴシック"/>
                          <a:cs typeface="ＭＳ Ｐゴシック"/>
                        </a:rPr>
                        <a:t>Design Complete</a:t>
                      </a:r>
                    </a:p>
                  </a:txBody>
                  <a:tcPr marT="45723" marB="4572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smtClean="0">
                          <a:ln>
                            <a:noFill/>
                          </a:ln>
                          <a:solidFill>
                            <a:schemeClr val="tx1"/>
                          </a:solidFill>
                          <a:effectLst/>
                          <a:latin typeface="Gill Sans MT" pitchFamily="34" charset="0"/>
                          <a:ea typeface="ＭＳ Ｐゴシック"/>
                          <a:cs typeface="ＭＳ Ｐゴシック"/>
                        </a:rPr>
                        <a:t>March 2012</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smtClean="0">
                          <a:ln>
                            <a:noFill/>
                          </a:ln>
                          <a:solidFill>
                            <a:schemeClr val="tx1"/>
                          </a:solidFill>
                          <a:effectLst/>
                          <a:latin typeface="Gill Sans MT" pitchFamily="34" charset="0"/>
                          <a:ea typeface="ＭＳ Ｐゴシック"/>
                          <a:cs typeface="ＭＳ Ｐゴシック"/>
                        </a:rPr>
                        <a:t>Not Started</a:t>
                      </a:r>
                    </a:p>
                  </a:txBody>
                  <a:tcPr marT="45723" marB="4572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6276">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1700" b="0" i="0" u="none" strike="noStrike" cap="none" normalizeH="0" baseline="0" smtClean="0">
                          <a:ln>
                            <a:noFill/>
                          </a:ln>
                          <a:solidFill>
                            <a:schemeClr val="tx1"/>
                          </a:solidFill>
                          <a:effectLst/>
                          <a:latin typeface="Gill Sans MT" pitchFamily="34" charset="0"/>
                        </a:rPr>
                        <a:t>Develop Training Approach</a:t>
                      </a:r>
                    </a:p>
                  </a:txBody>
                  <a:tcPr marT="45723" marB="4572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1700" b="0" i="0" u="none" strike="noStrike" cap="none" normalizeH="0" baseline="0" smtClean="0">
                          <a:ln>
                            <a:noFill/>
                          </a:ln>
                          <a:solidFill>
                            <a:schemeClr val="tx1"/>
                          </a:solidFill>
                          <a:effectLst/>
                          <a:latin typeface="Gill Sans MT" pitchFamily="34" charset="0"/>
                        </a:rPr>
                        <a:t>February 2013</a:t>
                      </a:r>
                    </a:p>
                  </a:txBody>
                  <a:tcPr marT="45723" marB="45723"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1700" b="0" i="0" u="none" strike="noStrike" cap="none" normalizeH="0" baseline="0" smtClean="0">
                          <a:ln>
                            <a:noFill/>
                          </a:ln>
                          <a:solidFill>
                            <a:schemeClr val="tx1"/>
                          </a:solidFill>
                          <a:effectLst/>
                          <a:latin typeface="Gill Sans MT" pitchFamily="34" charset="0"/>
                        </a:rPr>
                        <a:t>Ongoing</a:t>
                      </a:r>
                    </a:p>
                  </a:txBody>
                  <a:tcPr marT="45723" marB="45723"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9452">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1700" b="0" i="0" u="none" strike="noStrike" cap="none" normalizeH="0" baseline="0" smtClean="0">
                          <a:ln>
                            <a:noFill/>
                          </a:ln>
                          <a:solidFill>
                            <a:schemeClr val="tx1"/>
                          </a:solidFill>
                          <a:effectLst/>
                          <a:latin typeface="Gill Sans MT" pitchFamily="34" charset="0"/>
                        </a:rPr>
                        <a:t>All Development Complete</a:t>
                      </a:r>
                    </a:p>
                  </a:txBody>
                  <a:tcPr marT="45723" marB="4572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1700" b="0" i="0" u="none" strike="noStrike" cap="none" normalizeH="0" baseline="0" smtClean="0">
                          <a:ln>
                            <a:noFill/>
                          </a:ln>
                          <a:solidFill>
                            <a:schemeClr val="tx1"/>
                          </a:solidFill>
                          <a:effectLst/>
                          <a:latin typeface="Gill Sans MT" pitchFamily="34" charset="0"/>
                        </a:rPr>
                        <a:t>May 1, 2013</a:t>
                      </a:r>
                    </a:p>
                  </a:txBody>
                  <a:tcPr marT="45723" marB="45723"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1700" b="0" i="0" u="none" strike="noStrike" cap="none" normalizeH="0" baseline="0" smtClean="0">
                          <a:ln>
                            <a:noFill/>
                          </a:ln>
                          <a:solidFill>
                            <a:schemeClr val="tx1"/>
                          </a:solidFill>
                          <a:effectLst/>
                          <a:latin typeface="Gill Sans MT" pitchFamily="34" charset="0"/>
                        </a:rPr>
                        <a:t>Not Started</a:t>
                      </a:r>
                    </a:p>
                  </a:txBody>
                  <a:tcPr marT="45723" marB="45723"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9634">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1700" b="0" i="0" u="none" strike="noStrike" cap="none" normalizeH="0" baseline="0" smtClean="0">
                          <a:ln>
                            <a:noFill/>
                          </a:ln>
                          <a:solidFill>
                            <a:schemeClr val="tx1"/>
                          </a:solidFill>
                          <a:effectLst/>
                          <a:latin typeface="Gill Sans MT" pitchFamily="34" charset="0"/>
                        </a:rPr>
                        <a:t>All Testing (internal modular, internal integration, alpha, beta,) Complete</a:t>
                      </a:r>
                    </a:p>
                  </a:txBody>
                  <a:tcPr marT="45723" marB="4572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1700" b="0" i="0" u="none" strike="noStrike" cap="none" normalizeH="0" baseline="0" smtClean="0">
                          <a:ln>
                            <a:noFill/>
                          </a:ln>
                          <a:solidFill>
                            <a:schemeClr val="tx1"/>
                          </a:solidFill>
                          <a:effectLst/>
                          <a:latin typeface="Gill Sans MT" pitchFamily="34" charset="0"/>
                        </a:rPr>
                        <a:t>May 31, 2013</a:t>
                      </a:r>
                    </a:p>
                  </a:txBody>
                  <a:tcPr marT="45723" marB="45723"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1700" b="0" i="0" u="none" strike="noStrike" cap="none" normalizeH="0" baseline="0" smtClean="0">
                          <a:ln>
                            <a:noFill/>
                          </a:ln>
                          <a:solidFill>
                            <a:schemeClr val="tx1"/>
                          </a:solidFill>
                          <a:effectLst/>
                          <a:latin typeface="Gill Sans MT" pitchFamily="34" charset="0"/>
                        </a:rPr>
                        <a:t>Not Started</a:t>
                      </a:r>
                    </a:p>
                  </a:txBody>
                  <a:tcPr marT="45723" marB="45723"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9452">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1700" b="0" i="0" u="none" strike="noStrike" cap="none" normalizeH="0" baseline="0" smtClean="0">
                          <a:ln>
                            <a:noFill/>
                          </a:ln>
                          <a:solidFill>
                            <a:schemeClr val="tx1"/>
                          </a:solidFill>
                          <a:effectLst/>
                          <a:latin typeface="Gill Sans MT" pitchFamily="34" charset="0"/>
                        </a:rPr>
                        <a:t>All Software Deployable</a:t>
                      </a:r>
                    </a:p>
                  </a:txBody>
                  <a:tcPr marT="45723" marB="4572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1700" b="0" i="0" u="none" strike="noStrike" cap="none" normalizeH="0" baseline="0" smtClean="0">
                          <a:ln>
                            <a:noFill/>
                          </a:ln>
                          <a:solidFill>
                            <a:schemeClr val="tx1"/>
                          </a:solidFill>
                          <a:effectLst/>
                          <a:latin typeface="Gill Sans MT" pitchFamily="34" charset="0"/>
                        </a:rPr>
                        <a:t>June 2013</a:t>
                      </a:r>
                    </a:p>
                  </a:txBody>
                  <a:tcPr marT="45723" marB="45723"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1700" b="0" i="0" u="none" strike="noStrike" cap="none" normalizeH="0" baseline="0" smtClean="0">
                          <a:ln>
                            <a:noFill/>
                          </a:ln>
                          <a:solidFill>
                            <a:schemeClr val="tx1"/>
                          </a:solidFill>
                          <a:effectLst/>
                          <a:latin typeface="Gill Sans MT" pitchFamily="34" charset="0"/>
                        </a:rPr>
                        <a:t>Not Started</a:t>
                      </a:r>
                    </a:p>
                  </a:txBody>
                  <a:tcPr marT="45723" marB="45723"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0539">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1700" b="0" i="0" u="none" strike="noStrike" cap="none" normalizeH="0" baseline="0" smtClean="0">
                          <a:ln>
                            <a:noFill/>
                          </a:ln>
                          <a:solidFill>
                            <a:schemeClr val="tx1"/>
                          </a:solidFill>
                          <a:effectLst/>
                          <a:latin typeface="Gill Sans MT" pitchFamily="34" charset="0"/>
                        </a:rPr>
                        <a:t>Implementation</a:t>
                      </a:r>
                    </a:p>
                  </a:txBody>
                  <a:tcPr marT="45723" marB="4572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1700" b="0" i="0" u="none" strike="noStrike" cap="none" normalizeH="0" baseline="0" smtClean="0">
                          <a:ln>
                            <a:noFill/>
                          </a:ln>
                          <a:solidFill>
                            <a:schemeClr val="tx1"/>
                          </a:solidFill>
                          <a:effectLst/>
                          <a:latin typeface="Gill Sans MT" pitchFamily="34" charset="0"/>
                        </a:rPr>
                        <a:t>October 1, 2013</a:t>
                      </a:r>
                    </a:p>
                  </a:txBody>
                  <a:tcPr marT="45723" marB="45723"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1700" b="0" i="0" u="none" strike="noStrike" cap="none" normalizeH="0" baseline="0" smtClean="0">
                          <a:ln>
                            <a:noFill/>
                          </a:ln>
                          <a:solidFill>
                            <a:schemeClr val="tx1"/>
                          </a:solidFill>
                          <a:effectLst/>
                          <a:latin typeface="Gill Sans MT" pitchFamily="34" charset="0"/>
                        </a:rPr>
                        <a:t>Not Started</a:t>
                      </a:r>
                    </a:p>
                  </a:txBody>
                  <a:tcPr marT="45723" marB="45723"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457200" y="76200"/>
            <a:ext cx="7772400" cy="1066800"/>
          </a:xfrm>
        </p:spPr>
        <p:txBody>
          <a:bodyPr/>
          <a:lstStyle/>
          <a:p>
            <a:r>
              <a:rPr lang="en-US" smtClean="0"/>
              <a:t>ICD-10 Prerequisite – HIPAA 5010 </a:t>
            </a:r>
          </a:p>
        </p:txBody>
      </p:sp>
      <p:sp>
        <p:nvSpPr>
          <p:cNvPr id="9219" name="Content Placeholder 3"/>
          <p:cNvSpPr>
            <a:spLocks noGrp="1"/>
          </p:cNvSpPr>
          <p:nvPr>
            <p:ph idx="4294967295"/>
          </p:nvPr>
        </p:nvSpPr>
        <p:spPr>
          <a:xfrm>
            <a:off x="457200" y="1219200"/>
            <a:ext cx="8229600" cy="5537200"/>
          </a:xfrm>
        </p:spPr>
        <p:txBody>
          <a:bodyPr/>
          <a:lstStyle/>
          <a:p>
            <a:pPr>
              <a:defRPr/>
            </a:pPr>
            <a:r>
              <a:rPr lang="en-US" dirty="0" smtClean="0">
                <a:latin typeface="+mj-lt"/>
              </a:rPr>
              <a:t>The HIPAA Transaction Set refers to the standards used for electronic submission of claims. 5010 accommodates the ICD-10 code sets.</a:t>
            </a:r>
          </a:p>
          <a:p>
            <a:pPr>
              <a:defRPr/>
            </a:pPr>
            <a:r>
              <a:rPr lang="en-US" dirty="0" smtClean="0">
                <a:latin typeface="+mj-lt"/>
              </a:rPr>
              <a:t>The current version – 4010 – will be obsolete after this year.</a:t>
            </a:r>
          </a:p>
          <a:p>
            <a:pPr>
              <a:defRPr/>
            </a:pPr>
            <a:r>
              <a:rPr lang="en-US" dirty="0" smtClean="0">
                <a:latin typeface="+mj-lt"/>
              </a:rPr>
              <a:t>Version 5010 must be used for all electronic claims starting January 1, 2012. </a:t>
            </a:r>
          </a:p>
          <a:p>
            <a:pPr>
              <a:defRPr/>
            </a:pPr>
            <a:r>
              <a:rPr lang="en-US" dirty="0" smtClean="0">
                <a:latin typeface="+mj-lt"/>
              </a:rPr>
              <a:t>IHS has done most of the work required for HIPAA 5010 and will be compliant by CY2012.</a:t>
            </a:r>
          </a:p>
          <a:p>
            <a:pPr>
              <a:defRPr/>
            </a:pPr>
            <a:r>
              <a:rPr lang="en-US" dirty="0" smtClean="0">
                <a:latin typeface="+mj-lt"/>
              </a:rPr>
              <a:t>Areas will need to identify testing needs with payers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algn="ctr"/>
            <a:r>
              <a:rPr lang="en-US" b="0" smtClean="0">
                <a:latin typeface="Arial" charset="0"/>
              </a:rPr>
              <a:t>ICD – Making People Count</a:t>
            </a:r>
            <a:br>
              <a:rPr lang="en-US" b="0" smtClean="0">
                <a:latin typeface="Arial" charset="0"/>
              </a:rPr>
            </a:br>
            <a:r>
              <a:rPr lang="en-US" sz="1800" smtClean="0">
                <a:latin typeface="Arial" charset="0"/>
              </a:rPr>
              <a:t>W</a:t>
            </a:r>
            <a:r>
              <a:rPr lang="en-US" sz="1800" b="0" smtClean="0">
                <a:latin typeface="Arial" charset="0"/>
              </a:rPr>
              <a:t>orld </a:t>
            </a:r>
            <a:r>
              <a:rPr lang="en-US" sz="1800" smtClean="0">
                <a:latin typeface="Arial" charset="0"/>
              </a:rPr>
              <a:t>H</a:t>
            </a:r>
            <a:r>
              <a:rPr lang="en-US" sz="1800" b="0" smtClean="0">
                <a:latin typeface="Arial" charset="0"/>
              </a:rPr>
              <a:t>ealth </a:t>
            </a:r>
            <a:r>
              <a:rPr lang="en-US" sz="1800" smtClean="0">
                <a:latin typeface="Arial" charset="0"/>
              </a:rPr>
              <a:t>O</a:t>
            </a:r>
            <a:r>
              <a:rPr lang="en-US" sz="1800" b="0" smtClean="0">
                <a:latin typeface="Arial" charset="0"/>
              </a:rPr>
              <a:t>rganization</a:t>
            </a:r>
          </a:p>
        </p:txBody>
      </p:sp>
      <p:sp>
        <p:nvSpPr>
          <p:cNvPr id="10243" name="Rectangle 3"/>
          <p:cNvSpPr>
            <a:spLocks noGrp="1" noChangeArrowheads="1"/>
          </p:cNvSpPr>
          <p:nvPr>
            <p:ph type="body" idx="1"/>
          </p:nvPr>
        </p:nvSpPr>
        <p:spPr>
          <a:xfrm>
            <a:off x="411163" y="1149350"/>
            <a:ext cx="8618537" cy="3740150"/>
          </a:xfrm>
        </p:spPr>
        <p:txBody>
          <a:bodyPr/>
          <a:lstStyle/>
          <a:p>
            <a:pPr marL="0" indent="0">
              <a:buFontTx/>
              <a:buNone/>
              <a:defRPr/>
            </a:pPr>
            <a:r>
              <a:rPr lang="en-US" dirty="0" smtClean="0">
                <a:latin typeface="+mj-lt"/>
              </a:rPr>
              <a:t>ICD is a common framework and language to report, compile, use and compare health information.    </a:t>
            </a:r>
            <a:endParaRPr lang="en-US" b="1" dirty="0" smtClean="0">
              <a:latin typeface="+mj-lt"/>
            </a:endParaRPr>
          </a:p>
          <a:p>
            <a:pPr>
              <a:defRPr/>
            </a:pPr>
            <a:r>
              <a:rPr lang="en-US" dirty="0" smtClean="0">
                <a:latin typeface="+mj-lt"/>
              </a:rPr>
              <a:t>The meaning of classification </a:t>
            </a:r>
          </a:p>
          <a:p>
            <a:pPr>
              <a:defRPr/>
            </a:pPr>
            <a:r>
              <a:rPr lang="en-US" dirty="0" smtClean="0">
                <a:latin typeface="+mj-lt"/>
              </a:rPr>
              <a:t>Standard grouping of diseases by a set of principles is called classification, and it allows: </a:t>
            </a:r>
          </a:p>
          <a:p>
            <a:pPr lvl="1">
              <a:defRPr/>
            </a:pPr>
            <a:r>
              <a:rPr lang="en-US" sz="2400" dirty="0" smtClean="0">
                <a:latin typeface="+mj-lt"/>
              </a:rPr>
              <a:t>easy storage, retrieval and analysis of data </a:t>
            </a:r>
          </a:p>
          <a:p>
            <a:pPr lvl="1">
              <a:defRPr/>
            </a:pPr>
            <a:r>
              <a:rPr lang="en-US" sz="2400" dirty="0" smtClean="0">
                <a:latin typeface="+mj-lt"/>
              </a:rPr>
              <a:t>comparison and transmission of data between hospitals, service units/tribes, states/areas and countries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0"/>
            <a:ext cx="5588000" cy="712788"/>
          </a:xfrm>
        </p:spPr>
        <p:txBody>
          <a:bodyPr/>
          <a:lstStyle/>
          <a:p>
            <a:r>
              <a:rPr lang="en-US" b="0" smtClean="0">
                <a:latin typeface="Arial" charset="0"/>
              </a:rPr>
              <a:t>Why ICD-10 </a:t>
            </a:r>
            <a:r>
              <a:rPr lang="en-US" sz="2800" b="0" smtClean="0">
                <a:latin typeface="Arial" charset="0"/>
              </a:rPr>
              <a:t>CM/PCS</a:t>
            </a:r>
            <a:r>
              <a:rPr lang="en-US" b="0" smtClean="0">
                <a:latin typeface="Arial" charset="0"/>
              </a:rPr>
              <a:t>?</a:t>
            </a:r>
          </a:p>
        </p:txBody>
      </p:sp>
      <p:sp>
        <p:nvSpPr>
          <p:cNvPr id="11267" name="Rectangle 3"/>
          <p:cNvSpPr>
            <a:spLocks noGrp="1" noChangeArrowheads="1"/>
          </p:cNvSpPr>
          <p:nvPr>
            <p:ph type="body" idx="1"/>
          </p:nvPr>
        </p:nvSpPr>
        <p:spPr>
          <a:xfrm>
            <a:off x="274638" y="668338"/>
            <a:ext cx="8610600" cy="4954587"/>
          </a:xfrm>
        </p:spPr>
        <p:txBody>
          <a:bodyPr/>
          <a:lstStyle/>
          <a:p>
            <a:pPr>
              <a:defRPr/>
            </a:pPr>
            <a:r>
              <a:rPr lang="en-US" sz="2200" dirty="0" smtClean="0">
                <a:latin typeface="+mj-lt"/>
              </a:rPr>
              <a:t>ICD – 8 developed 1970’s</a:t>
            </a:r>
          </a:p>
          <a:p>
            <a:pPr>
              <a:defRPr/>
            </a:pPr>
            <a:r>
              <a:rPr lang="en-US" sz="2200" dirty="0" smtClean="0">
                <a:latin typeface="+mj-lt"/>
              </a:rPr>
              <a:t>ICD – 9 is obsolete (30 years old)</a:t>
            </a:r>
          </a:p>
          <a:p>
            <a:pPr>
              <a:defRPr/>
            </a:pPr>
            <a:r>
              <a:rPr lang="en-US" sz="2200" dirty="0" smtClean="0">
                <a:latin typeface="+mj-lt"/>
              </a:rPr>
              <a:t>ICD – 10 accurately describes diagnosis &amp; procedures</a:t>
            </a:r>
          </a:p>
          <a:p>
            <a:pPr>
              <a:defRPr/>
            </a:pPr>
            <a:r>
              <a:rPr lang="en-US" sz="2200" dirty="0" smtClean="0">
                <a:latin typeface="+mj-lt"/>
              </a:rPr>
              <a:t>ICD – 10 supports today’s healthcare needs (robots, etc.)</a:t>
            </a:r>
          </a:p>
          <a:p>
            <a:pPr>
              <a:defRPr/>
            </a:pPr>
            <a:r>
              <a:rPr lang="en-US" sz="2200" dirty="0" smtClean="0">
                <a:latin typeface="+mj-lt"/>
              </a:rPr>
              <a:t>U.S. is the only developed country that has not implemented ICD-10 for </a:t>
            </a:r>
            <a:r>
              <a:rPr lang="en-US" sz="2200" i="1" dirty="0" smtClean="0">
                <a:latin typeface="+mj-lt"/>
              </a:rPr>
              <a:t>morbidity</a:t>
            </a:r>
            <a:r>
              <a:rPr lang="en-US" sz="2200" dirty="0" smtClean="0">
                <a:latin typeface="+mj-lt"/>
              </a:rPr>
              <a:t> purposes</a:t>
            </a:r>
          </a:p>
          <a:p>
            <a:pPr>
              <a:defRPr/>
            </a:pPr>
            <a:r>
              <a:rPr lang="en-US" sz="2200" dirty="0" smtClean="0">
                <a:latin typeface="+mj-lt"/>
              </a:rPr>
              <a:t>Since 1999, the U.S. uses ICD-10 only for </a:t>
            </a:r>
            <a:r>
              <a:rPr lang="en-US" sz="2200" i="1" dirty="0" smtClean="0">
                <a:latin typeface="+mj-lt"/>
              </a:rPr>
              <a:t>mortality</a:t>
            </a:r>
            <a:r>
              <a:rPr lang="en-US" sz="2200" dirty="0" smtClean="0">
                <a:latin typeface="+mj-lt"/>
              </a:rPr>
              <a:t> data</a:t>
            </a:r>
          </a:p>
          <a:p>
            <a:pPr>
              <a:defRPr/>
            </a:pPr>
            <a:r>
              <a:rPr lang="en-US" sz="2200" dirty="0" smtClean="0">
                <a:latin typeface="+mj-lt"/>
              </a:rPr>
              <a:t>ICD-10 enhances ability to track and respond to international public health threats – H1N1 – Supports HIE/NHIN</a:t>
            </a:r>
          </a:p>
          <a:p>
            <a:pPr>
              <a:defRPr/>
            </a:pPr>
            <a:r>
              <a:rPr lang="en-US" sz="2200" dirty="0" smtClean="0">
                <a:latin typeface="+mj-lt"/>
              </a:rPr>
              <a:t>ICD – 11 is coming in 2015</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277813"/>
            <a:ext cx="6781800" cy="666750"/>
          </a:xfrm>
        </p:spPr>
        <p:txBody>
          <a:bodyPr/>
          <a:lstStyle/>
          <a:p>
            <a:r>
              <a:rPr lang="en-US" b="0" smtClean="0">
                <a:latin typeface="Arial" charset="0"/>
              </a:rPr>
              <a:t>ICD-10-CM and ICD-10-PCS</a:t>
            </a:r>
          </a:p>
        </p:txBody>
      </p:sp>
      <p:sp>
        <p:nvSpPr>
          <p:cNvPr id="12291" name="Rectangle 3"/>
          <p:cNvSpPr>
            <a:spLocks noGrp="1" noChangeArrowheads="1"/>
          </p:cNvSpPr>
          <p:nvPr>
            <p:ph type="body" idx="1"/>
          </p:nvPr>
        </p:nvSpPr>
        <p:spPr>
          <a:xfrm>
            <a:off x="292100" y="1273175"/>
            <a:ext cx="8626475" cy="4878388"/>
          </a:xfrm>
        </p:spPr>
        <p:txBody>
          <a:bodyPr/>
          <a:lstStyle/>
          <a:p>
            <a:pPr>
              <a:defRPr/>
            </a:pPr>
            <a:r>
              <a:rPr lang="en-US" dirty="0" smtClean="0">
                <a:solidFill>
                  <a:schemeClr val="tx1"/>
                </a:solidFill>
                <a:latin typeface="+mj-lt"/>
              </a:rPr>
              <a:t>ICD-10-Clinical Modification (Diagnoses)</a:t>
            </a:r>
          </a:p>
          <a:p>
            <a:pPr lvl="1">
              <a:defRPr/>
            </a:pPr>
            <a:r>
              <a:rPr lang="en-US" sz="2400" dirty="0" smtClean="0">
                <a:solidFill>
                  <a:schemeClr val="tx1"/>
                </a:solidFill>
                <a:latin typeface="+mj-lt"/>
              </a:rPr>
              <a:t>Replaces Volumes I and II of ICD-9</a:t>
            </a:r>
          </a:p>
          <a:p>
            <a:pPr lvl="1">
              <a:defRPr/>
            </a:pPr>
            <a:r>
              <a:rPr lang="en-US" sz="2400" dirty="0" smtClean="0">
                <a:solidFill>
                  <a:schemeClr val="tx1"/>
                </a:solidFill>
                <a:latin typeface="+mj-lt"/>
              </a:rPr>
              <a:t>Both inpatient and outpatient diagnoses – all care settings</a:t>
            </a:r>
          </a:p>
          <a:p>
            <a:pPr>
              <a:defRPr/>
            </a:pPr>
            <a:r>
              <a:rPr lang="en-US" dirty="0" smtClean="0">
                <a:solidFill>
                  <a:schemeClr val="tx1"/>
                </a:solidFill>
                <a:latin typeface="+mj-lt"/>
              </a:rPr>
              <a:t>ICD-10-Procedure Coding System (Procedures)</a:t>
            </a:r>
          </a:p>
          <a:p>
            <a:pPr lvl="1">
              <a:defRPr/>
            </a:pPr>
            <a:r>
              <a:rPr lang="en-US" sz="2400" dirty="0" smtClean="0">
                <a:solidFill>
                  <a:schemeClr val="tx1"/>
                </a:solidFill>
                <a:latin typeface="+mj-lt"/>
              </a:rPr>
              <a:t>Replaces Volume III of ICD-9-CM</a:t>
            </a:r>
          </a:p>
          <a:p>
            <a:pPr lvl="1">
              <a:defRPr/>
            </a:pPr>
            <a:r>
              <a:rPr lang="en-US" sz="2400" dirty="0" smtClean="0">
                <a:solidFill>
                  <a:schemeClr val="tx1"/>
                </a:solidFill>
                <a:latin typeface="+mj-lt"/>
              </a:rPr>
              <a:t>Inpatient Procedures Only </a:t>
            </a:r>
          </a:p>
          <a:p>
            <a:pPr lvl="1">
              <a:defRPr/>
            </a:pPr>
            <a:r>
              <a:rPr lang="en-US" sz="2400" dirty="0" smtClean="0">
                <a:solidFill>
                  <a:schemeClr val="tx1"/>
                </a:solidFill>
                <a:latin typeface="+mj-lt"/>
              </a:rPr>
              <a:t>CPT codes will still be used for outpatient procedures</a:t>
            </a:r>
          </a:p>
          <a:p>
            <a:pPr lvl="1">
              <a:defRPr/>
            </a:pPr>
            <a:endParaRPr lang="en-US" dirty="0" smtClean="0">
              <a:solidFill>
                <a:srgbClr val="FF9933"/>
              </a:solidFill>
              <a:latin typeface="Times New Roman" pitchFamily="18" charset="0"/>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idx="4294967295"/>
          </p:nvPr>
        </p:nvSpPr>
        <p:spPr>
          <a:xfrm>
            <a:off x="457200" y="0"/>
            <a:ext cx="8432800" cy="669925"/>
          </a:xfrm>
        </p:spPr>
        <p:txBody>
          <a:bodyPr/>
          <a:lstStyle/>
          <a:p>
            <a:r>
              <a:rPr lang="en-US" smtClean="0"/>
              <a:t>Comparison: ICD-9-CM and ICD-10-CM</a:t>
            </a:r>
          </a:p>
        </p:txBody>
      </p:sp>
      <p:graphicFrame>
        <p:nvGraphicFramePr>
          <p:cNvPr id="54313" name="Group 41"/>
          <p:cNvGraphicFramePr>
            <a:graphicFrameLocks noGrp="1"/>
          </p:cNvGraphicFramePr>
          <p:nvPr>
            <p:ph idx="4294967295"/>
          </p:nvPr>
        </p:nvGraphicFramePr>
        <p:xfrm>
          <a:off x="234950" y="655638"/>
          <a:ext cx="8610600" cy="4219579"/>
        </p:xfrm>
        <a:graphic>
          <a:graphicData uri="http://schemas.openxmlformats.org/drawingml/2006/table">
            <a:tbl>
              <a:tblPr/>
              <a:tblGrid>
                <a:gridCol w="2870200"/>
                <a:gridCol w="3001963"/>
                <a:gridCol w="2738437"/>
              </a:tblGrid>
              <a:tr h="407931">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rgbClr val="000000"/>
                          </a:solidFill>
                          <a:effectLst/>
                          <a:latin typeface="Arial" pitchFamily="34" charset="0"/>
                          <a:ea typeface="ＭＳ Ｐゴシック" pitchFamily="34" charset="-128"/>
                        </a:rPr>
                        <a:t>Characteristic</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rgbClr val="000000"/>
                          </a:solidFill>
                          <a:effectLst/>
                          <a:latin typeface="Arial" pitchFamily="34" charset="0"/>
                          <a:ea typeface="ＭＳ Ｐゴシック" pitchFamily="34" charset="-128"/>
                        </a:rPr>
                        <a:t>ICD-9-CM</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rgbClr val="000000"/>
                          </a:solidFill>
                          <a:effectLst/>
                          <a:latin typeface="Arial" pitchFamily="34" charset="0"/>
                          <a:ea typeface="ＭＳ Ｐゴシック" pitchFamily="34" charset="-128"/>
                        </a:rPr>
                        <a:t>ICD-10-CM</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1576">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2000" b="0" i="0" u="none" strike="noStrike" cap="none" normalizeH="0" baseline="0" smtClean="0">
                          <a:ln>
                            <a:noFill/>
                          </a:ln>
                          <a:solidFill>
                            <a:srgbClr val="000000"/>
                          </a:solidFill>
                          <a:effectLst/>
                          <a:latin typeface="Arial" pitchFamily="34" charset="0"/>
                          <a:ea typeface="ＭＳ Ｐゴシック" pitchFamily="34" charset="-128"/>
                        </a:rPr>
                        <a:t>Character Type</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2000" b="0" i="0" u="none" strike="noStrike" cap="none" normalizeH="0" baseline="0" smtClean="0">
                          <a:ln>
                            <a:noFill/>
                          </a:ln>
                          <a:solidFill>
                            <a:srgbClr val="000000"/>
                          </a:solidFill>
                          <a:effectLst/>
                          <a:latin typeface="Arial" pitchFamily="34" charset="0"/>
                          <a:ea typeface="ＭＳ Ｐゴシック" pitchFamily="34" charset="-128"/>
                        </a:rPr>
                        <a:t>Numeric, only V &amp; E used</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2000" b="0" i="0" u="none" strike="noStrike" cap="none" normalizeH="0" baseline="0" smtClean="0">
                          <a:ln>
                            <a:noFill/>
                          </a:ln>
                          <a:solidFill>
                            <a:srgbClr val="000000"/>
                          </a:solidFill>
                          <a:effectLst/>
                          <a:latin typeface="Arial" pitchFamily="34" charset="0"/>
                          <a:ea typeface="ＭＳ Ｐゴシック" pitchFamily="34" charset="-128"/>
                        </a:rPr>
                        <a:t>Alphanumeric</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228">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2000" b="0" i="0" u="none" strike="noStrike" cap="none" normalizeH="0" baseline="0" smtClean="0">
                          <a:ln>
                            <a:noFill/>
                          </a:ln>
                          <a:solidFill>
                            <a:srgbClr val="000000"/>
                          </a:solidFill>
                          <a:effectLst/>
                          <a:latin typeface="Arial" pitchFamily="34" charset="0"/>
                          <a:ea typeface="ＭＳ Ｐゴシック" pitchFamily="34" charset="-128"/>
                        </a:rPr>
                        <a:t>Code length</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2000" b="0" i="0" u="none" strike="noStrike" cap="none" normalizeH="0" baseline="0" smtClean="0">
                          <a:ln>
                            <a:noFill/>
                          </a:ln>
                          <a:solidFill>
                            <a:srgbClr val="000000"/>
                          </a:solidFill>
                          <a:effectLst/>
                          <a:latin typeface="Arial" pitchFamily="34" charset="0"/>
                          <a:ea typeface="ＭＳ Ｐゴシック" pitchFamily="34" charset="-128"/>
                        </a:rPr>
                        <a:t>5 digit max</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2000" b="0" i="0" u="none" strike="noStrike" cap="none" normalizeH="0" baseline="0" smtClean="0">
                          <a:ln>
                            <a:noFill/>
                          </a:ln>
                          <a:solidFill>
                            <a:srgbClr val="000000"/>
                          </a:solidFill>
                          <a:effectLst/>
                          <a:latin typeface="Arial" pitchFamily="34" charset="0"/>
                          <a:ea typeface="ＭＳ Ｐゴシック" pitchFamily="34" charset="-128"/>
                        </a:rPr>
                        <a:t>3-7 character max</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820">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2000" b="0" i="0" u="none" strike="noStrike" cap="none" normalizeH="0" baseline="0" smtClean="0">
                          <a:ln>
                            <a:noFill/>
                          </a:ln>
                          <a:solidFill>
                            <a:srgbClr val="000000"/>
                          </a:solidFill>
                          <a:effectLst/>
                          <a:latin typeface="Arial" pitchFamily="34" charset="0"/>
                          <a:ea typeface="ＭＳ Ｐゴシック" pitchFamily="34" charset="-128"/>
                        </a:rPr>
                        <a:t># of Codes</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2000" b="0" i="0" u="none" strike="noStrike" cap="none" normalizeH="0" baseline="0" smtClean="0">
                          <a:ln>
                            <a:noFill/>
                          </a:ln>
                          <a:solidFill>
                            <a:srgbClr val="000000"/>
                          </a:solidFill>
                          <a:effectLst/>
                          <a:latin typeface="Arial" pitchFamily="34" charset="0"/>
                          <a:ea typeface="ＭＳ Ｐゴシック" pitchFamily="34" charset="-128"/>
                        </a:rPr>
                        <a:t>13,500 </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2000" b="0" i="0" u="none" strike="noStrike" cap="none" normalizeH="0" baseline="0" smtClean="0">
                          <a:ln>
                            <a:noFill/>
                          </a:ln>
                          <a:solidFill>
                            <a:srgbClr val="000000"/>
                          </a:solidFill>
                          <a:effectLst/>
                          <a:latin typeface="Arial" pitchFamily="34" charset="0"/>
                          <a:ea typeface="ＭＳ Ｐゴシック" pitchFamily="34" charset="-128"/>
                        </a:rPr>
                        <a:t>68,000 +</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61987">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2000" b="0" i="0" u="none" strike="noStrike" cap="none" normalizeH="0" baseline="0" smtClean="0">
                          <a:ln>
                            <a:noFill/>
                          </a:ln>
                          <a:solidFill>
                            <a:srgbClr val="000000"/>
                          </a:solidFill>
                          <a:effectLst/>
                          <a:latin typeface="Arial" pitchFamily="34" charset="0"/>
                          <a:ea typeface="ＭＳ Ｐゴシック" pitchFamily="34" charset="-128"/>
                        </a:rPr>
                        <a:t>Supplementary codes</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2000" b="0" i="0" u="none" strike="noStrike" cap="none" normalizeH="0" baseline="0" smtClean="0">
                          <a:ln>
                            <a:noFill/>
                          </a:ln>
                          <a:solidFill>
                            <a:srgbClr val="000000"/>
                          </a:solidFill>
                          <a:effectLst/>
                          <a:latin typeface="Arial" pitchFamily="34" charset="0"/>
                          <a:ea typeface="ＭＳ Ｐゴシック" pitchFamily="34" charset="-128"/>
                        </a:rPr>
                        <a:t>V &amp; E Codes</a:t>
                      </a:r>
                    </a:p>
                    <a:p>
                      <a:pPr marL="0" marR="0" lvl="0" indent="0" algn="l" defTabSz="914400" rtl="0" eaLnBrk="0" fontAlgn="base" latinLnBrk="0" hangingPunct="0">
                        <a:lnSpc>
                          <a:spcPct val="100000"/>
                        </a:lnSpc>
                        <a:spcBef>
                          <a:spcPct val="20000"/>
                        </a:spcBef>
                        <a:spcAft>
                          <a:spcPct val="0"/>
                        </a:spcAft>
                        <a:buClr>
                          <a:schemeClr val="tx1"/>
                        </a:buClr>
                        <a:buSzTx/>
                        <a:buFontTx/>
                        <a:buNone/>
                        <a:tabLst/>
                      </a:pPr>
                      <a:endParaRPr kumimoji="0" lang="en-US" sz="2000" b="0" i="0" u="none" strike="noStrike" cap="none" normalizeH="0" baseline="0" smtClean="0">
                        <a:ln>
                          <a:noFill/>
                        </a:ln>
                        <a:solidFill>
                          <a:srgbClr val="000000"/>
                        </a:solidFill>
                        <a:effectLst/>
                        <a:latin typeface="Arial" pitchFamily="34" charset="0"/>
                        <a:ea typeface="ＭＳ Ｐゴシック" pitchFamily="34" charset="-128"/>
                      </a:endParaRP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2000" b="0" i="0" u="none" strike="noStrike" cap="none" normalizeH="0" baseline="0" smtClean="0">
                          <a:ln>
                            <a:noFill/>
                          </a:ln>
                          <a:solidFill>
                            <a:srgbClr val="000000"/>
                          </a:solidFill>
                          <a:effectLst/>
                          <a:latin typeface="Arial" pitchFamily="34" charset="0"/>
                          <a:ea typeface="ＭＳ Ｐゴシック" pitchFamily="34" charset="-128"/>
                        </a:rPr>
                        <a:t>None (incorporated in main code book)</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228">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2000" b="0" i="0" u="none" strike="noStrike" cap="none" normalizeH="0" baseline="0" smtClean="0">
                          <a:ln>
                            <a:noFill/>
                          </a:ln>
                          <a:solidFill>
                            <a:srgbClr val="000000"/>
                          </a:solidFill>
                          <a:effectLst/>
                          <a:latin typeface="Arial" pitchFamily="34" charset="0"/>
                          <a:ea typeface="ＭＳ Ｐゴシック" pitchFamily="34" charset="-128"/>
                        </a:rPr>
                        <a:t>Laterality (left v. right)</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2000" b="0" i="0" u="none" strike="noStrike" cap="none" normalizeH="0" baseline="0" smtClean="0">
                          <a:ln>
                            <a:noFill/>
                          </a:ln>
                          <a:solidFill>
                            <a:srgbClr val="000000"/>
                          </a:solidFill>
                          <a:effectLst/>
                          <a:latin typeface="Arial" pitchFamily="34" charset="0"/>
                          <a:ea typeface="ＭＳ Ｐゴシック" pitchFamily="34" charset="-128"/>
                        </a:rPr>
                        <a:t>No</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2000" b="0" i="0" u="none" strike="noStrike" cap="none" normalizeH="0" baseline="0" smtClean="0">
                          <a:ln>
                            <a:noFill/>
                          </a:ln>
                          <a:solidFill>
                            <a:srgbClr val="000000"/>
                          </a:solidFill>
                          <a:effectLst/>
                          <a:latin typeface="Arial" pitchFamily="34" charset="0"/>
                          <a:ea typeface="ＭＳ Ｐゴシック" pitchFamily="34" charset="-128"/>
                        </a:rPr>
                        <a:t>Yes</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820">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2000" b="0" i="0" u="none" strike="noStrike" cap="none" normalizeH="0" baseline="0" smtClean="0">
                          <a:ln>
                            <a:noFill/>
                          </a:ln>
                          <a:solidFill>
                            <a:srgbClr val="000000"/>
                          </a:solidFill>
                          <a:effectLst/>
                          <a:latin typeface="Arial" pitchFamily="34" charset="0"/>
                          <a:ea typeface="ＭＳ Ｐゴシック" pitchFamily="34" charset="-128"/>
                        </a:rPr>
                        <a:t>Trimester</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2000" b="0" i="0" u="none" strike="noStrike" cap="none" normalizeH="0" baseline="0" smtClean="0">
                          <a:ln>
                            <a:noFill/>
                          </a:ln>
                          <a:solidFill>
                            <a:srgbClr val="000000"/>
                          </a:solidFill>
                          <a:effectLst/>
                          <a:latin typeface="Arial" pitchFamily="34" charset="0"/>
                          <a:ea typeface="ＭＳ Ｐゴシック" pitchFamily="34" charset="-128"/>
                        </a:rPr>
                        <a:t>No</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2000" b="0" i="0" u="none" strike="noStrike" cap="none" normalizeH="0" baseline="0" smtClean="0">
                          <a:ln>
                            <a:noFill/>
                          </a:ln>
                          <a:solidFill>
                            <a:srgbClr val="000000"/>
                          </a:solidFill>
                          <a:effectLst/>
                          <a:latin typeface="Arial" pitchFamily="34" charset="0"/>
                          <a:ea typeface="ＭＳ Ｐゴシック" pitchFamily="34" charset="-128"/>
                        </a:rPr>
                        <a:t>Yes (1</a:t>
                      </a:r>
                      <a:r>
                        <a:rPr kumimoji="0" lang="en-US" sz="2000" b="0" i="0" u="none" strike="noStrike" cap="none" normalizeH="0" baseline="30000" smtClean="0">
                          <a:ln>
                            <a:noFill/>
                          </a:ln>
                          <a:solidFill>
                            <a:srgbClr val="000000"/>
                          </a:solidFill>
                          <a:effectLst/>
                          <a:latin typeface="Arial" pitchFamily="34" charset="0"/>
                          <a:ea typeface="ＭＳ Ｐゴシック" pitchFamily="34" charset="-128"/>
                        </a:rPr>
                        <a:t>st</a:t>
                      </a:r>
                      <a:r>
                        <a:rPr kumimoji="0" lang="en-US" sz="2000" b="0" i="0" u="none" strike="noStrike" cap="none" normalizeH="0" baseline="0" smtClean="0">
                          <a:ln>
                            <a:noFill/>
                          </a:ln>
                          <a:solidFill>
                            <a:srgbClr val="000000"/>
                          </a:solidFill>
                          <a:effectLst/>
                          <a:latin typeface="Arial" pitchFamily="34" charset="0"/>
                          <a:ea typeface="ＭＳ Ｐゴシック" pitchFamily="34" charset="-128"/>
                        </a:rPr>
                        <a:t>,2</a:t>
                      </a:r>
                      <a:r>
                        <a:rPr kumimoji="0" lang="en-US" sz="2000" b="0" i="0" u="none" strike="noStrike" cap="none" normalizeH="0" baseline="30000" smtClean="0">
                          <a:ln>
                            <a:noFill/>
                          </a:ln>
                          <a:solidFill>
                            <a:srgbClr val="000000"/>
                          </a:solidFill>
                          <a:effectLst/>
                          <a:latin typeface="Arial" pitchFamily="34" charset="0"/>
                          <a:ea typeface="ＭＳ Ｐゴシック" pitchFamily="34" charset="-128"/>
                        </a:rPr>
                        <a:t>nd</a:t>
                      </a:r>
                      <a:r>
                        <a:rPr kumimoji="0" lang="en-US" sz="2000" b="0" i="0" u="none" strike="noStrike" cap="none" normalizeH="0" baseline="0" smtClean="0">
                          <a:ln>
                            <a:noFill/>
                          </a:ln>
                          <a:solidFill>
                            <a:srgbClr val="000000"/>
                          </a:solidFill>
                          <a:effectLst/>
                          <a:latin typeface="Arial" pitchFamily="34" charset="0"/>
                          <a:ea typeface="ＭＳ Ｐゴシック" pitchFamily="34" charset="-128"/>
                        </a:rPr>
                        <a:t>,3</a:t>
                      </a:r>
                      <a:r>
                        <a:rPr kumimoji="0" lang="en-US" sz="2000" b="0" i="0" u="none" strike="noStrike" cap="none" normalizeH="0" baseline="30000" smtClean="0">
                          <a:ln>
                            <a:noFill/>
                          </a:ln>
                          <a:solidFill>
                            <a:srgbClr val="000000"/>
                          </a:solidFill>
                          <a:effectLst/>
                          <a:latin typeface="Arial" pitchFamily="34" charset="0"/>
                          <a:ea typeface="ＭＳ Ｐゴシック" pitchFamily="34" charset="-128"/>
                        </a:rPr>
                        <a:t>rd</a:t>
                      </a:r>
                      <a:r>
                        <a:rPr kumimoji="0" lang="en-US" sz="2000" b="0" i="0" u="none" strike="noStrike" cap="none" normalizeH="0" baseline="0" smtClean="0">
                          <a:ln>
                            <a:noFill/>
                          </a:ln>
                          <a:solidFill>
                            <a:srgbClr val="000000"/>
                          </a:solidFill>
                          <a:effectLst/>
                          <a:latin typeface="Arial" pitchFamily="34" charset="0"/>
                          <a:ea typeface="ＭＳ Ｐゴシック" pitchFamily="34" charset="-128"/>
                        </a:rPr>
                        <a:t>)</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61987">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2000" b="0" i="0" u="none" strike="noStrike" cap="none" normalizeH="0" baseline="0" smtClean="0">
                          <a:ln>
                            <a:noFill/>
                          </a:ln>
                          <a:solidFill>
                            <a:srgbClr val="000000"/>
                          </a:solidFill>
                          <a:effectLst/>
                          <a:latin typeface="Arial" pitchFamily="34" charset="0"/>
                          <a:ea typeface="ＭＳ Ｐゴシック" pitchFamily="34" charset="-128"/>
                        </a:rPr>
                        <a:t>Structure of injuries</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2000" b="0" i="0" u="none" strike="noStrike" cap="none" normalizeH="0" baseline="0" smtClean="0">
                          <a:ln>
                            <a:noFill/>
                          </a:ln>
                          <a:solidFill>
                            <a:srgbClr val="000000"/>
                          </a:solidFill>
                          <a:effectLst/>
                          <a:latin typeface="Arial" pitchFamily="34" charset="0"/>
                          <a:ea typeface="ＭＳ Ｐゴシック" pitchFamily="34" charset="-128"/>
                        </a:rPr>
                        <a:t>Wound Type</a:t>
                      </a:r>
                    </a:p>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2000" b="0" i="0" u="none" strike="noStrike" cap="none" normalizeH="0" baseline="0" smtClean="0">
                          <a:ln>
                            <a:noFill/>
                          </a:ln>
                          <a:solidFill>
                            <a:srgbClr val="000000"/>
                          </a:solidFill>
                          <a:effectLst/>
                          <a:latin typeface="Arial" pitchFamily="34" charset="0"/>
                          <a:ea typeface="ＭＳ Ｐゴシック" pitchFamily="34" charset="-128"/>
                        </a:rPr>
                        <a:t>Laceration, etc</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2000" b="0" i="0" u="none" strike="noStrike" cap="none" normalizeH="0" baseline="0" smtClean="0">
                          <a:ln>
                            <a:noFill/>
                          </a:ln>
                          <a:solidFill>
                            <a:srgbClr val="000000"/>
                          </a:solidFill>
                          <a:effectLst/>
                          <a:latin typeface="Arial" pitchFamily="34" charset="0"/>
                          <a:ea typeface="ＭＳ Ｐゴシック" pitchFamily="34" charset="-128"/>
                        </a:rPr>
                        <a:t>Body part</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304800" y="762000"/>
            <a:ext cx="8686800" cy="762000"/>
          </a:xfrm>
        </p:spPr>
        <p:txBody>
          <a:bodyPr/>
          <a:lstStyle/>
          <a:p>
            <a:r>
              <a:rPr lang="en-US" b="0" smtClean="0">
                <a:latin typeface="Arial" charset="0"/>
              </a:rPr>
              <a:t>How is Diabetes Described in </a:t>
            </a:r>
            <a:br>
              <a:rPr lang="en-US" b="0" smtClean="0">
                <a:latin typeface="Arial" charset="0"/>
              </a:rPr>
            </a:br>
            <a:r>
              <a:rPr lang="en-US" b="0" smtClean="0">
                <a:latin typeface="Arial" charset="0"/>
              </a:rPr>
              <a:t>ICD–9 &amp; ICD–10–CM ?</a:t>
            </a:r>
          </a:p>
        </p:txBody>
      </p:sp>
      <p:sp>
        <p:nvSpPr>
          <p:cNvPr id="14339" name="Rectangle 3"/>
          <p:cNvSpPr>
            <a:spLocks noGrp="1" noChangeArrowheads="1"/>
          </p:cNvSpPr>
          <p:nvPr>
            <p:ph type="body" sz="half" idx="1"/>
          </p:nvPr>
        </p:nvSpPr>
        <p:spPr>
          <a:xfrm>
            <a:off x="457200" y="1828800"/>
            <a:ext cx="3860800" cy="5029200"/>
          </a:xfrm>
        </p:spPr>
        <p:txBody>
          <a:bodyPr/>
          <a:lstStyle/>
          <a:p>
            <a:pPr algn="ctr">
              <a:buFontTx/>
              <a:buNone/>
              <a:defRPr/>
            </a:pPr>
            <a:r>
              <a:rPr lang="en-US" sz="2400" b="1" dirty="0" smtClean="0">
                <a:latin typeface="+mj-lt"/>
              </a:rPr>
              <a:t>ICD–9</a:t>
            </a:r>
          </a:p>
          <a:p>
            <a:pPr marL="0" indent="0">
              <a:buFontTx/>
              <a:buNone/>
              <a:defRPr/>
            </a:pPr>
            <a:r>
              <a:rPr lang="en-US" sz="2000" dirty="0" smtClean="0">
                <a:latin typeface="+mj-lt"/>
              </a:rPr>
              <a:t>DM 250.00 controlled</a:t>
            </a:r>
          </a:p>
          <a:p>
            <a:pPr marL="0" indent="0">
              <a:buFontTx/>
              <a:buNone/>
              <a:defRPr/>
            </a:pPr>
            <a:r>
              <a:rPr lang="en-US" sz="2000" dirty="0" smtClean="0">
                <a:latin typeface="+mj-lt"/>
              </a:rPr>
              <a:t>DM 250.02 uncontrolled</a:t>
            </a:r>
            <a:br>
              <a:rPr lang="en-US" sz="2000" dirty="0" smtClean="0">
                <a:latin typeface="+mj-lt"/>
              </a:rPr>
            </a:br>
            <a:endParaRPr lang="en-US" sz="2000" dirty="0" smtClean="0">
              <a:latin typeface="+mj-lt"/>
            </a:endParaRPr>
          </a:p>
          <a:p>
            <a:pPr marL="0" indent="0">
              <a:buFontTx/>
              <a:buNone/>
              <a:defRPr/>
            </a:pPr>
            <a:r>
              <a:rPr lang="en-US" sz="2000" dirty="0" smtClean="0">
                <a:latin typeface="+mj-lt"/>
              </a:rPr>
              <a:t>Nephropathy 250.4 (583.81)</a:t>
            </a:r>
          </a:p>
          <a:p>
            <a:pPr marL="0" indent="0">
              <a:buFontTx/>
              <a:buNone/>
              <a:defRPr/>
            </a:pPr>
            <a:r>
              <a:rPr lang="en-US" sz="2000" dirty="0" smtClean="0">
                <a:latin typeface="+mj-lt"/>
              </a:rPr>
              <a:t>Neuropathy   250.6_ (357.2)</a:t>
            </a:r>
          </a:p>
          <a:p>
            <a:pPr marL="0" indent="0">
              <a:buFontTx/>
              <a:buNone/>
              <a:defRPr/>
            </a:pPr>
            <a:r>
              <a:rPr lang="en-US" sz="2000" dirty="0" smtClean="0">
                <a:latin typeface="+mj-lt"/>
              </a:rPr>
              <a:t>Retinopathy  250.5 (362.01)</a:t>
            </a:r>
          </a:p>
          <a:p>
            <a:pPr>
              <a:buFontTx/>
              <a:buNone/>
              <a:defRPr/>
            </a:pPr>
            <a:endParaRPr lang="en-US" sz="2000" dirty="0" smtClean="0">
              <a:latin typeface="Times New Roman" pitchFamily="18" charset="0"/>
            </a:endParaRPr>
          </a:p>
          <a:p>
            <a:pPr algn="ctr">
              <a:buFontTx/>
              <a:buNone/>
              <a:defRPr/>
            </a:pPr>
            <a:r>
              <a:rPr lang="en-US" sz="2400" dirty="0" smtClean="0">
                <a:latin typeface="Times New Roman" pitchFamily="18" charset="0"/>
              </a:rPr>
              <a:t> </a:t>
            </a:r>
          </a:p>
          <a:p>
            <a:pPr>
              <a:defRPr/>
            </a:pPr>
            <a:endParaRPr lang="en-US" sz="2400" dirty="0" smtClean="0">
              <a:latin typeface="Times New Roman" pitchFamily="18" charset="0"/>
            </a:endParaRPr>
          </a:p>
        </p:txBody>
      </p:sp>
      <p:sp>
        <p:nvSpPr>
          <p:cNvPr id="14340" name="Rectangle 4"/>
          <p:cNvSpPr>
            <a:spLocks noGrp="1" noChangeArrowheads="1"/>
          </p:cNvSpPr>
          <p:nvPr>
            <p:ph type="body" sz="half" idx="2"/>
          </p:nvPr>
        </p:nvSpPr>
        <p:spPr>
          <a:xfrm>
            <a:off x="4419600" y="1828800"/>
            <a:ext cx="4038600" cy="4530725"/>
          </a:xfrm>
        </p:spPr>
        <p:txBody>
          <a:bodyPr/>
          <a:lstStyle/>
          <a:p>
            <a:pPr algn="ctr">
              <a:buFontTx/>
              <a:buNone/>
              <a:defRPr/>
            </a:pPr>
            <a:r>
              <a:rPr lang="en-US" sz="2400" b="1" dirty="0" smtClean="0">
                <a:latin typeface="+mj-lt"/>
              </a:rPr>
              <a:t>ICD–10</a:t>
            </a:r>
          </a:p>
          <a:p>
            <a:pPr marL="0" indent="0">
              <a:buFontTx/>
              <a:buNone/>
              <a:defRPr/>
            </a:pPr>
            <a:r>
              <a:rPr lang="en-US" sz="2000" dirty="0" smtClean="0">
                <a:latin typeface="+mj-lt"/>
              </a:rPr>
              <a:t>DM E08-E13</a:t>
            </a:r>
          </a:p>
          <a:p>
            <a:pPr marL="0" indent="0">
              <a:buFontTx/>
              <a:buNone/>
              <a:defRPr/>
            </a:pPr>
            <a:r>
              <a:rPr lang="en-US" sz="2000" dirty="0" smtClean="0">
                <a:latin typeface="+mj-lt"/>
              </a:rPr>
              <a:t>DM 11.9 Type 2 Diabetes Mellitus w/o complications</a:t>
            </a:r>
          </a:p>
          <a:p>
            <a:pPr marL="0" indent="0">
              <a:buFontTx/>
              <a:buNone/>
              <a:defRPr/>
            </a:pPr>
            <a:r>
              <a:rPr lang="en-US" sz="2000" i="1" dirty="0" smtClean="0">
                <a:latin typeface="+mj-lt"/>
              </a:rPr>
              <a:t>with diabetic</a:t>
            </a:r>
            <a:r>
              <a:rPr lang="en-US" sz="2000" dirty="0" smtClean="0">
                <a:latin typeface="+mj-lt"/>
              </a:rPr>
              <a:t>…</a:t>
            </a:r>
          </a:p>
          <a:p>
            <a:pPr marL="0" indent="0">
              <a:buFontTx/>
              <a:buNone/>
              <a:defRPr/>
            </a:pPr>
            <a:r>
              <a:rPr lang="en-US" sz="2000" dirty="0" smtClean="0">
                <a:latin typeface="+mj-lt"/>
              </a:rPr>
              <a:t>Nephropathy E11.21</a:t>
            </a:r>
          </a:p>
          <a:p>
            <a:pPr marL="0" indent="0">
              <a:buFontTx/>
              <a:buNone/>
              <a:defRPr/>
            </a:pPr>
            <a:r>
              <a:rPr lang="en-US" sz="2000" dirty="0" smtClean="0">
                <a:latin typeface="+mj-lt"/>
              </a:rPr>
              <a:t>Neuropathy   E11.40</a:t>
            </a:r>
          </a:p>
          <a:p>
            <a:pPr marL="0" indent="0">
              <a:buFontTx/>
              <a:buNone/>
              <a:defRPr/>
            </a:pPr>
            <a:r>
              <a:rPr lang="en-US" sz="2000" dirty="0" smtClean="0">
                <a:latin typeface="+mj-lt"/>
              </a:rPr>
              <a:t>Retinopathy  E11.319</a:t>
            </a:r>
            <a:r>
              <a:rPr lang="en-US" sz="2400" dirty="0" smtClean="0">
                <a:latin typeface="+mj-lt"/>
              </a:rPr>
              <a:t>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idx="4294967295"/>
          </p:nvPr>
        </p:nvSpPr>
        <p:spPr>
          <a:xfrm>
            <a:off x="1066800" y="381000"/>
            <a:ext cx="6781800" cy="1066800"/>
          </a:xfrm>
        </p:spPr>
        <p:txBody>
          <a:bodyPr/>
          <a:lstStyle/>
          <a:p>
            <a:pPr algn="ctr"/>
            <a:r>
              <a:rPr lang="en-US" smtClean="0"/>
              <a:t>The Same Injury in </a:t>
            </a:r>
            <a:br>
              <a:rPr lang="en-US" smtClean="0"/>
            </a:br>
            <a:r>
              <a:rPr lang="en-US" smtClean="0"/>
              <a:t>ICD-9 and ICD-10</a:t>
            </a:r>
          </a:p>
        </p:txBody>
      </p:sp>
      <p:sp>
        <p:nvSpPr>
          <p:cNvPr id="15363" name="Rectangle 4"/>
          <p:cNvSpPr>
            <a:spLocks noGrp="1" noChangeArrowheads="1"/>
          </p:cNvSpPr>
          <p:nvPr>
            <p:ph type="body" sz="half" idx="4294967295"/>
          </p:nvPr>
        </p:nvSpPr>
        <p:spPr>
          <a:xfrm>
            <a:off x="457200" y="1600200"/>
            <a:ext cx="4038600" cy="4724400"/>
          </a:xfrm>
        </p:spPr>
        <p:txBody>
          <a:bodyPr/>
          <a:lstStyle/>
          <a:p>
            <a:pPr>
              <a:buFontTx/>
              <a:buNone/>
              <a:defRPr/>
            </a:pPr>
            <a:r>
              <a:rPr lang="en-US" sz="2400" dirty="0" smtClean="0">
                <a:latin typeface="+mj-lt"/>
              </a:rPr>
              <a:t>ICD-9-CM</a:t>
            </a:r>
          </a:p>
          <a:p>
            <a:pPr>
              <a:defRPr/>
            </a:pPr>
            <a:r>
              <a:rPr lang="en-US" sz="2400" dirty="0" smtClean="0">
                <a:latin typeface="+mj-lt"/>
              </a:rPr>
              <a:t>813.21 Fracture of shaft of radius, closed</a:t>
            </a:r>
          </a:p>
          <a:p>
            <a:pPr>
              <a:defRPr/>
            </a:pPr>
            <a:r>
              <a:rPr lang="en-US" sz="2400" dirty="0" smtClean="0">
                <a:latin typeface="+mj-lt"/>
              </a:rPr>
              <a:t>813=</a:t>
            </a:r>
            <a:r>
              <a:rPr lang="en-US" sz="2400" dirty="0" err="1" smtClean="0">
                <a:latin typeface="+mj-lt"/>
              </a:rPr>
              <a:t>Fx</a:t>
            </a:r>
            <a:r>
              <a:rPr lang="en-US" sz="2400" dirty="0" smtClean="0">
                <a:latin typeface="+mj-lt"/>
              </a:rPr>
              <a:t> of radius and ulna</a:t>
            </a:r>
            <a:br>
              <a:rPr lang="en-US" sz="2400" dirty="0" smtClean="0">
                <a:latin typeface="+mj-lt"/>
              </a:rPr>
            </a:br>
            <a:r>
              <a:rPr lang="en-US" sz="2400" dirty="0" smtClean="0">
                <a:latin typeface="+mj-lt"/>
              </a:rPr>
              <a:t>.2=shaft, closed</a:t>
            </a:r>
            <a:br>
              <a:rPr lang="en-US" sz="2400" dirty="0" smtClean="0">
                <a:latin typeface="+mj-lt"/>
              </a:rPr>
            </a:br>
            <a:r>
              <a:rPr lang="en-US" sz="2400" dirty="0" smtClean="0">
                <a:latin typeface="+mj-lt"/>
              </a:rPr>
              <a:t>1=radius (alone)</a:t>
            </a:r>
          </a:p>
        </p:txBody>
      </p:sp>
      <p:sp>
        <p:nvSpPr>
          <p:cNvPr id="15364" name="Rectangle 5"/>
          <p:cNvSpPr>
            <a:spLocks noGrp="1" noChangeArrowheads="1"/>
          </p:cNvSpPr>
          <p:nvPr>
            <p:ph type="body" sz="half" idx="4294967295"/>
          </p:nvPr>
        </p:nvSpPr>
        <p:spPr>
          <a:xfrm>
            <a:off x="4725988" y="1574800"/>
            <a:ext cx="4037012" cy="4497388"/>
          </a:xfrm>
        </p:spPr>
        <p:txBody>
          <a:bodyPr/>
          <a:lstStyle/>
          <a:p>
            <a:pPr>
              <a:buFontTx/>
              <a:buNone/>
              <a:defRPr/>
            </a:pPr>
            <a:r>
              <a:rPr lang="en-US" sz="2400" dirty="0" smtClean="0">
                <a:latin typeface="+mj-lt"/>
              </a:rPr>
              <a:t>ICD-10-CM</a:t>
            </a:r>
          </a:p>
          <a:p>
            <a:pPr>
              <a:defRPr/>
            </a:pPr>
            <a:r>
              <a:rPr lang="en-US" sz="2400" dirty="0" smtClean="0">
                <a:latin typeface="+mj-lt"/>
              </a:rPr>
              <a:t>S52.302</a:t>
            </a:r>
            <a:br>
              <a:rPr lang="en-US" sz="2400" dirty="0" smtClean="0">
                <a:latin typeface="+mj-lt"/>
              </a:rPr>
            </a:br>
            <a:r>
              <a:rPr lang="en-US" sz="2400" dirty="0" smtClean="0">
                <a:latin typeface="+mj-lt"/>
              </a:rPr>
              <a:t>Closed fracture of shaft of </a:t>
            </a:r>
            <a:r>
              <a:rPr lang="en-US" sz="2400" b="1" dirty="0" smtClean="0">
                <a:latin typeface="+mj-lt"/>
              </a:rPr>
              <a:t>left</a:t>
            </a:r>
            <a:r>
              <a:rPr lang="en-US" sz="2400" dirty="0" smtClean="0">
                <a:latin typeface="+mj-lt"/>
              </a:rPr>
              <a:t> radius</a:t>
            </a:r>
          </a:p>
          <a:p>
            <a:pPr>
              <a:defRPr/>
            </a:pPr>
            <a:r>
              <a:rPr lang="en-US" sz="2400" dirty="0" smtClean="0">
                <a:latin typeface="+mj-lt"/>
              </a:rPr>
              <a:t>S52=Fracture of forearm</a:t>
            </a:r>
            <a:br>
              <a:rPr lang="en-US" sz="2400" dirty="0" smtClean="0">
                <a:latin typeface="+mj-lt"/>
              </a:rPr>
            </a:br>
            <a:r>
              <a:rPr lang="en-US" sz="2400" dirty="0" smtClean="0">
                <a:latin typeface="+mj-lt"/>
              </a:rPr>
              <a:t>.3=shaft of radius</a:t>
            </a:r>
          </a:p>
          <a:p>
            <a:pPr>
              <a:buFontTx/>
              <a:buNone/>
              <a:defRPr/>
            </a:pPr>
            <a:r>
              <a:rPr lang="en-US" sz="2400" dirty="0" smtClean="0">
                <a:latin typeface="+mj-lt"/>
              </a:rPr>
              <a:t>	 0=closed fracture</a:t>
            </a:r>
          </a:p>
          <a:p>
            <a:pPr>
              <a:buFontTx/>
              <a:buNone/>
              <a:defRPr/>
            </a:pPr>
            <a:r>
              <a:rPr lang="en-US" sz="2400" dirty="0" smtClean="0">
                <a:latin typeface="+mj-lt"/>
              </a:rPr>
              <a:t>	 2=left radius</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27038" y="592138"/>
            <a:ext cx="8347075" cy="541337"/>
          </a:xfrm>
        </p:spPr>
        <p:txBody>
          <a:bodyPr/>
          <a:lstStyle/>
          <a:p>
            <a:pPr algn="ctr"/>
            <a:r>
              <a:rPr lang="en-US" sz="3200" smtClean="0"/>
              <a:t>Procedure Codes – Even More Different:</a:t>
            </a:r>
            <a:br>
              <a:rPr lang="en-US" sz="3200" smtClean="0"/>
            </a:br>
            <a:r>
              <a:rPr lang="en-US" sz="3200" smtClean="0"/>
              <a:t>ICD-9-CM  Procedure and ICD-10-PCS</a:t>
            </a:r>
          </a:p>
        </p:txBody>
      </p:sp>
      <p:graphicFrame>
        <p:nvGraphicFramePr>
          <p:cNvPr id="57373" name="Group 29"/>
          <p:cNvGraphicFramePr>
            <a:graphicFrameLocks noGrp="1"/>
          </p:cNvGraphicFramePr>
          <p:nvPr>
            <p:ph idx="1"/>
          </p:nvPr>
        </p:nvGraphicFramePr>
        <p:xfrm>
          <a:off x="552450" y="1103313"/>
          <a:ext cx="8229600" cy="3865561"/>
        </p:xfrm>
        <a:graphic>
          <a:graphicData uri="http://schemas.openxmlformats.org/drawingml/2006/table">
            <a:tbl>
              <a:tblPr/>
              <a:tblGrid>
                <a:gridCol w="2190750"/>
                <a:gridCol w="3068638"/>
                <a:gridCol w="2970212"/>
              </a:tblGrid>
              <a:tr h="568122">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2000" b="0" i="0" u="none" strike="noStrike" cap="none" normalizeH="0" baseline="0" dirty="0" smtClean="0">
                          <a:ln>
                            <a:noFill/>
                          </a:ln>
                          <a:solidFill>
                            <a:srgbClr val="000000"/>
                          </a:solidFill>
                          <a:effectLst/>
                          <a:latin typeface="+mj-lt"/>
                          <a:ea typeface="ＭＳ Ｐゴシック" pitchFamily="34" charset="-128"/>
                        </a:rPr>
                        <a:t>Characteristic</a:t>
                      </a:r>
                    </a:p>
                  </a:txBody>
                  <a:tcPr marT="45705" marB="4570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2000" b="0" i="0" u="none" strike="noStrike" cap="none" normalizeH="0" baseline="0" smtClean="0">
                          <a:ln>
                            <a:noFill/>
                          </a:ln>
                          <a:solidFill>
                            <a:srgbClr val="000000"/>
                          </a:solidFill>
                          <a:effectLst/>
                          <a:latin typeface="+mj-lt"/>
                          <a:ea typeface="ＭＳ Ｐゴシック" pitchFamily="34" charset="-128"/>
                        </a:rPr>
                        <a:t>ICD-9-CM Procedures</a:t>
                      </a:r>
                    </a:p>
                  </a:txBody>
                  <a:tcPr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2000" b="0" i="0" u="none" strike="noStrike" cap="none" normalizeH="0" baseline="0" smtClean="0">
                          <a:ln>
                            <a:noFill/>
                          </a:ln>
                          <a:solidFill>
                            <a:srgbClr val="000000"/>
                          </a:solidFill>
                          <a:effectLst/>
                          <a:latin typeface="+mj-lt"/>
                          <a:ea typeface="ＭＳ Ｐゴシック" pitchFamily="34" charset="-128"/>
                        </a:rPr>
                        <a:t>ICD-10 PCS</a:t>
                      </a:r>
                    </a:p>
                  </a:txBody>
                  <a:tcPr marT="45705" marB="4570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6536">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2000" b="0" i="0" u="none" strike="noStrike" cap="none" normalizeH="0" baseline="0" dirty="0" smtClean="0">
                          <a:ln>
                            <a:noFill/>
                          </a:ln>
                          <a:solidFill>
                            <a:srgbClr val="000000"/>
                          </a:solidFill>
                          <a:effectLst/>
                          <a:latin typeface="+mj-lt"/>
                          <a:ea typeface="ＭＳ Ｐゴシック" pitchFamily="34" charset="-128"/>
                        </a:rPr>
                        <a:t>Character Type </a:t>
                      </a:r>
                    </a:p>
                  </a:txBody>
                  <a:tcPr marT="45705" marB="4570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2000" b="0" i="0" u="none" strike="noStrike" cap="none" normalizeH="0" baseline="0" dirty="0" smtClean="0">
                          <a:ln>
                            <a:noFill/>
                          </a:ln>
                          <a:solidFill>
                            <a:srgbClr val="000000"/>
                          </a:solidFill>
                          <a:effectLst/>
                          <a:latin typeface="+mj-lt"/>
                          <a:ea typeface="ＭＳ Ｐゴシック" pitchFamily="34" charset="-128"/>
                        </a:rPr>
                        <a:t>Numeric codes</a:t>
                      </a:r>
                    </a:p>
                  </a:txBody>
                  <a:tcPr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2000" b="0" i="0" u="none" strike="noStrike" cap="none" normalizeH="0" baseline="0" smtClean="0">
                          <a:ln>
                            <a:noFill/>
                          </a:ln>
                          <a:solidFill>
                            <a:srgbClr val="000000"/>
                          </a:solidFill>
                          <a:effectLst/>
                          <a:latin typeface="+mj-lt"/>
                          <a:ea typeface="ＭＳ Ｐゴシック" pitchFamily="34" charset="-128"/>
                        </a:rPr>
                        <a:t>Alphanumeric codes</a:t>
                      </a:r>
                    </a:p>
                  </a:txBody>
                  <a:tcPr marT="45705" marB="4570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159">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2000" b="0" i="0" u="none" strike="noStrike" cap="none" normalizeH="0" baseline="0" smtClean="0">
                          <a:ln>
                            <a:noFill/>
                          </a:ln>
                          <a:solidFill>
                            <a:srgbClr val="000000"/>
                          </a:solidFill>
                          <a:effectLst/>
                          <a:latin typeface="+mj-lt"/>
                          <a:ea typeface="ＭＳ Ｐゴシック" pitchFamily="34" charset="-128"/>
                        </a:rPr>
                        <a:t>Code Length</a:t>
                      </a:r>
                    </a:p>
                  </a:txBody>
                  <a:tcPr marT="45705" marB="4570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2000" b="0" i="0" u="none" strike="noStrike" cap="none" normalizeH="0" baseline="0" dirty="0" smtClean="0">
                          <a:ln>
                            <a:noFill/>
                          </a:ln>
                          <a:solidFill>
                            <a:srgbClr val="000000"/>
                          </a:solidFill>
                          <a:effectLst/>
                          <a:latin typeface="+mj-lt"/>
                          <a:ea typeface="ＭＳ Ｐゴシック" pitchFamily="34" charset="-128"/>
                        </a:rPr>
                        <a:t>4 digit max</a:t>
                      </a:r>
                    </a:p>
                  </a:txBody>
                  <a:tcPr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2000" b="0" i="0" u="none" strike="noStrike" cap="none" normalizeH="0" baseline="0" smtClean="0">
                          <a:ln>
                            <a:noFill/>
                          </a:ln>
                          <a:solidFill>
                            <a:srgbClr val="000000"/>
                          </a:solidFill>
                          <a:effectLst/>
                          <a:latin typeface="+mj-lt"/>
                          <a:ea typeface="ＭＳ Ｐゴシック" pitchFamily="34" charset="-128"/>
                        </a:rPr>
                        <a:t>7 character max</a:t>
                      </a:r>
                    </a:p>
                  </a:txBody>
                  <a:tcPr marT="45705" marB="4570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9884">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2000" b="0" i="0" u="none" strike="noStrike" cap="none" normalizeH="0" baseline="0" smtClean="0">
                          <a:ln>
                            <a:noFill/>
                          </a:ln>
                          <a:solidFill>
                            <a:srgbClr val="000000"/>
                          </a:solidFill>
                          <a:effectLst/>
                          <a:latin typeface="+mj-lt"/>
                          <a:ea typeface="ＭＳ Ｐゴシック" pitchFamily="34" charset="-128"/>
                        </a:rPr>
                        <a:t># of Codes</a:t>
                      </a:r>
                    </a:p>
                  </a:txBody>
                  <a:tcPr marT="45705" marB="4570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2000" b="0" i="0" u="none" strike="noStrike" cap="none" normalizeH="0" baseline="0" dirty="0" smtClean="0">
                          <a:ln>
                            <a:noFill/>
                          </a:ln>
                          <a:solidFill>
                            <a:srgbClr val="000000"/>
                          </a:solidFill>
                          <a:effectLst/>
                          <a:latin typeface="+mj-lt"/>
                          <a:ea typeface="ＭＳ Ｐゴシック" pitchFamily="34" charset="-128"/>
                        </a:rPr>
                        <a:t>4000+ codes</a:t>
                      </a:r>
                    </a:p>
                  </a:txBody>
                  <a:tcPr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2000" b="0" i="0" u="none" strike="noStrike" cap="none" normalizeH="0" baseline="0" smtClean="0">
                          <a:ln>
                            <a:noFill/>
                          </a:ln>
                          <a:solidFill>
                            <a:srgbClr val="000000"/>
                          </a:solidFill>
                          <a:effectLst/>
                          <a:latin typeface="+mj-lt"/>
                          <a:ea typeface="ＭＳ Ｐゴシック" pitchFamily="34" charset="-128"/>
                        </a:rPr>
                        <a:t>87,000+ codes</a:t>
                      </a:r>
                    </a:p>
                  </a:txBody>
                  <a:tcPr marT="45705" marB="4570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773860">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2000" b="0" i="0" u="none" strike="noStrike" cap="none" normalizeH="0" baseline="0" smtClean="0">
                          <a:ln>
                            <a:noFill/>
                          </a:ln>
                          <a:solidFill>
                            <a:srgbClr val="000000"/>
                          </a:solidFill>
                          <a:effectLst/>
                          <a:latin typeface="+mj-lt"/>
                          <a:ea typeface="ＭＳ Ｐゴシック" pitchFamily="34" charset="-128"/>
                        </a:rPr>
                        <a:t>Code Structure</a:t>
                      </a:r>
                    </a:p>
                  </a:txBody>
                  <a:tcPr marT="45705" marB="4570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endParaRPr kumimoji="0" lang="en-US" sz="2000" b="0" i="0" u="none" strike="noStrike" cap="none" normalizeH="0" baseline="0" dirty="0" smtClean="0">
                        <a:ln>
                          <a:noFill/>
                        </a:ln>
                        <a:solidFill>
                          <a:srgbClr val="000000"/>
                        </a:solidFill>
                        <a:effectLst/>
                        <a:latin typeface="+mj-lt"/>
                        <a:ea typeface="ＭＳ Ｐゴシック" pitchFamily="34" charset="-128"/>
                      </a:endParaRPr>
                    </a:p>
                  </a:txBody>
                  <a:tcPr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Char char="•"/>
                        <a:tabLst/>
                      </a:pPr>
                      <a:r>
                        <a:rPr kumimoji="0" lang="en-US" sz="2000" b="0" i="0" u="none" strike="noStrike" cap="none" normalizeH="0" baseline="0" dirty="0" smtClean="0">
                          <a:ln>
                            <a:noFill/>
                          </a:ln>
                          <a:solidFill>
                            <a:srgbClr val="000000"/>
                          </a:solidFill>
                          <a:effectLst/>
                          <a:latin typeface="+mj-lt"/>
                          <a:ea typeface="ＭＳ Ｐゴシック" pitchFamily="34" charset="-128"/>
                        </a:rPr>
                        <a:t> Letters O and I not</a:t>
                      </a:r>
                    </a:p>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2000" b="0" i="0" u="none" strike="noStrike" cap="none" normalizeH="0" baseline="0" dirty="0" smtClean="0">
                          <a:ln>
                            <a:noFill/>
                          </a:ln>
                          <a:solidFill>
                            <a:srgbClr val="000000"/>
                          </a:solidFill>
                          <a:effectLst/>
                          <a:latin typeface="+mj-lt"/>
                          <a:ea typeface="ＭＳ Ｐゴシック" pitchFamily="34" charset="-128"/>
                        </a:rPr>
                        <a:t>   used</a:t>
                      </a:r>
                    </a:p>
                    <a:p>
                      <a:pPr marL="0" marR="0" lvl="0" indent="0" algn="l" defTabSz="914400" rtl="0" eaLnBrk="0" fontAlgn="base" latinLnBrk="0" hangingPunct="0">
                        <a:lnSpc>
                          <a:spcPct val="100000"/>
                        </a:lnSpc>
                        <a:spcBef>
                          <a:spcPct val="20000"/>
                        </a:spcBef>
                        <a:spcAft>
                          <a:spcPct val="0"/>
                        </a:spcAft>
                        <a:buClr>
                          <a:schemeClr val="tx1"/>
                        </a:buClr>
                        <a:buSzTx/>
                        <a:buFontTx/>
                        <a:buChar char="•"/>
                        <a:tabLst/>
                      </a:pPr>
                      <a:r>
                        <a:rPr kumimoji="0" lang="en-US" sz="2000" b="0" i="0" u="none" strike="noStrike" cap="none" normalizeH="0" baseline="0" dirty="0" smtClean="0">
                          <a:ln>
                            <a:noFill/>
                          </a:ln>
                          <a:solidFill>
                            <a:srgbClr val="000000"/>
                          </a:solidFill>
                          <a:effectLst/>
                          <a:latin typeface="+mj-lt"/>
                          <a:ea typeface="ＭＳ Ｐゴシック" pitchFamily="34" charset="-128"/>
                        </a:rPr>
                        <a:t> 16 Sections</a:t>
                      </a:r>
                    </a:p>
                    <a:p>
                      <a:pPr marL="0" marR="0" lvl="0" indent="0" algn="l" defTabSz="914400" rtl="0" eaLnBrk="0" fontAlgn="base" latinLnBrk="0" hangingPunct="0">
                        <a:lnSpc>
                          <a:spcPct val="100000"/>
                        </a:lnSpc>
                        <a:spcBef>
                          <a:spcPct val="20000"/>
                        </a:spcBef>
                        <a:spcAft>
                          <a:spcPct val="0"/>
                        </a:spcAft>
                        <a:buClr>
                          <a:schemeClr val="tx1"/>
                        </a:buClr>
                        <a:buSzTx/>
                        <a:buFontTx/>
                        <a:buChar char="•"/>
                        <a:tabLst/>
                      </a:pPr>
                      <a:r>
                        <a:rPr kumimoji="0" lang="en-US" sz="2000" b="0" i="0" u="none" strike="noStrike" cap="none" normalizeH="0" baseline="0" dirty="0" smtClean="0">
                          <a:ln>
                            <a:noFill/>
                          </a:ln>
                          <a:solidFill>
                            <a:srgbClr val="000000"/>
                          </a:solidFill>
                          <a:effectLst/>
                          <a:latin typeface="+mj-lt"/>
                          <a:ea typeface="ＭＳ Ｐゴシック" pitchFamily="34" charset="-128"/>
                        </a:rPr>
                        <a:t> Expandable</a:t>
                      </a:r>
                    </a:p>
                  </a:txBody>
                  <a:tcPr marT="45705" marB="4570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a:xfrm>
            <a:off x="609600" y="152400"/>
            <a:ext cx="7772400" cy="1219200"/>
          </a:xfrm>
        </p:spPr>
        <p:txBody>
          <a:bodyPr/>
          <a:lstStyle/>
          <a:p>
            <a:r>
              <a:rPr lang="en-US" altLang="en-US" smtClean="0"/>
              <a:t>System Structure: </a:t>
            </a:r>
            <a:br>
              <a:rPr lang="en-US" altLang="en-US" smtClean="0"/>
            </a:br>
            <a:r>
              <a:rPr lang="en-US" altLang="en-US" smtClean="0"/>
              <a:t>Sixteen Sections - PCS</a:t>
            </a:r>
            <a:endParaRPr lang="en-US" smtClean="0"/>
          </a:p>
        </p:txBody>
      </p:sp>
      <p:sp>
        <p:nvSpPr>
          <p:cNvPr id="17411" name="Rectangle 3"/>
          <p:cNvSpPr>
            <a:spLocks noGrp="1" noChangeArrowheads="1"/>
          </p:cNvSpPr>
          <p:nvPr>
            <p:ph type="body" sz="half" idx="4294967295"/>
          </p:nvPr>
        </p:nvSpPr>
        <p:spPr>
          <a:xfrm>
            <a:off x="992188" y="1779588"/>
            <a:ext cx="3811587" cy="3924300"/>
          </a:xfrm>
        </p:spPr>
        <p:txBody>
          <a:bodyPr/>
          <a:lstStyle/>
          <a:p>
            <a:pPr marL="0" indent="0">
              <a:lnSpc>
                <a:spcPct val="90000"/>
              </a:lnSpc>
              <a:buFontTx/>
              <a:buNone/>
              <a:defRPr/>
            </a:pPr>
            <a:r>
              <a:rPr lang="en-US" altLang="en-US" sz="2000" dirty="0" smtClean="0">
                <a:solidFill>
                  <a:schemeClr val="tx1"/>
                </a:solidFill>
                <a:latin typeface="+mj-lt"/>
              </a:rPr>
              <a:t>0: Medical and Surgical</a:t>
            </a:r>
          </a:p>
          <a:p>
            <a:pPr marL="0" indent="0">
              <a:lnSpc>
                <a:spcPct val="90000"/>
              </a:lnSpc>
              <a:buFontTx/>
              <a:buNone/>
              <a:defRPr/>
            </a:pPr>
            <a:r>
              <a:rPr lang="en-US" altLang="en-US" sz="2000" dirty="0" smtClean="0">
                <a:solidFill>
                  <a:schemeClr val="tx1"/>
                </a:solidFill>
                <a:latin typeface="+mj-lt"/>
              </a:rPr>
              <a:t>1: Obstetrics</a:t>
            </a:r>
          </a:p>
          <a:p>
            <a:pPr marL="0" indent="0">
              <a:lnSpc>
                <a:spcPct val="90000"/>
              </a:lnSpc>
              <a:buFontTx/>
              <a:buNone/>
              <a:defRPr/>
            </a:pPr>
            <a:r>
              <a:rPr lang="en-US" altLang="en-US" sz="2000" dirty="0" smtClean="0">
                <a:solidFill>
                  <a:schemeClr val="tx1"/>
                </a:solidFill>
                <a:latin typeface="+mj-lt"/>
              </a:rPr>
              <a:t>2: Placement</a:t>
            </a:r>
          </a:p>
          <a:p>
            <a:pPr marL="0" indent="0">
              <a:lnSpc>
                <a:spcPct val="90000"/>
              </a:lnSpc>
              <a:buFontTx/>
              <a:buNone/>
              <a:defRPr/>
            </a:pPr>
            <a:r>
              <a:rPr lang="en-US" altLang="en-US" sz="2000" dirty="0" smtClean="0">
                <a:solidFill>
                  <a:schemeClr val="tx1"/>
                </a:solidFill>
                <a:latin typeface="+mj-lt"/>
              </a:rPr>
              <a:t>3: Administration</a:t>
            </a:r>
          </a:p>
          <a:p>
            <a:pPr marL="0" indent="0">
              <a:lnSpc>
                <a:spcPct val="90000"/>
              </a:lnSpc>
              <a:buFontTx/>
              <a:buNone/>
              <a:defRPr/>
            </a:pPr>
            <a:r>
              <a:rPr lang="en-US" altLang="en-US" sz="2000" dirty="0" smtClean="0">
                <a:solidFill>
                  <a:schemeClr val="tx1"/>
                </a:solidFill>
                <a:latin typeface="+mj-lt"/>
              </a:rPr>
              <a:t>4: Measurement &amp; Monitoring</a:t>
            </a:r>
          </a:p>
          <a:p>
            <a:pPr marL="457200" indent="-457200">
              <a:lnSpc>
                <a:spcPct val="90000"/>
              </a:lnSpc>
              <a:buFontTx/>
              <a:buNone/>
              <a:defRPr/>
            </a:pPr>
            <a:r>
              <a:rPr lang="en-US" altLang="en-US" sz="2000" dirty="0" smtClean="0">
                <a:solidFill>
                  <a:schemeClr val="tx1"/>
                </a:solidFill>
                <a:latin typeface="+mj-lt"/>
              </a:rPr>
              <a:t>5: Extracorporeal Assistance and Performance</a:t>
            </a:r>
          </a:p>
          <a:p>
            <a:pPr marL="0" indent="0">
              <a:lnSpc>
                <a:spcPct val="90000"/>
              </a:lnSpc>
              <a:buFontTx/>
              <a:buNone/>
              <a:defRPr/>
            </a:pPr>
            <a:r>
              <a:rPr lang="en-US" altLang="en-US" sz="2000" dirty="0" smtClean="0">
                <a:solidFill>
                  <a:schemeClr val="tx1"/>
                </a:solidFill>
                <a:latin typeface="+mj-lt"/>
              </a:rPr>
              <a:t>6: Extracorporeal Therapies</a:t>
            </a:r>
          </a:p>
          <a:p>
            <a:pPr marL="0" indent="0">
              <a:lnSpc>
                <a:spcPct val="90000"/>
              </a:lnSpc>
              <a:buFontTx/>
              <a:buNone/>
              <a:defRPr/>
            </a:pPr>
            <a:r>
              <a:rPr lang="en-US" altLang="en-US" sz="2000" dirty="0" smtClean="0">
                <a:solidFill>
                  <a:schemeClr val="tx1"/>
                </a:solidFill>
                <a:latin typeface="+mj-lt"/>
              </a:rPr>
              <a:t>7: Osteopathic</a:t>
            </a:r>
          </a:p>
        </p:txBody>
      </p:sp>
      <p:sp>
        <p:nvSpPr>
          <p:cNvPr id="17412" name="Rectangle 4"/>
          <p:cNvSpPr>
            <a:spLocks noGrp="1" noChangeArrowheads="1"/>
          </p:cNvSpPr>
          <p:nvPr>
            <p:ph type="body" sz="half" idx="4294967295"/>
          </p:nvPr>
        </p:nvSpPr>
        <p:spPr>
          <a:xfrm>
            <a:off x="4876800" y="1752600"/>
            <a:ext cx="3810000" cy="3733800"/>
          </a:xfrm>
        </p:spPr>
        <p:txBody>
          <a:bodyPr/>
          <a:lstStyle/>
          <a:p>
            <a:pPr marL="0" indent="0">
              <a:lnSpc>
                <a:spcPct val="110000"/>
              </a:lnSpc>
              <a:buFontTx/>
              <a:buNone/>
              <a:defRPr/>
            </a:pPr>
            <a:r>
              <a:rPr lang="en-US" altLang="en-US" sz="2000" dirty="0" smtClean="0">
                <a:latin typeface="+mj-lt"/>
              </a:rPr>
              <a:t>8: Other Procedures</a:t>
            </a:r>
          </a:p>
          <a:p>
            <a:pPr marL="0" indent="0">
              <a:lnSpc>
                <a:spcPct val="110000"/>
              </a:lnSpc>
              <a:buFontTx/>
              <a:buNone/>
              <a:defRPr/>
            </a:pPr>
            <a:r>
              <a:rPr lang="en-US" altLang="en-US" sz="2000" dirty="0" smtClean="0">
                <a:latin typeface="+mj-lt"/>
              </a:rPr>
              <a:t>9: Chiropractic</a:t>
            </a:r>
          </a:p>
          <a:p>
            <a:pPr marL="0" indent="0">
              <a:lnSpc>
                <a:spcPct val="90000"/>
              </a:lnSpc>
              <a:buFontTx/>
              <a:buNone/>
              <a:defRPr/>
            </a:pPr>
            <a:r>
              <a:rPr lang="en-US" altLang="en-US" sz="2000" dirty="0" smtClean="0">
                <a:latin typeface="+mj-lt"/>
              </a:rPr>
              <a:t>B: Imaging</a:t>
            </a:r>
          </a:p>
          <a:p>
            <a:pPr marL="0" indent="0">
              <a:lnSpc>
                <a:spcPct val="90000"/>
              </a:lnSpc>
              <a:buFontTx/>
              <a:buNone/>
              <a:defRPr/>
            </a:pPr>
            <a:r>
              <a:rPr lang="en-US" altLang="en-US" sz="2000" dirty="0" smtClean="0">
                <a:latin typeface="+mj-lt"/>
              </a:rPr>
              <a:t>C: Nuclear Medicine</a:t>
            </a:r>
          </a:p>
          <a:p>
            <a:pPr marL="0" indent="0">
              <a:lnSpc>
                <a:spcPct val="90000"/>
              </a:lnSpc>
              <a:buFontTx/>
              <a:buNone/>
              <a:defRPr/>
            </a:pPr>
            <a:r>
              <a:rPr lang="en-US" altLang="en-US" sz="2000" dirty="0" smtClean="0">
                <a:latin typeface="+mj-lt"/>
              </a:rPr>
              <a:t>D: Radiation Oncology</a:t>
            </a:r>
          </a:p>
          <a:p>
            <a:pPr marL="457200" indent="-457200">
              <a:lnSpc>
                <a:spcPct val="90000"/>
              </a:lnSpc>
              <a:buFontTx/>
              <a:buNone/>
              <a:defRPr/>
            </a:pPr>
            <a:r>
              <a:rPr lang="en-US" altLang="en-US" sz="2000" dirty="0" smtClean="0">
                <a:latin typeface="+mj-lt"/>
              </a:rPr>
              <a:t>F: Physical Rehabilitation and Diagnostic Audiology</a:t>
            </a:r>
          </a:p>
          <a:p>
            <a:pPr marL="0" indent="0">
              <a:lnSpc>
                <a:spcPct val="90000"/>
              </a:lnSpc>
              <a:buFontTx/>
              <a:buNone/>
              <a:defRPr/>
            </a:pPr>
            <a:r>
              <a:rPr lang="en-US" altLang="en-US" sz="2000" dirty="0" smtClean="0">
                <a:latin typeface="+mj-lt"/>
              </a:rPr>
              <a:t>G: Mental Health</a:t>
            </a:r>
          </a:p>
          <a:p>
            <a:pPr marL="0" indent="0">
              <a:lnSpc>
                <a:spcPct val="90000"/>
              </a:lnSpc>
              <a:buFontTx/>
              <a:buNone/>
              <a:defRPr/>
            </a:pPr>
            <a:r>
              <a:rPr lang="en-US" altLang="en-US" sz="2000" dirty="0" smtClean="0">
                <a:latin typeface="+mj-lt"/>
              </a:rPr>
              <a:t>H: Substance Abuse Treatment</a:t>
            </a:r>
            <a:endParaRPr lang="en-US" sz="2000" dirty="0" smtClean="0">
              <a:latin typeface="+mj-lt"/>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9418" name="Group 26"/>
          <p:cNvGraphicFramePr>
            <a:graphicFrameLocks noGrp="1"/>
          </p:cNvGraphicFramePr>
          <p:nvPr/>
        </p:nvGraphicFramePr>
        <p:xfrm>
          <a:off x="528638" y="1587500"/>
          <a:ext cx="7945437" cy="5194355"/>
        </p:xfrm>
        <a:graphic>
          <a:graphicData uri="http://schemas.openxmlformats.org/drawingml/2006/table">
            <a:tbl>
              <a:tblPr/>
              <a:tblGrid>
                <a:gridCol w="2170112"/>
                <a:gridCol w="3059113"/>
                <a:gridCol w="1185862"/>
                <a:gridCol w="1530350"/>
              </a:tblGrid>
              <a:tr h="761826">
                <a:tc gridSpan="4">
                  <a:txBody>
                    <a:bodyPr/>
                    <a:lstStyle/>
                    <a:p>
                      <a:pPr marL="342900" marR="0" lvl="0" indent="-331788" algn="l" defTabSz="914400" rtl="0" eaLnBrk="0" fontAlgn="base" latinLnBrk="0" hangingPunct="0">
                        <a:lnSpc>
                          <a:spcPct val="100000"/>
                        </a:lnSpc>
                        <a:spcBef>
                          <a:spcPct val="0"/>
                        </a:spcBef>
                        <a:spcAft>
                          <a:spcPct val="0"/>
                        </a:spcAft>
                        <a:buClr>
                          <a:schemeClr val="tx1"/>
                        </a:buClr>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kumimoji="0" lang="en-US" sz="1400" b="1" i="0" u="none" strike="noStrike" cap="none" normalizeH="0" baseline="0" dirty="0" smtClean="0">
                          <a:ln>
                            <a:noFill/>
                          </a:ln>
                          <a:solidFill>
                            <a:srgbClr val="000000"/>
                          </a:solidFill>
                          <a:effectLst/>
                          <a:latin typeface="+mj-lt"/>
                          <a:ea typeface="ＭＳ Ｐゴシック" pitchFamily="34" charset="-128"/>
                          <a:cs typeface="Times New Roman" pitchFamily="18" charset="0"/>
                        </a:rPr>
                        <a:t>0:</a:t>
                      </a:r>
                      <a:r>
                        <a:rPr kumimoji="0" lang="en-US" sz="1400" b="0" i="0" u="none" strike="noStrike" cap="none" normalizeH="0" baseline="0" dirty="0" smtClean="0">
                          <a:ln>
                            <a:noFill/>
                          </a:ln>
                          <a:solidFill>
                            <a:srgbClr val="000000"/>
                          </a:solidFill>
                          <a:effectLst/>
                          <a:latin typeface="+mj-lt"/>
                          <a:ea typeface="ＭＳ Ｐゴシック" pitchFamily="34" charset="-128"/>
                          <a:cs typeface="Times New Roman" pitchFamily="18" charset="0"/>
                        </a:rPr>
                        <a:t> </a:t>
                      </a:r>
                      <a:r>
                        <a:rPr kumimoji="0" lang="en-US" sz="1400" b="1" i="0" u="none" strike="noStrike" cap="none" normalizeH="0" baseline="0" dirty="0" smtClean="0">
                          <a:ln>
                            <a:noFill/>
                          </a:ln>
                          <a:solidFill>
                            <a:srgbClr val="000000"/>
                          </a:solidFill>
                          <a:effectLst/>
                          <a:latin typeface="+mj-lt"/>
                          <a:ea typeface="ＭＳ Ｐゴシック" pitchFamily="34" charset="-128"/>
                          <a:cs typeface="Times New Roman" pitchFamily="18" charset="0"/>
                        </a:rPr>
                        <a:t>Medical and Surgical Section</a:t>
                      </a:r>
                    </a:p>
                    <a:p>
                      <a:pPr marL="342900" marR="0" lvl="0" indent="-331788" algn="l" defTabSz="914400" rtl="0" eaLnBrk="0" fontAlgn="base" latinLnBrk="0" hangingPunct="0">
                        <a:lnSpc>
                          <a:spcPct val="100000"/>
                        </a:lnSpc>
                        <a:spcBef>
                          <a:spcPct val="0"/>
                        </a:spcBef>
                        <a:spcAft>
                          <a:spcPct val="0"/>
                        </a:spcAft>
                        <a:buClr>
                          <a:schemeClr val="tx1"/>
                        </a:buClr>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kumimoji="0" lang="en-US" sz="1400" b="1" i="0" u="none" strike="noStrike" cap="none" normalizeH="0" baseline="0" dirty="0" smtClean="0">
                          <a:ln>
                            <a:noFill/>
                          </a:ln>
                          <a:solidFill>
                            <a:srgbClr val="000000"/>
                          </a:solidFill>
                          <a:effectLst/>
                          <a:latin typeface="+mj-lt"/>
                          <a:ea typeface="ＭＳ Ｐゴシック" pitchFamily="34" charset="-128"/>
                          <a:cs typeface="Times New Roman" pitchFamily="18" charset="0"/>
                        </a:rPr>
                        <a:t>D Gastrointestinal System</a:t>
                      </a:r>
                    </a:p>
                    <a:p>
                      <a:pPr marL="342900" marR="0" lvl="0" indent="-331788" algn="l" defTabSz="914400" rtl="0" eaLnBrk="0" fontAlgn="base" latinLnBrk="0" hangingPunct="0">
                        <a:lnSpc>
                          <a:spcPct val="100000"/>
                        </a:lnSpc>
                        <a:spcBef>
                          <a:spcPct val="0"/>
                        </a:spcBef>
                        <a:spcAft>
                          <a:spcPct val="0"/>
                        </a:spcAft>
                        <a:buClr>
                          <a:schemeClr val="tx1"/>
                        </a:buClr>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kumimoji="0" lang="en-US" sz="1400" b="1" i="0" u="none" strike="noStrike" cap="none" normalizeH="0" baseline="0" dirty="0" smtClean="0">
                          <a:ln>
                            <a:noFill/>
                          </a:ln>
                          <a:solidFill>
                            <a:srgbClr val="000000"/>
                          </a:solidFill>
                          <a:effectLst/>
                          <a:latin typeface="+mj-lt"/>
                          <a:ea typeface="ＭＳ Ｐゴシック" pitchFamily="34" charset="-128"/>
                          <a:cs typeface="Times New Roman" pitchFamily="18" charset="0"/>
                        </a:rPr>
                        <a:t>B</a:t>
                      </a:r>
                      <a:r>
                        <a:rPr kumimoji="0" lang="en-US" sz="1400" b="0" i="0" u="none" strike="noStrike" cap="none" normalizeH="0" baseline="0" dirty="0" smtClean="0">
                          <a:ln>
                            <a:noFill/>
                          </a:ln>
                          <a:solidFill>
                            <a:srgbClr val="000000"/>
                          </a:solidFill>
                          <a:effectLst/>
                          <a:latin typeface="+mj-lt"/>
                          <a:ea typeface="ＭＳ Ｐゴシック" pitchFamily="34" charset="-128"/>
                          <a:cs typeface="Times New Roman" pitchFamily="18" charset="0"/>
                        </a:rPr>
                        <a:t>: </a:t>
                      </a:r>
                      <a:r>
                        <a:rPr kumimoji="0" lang="en-US" sz="1400" b="1" i="0" u="none" strike="noStrike" cap="none" normalizeH="0" baseline="0" dirty="0" smtClean="0">
                          <a:ln>
                            <a:noFill/>
                          </a:ln>
                          <a:solidFill>
                            <a:srgbClr val="000000"/>
                          </a:solidFill>
                          <a:effectLst/>
                          <a:latin typeface="+mj-lt"/>
                          <a:ea typeface="ＭＳ Ｐゴシック" pitchFamily="34" charset="-128"/>
                          <a:cs typeface="Times New Roman" pitchFamily="18" charset="0"/>
                        </a:rPr>
                        <a:t>EXCISION: Cutting out or off, without replacement, a portion of a body part.</a:t>
                      </a:r>
                    </a:p>
                  </a:txBody>
                  <a:tcPr marT="45709" marB="457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r>
              <a:tr h="287271">
                <a:tc>
                  <a:txBody>
                    <a:bodyPr/>
                    <a:lstStyle/>
                    <a:p>
                      <a:pPr marL="342900" marR="0" lvl="0" indent="-342900" algn="ctr" defTabSz="914400" rtl="0" eaLnBrk="0" fontAlgn="base" latinLnBrk="0" hangingPunct="0">
                        <a:lnSpc>
                          <a:spcPct val="100000"/>
                        </a:lnSpc>
                        <a:spcBef>
                          <a:spcPct val="0"/>
                        </a:spcBef>
                        <a:spcAft>
                          <a:spcPct val="0"/>
                        </a:spcAft>
                        <a:buClr>
                          <a:schemeClr val="tx1"/>
                        </a:buClr>
                        <a:buSzTx/>
                        <a:buFontTx/>
                        <a:buNone/>
                        <a:tabLst>
                          <a:tab pos="2811463" algn="l"/>
                          <a:tab pos="5622925" algn="l"/>
                        </a:tabLst>
                      </a:pPr>
                      <a:r>
                        <a:rPr kumimoji="0" lang="en-US" sz="900" b="0" i="0" u="none" strike="noStrike" cap="none" normalizeH="0" baseline="0" dirty="0" smtClean="0">
                          <a:ln>
                            <a:noFill/>
                          </a:ln>
                          <a:solidFill>
                            <a:srgbClr val="000000"/>
                          </a:solidFill>
                          <a:effectLst/>
                          <a:latin typeface="+mj-lt"/>
                          <a:ea typeface="ＭＳ Ｐゴシック" pitchFamily="34" charset="-128"/>
                          <a:cs typeface="Times New Roman" pitchFamily="18" charset="0"/>
                        </a:rPr>
                        <a:t>Body Part</a:t>
                      </a:r>
                      <a:endParaRPr kumimoji="0" lang="en-US" sz="1600" b="0" i="0" u="none" strike="noStrike" cap="none" normalizeH="0" baseline="0" dirty="0" smtClean="0">
                        <a:ln>
                          <a:noFill/>
                        </a:ln>
                        <a:solidFill>
                          <a:srgbClr val="000000"/>
                        </a:solidFill>
                        <a:effectLst/>
                        <a:latin typeface="+mj-lt"/>
                        <a:ea typeface="ＭＳ Ｐゴシック" pitchFamily="34" charset="-128"/>
                        <a:cs typeface="Times New Roman" pitchFamily="18" charset="0"/>
                      </a:endParaRPr>
                    </a:p>
                  </a:txBody>
                  <a:tcPr marT="45709" marB="457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
                          <a:schemeClr val="tx1"/>
                        </a:buClr>
                        <a:buSzTx/>
                        <a:buFontTx/>
                        <a:buNone/>
                        <a:tabLst/>
                      </a:pPr>
                      <a:r>
                        <a:rPr kumimoji="0" lang="en-US" sz="900" b="0" i="0" u="none" strike="noStrike" cap="none" normalizeH="0" baseline="0" smtClean="0">
                          <a:ln>
                            <a:noFill/>
                          </a:ln>
                          <a:solidFill>
                            <a:srgbClr val="000000"/>
                          </a:solidFill>
                          <a:effectLst/>
                          <a:latin typeface="+mj-lt"/>
                          <a:ea typeface="ＭＳ Ｐゴシック" pitchFamily="34" charset="-128"/>
                          <a:cs typeface="Times New Roman" pitchFamily="18" charset="0"/>
                        </a:rPr>
                        <a:t>Approach</a:t>
                      </a:r>
                      <a:endParaRPr kumimoji="0" lang="en-US" sz="1600" b="0" i="0" u="none" strike="noStrike" cap="none" normalizeH="0" baseline="0" smtClean="0">
                        <a:ln>
                          <a:noFill/>
                        </a:ln>
                        <a:solidFill>
                          <a:srgbClr val="000000"/>
                        </a:solidFill>
                        <a:effectLst/>
                        <a:latin typeface="+mj-lt"/>
                        <a:ea typeface="ＭＳ Ｐゴシック" pitchFamily="34" charset="-128"/>
                        <a:cs typeface="Times New Roman" pitchFamily="18" charset="0"/>
                      </a:endParaRPr>
                    </a:p>
                  </a:txBody>
                  <a:tcPr marT="45709" marB="457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
                          <a:schemeClr val="tx1"/>
                        </a:buClr>
                        <a:buSzTx/>
                        <a:buFontTx/>
                        <a:buNone/>
                        <a:tabLst/>
                      </a:pPr>
                      <a:r>
                        <a:rPr kumimoji="0" lang="en-US" sz="900" b="0" i="0" u="none" strike="noStrike" cap="none" normalizeH="0" baseline="0" smtClean="0">
                          <a:ln>
                            <a:noFill/>
                          </a:ln>
                          <a:solidFill>
                            <a:srgbClr val="000000"/>
                          </a:solidFill>
                          <a:effectLst/>
                          <a:latin typeface="+mj-lt"/>
                          <a:ea typeface="ＭＳ Ｐゴシック" pitchFamily="34" charset="-128"/>
                          <a:cs typeface="Times New Roman" pitchFamily="18" charset="0"/>
                        </a:rPr>
                        <a:t>Device</a:t>
                      </a:r>
                      <a:endParaRPr kumimoji="0" lang="en-US" sz="1600" b="0" i="0" u="none" strike="noStrike" cap="none" normalizeH="0" baseline="0" smtClean="0">
                        <a:ln>
                          <a:noFill/>
                        </a:ln>
                        <a:solidFill>
                          <a:srgbClr val="000000"/>
                        </a:solidFill>
                        <a:effectLst/>
                        <a:latin typeface="+mj-lt"/>
                        <a:ea typeface="ＭＳ Ｐゴシック" pitchFamily="34" charset="-128"/>
                        <a:cs typeface="Times New Roman" pitchFamily="18" charset="0"/>
                      </a:endParaRPr>
                    </a:p>
                  </a:txBody>
                  <a:tcPr marT="45709" marB="457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
                          <a:schemeClr val="tx1"/>
                        </a:buClr>
                        <a:buSzTx/>
                        <a:buFontTx/>
                        <a:buNone/>
                        <a:tabLst>
                          <a:tab pos="10477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kumimoji="0" lang="en-US" sz="900" b="0" i="0" u="none" strike="noStrike" cap="none" normalizeH="0" baseline="0" smtClean="0">
                          <a:ln>
                            <a:noFill/>
                          </a:ln>
                          <a:solidFill>
                            <a:srgbClr val="000000"/>
                          </a:solidFill>
                          <a:effectLst/>
                          <a:latin typeface="+mj-lt"/>
                          <a:ea typeface="ＭＳ Ｐゴシック" pitchFamily="34" charset="-128"/>
                          <a:cs typeface="Times New Roman" pitchFamily="18" charset="0"/>
                        </a:rPr>
                        <a:t>Qualifier</a:t>
                      </a:r>
                      <a:endParaRPr kumimoji="0" lang="en-US" sz="1600" b="0" i="0" u="none" strike="noStrike" cap="none" normalizeH="0" baseline="0" smtClean="0">
                        <a:ln>
                          <a:noFill/>
                        </a:ln>
                        <a:solidFill>
                          <a:srgbClr val="000000"/>
                        </a:solidFill>
                        <a:effectLst/>
                        <a:latin typeface="+mj-lt"/>
                        <a:ea typeface="ＭＳ Ｐゴシック" pitchFamily="34" charset="-128"/>
                        <a:cs typeface="Times New Roman" pitchFamily="18" charset="0"/>
                      </a:endParaRPr>
                    </a:p>
                  </a:txBody>
                  <a:tcPr marT="45709" marB="457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145203">
                <a:tc>
                  <a:txBody>
                    <a:bodyPr/>
                    <a:lstStyle/>
                    <a:p>
                      <a:pPr marL="342900" marR="0" lvl="0" indent="-342900" algn="l" defTabSz="914400" rtl="0" eaLnBrk="0" fontAlgn="base" latinLnBrk="0" hangingPunct="0">
                        <a:lnSpc>
                          <a:spcPct val="100000"/>
                        </a:lnSpc>
                        <a:spcBef>
                          <a:spcPct val="0"/>
                        </a:spcBef>
                        <a:spcAft>
                          <a:spcPct val="0"/>
                        </a:spcAft>
                        <a:buClr>
                          <a:schemeClr val="tx1"/>
                        </a:buClr>
                        <a:buSzTx/>
                        <a:buFontTx/>
                        <a:buNone/>
                        <a:tabLst>
                          <a:tab pos="103188"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kumimoji="0" lang="en-US" sz="1400" b="0" i="0" u="none" strike="noStrike" cap="none" normalizeH="0" baseline="0" dirty="0" smtClean="0">
                          <a:ln>
                            <a:noFill/>
                          </a:ln>
                          <a:solidFill>
                            <a:srgbClr val="000000"/>
                          </a:solidFill>
                          <a:effectLst/>
                          <a:latin typeface="+mj-lt"/>
                          <a:ea typeface="ＭＳ Ｐゴシック" pitchFamily="34" charset="-128"/>
                          <a:cs typeface="Times New Roman" pitchFamily="18" charset="0"/>
                        </a:rPr>
                        <a:t>1 </a:t>
                      </a:r>
                      <a:r>
                        <a:rPr kumimoji="0" lang="en-US" sz="1400" b="1" i="0" u="none" strike="noStrike" cap="none" normalizeH="0" baseline="0" dirty="0" smtClean="0">
                          <a:ln>
                            <a:noFill/>
                          </a:ln>
                          <a:solidFill>
                            <a:srgbClr val="000000"/>
                          </a:solidFill>
                          <a:effectLst/>
                          <a:latin typeface="+mj-lt"/>
                          <a:ea typeface="ＭＳ Ｐゴシック" pitchFamily="34" charset="-128"/>
                          <a:cs typeface="Times New Roman" pitchFamily="18" charset="0"/>
                        </a:rPr>
                        <a:t>Esophagus, Upper</a:t>
                      </a:r>
                    </a:p>
                    <a:p>
                      <a:pPr marL="342900" marR="0" lvl="0" indent="-342900" algn="l" defTabSz="914400" rtl="0" eaLnBrk="0" fontAlgn="base" latinLnBrk="0" hangingPunct="0">
                        <a:lnSpc>
                          <a:spcPct val="100000"/>
                        </a:lnSpc>
                        <a:spcBef>
                          <a:spcPct val="0"/>
                        </a:spcBef>
                        <a:spcAft>
                          <a:spcPct val="0"/>
                        </a:spcAft>
                        <a:buClr>
                          <a:schemeClr val="tx1"/>
                        </a:buClr>
                        <a:buSzTx/>
                        <a:buFontTx/>
                        <a:buNone/>
                        <a:tabLst>
                          <a:tab pos="103188"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kumimoji="0" lang="en-US" sz="1200" b="0" i="0" u="none" strike="noStrike" cap="none" normalizeH="0" baseline="0" dirty="0" smtClean="0">
                          <a:ln>
                            <a:noFill/>
                          </a:ln>
                          <a:solidFill>
                            <a:srgbClr val="000000"/>
                          </a:solidFill>
                          <a:effectLst/>
                          <a:latin typeface="+mj-lt"/>
                          <a:ea typeface="ＭＳ Ｐゴシック" pitchFamily="34" charset="-128"/>
                          <a:cs typeface="Times New Roman" pitchFamily="18" charset="0"/>
                        </a:rPr>
                        <a:t>2 Esophagus, Middle</a:t>
                      </a:r>
                    </a:p>
                    <a:p>
                      <a:pPr marL="342900" marR="0" lvl="0" indent="-342900" algn="l" defTabSz="914400" rtl="0" eaLnBrk="0" fontAlgn="base" latinLnBrk="0" hangingPunct="0">
                        <a:lnSpc>
                          <a:spcPct val="100000"/>
                        </a:lnSpc>
                        <a:spcBef>
                          <a:spcPct val="0"/>
                        </a:spcBef>
                        <a:spcAft>
                          <a:spcPct val="0"/>
                        </a:spcAft>
                        <a:buClr>
                          <a:schemeClr val="tx1"/>
                        </a:buClr>
                        <a:buSzTx/>
                        <a:buFontTx/>
                        <a:buNone/>
                        <a:tabLst>
                          <a:tab pos="103188"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kumimoji="0" lang="en-US" sz="1200" b="0" i="0" u="none" strike="noStrike" cap="none" normalizeH="0" baseline="0" dirty="0" smtClean="0">
                          <a:ln>
                            <a:noFill/>
                          </a:ln>
                          <a:solidFill>
                            <a:srgbClr val="000000"/>
                          </a:solidFill>
                          <a:effectLst/>
                          <a:latin typeface="+mj-lt"/>
                          <a:ea typeface="ＭＳ Ｐゴシック" pitchFamily="34" charset="-128"/>
                          <a:cs typeface="Times New Roman" pitchFamily="18" charset="0"/>
                        </a:rPr>
                        <a:t>3 Esophagus, Lower</a:t>
                      </a:r>
                    </a:p>
                    <a:p>
                      <a:pPr marL="342900" marR="0" lvl="0" indent="-342900" algn="l" defTabSz="914400" rtl="0" eaLnBrk="0" fontAlgn="base" latinLnBrk="0" hangingPunct="0">
                        <a:lnSpc>
                          <a:spcPct val="100000"/>
                        </a:lnSpc>
                        <a:spcBef>
                          <a:spcPct val="0"/>
                        </a:spcBef>
                        <a:spcAft>
                          <a:spcPct val="0"/>
                        </a:spcAft>
                        <a:buClr>
                          <a:schemeClr val="tx1"/>
                        </a:buClr>
                        <a:buSzTx/>
                        <a:buFontTx/>
                        <a:buNone/>
                        <a:tabLst>
                          <a:tab pos="103188"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kumimoji="0" lang="en-US" sz="1200" b="0" i="0" u="none" strike="noStrike" cap="none" normalizeH="0" baseline="0" dirty="0" smtClean="0">
                          <a:ln>
                            <a:noFill/>
                          </a:ln>
                          <a:solidFill>
                            <a:srgbClr val="000000"/>
                          </a:solidFill>
                          <a:effectLst/>
                          <a:latin typeface="+mj-lt"/>
                          <a:ea typeface="ＭＳ Ｐゴシック" pitchFamily="34" charset="-128"/>
                          <a:cs typeface="Times New Roman" pitchFamily="18" charset="0"/>
                        </a:rPr>
                        <a:t>4 </a:t>
                      </a:r>
                      <a:r>
                        <a:rPr kumimoji="0" lang="en-US" sz="1200" b="0" i="0" u="none" strike="noStrike" cap="none" normalizeH="0" baseline="0" dirty="0" err="1" smtClean="0">
                          <a:ln>
                            <a:noFill/>
                          </a:ln>
                          <a:solidFill>
                            <a:srgbClr val="000000"/>
                          </a:solidFill>
                          <a:effectLst/>
                          <a:latin typeface="+mj-lt"/>
                          <a:ea typeface="ＭＳ Ｐゴシック" pitchFamily="34" charset="-128"/>
                          <a:cs typeface="Times New Roman" pitchFamily="18" charset="0"/>
                        </a:rPr>
                        <a:t>EsophagogastricJunction</a:t>
                      </a:r>
                      <a:endParaRPr kumimoji="0" lang="en-US" sz="1200" b="0" i="0" u="none" strike="noStrike" cap="none" normalizeH="0" baseline="0" dirty="0" smtClean="0">
                        <a:ln>
                          <a:noFill/>
                        </a:ln>
                        <a:solidFill>
                          <a:srgbClr val="000000"/>
                        </a:solidFill>
                        <a:effectLst/>
                        <a:latin typeface="+mj-lt"/>
                        <a:ea typeface="ＭＳ Ｐゴシック" pitchFamily="34"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tx1"/>
                        </a:buClr>
                        <a:buSzTx/>
                        <a:buFontTx/>
                        <a:buNone/>
                        <a:tabLst>
                          <a:tab pos="103188"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kumimoji="0" lang="en-US" sz="1200" b="0" i="0" u="none" strike="noStrike" cap="none" normalizeH="0" baseline="0" dirty="0" smtClean="0">
                          <a:ln>
                            <a:noFill/>
                          </a:ln>
                          <a:solidFill>
                            <a:srgbClr val="000000"/>
                          </a:solidFill>
                          <a:effectLst/>
                          <a:latin typeface="+mj-lt"/>
                          <a:ea typeface="ＭＳ Ｐゴシック" pitchFamily="34" charset="-128"/>
                          <a:cs typeface="Times New Roman" pitchFamily="18" charset="0"/>
                        </a:rPr>
                        <a:t>5 Esophagus</a:t>
                      </a:r>
                    </a:p>
                    <a:p>
                      <a:pPr marL="342900" marR="0" lvl="0" indent="-342900" algn="l" defTabSz="914400" rtl="0" eaLnBrk="0" fontAlgn="base" latinLnBrk="0" hangingPunct="0">
                        <a:lnSpc>
                          <a:spcPct val="100000"/>
                        </a:lnSpc>
                        <a:spcBef>
                          <a:spcPct val="0"/>
                        </a:spcBef>
                        <a:spcAft>
                          <a:spcPct val="0"/>
                        </a:spcAft>
                        <a:buClr>
                          <a:schemeClr val="tx1"/>
                        </a:buClr>
                        <a:buSzTx/>
                        <a:buFontTx/>
                        <a:buNone/>
                        <a:tabLst>
                          <a:tab pos="103188"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kumimoji="0" lang="en-US" sz="1200" b="0" i="0" u="none" strike="noStrike" cap="none" normalizeH="0" baseline="0" dirty="0" smtClean="0">
                          <a:ln>
                            <a:noFill/>
                          </a:ln>
                          <a:solidFill>
                            <a:srgbClr val="000000"/>
                          </a:solidFill>
                          <a:effectLst/>
                          <a:latin typeface="+mj-lt"/>
                          <a:ea typeface="ＭＳ Ｐゴシック" pitchFamily="34" charset="-128"/>
                          <a:cs typeface="Times New Roman" pitchFamily="18" charset="0"/>
                        </a:rPr>
                        <a:t>6 Stomach</a:t>
                      </a:r>
                    </a:p>
                    <a:p>
                      <a:pPr marL="342900" marR="0" lvl="0" indent="-342900" algn="l" defTabSz="914400" rtl="0" eaLnBrk="0" fontAlgn="base" latinLnBrk="0" hangingPunct="0">
                        <a:lnSpc>
                          <a:spcPct val="100000"/>
                        </a:lnSpc>
                        <a:spcBef>
                          <a:spcPct val="0"/>
                        </a:spcBef>
                        <a:spcAft>
                          <a:spcPct val="0"/>
                        </a:spcAft>
                        <a:buClr>
                          <a:schemeClr val="tx1"/>
                        </a:buClr>
                        <a:buSzTx/>
                        <a:buFontTx/>
                        <a:buNone/>
                        <a:tabLst>
                          <a:tab pos="103188"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kumimoji="0" lang="en-US" sz="1200" b="0" i="0" u="none" strike="noStrike" cap="none" normalizeH="0" baseline="0" dirty="0" smtClean="0">
                          <a:ln>
                            <a:noFill/>
                          </a:ln>
                          <a:solidFill>
                            <a:srgbClr val="000000"/>
                          </a:solidFill>
                          <a:effectLst/>
                          <a:latin typeface="+mj-lt"/>
                          <a:ea typeface="ＭＳ Ｐゴシック" pitchFamily="34" charset="-128"/>
                          <a:cs typeface="Times New Roman" pitchFamily="18" charset="0"/>
                        </a:rPr>
                        <a:t>7 Stomach, Pylorus</a:t>
                      </a:r>
                    </a:p>
                    <a:p>
                      <a:pPr marL="342900" marR="0" lvl="0" indent="-342900" algn="l" defTabSz="914400" rtl="0" eaLnBrk="0" fontAlgn="base" latinLnBrk="0" hangingPunct="0">
                        <a:lnSpc>
                          <a:spcPct val="100000"/>
                        </a:lnSpc>
                        <a:spcBef>
                          <a:spcPct val="0"/>
                        </a:spcBef>
                        <a:spcAft>
                          <a:spcPct val="0"/>
                        </a:spcAft>
                        <a:buClr>
                          <a:schemeClr val="tx1"/>
                        </a:buClr>
                        <a:buSzTx/>
                        <a:buFontTx/>
                        <a:buNone/>
                        <a:tabLst>
                          <a:tab pos="103188"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kumimoji="0" lang="en-US" sz="1200" b="0" i="0" u="none" strike="noStrike" cap="none" normalizeH="0" baseline="0" dirty="0" smtClean="0">
                          <a:ln>
                            <a:noFill/>
                          </a:ln>
                          <a:solidFill>
                            <a:srgbClr val="000000"/>
                          </a:solidFill>
                          <a:effectLst/>
                          <a:latin typeface="+mj-lt"/>
                          <a:ea typeface="ＭＳ Ｐゴシック" pitchFamily="34" charset="-128"/>
                          <a:cs typeface="Times New Roman" pitchFamily="18" charset="0"/>
                        </a:rPr>
                        <a:t>8 Small Intestine</a:t>
                      </a:r>
                    </a:p>
                    <a:p>
                      <a:pPr marL="342900" marR="0" lvl="0" indent="-342900" algn="l" defTabSz="914400" rtl="0" eaLnBrk="0" fontAlgn="base" latinLnBrk="0" hangingPunct="0">
                        <a:lnSpc>
                          <a:spcPct val="100000"/>
                        </a:lnSpc>
                        <a:spcBef>
                          <a:spcPct val="0"/>
                        </a:spcBef>
                        <a:spcAft>
                          <a:spcPct val="0"/>
                        </a:spcAft>
                        <a:buClr>
                          <a:schemeClr val="tx1"/>
                        </a:buClr>
                        <a:buSzTx/>
                        <a:buFontTx/>
                        <a:buNone/>
                        <a:tabLst>
                          <a:tab pos="103188"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kumimoji="0" lang="en-US" sz="1200" b="0" i="0" u="none" strike="noStrike" cap="none" normalizeH="0" baseline="0" dirty="0" smtClean="0">
                          <a:ln>
                            <a:noFill/>
                          </a:ln>
                          <a:solidFill>
                            <a:srgbClr val="000000"/>
                          </a:solidFill>
                          <a:effectLst/>
                          <a:latin typeface="+mj-lt"/>
                          <a:ea typeface="ＭＳ Ｐゴシック" pitchFamily="34" charset="-128"/>
                          <a:cs typeface="Times New Roman" pitchFamily="18" charset="0"/>
                        </a:rPr>
                        <a:t>9 Duodenum</a:t>
                      </a:r>
                    </a:p>
                    <a:p>
                      <a:pPr marL="342900" marR="0" lvl="0" indent="-342900" algn="l" defTabSz="914400" rtl="0" eaLnBrk="0" fontAlgn="base" latinLnBrk="0" hangingPunct="0">
                        <a:lnSpc>
                          <a:spcPct val="100000"/>
                        </a:lnSpc>
                        <a:spcBef>
                          <a:spcPct val="0"/>
                        </a:spcBef>
                        <a:spcAft>
                          <a:spcPct val="0"/>
                        </a:spcAft>
                        <a:buClr>
                          <a:schemeClr val="tx1"/>
                        </a:buClr>
                        <a:buSzTx/>
                        <a:buFontTx/>
                        <a:buNone/>
                        <a:tabLst>
                          <a:tab pos="103188"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kumimoji="0" lang="en-US" sz="1200" b="0" i="0" u="none" strike="noStrike" cap="none" normalizeH="0" baseline="0" dirty="0" smtClean="0">
                          <a:ln>
                            <a:noFill/>
                          </a:ln>
                          <a:solidFill>
                            <a:srgbClr val="000000"/>
                          </a:solidFill>
                          <a:effectLst/>
                          <a:latin typeface="+mj-lt"/>
                          <a:ea typeface="ＭＳ Ｐゴシック" pitchFamily="34" charset="-128"/>
                          <a:cs typeface="Times New Roman" pitchFamily="18" charset="0"/>
                        </a:rPr>
                        <a:t>A Jejunum</a:t>
                      </a:r>
                    </a:p>
                    <a:p>
                      <a:pPr marL="342900" marR="0" lvl="0" indent="-342900" algn="l" defTabSz="914400" rtl="0" eaLnBrk="0" fontAlgn="base" latinLnBrk="0" hangingPunct="0">
                        <a:lnSpc>
                          <a:spcPct val="100000"/>
                        </a:lnSpc>
                        <a:spcBef>
                          <a:spcPct val="0"/>
                        </a:spcBef>
                        <a:spcAft>
                          <a:spcPct val="0"/>
                        </a:spcAft>
                        <a:buClr>
                          <a:schemeClr val="tx1"/>
                        </a:buClr>
                        <a:buSzTx/>
                        <a:buFontTx/>
                        <a:buNone/>
                        <a:tabLst>
                          <a:tab pos="103188"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kumimoji="0" lang="en-US" sz="1200" b="0" i="0" u="none" strike="noStrike" cap="none" normalizeH="0" baseline="0" dirty="0" smtClean="0">
                          <a:ln>
                            <a:noFill/>
                          </a:ln>
                          <a:solidFill>
                            <a:srgbClr val="000000"/>
                          </a:solidFill>
                          <a:effectLst/>
                          <a:latin typeface="+mj-lt"/>
                          <a:ea typeface="ＭＳ Ｐゴシック" pitchFamily="34" charset="-128"/>
                          <a:cs typeface="Times New Roman" pitchFamily="18" charset="0"/>
                        </a:rPr>
                        <a:t>B Ileum</a:t>
                      </a:r>
                    </a:p>
                    <a:p>
                      <a:pPr marL="342900" marR="0" lvl="0" indent="-342900" algn="l" defTabSz="914400" rtl="0" eaLnBrk="0" fontAlgn="base" latinLnBrk="0" hangingPunct="0">
                        <a:lnSpc>
                          <a:spcPct val="100000"/>
                        </a:lnSpc>
                        <a:spcBef>
                          <a:spcPct val="0"/>
                        </a:spcBef>
                        <a:spcAft>
                          <a:spcPct val="0"/>
                        </a:spcAft>
                        <a:buClr>
                          <a:schemeClr val="tx1"/>
                        </a:buClr>
                        <a:buSzTx/>
                        <a:buFontTx/>
                        <a:buNone/>
                        <a:tabLst>
                          <a:tab pos="103188"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kumimoji="0" lang="pt-BR" sz="1200" b="0" i="0" u="none" strike="noStrike" cap="none" normalizeH="0" baseline="0" dirty="0" smtClean="0">
                          <a:ln>
                            <a:noFill/>
                          </a:ln>
                          <a:solidFill>
                            <a:srgbClr val="000000"/>
                          </a:solidFill>
                          <a:effectLst/>
                          <a:latin typeface="+mj-lt"/>
                          <a:ea typeface="ＭＳ Ｐゴシック" pitchFamily="34" charset="-128"/>
                          <a:cs typeface="Times New Roman" pitchFamily="18" charset="0"/>
                        </a:rPr>
                        <a:t>C Ileocecal Valve</a:t>
                      </a:r>
                      <a:endParaRPr kumimoji="0" lang="en-US" sz="1200" b="0" i="0" u="none" strike="noStrike" cap="none" normalizeH="0" baseline="0" dirty="0" smtClean="0">
                        <a:ln>
                          <a:noFill/>
                        </a:ln>
                        <a:solidFill>
                          <a:srgbClr val="000000"/>
                        </a:solidFill>
                        <a:effectLst/>
                        <a:latin typeface="+mj-lt"/>
                        <a:ea typeface="ＭＳ Ｐゴシック" pitchFamily="34"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tx1"/>
                        </a:buClr>
                        <a:buSzTx/>
                        <a:buFontTx/>
                        <a:buNone/>
                        <a:tabLst>
                          <a:tab pos="103188"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kumimoji="0" lang="pt-BR" sz="1200" b="0" i="0" u="none" strike="noStrike" cap="none" normalizeH="0" baseline="0" dirty="0" smtClean="0">
                          <a:ln>
                            <a:noFill/>
                          </a:ln>
                          <a:solidFill>
                            <a:srgbClr val="000000"/>
                          </a:solidFill>
                          <a:effectLst/>
                          <a:latin typeface="+mj-lt"/>
                          <a:ea typeface="ＭＳ Ｐゴシック" pitchFamily="34" charset="-128"/>
                          <a:cs typeface="Times New Roman" pitchFamily="18" charset="0"/>
                        </a:rPr>
                        <a:t>E Large Intestine</a:t>
                      </a:r>
                      <a:endParaRPr kumimoji="0" lang="en-US" sz="1200" b="0" i="0" u="none" strike="noStrike" cap="none" normalizeH="0" baseline="0" dirty="0" smtClean="0">
                        <a:ln>
                          <a:noFill/>
                        </a:ln>
                        <a:solidFill>
                          <a:srgbClr val="000000"/>
                        </a:solidFill>
                        <a:effectLst/>
                        <a:latin typeface="+mj-lt"/>
                        <a:ea typeface="ＭＳ Ｐゴシック" pitchFamily="34"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tx1"/>
                        </a:buClr>
                        <a:buSzTx/>
                        <a:buFontTx/>
                        <a:buNone/>
                        <a:tabLst>
                          <a:tab pos="103188"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kumimoji="0" lang="en-US" sz="1200" b="0" i="0" u="none" strike="noStrike" cap="none" normalizeH="0" baseline="0" dirty="0" smtClean="0">
                          <a:ln>
                            <a:noFill/>
                          </a:ln>
                          <a:solidFill>
                            <a:srgbClr val="000000"/>
                          </a:solidFill>
                          <a:effectLst/>
                          <a:latin typeface="+mj-lt"/>
                          <a:ea typeface="ＭＳ Ｐゴシック" pitchFamily="34" charset="-128"/>
                          <a:cs typeface="Times New Roman" pitchFamily="18" charset="0"/>
                        </a:rPr>
                        <a:t>F Large Intestine, Right</a:t>
                      </a:r>
                    </a:p>
                    <a:p>
                      <a:pPr marL="342900" marR="0" lvl="0" indent="-342900" algn="l" defTabSz="914400" rtl="0" eaLnBrk="0" fontAlgn="base" latinLnBrk="0" hangingPunct="0">
                        <a:lnSpc>
                          <a:spcPct val="100000"/>
                        </a:lnSpc>
                        <a:spcBef>
                          <a:spcPct val="0"/>
                        </a:spcBef>
                        <a:spcAft>
                          <a:spcPct val="0"/>
                        </a:spcAft>
                        <a:buClr>
                          <a:schemeClr val="tx1"/>
                        </a:buClr>
                        <a:buSzTx/>
                        <a:buFontTx/>
                        <a:buNone/>
                        <a:tabLst>
                          <a:tab pos="103188"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kumimoji="0" lang="en-US" sz="1200" b="0" i="0" u="none" strike="noStrike" cap="none" normalizeH="0" baseline="0" dirty="0" smtClean="0">
                          <a:ln>
                            <a:noFill/>
                          </a:ln>
                          <a:solidFill>
                            <a:srgbClr val="000000"/>
                          </a:solidFill>
                          <a:effectLst/>
                          <a:latin typeface="+mj-lt"/>
                          <a:ea typeface="ＭＳ Ｐゴシック" pitchFamily="34" charset="-128"/>
                          <a:cs typeface="Times New Roman" pitchFamily="18" charset="0"/>
                        </a:rPr>
                        <a:t>G Large Intestine, Left</a:t>
                      </a:r>
                    </a:p>
                    <a:p>
                      <a:pPr marL="342900" marR="0" lvl="0" indent="-342900" algn="l" defTabSz="914400" rtl="0" eaLnBrk="0" fontAlgn="base" latinLnBrk="0" hangingPunct="0">
                        <a:lnSpc>
                          <a:spcPct val="100000"/>
                        </a:lnSpc>
                        <a:spcBef>
                          <a:spcPct val="0"/>
                        </a:spcBef>
                        <a:spcAft>
                          <a:spcPct val="0"/>
                        </a:spcAft>
                        <a:buClr>
                          <a:schemeClr val="tx1"/>
                        </a:buClr>
                        <a:buSzTx/>
                        <a:buFontTx/>
                        <a:buNone/>
                        <a:tabLst>
                          <a:tab pos="103188"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kumimoji="0" lang="en-US" sz="1200" b="0" i="0" u="none" strike="noStrike" cap="none" normalizeH="0" baseline="0" dirty="0" smtClean="0">
                          <a:ln>
                            <a:noFill/>
                          </a:ln>
                          <a:solidFill>
                            <a:srgbClr val="000000"/>
                          </a:solidFill>
                          <a:effectLst/>
                          <a:latin typeface="+mj-lt"/>
                          <a:ea typeface="ＭＳ Ｐゴシック" pitchFamily="34" charset="-128"/>
                          <a:cs typeface="Times New Roman" pitchFamily="18" charset="0"/>
                        </a:rPr>
                        <a:t>H Cecum</a:t>
                      </a:r>
                    </a:p>
                    <a:p>
                      <a:pPr marL="342900" marR="0" lvl="0" indent="-342900" algn="l" defTabSz="914400" rtl="0" eaLnBrk="0" fontAlgn="base" latinLnBrk="0" hangingPunct="0">
                        <a:lnSpc>
                          <a:spcPct val="100000"/>
                        </a:lnSpc>
                        <a:spcBef>
                          <a:spcPct val="0"/>
                        </a:spcBef>
                        <a:spcAft>
                          <a:spcPct val="0"/>
                        </a:spcAft>
                        <a:buClr>
                          <a:schemeClr val="tx1"/>
                        </a:buClr>
                        <a:buSzTx/>
                        <a:buFontTx/>
                        <a:buNone/>
                        <a:tabLst>
                          <a:tab pos="103188"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kumimoji="0" lang="en-US" sz="1200" b="0" i="0" u="none" strike="noStrike" cap="none" normalizeH="0" baseline="0" dirty="0" smtClean="0">
                          <a:ln>
                            <a:noFill/>
                          </a:ln>
                          <a:solidFill>
                            <a:srgbClr val="000000"/>
                          </a:solidFill>
                          <a:effectLst/>
                          <a:latin typeface="+mj-lt"/>
                          <a:ea typeface="ＭＳ Ｐゴシック" pitchFamily="34" charset="-128"/>
                          <a:cs typeface="Times New Roman" pitchFamily="18" charset="0"/>
                        </a:rPr>
                        <a:t>J Appendix</a:t>
                      </a:r>
                    </a:p>
                    <a:p>
                      <a:pPr marL="342900" marR="0" lvl="0" indent="-342900" algn="l" defTabSz="914400" rtl="0" eaLnBrk="0" fontAlgn="base" latinLnBrk="0" hangingPunct="0">
                        <a:lnSpc>
                          <a:spcPct val="100000"/>
                        </a:lnSpc>
                        <a:spcBef>
                          <a:spcPct val="0"/>
                        </a:spcBef>
                        <a:spcAft>
                          <a:spcPct val="0"/>
                        </a:spcAft>
                        <a:buClr>
                          <a:schemeClr val="tx1"/>
                        </a:buClr>
                        <a:buSzTx/>
                        <a:buFontTx/>
                        <a:buNone/>
                        <a:tabLst>
                          <a:tab pos="103188"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kumimoji="0" lang="en-US" sz="1200" b="0" i="0" u="none" strike="noStrike" cap="none" normalizeH="0" baseline="0" dirty="0" smtClean="0">
                          <a:ln>
                            <a:noFill/>
                          </a:ln>
                          <a:solidFill>
                            <a:srgbClr val="000000"/>
                          </a:solidFill>
                          <a:effectLst/>
                          <a:latin typeface="+mj-lt"/>
                          <a:ea typeface="ＭＳ Ｐゴシック" pitchFamily="34" charset="-128"/>
                          <a:cs typeface="Times New Roman" pitchFamily="18" charset="0"/>
                        </a:rPr>
                        <a:t>K Ascending Colon</a:t>
                      </a:r>
                    </a:p>
                    <a:p>
                      <a:pPr marL="342900" marR="0" lvl="0" indent="-342900" algn="l" defTabSz="914400" rtl="0" eaLnBrk="0" fontAlgn="base" latinLnBrk="0" hangingPunct="0">
                        <a:lnSpc>
                          <a:spcPct val="100000"/>
                        </a:lnSpc>
                        <a:spcBef>
                          <a:spcPct val="0"/>
                        </a:spcBef>
                        <a:spcAft>
                          <a:spcPct val="0"/>
                        </a:spcAft>
                        <a:buClr>
                          <a:schemeClr val="tx1"/>
                        </a:buClr>
                        <a:buSzTx/>
                        <a:buFontTx/>
                        <a:buNone/>
                        <a:tabLst>
                          <a:tab pos="103188"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kumimoji="0" lang="en-US" sz="1200" b="0" i="0" u="none" strike="noStrike" cap="none" normalizeH="0" baseline="0" dirty="0" smtClean="0">
                          <a:ln>
                            <a:noFill/>
                          </a:ln>
                          <a:solidFill>
                            <a:srgbClr val="000000"/>
                          </a:solidFill>
                          <a:effectLst/>
                          <a:latin typeface="+mj-lt"/>
                          <a:ea typeface="ＭＳ Ｐゴシック" pitchFamily="34" charset="-128"/>
                          <a:cs typeface="Times New Roman" pitchFamily="18" charset="0"/>
                        </a:rPr>
                        <a:t>L Transverse Colon</a:t>
                      </a:r>
                    </a:p>
                    <a:p>
                      <a:pPr marL="342900" marR="0" lvl="0" indent="-342900" algn="l" defTabSz="914400" rtl="0" eaLnBrk="0" fontAlgn="base" latinLnBrk="0" hangingPunct="0">
                        <a:lnSpc>
                          <a:spcPct val="100000"/>
                        </a:lnSpc>
                        <a:spcBef>
                          <a:spcPct val="0"/>
                        </a:spcBef>
                        <a:spcAft>
                          <a:spcPct val="0"/>
                        </a:spcAft>
                        <a:buClr>
                          <a:schemeClr val="tx1"/>
                        </a:buClr>
                        <a:buSzTx/>
                        <a:buFontTx/>
                        <a:buNone/>
                        <a:tabLst>
                          <a:tab pos="103188"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kumimoji="0" lang="en-US" sz="1200" b="0" i="0" u="none" strike="noStrike" cap="none" normalizeH="0" baseline="0" dirty="0" smtClean="0">
                          <a:ln>
                            <a:noFill/>
                          </a:ln>
                          <a:solidFill>
                            <a:srgbClr val="000000"/>
                          </a:solidFill>
                          <a:effectLst/>
                          <a:latin typeface="+mj-lt"/>
                          <a:ea typeface="ＭＳ Ｐゴシック" pitchFamily="34" charset="-128"/>
                          <a:cs typeface="Times New Roman" pitchFamily="18" charset="0"/>
                        </a:rPr>
                        <a:t>M Descending Colon</a:t>
                      </a:r>
                    </a:p>
                    <a:p>
                      <a:pPr marL="342900" marR="0" lvl="0" indent="-342900" algn="l" defTabSz="914400" rtl="0" eaLnBrk="0" fontAlgn="base" latinLnBrk="0" hangingPunct="0">
                        <a:lnSpc>
                          <a:spcPct val="100000"/>
                        </a:lnSpc>
                        <a:spcBef>
                          <a:spcPct val="0"/>
                        </a:spcBef>
                        <a:spcAft>
                          <a:spcPct val="0"/>
                        </a:spcAft>
                        <a:buClr>
                          <a:schemeClr val="tx1"/>
                        </a:buClr>
                        <a:buSzTx/>
                        <a:buFontTx/>
                        <a:buNone/>
                        <a:tabLst>
                          <a:tab pos="103188"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kumimoji="0" lang="en-US" sz="1200" b="0" i="0" u="none" strike="noStrike" cap="none" normalizeH="0" baseline="0" dirty="0" smtClean="0">
                          <a:ln>
                            <a:noFill/>
                          </a:ln>
                          <a:solidFill>
                            <a:srgbClr val="000000"/>
                          </a:solidFill>
                          <a:effectLst/>
                          <a:latin typeface="+mj-lt"/>
                          <a:ea typeface="ＭＳ Ｐゴシック" pitchFamily="34" charset="-128"/>
                          <a:cs typeface="Times New Roman" pitchFamily="18" charset="0"/>
                        </a:rPr>
                        <a:t>N Sigmoid Colon</a:t>
                      </a:r>
                    </a:p>
                    <a:p>
                      <a:pPr marL="342900" marR="0" lvl="0" indent="-342900" algn="l" defTabSz="914400" rtl="0" eaLnBrk="0" fontAlgn="base" latinLnBrk="0" hangingPunct="0">
                        <a:lnSpc>
                          <a:spcPct val="100000"/>
                        </a:lnSpc>
                        <a:spcBef>
                          <a:spcPct val="0"/>
                        </a:spcBef>
                        <a:spcAft>
                          <a:spcPct val="0"/>
                        </a:spcAft>
                        <a:buClr>
                          <a:schemeClr val="tx1"/>
                        </a:buClr>
                        <a:buSzTx/>
                        <a:buFontTx/>
                        <a:buNone/>
                        <a:tabLst>
                          <a:tab pos="103188"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kumimoji="0" lang="en-US" sz="1200" b="0" i="0" u="none" strike="noStrike" cap="none" normalizeH="0" baseline="0" dirty="0" smtClean="0">
                          <a:ln>
                            <a:noFill/>
                          </a:ln>
                          <a:solidFill>
                            <a:srgbClr val="000000"/>
                          </a:solidFill>
                          <a:effectLst/>
                          <a:latin typeface="+mj-lt"/>
                          <a:ea typeface="ＭＳ Ｐゴシック" pitchFamily="34" charset="-128"/>
                          <a:cs typeface="Times New Roman" pitchFamily="18" charset="0"/>
                        </a:rPr>
                        <a:t>P Rectum</a:t>
                      </a:r>
                    </a:p>
                  </a:txBody>
                  <a:tcPr marT="45709" marB="457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288925" algn="l" defTabSz="914400" rtl="0" eaLnBrk="0" fontAlgn="base" latinLnBrk="0" hangingPunct="0">
                        <a:lnSpc>
                          <a:spcPct val="100000"/>
                        </a:lnSpc>
                        <a:spcBef>
                          <a:spcPct val="0"/>
                        </a:spcBef>
                        <a:spcAft>
                          <a:spcPct val="0"/>
                        </a:spcAft>
                        <a:buClr>
                          <a:schemeClr val="tx1"/>
                        </a:buClr>
                        <a:buSzTx/>
                        <a:buFontTx/>
                        <a:buNone/>
                        <a:tabLst>
                          <a:tab pos="160338" algn="l"/>
                          <a:tab pos="217488"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kumimoji="0" lang="en-US" sz="1400" b="1" i="0" u="none" strike="noStrike" cap="none" normalizeH="0" baseline="0" dirty="0" smtClean="0">
                          <a:ln>
                            <a:noFill/>
                          </a:ln>
                          <a:solidFill>
                            <a:srgbClr val="000000"/>
                          </a:solidFill>
                          <a:effectLst/>
                          <a:latin typeface="+mj-lt"/>
                          <a:ea typeface="ＭＳ Ｐゴシック" pitchFamily="34" charset="-128"/>
                          <a:cs typeface="Times New Roman" pitchFamily="18" charset="0"/>
                        </a:rPr>
                        <a:t>0 Open</a:t>
                      </a:r>
                    </a:p>
                    <a:p>
                      <a:pPr marL="342900" marR="0" lvl="0" indent="-288925" algn="l" defTabSz="914400" rtl="0" eaLnBrk="0" fontAlgn="base" latinLnBrk="0" hangingPunct="0">
                        <a:lnSpc>
                          <a:spcPct val="100000"/>
                        </a:lnSpc>
                        <a:spcBef>
                          <a:spcPct val="0"/>
                        </a:spcBef>
                        <a:spcAft>
                          <a:spcPct val="0"/>
                        </a:spcAft>
                        <a:buClr>
                          <a:schemeClr val="tx1"/>
                        </a:buClr>
                        <a:buSzTx/>
                        <a:buFontTx/>
                        <a:buNone/>
                        <a:tabLst>
                          <a:tab pos="160338" algn="l"/>
                          <a:tab pos="217488"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kumimoji="0" lang="en-US" sz="1200" b="0" i="0" u="none" strike="noStrike" cap="none" normalizeH="0" baseline="0" dirty="0" smtClean="0">
                          <a:ln>
                            <a:noFill/>
                          </a:ln>
                          <a:solidFill>
                            <a:srgbClr val="000000"/>
                          </a:solidFill>
                          <a:effectLst/>
                          <a:latin typeface="+mj-lt"/>
                          <a:ea typeface="ＭＳ Ｐゴシック" pitchFamily="34" charset="-128"/>
                          <a:cs typeface="Times New Roman" pitchFamily="18" charset="0"/>
                        </a:rPr>
                        <a:t>2 Open Endoscopic	</a:t>
                      </a:r>
                    </a:p>
                    <a:p>
                      <a:pPr marL="342900" marR="0" lvl="0" indent="-288925" algn="l" defTabSz="914400" rtl="0" eaLnBrk="0" fontAlgn="base" latinLnBrk="0" hangingPunct="0">
                        <a:lnSpc>
                          <a:spcPct val="100000"/>
                        </a:lnSpc>
                        <a:spcBef>
                          <a:spcPct val="0"/>
                        </a:spcBef>
                        <a:spcAft>
                          <a:spcPct val="0"/>
                        </a:spcAft>
                        <a:buClr>
                          <a:schemeClr val="tx1"/>
                        </a:buClr>
                        <a:buSzTx/>
                        <a:buFontTx/>
                        <a:buNone/>
                        <a:tabLst>
                          <a:tab pos="160338" algn="l"/>
                          <a:tab pos="217488"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kumimoji="0" lang="en-US" sz="1200" b="0" i="0" u="none" strike="noStrike" cap="none" normalizeH="0" baseline="0" dirty="0" smtClean="0">
                          <a:ln>
                            <a:noFill/>
                          </a:ln>
                          <a:solidFill>
                            <a:srgbClr val="000000"/>
                          </a:solidFill>
                          <a:effectLst/>
                          <a:latin typeface="+mj-lt"/>
                          <a:ea typeface="ＭＳ Ｐゴシック" pitchFamily="34" charset="-128"/>
                          <a:cs typeface="Times New Roman" pitchFamily="18" charset="0"/>
                        </a:rPr>
                        <a:t>3 Percutaneous </a:t>
                      </a:r>
                    </a:p>
                    <a:p>
                      <a:pPr marL="342900" marR="0" lvl="0" indent="-288925" algn="l" defTabSz="914400" rtl="0" eaLnBrk="0" fontAlgn="base" latinLnBrk="0" hangingPunct="0">
                        <a:lnSpc>
                          <a:spcPct val="100000"/>
                        </a:lnSpc>
                        <a:spcBef>
                          <a:spcPct val="0"/>
                        </a:spcBef>
                        <a:spcAft>
                          <a:spcPct val="0"/>
                        </a:spcAft>
                        <a:buClr>
                          <a:schemeClr val="tx1"/>
                        </a:buClr>
                        <a:buSzTx/>
                        <a:buFontTx/>
                        <a:buNone/>
                        <a:tabLst>
                          <a:tab pos="160338" algn="l"/>
                          <a:tab pos="217488"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kumimoji="0" lang="en-US" sz="1200" b="0" i="0" u="none" strike="noStrike" cap="none" normalizeH="0" baseline="0" dirty="0" smtClean="0">
                          <a:ln>
                            <a:noFill/>
                          </a:ln>
                          <a:solidFill>
                            <a:srgbClr val="000000"/>
                          </a:solidFill>
                          <a:effectLst/>
                          <a:latin typeface="+mj-lt"/>
                          <a:ea typeface="ＭＳ Ｐゴシック" pitchFamily="34" charset="-128"/>
                          <a:cs typeface="Times New Roman" pitchFamily="18" charset="0"/>
                        </a:rPr>
                        <a:t>4 Percutaneous Endoscopic </a:t>
                      </a:r>
                    </a:p>
                    <a:p>
                      <a:pPr marL="342900" marR="0" lvl="0" indent="-288925" algn="l" defTabSz="914400" rtl="0" eaLnBrk="0" fontAlgn="base" latinLnBrk="0" hangingPunct="0">
                        <a:lnSpc>
                          <a:spcPct val="100000"/>
                        </a:lnSpc>
                        <a:spcBef>
                          <a:spcPct val="0"/>
                        </a:spcBef>
                        <a:spcAft>
                          <a:spcPct val="0"/>
                        </a:spcAft>
                        <a:buClr>
                          <a:schemeClr val="tx1"/>
                        </a:buClr>
                        <a:buSzTx/>
                        <a:buFontTx/>
                        <a:buNone/>
                        <a:tabLst>
                          <a:tab pos="160338" algn="l"/>
                          <a:tab pos="217488"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kumimoji="0" lang="en-US" sz="1200" b="0" i="0" u="none" strike="noStrike" cap="none" normalizeH="0" baseline="0" dirty="0" smtClean="0">
                          <a:ln>
                            <a:noFill/>
                          </a:ln>
                          <a:solidFill>
                            <a:srgbClr val="000000"/>
                          </a:solidFill>
                          <a:effectLst/>
                          <a:latin typeface="+mj-lt"/>
                          <a:ea typeface="ＭＳ Ｐゴシック" pitchFamily="34" charset="-128"/>
                          <a:cs typeface="Times New Roman" pitchFamily="18" charset="0"/>
                        </a:rPr>
                        <a:t>7 Via Natural or Artificial Opening</a:t>
                      </a:r>
                    </a:p>
                    <a:p>
                      <a:pPr marL="342900" marR="0" lvl="0" indent="-288925" algn="l" defTabSz="914400" rtl="0" eaLnBrk="0" fontAlgn="base" latinLnBrk="0" hangingPunct="0">
                        <a:lnSpc>
                          <a:spcPct val="100000"/>
                        </a:lnSpc>
                        <a:spcBef>
                          <a:spcPct val="0"/>
                        </a:spcBef>
                        <a:spcAft>
                          <a:spcPct val="0"/>
                        </a:spcAft>
                        <a:buClr>
                          <a:schemeClr val="tx1"/>
                        </a:buClr>
                        <a:buSzTx/>
                        <a:buFontTx/>
                        <a:buNone/>
                        <a:tabLst>
                          <a:tab pos="160338" algn="l"/>
                          <a:tab pos="217488"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kumimoji="0" lang="en-US" sz="1200" b="0" i="0" u="none" strike="noStrike" cap="none" normalizeH="0" baseline="0" dirty="0" smtClean="0">
                          <a:ln>
                            <a:noFill/>
                          </a:ln>
                          <a:solidFill>
                            <a:srgbClr val="000000"/>
                          </a:solidFill>
                          <a:effectLst/>
                          <a:latin typeface="+mj-lt"/>
                          <a:ea typeface="ＭＳ Ｐゴシック" pitchFamily="34" charset="-128"/>
                          <a:cs typeface="Times New Roman" pitchFamily="18" charset="0"/>
                        </a:rPr>
                        <a:t>8 Via Natural or Artificial Opening</a:t>
                      </a:r>
                    </a:p>
                    <a:p>
                      <a:pPr marL="342900" marR="0" lvl="0" indent="-288925" algn="l" defTabSz="914400" rtl="0" eaLnBrk="0" fontAlgn="base" latinLnBrk="0" hangingPunct="0">
                        <a:lnSpc>
                          <a:spcPct val="100000"/>
                        </a:lnSpc>
                        <a:spcBef>
                          <a:spcPct val="0"/>
                        </a:spcBef>
                        <a:spcAft>
                          <a:spcPct val="0"/>
                        </a:spcAft>
                        <a:buClr>
                          <a:schemeClr val="tx1"/>
                        </a:buClr>
                        <a:buSzTx/>
                        <a:buFontTx/>
                        <a:buNone/>
                        <a:tabLst>
                          <a:tab pos="160338" algn="l"/>
                          <a:tab pos="217488"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kumimoji="0" lang="en-US" sz="1200" b="0" i="0" u="none" strike="noStrike" cap="none" normalizeH="0" baseline="0" dirty="0" smtClean="0">
                          <a:ln>
                            <a:noFill/>
                          </a:ln>
                          <a:solidFill>
                            <a:srgbClr val="000000"/>
                          </a:solidFill>
                          <a:effectLst/>
                          <a:latin typeface="+mj-lt"/>
                          <a:ea typeface="ＭＳ Ｐゴシック" pitchFamily="34" charset="-128"/>
                          <a:cs typeface="Times New Roman" pitchFamily="18" charset="0"/>
                        </a:rPr>
                        <a:t> Endoscopic</a:t>
                      </a:r>
                    </a:p>
                  </a:txBody>
                  <a:tcPr marT="45709" marB="457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
                          <a:schemeClr val="tx1"/>
                        </a:buClr>
                        <a:buSzTx/>
                        <a:buFontTx/>
                        <a:buNone/>
                        <a:tabLst/>
                      </a:pPr>
                      <a:r>
                        <a:rPr kumimoji="0" lang="en-US" sz="1400" b="1" i="0" u="none" strike="noStrike" cap="none" normalizeH="0" baseline="0" dirty="0" smtClean="0">
                          <a:ln>
                            <a:noFill/>
                          </a:ln>
                          <a:solidFill>
                            <a:srgbClr val="000000"/>
                          </a:solidFill>
                          <a:effectLst/>
                          <a:latin typeface="+mj-lt"/>
                          <a:ea typeface="ＭＳ Ｐゴシック" pitchFamily="34" charset="-128"/>
                          <a:cs typeface="Times New Roman" pitchFamily="18" charset="0"/>
                        </a:rPr>
                        <a:t>Z No Device</a:t>
                      </a:r>
                    </a:p>
                  </a:txBody>
                  <a:tcPr marT="45709" marB="457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
                          <a:schemeClr val="tx1"/>
                        </a:buClr>
                        <a:buSzTx/>
                        <a:buFontTx/>
                        <a:buNone/>
                        <a:tabLst>
                          <a:tab pos="10477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kumimoji="0" lang="en-US" sz="1200" b="0" i="0" u="none" strike="noStrike" cap="none" normalizeH="0" baseline="0" dirty="0" smtClean="0">
                          <a:ln>
                            <a:noFill/>
                          </a:ln>
                          <a:solidFill>
                            <a:srgbClr val="000000"/>
                          </a:solidFill>
                          <a:effectLst/>
                          <a:latin typeface="+mj-lt"/>
                          <a:ea typeface="ＭＳ Ｐゴシック" pitchFamily="34" charset="-128"/>
                          <a:cs typeface="Times New Roman" pitchFamily="18" charset="0"/>
                        </a:rPr>
                        <a:t>X Diagnostic</a:t>
                      </a:r>
                    </a:p>
                    <a:p>
                      <a:pPr marL="342900" marR="0" lvl="0" indent="-342900" algn="l" defTabSz="914400" rtl="0" eaLnBrk="0" fontAlgn="base" latinLnBrk="0" hangingPunct="0">
                        <a:lnSpc>
                          <a:spcPct val="100000"/>
                        </a:lnSpc>
                        <a:spcBef>
                          <a:spcPct val="0"/>
                        </a:spcBef>
                        <a:spcAft>
                          <a:spcPct val="0"/>
                        </a:spcAft>
                        <a:buClr>
                          <a:schemeClr val="tx1"/>
                        </a:buClr>
                        <a:buSzTx/>
                        <a:buFontTx/>
                        <a:buNone/>
                        <a:tabLst>
                          <a:tab pos="10477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kumimoji="0" lang="en-US" sz="1400" b="1" i="0" u="none" strike="noStrike" cap="none" normalizeH="0" baseline="0" dirty="0" smtClean="0">
                          <a:ln>
                            <a:noFill/>
                          </a:ln>
                          <a:solidFill>
                            <a:srgbClr val="000000"/>
                          </a:solidFill>
                          <a:effectLst/>
                          <a:latin typeface="+mj-lt"/>
                          <a:ea typeface="ＭＳ Ｐゴシック" pitchFamily="34" charset="-128"/>
                          <a:cs typeface="Times New Roman" pitchFamily="18" charset="0"/>
                        </a:rPr>
                        <a:t>Z No Qualifier</a:t>
                      </a:r>
                    </a:p>
                  </a:txBody>
                  <a:tcPr marT="45709" marB="457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8453" name="Text Box 22"/>
          <p:cNvSpPr txBox="1">
            <a:spLocks noChangeArrowheads="1"/>
          </p:cNvSpPr>
          <p:nvPr/>
        </p:nvSpPr>
        <p:spPr bwMode="auto">
          <a:xfrm>
            <a:off x="842963" y="46038"/>
            <a:ext cx="778668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3200" b="1">
                <a:solidFill>
                  <a:schemeClr val="tx1"/>
                </a:solidFill>
                <a:latin typeface="Gill Sans MT" pitchFamily="34" charset="0"/>
                <a:ea typeface="ＭＳ Ｐゴシック" pitchFamily="34" charset="-128"/>
              </a:defRPr>
            </a:lvl1pPr>
            <a:lvl2pPr marL="742950" indent="-285750" eaLnBrk="0" hangingPunct="0">
              <a:defRPr sz="3200" b="1">
                <a:solidFill>
                  <a:schemeClr val="tx1"/>
                </a:solidFill>
                <a:latin typeface="Gill Sans MT" pitchFamily="34" charset="0"/>
                <a:ea typeface="ＭＳ Ｐゴシック" pitchFamily="34" charset="-128"/>
              </a:defRPr>
            </a:lvl2pPr>
            <a:lvl3pPr marL="1143000" indent="-228600" eaLnBrk="0" hangingPunct="0">
              <a:defRPr sz="3200" b="1">
                <a:solidFill>
                  <a:schemeClr val="tx1"/>
                </a:solidFill>
                <a:latin typeface="Gill Sans MT" pitchFamily="34" charset="0"/>
                <a:ea typeface="ＭＳ Ｐゴシック" pitchFamily="34" charset="-128"/>
              </a:defRPr>
            </a:lvl3pPr>
            <a:lvl4pPr marL="1600200" indent="-228600" eaLnBrk="0" hangingPunct="0">
              <a:defRPr sz="3200" b="1">
                <a:solidFill>
                  <a:schemeClr val="tx1"/>
                </a:solidFill>
                <a:latin typeface="Gill Sans MT" pitchFamily="34" charset="0"/>
                <a:ea typeface="ＭＳ Ｐゴシック" pitchFamily="34" charset="-128"/>
              </a:defRPr>
            </a:lvl4pPr>
            <a:lvl5pPr marL="2057400" indent="-228600" eaLnBrk="0" hangingPunct="0">
              <a:defRPr sz="3200" b="1">
                <a:solidFill>
                  <a:schemeClr val="tx1"/>
                </a:solidFill>
                <a:latin typeface="Gill Sans MT" pitchFamily="34" charset="0"/>
                <a:ea typeface="ＭＳ Ｐゴシック" pitchFamily="34" charset="-128"/>
              </a:defRPr>
            </a:lvl5pPr>
            <a:lvl6pPr marL="2514600" indent="-228600" eaLnBrk="0" fontAlgn="base" hangingPunct="0">
              <a:spcBef>
                <a:spcPct val="0"/>
              </a:spcBef>
              <a:spcAft>
                <a:spcPct val="0"/>
              </a:spcAft>
              <a:defRPr sz="3200" b="1">
                <a:solidFill>
                  <a:schemeClr val="tx1"/>
                </a:solidFill>
                <a:latin typeface="Gill Sans MT" pitchFamily="34" charset="0"/>
                <a:ea typeface="ＭＳ Ｐゴシック" pitchFamily="34" charset="-128"/>
              </a:defRPr>
            </a:lvl6pPr>
            <a:lvl7pPr marL="2971800" indent="-228600" eaLnBrk="0" fontAlgn="base" hangingPunct="0">
              <a:spcBef>
                <a:spcPct val="0"/>
              </a:spcBef>
              <a:spcAft>
                <a:spcPct val="0"/>
              </a:spcAft>
              <a:defRPr sz="3200" b="1">
                <a:solidFill>
                  <a:schemeClr val="tx1"/>
                </a:solidFill>
                <a:latin typeface="Gill Sans MT" pitchFamily="34" charset="0"/>
                <a:ea typeface="ＭＳ Ｐゴシック" pitchFamily="34" charset="-128"/>
              </a:defRPr>
            </a:lvl7pPr>
            <a:lvl8pPr marL="3429000" indent="-228600" eaLnBrk="0" fontAlgn="base" hangingPunct="0">
              <a:spcBef>
                <a:spcPct val="0"/>
              </a:spcBef>
              <a:spcAft>
                <a:spcPct val="0"/>
              </a:spcAft>
              <a:defRPr sz="3200" b="1">
                <a:solidFill>
                  <a:schemeClr val="tx1"/>
                </a:solidFill>
                <a:latin typeface="Gill Sans MT" pitchFamily="34" charset="0"/>
                <a:ea typeface="ＭＳ Ｐゴシック" pitchFamily="34" charset="-128"/>
              </a:defRPr>
            </a:lvl8pPr>
            <a:lvl9pPr marL="3886200" indent="-228600" eaLnBrk="0" fontAlgn="base" hangingPunct="0">
              <a:spcBef>
                <a:spcPct val="0"/>
              </a:spcBef>
              <a:spcAft>
                <a:spcPct val="0"/>
              </a:spcAft>
              <a:defRPr sz="3200" b="1">
                <a:solidFill>
                  <a:schemeClr val="tx1"/>
                </a:solidFill>
                <a:latin typeface="Gill Sans MT" pitchFamily="34" charset="0"/>
                <a:ea typeface="ＭＳ Ｐゴシック" pitchFamily="34" charset="-128"/>
              </a:defRPr>
            </a:lvl9pPr>
          </a:lstStyle>
          <a:p>
            <a:pPr defTabSz="914400" eaLnBrk="1" hangingPunct="1"/>
            <a:endParaRPr lang="en-US"/>
          </a:p>
        </p:txBody>
      </p:sp>
      <p:sp>
        <p:nvSpPr>
          <p:cNvPr id="18454" name="Rectangle 23"/>
          <p:cNvSpPr>
            <a:spLocks noChangeArrowheads="1"/>
          </p:cNvSpPr>
          <p:nvPr/>
        </p:nvSpPr>
        <p:spPr bwMode="auto">
          <a:xfrm>
            <a:off x="312738" y="461963"/>
            <a:ext cx="838835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914400"/>
            <a:r>
              <a:rPr lang="en-US"/>
              <a:t>Example ICD-10 and Esophageal Surgery </a:t>
            </a:r>
          </a:p>
          <a:p>
            <a:pPr defTabSz="914400"/>
            <a:r>
              <a:rPr lang="en-US"/>
              <a:t>ICD-10-PCS Code: 0DB10ZZ</a:t>
            </a:r>
          </a:p>
        </p:txBody>
      </p:sp>
    </p:spTree>
  </p:cSld>
  <p:clrMapOvr>
    <a:masterClrMapping/>
  </p:clrMapOvr>
  <p:transition>
    <p:pull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idx="4294967295"/>
          </p:nvPr>
        </p:nvSpPr>
        <p:spPr>
          <a:xfrm>
            <a:off x="457200" y="76200"/>
            <a:ext cx="8215313" cy="1374775"/>
          </a:xfrm>
        </p:spPr>
        <p:txBody>
          <a:bodyPr/>
          <a:lstStyle/>
          <a:p>
            <a:pPr algn="ctr"/>
            <a:r>
              <a:rPr lang="en-US" b="1" smtClean="0">
                <a:latin typeface="Gill Sans MT" pitchFamily="34" charset="0"/>
              </a:rPr>
              <a:t>AAPC - ICD-10 Quick Facts</a:t>
            </a:r>
            <a:br>
              <a:rPr lang="en-US" b="1" smtClean="0">
                <a:latin typeface="Gill Sans MT" pitchFamily="34" charset="0"/>
              </a:rPr>
            </a:br>
            <a:r>
              <a:rPr lang="en-US" b="1" smtClean="0">
                <a:latin typeface="Gill Sans MT" pitchFamily="34" charset="0"/>
              </a:rPr>
              <a:t>155,00 codes</a:t>
            </a:r>
          </a:p>
        </p:txBody>
      </p:sp>
      <p:graphicFrame>
        <p:nvGraphicFramePr>
          <p:cNvPr id="4" name="Chart 3" descr="AAPC-ICD-10 Quick Facts"/>
          <p:cNvGraphicFramePr/>
          <p:nvPr/>
        </p:nvGraphicFramePr>
        <p:xfrm>
          <a:off x="609028" y="1541254"/>
          <a:ext cx="7627494" cy="2944362"/>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10"/>
          <p:cNvSpPr txBox="1"/>
          <p:nvPr/>
        </p:nvSpPr>
        <p:spPr>
          <a:xfrm>
            <a:off x="1970088" y="1704975"/>
            <a:ext cx="1827212" cy="390525"/>
          </a:xfrm>
          <a:prstGeom prst="rect">
            <a:avLst/>
          </a:prstGeom>
          <a:solidFill>
            <a:srgbClr val="00B0F0"/>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defRPr/>
            </a:pPr>
            <a:r>
              <a:rPr lang="en-US" sz="2200" dirty="0">
                <a:solidFill>
                  <a:schemeClr val="bg1"/>
                </a:solidFill>
                <a:latin typeface="Calibri" pitchFamily="34" charset="0"/>
                <a:cs typeface="Calibri" pitchFamily="34" charset="0"/>
              </a:rPr>
              <a:t>Diagnosis</a:t>
            </a:r>
          </a:p>
        </p:txBody>
      </p:sp>
      <p:sp>
        <p:nvSpPr>
          <p:cNvPr id="6" name="TextBox 11"/>
          <p:cNvSpPr txBox="1"/>
          <p:nvPr/>
        </p:nvSpPr>
        <p:spPr>
          <a:xfrm>
            <a:off x="4886325" y="1704975"/>
            <a:ext cx="1855788" cy="390525"/>
          </a:xfrm>
          <a:prstGeom prst="rect">
            <a:avLst/>
          </a:prstGeom>
          <a:solidFill>
            <a:srgbClr val="FFD442"/>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defRPr/>
            </a:pPr>
            <a:r>
              <a:rPr lang="en-US" sz="2200" dirty="0">
                <a:solidFill>
                  <a:schemeClr val="bg1"/>
                </a:solidFill>
                <a:latin typeface="Calibri" pitchFamily="34" charset="0"/>
                <a:cs typeface="Calibri" pitchFamily="34" charset="0"/>
              </a:rPr>
              <a:t>Procedure</a:t>
            </a:r>
          </a:p>
        </p:txBody>
      </p:sp>
      <p:sp>
        <p:nvSpPr>
          <p:cNvPr id="19462" name="TextBox 7"/>
          <p:cNvSpPr txBox="1">
            <a:spLocks noChangeArrowheads="1"/>
          </p:cNvSpPr>
          <p:nvPr/>
        </p:nvSpPr>
        <p:spPr bwMode="auto">
          <a:xfrm>
            <a:off x="1341438" y="4630738"/>
            <a:ext cx="6489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a:solidFill>
                  <a:schemeClr val="tx1"/>
                </a:solidFill>
                <a:latin typeface="Gill Sans MT" pitchFamily="34" charset="0"/>
                <a:ea typeface="ＭＳ Ｐゴシック" pitchFamily="34" charset="-128"/>
              </a:defRPr>
            </a:lvl1pPr>
            <a:lvl2pPr marL="742950" indent="-285750" eaLnBrk="0" hangingPunct="0">
              <a:defRPr sz="3200" b="1">
                <a:solidFill>
                  <a:schemeClr val="tx1"/>
                </a:solidFill>
                <a:latin typeface="Gill Sans MT" pitchFamily="34" charset="0"/>
                <a:ea typeface="ＭＳ Ｐゴシック" pitchFamily="34" charset="-128"/>
              </a:defRPr>
            </a:lvl2pPr>
            <a:lvl3pPr marL="1143000" indent="-228600" eaLnBrk="0" hangingPunct="0">
              <a:defRPr sz="3200" b="1">
                <a:solidFill>
                  <a:schemeClr val="tx1"/>
                </a:solidFill>
                <a:latin typeface="Gill Sans MT" pitchFamily="34" charset="0"/>
                <a:ea typeface="ＭＳ Ｐゴシック" pitchFamily="34" charset="-128"/>
              </a:defRPr>
            </a:lvl3pPr>
            <a:lvl4pPr marL="1600200" indent="-228600" eaLnBrk="0" hangingPunct="0">
              <a:defRPr sz="3200" b="1">
                <a:solidFill>
                  <a:schemeClr val="tx1"/>
                </a:solidFill>
                <a:latin typeface="Gill Sans MT" pitchFamily="34" charset="0"/>
                <a:ea typeface="ＭＳ Ｐゴシック" pitchFamily="34" charset="-128"/>
              </a:defRPr>
            </a:lvl4pPr>
            <a:lvl5pPr marL="2057400" indent="-228600" eaLnBrk="0" hangingPunct="0">
              <a:defRPr sz="3200" b="1">
                <a:solidFill>
                  <a:schemeClr val="tx1"/>
                </a:solidFill>
                <a:latin typeface="Gill Sans MT" pitchFamily="34" charset="0"/>
                <a:ea typeface="ＭＳ Ｐゴシック" pitchFamily="34" charset="-128"/>
              </a:defRPr>
            </a:lvl5pPr>
            <a:lvl6pPr marL="2514600" indent="-228600" defTabSz="457200" eaLnBrk="0" fontAlgn="base" hangingPunct="0">
              <a:spcBef>
                <a:spcPct val="0"/>
              </a:spcBef>
              <a:spcAft>
                <a:spcPct val="0"/>
              </a:spcAft>
              <a:defRPr sz="3200" b="1">
                <a:solidFill>
                  <a:schemeClr val="tx1"/>
                </a:solidFill>
                <a:latin typeface="Gill Sans MT" pitchFamily="34" charset="0"/>
                <a:ea typeface="ＭＳ Ｐゴシック" pitchFamily="34" charset="-128"/>
              </a:defRPr>
            </a:lvl6pPr>
            <a:lvl7pPr marL="2971800" indent="-228600" defTabSz="457200" eaLnBrk="0" fontAlgn="base" hangingPunct="0">
              <a:spcBef>
                <a:spcPct val="0"/>
              </a:spcBef>
              <a:spcAft>
                <a:spcPct val="0"/>
              </a:spcAft>
              <a:defRPr sz="3200" b="1">
                <a:solidFill>
                  <a:schemeClr val="tx1"/>
                </a:solidFill>
                <a:latin typeface="Gill Sans MT" pitchFamily="34" charset="0"/>
                <a:ea typeface="ＭＳ Ｐゴシック" pitchFamily="34" charset="-128"/>
              </a:defRPr>
            </a:lvl7pPr>
            <a:lvl8pPr marL="3429000" indent="-228600" defTabSz="457200" eaLnBrk="0" fontAlgn="base" hangingPunct="0">
              <a:spcBef>
                <a:spcPct val="0"/>
              </a:spcBef>
              <a:spcAft>
                <a:spcPct val="0"/>
              </a:spcAft>
              <a:defRPr sz="3200" b="1">
                <a:solidFill>
                  <a:schemeClr val="tx1"/>
                </a:solidFill>
                <a:latin typeface="Gill Sans MT" pitchFamily="34" charset="0"/>
                <a:ea typeface="ＭＳ Ｐゴシック" pitchFamily="34" charset="-128"/>
              </a:defRPr>
            </a:lvl8pPr>
            <a:lvl9pPr marL="3886200" indent="-228600" defTabSz="457200" eaLnBrk="0" fontAlgn="base" hangingPunct="0">
              <a:spcBef>
                <a:spcPct val="0"/>
              </a:spcBef>
              <a:spcAft>
                <a:spcPct val="0"/>
              </a:spcAft>
              <a:defRPr sz="3200" b="1">
                <a:solidFill>
                  <a:schemeClr val="tx1"/>
                </a:solidFill>
                <a:latin typeface="Gill Sans MT" pitchFamily="34" charset="0"/>
                <a:ea typeface="ＭＳ Ｐゴシック" pitchFamily="34" charset="-128"/>
              </a:defRPr>
            </a:lvl9pPr>
          </a:lstStyle>
          <a:p>
            <a:pPr eaLnBrk="1" hangingPunct="1"/>
            <a:r>
              <a:rPr lang="en-US" sz="1200" i="1">
                <a:latin typeface="Calibri" pitchFamily="34" charset="0"/>
              </a:rPr>
              <a:t>* Source: </a:t>
            </a:r>
            <a:r>
              <a:rPr lang="en-US" sz="1200" b="0" i="1">
                <a:latin typeface="Calibri" pitchFamily="34" charset="0"/>
              </a:rPr>
              <a:t>AAPC Presentation; </a:t>
            </a:r>
            <a:r>
              <a:rPr lang="en-US" sz="1200" b="0" i="1">
                <a:solidFill>
                  <a:srgbClr val="000000"/>
                </a:solidFill>
                <a:latin typeface="Calibri" pitchFamily="34" charset="0"/>
              </a:rPr>
              <a:t>ICD-10 will Change Everything; Deborah Grider,  President &amp; CEO AAPC</a:t>
            </a:r>
            <a:endParaRPr lang="en-US" sz="1200" b="0" i="1">
              <a:latin typeface="Calibri"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b="0" smtClean="0">
                <a:latin typeface="Arial" charset="0"/>
              </a:rPr>
              <a:t>ICD-10 Fact</a:t>
            </a:r>
          </a:p>
        </p:txBody>
      </p:sp>
      <p:sp>
        <p:nvSpPr>
          <p:cNvPr id="20483" name="Rectangle 3"/>
          <p:cNvSpPr>
            <a:spLocks noGrp="1" noChangeArrowheads="1"/>
          </p:cNvSpPr>
          <p:nvPr>
            <p:ph type="body" idx="1"/>
          </p:nvPr>
        </p:nvSpPr>
        <p:spPr/>
        <p:txBody>
          <a:bodyPr/>
          <a:lstStyle/>
          <a:p>
            <a:pPr marL="0" indent="0">
              <a:buFontTx/>
              <a:buNone/>
              <a:defRPr/>
            </a:pPr>
            <a:r>
              <a:rPr lang="en-US" sz="3200" dirty="0" smtClean="0">
                <a:latin typeface="+mj-lt"/>
              </a:rPr>
              <a:t>Many to 1 relationship</a:t>
            </a:r>
          </a:p>
          <a:p>
            <a:pPr>
              <a:defRPr/>
            </a:pPr>
            <a:r>
              <a:rPr lang="en-US" dirty="0" smtClean="0">
                <a:latin typeface="+mj-lt"/>
              </a:rPr>
              <a:t>Only 20% of ICD-9 codes have a precise 1:1 mapping to ICD-10</a:t>
            </a:r>
          </a:p>
          <a:p>
            <a:pPr>
              <a:defRPr/>
            </a:pPr>
            <a:r>
              <a:rPr lang="en-US" dirty="0" smtClean="0">
                <a:latin typeface="+mj-lt"/>
              </a:rPr>
              <a:t>No straightforward crosswalk fix </a:t>
            </a:r>
          </a:p>
          <a:p>
            <a:pPr>
              <a:defRPr/>
            </a:pPr>
            <a:r>
              <a:rPr lang="en-US" dirty="0" smtClean="0">
                <a:latin typeface="+mj-lt"/>
              </a:rPr>
              <a:t>Example: Fracture of the Radius</a:t>
            </a:r>
          </a:p>
          <a:p>
            <a:pPr lvl="1">
              <a:defRPr/>
            </a:pPr>
            <a:r>
              <a:rPr lang="en-US" sz="2800" dirty="0" smtClean="0">
                <a:latin typeface="+mj-lt"/>
              </a:rPr>
              <a:t>ICD-9 = 33 codes</a:t>
            </a:r>
          </a:p>
          <a:p>
            <a:pPr lvl="1">
              <a:defRPr/>
            </a:pPr>
            <a:r>
              <a:rPr lang="en-US" sz="2800" dirty="0" smtClean="0">
                <a:latin typeface="+mj-lt"/>
              </a:rPr>
              <a:t>ICD-10 = 1818 codes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Title 1"/>
          <p:cNvSpPr>
            <a:spLocks noGrp="1"/>
          </p:cNvSpPr>
          <p:nvPr>
            <p:ph type="title" idx="4294967295"/>
          </p:nvPr>
        </p:nvSpPr>
        <p:spPr>
          <a:xfrm>
            <a:off x="457200" y="76200"/>
            <a:ext cx="8686800" cy="1066800"/>
          </a:xfrm>
        </p:spPr>
        <p:txBody>
          <a:bodyPr/>
          <a:lstStyle/>
          <a:p>
            <a:pPr eaLnBrk="1" hangingPunct="1"/>
            <a:r>
              <a:rPr lang="en-US" b="1" smtClean="0"/>
              <a:t>How is IHS Approaching ICD-10?</a:t>
            </a:r>
          </a:p>
        </p:txBody>
      </p:sp>
      <p:sp>
        <p:nvSpPr>
          <p:cNvPr id="21507" name="Content Placeholder 2"/>
          <p:cNvSpPr>
            <a:spLocks noGrp="1"/>
          </p:cNvSpPr>
          <p:nvPr>
            <p:ph idx="4294967295"/>
          </p:nvPr>
        </p:nvSpPr>
        <p:spPr/>
        <p:txBody>
          <a:bodyPr/>
          <a:lstStyle/>
          <a:p>
            <a:pPr eaLnBrk="1" hangingPunct="1">
              <a:defRPr/>
            </a:pPr>
            <a:r>
              <a:rPr lang="en-US" sz="2000" dirty="0" smtClean="0">
                <a:latin typeface="+mj-lt"/>
              </a:rPr>
              <a:t>Established an ICD-10 Steering Committee </a:t>
            </a:r>
          </a:p>
          <a:p>
            <a:pPr lvl="1" eaLnBrk="1" hangingPunct="1">
              <a:defRPr/>
            </a:pPr>
            <a:r>
              <a:rPr lang="en-US" sz="2000" dirty="0" smtClean="0">
                <a:latin typeface="+mj-lt"/>
              </a:rPr>
              <a:t>Building organizational awareness and commitment</a:t>
            </a:r>
          </a:p>
          <a:p>
            <a:pPr lvl="1" eaLnBrk="1" hangingPunct="1">
              <a:defRPr/>
            </a:pPr>
            <a:r>
              <a:rPr lang="en-US" sz="2000" dirty="0" smtClean="0">
                <a:latin typeface="+mj-lt"/>
              </a:rPr>
              <a:t>Identified key stakeholders (HIM, IT, Business Office &amp; Revenue Cycle, Clinical) </a:t>
            </a:r>
          </a:p>
          <a:p>
            <a:pPr eaLnBrk="1" hangingPunct="1">
              <a:defRPr/>
            </a:pPr>
            <a:r>
              <a:rPr lang="en-US" sz="2000" dirty="0" smtClean="0">
                <a:latin typeface="+mj-lt"/>
              </a:rPr>
              <a:t>Evaluating systems and interfaces where codes are captured, exchanged, and reported </a:t>
            </a:r>
          </a:p>
          <a:p>
            <a:pPr lvl="1" eaLnBrk="1" hangingPunct="1">
              <a:defRPr/>
            </a:pPr>
            <a:r>
              <a:rPr lang="en-US" sz="2000" dirty="0" smtClean="0">
                <a:latin typeface="+mj-lt"/>
              </a:rPr>
              <a:t>Assessing areas of risk</a:t>
            </a:r>
          </a:p>
          <a:p>
            <a:pPr lvl="1" eaLnBrk="1" hangingPunct="1">
              <a:defRPr/>
            </a:pPr>
            <a:r>
              <a:rPr lang="en-US" sz="2000" dirty="0" smtClean="0">
                <a:latin typeface="+mj-lt"/>
              </a:rPr>
              <a:t>Identifying all systems that assign, utilize or store diagnosis codes</a:t>
            </a:r>
          </a:p>
          <a:p>
            <a:pPr lvl="1" eaLnBrk="1" hangingPunct="1">
              <a:defRPr/>
            </a:pPr>
            <a:r>
              <a:rPr lang="en-US" sz="2000" dirty="0" smtClean="0">
                <a:latin typeface="+mj-lt"/>
              </a:rPr>
              <a:t>Identifying all processes/policies that utilize diagnosis codes </a:t>
            </a:r>
          </a:p>
          <a:p>
            <a:pPr lvl="1" eaLnBrk="1" hangingPunct="1">
              <a:defRPr/>
            </a:pPr>
            <a:r>
              <a:rPr lang="en-US" sz="2000" dirty="0" smtClean="0">
                <a:latin typeface="+mj-lt"/>
              </a:rPr>
              <a:t>Identifying all contractors and business partners that rely on diagnosis codes </a:t>
            </a:r>
          </a:p>
          <a:p>
            <a:pPr lvl="1" eaLnBrk="1" hangingPunct="1">
              <a:defRPr/>
            </a:pPr>
            <a:r>
              <a:rPr lang="en-US" sz="2000" dirty="0" smtClean="0">
                <a:latin typeface="+mj-lt"/>
              </a:rPr>
              <a:t>Obtaining vendor commitment for readiness </a:t>
            </a:r>
          </a:p>
          <a:p>
            <a:pPr lvl="1" eaLnBrk="1" hangingPunct="1">
              <a:defRPr/>
            </a:pPr>
            <a:r>
              <a:rPr lang="en-US" sz="2000" dirty="0" smtClean="0">
                <a:latin typeface="+mj-lt"/>
              </a:rPr>
              <a:t>Evaluating interface engine support of ICD-10 </a:t>
            </a:r>
          </a:p>
          <a:p>
            <a:pPr eaLnBrk="1" hangingPunct="1">
              <a:defRPr/>
            </a:pPr>
            <a:r>
              <a:rPr lang="en-US" sz="2000" dirty="0" smtClean="0">
                <a:latin typeface="+mj-lt"/>
              </a:rPr>
              <a:t>Developing a plan and beginning implementation activities</a:t>
            </a:r>
            <a:endParaRPr lang="en-US" dirty="0" smtClean="0">
              <a:latin typeface="+mj-lt"/>
            </a:endParaRPr>
          </a:p>
        </p:txBody>
      </p:sp>
      <p:sp>
        <p:nvSpPr>
          <p:cNvPr id="21508" name="Slide Number Placeholder 4"/>
          <p:cNvSpPr txBox="1">
            <a:spLocks/>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a:solidFill>
                  <a:schemeClr val="tx1"/>
                </a:solidFill>
                <a:latin typeface="Gill Sans MT" pitchFamily="34" charset="0"/>
                <a:ea typeface="ＭＳ Ｐゴシック" pitchFamily="34" charset="-128"/>
              </a:defRPr>
            </a:lvl1pPr>
            <a:lvl2pPr marL="742950" indent="-285750" eaLnBrk="0" hangingPunct="0">
              <a:defRPr sz="3200" b="1">
                <a:solidFill>
                  <a:schemeClr val="tx1"/>
                </a:solidFill>
                <a:latin typeface="Gill Sans MT" pitchFamily="34" charset="0"/>
                <a:ea typeface="ＭＳ Ｐゴシック" pitchFamily="34" charset="-128"/>
              </a:defRPr>
            </a:lvl2pPr>
            <a:lvl3pPr marL="1143000" indent="-228600" eaLnBrk="0" hangingPunct="0">
              <a:defRPr sz="3200" b="1">
                <a:solidFill>
                  <a:schemeClr val="tx1"/>
                </a:solidFill>
                <a:latin typeface="Gill Sans MT" pitchFamily="34" charset="0"/>
                <a:ea typeface="ＭＳ Ｐゴシック" pitchFamily="34" charset="-128"/>
              </a:defRPr>
            </a:lvl3pPr>
            <a:lvl4pPr marL="1600200" indent="-228600" eaLnBrk="0" hangingPunct="0">
              <a:defRPr sz="3200" b="1">
                <a:solidFill>
                  <a:schemeClr val="tx1"/>
                </a:solidFill>
                <a:latin typeface="Gill Sans MT" pitchFamily="34" charset="0"/>
                <a:ea typeface="ＭＳ Ｐゴシック" pitchFamily="34" charset="-128"/>
              </a:defRPr>
            </a:lvl4pPr>
            <a:lvl5pPr marL="2057400" indent="-228600" eaLnBrk="0" hangingPunct="0">
              <a:defRPr sz="3200" b="1">
                <a:solidFill>
                  <a:schemeClr val="tx1"/>
                </a:solidFill>
                <a:latin typeface="Gill Sans MT" pitchFamily="34" charset="0"/>
                <a:ea typeface="ＭＳ Ｐゴシック" pitchFamily="34" charset="-128"/>
              </a:defRPr>
            </a:lvl5pPr>
            <a:lvl6pPr marL="2514600" indent="-228600" defTabSz="457200" eaLnBrk="0" fontAlgn="base" hangingPunct="0">
              <a:spcBef>
                <a:spcPct val="0"/>
              </a:spcBef>
              <a:spcAft>
                <a:spcPct val="0"/>
              </a:spcAft>
              <a:defRPr sz="3200" b="1">
                <a:solidFill>
                  <a:schemeClr val="tx1"/>
                </a:solidFill>
                <a:latin typeface="Gill Sans MT" pitchFamily="34" charset="0"/>
                <a:ea typeface="ＭＳ Ｐゴシック" pitchFamily="34" charset="-128"/>
              </a:defRPr>
            </a:lvl6pPr>
            <a:lvl7pPr marL="2971800" indent="-228600" defTabSz="457200" eaLnBrk="0" fontAlgn="base" hangingPunct="0">
              <a:spcBef>
                <a:spcPct val="0"/>
              </a:spcBef>
              <a:spcAft>
                <a:spcPct val="0"/>
              </a:spcAft>
              <a:defRPr sz="3200" b="1">
                <a:solidFill>
                  <a:schemeClr val="tx1"/>
                </a:solidFill>
                <a:latin typeface="Gill Sans MT" pitchFamily="34" charset="0"/>
                <a:ea typeface="ＭＳ Ｐゴシック" pitchFamily="34" charset="-128"/>
              </a:defRPr>
            </a:lvl7pPr>
            <a:lvl8pPr marL="3429000" indent="-228600" defTabSz="457200" eaLnBrk="0" fontAlgn="base" hangingPunct="0">
              <a:spcBef>
                <a:spcPct val="0"/>
              </a:spcBef>
              <a:spcAft>
                <a:spcPct val="0"/>
              </a:spcAft>
              <a:defRPr sz="3200" b="1">
                <a:solidFill>
                  <a:schemeClr val="tx1"/>
                </a:solidFill>
                <a:latin typeface="Gill Sans MT" pitchFamily="34" charset="0"/>
                <a:ea typeface="ＭＳ Ｐゴシック" pitchFamily="34" charset="-128"/>
              </a:defRPr>
            </a:lvl8pPr>
            <a:lvl9pPr marL="3886200" indent="-228600" defTabSz="457200" eaLnBrk="0" fontAlgn="base" hangingPunct="0">
              <a:spcBef>
                <a:spcPct val="0"/>
              </a:spcBef>
              <a:spcAft>
                <a:spcPct val="0"/>
              </a:spcAft>
              <a:defRPr sz="3200" b="1">
                <a:solidFill>
                  <a:schemeClr val="tx1"/>
                </a:solidFill>
                <a:latin typeface="Gill Sans MT" pitchFamily="34" charset="0"/>
                <a:ea typeface="ＭＳ Ｐゴシック" pitchFamily="34" charset="-128"/>
              </a:defRPr>
            </a:lvl9pPr>
          </a:lstStyle>
          <a:p>
            <a:pPr algn="r" eaLnBrk="1" hangingPunct="1"/>
            <a:fld id="{21FD5171-EB2C-436F-9DA6-6F9A4CC96247}" type="slidenum">
              <a:rPr lang="en-US" sz="1400"/>
              <a:pPr algn="r" eaLnBrk="1" hangingPunct="1"/>
              <a:t>18</a:t>
            </a:fld>
            <a:endParaRPr lang="en-US" sz="140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168400" y="390525"/>
            <a:ext cx="6950075" cy="1066800"/>
          </a:xfrm>
        </p:spPr>
        <p:txBody>
          <a:bodyPr/>
          <a:lstStyle/>
          <a:p>
            <a:pPr algn="ctr"/>
            <a:r>
              <a:rPr lang="en-US" sz="3200" b="0" smtClean="0">
                <a:latin typeface="Arial" charset="0"/>
              </a:rPr>
              <a:t>ICD – 10 Steering Committee</a:t>
            </a:r>
            <a:br>
              <a:rPr lang="en-US" sz="3200" b="0" smtClean="0">
                <a:latin typeface="Arial" charset="0"/>
              </a:rPr>
            </a:br>
            <a:r>
              <a:rPr lang="en-US" sz="3200" b="0" smtClean="0">
                <a:latin typeface="Arial" charset="0"/>
              </a:rPr>
              <a:t> Launched November 2010</a:t>
            </a:r>
          </a:p>
        </p:txBody>
      </p:sp>
      <p:sp>
        <p:nvSpPr>
          <p:cNvPr id="22531" name="Rectangle 3"/>
          <p:cNvSpPr>
            <a:spLocks noGrp="1" noChangeArrowheads="1"/>
          </p:cNvSpPr>
          <p:nvPr>
            <p:ph type="body" sz="half" idx="1"/>
          </p:nvPr>
        </p:nvSpPr>
        <p:spPr>
          <a:xfrm>
            <a:off x="211138" y="1600200"/>
            <a:ext cx="4038600" cy="4724400"/>
          </a:xfrm>
        </p:spPr>
        <p:txBody>
          <a:bodyPr/>
          <a:lstStyle/>
          <a:p>
            <a:pPr marL="0" indent="0">
              <a:buFontTx/>
              <a:buNone/>
              <a:defRPr/>
            </a:pPr>
            <a:r>
              <a:rPr lang="en-US" sz="2400" dirty="0" smtClean="0">
                <a:latin typeface="+mj-lt"/>
              </a:rPr>
              <a:t>OIT Practice Management</a:t>
            </a:r>
          </a:p>
          <a:p>
            <a:pPr marL="0" indent="0">
              <a:buFontTx/>
              <a:buNone/>
              <a:defRPr/>
            </a:pPr>
            <a:r>
              <a:rPr lang="en-US" sz="2400" dirty="0" smtClean="0">
                <a:latin typeface="+mj-lt"/>
              </a:rPr>
              <a:t>Clinical Rep – Peter Ziegler, MD</a:t>
            </a:r>
          </a:p>
          <a:p>
            <a:pPr marL="0" indent="0">
              <a:buFontTx/>
              <a:buNone/>
              <a:defRPr/>
            </a:pPr>
            <a:r>
              <a:rPr lang="en-US" sz="2400" dirty="0" smtClean="0">
                <a:latin typeface="+mj-lt"/>
              </a:rPr>
              <a:t>Area Director – Dorothy Dupree</a:t>
            </a:r>
          </a:p>
          <a:p>
            <a:pPr marL="0" indent="0">
              <a:buFontTx/>
              <a:buNone/>
              <a:defRPr/>
            </a:pPr>
            <a:r>
              <a:rPr lang="en-US" sz="2400" dirty="0" smtClean="0">
                <a:latin typeface="+mj-lt"/>
              </a:rPr>
              <a:t>Executive Officer – Bernard </a:t>
            </a:r>
            <a:r>
              <a:rPr lang="en-US" sz="2400" dirty="0" err="1" smtClean="0">
                <a:latin typeface="+mj-lt"/>
              </a:rPr>
              <a:t>DeAsis</a:t>
            </a:r>
            <a:endParaRPr lang="en-US" sz="2400" dirty="0" smtClean="0">
              <a:latin typeface="+mj-lt"/>
            </a:endParaRPr>
          </a:p>
          <a:p>
            <a:pPr marL="0" indent="0">
              <a:buFontTx/>
              <a:buNone/>
              <a:defRPr/>
            </a:pPr>
            <a:r>
              <a:rPr lang="en-US" sz="2400" dirty="0" smtClean="0">
                <a:latin typeface="+mj-lt"/>
              </a:rPr>
              <a:t>Tribal Rep – Skip Leader</a:t>
            </a:r>
          </a:p>
          <a:p>
            <a:pPr marL="0" indent="0">
              <a:buFontTx/>
              <a:buNone/>
              <a:defRPr/>
            </a:pPr>
            <a:r>
              <a:rPr lang="en-US" sz="2400" dirty="0" smtClean="0">
                <a:latin typeface="+mj-lt"/>
              </a:rPr>
              <a:t>Urban – Cynthia Perez</a:t>
            </a:r>
          </a:p>
          <a:p>
            <a:pPr marL="0" indent="0">
              <a:buFontTx/>
              <a:buNone/>
              <a:defRPr/>
            </a:pPr>
            <a:r>
              <a:rPr lang="en-US" sz="2400" dirty="0" smtClean="0">
                <a:latin typeface="+mj-lt"/>
              </a:rPr>
              <a:t>CHS – Terri Schmidt</a:t>
            </a:r>
          </a:p>
          <a:p>
            <a:pPr>
              <a:defRPr/>
            </a:pPr>
            <a:endParaRPr lang="en-US" sz="2400" dirty="0" smtClean="0">
              <a:latin typeface="Times New Roman" pitchFamily="18" charset="0"/>
            </a:endParaRPr>
          </a:p>
          <a:p>
            <a:pPr>
              <a:defRPr/>
            </a:pPr>
            <a:endParaRPr lang="en-US" sz="2400" dirty="0" smtClean="0">
              <a:latin typeface="Times New Roman" pitchFamily="18" charset="0"/>
            </a:endParaRPr>
          </a:p>
        </p:txBody>
      </p:sp>
      <p:sp>
        <p:nvSpPr>
          <p:cNvPr id="22532" name="Rectangle 4"/>
          <p:cNvSpPr>
            <a:spLocks noGrp="1" noChangeArrowheads="1"/>
          </p:cNvSpPr>
          <p:nvPr>
            <p:ph type="body" sz="half" idx="4294967295"/>
          </p:nvPr>
        </p:nvSpPr>
        <p:spPr>
          <a:xfrm>
            <a:off x="4637088" y="1630363"/>
            <a:ext cx="4184650" cy="4724400"/>
          </a:xfrm>
        </p:spPr>
        <p:txBody>
          <a:bodyPr/>
          <a:lstStyle/>
          <a:p>
            <a:pPr marL="0" indent="0">
              <a:buFontTx/>
              <a:buNone/>
              <a:defRPr/>
            </a:pPr>
            <a:r>
              <a:rPr lang="en-US" sz="2400" dirty="0" smtClean="0">
                <a:latin typeface="+mj-lt"/>
              </a:rPr>
              <a:t>OIT Technical Staff</a:t>
            </a:r>
          </a:p>
          <a:p>
            <a:pPr marL="0" indent="0">
              <a:buFontTx/>
              <a:buNone/>
              <a:defRPr/>
            </a:pPr>
            <a:r>
              <a:rPr lang="en-US" sz="2400" dirty="0" smtClean="0">
                <a:latin typeface="+mj-lt"/>
              </a:rPr>
              <a:t>ORAP – Kris Kirk, John </a:t>
            </a:r>
            <a:r>
              <a:rPr lang="en-US" sz="2400" dirty="0" err="1" smtClean="0">
                <a:latin typeface="+mj-lt"/>
              </a:rPr>
              <a:t>Rael</a:t>
            </a:r>
            <a:r>
              <a:rPr lang="en-US" sz="2400" dirty="0" smtClean="0">
                <a:latin typeface="+mj-lt"/>
              </a:rPr>
              <a:t>, Carl Harper</a:t>
            </a:r>
          </a:p>
          <a:p>
            <a:pPr marL="0" indent="0">
              <a:buFontTx/>
              <a:buNone/>
              <a:defRPr/>
            </a:pPr>
            <a:r>
              <a:rPr lang="en-US" sz="2400" dirty="0" smtClean="0">
                <a:latin typeface="+mj-lt"/>
              </a:rPr>
              <a:t>HIM – Kelly Stewart, Angela </a:t>
            </a:r>
            <a:r>
              <a:rPr lang="en-US" sz="2400" dirty="0" err="1" smtClean="0">
                <a:latin typeface="+mj-lt"/>
              </a:rPr>
              <a:t>Kihega</a:t>
            </a:r>
            <a:endParaRPr lang="en-US" sz="2400" dirty="0" smtClean="0">
              <a:latin typeface="+mj-lt"/>
            </a:endParaRPr>
          </a:p>
          <a:p>
            <a:pPr marL="0" indent="0">
              <a:buFontTx/>
              <a:buNone/>
              <a:defRPr/>
            </a:pPr>
            <a:r>
              <a:rPr lang="en-US" sz="2400" dirty="0" smtClean="0">
                <a:latin typeface="+mj-lt"/>
              </a:rPr>
              <a:t>NBOC – Deanna Dennis</a:t>
            </a:r>
          </a:p>
          <a:p>
            <a:pPr marL="0" indent="0">
              <a:buFontTx/>
              <a:buNone/>
              <a:defRPr/>
            </a:pPr>
            <a:r>
              <a:rPr lang="en-US" sz="2400" dirty="0" smtClean="0">
                <a:latin typeface="+mj-lt"/>
              </a:rPr>
              <a:t>Statistical – Kirk Greenway</a:t>
            </a:r>
          </a:p>
          <a:p>
            <a:pPr marL="0" indent="0">
              <a:buFontTx/>
              <a:buNone/>
              <a:defRPr/>
            </a:pPr>
            <a:r>
              <a:rPr lang="en-US" sz="2400" dirty="0" smtClean="0">
                <a:latin typeface="+mj-lt"/>
              </a:rPr>
              <a:t>NIPRS – Chris </a:t>
            </a:r>
            <a:r>
              <a:rPr lang="en-US" sz="2400" dirty="0" err="1" smtClean="0">
                <a:latin typeface="+mj-lt"/>
              </a:rPr>
              <a:t>Schiano</a:t>
            </a:r>
            <a:endParaRPr lang="en-US" sz="2400" dirty="0" smtClean="0">
              <a:latin typeface="+mj-lt"/>
            </a:endParaRPr>
          </a:p>
          <a:p>
            <a:pPr marL="0" indent="0">
              <a:buFontTx/>
              <a:buNone/>
              <a:defRPr/>
            </a:pPr>
            <a:r>
              <a:rPr lang="en-US" sz="2400" dirty="0" smtClean="0">
                <a:latin typeface="+mj-lt"/>
              </a:rPr>
              <a:t>Plan, </a:t>
            </a:r>
            <a:r>
              <a:rPr lang="en-US" sz="2400" dirty="0" err="1" smtClean="0">
                <a:latin typeface="+mj-lt"/>
              </a:rPr>
              <a:t>Eval</a:t>
            </a:r>
            <a:r>
              <a:rPr lang="en-US" sz="2400" dirty="0" smtClean="0">
                <a:latin typeface="+mj-lt"/>
              </a:rPr>
              <a:t> – Diane Leach</a:t>
            </a:r>
          </a:p>
          <a:p>
            <a:pPr marL="0" indent="0">
              <a:buFontTx/>
              <a:buNone/>
              <a:defRPr/>
            </a:pPr>
            <a:r>
              <a:rPr lang="en-US" sz="2400" dirty="0" smtClean="0">
                <a:latin typeface="+mj-lt"/>
              </a:rPr>
              <a:t>CHR – Cathy </a:t>
            </a:r>
            <a:r>
              <a:rPr lang="en-US" sz="2400" dirty="0" err="1" smtClean="0">
                <a:latin typeface="+mj-lt"/>
              </a:rPr>
              <a:t>Stueckemann</a:t>
            </a:r>
            <a:endParaRPr lang="en-US" sz="2400" dirty="0" smtClean="0">
              <a:latin typeface="+mj-lt"/>
            </a:endParaRPr>
          </a:p>
        </p:txBody>
      </p:sp>
      <p:sp>
        <p:nvSpPr>
          <p:cNvPr id="22533" name="Text Box 5"/>
          <p:cNvSpPr txBox="1">
            <a:spLocks noChangeArrowheads="1"/>
          </p:cNvSpPr>
          <p:nvPr/>
        </p:nvSpPr>
        <p:spPr bwMode="auto">
          <a:xfrm>
            <a:off x="2459038" y="5948363"/>
            <a:ext cx="4011612"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a:solidFill>
                  <a:schemeClr val="tx1"/>
                </a:solidFill>
                <a:latin typeface="Gill Sans MT" pitchFamily="34" charset="0"/>
                <a:ea typeface="ＭＳ Ｐゴシック" pitchFamily="34" charset="-128"/>
              </a:defRPr>
            </a:lvl1pPr>
            <a:lvl2pPr marL="742950" indent="-285750" eaLnBrk="0" hangingPunct="0">
              <a:defRPr sz="3200" b="1">
                <a:solidFill>
                  <a:schemeClr val="tx1"/>
                </a:solidFill>
                <a:latin typeface="Gill Sans MT" pitchFamily="34" charset="0"/>
                <a:ea typeface="ＭＳ Ｐゴシック" pitchFamily="34" charset="-128"/>
              </a:defRPr>
            </a:lvl2pPr>
            <a:lvl3pPr marL="1143000" indent="-228600" eaLnBrk="0" hangingPunct="0">
              <a:defRPr sz="3200" b="1">
                <a:solidFill>
                  <a:schemeClr val="tx1"/>
                </a:solidFill>
                <a:latin typeface="Gill Sans MT" pitchFamily="34" charset="0"/>
                <a:ea typeface="ＭＳ Ｐゴシック" pitchFamily="34" charset="-128"/>
              </a:defRPr>
            </a:lvl3pPr>
            <a:lvl4pPr marL="1600200" indent="-228600" eaLnBrk="0" hangingPunct="0">
              <a:defRPr sz="3200" b="1">
                <a:solidFill>
                  <a:schemeClr val="tx1"/>
                </a:solidFill>
                <a:latin typeface="Gill Sans MT" pitchFamily="34" charset="0"/>
                <a:ea typeface="ＭＳ Ｐゴシック" pitchFamily="34" charset="-128"/>
              </a:defRPr>
            </a:lvl4pPr>
            <a:lvl5pPr marL="2057400" indent="-228600" eaLnBrk="0" hangingPunct="0">
              <a:defRPr sz="3200" b="1">
                <a:solidFill>
                  <a:schemeClr val="tx1"/>
                </a:solidFill>
                <a:latin typeface="Gill Sans MT" pitchFamily="34" charset="0"/>
                <a:ea typeface="ＭＳ Ｐゴシック" pitchFamily="34" charset="-128"/>
              </a:defRPr>
            </a:lvl5pPr>
            <a:lvl6pPr marL="2514600" indent="-228600" eaLnBrk="0" fontAlgn="base" hangingPunct="0">
              <a:spcBef>
                <a:spcPct val="0"/>
              </a:spcBef>
              <a:spcAft>
                <a:spcPct val="0"/>
              </a:spcAft>
              <a:defRPr sz="3200" b="1">
                <a:solidFill>
                  <a:schemeClr val="tx1"/>
                </a:solidFill>
                <a:latin typeface="Gill Sans MT" pitchFamily="34" charset="0"/>
                <a:ea typeface="ＭＳ Ｐゴシック" pitchFamily="34" charset="-128"/>
              </a:defRPr>
            </a:lvl6pPr>
            <a:lvl7pPr marL="2971800" indent="-228600" eaLnBrk="0" fontAlgn="base" hangingPunct="0">
              <a:spcBef>
                <a:spcPct val="0"/>
              </a:spcBef>
              <a:spcAft>
                <a:spcPct val="0"/>
              </a:spcAft>
              <a:defRPr sz="3200" b="1">
                <a:solidFill>
                  <a:schemeClr val="tx1"/>
                </a:solidFill>
                <a:latin typeface="Gill Sans MT" pitchFamily="34" charset="0"/>
                <a:ea typeface="ＭＳ Ｐゴシック" pitchFamily="34" charset="-128"/>
              </a:defRPr>
            </a:lvl7pPr>
            <a:lvl8pPr marL="3429000" indent="-228600" eaLnBrk="0" fontAlgn="base" hangingPunct="0">
              <a:spcBef>
                <a:spcPct val="0"/>
              </a:spcBef>
              <a:spcAft>
                <a:spcPct val="0"/>
              </a:spcAft>
              <a:defRPr sz="3200" b="1">
                <a:solidFill>
                  <a:schemeClr val="tx1"/>
                </a:solidFill>
                <a:latin typeface="Gill Sans MT" pitchFamily="34" charset="0"/>
                <a:ea typeface="ＭＳ Ｐゴシック" pitchFamily="34" charset="-128"/>
              </a:defRPr>
            </a:lvl8pPr>
            <a:lvl9pPr marL="3886200" indent="-228600" eaLnBrk="0" fontAlgn="base" hangingPunct="0">
              <a:spcBef>
                <a:spcPct val="0"/>
              </a:spcBef>
              <a:spcAft>
                <a:spcPct val="0"/>
              </a:spcAft>
              <a:defRPr sz="3200" b="1">
                <a:solidFill>
                  <a:schemeClr val="tx1"/>
                </a:solidFill>
                <a:latin typeface="Gill Sans MT" pitchFamily="34" charset="0"/>
                <a:ea typeface="ＭＳ Ｐゴシック" pitchFamily="34" charset="-128"/>
              </a:defRPr>
            </a:lvl9pPr>
          </a:lstStyle>
          <a:p>
            <a:pPr algn="ctr" defTabSz="914400" eaLnBrk="1" hangingPunct="1"/>
            <a:r>
              <a:rPr lang="en-US" b="0"/>
              <a:t>Six Sub-Groups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b="0" smtClean="0">
                <a:latin typeface="Arial" charset="0"/>
              </a:rPr>
              <a:t>ICD 10 – Sub-groups/Co-Chairs</a:t>
            </a:r>
          </a:p>
        </p:txBody>
      </p:sp>
      <p:sp>
        <p:nvSpPr>
          <p:cNvPr id="23555" name="Rectangle 3"/>
          <p:cNvSpPr>
            <a:spLocks noGrp="1" noChangeArrowheads="1"/>
          </p:cNvSpPr>
          <p:nvPr>
            <p:ph type="body" idx="1"/>
          </p:nvPr>
        </p:nvSpPr>
        <p:spPr>
          <a:xfrm>
            <a:off x="457200" y="1219200"/>
            <a:ext cx="8537575" cy="4724400"/>
          </a:xfrm>
        </p:spPr>
        <p:txBody>
          <a:bodyPr/>
          <a:lstStyle/>
          <a:p>
            <a:pPr marL="457200" indent="-457200">
              <a:buFontTx/>
              <a:buNone/>
              <a:defRPr/>
            </a:pPr>
            <a:r>
              <a:rPr lang="en-US" sz="2600" b="1" dirty="0" smtClean="0">
                <a:latin typeface="+mj-lt"/>
              </a:rPr>
              <a:t>Business &amp; Revenue Cycle</a:t>
            </a:r>
            <a:r>
              <a:rPr lang="en-US" sz="2600" dirty="0" smtClean="0">
                <a:latin typeface="+mj-lt"/>
              </a:rPr>
              <a:t>: Kris </a:t>
            </a:r>
            <a:r>
              <a:rPr lang="en-US" sz="2600" dirty="0" err="1" smtClean="0">
                <a:latin typeface="+mj-lt"/>
              </a:rPr>
              <a:t>Housh</a:t>
            </a:r>
            <a:r>
              <a:rPr lang="en-US" sz="2600" dirty="0" smtClean="0">
                <a:latin typeface="+mj-lt"/>
              </a:rPr>
              <a:t>, Adrian Lujan</a:t>
            </a:r>
          </a:p>
          <a:p>
            <a:pPr marL="457200" indent="-457200">
              <a:buFontTx/>
              <a:buNone/>
              <a:defRPr/>
            </a:pPr>
            <a:r>
              <a:rPr lang="en-US" sz="2600" b="1" dirty="0" smtClean="0">
                <a:latin typeface="+mj-lt"/>
              </a:rPr>
              <a:t>Clinical Documentation Improvement</a:t>
            </a:r>
            <a:r>
              <a:rPr lang="en-US" sz="2600" dirty="0" smtClean="0">
                <a:latin typeface="+mj-lt"/>
              </a:rPr>
              <a:t>: Volunteers</a:t>
            </a:r>
          </a:p>
          <a:p>
            <a:pPr marL="457200" indent="-457200">
              <a:buFontTx/>
              <a:buNone/>
              <a:defRPr/>
            </a:pPr>
            <a:r>
              <a:rPr lang="en-US" sz="2600" b="1" dirty="0" smtClean="0">
                <a:latin typeface="+mj-lt"/>
              </a:rPr>
              <a:t>Data Management</a:t>
            </a:r>
            <a:r>
              <a:rPr lang="en-US" sz="2600" dirty="0" smtClean="0">
                <a:latin typeface="+mj-lt"/>
              </a:rPr>
              <a:t>: Larry Layne, Chris </a:t>
            </a:r>
            <a:r>
              <a:rPr lang="en-US" sz="2600" dirty="0" err="1" smtClean="0">
                <a:latin typeface="+mj-lt"/>
              </a:rPr>
              <a:t>Schiano</a:t>
            </a:r>
            <a:endParaRPr lang="en-US" sz="2600" dirty="0" smtClean="0">
              <a:latin typeface="+mj-lt"/>
            </a:endParaRPr>
          </a:p>
          <a:p>
            <a:pPr marL="457200" indent="-457200">
              <a:buFontTx/>
              <a:buNone/>
              <a:defRPr/>
            </a:pPr>
            <a:r>
              <a:rPr lang="en-US" sz="2600" b="1" dirty="0" smtClean="0">
                <a:latin typeface="+mj-lt"/>
              </a:rPr>
              <a:t>Outreach &amp; Awareness</a:t>
            </a:r>
            <a:r>
              <a:rPr lang="en-US" sz="2600" dirty="0" smtClean="0">
                <a:latin typeface="+mj-lt"/>
              </a:rPr>
              <a:t>: Janice Chase, Barry </a:t>
            </a:r>
            <a:r>
              <a:rPr lang="en-US" sz="2600" dirty="0" err="1" smtClean="0">
                <a:latin typeface="+mj-lt"/>
              </a:rPr>
              <a:t>Dickman</a:t>
            </a:r>
            <a:endParaRPr lang="en-US" sz="2600" dirty="0" smtClean="0">
              <a:latin typeface="+mj-lt"/>
            </a:endParaRPr>
          </a:p>
          <a:p>
            <a:pPr marL="457200" indent="-457200">
              <a:buFontTx/>
              <a:buNone/>
              <a:defRPr/>
            </a:pPr>
            <a:r>
              <a:rPr lang="en-US" sz="2600" b="1" dirty="0" smtClean="0">
                <a:latin typeface="+mj-lt"/>
              </a:rPr>
              <a:t>Technical Development</a:t>
            </a:r>
            <a:r>
              <a:rPr lang="en-US" sz="2600" dirty="0" smtClean="0">
                <a:latin typeface="+mj-lt"/>
              </a:rPr>
              <a:t>: Floyd Dennis, Jeannette </a:t>
            </a:r>
            <a:r>
              <a:rPr lang="en-US" sz="2600" dirty="0" err="1" smtClean="0">
                <a:latin typeface="+mj-lt"/>
              </a:rPr>
              <a:t>Kompkoff</a:t>
            </a:r>
            <a:r>
              <a:rPr lang="en-US" sz="2600" dirty="0" smtClean="0">
                <a:latin typeface="+mj-lt"/>
              </a:rPr>
              <a:t> </a:t>
            </a:r>
          </a:p>
          <a:p>
            <a:pPr marL="457200" indent="-457200">
              <a:buFontTx/>
              <a:buNone/>
              <a:defRPr/>
            </a:pPr>
            <a:r>
              <a:rPr lang="en-US" sz="2600" b="1" dirty="0" smtClean="0">
                <a:latin typeface="+mj-lt"/>
              </a:rPr>
              <a:t>Training</a:t>
            </a:r>
            <a:r>
              <a:rPr lang="en-US" sz="2600" dirty="0" smtClean="0">
                <a:latin typeface="+mj-lt"/>
              </a:rPr>
              <a:t>: Janice Chase, Deanna Dennis</a:t>
            </a:r>
          </a:p>
          <a:p>
            <a:pPr>
              <a:defRPr/>
            </a:pPr>
            <a:endParaRPr lang="en-US" dirty="0" smtClean="0">
              <a:latin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a:xfrm>
            <a:off x="533400" y="-228600"/>
            <a:ext cx="6781800" cy="1066800"/>
          </a:xfrm>
        </p:spPr>
        <p:txBody>
          <a:bodyPr/>
          <a:lstStyle/>
          <a:p>
            <a:r>
              <a:rPr lang="en-US" smtClean="0"/>
              <a:t>Changes to RPMS for ICD-10</a:t>
            </a:r>
          </a:p>
        </p:txBody>
      </p:sp>
      <p:sp>
        <p:nvSpPr>
          <p:cNvPr id="36867" name="Rectangle 3"/>
          <p:cNvSpPr>
            <a:spLocks noGrp="1" noChangeArrowheads="1"/>
          </p:cNvSpPr>
          <p:nvPr>
            <p:ph type="body" idx="4294967295"/>
          </p:nvPr>
        </p:nvSpPr>
        <p:spPr>
          <a:xfrm>
            <a:off x="457200" y="1066800"/>
            <a:ext cx="8229600" cy="3962400"/>
          </a:xfrm>
        </p:spPr>
        <p:txBody>
          <a:bodyPr>
            <a:normAutofit lnSpcReduction="10000"/>
          </a:bodyPr>
          <a:lstStyle/>
          <a:p>
            <a:pPr>
              <a:defRPr/>
            </a:pPr>
            <a:r>
              <a:rPr lang="en-US" dirty="0" smtClean="0">
                <a:latin typeface="+mj-lt"/>
              </a:rPr>
              <a:t>64 applications contain ICD-9 Codes</a:t>
            </a:r>
          </a:p>
          <a:p>
            <a:pPr>
              <a:defRPr/>
            </a:pPr>
            <a:r>
              <a:rPr lang="en-US" dirty="0" smtClean="0">
                <a:latin typeface="+mj-lt"/>
              </a:rPr>
              <a:t>Assessing file structure changes</a:t>
            </a:r>
          </a:p>
          <a:p>
            <a:pPr>
              <a:defRPr/>
            </a:pPr>
            <a:r>
              <a:rPr lang="en-US" dirty="0" smtClean="0">
                <a:latin typeface="+mj-lt"/>
              </a:rPr>
              <a:t>Field size changes, longer code descriptions</a:t>
            </a:r>
          </a:p>
          <a:p>
            <a:pPr>
              <a:defRPr/>
            </a:pPr>
            <a:r>
              <a:rPr lang="en-US" dirty="0" smtClean="0">
                <a:latin typeface="+mj-lt"/>
              </a:rPr>
              <a:t>Numeric vs. alpha characters</a:t>
            </a:r>
          </a:p>
          <a:p>
            <a:pPr>
              <a:defRPr/>
            </a:pPr>
            <a:r>
              <a:rPr lang="en-US" dirty="0" smtClean="0">
                <a:latin typeface="+mj-lt"/>
              </a:rPr>
              <a:t>Logic changes due to the revised code structure</a:t>
            </a:r>
          </a:p>
          <a:p>
            <a:pPr>
              <a:defRPr/>
            </a:pPr>
            <a:r>
              <a:rPr lang="en-US" dirty="0" smtClean="0">
                <a:latin typeface="+mj-lt"/>
              </a:rPr>
              <a:t>Role of mapping codes being assessed</a:t>
            </a:r>
          </a:p>
          <a:p>
            <a:pPr>
              <a:defRPr/>
            </a:pPr>
            <a:r>
              <a:rPr lang="en-US" dirty="0" smtClean="0">
                <a:latin typeface="+mj-lt"/>
              </a:rPr>
              <a:t>Interfaced systems with ICD-9 touch points</a:t>
            </a:r>
          </a:p>
          <a:p>
            <a:pPr>
              <a:buFontTx/>
              <a:buNone/>
              <a:defRPr/>
            </a:pPr>
            <a:r>
              <a:rPr lang="en-US" dirty="0" smtClean="0">
                <a:latin typeface="+mj-lt"/>
              </a:rPr>
              <a:t>	-	I/T/U will have to assess any COTS products </a:t>
            </a:r>
          </a:p>
        </p:txBody>
      </p:sp>
      <p:sp>
        <p:nvSpPr>
          <p:cNvPr id="24580" name="Slide Number Placeholder 3"/>
          <p:cNvSpPr txBox="1">
            <a:spLocks/>
          </p:cNvSpPr>
          <p:nvPr/>
        </p:nvSpPr>
        <p:spPr bwMode="auto">
          <a:xfrm>
            <a:off x="6553200" y="647382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a:solidFill>
                  <a:schemeClr val="tx1"/>
                </a:solidFill>
                <a:latin typeface="Gill Sans MT" pitchFamily="34" charset="0"/>
                <a:ea typeface="ＭＳ Ｐゴシック" pitchFamily="34" charset="-128"/>
              </a:defRPr>
            </a:lvl1pPr>
            <a:lvl2pPr marL="742950" indent="-285750" eaLnBrk="0" hangingPunct="0">
              <a:defRPr sz="3200" b="1">
                <a:solidFill>
                  <a:schemeClr val="tx1"/>
                </a:solidFill>
                <a:latin typeface="Gill Sans MT" pitchFamily="34" charset="0"/>
                <a:ea typeface="ＭＳ Ｐゴシック" pitchFamily="34" charset="-128"/>
              </a:defRPr>
            </a:lvl2pPr>
            <a:lvl3pPr marL="1143000" indent="-228600" eaLnBrk="0" hangingPunct="0">
              <a:defRPr sz="3200" b="1">
                <a:solidFill>
                  <a:schemeClr val="tx1"/>
                </a:solidFill>
                <a:latin typeface="Gill Sans MT" pitchFamily="34" charset="0"/>
                <a:ea typeface="ＭＳ Ｐゴシック" pitchFamily="34" charset="-128"/>
              </a:defRPr>
            </a:lvl3pPr>
            <a:lvl4pPr marL="1600200" indent="-228600" eaLnBrk="0" hangingPunct="0">
              <a:defRPr sz="3200" b="1">
                <a:solidFill>
                  <a:schemeClr val="tx1"/>
                </a:solidFill>
                <a:latin typeface="Gill Sans MT" pitchFamily="34" charset="0"/>
                <a:ea typeface="ＭＳ Ｐゴシック" pitchFamily="34" charset="-128"/>
              </a:defRPr>
            </a:lvl4pPr>
            <a:lvl5pPr marL="2057400" indent="-228600" eaLnBrk="0" hangingPunct="0">
              <a:defRPr sz="3200" b="1">
                <a:solidFill>
                  <a:schemeClr val="tx1"/>
                </a:solidFill>
                <a:latin typeface="Gill Sans MT" pitchFamily="34" charset="0"/>
                <a:ea typeface="ＭＳ Ｐゴシック" pitchFamily="34" charset="-128"/>
              </a:defRPr>
            </a:lvl5pPr>
            <a:lvl6pPr marL="2514600" indent="-228600" defTabSz="457200" eaLnBrk="0" fontAlgn="base" hangingPunct="0">
              <a:spcBef>
                <a:spcPct val="0"/>
              </a:spcBef>
              <a:spcAft>
                <a:spcPct val="0"/>
              </a:spcAft>
              <a:defRPr sz="3200" b="1">
                <a:solidFill>
                  <a:schemeClr val="tx1"/>
                </a:solidFill>
                <a:latin typeface="Gill Sans MT" pitchFamily="34" charset="0"/>
                <a:ea typeface="ＭＳ Ｐゴシック" pitchFamily="34" charset="-128"/>
              </a:defRPr>
            </a:lvl6pPr>
            <a:lvl7pPr marL="2971800" indent="-228600" defTabSz="457200" eaLnBrk="0" fontAlgn="base" hangingPunct="0">
              <a:spcBef>
                <a:spcPct val="0"/>
              </a:spcBef>
              <a:spcAft>
                <a:spcPct val="0"/>
              </a:spcAft>
              <a:defRPr sz="3200" b="1">
                <a:solidFill>
                  <a:schemeClr val="tx1"/>
                </a:solidFill>
                <a:latin typeface="Gill Sans MT" pitchFamily="34" charset="0"/>
                <a:ea typeface="ＭＳ Ｐゴシック" pitchFamily="34" charset="-128"/>
              </a:defRPr>
            </a:lvl7pPr>
            <a:lvl8pPr marL="3429000" indent="-228600" defTabSz="457200" eaLnBrk="0" fontAlgn="base" hangingPunct="0">
              <a:spcBef>
                <a:spcPct val="0"/>
              </a:spcBef>
              <a:spcAft>
                <a:spcPct val="0"/>
              </a:spcAft>
              <a:defRPr sz="3200" b="1">
                <a:solidFill>
                  <a:schemeClr val="tx1"/>
                </a:solidFill>
                <a:latin typeface="Gill Sans MT" pitchFamily="34" charset="0"/>
                <a:ea typeface="ＭＳ Ｐゴシック" pitchFamily="34" charset="-128"/>
              </a:defRPr>
            </a:lvl8pPr>
            <a:lvl9pPr marL="3886200" indent="-228600" defTabSz="457200" eaLnBrk="0" fontAlgn="base" hangingPunct="0">
              <a:spcBef>
                <a:spcPct val="0"/>
              </a:spcBef>
              <a:spcAft>
                <a:spcPct val="0"/>
              </a:spcAft>
              <a:defRPr sz="3200" b="1">
                <a:solidFill>
                  <a:schemeClr val="tx1"/>
                </a:solidFill>
                <a:latin typeface="Gill Sans MT" pitchFamily="34" charset="0"/>
                <a:ea typeface="ＭＳ Ｐゴシック" pitchFamily="34" charset="-128"/>
              </a:defRPr>
            </a:lvl9pPr>
          </a:lstStyle>
          <a:p>
            <a:pPr algn="r" eaLnBrk="1" hangingPunct="1"/>
            <a:fld id="{47EFAB98-9879-4539-B40E-C88891627B99}" type="slidenum">
              <a:rPr lang="en-US" sz="1200" b="0"/>
              <a:pPr algn="r" eaLnBrk="1" hangingPunct="1"/>
              <a:t>21</a:t>
            </a:fld>
            <a:endParaRPr lang="en-US" b="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b="0" smtClean="0">
                <a:latin typeface="Arial" charset="0"/>
              </a:rPr>
              <a:t>ICD – 10 &amp; ICD – 9 Facts</a:t>
            </a:r>
          </a:p>
        </p:txBody>
      </p:sp>
      <p:sp>
        <p:nvSpPr>
          <p:cNvPr id="25603" name="Rectangle 3"/>
          <p:cNvSpPr>
            <a:spLocks noGrp="1" noChangeArrowheads="1"/>
          </p:cNvSpPr>
          <p:nvPr>
            <p:ph type="body" idx="1"/>
          </p:nvPr>
        </p:nvSpPr>
        <p:spPr>
          <a:xfrm>
            <a:off x="457200" y="1219200"/>
            <a:ext cx="8229600" cy="3721100"/>
          </a:xfrm>
        </p:spPr>
        <p:txBody>
          <a:bodyPr/>
          <a:lstStyle/>
          <a:p>
            <a:pPr marL="0" indent="0">
              <a:buFontTx/>
              <a:buNone/>
              <a:defRPr/>
            </a:pPr>
            <a:r>
              <a:rPr lang="en-US" dirty="0" smtClean="0">
                <a:latin typeface="+mj-lt"/>
              </a:rPr>
              <a:t>Both ICD – 9 and ICD – 10 will have to be maintained/used for a period of time</a:t>
            </a:r>
          </a:p>
          <a:p>
            <a:pPr>
              <a:defRPr/>
            </a:pPr>
            <a:r>
              <a:rPr lang="en-US" sz="2400" dirty="0" smtClean="0">
                <a:latin typeface="+mj-lt"/>
              </a:rPr>
              <a:t>Non-covered entities, like worker’s compensation and auto insurances claims may still use ICD-9 well after the compliance date of 10/1/2013</a:t>
            </a:r>
          </a:p>
          <a:p>
            <a:pPr>
              <a:defRPr/>
            </a:pPr>
            <a:r>
              <a:rPr lang="en-US" sz="2400" dirty="0" smtClean="0">
                <a:latin typeface="+mj-lt"/>
              </a:rPr>
              <a:t>Coding and billing backlogs, CMS eligibility changes</a:t>
            </a:r>
          </a:p>
          <a:p>
            <a:pPr>
              <a:defRPr/>
            </a:pPr>
            <a:r>
              <a:rPr lang="en-US" sz="2400" dirty="0" smtClean="0">
                <a:latin typeface="+mj-lt"/>
              </a:rPr>
              <a:t>Reporting, trending, comparison</a:t>
            </a:r>
          </a:p>
          <a:p>
            <a:pPr lvl="1">
              <a:defRPr/>
            </a:pPr>
            <a:r>
              <a:rPr lang="en-US" sz="2400" dirty="0" smtClean="0">
                <a:latin typeface="+mj-lt"/>
              </a:rPr>
              <a:t>MU Core Measures (i.e., hypertension)</a:t>
            </a:r>
          </a:p>
          <a:p>
            <a:pPr>
              <a:defRPr/>
            </a:pPr>
            <a:endParaRPr lang="en-US" dirty="0" smtClean="0">
              <a:latin typeface="Times New Roman" pitchFamily="18" charset="0"/>
            </a:endParaRPr>
          </a:p>
          <a:p>
            <a:pPr>
              <a:defRPr/>
            </a:pPr>
            <a:endParaRPr lang="en-US" dirty="0" smtClean="0">
              <a:latin typeface="Times New Roman" pitchFamily="18" charset="0"/>
            </a:endParaRPr>
          </a:p>
          <a:p>
            <a:pPr lvl="1">
              <a:buFontTx/>
              <a:buNone/>
              <a:defRPr/>
            </a:pPr>
            <a:endParaRPr lang="en-US" dirty="0" smtClean="0">
              <a:latin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b="0" smtClean="0">
                <a:latin typeface="Arial" charset="0"/>
              </a:rPr>
              <a:t>ICD-10 Fact</a:t>
            </a:r>
          </a:p>
        </p:txBody>
      </p:sp>
      <p:sp>
        <p:nvSpPr>
          <p:cNvPr id="26627" name="Rectangle 3"/>
          <p:cNvSpPr>
            <a:spLocks noGrp="1" noChangeArrowheads="1"/>
          </p:cNvSpPr>
          <p:nvPr>
            <p:ph type="body" idx="1"/>
          </p:nvPr>
        </p:nvSpPr>
        <p:spPr>
          <a:xfrm>
            <a:off x="457200" y="1219200"/>
            <a:ext cx="8382000" cy="3721100"/>
          </a:xfrm>
        </p:spPr>
        <p:txBody>
          <a:bodyPr/>
          <a:lstStyle/>
          <a:p>
            <a:pPr marL="0" indent="0">
              <a:buFontTx/>
              <a:buNone/>
              <a:defRPr/>
            </a:pPr>
            <a:r>
              <a:rPr lang="en-US" dirty="0" smtClean="0">
                <a:latin typeface="+mj-lt"/>
              </a:rPr>
              <a:t>Subject Matter Experts (ICD-10) are essential in the migration to ICD-10</a:t>
            </a:r>
          </a:p>
          <a:p>
            <a:pPr>
              <a:defRPr/>
            </a:pPr>
            <a:r>
              <a:rPr lang="en-US" sz="2400" dirty="0" smtClean="0">
                <a:latin typeface="+mj-lt"/>
              </a:rPr>
              <a:t>Critical to an accurate conversion</a:t>
            </a:r>
          </a:p>
          <a:p>
            <a:pPr>
              <a:defRPr/>
            </a:pPr>
            <a:r>
              <a:rPr lang="en-US" sz="2400" dirty="0" smtClean="0">
                <a:latin typeface="+mj-lt"/>
              </a:rPr>
              <a:t>Industry wide demand for ICD-10 resources – already short supply</a:t>
            </a:r>
          </a:p>
          <a:p>
            <a:pPr>
              <a:defRPr/>
            </a:pPr>
            <a:r>
              <a:rPr lang="en-US" sz="2400" dirty="0" smtClean="0">
                <a:latin typeface="+mj-lt"/>
              </a:rPr>
              <a:t>IHS has none (that we know of)</a:t>
            </a:r>
          </a:p>
          <a:p>
            <a:pPr lvl="1">
              <a:defRPr/>
            </a:pPr>
            <a:r>
              <a:rPr lang="en-US" sz="2400" dirty="0" smtClean="0">
                <a:latin typeface="+mj-lt"/>
              </a:rPr>
              <a:t>Efficient use of ICD-10 SME</a:t>
            </a:r>
          </a:p>
          <a:p>
            <a:pPr lvl="1">
              <a:defRPr/>
            </a:pPr>
            <a:r>
              <a:rPr lang="en-US" sz="2400" dirty="0" smtClean="0">
                <a:latin typeface="+mj-lt"/>
              </a:rPr>
              <a:t>Developing ICD-10 training </a:t>
            </a:r>
            <a:r>
              <a:rPr lang="en-US" dirty="0" smtClean="0">
                <a:latin typeface="+mj-lt"/>
              </a:rPr>
              <a:t>opportunities with ORAP</a:t>
            </a:r>
          </a:p>
          <a:p>
            <a:pPr lvl="1">
              <a:buFontTx/>
              <a:buNone/>
              <a:defRPr/>
            </a:pPr>
            <a:endParaRPr lang="en-US" dirty="0" smtClean="0">
              <a:latin typeface="Times New Roman"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a:xfrm>
            <a:off x="457200" y="152400"/>
            <a:ext cx="8382000" cy="762000"/>
          </a:xfrm>
        </p:spPr>
        <p:txBody>
          <a:bodyPr/>
          <a:lstStyle/>
          <a:p>
            <a:r>
              <a:rPr lang="en-US" smtClean="0"/>
              <a:t>Clinical and Business Process Changes</a:t>
            </a:r>
          </a:p>
        </p:txBody>
      </p:sp>
      <p:sp>
        <p:nvSpPr>
          <p:cNvPr id="27651" name="Rectangle 3"/>
          <p:cNvSpPr>
            <a:spLocks noGrp="1" noChangeArrowheads="1"/>
          </p:cNvSpPr>
          <p:nvPr>
            <p:ph type="body" idx="4294967295"/>
          </p:nvPr>
        </p:nvSpPr>
        <p:spPr>
          <a:xfrm>
            <a:off x="457200" y="1066800"/>
            <a:ext cx="8458200" cy="5410200"/>
          </a:xfrm>
        </p:spPr>
        <p:txBody>
          <a:bodyPr/>
          <a:lstStyle/>
          <a:p>
            <a:pPr>
              <a:defRPr/>
            </a:pPr>
            <a:r>
              <a:rPr lang="en-US" dirty="0" smtClean="0">
                <a:latin typeface="+mj-lt"/>
              </a:rPr>
              <a:t>Understand this is not just an IT or HIM Project</a:t>
            </a:r>
          </a:p>
          <a:p>
            <a:pPr>
              <a:defRPr/>
            </a:pPr>
            <a:r>
              <a:rPr lang="en-US" dirty="0" smtClean="0">
                <a:latin typeface="+mj-lt"/>
              </a:rPr>
              <a:t>Organization – wide initiative that impacts</a:t>
            </a:r>
          </a:p>
          <a:p>
            <a:pPr lvl="1">
              <a:defRPr/>
            </a:pPr>
            <a:r>
              <a:rPr lang="en-US" dirty="0" smtClean="0">
                <a:latin typeface="+mj-lt"/>
              </a:rPr>
              <a:t>Information Systems – EHR Templates, Pick-lists</a:t>
            </a:r>
          </a:p>
          <a:p>
            <a:pPr lvl="1">
              <a:defRPr/>
            </a:pPr>
            <a:r>
              <a:rPr lang="en-US" dirty="0" smtClean="0">
                <a:latin typeface="+mj-lt"/>
              </a:rPr>
              <a:t>Provider Documentation</a:t>
            </a:r>
          </a:p>
          <a:p>
            <a:pPr lvl="2">
              <a:defRPr/>
            </a:pPr>
            <a:r>
              <a:rPr lang="en-US" dirty="0" smtClean="0">
                <a:latin typeface="+mj-lt"/>
              </a:rPr>
              <a:t>Clinical Documentation Improvement Program</a:t>
            </a:r>
          </a:p>
          <a:p>
            <a:pPr lvl="1">
              <a:defRPr/>
            </a:pPr>
            <a:r>
              <a:rPr lang="en-US" dirty="0" smtClean="0">
                <a:latin typeface="+mj-lt"/>
              </a:rPr>
              <a:t>Coding and Billing</a:t>
            </a:r>
          </a:p>
          <a:p>
            <a:pPr lvl="2">
              <a:defRPr/>
            </a:pPr>
            <a:r>
              <a:rPr lang="en-US" dirty="0" smtClean="0">
                <a:latin typeface="+mj-lt"/>
              </a:rPr>
              <a:t>Physician Query Process</a:t>
            </a:r>
          </a:p>
          <a:p>
            <a:pPr lvl="1">
              <a:defRPr/>
            </a:pPr>
            <a:r>
              <a:rPr lang="en-US" dirty="0" smtClean="0">
                <a:latin typeface="+mj-lt"/>
              </a:rPr>
              <a:t>Revenue Cycle Management</a:t>
            </a:r>
          </a:p>
          <a:p>
            <a:pPr lvl="1">
              <a:defRPr/>
            </a:pPr>
            <a:r>
              <a:rPr lang="en-US" dirty="0" smtClean="0">
                <a:latin typeface="+mj-lt"/>
              </a:rPr>
              <a:t>Contracting, HR, Finance</a:t>
            </a:r>
          </a:p>
          <a:p>
            <a:pPr lvl="1">
              <a:defRPr/>
            </a:pPr>
            <a:r>
              <a:rPr lang="en-US" dirty="0" smtClean="0">
                <a:latin typeface="+mj-lt"/>
              </a:rPr>
              <a:t>Quality Improvement, Data Extracts, etc.</a:t>
            </a:r>
          </a:p>
          <a:p>
            <a:pPr lvl="1">
              <a:buFontTx/>
              <a:buNone/>
              <a:defRPr/>
            </a:pPr>
            <a:r>
              <a:rPr lang="en-US" dirty="0" smtClean="0">
                <a:latin typeface="+mj-lt"/>
              </a:rPr>
              <a:t>Areas (I/T/U) recommended to conduct an assessment</a:t>
            </a:r>
          </a:p>
          <a:p>
            <a:pPr>
              <a:defRPr/>
            </a:pPr>
            <a:endParaRPr lang="en-US" dirty="0" smtClean="0"/>
          </a:p>
        </p:txBody>
      </p:sp>
      <p:sp>
        <p:nvSpPr>
          <p:cNvPr id="27652" name="Slide Number Placeholder 3"/>
          <p:cNvSpPr txBox="1">
            <a:spLocks/>
          </p:cNvSpPr>
          <p:nvPr/>
        </p:nvSpPr>
        <p:spPr bwMode="auto">
          <a:xfrm>
            <a:off x="6553200" y="647382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a:solidFill>
                  <a:schemeClr val="tx1"/>
                </a:solidFill>
                <a:latin typeface="Gill Sans MT" pitchFamily="34" charset="0"/>
                <a:ea typeface="ＭＳ Ｐゴシック" pitchFamily="34" charset="-128"/>
              </a:defRPr>
            </a:lvl1pPr>
            <a:lvl2pPr marL="742950" indent="-285750" eaLnBrk="0" hangingPunct="0">
              <a:defRPr sz="3200" b="1">
                <a:solidFill>
                  <a:schemeClr val="tx1"/>
                </a:solidFill>
                <a:latin typeface="Gill Sans MT" pitchFamily="34" charset="0"/>
                <a:ea typeface="ＭＳ Ｐゴシック" pitchFamily="34" charset="-128"/>
              </a:defRPr>
            </a:lvl2pPr>
            <a:lvl3pPr marL="1143000" indent="-228600" eaLnBrk="0" hangingPunct="0">
              <a:defRPr sz="3200" b="1">
                <a:solidFill>
                  <a:schemeClr val="tx1"/>
                </a:solidFill>
                <a:latin typeface="Gill Sans MT" pitchFamily="34" charset="0"/>
                <a:ea typeface="ＭＳ Ｐゴシック" pitchFamily="34" charset="-128"/>
              </a:defRPr>
            </a:lvl3pPr>
            <a:lvl4pPr marL="1600200" indent="-228600" eaLnBrk="0" hangingPunct="0">
              <a:defRPr sz="3200" b="1">
                <a:solidFill>
                  <a:schemeClr val="tx1"/>
                </a:solidFill>
                <a:latin typeface="Gill Sans MT" pitchFamily="34" charset="0"/>
                <a:ea typeface="ＭＳ Ｐゴシック" pitchFamily="34" charset="-128"/>
              </a:defRPr>
            </a:lvl4pPr>
            <a:lvl5pPr marL="2057400" indent="-228600" eaLnBrk="0" hangingPunct="0">
              <a:defRPr sz="3200" b="1">
                <a:solidFill>
                  <a:schemeClr val="tx1"/>
                </a:solidFill>
                <a:latin typeface="Gill Sans MT" pitchFamily="34" charset="0"/>
                <a:ea typeface="ＭＳ Ｐゴシック" pitchFamily="34" charset="-128"/>
              </a:defRPr>
            </a:lvl5pPr>
            <a:lvl6pPr marL="2514600" indent="-228600" defTabSz="457200" eaLnBrk="0" fontAlgn="base" hangingPunct="0">
              <a:spcBef>
                <a:spcPct val="0"/>
              </a:spcBef>
              <a:spcAft>
                <a:spcPct val="0"/>
              </a:spcAft>
              <a:defRPr sz="3200" b="1">
                <a:solidFill>
                  <a:schemeClr val="tx1"/>
                </a:solidFill>
                <a:latin typeface="Gill Sans MT" pitchFamily="34" charset="0"/>
                <a:ea typeface="ＭＳ Ｐゴシック" pitchFamily="34" charset="-128"/>
              </a:defRPr>
            </a:lvl6pPr>
            <a:lvl7pPr marL="2971800" indent="-228600" defTabSz="457200" eaLnBrk="0" fontAlgn="base" hangingPunct="0">
              <a:spcBef>
                <a:spcPct val="0"/>
              </a:spcBef>
              <a:spcAft>
                <a:spcPct val="0"/>
              </a:spcAft>
              <a:defRPr sz="3200" b="1">
                <a:solidFill>
                  <a:schemeClr val="tx1"/>
                </a:solidFill>
                <a:latin typeface="Gill Sans MT" pitchFamily="34" charset="0"/>
                <a:ea typeface="ＭＳ Ｐゴシック" pitchFamily="34" charset="-128"/>
              </a:defRPr>
            </a:lvl7pPr>
            <a:lvl8pPr marL="3429000" indent="-228600" defTabSz="457200" eaLnBrk="0" fontAlgn="base" hangingPunct="0">
              <a:spcBef>
                <a:spcPct val="0"/>
              </a:spcBef>
              <a:spcAft>
                <a:spcPct val="0"/>
              </a:spcAft>
              <a:defRPr sz="3200" b="1">
                <a:solidFill>
                  <a:schemeClr val="tx1"/>
                </a:solidFill>
                <a:latin typeface="Gill Sans MT" pitchFamily="34" charset="0"/>
                <a:ea typeface="ＭＳ Ｐゴシック" pitchFamily="34" charset="-128"/>
              </a:defRPr>
            </a:lvl8pPr>
            <a:lvl9pPr marL="3886200" indent="-228600" defTabSz="457200" eaLnBrk="0" fontAlgn="base" hangingPunct="0">
              <a:spcBef>
                <a:spcPct val="0"/>
              </a:spcBef>
              <a:spcAft>
                <a:spcPct val="0"/>
              </a:spcAft>
              <a:defRPr sz="3200" b="1">
                <a:solidFill>
                  <a:schemeClr val="tx1"/>
                </a:solidFill>
                <a:latin typeface="Gill Sans MT" pitchFamily="34" charset="0"/>
                <a:ea typeface="ＭＳ Ｐゴシック" pitchFamily="34" charset="-128"/>
              </a:defRPr>
            </a:lvl9pPr>
          </a:lstStyle>
          <a:p>
            <a:pPr algn="r" eaLnBrk="1" hangingPunct="1"/>
            <a:fld id="{C9D585DF-C043-4C3C-8EFE-19D495CBB6DF}" type="slidenum">
              <a:rPr lang="en-US" sz="1200" b="0"/>
              <a:pPr algn="r" eaLnBrk="1" hangingPunct="1"/>
              <a:t>24</a:t>
            </a:fld>
            <a:endParaRPr lang="en-US" b="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idx="4294967295"/>
          </p:nvPr>
        </p:nvSpPr>
        <p:spPr>
          <a:xfrm>
            <a:off x="457200" y="228600"/>
            <a:ext cx="7543800" cy="1066800"/>
          </a:xfrm>
        </p:spPr>
        <p:txBody>
          <a:bodyPr/>
          <a:lstStyle/>
          <a:p>
            <a:r>
              <a:rPr lang="en-US" smtClean="0"/>
              <a:t>Business and Financial Impact </a:t>
            </a:r>
          </a:p>
        </p:txBody>
      </p:sp>
      <p:sp>
        <p:nvSpPr>
          <p:cNvPr id="28675" name="Rectangle 3"/>
          <p:cNvSpPr>
            <a:spLocks noGrp="1" noChangeArrowheads="1"/>
          </p:cNvSpPr>
          <p:nvPr>
            <p:ph type="body" idx="4294967295"/>
          </p:nvPr>
        </p:nvSpPr>
        <p:spPr>
          <a:xfrm>
            <a:off x="457200" y="1524000"/>
            <a:ext cx="8229600" cy="4724400"/>
          </a:xfrm>
        </p:spPr>
        <p:txBody>
          <a:bodyPr/>
          <a:lstStyle/>
          <a:p>
            <a:pPr>
              <a:defRPr/>
            </a:pPr>
            <a:r>
              <a:rPr lang="en-US" dirty="0" smtClean="0">
                <a:latin typeface="+mj-lt"/>
              </a:rPr>
              <a:t>Productivity impacts can be expected – coding and clinical</a:t>
            </a:r>
          </a:p>
          <a:p>
            <a:pPr>
              <a:defRPr/>
            </a:pPr>
            <a:r>
              <a:rPr lang="en-US" dirty="0" smtClean="0">
                <a:latin typeface="+mj-lt"/>
              </a:rPr>
              <a:t>Coders are looking for more information in the record</a:t>
            </a:r>
          </a:p>
          <a:p>
            <a:pPr>
              <a:defRPr/>
            </a:pPr>
            <a:r>
              <a:rPr lang="en-US" dirty="0" smtClean="0">
                <a:latin typeface="+mj-lt"/>
              </a:rPr>
              <a:t>Learning curve for at least first six months</a:t>
            </a:r>
          </a:p>
          <a:p>
            <a:pPr>
              <a:defRPr/>
            </a:pPr>
            <a:r>
              <a:rPr lang="en-US" dirty="0" smtClean="0">
                <a:latin typeface="+mj-lt"/>
              </a:rPr>
              <a:t>Some productivity impacts may be permanent (based on experience in Canada)</a:t>
            </a:r>
          </a:p>
          <a:p>
            <a:pPr>
              <a:defRPr/>
            </a:pPr>
            <a:endParaRPr lang="en-US"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Rectangle 2"/>
          <p:cNvSpPr>
            <a:spLocks noGrp="1" noChangeArrowheads="1"/>
          </p:cNvSpPr>
          <p:nvPr>
            <p:ph type="title" idx="4294967295"/>
          </p:nvPr>
        </p:nvSpPr>
        <p:spPr/>
        <p:txBody>
          <a:bodyPr/>
          <a:lstStyle/>
          <a:p>
            <a:r>
              <a:rPr lang="en-US" sz="3200" smtClean="0"/>
              <a:t>Sample Canada Coding Productivity</a:t>
            </a:r>
          </a:p>
        </p:txBody>
      </p:sp>
      <p:graphicFrame>
        <p:nvGraphicFramePr>
          <p:cNvPr id="127054" name="Group 78"/>
          <p:cNvGraphicFramePr>
            <a:graphicFrameLocks noGrp="1"/>
          </p:cNvGraphicFramePr>
          <p:nvPr>
            <p:ph idx="4294967295"/>
          </p:nvPr>
        </p:nvGraphicFramePr>
        <p:xfrm>
          <a:off x="457200" y="1371600"/>
          <a:ext cx="8229600" cy="3282950"/>
        </p:xfrm>
        <a:graphic>
          <a:graphicData uri="http://schemas.openxmlformats.org/drawingml/2006/table">
            <a:tbl>
              <a:tblPr/>
              <a:tblGrid>
                <a:gridCol w="2057400"/>
                <a:gridCol w="2057400"/>
                <a:gridCol w="2057400"/>
                <a:gridCol w="2057400"/>
              </a:tblGrid>
              <a:tr h="896129">
                <a:tc gridSpan="4">
                  <a:txBody>
                    <a:bodyPr/>
                    <a:lstStyle/>
                    <a:p>
                      <a:pPr marL="0" marR="0" lvl="0" indent="0" algn="ctr" defTabSz="914400" rtl="0" eaLnBrk="0" fontAlgn="base" latinLnBrk="0" hangingPunct="0">
                        <a:lnSpc>
                          <a:spcPct val="100000"/>
                        </a:lnSpc>
                        <a:spcBef>
                          <a:spcPct val="20000"/>
                        </a:spcBef>
                        <a:spcAft>
                          <a:spcPct val="0"/>
                        </a:spcAft>
                        <a:buClr>
                          <a:schemeClr val="tx1"/>
                        </a:buClr>
                        <a:buSzTx/>
                        <a:buFontTx/>
                        <a:buNone/>
                        <a:tabLst/>
                      </a:pPr>
                      <a:r>
                        <a:rPr kumimoji="0" lang="en-US" sz="2400" b="0" i="0" u="none" strike="noStrike" cap="none" normalizeH="0" baseline="0" dirty="0" smtClean="0">
                          <a:ln>
                            <a:noFill/>
                          </a:ln>
                          <a:solidFill>
                            <a:schemeClr val="tx1"/>
                          </a:solidFill>
                          <a:effectLst/>
                          <a:latin typeface="+mj-lt"/>
                        </a:rPr>
                        <a:t>Pre and Post ICD-10 Implementation</a:t>
                      </a:r>
                    </a:p>
                    <a:p>
                      <a:pPr marL="0" marR="0" lvl="0" indent="0" algn="ctr" defTabSz="914400" rtl="0" eaLnBrk="0" fontAlgn="base" latinLnBrk="0" hangingPunct="0">
                        <a:lnSpc>
                          <a:spcPct val="100000"/>
                        </a:lnSpc>
                        <a:spcBef>
                          <a:spcPct val="20000"/>
                        </a:spcBef>
                        <a:spcAft>
                          <a:spcPct val="0"/>
                        </a:spcAft>
                        <a:buClr>
                          <a:schemeClr val="tx1"/>
                        </a:buClr>
                        <a:buSzTx/>
                        <a:buFontTx/>
                        <a:buNone/>
                        <a:tabLst/>
                      </a:pPr>
                      <a:r>
                        <a:rPr kumimoji="0" lang="en-US" sz="2400" b="0" i="0" u="none" strike="noStrike" cap="none" normalizeH="0" baseline="0" dirty="0" smtClean="0">
                          <a:ln>
                            <a:noFill/>
                          </a:ln>
                          <a:solidFill>
                            <a:schemeClr val="tx1"/>
                          </a:solidFill>
                          <a:effectLst/>
                          <a:latin typeface="+mj-lt"/>
                        </a:rPr>
                        <a:t>(Charts Completed Per Hour – percent of baseline)</a:t>
                      </a:r>
                    </a:p>
                  </a:txBody>
                  <a:tcPr marT="45721" marB="4572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r>
              <a:tr h="896129">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Tx/>
                        <a:buNone/>
                        <a:tabLst/>
                      </a:pPr>
                      <a:r>
                        <a:rPr kumimoji="0" lang="en-US" sz="2400" b="0" i="0" u="none" strike="noStrike" cap="none" normalizeH="0" baseline="0" dirty="0" smtClean="0">
                          <a:ln>
                            <a:noFill/>
                          </a:ln>
                          <a:solidFill>
                            <a:srgbClr val="000000"/>
                          </a:solidFill>
                          <a:effectLst/>
                          <a:latin typeface="+mj-lt"/>
                        </a:rPr>
                        <a:t>Service</a:t>
                      </a:r>
                    </a:p>
                  </a:txBody>
                  <a:tcPr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Tx/>
                        <a:buNone/>
                        <a:tabLst/>
                      </a:pPr>
                      <a:r>
                        <a:rPr kumimoji="0" lang="en-US" sz="2400" b="0" i="0" u="none" strike="noStrike" cap="none" normalizeH="0" baseline="0" dirty="0" smtClean="0">
                          <a:ln>
                            <a:noFill/>
                          </a:ln>
                          <a:solidFill>
                            <a:srgbClr val="000000"/>
                          </a:solidFill>
                          <a:effectLst/>
                          <a:latin typeface="+mj-lt"/>
                        </a:rPr>
                        <a:t>ICD-9</a:t>
                      </a:r>
                    </a:p>
                    <a:p>
                      <a:pPr marL="0" marR="0" lvl="0" indent="0" algn="ctr" defTabSz="914400" rtl="0" eaLnBrk="0" fontAlgn="base" latinLnBrk="0" hangingPunct="0">
                        <a:lnSpc>
                          <a:spcPct val="100000"/>
                        </a:lnSpc>
                        <a:spcBef>
                          <a:spcPct val="20000"/>
                        </a:spcBef>
                        <a:spcAft>
                          <a:spcPct val="0"/>
                        </a:spcAft>
                        <a:buClr>
                          <a:schemeClr val="tx1"/>
                        </a:buClr>
                        <a:buSzTx/>
                        <a:buFontTx/>
                        <a:buNone/>
                        <a:tabLst/>
                      </a:pPr>
                      <a:r>
                        <a:rPr kumimoji="0" lang="en-US" sz="2400" b="0" i="0" u="none" strike="noStrike" cap="none" normalizeH="0" baseline="0" dirty="0" smtClean="0">
                          <a:ln>
                            <a:noFill/>
                          </a:ln>
                          <a:solidFill>
                            <a:srgbClr val="000000"/>
                          </a:solidFill>
                          <a:effectLst/>
                          <a:latin typeface="+mj-lt"/>
                        </a:rPr>
                        <a:t>April 2002</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Tx/>
                        <a:buNone/>
                        <a:tabLst/>
                      </a:pPr>
                      <a:r>
                        <a:rPr kumimoji="0" lang="en-US" sz="2400" b="0" i="0" u="none" strike="noStrike" cap="none" normalizeH="0" baseline="0" dirty="0" smtClean="0">
                          <a:ln>
                            <a:noFill/>
                          </a:ln>
                          <a:solidFill>
                            <a:srgbClr val="000000"/>
                          </a:solidFill>
                          <a:effectLst/>
                          <a:latin typeface="+mj-lt"/>
                        </a:rPr>
                        <a:t>Start ICD-10</a:t>
                      </a:r>
                    </a:p>
                    <a:p>
                      <a:pPr marL="0" marR="0" lvl="0" indent="0" algn="ctr" defTabSz="914400" rtl="0" eaLnBrk="0" fontAlgn="base" latinLnBrk="0" hangingPunct="0">
                        <a:lnSpc>
                          <a:spcPct val="100000"/>
                        </a:lnSpc>
                        <a:spcBef>
                          <a:spcPct val="20000"/>
                        </a:spcBef>
                        <a:spcAft>
                          <a:spcPct val="0"/>
                        </a:spcAft>
                        <a:buClr>
                          <a:schemeClr val="tx1"/>
                        </a:buClr>
                        <a:buSzTx/>
                        <a:buFontTx/>
                        <a:buNone/>
                        <a:tabLst/>
                      </a:pPr>
                      <a:r>
                        <a:rPr kumimoji="0" lang="en-US" sz="2400" b="0" i="0" u="none" strike="noStrike" cap="none" normalizeH="0" baseline="0" dirty="0" smtClean="0">
                          <a:ln>
                            <a:noFill/>
                          </a:ln>
                          <a:solidFill>
                            <a:srgbClr val="000000"/>
                          </a:solidFill>
                          <a:effectLst/>
                          <a:latin typeface="+mj-lt"/>
                        </a:rPr>
                        <a:t>July 2002</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Tx/>
                        <a:buNone/>
                        <a:tabLst/>
                      </a:pPr>
                      <a:r>
                        <a:rPr kumimoji="0" lang="en-US" sz="2400" b="0" i="0" u="none" strike="noStrike" cap="none" normalizeH="0" baseline="0" dirty="0" smtClean="0">
                          <a:ln>
                            <a:noFill/>
                          </a:ln>
                          <a:solidFill>
                            <a:srgbClr val="000000"/>
                          </a:solidFill>
                          <a:effectLst/>
                          <a:latin typeface="+mj-lt"/>
                        </a:rPr>
                        <a:t>ICD-10</a:t>
                      </a:r>
                    </a:p>
                    <a:p>
                      <a:pPr marL="0" marR="0" lvl="0" indent="0" algn="ctr" defTabSz="914400" rtl="0" eaLnBrk="0" fontAlgn="base" latinLnBrk="0" hangingPunct="0">
                        <a:lnSpc>
                          <a:spcPct val="100000"/>
                        </a:lnSpc>
                        <a:spcBef>
                          <a:spcPct val="20000"/>
                        </a:spcBef>
                        <a:spcAft>
                          <a:spcPct val="0"/>
                        </a:spcAft>
                        <a:buClr>
                          <a:schemeClr val="tx1"/>
                        </a:buClr>
                        <a:buSzTx/>
                        <a:buFontTx/>
                        <a:buNone/>
                        <a:tabLst/>
                      </a:pPr>
                      <a:r>
                        <a:rPr kumimoji="0" lang="en-US" sz="2400" b="0" i="0" u="none" strike="noStrike" cap="none" normalizeH="0" baseline="0" dirty="0" smtClean="0">
                          <a:ln>
                            <a:noFill/>
                          </a:ln>
                          <a:solidFill>
                            <a:srgbClr val="000000"/>
                          </a:solidFill>
                          <a:effectLst/>
                          <a:latin typeface="+mj-lt"/>
                        </a:rPr>
                        <a:t>April 2003</a:t>
                      </a: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09">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Tx/>
                        <a:buNone/>
                        <a:tabLst/>
                      </a:pPr>
                      <a:r>
                        <a:rPr kumimoji="0" lang="en-US" sz="2400" b="0" i="0" u="none" strike="noStrike" cap="none" normalizeH="0" baseline="0" dirty="0" smtClean="0">
                          <a:ln>
                            <a:noFill/>
                          </a:ln>
                          <a:solidFill>
                            <a:srgbClr val="000000"/>
                          </a:solidFill>
                          <a:effectLst/>
                          <a:latin typeface="+mj-lt"/>
                        </a:rPr>
                        <a:t>Inpatient</a:t>
                      </a:r>
                    </a:p>
                  </a:txBody>
                  <a:tcPr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Tx/>
                        <a:buNone/>
                        <a:tabLst/>
                      </a:pPr>
                      <a:r>
                        <a:rPr kumimoji="0" lang="en-US" sz="2400" b="0" i="0" u="none" strike="noStrike" cap="none" normalizeH="0" baseline="0" dirty="0" smtClean="0">
                          <a:ln>
                            <a:noFill/>
                          </a:ln>
                          <a:solidFill>
                            <a:srgbClr val="000000"/>
                          </a:solidFill>
                          <a:effectLst/>
                          <a:latin typeface="+mj-lt"/>
                        </a:rPr>
                        <a:t>4.62</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Tx/>
                        <a:buNone/>
                        <a:tabLst/>
                      </a:pPr>
                      <a:r>
                        <a:rPr kumimoji="0" lang="en-US" sz="2400" b="0" i="0" u="none" strike="noStrike" cap="none" normalizeH="0" baseline="0" dirty="0" smtClean="0">
                          <a:ln>
                            <a:noFill/>
                          </a:ln>
                          <a:solidFill>
                            <a:srgbClr val="000000"/>
                          </a:solidFill>
                          <a:effectLst/>
                          <a:latin typeface="+mj-lt"/>
                        </a:rPr>
                        <a:t>2.15 (47%)</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Tx/>
                        <a:buNone/>
                        <a:tabLst/>
                      </a:pPr>
                      <a:r>
                        <a:rPr kumimoji="0" lang="en-US" sz="2400" b="0" i="0" u="none" strike="noStrike" cap="none" normalizeH="0" baseline="0" dirty="0" smtClean="0">
                          <a:ln>
                            <a:noFill/>
                          </a:ln>
                          <a:solidFill>
                            <a:srgbClr val="000000"/>
                          </a:solidFill>
                          <a:effectLst/>
                          <a:latin typeface="+mj-lt"/>
                        </a:rPr>
                        <a:t>3.75 (81%)</a:t>
                      </a: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73">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Tx/>
                        <a:buNone/>
                        <a:tabLst/>
                      </a:pPr>
                      <a:r>
                        <a:rPr kumimoji="0" lang="en-US" sz="2400" b="0" i="0" u="none" strike="noStrike" cap="none" normalizeH="0" baseline="0" dirty="0" smtClean="0">
                          <a:ln>
                            <a:noFill/>
                          </a:ln>
                          <a:solidFill>
                            <a:srgbClr val="000000"/>
                          </a:solidFill>
                          <a:effectLst/>
                          <a:latin typeface="+mj-lt"/>
                        </a:rPr>
                        <a:t>Day Surgery</a:t>
                      </a:r>
                    </a:p>
                  </a:txBody>
                  <a:tcPr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Tx/>
                        <a:buNone/>
                        <a:tabLst/>
                      </a:pPr>
                      <a:r>
                        <a:rPr kumimoji="0" lang="en-US" sz="2400" b="0" i="0" u="none" strike="noStrike" cap="none" normalizeH="0" baseline="0" dirty="0" smtClean="0">
                          <a:ln>
                            <a:noFill/>
                          </a:ln>
                          <a:solidFill>
                            <a:srgbClr val="000000"/>
                          </a:solidFill>
                          <a:effectLst/>
                          <a:latin typeface="+mj-lt"/>
                        </a:rPr>
                        <a:t>10.68</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Tx/>
                        <a:buNone/>
                        <a:tabLst/>
                      </a:pPr>
                      <a:r>
                        <a:rPr kumimoji="0" lang="en-US" sz="2400" b="0" i="0" u="none" strike="noStrike" cap="none" normalizeH="0" baseline="0" dirty="0" smtClean="0">
                          <a:ln>
                            <a:noFill/>
                          </a:ln>
                          <a:solidFill>
                            <a:srgbClr val="000000"/>
                          </a:solidFill>
                          <a:effectLst/>
                          <a:latin typeface="+mj-lt"/>
                        </a:rPr>
                        <a:t>3.82 (36%)</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Tx/>
                        <a:buNone/>
                        <a:tabLst/>
                      </a:pPr>
                      <a:r>
                        <a:rPr kumimoji="0" lang="en-US" sz="2400" b="0" i="0" u="none" strike="noStrike" cap="none" normalizeH="0" baseline="0" dirty="0" smtClean="0">
                          <a:ln>
                            <a:noFill/>
                          </a:ln>
                          <a:solidFill>
                            <a:srgbClr val="000000"/>
                          </a:solidFill>
                          <a:effectLst/>
                          <a:latin typeface="+mj-lt"/>
                        </a:rPr>
                        <a:t>8.53 (80%)</a:t>
                      </a: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3410">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Tx/>
                        <a:buNone/>
                        <a:tabLst/>
                      </a:pPr>
                      <a:r>
                        <a:rPr kumimoji="0" lang="en-US" sz="2400" b="0" i="0" u="none" strike="noStrike" cap="none" normalizeH="0" baseline="0" dirty="0" smtClean="0">
                          <a:ln>
                            <a:noFill/>
                          </a:ln>
                          <a:solidFill>
                            <a:srgbClr val="000000"/>
                          </a:solidFill>
                          <a:effectLst/>
                          <a:latin typeface="+mj-lt"/>
                        </a:rPr>
                        <a:t>Emergency</a:t>
                      </a:r>
                    </a:p>
                  </a:txBody>
                  <a:tcPr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Tx/>
                        <a:buNone/>
                        <a:tabLst/>
                      </a:pPr>
                      <a:r>
                        <a:rPr kumimoji="0" lang="en-US" sz="2400" b="0" i="0" u="none" strike="noStrike" cap="none" normalizeH="0" baseline="0" dirty="0" smtClean="0">
                          <a:ln>
                            <a:noFill/>
                          </a:ln>
                          <a:solidFill>
                            <a:srgbClr val="000000"/>
                          </a:solidFill>
                          <a:effectLst/>
                          <a:latin typeface="+mj-lt"/>
                        </a:rPr>
                        <a:t>10.37</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Tx/>
                        <a:buNone/>
                        <a:tabLst/>
                      </a:pPr>
                      <a:r>
                        <a:rPr kumimoji="0" lang="en-US" sz="2400" b="0" i="0" u="none" strike="noStrike" cap="none" normalizeH="0" baseline="0" dirty="0" smtClean="0">
                          <a:ln>
                            <a:noFill/>
                          </a:ln>
                          <a:solidFill>
                            <a:srgbClr val="000000"/>
                          </a:solidFill>
                          <a:effectLst/>
                          <a:latin typeface="+mj-lt"/>
                        </a:rPr>
                        <a:t>6.49 (63%)</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Tx/>
                        <a:buNone/>
                        <a:tabLst/>
                      </a:pPr>
                      <a:r>
                        <a:rPr kumimoji="0" lang="en-US" sz="2400" b="0" i="0" u="none" strike="noStrike" cap="none" normalizeH="0" baseline="0" dirty="0" smtClean="0">
                          <a:ln>
                            <a:noFill/>
                          </a:ln>
                          <a:solidFill>
                            <a:srgbClr val="000000"/>
                          </a:solidFill>
                          <a:effectLst/>
                          <a:latin typeface="+mj-lt"/>
                        </a:rPr>
                        <a:t>8.83 (85%)</a:t>
                      </a: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9728" name="Slide Number Placeholder 3"/>
          <p:cNvSpPr txBox="1">
            <a:spLocks/>
          </p:cNvSpPr>
          <p:nvPr/>
        </p:nvSpPr>
        <p:spPr bwMode="auto">
          <a:xfrm>
            <a:off x="6553200" y="647382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a:solidFill>
                  <a:schemeClr val="tx1"/>
                </a:solidFill>
                <a:latin typeface="Gill Sans MT" pitchFamily="34" charset="0"/>
                <a:ea typeface="ＭＳ Ｐゴシック" pitchFamily="34" charset="-128"/>
              </a:defRPr>
            </a:lvl1pPr>
            <a:lvl2pPr marL="742950" indent="-285750" eaLnBrk="0" hangingPunct="0">
              <a:defRPr sz="3200" b="1">
                <a:solidFill>
                  <a:schemeClr val="tx1"/>
                </a:solidFill>
                <a:latin typeface="Gill Sans MT" pitchFamily="34" charset="0"/>
                <a:ea typeface="ＭＳ Ｐゴシック" pitchFamily="34" charset="-128"/>
              </a:defRPr>
            </a:lvl2pPr>
            <a:lvl3pPr marL="1143000" indent="-228600" eaLnBrk="0" hangingPunct="0">
              <a:defRPr sz="3200" b="1">
                <a:solidFill>
                  <a:schemeClr val="tx1"/>
                </a:solidFill>
                <a:latin typeface="Gill Sans MT" pitchFamily="34" charset="0"/>
                <a:ea typeface="ＭＳ Ｐゴシック" pitchFamily="34" charset="-128"/>
              </a:defRPr>
            </a:lvl3pPr>
            <a:lvl4pPr marL="1600200" indent="-228600" eaLnBrk="0" hangingPunct="0">
              <a:defRPr sz="3200" b="1">
                <a:solidFill>
                  <a:schemeClr val="tx1"/>
                </a:solidFill>
                <a:latin typeface="Gill Sans MT" pitchFamily="34" charset="0"/>
                <a:ea typeface="ＭＳ Ｐゴシック" pitchFamily="34" charset="-128"/>
              </a:defRPr>
            </a:lvl4pPr>
            <a:lvl5pPr marL="2057400" indent="-228600" eaLnBrk="0" hangingPunct="0">
              <a:defRPr sz="3200" b="1">
                <a:solidFill>
                  <a:schemeClr val="tx1"/>
                </a:solidFill>
                <a:latin typeface="Gill Sans MT" pitchFamily="34" charset="0"/>
                <a:ea typeface="ＭＳ Ｐゴシック" pitchFamily="34" charset="-128"/>
              </a:defRPr>
            </a:lvl5pPr>
            <a:lvl6pPr marL="2514600" indent="-228600" defTabSz="457200" eaLnBrk="0" fontAlgn="base" hangingPunct="0">
              <a:spcBef>
                <a:spcPct val="0"/>
              </a:spcBef>
              <a:spcAft>
                <a:spcPct val="0"/>
              </a:spcAft>
              <a:defRPr sz="3200" b="1">
                <a:solidFill>
                  <a:schemeClr val="tx1"/>
                </a:solidFill>
                <a:latin typeface="Gill Sans MT" pitchFamily="34" charset="0"/>
                <a:ea typeface="ＭＳ Ｐゴシック" pitchFamily="34" charset="-128"/>
              </a:defRPr>
            </a:lvl6pPr>
            <a:lvl7pPr marL="2971800" indent="-228600" defTabSz="457200" eaLnBrk="0" fontAlgn="base" hangingPunct="0">
              <a:spcBef>
                <a:spcPct val="0"/>
              </a:spcBef>
              <a:spcAft>
                <a:spcPct val="0"/>
              </a:spcAft>
              <a:defRPr sz="3200" b="1">
                <a:solidFill>
                  <a:schemeClr val="tx1"/>
                </a:solidFill>
                <a:latin typeface="Gill Sans MT" pitchFamily="34" charset="0"/>
                <a:ea typeface="ＭＳ Ｐゴシック" pitchFamily="34" charset="-128"/>
              </a:defRPr>
            </a:lvl7pPr>
            <a:lvl8pPr marL="3429000" indent="-228600" defTabSz="457200" eaLnBrk="0" fontAlgn="base" hangingPunct="0">
              <a:spcBef>
                <a:spcPct val="0"/>
              </a:spcBef>
              <a:spcAft>
                <a:spcPct val="0"/>
              </a:spcAft>
              <a:defRPr sz="3200" b="1">
                <a:solidFill>
                  <a:schemeClr val="tx1"/>
                </a:solidFill>
                <a:latin typeface="Gill Sans MT" pitchFamily="34" charset="0"/>
                <a:ea typeface="ＭＳ Ｐゴシック" pitchFamily="34" charset="-128"/>
              </a:defRPr>
            </a:lvl8pPr>
            <a:lvl9pPr marL="3886200" indent="-228600" defTabSz="457200" eaLnBrk="0" fontAlgn="base" hangingPunct="0">
              <a:spcBef>
                <a:spcPct val="0"/>
              </a:spcBef>
              <a:spcAft>
                <a:spcPct val="0"/>
              </a:spcAft>
              <a:defRPr sz="3200" b="1">
                <a:solidFill>
                  <a:schemeClr val="tx1"/>
                </a:solidFill>
                <a:latin typeface="Gill Sans MT" pitchFamily="34" charset="0"/>
                <a:ea typeface="ＭＳ Ｐゴシック" pitchFamily="34" charset="-128"/>
              </a:defRPr>
            </a:lvl9pPr>
          </a:lstStyle>
          <a:p>
            <a:pPr algn="r" eaLnBrk="1" hangingPunct="1"/>
            <a:fld id="{23FB18CB-5345-40CF-8E5D-5722CB977E43}" type="slidenum">
              <a:rPr lang="en-US" sz="1200" b="0"/>
              <a:pPr algn="r" eaLnBrk="1" hangingPunct="1"/>
              <a:t>26</a:t>
            </a:fld>
            <a:endParaRPr lang="en-US" b="0"/>
          </a:p>
        </p:txBody>
      </p:sp>
      <p:sp>
        <p:nvSpPr>
          <p:cNvPr id="29729" name="TextBox 32"/>
          <p:cNvSpPr txBox="1">
            <a:spLocks noChangeArrowheads="1"/>
          </p:cNvSpPr>
          <p:nvPr/>
        </p:nvSpPr>
        <p:spPr bwMode="auto">
          <a:xfrm>
            <a:off x="1143000" y="4648200"/>
            <a:ext cx="7620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a:solidFill>
                  <a:schemeClr val="tx1"/>
                </a:solidFill>
                <a:latin typeface="Gill Sans MT" pitchFamily="34" charset="0"/>
                <a:ea typeface="ＭＳ Ｐゴシック" pitchFamily="34" charset="-128"/>
              </a:defRPr>
            </a:lvl1pPr>
            <a:lvl2pPr marL="742950" indent="-285750" eaLnBrk="0" hangingPunct="0">
              <a:defRPr sz="3200" b="1">
                <a:solidFill>
                  <a:schemeClr val="tx1"/>
                </a:solidFill>
                <a:latin typeface="Gill Sans MT" pitchFamily="34" charset="0"/>
                <a:ea typeface="ＭＳ Ｐゴシック" pitchFamily="34" charset="-128"/>
              </a:defRPr>
            </a:lvl2pPr>
            <a:lvl3pPr marL="1143000" indent="-228600" eaLnBrk="0" hangingPunct="0">
              <a:defRPr sz="3200" b="1">
                <a:solidFill>
                  <a:schemeClr val="tx1"/>
                </a:solidFill>
                <a:latin typeface="Gill Sans MT" pitchFamily="34" charset="0"/>
                <a:ea typeface="ＭＳ Ｐゴシック" pitchFamily="34" charset="-128"/>
              </a:defRPr>
            </a:lvl3pPr>
            <a:lvl4pPr marL="1600200" indent="-228600" eaLnBrk="0" hangingPunct="0">
              <a:defRPr sz="3200" b="1">
                <a:solidFill>
                  <a:schemeClr val="tx1"/>
                </a:solidFill>
                <a:latin typeface="Gill Sans MT" pitchFamily="34" charset="0"/>
                <a:ea typeface="ＭＳ Ｐゴシック" pitchFamily="34" charset="-128"/>
              </a:defRPr>
            </a:lvl4pPr>
            <a:lvl5pPr marL="2057400" indent="-228600" eaLnBrk="0" hangingPunct="0">
              <a:defRPr sz="3200" b="1">
                <a:solidFill>
                  <a:schemeClr val="tx1"/>
                </a:solidFill>
                <a:latin typeface="Gill Sans MT" pitchFamily="34" charset="0"/>
                <a:ea typeface="ＭＳ Ｐゴシック" pitchFamily="34" charset="-128"/>
              </a:defRPr>
            </a:lvl5pPr>
            <a:lvl6pPr marL="2514600" indent="-228600" eaLnBrk="0" fontAlgn="base" hangingPunct="0">
              <a:spcBef>
                <a:spcPct val="0"/>
              </a:spcBef>
              <a:spcAft>
                <a:spcPct val="0"/>
              </a:spcAft>
              <a:defRPr sz="3200" b="1">
                <a:solidFill>
                  <a:schemeClr val="tx1"/>
                </a:solidFill>
                <a:latin typeface="Gill Sans MT" pitchFamily="34" charset="0"/>
                <a:ea typeface="ＭＳ Ｐゴシック" pitchFamily="34" charset="-128"/>
              </a:defRPr>
            </a:lvl6pPr>
            <a:lvl7pPr marL="2971800" indent="-228600" eaLnBrk="0" fontAlgn="base" hangingPunct="0">
              <a:spcBef>
                <a:spcPct val="0"/>
              </a:spcBef>
              <a:spcAft>
                <a:spcPct val="0"/>
              </a:spcAft>
              <a:defRPr sz="3200" b="1">
                <a:solidFill>
                  <a:schemeClr val="tx1"/>
                </a:solidFill>
                <a:latin typeface="Gill Sans MT" pitchFamily="34" charset="0"/>
                <a:ea typeface="ＭＳ Ｐゴシック" pitchFamily="34" charset="-128"/>
              </a:defRPr>
            </a:lvl7pPr>
            <a:lvl8pPr marL="3429000" indent="-228600" eaLnBrk="0" fontAlgn="base" hangingPunct="0">
              <a:spcBef>
                <a:spcPct val="0"/>
              </a:spcBef>
              <a:spcAft>
                <a:spcPct val="0"/>
              </a:spcAft>
              <a:defRPr sz="3200" b="1">
                <a:solidFill>
                  <a:schemeClr val="tx1"/>
                </a:solidFill>
                <a:latin typeface="Gill Sans MT" pitchFamily="34" charset="0"/>
                <a:ea typeface="ＭＳ Ｐゴシック" pitchFamily="34" charset="-128"/>
              </a:defRPr>
            </a:lvl8pPr>
            <a:lvl9pPr marL="3886200" indent="-228600" eaLnBrk="0" fontAlgn="base" hangingPunct="0">
              <a:spcBef>
                <a:spcPct val="0"/>
              </a:spcBef>
              <a:spcAft>
                <a:spcPct val="0"/>
              </a:spcAft>
              <a:defRPr sz="3200" b="1">
                <a:solidFill>
                  <a:schemeClr val="tx1"/>
                </a:solidFill>
                <a:latin typeface="Gill Sans MT" pitchFamily="34" charset="0"/>
                <a:ea typeface="ＭＳ Ｐゴシック" pitchFamily="34" charset="-128"/>
              </a:defRPr>
            </a:lvl9pPr>
          </a:lstStyle>
          <a:p>
            <a:pPr defTabSz="914400" eaLnBrk="1" hangingPunct="1"/>
            <a:r>
              <a:rPr lang="en-US" sz="1400" i="1">
                <a:latin typeface="Arial" charset="0"/>
              </a:rPr>
              <a:t>Source: HIMSS, Data taken from Humber River Regional Hospital; Ontario, Canada</a:t>
            </a:r>
          </a:p>
        </p:txBody>
      </p:sp>
      <p:sp>
        <p:nvSpPr>
          <p:cNvPr id="29730" name="Text Box 34"/>
          <p:cNvSpPr txBox="1">
            <a:spLocks noChangeArrowheads="1"/>
          </p:cNvSpPr>
          <p:nvPr/>
        </p:nvSpPr>
        <p:spPr bwMode="auto">
          <a:xfrm>
            <a:off x="1066800" y="5486400"/>
            <a:ext cx="7010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a:solidFill>
                  <a:schemeClr val="tx1"/>
                </a:solidFill>
                <a:latin typeface="Gill Sans MT" pitchFamily="34" charset="0"/>
                <a:ea typeface="ＭＳ Ｐゴシック" pitchFamily="34" charset="-128"/>
              </a:defRPr>
            </a:lvl1pPr>
            <a:lvl2pPr marL="742950" indent="-285750" eaLnBrk="0" hangingPunct="0">
              <a:defRPr sz="3200" b="1">
                <a:solidFill>
                  <a:schemeClr val="tx1"/>
                </a:solidFill>
                <a:latin typeface="Gill Sans MT" pitchFamily="34" charset="0"/>
                <a:ea typeface="ＭＳ Ｐゴシック" pitchFamily="34" charset="-128"/>
              </a:defRPr>
            </a:lvl2pPr>
            <a:lvl3pPr marL="1143000" indent="-228600" eaLnBrk="0" hangingPunct="0">
              <a:defRPr sz="3200" b="1">
                <a:solidFill>
                  <a:schemeClr val="tx1"/>
                </a:solidFill>
                <a:latin typeface="Gill Sans MT" pitchFamily="34" charset="0"/>
                <a:ea typeface="ＭＳ Ｐゴシック" pitchFamily="34" charset="-128"/>
              </a:defRPr>
            </a:lvl3pPr>
            <a:lvl4pPr marL="1600200" indent="-228600" eaLnBrk="0" hangingPunct="0">
              <a:defRPr sz="3200" b="1">
                <a:solidFill>
                  <a:schemeClr val="tx1"/>
                </a:solidFill>
                <a:latin typeface="Gill Sans MT" pitchFamily="34" charset="0"/>
                <a:ea typeface="ＭＳ Ｐゴシック" pitchFamily="34" charset="-128"/>
              </a:defRPr>
            </a:lvl4pPr>
            <a:lvl5pPr marL="2057400" indent="-228600" eaLnBrk="0" hangingPunct="0">
              <a:defRPr sz="3200" b="1">
                <a:solidFill>
                  <a:schemeClr val="tx1"/>
                </a:solidFill>
                <a:latin typeface="Gill Sans MT" pitchFamily="34" charset="0"/>
                <a:ea typeface="ＭＳ Ｐゴシック" pitchFamily="34" charset="-128"/>
              </a:defRPr>
            </a:lvl5pPr>
            <a:lvl6pPr marL="2514600" indent="-228600" eaLnBrk="0" fontAlgn="base" hangingPunct="0">
              <a:spcBef>
                <a:spcPct val="0"/>
              </a:spcBef>
              <a:spcAft>
                <a:spcPct val="0"/>
              </a:spcAft>
              <a:defRPr sz="3200" b="1">
                <a:solidFill>
                  <a:schemeClr val="tx1"/>
                </a:solidFill>
                <a:latin typeface="Gill Sans MT" pitchFamily="34" charset="0"/>
                <a:ea typeface="ＭＳ Ｐゴシック" pitchFamily="34" charset="-128"/>
              </a:defRPr>
            </a:lvl6pPr>
            <a:lvl7pPr marL="2971800" indent="-228600" eaLnBrk="0" fontAlgn="base" hangingPunct="0">
              <a:spcBef>
                <a:spcPct val="0"/>
              </a:spcBef>
              <a:spcAft>
                <a:spcPct val="0"/>
              </a:spcAft>
              <a:defRPr sz="3200" b="1">
                <a:solidFill>
                  <a:schemeClr val="tx1"/>
                </a:solidFill>
                <a:latin typeface="Gill Sans MT" pitchFamily="34" charset="0"/>
                <a:ea typeface="ＭＳ Ｐゴシック" pitchFamily="34" charset="-128"/>
              </a:defRPr>
            </a:lvl7pPr>
            <a:lvl8pPr marL="3429000" indent="-228600" eaLnBrk="0" fontAlgn="base" hangingPunct="0">
              <a:spcBef>
                <a:spcPct val="0"/>
              </a:spcBef>
              <a:spcAft>
                <a:spcPct val="0"/>
              </a:spcAft>
              <a:defRPr sz="3200" b="1">
                <a:solidFill>
                  <a:schemeClr val="tx1"/>
                </a:solidFill>
                <a:latin typeface="Gill Sans MT" pitchFamily="34" charset="0"/>
                <a:ea typeface="ＭＳ Ｐゴシック" pitchFamily="34" charset="-128"/>
              </a:defRPr>
            </a:lvl8pPr>
            <a:lvl9pPr marL="3886200" indent="-228600" eaLnBrk="0" fontAlgn="base" hangingPunct="0">
              <a:spcBef>
                <a:spcPct val="0"/>
              </a:spcBef>
              <a:spcAft>
                <a:spcPct val="0"/>
              </a:spcAft>
              <a:defRPr sz="3200" b="1">
                <a:solidFill>
                  <a:schemeClr val="tx1"/>
                </a:solidFill>
                <a:latin typeface="Gill Sans MT" pitchFamily="34" charset="0"/>
                <a:ea typeface="ＭＳ Ｐゴシック" pitchFamily="34" charset="-128"/>
              </a:defRPr>
            </a:lvl9pPr>
          </a:lstStyle>
          <a:p>
            <a:pPr defTabSz="914400" eaLnBrk="1" hangingPunct="1">
              <a:defRPr/>
            </a:pPr>
            <a:r>
              <a:rPr lang="en-US" sz="2400" b="0" dirty="0" smtClean="0">
                <a:latin typeface="+mj-lt"/>
              </a:rPr>
              <a:t>Investment in training to minimize the impact</a:t>
            </a:r>
          </a:p>
          <a:p>
            <a:pPr defTabSz="914400" eaLnBrk="1" hangingPunct="1">
              <a:defRPr/>
            </a:pPr>
            <a:r>
              <a:rPr lang="en-US" sz="2400" b="0" dirty="0" smtClean="0">
                <a:latin typeface="+mj-lt"/>
              </a:rPr>
              <a:t>Invest in Coding Staff Retention and Recruitment</a:t>
            </a:r>
            <a:endParaRPr lang="en-US" sz="1800" b="0" dirty="0" smtClean="0">
              <a:latin typeface="+mj-lt"/>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idx="4294967295"/>
          </p:nvPr>
        </p:nvSpPr>
        <p:spPr/>
        <p:txBody>
          <a:bodyPr/>
          <a:lstStyle/>
          <a:p>
            <a:r>
              <a:rPr lang="en-US" smtClean="0"/>
              <a:t>Who Needs ICD-10 Training?</a:t>
            </a:r>
          </a:p>
        </p:txBody>
      </p:sp>
      <p:sp>
        <p:nvSpPr>
          <p:cNvPr id="30723" name="Rectangle 3"/>
          <p:cNvSpPr>
            <a:spLocks noGrp="1" noChangeArrowheads="1"/>
          </p:cNvSpPr>
          <p:nvPr>
            <p:ph type="body" idx="4294967295"/>
          </p:nvPr>
        </p:nvSpPr>
        <p:spPr/>
        <p:txBody>
          <a:bodyPr/>
          <a:lstStyle/>
          <a:p>
            <a:pPr>
              <a:defRPr/>
            </a:pPr>
            <a:r>
              <a:rPr lang="en-US" dirty="0" smtClean="0">
                <a:latin typeface="+mj-lt"/>
              </a:rPr>
              <a:t>Providers</a:t>
            </a:r>
          </a:p>
          <a:p>
            <a:pPr lvl="1">
              <a:defRPr/>
            </a:pPr>
            <a:r>
              <a:rPr lang="en-US" sz="2800" dirty="0" smtClean="0">
                <a:latin typeface="+mj-lt"/>
              </a:rPr>
              <a:t>Doctors, Nurses, Ancillary, etc.</a:t>
            </a:r>
          </a:p>
          <a:p>
            <a:pPr>
              <a:defRPr/>
            </a:pPr>
            <a:r>
              <a:rPr lang="en-US" dirty="0" smtClean="0">
                <a:latin typeface="+mj-lt"/>
              </a:rPr>
              <a:t>Coders</a:t>
            </a:r>
          </a:p>
          <a:p>
            <a:pPr>
              <a:defRPr/>
            </a:pPr>
            <a:r>
              <a:rPr lang="en-US" dirty="0" smtClean="0">
                <a:latin typeface="+mj-lt"/>
              </a:rPr>
              <a:t>Billing Staff</a:t>
            </a:r>
          </a:p>
          <a:p>
            <a:pPr>
              <a:defRPr/>
            </a:pPr>
            <a:r>
              <a:rPr lang="en-US" dirty="0" smtClean="0">
                <a:latin typeface="+mj-lt"/>
              </a:rPr>
              <a:t>Quality Management and Utilization Review</a:t>
            </a:r>
          </a:p>
          <a:p>
            <a:pPr>
              <a:defRPr/>
            </a:pPr>
            <a:r>
              <a:rPr lang="en-US" dirty="0" smtClean="0">
                <a:latin typeface="+mj-lt"/>
              </a:rPr>
              <a:t>EHR expands the staff that need to understand codes and coding principles</a:t>
            </a:r>
          </a:p>
        </p:txBody>
      </p:sp>
      <p:sp>
        <p:nvSpPr>
          <p:cNvPr id="30724" name="Slide Number Placeholder 3"/>
          <p:cNvSpPr txBox="1">
            <a:spLocks/>
          </p:cNvSpPr>
          <p:nvPr/>
        </p:nvSpPr>
        <p:spPr bwMode="auto">
          <a:xfrm>
            <a:off x="6553200" y="647382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a:solidFill>
                  <a:schemeClr val="tx1"/>
                </a:solidFill>
                <a:latin typeface="Gill Sans MT" pitchFamily="34" charset="0"/>
                <a:ea typeface="ＭＳ Ｐゴシック" pitchFamily="34" charset="-128"/>
              </a:defRPr>
            </a:lvl1pPr>
            <a:lvl2pPr marL="742950" indent="-285750" eaLnBrk="0" hangingPunct="0">
              <a:defRPr sz="3200" b="1">
                <a:solidFill>
                  <a:schemeClr val="tx1"/>
                </a:solidFill>
                <a:latin typeface="Gill Sans MT" pitchFamily="34" charset="0"/>
                <a:ea typeface="ＭＳ Ｐゴシック" pitchFamily="34" charset="-128"/>
              </a:defRPr>
            </a:lvl2pPr>
            <a:lvl3pPr marL="1143000" indent="-228600" eaLnBrk="0" hangingPunct="0">
              <a:defRPr sz="3200" b="1">
                <a:solidFill>
                  <a:schemeClr val="tx1"/>
                </a:solidFill>
                <a:latin typeface="Gill Sans MT" pitchFamily="34" charset="0"/>
                <a:ea typeface="ＭＳ Ｐゴシック" pitchFamily="34" charset="-128"/>
              </a:defRPr>
            </a:lvl3pPr>
            <a:lvl4pPr marL="1600200" indent="-228600" eaLnBrk="0" hangingPunct="0">
              <a:defRPr sz="3200" b="1">
                <a:solidFill>
                  <a:schemeClr val="tx1"/>
                </a:solidFill>
                <a:latin typeface="Gill Sans MT" pitchFamily="34" charset="0"/>
                <a:ea typeface="ＭＳ Ｐゴシック" pitchFamily="34" charset="-128"/>
              </a:defRPr>
            </a:lvl4pPr>
            <a:lvl5pPr marL="2057400" indent="-228600" eaLnBrk="0" hangingPunct="0">
              <a:defRPr sz="3200" b="1">
                <a:solidFill>
                  <a:schemeClr val="tx1"/>
                </a:solidFill>
                <a:latin typeface="Gill Sans MT" pitchFamily="34" charset="0"/>
                <a:ea typeface="ＭＳ Ｐゴシック" pitchFamily="34" charset="-128"/>
              </a:defRPr>
            </a:lvl5pPr>
            <a:lvl6pPr marL="2514600" indent="-228600" defTabSz="457200" eaLnBrk="0" fontAlgn="base" hangingPunct="0">
              <a:spcBef>
                <a:spcPct val="0"/>
              </a:spcBef>
              <a:spcAft>
                <a:spcPct val="0"/>
              </a:spcAft>
              <a:defRPr sz="3200" b="1">
                <a:solidFill>
                  <a:schemeClr val="tx1"/>
                </a:solidFill>
                <a:latin typeface="Gill Sans MT" pitchFamily="34" charset="0"/>
                <a:ea typeface="ＭＳ Ｐゴシック" pitchFamily="34" charset="-128"/>
              </a:defRPr>
            </a:lvl6pPr>
            <a:lvl7pPr marL="2971800" indent="-228600" defTabSz="457200" eaLnBrk="0" fontAlgn="base" hangingPunct="0">
              <a:spcBef>
                <a:spcPct val="0"/>
              </a:spcBef>
              <a:spcAft>
                <a:spcPct val="0"/>
              </a:spcAft>
              <a:defRPr sz="3200" b="1">
                <a:solidFill>
                  <a:schemeClr val="tx1"/>
                </a:solidFill>
                <a:latin typeface="Gill Sans MT" pitchFamily="34" charset="0"/>
                <a:ea typeface="ＭＳ Ｐゴシック" pitchFamily="34" charset="-128"/>
              </a:defRPr>
            </a:lvl7pPr>
            <a:lvl8pPr marL="3429000" indent="-228600" defTabSz="457200" eaLnBrk="0" fontAlgn="base" hangingPunct="0">
              <a:spcBef>
                <a:spcPct val="0"/>
              </a:spcBef>
              <a:spcAft>
                <a:spcPct val="0"/>
              </a:spcAft>
              <a:defRPr sz="3200" b="1">
                <a:solidFill>
                  <a:schemeClr val="tx1"/>
                </a:solidFill>
                <a:latin typeface="Gill Sans MT" pitchFamily="34" charset="0"/>
                <a:ea typeface="ＭＳ Ｐゴシック" pitchFamily="34" charset="-128"/>
              </a:defRPr>
            </a:lvl8pPr>
            <a:lvl9pPr marL="3886200" indent="-228600" defTabSz="457200" eaLnBrk="0" fontAlgn="base" hangingPunct="0">
              <a:spcBef>
                <a:spcPct val="0"/>
              </a:spcBef>
              <a:spcAft>
                <a:spcPct val="0"/>
              </a:spcAft>
              <a:defRPr sz="3200" b="1">
                <a:solidFill>
                  <a:schemeClr val="tx1"/>
                </a:solidFill>
                <a:latin typeface="Gill Sans MT" pitchFamily="34" charset="0"/>
                <a:ea typeface="ＭＳ Ｐゴシック" pitchFamily="34" charset="-128"/>
              </a:defRPr>
            </a:lvl9pPr>
          </a:lstStyle>
          <a:p>
            <a:pPr algn="r" eaLnBrk="1" hangingPunct="1"/>
            <a:fld id="{03E99859-6320-4813-8B6D-4DF56E95CE5C}" type="slidenum">
              <a:rPr lang="en-US" sz="1200" b="0"/>
              <a:pPr algn="r" eaLnBrk="1" hangingPunct="1"/>
              <a:t>27</a:t>
            </a:fld>
            <a:endParaRPr lang="en-US" b="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Title 1"/>
          <p:cNvSpPr>
            <a:spLocks noGrp="1"/>
          </p:cNvSpPr>
          <p:nvPr>
            <p:ph type="title" idx="4294967295"/>
          </p:nvPr>
        </p:nvSpPr>
        <p:spPr/>
        <p:txBody>
          <a:bodyPr/>
          <a:lstStyle/>
          <a:p>
            <a:r>
              <a:rPr lang="en-US" sz="3800" b="1" smtClean="0">
                <a:latin typeface="Gill Sans MT" pitchFamily="34" charset="0"/>
              </a:rPr>
              <a:t>Specificity looks like this…..</a:t>
            </a:r>
          </a:p>
        </p:txBody>
      </p:sp>
      <p:sp>
        <p:nvSpPr>
          <p:cNvPr id="4" name="Rounded Rectangle 3" descr="ICD-10"/>
          <p:cNvSpPr/>
          <p:nvPr/>
        </p:nvSpPr>
        <p:spPr>
          <a:xfrm>
            <a:off x="3810000" y="1142851"/>
            <a:ext cx="4953000" cy="5234243"/>
          </a:xfrm>
          <a:prstGeom prst="roundRect">
            <a:avLst>
              <a:gd name="adj" fmla="val 1"/>
            </a:avLst>
          </a:prstGeom>
          <a:gradFill flip="none" rotWithShape="1">
            <a:gsLst>
              <a:gs pos="0">
                <a:srgbClr val="03D4A8"/>
              </a:gs>
              <a:gs pos="25000">
                <a:srgbClr val="21D6E0"/>
              </a:gs>
              <a:gs pos="75000">
                <a:srgbClr val="0087E6"/>
              </a:gs>
              <a:gs pos="100000">
                <a:srgbClr val="005CBF"/>
              </a:gs>
            </a:gsLst>
            <a:lin ang="5400000" scaled="0"/>
            <a:tileRect t="-100000" r="-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srgbClr val="FFFFFF"/>
                </a:solidFill>
                <a:latin typeface="Gill Sans MT" pitchFamily="34" charset="0"/>
              </a:rPr>
              <a:t>ICD-10-CM</a:t>
            </a:r>
          </a:p>
          <a:p>
            <a:pPr algn="ctr">
              <a:defRPr/>
            </a:pPr>
            <a:endParaRPr lang="en-US" sz="2400" dirty="0">
              <a:solidFill>
                <a:srgbClr val="FFFFFF"/>
              </a:solidFill>
              <a:latin typeface="Gill Sans MT" pitchFamily="34" charset="0"/>
            </a:endParaRPr>
          </a:p>
          <a:p>
            <a:pPr algn="ctr">
              <a:defRPr/>
            </a:pPr>
            <a:endParaRPr lang="en-US" sz="2400" dirty="0">
              <a:solidFill>
                <a:srgbClr val="FFFFFF"/>
              </a:solidFill>
              <a:latin typeface="Gill Sans MT" pitchFamily="34" charset="0"/>
            </a:endParaRPr>
          </a:p>
          <a:p>
            <a:pPr algn="ctr">
              <a:defRPr/>
            </a:pPr>
            <a:endParaRPr lang="en-US" sz="1800" dirty="0">
              <a:solidFill>
                <a:srgbClr val="FFFFFF"/>
              </a:solidFill>
              <a:latin typeface="Gill Sans MT" pitchFamily="34" charset="0"/>
            </a:endParaRPr>
          </a:p>
          <a:p>
            <a:pPr algn="ctr">
              <a:defRPr/>
            </a:pPr>
            <a:endParaRPr lang="en-US" sz="1800" dirty="0">
              <a:solidFill>
                <a:srgbClr val="FFFFFF"/>
              </a:solidFill>
              <a:latin typeface="Gill Sans MT" pitchFamily="34" charset="0"/>
            </a:endParaRPr>
          </a:p>
          <a:p>
            <a:pPr algn="ctr">
              <a:defRPr/>
            </a:pPr>
            <a:endParaRPr lang="en-US" sz="1800" dirty="0">
              <a:solidFill>
                <a:srgbClr val="FFFFFF"/>
              </a:solidFill>
              <a:latin typeface="Gill Sans MT" pitchFamily="34" charset="0"/>
            </a:endParaRPr>
          </a:p>
          <a:p>
            <a:pPr algn="ctr">
              <a:defRPr/>
            </a:pPr>
            <a:endParaRPr lang="en-US" sz="1800" dirty="0">
              <a:solidFill>
                <a:srgbClr val="FFFFFF"/>
              </a:solidFill>
              <a:latin typeface="Gill Sans MT" pitchFamily="34" charset="0"/>
            </a:endParaRPr>
          </a:p>
          <a:p>
            <a:pPr algn="ctr">
              <a:defRPr/>
            </a:pPr>
            <a:endParaRPr lang="en-US" sz="1800" dirty="0">
              <a:solidFill>
                <a:srgbClr val="FFFFFF"/>
              </a:solidFill>
              <a:latin typeface="Gill Sans MT" pitchFamily="34" charset="0"/>
            </a:endParaRPr>
          </a:p>
          <a:p>
            <a:pPr algn="ctr">
              <a:defRPr/>
            </a:pPr>
            <a:endParaRPr lang="en-US" sz="1800" dirty="0">
              <a:solidFill>
                <a:srgbClr val="FFFFFF"/>
              </a:solidFill>
              <a:latin typeface="Gill Sans MT" pitchFamily="34" charset="0"/>
            </a:endParaRPr>
          </a:p>
          <a:p>
            <a:pPr algn="ctr">
              <a:defRPr/>
            </a:pPr>
            <a:endParaRPr lang="en-US" sz="1800" dirty="0">
              <a:solidFill>
                <a:srgbClr val="FFFFFF"/>
              </a:solidFill>
              <a:latin typeface="Gill Sans MT" pitchFamily="34" charset="0"/>
            </a:endParaRPr>
          </a:p>
          <a:p>
            <a:pPr algn="ctr">
              <a:defRPr/>
            </a:pPr>
            <a:endParaRPr lang="en-US" sz="1800" dirty="0">
              <a:solidFill>
                <a:srgbClr val="FFFFFF"/>
              </a:solidFill>
              <a:latin typeface="Gill Sans MT" pitchFamily="34" charset="0"/>
            </a:endParaRPr>
          </a:p>
          <a:p>
            <a:pPr algn="ctr">
              <a:defRPr/>
            </a:pPr>
            <a:endParaRPr lang="en-US" sz="1800" dirty="0">
              <a:solidFill>
                <a:srgbClr val="FFFFFF"/>
              </a:solidFill>
              <a:latin typeface="Gill Sans MT" pitchFamily="34" charset="0"/>
            </a:endParaRPr>
          </a:p>
          <a:p>
            <a:pPr algn="ctr">
              <a:defRPr/>
            </a:pPr>
            <a:endParaRPr lang="en-US" sz="1800" dirty="0">
              <a:solidFill>
                <a:srgbClr val="FFFFFF"/>
              </a:solidFill>
              <a:latin typeface="Gill Sans MT" pitchFamily="34" charset="0"/>
            </a:endParaRPr>
          </a:p>
          <a:p>
            <a:pPr algn="ctr">
              <a:defRPr/>
            </a:pPr>
            <a:endParaRPr lang="en-US" sz="1800" dirty="0">
              <a:solidFill>
                <a:srgbClr val="FFFFFF"/>
              </a:solidFill>
              <a:latin typeface="Gill Sans MT" pitchFamily="34" charset="0"/>
            </a:endParaRPr>
          </a:p>
          <a:p>
            <a:pPr algn="ctr">
              <a:defRPr/>
            </a:pPr>
            <a:endParaRPr lang="en-US" sz="1800" dirty="0">
              <a:solidFill>
                <a:srgbClr val="FFFFFF"/>
              </a:solidFill>
              <a:latin typeface="Gill Sans MT" pitchFamily="34" charset="0"/>
            </a:endParaRPr>
          </a:p>
          <a:p>
            <a:pPr algn="ctr">
              <a:defRPr/>
            </a:pPr>
            <a:endParaRPr lang="en-US" sz="1800" dirty="0">
              <a:solidFill>
                <a:srgbClr val="FFFFFF"/>
              </a:solidFill>
              <a:latin typeface="Gill Sans MT" pitchFamily="34" charset="0"/>
            </a:endParaRPr>
          </a:p>
          <a:p>
            <a:pPr algn="ctr">
              <a:defRPr/>
            </a:pPr>
            <a:r>
              <a:rPr lang="en-US" sz="1800" dirty="0">
                <a:solidFill>
                  <a:srgbClr val="FFFFFF"/>
                </a:solidFill>
                <a:latin typeface="Gill Sans MT" pitchFamily="34" charset="0"/>
              </a:rPr>
              <a:t>Many possible codes</a:t>
            </a:r>
          </a:p>
        </p:txBody>
      </p:sp>
      <p:graphicFrame>
        <p:nvGraphicFramePr>
          <p:cNvPr id="6" name="Group 49"/>
          <p:cNvGraphicFramePr>
            <a:graphicFrameLocks/>
          </p:cNvGraphicFramePr>
          <p:nvPr/>
        </p:nvGraphicFramePr>
        <p:xfrm>
          <a:off x="3886200" y="1676400"/>
          <a:ext cx="4724400" cy="4052902"/>
        </p:xfrm>
        <a:graphic>
          <a:graphicData uri="http://schemas.openxmlformats.org/drawingml/2006/table">
            <a:tbl>
              <a:tblPr/>
              <a:tblGrid>
                <a:gridCol w="1549400"/>
                <a:gridCol w="1574800"/>
                <a:gridCol w="1600200"/>
              </a:tblGrid>
              <a:tr h="4388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bg1"/>
                          </a:solidFill>
                          <a:effectLst/>
                          <a:latin typeface="Arial Narrow" pitchFamily="34" charset="0"/>
                          <a:cs typeface="Arial" charset="0"/>
                        </a:rPr>
                        <a:t>S72301A Unspecified fracture of shaft of right femur, initial encounter for closed fracture</a:t>
                      </a:r>
                    </a:p>
                  </a:txBody>
                  <a:tcPr marL="36576" marR="36576" marT="36565" marB="3656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bg1"/>
                          </a:solidFill>
                          <a:effectLst/>
                          <a:latin typeface="Arial Narrow" pitchFamily="34" charset="0"/>
                          <a:cs typeface="Arial" charset="0"/>
                        </a:rPr>
                        <a:t>S72322A  Displaced transverse fracture of shaft of left femur, initial encounter for closed fracture</a:t>
                      </a:r>
                    </a:p>
                  </a:txBody>
                  <a:tcPr marL="36576" marR="36576" marT="36565" marB="365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bg1"/>
                          </a:solidFill>
                          <a:effectLst/>
                          <a:latin typeface="Arial Narrow" pitchFamily="34" charset="0"/>
                          <a:cs typeface="Arial" charset="0"/>
                        </a:rPr>
                        <a:t>S72326A  Nondisplaced transverse fracture of shaft of unspecified femur, initial encounter for closed fracture</a:t>
                      </a:r>
                    </a:p>
                  </a:txBody>
                  <a:tcPr marL="36576" marR="36576" marT="36565" marB="365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60942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bg1"/>
                          </a:solidFill>
                          <a:effectLst/>
                          <a:latin typeface="Arial Narrow" pitchFamily="34" charset="0"/>
                          <a:cs typeface="Arial" charset="0"/>
                        </a:rPr>
                        <a:t>S72301G  Unspecified fracture of shaft of right femur, subsequent encounter for closed fracture with delayed healing</a:t>
                      </a:r>
                    </a:p>
                  </a:txBody>
                  <a:tcPr marL="36576" marR="36576" marT="36565" marB="3656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bg1"/>
                          </a:solidFill>
                          <a:effectLst/>
                          <a:latin typeface="Arial Narrow" pitchFamily="34" charset="0"/>
                          <a:cs typeface="Arial" charset="0"/>
                        </a:rPr>
                        <a:t>S72322G  Displaced transverse fracture of shaft of left femur, subsequent encounter for closed fracture with delayed healing</a:t>
                      </a:r>
                    </a:p>
                  </a:txBody>
                  <a:tcPr marL="36576" marR="36576" marT="36565" marB="3656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bg1"/>
                          </a:solidFill>
                          <a:effectLst/>
                          <a:latin typeface="Arial Narrow" pitchFamily="34" charset="0"/>
                          <a:cs typeface="Arial" charset="0"/>
                        </a:rPr>
                        <a:t>S72326G  Nondisplaced transverse fracture of shaft of unspecified femur, subsequent encounter for closed fracture with delayed healing</a:t>
                      </a:r>
                    </a:p>
                  </a:txBody>
                  <a:tcPr marL="36576" marR="36576" marT="36565" marB="365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44437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bg1"/>
                          </a:solidFill>
                          <a:effectLst/>
                          <a:latin typeface="Arial Narrow" pitchFamily="34" charset="0"/>
                          <a:cs typeface="Arial" charset="0"/>
                        </a:rPr>
                        <a:t>S72302A  Unspecified fracture of shaft of left femur, initial encounter for closed fracture</a:t>
                      </a:r>
                    </a:p>
                  </a:txBody>
                  <a:tcPr marL="36576" marR="36576" marT="36565" marB="3656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bg1"/>
                          </a:solidFill>
                          <a:effectLst/>
                          <a:latin typeface="Arial Narrow" pitchFamily="34" charset="0"/>
                          <a:cs typeface="Arial" charset="0"/>
                        </a:rPr>
                        <a:t>S72323A  Displaced transverse fracture of shaft of unspecified femur, initial encounter for closed fracture</a:t>
                      </a:r>
                    </a:p>
                  </a:txBody>
                  <a:tcPr marL="36576" marR="36576" marT="36565" marB="3656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bg1"/>
                          </a:solidFill>
                          <a:effectLst/>
                          <a:latin typeface="Arial Narrow" pitchFamily="34" charset="0"/>
                          <a:cs typeface="Arial" charset="0"/>
                        </a:rPr>
                        <a:t>S72331A  Displaced oblique fracture of shaft of right femur, initial encounter for closed fracture</a:t>
                      </a:r>
                    </a:p>
                  </a:txBody>
                  <a:tcPr marL="36576" marR="36576" marT="36565" marB="365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56080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bg1"/>
                          </a:solidFill>
                          <a:effectLst/>
                          <a:latin typeface="Arial Narrow" pitchFamily="34" charset="0"/>
                          <a:cs typeface="Arial" charset="0"/>
                        </a:rPr>
                        <a:t>S72302G  Unspecified fracture of shaft of left femur, subsequent encounter for closed fracture with delayed healing</a:t>
                      </a:r>
                    </a:p>
                  </a:txBody>
                  <a:tcPr marL="36576" marR="36576" marT="36565" marB="3656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bg1"/>
                          </a:solidFill>
                          <a:effectLst/>
                          <a:latin typeface="Arial Narrow" pitchFamily="34" charset="0"/>
                          <a:cs typeface="Arial" charset="0"/>
                        </a:rPr>
                        <a:t>S72323G  Displaced transverse fracture of shaft of unspecified femur, subsequent encounter for closed fracture with delayed healing</a:t>
                      </a:r>
                    </a:p>
                  </a:txBody>
                  <a:tcPr marL="36576" marR="36576" marT="36565" marB="3656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bg1"/>
                          </a:solidFill>
                          <a:effectLst/>
                          <a:latin typeface="Arial Narrow" pitchFamily="34" charset="0"/>
                          <a:cs typeface="Arial" charset="0"/>
                        </a:rPr>
                        <a:t>S72331G  Displaced oblique fracture of shaft of right femur, subsequent encounter for closed fracture with delayed healing</a:t>
                      </a:r>
                    </a:p>
                  </a:txBody>
                  <a:tcPr marL="36576" marR="36576" marT="36565" marB="365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4388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bg1"/>
                          </a:solidFill>
                          <a:effectLst/>
                          <a:latin typeface="Arial Narrow" pitchFamily="34" charset="0"/>
                          <a:cs typeface="Arial" charset="0"/>
                        </a:rPr>
                        <a:t>S72309A  Unspecified fracture of shaft of unspecified femur, initial encounter for closed fracture</a:t>
                      </a:r>
                    </a:p>
                  </a:txBody>
                  <a:tcPr marL="36576" marR="36576" marT="36565" marB="3656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bg1"/>
                          </a:solidFill>
                          <a:effectLst/>
                          <a:latin typeface="Arial Narrow" pitchFamily="34" charset="0"/>
                          <a:cs typeface="Arial" charset="0"/>
                        </a:rPr>
                        <a:t>S72324A  Nondisplaced transverse fracture of shaft of right femur, initial encounter for closed fracture</a:t>
                      </a:r>
                    </a:p>
                  </a:txBody>
                  <a:tcPr marL="36576" marR="36576" marT="36565" marB="3656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bg1"/>
                          </a:solidFill>
                          <a:effectLst/>
                          <a:latin typeface="Arial Narrow" pitchFamily="34" charset="0"/>
                          <a:cs typeface="Arial" charset="0"/>
                        </a:rPr>
                        <a:t>S72332A  Displaced oblique fracture of shaft of left femur, initial encounter for closed fracture</a:t>
                      </a:r>
                    </a:p>
                  </a:txBody>
                  <a:tcPr marL="36576" marR="36576" marT="36565" marB="365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56080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bg1"/>
                          </a:solidFill>
                          <a:effectLst/>
                          <a:latin typeface="Arial Narrow" pitchFamily="34" charset="0"/>
                          <a:cs typeface="Arial" charset="0"/>
                        </a:rPr>
                        <a:t>S72309G  Unspecified fracture of shaft of unspecified femur, subsequent encounter for closed fracture with delayed healing</a:t>
                      </a:r>
                    </a:p>
                  </a:txBody>
                  <a:tcPr marL="36576" marR="36576" marT="36565" marB="3656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bg1"/>
                          </a:solidFill>
                          <a:effectLst/>
                          <a:latin typeface="Arial Narrow" pitchFamily="34" charset="0"/>
                          <a:cs typeface="Arial" charset="0"/>
                        </a:rPr>
                        <a:t>S72324G  Nondisplaced transverse fracture of shaft of right femur, subsequent encounter for closed fracture with delayed healing</a:t>
                      </a:r>
                    </a:p>
                  </a:txBody>
                  <a:tcPr marL="36576" marR="36576" marT="36565" marB="3656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bg1"/>
                          </a:solidFill>
                          <a:effectLst/>
                          <a:latin typeface="Arial Narrow" pitchFamily="34" charset="0"/>
                          <a:cs typeface="Arial" charset="0"/>
                        </a:rPr>
                        <a:t>S72332G  Displaced oblique fracture of shaft of left femur, subsequent encounter for closed fracture with delayed healing</a:t>
                      </a:r>
                    </a:p>
                  </a:txBody>
                  <a:tcPr marL="36576" marR="36576" marT="36565" marB="365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4388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bg1"/>
                          </a:solidFill>
                          <a:effectLst/>
                          <a:latin typeface="Arial Narrow" pitchFamily="34" charset="0"/>
                          <a:cs typeface="Arial" charset="0"/>
                        </a:rPr>
                        <a:t>S72321A  Displaced transverse fracture of shaft of right femur, initial encounter for closed fracture</a:t>
                      </a:r>
                    </a:p>
                  </a:txBody>
                  <a:tcPr marL="36576" marR="36576" marT="36565" marB="3656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bg1"/>
                          </a:solidFill>
                          <a:effectLst/>
                          <a:latin typeface="Arial Narrow" pitchFamily="34" charset="0"/>
                          <a:cs typeface="Arial" charset="0"/>
                        </a:rPr>
                        <a:t>S72325A  Nondisplaced transverse fracture of shaft of left femur, initial encounter for closed fracture</a:t>
                      </a:r>
                    </a:p>
                  </a:txBody>
                  <a:tcPr marL="36576" marR="36576" marT="36565" marB="3656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bg1"/>
                          </a:solidFill>
                          <a:effectLst/>
                          <a:latin typeface="Arial Narrow" pitchFamily="34" charset="0"/>
                          <a:cs typeface="Arial" charset="0"/>
                        </a:rPr>
                        <a:t>S72333A  Displaced oblique fracture of shaft of unspecified femur, initial encounter for closed fracture</a:t>
                      </a:r>
                    </a:p>
                  </a:txBody>
                  <a:tcPr marL="36576" marR="36576" marT="36565" marB="365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56080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bg1"/>
                          </a:solidFill>
                          <a:effectLst/>
                          <a:latin typeface="Arial Narrow" pitchFamily="34" charset="0"/>
                          <a:cs typeface="Arial" charset="0"/>
                        </a:rPr>
                        <a:t>S72321G  Displaced transverse fracture of shaft of right femur, subsequent encounter for closed fracture with delayed healing</a:t>
                      </a:r>
                    </a:p>
                  </a:txBody>
                  <a:tcPr marL="36576" marR="36576" marT="36565" marB="3656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bg1"/>
                          </a:solidFill>
                          <a:effectLst/>
                          <a:latin typeface="Arial Narrow" pitchFamily="34" charset="0"/>
                          <a:cs typeface="Arial" charset="0"/>
                        </a:rPr>
                        <a:t>S72325G  Nondisplaced transverse fracture of shaft of left femur, subsequent encounter for closed fracture with delayed healing</a:t>
                      </a:r>
                    </a:p>
                  </a:txBody>
                  <a:tcPr marL="36576" marR="36576" marT="36565" marB="3656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bg1"/>
                          </a:solidFill>
                          <a:effectLst/>
                          <a:latin typeface="Arial Narrow" pitchFamily="34" charset="0"/>
                          <a:cs typeface="Arial" charset="0"/>
                        </a:rPr>
                        <a:t>S72333G  Displaced oblique fracture of shaft of unspecified femur, subsequent encounter for closed fracture with delayed healing</a:t>
                      </a:r>
                    </a:p>
                  </a:txBody>
                  <a:tcPr marL="36576" marR="36576" marT="36565" marB="365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7" name="Rounded Rectangle 6" descr="ICD-9"/>
          <p:cNvSpPr/>
          <p:nvPr/>
        </p:nvSpPr>
        <p:spPr>
          <a:xfrm>
            <a:off x="637621" y="1143000"/>
            <a:ext cx="2336095" cy="5257800"/>
          </a:xfrm>
          <a:prstGeom prst="roundRect">
            <a:avLst>
              <a:gd name="adj" fmla="val 901"/>
            </a:avLst>
          </a:prstGeom>
          <a:gradFill flip="none" rotWithShape="1">
            <a:gsLst>
              <a:gs pos="0">
                <a:srgbClr val="03D4A8"/>
              </a:gs>
              <a:gs pos="25000">
                <a:srgbClr val="21D6E0"/>
              </a:gs>
              <a:gs pos="75000">
                <a:srgbClr val="0087E6"/>
              </a:gs>
              <a:gs pos="100000">
                <a:srgbClr val="005CBF"/>
              </a:gs>
            </a:gsLst>
            <a:lin ang="5400000" scaled="0"/>
            <a:tileRect t="-100000" r="-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400" dirty="0">
                <a:latin typeface="Gill Sans MT" pitchFamily="34" charset="0"/>
              </a:rPr>
              <a:t>ICD-9-CM</a:t>
            </a:r>
          </a:p>
          <a:p>
            <a:pPr algn="ctr" fontAlgn="auto">
              <a:spcBef>
                <a:spcPts val="0"/>
              </a:spcBef>
              <a:spcAft>
                <a:spcPts val="0"/>
              </a:spcAft>
              <a:defRPr/>
            </a:pPr>
            <a:endParaRPr lang="en-US" sz="1800" dirty="0">
              <a:latin typeface="Gill Sans MT" pitchFamily="34" charset="0"/>
            </a:endParaRPr>
          </a:p>
          <a:p>
            <a:pPr algn="ctr" fontAlgn="auto">
              <a:spcBef>
                <a:spcPts val="0"/>
              </a:spcBef>
              <a:spcAft>
                <a:spcPts val="0"/>
              </a:spcAft>
              <a:defRPr/>
            </a:pPr>
            <a:endParaRPr lang="en-US" sz="1800" dirty="0">
              <a:latin typeface="Gill Sans MT" pitchFamily="34" charset="0"/>
            </a:endParaRPr>
          </a:p>
          <a:p>
            <a:pPr algn="ctr" fontAlgn="auto">
              <a:spcBef>
                <a:spcPts val="0"/>
              </a:spcBef>
              <a:spcAft>
                <a:spcPts val="0"/>
              </a:spcAft>
              <a:defRPr/>
            </a:pPr>
            <a:r>
              <a:rPr lang="en-US" sz="1800" dirty="0">
                <a:latin typeface="Gill Sans MT" pitchFamily="34" charset="0"/>
              </a:rPr>
              <a:t>821.01 Fracture of femur, shaft, closed</a:t>
            </a:r>
          </a:p>
        </p:txBody>
      </p:sp>
      <p:sp>
        <p:nvSpPr>
          <p:cNvPr id="8" name="Right Arrow 7" descr="Arrow"/>
          <p:cNvSpPr/>
          <p:nvPr/>
        </p:nvSpPr>
        <p:spPr>
          <a:xfrm>
            <a:off x="2971800" y="3276600"/>
            <a:ext cx="838200" cy="838200"/>
          </a:xfrm>
          <a:prstGeom prst="rightArrow">
            <a:avLst/>
          </a:prstGeom>
          <a:gradFill>
            <a:gsLst>
              <a:gs pos="0">
                <a:srgbClr val="000082"/>
              </a:gs>
              <a:gs pos="30000">
                <a:srgbClr val="66008F"/>
              </a:gs>
              <a:gs pos="64999">
                <a:srgbClr val="BA0066"/>
              </a:gs>
              <a:gs pos="89999">
                <a:srgbClr val="FF0000"/>
              </a:gs>
              <a:gs pos="100000">
                <a:srgbClr val="FF8200"/>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9" name="Rectangle 2"/>
          <p:cNvSpPr txBox="1">
            <a:spLocks noChangeArrowheads="1"/>
          </p:cNvSpPr>
          <p:nvPr/>
        </p:nvSpPr>
        <p:spPr bwMode="auto">
          <a:xfrm>
            <a:off x="847725" y="6503988"/>
            <a:ext cx="1098550" cy="133350"/>
          </a:xfrm>
          <a:prstGeom prst="rect">
            <a:avLst/>
          </a:prstGeom>
          <a:noFill/>
          <a:ln w="9525">
            <a:noFill/>
            <a:miter lim="800000"/>
            <a:headEnd/>
            <a:tailEnd/>
          </a:ln>
        </p:spPr>
        <p:txBody>
          <a:bodyPr anchor="b"/>
          <a:lstStyle/>
          <a:p>
            <a:pPr defTabSz="914400">
              <a:defRPr/>
            </a:pPr>
            <a:r>
              <a:rPr lang="en-US" sz="1100" i="1" kern="0" dirty="0">
                <a:solidFill>
                  <a:srgbClr val="000000"/>
                </a:solidFill>
                <a:latin typeface="+mj-lt"/>
                <a:ea typeface="+mj-ea"/>
                <a:cs typeface="+mj-cs"/>
              </a:rPr>
              <a:t>Source: 3M</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a:xfrm>
            <a:off x="228600" y="0"/>
            <a:ext cx="8686800" cy="1066800"/>
          </a:xfrm>
        </p:spPr>
        <p:txBody>
          <a:bodyPr/>
          <a:lstStyle/>
          <a:p>
            <a:r>
              <a:rPr lang="en-US" smtClean="0"/>
              <a:t>Industry Recommended Training Timeline</a:t>
            </a:r>
          </a:p>
        </p:txBody>
      </p:sp>
      <p:sp>
        <p:nvSpPr>
          <p:cNvPr id="32771" name="Rectangle 3"/>
          <p:cNvSpPr>
            <a:spLocks noGrp="1" noChangeArrowheads="1"/>
          </p:cNvSpPr>
          <p:nvPr>
            <p:ph type="body" idx="4294967295"/>
          </p:nvPr>
        </p:nvSpPr>
        <p:spPr>
          <a:xfrm>
            <a:off x="457200" y="1371600"/>
            <a:ext cx="8305800" cy="5105400"/>
          </a:xfrm>
        </p:spPr>
        <p:txBody>
          <a:bodyPr/>
          <a:lstStyle/>
          <a:p>
            <a:pPr>
              <a:buFontTx/>
              <a:buNone/>
              <a:defRPr/>
            </a:pPr>
            <a:r>
              <a:rPr lang="en-US" dirty="0" smtClean="0">
                <a:latin typeface="+mj-lt"/>
              </a:rPr>
              <a:t>Training activities that should occur now:</a:t>
            </a:r>
          </a:p>
          <a:p>
            <a:pPr>
              <a:defRPr/>
            </a:pPr>
            <a:r>
              <a:rPr lang="en-US" dirty="0" smtClean="0">
                <a:latin typeface="+mj-lt"/>
              </a:rPr>
              <a:t>Awareness training to Administrators, Stakeholders, and users of ICD codes</a:t>
            </a:r>
          </a:p>
          <a:p>
            <a:pPr>
              <a:defRPr/>
            </a:pPr>
            <a:r>
              <a:rPr lang="en-US" dirty="0" smtClean="0">
                <a:latin typeface="+mj-lt"/>
              </a:rPr>
              <a:t>Begin to address ICD–10 coding competency</a:t>
            </a:r>
          </a:p>
          <a:p>
            <a:pPr lvl="1">
              <a:defRPr/>
            </a:pPr>
            <a:r>
              <a:rPr lang="en-US" dirty="0" smtClean="0">
                <a:latin typeface="+mj-lt"/>
              </a:rPr>
              <a:t>Anatomy &amp; Physiology</a:t>
            </a:r>
          </a:p>
          <a:p>
            <a:pPr lvl="1">
              <a:defRPr/>
            </a:pPr>
            <a:r>
              <a:rPr lang="en-US" dirty="0" smtClean="0">
                <a:latin typeface="+mj-lt"/>
              </a:rPr>
              <a:t>Medical Terminology</a:t>
            </a:r>
          </a:p>
          <a:p>
            <a:pPr lvl="1">
              <a:defRPr/>
            </a:pPr>
            <a:r>
              <a:rPr lang="en-US" dirty="0" smtClean="0">
                <a:latin typeface="+mj-lt"/>
              </a:rPr>
              <a:t>Pharmacology, and other biosciences</a:t>
            </a:r>
          </a:p>
          <a:p>
            <a:pPr>
              <a:defRPr/>
            </a:pPr>
            <a:r>
              <a:rPr lang="en-US" dirty="0" smtClean="0">
                <a:latin typeface="+mj-lt"/>
              </a:rPr>
              <a:t>Attend training to gain organizational knowledge</a:t>
            </a:r>
          </a:p>
          <a:p>
            <a:pPr lvl="1">
              <a:defRPr/>
            </a:pPr>
            <a:r>
              <a:rPr lang="en-US" dirty="0" smtClean="0">
                <a:latin typeface="+mj-lt"/>
              </a:rPr>
              <a:t>IHS ICD-10 Website</a:t>
            </a:r>
          </a:p>
          <a:p>
            <a:pPr lvl="1">
              <a:defRPr/>
            </a:pPr>
            <a:r>
              <a:rPr lang="en-US" dirty="0" smtClean="0">
                <a:latin typeface="+mj-lt"/>
              </a:rPr>
              <a:t>IHS ICD-10 Listserv</a:t>
            </a:r>
          </a:p>
        </p:txBody>
      </p:sp>
      <p:sp>
        <p:nvSpPr>
          <p:cNvPr id="32772" name="Slide Number Placeholder 3"/>
          <p:cNvSpPr txBox="1">
            <a:spLocks/>
          </p:cNvSpPr>
          <p:nvPr/>
        </p:nvSpPr>
        <p:spPr bwMode="auto">
          <a:xfrm>
            <a:off x="6553200" y="647382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a:solidFill>
                  <a:schemeClr val="tx1"/>
                </a:solidFill>
                <a:latin typeface="Gill Sans MT" pitchFamily="34" charset="0"/>
                <a:ea typeface="ＭＳ Ｐゴシック" pitchFamily="34" charset="-128"/>
              </a:defRPr>
            </a:lvl1pPr>
            <a:lvl2pPr marL="742950" indent="-285750" eaLnBrk="0" hangingPunct="0">
              <a:defRPr sz="3200" b="1">
                <a:solidFill>
                  <a:schemeClr val="tx1"/>
                </a:solidFill>
                <a:latin typeface="Gill Sans MT" pitchFamily="34" charset="0"/>
                <a:ea typeface="ＭＳ Ｐゴシック" pitchFamily="34" charset="-128"/>
              </a:defRPr>
            </a:lvl2pPr>
            <a:lvl3pPr marL="1143000" indent="-228600" eaLnBrk="0" hangingPunct="0">
              <a:defRPr sz="3200" b="1">
                <a:solidFill>
                  <a:schemeClr val="tx1"/>
                </a:solidFill>
                <a:latin typeface="Gill Sans MT" pitchFamily="34" charset="0"/>
                <a:ea typeface="ＭＳ Ｐゴシック" pitchFamily="34" charset="-128"/>
              </a:defRPr>
            </a:lvl3pPr>
            <a:lvl4pPr marL="1600200" indent="-228600" eaLnBrk="0" hangingPunct="0">
              <a:defRPr sz="3200" b="1">
                <a:solidFill>
                  <a:schemeClr val="tx1"/>
                </a:solidFill>
                <a:latin typeface="Gill Sans MT" pitchFamily="34" charset="0"/>
                <a:ea typeface="ＭＳ Ｐゴシック" pitchFamily="34" charset="-128"/>
              </a:defRPr>
            </a:lvl4pPr>
            <a:lvl5pPr marL="2057400" indent="-228600" eaLnBrk="0" hangingPunct="0">
              <a:defRPr sz="3200" b="1">
                <a:solidFill>
                  <a:schemeClr val="tx1"/>
                </a:solidFill>
                <a:latin typeface="Gill Sans MT" pitchFamily="34" charset="0"/>
                <a:ea typeface="ＭＳ Ｐゴシック" pitchFamily="34" charset="-128"/>
              </a:defRPr>
            </a:lvl5pPr>
            <a:lvl6pPr marL="2514600" indent="-228600" defTabSz="457200" eaLnBrk="0" fontAlgn="base" hangingPunct="0">
              <a:spcBef>
                <a:spcPct val="0"/>
              </a:spcBef>
              <a:spcAft>
                <a:spcPct val="0"/>
              </a:spcAft>
              <a:defRPr sz="3200" b="1">
                <a:solidFill>
                  <a:schemeClr val="tx1"/>
                </a:solidFill>
                <a:latin typeface="Gill Sans MT" pitchFamily="34" charset="0"/>
                <a:ea typeface="ＭＳ Ｐゴシック" pitchFamily="34" charset="-128"/>
              </a:defRPr>
            </a:lvl6pPr>
            <a:lvl7pPr marL="2971800" indent="-228600" defTabSz="457200" eaLnBrk="0" fontAlgn="base" hangingPunct="0">
              <a:spcBef>
                <a:spcPct val="0"/>
              </a:spcBef>
              <a:spcAft>
                <a:spcPct val="0"/>
              </a:spcAft>
              <a:defRPr sz="3200" b="1">
                <a:solidFill>
                  <a:schemeClr val="tx1"/>
                </a:solidFill>
                <a:latin typeface="Gill Sans MT" pitchFamily="34" charset="0"/>
                <a:ea typeface="ＭＳ Ｐゴシック" pitchFamily="34" charset="-128"/>
              </a:defRPr>
            </a:lvl7pPr>
            <a:lvl8pPr marL="3429000" indent="-228600" defTabSz="457200" eaLnBrk="0" fontAlgn="base" hangingPunct="0">
              <a:spcBef>
                <a:spcPct val="0"/>
              </a:spcBef>
              <a:spcAft>
                <a:spcPct val="0"/>
              </a:spcAft>
              <a:defRPr sz="3200" b="1">
                <a:solidFill>
                  <a:schemeClr val="tx1"/>
                </a:solidFill>
                <a:latin typeface="Gill Sans MT" pitchFamily="34" charset="0"/>
                <a:ea typeface="ＭＳ Ｐゴシック" pitchFamily="34" charset="-128"/>
              </a:defRPr>
            </a:lvl8pPr>
            <a:lvl9pPr marL="3886200" indent="-228600" defTabSz="457200" eaLnBrk="0" fontAlgn="base" hangingPunct="0">
              <a:spcBef>
                <a:spcPct val="0"/>
              </a:spcBef>
              <a:spcAft>
                <a:spcPct val="0"/>
              </a:spcAft>
              <a:defRPr sz="3200" b="1">
                <a:solidFill>
                  <a:schemeClr val="tx1"/>
                </a:solidFill>
                <a:latin typeface="Gill Sans MT" pitchFamily="34" charset="0"/>
                <a:ea typeface="ＭＳ Ｐゴシック" pitchFamily="34" charset="-128"/>
              </a:defRPr>
            </a:lvl9pPr>
          </a:lstStyle>
          <a:p>
            <a:pPr algn="r" eaLnBrk="1" hangingPunct="1"/>
            <a:fld id="{3D7D696A-5052-4F3E-9FF1-CB287BD10BB9}" type="slidenum">
              <a:rPr lang="en-US" sz="1200" b="0"/>
              <a:pPr algn="r" eaLnBrk="1" hangingPunct="1"/>
              <a:t>29</a:t>
            </a:fld>
            <a:endParaRPr lang="en-US" b="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a:xfrm>
            <a:off x="457200" y="76200"/>
            <a:ext cx="7620000" cy="1066800"/>
          </a:xfrm>
        </p:spPr>
        <p:txBody>
          <a:bodyPr/>
          <a:lstStyle/>
          <a:p>
            <a:r>
              <a:rPr lang="en-US" smtClean="0"/>
              <a:t>Intensive Training Recommended</a:t>
            </a:r>
          </a:p>
        </p:txBody>
      </p:sp>
      <p:sp>
        <p:nvSpPr>
          <p:cNvPr id="33795" name="Rectangle 3"/>
          <p:cNvSpPr>
            <a:spLocks noGrp="1" noChangeArrowheads="1"/>
          </p:cNvSpPr>
          <p:nvPr>
            <p:ph type="body" idx="4294967295"/>
          </p:nvPr>
        </p:nvSpPr>
        <p:spPr>
          <a:xfrm>
            <a:off x="381000" y="1524000"/>
            <a:ext cx="8229600" cy="4724400"/>
          </a:xfrm>
        </p:spPr>
        <p:txBody>
          <a:bodyPr/>
          <a:lstStyle/>
          <a:p>
            <a:pPr marL="533400" indent="-533400">
              <a:buFont typeface="Wingdings" pitchFamily="2" charset="2"/>
              <a:buNone/>
              <a:defRPr/>
            </a:pPr>
            <a:r>
              <a:rPr lang="en-US" dirty="0" smtClean="0">
                <a:latin typeface="+mj-lt"/>
              </a:rPr>
              <a:t>Intensive Training to begin January – March 2013</a:t>
            </a:r>
          </a:p>
          <a:p>
            <a:pPr>
              <a:buFont typeface="Arial" pitchFamily="34" charset="0"/>
              <a:buChar char="•"/>
              <a:defRPr/>
            </a:pPr>
            <a:r>
              <a:rPr lang="en-US" dirty="0" smtClean="0">
                <a:latin typeface="+mj-lt"/>
              </a:rPr>
              <a:t>Use of ICD-10 CM and PCS Coding Books</a:t>
            </a:r>
          </a:p>
          <a:p>
            <a:pPr lvl="1">
              <a:buFont typeface="Arial" pitchFamily="34" charset="0"/>
              <a:buChar char="•"/>
              <a:defRPr/>
            </a:pPr>
            <a:r>
              <a:rPr lang="en-US" dirty="0" smtClean="0">
                <a:latin typeface="+mj-lt"/>
              </a:rPr>
              <a:t>Encoder </a:t>
            </a:r>
          </a:p>
          <a:p>
            <a:pPr>
              <a:buFont typeface="Arial" pitchFamily="34" charset="0"/>
              <a:buChar char="•"/>
              <a:defRPr/>
            </a:pPr>
            <a:r>
              <a:rPr lang="en-US" dirty="0" smtClean="0">
                <a:latin typeface="+mj-lt"/>
              </a:rPr>
              <a:t>Use Actual Case Studies</a:t>
            </a:r>
          </a:p>
          <a:p>
            <a:pPr>
              <a:buFont typeface="Arial" pitchFamily="34" charset="0"/>
              <a:buChar char="•"/>
              <a:defRPr/>
            </a:pPr>
            <a:r>
              <a:rPr lang="en-US" dirty="0" smtClean="0">
                <a:latin typeface="+mj-lt"/>
              </a:rPr>
              <a:t>Review Coding for Accuracy – Identify Further Education Need – Post Implementation Monitoring</a:t>
            </a:r>
          </a:p>
          <a:p>
            <a:pPr marL="533400" indent="-533400">
              <a:buFont typeface="Wingdings" pitchFamily="2" charset="2"/>
              <a:buNone/>
              <a:defRPr/>
            </a:pPr>
            <a:endParaRPr lang="en-US" dirty="0" smtClean="0"/>
          </a:p>
          <a:p>
            <a:pPr marL="533400" indent="-533400">
              <a:buFont typeface="Wingdings" pitchFamily="2" charset="2"/>
              <a:buNone/>
              <a:defRPr/>
            </a:pPr>
            <a:endParaRPr lang="en-US" dirty="0" smtClean="0"/>
          </a:p>
        </p:txBody>
      </p:sp>
      <p:sp>
        <p:nvSpPr>
          <p:cNvPr id="33796" name="Slide Number Placeholder 3"/>
          <p:cNvSpPr txBox="1">
            <a:spLocks/>
          </p:cNvSpPr>
          <p:nvPr/>
        </p:nvSpPr>
        <p:spPr bwMode="auto">
          <a:xfrm>
            <a:off x="6553200" y="647382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a:solidFill>
                  <a:schemeClr val="tx1"/>
                </a:solidFill>
                <a:latin typeface="Gill Sans MT" pitchFamily="34" charset="0"/>
                <a:ea typeface="ＭＳ Ｐゴシック" pitchFamily="34" charset="-128"/>
              </a:defRPr>
            </a:lvl1pPr>
            <a:lvl2pPr marL="742950" indent="-285750" eaLnBrk="0" hangingPunct="0">
              <a:defRPr sz="3200" b="1">
                <a:solidFill>
                  <a:schemeClr val="tx1"/>
                </a:solidFill>
                <a:latin typeface="Gill Sans MT" pitchFamily="34" charset="0"/>
                <a:ea typeface="ＭＳ Ｐゴシック" pitchFamily="34" charset="-128"/>
              </a:defRPr>
            </a:lvl2pPr>
            <a:lvl3pPr marL="1143000" indent="-228600" eaLnBrk="0" hangingPunct="0">
              <a:defRPr sz="3200" b="1">
                <a:solidFill>
                  <a:schemeClr val="tx1"/>
                </a:solidFill>
                <a:latin typeface="Gill Sans MT" pitchFamily="34" charset="0"/>
                <a:ea typeface="ＭＳ Ｐゴシック" pitchFamily="34" charset="-128"/>
              </a:defRPr>
            </a:lvl3pPr>
            <a:lvl4pPr marL="1600200" indent="-228600" eaLnBrk="0" hangingPunct="0">
              <a:defRPr sz="3200" b="1">
                <a:solidFill>
                  <a:schemeClr val="tx1"/>
                </a:solidFill>
                <a:latin typeface="Gill Sans MT" pitchFamily="34" charset="0"/>
                <a:ea typeface="ＭＳ Ｐゴシック" pitchFamily="34" charset="-128"/>
              </a:defRPr>
            </a:lvl4pPr>
            <a:lvl5pPr marL="2057400" indent="-228600" eaLnBrk="0" hangingPunct="0">
              <a:defRPr sz="3200" b="1">
                <a:solidFill>
                  <a:schemeClr val="tx1"/>
                </a:solidFill>
                <a:latin typeface="Gill Sans MT" pitchFamily="34" charset="0"/>
                <a:ea typeface="ＭＳ Ｐゴシック" pitchFamily="34" charset="-128"/>
              </a:defRPr>
            </a:lvl5pPr>
            <a:lvl6pPr marL="2514600" indent="-228600" defTabSz="457200" eaLnBrk="0" fontAlgn="base" hangingPunct="0">
              <a:spcBef>
                <a:spcPct val="0"/>
              </a:spcBef>
              <a:spcAft>
                <a:spcPct val="0"/>
              </a:spcAft>
              <a:defRPr sz="3200" b="1">
                <a:solidFill>
                  <a:schemeClr val="tx1"/>
                </a:solidFill>
                <a:latin typeface="Gill Sans MT" pitchFamily="34" charset="0"/>
                <a:ea typeface="ＭＳ Ｐゴシック" pitchFamily="34" charset="-128"/>
              </a:defRPr>
            </a:lvl6pPr>
            <a:lvl7pPr marL="2971800" indent="-228600" defTabSz="457200" eaLnBrk="0" fontAlgn="base" hangingPunct="0">
              <a:spcBef>
                <a:spcPct val="0"/>
              </a:spcBef>
              <a:spcAft>
                <a:spcPct val="0"/>
              </a:spcAft>
              <a:defRPr sz="3200" b="1">
                <a:solidFill>
                  <a:schemeClr val="tx1"/>
                </a:solidFill>
                <a:latin typeface="Gill Sans MT" pitchFamily="34" charset="0"/>
                <a:ea typeface="ＭＳ Ｐゴシック" pitchFamily="34" charset="-128"/>
              </a:defRPr>
            </a:lvl7pPr>
            <a:lvl8pPr marL="3429000" indent="-228600" defTabSz="457200" eaLnBrk="0" fontAlgn="base" hangingPunct="0">
              <a:spcBef>
                <a:spcPct val="0"/>
              </a:spcBef>
              <a:spcAft>
                <a:spcPct val="0"/>
              </a:spcAft>
              <a:defRPr sz="3200" b="1">
                <a:solidFill>
                  <a:schemeClr val="tx1"/>
                </a:solidFill>
                <a:latin typeface="Gill Sans MT" pitchFamily="34" charset="0"/>
                <a:ea typeface="ＭＳ Ｐゴシック" pitchFamily="34" charset="-128"/>
              </a:defRPr>
            </a:lvl8pPr>
            <a:lvl9pPr marL="3886200" indent="-228600" defTabSz="457200" eaLnBrk="0" fontAlgn="base" hangingPunct="0">
              <a:spcBef>
                <a:spcPct val="0"/>
              </a:spcBef>
              <a:spcAft>
                <a:spcPct val="0"/>
              </a:spcAft>
              <a:defRPr sz="3200" b="1">
                <a:solidFill>
                  <a:schemeClr val="tx1"/>
                </a:solidFill>
                <a:latin typeface="Gill Sans MT" pitchFamily="34" charset="0"/>
                <a:ea typeface="ＭＳ Ｐゴシック" pitchFamily="34" charset="-128"/>
              </a:defRPr>
            </a:lvl9pPr>
          </a:lstStyle>
          <a:p>
            <a:pPr algn="r" eaLnBrk="1" hangingPunct="1"/>
            <a:fld id="{77F06B95-985B-435A-9B7D-BB4FE81AB5CE}" type="slidenum">
              <a:rPr lang="en-US" sz="1200" b="0"/>
              <a:pPr algn="r" eaLnBrk="1" hangingPunct="1"/>
              <a:t>30</a:t>
            </a:fld>
            <a:endParaRPr lang="en-US" b="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a:xfrm>
            <a:off x="381000" y="0"/>
            <a:ext cx="8763000" cy="762000"/>
          </a:xfrm>
        </p:spPr>
        <p:txBody>
          <a:bodyPr/>
          <a:lstStyle/>
          <a:p>
            <a:r>
              <a:rPr lang="en-US" smtClean="0"/>
              <a:t>Steering Committee &amp; Sub-Group Activity</a:t>
            </a:r>
          </a:p>
        </p:txBody>
      </p:sp>
      <p:sp>
        <p:nvSpPr>
          <p:cNvPr id="34819" name="Rectangle 3"/>
          <p:cNvSpPr>
            <a:spLocks noGrp="1" noChangeArrowheads="1"/>
          </p:cNvSpPr>
          <p:nvPr>
            <p:ph type="body" idx="4294967295"/>
          </p:nvPr>
        </p:nvSpPr>
        <p:spPr>
          <a:xfrm>
            <a:off x="381000" y="838200"/>
            <a:ext cx="8305800" cy="5486400"/>
          </a:xfrm>
        </p:spPr>
        <p:txBody>
          <a:bodyPr/>
          <a:lstStyle/>
          <a:p>
            <a:pPr>
              <a:defRPr/>
            </a:pPr>
            <a:r>
              <a:rPr lang="en-US" dirty="0" smtClean="0">
                <a:solidFill>
                  <a:schemeClr val="tx1"/>
                </a:solidFill>
                <a:latin typeface="+mj-lt"/>
              </a:rPr>
              <a:t>18 Awareness Presentations Provided</a:t>
            </a:r>
          </a:p>
          <a:p>
            <a:pPr>
              <a:defRPr/>
            </a:pPr>
            <a:r>
              <a:rPr lang="en-US" dirty="0" smtClean="0">
                <a:solidFill>
                  <a:schemeClr val="tx1"/>
                </a:solidFill>
                <a:latin typeface="+mj-lt"/>
              </a:rPr>
              <a:t>Area ICD-10 Coordinator Request from CMO</a:t>
            </a:r>
          </a:p>
          <a:p>
            <a:pPr lvl="1">
              <a:defRPr/>
            </a:pPr>
            <a:r>
              <a:rPr lang="en-US" dirty="0" smtClean="0">
                <a:latin typeface="+mj-lt"/>
              </a:rPr>
              <a:t>Address Area Implementation, Awareness, Communication to I/T/U</a:t>
            </a:r>
          </a:p>
          <a:p>
            <a:pPr>
              <a:defRPr/>
            </a:pPr>
            <a:r>
              <a:rPr lang="en-US" dirty="0" smtClean="0">
                <a:latin typeface="+mj-lt"/>
              </a:rPr>
              <a:t>Develop In-House ICD-10 Trainer - sustainability</a:t>
            </a:r>
          </a:p>
          <a:p>
            <a:pPr lvl="1">
              <a:defRPr/>
            </a:pPr>
            <a:r>
              <a:rPr lang="en-US" dirty="0" smtClean="0">
                <a:latin typeface="+mj-lt"/>
              </a:rPr>
              <a:t>Identify staff that could train within each Area</a:t>
            </a:r>
          </a:p>
          <a:p>
            <a:pPr lvl="1">
              <a:defRPr/>
            </a:pPr>
            <a:r>
              <a:rPr lang="en-US" dirty="0" smtClean="0">
                <a:latin typeface="+mj-lt"/>
              </a:rPr>
              <a:t>Most cost-effective </a:t>
            </a:r>
          </a:p>
          <a:p>
            <a:pPr lvl="1">
              <a:defRPr/>
            </a:pPr>
            <a:r>
              <a:rPr lang="en-US" dirty="0" smtClean="0">
                <a:latin typeface="+mj-lt"/>
              </a:rPr>
              <a:t>ORAP Funding – Applications due 9-30-11</a:t>
            </a:r>
          </a:p>
          <a:p>
            <a:pPr>
              <a:defRPr/>
            </a:pPr>
            <a:r>
              <a:rPr lang="en-US" dirty="0" smtClean="0">
                <a:latin typeface="+mj-lt"/>
              </a:rPr>
              <a:t>Questionnaire on ICD-10 Awareness </a:t>
            </a:r>
          </a:p>
          <a:p>
            <a:pPr>
              <a:defRPr/>
            </a:pPr>
            <a:r>
              <a:rPr lang="en-US" dirty="0" smtClean="0">
                <a:latin typeface="+mj-lt"/>
              </a:rPr>
              <a:t>Material for IHS ICD-10 Website</a:t>
            </a:r>
          </a:p>
          <a:p>
            <a:pPr lvl="1">
              <a:defRPr/>
            </a:pPr>
            <a:r>
              <a:rPr lang="en-US" dirty="0" smtClean="0">
                <a:latin typeface="+mj-lt"/>
              </a:rPr>
              <a:t>Four-phased approach/resources</a:t>
            </a:r>
          </a:p>
          <a:p>
            <a:pPr>
              <a:buFontTx/>
              <a:buNone/>
              <a:defRPr/>
            </a:pPr>
            <a:endParaRPr lang="en-US" dirty="0" smtClean="0"/>
          </a:p>
          <a:p>
            <a:pPr lvl="1">
              <a:defRPr/>
            </a:pPr>
            <a:endParaRPr lang="en-US" dirty="0" smtClean="0"/>
          </a:p>
          <a:p>
            <a:pPr lvl="1">
              <a:defRPr/>
            </a:pPr>
            <a:endParaRPr lang="en-US" dirty="0" smtClean="0"/>
          </a:p>
        </p:txBody>
      </p:sp>
      <p:sp>
        <p:nvSpPr>
          <p:cNvPr id="34820" name="Slide Number Placeholder 3"/>
          <p:cNvSpPr txBox="1">
            <a:spLocks/>
          </p:cNvSpPr>
          <p:nvPr/>
        </p:nvSpPr>
        <p:spPr bwMode="auto">
          <a:xfrm>
            <a:off x="6553200" y="647382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a:solidFill>
                  <a:schemeClr val="tx1"/>
                </a:solidFill>
                <a:latin typeface="Gill Sans MT" pitchFamily="34" charset="0"/>
                <a:ea typeface="ＭＳ Ｐゴシック" pitchFamily="34" charset="-128"/>
              </a:defRPr>
            </a:lvl1pPr>
            <a:lvl2pPr marL="742950" indent="-285750" eaLnBrk="0" hangingPunct="0">
              <a:defRPr sz="3200" b="1">
                <a:solidFill>
                  <a:schemeClr val="tx1"/>
                </a:solidFill>
                <a:latin typeface="Gill Sans MT" pitchFamily="34" charset="0"/>
                <a:ea typeface="ＭＳ Ｐゴシック" pitchFamily="34" charset="-128"/>
              </a:defRPr>
            </a:lvl2pPr>
            <a:lvl3pPr marL="1143000" indent="-228600" eaLnBrk="0" hangingPunct="0">
              <a:defRPr sz="3200" b="1">
                <a:solidFill>
                  <a:schemeClr val="tx1"/>
                </a:solidFill>
                <a:latin typeface="Gill Sans MT" pitchFamily="34" charset="0"/>
                <a:ea typeface="ＭＳ Ｐゴシック" pitchFamily="34" charset="-128"/>
              </a:defRPr>
            </a:lvl3pPr>
            <a:lvl4pPr marL="1600200" indent="-228600" eaLnBrk="0" hangingPunct="0">
              <a:defRPr sz="3200" b="1">
                <a:solidFill>
                  <a:schemeClr val="tx1"/>
                </a:solidFill>
                <a:latin typeface="Gill Sans MT" pitchFamily="34" charset="0"/>
                <a:ea typeface="ＭＳ Ｐゴシック" pitchFamily="34" charset="-128"/>
              </a:defRPr>
            </a:lvl4pPr>
            <a:lvl5pPr marL="2057400" indent="-228600" eaLnBrk="0" hangingPunct="0">
              <a:defRPr sz="3200" b="1">
                <a:solidFill>
                  <a:schemeClr val="tx1"/>
                </a:solidFill>
                <a:latin typeface="Gill Sans MT" pitchFamily="34" charset="0"/>
                <a:ea typeface="ＭＳ Ｐゴシック" pitchFamily="34" charset="-128"/>
              </a:defRPr>
            </a:lvl5pPr>
            <a:lvl6pPr marL="2514600" indent="-228600" defTabSz="457200" eaLnBrk="0" fontAlgn="base" hangingPunct="0">
              <a:spcBef>
                <a:spcPct val="0"/>
              </a:spcBef>
              <a:spcAft>
                <a:spcPct val="0"/>
              </a:spcAft>
              <a:defRPr sz="3200" b="1">
                <a:solidFill>
                  <a:schemeClr val="tx1"/>
                </a:solidFill>
                <a:latin typeface="Gill Sans MT" pitchFamily="34" charset="0"/>
                <a:ea typeface="ＭＳ Ｐゴシック" pitchFamily="34" charset="-128"/>
              </a:defRPr>
            </a:lvl6pPr>
            <a:lvl7pPr marL="2971800" indent="-228600" defTabSz="457200" eaLnBrk="0" fontAlgn="base" hangingPunct="0">
              <a:spcBef>
                <a:spcPct val="0"/>
              </a:spcBef>
              <a:spcAft>
                <a:spcPct val="0"/>
              </a:spcAft>
              <a:defRPr sz="3200" b="1">
                <a:solidFill>
                  <a:schemeClr val="tx1"/>
                </a:solidFill>
                <a:latin typeface="Gill Sans MT" pitchFamily="34" charset="0"/>
                <a:ea typeface="ＭＳ Ｐゴシック" pitchFamily="34" charset="-128"/>
              </a:defRPr>
            </a:lvl7pPr>
            <a:lvl8pPr marL="3429000" indent="-228600" defTabSz="457200" eaLnBrk="0" fontAlgn="base" hangingPunct="0">
              <a:spcBef>
                <a:spcPct val="0"/>
              </a:spcBef>
              <a:spcAft>
                <a:spcPct val="0"/>
              </a:spcAft>
              <a:defRPr sz="3200" b="1">
                <a:solidFill>
                  <a:schemeClr val="tx1"/>
                </a:solidFill>
                <a:latin typeface="Gill Sans MT" pitchFamily="34" charset="0"/>
                <a:ea typeface="ＭＳ Ｐゴシック" pitchFamily="34" charset="-128"/>
              </a:defRPr>
            </a:lvl8pPr>
            <a:lvl9pPr marL="3886200" indent="-228600" defTabSz="457200" eaLnBrk="0" fontAlgn="base" hangingPunct="0">
              <a:spcBef>
                <a:spcPct val="0"/>
              </a:spcBef>
              <a:spcAft>
                <a:spcPct val="0"/>
              </a:spcAft>
              <a:defRPr sz="3200" b="1">
                <a:solidFill>
                  <a:schemeClr val="tx1"/>
                </a:solidFill>
                <a:latin typeface="Gill Sans MT" pitchFamily="34" charset="0"/>
                <a:ea typeface="ＭＳ Ｐゴシック" pitchFamily="34" charset="-128"/>
              </a:defRPr>
            </a:lvl9pPr>
          </a:lstStyle>
          <a:p>
            <a:pPr algn="r" eaLnBrk="1" hangingPunct="1"/>
            <a:fld id="{1A33D7DD-84D9-46C9-99E9-33FF175283BE}" type="slidenum">
              <a:rPr lang="en-US" sz="1200" b="0"/>
              <a:pPr algn="r" eaLnBrk="1" hangingPunct="1"/>
              <a:t>31</a:t>
            </a:fld>
            <a:endParaRPr lang="en-US" b="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Title 1"/>
          <p:cNvSpPr>
            <a:spLocks noGrp="1"/>
          </p:cNvSpPr>
          <p:nvPr>
            <p:ph type="title" idx="4294967295"/>
          </p:nvPr>
        </p:nvSpPr>
        <p:spPr>
          <a:xfrm>
            <a:off x="457200" y="185738"/>
            <a:ext cx="8686800" cy="808037"/>
          </a:xfrm>
        </p:spPr>
        <p:txBody>
          <a:bodyPr/>
          <a:lstStyle/>
          <a:p>
            <a:pPr eaLnBrk="1" hangingPunct="1"/>
            <a:r>
              <a:rPr lang="en-US" b="1" smtClean="0">
                <a:latin typeface="Gill Sans MT" pitchFamily="34" charset="0"/>
              </a:rPr>
              <a:t>Summary of Key Challenges</a:t>
            </a:r>
          </a:p>
        </p:txBody>
      </p:sp>
      <p:sp>
        <p:nvSpPr>
          <p:cNvPr id="35843" name="Content Placeholder 2"/>
          <p:cNvSpPr>
            <a:spLocks noGrp="1"/>
          </p:cNvSpPr>
          <p:nvPr>
            <p:ph idx="4294967295"/>
          </p:nvPr>
        </p:nvSpPr>
        <p:spPr>
          <a:xfrm>
            <a:off x="381000" y="1117600"/>
            <a:ext cx="8275638" cy="5283200"/>
          </a:xfrm>
        </p:spPr>
        <p:txBody>
          <a:bodyPr/>
          <a:lstStyle/>
          <a:p>
            <a:pPr eaLnBrk="1" hangingPunct="1">
              <a:defRPr/>
            </a:pPr>
            <a:r>
              <a:rPr lang="en-US" dirty="0" smtClean="0">
                <a:latin typeface="+mj-lt"/>
              </a:rPr>
              <a:t>Resource Constraints (Financial and Staffing)</a:t>
            </a:r>
          </a:p>
          <a:p>
            <a:pPr eaLnBrk="1" hangingPunct="1">
              <a:defRPr/>
            </a:pPr>
            <a:r>
              <a:rPr lang="en-US" dirty="0" smtClean="0">
                <a:latin typeface="+mj-lt"/>
              </a:rPr>
              <a:t>Competing Priorities </a:t>
            </a:r>
          </a:p>
          <a:p>
            <a:pPr lvl="2" eaLnBrk="1" hangingPunct="1">
              <a:defRPr/>
            </a:pPr>
            <a:r>
              <a:rPr lang="en-US" sz="2200" dirty="0" smtClean="0">
                <a:latin typeface="+mj-lt"/>
              </a:rPr>
              <a:t>Meaningful Use</a:t>
            </a:r>
          </a:p>
          <a:p>
            <a:pPr lvl="2" eaLnBrk="1" hangingPunct="1">
              <a:defRPr/>
            </a:pPr>
            <a:r>
              <a:rPr lang="en-US" sz="2200" dirty="0" smtClean="0">
                <a:latin typeface="+mj-lt"/>
              </a:rPr>
              <a:t>Health Care Reform</a:t>
            </a:r>
          </a:p>
          <a:p>
            <a:pPr lvl="2" eaLnBrk="1" hangingPunct="1">
              <a:defRPr/>
            </a:pPr>
            <a:r>
              <a:rPr lang="en-US" sz="2200" dirty="0" smtClean="0">
                <a:latin typeface="+mj-lt"/>
              </a:rPr>
              <a:t>Other Internal and External HIT Mandates</a:t>
            </a:r>
          </a:p>
          <a:p>
            <a:pPr eaLnBrk="1" hangingPunct="1">
              <a:defRPr/>
            </a:pPr>
            <a:r>
              <a:rPr lang="en-US" dirty="0" smtClean="0">
                <a:latin typeface="+mj-lt"/>
              </a:rPr>
              <a:t>Risk of Trading Partner 5010/ICD-10 Implementation Readiness</a:t>
            </a:r>
          </a:p>
          <a:p>
            <a:pPr eaLnBrk="1" hangingPunct="1">
              <a:defRPr/>
            </a:pPr>
            <a:r>
              <a:rPr lang="en-US" dirty="0" smtClean="0">
                <a:latin typeface="+mj-lt"/>
              </a:rPr>
              <a:t>Develop ICD-10 Expertise – Address internal needs and training</a:t>
            </a:r>
          </a:p>
          <a:p>
            <a:pPr marL="342900" lvl="1" indent="-342900" eaLnBrk="1" hangingPunct="1">
              <a:defRPr/>
            </a:pPr>
            <a:r>
              <a:rPr lang="en-US" sz="2800" dirty="0" smtClean="0">
                <a:latin typeface="+mj-lt"/>
              </a:rPr>
              <a:t>Comprehensive Enterprise Preparedness as a result of many of the I/T/U remote locations</a:t>
            </a:r>
            <a:r>
              <a:rPr lang="en-US" sz="2400" dirty="0" smtClean="0">
                <a:latin typeface="+mj-lt"/>
              </a:rPr>
              <a:t>   </a:t>
            </a:r>
            <a:r>
              <a:rPr lang="en-US" sz="2400" dirty="0" smtClean="0">
                <a:latin typeface="Gill Sans MT" pitchFamily="34" charset="0"/>
              </a:rPr>
              <a:t> </a:t>
            </a:r>
          </a:p>
        </p:txBody>
      </p:sp>
      <p:sp>
        <p:nvSpPr>
          <p:cNvPr id="35844" name="Slide Number Placeholder 4"/>
          <p:cNvSpPr txBox="1">
            <a:spLocks/>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a:solidFill>
                  <a:schemeClr val="tx1"/>
                </a:solidFill>
                <a:latin typeface="Gill Sans MT" pitchFamily="34" charset="0"/>
                <a:ea typeface="ＭＳ Ｐゴシック" pitchFamily="34" charset="-128"/>
              </a:defRPr>
            </a:lvl1pPr>
            <a:lvl2pPr marL="742950" indent="-285750" eaLnBrk="0" hangingPunct="0">
              <a:defRPr sz="3200" b="1">
                <a:solidFill>
                  <a:schemeClr val="tx1"/>
                </a:solidFill>
                <a:latin typeface="Gill Sans MT" pitchFamily="34" charset="0"/>
                <a:ea typeface="ＭＳ Ｐゴシック" pitchFamily="34" charset="-128"/>
              </a:defRPr>
            </a:lvl2pPr>
            <a:lvl3pPr marL="1143000" indent="-228600" eaLnBrk="0" hangingPunct="0">
              <a:defRPr sz="3200" b="1">
                <a:solidFill>
                  <a:schemeClr val="tx1"/>
                </a:solidFill>
                <a:latin typeface="Gill Sans MT" pitchFamily="34" charset="0"/>
                <a:ea typeface="ＭＳ Ｐゴシック" pitchFamily="34" charset="-128"/>
              </a:defRPr>
            </a:lvl3pPr>
            <a:lvl4pPr marL="1600200" indent="-228600" eaLnBrk="0" hangingPunct="0">
              <a:defRPr sz="3200" b="1">
                <a:solidFill>
                  <a:schemeClr val="tx1"/>
                </a:solidFill>
                <a:latin typeface="Gill Sans MT" pitchFamily="34" charset="0"/>
                <a:ea typeface="ＭＳ Ｐゴシック" pitchFamily="34" charset="-128"/>
              </a:defRPr>
            </a:lvl4pPr>
            <a:lvl5pPr marL="2057400" indent="-228600" eaLnBrk="0" hangingPunct="0">
              <a:defRPr sz="3200" b="1">
                <a:solidFill>
                  <a:schemeClr val="tx1"/>
                </a:solidFill>
                <a:latin typeface="Gill Sans MT" pitchFamily="34" charset="0"/>
                <a:ea typeface="ＭＳ Ｐゴシック" pitchFamily="34" charset="-128"/>
              </a:defRPr>
            </a:lvl5pPr>
            <a:lvl6pPr marL="2514600" indent="-228600" defTabSz="457200" eaLnBrk="0" fontAlgn="base" hangingPunct="0">
              <a:spcBef>
                <a:spcPct val="0"/>
              </a:spcBef>
              <a:spcAft>
                <a:spcPct val="0"/>
              </a:spcAft>
              <a:defRPr sz="3200" b="1">
                <a:solidFill>
                  <a:schemeClr val="tx1"/>
                </a:solidFill>
                <a:latin typeface="Gill Sans MT" pitchFamily="34" charset="0"/>
                <a:ea typeface="ＭＳ Ｐゴシック" pitchFamily="34" charset="-128"/>
              </a:defRPr>
            </a:lvl6pPr>
            <a:lvl7pPr marL="2971800" indent="-228600" defTabSz="457200" eaLnBrk="0" fontAlgn="base" hangingPunct="0">
              <a:spcBef>
                <a:spcPct val="0"/>
              </a:spcBef>
              <a:spcAft>
                <a:spcPct val="0"/>
              </a:spcAft>
              <a:defRPr sz="3200" b="1">
                <a:solidFill>
                  <a:schemeClr val="tx1"/>
                </a:solidFill>
                <a:latin typeface="Gill Sans MT" pitchFamily="34" charset="0"/>
                <a:ea typeface="ＭＳ Ｐゴシック" pitchFamily="34" charset="-128"/>
              </a:defRPr>
            </a:lvl7pPr>
            <a:lvl8pPr marL="3429000" indent="-228600" defTabSz="457200" eaLnBrk="0" fontAlgn="base" hangingPunct="0">
              <a:spcBef>
                <a:spcPct val="0"/>
              </a:spcBef>
              <a:spcAft>
                <a:spcPct val="0"/>
              </a:spcAft>
              <a:defRPr sz="3200" b="1">
                <a:solidFill>
                  <a:schemeClr val="tx1"/>
                </a:solidFill>
                <a:latin typeface="Gill Sans MT" pitchFamily="34" charset="0"/>
                <a:ea typeface="ＭＳ Ｐゴシック" pitchFamily="34" charset="-128"/>
              </a:defRPr>
            </a:lvl8pPr>
            <a:lvl9pPr marL="3886200" indent="-228600" defTabSz="457200" eaLnBrk="0" fontAlgn="base" hangingPunct="0">
              <a:spcBef>
                <a:spcPct val="0"/>
              </a:spcBef>
              <a:spcAft>
                <a:spcPct val="0"/>
              </a:spcAft>
              <a:defRPr sz="3200" b="1">
                <a:solidFill>
                  <a:schemeClr val="tx1"/>
                </a:solidFill>
                <a:latin typeface="Gill Sans MT" pitchFamily="34" charset="0"/>
                <a:ea typeface="ＭＳ Ｐゴシック" pitchFamily="34" charset="-128"/>
              </a:defRPr>
            </a:lvl9pPr>
          </a:lstStyle>
          <a:p>
            <a:pPr algn="r" eaLnBrk="1" hangingPunct="1"/>
            <a:fld id="{5E8E7F35-105E-407E-BA49-CC46592438FD}" type="slidenum">
              <a:rPr lang="en-US" sz="1400"/>
              <a:pPr algn="r" eaLnBrk="1" hangingPunct="1"/>
              <a:t>32</a:t>
            </a:fld>
            <a:endParaRPr lang="en-US" sz="140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6" name="Rectangle 2"/>
          <p:cNvSpPr>
            <a:spLocks noGrp="1" noChangeArrowheads="1"/>
          </p:cNvSpPr>
          <p:nvPr>
            <p:ph type="title" idx="4294967295"/>
          </p:nvPr>
        </p:nvSpPr>
        <p:spPr>
          <a:xfrm>
            <a:off x="457200" y="-155575"/>
            <a:ext cx="7589838" cy="1066800"/>
          </a:xfrm>
        </p:spPr>
        <p:txBody>
          <a:bodyPr/>
          <a:lstStyle/>
          <a:p>
            <a:r>
              <a:rPr lang="en-US" sz="3200" smtClean="0"/>
              <a:t>What Are Next Steps for Areas I/T/U’s? </a:t>
            </a:r>
          </a:p>
        </p:txBody>
      </p:sp>
      <p:sp>
        <p:nvSpPr>
          <p:cNvPr id="36867" name="Rectangle 3"/>
          <p:cNvSpPr>
            <a:spLocks noGrp="1" noChangeArrowheads="1"/>
          </p:cNvSpPr>
          <p:nvPr>
            <p:ph type="body" idx="4294967295"/>
          </p:nvPr>
        </p:nvSpPr>
        <p:spPr>
          <a:xfrm>
            <a:off x="508000" y="1163638"/>
            <a:ext cx="8426450" cy="5278437"/>
          </a:xfrm>
        </p:spPr>
        <p:txBody>
          <a:bodyPr/>
          <a:lstStyle/>
          <a:p>
            <a:pPr>
              <a:lnSpc>
                <a:spcPct val="90000"/>
              </a:lnSpc>
              <a:defRPr/>
            </a:pPr>
            <a:r>
              <a:rPr lang="en-US" sz="2400" dirty="0" smtClean="0">
                <a:latin typeface="+mj-lt"/>
              </a:rPr>
              <a:t>Designate an Area/local ICD-10 Coordinator</a:t>
            </a:r>
          </a:p>
          <a:p>
            <a:pPr>
              <a:lnSpc>
                <a:spcPct val="90000"/>
              </a:lnSpc>
              <a:defRPr/>
            </a:pPr>
            <a:r>
              <a:rPr lang="en-US" sz="2400" dirty="0" smtClean="0">
                <a:latin typeface="+mj-lt"/>
              </a:rPr>
              <a:t>Develop Area/local ICD-10 expertise to assist with implementation</a:t>
            </a:r>
          </a:p>
          <a:p>
            <a:pPr>
              <a:lnSpc>
                <a:spcPct val="90000"/>
              </a:lnSpc>
              <a:defRPr/>
            </a:pPr>
            <a:r>
              <a:rPr lang="en-US" sz="2400" dirty="0" smtClean="0">
                <a:latin typeface="+mj-lt"/>
              </a:rPr>
              <a:t>Assess ICD-10 impact on IT systems</a:t>
            </a:r>
          </a:p>
          <a:p>
            <a:pPr lvl="1">
              <a:lnSpc>
                <a:spcPct val="90000"/>
              </a:lnSpc>
              <a:defRPr/>
            </a:pPr>
            <a:r>
              <a:rPr lang="en-US" sz="2200" dirty="0" smtClean="0">
                <a:latin typeface="+mj-lt"/>
              </a:rPr>
              <a:t>Local modifications; COTS- vendor readiness; Testing with Payers</a:t>
            </a:r>
          </a:p>
          <a:p>
            <a:pPr>
              <a:lnSpc>
                <a:spcPct val="90000"/>
              </a:lnSpc>
              <a:defRPr/>
            </a:pPr>
            <a:r>
              <a:rPr lang="en-US" sz="2400" dirty="0" smtClean="0">
                <a:latin typeface="+mj-lt"/>
              </a:rPr>
              <a:t>Assess ICD-10 impact on coding competencies; plan for subsequent training in the bio sciences</a:t>
            </a:r>
          </a:p>
          <a:p>
            <a:pPr>
              <a:lnSpc>
                <a:spcPct val="90000"/>
              </a:lnSpc>
              <a:defRPr/>
            </a:pPr>
            <a:r>
              <a:rPr lang="en-US" sz="2400" dirty="0" smtClean="0">
                <a:latin typeface="+mj-lt"/>
              </a:rPr>
              <a:t>Begin/continue Awareness Training</a:t>
            </a:r>
          </a:p>
          <a:p>
            <a:pPr>
              <a:lnSpc>
                <a:spcPct val="90000"/>
              </a:lnSpc>
              <a:defRPr/>
            </a:pPr>
            <a:r>
              <a:rPr lang="en-US" sz="2400" dirty="0" smtClean="0">
                <a:latin typeface="+mj-lt"/>
              </a:rPr>
              <a:t>Develop contingency plan to minimize impact on Revenue Cycle Management (clinical documentation improvement, </a:t>
            </a:r>
            <a:r>
              <a:rPr lang="en-US" sz="2400" dirty="0" err="1" smtClean="0">
                <a:latin typeface="+mj-lt"/>
              </a:rPr>
              <a:t>etc</a:t>
            </a:r>
            <a:r>
              <a:rPr lang="en-US" sz="2400" dirty="0" smtClean="0">
                <a:latin typeface="+mj-lt"/>
              </a:rPr>
              <a:t>)</a:t>
            </a:r>
          </a:p>
          <a:p>
            <a:pPr>
              <a:lnSpc>
                <a:spcPct val="90000"/>
              </a:lnSpc>
              <a:defRPr/>
            </a:pPr>
            <a:r>
              <a:rPr lang="en-US" sz="2400" dirty="0" smtClean="0">
                <a:latin typeface="+mj-lt"/>
              </a:rPr>
              <a:t>Begin to identify a two-year budget for implementing ICD-10 and related training</a:t>
            </a:r>
          </a:p>
          <a:p>
            <a:pPr>
              <a:lnSpc>
                <a:spcPct val="90000"/>
              </a:lnSpc>
              <a:defRPr/>
            </a:pPr>
            <a:r>
              <a:rPr lang="en-US" sz="2400" dirty="0" smtClean="0">
                <a:latin typeface="+mj-lt"/>
              </a:rPr>
              <a:t>Begin to address recruitment and retention of coding staff</a:t>
            </a:r>
          </a:p>
          <a:p>
            <a:pPr lvl="1">
              <a:lnSpc>
                <a:spcPct val="90000"/>
              </a:lnSpc>
              <a:defRPr/>
            </a:pPr>
            <a:endParaRPr lang="en-US" sz="2200" dirty="0" smtClean="0"/>
          </a:p>
          <a:p>
            <a:pPr lvl="1">
              <a:lnSpc>
                <a:spcPct val="90000"/>
              </a:lnSpc>
              <a:defRPr/>
            </a:pPr>
            <a:endParaRPr lang="en-US" sz="2200" dirty="0"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0" name="Rectangle 2"/>
          <p:cNvSpPr>
            <a:spLocks noGrp="1" noChangeArrowheads="1"/>
          </p:cNvSpPr>
          <p:nvPr>
            <p:ph type="title" idx="4294967295"/>
          </p:nvPr>
        </p:nvSpPr>
        <p:spPr>
          <a:xfrm>
            <a:off x="457200" y="-155575"/>
            <a:ext cx="7589838" cy="1066800"/>
          </a:xfrm>
        </p:spPr>
        <p:txBody>
          <a:bodyPr/>
          <a:lstStyle/>
          <a:p>
            <a:r>
              <a:rPr lang="en-US" sz="3200" smtClean="0"/>
              <a:t>To Communicate is To Win </a:t>
            </a:r>
          </a:p>
        </p:txBody>
      </p:sp>
      <p:sp>
        <p:nvSpPr>
          <p:cNvPr id="36867" name="Rectangle 3"/>
          <p:cNvSpPr>
            <a:spLocks noGrp="1" noChangeArrowheads="1"/>
          </p:cNvSpPr>
          <p:nvPr>
            <p:ph type="body" idx="4294967295"/>
          </p:nvPr>
        </p:nvSpPr>
        <p:spPr>
          <a:xfrm>
            <a:off x="508000" y="1163638"/>
            <a:ext cx="8426450" cy="5278437"/>
          </a:xfrm>
        </p:spPr>
        <p:txBody>
          <a:bodyPr/>
          <a:lstStyle/>
          <a:p>
            <a:pPr>
              <a:lnSpc>
                <a:spcPct val="80000"/>
              </a:lnSpc>
              <a:defRPr/>
            </a:pPr>
            <a:r>
              <a:rPr lang="en-US" sz="2400" dirty="0">
                <a:latin typeface="+mj-lt"/>
              </a:rPr>
              <a:t>The ICD-10 initiative is far reaching into every aspect of patient care and the need for the Steering Committee and sub-groups to do the hands-on tasks that have been identified is critical. </a:t>
            </a:r>
          </a:p>
          <a:p>
            <a:pPr>
              <a:lnSpc>
                <a:spcPct val="80000"/>
              </a:lnSpc>
              <a:defRPr/>
            </a:pPr>
            <a:r>
              <a:rPr lang="en-US" sz="2400" dirty="0">
                <a:latin typeface="+mj-lt"/>
              </a:rPr>
              <a:t>Communication is essential in a project of this magnitude as not one group can affectively address the complex implementation issues of ICD-10 – tasks are cross-cutting to all groups. </a:t>
            </a:r>
          </a:p>
          <a:p>
            <a:pPr>
              <a:lnSpc>
                <a:spcPct val="80000"/>
              </a:lnSpc>
              <a:defRPr/>
            </a:pPr>
            <a:r>
              <a:rPr lang="en-US" sz="2400" dirty="0">
                <a:latin typeface="+mj-lt"/>
              </a:rPr>
              <a:t>Continued communication and leadership must be demonstrated to our ICD-10 I/T/U stakeholders</a:t>
            </a:r>
          </a:p>
          <a:p>
            <a:pPr lvl="1">
              <a:lnSpc>
                <a:spcPct val="80000"/>
              </a:lnSpc>
              <a:defRPr/>
            </a:pPr>
            <a:r>
              <a:rPr lang="en-US" sz="2400" dirty="0">
                <a:latin typeface="+mj-lt"/>
              </a:rPr>
              <a:t>ICD-10 Conferences should be considered</a:t>
            </a:r>
          </a:p>
          <a:p>
            <a:pPr lvl="1">
              <a:lnSpc>
                <a:spcPct val="80000"/>
              </a:lnSpc>
              <a:defRPr/>
            </a:pPr>
            <a:r>
              <a:rPr lang="en-US" sz="2400" dirty="0">
                <a:latin typeface="+mj-lt"/>
              </a:rPr>
              <a:t>Use of the ICD-10 </a:t>
            </a:r>
            <a:r>
              <a:rPr lang="en-US" sz="2400" dirty="0" err="1">
                <a:latin typeface="+mj-lt"/>
              </a:rPr>
              <a:t>ListServ</a:t>
            </a:r>
            <a:r>
              <a:rPr lang="en-US" sz="2400" dirty="0">
                <a:latin typeface="+mj-lt"/>
              </a:rPr>
              <a:t> and Website </a:t>
            </a:r>
          </a:p>
          <a:p>
            <a:pPr lvl="1">
              <a:lnSpc>
                <a:spcPct val="80000"/>
              </a:lnSpc>
              <a:defRPr/>
            </a:pPr>
            <a:r>
              <a:rPr lang="en-US" sz="2400" dirty="0">
                <a:latin typeface="+mj-lt"/>
              </a:rPr>
              <a:t>Area ICD-10 Coordinators  - HIM key to local </a:t>
            </a:r>
            <a:r>
              <a:rPr lang="en-US" sz="2400" dirty="0" smtClean="0">
                <a:latin typeface="+mj-lt"/>
              </a:rPr>
              <a:t>success</a:t>
            </a:r>
          </a:p>
          <a:p>
            <a:pPr lvl="1">
              <a:lnSpc>
                <a:spcPct val="90000"/>
              </a:lnSpc>
              <a:defRPr/>
            </a:pPr>
            <a:endParaRPr lang="en-US" sz="2200" dirty="0"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434975" y="0"/>
            <a:ext cx="6781800" cy="1066800"/>
          </a:xfrm>
        </p:spPr>
        <p:txBody>
          <a:bodyPr/>
          <a:lstStyle/>
          <a:p>
            <a:r>
              <a:rPr lang="en-US" b="0" smtClean="0">
                <a:latin typeface="Arial" charset="0"/>
              </a:rPr>
              <a:t>Area ICD-10 Coordinators</a:t>
            </a:r>
          </a:p>
        </p:txBody>
      </p:sp>
      <p:sp>
        <p:nvSpPr>
          <p:cNvPr id="38915" name="Rectangle 4"/>
          <p:cNvSpPr>
            <a:spLocks noGrp="1" noChangeArrowheads="1"/>
          </p:cNvSpPr>
          <p:nvPr>
            <p:ph type="body" sz="half" idx="1"/>
          </p:nvPr>
        </p:nvSpPr>
        <p:spPr>
          <a:xfrm>
            <a:off x="320675" y="1219200"/>
            <a:ext cx="4175125" cy="4724400"/>
          </a:xfrm>
        </p:spPr>
        <p:txBody>
          <a:bodyPr/>
          <a:lstStyle/>
          <a:p>
            <a:pPr marL="457200" indent="-457200">
              <a:buFontTx/>
              <a:buNone/>
              <a:defRPr/>
            </a:pPr>
            <a:r>
              <a:rPr lang="en-US" sz="2400" dirty="0" smtClean="0">
                <a:latin typeface="+mj-lt"/>
              </a:rPr>
              <a:t>Aberdeen: </a:t>
            </a:r>
            <a:r>
              <a:rPr lang="en-US" sz="2400" dirty="0" err="1" smtClean="0">
                <a:latin typeface="+mj-lt"/>
              </a:rPr>
              <a:t>Kathaleen</a:t>
            </a:r>
            <a:r>
              <a:rPr lang="en-US" sz="2400" dirty="0" smtClean="0">
                <a:latin typeface="+mj-lt"/>
              </a:rPr>
              <a:t> Gordon</a:t>
            </a:r>
          </a:p>
          <a:p>
            <a:pPr marL="457200" indent="-457200">
              <a:buFontTx/>
              <a:buNone/>
              <a:defRPr/>
            </a:pPr>
            <a:r>
              <a:rPr lang="en-US" sz="2400" dirty="0" smtClean="0">
                <a:latin typeface="+mj-lt"/>
              </a:rPr>
              <a:t>Alaska: Kenneth </a:t>
            </a:r>
            <a:r>
              <a:rPr lang="en-US" sz="2400" dirty="0" err="1" smtClean="0">
                <a:latin typeface="+mj-lt"/>
              </a:rPr>
              <a:t>Gilfort</a:t>
            </a:r>
            <a:endParaRPr lang="en-US" sz="2400" dirty="0" smtClean="0">
              <a:latin typeface="+mj-lt"/>
            </a:endParaRPr>
          </a:p>
          <a:p>
            <a:pPr marL="457200" indent="-457200">
              <a:buFontTx/>
              <a:buNone/>
              <a:defRPr/>
            </a:pPr>
            <a:r>
              <a:rPr lang="en-US" sz="2400" dirty="0" smtClean="0">
                <a:latin typeface="+mj-lt"/>
              </a:rPr>
              <a:t>Albuquerque: Jacque </a:t>
            </a:r>
            <a:r>
              <a:rPr lang="en-US" sz="2400" dirty="0" err="1" smtClean="0">
                <a:latin typeface="+mj-lt"/>
              </a:rPr>
              <a:t>Candelaria</a:t>
            </a:r>
            <a:endParaRPr lang="en-US" sz="2400" dirty="0" smtClean="0">
              <a:latin typeface="+mj-lt"/>
            </a:endParaRPr>
          </a:p>
          <a:p>
            <a:pPr marL="457200" indent="-457200">
              <a:buFontTx/>
              <a:buNone/>
              <a:defRPr/>
            </a:pPr>
            <a:r>
              <a:rPr lang="en-US" sz="2400" dirty="0" smtClean="0">
                <a:latin typeface="+mj-lt"/>
              </a:rPr>
              <a:t>Bemidji: Barbara Fairbanks</a:t>
            </a:r>
          </a:p>
          <a:p>
            <a:pPr marL="457200" indent="-457200">
              <a:buFontTx/>
              <a:buNone/>
              <a:defRPr/>
            </a:pPr>
            <a:r>
              <a:rPr lang="en-US" sz="2400" dirty="0" smtClean="0">
                <a:latin typeface="+mj-lt"/>
              </a:rPr>
              <a:t>Billings: Deanna Dennis</a:t>
            </a:r>
          </a:p>
          <a:p>
            <a:pPr marL="457200" indent="-457200">
              <a:buFontTx/>
              <a:buNone/>
              <a:defRPr/>
            </a:pPr>
            <a:r>
              <a:rPr lang="en-US" sz="2400" dirty="0" smtClean="0">
                <a:latin typeface="+mj-lt"/>
              </a:rPr>
              <a:t>California: Michelle Martinez</a:t>
            </a:r>
          </a:p>
        </p:txBody>
      </p:sp>
      <p:sp>
        <p:nvSpPr>
          <p:cNvPr id="38916" name="Rectangle 5"/>
          <p:cNvSpPr>
            <a:spLocks noGrp="1" noChangeArrowheads="1"/>
          </p:cNvSpPr>
          <p:nvPr>
            <p:ph type="body" sz="half" idx="2"/>
          </p:nvPr>
        </p:nvSpPr>
        <p:spPr/>
        <p:txBody>
          <a:bodyPr/>
          <a:lstStyle/>
          <a:p>
            <a:pPr marL="685800" indent="-685800">
              <a:buFontTx/>
              <a:buNone/>
              <a:defRPr/>
            </a:pPr>
            <a:r>
              <a:rPr lang="en-US" sz="2400" dirty="0" smtClean="0">
                <a:latin typeface="+mj-lt"/>
              </a:rPr>
              <a:t>Nashville: Kristina Rogers</a:t>
            </a:r>
          </a:p>
          <a:p>
            <a:pPr marL="685800" indent="-685800">
              <a:buFontTx/>
              <a:buNone/>
              <a:defRPr/>
            </a:pPr>
            <a:r>
              <a:rPr lang="en-US" sz="2400" dirty="0" smtClean="0">
                <a:latin typeface="+mj-lt"/>
              </a:rPr>
              <a:t>Navajo: Beverly </a:t>
            </a:r>
            <a:r>
              <a:rPr lang="en-US" sz="2400" dirty="0" err="1" smtClean="0">
                <a:latin typeface="+mj-lt"/>
              </a:rPr>
              <a:t>Becenti</a:t>
            </a:r>
            <a:endParaRPr lang="en-US" sz="2400" dirty="0" smtClean="0">
              <a:latin typeface="+mj-lt"/>
            </a:endParaRPr>
          </a:p>
          <a:p>
            <a:pPr marL="685800" indent="-685800">
              <a:buFontTx/>
              <a:buNone/>
              <a:defRPr/>
            </a:pPr>
            <a:r>
              <a:rPr lang="en-US" sz="2400" dirty="0" smtClean="0">
                <a:latin typeface="+mj-lt"/>
              </a:rPr>
              <a:t>Oklahoma: TBD</a:t>
            </a:r>
          </a:p>
          <a:p>
            <a:pPr marL="685800" indent="-685800">
              <a:buFontTx/>
              <a:buNone/>
              <a:defRPr/>
            </a:pPr>
            <a:r>
              <a:rPr lang="en-US" sz="2400" dirty="0" smtClean="0">
                <a:latin typeface="+mj-lt"/>
              </a:rPr>
              <a:t>Phoenix: Maria Strom; </a:t>
            </a:r>
            <a:r>
              <a:rPr lang="en-US" sz="2400" dirty="0" err="1" smtClean="0">
                <a:latin typeface="+mj-lt"/>
              </a:rPr>
              <a:t>Luane</a:t>
            </a:r>
            <a:r>
              <a:rPr lang="en-US" sz="2400" dirty="0" smtClean="0">
                <a:latin typeface="+mj-lt"/>
              </a:rPr>
              <a:t> Brien</a:t>
            </a:r>
          </a:p>
          <a:p>
            <a:pPr marL="685800" indent="-685800">
              <a:buFontTx/>
              <a:buNone/>
              <a:defRPr/>
            </a:pPr>
            <a:r>
              <a:rPr lang="en-US" sz="2400" dirty="0" smtClean="0">
                <a:latin typeface="+mj-lt"/>
              </a:rPr>
              <a:t>Portland: Leslie Dye</a:t>
            </a:r>
          </a:p>
          <a:p>
            <a:pPr marL="685800" indent="-685800">
              <a:buFontTx/>
              <a:buNone/>
              <a:defRPr/>
            </a:pPr>
            <a:r>
              <a:rPr lang="en-US" sz="2400" dirty="0" smtClean="0">
                <a:latin typeface="+mj-lt"/>
              </a:rPr>
              <a:t>Tucson: Bernard </a:t>
            </a:r>
            <a:r>
              <a:rPr lang="en-US" sz="2400" dirty="0" err="1" smtClean="0">
                <a:latin typeface="+mj-lt"/>
              </a:rPr>
              <a:t>DeAsis</a:t>
            </a:r>
            <a:endParaRPr lang="en-US" sz="2400" dirty="0" smtClean="0">
              <a:latin typeface="+mj-lt"/>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3"/>
          <p:cNvSpPr txBox="1">
            <a:spLocks/>
          </p:cNvSpPr>
          <p:nvPr/>
        </p:nvSpPr>
        <p:spPr bwMode="auto">
          <a:xfrm>
            <a:off x="6553200" y="647382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a:solidFill>
                  <a:schemeClr val="tx1"/>
                </a:solidFill>
                <a:latin typeface="Gill Sans MT" pitchFamily="34" charset="0"/>
                <a:ea typeface="ＭＳ Ｐゴシック" pitchFamily="34" charset="-128"/>
              </a:defRPr>
            </a:lvl1pPr>
            <a:lvl2pPr marL="742950" indent="-285750" eaLnBrk="0" hangingPunct="0">
              <a:defRPr sz="3200" b="1">
                <a:solidFill>
                  <a:schemeClr val="tx1"/>
                </a:solidFill>
                <a:latin typeface="Gill Sans MT" pitchFamily="34" charset="0"/>
                <a:ea typeface="ＭＳ Ｐゴシック" pitchFamily="34" charset="-128"/>
              </a:defRPr>
            </a:lvl2pPr>
            <a:lvl3pPr marL="1143000" indent="-228600" eaLnBrk="0" hangingPunct="0">
              <a:defRPr sz="3200" b="1">
                <a:solidFill>
                  <a:schemeClr val="tx1"/>
                </a:solidFill>
                <a:latin typeface="Gill Sans MT" pitchFamily="34" charset="0"/>
                <a:ea typeface="ＭＳ Ｐゴシック" pitchFamily="34" charset="-128"/>
              </a:defRPr>
            </a:lvl3pPr>
            <a:lvl4pPr marL="1600200" indent="-228600" eaLnBrk="0" hangingPunct="0">
              <a:defRPr sz="3200" b="1">
                <a:solidFill>
                  <a:schemeClr val="tx1"/>
                </a:solidFill>
                <a:latin typeface="Gill Sans MT" pitchFamily="34" charset="0"/>
                <a:ea typeface="ＭＳ Ｐゴシック" pitchFamily="34" charset="-128"/>
              </a:defRPr>
            </a:lvl4pPr>
            <a:lvl5pPr marL="2057400" indent="-228600" eaLnBrk="0" hangingPunct="0">
              <a:defRPr sz="3200" b="1">
                <a:solidFill>
                  <a:schemeClr val="tx1"/>
                </a:solidFill>
                <a:latin typeface="Gill Sans MT" pitchFamily="34" charset="0"/>
                <a:ea typeface="ＭＳ Ｐゴシック" pitchFamily="34" charset="-128"/>
              </a:defRPr>
            </a:lvl5pPr>
            <a:lvl6pPr marL="2514600" indent="-228600" defTabSz="457200" eaLnBrk="0" fontAlgn="base" hangingPunct="0">
              <a:spcBef>
                <a:spcPct val="0"/>
              </a:spcBef>
              <a:spcAft>
                <a:spcPct val="0"/>
              </a:spcAft>
              <a:defRPr sz="3200" b="1">
                <a:solidFill>
                  <a:schemeClr val="tx1"/>
                </a:solidFill>
                <a:latin typeface="Gill Sans MT" pitchFamily="34" charset="0"/>
                <a:ea typeface="ＭＳ Ｐゴシック" pitchFamily="34" charset="-128"/>
              </a:defRPr>
            </a:lvl6pPr>
            <a:lvl7pPr marL="2971800" indent="-228600" defTabSz="457200" eaLnBrk="0" fontAlgn="base" hangingPunct="0">
              <a:spcBef>
                <a:spcPct val="0"/>
              </a:spcBef>
              <a:spcAft>
                <a:spcPct val="0"/>
              </a:spcAft>
              <a:defRPr sz="3200" b="1">
                <a:solidFill>
                  <a:schemeClr val="tx1"/>
                </a:solidFill>
                <a:latin typeface="Gill Sans MT" pitchFamily="34" charset="0"/>
                <a:ea typeface="ＭＳ Ｐゴシック" pitchFamily="34" charset="-128"/>
              </a:defRPr>
            </a:lvl7pPr>
            <a:lvl8pPr marL="3429000" indent="-228600" defTabSz="457200" eaLnBrk="0" fontAlgn="base" hangingPunct="0">
              <a:spcBef>
                <a:spcPct val="0"/>
              </a:spcBef>
              <a:spcAft>
                <a:spcPct val="0"/>
              </a:spcAft>
              <a:defRPr sz="3200" b="1">
                <a:solidFill>
                  <a:schemeClr val="tx1"/>
                </a:solidFill>
                <a:latin typeface="Gill Sans MT" pitchFamily="34" charset="0"/>
                <a:ea typeface="ＭＳ Ｐゴシック" pitchFamily="34" charset="-128"/>
              </a:defRPr>
            </a:lvl8pPr>
            <a:lvl9pPr marL="3886200" indent="-228600" defTabSz="457200" eaLnBrk="0" fontAlgn="base" hangingPunct="0">
              <a:spcBef>
                <a:spcPct val="0"/>
              </a:spcBef>
              <a:spcAft>
                <a:spcPct val="0"/>
              </a:spcAft>
              <a:defRPr sz="3200" b="1">
                <a:solidFill>
                  <a:schemeClr val="tx1"/>
                </a:solidFill>
                <a:latin typeface="Gill Sans MT" pitchFamily="34" charset="0"/>
                <a:ea typeface="ＭＳ Ｐゴシック" pitchFamily="34" charset="-128"/>
              </a:defRPr>
            </a:lvl9pPr>
          </a:lstStyle>
          <a:p>
            <a:pPr algn="r" eaLnBrk="1" hangingPunct="1"/>
            <a:fld id="{0EB4EC41-F33C-4CA9-A9D3-C88824C9B6F1}" type="slidenum">
              <a:rPr lang="en-US" sz="1200" b="0"/>
              <a:pPr algn="r" eaLnBrk="1" hangingPunct="1"/>
              <a:t>36</a:t>
            </a:fld>
            <a:endParaRPr lang="en-US" b="0"/>
          </a:p>
        </p:txBody>
      </p:sp>
      <p:sp>
        <p:nvSpPr>
          <p:cNvPr id="39939" name="Title 4"/>
          <p:cNvSpPr>
            <a:spLocks noGrp="1"/>
          </p:cNvSpPr>
          <p:nvPr>
            <p:ph type="ctrTitle"/>
          </p:nvPr>
        </p:nvSpPr>
        <p:spPr>
          <a:xfrm>
            <a:off x="685800" y="1054100"/>
            <a:ext cx="7772400" cy="1231900"/>
          </a:xfrm>
        </p:spPr>
        <p:txBody>
          <a:bodyPr/>
          <a:lstStyle/>
          <a:p>
            <a:pPr algn="ctr"/>
            <a:r>
              <a:rPr lang="en-US" smtClean="0"/>
              <a:t>Questions &amp; Discussion</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Native American Heritage Month presentation">
  <a:themeElements>
    <a:clrScheme name="Native American Heritage Month presentation 5">
      <a:dk1>
        <a:srgbClr val="000000"/>
      </a:dk1>
      <a:lt1>
        <a:srgbClr val="FFFFFF"/>
      </a:lt1>
      <a:dk2>
        <a:srgbClr val="000000"/>
      </a:dk2>
      <a:lt2>
        <a:srgbClr val="996633"/>
      </a:lt2>
      <a:accent1>
        <a:srgbClr val="CC9900"/>
      </a:accent1>
      <a:accent2>
        <a:srgbClr val="FFECB7"/>
      </a:accent2>
      <a:accent3>
        <a:srgbClr val="FFFFFF"/>
      </a:accent3>
      <a:accent4>
        <a:srgbClr val="000000"/>
      </a:accent4>
      <a:accent5>
        <a:srgbClr val="E2CAAA"/>
      </a:accent5>
      <a:accent6>
        <a:srgbClr val="E7D6A6"/>
      </a:accent6>
      <a:hlink>
        <a:srgbClr val="996633"/>
      </a:hlink>
      <a:folHlink>
        <a:srgbClr val="FF9900"/>
      </a:folHlink>
    </a:clrScheme>
    <a:fontScheme name="Native American Heritage Month presentation">
      <a:majorFont>
        <a:latin typeface="Gill Sans MT"/>
        <a:ea typeface="ＭＳ Ｐゴシック"/>
        <a:cs typeface=""/>
      </a:majorFont>
      <a:minorFont>
        <a:latin typeface="Gill Sans MT"/>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bg2"/>
          </a:prst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chemeClr val="tx1"/>
            </a:solidFill>
            <a:effectLst/>
            <a:latin typeface="Gill Sans MT" pitchFamily="34" charset="0"/>
            <a:ea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bg2"/>
          </a:prst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chemeClr val="tx1"/>
            </a:solidFill>
            <a:effectLst/>
            <a:latin typeface="Gill Sans MT" pitchFamily="34" charset="0"/>
            <a:ea typeface="ＭＳ Ｐゴシック" charset="-128"/>
          </a:defRPr>
        </a:defPPr>
      </a:lstStyle>
    </a:lnDef>
  </a:objectDefaults>
  <a:extraClrSchemeLst>
    <a:extraClrScheme>
      <a:clrScheme name="Native American Heritage Month presentation 1">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FFFF"/>
        </a:hlink>
        <a:folHlink>
          <a:srgbClr val="0099CC"/>
        </a:folHlink>
      </a:clrScheme>
      <a:clrMap bg1="dk2" tx1="lt1" bg2="dk1" tx2="lt2" accent1="accent1" accent2="accent2" accent3="accent3" accent4="accent4" accent5="accent5" accent6="accent6" hlink="hlink" folHlink="folHlink"/>
    </a:extraClrScheme>
    <a:extraClrScheme>
      <a:clrScheme name="Native American Heritage Month presentation 2">
        <a:dk1>
          <a:srgbClr val="000066"/>
        </a:dk1>
        <a:lt1>
          <a:srgbClr val="FFFFFF"/>
        </a:lt1>
        <a:dk2>
          <a:srgbClr val="3333FF"/>
        </a:dk2>
        <a:lt2>
          <a:srgbClr val="3399FF"/>
        </a:lt2>
        <a:accent1>
          <a:srgbClr val="66CCFF"/>
        </a:accent1>
        <a:accent2>
          <a:srgbClr val="FF66FF"/>
        </a:accent2>
        <a:accent3>
          <a:srgbClr val="FFFFFF"/>
        </a:accent3>
        <a:accent4>
          <a:srgbClr val="000056"/>
        </a:accent4>
        <a:accent5>
          <a:srgbClr val="B8E2FF"/>
        </a:accent5>
        <a:accent6>
          <a:srgbClr val="E75CE7"/>
        </a:accent6>
        <a:hlink>
          <a:srgbClr val="CC00CC"/>
        </a:hlink>
        <a:folHlink>
          <a:srgbClr val="CC99FF"/>
        </a:folHlink>
      </a:clrScheme>
      <a:clrMap bg1="lt1" tx1="dk1" bg2="lt2" tx2="dk2" accent1="accent1" accent2="accent2" accent3="accent3" accent4="accent4" accent5="accent5" accent6="accent6" hlink="hlink" folHlink="folHlink"/>
    </a:extraClrScheme>
    <a:extraClrScheme>
      <a:clrScheme name="Native American Heritage Month presentation 3">
        <a:dk1>
          <a:srgbClr val="000000"/>
        </a:dk1>
        <a:lt1>
          <a:srgbClr val="FFFFFF"/>
        </a:lt1>
        <a:dk2>
          <a:srgbClr val="000000"/>
        </a:dk2>
        <a:lt2>
          <a:srgbClr val="808080"/>
        </a:lt2>
        <a:accent1>
          <a:srgbClr val="969696"/>
        </a:accent1>
        <a:accent2>
          <a:srgbClr val="DDDDDD"/>
        </a:accent2>
        <a:accent3>
          <a:srgbClr val="FFFFFF"/>
        </a:accent3>
        <a:accent4>
          <a:srgbClr val="000000"/>
        </a:accent4>
        <a:accent5>
          <a:srgbClr val="C9C9C9"/>
        </a:accent5>
        <a:accent6>
          <a:srgbClr val="C8C8C8"/>
        </a:accent6>
        <a:hlink>
          <a:srgbClr val="333333"/>
        </a:hlink>
        <a:folHlink>
          <a:srgbClr val="B2B2B2"/>
        </a:folHlink>
      </a:clrScheme>
      <a:clrMap bg1="lt1" tx1="dk1" bg2="lt2" tx2="dk2" accent1="accent1" accent2="accent2" accent3="accent3" accent4="accent4" accent5="accent5" accent6="accent6" hlink="hlink" folHlink="folHlink"/>
    </a:extraClrScheme>
    <a:extraClrScheme>
      <a:clrScheme name="Native American Heritage Month presentation 4">
        <a:dk1>
          <a:srgbClr val="808080"/>
        </a:dk1>
        <a:lt1>
          <a:srgbClr val="F8F8F8"/>
        </a:lt1>
        <a:dk2>
          <a:srgbClr val="000000"/>
        </a:dk2>
        <a:lt2>
          <a:srgbClr val="FFFFFF"/>
        </a:lt2>
        <a:accent1>
          <a:srgbClr val="CC9900"/>
        </a:accent1>
        <a:accent2>
          <a:srgbClr val="996600"/>
        </a:accent2>
        <a:accent3>
          <a:srgbClr val="AAAAAA"/>
        </a:accent3>
        <a:accent4>
          <a:srgbClr val="D4D4D4"/>
        </a:accent4>
        <a:accent5>
          <a:srgbClr val="E2CAAA"/>
        </a:accent5>
        <a:accent6>
          <a:srgbClr val="8A5C00"/>
        </a:accent6>
        <a:hlink>
          <a:srgbClr val="CCCC00"/>
        </a:hlink>
        <a:folHlink>
          <a:srgbClr val="808000"/>
        </a:folHlink>
      </a:clrScheme>
      <a:clrMap bg1="dk2" tx1="lt1" bg2="dk1" tx2="lt2" accent1="accent1" accent2="accent2" accent3="accent3" accent4="accent4" accent5="accent5" accent6="accent6" hlink="hlink" folHlink="folHlink"/>
    </a:extraClrScheme>
    <a:extraClrScheme>
      <a:clrScheme name="Native American Heritage Month presentation 5">
        <a:dk1>
          <a:srgbClr val="000000"/>
        </a:dk1>
        <a:lt1>
          <a:srgbClr val="FFFFFF"/>
        </a:lt1>
        <a:dk2>
          <a:srgbClr val="000000"/>
        </a:dk2>
        <a:lt2>
          <a:srgbClr val="996633"/>
        </a:lt2>
        <a:accent1>
          <a:srgbClr val="CC9900"/>
        </a:accent1>
        <a:accent2>
          <a:srgbClr val="FFECB7"/>
        </a:accent2>
        <a:accent3>
          <a:srgbClr val="FFFFFF"/>
        </a:accent3>
        <a:accent4>
          <a:srgbClr val="000000"/>
        </a:accent4>
        <a:accent5>
          <a:srgbClr val="E2CAAA"/>
        </a:accent5>
        <a:accent6>
          <a:srgbClr val="E7D6A6"/>
        </a:accent6>
        <a:hlink>
          <a:srgbClr val="996633"/>
        </a:hlink>
        <a:folHlink>
          <a:srgbClr val="FF9900"/>
        </a:folHlink>
      </a:clrScheme>
      <a:clrMap bg1="lt1" tx1="dk1" bg2="lt2" tx2="dk2" accent1="accent1" accent2="accent2" accent3="accent3" accent4="accent4" accent5="accent5" accent6="accent6" hlink="hlink" folHlink="folHlink"/>
    </a:extraClrScheme>
    <a:extraClrScheme>
      <a:clrScheme name="Native American Heritage Month presentation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Native American Heritage Month presentation">
  <a:themeElements>
    <a:clrScheme name="1_Native American Heritage Month presentation 5">
      <a:dk1>
        <a:srgbClr val="000000"/>
      </a:dk1>
      <a:lt1>
        <a:srgbClr val="FFFFFF"/>
      </a:lt1>
      <a:dk2>
        <a:srgbClr val="000000"/>
      </a:dk2>
      <a:lt2>
        <a:srgbClr val="996633"/>
      </a:lt2>
      <a:accent1>
        <a:srgbClr val="CC9900"/>
      </a:accent1>
      <a:accent2>
        <a:srgbClr val="FFECB7"/>
      </a:accent2>
      <a:accent3>
        <a:srgbClr val="FFFFFF"/>
      </a:accent3>
      <a:accent4>
        <a:srgbClr val="000000"/>
      </a:accent4>
      <a:accent5>
        <a:srgbClr val="E2CAAA"/>
      </a:accent5>
      <a:accent6>
        <a:srgbClr val="E7D6A6"/>
      </a:accent6>
      <a:hlink>
        <a:srgbClr val="996633"/>
      </a:hlink>
      <a:folHlink>
        <a:srgbClr val="FF9900"/>
      </a:folHlink>
    </a:clrScheme>
    <a:fontScheme name="1_Native American Heritage Month presentation">
      <a:majorFont>
        <a:latin typeface="Gill Sans MT"/>
        <a:ea typeface="ＭＳ Ｐゴシック"/>
        <a:cs typeface=""/>
      </a:majorFont>
      <a:minorFont>
        <a:latin typeface="Gill Sans MT"/>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bg2"/>
          </a:prst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chemeClr val="tx1"/>
            </a:solidFill>
            <a:effectLst/>
            <a:latin typeface="Gill Sans MT" pitchFamily="34" charset="0"/>
            <a:ea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bg2"/>
          </a:prst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chemeClr val="tx1"/>
            </a:solidFill>
            <a:effectLst/>
            <a:latin typeface="Gill Sans MT" pitchFamily="34" charset="0"/>
            <a:ea typeface="ＭＳ Ｐゴシック" charset="-128"/>
          </a:defRPr>
        </a:defPPr>
      </a:lstStyle>
    </a:lnDef>
  </a:objectDefaults>
  <a:extraClrSchemeLst>
    <a:extraClrScheme>
      <a:clrScheme name="1_Native American Heritage Month presentation 1">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FFFF"/>
        </a:hlink>
        <a:folHlink>
          <a:srgbClr val="0099CC"/>
        </a:folHlink>
      </a:clrScheme>
      <a:clrMap bg1="dk2" tx1="lt1" bg2="dk1" tx2="lt2" accent1="accent1" accent2="accent2" accent3="accent3" accent4="accent4" accent5="accent5" accent6="accent6" hlink="hlink" folHlink="folHlink"/>
    </a:extraClrScheme>
    <a:extraClrScheme>
      <a:clrScheme name="1_Native American Heritage Month presentation 2">
        <a:dk1>
          <a:srgbClr val="000066"/>
        </a:dk1>
        <a:lt1>
          <a:srgbClr val="FFFFFF"/>
        </a:lt1>
        <a:dk2>
          <a:srgbClr val="3333FF"/>
        </a:dk2>
        <a:lt2>
          <a:srgbClr val="3399FF"/>
        </a:lt2>
        <a:accent1>
          <a:srgbClr val="66CCFF"/>
        </a:accent1>
        <a:accent2>
          <a:srgbClr val="FF66FF"/>
        </a:accent2>
        <a:accent3>
          <a:srgbClr val="FFFFFF"/>
        </a:accent3>
        <a:accent4>
          <a:srgbClr val="000056"/>
        </a:accent4>
        <a:accent5>
          <a:srgbClr val="B8E2FF"/>
        </a:accent5>
        <a:accent6>
          <a:srgbClr val="E75CE7"/>
        </a:accent6>
        <a:hlink>
          <a:srgbClr val="CC00CC"/>
        </a:hlink>
        <a:folHlink>
          <a:srgbClr val="CC99FF"/>
        </a:folHlink>
      </a:clrScheme>
      <a:clrMap bg1="lt1" tx1="dk1" bg2="lt2" tx2="dk2" accent1="accent1" accent2="accent2" accent3="accent3" accent4="accent4" accent5="accent5" accent6="accent6" hlink="hlink" folHlink="folHlink"/>
    </a:extraClrScheme>
    <a:extraClrScheme>
      <a:clrScheme name="1_Native American Heritage Month presentation 3">
        <a:dk1>
          <a:srgbClr val="000000"/>
        </a:dk1>
        <a:lt1>
          <a:srgbClr val="FFFFFF"/>
        </a:lt1>
        <a:dk2>
          <a:srgbClr val="000000"/>
        </a:dk2>
        <a:lt2>
          <a:srgbClr val="808080"/>
        </a:lt2>
        <a:accent1>
          <a:srgbClr val="969696"/>
        </a:accent1>
        <a:accent2>
          <a:srgbClr val="DDDDDD"/>
        </a:accent2>
        <a:accent3>
          <a:srgbClr val="FFFFFF"/>
        </a:accent3>
        <a:accent4>
          <a:srgbClr val="000000"/>
        </a:accent4>
        <a:accent5>
          <a:srgbClr val="C9C9C9"/>
        </a:accent5>
        <a:accent6>
          <a:srgbClr val="C8C8C8"/>
        </a:accent6>
        <a:hlink>
          <a:srgbClr val="333333"/>
        </a:hlink>
        <a:folHlink>
          <a:srgbClr val="B2B2B2"/>
        </a:folHlink>
      </a:clrScheme>
      <a:clrMap bg1="lt1" tx1="dk1" bg2="lt2" tx2="dk2" accent1="accent1" accent2="accent2" accent3="accent3" accent4="accent4" accent5="accent5" accent6="accent6" hlink="hlink" folHlink="folHlink"/>
    </a:extraClrScheme>
    <a:extraClrScheme>
      <a:clrScheme name="1_Native American Heritage Month presentation 4">
        <a:dk1>
          <a:srgbClr val="808080"/>
        </a:dk1>
        <a:lt1>
          <a:srgbClr val="F8F8F8"/>
        </a:lt1>
        <a:dk2>
          <a:srgbClr val="000000"/>
        </a:dk2>
        <a:lt2>
          <a:srgbClr val="FFFFFF"/>
        </a:lt2>
        <a:accent1>
          <a:srgbClr val="CC9900"/>
        </a:accent1>
        <a:accent2>
          <a:srgbClr val="996600"/>
        </a:accent2>
        <a:accent3>
          <a:srgbClr val="AAAAAA"/>
        </a:accent3>
        <a:accent4>
          <a:srgbClr val="D4D4D4"/>
        </a:accent4>
        <a:accent5>
          <a:srgbClr val="E2CAAA"/>
        </a:accent5>
        <a:accent6>
          <a:srgbClr val="8A5C00"/>
        </a:accent6>
        <a:hlink>
          <a:srgbClr val="CCCC00"/>
        </a:hlink>
        <a:folHlink>
          <a:srgbClr val="808000"/>
        </a:folHlink>
      </a:clrScheme>
      <a:clrMap bg1="dk2" tx1="lt1" bg2="dk1" tx2="lt2" accent1="accent1" accent2="accent2" accent3="accent3" accent4="accent4" accent5="accent5" accent6="accent6" hlink="hlink" folHlink="folHlink"/>
    </a:extraClrScheme>
    <a:extraClrScheme>
      <a:clrScheme name="1_Native American Heritage Month presentation 5">
        <a:dk1>
          <a:srgbClr val="000000"/>
        </a:dk1>
        <a:lt1>
          <a:srgbClr val="FFFFFF"/>
        </a:lt1>
        <a:dk2>
          <a:srgbClr val="000000"/>
        </a:dk2>
        <a:lt2>
          <a:srgbClr val="996633"/>
        </a:lt2>
        <a:accent1>
          <a:srgbClr val="CC9900"/>
        </a:accent1>
        <a:accent2>
          <a:srgbClr val="FFECB7"/>
        </a:accent2>
        <a:accent3>
          <a:srgbClr val="FFFFFF"/>
        </a:accent3>
        <a:accent4>
          <a:srgbClr val="000000"/>
        </a:accent4>
        <a:accent5>
          <a:srgbClr val="E2CAAA"/>
        </a:accent5>
        <a:accent6>
          <a:srgbClr val="E7D6A6"/>
        </a:accent6>
        <a:hlink>
          <a:srgbClr val="996633"/>
        </a:hlink>
        <a:folHlink>
          <a:srgbClr val="FF9900"/>
        </a:folHlink>
      </a:clrScheme>
      <a:clrMap bg1="lt1" tx1="dk1" bg2="lt2" tx2="dk2" accent1="accent1" accent2="accent2" accent3="accent3" accent4="accent4" accent5="accent5" accent6="accent6" hlink="hlink" folHlink="folHlink"/>
    </a:extraClrScheme>
    <a:extraClrScheme>
      <a:clrScheme name="1_Native American Heritage Month presentation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ICD-10">
  <a:themeElements>
    <a:clrScheme name="1_Presentation on product or service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Presentation on product or service 1">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FFFF"/>
        </a:hlink>
        <a:folHlink>
          <a:srgbClr val="0099CC"/>
        </a:folHlink>
      </a:clrScheme>
      <a:clrMap bg1="dk2" tx1="lt1" bg2="dk1" tx2="lt2" accent1="accent1" accent2="accent2" accent3="accent3" accent4="accent4" accent5="accent5" accent6="accent6" hlink="hlink" folHlink="folHlink"/>
    </a:extraClrScheme>
    <a:extraClrScheme>
      <a:clrScheme name="1_Presentation on product or service 2">
        <a:dk1>
          <a:srgbClr val="000066"/>
        </a:dk1>
        <a:lt1>
          <a:srgbClr val="FFFFFF"/>
        </a:lt1>
        <a:dk2>
          <a:srgbClr val="3333FF"/>
        </a:dk2>
        <a:lt2>
          <a:srgbClr val="3399FF"/>
        </a:lt2>
        <a:accent1>
          <a:srgbClr val="66CCFF"/>
        </a:accent1>
        <a:accent2>
          <a:srgbClr val="FF66FF"/>
        </a:accent2>
        <a:accent3>
          <a:srgbClr val="FFFFFF"/>
        </a:accent3>
        <a:accent4>
          <a:srgbClr val="000056"/>
        </a:accent4>
        <a:accent5>
          <a:srgbClr val="B8E2FF"/>
        </a:accent5>
        <a:accent6>
          <a:srgbClr val="E75CE7"/>
        </a:accent6>
        <a:hlink>
          <a:srgbClr val="CC00CC"/>
        </a:hlink>
        <a:folHlink>
          <a:srgbClr val="CC99FF"/>
        </a:folHlink>
      </a:clrScheme>
      <a:clrMap bg1="lt1" tx1="dk1" bg2="lt2" tx2="dk2" accent1="accent1" accent2="accent2" accent3="accent3" accent4="accent4" accent5="accent5" accent6="accent6" hlink="hlink" folHlink="folHlink"/>
    </a:extraClrScheme>
    <a:extraClrScheme>
      <a:clrScheme name="1_Presentation on product or service 3">
        <a:dk1>
          <a:srgbClr val="000000"/>
        </a:dk1>
        <a:lt1>
          <a:srgbClr val="FFFFFF"/>
        </a:lt1>
        <a:dk2>
          <a:srgbClr val="000000"/>
        </a:dk2>
        <a:lt2>
          <a:srgbClr val="808080"/>
        </a:lt2>
        <a:accent1>
          <a:srgbClr val="969696"/>
        </a:accent1>
        <a:accent2>
          <a:srgbClr val="DDDDDD"/>
        </a:accent2>
        <a:accent3>
          <a:srgbClr val="FFFFFF"/>
        </a:accent3>
        <a:accent4>
          <a:srgbClr val="000000"/>
        </a:accent4>
        <a:accent5>
          <a:srgbClr val="C9C9C9"/>
        </a:accent5>
        <a:accent6>
          <a:srgbClr val="C8C8C8"/>
        </a:accent6>
        <a:hlink>
          <a:srgbClr val="333333"/>
        </a:hlink>
        <a:folHlink>
          <a:srgbClr val="B2B2B2"/>
        </a:folHlink>
      </a:clrScheme>
      <a:clrMap bg1="lt1" tx1="dk1" bg2="lt2" tx2="dk2" accent1="accent1" accent2="accent2" accent3="accent3" accent4="accent4" accent5="accent5" accent6="accent6" hlink="hlink" folHlink="folHlink"/>
    </a:extraClrScheme>
    <a:extraClrScheme>
      <a:clrScheme name="1_Presentation on product or service 4">
        <a:dk1>
          <a:srgbClr val="808080"/>
        </a:dk1>
        <a:lt1>
          <a:srgbClr val="F8F8F8"/>
        </a:lt1>
        <a:dk2>
          <a:srgbClr val="000000"/>
        </a:dk2>
        <a:lt2>
          <a:srgbClr val="FFFFFF"/>
        </a:lt2>
        <a:accent1>
          <a:srgbClr val="CC9900"/>
        </a:accent1>
        <a:accent2>
          <a:srgbClr val="996600"/>
        </a:accent2>
        <a:accent3>
          <a:srgbClr val="AAAAAA"/>
        </a:accent3>
        <a:accent4>
          <a:srgbClr val="D4D4D4"/>
        </a:accent4>
        <a:accent5>
          <a:srgbClr val="E2CAAA"/>
        </a:accent5>
        <a:accent6>
          <a:srgbClr val="8A5C00"/>
        </a:accent6>
        <a:hlink>
          <a:srgbClr val="CCCC00"/>
        </a:hlink>
        <a:folHlink>
          <a:srgbClr val="808000"/>
        </a:folHlink>
      </a:clrScheme>
      <a:clrMap bg1="dk2" tx1="lt1" bg2="dk1" tx2="lt2" accent1="accent1" accent2="accent2" accent3="accent3" accent4="accent4" accent5="accent5" accent6="accent6" hlink="hlink" folHlink="folHlink"/>
    </a:extraClrScheme>
    <a:extraClrScheme>
      <a:clrScheme name="1_Presentation on product or service 5">
        <a:dk1>
          <a:srgbClr val="000000"/>
        </a:dk1>
        <a:lt1>
          <a:srgbClr val="FFFFFF"/>
        </a:lt1>
        <a:dk2>
          <a:srgbClr val="000000"/>
        </a:dk2>
        <a:lt2>
          <a:srgbClr val="996633"/>
        </a:lt2>
        <a:accent1>
          <a:srgbClr val="CC9900"/>
        </a:accent1>
        <a:accent2>
          <a:srgbClr val="FFECB7"/>
        </a:accent2>
        <a:accent3>
          <a:srgbClr val="FFFFFF"/>
        </a:accent3>
        <a:accent4>
          <a:srgbClr val="000000"/>
        </a:accent4>
        <a:accent5>
          <a:srgbClr val="E2CAAA"/>
        </a:accent5>
        <a:accent6>
          <a:srgbClr val="E7D6A6"/>
        </a:accent6>
        <a:hlink>
          <a:srgbClr val="996633"/>
        </a:hlink>
        <a:folHlink>
          <a:srgbClr val="FF9900"/>
        </a:folHlink>
      </a:clrScheme>
      <a:clrMap bg1="lt1" tx1="dk1" bg2="lt2" tx2="dk2" accent1="accent1" accent2="accent2" accent3="accent3" accent4="accent4" accent5="accent5" accent6="accent6" hlink="hlink" folHlink="folHlink"/>
    </a:extraClrScheme>
    <a:extraClrScheme>
      <a:clrScheme name="1_Presentation on product or service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1_Presentation on product or service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66A0F65B4B7B3449E994FC5D30A1C35" ma:contentTypeVersion="3" ma:contentTypeDescription="Create a new document." ma:contentTypeScope="" ma:versionID="f4651074cb63ce307e8edfee79fddf3e">
  <xsd:schema xmlns:xsd="http://www.w3.org/2001/XMLSchema" xmlns:p="http://schemas.microsoft.com/office/2006/metadata/properties" xmlns:ns2="c29f3255-39a0-45cc-8c09-5bb4208beab0" targetNamespace="http://schemas.microsoft.com/office/2006/metadata/properties" ma:root="true" ma:fieldsID="6cbd125fd17e65ec9395832a5d9f61a4" ns2:_="">
    <xsd:import namespace="c29f3255-39a0-45cc-8c09-5bb4208beab0"/>
    <xsd:element name="properties">
      <xsd:complexType>
        <xsd:sequence>
          <xsd:element name="documentManagement">
            <xsd:complexType>
              <xsd:all>
                <xsd:element ref="ns2:Comments" minOccurs="0"/>
                <xsd:element ref="ns2:Status" minOccurs="0"/>
                <xsd:element ref="ns2:STATUS_x0020_2" minOccurs="0"/>
              </xsd:all>
            </xsd:complexType>
          </xsd:element>
        </xsd:sequence>
      </xsd:complexType>
    </xsd:element>
  </xsd:schema>
  <xsd:schema xmlns:xsd="http://www.w3.org/2001/XMLSchema" xmlns:dms="http://schemas.microsoft.com/office/2006/documentManagement/types" targetNamespace="c29f3255-39a0-45cc-8c09-5bb4208beab0" elementFormDefault="qualified">
    <xsd:import namespace="http://schemas.microsoft.com/office/2006/documentManagement/types"/>
    <xsd:element name="Comments" ma:index="8" nillable="true" ma:displayName="Comments" ma:description="Project Plan" ma:internalName="Comments">
      <xsd:simpleType>
        <xsd:restriction base="dms:Note"/>
      </xsd:simpleType>
    </xsd:element>
    <xsd:element name="Status" ma:index="9" nillable="true" ma:displayName="Status" ma:internalName="Status">
      <xsd:simpleType>
        <xsd:restriction base="dms:Text">
          <xsd:maxLength value="255"/>
        </xsd:restriction>
      </xsd:simpleType>
    </xsd:element>
    <xsd:element name="STATUS_x0020_2" ma:index="10" nillable="true" ma:displayName="STATUS 2" ma:default="Empty" ma:format="Dropdown" ma:internalName="STATUS_x0020_2">
      <xsd:simpleType>
        <xsd:restriction base="dms:Choice">
          <xsd:enumeration value="Empty"/>
          <xsd:enumeration value="Submitted"/>
          <xsd:enumeration value="Reviewed &amp; Finalized"/>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LongProperties xmlns="http://schemas.microsoft.com/office/2006/metadata/long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STATUS_x0020_2 xmlns="c29f3255-39a0-45cc-8c09-5bb4208beab0">Empty</STATUS_x0020_2>
    <Comments xmlns="c29f3255-39a0-45cc-8c09-5bb4208beab0" xsi:nil="true"/>
    <Status xmlns="c29f3255-39a0-45cc-8c09-5bb4208beab0">Done &amp; 508</Status>
  </documentManagement>
</p:properties>
</file>

<file path=customXml/itemProps1.xml><?xml version="1.0" encoding="utf-8"?>
<ds:datastoreItem xmlns:ds="http://schemas.openxmlformats.org/officeDocument/2006/customXml" ds:itemID="{9A75A723-653E-456F-A4E3-26AE9679A173}"/>
</file>

<file path=customXml/itemProps2.xml><?xml version="1.0" encoding="utf-8"?>
<ds:datastoreItem xmlns:ds="http://schemas.openxmlformats.org/officeDocument/2006/customXml" ds:itemID="{A1DDCD89-1379-4D89-821E-0497F6667686}"/>
</file>

<file path=customXml/itemProps3.xml><?xml version="1.0" encoding="utf-8"?>
<ds:datastoreItem xmlns:ds="http://schemas.openxmlformats.org/officeDocument/2006/customXml" ds:itemID="{A08C22CD-32D4-4BD3-84A4-5177C4EACAFD}"/>
</file>

<file path=customXml/itemProps4.xml><?xml version="1.0" encoding="utf-8"?>
<ds:datastoreItem xmlns:ds="http://schemas.openxmlformats.org/officeDocument/2006/customXml" ds:itemID="{8AD5FEE2-08DF-4426-8361-3A5B503D5B87}"/>
</file>

<file path=docProps/app.xml><?xml version="1.0" encoding="utf-8"?>
<Properties xmlns="http://schemas.openxmlformats.org/officeDocument/2006/extended-properties" xmlns:vt="http://schemas.openxmlformats.org/officeDocument/2006/docPropsVTypes">
  <Template>TK_Slide Master</Template>
  <TotalTime>40172</TotalTime>
  <Words>2742</Words>
  <Application>Microsoft Office PowerPoint</Application>
  <PresentationFormat>On-screen Show (4:3)</PresentationFormat>
  <Paragraphs>464</Paragraphs>
  <Slides>36</Slides>
  <Notes>29</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36</vt:i4>
      </vt:variant>
    </vt:vector>
  </HeadingPairs>
  <TitlesOfParts>
    <vt:vector size="46" baseType="lpstr">
      <vt:lpstr>Gill Sans MT</vt:lpstr>
      <vt:lpstr>ＭＳ Ｐゴシック</vt:lpstr>
      <vt:lpstr>Arial</vt:lpstr>
      <vt:lpstr>Calibri</vt:lpstr>
      <vt:lpstr>Times New Roman</vt:lpstr>
      <vt:lpstr>Arial Narrow</vt:lpstr>
      <vt:lpstr>Wingdings</vt:lpstr>
      <vt:lpstr>Native American Heritage Month presentation</vt:lpstr>
      <vt:lpstr>1_Native American Heritage Month presentation</vt:lpstr>
      <vt:lpstr>ICD-10</vt:lpstr>
      <vt:lpstr>The ICD-10  Implementation Challenge  (International Classification of Diseases, Tenth Edition)</vt:lpstr>
      <vt:lpstr>Presenter</vt:lpstr>
      <vt:lpstr>Objectives</vt:lpstr>
      <vt:lpstr>The ICD–10 Challenge</vt:lpstr>
      <vt:lpstr>IHS ICD-10 Implementation Timelines</vt:lpstr>
      <vt:lpstr>ICD-10 Prerequisite – HIPAA 5010 </vt:lpstr>
      <vt:lpstr>ICD – Making People Count World Health Organization</vt:lpstr>
      <vt:lpstr>Why ICD-10 CM/PCS?</vt:lpstr>
      <vt:lpstr>ICD-10-CM and ICD-10-PCS</vt:lpstr>
      <vt:lpstr>Comparison: ICD-9-CM and ICD-10-CM</vt:lpstr>
      <vt:lpstr>How is Diabetes Described in  ICD–9 &amp; ICD–10–CM ?</vt:lpstr>
      <vt:lpstr>The Same Injury in  ICD-9 and ICD-10</vt:lpstr>
      <vt:lpstr>Procedure Codes – Even More Different: ICD-9-CM  Procedure and ICD-10-PCS</vt:lpstr>
      <vt:lpstr>System Structure:  Sixteen Sections - PCS</vt:lpstr>
      <vt:lpstr>PowerPoint Presentation</vt:lpstr>
      <vt:lpstr>AAPC - ICD-10 Quick Facts 155,00 codes</vt:lpstr>
      <vt:lpstr>ICD-10 Fact</vt:lpstr>
      <vt:lpstr>How is IHS Approaching ICD-10?</vt:lpstr>
      <vt:lpstr>ICD – 10 Steering Committee  Launched November 2010</vt:lpstr>
      <vt:lpstr>ICD 10 – Sub-groups/Co-Chairs</vt:lpstr>
      <vt:lpstr>Changes to RPMS for ICD-10</vt:lpstr>
      <vt:lpstr>ICD – 10 &amp; ICD – 9 Facts</vt:lpstr>
      <vt:lpstr>ICD-10 Fact</vt:lpstr>
      <vt:lpstr>Clinical and Business Process Changes</vt:lpstr>
      <vt:lpstr>Business and Financial Impact </vt:lpstr>
      <vt:lpstr>Sample Canada Coding Productivity</vt:lpstr>
      <vt:lpstr>Who Needs ICD-10 Training?</vt:lpstr>
      <vt:lpstr>Specificity looks like this…..</vt:lpstr>
      <vt:lpstr>Industry Recommended Training Timeline</vt:lpstr>
      <vt:lpstr>Intensive Training Recommended</vt:lpstr>
      <vt:lpstr>Steering Committee &amp; Sub-Group Activity</vt:lpstr>
      <vt:lpstr>Summary of Key Challenges</vt:lpstr>
      <vt:lpstr>What Are Next Steps for Areas I/T/U’s? </vt:lpstr>
      <vt:lpstr>To Communicate is To Win </vt:lpstr>
      <vt:lpstr>Area ICD-10 Coordinators</vt:lpstr>
      <vt:lpstr>Questions &amp; Discussion</vt:lpstr>
    </vt:vector>
  </TitlesOfParts>
  <Company>Indian Health Service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 of Meaningful Use</dc:title>
  <dc:subject>EHR Incentive Programs and How to Demonstrate Meaningful Use</dc:subject>
  <dc:creator>OIT</dc:creator>
  <cp:keywords>ARRA, EHR Certification, EHR Incentive Program, and Meaningful Use</cp:keywords>
  <cp:lastModifiedBy>Bachman, Blaine (IHS/HQ)</cp:lastModifiedBy>
  <cp:revision>1085</cp:revision>
  <dcterms:created xsi:type="dcterms:W3CDTF">2009-09-28T17:20:21Z</dcterms:created>
  <dcterms:modified xsi:type="dcterms:W3CDTF">2011-11-08T16:13:51Z</dcterms:modified>
  <cp:category>Presentation</cp:category>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y fmtid="{D5CDD505-2E9C-101B-9397-08002B2CF9AE}" pid="3" name="ContentType">
    <vt:lpwstr>Document</vt:lpwstr>
  </property>
  <property fmtid="{D5CDD505-2E9C-101B-9397-08002B2CF9AE}" pid="4" name="ContentTypeId">
    <vt:lpwstr>0x010100066A0F65B4B7B3449E994FC5D30A1C35</vt:lpwstr>
  </property>
</Properties>
</file>