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4"/>
  </p:sldMasterIdLst>
  <p:notesMasterIdLst>
    <p:notesMasterId r:id="rId52"/>
  </p:notesMasterIdLst>
  <p:sldIdLst>
    <p:sldId id="310" r:id="rId5"/>
    <p:sldId id="257" r:id="rId6"/>
    <p:sldId id="258" r:id="rId7"/>
    <p:sldId id="259" r:id="rId8"/>
    <p:sldId id="308" r:id="rId9"/>
    <p:sldId id="309" r:id="rId10"/>
    <p:sldId id="260" r:id="rId11"/>
    <p:sldId id="283" r:id="rId12"/>
    <p:sldId id="282" r:id="rId13"/>
    <p:sldId id="305" r:id="rId14"/>
    <p:sldId id="306" r:id="rId15"/>
    <p:sldId id="261" r:id="rId16"/>
    <p:sldId id="284" r:id="rId17"/>
    <p:sldId id="264" r:id="rId18"/>
    <p:sldId id="269" r:id="rId19"/>
    <p:sldId id="268" r:id="rId20"/>
    <p:sldId id="265" r:id="rId21"/>
    <p:sldId id="266" r:id="rId22"/>
    <p:sldId id="267" r:id="rId23"/>
    <p:sldId id="271" r:id="rId24"/>
    <p:sldId id="270" r:id="rId25"/>
    <p:sldId id="272" r:id="rId26"/>
    <p:sldId id="273" r:id="rId27"/>
    <p:sldId id="274" r:id="rId28"/>
    <p:sldId id="275" r:id="rId29"/>
    <p:sldId id="276" r:id="rId30"/>
    <p:sldId id="304" r:id="rId31"/>
    <p:sldId id="302" r:id="rId32"/>
    <p:sldId id="277" r:id="rId33"/>
    <p:sldId id="298" r:id="rId34"/>
    <p:sldId id="303" r:id="rId35"/>
    <p:sldId id="278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79" r:id="rId50"/>
    <p:sldId id="262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3964AA-A056-4B0A-A905-B166BC69D875}">
          <p14:sldIdLst>
            <p14:sldId id="310"/>
            <p14:sldId id="257"/>
            <p14:sldId id="258"/>
            <p14:sldId id="259"/>
            <p14:sldId id="308"/>
          </p14:sldIdLst>
        </p14:section>
        <p14:section name="SNOMED Computed Findings" id="{4ED57004-6997-4695-B024-A766457875A1}">
          <p14:sldIdLst>
            <p14:sldId id="309"/>
            <p14:sldId id="260"/>
            <p14:sldId id="283"/>
            <p14:sldId id="282"/>
            <p14:sldId id="305"/>
            <p14:sldId id="306"/>
          </p14:sldIdLst>
        </p14:section>
        <p14:section name="New Reminder Terms" id="{CE01FD99-FD5D-408C-A832-C9B94E700B61}">
          <p14:sldIdLst>
            <p14:sldId id="261"/>
            <p14:sldId id="284"/>
            <p14:sldId id="264"/>
            <p14:sldId id="269"/>
            <p14:sldId id="268"/>
          </p14:sldIdLst>
        </p14:section>
        <p14:section name="Updated Reminders" id="{6C1B12B4-8E47-4A95-B39B-3D0FF4C3F391}">
          <p14:sldIdLst>
            <p14:sldId id="265"/>
            <p14:sldId id="266"/>
            <p14:sldId id="267"/>
          </p14:sldIdLst>
        </p14:section>
        <p14:section name="Deployment" id="{D8955BFF-D3A6-4B8F-9729-6A0E15A00038}">
          <p14:sldIdLst>
            <p14:sldId id="271"/>
            <p14:sldId id="270"/>
            <p14:sldId id="272"/>
            <p14:sldId id="273"/>
            <p14:sldId id="274"/>
            <p14:sldId id="275"/>
            <p14:sldId id="276"/>
            <p14:sldId id="304"/>
            <p14:sldId id="302"/>
            <p14:sldId id="277"/>
            <p14:sldId id="298"/>
            <p14:sldId id="303"/>
            <p14:sldId id="278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</p14:sldIdLst>
        </p14:section>
        <p14:section name="Conclusion" id="{1BC0DDED-A709-4A10-B3ED-CCDC83DB25D8}">
          <p14:sldIdLst>
            <p14:sldId id="279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8" autoAdjust="0"/>
    <p:restoredTop sz="95332" autoAdjust="0"/>
  </p:normalViewPr>
  <p:slideViewPr>
    <p:cSldViewPr>
      <p:cViewPr varScale="1">
        <p:scale>
          <a:sx n="84" d="100"/>
          <a:sy n="84" d="100"/>
        </p:scale>
        <p:origin x="96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0D85F-7152-4480-B49D-63979E76DD6C}" type="datetimeFigureOut">
              <a:rPr lang="en-US" smtClean="0"/>
              <a:t>4/9/2015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B6B2C-4481-413B-A525-9FF5F3E03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0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1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93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1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Encounters may have additional ICD codes</a:t>
            </a:r>
            <a:r>
              <a:rPr lang="en-US" baseline="0" dirty="0" smtClean="0"/>
              <a:t> entered in PCC data entry.</a:t>
            </a:r>
          </a:p>
          <a:p>
            <a:r>
              <a:rPr lang="en-US" baseline="0" dirty="0" smtClean="0"/>
              <a:t>If you experience RPMS down time, you may have some transcribed PCC entered problems and/or POVs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46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34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33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15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7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33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55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82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B2C-4481-413B-A525-9FF5F3E035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218" y="3423779"/>
            <a:ext cx="8592343" cy="1815196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2461"/>
            <a:ext cx="6400800" cy="6126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1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84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4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419600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3571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oll and Scr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>
                <a:latin typeface="Courier New" pitchFamily="49" charset="0"/>
                <a:cs typeface="Courier New" pitchFamily="49" charset="0"/>
              </a:defRPr>
            </a:lvl1pPr>
            <a:lvl2pPr marL="457200" indent="0">
              <a:buNone/>
              <a:defRPr sz="2000">
                <a:latin typeface="Courier New" pitchFamily="49" charset="0"/>
                <a:cs typeface="Courier New" pitchFamily="49" charset="0"/>
              </a:defRPr>
            </a:lvl2pPr>
            <a:lvl3pPr marL="914400" indent="0">
              <a:buNone/>
              <a:defRPr sz="2000">
                <a:latin typeface="Courier New" pitchFamily="49" charset="0"/>
                <a:cs typeface="Courier New" pitchFamily="49" charset="0"/>
              </a:defRPr>
            </a:lvl3pPr>
            <a:lvl4pPr marL="1371600" indent="0">
              <a:buNone/>
              <a:defRPr sz="2000">
                <a:latin typeface="Courier New" pitchFamily="49" charset="0"/>
                <a:cs typeface="Courier New" pitchFamily="49" charset="0"/>
              </a:defRPr>
            </a:lvl4pPr>
            <a:lvl5pPr marL="1828800" indent="0">
              <a:buNone/>
              <a:defRPr sz="20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1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66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1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Roll and Scr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1800">
                <a:latin typeface="Courier New" pitchFamily="49" charset="0"/>
                <a:cs typeface="Courier New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61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_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111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80329"/>
            <a:ext cx="8229600" cy="2145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28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and Roll and Scroll_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111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80329"/>
            <a:ext cx="8229600" cy="2145834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1800">
                <a:latin typeface="Courier New" pitchFamily="49" charset="0"/>
                <a:cs typeface="Courier New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99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105A82F-3D13-8547-AB64-896B99239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8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57" r:id="rId2"/>
    <p:sldLayoutId id="214748406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71550" indent="-514350" algn="l" defTabSz="4572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371600" indent="-457200" algn="l" defTabSz="4572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828800" indent="-457200" algn="l" defTabSz="4572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286000" indent="-457200" algn="l" defTabSz="4572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hs.gov/rpms/index.cfm?module=Feedback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s.gov/ehr/index.cfm?module=dsp_ehr_patches_enhancements" TargetMode="External"/><Relationship Id="rId2" Type="http://schemas.openxmlformats.org/officeDocument/2006/relationships/hyperlink" Target="http://www.ihs.gov/RPMS/index.cfm?module=Applications&amp;option=View&amp;AC_ID=0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828" y="1143000"/>
            <a:ext cx="8592343" cy="2667000"/>
          </a:xfrm>
        </p:spPr>
        <p:txBody>
          <a:bodyPr/>
          <a:lstStyle/>
          <a:p>
            <a:r>
              <a:rPr lang="en-US" dirty="0"/>
              <a:t> OIT Office Hours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PXRM v2.0 </a:t>
            </a:r>
            <a:r>
              <a:rPr lang="en-US" dirty="0" smtClean="0"/>
              <a:t>p1003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Clinical </a:t>
            </a:r>
            <a:r>
              <a:rPr lang="en-US" dirty="0" smtClean="0"/>
              <a:t>Reminders)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Updates </a:t>
            </a:r>
            <a:r>
              <a:rPr lang="en-US" dirty="0"/>
              <a:t>and New </a:t>
            </a:r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677939"/>
          </a:xfrm>
        </p:spPr>
        <p:txBody>
          <a:bodyPr/>
          <a:lstStyle/>
          <a:p>
            <a:r>
              <a:rPr lang="en-US" altLang="en-US" dirty="0" smtClean="0"/>
              <a:t>IHS Office </a:t>
            </a:r>
            <a:r>
              <a:rPr lang="en-US" altLang="en-US" dirty="0"/>
              <a:t>of Information Technology</a:t>
            </a:r>
          </a:p>
          <a:p>
            <a:r>
              <a:rPr lang="en-US" altLang="en-US" dirty="0"/>
              <a:t>EHR </a:t>
            </a:r>
            <a:r>
              <a:rPr lang="en-US" altLang="en-US" dirty="0" smtClean="0"/>
              <a:t>Program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45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Reminder Subsets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10</a:t>
            </a:fld>
            <a:endParaRPr lang="en-US"/>
          </a:p>
        </p:txBody>
      </p:sp>
      <p:pic>
        <p:nvPicPr>
          <p:cNvPr id="9" name="Picture 3" descr="Clinical Reminder Subset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7" y="1605756"/>
            <a:ext cx="6715125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6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Reminder Subsets (cont.)</a:t>
            </a:r>
            <a:endParaRPr lang="en-US" dirty="0"/>
          </a:p>
        </p:txBody>
      </p:sp>
      <p:pic>
        <p:nvPicPr>
          <p:cNvPr id="8" name="Content Placeholder 7" descr="Clinical Reminder Subsets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67771" y="1600200"/>
            <a:ext cx="5808457" cy="452596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8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Reminder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 Logic needs to look for both ICD and SNOMED terms.</a:t>
            </a:r>
          </a:p>
          <a:p>
            <a:r>
              <a:rPr lang="en-US" dirty="0" smtClean="0"/>
              <a:t>Created new Reminder Terms to replace Taxonomies in National Reminders.</a:t>
            </a:r>
          </a:p>
          <a:p>
            <a:r>
              <a:rPr lang="en-US" dirty="0" smtClean="0"/>
              <a:t>New Reminder Terms contain:</a:t>
            </a:r>
          </a:p>
          <a:p>
            <a:pPr lvl="1"/>
            <a:r>
              <a:rPr lang="en-US" dirty="0" smtClean="0"/>
              <a:t>Reminder Taxonomy</a:t>
            </a:r>
          </a:p>
          <a:p>
            <a:pPr lvl="1"/>
            <a:r>
              <a:rPr lang="en-US" dirty="0" smtClean="0"/>
              <a:t>IHS-SNOMED computed finding (if taxonomy contains ICD diagnosis codes)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8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Reminder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Previous Diabetes Cohort:</a:t>
            </a:r>
          </a:p>
          <a:p>
            <a:r>
              <a:rPr lang="en-US" sz="2800" dirty="0" smtClean="0"/>
              <a:t>Reminder Taxonomy:  IHS-DIABETES DX 2007</a:t>
            </a:r>
          </a:p>
          <a:p>
            <a:pPr marL="0" indent="0">
              <a:buNone/>
            </a:pPr>
            <a:r>
              <a:rPr lang="en-US" dirty="0" smtClean="0"/>
              <a:t>New Diabetes Cohort:</a:t>
            </a:r>
          </a:p>
          <a:p>
            <a:r>
              <a:rPr lang="en-US" sz="2800" dirty="0" smtClean="0"/>
              <a:t>Reminder Term: IHS-DIABETES DX 2014</a:t>
            </a:r>
          </a:p>
          <a:p>
            <a:pPr marL="457200" lvl="1" indent="0">
              <a:buNone/>
            </a:pPr>
            <a:r>
              <a:rPr lang="en-US" dirty="0" smtClean="0"/>
              <a:t>Contains findings:</a:t>
            </a:r>
          </a:p>
          <a:p>
            <a:pPr lvl="1"/>
            <a:r>
              <a:rPr lang="en-US" sz="2400" dirty="0" smtClean="0"/>
              <a:t>Reminder Taxonomy: IHS-DIABETES DX 2007</a:t>
            </a:r>
          </a:p>
          <a:p>
            <a:pPr lvl="1"/>
            <a:r>
              <a:rPr lang="en-US" sz="2400" dirty="0" smtClean="0"/>
              <a:t>Computed finding:  IHS-SNOMED</a:t>
            </a:r>
          </a:p>
          <a:p>
            <a:pPr lvl="1"/>
            <a:r>
              <a:rPr lang="en-US" sz="2400" dirty="0" smtClean="0"/>
              <a:t>CF Parameter</a:t>
            </a:r>
            <a:r>
              <a:rPr lang="en-US" dirty="0" smtClean="0"/>
              <a:t>:  PXRM DIABETES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Reminder Term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Reminder Term:  IHS-DIABETES DX 2014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Findings: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Finding Item:  IHS-DIABETES DX 2007 (FI(1)=TX(71))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Finding Type:  REMINDER TAXONOMY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Beginning Date/Time: T-3Y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Finding Item:  IHS-SNOMED  (FI(2)=CF(681))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Finding Type:  REMINDER COMPUTED FINDING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Beginning Date/Time: T-3Y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Computed Finding Parameter:  PXRM DIABETES   &lt;&lt;&lt; SNOMED Subset in DTS – Only PXRM series is vetted for use in decision support at this time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100" dirty="0" smtClean="0"/>
              <a:t>Baseline Frequency: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Do In Advance Time Frame:  Wait until actually DUE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Sex Specific: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Ignore on N/A: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Frequency for Age Range:  1 year for all ages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  Match Text: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No Match Text:</a:t>
            </a:r>
          </a:p>
          <a:p>
            <a:pPr>
              <a:spcBef>
                <a:spcPts val="0"/>
              </a:spcBef>
            </a:pPr>
            <a:endParaRPr lang="en-US" sz="1100" dirty="0" smtClean="0"/>
          </a:p>
          <a:p>
            <a:pPr>
              <a:spcBef>
                <a:spcPts val="0"/>
              </a:spcBef>
            </a:pPr>
            <a:r>
              <a:rPr lang="en-US" sz="1100" dirty="0" smtClean="0"/>
              <a:t>Findings: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---- Begin: IHS-ASTHMA 2014  (FI(1)=RT(29) ------------------------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Finding Type: REMINDER TERM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Use in Patient Cohort Logic: AND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Beginning Date/Time: T-2Y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Include Visit Data: YES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       Mapped Findings: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   Mapped Finding Item: TX.IHS-ASTHMA 2013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   Beginning </a:t>
            </a:r>
            <a:r>
              <a:rPr lang="en-US" sz="1100" dirty="0"/>
              <a:t>Date/Time: T-2Y</a:t>
            </a:r>
          </a:p>
          <a:p>
            <a:pPr>
              <a:spcBef>
                <a:spcPts val="0"/>
              </a:spcBef>
            </a:pPr>
            <a:endParaRPr lang="en-US" sz="1100" dirty="0" smtClean="0"/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   Mapped </a:t>
            </a:r>
            <a:r>
              <a:rPr lang="en-US" sz="1100" dirty="0"/>
              <a:t>Finding Item: </a:t>
            </a:r>
            <a:r>
              <a:rPr lang="en-US" sz="1100" dirty="0" smtClean="0"/>
              <a:t>CF.IHS-SNOMED</a:t>
            </a: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   Beginning </a:t>
            </a:r>
            <a:r>
              <a:rPr lang="en-US" sz="1100" dirty="0"/>
              <a:t>Date/Time: T-2Y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Computed Finding Parameter: PXRM ASTHMA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  ---- End: IHS-ASTHMA 2014 ------------------------------------------</a:t>
            </a:r>
          </a:p>
          <a:p>
            <a:pPr>
              <a:spcBef>
                <a:spcPts val="0"/>
              </a:spcBef>
            </a:pPr>
            <a:endParaRPr lang="en-US" sz="1100" dirty="0" smtClean="0"/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---- Begin: IHS-ASTHMA PLAN 2012  (FI(2)=CF(160)) ------------------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           Finding Type: REMINDER COMPUTED FINDING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       Use in Resolution Logic: OR</a:t>
            </a:r>
          </a:p>
          <a:p>
            <a:pPr>
              <a:spcBef>
                <a:spcPts val="0"/>
              </a:spcBef>
            </a:pPr>
            <a:endParaRPr lang="en-US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Updates and New Reminders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Maintenance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Cohort: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Reminder Term: IHS-ASTHMA 2014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Computed Finding: </a:t>
            </a:r>
            <a:r>
              <a:rPr lang="en-US" sz="1800" dirty="0" err="1" smtClean="0"/>
              <a:t>Snomed</a:t>
            </a:r>
            <a:r>
              <a:rPr lang="en-US" sz="1800" dirty="0" smtClean="0"/>
              <a:t> findings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08/28/2014 value – Asthma causes daytime symptoms 1 to</a:t>
            </a:r>
            <a:br>
              <a:rPr lang="en-US" sz="1800" dirty="0" smtClean="0"/>
            </a:br>
            <a:r>
              <a:rPr lang="en-US" sz="1800" dirty="0" smtClean="0"/>
              <a:t>   2 times per month; </a:t>
            </a:r>
            <a:r>
              <a:rPr lang="en-US" sz="1800" dirty="0"/>
              <a:t>Asthma causes daytime symptoms 1 </a:t>
            </a:r>
            <a:r>
              <a:rPr lang="en-US" sz="1800" dirty="0" smtClean="0"/>
              <a:t>to</a:t>
            </a:r>
            <a:br>
              <a:rPr lang="en-US" sz="1800" dirty="0" smtClean="0"/>
            </a:br>
            <a:r>
              <a:rPr lang="en-US" sz="1800" dirty="0" smtClean="0"/>
              <a:t>   2 </a:t>
            </a:r>
            <a:r>
              <a:rPr lang="en-US" sz="1800" dirty="0"/>
              <a:t>times per month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reminders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Taxonomies replaced by Reminder Terms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Those that have diagnoses in the taxonomy, also contain the IHS-SNOMED Computed Finding and the Reminder Taxonomy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92349"/>
            <a:ext cx="4267200" cy="383381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IHS-ASTHMA ACTION PLAN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IHS-ASTHMA CONTROL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IHS-ASTHMA PRIM PROV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IHS-ASTHMA RISK EXACERBATION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IHS-ASTHMA SEVERITY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IHS-ASTHMA STEROID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IHS-BLOOD PRESSURE 2014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IHS-COLON CANCER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ACE/ARB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ANTPLT KNOWN CVD 2014 </a:t>
            </a: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ASPIRIN FEMALE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ASPIRIN MALE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BP CONTROL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EYE EXAM </a:t>
            </a:r>
            <a:r>
              <a:rPr lang="en-US" sz="1600" dirty="0" smtClean="0"/>
              <a:t>2014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4876800" y="2292349"/>
            <a:ext cx="3810000" cy="383381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IHS-DIAB </a:t>
            </a:r>
            <a:r>
              <a:rPr lang="en-US" sz="1600" dirty="0"/>
              <a:t>FOOT EXAM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HGBA1C 2014  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HGBA1 C CONTROL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 NEPHRO SCR/MON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IHS-DIABETES SCREENING 2014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IHS-HIV </a:t>
            </a:r>
            <a:r>
              <a:rPr lang="en-US" sz="1600" dirty="0"/>
              <a:t>SCREEN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IHS-LIPID FEMALE 2014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IHS-LIPID MALE 2014         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IHS-MAMMOGRAM 40-49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IHS-MAMMOGRAM 50-74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IHS-MAMMOGRAM 75-100 2014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IHS-OSTEOPOROSIS SCREEN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IHS-PAP SMEAR 21-29Y 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IHS-PAP SMEAR 30-64Y 2014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Immunization </a:t>
            </a:r>
            <a:r>
              <a:rPr lang="en-US" sz="3600" dirty="0" smtClean="0"/>
              <a:t>Reminders with Updates </a:t>
            </a:r>
            <a:r>
              <a:rPr lang="en-US" sz="3600" dirty="0"/>
              <a:t>to the </a:t>
            </a:r>
            <a:r>
              <a:rPr lang="en-US" sz="3600" dirty="0" smtClean="0"/>
              <a:t>National Reminder Terms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IHS-HEP A ADULT IMMUN 2014</a:t>
            </a:r>
          </a:p>
          <a:p>
            <a:r>
              <a:rPr lang="en-US" dirty="0"/>
              <a:t>IHS-HEP B ADULT IMMUN 2014</a:t>
            </a:r>
          </a:p>
          <a:p>
            <a:r>
              <a:rPr lang="en-US" dirty="0"/>
              <a:t>IHS-HPV IMMUN 2014</a:t>
            </a:r>
          </a:p>
          <a:p>
            <a:r>
              <a:rPr lang="en-US" dirty="0"/>
              <a:t>IHS-PED HEPA IMMUN 2014</a:t>
            </a:r>
          </a:p>
          <a:p>
            <a:r>
              <a:rPr lang="en-US" dirty="0"/>
              <a:t>IHS-PED HEPB IMMUN 2014</a:t>
            </a:r>
          </a:p>
          <a:p>
            <a:r>
              <a:rPr lang="en-US" dirty="0"/>
              <a:t>IHS-PED POLIO IMMUN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Office Hour Presenters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 smtClean="0"/>
              <a:t>CDR Susan Pierce-Richards, ARNP</a:t>
            </a:r>
          </a:p>
          <a:p>
            <a:r>
              <a:rPr lang="en-US" altLang="en-US" sz="2800" dirty="0" smtClean="0"/>
              <a:t>OIT EHR Project Lead</a:t>
            </a:r>
          </a:p>
          <a:p>
            <a:r>
              <a:rPr lang="en-US" altLang="en-US" dirty="0" smtClean="0"/>
              <a:t>Barbara Hess, DHA</a:t>
            </a:r>
          </a:p>
          <a:p>
            <a:r>
              <a:rPr lang="en-US" altLang="en-US" sz="2800" dirty="0" smtClean="0"/>
              <a:t>OIT EHR Project Analyst</a:t>
            </a:r>
          </a:p>
        </p:txBody>
      </p:sp>
    </p:spTree>
    <p:extLst>
      <p:ext uri="{BB962C8B-B14F-4D97-AF65-F5344CB8AC3E}">
        <p14:creationId xmlns:p14="http://schemas.microsoft.com/office/powerpoint/2010/main" val="27888519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using Hepatitis, Polio, or HPV immunization reminders, install these new reminders right after loading the patch.</a:t>
            </a:r>
          </a:p>
          <a:p>
            <a:r>
              <a:rPr lang="en-US" sz="2800" dirty="0" smtClean="0"/>
              <a:t>If using Asthma, Diabetes, HIV, Osteoporosis, Blood Pressure, Lipid, Mammogram, or Pap reminders install and swap those out as soon as possible:</a:t>
            </a:r>
          </a:p>
          <a:p>
            <a:pPr lvl="1"/>
            <a:r>
              <a:rPr lang="en-US" sz="2400" dirty="0" smtClean="0"/>
              <a:t>This assures you are picking up problems that do not automatically map to ICD-9, and have not been coded for POVs.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Requests – for Local Reminders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SNOMED CT®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8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building a reminder that requires inclusion, exclusion, or resolution with a POV or Problem, create a Reminder Term.</a:t>
            </a:r>
          </a:p>
          <a:p>
            <a:r>
              <a:rPr lang="en-US" dirty="0" smtClean="0"/>
              <a:t>The Reminder term must include:</a:t>
            </a:r>
          </a:p>
          <a:p>
            <a:pPr lvl="1"/>
            <a:r>
              <a:rPr lang="en-US" dirty="0" smtClean="0"/>
              <a:t>Reminder Taxonomy with ICD codes</a:t>
            </a:r>
          </a:p>
          <a:p>
            <a:pPr lvl="1"/>
            <a:r>
              <a:rPr lang="en-US" dirty="0" smtClean="0"/>
              <a:t>Computed Finding “IHS-SNOMED” with the computed finding parameter set to the PXRM Subset name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3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Reminders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CAC can create a Reminder Taxonomy.</a:t>
            </a:r>
          </a:p>
          <a:p>
            <a:r>
              <a:rPr lang="en-US" dirty="0" smtClean="0"/>
              <a:t>A CAC </a:t>
            </a:r>
            <a:r>
              <a:rPr lang="en-US" b="1" i="1" dirty="0" smtClean="0"/>
              <a:t>cannot</a:t>
            </a:r>
            <a:r>
              <a:rPr lang="en-US" dirty="0" smtClean="0"/>
              <a:t> create a SNOMED subset in the Distributed Terminology Server (DTS) but can request one be created if there is not one already listed in PXRM subsets.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Use RPMS Feedback </a:t>
            </a:r>
            <a:r>
              <a:rPr lang="en-US" sz="3600" dirty="0" smtClean="0"/>
              <a:t>to Request a PXRM Subset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2000" dirty="0"/>
              <a:t>Go </a:t>
            </a:r>
            <a:r>
              <a:rPr lang="en-US" sz="2000" dirty="0" smtClean="0"/>
              <a:t>to: </a:t>
            </a:r>
            <a:r>
              <a:rPr lang="en-US" sz="2000" dirty="0" smtClean="0">
                <a:hlinkClick r:id="rId2"/>
              </a:rPr>
              <a:t>http://www.ihs.gov/rpms/index.cfm?module=Feedback</a:t>
            </a:r>
            <a:endParaRPr lang="en-US" sz="2000" dirty="0" smtClean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At the </a:t>
            </a:r>
            <a:r>
              <a:rPr lang="en-US" sz="2000" b="1" dirty="0" smtClean="0"/>
              <a:t>Subject</a:t>
            </a:r>
            <a:r>
              <a:rPr lang="en-US" sz="2000" dirty="0" smtClean="0"/>
              <a:t> line, type </a:t>
            </a:r>
            <a:r>
              <a:rPr lang="en-US" sz="2000" b="1" dirty="0" smtClean="0"/>
              <a:t>Request new PXRM </a:t>
            </a:r>
            <a:r>
              <a:rPr lang="en-US" sz="2000" b="1" dirty="0" err="1" smtClean="0"/>
              <a:t>xxxx</a:t>
            </a:r>
            <a:r>
              <a:rPr lang="en-US" sz="2000" b="1" dirty="0" smtClean="0"/>
              <a:t> subset</a:t>
            </a:r>
            <a:r>
              <a:rPr lang="en-US" sz="2000" dirty="0" smtClean="0"/>
              <a:t>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At the </a:t>
            </a:r>
            <a:r>
              <a:rPr lang="en-US" sz="2000" b="1" dirty="0" smtClean="0"/>
              <a:t>Application</a:t>
            </a:r>
            <a:r>
              <a:rPr lang="en-US" sz="2000" dirty="0" smtClean="0"/>
              <a:t> field, select </a:t>
            </a:r>
            <a:r>
              <a:rPr lang="en-US" sz="2000" b="1" dirty="0" smtClean="0"/>
              <a:t>SNOMED (DTS)</a:t>
            </a:r>
            <a:r>
              <a:rPr lang="en-US" sz="2000" dirty="0" smtClean="0"/>
              <a:t>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2000" dirty="0" smtClean="0"/>
              <a:t>At the </a:t>
            </a:r>
            <a:r>
              <a:rPr lang="en-US" sz="2000" b="1" dirty="0" smtClean="0"/>
              <a:t>Comment</a:t>
            </a:r>
            <a:r>
              <a:rPr lang="en-US" sz="2000" dirty="0" smtClean="0"/>
              <a:t> field, include the following information: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Subset content desired (e.g., </a:t>
            </a:r>
            <a:r>
              <a:rPr lang="en-US" sz="1800" dirty="0" err="1" smtClean="0"/>
              <a:t>Hep</a:t>
            </a:r>
            <a:r>
              <a:rPr lang="en-US" sz="1800" dirty="0" smtClean="0"/>
              <a:t> C on problem list or used as POV)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Description of how it will be used (e.g., all patients born between 1945 and 1965 who do not have a diagnosis of Hepatitis C should be screened for </a:t>
            </a:r>
            <a:r>
              <a:rPr lang="en-US" sz="1800" dirty="0" err="1" smtClean="0"/>
              <a:t>Hep</a:t>
            </a:r>
            <a:r>
              <a:rPr lang="en-US" sz="1800" dirty="0" smtClean="0"/>
              <a:t> C)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How the subset will be used in logic (e.g., patients born between 1945 and 1965 AND NOT </a:t>
            </a:r>
            <a:r>
              <a:rPr lang="en-US" sz="1800" dirty="0" err="1" smtClean="0"/>
              <a:t>Hep</a:t>
            </a:r>
            <a:r>
              <a:rPr lang="en-US" sz="1800" dirty="0" smtClean="0"/>
              <a:t> C on problem list or POV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Cutoff is 15th of the month for delivery the first of the next month</a:t>
            </a:r>
            <a:br>
              <a:rPr lang="en-US" sz="2000" dirty="0" smtClean="0"/>
            </a:br>
            <a:r>
              <a:rPr lang="en-US" sz="2000" dirty="0" smtClean="0"/>
              <a:t>(i.e., Submit request on June 14th, new subset will be in the July 1st updates to DTS content).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8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 Local Reminder </a:t>
            </a:r>
            <a:r>
              <a:rPr lang="en-US" dirty="0" smtClean="0"/>
              <a:t>Term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new Subset is available, use it in reminder logic.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Hep</a:t>
            </a:r>
            <a:r>
              <a:rPr lang="en-US" dirty="0" smtClean="0"/>
              <a:t> C: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Add a Reminder Taxonomy “WSP-HEP C” with the ICD-9 codes for Hepatitis C infection.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Add a new Reminder Term “WSP-HEP C.”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Local Reminder Term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Reminder Term Management:</a:t>
            </a:r>
          </a:p>
          <a:p>
            <a:pPr marL="457200" lvl="1" indent="0">
              <a:buNone/>
              <a:tabLst>
                <a:tab pos="1371600" algn="l"/>
              </a:tabLst>
            </a:pPr>
            <a:r>
              <a:rPr lang="en-US" dirty="0" smtClean="0"/>
              <a:t>TL	List Reminder Terms</a:t>
            </a:r>
          </a:p>
          <a:p>
            <a:pPr marL="457200" lvl="1" indent="0">
              <a:buNone/>
              <a:tabLst>
                <a:tab pos="1371600" algn="l"/>
              </a:tabLst>
            </a:pPr>
            <a:r>
              <a:rPr lang="en-US" dirty="0" smtClean="0"/>
              <a:t>TI	Inquire about Reminder Term</a:t>
            </a:r>
          </a:p>
          <a:p>
            <a:pPr marL="457200" lvl="1" indent="0">
              <a:buNone/>
              <a:tabLst>
                <a:tab pos="1371600" algn="l"/>
              </a:tabLst>
            </a:pPr>
            <a:r>
              <a:rPr lang="en-US" b="1" dirty="0" smtClean="0"/>
              <a:t>TE	Add/Edit Reminder Term</a:t>
            </a:r>
          </a:p>
          <a:p>
            <a:pPr marL="457200" lvl="1" indent="0">
              <a:buNone/>
              <a:tabLst>
                <a:tab pos="1371600" algn="l"/>
              </a:tabLst>
            </a:pPr>
            <a:r>
              <a:rPr lang="en-US" dirty="0" smtClean="0"/>
              <a:t>TC	Copy Reminder Term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Local Reminder Term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 smtClean="0"/>
              <a:t>Select Reminder Term: </a:t>
            </a:r>
            <a:r>
              <a:rPr lang="en-US" sz="1600" b="1" dirty="0" smtClean="0"/>
              <a:t>WSP-HEP C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Are you adding 'WSP-HEP C' as a new REMINDER TERM (the 84TH)? No// </a:t>
            </a:r>
            <a:r>
              <a:rPr lang="en-US" sz="1600" b="1" dirty="0" smtClean="0"/>
              <a:t>y  (Yes)</a:t>
            </a: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   REMINDER TERM CLASS: L  LOCAL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NAME: WSP-HEP C//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CLASS: LOCAL//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SPONSOR: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REVIEW DATE: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DESCRIPTION:                                                                   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No existing text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Edit? NO//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Reminder Term has no findings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Select Finding: </a:t>
            </a:r>
            <a:r>
              <a:rPr lang="en-US" sz="1600" b="1" dirty="0" smtClean="0"/>
              <a:t>TX.WSP-HEP C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Searching for a REMINDER TAXONOMY, </a:t>
            </a:r>
            <a:r>
              <a:rPr lang="en-US" sz="1600" i="1" dirty="0" smtClean="0"/>
              <a:t>(pointed-to by FINDING ITEM)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                                                                  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5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Local Reminder Term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Searching for a REMINDER TAXONOMY  WSP-HEP C          </a:t>
            </a:r>
            <a:r>
              <a:rPr lang="en-US" sz="1600" dirty="0" smtClean="0"/>
              <a:t>LOCAL         </a:t>
            </a:r>
            <a:r>
              <a:rPr lang="en-US" sz="1600" dirty="0" smtClean="0"/>
              <a:t>...OK? Yes// </a:t>
            </a:r>
            <a:r>
              <a:rPr lang="en-US" sz="1600" b="1" dirty="0" smtClean="0"/>
              <a:t>y  (Yes</a:t>
            </a:r>
            <a:r>
              <a:rPr lang="en-US" sz="1600" b="1" dirty="0" smtClean="0"/>
              <a:t>)</a:t>
            </a:r>
          </a:p>
          <a:p>
            <a:r>
              <a:rPr lang="en-US" sz="1600" dirty="0" smtClean="0"/>
              <a:t>Are </a:t>
            </a:r>
            <a:r>
              <a:rPr lang="en-US" sz="1600" dirty="0" smtClean="0"/>
              <a:t>you adding 'WSP-HEP C' as a new FINDINGS (the 1ST for this REMINDER TERM)?</a:t>
            </a:r>
          </a:p>
          <a:p>
            <a:r>
              <a:rPr lang="en-US" sz="1600" dirty="0" smtClean="0"/>
              <a:t> No// </a:t>
            </a:r>
            <a:r>
              <a:rPr lang="en-US" sz="1600" b="1" dirty="0" smtClean="0"/>
              <a:t>y  (Yes</a:t>
            </a:r>
            <a:r>
              <a:rPr lang="en-US" sz="1600" b="1" dirty="0" smtClean="0"/>
              <a:t>)</a:t>
            </a:r>
          </a:p>
          <a:p>
            <a:r>
              <a:rPr lang="en-US" sz="1600" dirty="0" smtClean="0"/>
              <a:t>Editing </a:t>
            </a:r>
            <a:r>
              <a:rPr lang="en-US" sz="1600" dirty="0" smtClean="0"/>
              <a:t>Finding Number: 1                                                       </a:t>
            </a:r>
          </a:p>
          <a:p>
            <a:r>
              <a:rPr lang="en-US" sz="1600" dirty="0" smtClean="0"/>
              <a:t>FINDING ITEM: WSP-HEP C</a:t>
            </a:r>
            <a:r>
              <a:rPr lang="en-US" sz="1600" dirty="0" smtClean="0"/>
              <a:t>//</a:t>
            </a:r>
          </a:p>
          <a:p>
            <a:r>
              <a:rPr lang="en-US" sz="1600" dirty="0" smtClean="0"/>
              <a:t>BEGINNING DATE/TIME:</a:t>
            </a:r>
          </a:p>
          <a:p>
            <a:r>
              <a:rPr lang="en-US" sz="1600" dirty="0" smtClean="0"/>
              <a:t>ENDING DATE/TIME:</a:t>
            </a:r>
          </a:p>
          <a:p>
            <a:r>
              <a:rPr lang="en-US" sz="1600" dirty="0" smtClean="0"/>
              <a:t>OCCURRENCE COUNT:</a:t>
            </a:r>
          </a:p>
          <a:p>
            <a:r>
              <a:rPr lang="en-US" sz="1600" dirty="0" smtClean="0"/>
              <a:t>USE </a:t>
            </a:r>
            <a:r>
              <a:rPr lang="en-US" sz="1600" dirty="0" smtClean="0"/>
              <a:t>INACTIVE </a:t>
            </a:r>
            <a:r>
              <a:rPr lang="en-US" sz="1600" dirty="0" smtClean="0"/>
              <a:t>PROBLEMS:</a:t>
            </a:r>
          </a:p>
          <a:p>
            <a:r>
              <a:rPr lang="en-US" sz="1600" dirty="0" smtClean="0"/>
              <a:t>INCLUDE </a:t>
            </a:r>
            <a:r>
              <a:rPr lang="en-US" sz="1600" dirty="0" smtClean="0"/>
              <a:t>VISIT </a:t>
            </a:r>
            <a:r>
              <a:rPr lang="en-US" sz="1600" dirty="0" smtClean="0"/>
              <a:t>DATA:</a:t>
            </a:r>
          </a:p>
          <a:p>
            <a:r>
              <a:rPr lang="en-US" sz="1600" dirty="0" smtClean="0"/>
              <a:t>CONDITION:</a:t>
            </a:r>
          </a:p>
          <a:p>
            <a:r>
              <a:rPr lang="en-US" sz="1600" dirty="0" smtClean="0"/>
              <a:t>CONDITION </a:t>
            </a:r>
            <a:r>
              <a:rPr lang="en-US" sz="1600" dirty="0" smtClean="0"/>
              <a:t>CASE </a:t>
            </a:r>
            <a:r>
              <a:rPr lang="en-US" sz="1600" dirty="0" smtClean="0"/>
              <a:t>SENSITIVE:</a:t>
            </a:r>
          </a:p>
          <a:p>
            <a:r>
              <a:rPr lang="en-US" sz="1600" dirty="0" smtClean="0"/>
              <a:t>USE </a:t>
            </a:r>
            <a:r>
              <a:rPr lang="en-US" sz="1600" dirty="0" smtClean="0"/>
              <a:t>STATUS/COND IN SEARCH</a:t>
            </a:r>
            <a:r>
              <a:rPr lang="en-US" sz="1600" dirty="0" smtClean="0"/>
              <a:t>: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6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Introduction</a:t>
            </a:r>
          </a:p>
          <a:p>
            <a:r>
              <a:rPr lang="en-US" altLang="en-US" sz="2400" dirty="0" smtClean="0"/>
              <a:t>Presenters:</a:t>
            </a:r>
          </a:p>
          <a:p>
            <a:pPr lvl="1"/>
            <a:r>
              <a:rPr lang="en-US" altLang="en-US" sz="2000" dirty="0" smtClean="0"/>
              <a:t>Office Hour Presenters have different specialties within the EHR system who will be responding to your questions.</a:t>
            </a:r>
          </a:p>
          <a:p>
            <a:r>
              <a:rPr lang="en-US" altLang="en-US" sz="2400" dirty="0" smtClean="0"/>
              <a:t>Questions/Answers:</a:t>
            </a:r>
          </a:p>
          <a:p>
            <a:pPr lvl="1"/>
            <a:r>
              <a:rPr lang="en-US" altLang="ja-JP" sz="2000" dirty="0" smtClean="0"/>
              <a:t>Please do not put your phone “On Hold” during the conference call.</a:t>
            </a:r>
          </a:p>
          <a:p>
            <a:pPr lvl="1"/>
            <a:r>
              <a:rPr lang="ja-JP" altLang="en-US" sz="2000" dirty="0" smtClean="0"/>
              <a:t>“</a:t>
            </a:r>
            <a:r>
              <a:rPr lang="en-US" altLang="ja-JP" sz="2000" dirty="0" smtClean="0"/>
              <a:t>Raise your hand</a:t>
            </a:r>
            <a:r>
              <a:rPr lang="ja-JP" altLang="en-US" sz="2000" dirty="0" smtClean="0"/>
              <a:t>”</a:t>
            </a:r>
            <a:r>
              <a:rPr lang="en-US" altLang="ja-JP" sz="2000" dirty="0" smtClean="0"/>
              <a:t> through the Adobe Connect features provided.</a:t>
            </a:r>
          </a:p>
          <a:p>
            <a:pPr lvl="1"/>
            <a:r>
              <a:rPr lang="en-US" altLang="en-US" sz="2000" dirty="0" smtClean="0"/>
              <a:t>Please state your name/site.</a:t>
            </a:r>
          </a:p>
          <a:p>
            <a:pPr lvl="1"/>
            <a:r>
              <a:rPr lang="en-US" altLang="en-US" sz="2000" dirty="0" smtClean="0"/>
              <a:t>Please state your question clearly.</a:t>
            </a:r>
          </a:p>
          <a:p>
            <a:pPr lvl="1"/>
            <a:r>
              <a:rPr lang="en-US" altLang="en-US" sz="2000" dirty="0" smtClean="0"/>
              <a:t>Please keep background noise to a minimum to better hear the questions and answers.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29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Local Reminder Term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 smtClean="0"/>
              <a:t>Choose </a:t>
            </a:r>
            <a:r>
              <a:rPr lang="en-US" sz="1600" dirty="0" smtClean="0"/>
              <a:t>from: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TX   </a:t>
            </a:r>
            <a:r>
              <a:rPr lang="en-US" sz="1600" dirty="0" smtClean="0"/>
              <a:t>WSP-HEP </a:t>
            </a:r>
            <a:r>
              <a:rPr lang="en-US" sz="1600" dirty="0" smtClean="0"/>
              <a:t>C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Finding </a:t>
            </a:r>
            <a:r>
              <a:rPr lang="en-US" sz="1600" dirty="0" smtClean="0"/>
              <a:t>#: 1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Select Finding: </a:t>
            </a:r>
            <a:r>
              <a:rPr lang="en-US" sz="1600" b="1" dirty="0" smtClean="0"/>
              <a:t>CF.IHS-SNOMED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Searching </a:t>
            </a:r>
            <a:r>
              <a:rPr lang="en-US" sz="1600" dirty="0" smtClean="0"/>
              <a:t>for a REMINDER COMPUTED FINDING, (pointed-to by FINDING ITEM</a:t>
            </a:r>
            <a:r>
              <a:rPr lang="en-US" sz="16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</a:t>
            </a: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Searching for a REMINDER COMPUTED </a:t>
            </a:r>
            <a:r>
              <a:rPr lang="en-US" sz="1600" dirty="0" smtClean="0"/>
              <a:t>FINDING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</a:t>
            </a:r>
            <a:r>
              <a:rPr lang="en-US" sz="1600" dirty="0" smtClean="0"/>
              <a:t>IHS-SNOMED     </a:t>
            </a:r>
            <a:r>
              <a:rPr lang="en-US" sz="1600" dirty="0" smtClean="0"/>
              <a:t>VISN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</a:t>
            </a:r>
            <a:r>
              <a:rPr lang="en-US" sz="1600" dirty="0" smtClean="0"/>
              <a:t>...OK? Yes// </a:t>
            </a:r>
            <a:r>
              <a:rPr lang="en-US" sz="1600" b="1" dirty="0" smtClean="0"/>
              <a:t>y  (Yes</a:t>
            </a:r>
            <a:r>
              <a:rPr lang="en-US" sz="1600" b="1" dirty="0" smtClean="0"/>
              <a:t>)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  Are you adding 'IHS-SNOMED' as a new FINDINGS (the 2ND for this REMINDER TERM)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? No// </a:t>
            </a:r>
            <a:r>
              <a:rPr lang="en-US" sz="1600" b="1" dirty="0" smtClean="0"/>
              <a:t>y  (Yes</a:t>
            </a:r>
            <a:r>
              <a:rPr lang="en-US" sz="1600" b="1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</a:t>
            </a: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Computed Finding </a:t>
            </a:r>
            <a:r>
              <a:rPr lang="en-US" sz="1600" dirty="0" smtClean="0"/>
              <a:t>Description: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Returns </a:t>
            </a:r>
            <a:r>
              <a:rPr lang="en-US" sz="1600" dirty="0" smtClean="0"/>
              <a:t>a yes or no if a problem is in a SNOMED </a:t>
            </a:r>
            <a:r>
              <a:rPr lang="en-US" sz="1600" dirty="0" smtClean="0"/>
              <a:t>subset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 </a:t>
            </a:r>
            <a:r>
              <a:rPr lang="en-US" sz="1600" dirty="0" smtClean="0"/>
              <a:t>subset name is entered in the COMPUTED </a:t>
            </a:r>
            <a:r>
              <a:rPr lang="en-US" sz="1600" dirty="0" smtClean="0"/>
              <a:t>FINDING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PARAMETER file</a:t>
            </a: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                                                                                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Local Reminder Term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Editing Finding Number: </a:t>
            </a:r>
            <a:r>
              <a:rPr lang="en-US" sz="1600" dirty="0" smtClean="0"/>
              <a:t>2</a:t>
            </a:r>
          </a:p>
          <a:p>
            <a:r>
              <a:rPr lang="en-US" sz="1600" dirty="0" smtClean="0"/>
              <a:t>FINDING </a:t>
            </a:r>
            <a:r>
              <a:rPr lang="en-US" sz="1600" dirty="0" smtClean="0"/>
              <a:t>ITEM: </a:t>
            </a:r>
            <a:r>
              <a:rPr lang="en-US" sz="1600" dirty="0" smtClean="0"/>
              <a:t>IHS-SNOMED//</a:t>
            </a:r>
          </a:p>
          <a:p>
            <a:r>
              <a:rPr lang="en-US" sz="1600" dirty="0" smtClean="0"/>
              <a:t>BEGINNING DATE/TIME:</a:t>
            </a:r>
          </a:p>
          <a:p>
            <a:r>
              <a:rPr lang="en-US" sz="1600" dirty="0" smtClean="0"/>
              <a:t>ENDING DATE/TIME:</a:t>
            </a:r>
          </a:p>
          <a:p>
            <a:r>
              <a:rPr lang="en-US" sz="1600" dirty="0" smtClean="0"/>
              <a:t>OCCURRENCE COUNT:</a:t>
            </a:r>
          </a:p>
          <a:p>
            <a:r>
              <a:rPr lang="en-US" sz="1600" dirty="0" smtClean="0"/>
              <a:t>COMPUTED </a:t>
            </a:r>
            <a:r>
              <a:rPr lang="en-US" sz="1600" dirty="0" smtClean="0"/>
              <a:t>FINDING PARAMETER: </a:t>
            </a:r>
            <a:r>
              <a:rPr lang="en-US" sz="1600" b="1" dirty="0" smtClean="0"/>
              <a:t>PXRM HEPATITIS C</a:t>
            </a:r>
            <a:r>
              <a:rPr lang="en-US" sz="1600" dirty="0" smtClean="0"/>
              <a:t>   &lt;&lt;&lt; name of new PXRM subset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CONDITION:</a:t>
            </a:r>
          </a:p>
          <a:p>
            <a:r>
              <a:rPr lang="en-US" sz="1600" dirty="0" smtClean="0"/>
              <a:t>CONDITION </a:t>
            </a:r>
            <a:r>
              <a:rPr lang="en-US" sz="1600" dirty="0" smtClean="0"/>
              <a:t>CASE </a:t>
            </a:r>
            <a:r>
              <a:rPr lang="en-US" sz="1600" dirty="0" smtClean="0"/>
              <a:t>SENSITIVE:</a:t>
            </a:r>
          </a:p>
          <a:p>
            <a:r>
              <a:rPr lang="en-US" sz="1600" dirty="0" smtClean="0"/>
              <a:t>USE </a:t>
            </a:r>
            <a:r>
              <a:rPr lang="en-US" sz="1600" dirty="0" smtClean="0"/>
              <a:t>STATUS/COND IN </a:t>
            </a:r>
            <a:r>
              <a:rPr lang="en-US" sz="1600" dirty="0" smtClean="0"/>
              <a:t>SEARCH:</a:t>
            </a:r>
          </a:p>
          <a:p>
            <a:r>
              <a:rPr lang="en-US" sz="1600" dirty="0" smtClean="0"/>
              <a:t>Choose from:</a:t>
            </a:r>
          </a:p>
          <a:p>
            <a:r>
              <a:rPr lang="en-US" sz="1600" dirty="0" smtClean="0"/>
              <a:t>CF   IHS-SNOMED</a:t>
            </a:r>
          </a:p>
          <a:p>
            <a:r>
              <a:rPr lang="en-US" sz="1600" dirty="0" smtClean="0"/>
              <a:t>Finding </a:t>
            </a:r>
            <a:r>
              <a:rPr lang="en-US" sz="1600" dirty="0" smtClean="0"/>
              <a:t>#: </a:t>
            </a:r>
            <a:r>
              <a:rPr lang="en-US" sz="1600" dirty="0" smtClean="0"/>
              <a:t>2</a:t>
            </a:r>
          </a:p>
          <a:p>
            <a:r>
              <a:rPr lang="en-US" sz="1600" dirty="0" smtClean="0"/>
              <a:t>TX   </a:t>
            </a:r>
            <a:r>
              <a:rPr lang="en-US" sz="1600" dirty="0" smtClean="0"/>
              <a:t>WSP-HEP </a:t>
            </a:r>
            <a:r>
              <a:rPr lang="en-US" sz="1600" dirty="0" smtClean="0"/>
              <a:t>C</a:t>
            </a:r>
          </a:p>
          <a:p>
            <a:r>
              <a:rPr lang="en-US" sz="1600" dirty="0" smtClean="0"/>
              <a:t>Finding </a:t>
            </a:r>
            <a:r>
              <a:rPr lang="en-US" sz="1600" dirty="0" smtClean="0"/>
              <a:t>#: </a:t>
            </a: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0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 Local Reminder Term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Use the Reminder Term </a:t>
            </a:r>
            <a:r>
              <a:rPr lang="en-US" sz="2800" dirty="0" smtClean="0"/>
              <a:t>in Reminder Definition logic </a:t>
            </a:r>
            <a:r>
              <a:rPr lang="en-US" sz="2800" dirty="0" smtClean="0"/>
              <a:t>in the same way as the </a:t>
            </a:r>
            <a:r>
              <a:rPr lang="en-US" sz="2800" dirty="0" smtClean="0"/>
              <a:t>Reminder </a:t>
            </a:r>
            <a:r>
              <a:rPr lang="en-US" sz="2800" dirty="0" smtClean="0"/>
              <a:t>Taxonomy.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Cohort: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AND – to include in cohort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AND NOT – to exclude from cohort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Resolution: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OR – one of one or more findings that will resolve a reminder if any are true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AND – one of one or more findings that will resolve a reminder if all findings are true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Computed </a:t>
            </a:r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Computed Findings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Reminder look ups now use Clinical </a:t>
            </a:r>
            <a:r>
              <a:rPr lang="en-US" sz="2800" dirty="0" smtClean="0"/>
              <a:t>Indices:</a:t>
            </a: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Most files were </a:t>
            </a:r>
            <a:r>
              <a:rPr lang="en-US" sz="2400" dirty="0" smtClean="0"/>
              <a:t>indexed.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Two </a:t>
            </a:r>
            <a:r>
              <a:rPr lang="en-US" sz="2400" dirty="0" smtClean="0"/>
              <a:t>files were not due to size of the files and usefulness – V Lab and V </a:t>
            </a:r>
            <a:r>
              <a:rPr lang="en-US" sz="2400" dirty="0" smtClean="0"/>
              <a:t>Med.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Vast majority of V Lab and V Med are redundant (exist in Lab and Prescription files</a:t>
            </a:r>
            <a:r>
              <a:rPr lang="en-US" sz="2400" dirty="0" smtClean="0"/>
              <a:t>):</a:t>
            </a:r>
            <a:endParaRPr lang="en-US" sz="2400" dirty="0" smtClean="0"/>
          </a:p>
          <a:p>
            <a:pPr lvl="2">
              <a:spcBef>
                <a:spcPts val="0"/>
              </a:spcBef>
            </a:pPr>
            <a:r>
              <a:rPr lang="en-US" sz="2000" dirty="0" smtClean="0"/>
              <a:t>V Lab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V Med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Computed findings can be used to extend logic where needed (will be infrequent need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Computed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IHS-VLAB:</a:t>
            </a:r>
            <a:endParaRPr lang="en-US" dirty="0" smtClean="0"/>
          </a:p>
          <a:p>
            <a:pPr lvl="1"/>
            <a:r>
              <a:rPr lang="en-US" dirty="0" smtClean="0"/>
              <a:t>Looks in V Lab file for labs listed in the Reminder Term listed in the Computed Finding </a:t>
            </a:r>
            <a:r>
              <a:rPr lang="en-US" dirty="0" smtClean="0"/>
              <a:t>Parameter.</a:t>
            </a:r>
            <a:endParaRPr lang="en-US" dirty="0" smtClean="0"/>
          </a:p>
          <a:p>
            <a:pPr lvl="1"/>
            <a:r>
              <a:rPr lang="en-US" dirty="0" smtClean="0"/>
              <a:t>If you have unidirectional lab interface (so no lab results in Lab file, only in V Lab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Enter significant number of historical lab results in V </a:t>
            </a:r>
            <a:r>
              <a:rPr lang="en-US" dirty="0" smtClean="0"/>
              <a:t>lab.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Additional Computed </a:t>
            </a:r>
            <a:r>
              <a:rPr lang="en-US" sz="3600" dirty="0" smtClean="0"/>
              <a:t>Findings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IHS-VMED:</a:t>
            </a:r>
            <a:endParaRPr lang="en-US" dirty="0" smtClean="0"/>
          </a:p>
          <a:p>
            <a:pPr lvl="1"/>
            <a:r>
              <a:rPr lang="en-US" dirty="0" smtClean="0"/>
              <a:t>Looks in V Med file for medications listed in the Reminder Term listed in the Computed Finding </a:t>
            </a:r>
            <a:r>
              <a:rPr lang="en-US" dirty="0" smtClean="0"/>
              <a:t>Parameter.</a:t>
            </a:r>
            <a:endParaRPr lang="en-US" dirty="0" smtClean="0"/>
          </a:p>
          <a:p>
            <a:pPr lvl="1"/>
            <a:r>
              <a:rPr lang="en-US" dirty="0" smtClean="0"/>
              <a:t>IF you enter historical meds in PCC (not through Outside Meds component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IHS-Sample Computed </a:t>
            </a:r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1523999"/>
          </a:xfrm>
        </p:spPr>
        <p:txBody>
          <a:bodyPr/>
          <a:lstStyle/>
          <a:p>
            <a:pPr marL="342900" indent="-342900"/>
            <a:r>
              <a:rPr lang="en-US" dirty="0"/>
              <a:t>Install selected computed findings from the IHS-SAMPLE COMPUTED FINDINGS </a:t>
            </a:r>
            <a:r>
              <a:rPr lang="en-US" dirty="0" smtClean="0"/>
              <a:t>reminder.</a:t>
            </a:r>
            <a:endParaRPr lang="en-US" dirty="0"/>
          </a:p>
          <a:p>
            <a:pPr marL="342900" indent="-342900"/>
            <a:r>
              <a:rPr lang="en-US" dirty="0"/>
              <a:t>You need @ access to install computed </a:t>
            </a:r>
            <a:r>
              <a:rPr lang="en-US" dirty="0" smtClean="0"/>
              <a:t>findings.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37</a:t>
            </a:fld>
            <a:endParaRPr lang="en-US"/>
          </a:p>
        </p:txBody>
      </p:sp>
      <p:pic>
        <p:nvPicPr>
          <p:cNvPr id="10" name="Picture 2" descr="IHS-Sample Computed Finding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366" y="3186906"/>
            <a:ext cx="5283267" cy="2925763"/>
          </a:xfrm>
        </p:spPr>
      </p:pic>
    </p:spTree>
    <p:extLst>
      <p:ext uri="{BB962C8B-B14F-4D97-AF65-F5344CB8AC3E}">
        <p14:creationId xmlns:p14="http://schemas.microsoft.com/office/powerpoint/2010/main" val="402356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IHS-Sample Computed </a:t>
            </a:r>
            <a:r>
              <a:rPr lang="en-US" sz="3600" dirty="0" smtClean="0"/>
              <a:t>Findings (cont.)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100" dirty="0" smtClean="0"/>
              <a:t>Exchange File components       Apr 03, 2015 16:43:36                  Page:   1 of   2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u="sng" dirty="0" smtClean="0"/>
              <a:t>      Component                                                  Category               Exists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Reminder:    IHS-SAMPLE COMPUTED FINDINGS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Source:      USER,DEMO at DEMO HOSPITAL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Date Packed: 04-21-2014@14:53:08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Package Version: 2.0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Description: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Keywords: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NO keywords given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Components: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ROUTINE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 1  BPXRMDRG                                                                             X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 2  BPXRMLAB                                                                             X</a:t>
            </a:r>
          </a:p>
          <a:p>
            <a:pPr>
              <a:spcBef>
                <a:spcPts val="0"/>
              </a:spcBef>
            </a:pPr>
            <a:r>
              <a:rPr lang="en-US" sz="1100" u="sng" dirty="0"/>
              <a:t> </a:t>
            </a:r>
            <a:r>
              <a:rPr lang="en-US" sz="1100" u="sng" dirty="0" smtClean="0"/>
              <a:t>  3  BPXRMSNO                                                                             X</a:t>
            </a:r>
          </a:p>
          <a:p>
            <a:pPr>
              <a:spcBef>
                <a:spcPts val="0"/>
              </a:spcBef>
            </a:pPr>
            <a:r>
              <a:rPr lang="en-US" sz="1100" dirty="0" smtClean="0"/>
              <a:t>REMINDER COMPUTED FINDINGS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 4  IHS-SNOMED                                                                           X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 5  IHS-VMED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 6  IHS-VLAB</a:t>
            </a:r>
          </a:p>
          <a:p>
            <a:pPr>
              <a:spcBef>
                <a:spcPts val="0"/>
              </a:spcBef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 smtClean="0"/>
              <a:t>REMINDER DEFINITION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 </a:t>
            </a:r>
            <a:r>
              <a:rPr lang="en-US" sz="1100" dirty="0" smtClean="0"/>
              <a:t>  7  IHS-SAMPLE COMPUTED FINDINGS</a:t>
            </a:r>
            <a:endParaRPr lang="en-US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Selected Computed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 smtClean="0"/>
              <a:t>Select Action: Quit// </a:t>
            </a:r>
            <a:r>
              <a:rPr lang="en-US" sz="1800" b="1" dirty="0" smtClean="0"/>
              <a:t>IS   Install Selected Component  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Select Component(s):  (1-7): IFE// </a:t>
            </a:r>
            <a:r>
              <a:rPr lang="en-US" sz="1800" b="1" dirty="0" smtClean="0"/>
              <a:t>6</a:t>
            </a:r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REMINDER COMPUTED FINDINGS entry IHS-VLAB is NEW,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what do you want to do?</a:t>
            </a:r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     Select one of the following:</a:t>
            </a:r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          C    </a:t>
            </a:r>
            <a:r>
              <a:rPr lang="en-US" sz="1800" dirty="0" smtClean="0"/>
              <a:t>Create </a:t>
            </a:r>
            <a:r>
              <a:rPr lang="en-US" sz="1800" dirty="0" smtClean="0"/>
              <a:t>a new entry by copying to a new name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          I    </a:t>
            </a:r>
            <a:r>
              <a:rPr lang="en-US" sz="1800" dirty="0" smtClean="0"/>
              <a:t>Install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          Q    </a:t>
            </a:r>
            <a:r>
              <a:rPr lang="en-US" sz="1800" dirty="0" smtClean="0"/>
              <a:t>Quit </a:t>
            </a:r>
            <a:r>
              <a:rPr lang="en-US" sz="1800" dirty="0" smtClean="0"/>
              <a:t>the install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          S    </a:t>
            </a:r>
            <a:r>
              <a:rPr lang="en-US" sz="1800" dirty="0" smtClean="0"/>
              <a:t>Skip</a:t>
            </a:r>
            <a:r>
              <a:rPr lang="en-US" sz="1800" dirty="0" smtClean="0"/>
              <a:t>, do not install this entry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Enter response: I// </a:t>
            </a:r>
            <a:r>
              <a:rPr lang="en-US" sz="1800" b="1" dirty="0" smtClean="0"/>
              <a:t>&lt;enter&gt;</a:t>
            </a:r>
            <a:endParaRPr lang="en-US" sz="1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Contents of Patch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PXRM 2.0p1003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6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 Finding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 site with unilateral lab interface OR you enter a significant number of historical labs in on your diabetic </a:t>
            </a:r>
            <a:r>
              <a:rPr lang="en-US" dirty="0" smtClean="0"/>
              <a:t>patients:</a:t>
            </a:r>
            <a:endParaRPr lang="en-US" dirty="0" smtClean="0"/>
          </a:p>
          <a:p>
            <a:pPr lvl="1"/>
            <a:r>
              <a:rPr lang="en-US" dirty="0" smtClean="0"/>
              <a:t>Copy the National Reminder and </a:t>
            </a:r>
            <a:r>
              <a:rPr lang="en-US" dirty="0" smtClean="0"/>
              <a:t>rename.</a:t>
            </a:r>
            <a:endParaRPr lang="en-US" dirty="0" smtClean="0"/>
          </a:p>
          <a:p>
            <a:pPr lvl="1"/>
            <a:r>
              <a:rPr lang="en-US" dirty="0" smtClean="0"/>
              <a:t>ADD the computed finding </a:t>
            </a:r>
            <a:r>
              <a:rPr lang="en-US" dirty="0" smtClean="0"/>
              <a:t>IHS-VLAB.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</a:t>
            </a:r>
            <a:r>
              <a:rPr lang="en-US" dirty="0" smtClean="0"/>
              <a:t>Finding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 smtClean="0"/>
              <a:t>The original reminder IHS-DIAB HGBA1C 2014 has been copied into TEST-DIAB HGBA1C 2014.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Do you want to edit it now? </a:t>
            </a:r>
            <a:r>
              <a:rPr lang="en-US" sz="1600" b="1" dirty="0" smtClean="0"/>
              <a:t>y  YES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     Select one of the following: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          A         All reminder details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G         General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B         Baseline Frequency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F         Findings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FF        Function Findings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L         Logic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C         Custom date due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D         Reminder Dialog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W         Web Addresses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Select section to edit: </a:t>
            </a:r>
            <a:r>
              <a:rPr lang="en-US" sz="1600" dirty="0"/>
              <a:t>F</a:t>
            </a:r>
            <a:r>
              <a:rPr lang="en-US" sz="1600" dirty="0" smtClean="0"/>
              <a:t>  </a:t>
            </a:r>
            <a:r>
              <a:rPr lang="en-US" sz="1600" dirty="0" smtClean="0"/>
              <a:t>Findings</a:t>
            </a:r>
          </a:p>
          <a:p>
            <a:pPr>
              <a:spcBef>
                <a:spcPts val="0"/>
              </a:spcBef>
            </a:pP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Finding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400" dirty="0" smtClean="0"/>
              <a:t>Choose from: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RT   IHS-DIABETES DX 2014                          Finding #: 1</a:t>
            </a:r>
          </a:p>
          <a:p>
            <a:pPr>
              <a:spcBef>
                <a:spcPts val="0"/>
              </a:spcBef>
            </a:pPr>
            <a:r>
              <a:rPr lang="en-US" sz="1400" b="1" dirty="0" smtClean="0"/>
              <a:t>RT   IHS-HGBA1C</a:t>
            </a:r>
            <a:r>
              <a:rPr lang="en-US" sz="1400" dirty="0" smtClean="0"/>
              <a:t>                                    </a:t>
            </a:r>
            <a:r>
              <a:rPr lang="en-US" sz="1400" dirty="0" smtClean="0"/>
              <a:t>Finding </a:t>
            </a:r>
            <a:r>
              <a:rPr lang="en-US" sz="1400" dirty="0" smtClean="0"/>
              <a:t>#: </a:t>
            </a:r>
            <a:r>
              <a:rPr lang="en-US" sz="1400" dirty="0" smtClean="0"/>
              <a:t>2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&lt;&lt;&lt; use </a:t>
            </a:r>
            <a:r>
              <a:rPr lang="en-US" sz="1400" dirty="0" smtClean="0"/>
              <a:t>the name of this reminder term as </a:t>
            </a:r>
            <a:r>
              <a:rPr lang="en-US" sz="1400" dirty="0" smtClean="0"/>
              <a:t>the </a:t>
            </a:r>
            <a:r>
              <a:rPr lang="en-US" sz="1400" dirty="0" smtClean="0"/>
              <a:t>computed </a:t>
            </a:r>
            <a:r>
              <a:rPr lang="en-US" sz="1400" dirty="0" smtClean="0"/>
              <a:t>finding parameter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Select FINDING: </a:t>
            </a:r>
            <a:r>
              <a:rPr lang="en-US" sz="1400" b="1" dirty="0" smtClean="0"/>
              <a:t>CF.IHS-VLAB</a:t>
            </a:r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400" dirty="0" smtClean="0"/>
              <a:t>   </a:t>
            </a:r>
            <a:r>
              <a:rPr lang="en-US" sz="1400" dirty="0" smtClean="0"/>
              <a:t>Searching </a:t>
            </a:r>
            <a:r>
              <a:rPr lang="en-US" sz="1400" dirty="0" smtClean="0"/>
              <a:t>for a REMINDER COMPUTED FINDING, (pointed-to by FINDING ITEM)</a:t>
            </a:r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400" dirty="0" smtClean="0"/>
              <a:t>   </a:t>
            </a:r>
            <a:r>
              <a:rPr lang="en-US" sz="1400" dirty="0" smtClean="0"/>
              <a:t>Searching </a:t>
            </a:r>
            <a:r>
              <a:rPr lang="en-US" sz="1400" dirty="0" smtClean="0"/>
              <a:t>for a REMINDER COMPUTED FINDING  IHS-VLAB     VISN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         ...OK? Yes// </a:t>
            </a:r>
            <a:r>
              <a:rPr lang="en-US" sz="1400" b="1" dirty="0" smtClean="0"/>
              <a:t>y  (Yes)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Are </a:t>
            </a:r>
            <a:r>
              <a:rPr lang="en-US" sz="1400" dirty="0" smtClean="0"/>
              <a:t>you adding 'IHS-VLAB' as a new FINDINGS (the 3RD for this REMINDER DEFINITION)? No// </a:t>
            </a:r>
            <a:r>
              <a:rPr lang="en-US" sz="1400" b="1" dirty="0" smtClean="0"/>
              <a:t>Y  (Yes)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Computed Finding Description: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This computed finding uses the reminder term entered in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the COMPUTED FINDING FILE to search for lab results in 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the V LAB file.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Editing Finding Number: 3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FINDING ITEM: IHS-VLAB// </a:t>
            </a:r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endParaRPr lang="en-US" sz="1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5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Finding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 smtClean="0"/>
              <a:t>REMINDER FREQUENCY: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MINIMUM AGE: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MAXIMUM AGE: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RANK FREQUENCY: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USE IN RESOLUTION LOGIC: OR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1   OR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2   OR NOT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Choose 1-2: 1  OR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USE IN PATIENT COHORT LOGIC: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BEGINNING DATE/TIME: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ENDING DATE/TIME: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OCCURRENCE COUNT: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CONDITION: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CONDITION CASE SENSITIVE: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USE STATUS/COND IN SEARCH: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COMPUTED FINDING PARAMETER: </a:t>
            </a:r>
            <a:r>
              <a:rPr lang="en-US" sz="1600" b="1" dirty="0" smtClean="0"/>
              <a:t>IHS-HGBA1C</a:t>
            </a:r>
            <a:r>
              <a:rPr lang="en-US" sz="1600" dirty="0" smtClean="0"/>
              <a:t> &lt;&lt;&lt; reminder term that lists the labs </a:t>
            </a:r>
            <a:r>
              <a:rPr lang="en-US" sz="1600" dirty="0" smtClean="0"/>
              <a:t>to </a:t>
            </a:r>
            <a:r>
              <a:rPr lang="en-US" sz="1600" dirty="0" smtClean="0"/>
              <a:t>find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Finding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 smtClean="0"/>
              <a:t>FOUND TEXT: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No existing text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Edit? NO//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NOT FOUND TEXT: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No existing text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Edit? NO// 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Reminder Definition Findings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Choose </a:t>
            </a:r>
            <a:r>
              <a:rPr lang="en-US" sz="1600" dirty="0" smtClean="0"/>
              <a:t>from: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CF   </a:t>
            </a:r>
            <a:r>
              <a:rPr lang="en-US" sz="1600" dirty="0" smtClean="0"/>
              <a:t>IHS-VLAB                                      </a:t>
            </a:r>
            <a:r>
              <a:rPr lang="en-US" sz="1600" dirty="0" smtClean="0"/>
              <a:t>Finding </a:t>
            </a:r>
            <a:r>
              <a:rPr lang="en-US" sz="1600" dirty="0" smtClean="0"/>
              <a:t>#: 3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RT   IHS-DIABETES DX 2014                          </a:t>
            </a:r>
            <a:r>
              <a:rPr lang="en-US" sz="1600" dirty="0" smtClean="0"/>
              <a:t>Finding </a:t>
            </a:r>
            <a:r>
              <a:rPr lang="en-US" sz="1600" dirty="0" smtClean="0"/>
              <a:t>#: 1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RT   IHS-HGBA1C                                    </a:t>
            </a:r>
            <a:r>
              <a:rPr lang="en-US" sz="1600" dirty="0" smtClean="0"/>
              <a:t>Finding </a:t>
            </a:r>
            <a:r>
              <a:rPr lang="en-US" sz="1600" dirty="0" smtClean="0"/>
              <a:t>#: 2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Select FINDING: 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Finding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 ---- Begin: IHS-VLAB  (FI(3)=CF(90)) </a:t>
            </a:r>
            <a:r>
              <a:rPr lang="en-US" sz="1600" dirty="0" smtClean="0"/>
              <a:t>------------------------- </a:t>
            </a:r>
            <a:endParaRPr lang="en-US" sz="1600" dirty="0" smtClean="0"/>
          </a:p>
          <a:p>
            <a:r>
              <a:rPr lang="en-US" sz="1600" dirty="0" smtClean="0"/>
              <a:t>                  Finding Type: REMINDER COMPUTED FINDING </a:t>
            </a:r>
          </a:p>
          <a:p>
            <a:r>
              <a:rPr lang="en-US" sz="1600" dirty="0" smtClean="0"/>
              <a:t>       Use in Resolution Logic: OR </a:t>
            </a:r>
          </a:p>
          <a:p>
            <a:r>
              <a:rPr lang="en-US" sz="1600" dirty="0" smtClean="0"/>
              <a:t>    Computed Finding Parameter: IHS-HGBA1C </a:t>
            </a:r>
          </a:p>
          <a:p>
            <a:r>
              <a:rPr lang="en-US" sz="1600" dirty="0" smtClean="0"/>
              <a:t>  ---- End: IHS-VLAB </a:t>
            </a:r>
            <a:r>
              <a:rPr lang="en-US" sz="1600" dirty="0" smtClean="0"/>
              <a:t>------------------------------------------ </a:t>
            </a: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Clinical Applications Documentation Repository:</a:t>
            </a:r>
          </a:p>
          <a:p>
            <a:pPr marL="457200" lvl="1" indent="0">
              <a:buNone/>
            </a:pPr>
            <a:r>
              <a:rPr lang="en-US" sz="2400" dirty="0" smtClean="0">
                <a:hlinkClick r:id="rId2"/>
              </a:rPr>
              <a:t>http://www.ihs.gov/RPMS/index.cfm?module=Applications&amp;option=View&amp;AC_ID=0</a:t>
            </a:r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EHR Updates Page:</a:t>
            </a:r>
          </a:p>
          <a:p>
            <a:pPr marL="457200" lvl="1" indent="0">
              <a:buNone/>
            </a:pPr>
            <a:r>
              <a:rPr lang="en-US" sz="2400" dirty="0" smtClean="0">
                <a:hlinkClick r:id="rId3"/>
              </a:rPr>
              <a:t>http://www.ihs.gov/ehr/index.cfm?module=dsp_ehr_patches_enhancements</a:t>
            </a:r>
            <a:endParaRPr lang="en-US" sz="24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2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sp>
        <p:nvSpPr>
          <p:cNvPr id="2" name="AutoShape 2" descr="data:image/jpeg;base64,/9j/4AAQSkZJRgABAQAAAQABAAD/2wCEAAkGBxQSEhQUExQWFhURGRQWFRUXFRYVFhgVFhgaHBcZGBUbHCggHhonHxUXITIkJykrLjEuGCAzODMuNygtLywBCgoKBQUFDgUFDisZExkrKysrKysrKysrKysrKysrKysrKysrKysrKysrKysrKysrKysrKysrKysrKysrKysrK//AABEIAM4A9QMBIgACEQEDEQH/xAAcAAEAAgMBAQEAAAAAAAAAAAAABQYBAgQDBwj/xABPEAACAQMCAwMECw0FBwUBAAABAgMABBESIQUGMRMiQRQyUWEHFSMzNFVxc4GRlBYkQlNUYnSTobO009Q1UpKxsiVDRHKj0fAXZIKEwQj/xAAUAQEAAAAAAAAAAAAAAAAAAAAA/8QAFBEBAAAAAAAAAAAAAAAAAAAAAP/aAAwDAQACEQMRAD8A+nXHHrjt5oobJpRAUVpO2SNSzxq+AGG+A4zXldcY4jp9z4curI8+7iAx49BnOK7eCFfKb8BCG7WHL4wGHk0OAG8cb/Jq9dTdBWTxjiGB/s4au7n77ixjI1Y29GceuvT24vvi4/aoasVKCu+3F98XH7VDT24vvi4/aoasVKCu+3F98XH7VDT24vvi4/aoasVKCu+3F98XH7VDT24vvi4/aoasVKCu+3F98XH7VDT24vvi4/aoasVKCue3F98XH7VDXTBe3jLk2kaHONLXXexnr3YmXG+eudulTVKCJNxd7/e8OxA+EtvnHeHuHQZ+XY4B2zol5eEgeSxjI843Ww26HEROfoqZpQRZnu847CD5fKXx8nvGc/R4Vqbi7Gr73hOnoPKWy2wPd9w+jfG49G9S1KCJM95n3iAjbGLqTOd85zbjbp+2tZLu8DqvksZDZy4uu6v/ADZiDfUpqYpQRLT3hUkQQBsbBrqTr4AkW5/ZmtmmusH3CA+oXL5P/QqUpQRQmvMj3C3xg5++ZM52x/w+PTWpurvUB5NFjJGryk6RtnJ9xzjw6ZyOmN6l6UEQ094CfcLcrhcYuZNWSTnObcDGMH09a3M93ke4QHP/ALl9tup9w+jbPWpSlBG9tdfiYPtMn9PWsk13g4gt8+GbmTGfX971KUoIaSa+7PuwWvaYHW5l0Z21bi3zjrio/ivG7y1ilnntrcxQR9oxjuZGclQNQCtAB1zjf0VaahedLUS2F2jZw0E2cddkJ/8Aygk7C57WKOTGO0RHx6NQBx+2lZtHyiHAGVU4DagMjoGHUeus0EbwaLE96396aMfVbQf96l6jOE++3fz6/wANb1J0ClKUClKUClKUClKUClKUClKUClKUClKUClKUClKUClKUClKUClKUCo3mX4Jc/Mzfu2qSqN5lH3pc/Mzfu2oN+Ak+TW+rOrsos5znOgZznxrNOBHNtAck5ii3YYY9wbkZO/0n5aUEfy177f40EeVHdSTv5PBkMD0YeOD9AqeqpckynyniiEEabvUMnqHhjxgY283OfHNW2gUpSgUpSgUpSgUpSgUpSgUpSgUpSgUpSgUpSgUpSgUpSgUpSgUpSgVG8y/BLn5mb921SVcHH4i9tcKoyzxSqoHUkoQAPXQa8u/BLb5mH/QtZrHLnwS2+Zh/0LSgiOUo08q4myA73KBjk6SywRasAjOcsc+G4xVoqpck/COKb7+WHIz09xixtqOPqGfXja20ClKUClKUClKUClK8riXQrMc4QFjjrgDJ/wAqD1pVR5UF7PDFdPd7XKdqITBEURZe8mCpD5CkDdj1OcnepGzt+Iavdbi1K42CWsqnPytcEY60E7Sq0OB3vxnL9mtf5dc0fK94HL+2tySc90w25Tf0JoxQW6lQT2V8sarHdQsw6vNakkjfqIpUGeg2HQenevJF4mgbLWUx7mgaZ7Yfha9RzL+ZjA9PTbIWKlVleI8SQkSWUMmwIaG728chu1jU56dBjevKPnFkbRc2F7Ce/wB5IfKozpbGA0BZtwc7qB1oLXSoLgfNlrdyvDE7drECXikikhkABUE6JFBxll+sVO0ClKUClKUClKUClKUCsVmlBG8s/A7X5mH92tK8+V3JsrUkEZgh2OMj3NfQSP20oILkbHlvF8Z+FJ1337FM/RVzql8ifDOL/pSfuVq6UClKUClKUClKUCozma7ENpcysCRHDK5AxnCoScZPWpOuXinvMvzb/wCk0HDwbiQaSW3CaTarBjBGlkkTK4GBggqwx0xjfcgc/GOZ0hivXEbM3D1DOp7ofKBxpffbBx0zkHbpmqcL4FdN7X8Vt3SSbyG2imgk7huA6BmZrjvENkofN/A64OKmeMcBnPDL6PCyXV4JnYRkhDI6hUVS52AREXOwOnOBmgm7zmGKNrhCHJtIBcuV0kFG7XCr3vP9xbY4G439HHwXmoTLMzwTRNCqSCMgSyPDID2bqkRbJbQ40jJ7tQ0/Lgil4klpbLGk9hGiCONY43nJugQDgLr70efQCua7uW+BG0niEUISFrONJWzk9tCw7Nd2J6SzEnBzgb9MhI8C5lW7OYoLgRHXpndUSMlCVZdJftQwYMu6DdT6s9nDuKLLJcIAQbaURHOO8TFHLlfViUD6DWnL3DPJ4mi7oUSzugUse5LK0g1avwu+fVUDxLlOaS/a6S4ESqIniATtMToksZLocAoyTFTghjhdxgUE190kA7bW3ZiCdLYl8ANK6RuoTBJORKo9Ox8Bmt+M8wQ2pRZNbPLnRFFG80rBRlmEcYLaR4nGNxXznnzkeWcwxCdvMv7u4lMHaJJOREoGgthe6zLHkkqqDBJGa7bzij2TwcRkkidrmyt0lt5WEVwxQhmNttpLZlJMWBk46Z2C18b/ALQ4f/8Ab/dCrEKg7xA/ELYFW9xhuZA4HcDM0UaqT6SDIQPzT6KnaBSlKBSlKBSlKBSlKBSlKCuex02eF2J23gi6AKPNHgNqxT2Oxp4XYg494i6EMPNHiDilB4cp2+i+4r0700D7AjzrdD6T/wCeirXVM5HUi94vn8pjP0GFMfsq50ClKUClKUClKUCuXinvMv8AyP8A6TXVUfx+5WK2uJHOEjikZjgnACEk4G9Bxcif2bYfotr+5Spw1SuT+a7OKz4dbvcxLM9tbKI9Y1A9gpw2PN6fhYydupxVxNyoBOpcJ5xyMKdjufDqOvpoKre8TvzfxW0YtY0aOaUljLKzRxyomcgJpYiVW079CNXjUdzBz8LU8URziS1C+TAQyOpZ7aN17R1Gn3x/EjarXdW0K3KXDyBXWKSFVZlVSsjxsxwd85iXx8TXPf8AAYJRdRlirXpjebSw1+5hEUhTnAxGo6UFee7mvb1ofvrsIorZZHt5Bbok8o7VzI5YOxCdjgR5wJCD1q4cI4YLdNCvLJkltU0rzPv4anJIG3QVxycFtHuDJoXtwY3bS7KdUYxGzorYJAIALDocdKmc0Ga0eMHGQDjcZAOD6RWQ/X1bH5f/AAiopeYovKvJWDpKwZo9aFUlCAF+yfo2NQyOv1Gg4+FMX4lesM6YYrSDB/v+6Slh6tM6D05U+GKsdVblHU11xORsYNyka4zn3KCMZP1irTQKUpQKUpQKUpQKUpQKwazWDQQnI8QWwtlBQhY1UGMkxkDYFCSSVPhk9MViuzl7Pk6ZAB72QNwDrbIBwNvoFYoIjlaILfcUwoXM1u2xJyWt0JPqJq01TuS9HlvFtGrHlMerVjz+xXVjH4OelXGgUpSgUpSgUpSgVX+ft+HXi5AMkMkaZIAMko0Rrk7ZZmVR6zVgqq+ybIF4fIzHCpLZMxPQKLuEkn1AA0FF4ncTWfAzaHhTa4ows/aKklvhe9JNrR8sxxqGPNYjfu7z1/wedbfiFkscshvEh7KcgsskrwpDK8khY6cdiHOd8E41EgVYD7IHDPy63/WCg9kDhn5db/rBQUufhdvLfTxXE8cMvaQRRxNawyzSRrFGqSW7So+lWYNkKrAaTnxNSfLsEEs97Cp7UsJJJL+JmjnBaX4NLIiqVYachUIGF3UdWsP3f8M/Lrf9YKmLbi0EraY5onbrpWRGOB12BzQfMuXHW34AL21iRbllVTKigSS9ncCIBmbUcsEGRnGWOBXXzteC5uLiykbvvBbJaW4JBNxcGQPMcEZEQUMc7AevFfSLy0SVCkihkOCVI2Okgj6iAfor2IoPk/OHM8lhccTwkmk29qFmRdQjuNLiLXvsrenHhjxq1vayycYSSS3cxW8BWGYGPs1aXJlZsnWXOhUCgHAyT5wxY7zhscscsboGScESjcagVC7/APxUD6K4JOG3PlyTrc4tRHoe1KA5fvYdX6j8H09D6dg15SRNNxLGxYT3NyzZ2AZH7EhRgHHuPjnfPhip2q5yD8Fb9J4h/GT1Y6BSlKBSlKBSlKBSlKBSlKDg4H7yvyv/AK2pXny9MrQAqQQGmU4/vJK6sPlBBH0UoI7l74dxP5y1/hkqyVS7bjMVte8RMmss8tsEjjjeWVsWyE6Y0BYgDcnGBXZzlzpb2EEjtJEZlQPHbtIElfVsvc87Hrx4GgtFK5uG3qzwxyocrMiOp/NcAj/OumgUpSgUpSgVz39jHOhjlRZEbSSjAMpKsGXIPoKg/RXRSg0jjCgBQAFAAAGAAOgA8BUTxPmaCCQxMZHkADNHDDLcMgbOkusSsVBwcZx0rXm+/kitiISBNM8UEWd8NK4UtjIyVUu+MjzK7OCcJitYhFCuFGSSTlnY7s7sd2cnck0EYeZNSOXsrwLgBQ0KN2urYBUDkrnb3wIBnvYwcfF+fbmGK1vEuLRre8vp45IlMUelbaPSE0undGFQhgDnU3oOa/RVfO/Z3hU8JmbSCytCA2BkAyLnB60HBydw924ZF5Nw9FLQQl2e5Ns07mPvvH2OognAw7lDuOmKty8lW2Bk3QPo8vvdv+tTk7lW2s4omhjCyGGJJHXKmTAB1Oo7pfOTqIzud8Gov2V+dzwu2RogpnnbTGHBK6UwZGIBB2BA69WFBzcycv2to0UzS3Wh3jgMHthcgsZXCh48yamdSwyNQGnUcZAqf+4q1/vXX2+9/nV+YOYeb7m8u1u5WUTRaOz0qAiCNtShVOcjUS2+epr9fwSh1VlIZWAIYEEEEZBBGxBoPDhlhHbxRwxLpjiUIi5LYUdBkkk/TXVSlApSlApSlApSlApSlApSlBW+QR96t+k8Q/jJ6VnkH4K36TxD+MnpQQ8HCDLxHiEsUiwyo0EZm7JZJBE9vGSiFjpU6lU5ZW8Rjc1Ljl+KW4la4sbd+6gF0wieWb3MI4kTsxp2yuxIIHhsKjRw1ri44miuI3E1jIjlBKA8UMTrmMkBhlR4g+gg71LWHApe1Wa6uWnkj97VFa3gU7jV2IdtT4YjLE7dAN8hE8t8VtrOW7s2m0RWzB4ml9ziRJBqeFJWbDCM522wGA/BNXOKUMMqQQehBBH1ikiZBHpBHgevqO1UK34OvBJEmiaRrSbKXpdtQjfcx3GkL3V1MyuFwo1g7BaD6BStIZVYZVgwPQggj6xW9ApSlApSlBWuc+tic4AvIM+vZ8b+FWQVFc08DW9tpIGOhmwY5ACWilXdJFwQdSnfYj0dDVe4DNxi2Rlu4o70KzaZYZUimKeHuTIsZ3wfPXAz5xG4R/PfIV5eXqXFtftbqAgZNUndKN50aqcHY5wcbjrvtj2Zrfs+ByJrd9Bt11udTtiRRqZvEmpa44zxWVpEg4csA0kxz3NzEw1YGxhh1HOScd7GBk+ivj3OnGmu4njurpzOEZ5I2bsoop4WIaBLdZNLE6wBIwJ7jEagQED7/wAr3Yms7aUZxJDC4yADhkB3A2Br4N//AETxBn4hFCfMhhBUZPWRiWOPT3FH0Cr/AMkcYvLbhnDwYY3jlEMaTS3EkbAzOREpi7BjpGpVXDYI0nYHb5z7N/Lt6lyt1cESpKigvFEUjiKnHZHcnHe2Zsasn0YAfMQa/ZvKnwK0+Yg/drX5N5Q5Xn4jcJDCpwSO0k05WNPFmOw6A4GRk7Cv2BY2qxRpGnmxKqLk5OlQAMn5BQe9KUoFKUoFKUoFKUoFKUoFKUoK5yD8Fb9J4h/GT0rz9j6UNayAMCUur9WAOSp8qlbB9Bwyn5CKUG/L/wAO4n85a/wyVY81U+HvILviphRHk12ulXcxofvePq4ViPqNSEnCZ54Hiubgqz6CJLTVbvGQBqCsWckZB69QxBFBOZrWUZBA2JBAJGf2ePyVxPwoNGqSSzPpOdfadk52I3MIQEbnbHXB8BUXactm3uDJbzyCKX3+3kdpEJP+8iYnVHKSSWOSGzvg4NBAcncObg9x5HI5eC8PaRTlNIN2c9rF3SdAKorKD1OQCTtX0LNU7ifJLTQxRyXckjWrs8JkGtHTI0pdR5xMQARr7rb565z12XKmECyXE4BUB4oZ5Y4Qy4w0RLGZBhQNAk04ztuTQWbNM1XF4PdW+FtbgSRksWS8LzMuenZzAh8A74ctnoCteHE7a5t7zyu3g8oW4iWK4hSSKNxJESYpVaTSCMM6HJz5m21Bas0zVbSyvIpy8LpJBOytJBcO+uBm88wygNlOnuZGM9GUbVtc8Ovo3fyW4h7ORmk03Mc0zozecqOsq+5+IUg4yQDjAAWOlQljJftEwlS1jmHZ6WR5ZY3391JQqrJkA6RqbBIznG8dfcR4lCO3eG3kiTeW2gMslx2YB1NFK2lXYbNo0AkZAOcZC1O4AJJAAGSTsAB1JNUaGyj42kjyE+RF2jiiQoDMYmw00ki5YDWvdUEbLk51ACX5gmFw1taoSBdZlmGCrG0jALgg4K63aKMgjzXcbHBHld8r2cqSeTE27DAZ7KXsGDJnAcR909TswPWgph5cjhS5tVe4abhbC7sImmlxJGoWVNEYIVsPrh1DJHXAyBX1S0uFmiR1wyyqrqRhlKsAQQfEbiqTwfjdlxeCzE0HbSyoSy9nr7AgESM8gxoRmiIHTVjpscS1oXtZLi2t4gQIvKLRCdMQJyrwjC9xQ4VsDPvp6AAUFitbRIwRGioGLMQqhQWYksxA6kkkk+Oa9c1VrfifENTxCG3mkiK9pJqktYe8oIjQHtnZwCCSQow4+nrh4XdNpea8bWrauzgjiigYYHcYSLJIV2OTqB32xigns1mq2eX7iTvScQuEc41LbrBHCD+YkkUjgfK5P+VT1nAURVZ2kK9XfRqb1nQqr9QFB7UpSgwzAdfCoy05gt5Zeyjk1thjlVdo+6xVh2wGjWCD3dWrbpUhPArqyuoZXBDKwDKwPUEHYivOyso4UEcUaRoM4RFVFGTk4VQBuSTQdANKUoFKUoFKUoKT7FikR3wIIPthe7EYO7KR+w0qS5O8/iH6bL+6hrFBry8/+0eJrkedanGe9vbruR6Nv2GrPVL5c0+3PFeuvRY56adPZHHrznV+yrpQKUpQKUpQKUpQKUpQKUrBNBQpOAC+4tcyTyP2VnHFbrAjvGriVFlftSG7yksAV2BCrnON5f8A9PuGfkNv+rFV/mzjicO4gLqNhMLhY4Lmzikj7bWWHYzrDq1O+k6MY6Fd8VPQ+yHw99Ajn7R5MaYkjkeY5GfegurYbnbYUFnVcDAGANgKgOJSEcTsgCcG3v8AIzscPaYyPpqekkABJ6KCT8gr5/xrjEV7FBM1pxCJUxNbXscSOY9S5DhI5Hcoy7FWQghu8B1AfQqzVEg5lngS2lluLW7triSKDtoUeKRXfKqSgZ1Ylsah3NODt6L0KDNKUoFKUoFKUoFKUoFKUoFKUoK3yd5/EP02X91DSt+VIij3+oYzeSMPWrQwkH6jSgiuXWzxviuwGIrAEjO50OcnJIzvjbAwBtnJN2qr8Oz7b3mVAHktlpIOSw7S57xGNjnK432UHxwLRQKUpQK0nYhWKjUwBKrnGTjYZ8M+mt6UFfM3EXK4jtYVZe8WllndGwd9CxorAHTtqHjvXkeEX7+fxHQR+T2sSqR+cJu1OfkIHqqy0oKvZcDvhjteKSNpYnuWttGWTOdL5Rt/DKhfkrgsuDcY7QyNxOMKWcrbtaRSqIznQHlTsmLAEZxgZHiKu9KDmhSTswruDJpw0ippGvHnKhLYGdwCT9NVeHhHE5LW6gurqFndGjt54o3jfO+JJMEAN5uyDbfc1caUFBgmubSNUj4KmqOPERhnhcCRQAAzOFYKck6gWO3ryOPgdtaW8qXs8F7NfzAvLMLK97pcAFOyC6FCjCgYJwvWvpVKCBuuYRlkjtbuYgAlRbtGpBODh5+zQnfpnP7ahPY/8ujNzFNatBax6TZRvJG7ouDqi1oTlMgEZ3UHGSMYvNKCjx2N323lT8MsDKpbQVmxOobJyZTDp/CbOOpNdlxzNdwkGbh/cGSxiu4HZABnJWTsxj16tt6tlcbcLhLtIYYy8mnU5RSzaRhcnGTgdKCq8D9k+yuHdXLWugZDXLQxxyb4PZSCQq+NjsdwQRkVJW/PvDXLAX1sNGx1Sog8fNLEBunhnw9NT0lsjABkUhegKggfID0rT2vi/FR/4F/7UHNw3j9rcMVguYJmAyVimjkYL0yQpJxuN/XUg7Y3O1eUVminKoin0hQD9YFefE+GxXCdnNGsiZBKONSEjpqU7HHXBzuAeoFBHXPN9jGWVru31oSrRrKjyBgcEdmpLZG+RjbBz0qUsbtJkWSM6kcZU4IyPkO9YhsY1IKxopHQhVBG2NsCumgUpSgUrBrEYOBnBONyBgZ9Qyf86DalKUELwW5DXN/GAcxzREnw79tDjG/5ppXLy98O4n85bfw0dYoNrT+1rn9Es/313VjqC4ny72s5njuZ7eRkWJzF2JDojMyZEkb4IMj9Mda8Pubm+M736rP+moLJSq6eXZsAe2N4MZyfvTJ+X73x9Va/c3N8Z3v1Wf8ATUFkpVb+5ub4zvfqs/6an3NzfGd79Vn/AE1BZKVW/ubm+M736rP+mraPl2YEH2yvDgg4Is8HHgcW/SgsVKhLTg0yDe+uX3z31tT4YxtANvGuoWMv5TL/AIIP5dBI0qO8hk/KZf8ABB/LrjuOG3molL3CYOFa2jdg2NiWBUEZ8NI22z40E7Sq37V8Q+MI/sS/za0j4TxED+0UO5O9kvic42l6DOB8lBZ6VW/aviHxhH9iX+bT2r4h8YR/Yl/m0FkpVb9q+IfGEf2Jf5tPaviHxhH9iX+bQWSlQ9ta3iqA1zA5GcsbVwTv6FuAPVXr2F3+Pt/s0n9RQSdKjOwu/wAfb/ZpP6inYXf4+3+zSf1FBJ0qM7C7/H2/2aT+orV4bzG01vn120v9RQStKimhvPCa3zt1tpemd/8AiPRWEivPGa3zv0tpemTj/iOuMUEtSoG4i4jqOiWzK421QTg6vXic7Yrw7Piv4yw/U3H86gstKrnZcUx77Y5z+JuMY8f9916Vr2fFfxlh+puP51B78GhK3t+SmkSNbMp1Z1jsQurGdt0ZcbeZnxyc16cHs7lGkkuJYmeQINMUToihNWMFpCTnVnf10o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Fixes in Patch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Fixes duplicate storage of CPTs from reminder dialogs.</a:t>
            </a:r>
          </a:p>
          <a:p>
            <a:pPr lvl="0"/>
            <a:r>
              <a:rPr lang="en-US" dirty="0" smtClean="0"/>
              <a:t>Fixes taxonomy look up of CPTs to include codes marked as primary procedure “yes,” “no,” and “null.” </a:t>
            </a:r>
          </a:p>
          <a:p>
            <a:pPr lvl="0"/>
            <a:r>
              <a:rPr lang="en-US" dirty="0" smtClean="0"/>
              <a:t>If you have local taxonomies, edit one of the codes in the taxonomy so it indexes and looks up properly.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4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SNOMED look 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Taxonomies are used in Reminder logic for:</a:t>
            </a:r>
          </a:p>
          <a:p>
            <a:pPr lvl="1"/>
            <a:r>
              <a:rPr lang="en-US" dirty="0" smtClean="0"/>
              <a:t>ICD-9 diagnosis codes</a:t>
            </a:r>
          </a:p>
          <a:p>
            <a:pPr lvl="1"/>
            <a:r>
              <a:rPr lang="en-US" dirty="0" smtClean="0"/>
              <a:t>ICD-9 and CPT procedure codes</a:t>
            </a:r>
          </a:p>
          <a:p>
            <a:r>
              <a:rPr lang="en-US" dirty="0" smtClean="0"/>
              <a:t>New Computed Finding “IHS-SNOMED” introduced for using SNOMED terms in reminder logic.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IHS-SNOMED Computed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PXRM v2.0p1004 will introduce VA code that supports SNOMED terms in the Reminder Taxonomies, IHS will not be populating taxonomies with SNOMED. </a:t>
            </a:r>
          </a:p>
          <a:p>
            <a:r>
              <a:rPr lang="en-US" dirty="0" smtClean="0"/>
              <a:t>SNOMED Subsets are much easier to maintain in DTS.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IHS-SNOMED Computed Finding (cont.)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Computed finding “IHS-SNOMED”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The field “Computed Finding Parameter” will contain the name of the </a:t>
            </a:r>
            <a:r>
              <a:rPr lang="en-US" dirty="0" err="1" smtClean="0"/>
              <a:t>Apelon</a:t>
            </a:r>
            <a:r>
              <a:rPr lang="en-US" dirty="0" smtClean="0"/>
              <a:t> Subset that will be used to determine if the problem is part of this cohort.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IHS is developing and will maintain a series of these subsets for this use, all with the prefix PXRM.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Strongly recommend you only use PXRM subsets for reminders.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These will be updated in BSTSv2.0p2.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3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PXRM Subsets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/>
              <a:t>PXRM ASTHMA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COLORECTAL CANCER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DIABETES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DIABETIC NEPHROPATHY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ESSENTIAL HYPERTENSION *** (BSTSv1.0 p2)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DIALYSIS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HEPATITIS C *** (BSTSv1.0 p2)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HIV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HYPERTENSION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ISCHEMIC HEART DISEASE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PXRM OSTEOPOROSIS-OSTEOPENIA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Updates and New Reminders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A82F-3D13-8547-AB64-896B99239B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PMS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4803BF539C314ABD4A9EC05EE03806" ma:contentTypeVersion="1" ma:contentTypeDescription="Create a new document." ma:contentTypeScope="" ma:versionID="48d2fadeda8d1284d6409631ed767e15">
  <xsd:schema xmlns:xsd="http://www.w3.org/2001/XMLSchema" xmlns:p="http://schemas.microsoft.com/office/2006/metadata/properties" xmlns:ns2="bf034891-9c53-4a31-bd4a-9ec05ee03806" targetNamespace="http://schemas.microsoft.com/office/2006/metadata/properties" ma:root="true" ma:fieldsID="f0c2c5f652e39eec64c382d34ba1724c" ns2:_="">
    <xsd:import namespace="bf034891-9c53-4a31-bd4a-9ec05ee03806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bf034891-9c53-4a31-bd4a-9ec05ee03806" elementFormDefault="qualified">
    <xsd:import namespace="http://schemas.microsoft.com/office/2006/documentManagement/types"/>
    <xsd:element name="Status" ma:index="8" nillable="true" ma:displayName="Status" ma:internalName="Statu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atus xmlns="bf034891-9c53-4a31-bd4a-9ec05ee03806" xsi:nil="true"/>
  </documentManagement>
</p:properties>
</file>

<file path=customXml/itemProps1.xml><?xml version="1.0" encoding="utf-8"?>
<ds:datastoreItem xmlns:ds="http://schemas.openxmlformats.org/officeDocument/2006/customXml" ds:itemID="{8A9D6F6C-165F-4C08-AC58-E2A47AE6FB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034891-9c53-4a31-bd4a-9ec05ee0380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F2EFC97-F417-4E6A-B9D0-64B935125D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4F3EE9-52B0-4701-ADFC-1959BDF9DF3B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bf034891-9c53-4a31-bd4a-9ec05ee03806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RPMS</Template>
  <TotalTime>3082</TotalTime>
  <Words>2700</Words>
  <Application>Microsoft Office PowerPoint</Application>
  <PresentationFormat>On-screen Show (4:3)</PresentationFormat>
  <Paragraphs>512</Paragraphs>
  <Slides>47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ＭＳ Ｐゴシック</vt:lpstr>
      <vt:lpstr>Arial</vt:lpstr>
      <vt:lpstr>Calibri</vt:lpstr>
      <vt:lpstr>Courier New</vt:lpstr>
      <vt:lpstr>RPMS white</vt:lpstr>
      <vt:lpstr> OIT Office Hours PXRM v2.0 p1003 (Clinical Reminders) Updates and New Reminders</vt:lpstr>
      <vt:lpstr>Office Hour Presenters</vt:lpstr>
      <vt:lpstr>Agenda</vt:lpstr>
      <vt:lpstr>Contents of Patch</vt:lpstr>
      <vt:lpstr>Fixes in Patch</vt:lpstr>
      <vt:lpstr>SNOMED look ups</vt:lpstr>
      <vt:lpstr>IHS-SNOMED Computed Finding</vt:lpstr>
      <vt:lpstr>IHS-SNOMED Computed Finding (cont.)</vt:lpstr>
      <vt:lpstr>Current PXRM Subsets</vt:lpstr>
      <vt:lpstr>Clinical Reminder Subsets</vt:lpstr>
      <vt:lpstr>Clinical Reminder Subsets (cont.)</vt:lpstr>
      <vt:lpstr>New Reminder Terms</vt:lpstr>
      <vt:lpstr>New Reminder Term</vt:lpstr>
      <vt:lpstr>Reminder Term Example</vt:lpstr>
      <vt:lpstr>Logic Example</vt:lpstr>
      <vt:lpstr>Clinical Maintenance Example</vt:lpstr>
      <vt:lpstr>Updated reminders</vt:lpstr>
      <vt:lpstr>Reminder Taxonomies replaced by Reminder Terms</vt:lpstr>
      <vt:lpstr>Immunization Reminders with Updates to the National Reminder Terms</vt:lpstr>
      <vt:lpstr>Deployment</vt:lpstr>
      <vt:lpstr>Reminders Deployment</vt:lpstr>
      <vt:lpstr>Subset Requests – for Local Reminders</vt:lpstr>
      <vt:lpstr>Local Reminders</vt:lpstr>
      <vt:lpstr>Local Reminders (cont.)</vt:lpstr>
      <vt:lpstr>Use RPMS Feedback to Request a PXRM Subset</vt:lpstr>
      <vt:lpstr>Build a Local Reminder Term (1)</vt:lpstr>
      <vt:lpstr>Build a Local Reminder Term (2)</vt:lpstr>
      <vt:lpstr>Build a Local Reminder Term (3)</vt:lpstr>
      <vt:lpstr>Build a Local Reminder Term (4)</vt:lpstr>
      <vt:lpstr>Build a Local Reminder Term (5)</vt:lpstr>
      <vt:lpstr>Build a Local Reminder Term (6)</vt:lpstr>
      <vt:lpstr>Use a Local Reminder Term</vt:lpstr>
      <vt:lpstr>Computed Findings</vt:lpstr>
      <vt:lpstr>New Computed Findings</vt:lpstr>
      <vt:lpstr>Additional Computed Findings</vt:lpstr>
      <vt:lpstr>Additional Computed Findings (cont.)</vt:lpstr>
      <vt:lpstr>IHS-Sample Computed Findings</vt:lpstr>
      <vt:lpstr>IHS-Sample Computed Findings (cont.)</vt:lpstr>
      <vt:lpstr>Install Selected Computed Findings</vt:lpstr>
      <vt:lpstr>Use a Finding - Example</vt:lpstr>
      <vt:lpstr>Use a Finding (1)</vt:lpstr>
      <vt:lpstr>Use a Finding (2)</vt:lpstr>
      <vt:lpstr>Use a Finding (3)</vt:lpstr>
      <vt:lpstr>Use a Finding (4)</vt:lpstr>
      <vt:lpstr>Use a Finding (5)</vt:lpstr>
      <vt:lpstr>Resources</vt:lpstr>
      <vt:lpstr>Questions?</vt:lpstr>
    </vt:vector>
  </TitlesOfParts>
  <Company>IHS Office of Information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PXRM v2.0 p1003</dc:title>
  <dc:subject>Presentation</dc:subject>
  <dc:creator>Indian Health Service</dc:creator>
  <cp:lastModifiedBy>Bachman, Blaine (IHS/HQ) [C]</cp:lastModifiedBy>
  <cp:revision>70</cp:revision>
  <dcterms:created xsi:type="dcterms:W3CDTF">2006-08-16T00:00:00Z</dcterms:created>
  <dcterms:modified xsi:type="dcterms:W3CDTF">2015-04-09T20:02:57Z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0x010100914803BF539C314ABD4A9EC05EE03806</vt:lpwstr>
  </property>
  <property fmtid="{D5CDD505-2E9C-101B-9397-08002B2CF9AE}" pid="3" name="Language">
    <vt:lpwstr>English</vt:lpwstr>
  </property>
</Properties>
</file>