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6" r:id="rId2"/>
    <p:sldId id="292" r:id="rId3"/>
    <p:sldId id="313" r:id="rId4"/>
    <p:sldId id="294" r:id="rId5"/>
    <p:sldId id="295" r:id="rId6"/>
    <p:sldId id="297" r:id="rId7"/>
    <p:sldId id="311" r:id="rId8"/>
    <p:sldId id="307" r:id="rId9"/>
  </p:sldIdLst>
  <p:sldSz cx="9144000" cy="6858000" type="screen4x3"/>
  <p:notesSz cx="6858000" cy="9144000"/>
  <p:custDataLst>
    <p:tags r:id="rId11"/>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Geneva" pitchFamily="126" charset="-128"/>
        <a:cs typeface="+mn-cs"/>
      </a:defRPr>
    </a:lvl1pPr>
    <a:lvl2pPr marL="457200" algn="l" defTabSz="457200" rtl="0" fontAlgn="base">
      <a:spcBef>
        <a:spcPct val="0"/>
      </a:spcBef>
      <a:spcAft>
        <a:spcPct val="0"/>
      </a:spcAft>
      <a:defRPr kern="1200">
        <a:solidFill>
          <a:schemeClr val="tx1"/>
        </a:solidFill>
        <a:latin typeface="Arial" pitchFamily="34" charset="0"/>
        <a:ea typeface="Geneva" pitchFamily="126" charset="-128"/>
        <a:cs typeface="+mn-cs"/>
      </a:defRPr>
    </a:lvl2pPr>
    <a:lvl3pPr marL="914400" algn="l" defTabSz="457200" rtl="0" fontAlgn="base">
      <a:spcBef>
        <a:spcPct val="0"/>
      </a:spcBef>
      <a:spcAft>
        <a:spcPct val="0"/>
      </a:spcAft>
      <a:defRPr kern="1200">
        <a:solidFill>
          <a:schemeClr val="tx1"/>
        </a:solidFill>
        <a:latin typeface="Arial" pitchFamily="34" charset="0"/>
        <a:ea typeface="Geneva" pitchFamily="126" charset="-128"/>
        <a:cs typeface="+mn-cs"/>
      </a:defRPr>
    </a:lvl3pPr>
    <a:lvl4pPr marL="1371600" algn="l" defTabSz="457200" rtl="0" fontAlgn="base">
      <a:spcBef>
        <a:spcPct val="0"/>
      </a:spcBef>
      <a:spcAft>
        <a:spcPct val="0"/>
      </a:spcAft>
      <a:defRPr kern="1200">
        <a:solidFill>
          <a:schemeClr val="tx1"/>
        </a:solidFill>
        <a:latin typeface="Arial" pitchFamily="34" charset="0"/>
        <a:ea typeface="Geneva" pitchFamily="126" charset="-128"/>
        <a:cs typeface="+mn-cs"/>
      </a:defRPr>
    </a:lvl4pPr>
    <a:lvl5pPr marL="1828800" algn="l" defTabSz="457200" rtl="0" fontAlgn="base">
      <a:spcBef>
        <a:spcPct val="0"/>
      </a:spcBef>
      <a:spcAft>
        <a:spcPct val="0"/>
      </a:spcAft>
      <a:defRPr kern="1200">
        <a:solidFill>
          <a:schemeClr val="tx1"/>
        </a:solidFill>
        <a:latin typeface="Arial" pitchFamily="34" charset="0"/>
        <a:ea typeface="Geneva" pitchFamily="126" charset="-128"/>
        <a:cs typeface="+mn-cs"/>
      </a:defRPr>
    </a:lvl5pPr>
    <a:lvl6pPr marL="2286000" algn="l" defTabSz="914400" rtl="0" eaLnBrk="1" latinLnBrk="0" hangingPunct="1">
      <a:defRPr kern="1200">
        <a:solidFill>
          <a:schemeClr val="tx1"/>
        </a:solidFill>
        <a:latin typeface="Arial" pitchFamily="34" charset="0"/>
        <a:ea typeface="Geneva" pitchFamily="126" charset="-128"/>
        <a:cs typeface="+mn-cs"/>
      </a:defRPr>
    </a:lvl6pPr>
    <a:lvl7pPr marL="2743200" algn="l" defTabSz="914400" rtl="0" eaLnBrk="1" latinLnBrk="0" hangingPunct="1">
      <a:defRPr kern="1200">
        <a:solidFill>
          <a:schemeClr val="tx1"/>
        </a:solidFill>
        <a:latin typeface="Arial" pitchFamily="34" charset="0"/>
        <a:ea typeface="Geneva" pitchFamily="126" charset="-128"/>
        <a:cs typeface="+mn-cs"/>
      </a:defRPr>
    </a:lvl7pPr>
    <a:lvl8pPr marL="3200400" algn="l" defTabSz="914400" rtl="0" eaLnBrk="1" latinLnBrk="0" hangingPunct="1">
      <a:defRPr kern="1200">
        <a:solidFill>
          <a:schemeClr val="tx1"/>
        </a:solidFill>
        <a:latin typeface="Arial" pitchFamily="34" charset="0"/>
        <a:ea typeface="Geneva" pitchFamily="126" charset="-128"/>
        <a:cs typeface="+mn-cs"/>
      </a:defRPr>
    </a:lvl8pPr>
    <a:lvl9pPr marL="3657600" algn="l" defTabSz="914400" rtl="0" eaLnBrk="1" latinLnBrk="0" hangingPunct="1">
      <a:defRPr kern="1200">
        <a:solidFill>
          <a:schemeClr val="tx1"/>
        </a:solidFill>
        <a:latin typeface="Arial" pitchFamily="34" charset="0"/>
        <a:ea typeface="Geneva" pitchFamily="126" charset="-128"/>
        <a:cs typeface="+mn-cs"/>
      </a:defRPr>
    </a:lvl9pPr>
  </p:defaultTextStyle>
  <p:extLst>
    <p:ext uri="{EFAFB233-063F-42B5-8137-9DF3F51BA10A}">
      <p15:sldGuideLst xmlns="" xmlns:p15="http://schemas.microsoft.com/office/powerpoint/2012/main">
        <p15:guide id="1" orient="horz">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ie Miller" initials="LM" lastIdx="1" clrIdx="0">
    <p:extLst/>
  </p:cmAuthor>
  <p:cmAuthor id="2" name="Leslie Miller" initials="LM [2]" lastIdx="1" clrIdx="1">
    <p:extLst/>
  </p:cmAuthor>
  <p:cmAuthor id="3" name="Leslie Miller" initials="LM [3]" lastIdx="1" clrIdx="2">
    <p:extLst/>
  </p:cmAuthor>
  <p:cmAuthor id="4" name="Leslie Miller" initials="LM [4]" lastIdx="1" clrIdx="3">
    <p:extLst/>
  </p:cmAuthor>
  <p:cmAuthor id="5" name="Dee Ann" initial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5800"/>
    <a:srgbClr val="44642F"/>
    <a:srgbClr val="A58D02"/>
    <a:srgbClr val="8775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7" autoAdjust="0"/>
    <p:restoredTop sz="83523" autoAdjust="0"/>
  </p:normalViewPr>
  <p:slideViewPr>
    <p:cSldViewPr snapToGrid="0" showGuides="1">
      <p:cViewPr>
        <p:scale>
          <a:sx n="100" d="100"/>
          <a:sy n="100" d="100"/>
        </p:scale>
        <p:origin x="-120" y="534"/>
      </p:cViewPr>
      <p:guideLst>
        <p:guide orient="horz"/>
        <p:guide/>
      </p:guideLst>
    </p:cSldViewPr>
  </p:slideViewPr>
  <p:outlineViewPr>
    <p:cViewPr>
      <p:scale>
        <a:sx n="33" d="100"/>
        <a:sy n="33" d="100"/>
      </p:scale>
      <p:origin x="30" y="483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Geneva" pitchFamily="-126"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MS PGothic" pitchFamily="34" charset="-128"/>
              </a:defRPr>
            </a:lvl1pPr>
          </a:lstStyle>
          <a:p>
            <a:fld id="{5AB460ED-E082-4F6B-9F73-7CACBDFDD120}" type="datetimeFigureOut">
              <a:rPr lang="en-US" altLang="en-US"/>
              <a:pPr/>
              <a:t>8/23/2016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Geneva" pitchFamily="-126"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MS PGothic" pitchFamily="34" charset="-128"/>
              </a:defRPr>
            </a:lvl1pPr>
          </a:lstStyle>
          <a:p>
            <a:fld id="{9B28D867-0B76-4F44-831D-7160342BA602}" type="slidenum">
              <a:rPr lang="en-US" altLang="en-US"/>
              <a:pPr/>
              <a:t>‹#›</a:t>
            </a:fld>
            <a:endParaRPr lang="en-US" altLang="en-US"/>
          </a:p>
        </p:txBody>
      </p:sp>
    </p:spTree>
    <p:extLst>
      <p:ext uri="{BB962C8B-B14F-4D97-AF65-F5344CB8AC3E}">
        <p14:creationId xmlns:p14="http://schemas.microsoft.com/office/powerpoint/2010/main" val="3403070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sz="1200" kern="1200" dirty="0" smtClean="0">
                <a:solidFill>
                  <a:schemeClr val="tx1"/>
                </a:solidFill>
                <a:effectLst/>
                <a:latin typeface="+mn-lt"/>
                <a:ea typeface="MS PGothic" pitchFamily="34" charset="-128"/>
                <a:cs typeface="MS PGothic" charset="0"/>
              </a:rPr>
              <a:t>Welcome to the Indian Health Service Scholarship Program orientation. </a:t>
            </a:r>
          </a:p>
          <a:p>
            <a:pPr fontAlgn="base"/>
            <a:r>
              <a:rPr lang="en-US" sz="1200" kern="1200" dirty="0" smtClean="0">
                <a:solidFill>
                  <a:schemeClr val="tx1"/>
                </a:solidFill>
                <a:effectLst/>
                <a:latin typeface="+mn-lt"/>
                <a:ea typeface="MS PGothic" pitchFamily="34" charset="-128"/>
                <a:cs typeface="MS PGothic" charset="0"/>
              </a:rPr>
              <a:t> </a:t>
            </a:r>
          </a:p>
          <a:p>
            <a:pPr fontAlgn="base"/>
            <a:r>
              <a:rPr lang="en-US" sz="1200" kern="1200" dirty="0" smtClean="0">
                <a:solidFill>
                  <a:schemeClr val="tx1"/>
                </a:solidFill>
                <a:effectLst/>
                <a:latin typeface="+mn-lt"/>
                <a:ea typeface="MS PGothic" pitchFamily="34" charset="-128"/>
                <a:cs typeface="MS PGothic" charset="0"/>
              </a:rPr>
              <a:t>We developed this presentation to familiarize you with your responsibilities as a student and as a Health Professions scholarship recipient. The IHS Scholarship Program is dedicated to assisting you in achieving your educational and career goals. We hope this presentation will provide you with the foundation to excel in this program.</a:t>
            </a:r>
          </a:p>
          <a:p>
            <a:pPr fontAlgn="base"/>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Today, we’ll</a:t>
            </a:r>
            <a:r>
              <a:rPr lang="en-US" sz="1200" kern="1200" baseline="0" dirty="0" smtClean="0">
                <a:solidFill>
                  <a:schemeClr val="tx1"/>
                </a:solidFill>
                <a:effectLst/>
                <a:latin typeface="+mn-lt"/>
                <a:ea typeface="MS PGothic" pitchFamily="34" charset="-128"/>
                <a:cs typeface="MS PGothic" charset="0"/>
              </a:rPr>
              <a:t> </a:t>
            </a:r>
            <a:r>
              <a:rPr lang="en-US" sz="1200" kern="1200" dirty="0" smtClean="0">
                <a:solidFill>
                  <a:schemeClr val="tx1"/>
                </a:solidFill>
                <a:effectLst/>
                <a:latin typeface="+mn-lt"/>
                <a:ea typeface="MS PGothic" pitchFamily="34" charset="-128"/>
                <a:cs typeface="MS PGothic" charset="0"/>
              </a:rPr>
              <a:t>provide you with a detailed description of the scholarship extension application process for Health Professions scholarship recipients.</a:t>
            </a:r>
            <a:endParaRPr lang="en-US" sz="1200" kern="1200" dirty="0">
              <a:solidFill>
                <a:schemeClr val="tx1"/>
              </a:solidFill>
              <a:effectLst/>
              <a:latin typeface="+mn-lt"/>
              <a:ea typeface="MS PGothic" pitchFamily="34" charset="-128"/>
              <a:cs typeface="MS PGothic" charset="0"/>
            </a:endParaRP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C6DEE29B-1BC1-47AB-A6C4-FED48DCE81AA}" type="slidenum">
              <a:rPr lang="en-US" altLang="en-US" sz="1200">
                <a:ea typeface="MS PGothic" pitchFamily="34" charset="-128"/>
              </a:rPr>
              <a:pPr eaLnBrk="1" hangingPunct="1"/>
              <a:t>1</a:t>
            </a:fld>
            <a:endParaRPr lang="en-US" altLang="en-US" sz="1200">
              <a:ea typeface="MS PGothic" pitchFamily="34" charset="-128"/>
            </a:endParaRPr>
          </a:p>
        </p:txBody>
      </p:sp>
    </p:spTree>
    <p:extLst>
      <p:ext uri="{BB962C8B-B14F-4D97-AF65-F5344CB8AC3E}">
        <p14:creationId xmlns:p14="http://schemas.microsoft.com/office/powerpoint/2010/main" val="467279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All recipients must annually submit a scholarship extension application to continue receiving scholarship support or change your status as a scholarship recipient. If you are requesting a scholarship extension, you will be required to complete and submit an online application, as well as mail an application packet containing the required documentation listed to support your application. If you are changing your status, you have three options that will inform the program of your future:</a:t>
            </a:r>
          </a:p>
          <a:p>
            <a:endParaRPr lang="en-US" altLang="en-US" dirty="0" smtClean="0"/>
          </a:p>
          <a:p>
            <a:pPr marL="171450" indent="-171450">
              <a:buFont typeface="Arial"/>
              <a:buChar char="•"/>
            </a:pPr>
            <a:r>
              <a:rPr lang="en-US" altLang="en-US" dirty="0" smtClean="0"/>
              <a:t>You are requesting a leave of absence. If you foresee the need to request a leave during the next academic year, you must update your status within the online application portal. When updating your status you will be prompted to indicate that you are requesting a leave of absence, provide an explanation and submit the request through the online system. The program will review the request and base its decision on program policies.</a:t>
            </a:r>
          </a:p>
          <a:p>
            <a:pPr marL="171450" indent="-171450">
              <a:buFont typeface="Arial"/>
              <a:buChar char="•"/>
            </a:pPr>
            <a:endParaRPr lang="en-US" altLang="en-US" dirty="0" smtClean="0"/>
          </a:p>
          <a:p>
            <a:pPr marL="171450" indent="-171450">
              <a:buFont typeface="Arial"/>
              <a:buChar char="•"/>
            </a:pPr>
            <a:r>
              <a:rPr lang="en-US" altLang="en-US" dirty="0" smtClean="0"/>
              <a:t>You are declining additional financial support from the program. The system will prompt you to provide an explanation and confirm your understanding that by declining additional financial support you will not accrue additional time toward your service commitment.</a:t>
            </a:r>
            <a:r>
              <a:rPr lang="en-US" altLang="en-US" baseline="0" dirty="0" smtClean="0"/>
              <a:t> H</a:t>
            </a:r>
            <a:r>
              <a:rPr lang="en-US" altLang="en-US" dirty="0" smtClean="0"/>
              <a:t>owever, you will be required to continue to fulfill the reporting requirements expected of a scholarship recipient until graduation and begin your service commitment within 90 days of graduation or completion of post-graduate clinical training.</a:t>
            </a:r>
          </a:p>
          <a:p>
            <a:pPr marL="171450" indent="-171450">
              <a:buFont typeface="Arial"/>
              <a:buChar char="•"/>
            </a:pPr>
            <a:endParaRPr lang="en-US" altLang="en-US" dirty="0" smtClean="0"/>
          </a:p>
          <a:p>
            <a:pPr marL="171450" indent="-171450">
              <a:buFont typeface="Arial"/>
              <a:buChar char="•"/>
            </a:pPr>
            <a:r>
              <a:rPr lang="en-US" altLang="en-US" dirty="0" smtClean="0"/>
              <a:t>You are graduating from your health professions degree</a:t>
            </a:r>
            <a:r>
              <a:rPr lang="en-US" altLang="en-US" baseline="0" dirty="0" smtClean="0"/>
              <a:t> program and you are either pursuing post-graduate clinical training or are ready to begin fulfilling your service commitment at an Indian health facility.</a:t>
            </a:r>
            <a:endParaRPr lang="en-US" altLang="en-US" dirty="0" smtClean="0"/>
          </a:p>
          <a:p>
            <a:r>
              <a:rPr lang="en-US" altLang="en-US" dirty="0" smtClean="0"/>
              <a:t> </a:t>
            </a:r>
          </a:p>
          <a:p>
            <a:r>
              <a:rPr lang="en-US" altLang="en-US" dirty="0" smtClean="0"/>
              <a:t>Please note that scholarship extensions have priority for funding but are not guaranteed. During the review process, you must be recommended for an extension based on your academic record, capability of graduating</a:t>
            </a:r>
            <a:r>
              <a:rPr lang="en-US" altLang="en-US" baseline="0" dirty="0" smtClean="0"/>
              <a:t> and</a:t>
            </a:r>
            <a:r>
              <a:rPr lang="en-US" altLang="en-US" dirty="0" smtClean="0"/>
              <a:t> completing</a:t>
            </a:r>
            <a:r>
              <a:rPr lang="en-US" altLang="en-US" baseline="0" dirty="0" smtClean="0"/>
              <a:t> </a:t>
            </a:r>
            <a:r>
              <a:rPr lang="en-US" altLang="en-US" dirty="0" smtClean="0"/>
              <a:t>your licensure</a:t>
            </a:r>
            <a:r>
              <a:rPr lang="en-US" altLang="en-US" baseline="0" dirty="0" smtClean="0"/>
              <a:t> or </a:t>
            </a:r>
            <a:r>
              <a:rPr lang="en-US" altLang="en-US" dirty="0" smtClean="0"/>
              <a:t>board certification, if</a:t>
            </a:r>
            <a:r>
              <a:rPr lang="en-US" altLang="en-US" baseline="0" dirty="0" smtClean="0"/>
              <a:t> required,</a:t>
            </a:r>
            <a:r>
              <a:rPr lang="en-US" altLang="en-US" dirty="0" smtClean="0"/>
              <a:t> and readiness to begin practice as of your documented graduation date.</a:t>
            </a: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F1D4B6BC-B0AD-449A-9999-5F78B2A8A269}" type="slidenum">
              <a:rPr lang="en-US" altLang="en-US" sz="1200">
                <a:ea typeface="MS PGothic" pitchFamily="34" charset="-128"/>
              </a:rPr>
              <a:pPr eaLnBrk="1" hangingPunct="1"/>
              <a:t>2</a:t>
            </a:fld>
            <a:endParaRPr lang="en-US" altLang="en-US" sz="1200">
              <a:ea typeface="MS PGothic" pitchFamily="34" charset="-128"/>
            </a:endParaRPr>
          </a:p>
        </p:txBody>
      </p:sp>
    </p:spTree>
    <p:extLst>
      <p:ext uri="{BB962C8B-B14F-4D97-AF65-F5344CB8AC3E}">
        <p14:creationId xmlns:p14="http://schemas.microsoft.com/office/powerpoint/2010/main" val="21395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MS PGothic" charset="0"/>
              </a:rPr>
              <a:t>You must also submit</a:t>
            </a:r>
            <a:r>
              <a:rPr lang="en-US" sz="1200" kern="1200" baseline="0" dirty="0" smtClean="0">
                <a:solidFill>
                  <a:schemeClr val="tx1"/>
                </a:solidFill>
                <a:effectLst/>
                <a:latin typeface="+mn-lt"/>
                <a:ea typeface="MS PGothic" pitchFamily="34" charset="-128"/>
                <a:cs typeface="MS PGothic" charset="0"/>
              </a:rPr>
              <a:t> documentation in support of your online application to </a:t>
            </a:r>
            <a:r>
              <a:rPr lang="en-US" sz="1200" kern="1200" dirty="0" smtClean="0">
                <a:solidFill>
                  <a:schemeClr val="tx1"/>
                </a:solidFill>
                <a:effectLst/>
                <a:latin typeface="+mn-lt"/>
                <a:ea typeface="MS PGothic" pitchFamily="34" charset="-128"/>
                <a:cs typeface="MS PGothic" charset="0"/>
              </a:rPr>
              <a:t>the IHS Scholarship Program office. The required documents are determined based</a:t>
            </a:r>
            <a:r>
              <a:rPr lang="en-US" sz="1200" kern="1200" baseline="0" dirty="0" smtClean="0">
                <a:solidFill>
                  <a:schemeClr val="tx1"/>
                </a:solidFill>
                <a:effectLst/>
                <a:latin typeface="+mn-lt"/>
                <a:ea typeface="MS PGothic" pitchFamily="34" charset="-128"/>
                <a:cs typeface="MS PGothic" charset="0"/>
              </a:rPr>
              <a:t> on the information you provide via the online system.</a:t>
            </a:r>
          </a:p>
          <a:p>
            <a:endParaRPr lang="en-US" sz="1200" kern="1200" baseline="0" dirty="0" smtClean="0">
              <a:solidFill>
                <a:schemeClr val="tx1"/>
              </a:solidFill>
              <a:effectLst/>
              <a:latin typeface="+mn-lt"/>
              <a:ea typeface="MS PGothic" pitchFamily="34" charset="-128"/>
              <a:cs typeface="MS PGothic" charset="0"/>
            </a:endParaRPr>
          </a:p>
          <a:p>
            <a:r>
              <a:rPr lang="en-US" sz="1200" kern="1200" baseline="0" dirty="0" smtClean="0">
                <a:solidFill>
                  <a:schemeClr val="tx1"/>
                </a:solidFill>
                <a:effectLst/>
                <a:latin typeface="+mn-lt"/>
                <a:ea typeface="MS PGothic" pitchFamily="34" charset="-128"/>
                <a:cs typeface="MS PGothic" charset="0"/>
              </a:rPr>
              <a:t>Documents may be sent in regular mail or emailed; here are the correct addresses to use.</a:t>
            </a:r>
            <a:endParaRPr lang="en-US" sz="1200" kern="1200" dirty="0" smtClean="0">
              <a:solidFill>
                <a:schemeClr val="tx1"/>
              </a:solidFill>
              <a:effectLst/>
              <a:latin typeface="+mn-lt"/>
              <a:ea typeface="MS PGothic" pitchFamily="34" charset="-128"/>
              <a:cs typeface="MS PGothic" charset="0"/>
            </a:endParaRPr>
          </a:p>
          <a:p>
            <a:pPr eaLnBrk="1" hangingPunct="1">
              <a:spcBef>
                <a:spcPct val="0"/>
              </a:spcBef>
            </a:pPr>
            <a:endParaRPr lang="en-US" altLang="en-US" dirty="0" smtClean="0"/>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74DBA368-AD59-44D5-94B3-7AE2376E88AF}" type="slidenum">
              <a:rPr lang="en-US" altLang="en-US" sz="1200">
                <a:ea typeface="MS PGothic" pitchFamily="34" charset="-128"/>
              </a:rPr>
              <a:pPr eaLnBrk="1" hangingPunct="1"/>
              <a:t>3</a:t>
            </a:fld>
            <a:endParaRPr lang="en-US" altLang="en-US" sz="1200">
              <a:ea typeface="MS PGothic" pitchFamily="34" charset="-128"/>
            </a:endParaRPr>
          </a:p>
        </p:txBody>
      </p:sp>
    </p:spTree>
    <p:extLst>
      <p:ext uri="{BB962C8B-B14F-4D97-AF65-F5344CB8AC3E}">
        <p14:creationId xmlns:p14="http://schemas.microsoft.com/office/powerpoint/2010/main" val="1656828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All extension</a:t>
            </a:r>
            <a:r>
              <a:rPr lang="en-US" altLang="en-US" baseline="0" dirty="0" smtClean="0"/>
              <a:t> applicants</a:t>
            </a:r>
            <a:r>
              <a:rPr lang="en-US" altLang="en-US" dirty="0" smtClean="0"/>
              <a:t> must mail a letter of good academic standing completed and signed by their advisor or school registrar. Please note that supporting documentation requirements have </a:t>
            </a:r>
            <a:r>
              <a:rPr lang="en-US" altLang="en-US" baseline="0" dirty="0" smtClean="0"/>
              <a:t>changed from the past. In an effort to reduce our carbon footprint, the Course Curriculum Verification and Delinquent Debt forms are now submitted as part of the online application, and the Application and Application Checklist are no longer required to be mailed. We have also removed the need to submit a Change of Status form during the application process should an applicant request a change in graduation date or request a leave of absence.</a:t>
            </a:r>
            <a:endParaRPr lang="en-US" altLang="en-US" dirty="0" smtClean="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72EF01CD-E7E6-4536-8525-A3729E64A697}" type="slidenum">
              <a:rPr lang="en-US" altLang="en-US" sz="1200">
                <a:ea typeface="MS PGothic" pitchFamily="34" charset="-128"/>
              </a:rPr>
              <a:pPr eaLnBrk="1" hangingPunct="1"/>
              <a:t>4</a:t>
            </a:fld>
            <a:endParaRPr lang="en-US" altLang="en-US" sz="1200">
              <a:ea typeface="MS PGothic" pitchFamily="34" charset="-128"/>
            </a:endParaRPr>
          </a:p>
        </p:txBody>
      </p:sp>
    </p:spTree>
    <p:extLst>
      <p:ext uri="{BB962C8B-B14F-4D97-AF65-F5344CB8AC3E}">
        <p14:creationId xmlns:p14="http://schemas.microsoft.com/office/powerpoint/2010/main" val="999890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If you are transferring schools or seeking dual enrollment, you must include a letter of acceptance or proof of application to your new school and a Curriculum for Major from your new school or health profession degree program. Your Faculty/Advisor Evaluations may</a:t>
            </a:r>
            <a:r>
              <a:rPr lang="en-US" altLang="en-US" baseline="0" dirty="0" smtClean="0"/>
              <a:t> </a:t>
            </a:r>
            <a:r>
              <a:rPr lang="en-US" altLang="en-US" dirty="0" smtClean="0"/>
              <a:t>be submitted through the online system, but if your selected evaluator(s) would rather make a printout and complete the</a:t>
            </a:r>
            <a:r>
              <a:rPr lang="en-US" altLang="en-US" baseline="0" dirty="0" smtClean="0"/>
              <a:t> </a:t>
            </a:r>
            <a:r>
              <a:rPr lang="en-US" altLang="en-US" dirty="0" smtClean="0"/>
              <a:t>forms on paper, those mailed forms must be received at the program office postmarked no later than February 28.</a:t>
            </a:r>
          </a:p>
          <a:p>
            <a:pPr eaLnBrk="1" hangingPunct="1">
              <a:spcBef>
                <a:spcPct val="0"/>
              </a:spcBef>
            </a:pPr>
            <a:endParaRPr lang="en-US" altLang="en-US" dirty="0" smtClean="0"/>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9E06D9AC-5B57-4D6B-A217-94F64E566377}" type="slidenum">
              <a:rPr lang="en-US" altLang="en-US" sz="1200">
                <a:ea typeface="MS PGothic" pitchFamily="34" charset="-128"/>
              </a:rPr>
              <a:pPr eaLnBrk="1" hangingPunct="1"/>
              <a:t>5</a:t>
            </a:fld>
            <a:endParaRPr lang="en-US" altLang="en-US" sz="1200">
              <a:ea typeface="MS PGothic" pitchFamily="34" charset="-128"/>
            </a:endParaRPr>
          </a:p>
        </p:txBody>
      </p:sp>
    </p:spTree>
    <p:extLst>
      <p:ext uri="{BB962C8B-B14F-4D97-AF65-F5344CB8AC3E}">
        <p14:creationId xmlns:p14="http://schemas.microsoft.com/office/powerpoint/2010/main" val="1107843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Additional documentation that may be required includes an official transcript, if this wasn’t received by your Program Analyst within 30 days of the completion of your most recent academic term, and/or a Curriculum for Major if your curriculum has changed, such as a change in minor or a school-required curriculum change, since you first applied as a new applicant.</a:t>
            </a:r>
          </a:p>
          <a:p>
            <a:pPr eaLnBrk="1" hangingPunct="1">
              <a:spcBef>
                <a:spcPct val="0"/>
              </a:spcBef>
            </a:pPr>
            <a:endParaRPr lang="en-US" altLang="en-US" dirty="0" smtClean="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C04F8A7E-8CD4-47C4-A681-8EDB35CD49AA}" type="slidenum">
              <a:rPr lang="en-US" altLang="en-US" sz="1200">
                <a:ea typeface="MS PGothic" pitchFamily="34" charset="-128"/>
              </a:rPr>
              <a:pPr eaLnBrk="1" hangingPunct="1"/>
              <a:t>6</a:t>
            </a:fld>
            <a:endParaRPr lang="en-US" altLang="en-US" sz="1200">
              <a:ea typeface="MS PGothic" pitchFamily="34" charset="-128"/>
            </a:endParaRPr>
          </a:p>
        </p:txBody>
      </p:sp>
    </p:spTree>
    <p:extLst>
      <p:ext uri="{BB962C8B-B14F-4D97-AF65-F5344CB8AC3E}">
        <p14:creationId xmlns:p14="http://schemas.microsoft.com/office/powerpoint/2010/main" val="160268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scholarship extension application cycle is open from mid-December through February 28. If you are unable to submit your online application and supporting documentation by February 28, you have three options to update your scholarship status: One, apply as a new applicant in your degree program and compete against other applicants for a scholarship award; two, request a leave of absence for the next academic year; or, three, decline additional scholarship support.</a:t>
            </a:r>
          </a:p>
          <a:p>
            <a:pPr eaLnBrk="1" hangingPunct="1">
              <a:spcBef>
                <a:spcPct val="0"/>
              </a:spcBef>
            </a:pPr>
            <a:endParaRPr lang="en-US" altLang="en-US" dirty="0" smtClean="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5E72BB2B-B48B-414C-B472-F57FECD1DAFD}" type="slidenum">
              <a:rPr lang="en-US" altLang="en-US" sz="1200">
                <a:ea typeface="MS PGothic" pitchFamily="34" charset="-128"/>
              </a:rPr>
              <a:pPr eaLnBrk="1" hangingPunct="1"/>
              <a:t>7</a:t>
            </a:fld>
            <a:endParaRPr lang="en-US" altLang="en-US" sz="1200">
              <a:ea typeface="MS PGothic" pitchFamily="34" charset="-128"/>
            </a:endParaRPr>
          </a:p>
        </p:txBody>
      </p:sp>
    </p:spTree>
    <p:extLst>
      <p:ext uri="{BB962C8B-B14F-4D97-AF65-F5344CB8AC3E}">
        <p14:creationId xmlns:p14="http://schemas.microsoft.com/office/powerpoint/2010/main" val="368754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Our staff is ready to assist you. Please contact us at (301) 443-6197 or visit the Contact Us page at </a:t>
            </a:r>
            <a:r>
              <a:rPr lang="en-US" altLang="en-US" dirty="0" err="1" smtClean="0"/>
              <a:t>ihs.gov</a:t>
            </a:r>
            <a:r>
              <a:rPr lang="en-US" altLang="en-US" dirty="0" smtClean="0"/>
              <a:t>/scholarship to find the email address you need.</a:t>
            </a:r>
          </a:p>
          <a:p>
            <a:r>
              <a:rPr lang="en-US" altLang="en-US" dirty="0" smtClean="0"/>
              <a:t> </a:t>
            </a:r>
          </a:p>
          <a:p>
            <a:r>
              <a:rPr lang="en-US" altLang="en-US" dirty="0" smtClean="0"/>
              <a:t>Please review the post-graduate clinical training and service commitment orientation </a:t>
            </a:r>
            <a:r>
              <a:rPr lang="en-US" altLang="en-US" smtClean="0"/>
              <a:t>PowerPoint presentation </a:t>
            </a:r>
            <a:r>
              <a:rPr lang="en-US" altLang="en-US" dirty="0" smtClean="0"/>
              <a:t>if you are on schedule to complete your degree or enter post-graduation clinical training at the end of this academic year. </a:t>
            </a:r>
          </a:p>
          <a:p>
            <a:endParaRPr lang="en-US" altLang="en-US" dirty="0" smtClean="0"/>
          </a:p>
          <a:p>
            <a:r>
              <a:rPr lang="en-US" altLang="en-US" dirty="0" smtClean="0"/>
              <a:t>That presentation will provide you with information in preparation for graduation and to begin a residency/training program or service commitment.</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BF2697E5-174C-4BBB-BB42-E71BF1EEE624}" type="slidenum">
              <a:rPr lang="en-US" altLang="en-US" sz="1200">
                <a:ea typeface="MS PGothic" pitchFamily="34" charset="-128"/>
              </a:rPr>
              <a:pPr eaLnBrk="1" hangingPunct="1"/>
              <a:t>8</a:t>
            </a:fld>
            <a:endParaRPr lang="en-US" altLang="en-US" sz="1200">
              <a:ea typeface="MS PGothic" pitchFamily="34" charset="-128"/>
            </a:endParaRPr>
          </a:p>
        </p:txBody>
      </p:sp>
    </p:spTree>
    <p:extLst>
      <p:ext uri="{BB962C8B-B14F-4D97-AF65-F5344CB8AC3E}">
        <p14:creationId xmlns:p14="http://schemas.microsoft.com/office/powerpoint/2010/main" val="11529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3690667"/>
            <a:ext cx="7772400" cy="574498"/>
          </a:xfrm>
          <a:prstGeom prst="rect">
            <a:avLst/>
          </a:prstGeom>
        </p:spPr>
        <p:txBody>
          <a:bodyPr anchor="t"/>
          <a:lstStyle>
            <a:lvl1pPr algn="r">
              <a:defRPr sz="3000" b="0">
                <a:solidFill>
                  <a:srgbClr val="FFFFFF"/>
                </a:solidFill>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685800" y="4322728"/>
            <a:ext cx="7772400" cy="459269"/>
          </a:xfrm>
          <a:prstGeom prst="rect">
            <a:avLst/>
          </a:prstGeom>
        </p:spPr>
        <p:txBody>
          <a:bodyPr/>
          <a:lstStyle>
            <a:lvl1pPr marL="0" indent="0" algn="r">
              <a:buNone/>
              <a:defRPr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649025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28600" marR="0" indent="-228600" algn="l" defTabSz="457200" rtl="0" eaLnBrk="0" fontAlgn="base" latinLnBrk="0" hangingPunct="0">
              <a:lnSpc>
                <a:spcPct val="100000"/>
              </a:lnSpc>
              <a:spcBef>
                <a:spcPct val="20000"/>
              </a:spcBef>
              <a:spcAft>
                <a:spcPts val="400"/>
              </a:spcAft>
              <a:buClrTx/>
              <a:buSzTx/>
              <a:buFont typeface="Arial" charset="0"/>
              <a:buChar char="•"/>
              <a:tabLst/>
              <a:defRPr/>
            </a:lvl1pPr>
            <a:lvl2pPr marL="233363" indent="-233363">
              <a:spcAft>
                <a:spcPts val="600"/>
              </a:spcAft>
              <a:defRPr/>
            </a:lvl2pPr>
            <a:lvl3pPr marL="457200" marR="0" indent="-228600" algn="l" defTabSz="457200" rtl="0" eaLnBrk="0" fontAlgn="base" latinLnBrk="0" hangingPunct="0">
              <a:lnSpc>
                <a:spcPct val="100000"/>
              </a:lnSpc>
              <a:spcBef>
                <a:spcPct val="20000"/>
              </a:spcBef>
              <a:spcAft>
                <a:spcPts val="400"/>
              </a:spcAft>
              <a:buClrTx/>
              <a:buSzTx/>
              <a:buFont typeface="Lucida Grande" charset="0"/>
              <a:buChar char="–"/>
              <a:tabLst/>
              <a:defRPr/>
            </a:lvl3pPr>
            <a:lvl4pPr marL="685800" marR="0" indent="-228600" algn="l" defTabSz="457200" rtl="0" eaLnBrk="0" fontAlgn="base" latinLnBrk="0" hangingPunct="0">
              <a:lnSpc>
                <a:spcPct val="100000"/>
              </a:lnSpc>
              <a:spcBef>
                <a:spcPct val="20000"/>
              </a:spcBef>
              <a:spcAft>
                <a:spcPct val="0"/>
              </a:spcAft>
              <a:buClrTx/>
              <a:buSzTx/>
              <a:buFont typeface="Lucida Grande" charset="0"/>
              <a:buChar char="»"/>
              <a:tabLst/>
              <a:defRPr/>
            </a:lvl4pPr>
          </a:lstStyle>
          <a:p>
            <a:pPr marL="228600" marR="0" lvl="0" indent="-228600" algn="l" defTabSz="457200" rtl="0" eaLnBrk="0" fontAlgn="base" latinLnBrk="0" hangingPunct="0">
              <a:lnSpc>
                <a:spcPct val="100000"/>
              </a:lnSpc>
              <a:spcBef>
                <a:spcPct val="20000"/>
              </a:spcBef>
              <a:spcAft>
                <a:spcPts val="400"/>
              </a:spcAft>
              <a:buClrTx/>
              <a:buSzTx/>
              <a:buFont typeface="Arial" charset="0"/>
              <a:buChar char="•"/>
              <a:tabLst/>
              <a:defRPr/>
            </a:pPr>
            <a:r>
              <a:rPr kumimoji="0" lang="en-US" sz="2300" b="0" i="0" u="none" strike="noStrike" kern="1200" cap="none" spc="-10" normalizeH="0" baseline="0" noProof="0" dirty="0" smtClean="0">
                <a:ln>
                  <a:noFill/>
                </a:ln>
                <a:solidFill>
                  <a:prstClr val="black"/>
                </a:solidFill>
                <a:effectLst/>
                <a:uLnTx/>
                <a:uFillTx/>
                <a:latin typeface="Arial"/>
                <a:ea typeface="Geneva" charset="0"/>
                <a:cs typeface="Arial"/>
              </a:rPr>
              <a:t>Click to edit Master text styles</a:t>
            </a:r>
          </a:p>
          <a:p>
            <a:pPr marL="457200" marR="0" lvl="2" indent="-228600" algn="l" defTabSz="457200" rtl="0" eaLnBrk="0" fontAlgn="base" latinLnBrk="0" hangingPunct="0">
              <a:lnSpc>
                <a:spcPct val="100000"/>
              </a:lnSpc>
              <a:spcBef>
                <a:spcPct val="20000"/>
              </a:spcBef>
              <a:spcAft>
                <a:spcPts val="400"/>
              </a:spcAft>
              <a:buClrTx/>
              <a:buSzTx/>
              <a:buFont typeface="Lucida Grande" charset="0"/>
              <a:buChar char="–"/>
              <a:tabLst/>
              <a:defRPr/>
            </a:pPr>
            <a:r>
              <a:rPr kumimoji="0" lang="en-US" sz="2100" b="0" i="0" u="none" strike="noStrike" kern="1200" cap="none" spc="-10" normalizeH="0" baseline="0" noProof="0" dirty="0" smtClean="0">
                <a:ln>
                  <a:noFill/>
                </a:ln>
                <a:solidFill>
                  <a:prstClr val="black"/>
                </a:solidFill>
                <a:effectLst/>
                <a:uLnTx/>
                <a:uFillTx/>
                <a:latin typeface="Arial"/>
                <a:ea typeface="Geneva" charset="0"/>
                <a:cs typeface="Arial"/>
              </a:rPr>
              <a:t>Second level</a:t>
            </a:r>
          </a:p>
          <a:p>
            <a:pPr marL="685800" marR="0" lvl="3" indent="-228600" algn="l" defTabSz="457200" rtl="0" eaLnBrk="0" fontAlgn="base" latinLnBrk="0" hangingPunct="0">
              <a:lnSpc>
                <a:spcPct val="100000"/>
              </a:lnSpc>
              <a:spcBef>
                <a:spcPct val="20000"/>
              </a:spcBef>
              <a:spcAft>
                <a:spcPct val="0"/>
              </a:spcAft>
              <a:buClrTx/>
              <a:buSzTx/>
              <a:buFont typeface="Lucida Grande" charset="0"/>
              <a:buChar char="»"/>
              <a:tabLst/>
              <a:defRPr/>
            </a:pPr>
            <a:r>
              <a:rPr kumimoji="0" lang="en-US" sz="2100" b="0" i="0" u="none" strike="noStrike" kern="1200" cap="none" spc="0" normalizeH="0" baseline="0" noProof="0" dirty="0" smtClean="0">
                <a:ln>
                  <a:noFill/>
                </a:ln>
                <a:solidFill>
                  <a:prstClr val="black"/>
                </a:solidFill>
                <a:effectLst/>
                <a:uLnTx/>
                <a:uFillTx/>
                <a:latin typeface="Arial"/>
                <a:ea typeface="Geneva" charset="0"/>
                <a:cs typeface="Arial"/>
              </a:rPr>
              <a:t>Third level</a:t>
            </a:r>
          </a:p>
        </p:txBody>
      </p:sp>
    </p:spTree>
    <p:extLst>
      <p:ext uri="{BB962C8B-B14F-4D97-AF65-F5344CB8AC3E}">
        <p14:creationId xmlns:p14="http://schemas.microsoft.com/office/powerpoint/2010/main" val="16951336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p:nvPr>
        </p:nvSpPr>
        <p:spPr>
          <a:xfrm>
            <a:off x="2431600" y="3200400"/>
            <a:ext cx="6400800" cy="457200"/>
          </a:xfrm>
        </p:spPr>
        <p:txBody>
          <a:bodyPr anchor="ctr"/>
          <a:lstStyle>
            <a:lvl1pPr algn="ctr">
              <a:defRPr sz="3600" b="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1231265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a:xfrm>
            <a:off x="457200" y="1400175"/>
            <a:ext cx="8229600" cy="4416425"/>
          </a:xfrm>
          <a:prstGeom prst="rect">
            <a:avLst/>
          </a:prstGeom>
        </p:spPr>
        <p:txBody>
          <a:bodyPr vert="horz" lIns="0" tIns="0" rIns="0" bIns="0" rtlCol="0">
            <a:noAutofit/>
          </a:bodyPr>
          <a:lstStyle/>
          <a:p>
            <a:pPr marL="228600" marR="0" lvl="0" indent="-228600" algn="l" defTabSz="457200" rtl="0" eaLnBrk="0" fontAlgn="base" latinLnBrk="0" hangingPunct="0">
              <a:lnSpc>
                <a:spcPct val="100000"/>
              </a:lnSpc>
              <a:spcBef>
                <a:spcPct val="20000"/>
              </a:spcBef>
              <a:spcAft>
                <a:spcPts val="400"/>
              </a:spcAft>
              <a:buClrTx/>
              <a:buSzTx/>
              <a:buFont typeface="Arial" charset="0"/>
              <a:buChar char="•"/>
              <a:tabLst/>
              <a:defRPr/>
            </a:pPr>
            <a:r>
              <a:rPr kumimoji="0" lang="en-US" sz="2300" b="0" i="0" u="none" strike="noStrike" kern="1200" cap="none" spc="-10" normalizeH="0" baseline="0" noProof="0" dirty="0" smtClean="0">
                <a:ln>
                  <a:noFill/>
                </a:ln>
                <a:solidFill>
                  <a:prstClr val="black"/>
                </a:solidFill>
                <a:effectLst/>
                <a:uLnTx/>
                <a:uFillTx/>
                <a:latin typeface="Arial"/>
                <a:ea typeface="Geneva" charset="0"/>
                <a:cs typeface="Arial"/>
              </a:rPr>
              <a:t>Click to edit Master text styles</a:t>
            </a:r>
          </a:p>
          <a:p>
            <a:pPr marL="457200" marR="0" lvl="2" indent="-228600" algn="l" defTabSz="457200" rtl="0" eaLnBrk="0" fontAlgn="base" latinLnBrk="0" hangingPunct="0">
              <a:lnSpc>
                <a:spcPct val="100000"/>
              </a:lnSpc>
              <a:spcBef>
                <a:spcPct val="20000"/>
              </a:spcBef>
              <a:spcAft>
                <a:spcPts val="400"/>
              </a:spcAft>
              <a:buClrTx/>
              <a:buSzTx/>
              <a:buFont typeface="Lucida Grande" charset="0"/>
              <a:buChar char="–"/>
              <a:tabLst/>
              <a:defRPr/>
            </a:pPr>
            <a:r>
              <a:rPr kumimoji="0" lang="en-US" sz="2100" b="0" i="0" u="none" strike="noStrike" kern="1200" cap="none" spc="-10" normalizeH="0" baseline="0" noProof="0" dirty="0" smtClean="0">
                <a:ln>
                  <a:noFill/>
                </a:ln>
                <a:solidFill>
                  <a:prstClr val="black"/>
                </a:solidFill>
                <a:effectLst/>
                <a:uLnTx/>
                <a:uFillTx/>
                <a:latin typeface="Arial"/>
                <a:ea typeface="Geneva" charset="0"/>
                <a:cs typeface="Arial"/>
              </a:rPr>
              <a:t>Second level</a:t>
            </a:r>
          </a:p>
          <a:p>
            <a:pPr marL="685800" marR="0" lvl="3" indent="-228600" algn="l" defTabSz="457200" rtl="0" eaLnBrk="0" fontAlgn="base" latinLnBrk="0" hangingPunct="0">
              <a:lnSpc>
                <a:spcPct val="100000"/>
              </a:lnSpc>
              <a:spcBef>
                <a:spcPct val="20000"/>
              </a:spcBef>
              <a:spcAft>
                <a:spcPct val="0"/>
              </a:spcAft>
              <a:buClrTx/>
              <a:buSzTx/>
              <a:buFont typeface="Lucida Grande" charset="0"/>
              <a:buChar char="»"/>
              <a:tabLst/>
              <a:defRPr/>
            </a:pPr>
            <a:r>
              <a:rPr kumimoji="0" lang="en-US" sz="2100" b="0" i="0" u="none" strike="noStrike" kern="1200" cap="none" spc="0" normalizeH="0" baseline="0" noProof="0" dirty="0" smtClean="0">
                <a:ln>
                  <a:noFill/>
                </a:ln>
                <a:solidFill>
                  <a:prstClr val="black"/>
                </a:solidFill>
                <a:effectLst/>
                <a:uLnTx/>
                <a:uFillTx/>
                <a:latin typeface="Arial"/>
                <a:ea typeface="Geneva" charset="0"/>
                <a:cs typeface="Arial"/>
              </a:rPr>
              <a:t>Third level</a:t>
            </a:r>
          </a:p>
        </p:txBody>
      </p:sp>
      <p:pic>
        <p:nvPicPr>
          <p:cNvPr id="1028" name="Pictur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427788"/>
            <a:ext cx="9144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5" r:id="rId1"/>
    <p:sldLayoutId id="2147483904" r:id="rId2"/>
    <p:sldLayoutId id="2147483906" r:id="rId3"/>
  </p:sldLayoutIdLst>
  <p:timing>
    <p:tnLst>
      <p:par>
        <p:cTn id="1" dur="indefinite" restart="never" nodeType="tmRoot"/>
      </p:par>
    </p:tnLst>
  </p:timing>
  <p:txStyles>
    <p:titleStyle>
      <a:lvl1pPr algn="l" defTabSz="457200" rtl="0" eaLnBrk="0" fontAlgn="base" hangingPunct="0">
        <a:spcBef>
          <a:spcPct val="0"/>
        </a:spcBef>
        <a:spcAft>
          <a:spcPct val="0"/>
        </a:spcAft>
        <a:defRPr sz="3200" b="1" kern="1200">
          <a:solidFill>
            <a:srgbClr val="875800"/>
          </a:solidFill>
          <a:latin typeface="Arial"/>
          <a:ea typeface="Geneva" charset="0"/>
          <a:cs typeface="Arial"/>
        </a:defRPr>
      </a:lvl1pPr>
      <a:lvl2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2pPr>
      <a:lvl3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3pPr>
      <a:lvl4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4pPr>
      <a:lvl5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5pPr>
      <a:lvl6pPr marL="457200" algn="l" defTabSz="457200" rtl="0" fontAlgn="base">
        <a:spcBef>
          <a:spcPct val="0"/>
        </a:spcBef>
        <a:spcAft>
          <a:spcPct val="0"/>
        </a:spcAft>
        <a:defRPr sz="3200" b="1">
          <a:solidFill>
            <a:srgbClr val="955219"/>
          </a:solidFill>
          <a:latin typeface="Arial" charset="0"/>
          <a:ea typeface="Geneva" charset="0"/>
        </a:defRPr>
      </a:lvl6pPr>
      <a:lvl7pPr marL="914400" algn="l" defTabSz="457200" rtl="0" fontAlgn="base">
        <a:spcBef>
          <a:spcPct val="0"/>
        </a:spcBef>
        <a:spcAft>
          <a:spcPct val="0"/>
        </a:spcAft>
        <a:defRPr sz="3200" b="1">
          <a:solidFill>
            <a:srgbClr val="955219"/>
          </a:solidFill>
          <a:latin typeface="Arial" charset="0"/>
          <a:ea typeface="Geneva" charset="0"/>
        </a:defRPr>
      </a:lvl7pPr>
      <a:lvl8pPr marL="1371600" algn="l" defTabSz="457200" rtl="0" fontAlgn="base">
        <a:spcBef>
          <a:spcPct val="0"/>
        </a:spcBef>
        <a:spcAft>
          <a:spcPct val="0"/>
        </a:spcAft>
        <a:defRPr sz="3200" b="1">
          <a:solidFill>
            <a:srgbClr val="955219"/>
          </a:solidFill>
          <a:latin typeface="Arial" charset="0"/>
          <a:ea typeface="Geneva" charset="0"/>
        </a:defRPr>
      </a:lvl8pPr>
      <a:lvl9pPr marL="1828800" algn="l" defTabSz="457200" rtl="0" fontAlgn="base">
        <a:spcBef>
          <a:spcPct val="0"/>
        </a:spcBef>
        <a:spcAft>
          <a:spcPct val="0"/>
        </a:spcAft>
        <a:defRPr sz="3200" b="1">
          <a:solidFill>
            <a:srgbClr val="955219"/>
          </a:solidFill>
          <a:latin typeface="Arial" charset="0"/>
          <a:ea typeface="Geneva" charset="0"/>
        </a:defRPr>
      </a:lvl9pPr>
    </p:titleStyle>
    <p:bodyStyle>
      <a:lvl1pPr marL="228600" marR="0" indent="-228600" algn="l" defTabSz="457200" rtl="0" eaLnBrk="0" fontAlgn="base" latinLnBrk="0" hangingPunct="0">
        <a:lnSpc>
          <a:spcPct val="100000"/>
        </a:lnSpc>
        <a:spcBef>
          <a:spcPct val="20000"/>
        </a:spcBef>
        <a:spcAft>
          <a:spcPts val="400"/>
        </a:spcAft>
        <a:buClrTx/>
        <a:buSzTx/>
        <a:buFont typeface="Arial" charset="0"/>
        <a:buChar char="•"/>
        <a:tabLst/>
        <a:defRPr sz="2300" kern="1200" spc="-10">
          <a:solidFill>
            <a:schemeClr val="tx1"/>
          </a:solidFill>
          <a:latin typeface="Arial"/>
          <a:ea typeface="Geneva" charset="0"/>
          <a:cs typeface="Arial"/>
        </a:defRPr>
      </a:lvl1pPr>
      <a:lvl2pPr marL="460375" indent="-223838" algn="l" defTabSz="457200" rtl="0" eaLnBrk="0" fontAlgn="base" hangingPunct="0">
        <a:spcBef>
          <a:spcPts val="300"/>
        </a:spcBef>
        <a:spcAft>
          <a:spcPct val="0"/>
        </a:spcAft>
        <a:buFont typeface="Lucida Grande"/>
        <a:buChar char="–"/>
        <a:defRPr sz="2100" kern="1200" spc="-10">
          <a:solidFill>
            <a:schemeClr val="tx1"/>
          </a:solidFill>
          <a:latin typeface="Arial"/>
          <a:ea typeface="Geneva" charset="0"/>
          <a:cs typeface="Arial"/>
        </a:defRPr>
      </a:lvl2pPr>
      <a:lvl3pPr marL="457200" marR="0" indent="-228600" algn="l" defTabSz="457200" rtl="0" eaLnBrk="0" fontAlgn="base" latinLnBrk="0" hangingPunct="0">
        <a:lnSpc>
          <a:spcPct val="100000"/>
        </a:lnSpc>
        <a:spcBef>
          <a:spcPct val="20000"/>
        </a:spcBef>
        <a:spcAft>
          <a:spcPts val="400"/>
        </a:spcAft>
        <a:buClrTx/>
        <a:buSzTx/>
        <a:buFont typeface="Lucida Grande" charset="0"/>
        <a:buChar char="–"/>
        <a:tabLst/>
        <a:defRPr sz="2100" kern="1200" spc="-10">
          <a:solidFill>
            <a:schemeClr val="tx1"/>
          </a:solidFill>
          <a:latin typeface="Arial"/>
          <a:ea typeface="Geneva" charset="0"/>
          <a:cs typeface="Arial"/>
        </a:defRPr>
      </a:lvl3pPr>
      <a:lvl4pPr marL="685800" marR="0" indent="-228600" algn="l" defTabSz="457200" rtl="0" eaLnBrk="0" fontAlgn="base" latinLnBrk="0" hangingPunct="0">
        <a:lnSpc>
          <a:spcPct val="100000"/>
        </a:lnSpc>
        <a:spcBef>
          <a:spcPct val="20000"/>
        </a:spcBef>
        <a:spcAft>
          <a:spcPct val="0"/>
        </a:spcAft>
        <a:buClrTx/>
        <a:buSzTx/>
        <a:buFont typeface="Lucida Grande" charset="0"/>
        <a:buChar char="»"/>
        <a:tabLst/>
        <a:defRPr sz="2000" kern="1200">
          <a:solidFill>
            <a:srgbClr val="6A7973"/>
          </a:solidFill>
          <a:latin typeface="Arial"/>
          <a:ea typeface="Geneva" charset="0"/>
          <a:cs typeface="Arial"/>
        </a:defRPr>
      </a:lvl4pPr>
      <a:lvl5pPr marL="1828800" algn="l" defTabSz="457200" rtl="0" eaLnBrk="0" fontAlgn="base" hangingPunct="0">
        <a:spcBef>
          <a:spcPct val="20000"/>
        </a:spcBef>
        <a:spcAft>
          <a:spcPct val="0"/>
        </a:spcAft>
        <a:buFont typeface="Arial" pitchFamily="34" charset="0"/>
        <a:defRPr sz="2000" kern="1200">
          <a:solidFill>
            <a:srgbClr val="6A7973"/>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ihs.gov/scholarship/online_applic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scholarship@ihs.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hs.gov/scholarship/contact/programanalys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ihs.gov/scholarship" TargetMode="External"/><Relationship Id="rId5" Type="http://schemas.openxmlformats.org/officeDocument/2006/relationships/hyperlink" Target="http://www.ihs.gov/scholarship/contact/disciplinechiefs/" TargetMode="External"/><Relationship Id="rId4" Type="http://schemas.openxmlformats.org/officeDocument/2006/relationships/hyperlink" Target="http://www.ihs.gov/scholarship/contact/areascholarshipcoordinato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ctrTitle"/>
          </p:nvPr>
        </p:nvSpPr>
        <p:spPr>
          <a:xfrm>
            <a:off x="685800" y="3690938"/>
            <a:ext cx="7772400" cy="574675"/>
          </a:xfrm>
        </p:spPr>
        <p:txBody>
          <a:bodyPr/>
          <a:lstStyle/>
          <a:p>
            <a:r>
              <a:rPr lang="en-US" altLang="en-US" dirty="0" smtClean="0">
                <a:latin typeface="Arial" pitchFamily="34" charset="0"/>
                <a:ea typeface="Geneva" pitchFamily="126" charset="-128"/>
              </a:rPr>
              <a:t>Health Professions Scholarship</a:t>
            </a:r>
          </a:p>
        </p:txBody>
      </p:sp>
      <p:sp>
        <p:nvSpPr>
          <p:cNvPr id="3" name="Subtitle 2"/>
          <p:cNvSpPr>
            <a:spLocks noGrp="1"/>
          </p:cNvSpPr>
          <p:nvPr>
            <p:ph type="subTitle" idx="1"/>
          </p:nvPr>
        </p:nvSpPr>
        <p:spPr>
          <a:xfrm>
            <a:off x="685800" y="4322763"/>
            <a:ext cx="7772400" cy="458787"/>
          </a:xfrm>
        </p:spPr>
        <p:txBody>
          <a:bodyPr/>
          <a:lstStyle/>
          <a:p>
            <a:pPr>
              <a:defRPr/>
            </a:pPr>
            <a:r>
              <a:rPr lang="en-US" dirty="0" smtClean="0"/>
              <a:t>Recipient Orientation</a:t>
            </a:r>
          </a:p>
          <a:p>
            <a:pPr>
              <a:buFont typeface="Arial" charset="0"/>
              <a:buNone/>
              <a:defRPr/>
            </a:pPr>
            <a:r>
              <a:rPr lang="en-US" dirty="0">
                <a:latin typeface="Arial" charset="0"/>
                <a:cs typeface="Arial" charset="0"/>
              </a:rPr>
              <a:t>Scholarship Extension Application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altLang="en-US" dirty="0" smtClean="0">
                <a:latin typeface="Arial" pitchFamily="34" charset="0"/>
                <a:ea typeface="Geneva" pitchFamily="126" charset="-128"/>
              </a:rPr>
              <a:t>Online Application</a:t>
            </a:r>
          </a:p>
        </p:txBody>
      </p:sp>
      <p:sp>
        <p:nvSpPr>
          <p:cNvPr id="3" name="Content Placeholder 2"/>
          <p:cNvSpPr>
            <a:spLocks noGrp="1"/>
          </p:cNvSpPr>
          <p:nvPr>
            <p:ph idx="1"/>
          </p:nvPr>
        </p:nvSpPr>
        <p:spPr>
          <a:xfrm>
            <a:off x="457200" y="1400175"/>
            <a:ext cx="8264662" cy="4964105"/>
          </a:xfrm>
        </p:spPr>
        <p:txBody>
          <a:bodyPr>
            <a:normAutofit lnSpcReduction="10000"/>
          </a:bodyPr>
          <a:lstStyle/>
          <a:p>
            <a:r>
              <a:rPr lang="en-US" dirty="0"/>
              <a:t>All scholarship recipients must annually submit a scholarship extension application to apply for an extension of their scholarship support or change their status as a recipient.</a:t>
            </a:r>
          </a:p>
          <a:p>
            <a:r>
              <a:rPr lang="en-US" dirty="0"/>
              <a:t>The deadline for scholarship extension applications is every February 28.</a:t>
            </a:r>
          </a:p>
          <a:p>
            <a:r>
              <a:rPr lang="en-US" dirty="0"/>
              <a:t>There are three status options when changing your status:</a:t>
            </a:r>
          </a:p>
          <a:p>
            <a:pPr lvl="2"/>
            <a:r>
              <a:rPr lang="en-US" dirty="0"/>
              <a:t>Request a leave of absence. </a:t>
            </a:r>
          </a:p>
          <a:p>
            <a:pPr lvl="2"/>
            <a:r>
              <a:rPr lang="en-US" dirty="0"/>
              <a:t>Decline additional scholarship support from the program. </a:t>
            </a:r>
          </a:p>
          <a:p>
            <a:pPr lvl="2"/>
            <a:r>
              <a:rPr lang="en-US" dirty="0"/>
              <a:t>Notify program office of graduation.</a:t>
            </a:r>
          </a:p>
          <a:p>
            <a:r>
              <a:rPr lang="en-US" dirty="0"/>
              <a:t>The scholarship application log-in page can be found at </a:t>
            </a:r>
            <a:r>
              <a:rPr lang="en-US" dirty="0" smtClean="0">
                <a:hlinkClick r:id="rId3"/>
              </a:rPr>
              <a:t>www.ihs.gov/scholarship/online_application/</a:t>
            </a:r>
            <a:r>
              <a:rPr lang="en-US" dirty="0" smtClean="0"/>
              <a:t>. </a:t>
            </a:r>
            <a:endParaRPr lang="en-US" dirty="0"/>
          </a:p>
          <a:p>
            <a:r>
              <a:rPr lang="en-US" dirty="0"/>
              <a:t>Keep your username, password and mailing address updated throughout the academic year via this portal</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of students"/>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02100" y="1930400"/>
            <a:ext cx="5041900" cy="4940300"/>
          </a:xfrm>
          <a:prstGeom prst="rect">
            <a:avLst/>
          </a:prstGeom>
        </p:spPr>
      </p:pic>
      <p:sp>
        <p:nvSpPr>
          <p:cNvPr id="7169" name="Title 1"/>
          <p:cNvSpPr>
            <a:spLocks noGrp="1"/>
          </p:cNvSpPr>
          <p:nvPr>
            <p:ph type="title"/>
          </p:nvPr>
        </p:nvSpPr>
        <p:spPr/>
        <p:txBody>
          <a:bodyPr/>
          <a:lstStyle/>
          <a:p>
            <a:r>
              <a:rPr lang="en-US" altLang="en-US" dirty="0" smtClean="0">
                <a:latin typeface="Arial" pitchFamily="34" charset="0"/>
                <a:ea typeface="Geneva" pitchFamily="126" charset="-128"/>
              </a:rPr>
              <a:t>Application — Supporting Documentation</a:t>
            </a:r>
          </a:p>
        </p:txBody>
      </p:sp>
      <p:sp>
        <p:nvSpPr>
          <p:cNvPr id="3" name="Content Placeholder 2"/>
          <p:cNvSpPr>
            <a:spLocks noGrp="1"/>
          </p:cNvSpPr>
          <p:nvPr>
            <p:ph idx="1"/>
          </p:nvPr>
        </p:nvSpPr>
        <p:spPr>
          <a:xfrm>
            <a:off x="457200" y="1400175"/>
            <a:ext cx="4508500" cy="4416425"/>
          </a:xfrm>
        </p:spPr>
        <p:txBody>
          <a:bodyPr/>
          <a:lstStyle/>
          <a:p>
            <a:pPr marL="0" indent="0">
              <a:buNone/>
            </a:pPr>
            <a:r>
              <a:rPr lang="en-US" dirty="0"/>
              <a:t>Send all supporting documentation to the </a:t>
            </a:r>
            <a:r>
              <a:rPr lang="en-US" dirty="0" smtClean="0"/>
              <a:t>program office </a:t>
            </a:r>
            <a:r>
              <a:rPr lang="en-US" dirty="0">
                <a:latin typeface="Arial" charset="0"/>
                <a:cs typeface="Arial" charset="0"/>
              </a:rPr>
              <a:t>via email (</a:t>
            </a:r>
            <a:r>
              <a:rPr lang="en-US" dirty="0">
                <a:latin typeface="Arial" charset="0"/>
                <a:cs typeface="Arial" charset="0"/>
                <a:hlinkClick r:id="rId4"/>
              </a:rPr>
              <a:t>scholarship@ihs.gov</a:t>
            </a:r>
            <a:r>
              <a:rPr lang="en-US" dirty="0" smtClean="0">
                <a:latin typeface="Arial" charset="0"/>
                <a:cs typeface="Arial" charset="0"/>
              </a:rPr>
              <a:t>)</a:t>
            </a:r>
            <a:r>
              <a:rPr lang="en-US" dirty="0" smtClean="0"/>
              <a:t> or to the following address</a:t>
            </a:r>
            <a:r>
              <a:rPr lang="en-US" dirty="0"/>
              <a:t>:</a:t>
            </a:r>
          </a:p>
          <a:p>
            <a:pPr marL="460375" indent="0">
              <a:buNone/>
            </a:pPr>
            <a:r>
              <a:rPr lang="en-US" sz="2100" dirty="0"/>
              <a:t>Indian Health Service</a:t>
            </a:r>
            <a:br>
              <a:rPr lang="en-US" sz="2100" dirty="0"/>
            </a:br>
            <a:r>
              <a:rPr lang="en-US" sz="2100" dirty="0"/>
              <a:t>Scholarship Program</a:t>
            </a:r>
            <a:br>
              <a:rPr lang="en-US" sz="2100" dirty="0"/>
            </a:br>
            <a:r>
              <a:rPr lang="en-US" sz="2100" dirty="0"/>
              <a:t>5600 Fishers Lane</a:t>
            </a:r>
            <a:br>
              <a:rPr lang="en-US" sz="2100" dirty="0"/>
            </a:br>
            <a:r>
              <a:rPr lang="en-US" sz="2100" dirty="0"/>
              <a:t>Mail Stop: OHR (11E53A</a:t>
            </a:r>
            <a:r>
              <a:rPr lang="en-US" sz="2100" dirty="0" smtClean="0"/>
              <a:t>)</a:t>
            </a:r>
            <a:br>
              <a:rPr lang="en-US" sz="2100" dirty="0" smtClean="0"/>
            </a:br>
            <a:r>
              <a:rPr lang="en-US" sz="2100" dirty="0" smtClean="0"/>
              <a:t>Rockville</a:t>
            </a:r>
            <a:r>
              <a:rPr lang="en-US" sz="2100" dirty="0"/>
              <a:t>, MD </a:t>
            </a:r>
            <a:r>
              <a:rPr lang="en-US" sz="2100" dirty="0" smtClean="0"/>
              <a:t>20857</a:t>
            </a:r>
          </a:p>
        </p:txBody>
      </p:sp>
    </p:spTree>
    <p:extLst>
      <p:ext uri="{BB962C8B-B14F-4D97-AF65-F5344CB8AC3E}">
        <p14:creationId xmlns:p14="http://schemas.microsoft.com/office/powerpoint/2010/main" val="21539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altLang="en-US" dirty="0" smtClean="0">
                <a:latin typeface="Arial" pitchFamily="34" charset="0"/>
                <a:ea typeface="Geneva" pitchFamily="126" charset="-128"/>
              </a:rPr>
              <a:t>Supporting Documentation (cont.)</a:t>
            </a:r>
          </a:p>
        </p:txBody>
      </p:sp>
      <p:sp>
        <p:nvSpPr>
          <p:cNvPr id="3" name="Content Placeholder 2"/>
          <p:cNvSpPr>
            <a:spLocks noGrp="1"/>
          </p:cNvSpPr>
          <p:nvPr>
            <p:ph idx="1"/>
          </p:nvPr>
        </p:nvSpPr>
        <p:spPr/>
        <p:txBody>
          <a:bodyPr/>
          <a:lstStyle/>
          <a:p>
            <a:pPr marL="0" indent="0">
              <a:buNone/>
            </a:pPr>
            <a:r>
              <a:rPr lang="en-US" dirty="0"/>
              <a:t>The following documentation is required of all extension applicants:</a:t>
            </a:r>
          </a:p>
          <a:p>
            <a:r>
              <a:rPr lang="en-US" b="1" dirty="0"/>
              <a:t>Letter of Good Academic Standing </a:t>
            </a:r>
            <a:r>
              <a:rPr lang="en-US" dirty="0"/>
              <a:t>— Your advisor </a:t>
            </a:r>
            <a:r>
              <a:rPr lang="en-US" dirty="0" smtClean="0"/>
              <a:t/>
            </a:r>
            <a:br>
              <a:rPr lang="en-US" dirty="0" smtClean="0"/>
            </a:br>
            <a:r>
              <a:rPr lang="en-US" dirty="0" smtClean="0"/>
              <a:t>or </a:t>
            </a:r>
            <a:r>
              <a:rPr lang="en-US" dirty="0"/>
              <a:t>school registrar must complete and sign your letter documenting your status and stating that you are in </a:t>
            </a:r>
            <a:r>
              <a:rPr lang="en-US" dirty="0" smtClean="0"/>
              <a:t/>
            </a:r>
            <a:br>
              <a:rPr lang="en-US" dirty="0" smtClean="0"/>
            </a:br>
            <a:r>
              <a:rPr lang="en-US" dirty="0" smtClean="0"/>
              <a:t>good </a:t>
            </a:r>
            <a:r>
              <a:rPr lang="en-US" dirty="0"/>
              <a:t>academic standing.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altLang="en-US" dirty="0" smtClean="0">
                <a:latin typeface="Arial" pitchFamily="34" charset="0"/>
                <a:ea typeface="Geneva" pitchFamily="126" charset="-128"/>
              </a:rPr>
              <a:t>Supporting Documentation (</a:t>
            </a:r>
            <a:r>
              <a:rPr lang="en-US" altLang="en-US" dirty="0">
                <a:latin typeface="Arial" pitchFamily="34" charset="0"/>
                <a:ea typeface="Geneva" pitchFamily="126" charset="-128"/>
              </a:rPr>
              <a:t>cont.)</a:t>
            </a:r>
            <a:endParaRPr lang="en-US" altLang="en-US" dirty="0" smtClean="0">
              <a:latin typeface="Arial" pitchFamily="34" charset="0"/>
              <a:ea typeface="Geneva" pitchFamily="126" charset="-128"/>
            </a:endParaRPr>
          </a:p>
        </p:txBody>
      </p:sp>
      <p:sp>
        <p:nvSpPr>
          <p:cNvPr id="2" name="Content Placeholder 1"/>
          <p:cNvSpPr>
            <a:spLocks noGrp="1"/>
          </p:cNvSpPr>
          <p:nvPr>
            <p:ph idx="1"/>
          </p:nvPr>
        </p:nvSpPr>
        <p:spPr/>
        <p:txBody>
          <a:bodyPr/>
          <a:lstStyle/>
          <a:p>
            <a:pPr marL="0" indent="0">
              <a:buNone/>
            </a:pPr>
            <a:r>
              <a:rPr lang="en-US" b="1" dirty="0"/>
              <a:t>Transfer/Dual Enrollment </a:t>
            </a:r>
            <a:r>
              <a:rPr lang="en-US" dirty="0"/>
              <a:t>— You must also include the following forms if you are transferring schools or seeking </a:t>
            </a:r>
            <a:r>
              <a:rPr lang="en-US" dirty="0" smtClean="0"/>
              <a:t/>
            </a:r>
            <a:br>
              <a:rPr lang="en-US" dirty="0" smtClean="0"/>
            </a:br>
            <a:r>
              <a:rPr lang="en-US" dirty="0" smtClean="0"/>
              <a:t>dual </a:t>
            </a:r>
            <a:r>
              <a:rPr lang="en-US" dirty="0"/>
              <a:t>enrollment:</a:t>
            </a:r>
          </a:p>
          <a:p>
            <a:r>
              <a:rPr lang="en-US" b="1" dirty="0"/>
              <a:t>Letter of Acceptance/Proof of Application </a:t>
            </a:r>
          </a:p>
          <a:p>
            <a:r>
              <a:rPr lang="en-US" b="1" dirty="0"/>
              <a:t>Curriculum for </a:t>
            </a:r>
            <a:r>
              <a:rPr lang="en-US" b="1" dirty="0" smtClean="0"/>
              <a:t>Major</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ltLang="en-US" dirty="0" smtClean="0">
                <a:latin typeface="Arial" pitchFamily="34" charset="0"/>
                <a:ea typeface="Geneva" pitchFamily="126" charset="-128"/>
              </a:rPr>
              <a:t>Supporting Documentation (</a:t>
            </a:r>
            <a:r>
              <a:rPr lang="en-US" altLang="en-US" dirty="0">
                <a:latin typeface="Arial" pitchFamily="34" charset="0"/>
                <a:ea typeface="Geneva" pitchFamily="126" charset="-128"/>
              </a:rPr>
              <a:t>cont.)</a:t>
            </a:r>
            <a:endParaRPr lang="en-US" altLang="en-US" dirty="0" smtClean="0">
              <a:latin typeface="Arial" pitchFamily="34" charset="0"/>
              <a:ea typeface="Geneva" pitchFamily="126" charset="-128"/>
            </a:endParaRPr>
          </a:p>
        </p:txBody>
      </p:sp>
      <p:sp>
        <p:nvSpPr>
          <p:cNvPr id="3" name="Content Placeholder 2"/>
          <p:cNvSpPr>
            <a:spLocks noGrp="1"/>
          </p:cNvSpPr>
          <p:nvPr>
            <p:ph idx="1"/>
          </p:nvPr>
        </p:nvSpPr>
        <p:spPr/>
        <p:txBody>
          <a:bodyPr/>
          <a:lstStyle/>
          <a:p>
            <a:pPr marL="0" indent="0">
              <a:buNone/>
            </a:pPr>
            <a:r>
              <a:rPr lang="en-US" b="1" dirty="0"/>
              <a:t>Additional Documentation </a:t>
            </a:r>
            <a:r>
              <a:rPr lang="en-US" dirty="0"/>
              <a:t>— You must provide the following documentation if you missed a deadline or had a change in coursework:  </a:t>
            </a:r>
          </a:p>
          <a:p>
            <a:r>
              <a:rPr lang="en-US" b="1" dirty="0"/>
              <a:t>Official Transcript </a:t>
            </a:r>
            <a:r>
              <a:rPr lang="en-US" dirty="0"/>
              <a:t>— Required if you did not submit within </a:t>
            </a:r>
            <a:r>
              <a:rPr lang="en-US" dirty="0" smtClean="0"/>
              <a:t/>
            </a:r>
            <a:br>
              <a:rPr lang="en-US" dirty="0" smtClean="0"/>
            </a:br>
            <a:r>
              <a:rPr lang="en-US" dirty="0" smtClean="0"/>
              <a:t>30 </a:t>
            </a:r>
            <a:r>
              <a:rPr lang="en-US" dirty="0"/>
              <a:t>days of the completion of your most recent academic term.</a:t>
            </a:r>
          </a:p>
          <a:p>
            <a:r>
              <a:rPr lang="en-US" b="1" dirty="0"/>
              <a:t>Curriculum for Major </a:t>
            </a:r>
            <a:r>
              <a:rPr lang="en-US" dirty="0"/>
              <a:t>— Required if your curriculum has changed from the curriculum that was approved as a </a:t>
            </a:r>
            <a:r>
              <a:rPr lang="en-US" dirty="0" smtClean="0"/>
              <a:t/>
            </a:r>
            <a:br>
              <a:rPr lang="en-US" dirty="0" smtClean="0"/>
            </a:br>
            <a:r>
              <a:rPr lang="en-US" dirty="0" smtClean="0"/>
              <a:t>new </a:t>
            </a:r>
            <a:r>
              <a:rPr lang="en-US" dirty="0"/>
              <a:t>applicant</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title="Photo of IHS scholarship recipient"/>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629399" y="1879600"/>
            <a:ext cx="2514601"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9" name="Title 1"/>
          <p:cNvSpPr>
            <a:spLocks noGrp="1"/>
          </p:cNvSpPr>
          <p:nvPr>
            <p:ph type="title"/>
          </p:nvPr>
        </p:nvSpPr>
        <p:spPr/>
        <p:txBody>
          <a:bodyPr/>
          <a:lstStyle/>
          <a:p>
            <a:r>
              <a:rPr lang="en-US" altLang="en-US" dirty="0" smtClean="0">
                <a:latin typeface="Arial" pitchFamily="34" charset="0"/>
                <a:ea typeface="Geneva" pitchFamily="126" charset="-128"/>
              </a:rPr>
              <a:t>Missed Application Deadline</a:t>
            </a:r>
          </a:p>
        </p:txBody>
      </p:sp>
      <p:sp>
        <p:nvSpPr>
          <p:cNvPr id="3" name="Content Placeholder 2"/>
          <p:cNvSpPr>
            <a:spLocks noGrp="1"/>
          </p:cNvSpPr>
          <p:nvPr>
            <p:ph idx="1"/>
          </p:nvPr>
        </p:nvSpPr>
        <p:spPr/>
        <p:txBody>
          <a:bodyPr/>
          <a:lstStyle/>
          <a:p>
            <a:pPr marL="0" indent="0">
              <a:buNone/>
            </a:pPr>
            <a:r>
              <a:rPr lang="en-US" dirty="0"/>
              <a:t>Applicants who miss </a:t>
            </a:r>
            <a:r>
              <a:rPr lang="en-US" dirty="0" smtClean="0"/>
              <a:t>the February </a:t>
            </a:r>
            <a:r>
              <a:rPr lang="en-US" dirty="0"/>
              <a:t>28 scholarship </a:t>
            </a:r>
            <a:r>
              <a:rPr lang="en-US" dirty="0" smtClean="0"/>
              <a:t/>
            </a:r>
            <a:br>
              <a:rPr lang="en-US" dirty="0" smtClean="0"/>
            </a:br>
            <a:r>
              <a:rPr lang="en-US" dirty="0" smtClean="0"/>
              <a:t>extension </a:t>
            </a:r>
            <a:r>
              <a:rPr lang="en-US" dirty="0"/>
              <a:t>application deadline have three options:</a:t>
            </a:r>
          </a:p>
          <a:p>
            <a:r>
              <a:rPr lang="en-US" dirty="0"/>
              <a:t>Apply as a new applicant in your degree program.</a:t>
            </a:r>
          </a:p>
          <a:p>
            <a:r>
              <a:rPr lang="en-US" dirty="0"/>
              <a:t>Request a leave of absence for the next </a:t>
            </a:r>
            <a:r>
              <a:rPr lang="en-US" dirty="0" smtClean="0"/>
              <a:t/>
            </a:r>
            <a:br>
              <a:rPr lang="en-US" dirty="0" smtClean="0"/>
            </a:br>
            <a:r>
              <a:rPr lang="en-US" dirty="0" smtClean="0"/>
              <a:t>academic </a:t>
            </a:r>
            <a:r>
              <a:rPr lang="en-US" dirty="0"/>
              <a:t>year.</a:t>
            </a:r>
          </a:p>
          <a:p>
            <a:r>
              <a:rPr lang="en-US" dirty="0"/>
              <a:t>Decline additional scholarship funding</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dirty="0" smtClean="0">
                <a:latin typeface="Arial" pitchFamily="34" charset="0"/>
                <a:ea typeface="Geneva" pitchFamily="126" charset="-128"/>
              </a:rPr>
              <a:t>Support Staff</a:t>
            </a:r>
          </a:p>
        </p:txBody>
      </p:sp>
      <p:sp>
        <p:nvSpPr>
          <p:cNvPr id="2" name="Content Placeholder 1"/>
          <p:cNvSpPr>
            <a:spLocks noGrp="1"/>
          </p:cNvSpPr>
          <p:nvPr>
            <p:ph idx="1"/>
          </p:nvPr>
        </p:nvSpPr>
        <p:spPr>
          <a:xfrm>
            <a:off x="457200" y="1400175"/>
            <a:ext cx="8686800" cy="4894321"/>
          </a:xfrm>
        </p:spPr>
        <p:txBody>
          <a:bodyPr wrap="square" numCol="1" anchor="t" anchorCtr="0" compatLnSpc="1">
            <a:prstTxWarp prst="textNoShape">
              <a:avLst/>
            </a:prstTxWarp>
          </a:bodyPr>
          <a:lstStyle/>
          <a:p>
            <a:r>
              <a:rPr lang="en-US" altLang="en-US" sz="2200" b="1" dirty="0" smtClean="0">
                <a:latin typeface="Arial" pitchFamily="34" charset="0"/>
                <a:ea typeface="Geneva" pitchFamily="126" charset="-128"/>
              </a:rPr>
              <a:t>IHS Scholarship Program Analyst </a:t>
            </a:r>
            <a:r>
              <a:rPr lang="en-US" altLang="en-US" sz="2200" dirty="0" smtClean="0">
                <a:latin typeface="Arial" pitchFamily="34" charset="0"/>
                <a:ea typeface="Geneva" pitchFamily="126" charset="-128"/>
              </a:rPr>
              <a:t>— </a:t>
            </a:r>
            <a:r>
              <a:rPr lang="en-US" altLang="en-US" sz="2200" u="sng" dirty="0" smtClean="0">
                <a:latin typeface="Arial" pitchFamily="34" charset="0"/>
                <a:ea typeface="Geneva" pitchFamily="126" charset="-128"/>
                <a:hlinkClick r:id="rId3"/>
              </a:rPr>
              <a:t>www.ihs.gov/scholarship/contact/programanalysts</a:t>
            </a:r>
            <a:endParaRPr lang="en-US" altLang="en-US" sz="2200" u="sng" dirty="0" smtClean="0">
              <a:latin typeface="Arial" pitchFamily="34" charset="0"/>
              <a:ea typeface="Geneva" pitchFamily="126" charset="-128"/>
            </a:endParaRPr>
          </a:p>
          <a:p>
            <a:r>
              <a:rPr lang="en-US" altLang="en-US" sz="2200" b="1" dirty="0" smtClean="0">
                <a:latin typeface="Arial" pitchFamily="34" charset="0"/>
                <a:ea typeface="Geneva" pitchFamily="126" charset="-128"/>
              </a:rPr>
              <a:t>Area Scholarship Coordinator </a:t>
            </a:r>
            <a:r>
              <a:rPr lang="en-US" altLang="en-US" sz="2200" dirty="0" smtClean="0">
                <a:latin typeface="Arial" pitchFamily="34" charset="0"/>
                <a:ea typeface="Geneva" pitchFamily="126" charset="-128"/>
              </a:rPr>
              <a:t>— </a:t>
            </a:r>
            <a:r>
              <a:rPr lang="en-US" altLang="en-US" sz="2200" u="sng" dirty="0" smtClean="0">
                <a:latin typeface="Arial" pitchFamily="34" charset="0"/>
                <a:ea typeface="Geneva" pitchFamily="126" charset="-128"/>
                <a:hlinkClick r:id="rId4"/>
              </a:rPr>
              <a:t>www.ihs.gov/scholarship/contact/areascholarshipcoordinators</a:t>
            </a:r>
            <a:endParaRPr lang="en-US" altLang="en-US" sz="2200" dirty="0">
              <a:latin typeface="Arial" pitchFamily="34" charset="0"/>
              <a:ea typeface="Geneva" pitchFamily="126" charset="-128"/>
            </a:endParaRPr>
          </a:p>
          <a:p>
            <a:r>
              <a:rPr lang="en-US" altLang="en-US" sz="2200" b="1" dirty="0" smtClean="0">
                <a:latin typeface="Arial" pitchFamily="34" charset="0"/>
                <a:ea typeface="Geneva" pitchFamily="126" charset="-128"/>
              </a:rPr>
              <a:t>IHS Discipline Chief </a:t>
            </a:r>
            <a:r>
              <a:rPr lang="en-US" altLang="en-US" sz="2200" dirty="0" smtClean="0">
                <a:latin typeface="Arial" pitchFamily="34" charset="0"/>
                <a:ea typeface="Geneva" pitchFamily="126" charset="-128"/>
              </a:rPr>
              <a:t>— </a:t>
            </a:r>
            <a:r>
              <a:rPr lang="en-US" altLang="en-US" sz="2200" u="sng" dirty="0" smtClean="0">
                <a:latin typeface="Arial" pitchFamily="34" charset="0"/>
                <a:ea typeface="Geneva" pitchFamily="126" charset="-128"/>
                <a:hlinkClick r:id="rId5"/>
              </a:rPr>
              <a:t>www.ihs.gov/</a:t>
            </a:r>
            <a:r>
              <a:rPr lang="en-US" altLang="en-US" sz="2200" u="sng" dirty="0" smtClean="0">
                <a:solidFill>
                  <a:srgbClr val="0000FF"/>
                </a:solidFill>
                <a:latin typeface="Arial" pitchFamily="34" charset="0"/>
                <a:ea typeface="Geneva" pitchFamily="126" charset="-128"/>
                <a:hlinkClick r:id="rId5"/>
              </a:rPr>
              <a:t>scholarship</a:t>
            </a:r>
            <a:r>
              <a:rPr lang="en-US" altLang="en-US" sz="2200" u="sng" dirty="0" smtClean="0">
                <a:latin typeface="Arial" pitchFamily="34" charset="0"/>
                <a:ea typeface="Geneva" pitchFamily="126" charset="-128"/>
                <a:hlinkClick r:id="rId5"/>
              </a:rPr>
              <a:t>/contact/disciplinechiefs</a:t>
            </a:r>
            <a:endParaRPr lang="en-US" altLang="en-US" sz="2200" u="sng" dirty="0" smtClean="0">
              <a:latin typeface="Arial" pitchFamily="34" charset="0"/>
              <a:ea typeface="Geneva" pitchFamily="126" charset="-128"/>
            </a:endParaRPr>
          </a:p>
          <a:p>
            <a:pPr lvl="1">
              <a:spcBef>
                <a:spcPts val="1200"/>
              </a:spcBef>
              <a:spcAft>
                <a:spcPct val="0"/>
              </a:spcAft>
              <a:buFont typeface="Arial" pitchFamily="34" charset="0"/>
              <a:buNone/>
            </a:pPr>
            <a:r>
              <a:rPr lang="en-US" altLang="en-US" sz="2200" dirty="0" smtClean="0">
                <a:latin typeface="Arial" pitchFamily="34" charset="0"/>
                <a:ea typeface="Geneva" pitchFamily="126" charset="-128"/>
              </a:rPr>
              <a:t>For additional information:</a:t>
            </a:r>
          </a:p>
          <a:p>
            <a:r>
              <a:rPr lang="en-US" altLang="en-US" sz="2200" dirty="0" smtClean="0">
                <a:latin typeface="Arial" pitchFamily="34" charset="0"/>
                <a:ea typeface="Geneva" pitchFamily="126" charset="-128"/>
              </a:rPr>
              <a:t>Visit </a:t>
            </a:r>
            <a:r>
              <a:rPr lang="en-US" altLang="en-US" sz="2200" u="sng" dirty="0" smtClean="0">
                <a:latin typeface="Arial" pitchFamily="34" charset="0"/>
                <a:ea typeface="Geneva" pitchFamily="126" charset="-128"/>
                <a:hlinkClick r:id="rId6"/>
              </a:rPr>
              <a:t>www.ihs.gov/scholarship</a:t>
            </a:r>
            <a:r>
              <a:rPr lang="en-US" altLang="en-US" sz="2200" dirty="0" smtClean="0">
                <a:latin typeface="Arial" pitchFamily="34" charset="0"/>
                <a:ea typeface="Geneva" pitchFamily="126" charset="-128"/>
              </a:rPr>
              <a:t>.</a:t>
            </a:r>
          </a:p>
          <a:p>
            <a:r>
              <a:rPr lang="en-US" altLang="en-US" sz="2200" dirty="0" smtClean="0">
                <a:latin typeface="Arial" pitchFamily="34" charset="0"/>
                <a:ea typeface="Geneva" pitchFamily="126" charset="-128"/>
              </a:rPr>
              <a:t>Consult your Student Handbook; an online version is available on this website. </a:t>
            </a:r>
          </a:p>
          <a:p>
            <a:r>
              <a:rPr lang="en-US" altLang="en-US" sz="2200" dirty="0">
                <a:latin typeface="Arial" pitchFamily="34" charset="0"/>
                <a:ea typeface="Geneva" pitchFamily="126" charset="-128"/>
              </a:rPr>
              <a:t>Visit us on Facebook at Indian Health Service Scholarship Program</a:t>
            </a:r>
            <a:r>
              <a:rPr lang="en-US" altLang="en-US" sz="2200" dirty="0" smtClean="0">
                <a:latin typeface="Arial" pitchFamily="34" charset="0"/>
                <a:ea typeface="Geneva" pitchFamily="126" charset="-128"/>
              </a:rPr>
              <a:t>.</a:t>
            </a:r>
            <a:endParaRPr lang="en-US" altLang="en-US" sz="2200" dirty="0">
              <a:latin typeface="Arial" pitchFamily="34" charset="0"/>
              <a:ea typeface="Geneva" pitchFamily="126"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7ce68d24cf8742666c46859e8963cbe7926d3"/>
  <p:tag name="ISPRING_RESOURCE_PATHS_HASH_2" val="c7ce68d24cf8742666c46859e8963cbe7926d3"/>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4892</TotalTime>
  <Words>982</Words>
  <Application>Microsoft Office PowerPoint</Application>
  <PresentationFormat>On-screen Show (4:3)</PresentationFormat>
  <Paragraphs>73</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Default Theme</vt:lpstr>
      <vt:lpstr>Health Professions Scholarship</vt:lpstr>
      <vt:lpstr>Online Application</vt:lpstr>
      <vt:lpstr>Application — Supporting Documentation</vt:lpstr>
      <vt:lpstr>Supporting Documentation (cont.)</vt:lpstr>
      <vt:lpstr>Supporting Documentation (cont.)</vt:lpstr>
      <vt:lpstr>Supporting Documentation (cont.)</vt:lpstr>
      <vt:lpstr>Missed Application Deadline</vt:lpstr>
      <vt:lpstr>Support Staff</vt:lpstr>
    </vt:vector>
  </TitlesOfParts>
  <Company>IHS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 Recipient Orientation - Health Professions Application</dc:title>
  <dc:subject>Scholarship Recipient Orientation - Health Professions Application</dc:subject>
  <dc:creator>IHS</dc:creator>
  <cp:keywords>Scholarship Recipient Orientation Health Professions Application</cp:keywords>
  <cp:lastModifiedBy>Scott</cp:lastModifiedBy>
  <cp:revision>294</cp:revision>
  <dcterms:created xsi:type="dcterms:W3CDTF">2013-11-21T19:53:20Z</dcterms:created>
  <dcterms:modified xsi:type="dcterms:W3CDTF">2016-08-23T12:53:29Z</dcterms:modified>
</cp:coreProperties>
</file>