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66" r:id="rId2"/>
    <p:sldId id="272" r:id="rId3"/>
    <p:sldId id="273" r:id="rId4"/>
    <p:sldId id="274" r:id="rId5"/>
    <p:sldId id="308" r:id="rId6"/>
    <p:sldId id="275" r:id="rId7"/>
    <p:sldId id="276" r:id="rId8"/>
    <p:sldId id="277" r:id="rId9"/>
    <p:sldId id="278" r:id="rId10"/>
    <p:sldId id="283" r:id="rId11"/>
    <p:sldId id="279" r:id="rId12"/>
    <p:sldId id="280" r:id="rId13"/>
    <p:sldId id="281" r:id="rId14"/>
    <p:sldId id="282" r:id="rId15"/>
    <p:sldId id="304" r:id="rId16"/>
    <p:sldId id="305" r:id="rId17"/>
    <p:sldId id="309" r:id="rId18"/>
    <p:sldId id="307" r:id="rId19"/>
  </p:sldIdLst>
  <p:sldSz cx="9144000" cy="6858000" type="screen4x3"/>
  <p:notesSz cx="6858000" cy="9144000"/>
  <p:custDataLst>
    <p:tags r:id="rId21"/>
  </p:custDataLst>
  <p:defaultTextStyle>
    <a:defPPr>
      <a:defRPr lang="en-US"/>
    </a:defPPr>
    <a:lvl1pPr algn="l" defTabSz="457200" rtl="0" fontAlgn="base">
      <a:spcBef>
        <a:spcPct val="0"/>
      </a:spcBef>
      <a:spcAft>
        <a:spcPct val="0"/>
      </a:spcAft>
      <a:defRPr kern="1200">
        <a:solidFill>
          <a:schemeClr val="tx1"/>
        </a:solidFill>
        <a:latin typeface="Arial" pitchFamily="34" charset="0"/>
        <a:ea typeface="Geneva" pitchFamily="126" charset="-128"/>
        <a:cs typeface="+mn-cs"/>
      </a:defRPr>
    </a:lvl1pPr>
    <a:lvl2pPr marL="457200" algn="l" defTabSz="457200" rtl="0" fontAlgn="base">
      <a:spcBef>
        <a:spcPct val="0"/>
      </a:spcBef>
      <a:spcAft>
        <a:spcPct val="0"/>
      </a:spcAft>
      <a:defRPr kern="1200">
        <a:solidFill>
          <a:schemeClr val="tx1"/>
        </a:solidFill>
        <a:latin typeface="Arial" pitchFamily="34" charset="0"/>
        <a:ea typeface="Geneva" pitchFamily="126" charset="-128"/>
        <a:cs typeface="+mn-cs"/>
      </a:defRPr>
    </a:lvl2pPr>
    <a:lvl3pPr marL="914400" algn="l" defTabSz="457200" rtl="0" fontAlgn="base">
      <a:spcBef>
        <a:spcPct val="0"/>
      </a:spcBef>
      <a:spcAft>
        <a:spcPct val="0"/>
      </a:spcAft>
      <a:defRPr kern="1200">
        <a:solidFill>
          <a:schemeClr val="tx1"/>
        </a:solidFill>
        <a:latin typeface="Arial" pitchFamily="34" charset="0"/>
        <a:ea typeface="Geneva" pitchFamily="126" charset="-128"/>
        <a:cs typeface="+mn-cs"/>
      </a:defRPr>
    </a:lvl3pPr>
    <a:lvl4pPr marL="1371600" algn="l" defTabSz="457200" rtl="0" fontAlgn="base">
      <a:spcBef>
        <a:spcPct val="0"/>
      </a:spcBef>
      <a:spcAft>
        <a:spcPct val="0"/>
      </a:spcAft>
      <a:defRPr kern="1200">
        <a:solidFill>
          <a:schemeClr val="tx1"/>
        </a:solidFill>
        <a:latin typeface="Arial" pitchFamily="34" charset="0"/>
        <a:ea typeface="Geneva" pitchFamily="126" charset="-128"/>
        <a:cs typeface="+mn-cs"/>
      </a:defRPr>
    </a:lvl4pPr>
    <a:lvl5pPr marL="1828800" algn="l" defTabSz="457200" rtl="0" fontAlgn="base">
      <a:spcBef>
        <a:spcPct val="0"/>
      </a:spcBef>
      <a:spcAft>
        <a:spcPct val="0"/>
      </a:spcAft>
      <a:defRPr kern="1200">
        <a:solidFill>
          <a:schemeClr val="tx1"/>
        </a:solidFill>
        <a:latin typeface="Arial" pitchFamily="34" charset="0"/>
        <a:ea typeface="Geneva" pitchFamily="126" charset="-128"/>
        <a:cs typeface="+mn-cs"/>
      </a:defRPr>
    </a:lvl5pPr>
    <a:lvl6pPr marL="2286000" algn="l" defTabSz="914400" rtl="0" eaLnBrk="1" latinLnBrk="0" hangingPunct="1">
      <a:defRPr kern="1200">
        <a:solidFill>
          <a:schemeClr val="tx1"/>
        </a:solidFill>
        <a:latin typeface="Arial" pitchFamily="34" charset="0"/>
        <a:ea typeface="Geneva" pitchFamily="126" charset="-128"/>
        <a:cs typeface="+mn-cs"/>
      </a:defRPr>
    </a:lvl6pPr>
    <a:lvl7pPr marL="2743200" algn="l" defTabSz="914400" rtl="0" eaLnBrk="1" latinLnBrk="0" hangingPunct="1">
      <a:defRPr kern="1200">
        <a:solidFill>
          <a:schemeClr val="tx1"/>
        </a:solidFill>
        <a:latin typeface="Arial" pitchFamily="34" charset="0"/>
        <a:ea typeface="Geneva" pitchFamily="126" charset="-128"/>
        <a:cs typeface="+mn-cs"/>
      </a:defRPr>
    </a:lvl7pPr>
    <a:lvl8pPr marL="3200400" algn="l" defTabSz="914400" rtl="0" eaLnBrk="1" latinLnBrk="0" hangingPunct="1">
      <a:defRPr kern="1200">
        <a:solidFill>
          <a:schemeClr val="tx1"/>
        </a:solidFill>
        <a:latin typeface="Arial" pitchFamily="34" charset="0"/>
        <a:ea typeface="Geneva" pitchFamily="126" charset="-128"/>
        <a:cs typeface="+mn-cs"/>
      </a:defRPr>
    </a:lvl8pPr>
    <a:lvl9pPr marL="3657600" algn="l" defTabSz="914400" rtl="0" eaLnBrk="1" latinLnBrk="0" hangingPunct="1">
      <a:defRPr kern="1200">
        <a:solidFill>
          <a:schemeClr val="tx1"/>
        </a:solidFill>
        <a:latin typeface="Arial" pitchFamily="34" charset="0"/>
        <a:ea typeface="Geneva" pitchFamily="126" charset="-128"/>
        <a:cs typeface="+mn-cs"/>
      </a:defRPr>
    </a:lvl9pPr>
  </p:defaultTextStyle>
  <p:extLst>
    <p:ext uri="{EFAFB233-063F-42B5-8137-9DF3F51BA10A}">
      <p15:sldGuideLst xmlns:p15="http://schemas.microsoft.com/office/powerpoint/2012/main" xmlns="">
        <p15:guide id="1" orient="horz">
          <p15:clr>
            <a:srgbClr val="A4A3A4"/>
          </p15:clr>
        </p15:guide>
        <p15:guide id="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slie Miller" initials="LM" lastIdx="1" clrIdx="0">
    <p:extLst/>
  </p:cmAuthor>
  <p:cmAuthor id="2" name="Dee Ann" initials="" lastIdx="2" clrIdx="1"/>
  <p:cmAuthor id="3" name="Karen Lonesome"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5800"/>
    <a:srgbClr val="44642F"/>
    <a:srgbClr val="A58D02"/>
    <a:srgbClr val="8775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82690" autoAdjust="0"/>
  </p:normalViewPr>
  <p:slideViewPr>
    <p:cSldViewPr snapToGrid="0" showGuides="1">
      <p:cViewPr>
        <p:scale>
          <a:sx n="85" d="100"/>
          <a:sy n="85" d="100"/>
        </p:scale>
        <p:origin x="-456" y="234"/>
      </p:cViewPr>
      <p:guideLst>
        <p:guide orient="horz"/>
        <p:guide/>
      </p:guideLst>
    </p:cSldViewPr>
  </p:slideViewPr>
  <p:outlineViewPr>
    <p:cViewPr>
      <p:scale>
        <a:sx n="33" d="100"/>
        <a:sy n="33" d="100"/>
      </p:scale>
      <p:origin x="0" y="552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Geneva" pitchFamily="-126"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MS PGothic" pitchFamily="34" charset="-128"/>
              </a:defRPr>
            </a:lvl1pPr>
          </a:lstStyle>
          <a:p>
            <a:fld id="{55AF867E-D5B9-4708-B979-B008E258270E}" type="datetimeFigureOut">
              <a:rPr lang="en-US" altLang="en-US"/>
              <a:pPr/>
              <a:t>8/23/2016</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Geneva" pitchFamily="-126"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MS PGothic" pitchFamily="34" charset="-128"/>
              </a:defRPr>
            </a:lvl1pPr>
          </a:lstStyle>
          <a:p>
            <a:fld id="{247432CA-3249-4FC6-B68D-F65FCEB3B1AF}" type="slidenum">
              <a:rPr lang="en-US" altLang="en-US"/>
              <a:pPr/>
              <a:t>‹#›</a:t>
            </a:fld>
            <a:endParaRPr lang="en-US" altLang="en-US"/>
          </a:p>
        </p:txBody>
      </p:sp>
    </p:spTree>
    <p:extLst>
      <p:ext uri="{BB962C8B-B14F-4D97-AF65-F5344CB8AC3E}">
        <p14:creationId xmlns:p14="http://schemas.microsoft.com/office/powerpoint/2010/main" val="41904899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base"/>
            <a:r>
              <a:rPr lang="en-US" sz="1200" kern="1200" dirty="0" smtClean="0">
                <a:solidFill>
                  <a:schemeClr val="tx1"/>
                </a:solidFill>
                <a:effectLst/>
                <a:latin typeface="+mn-lt"/>
                <a:ea typeface="MS PGothic" pitchFamily="34" charset="-128"/>
                <a:cs typeface="MS PGothic" charset="0"/>
              </a:rPr>
              <a:t>Welcome to the Indian Health Service Scholarship Program orientation series. </a:t>
            </a:r>
          </a:p>
          <a:p>
            <a:pPr fontAlgn="base"/>
            <a:r>
              <a:rPr lang="en-US" sz="1200" kern="1200" dirty="0" smtClean="0">
                <a:solidFill>
                  <a:schemeClr val="tx1"/>
                </a:solidFill>
                <a:effectLst/>
                <a:latin typeface="+mn-lt"/>
                <a:ea typeface="MS PGothic" pitchFamily="34" charset="-128"/>
                <a:cs typeface="MS PGothic" charset="0"/>
              </a:rPr>
              <a:t> </a:t>
            </a:r>
          </a:p>
          <a:p>
            <a:pPr fontAlgn="base"/>
            <a:r>
              <a:rPr lang="en-US" sz="1200" kern="1200" dirty="0" smtClean="0">
                <a:solidFill>
                  <a:schemeClr val="tx1"/>
                </a:solidFill>
                <a:effectLst/>
                <a:latin typeface="+mn-lt"/>
                <a:ea typeface="MS PGothic" pitchFamily="34" charset="-128"/>
                <a:cs typeface="MS PGothic" charset="0"/>
              </a:rPr>
              <a:t>We developed this presentation to familiarize you with your responsibilities as a student and as a Health Professions scholarship recipient. The IHS Scholarship Program is dedicated to assisting you in achieving your educational and career goals. We hope this presentation will provide you with the foundation to excel in this program.</a:t>
            </a:r>
          </a:p>
          <a:p>
            <a:pPr fontAlgn="base"/>
            <a:endParaRPr lang="en-US" sz="1200" kern="1200" dirty="0" smtClean="0">
              <a:solidFill>
                <a:schemeClr val="tx1"/>
              </a:solidFill>
              <a:effectLst/>
              <a:latin typeface="+mn-lt"/>
              <a:ea typeface="MS PGothic" pitchFamily="34" charset="-128"/>
              <a:cs typeface="MS PGothic" charset="0"/>
            </a:endParaRPr>
          </a:p>
          <a:p>
            <a:pPr fontAlgn="base"/>
            <a:r>
              <a:rPr lang="en-US" sz="1200" kern="1200" dirty="0" smtClean="0">
                <a:solidFill>
                  <a:schemeClr val="tx1"/>
                </a:solidFill>
                <a:effectLst/>
                <a:latin typeface="+mn-lt"/>
                <a:ea typeface="MS PGothic" pitchFamily="34" charset="-128"/>
                <a:cs typeface="MS PGothic" charset="0"/>
              </a:rPr>
              <a:t>Today, we will provide you with an overview of the IHS Scholarship Program, the office staff available to assist you, information about the Health Professions scholarship, your contractual agreement to participate in our program and a look at the IHS Extern Program.</a:t>
            </a:r>
            <a:endParaRPr lang="en-US" sz="1200" kern="1200" dirty="0">
              <a:solidFill>
                <a:schemeClr val="tx1"/>
              </a:solidFill>
              <a:effectLst/>
              <a:latin typeface="+mn-lt"/>
              <a:ea typeface="MS PGothic" pitchFamily="34" charset="-128"/>
              <a:cs typeface="MS PGothic" charset="0"/>
            </a:endParaRPr>
          </a:p>
        </p:txBody>
      </p:sp>
      <p:sp>
        <p:nvSpPr>
          <p:cNvPr id="61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987AE6B2-C29D-4A97-BC78-6DD236759410}" type="slidenum">
              <a:rPr lang="en-US" altLang="en-US" sz="1200">
                <a:ea typeface="MS PGothic" pitchFamily="34" charset="-128"/>
              </a:rPr>
              <a:pPr eaLnBrk="1" hangingPunct="1"/>
              <a:t>1</a:t>
            </a:fld>
            <a:endParaRPr lang="en-US" altLang="en-US" sz="1200">
              <a:ea typeface="MS PGothic" pitchFamily="34" charset="-128"/>
            </a:endParaRPr>
          </a:p>
        </p:txBody>
      </p:sp>
    </p:spTree>
    <p:extLst>
      <p:ext uri="{BB962C8B-B14F-4D97-AF65-F5344CB8AC3E}">
        <p14:creationId xmlns:p14="http://schemas.microsoft.com/office/powerpoint/2010/main" val="235657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IHS pays</a:t>
            </a:r>
            <a:r>
              <a:rPr lang="en-US" altLang="en-US" baseline="0" dirty="0" smtClean="0"/>
              <a:t> your tuition directly to your school. You are required to provide your bursar’s office with a copy of your scholarship award letter notifying your school of your IHS scholarship. </a:t>
            </a:r>
            <a:r>
              <a:rPr lang="en-US" sz="1200" kern="1200" dirty="0" smtClean="0">
                <a:solidFill>
                  <a:schemeClr val="tx1"/>
                </a:solidFill>
                <a:effectLst/>
                <a:latin typeface="+mn-lt"/>
                <a:ea typeface="MS PGothic" pitchFamily="34" charset="-128"/>
                <a:cs typeface="MS PGothic" charset="0"/>
              </a:rPr>
              <a:t>You must also</a:t>
            </a:r>
            <a:r>
              <a:rPr lang="en-US" sz="1200" kern="1200" baseline="0" dirty="0" smtClean="0">
                <a:solidFill>
                  <a:schemeClr val="tx1"/>
                </a:solidFill>
                <a:effectLst/>
                <a:latin typeface="+mn-lt"/>
                <a:ea typeface="MS PGothic" pitchFamily="34" charset="-128"/>
                <a:cs typeface="MS PGothic" charset="0"/>
              </a:rPr>
              <a:t> </a:t>
            </a:r>
            <a:r>
              <a:rPr lang="en-US" sz="1200" kern="1200" dirty="0" smtClean="0">
                <a:solidFill>
                  <a:schemeClr val="tx1"/>
                </a:solidFill>
                <a:effectLst/>
                <a:latin typeface="+mn-lt"/>
                <a:ea typeface="MS PGothic" pitchFamily="34" charset="-128"/>
                <a:cs typeface="MS PGothic" charset="0"/>
              </a:rPr>
              <a:t>notify the program office if your school requires that third-party payers (such as the IHS Scholarship Program) register with the school in order to be billed directly for tuition.  </a:t>
            </a:r>
          </a:p>
          <a:p>
            <a:endParaRPr lang="en-US" altLang="en-US" sz="1200" kern="1200" baseline="0" dirty="0" smtClean="0">
              <a:solidFill>
                <a:schemeClr val="tx1"/>
              </a:solidFill>
              <a:effectLst/>
              <a:latin typeface="+mn-lt"/>
              <a:ea typeface="MS PGothic" pitchFamily="34" charset="-128"/>
              <a:cs typeface="MS PGothic"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While we encourage recipients to seek additional scholarship and grant options, the program </a:t>
            </a:r>
            <a:r>
              <a:rPr lang="en-US" sz="1200" kern="1200" dirty="0" smtClean="0">
                <a:solidFill>
                  <a:schemeClr val="tx1"/>
                </a:solidFill>
                <a:effectLst/>
                <a:latin typeface="+mn-lt"/>
                <a:ea typeface="MS PGothic" pitchFamily="34" charset="-128"/>
                <a:cs typeface="MS PGothic" charset="0"/>
              </a:rPr>
              <a:t>will deduct other sources of financial aid from the school invoice charges for tuition and fees before paying the rest. Your school may require you to sign a release form allowing IHS to receive information about other financial aid you receive. This form will need to be signed in order for IHS to confirm whether conflicts exist and allow for payment of tuition.</a:t>
            </a:r>
            <a:r>
              <a:rPr lang="en-US" sz="1200" kern="1200" baseline="0" dirty="0" smtClean="0">
                <a:solidFill>
                  <a:schemeClr val="tx1"/>
                </a:solidFill>
                <a:effectLst/>
                <a:latin typeface="+mn-lt"/>
                <a:ea typeface="MS PGothic" pitchFamily="34" charset="-128"/>
                <a:cs typeface="MS PGothic" charset="0"/>
              </a:rPr>
              <a:t> </a:t>
            </a:r>
            <a:r>
              <a:rPr lang="en-US" sz="1200" kern="1200" dirty="0" smtClean="0">
                <a:solidFill>
                  <a:schemeClr val="tx1"/>
                </a:solidFill>
                <a:effectLst/>
                <a:latin typeface="+mn-lt"/>
                <a:ea typeface="MS PGothic" pitchFamily="34" charset="-128"/>
                <a:cs typeface="MS PGothic" charset="0"/>
              </a:rPr>
              <a:t>Student loans are not included in this policy since the student will repay the loans following his or her graduation. </a:t>
            </a:r>
            <a:endParaRPr lang="en-US" dirty="0" smtClean="0">
              <a:effectLst/>
            </a:endParaRPr>
          </a:p>
          <a:p>
            <a:endParaRPr lang="en-US" altLang="en-US" dirty="0" smtClean="0"/>
          </a:p>
          <a:p>
            <a:endParaRPr lang="en-US" altLang="en-US" dirty="0" smtClean="0"/>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9C8F46A7-4F92-4CEC-A292-81C5532F77B8}" type="slidenum">
              <a:rPr lang="en-US" altLang="en-US" sz="1200">
                <a:ea typeface="MS PGothic" pitchFamily="34" charset="-128"/>
              </a:rPr>
              <a:pPr eaLnBrk="1" hangingPunct="1"/>
              <a:t>10</a:t>
            </a:fld>
            <a:endParaRPr lang="en-US" altLang="en-US" sz="1200">
              <a:ea typeface="MS PGothic" pitchFamily="34" charset="-128"/>
            </a:endParaRPr>
          </a:p>
        </p:txBody>
      </p:sp>
    </p:spTree>
    <p:extLst>
      <p:ext uri="{BB962C8B-B14F-4D97-AF65-F5344CB8AC3E}">
        <p14:creationId xmlns:p14="http://schemas.microsoft.com/office/powerpoint/2010/main" val="417152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 addition to a monthly stipend, your initial August payment will include a one-time payment, for Other Related Costs (ORC), which covers school-required books, laboratory expenses, the rental of dental, medical or optometric equipment and other miscellaneous educational expenses. The purchase of any equipment will not be covered. The program will reimburse recipients for any additional books required for your courses; however, you must provide an explanation and documentation of why these books were added. Finally, you will receive</a:t>
            </a:r>
            <a:r>
              <a:rPr lang="en-US" altLang="en-US" baseline="0" dirty="0" smtClean="0"/>
              <a:t> a set amount to assist with the cost of any tutoring services, travel expenses or post office box rental fees you may incur.</a:t>
            </a:r>
            <a:endParaRPr lang="en-US" altLang="en-US" dirty="0" smtClean="0"/>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9823689F-6AC0-4D13-B5AF-EB17F24CCC73}" type="slidenum">
              <a:rPr lang="en-US" altLang="en-US" sz="1200">
                <a:ea typeface="MS PGothic" pitchFamily="34" charset="-128"/>
              </a:rPr>
              <a:pPr eaLnBrk="1" hangingPunct="1"/>
              <a:t>11</a:t>
            </a:fld>
            <a:endParaRPr lang="en-US" altLang="en-US" sz="1200">
              <a:ea typeface="MS PGothic" pitchFamily="34" charset="-128"/>
            </a:endParaRPr>
          </a:p>
        </p:txBody>
      </p:sp>
    </p:spTree>
    <p:extLst>
      <p:ext uri="{BB962C8B-B14F-4D97-AF65-F5344CB8AC3E}">
        <p14:creationId xmlns:p14="http://schemas.microsoft.com/office/powerpoint/2010/main" val="2133796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monthly stipend is intended to assist with living expenses, including on-campus room and board fees. IHS will not pay the cost of on-campus dorm fees and/or meal plans as part of your school’s invoice. It is your responsibility to pay for these fees using your monthly stipend. IHS will not pay for school bookstore invoices; desktop or laptop computers, tablets or other devices whether purchased, leased or rented; health insurance; or travel expenses beyond the $300 payment provided as part of the ORC portion of your August payment.</a:t>
            </a:r>
          </a:p>
          <a:p>
            <a:r>
              <a:rPr lang="en-US" altLang="en-US" dirty="0" smtClean="0"/>
              <a:t> </a:t>
            </a:r>
          </a:p>
          <a:p>
            <a:r>
              <a:rPr lang="en-US" altLang="en-US" dirty="0" smtClean="0"/>
              <a:t>With regard to health or disability insurance, the educational institution will accept documentation from your Tribe or IHS facility confirming that you are eligible for health care and/or contract health care from/through our Indian health programs. If you find that the availability of health care services is inconvenient, you will be responsible for a separate health insurance policy (group or individual) while in school.</a:t>
            </a: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93A82593-DA06-495E-A851-0FA3C3AA3F12}" type="slidenum">
              <a:rPr lang="en-US" altLang="en-US" sz="1200">
                <a:ea typeface="MS PGothic" pitchFamily="34" charset="-128"/>
              </a:rPr>
              <a:pPr eaLnBrk="1" hangingPunct="1"/>
              <a:t>12</a:t>
            </a:fld>
            <a:endParaRPr lang="en-US" altLang="en-US" sz="1200">
              <a:ea typeface="MS PGothic" pitchFamily="34" charset="-128"/>
            </a:endParaRPr>
          </a:p>
        </p:txBody>
      </p:sp>
    </p:spTree>
    <p:extLst>
      <p:ext uri="{BB962C8B-B14F-4D97-AF65-F5344CB8AC3E}">
        <p14:creationId xmlns:p14="http://schemas.microsoft.com/office/powerpoint/2010/main" val="1895682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smtClean="0"/>
              <a:t>Please take note of the additional items that are not covered by your scholarship,</a:t>
            </a:r>
            <a:r>
              <a:rPr lang="en-US" baseline="0" dirty="0" smtClean="0"/>
              <a:t> including: membership dues for student societies and associations; tuition or fees for academic terms attended prior to receiving your scholarship award; uniforms; parking fines and credit card debt.</a:t>
            </a:r>
            <a:endParaRPr lang="en-US" dirty="0" smtClean="0"/>
          </a:p>
          <a:p>
            <a:pPr marL="342900" indent="-342900" eaLnBrk="1" hangingPunct="1">
              <a:spcBef>
                <a:spcPct val="0"/>
              </a:spcBef>
              <a:defRPr/>
            </a:pPr>
            <a:endParaRPr lang="en-US" altLang="en-US" dirty="0" smtClean="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6B5B28C0-C7FF-4E9C-8B74-64DB78D04A49}" type="slidenum">
              <a:rPr lang="en-US" altLang="en-US" sz="1200">
                <a:ea typeface="MS PGothic" pitchFamily="34" charset="-128"/>
              </a:rPr>
              <a:pPr eaLnBrk="1" hangingPunct="1"/>
              <a:t>13</a:t>
            </a:fld>
            <a:endParaRPr lang="en-US" altLang="en-US" sz="1200">
              <a:ea typeface="MS PGothic" pitchFamily="34" charset="-128"/>
            </a:endParaRPr>
          </a:p>
        </p:txBody>
      </p:sp>
    </p:spTree>
    <p:extLst>
      <p:ext uri="{BB962C8B-B14F-4D97-AF65-F5344CB8AC3E}">
        <p14:creationId xmlns:p14="http://schemas.microsoft.com/office/powerpoint/2010/main" val="661651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IHS Scholarship Program deducts federal taxes from your monthly stipend. The IHS Scholarship Program does not deduct taxes from the Other Related Costs (ORC) portion of your scholarship award, which is paid directly to you, including: Books and equipment; tutorial assistance; travel allowance and P.O. Box rental allowance provided as an annual lump sum payment with your initial August stipend. The program does not deduct taxes related to your award paid directly to your school. This includes your tuition, required fees and funding for summer school. </a:t>
            </a:r>
          </a:p>
          <a:p>
            <a:r>
              <a:rPr lang="en-US" altLang="en-US" dirty="0" smtClean="0"/>
              <a:t> </a:t>
            </a:r>
          </a:p>
          <a:p>
            <a:r>
              <a:rPr lang="en-US" altLang="en-US" dirty="0" smtClean="0"/>
              <a:t>Please contact a tax professional to inquire about any other tax liabilities associated with your financial aid package.</a:t>
            </a: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B762EA1D-EA71-49B1-B26C-7D5CBE587B7C}" type="slidenum">
              <a:rPr lang="en-US" altLang="en-US" sz="1200">
                <a:ea typeface="MS PGothic" pitchFamily="34" charset="-128"/>
              </a:rPr>
              <a:pPr eaLnBrk="1" hangingPunct="1"/>
              <a:t>14</a:t>
            </a:fld>
            <a:endParaRPr lang="en-US" altLang="en-US" sz="1200">
              <a:ea typeface="MS PGothic" pitchFamily="34" charset="-128"/>
            </a:endParaRPr>
          </a:p>
        </p:txBody>
      </p:sp>
    </p:spTree>
    <p:extLst>
      <p:ext uri="{BB962C8B-B14F-4D97-AF65-F5344CB8AC3E}">
        <p14:creationId xmlns:p14="http://schemas.microsoft.com/office/powerpoint/2010/main" val="698049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You must notify your Program Analyst immediately if you need to request a leave of absence during the current academic term or year. Please note that a leave of absence cannot last longer than a two-year period and you must update your status annually via the online application system during the scholarship extension application cycle. </a:t>
            </a: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6A5A9BE3-30E9-4E81-902C-0C319AB82276}" type="slidenum">
              <a:rPr lang="en-US" altLang="en-US" sz="1200">
                <a:ea typeface="MS PGothic" pitchFamily="34" charset="-128"/>
              </a:rPr>
              <a:pPr eaLnBrk="1" hangingPunct="1"/>
              <a:t>15</a:t>
            </a:fld>
            <a:endParaRPr lang="en-US" altLang="en-US" sz="1200">
              <a:ea typeface="MS PGothic" pitchFamily="34" charset="-128"/>
            </a:endParaRPr>
          </a:p>
        </p:txBody>
      </p:sp>
    </p:spTree>
    <p:extLst>
      <p:ext uri="{BB962C8B-B14F-4D97-AF65-F5344CB8AC3E}">
        <p14:creationId xmlns:p14="http://schemas.microsoft.com/office/powerpoint/2010/main" val="1699242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As a Health Professions scholarship recipient, you signed a contract agreeing to fulfill a service commitment as a health professional at an Indian health facility in exchange for our financial support of your education. We take this contract and the related policies and procedures very seriously.</a:t>
            </a:r>
          </a:p>
          <a:p>
            <a:r>
              <a:rPr lang="en-US" altLang="en-US" dirty="0" smtClean="0"/>
              <a:t> </a:t>
            </a:r>
          </a:p>
          <a:p>
            <a:r>
              <a:rPr lang="en-US" altLang="en-US" dirty="0" smtClean="0"/>
              <a:t>If you are unable to fulfill your academic requirements or service commitment, you will be found in breach of your contract and placed in default. The program will hold you liable for repayment of your award and any additional costs, as applicable to your individual situation.</a:t>
            </a: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E3C0E8C4-20A4-4C45-92F2-C4E0CBCEF868}" type="slidenum">
              <a:rPr lang="en-US" altLang="en-US" sz="1200">
                <a:ea typeface="MS PGothic" pitchFamily="34" charset="-128"/>
              </a:rPr>
              <a:pPr eaLnBrk="1" hangingPunct="1"/>
              <a:t>16</a:t>
            </a:fld>
            <a:endParaRPr lang="en-US" altLang="en-US" sz="1200">
              <a:ea typeface="MS PGothic" pitchFamily="34" charset="-128"/>
            </a:endParaRPr>
          </a:p>
        </p:txBody>
      </p:sp>
    </p:spTree>
    <p:extLst>
      <p:ext uri="{BB962C8B-B14F-4D97-AF65-F5344CB8AC3E}">
        <p14:creationId xmlns:p14="http://schemas.microsoft.com/office/powerpoint/2010/main" val="1923999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Your liability associated with being in breach of contract and placed in default is as follows:</a:t>
            </a:r>
          </a:p>
          <a:p>
            <a:r>
              <a:rPr lang="en-US" altLang="en-US" dirty="0" smtClean="0"/>
              <a:t> </a:t>
            </a:r>
          </a:p>
          <a:p>
            <a:r>
              <a:rPr lang="en-US" altLang="en-US" dirty="0" smtClean="0"/>
              <a:t>If you pursue an unapproved post-graduate clinical training program or fail to fulfill your service commitment in the health profession for which you received financial support, you will be liable to repay three times the amount of your scholarship funding, plus interest, within one year of the date that you’re placed in default.</a:t>
            </a: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D1A63DE7-CBCB-4DA5-BD6A-5F36A7E584DF}" type="slidenum">
              <a:rPr lang="en-US" altLang="en-US" sz="1200">
                <a:ea typeface="MS PGothic" pitchFamily="34" charset="-128"/>
              </a:rPr>
              <a:pPr eaLnBrk="1" hangingPunct="1"/>
              <a:t>17</a:t>
            </a:fld>
            <a:endParaRPr lang="en-US" altLang="en-US" sz="1200">
              <a:ea typeface="MS PGothic" pitchFamily="34" charset="-128"/>
            </a:endParaRPr>
          </a:p>
        </p:txBody>
      </p:sp>
    </p:spTree>
    <p:extLst>
      <p:ext uri="{BB962C8B-B14F-4D97-AF65-F5344CB8AC3E}">
        <p14:creationId xmlns:p14="http://schemas.microsoft.com/office/powerpoint/2010/main" val="2005248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Our staff is ready to assist you. </a:t>
            </a:r>
            <a:r>
              <a:rPr lang="en-US" altLang="en-US" dirty="0" smtClean="0"/>
              <a:t>Please contact us at (301) 443-6197 or access the Contact Us page at </a:t>
            </a:r>
            <a:r>
              <a:rPr lang="en-US" altLang="en-US" dirty="0" err="1" smtClean="0"/>
              <a:t>ihs.gov</a:t>
            </a:r>
            <a:r>
              <a:rPr lang="en-US" altLang="en-US" dirty="0" smtClean="0"/>
              <a:t>/scholarship to find the email address you need.</a:t>
            </a:r>
          </a:p>
          <a:p>
            <a:r>
              <a:rPr lang="en-US" altLang="en-US" dirty="0" smtClean="0"/>
              <a:t> </a:t>
            </a:r>
          </a:p>
          <a:p>
            <a:r>
              <a:rPr lang="en-US" altLang="en-US" dirty="0" smtClean="0"/>
              <a:t>Please review the post-graduate clinical training and service commitment orientation PPT if you are on schedule to complete your degree or enter post-graduation clinical training at the end of this academic year. That presentation will provide you with information in preparation for graduation and to begin a residency/training program or service commitment.</a:t>
            </a: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D91E075D-2615-4B98-964F-08C801061938}" type="slidenum">
              <a:rPr lang="en-US" altLang="en-US" sz="1200">
                <a:ea typeface="MS PGothic" pitchFamily="34" charset="-128"/>
              </a:rPr>
              <a:pPr eaLnBrk="1" hangingPunct="1"/>
              <a:t>18</a:t>
            </a:fld>
            <a:endParaRPr lang="en-US" altLang="en-US" sz="1200">
              <a:ea typeface="MS PGothic" pitchFamily="34" charset="-128"/>
            </a:endParaRPr>
          </a:p>
        </p:txBody>
      </p:sp>
    </p:spTree>
    <p:extLst>
      <p:ext uri="{BB962C8B-B14F-4D97-AF65-F5344CB8AC3E}">
        <p14:creationId xmlns:p14="http://schemas.microsoft.com/office/powerpoint/2010/main" val="1744028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Since 1955, the Indian Health Service has been at the forefront of providing health care in Native communities. As we’ve grown, our focus continues to center on addressing the health care needs of American Indians and Alaska Natives. Our mission:</a:t>
            </a:r>
            <a:r>
              <a:rPr lang="en-US" altLang="en-US" baseline="0" dirty="0" smtClean="0"/>
              <a:t> </a:t>
            </a:r>
            <a:r>
              <a:rPr lang="en-US" altLang="en-US" dirty="0" smtClean="0"/>
              <a:t>To raise the physical, mental, social and spiritual health of American Indians and Alaska Natives to the highest level.</a:t>
            </a:r>
          </a:p>
          <a:p>
            <a:r>
              <a:rPr lang="en-US" altLang="en-US" dirty="0" smtClean="0"/>
              <a:t> </a:t>
            </a:r>
          </a:p>
          <a:p>
            <a:r>
              <a:rPr lang="en-US" altLang="en-US" dirty="0" smtClean="0"/>
              <a:t>As an IHS scholarship recipient, you have agreed to support this mission as part of your journey from health profession student to health care provider. Your dedication to your studies and this program are an important part of our success and the success of providing quality health care to Native communities.</a:t>
            </a:r>
          </a:p>
        </p:txBody>
      </p:sp>
      <p:sp>
        <p:nvSpPr>
          <p:cNvPr id="81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794072B1-5B5E-4BAA-A0DC-FB3F4E1D37A3}" type="slidenum">
              <a:rPr lang="en-US" altLang="en-US" sz="1200">
                <a:ea typeface="MS PGothic" pitchFamily="34" charset="-128"/>
              </a:rPr>
              <a:pPr eaLnBrk="1" hangingPunct="1"/>
              <a:t>2</a:t>
            </a:fld>
            <a:endParaRPr lang="en-US" altLang="en-US" sz="1200">
              <a:ea typeface="MS PGothic" pitchFamily="34" charset="-128"/>
            </a:endParaRPr>
          </a:p>
        </p:txBody>
      </p:sp>
    </p:spTree>
    <p:extLst>
      <p:ext uri="{BB962C8B-B14F-4D97-AF65-F5344CB8AC3E}">
        <p14:creationId xmlns:p14="http://schemas.microsoft.com/office/powerpoint/2010/main" val="742547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IHS has a three-fold purpose, the tenets of which are interconnected and support each other. By helping students achieve their health education goals, we are providing health services to Native people and training future leaders of the Indian health system.</a:t>
            </a: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4FD4ADBA-551C-4D1D-A80B-475B15C22FE5}" type="slidenum">
              <a:rPr lang="en-US" altLang="en-US" sz="1200">
                <a:ea typeface="MS PGothic" pitchFamily="34" charset="-128"/>
              </a:rPr>
              <a:pPr eaLnBrk="1" hangingPunct="1"/>
              <a:t>3</a:t>
            </a:fld>
            <a:endParaRPr lang="en-US" altLang="en-US" sz="1200">
              <a:ea typeface="MS PGothic" pitchFamily="34" charset="-128"/>
            </a:endParaRPr>
          </a:p>
        </p:txBody>
      </p:sp>
    </p:spTree>
    <p:extLst>
      <p:ext uri="{BB962C8B-B14F-4D97-AF65-F5344CB8AC3E}">
        <p14:creationId xmlns:p14="http://schemas.microsoft.com/office/powerpoint/2010/main" val="967687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Scholarship Program Branch Chief, </a:t>
            </a:r>
            <a:r>
              <a:rPr lang="en-US" altLang="en-US" dirty="0" err="1" smtClean="0"/>
              <a:t>Reta</a:t>
            </a:r>
            <a:r>
              <a:rPr lang="en-US" altLang="en-US" baseline="0" dirty="0" smtClean="0"/>
              <a:t> Brewer, </a:t>
            </a:r>
            <a:r>
              <a:rPr lang="en-US" altLang="en-US" dirty="0" smtClean="0"/>
              <a:t>heads the program and is supported by three full-time Program Analysts: Christopher</a:t>
            </a:r>
            <a:r>
              <a:rPr lang="en-US" altLang="en-US" baseline="0" dirty="0" smtClean="0"/>
              <a:t> Eagle Hawk</a:t>
            </a:r>
            <a:r>
              <a:rPr lang="en-US" altLang="en-US" dirty="0" smtClean="0"/>
              <a:t>, Eric Pinto and </a:t>
            </a:r>
            <a:r>
              <a:rPr lang="en-US" altLang="en-US" dirty="0" err="1" smtClean="0"/>
              <a:t>Vickye</a:t>
            </a:r>
            <a:r>
              <a:rPr lang="en-US" altLang="en-US" dirty="0" smtClean="0"/>
              <a:t> Santiago, as well as Staff Analyst Gladys Hughes. Each scholarship recipient is assigned a Program Analyst according to their health profession degree program. The analysts are tasked with providing day-to-day support necessary to successfully transition Health Professions scholarship recipients as they begin their careers as health professionals at Indian health facilities.</a:t>
            </a:r>
          </a:p>
        </p:txBody>
      </p:sp>
      <p:sp>
        <p:nvSpPr>
          <p:cNvPr id="122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C4ED43A6-B414-4615-97B7-CBCE81C0CAAC}" type="slidenum">
              <a:rPr lang="en-US" altLang="en-US" sz="1200">
                <a:ea typeface="MS PGothic" pitchFamily="34" charset="-128"/>
              </a:rPr>
              <a:pPr eaLnBrk="1" hangingPunct="1"/>
              <a:t>4</a:t>
            </a:fld>
            <a:endParaRPr lang="en-US" altLang="en-US" sz="1200">
              <a:ea typeface="MS PGothic" pitchFamily="34" charset="-128"/>
            </a:endParaRPr>
          </a:p>
        </p:txBody>
      </p:sp>
    </p:spTree>
    <p:extLst>
      <p:ext uri="{BB962C8B-B14F-4D97-AF65-F5344CB8AC3E}">
        <p14:creationId xmlns:p14="http://schemas.microsoft.com/office/powerpoint/2010/main" val="1030204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IHS Scholarship Program has established a number of communication tools, including our website, Facebook page, </a:t>
            </a:r>
            <a:r>
              <a:rPr lang="en-US" altLang="en-US" dirty="0" err="1" smtClean="0"/>
              <a:t>eNewsletter</a:t>
            </a:r>
            <a:r>
              <a:rPr lang="en-US" altLang="en-US" dirty="0" smtClean="0"/>
              <a:t> series and handbooks to inform scholarship recipients of program policies and procedures, application requirements and deadlines, Extern Program opportunities and updated news and information. We recommend that you take advantage of these helpful tools to ensure you meet your requirements as an IHS scholarship recipient.</a:t>
            </a:r>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F4B52C1A-B008-4ED3-B88F-5A1F0DC3A265}" type="slidenum">
              <a:rPr lang="en-US" altLang="en-US" sz="1200">
                <a:ea typeface="MS PGothic" pitchFamily="34" charset="-128"/>
              </a:rPr>
              <a:pPr eaLnBrk="1" hangingPunct="1"/>
              <a:t>5</a:t>
            </a:fld>
            <a:endParaRPr lang="en-US" altLang="en-US" sz="1200">
              <a:ea typeface="MS PGothic" pitchFamily="34" charset="-128"/>
            </a:endParaRPr>
          </a:p>
        </p:txBody>
      </p:sp>
    </p:spTree>
    <p:extLst>
      <p:ext uri="{BB962C8B-B14F-4D97-AF65-F5344CB8AC3E}">
        <p14:creationId xmlns:p14="http://schemas.microsoft.com/office/powerpoint/2010/main" val="1628659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Our Health Professions scholarship prepares you for the completion of your degree and, if needed, post-graduate clinical training,</a:t>
            </a:r>
            <a:r>
              <a:rPr lang="en-US" altLang="en-US" baseline="0" dirty="0" smtClean="0"/>
              <a:t> </a:t>
            </a:r>
            <a:r>
              <a:rPr lang="en-US" altLang="en-US" dirty="0" smtClean="0"/>
              <a:t>leading to fulfillment of your service commitment at an Indian health facility.</a:t>
            </a:r>
          </a:p>
          <a:p>
            <a:pPr eaLnBrk="1" hangingPunct="1">
              <a:spcBef>
                <a:spcPct val="0"/>
              </a:spcBef>
            </a:pPr>
            <a:endParaRPr lang="en-US" altLang="en-US" dirty="0" smtClean="0"/>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B77C36BB-6554-4221-A230-80C76A6F1CFD}" type="slidenum">
              <a:rPr lang="en-US" altLang="en-US" sz="1200">
                <a:ea typeface="MS PGothic" pitchFamily="34" charset="-128"/>
              </a:rPr>
              <a:pPr eaLnBrk="1" hangingPunct="1"/>
              <a:t>6</a:t>
            </a:fld>
            <a:endParaRPr lang="en-US" altLang="en-US" sz="1200">
              <a:ea typeface="MS PGothic" pitchFamily="34" charset="-128"/>
            </a:endParaRPr>
          </a:p>
        </p:txBody>
      </p:sp>
    </p:spTree>
    <p:extLst>
      <p:ext uri="{BB962C8B-B14F-4D97-AF65-F5344CB8AC3E}">
        <p14:creationId xmlns:p14="http://schemas.microsoft.com/office/powerpoint/2010/main" val="1906457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You must meet these academic requirements to maintain your eligibility. You must also receive prior approval from the Branch Chief should you need to change your enrollment status as a full-time or part-time student or reduce your hours to the point where your graduation date is altered. Doing so without approval can result in a breach of contract and placement in default. </a:t>
            </a:r>
          </a:p>
          <a:p>
            <a:r>
              <a:rPr lang="en-US" altLang="en-US" dirty="0" smtClean="0"/>
              <a:t> </a:t>
            </a:r>
          </a:p>
          <a:p>
            <a:r>
              <a:rPr lang="en-US" altLang="en-US" dirty="0" smtClean="0"/>
              <a:t>If you are having trouble maintaining eligibility, you must contact your Program Analyst immediately and submit the appropriate documentation outlining any issues you are experiencing.</a:t>
            </a: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BBC50786-BBFE-44A3-A446-DBC2D4D8B127}" type="slidenum">
              <a:rPr lang="en-US" altLang="en-US" sz="1200">
                <a:ea typeface="MS PGothic" pitchFamily="34" charset="-128"/>
              </a:rPr>
              <a:pPr eaLnBrk="1" hangingPunct="1"/>
              <a:t>7</a:t>
            </a:fld>
            <a:endParaRPr lang="en-US" altLang="en-US" sz="1200">
              <a:ea typeface="MS PGothic" pitchFamily="34" charset="-128"/>
            </a:endParaRPr>
          </a:p>
        </p:txBody>
      </p:sp>
    </p:spTree>
    <p:extLst>
      <p:ext uri="{BB962C8B-B14F-4D97-AF65-F5344CB8AC3E}">
        <p14:creationId xmlns:p14="http://schemas.microsoft.com/office/powerpoint/2010/main" val="1372298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S PGothic" pitchFamily="34" charset="-128"/>
                <a:cs typeface="MS PGothic" charset="0"/>
              </a:rPr>
              <a:t>Recipients receive financial support from the IHS Scholarship Program through payment of tuition and required fees, including lab and health unit fees, as well as a monthly stipend to assist with education and living expenses. You will receive this stipend for a 12-month period beginning August 19 (through July 31) or through your graduation date. The estimated stipend will be no less than $1,500 per month if you are a full-time student or $750 if you are a part-time student. The stipend helps cover additional education and living expenses and is deposited into your account via direct deposit at the end of each month. Please note: IHS will only cover the cost of a basic parking permit as required to park on campus. You will be responsible for additional costs if you upgrade your permit to allow parking closer to your classes.</a:t>
            </a:r>
          </a:p>
          <a:p>
            <a:r>
              <a:rPr lang="en-US" sz="1200" kern="1200" dirty="0" smtClean="0">
                <a:solidFill>
                  <a:schemeClr val="tx1"/>
                </a:solidFill>
                <a:effectLst/>
                <a:latin typeface="+mn-lt"/>
                <a:ea typeface="MS PGothic" pitchFamily="34" charset="-128"/>
                <a:cs typeface="MS PGothic" charset="0"/>
              </a:rPr>
              <a:t> </a:t>
            </a:r>
          </a:p>
          <a:p>
            <a:r>
              <a:rPr lang="en-US" sz="1200" kern="1200" dirty="0" smtClean="0">
                <a:solidFill>
                  <a:schemeClr val="tx1"/>
                </a:solidFill>
                <a:effectLst/>
                <a:latin typeface="+mn-lt"/>
                <a:ea typeface="MS PGothic" pitchFamily="34" charset="-128"/>
                <a:cs typeface="MS PGothic" charset="0"/>
              </a:rPr>
              <a:t>You are required to complete the courses outlined on the Course Curriculum Verification form and corresponding Curriculum for Major submitted with your application when you first applied and received your initial scholarship award. You must contact your Program Analyst immediately if you encounter any situations that would prohibit you from continuing with your outlined curriculum. Any undocumented discrepancies between these forms and your official transcript can result in a loss of your scholarship.</a:t>
            </a:r>
            <a:endParaRPr lang="en-US" sz="1200" kern="1200" dirty="0">
              <a:solidFill>
                <a:schemeClr val="tx1"/>
              </a:solidFill>
              <a:effectLst/>
              <a:latin typeface="+mn-lt"/>
              <a:ea typeface="MS PGothic" pitchFamily="34" charset="-128"/>
              <a:cs typeface="MS PGothic"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7958376A-4551-4EFF-9BDB-265772F7F7ED}" type="slidenum">
              <a:rPr lang="en-US" altLang="en-US" sz="1200">
                <a:ea typeface="MS PGothic" pitchFamily="34" charset="-128"/>
              </a:rPr>
              <a:pPr eaLnBrk="1" hangingPunct="1"/>
              <a:t>8</a:t>
            </a:fld>
            <a:endParaRPr lang="en-US" altLang="en-US" sz="1200">
              <a:ea typeface="MS PGothic" pitchFamily="34" charset="-128"/>
            </a:endParaRPr>
          </a:p>
        </p:txBody>
      </p:sp>
    </p:spTree>
    <p:extLst>
      <p:ext uri="{BB962C8B-B14F-4D97-AF65-F5344CB8AC3E}">
        <p14:creationId xmlns:p14="http://schemas.microsoft.com/office/powerpoint/2010/main" val="245781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S PGothic" pitchFamily="34" charset="-128"/>
                <a:cs typeface="MS PGothic" charset="0"/>
              </a:rPr>
              <a:t>You are also eligible to receive financial assistance for the full cost of summer school tuition and fees. You must submit a Summer School Request form no later than April 22</a:t>
            </a:r>
            <a:r>
              <a:rPr lang="en-US" sz="1200" kern="1200" baseline="0" dirty="0" smtClean="0">
                <a:solidFill>
                  <a:schemeClr val="tx1"/>
                </a:solidFill>
                <a:effectLst/>
                <a:latin typeface="+mn-lt"/>
                <a:ea typeface="MS PGothic" pitchFamily="34" charset="-128"/>
                <a:cs typeface="MS PGothic" charset="0"/>
              </a:rPr>
              <a:t> </a:t>
            </a:r>
            <a:r>
              <a:rPr lang="en-US" sz="1200" kern="1200" dirty="0" smtClean="0">
                <a:solidFill>
                  <a:schemeClr val="tx1"/>
                </a:solidFill>
                <a:effectLst/>
                <a:latin typeface="+mn-lt"/>
                <a:ea typeface="MS PGothic" pitchFamily="34" charset="-128"/>
                <a:cs typeface="MS PGothic" charset="0"/>
              </a:rPr>
              <a:t>to be approved for financial assistance; this includes recipients enrolled in yearlong programs. You must also attach a Curriculum for Major form and documentation of summer school tuition and fees. Official transcripts must be submitted after all summer sessions are completed.</a:t>
            </a:r>
            <a:endParaRPr lang="en-US" sz="1200" kern="1200" dirty="0">
              <a:solidFill>
                <a:schemeClr val="tx1"/>
              </a:solidFill>
              <a:effectLst/>
              <a:latin typeface="+mn-lt"/>
              <a:ea typeface="MS PGothic" pitchFamily="34" charset="-128"/>
              <a:cs typeface="MS PGothic"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B5C06A67-5632-4E28-87FF-EAE491C846AB}" type="slidenum">
              <a:rPr lang="en-US" altLang="en-US" sz="1200">
                <a:ea typeface="MS PGothic" pitchFamily="34" charset="-128"/>
              </a:rPr>
              <a:pPr eaLnBrk="1" hangingPunct="1"/>
              <a:t>9</a:t>
            </a:fld>
            <a:endParaRPr lang="en-US" altLang="en-US" sz="1200">
              <a:ea typeface="MS PGothic" pitchFamily="34" charset="-128"/>
            </a:endParaRPr>
          </a:p>
        </p:txBody>
      </p:sp>
    </p:spTree>
    <p:extLst>
      <p:ext uri="{BB962C8B-B14F-4D97-AF65-F5344CB8AC3E}">
        <p14:creationId xmlns:p14="http://schemas.microsoft.com/office/powerpoint/2010/main" val="12337769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685800" y="3690667"/>
            <a:ext cx="7772400" cy="574498"/>
          </a:xfrm>
          <a:prstGeom prst="rect">
            <a:avLst/>
          </a:prstGeom>
        </p:spPr>
        <p:txBody>
          <a:bodyPr anchor="t"/>
          <a:lstStyle>
            <a:lvl1pPr algn="r">
              <a:defRPr sz="3000" b="0">
                <a:solidFill>
                  <a:srgbClr val="FFFFFF"/>
                </a:solidFill>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685800" y="4322728"/>
            <a:ext cx="7772400" cy="459269"/>
          </a:xfrm>
          <a:prstGeom prst="rect">
            <a:avLst/>
          </a:prstGeom>
        </p:spPr>
        <p:txBody>
          <a:bodyPr/>
          <a:lstStyle>
            <a:lvl1pPr marL="0" indent="0" algn="r">
              <a:buNone/>
              <a:defRPr i="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1099937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228600" marR="0" indent="-228600" algn="l" defTabSz="457200" rtl="0" eaLnBrk="0" fontAlgn="base" latinLnBrk="0" hangingPunct="0">
              <a:lnSpc>
                <a:spcPct val="100000"/>
              </a:lnSpc>
              <a:spcBef>
                <a:spcPct val="20000"/>
              </a:spcBef>
              <a:spcAft>
                <a:spcPts val="400"/>
              </a:spcAft>
              <a:buClrTx/>
              <a:buSzTx/>
              <a:buFont typeface="Arial" charset="0"/>
              <a:buChar char="•"/>
              <a:tabLst/>
              <a:defRPr/>
            </a:lvl1pPr>
            <a:lvl2pPr marL="233363" indent="-233363">
              <a:spcAft>
                <a:spcPts val="600"/>
              </a:spcAft>
              <a:defRPr/>
            </a:lvl2pPr>
            <a:lvl3pPr marL="457200" marR="0" indent="-228600" algn="l" defTabSz="457200" rtl="0" eaLnBrk="0" fontAlgn="base" latinLnBrk="0" hangingPunct="0">
              <a:lnSpc>
                <a:spcPct val="100000"/>
              </a:lnSpc>
              <a:spcBef>
                <a:spcPct val="20000"/>
              </a:spcBef>
              <a:spcAft>
                <a:spcPts val="400"/>
              </a:spcAft>
              <a:buClrTx/>
              <a:buSzTx/>
              <a:buFont typeface="Lucida Grande" charset="0"/>
              <a:buChar char="–"/>
              <a:tabLst/>
              <a:defRPr/>
            </a:lvl3pPr>
            <a:lvl4pPr marL="685800" marR="0" indent="-228600" algn="l" defTabSz="457200" rtl="0" eaLnBrk="0" fontAlgn="base" latinLnBrk="0" hangingPunct="0">
              <a:lnSpc>
                <a:spcPct val="100000"/>
              </a:lnSpc>
              <a:spcBef>
                <a:spcPct val="20000"/>
              </a:spcBef>
              <a:spcAft>
                <a:spcPct val="0"/>
              </a:spcAft>
              <a:buClrTx/>
              <a:buSzTx/>
              <a:buFont typeface="Lucida Grande" charset="0"/>
              <a:buChar char="»"/>
              <a:tabLst/>
              <a:defRPr/>
            </a:lvl4pPr>
          </a:lstStyle>
          <a:p>
            <a:pPr marL="228600" marR="0" lvl="0" indent="-228600" algn="l" defTabSz="457200" rtl="0" eaLnBrk="0" fontAlgn="base" latinLnBrk="0" hangingPunct="0">
              <a:lnSpc>
                <a:spcPct val="100000"/>
              </a:lnSpc>
              <a:spcBef>
                <a:spcPct val="20000"/>
              </a:spcBef>
              <a:spcAft>
                <a:spcPts val="400"/>
              </a:spcAft>
              <a:buClrTx/>
              <a:buSzTx/>
              <a:buFont typeface="Arial" charset="0"/>
              <a:buChar char="•"/>
              <a:tabLst/>
              <a:defRPr/>
            </a:pPr>
            <a:r>
              <a:rPr kumimoji="0" lang="en-US" sz="2300" b="0" i="0" u="none" strike="noStrike" kern="1200" cap="none" spc="-10" normalizeH="0" baseline="0" noProof="0" dirty="0" smtClean="0">
                <a:ln>
                  <a:noFill/>
                </a:ln>
                <a:solidFill>
                  <a:prstClr val="black"/>
                </a:solidFill>
                <a:effectLst/>
                <a:uLnTx/>
                <a:uFillTx/>
                <a:latin typeface="Arial"/>
                <a:ea typeface="Geneva" charset="0"/>
                <a:cs typeface="Arial"/>
              </a:rPr>
              <a:t>Click to edit Master text styles</a:t>
            </a:r>
          </a:p>
          <a:p>
            <a:pPr marL="457200" marR="0" lvl="2" indent="-228600" algn="l" defTabSz="457200" rtl="0" eaLnBrk="0" fontAlgn="base" latinLnBrk="0" hangingPunct="0">
              <a:lnSpc>
                <a:spcPct val="100000"/>
              </a:lnSpc>
              <a:spcBef>
                <a:spcPct val="20000"/>
              </a:spcBef>
              <a:spcAft>
                <a:spcPts val="400"/>
              </a:spcAft>
              <a:buClrTx/>
              <a:buSzTx/>
              <a:buFont typeface="Lucida Grande" charset="0"/>
              <a:buChar char="–"/>
              <a:tabLst/>
              <a:defRPr/>
            </a:pPr>
            <a:r>
              <a:rPr kumimoji="0" lang="en-US" sz="2100" b="0" i="0" u="none" strike="noStrike" kern="1200" cap="none" spc="-10" normalizeH="0" baseline="0" noProof="0" dirty="0" smtClean="0">
                <a:ln>
                  <a:noFill/>
                </a:ln>
                <a:solidFill>
                  <a:prstClr val="black"/>
                </a:solidFill>
                <a:effectLst/>
                <a:uLnTx/>
                <a:uFillTx/>
                <a:latin typeface="Arial"/>
                <a:ea typeface="Geneva" charset="0"/>
                <a:cs typeface="Arial"/>
              </a:rPr>
              <a:t>Second level</a:t>
            </a:r>
          </a:p>
          <a:p>
            <a:pPr marL="685800" marR="0" lvl="3" indent="-228600" algn="l" defTabSz="457200" rtl="0" eaLnBrk="0" fontAlgn="base" latinLnBrk="0" hangingPunct="0">
              <a:lnSpc>
                <a:spcPct val="100000"/>
              </a:lnSpc>
              <a:spcBef>
                <a:spcPct val="20000"/>
              </a:spcBef>
              <a:spcAft>
                <a:spcPct val="0"/>
              </a:spcAft>
              <a:buClrTx/>
              <a:buSzTx/>
              <a:buFont typeface="Lucida Grande" charset="0"/>
              <a:buChar char="»"/>
              <a:tabLst/>
              <a:defRPr/>
            </a:pPr>
            <a:r>
              <a:rPr kumimoji="0" lang="en-US" sz="2100" b="0" i="0" u="none" strike="noStrike" kern="1200" cap="none" spc="0" normalizeH="0" baseline="0" noProof="0" dirty="0" smtClean="0">
                <a:ln>
                  <a:noFill/>
                </a:ln>
                <a:solidFill>
                  <a:prstClr val="black"/>
                </a:solidFill>
                <a:effectLst/>
                <a:uLnTx/>
                <a:uFillTx/>
                <a:latin typeface="Arial"/>
                <a:ea typeface="Geneva" charset="0"/>
                <a:cs typeface="Arial"/>
              </a:rPr>
              <a:t>Third level</a:t>
            </a:r>
          </a:p>
        </p:txBody>
      </p:sp>
    </p:spTree>
    <p:extLst>
      <p:ext uri="{BB962C8B-B14F-4D97-AF65-F5344CB8AC3E}">
        <p14:creationId xmlns:p14="http://schemas.microsoft.com/office/powerpoint/2010/main" val="33390053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3"/>
          <p:cNvSpPr>
            <a:spLocks noGrp="1"/>
          </p:cNvSpPr>
          <p:nvPr>
            <p:ph type="title"/>
          </p:nvPr>
        </p:nvSpPr>
        <p:spPr>
          <a:xfrm>
            <a:off x="2431600" y="3200400"/>
            <a:ext cx="6400800" cy="457200"/>
          </a:xfrm>
        </p:spPr>
        <p:txBody>
          <a:bodyPr anchor="ctr"/>
          <a:lstStyle>
            <a:lvl1pPr algn="ctr">
              <a:defRPr sz="3600" b="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166976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a:xfrm>
            <a:off x="457200" y="1400175"/>
            <a:ext cx="8229600" cy="4416425"/>
          </a:xfrm>
          <a:prstGeom prst="rect">
            <a:avLst/>
          </a:prstGeom>
        </p:spPr>
        <p:txBody>
          <a:bodyPr vert="horz" lIns="0" tIns="0" rIns="0" bIns="0" rtlCol="0">
            <a:noAutofit/>
          </a:bodyPr>
          <a:lstStyle/>
          <a:p>
            <a:pPr marL="228600" marR="0" lvl="0" indent="-228600" algn="l" defTabSz="457200" rtl="0" eaLnBrk="0" fontAlgn="base" latinLnBrk="0" hangingPunct="0">
              <a:lnSpc>
                <a:spcPct val="100000"/>
              </a:lnSpc>
              <a:spcBef>
                <a:spcPct val="20000"/>
              </a:spcBef>
              <a:spcAft>
                <a:spcPts val="400"/>
              </a:spcAft>
              <a:buClrTx/>
              <a:buSzTx/>
              <a:buFont typeface="Arial" charset="0"/>
              <a:buChar char="•"/>
              <a:tabLst/>
              <a:defRPr/>
            </a:pPr>
            <a:r>
              <a:rPr kumimoji="0" lang="en-US" sz="2300" b="0" i="0" u="none" strike="noStrike" kern="1200" cap="none" spc="-10" normalizeH="0" baseline="0" noProof="0" dirty="0" smtClean="0">
                <a:ln>
                  <a:noFill/>
                </a:ln>
                <a:solidFill>
                  <a:prstClr val="black"/>
                </a:solidFill>
                <a:effectLst/>
                <a:uLnTx/>
                <a:uFillTx/>
                <a:latin typeface="Arial"/>
                <a:ea typeface="Geneva" charset="0"/>
                <a:cs typeface="Arial"/>
              </a:rPr>
              <a:t>Click to edit Master text styles</a:t>
            </a:r>
          </a:p>
          <a:p>
            <a:pPr marL="457200" marR="0" lvl="2" indent="-228600" algn="l" defTabSz="457200" rtl="0" eaLnBrk="0" fontAlgn="base" latinLnBrk="0" hangingPunct="0">
              <a:lnSpc>
                <a:spcPct val="100000"/>
              </a:lnSpc>
              <a:spcBef>
                <a:spcPct val="20000"/>
              </a:spcBef>
              <a:spcAft>
                <a:spcPts val="400"/>
              </a:spcAft>
              <a:buClrTx/>
              <a:buSzTx/>
              <a:buFont typeface="Lucida Grande" charset="0"/>
              <a:buChar char="–"/>
              <a:tabLst/>
              <a:defRPr/>
            </a:pPr>
            <a:r>
              <a:rPr kumimoji="0" lang="en-US" sz="2100" b="0" i="0" u="none" strike="noStrike" kern="1200" cap="none" spc="-10" normalizeH="0" baseline="0" noProof="0" dirty="0" smtClean="0">
                <a:ln>
                  <a:noFill/>
                </a:ln>
                <a:solidFill>
                  <a:prstClr val="black"/>
                </a:solidFill>
                <a:effectLst/>
                <a:uLnTx/>
                <a:uFillTx/>
                <a:latin typeface="Arial"/>
                <a:ea typeface="Geneva" charset="0"/>
                <a:cs typeface="Arial"/>
              </a:rPr>
              <a:t>Second level</a:t>
            </a:r>
          </a:p>
          <a:p>
            <a:pPr marL="685800" marR="0" lvl="3" indent="-228600" algn="l" defTabSz="457200" rtl="0" eaLnBrk="0" fontAlgn="base" latinLnBrk="0" hangingPunct="0">
              <a:lnSpc>
                <a:spcPct val="100000"/>
              </a:lnSpc>
              <a:spcBef>
                <a:spcPct val="20000"/>
              </a:spcBef>
              <a:spcAft>
                <a:spcPct val="0"/>
              </a:spcAft>
              <a:buClrTx/>
              <a:buSzTx/>
              <a:buFont typeface="Lucida Grande" charset="0"/>
              <a:buChar char="»"/>
              <a:tabLst/>
              <a:defRPr/>
            </a:pPr>
            <a:r>
              <a:rPr kumimoji="0" lang="en-US" sz="2100" b="0" i="0" u="none" strike="noStrike" kern="1200" cap="none" spc="0" normalizeH="0" baseline="0" noProof="0" dirty="0" smtClean="0">
                <a:ln>
                  <a:noFill/>
                </a:ln>
                <a:solidFill>
                  <a:prstClr val="black"/>
                </a:solidFill>
                <a:effectLst/>
                <a:uLnTx/>
                <a:uFillTx/>
                <a:latin typeface="Arial"/>
                <a:ea typeface="Geneva" charset="0"/>
                <a:cs typeface="Arial"/>
              </a:rPr>
              <a:t>Third level</a:t>
            </a:r>
          </a:p>
        </p:txBody>
      </p:sp>
      <p:pic>
        <p:nvPicPr>
          <p:cNvPr id="1028" name="Picture 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427788"/>
            <a:ext cx="91440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0" r:id="rId1"/>
    <p:sldLayoutId id="2147483899" r:id="rId2"/>
    <p:sldLayoutId id="2147483901" r:id="rId3"/>
  </p:sldLayoutIdLst>
  <p:timing>
    <p:tnLst>
      <p:par>
        <p:cTn id="1" dur="indefinite" restart="never" nodeType="tmRoot"/>
      </p:par>
    </p:tnLst>
  </p:timing>
  <p:txStyles>
    <p:titleStyle>
      <a:lvl1pPr algn="l" defTabSz="457200" rtl="0" eaLnBrk="0" fontAlgn="base" hangingPunct="0">
        <a:spcBef>
          <a:spcPct val="0"/>
        </a:spcBef>
        <a:spcAft>
          <a:spcPct val="0"/>
        </a:spcAft>
        <a:defRPr sz="3200" b="1" kern="1200">
          <a:solidFill>
            <a:srgbClr val="875800"/>
          </a:solidFill>
          <a:latin typeface="Arial"/>
          <a:ea typeface="Geneva" charset="0"/>
          <a:cs typeface="Arial"/>
        </a:defRPr>
      </a:lvl1pPr>
      <a:lvl2pPr algn="l" defTabSz="457200" rtl="0" eaLnBrk="0" fontAlgn="base" hangingPunct="0">
        <a:spcBef>
          <a:spcPct val="0"/>
        </a:spcBef>
        <a:spcAft>
          <a:spcPct val="0"/>
        </a:spcAft>
        <a:defRPr sz="3200" b="1">
          <a:solidFill>
            <a:srgbClr val="875800"/>
          </a:solidFill>
          <a:latin typeface="Arial" charset="0"/>
          <a:ea typeface="Geneva" charset="0"/>
          <a:cs typeface="Arial" pitchFamily="34" charset="0"/>
        </a:defRPr>
      </a:lvl2pPr>
      <a:lvl3pPr algn="l" defTabSz="457200" rtl="0" eaLnBrk="0" fontAlgn="base" hangingPunct="0">
        <a:spcBef>
          <a:spcPct val="0"/>
        </a:spcBef>
        <a:spcAft>
          <a:spcPct val="0"/>
        </a:spcAft>
        <a:defRPr sz="3200" b="1">
          <a:solidFill>
            <a:srgbClr val="875800"/>
          </a:solidFill>
          <a:latin typeface="Arial" charset="0"/>
          <a:ea typeface="Geneva" charset="0"/>
          <a:cs typeface="Arial" pitchFamily="34" charset="0"/>
        </a:defRPr>
      </a:lvl3pPr>
      <a:lvl4pPr algn="l" defTabSz="457200" rtl="0" eaLnBrk="0" fontAlgn="base" hangingPunct="0">
        <a:spcBef>
          <a:spcPct val="0"/>
        </a:spcBef>
        <a:spcAft>
          <a:spcPct val="0"/>
        </a:spcAft>
        <a:defRPr sz="3200" b="1">
          <a:solidFill>
            <a:srgbClr val="875800"/>
          </a:solidFill>
          <a:latin typeface="Arial" charset="0"/>
          <a:ea typeface="Geneva" charset="0"/>
          <a:cs typeface="Arial" pitchFamily="34" charset="0"/>
        </a:defRPr>
      </a:lvl4pPr>
      <a:lvl5pPr algn="l" defTabSz="457200" rtl="0" eaLnBrk="0" fontAlgn="base" hangingPunct="0">
        <a:spcBef>
          <a:spcPct val="0"/>
        </a:spcBef>
        <a:spcAft>
          <a:spcPct val="0"/>
        </a:spcAft>
        <a:defRPr sz="3200" b="1">
          <a:solidFill>
            <a:srgbClr val="875800"/>
          </a:solidFill>
          <a:latin typeface="Arial" charset="0"/>
          <a:ea typeface="Geneva" charset="0"/>
          <a:cs typeface="Arial" pitchFamily="34" charset="0"/>
        </a:defRPr>
      </a:lvl5pPr>
      <a:lvl6pPr marL="457200" algn="l" defTabSz="457200" rtl="0" fontAlgn="base">
        <a:spcBef>
          <a:spcPct val="0"/>
        </a:spcBef>
        <a:spcAft>
          <a:spcPct val="0"/>
        </a:spcAft>
        <a:defRPr sz="3200" b="1">
          <a:solidFill>
            <a:srgbClr val="955219"/>
          </a:solidFill>
          <a:latin typeface="Arial" charset="0"/>
          <a:ea typeface="Geneva" charset="0"/>
        </a:defRPr>
      </a:lvl6pPr>
      <a:lvl7pPr marL="914400" algn="l" defTabSz="457200" rtl="0" fontAlgn="base">
        <a:spcBef>
          <a:spcPct val="0"/>
        </a:spcBef>
        <a:spcAft>
          <a:spcPct val="0"/>
        </a:spcAft>
        <a:defRPr sz="3200" b="1">
          <a:solidFill>
            <a:srgbClr val="955219"/>
          </a:solidFill>
          <a:latin typeface="Arial" charset="0"/>
          <a:ea typeface="Geneva" charset="0"/>
        </a:defRPr>
      </a:lvl7pPr>
      <a:lvl8pPr marL="1371600" algn="l" defTabSz="457200" rtl="0" fontAlgn="base">
        <a:spcBef>
          <a:spcPct val="0"/>
        </a:spcBef>
        <a:spcAft>
          <a:spcPct val="0"/>
        </a:spcAft>
        <a:defRPr sz="3200" b="1">
          <a:solidFill>
            <a:srgbClr val="955219"/>
          </a:solidFill>
          <a:latin typeface="Arial" charset="0"/>
          <a:ea typeface="Geneva" charset="0"/>
        </a:defRPr>
      </a:lvl8pPr>
      <a:lvl9pPr marL="1828800" algn="l" defTabSz="457200" rtl="0" fontAlgn="base">
        <a:spcBef>
          <a:spcPct val="0"/>
        </a:spcBef>
        <a:spcAft>
          <a:spcPct val="0"/>
        </a:spcAft>
        <a:defRPr sz="3200" b="1">
          <a:solidFill>
            <a:srgbClr val="955219"/>
          </a:solidFill>
          <a:latin typeface="Arial" charset="0"/>
          <a:ea typeface="Geneva" charset="0"/>
        </a:defRPr>
      </a:lvl9pPr>
    </p:titleStyle>
    <p:bodyStyle>
      <a:lvl1pPr marL="228600" marR="0" indent="-228600" algn="l" defTabSz="457200" rtl="0" eaLnBrk="0" fontAlgn="base" latinLnBrk="0" hangingPunct="0">
        <a:lnSpc>
          <a:spcPct val="100000"/>
        </a:lnSpc>
        <a:spcBef>
          <a:spcPct val="20000"/>
        </a:spcBef>
        <a:spcAft>
          <a:spcPts val="400"/>
        </a:spcAft>
        <a:buClrTx/>
        <a:buSzTx/>
        <a:buFont typeface="Arial" charset="0"/>
        <a:buChar char="•"/>
        <a:tabLst/>
        <a:defRPr sz="2300" kern="1200" spc="-10">
          <a:solidFill>
            <a:schemeClr val="tx1"/>
          </a:solidFill>
          <a:latin typeface="Arial"/>
          <a:ea typeface="Geneva" charset="0"/>
          <a:cs typeface="Arial"/>
        </a:defRPr>
      </a:lvl1pPr>
      <a:lvl2pPr marL="228600" indent="-228600" algn="l" defTabSz="457200" rtl="0" eaLnBrk="0" fontAlgn="base" hangingPunct="0">
        <a:spcBef>
          <a:spcPts val="300"/>
        </a:spcBef>
        <a:spcAft>
          <a:spcPct val="0"/>
        </a:spcAft>
        <a:buFont typeface="Arial" pitchFamily="34" charset="0"/>
        <a:buChar char="•"/>
        <a:defRPr sz="2300" kern="1200" spc="-10">
          <a:solidFill>
            <a:schemeClr val="tx1"/>
          </a:solidFill>
          <a:latin typeface="Arial"/>
          <a:ea typeface="Geneva" charset="0"/>
          <a:cs typeface="Arial"/>
        </a:defRPr>
      </a:lvl2pPr>
      <a:lvl3pPr marL="457200" marR="0" indent="-228600" algn="l" defTabSz="457200" rtl="0" eaLnBrk="0" fontAlgn="base" latinLnBrk="0" hangingPunct="0">
        <a:lnSpc>
          <a:spcPct val="100000"/>
        </a:lnSpc>
        <a:spcBef>
          <a:spcPct val="20000"/>
        </a:spcBef>
        <a:spcAft>
          <a:spcPts val="400"/>
        </a:spcAft>
        <a:buClrTx/>
        <a:buSzTx/>
        <a:buFont typeface="Lucida Grande" charset="0"/>
        <a:buChar char="–"/>
        <a:tabLst/>
        <a:defRPr sz="2100" kern="1200" spc="-10">
          <a:solidFill>
            <a:schemeClr val="tx1"/>
          </a:solidFill>
          <a:latin typeface="Arial"/>
          <a:ea typeface="Geneva" charset="0"/>
          <a:cs typeface="Arial"/>
        </a:defRPr>
      </a:lvl3pPr>
      <a:lvl4pPr marL="685800" marR="0" indent="-228600" algn="l" defTabSz="457200" rtl="0" eaLnBrk="0" fontAlgn="base" latinLnBrk="0" hangingPunct="0">
        <a:lnSpc>
          <a:spcPct val="100000"/>
        </a:lnSpc>
        <a:spcBef>
          <a:spcPct val="20000"/>
        </a:spcBef>
        <a:spcAft>
          <a:spcPct val="0"/>
        </a:spcAft>
        <a:buClrTx/>
        <a:buSzTx/>
        <a:buFont typeface="Lucida Grande" charset="0"/>
        <a:buChar char="»"/>
        <a:tabLst/>
        <a:defRPr sz="2000" kern="1200">
          <a:solidFill>
            <a:srgbClr val="6A7973"/>
          </a:solidFill>
          <a:latin typeface="Arial"/>
          <a:ea typeface="Geneva" charset="0"/>
          <a:cs typeface="Arial"/>
        </a:defRPr>
      </a:lvl4pPr>
      <a:lvl5pPr marL="1828800" algn="l" defTabSz="457200" rtl="0" eaLnBrk="0" fontAlgn="base" hangingPunct="0">
        <a:spcBef>
          <a:spcPct val="20000"/>
        </a:spcBef>
        <a:spcAft>
          <a:spcPct val="0"/>
        </a:spcAft>
        <a:buFont typeface="Arial" pitchFamily="34" charset="0"/>
        <a:defRPr sz="2000" kern="1200">
          <a:solidFill>
            <a:srgbClr val="6A7973"/>
          </a:solidFill>
          <a:latin typeface="Arial"/>
          <a:ea typeface="Geneva"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ihs.gov/scholarship/contact/programanalysts" TargetMode="External"/><Relationship Id="rId7" Type="http://schemas.openxmlformats.org/officeDocument/2006/relationships/hyperlink" Target="https://www.facebook.com/IHSScholarshipProgra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ihs.gov/scholarship" TargetMode="External"/><Relationship Id="rId5" Type="http://schemas.openxmlformats.org/officeDocument/2006/relationships/hyperlink" Target="http://www.ihs.gov/scholarship/contact/disciplinechiefs/" TargetMode="External"/><Relationship Id="rId4" Type="http://schemas.openxmlformats.org/officeDocument/2006/relationships/hyperlink" Target="http://www.ihs.gov/scholarship/contact/areascholarshipcoordinator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ihs.gov/scholarshi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ihs.gov/scholarship/programresources" TargetMode="External"/><Relationship Id="rId4" Type="http://schemas.openxmlformats.org/officeDocument/2006/relationships/hyperlink" Target="http://www.facebook.com/IHSScholarshipProgra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ctrTitle"/>
          </p:nvPr>
        </p:nvSpPr>
        <p:spPr>
          <a:xfrm>
            <a:off x="685800" y="3690938"/>
            <a:ext cx="7772400" cy="574675"/>
          </a:xfrm>
        </p:spPr>
        <p:txBody>
          <a:bodyPr/>
          <a:lstStyle/>
          <a:p>
            <a:r>
              <a:rPr lang="en-US" altLang="en-US" dirty="0" smtClean="0">
                <a:latin typeface="Arial" pitchFamily="34" charset="0"/>
                <a:ea typeface="Geneva" pitchFamily="126" charset="-128"/>
              </a:rPr>
              <a:t>Health Professions Scholarship</a:t>
            </a:r>
          </a:p>
        </p:txBody>
      </p:sp>
      <p:sp>
        <p:nvSpPr>
          <p:cNvPr id="3" name="Subtitle 2"/>
          <p:cNvSpPr>
            <a:spLocks noGrp="1"/>
          </p:cNvSpPr>
          <p:nvPr>
            <p:ph type="subTitle" idx="1"/>
          </p:nvPr>
        </p:nvSpPr>
        <p:spPr>
          <a:xfrm>
            <a:off x="685800" y="4322763"/>
            <a:ext cx="7772400" cy="458787"/>
          </a:xfrm>
        </p:spPr>
        <p:txBody>
          <a:bodyPr/>
          <a:lstStyle/>
          <a:p>
            <a:pPr>
              <a:defRPr/>
            </a:pPr>
            <a:r>
              <a:rPr lang="en-US" dirty="0" smtClean="0"/>
              <a:t>Recipient Orientation</a:t>
            </a:r>
          </a:p>
          <a:p>
            <a:pPr>
              <a:defRPr/>
            </a:pPr>
            <a:r>
              <a:rPr lang="en-US" dirty="0" smtClean="0"/>
              <a:t>Overview</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ltLang="en-US" dirty="0" smtClean="0">
                <a:latin typeface="Arial" pitchFamily="34" charset="0"/>
                <a:ea typeface="Geneva" pitchFamily="126" charset="-128"/>
              </a:rPr>
              <a:t>Tuition Payment</a:t>
            </a:r>
          </a:p>
        </p:txBody>
      </p:sp>
      <p:sp>
        <p:nvSpPr>
          <p:cNvPr id="2" name="Content Placeholder 1"/>
          <p:cNvSpPr>
            <a:spLocks noGrp="1"/>
          </p:cNvSpPr>
          <p:nvPr>
            <p:ph idx="1"/>
          </p:nvPr>
        </p:nvSpPr>
        <p:spPr/>
        <p:txBody>
          <a:bodyPr wrap="square" numCol="1" anchor="t" anchorCtr="0" compatLnSpc="1">
            <a:prstTxWarp prst="textNoShape">
              <a:avLst/>
            </a:prstTxWarp>
          </a:bodyPr>
          <a:lstStyle/>
          <a:p>
            <a:r>
              <a:rPr lang="en-US" altLang="en-US" dirty="0" smtClean="0">
                <a:latin typeface="Arial" pitchFamily="34" charset="0"/>
                <a:ea typeface="Geneva" pitchFamily="126" charset="-128"/>
              </a:rPr>
              <a:t>IHS pays tuition directly to the institution. Recipients must provide the bursar</a:t>
            </a:r>
            <a:r>
              <a:rPr lang="ja-JP" altLang="en-US" dirty="0" smtClean="0">
                <a:latin typeface="Arial" pitchFamily="34" charset="0"/>
                <a:ea typeface="Geneva" pitchFamily="126" charset="-128"/>
              </a:rPr>
              <a:t>’</a:t>
            </a:r>
            <a:r>
              <a:rPr lang="en-US" altLang="ja-JP" dirty="0" smtClean="0">
                <a:latin typeface="Arial" pitchFamily="34" charset="0"/>
                <a:ea typeface="Geneva" pitchFamily="126" charset="-128"/>
              </a:rPr>
              <a:t>s office with a copy of their scholarship award letter notifying the institution of his or her IHS scholarship. </a:t>
            </a:r>
          </a:p>
          <a:p>
            <a:r>
              <a:rPr lang="en-US" altLang="en-US" dirty="0" smtClean="0">
                <a:latin typeface="Arial" pitchFamily="34" charset="0"/>
                <a:ea typeface="Geneva" pitchFamily="126" charset="-128"/>
              </a:rPr>
              <a:t>Recipients may decline all other scholarship or grant awards to take advantage of the full financial aid package provided. </a:t>
            </a:r>
          </a:p>
          <a:p>
            <a:r>
              <a:rPr lang="en-US" altLang="en-US" dirty="0" smtClean="0">
                <a:latin typeface="Arial" pitchFamily="34" charset="0"/>
                <a:ea typeface="Geneva" pitchFamily="126" charset="-128"/>
              </a:rPr>
              <a:t>If you accept other scholarships or grants, IHS will deduct the total of those from the institution invoice and only pay the remaining portion, unless the other scholarships or grants specifically state that they may not be used for tuition </a:t>
            </a:r>
            <a:br>
              <a:rPr lang="en-US" altLang="en-US" dirty="0" smtClean="0">
                <a:latin typeface="Arial" pitchFamily="34" charset="0"/>
                <a:ea typeface="Geneva" pitchFamily="126" charset="-128"/>
              </a:rPr>
            </a:br>
            <a:r>
              <a:rPr lang="en-US" altLang="en-US" dirty="0" smtClean="0">
                <a:latin typeface="Arial" pitchFamily="34" charset="0"/>
                <a:ea typeface="Geneva" pitchFamily="126" charset="-128"/>
              </a:rPr>
              <a:t>and fees.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altLang="en-US" dirty="0" smtClean="0">
                <a:latin typeface="Arial" pitchFamily="34" charset="0"/>
                <a:ea typeface="Geneva" pitchFamily="126" charset="-128"/>
              </a:rPr>
              <a:t>Education Expenses — Costs Covered</a:t>
            </a:r>
          </a:p>
        </p:txBody>
      </p:sp>
      <p:sp>
        <p:nvSpPr>
          <p:cNvPr id="2" name="Content Placeholder 1"/>
          <p:cNvSpPr>
            <a:spLocks noGrp="1"/>
          </p:cNvSpPr>
          <p:nvPr>
            <p:ph idx="1"/>
          </p:nvPr>
        </p:nvSpPr>
        <p:spPr>
          <a:xfrm>
            <a:off x="457199" y="1400175"/>
            <a:ext cx="8443043" cy="4857605"/>
          </a:xfrm>
        </p:spPr>
        <p:txBody>
          <a:bodyPr wrap="square" numCol="1" anchor="t" anchorCtr="0" compatLnSpc="1">
            <a:prstTxWarp prst="textNoShape">
              <a:avLst/>
            </a:prstTxWarp>
          </a:bodyPr>
          <a:lstStyle/>
          <a:p>
            <a:pPr marL="0" indent="0">
              <a:buNone/>
            </a:pPr>
            <a:r>
              <a:rPr lang="en-US" altLang="en-US" sz="2200" dirty="0">
                <a:latin typeface="Arial" pitchFamily="34" charset="0"/>
                <a:ea typeface="Geneva" pitchFamily="126" charset="-128"/>
              </a:rPr>
              <a:t>IHS will pay for the following items included in your August </a:t>
            </a:r>
            <a:r>
              <a:rPr lang="en-US" altLang="en-US" sz="2200" dirty="0" smtClean="0">
                <a:latin typeface="Arial" pitchFamily="34" charset="0"/>
                <a:ea typeface="Geneva" pitchFamily="126" charset="-128"/>
              </a:rPr>
              <a:t>payment:</a:t>
            </a:r>
          </a:p>
          <a:p>
            <a:pPr marL="225425" indent="-225425"/>
            <a:r>
              <a:rPr lang="en-US" altLang="en-US" sz="2200" dirty="0">
                <a:latin typeface="Arial" pitchFamily="34" charset="0"/>
                <a:ea typeface="Geneva" pitchFamily="126" charset="-128"/>
              </a:rPr>
              <a:t>School-required books, laboratory expenses and other miscellaneous educational expenses. </a:t>
            </a:r>
            <a:endParaRPr lang="en-US" altLang="en-US" sz="2200" dirty="0" smtClean="0">
              <a:latin typeface="Arial" pitchFamily="34" charset="0"/>
              <a:ea typeface="Geneva" pitchFamily="126" charset="-128"/>
            </a:endParaRPr>
          </a:p>
          <a:p>
            <a:pPr marL="0" indent="0">
              <a:buNone/>
            </a:pPr>
            <a:r>
              <a:rPr lang="en-US" altLang="en-US" sz="2200" dirty="0">
                <a:latin typeface="Arial" pitchFamily="34" charset="0"/>
                <a:ea typeface="Geneva" pitchFamily="126" charset="-128"/>
              </a:rPr>
              <a:t>You will also receive a one-time payment for: </a:t>
            </a:r>
            <a:endParaRPr lang="en-US" altLang="en-US" sz="2200" dirty="0" smtClean="0">
              <a:latin typeface="Arial" pitchFamily="34" charset="0"/>
              <a:ea typeface="Geneva" pitchFamily="126" charset="-128"/>
            </a:endParaRPr>
          </a:p>
          <a:p>
            <a:r>
              <a:rPr lang="en-US" altLang="en-US" sz="2200" dirty="0" smtClean="0">
                <a:latin typeface="Arial" pitchFamily="34" charset="0"/>
                <a:ea typeface="Geneva" pitchFamily="126" charset="-128"/>
              </a:rPr>
              <a:t>Tutorial services — </a:t>
            </a:r>
            <a:r>
              <a:rPr lang="en-US" altLang="en-US" sz="2200" dirty="0">
                <a:latin typeface="Arial" pitchFamily="34" charset="0"/>
                <a:ea typeface="Geneva" pitchFamily="126" charset="-128"/>
              </a:rPr>
              <a:t>IHS will include $400 (full time) or $200 </a:t>
            </a:r>
            <a:r>
              <a:rPr lang="en-US" altLang="en-US" sz="2200" dirty="0" smtClean="0">
                <a:latin typeface="Arial" pitchFamily="34" charset="0"/>
                <a:ea typeface="Geneva" pitchFamily="126" charset="-128"/>
              </a:rPr>
              <a:t/>
            </a:r>
            <a:br>
              <a:rPr lang="en-US" altLang="en-US" sz="2200" dirty="0" smtClean="0">
                <a:latin typeface="Arial" pitchFamily="34" charset="0"/>
                <a:ea typeface="Geneva" pitchFamily="126" charset="-128"/>
              </a:rPr>
            </a:br>
            <a:r>
              <a:rPr lang="en-US" altLang="en-US" sz="2200" dirty="0" smtClean="0">
                <a:latin typeface="Arial" pitchFamily="34" charset="0"/>
                <a:ea typeface="Geneva" pitchFamily="126" charset="-128"/>
              </a:rPr>
              <a:t>(</a:t>
            </a:r>
            <a:r>
              <a:rPr lang="en-US" altLang="en-US" sz="2200" dirty="0">
                <a:latin typeface="Arial" pitchFamily="34" charset="0"/>
                <a:ea typeface="Geneva" pitchFamily="126" charset="-128"/>
              </a:rPr>
              <a:t>part time) to assist with tutorial services or licensure/board certification preparatory classes. </a:t>
            </a:r>
            <a:endParaRPr lang="en-US" altLang="en-US" sz="2200" dirty="0" smtClean="0">
              <a:latin typeface="Arial" pitchFamily="34" charset="0"/>
              <a:ea typeface="Geneva" pitchFamily="126" charset="-128"/>
            </a:endParaRPr>
          </a:p>
          <a:p>
            <a:r>
              <a:rPr lang="en-US" altLang="en-US" sz="2200" dirty="0" smtClean="0">
                <a:latin typeface="Arial" pitchFamily="34" charset="0"/>
                <a:ea typeface="Geneva" pitchFamily="126" charset="-128"/>
              </a:rPr>
              <a:t>Travel expenses — $300 to offset travel expenses to and from school for the year.</a:t>
            </a:r>
          </a:p>
          <a:p>
            <a:pPr marL="225425" indent="-225425"/>
            <a:r>
              <a:rPr lang="en-US" altLang="en-US" sz="2200" dirty="0" smtClean="0">
                <a:latin typeface="Arial" pitchFamily="34" charset="0"/>
                <a:ea typeface="Geneva" pitchFamily="126" charset="-128"/>
              </a:rPr>
              <a:t>Post office box rental — $35 to offset the expense for a post </a:t>
            </a:r>
            <a:br>
              <a:rPr lang="en-US" altLang="en-US" sz="2200" dirty="0" smtClean="0">
                <a:latin typeface="Arial" pitchFamily="34" charset="0"/>
                <a:ea typeface="Geneva" pitchFamily="126" charset="-128"/>
              </a:rPr>
            </a:br>
            <a:r>
              <a:rPr lang="en-US" altLang="en-US" sz="2200" dirty="0" smtClean="0">
                <a:latin typeface="Arial" pitchFamily="34" charset="0"/>
                <a:ea typeface="Geneva" pitchFamily="126" charset="-128"/>
              </a:rPr>
              <a:t>office box rental.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199" y="274638"/>
            <a:ext cx="9068203" cy="995362"/>
          </a:xfrm>
        </p:spPr>
        <p:txBody>
          <a:bodyPr/>
          <a:lstStyle/>
          <a:p>
            <a:r>
              <a:rPr lang="en-US" altLang="en-US" dirty="0" smtClean="0">
                <a:latin typeface="Arial" pitchFamily="34" charset="0"/>
                <a:ea typeface="Geneva" pitchFamily="126" charset="-128"/>
              </a:rPr>
              <a:t>Education Expenses — Costs Not Covered</a:t>
            </a:r>
          </a:p>
        </p:txBody>
      </p:sp>
      <p:sp>
        <p:nvSpPr>
          <p:cNvPr id="2" name="Content Placeholder 1"/>
          <p:cNvSpPr>
            <a:spLocks noGrp="1"/>
          </p:cNvSpPr>
          <p:nvPr>
            <p:ph idx="1"/>
          </p:nvPr>
        </p:nvSpPr>
        <p:spPr>
          <a:xfrm>
            <a:off x="457199" y="1400175"/>
            <a:ext cx="8510619" cy="4416425"/>
          </a:xfrm>
        </p:spPr>
        <p:txBody>
          <a:bodyPr wrap="square" numCol="1" anchor="t" anchorCtr="0" compatLnSpc="1">
            <a:prstTxWarp prst="textNoShape">
              <a:avLst/>
            </a:prstTxWarp>
          </a:bodyPr>
          <a:lstStyle/>
          <a:p>
            <a:pPr marL="0" indent="0">
              <a:buFont typeface="Arial" pitchFamily="34" charset="0"/>
              <a:buNone/>
              <a:defRPr/>
            </a:pPr>
            <a:r>
              <a:rPr lang="en-US" altLang="en-US" dirty="0" smtClean="0">
                <a:latin typeface="Arial" pitchFamily="34" charset="0"/>
                <a:ea typeface="Geneva" pitchFamily="120" charset="-128"/>
                <a:cs typeface="Arial" pitchFamily="34" charset="0"/>
              </a:rPr>
              <a:t>IHS will not pay for the following items:</a:t>
            </a:r>
          </a:p>
          <a:p>
            <a:pPr>
              <a:defRPr/>
            </a:pPr>
            <a:r>
              <a:rPr lang="en-US" dirty="0"/>
              <a:t>On-campus room and board.</a:t>
            </a:r>
          </a:p>
          <a:p>
            <a:pPr>
              <a:defRPr/>
            </a:pPr>
            <a:r>
              <a:rPr lang="en-US" dirty="0"/>
              <a:t>School bookstore invoices.</a:t>
            </a:r>
          </a:p>
          <a:p>
            <a:pPr>
              <a:defRPr/>
            </a:pPr>
            <a:r>
              <a:rPr lang="en-US" dirty="0"/>
              <a:t>Dental/medical equipment rented from sources other than </a:t>
            </a:r>
            <a:r>
              <a:rPr lang="en-US" dirty="0" smtClean="0"/>
              <a:t/>
            </a:r>
            <a:br>
              <a:rPr lang="en-US" dirty="0" smtClean="0"/>
            </a:br>
            <a:r>
              <a:rPr lang="en-US" dirty="0" smtClean="0"/>
              <a:t>the </a:t>
            </a:r>
            <a:r>
              <a:rPr lang="en-US" dirty="0"/>
              <a:t>school.</a:t>
            </a:r>
          </a:p>
          <a:p>
            <a:pPr>
              <a:defRPr/>
            </a:pPr>
            <a:r>
              <a:rPr lang="en-US" dirty="0"/>
              <a:t>Desktop or laptop computers (purchased, leased or rented).</a:t>
            </a:r>
          </a:p>
          <a:p>
            <a:pPr>
              <a:defRPr/>
            </a:pPr>
            <a:r>
              <a:rPr lang="en-US" dirty="0"/>
              <a:t>Health or </a:t>
            </a:r>
            <a:r>
              <a:rPr lang="en-US" dirty="0" smtClean="0"/>
              <a:t>other types of insurance (disability, </a:t>
            </a:r>
            <a:r>
              <a:rPr lang="en-US" dirty="0" err="1" smtClean="0"/>
              <a:t>Needlestick</a:t>
            </a:r>
            <a:r>
              <a:rPr lang="en-US" dirty="0" smtClean="0"/>
              <a:t>, etc.). </a:t>
            </a:r>
            <a:endParaRPr lang="en-US" dirty="0"/>
          </a:p>
          <a:p>
            <a:pPr>
              <a:defRPr/>
            </a:pPr>
            <a:r>
              <a:rPr lang="en-US" dirty="0"/>
              <a:t>Additional travel expenses incurred over the $300 allowed</a:t>
            </a:r>
            <a:r>
              <a:rPr 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title="Photo of IHS scholarship recipient"/>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3639786" y="2292454"/>
            <a:ext cx="5550677" cy="413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Title 1"/>
          <p:cNvSpPr>
            <a:spLocks noGrp="1"/>
          </p:cNvSpPr>
          <p:nvPr>
            <p:ph type="title"/>
          </p:nvPr>
        </p:nvSpPr>
        <p:spPr/>
        <p:txBody>
          <a:bodyPr/>
          <a:lstStyle/>
          <a:p>
            <a:r>
              <a:rPr lang="en-US" altLang="en-US" dirty="0">
                <a:latin typeface="Arial" pitchFamily="34" charset="0"/>
                <a:ea typeface="Geneva" pitchFamily="126" charset="-128"/>
              </a:rPr>
              <a:t>Education Expenses — Costs Not </a:t>
            </a:r>
            <a:r>
              <a:rPr lang="en-US" altLang="en-US" dirty="0" smtClean="0">
                <a:latin typeface="Arial" pitchFamily="34" charset="0"/>
                <a:ea typeface="Geneva" pitchFamily="126" charset="-128"/>
              </a:rPr>
              <a:t>Covered (cont.)</a:t>
            </a:r>
          </a:p>
        </p:txBody>
      </p:sp>
      <p:sp>
        <p:nvSpPr>
          <p:cNvPr id="2" name="Content Placeholder 1"/>
          <p:cNvSpPr>
            <a:spLocks noGrp="1"/>
          </p:cNvSpPr>
          <p:nvPr>
            <p:ph idx="1"/>
          </p:nvPr>
        </p:nvSpPr>
        <p:spPr/>
        <p:txBody>
          <a:bodyPr wrap="square" numCol="1" anchor="t" anchorCtr="0" compatLnSpc="1">
            <a:prstTxWarp prst="textNoShape">
              <a:avLst/>
            </a:prstTxWarp>
          </a:bodyPr>
          <a:lstStyle/>
          <a:p>
            <a:pPr marL="0" indent="0">
              <a:buFont typeface="Arial" pitchFamily="34" charset="0"/>
              <a:buNone/>
              <a:defRPr/>
            </a:pPr>
            <a:r>
              <a:rPr lang="en-US" altLang="en-US" dirty="0" smtClean="0">
                <a:latin typeface="Arial" pitchFamily="34" charset="0"/>
                <a:ea typeface="Geneva" pitchFamily="120" charset="-128"/>
                <a:cs typeface="Arial" pitchFamily="34" charset="0"/>
              </a:rPr>
              <a:t>IHS also will not pay for the following items:</a:t>
            </a:r>
          </a:p>
          <a:p>
            <a:pPr>
              <a:defRPr/>
            </a:pPr>
            <a:r>
              <a:rPr lang="en-US" altLang="en-US" dirty="0" smtClean="0">
                <a:latin typeface="Arial" pitchFamily="34" charset="0"/>
                <a:ea typeface="Geneva" pitchFamily="120" charset="-128"/>
                <a:cs typeface="Arial" pitchFamily="34" charset="0"/>
              </a:rPr>
              <a:t>Membership dues for student societies, associations and similar expenses.</a:t>
            </a:r>
          </a:p>
          <a:p>
            <a:pPr>
              <a:defRPr/>
            </a:pPr>
            <a:r>
              <a:rPr lang="en-US" altLang="en-US" dirty="0" smtClean="0">
                <a:latin typeface="Arial" pitchFamily="34" charset="0"/>
                <a:ea typeface="Geneva" pitchFamily="120" charset="-128"/>
                <a:cs typeface="Arial" pitchFamily="34" charset="0"/>
              </a:rPr>
              <a:t>School terms prior to the </a:t>
            </a:r>
            <a:br>
              <a:rPr lang="en-US" altLang="en-US" dirty="0" smtClean="0">
                <a:latin typeface="Arial" pitchFamily="34" charset="0"/>
                <a:ea typeface="Geneva" pitchFamily="120" charset="-128"/>
                <a:cs typeface="Arial" pitchFamily="34" charset="0"/>
              </a:rPr>
            </a:br>
            <a:r>
              <a:rPr lang="en-US" altLang="en-US" dirty="0" smtClean="0">
                <a:latin typeface="Arial" pitchFamily="34" charset="0"/>
                <a:ea typeface="Geneva" pitchFamily="120" charset="-128"/>
                <a:cs typeface="Arial" pitchFamily="34" charset="0"/>
              </a:rPr>
              <a:t>scholarship award period.</a:t>
            </a:r>
          </a:p>
          <a:p>
            <a:pPr>
              <a:defRPr/>
            </a:pPr>
            <a:r>
              <a:rPr lang="en-US" altLang="en-US" dirty="0" smtClean="0">
                <a:latin typeface="Arial" pitchFamily="34" charset="0"/>
                <a:ea typeface="Geneva" pitchFamily="120" charset="-128"/>
                <a:cs typeface="Arial" pitchFamily="34" charset="0"/>
              </a:rPr>
              <a:t>Uniforms.</a:t>
            </a:r>
          </a:p>
          <a:p>
            <a:pPr>
              <a:defRPr/>
            </a:pPr>
            <a:r>
              <a:rPr lang="en-US" altLang="en-US" dirty="0" smtClean="0">
                <a:latin typeface="Arial" pitchFamily="34" charset="0"/>
                <a:ea typeface="Geneva" pitchFamily="120" charset="-128"/>
                <a:cs typeface="Arial" pitchFamily="34" charset="0"/>
              </a:rPr>
              <a:t>Parking fines.</a:t>
            </a:r>
          </a:p>
          <a:p>
            <a:pPr>
              <a:defRPr/>
            </a:pPr>
            <a:r>
              <a:rPr lang="en-US" altLang="en-US" dirty="0" smtClean="0">
                <a:latin typeface="Arial" pitchFamily="34" charset="0"/>
                <a:ea typeface="Geneva" pitchFamily="120" charset="-128"/>
                <a:cs typeface="Arial" pitchFamily="34" charset="0"/>
              </a:rPr>
              <a:t>Credit card debt.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altLang="en-US" dirty="0" smtClean="0">
                <a:latin typeface="Arial" pitchFamily="34" charset="0"/>
                <a:ea typeface="Geneva" pitchFamily="126" charset="-128"/>
              </a:rPr>
              <a:t>Tax Liability</a:t>
            </a:r>
          </a:p>
        </p:txBody>
      </p:sp>
      <p:sp>
        <p:nvSpPr>
          <p:cNvPr id="3" name="Content Placeholder 2"/>
          <p:cNvSpPr>
            <a:spLocks noGrp="1"/>
          </p:cNvSpPr>
          <p:nvPr>
            <p:ph idx="1"/>
          </p:nvPr>
        </p:nvSpPr>
        <p:spPr>
          <a:xfrm>
            <a:off x="457200" y="1400175"/>
            <a:ext cx="8229600" cy="4919563"/>
          </a:xfrm>
        </p:spPr>
        <p:txBody>
          <a:bodyPr/>
          <a:lstStyle/>
          <a:p>
            <a:r>
              <a:rPr lang="en-US" dirty="0"/>
              <a:t>The IHS Scholarship Program deducts federal taxes </a:t>
            </a:r>
            <a:r>
              <a:rPr lang="en-US" dirty="0" smtClean="0"/>
              <a:t>from </a:t>
            </a:r>
            <a:br>
              <a:rPr lang="en-US" dirty="0" smtClean="0"/>
            </a:br>
            <a:r>
              <a:rPr lang="en-US" dirty="0" smtClean="0"/>
              <a:t>the </a:t>
            </a:r>
            <a:r>
              <a:rPr lang="en-US" dirty="0"/>
              <a:t>monthly </a:t>
            </a:r>
            <a:r>
              <a:rPr lang="en-US" dirty="0" smtClean="0"/>
              <a:t>stipend </a:t>
            </a:r>
            <a:r>
              <a:rPr lang="en-US" dirty="0"/>
              <a:t>paid directly to the recipient.</a:t>
            </a:r>
          </a:p>
          <a:p>
            <a:r>
              <a:rPr lang="en-US" dirty="0"/>
              <a:t>The IHS Scholarship Program does not deduct taxes </a:t>
            </a:r>
            <a:br>
              <a:rPr lang="en-US" dirty="0"/>
            </a:br>
            <a:r>
              <a:rPr lang="en-US" dirty="0"/>
              <a:t>from financial aid paid directly to the school for:</a:t>
            </a:r>
          </a:p>
          <a:p>
            <a:pPr lvl="2"/>
            <a:r>
              <a:rPr lang="en-US" dirty="0"/>
              <a:t>Tuition. </a:t>
            </a:r>
          </a:p>
          <a:p>
            <a:pPr lvl="2"/>
            <a:r>
              <a:rPr lang="en-US" dirty="0"/>
              <a:t>Required fees.</a:t>
            </a:r>
          </a:p>
          <a:p>
            <a:pPr lvl="2"/>
            <a:r>
              <a:rPr lang="en-US" dirty="0"/>
              <a:t>Summer school.</a:t>
            </a:r>
          </a:p>
          <a:p>
            <a:r>
              <a:rPr lang="en-US" dirty="0"/>
              <a:t>Federal income tax W-2 forms will be mailed no later </a:t>
            </a:r>
            <a:r>
              <a:rPr lang="en-US" dirty="0" smtClean="0"/>
              <a:t/>
            </a:r>
            <a:br>
              <a:rPr lang="en-US" dirty="0" smtClean="0"/>
            </a:br>
            <a:r>
              <a:rPr lang="en-US" dirty="0" smtClean="0"/>
              <a:t>than Jan</a:t>
            </a:r>
            <a:r>
              <a:rPr lang="en-US" dirty="0"/>
              <a:t>. 31, 2017</a:t>
            </a:r>
            <a:r>
              <a:rPr 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altLang="en-US" dirty="0" smtClean="0">
                <a:latin typeface="Arial" pitchFamily="34" charset="0"/>
                <a:ea typeface="Geneva" pitchFamily="126" charset="-128"/>
              </a:rPr>
              <a:t>Leave of Absence</a:t>
            </a:r>
          </a:p>
        </p:txBody>
      </p:sp>
      <p:sp>
        <p:nvSpPr>
          <p:cNvPr id="2" name="Content Placeholder 1"/>
          <p:cNvSpPr>
            <a:spLocks noGrp="1"/>
          </p:cNvSpPr>
          <p:nvPr>
            <p:ph idx="1"/>
          </p:nvPr>
        </p:nvSpPr>
        <p:spPr/>
        <p:txBody>
          <a:bodyPr/>
          <a:lstStyle/>
          <a:p>
            <a:r>
              <a:rPr lang="en-US" dirty="0"/>
              <a:t>Submit a </a:t>
            </a:r>
            <a:r>
              <a:rPr lang="en-US" b="1" dirty="0"/>
              <a:t>Change of Status (IHS-856-10) </a:t>
            </a:r>
            <a:r>
              <a:rPr lang="en-US" dirty="0"/>
              <a:t>form to your Program Analyst.</a:t>
            </a:r>
          </a:p>
          <a:p>
            <a:r>
              <a:rPr lang="en-US" dirty="0"/>
              <a:t>Approvable reasons include:</a:t>
            </a:r>
          </a:p>
          <a:p>
            <a:pPr lvl="2"/>
            <a:r>
              <a:rPr lang="en-US" dirty="0"/>
              <a:t>Medical or personal issues.</a:t>
            </a:r>
          </a:p>
          <a:p>
            <a:pPr lvl="2"/>
            <a:r>
              <a:rPr lang="en-US" dirty="0"/>
              <a:t>Poor grades that will affect your ability to take required courses.</a:t>
            </a:r>
          </a:p>
          <a:p>
            <a:r>
              <a:rPr lang="en-US" dirty="0"/>
              <a:t>First-year scholarship recipients are not eligible to request </a:t>
            </a:r>
            <a:r>
              <a:rPr lang="en-US" dirty="0" smtClean="0"/>
              <a:t/>
            </a:r>
            <a:br>
              <a:rPr lang="en-US" dirty="0" smtClean="0"/>
            </a:br>
            <a:r>
              <a:rPr lang="en-US" dirty="0" smtClean="0"/>
              <a:t>a </a:t>
            </a:r>
            <a:r>
              <a:rPr lang="en-US" dirty="0"/>
              <a:t>leave of absence.</a:t>
            </a:r>
          </a:p>
          <a:p>
            <a:r>
              <a:rPr lang="en-US" dirty="0"/>
              <a:t>Update status online during scholarship extension </a:t>
            </a:r>
            <a:r>
              <a:rPr lang="en-US" dirty="0" smtClean="0"/>
              <a:t/>
            </a:r>
            <a:br>
              <a:rPr lang="en-US" dirty="0" smtClean="0"/>
            </a:br>
            <a:r>
              <a:rPr lang="en-US" dirty="0" smtClean="0"/>
              <a:t>application </a:t>
            </a:r>
            <a:r>
              <a:rPr lang="en-US" dirty="0"/>
              <a:t>cycle</a:t>
            </a:r>
            <a:r>
              <a:rPr 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altLang="en-US" dirty="0" smtClean="0">
                <a:latin typeface="Arial" pitchFamily="34" charset="0"/>
                <a:ea typeface="Geneva" pitchFamily="126" charset="-128"/>
              </a:rPr>
              <a:t>Breach of Contract and Default</a:t>
            </a:r>
          </a:p>
        </p:txBody>
      </p:sp>
      <p:sp>
        <p:nvSpPr>
          <p:cNvPr id="3" name="Content Placeholder 2"/>
          <p:cNvSpPr>
            <a:spLocks noGrp="1"/>
          </p:cNvSpPr>
          <p:nvPr>
            <p:ph idx="1"/>
          </p:nvPr>
        </p:nvSpPr>
        <p:spPr>
          <a:xfrm>
            <a:off x="457200" y="1400175"/>
            <a:ext cx="8402200" cy="4416425"/>
          </a:xfrm>
        </p:spPr>
        <p:txBody>
          <a:bodyPr wrap="square" numCol="1" anchor="t" anchorCtr="0" compatLnSpc="1">
            <a:prstTxWarp prst="textNoShape">
              <a:avLst/>
            </a:prstTxWarp>
          </a:bodyPr>
          <a:lstStyle/>
          <a:p>
            <a:pPr marL="0" indent="0">
              <a:buFont typeface="Arial" pitchFamily="34" charset="0"/>
              <a:buNone/>
              <a:defRPr/>
            </a:pPr>
            <a:r>
              <a:rPr lang="en-US" dirty="0"/>
              <a:t>You will be in breach of your IHS Scholarship Contract and placed in default if you:</a:t>
            </a:r>
          </a:p>
          <a:p>
            <a:pPr lvl="1">
              <a:defRPr/>
            </a:pPr>
            <a:r>
              <a:rPr lang="en-US" dirty="0"/>
              <a:t>Are dismissed from school for academic or disciplinary reasons.</a:t>
            </a:r>
          </a:p>
          <a:p>
            <a:pPr lvl="1">
              <a:defRPr/>
            </a:pPr>
            <a:r>
              <a:rPr lang="en-US" dirty="0"/>
              <a:t>Voluntarily terminate academic training before graduation </a:t>
            </a:r>
            <a:r>
              <a:rPr lang="en-US" dirty="0" smtClean="0"/>
              <a:t>and </a:t>
            </a:r>
            <a:r>
              <a:rPr lang="en-US" dirty="0"/>
              <a:t>fulfillment of your service commitment.</a:t>
            </a:r>
          </a:p>
          <a:p>
            <a:pPr lvl="1">
              <a:defRPr/>
            </a:pPr>
            <a:r>
              <a:rPr lang="en-US" dirty="0"/>
              <a:t>Pursue an unapproved post-graduate clinical training program.</a:t>
            </a:r>
          </a:p>
          <a:p>
            <a:pPr lvl="1">
              <a:defRPr/>
            </a:pPr>
            <a:r>
              <a:rPr lang="en-US" dirty="0"/>
              <a:t>Fail to serve in the health profession for which you received financial aid</a:t>
            </a:r>
            <a:r>
              <a:rPr lang="en-US" dirty="0" smtClean="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altLang="en-US" dirty="0" smtClean="0">
                <a:latin typeface="Arial" pitchFamily="34" charset="0"/>
                <a:ea typeface="Geneva" pitchFamily="126" charset="-128"/>
              </a:rPr>
              <a:t>Breach of Contract and Default (cont.) </a:t>
            </a:r>
          </a:p>
        </p:txBody>
      </p:sp>
      <p:sp>
        <p:nvSpPr>
          <p:cNvPr id="3" name="Content Placeholder 2"/>
          <p:cNvSpPr>
            <a:spLocks noGrp="1"/>
          </p:cNvSpPr>
          <p:nvPr>
            <p:ph idx="1"/>
          </p:nvPr>
        </p:nvSpPr>
        <p:spPr/>
        <p:txBody>
          <a:bodyPr/>
          <a:lstStyle/>
          <a:p>
            <a:pPr marL="0" indent="0">
              <a:buNone/>
            </a:pPr>
            <a:r>
              <a:rPr lang="en-US" b="1" dirty="0"/>
              <a:t>Liability</a:t>
            </a:r>
          </a:p>
          <a:p>
            <a:r>
              <a:rPr lang="en-US" dirty="0"/>
              <a:t>Recipients who are placed in default must repay the government. The repayment terms are detailed in your </a:t>
            </a:r>
            <a:r>
              <a:rPr lang="en-US" dirty="0" smtClean="0"/>
              <a:t/>
            </a:r>
            <a:br>
              <a:rPr lang="en-US" dirty="0" smtClean="0"/>
            </a:br>
            <a:r>
              <a:rPr lang="en-US" dirty="0" smtClean="0"/>
              <a:t>signed </a:t>
            </a:r>
            <a:r>
              <a:rPr lang="en-US" dirty="0"/>
              <a:t>contract:</a:t>
            </a:r>
          </a:p>
          <a:p>
            <a:pPr lvl="2"/>
            <a:r>
              <a:rPr lang="en-US" dirty="0"/>
              <a:t>Failure to graduate: Repay scholarship funds plus </a:t>
            </a:r>
            <a:r>
              <a:rPr lang="en-US" dirty="0" smtClean="0"/>
              <a:t>interest</a:t>
            </a:r>
            <a:br>
              <a:rPr lang="en-US" dirty="0" smtClean="0"/>
            </a:br>
            <a:r>
              <a:rPr lang="en-US" dirty="0" smtClean="0"/>
              <a:t> </a:t>
            </a:r>
            <a:r>
              <a:rPr lang="en-US" dirty="0"/>
              <a:t>within three years of the default date. </a:t>
            </a:r>
          </a:p>
          <a:p>
            <a:pPr lvl="2"/>
            <a:r>
              <a:rPr lang="en-US" dirty="0"/>
              <a:t>Failure to complete an approved residency or start/complete service commitment: Repay three times the amount of </a:t>
            </a:r>
            <a:r>
              <a:rPr lang="en-US" dirty="0" smtClean="0"/>
              <a:t/>
            </a:r>
            <a:br>
              <a:rPr lang="en-US" dirty="0" smtClean="0"/>
            </a:br>
            <a:r>
              <a:rPr lang="en-US" dirty="0" smtClean="0"/>
              <a:t>scholarship </a:t>
            </a:r>
            <a:r>
              <a:rPr lang="en-US" dirty="0"/>
              <a:t>funds plus interest within one year of the default. </a:t>
            </a:r>
          </a:p>
          <a:p>
            <a:pPr lvl="2"/>
            <a:r>
              <a:rPr lang="en-US" dirty="0"/>
              <a:t>All debt is referred to the Program Support Center (PSC) </a:t>
            </a:r>
            <a:r>
              <a:rPr lang="en-US" dirty="0" smtClean="0"/>
              <a:t/>
            </a:r>
            <a:br>
              <a:rPr lang="en-US" dirty="0" smtClean="0"/>
            </a:br>
            <a:r>
              <a:rPr lang="en-US" dirty="0" smtClean="0"/>
              <a:t>to </a:t>
            </a:r>
            <a:r>
              <a:rPr lang="en-US" dirty="0"/>
              <a:t>pursue collection of funds</a:t>
            </a:r>
            <a:r>
              <a:rPr 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altLang="en-US" dirty="0" smtClean="0">
                <a:latin typeface="Arial" pitchFamily="34" charset="0"/>
                <a:ea typeface="Geneva" pitchFamily="126" charset="-128"/>
              </a:rPr>
              <a:t>Support Staff</a:t>
            </a:r>
          </a:p>
        </p:txBody>
      </p:sp>
      <p:sp>
        <p:nvSpPr>
          <p:cNvPr id="2" name="Content Placeholder 1"/>
          <p:cNvSpPr>
            <a:spLocks noGrp="1"/>
          </p:cNvSpPr>
          <p:nvPr>
            <p:ph idx="1"/>
          </p:nvPr>
        </p:nvSpPr>
        <p:spPr>
          <a:xfrm>
            <a:off x="457200" y="1400175"/>
            <a:ext cx="8686800" cy="4950542"/>
          </a:xfrm>
        </p:spPr>
        <p:txBody>
          <a:bodyPr wrap="square" numCol="1" anchor="t" anchorCtr="0" compatLnSpc="1">
            <a:prstTxWarp prst="textNoShape">
              <a:avLst/>
            </a:prstTxWarp>
          </a:bodyPr>
          <a:lstStyle/>
          <a:p>
            <a:r>
              <a:rPr lang="en-US" altLang="en-US" sz="2200" b="1" dirty="0">
                <a:latin typeface="Arial" pitchFamily="34" charset="0"/>
                <a:ea typeface="Geneva" pitchFamily="126" charset="-128"/>
              </a:rPr>
              <a:t>IHS Scholarship Program Analyst </a:t>
            </a:r>
            <a:r>
              <a:rPr lang="en-US" altLang="en-US" sz="2200" dirty="0">
                <a:latin typeface="Arial" pitchFamily="34" charset="0"/>
                <a:ea typeface="Geneva" pitchFamily="126" charset="-128"/>
              </a:rPr>
              <a:t>— </a:t>
            </a:r>
            <a:r>
              <a:rPr lang="en-US" altLang="en-US" sz="2200" u="sng" dirty="0">
                <a:latin typeface="Arial" pitchFamily="34" charset="0"/>
                <a:ea typeface="Geneva" pitchFamily="126" charset="-128"/>
                <a:hlinkClick r:id="rId3"/>
              </a:rPr>
              <a:t>www.ihs.gov/scholarship/contact/programanalysts</a:t>
            </a:r>
            <a:r>
              <a:rPr lang="en-US" altLang="en-US" sz="2200" u="sng" dirty="0">
                <a:latin typeface="Arial" pitchFamily="34" charset="0"/>
                <a:ea typeface="Geneva" pitchFamily="126" charset="-128"/>
              </a:rPr>
              <a:t> </a:t>
            </a:r>
          </a:p>
          <a:p>
            <a:r>
              <a:rPr lang="en-US" altLang="en-US" sz="2200" b="1" dirty="0">
                <a:latin typeface="Arial" pitchFamily="34" charset="0"/>
                <a:ea typeface="Geneva" pitchFamily="126" charset="-128"/>
              </a:rPr>
              <a:t>Area Scholarship Coordinator </a:t>
            </a:r>
            <a:r>
              <a:rPr lang="en-US" altLang="en-US" sz="2200" dirty="0">
                <a:latin typeface="Arial" pitchFamily="34" charset="0"/>
                <a:ea typeface="Geneva" pitchFamily="126" charset="-128"/>
              </a:rPr>
              <a:t>— </a:t>
            </a:r>
            <a:r>
              <a:rPr lang="en-US" altLang="en-US" sz="2200" u="sng" dirty="0">
                <a:latin typeface="Arial" pitchFamily="34" charset="0"/>
                <a:ea typeface="Geneva" pitchFamily="126" charset="-128"/>
                <a:hlinkClick r:id="rId4"/>
              </a:rPr>
              <a:t>www.ihs.gov/scholarship/contact/areascholarshipcoordinators</a:t>
            </a:r>
            <a:endParaRPr lang="en-US" altLang="en-US" sz="2200" dirty="0">
              <a:latin typeface="Arial" pitchFamily="34" charset="0"/>
              <a:ea typeface="Geneva" pitchFamily="126" charset="-128"/>
            </a:endParaRPr>
          </a:p>
          <a:p>
            <a:pPr lvl="1"/>
            <a:r>
              <a:rPr lang="en-US" altLang="en-US" sz="2200" b="1" dirty="0">
                <a:latin typeface="Arial" pitchFamily="34" charset="0"/>
                <a:ea typeface="Geneva" pitchFamily="126" charset="-128"/>
              </a:rPr>
              <a:t>IHS Discipline Chief </a:t>
            </a:r>
            <a:r>
              <a:rPr lang="en-US" altLang="en-US" sz="2200" dirty="0">
                <a:latin typeface="Arial" pitchFamily="34" charset="0"/>
                <a:ea typeface="Geneva" pitchFamily="126" charset="-128"/>
              </a:rPr>
              <a:t>— </a:t>
            </a:r>
            <a:r>
              <a:rPr lang="en-US" altLang="en-US" sz="2200" u="sng" dirty="0">
                <a:latin typeface="Arial" pitchFamily="34" charset="0"/>
                <a:ea typeface="Geneva" pitchFamily="126" charset="-128"/>
                <a:hlinkClick r:id="rId5"/>
              </a:rPr>
              <a:t>www.ihs.gov/scholarship/contact/disciplinechiefs</a:t>
            </a:r>
            <a:endParaRPr lang="en-US" altLang="en-US" sz="2200" u="sng" dirty="0">
              <a:latin typeface="Arial" pitchFamily="34" charset="0"/>
              <a:ea typeface="Geneva" pitchFamily="126" charset="-128"/>
            </a:endParaRPr>
          </a:p>
          <a:p>
            <a:pPr lvl="1">
              <a:spcBef>
                <a:spcPts val="1200"/>
              </a:spcBef>
              <a:spcAft>
                <a:spcPct val="0"/>
              </a:spcAft>
              <a:buNone/>
            </a:pPr>
            <a:r>
              <a:rPr lang="en-US" altLang="en-US" sz="2200" dirty="0">
                <a:latin typeface="Arial" pitchFamily="34" charset="0"/>
                <a:ea typeface="Geneva" pitchFamily="126" charset="-128"/>
              </a:rPr>
              <a:t>For additional information:</a:t>
            </a:r>
          </a:p>
          <a:p>
            <a:r>
              <a:rPr lang="en-US" altLang="en-US" sz="2200" dirty="0">
                <a:latin typeface="Arial" pitchFamily="34" charset="0"/>
                <a:ea typeface="Geneva" pitchFamily="126" charset="-128"/>
              </a:rPr>
              <a:t>Visit </a:t>
            </a:r>
            <a:r>
              <a:rPr lang="en-US" altLang="en-US" sz="2200" u="sng" dirty="0">
                <a:latin typeface="Arial" pitchFamily="34" charset="0"/>
                <a:ea typeface="Geneva" pitchFamily="126" charset="-128"/>
                <a:hlinkClick r:id="rId6"/>
              </a:rPr>
              <a:t>www.ihs.gov/scholarship</a:t>
            </a:r>
            <a:r>
              <a:rPr lang="en-US" altLang="en-US" sz="2200" dirty="0">
                <a:latin typeface="Arial" pitchFamily="34" charset="0"/>
                <a:ea typeface="Geneva" pitchFamily="126" charset="-128"/>
              </a:rPr>
              <a:t>.</a:t>
            </a:r>
          </a:p>
          <a:p>
            <a:r>
              <a:rPr lang="en-US" altLang="en-US" sz="2200" spc="-30" dirty="0">
                <a:latin typeface="Arial" pitchFamily="34" charset="0"/>
                <a:ea typeface="Geneva" pitchFamily="126" charset="-128"/>
              </a:rPr>
              <a:t>Consult your Student Handbook, which can be found on our website.</a:t>
            </a:r>
          </a:p>
          <a:p>
            <a:r>
              <a:rPr lang="en-US" altLang="en-US" sz="2200" spc="-30" dirty="0">
                <a:latin typeface="Arial" pitchFamily="34" charset="0"/>
                <a:ea typeface="Geneva" pitchFamily="126" charset="-128"/>
              </a:rPr>
              <a:t>Visit us on Facebook </a:t>
            </a:r>
            <a:r>
              <a:rPr lang="en-US" altLang="en-US" sz="2200" spc="-20" dirty="0">
                <a:latin typeface="Arial" pitchFamily="34" charset="0"/>
                <a:ea typeface="Geneva" pitchFamily="126" charset="-128"/>
              </a:rPr>
              <a:t>at </a:t>
            </a:r>
            <a:r>
              <a:rPr lang="en-US" altLang="en-US" sz="2200" spc="-20" dirty="0">
                <a:latin typeface="Arial" pitchFamily="34" charset="0"/>
                <a:ea typeface="Geneva" pitchFamily="126" charset="-128"/>
                <a:hlinkClick r:id="rId7"/>
              </a:rPr>
              <a:t>Indian Health Service Scholarship Program</a:t>
            </a:r>
            <a:r>
              <a:rPr lang="en-US" altLang="en-US" sz="2200" spc="-30" dirty="0" smtClean="0">
                <a:latin typeface="Arial" pitchFamily="34" charset="0"/>
                <a:ea typeface="Geneva" pitchFamily="126" charset="-128"/>
              </a:rPr>
              <a:t>.</a:t>
            </a:r>
            <a:endParaRPr lang="en-US" altLang="en-US" sz="2200" spc="-30" dirty="0">
              <a:latin typeface="Arial" pitchFamily="34" charset="0"/>
              <a:ea typeface="Geneva" pitchFamily="126"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title="Photo of IHS scholarship recipient"/>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5033750" y="2943014"/>
            <a:ext cx="4110250" cy="3929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Title 1"/>
          <p:cNvSpPr>
            <a:spLocks noGrp="1"/>
          </p:cNvSpPr>
          <p:nvPr>
            <p:ph type="title"/>
          </p:nvPr>
        </p:nvSpPr>
        <p:spPr/>
        <p:txBody>
          <a:bodyPr/>
          <a:lstStyle/>
          <a:p>
            <a:r>
              <a:rPr lang="en-US" altLang="en-US" dirty="0" smtClean="0">
                <a:latin typeface="Arial" pitchFamily="34" charset="0"/>
                <a:ea typeface="Geneva" pitchFamily="126" charset="-128"/>
              </a:rPr>
              <a:t>Indian Health Service — Mission</a:t>
            </a:r>
          </a:p>
        </p:txBody>
      </p:sp>
      <p:sp>
        <p:nvSpPr>
          <p:cNvPr id="3" name="Content Placeholder 2"/>
          <p:cNvSpPr>
            <a:spLocks noGrp="1"/>
          </p:cNvSpPr>
          <p:nvPr>
            <p:ph idx="1"/>
          </p:nvPr>
        </p:nvSpPr>
        <p:spPr/>
        <p:txBody>
          <a:bodyPr/>
          <a:lstStyle/>
          <a:p>
            <a:pPr marL="0" indent="0">
              <a:buFont typeface="Arial" pitchFamily="34" charset="0"/>
              <a:buNone/>
              <a:defRPr/>
            </a:pPr>
            <a:r>
              <a:rPr lang="en-US" dirty="0">
                <a:solidFill>
                  <a:prstClr val="black"/>
                </a:solidFill>
              </a:rPr>
              <a:t>To raise the physical, mental, social and spiritual health of American Indians and Alaska Natives to the highest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title="Photo of IHS scholarship recipient"/>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257338" y="2307943"/>
            <a:ext cx="2886662" cy="4565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7" name="Title 1"/>
          <p:cNvSpPr>
            <a:spLocks noGrp="1"/>
          </p:cNvSpPr>
          <p:nvPr>
            <p:ph type="title"/>
          </p:nvPr>
        </p:nvSpPr>
        <p:spPr/>
        <p:txBody>
          <a:bodyPr/>
          <a:lstStyle/>
          <a:p>
            <a:r>
              <a:rPr lang="en-US" altLang="en-US" dirty="0">
                <a:latin typeface="Arial" pitchFamily="34" charset="0"/>
                <a:ea typeface="Geneva" pitchFamily="126" charset="-128"/>
              </a:rPr>
              <a:t>IHS Scholarship Program — Purpose</a:t>
            </a:r>
            <a:endParaRPr lang="en-US" altLang="en-US" dirty="0" smtClean="0">
              <a:latin typeface="Arial" pitchFamily="34" charset="0"/>
              <a:ea typeface="Geneva" pitchFamily="126" charset="-128"/>
            </a:endParaRPr>
          </a:p>
        </p:txBody>
      </p:sp>
      <p:sp>
        <p:nvSpPr>
          <p:cNvPr id="3" name="Content Placeholder 2"/>
          <p:cNvSpPr>
            <a:spLocks noGrp="1"/>
          </p:cNvSpPr>
          <p:nvPr>
            <p:ph idx="1"/>
          </p:nvPr>
        </p:nvSpPr>
        <p:spPr>
          <a:xfrm>
            <a:off x="457200" y="1400175"/>
            <a:ext cx="6001488" cy="4416425"/>
          </a:xfrm>
        </p:spPr>
        <p:txBody>
          <a:bodyPr/>
          <a:lstStyle/>
          <a:p>
            <a:pPr>
              <a:defRPr/>
            </a:pPr>
            <a:r>
              <a:rPr lang="en-US" dirty="0" smtClean="0">
                <a:solidFill>
                  <a:prstClr val="black"/>
                </a:solidFill>
              </a:rPr>
              <a:t>To </a:t>
            </a:r>
            <a:r>
              <a:rPr lang="en-US" dirty="0">
                <a:solidFill>
                  <a:prstClr val="black"/>
                </a:solidFill>
              </a:rPr>
              <a:t>assist students in their efforts to achieve </a:t>
            </a:r>
            <a:r>
              <a:rPr lang="en-US" dirty="0" smtClean="0">
                <a:solidFill>
                  <a:prstClr val="black"/>
                </a:solidFill>
              </a:rPr>
              <a:t/>
            </a:r>
            <a:br>
              <a:rPr lang="en-US" dirty="0" smtClean="0">
                <a:solidFill>
                  <a:prstClr val="black"/>
                </a:solidFill>
              </a:rPr>
            </a:br>
            <a:r>
              <a:rPr lang="en-US" dirty="0" smtClean="0">
                <a:solidFill>
                  <a:prstClr val="black"/>
                </a:solidFill>
              </a:rPr>
              <a:t>their </a:t>
            </a:r>
            <a:r>
              <a:rPr lang="en-US" dirty="0">
                <a:solidFill>
                  <a:prstClr val="black"/>
                </a:solidFill>
              </a:rPr>
              <a:t>health education goals. </a:t>
            </a:r>
          </a:p>
          <a:p>
            <a:pPr>
              <a:defRPr/>
            </a:pPr>
            <a:r>
              <a:rPr lang="en-US" dirty="0" smtClean="0">
                <a:solidFill>
                  <a:prstClr val="black"/>
                </a:solidFill>
              </a:rPr>
              <a:t>To </a:t>
            </a:r>
            <a:r>
              <a:rPr lang="en-US" dirty="0">
                <a:solidFill>
                  <a:prstClr val="black"/>
                </a:solidFill>
              </a:rPr>
              <a:t>provide health services for Native people.</a:t>
            </a:r>
          </a:p>
          <a:p>
            <a:pPr>
              <a:defRPr/>
            </a:pPr>
            <a:r>
              <a:rPr lang="en-US" dirty="0" smtClean="0">
                <a:solidFill>
                  <a:prstClr val="black"/>
                </a:solidFill>
              </a:rPr>
              <a:t>To </a:t>
            </a:r>
            <a:r>
              <a:rPr lang="en-US" dirty="0">
                <a:solidFill>
                  <a:prstClr val="black"/>
                </a:solidFill>
              </a:rPr>
              <a:t>train future leaders of the </a:t>
            </a:r>
            <a:r>
              <a:rPr lang="en-US" dirty="0" smtClean="0">
                <a:solidFill>
                  <a:prstClr val="black"/>
                </a:solidFill>
              </a:rPr>
              <a:t/>
            </a:r>
            <a:br>
              <a:rPr lang="en-US" dirty="0" smtClean="0">
                <a:solidFill>
                  <a:prstClr val="black"/>
                </a:solidFill>
              </a:rPr>
            </a:br>
            <a:r>
              <a:rPr lang="en-US" dirty="0" smtClean="0">
                <a:solidFill>
                  <a:prstClr val="black"/>
                </a:solidFill>
              </a:rPr>
              <a:t>Indian health </a:t>
            </a:r>
            <a:r>
              <a:rPr lang="en-US" dirty="0">
                <a:solidFill>
                  <a:prstClr val="black"/>
                </a:solidFill>
              </a:rPr>
              <a:t>system</a:t>
            </a:r>
            <a:r>
              <a:rPr lang="en-US" dirty="0" smtClean="0">
                <a:solidFill>
                  <a:prstClr val="black"/>
                </a:solidFill>
              </a:rPr>
              <a:t>.</a:t>
            </a:r>
            <a:endParaRPr 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en-US" altLang="en-US" dirty="0" smtClean="0">
                <a:latin typeface="Arial" pitchFamily="34" charset="0"/>
                <a:ea typeface="Geneva" pitchFamily="126" charset="-128"/>
              </a:rPr>
              <a:t>IHS Scholarship Program — Personnel</a:t>
            </a:r>
          </a:p>
        </p:txBody>
      </p:sp>
      <p:sp>
        <p:nvSpPr>
          <p:cNvPr id="3" name="Content Placeholder 2"/>
          <p:cNvSpPr>
            <a:spLocks noGrp="1"/>
          </p:cNvSpPr>
          <p:nvPr>
            <p:ph idx="1"/>
          </p:nvPr>
        </p:nvSpPr>
        <p:spPr/>
        <p:txBody>
          <a:bodyPr wrap="square" numCol="1" anchor="t" anchorCtr="0" compatLnSpc="1">
            <a:prstTxWarp prst="textNoShape">
              <a:avLst/>
            </a:prstTxWarp>
          </a:bodyPr>
          <a:lstStyle/>
          <a:p>
            <a:r>
              <a:rPr lang="en-US" altLang="en-US" dirty="0" err="1" smtClean="0">
                <a:latin typeface="Arial" pitchFamily="34" charset="0"/>
                <a:ea typeface="Geneva" pitchFamily="126" charset="-128"/>
              </a:rPr>
              <a:t>Reta</a:t>
            </a:r>
            <a:r>
              <a:rPr lang="en-US" altLang="en-US" dirty="0" smtClean="0">
                <a:latin typeface="Arial" pitchFamily="34" charset="0"/>
                <a:ea typeface="Geneva" pitchFamily="126" charset="-128"/>
              </a:rPr>
              <a:t> Brewer — Branch Chief</a:t>
            </a:r>
          </a:p>
          <a:p>
            <a:r>
              <a:rPr lang="en-US" altLang="en-US" dirty="0" smtClean="0">
                <a:latin typeface="Arial" pitchFamily="34" charset="0"/>
                <a:ea typeface="Geneva" pitchFamily="126" charset="-128"/>
              </a:rPr>
              <a:t>Christopher Eagle Hawk — Program Analyst</a:t>
            </a:r>
          </a:p>
          <a:p>
            <a:r>
              <a:rPr lang="en-US" altLang="en-US" dirty="0" smtClean="0">
                <a:latin typeface="Arial" pitchFamily="34" charset="0"/>
                <a:ea typeface="Geneva" pitchFamily="126" charset="-128"/>
              </a:rPr>
              <a:t>Eric Pinto — Program Analyst</a:t>
            </a:r>
          </a:p>
          <a:p>
            <a:r>
              <a:rPr lang="en-US" altLang="en-US" dirty="0" err="1" smtClean="0">
                <a:latin typeface="Arial" pitchFamily="34" charset="0"/>
                <a:ea typeface="Geneva" pitchFamily="126" charset="-128"/>
              </a:rPr>
              <a:t>Vickye</a:t>
            </a:r>
            <a:r>
              <a:rPr lang="en-US" altLang="en-US" dirty="0" smtClean="0">
                <a:latin typeface="Arial" pitchFamily="34" charset="0"/>
                <a:ea typeface="Geneva" pitchFamily="126" charset="-128"/>
              </a:rPr>
              <a:t> Santiago — Program Analyst</a:t>
            </a:r>
          </a:p>
          <a:p>
            <a:r>
              <a:rPr lang="en-US" altLang="en-US" dirty="0" smtClean="0">
                <a:latin typeface="Arial" pitchFamily="34" charset="0"/>
                <a:ea typeface="Geneva" pitchFamily="126" charset="-128"/>
              </a:rPr>
              <a:t>Gladys Hughes — Staff Analyst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altLang="en-US" dirty="0" smtClean="0">
                <a:latin typeface="Arial" pitchFamily="34" charset="0"/>
                <a:ea typeface="Geneva" pitchFamily="126" charset="-128"/>
              </a:rPr>
              <a:t>Program Communications</a:t>
            </a:r>
          </a:p>
        </p:txBody>
      </p:sp>
      <p:sp>
        <p:nvSpPr>
          <p:cNvPr id="3" name="Content Placeholder 2"/>
          <p:cNvSpPr>
            <a:spLocks noGrp="1"/>
          </p:cNvSpPr>
          <p:nvPr>
            <p:ph idx="1"/>
          </p:nvPr>
        </p:nvSpPr>
        <p:spPr/>
        <p:txBody>
          <a:bodyPr wrap="square" numCol="1" anchor="t" anchorCtr="0" compatLnSpc="1">
            <a:prstTxWarp prst="textNoShape">
              <a:avLst/>
            </a:prstTxWarp>
          </a:bodyPr>
          <a:lstStyle/>
          <a:p>
            <a:pPr>
              <a:defRPr/>
            </a:pPr>
            <a:r>
              <a:rPr lang="en-US" dirty="0"/>
              <a:t>Website — </a:t>
            </a:r>
            <a:r>
              <a:rPr lang="en-US" dirty="0">
                <a:hlinkClick r:id="rId3"/>
              </a:rPr>
              <a:t>www.ihs.gov/scholarship</a:t>
            </a:r>
            <a:endParaRPr lang="en-US" dirty="0"/>
          </a:p>
          <a:p>
            <a:pPr>
              <a:defRPr/>
            </a:pPr>
            <a:r>
              <a:rPr lang="en-US" dirty="0"/>
              <a:t>Facebook — </a:t>
            </a:r>
            <a:r>
              <a:rPr lang="en-US" dirty="0">
                <a:solidFill>
                  <a:srgbClr val="000000"/>
                </a:solidFill>
                <a:ea typeface="Lucida Grande"/>
                <a:hlinkClick r:id="rId4"/>
              </a:rPr>
              <a:t>www.facebook.com/IHSScholarshipProgram</a:t>
            </a:r>
            <a:endParaRPr lang="en-US" dirty="0"/>
          </a:p>
          <a:p>
            <a:pPr>
              <a:defRPr/>
            </a:pPr>
            <a:r>
              <a:rPr lang="en-US" dirty="0" err="1"/>
              <a:t>eNewsletters</a:t>
            </a:r>
            <a:r>
              <a:rPr lang="en-US" dirty="0"/>
              <a:t> — </a:t>
            </a:r>
            <a:r>
              <a:rPr lang="en-US" dirty="0">
                <a:hlinkClick r:id="rId5"/>
              </a:rPr>
              <a:t>www.ihs.gov/scholarship/programresources</a:t>
            </a:r>
            <a:endParaRPr lang="en-US" dirty="0"/>
          </a:p>
          <a:p>
            <a:pPr>
              <a:defRPr/>
            </a:pPr>
            <a:r>
              <a:rPr lang="en-US" dirty="0"/>
              <a:t>Handbooks — </a:t>
            </a:r>
            <a:r>
              <a:rPr lang="en-US" dirty="0">
                <a:hlinkClick r:id="rId5"/>
              </a:rPr>
              <a:t>www.ihs.gov/scholarship/programresources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title="Photo of IHS scholarship recipient"/>
          <p:cNvPicPr>
            <a:picLocks noChangeAspect="1"/>
          </p:cNvPicPr>
          <p:nvPr/>
        </p:nvPicPr>
        <p:blipFill rotWithShape="1">
          <a:blip r:embed="rId3" cstate="print">
            <a:extLst>
              <a:ext uri="{28A0092B-C50C-407E-A947-70E740481C1C}">
                <a14:useLocalDpi xmlns:a14="http://schemas.microsoft.com/office/drawing/2010/main"/>
              </a:ext>
            </a:extLst>
          </a:blip>
          <a:srcRect l="59454" t="28088" r="4298"/>
          <a:stretch/>
        </p:blipFill>
        <p:spPr bwMode="auto">
          <a:xfrm>
            <a:off x="5436450" y="1951684"/>
            <a:ext cx="3314530" cy="493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5" name="Title 1"/>
          <p:cNvSpPr>
            <a:spLocks noGrp="1"/>
          </p:cNvSpPr>
          <p:nvPr>
            <p:ph type="title"/>
          </p:nvPr>
        </p:nvSpPr>
        <p:spPr/>
        <p:txBody>
          <a:bodyPr/>
          <a:lstStyle/>
          <a:p>
            <a:r>
              <a:rPr lang="en-US" altLang="en-US" dirty="0" smtClean="0">
                <a:latin typeface="Arial" pitchFamily="34" charset="0"/>
                <a:ea typeface="Geneva" pitchFamily="126" charset="-128"/>
              </a:rPr>
              <a:t>Health Professions Scholarship</a:t>
            </a:r>
          </a:p>
        </p:txBody>
      </p:sp>
      <p:sp>
        <p:nvSpPr>
          <p:cNvPr id="3" name="Content Placeholder 2"/>
          <p:cNvSpPr>
            <a:spLocks noGrp="1"/>
          </p:cNvSpPr>
          <p:nvPr>
            <p:ph idx="1"/>
          </p:nvPr>
        </p:nvSpPr>
        <p:spPr>
          <a:xfrm>
            <a:off x="457200" y="1400175"/>
            <a:ext cx="5025715" cy="4416425"/>
          </a:xfrm>
        </p:spPr>
        <p:txBody>
          <a:bodyPr/>
          <a:lstStyle/>
          <a:p>
            <a:pPr marL="0" indent="0">
              <a:buFont typeface="Arial" pitchFamily="34" charset="0"/>
              <a:buNone/>
              <a:defRPr/>
            </a:pPr>
            <a:r>
              <a:rPr lang="en-US" dirty="0"/>
              <a:t>The Health Professions </a:t>
            </a:r>
            <a:r>
              <a:rPr lang="en-US" dirty="0" smtClean="0"/>
              <a:t>Scholarship </a:t>
            </a:r>
            <a:r>
              <a:rPr lang="en-US" dirty="0"/>
              <a:t>supports scholarship recipients in </a:t>
            </a:r>
            <a:r>
              <a:rPr lang="en-US" dirty="0" smtClean="0"/>
              <a:t/>
            </a:r>
            <a:br>
              <a:rPr lang="en-US" dirty="0" smtClean="0"/>
            </a:br>
            <a:r>
              <a:rPr lang="en-US" dirty="0" smtClean="0"/>
              <a:t>their </a:t>
            </a:r>
            <a:r>
              <a:rPr lang="en-US" dirty="0"/>
              <a:t>pursuit of an undergraduate or graduate degree in a health </a:t>
            </a:r>
            <a:r>
              <a:rPr lang="en-US" dirty="0" smtClean="0"/>
              <a:t>profession </a:t>
            </a:r>
            <a:r>
              <a:rPr lang="en-US" dirty="0"/>
              <a:t>program and toward the fulfillment </a:t>
            </a:r>
            <a:r>
              <a:rPr lang="en-US" dirty="0" smtClean="0"/>
              <a:t/>
            </a:r>
            <a:br>
              <a:rPr lang="en-US" dirty="0" smtClean="0"/>
            </a:br>
            <a:r>
              <a:rPr lang="en-US" dirty="0" smtClean="0"/>
              <a:t>of </a:t>
            </a:r>
            <a:r>
              <a:rPr lang="en-US" dirty="0"/>
              <a:t>a service commitment at an </a:t>
            </a:r>
            <a:r>
              <a:rPr lang="en-US" dirty="0" smtClean="0"/>
              <a:t/>
            </a:r>
            <a:br>
              <a:rPr lang="en-US" dirty="0" smtClean="0"/>
            </a:br>
            <a:r>
              <a:rPr lang="en-US" dirty="0" smtClean="0"/>
              <a:t>Indian </a:t>
            </a:r>
            <a:r>
              <a:rPr lang="en-US" dirty="0"/>
              <a:t>health system facility.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altLang="en-US" dirty="0" smtClean="0">
                <a:latin typeface="Arial" pitchFamily="34" charset="0"/>
                <a:ea typeface="Geneva" pitchFamily="126" charset="-128"/>
              </a:rPr>
              <a:t>Maintaining Eligibility</a:t>
            </a:r>
          </a:p>
        </p:txBody>
      </p:sp>
      <p:sp>
        <p:nvSpPr>
          <p:cNvPr id="2" name="Content Placeholder 1"/>
          <p:cNvSpPr>
            <a:spLocks noGrp="1"/>
          </p:cNvSpPr>
          <p:nvPr>
            <p:ph idx="1"/>
          </p:nvPr>
        </p:nvSpPr>
        <p:spPr>
          <a:xfrm>
            <a:off x="457200" y="1400175"/>
            <a:ext cx="8229600" cy="4764667"/>
          </a:xfrm>
        </p:spPr>
        <p:txBody>
          <a:bodyPr wrap="square" numCol="1" anchor="t" anchorCtr="0" compatLnSpc="1">
            <a:prstTxWarp prst="textNoShape">
              <a:avLst/>
            </a:prstTxWarp>
          </a:bodyPr>
          <a:lstStyle/>
          <a:p>
            <a:pPr marL="0" indent="0">
              <a:buFont typeface="Arial" pitchFamily="34" charset="0"/>
              <a:buNone/>
            </a:pPr>
            <a:r>
              <a:rPr lang="en-US" altLang="en-US" sz="2200" dirty="0" smtClean="0">
                <a:latin typeface="Arial" pitchFamily="34" charset="0"/>
                <a:ea typeface="Geneva" pitchFamily="126" charset="-128"/>
              </a:rPr>
              <a:t>You must meet the following academic requirements to maintain </a:t>
            </a:r>
            <a:br>
              <a:rPr lang="en-US" altLang="en-US" sz="2200" dirty="0" smtClean="0">
                <a:latin typeface="Arial" pitchFamily="34" charset="0"/>
                <a:ea typeface="Geneva" pitchFamily="126" charset="-128"/>
              </a:rPr>
            </a:br>
            <a:r>
              <a:rPr lang="en-US" altLang="en-US" sz="2200" dirty="0" smtClean="0">
                <a:latin typeface="Arial" pitchFamily="34" charset="0"/>
                <a:ea typeface="Geneva" pitchFamily="126" charset="-128"/>
              </a:rPr>
              <a:t>your eligibility: </a:t>
            </a:r>
          </a:p>
          <a:p>
            <a:pPr marL="225425" indent="-225425"/>
            <a:r>
              <a:rPr lang="en-US" altLang="en-US" sz="2200" dirty="0" smtClean="0">
                <a:latin typeface="Arial" pitchFamily="34" charset="0"/>
                <a:ea typeface="Geneva" pitchFamily="126" charset="-128"/>
              </a:rPr>
              <a:t>Be in good academic standing according to the school’s degree program policies.</a:t>
            </a:r>
          </a:p>
          <a:p>
            <a:pPr marL="225425" indent="-225425"/>
            <a:r>
              <a:rPr lang="en-US" altLang="en-US" sz="2200" dirty="0" smtClean="0">
                <a:latin typeface="Arial" pitchFamily="34" charset="0"/>
                <a:ea typeface="Geneva" pitchFamily="126" charset="-128"/>
              </a:rPr>
              <a:t>Be enrolled as a full-time or part-time student for each academic term, per your school’s degree program policies.</a:t>
            </a:r>
          </a:p>
          <a:p>
            <a:pPr marL="225425" indent="-225425"/>
            <a:r>
              <a:rPr lang="en-US" altLang="en-US" sz="2200" dirty="0" smtClean="0">
                <a:latin typeface="Arial" pitchFamily="34" charset="0"/>
                <a:ea typeface="Geneva" pitchFamily="126" charset="-128"/>
              </a:rPr>
              <a:t>Maintain your full-time or part-time enrollment status throughout the academic year. </a:t>
            </a:r>
          </a:p>
          <a:p>
            <a:pPr marL="225425" indent="-225425"/>
            <a:r>
              <a:rPr lang="en-US" altLang="en-US" sz="2200" dirty="0" smtClean="0">
                <a:latin typeface="Arial" pitchFamily="34" charset="0"/>
                <a:ea typeface="Geneva" pitchFamily="126" charset="-128"/>
              </a:rPr>
              <a:t>Submit a letter from the institution’s program director verifying your full- or part-time status.</a:t>
            </a:r>
          </a:p>
          <a:p>
            <a:pPr marL="225425" indent="-225425"/>
            <a:r>
              <a:rPr lang="en-US" altLang="en-US" sz="2200" dirty="0" smtClean="0">
                <a:latin typeface="Arial" pitchFamily="34" charset="0"/>
                <a:ea typeface="Geneva" pitchFamily="126" charset="-128"/>
              </a:rPr>
              <a:t>Maintain the required hours to meet the graduation or completion-of-training date as agreed to in your application.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altLang="en-US" dirty="0" smtClean="0">
                <a:latin typeface="Arial" pitchFamily="34" charset="0"/>
                <a:ea typeface="Geneva" pitchFamily="126" charset="-128"/>
              </a:rPr>
              <a:t>Financial Support</a:t>
            </a:r>
          </a:p>
        </p:txBody>
      </p:sp>
      <p:sp>
        <p:nvSpPr>
          <p:cNvPr id="3" name="Content Placeholder 2"/>
          <p:cNvSpPr>
            <a:spLocks noGrp="1"/>
          </p:cNvSpPr>
          <p:nvPr>
            <p:ph idx="1"/>
          </p:nvPr>
        </p:nvSpPr>
        <p:spPr/>
        <p:txBody>
          <a:bodyPr wrap="square" numCol="1" anchor="t" anchorCtr="0" compatLnSpc="1">
            <a:prstTxWarp prst="textNoShape">
              <a:avLst/>
            </a:prstTxWarp>
          </a:bodyPr>
          <a:lstStyle/>
          <a:p>
            <a:pPr marL="0" indent="0">
              <a:buFont typeface="Arial" pitchFamily="34" charset="0"/>
              <a:buNone/>
              <a:defRPr/>
            </a:pPr>
            <a:r>
              <a:rPr lang="en-US" altLang="en-US" dirty="0" smtClean="0">
                <a:latin typeface="Arial" pitchFamily="34" charset="0"/>
                <a:ea typeface="Geneva" pitchFamily="120" charset="-128"/>
                <a:cs typeface="Arial" pitchFamily="34" charset="0"/>
              </a:rPr>
              <a:t>Financial </a:t>
            </a:r>
            <a:r>
              <a:rPr lang="en-US" altLang="en-US" dirty="0">
                <a:latin typeface="Arial" pitchFamily="34" charset="0"/>
                <a:ea typeface="Geneva" pitchFamily="120" charset="-128"/>
                <a:cs typeface="Arial" pitchFamily="34" charset="0"/>
              </a:rPr>
              <a:t>aid covers tuition, required fees and reasonable education and living </a:t>
            </a:r>
            <a:r>
              <a:rPr lang="en-US" altLang="en-US" dirty="0" smtClean="0">
                <a:latin typeface="Arial" pitchFamily="34" charset="0"/>
                <a:ea typeface="Geneva" pitchFamily="120" charset="-128"/>
                <a:cs typeface="Arial" pitchFamily="34" charset="0"/>
              </a:rPr>
              <a:t>expenses and includes:</a:t>
            </a:r>
          </a:p>
          <a:p>
            <a:pPr>
              <a:defRPr/>
            </a:pPr>
            <a:r>
              <a:rPr lang="en-US" dirty="0" smtClean="0"/>
              <a:t>Up </a:t>
            </a:r>
            <a:r>
              <a:rPr lang="en-US" dirty="0"/>
              <a:t>to four academic </a:t>
            </a:r>
            <a:r>
              <a:rPr lang="en-US" dirty="0" smtClean="0"/>
              <a:t>years of full-time support or </a:t>
            </a:r>
            <a:r>
              <a:rPr lang="en-US" dirty="0"/>
              <a:t>eight academic </a:t>
            </a:r>
            <a:r>
              <a:rPr lang="en-US" dirty="0" smtClean="0"/>
              <a:t>years of part-time support.</a:t>
            </a:r>
            <a:endParaRPr lang="en-US" dirty="0"/>
          </a:p>
          <a:p>
            <a:pPr>
              <a:defRPr/>
            </a:pPr>
            <a:r>
              <a:rPr lang="en-US" dirty="0" smtClean="0"/>
              <a:t>Lab</a:t>
            </a:r>
            <a:r>
              <a:rPr lang="en-US" dirty="0"/>
              <a:t>, health unit and </a:t>
            </a:r>
            <a:r>
              <a:rPr lang="en-US" dirty="0" smtClean="0"/>
              <a:t>basic parking permit fees.</a:t>
            </a:r>
            <a:endParaRPr lang="en-US" dirty="0"/>
          </a:p>
          <a:p>
            <a:pPr>
              <a:defRPr/>
            </a:pPr>
            <a:r>
              <a:rPr lang="en-US" dirty="0"/>
              <a:t>A monthly stipend of no less than $1,500 </a:t>
            </a:r>
            <a:r>
              <a:rPr lang="en-US" dirty="0" smtClean="0"/>
              <a:t>for full-time </a:t>
            </a:r>
            <a:br>
              <a:rPr lang="en-US" dirty="0" smtClean="0"/>
            </a:br>
            <a:r>
              <a:rPr lang="en-US" dirty="0" smtClean="0"/>
              <a:t>students </a:t>
            </a:r>
            <a:r>
              <a:rPr lang="en-US" dirty="0"/>
              <a:t>or $</a:t>
            </a:r>
            <a:r>
              <a:rPr lang="en-US" dirty="0" smtClean="0"/>
              <a:t>750 for part-time students, </a:t>
            </a:r>
            <a:r>
              <a:rPr lang="en-US" dirty="0"/>
              <a:t>paid for a </a:t>
            </a:r>
            <a:r>
              <a:rPr lang="en-US" dirty="0" smtClean="0"/>
              <a:t/>
            </a:r>
            <a:br>
              <a:rPr lang="en-US" dirty="0" smtClean="0"/>
            </a:br>
            <a:r>
              <a:rPr lang="en-US" dirty="0" smtClean="0"/>
              <a:t>12</a:t>
            </a:r>
            <a:r>
              <a:rPr lang="en-US" dirty="0"/>
              <a:t>-month </a:t>
            </a:r>
            <a:r>
              <a:rPr lang="en-US" dirty="0" smtClean="0"/>
              <a:t>period or until graduation.*</a:t>
            </a:r>
          </a:p>
          <a:p>
            <a:pPr>
              <a:defRPr/>
            </a:pPr>
            <a:endParaRPr lang="en-US" dirty="0" smtClean="0"/>
          </a:p>
          <a:p>
            <a:pPr marL="0" indent="0">
              <a:buNone/>
              <a:defRPr/>
            </a:pPr>
            <a:r>
              <a:rPr lang="en-US" sz="1200" i="1" dirty="0" smtClean="0"/>
              <a:t>* Students graduating before May will receive an additional two months’ stipend to assist with their transition to a health profession career. </a:t>
            </a:r>
            <a:endParaRPr lang="en-US" sz="1200" i="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title="Photo of IHS scholarship recipient"/>
          <p:cNvPicPr>
            <a:picLocks noChangeAspect="1"/>
          </p:cNvPicPr>
          <p:nvPr/>
        </p:nvPicPr>
        <p:blipFill rotWithShape="1">
          <a:blip r:embed="rId3" cstate="print">
            <a:extLst>
              <a:ext uri="{28A0092B-C50C-407E-A947-70E740481C1C}">
                <a14:useLocalDpi xmlns:a14="http://schemas.microsoft.com/office/drawing/2010/main"/>
              </a:ext>
            </a:extLst>
          </a:blip>
          <a:srcRect l="62361" t="28928" r="8674"/>
          <a:stretch/>
        </p:blipFill>
        <p:spPr bwMode="auto">
          <a:xfrm>
            <a:off x="6040500" y="1998152"/>
            <a:ext cx="2648526" cy="487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Title 1"/>
          <p:cNvSpPr>
            <a:spLocks noGrp="1"/>
          </p:cNvSpPr>
          <p:nvPr>
            <p:ph type="title"/>
          </p:nvPr>
        </p:nvSpPr>
        <p:spPr/>
        <p:txBody>
          <a:bodyPr/>
          <a:lstStyle/>
          <a:p>
            <a:r>
              <a:rPr lang="en-US" altLang="en-US" dirty="0" smtClean="0">
                <a:latin typeface="Arial" pitchFamily="34" charset="0"/>
                <a:ea typeface="Geneva" pitchFamily="126" charset="-128"/>
              </a:rPr>
              <a:t>Financial Support (cont.)</a:t>
            </a:r>
          </a:p>
        </p:txBody>
      </p:sp>
      <p:sp>
        <p:nvSpPr>
          <p:cNvPr id="3" name="Content Placeholder 2"/>
          <p:cNvSpPr>
            <a:spLocks noGrp="1"/>
          </p:cNvSpPr>
          <p:nvPr>
            <p:ph idx="1"/>
          </p:nvPr>
        </p:nvSpPr>
        <p:spPr/>
        <p:txBody>
          <a:bodyPr wrap="square" numCol="1" anchor="t" anchorCtr="0" compatLnSpc="1">
            <a:prstTxWarp prst="textNoShape">
              <a:avLst/>
            </a:prstTxWarp>
          </a:bodyPr>
          <a:lstStyle/>
          <a:p>
            <a:pPr marL="0" indent="0">
              <a:buFont typeface="Arial" pitchFamily="34" charset="0"/>
              <a:buNone/>
            </a:pPr>
            <a:r>
              <a:rPr lang="en-US" altLang="en-US" dirty="0" smtClean="0">
                <a:latin typeface="Arial" pitchFamily="34" charset="0"/>
                <a:ea typeface="Geneva" pitchFamily="126" charset="-128"/>
              </a:rPr>
              <a:t>Summer School:</a:t>
            </a:r>
          </a:p>
          <a:p>
            <a:pPr marL="225425" indent="-225425"/>
            <a:r>
              <a:rPr lang="en-US" altLang="en-US" b="1" dirty="0" smtClean="0">
                <a:latin typeface="Arial" pitchFamily="34" charset="0"/>
                <a:ea typeface="Geneva" pitchFamily="126" charset="-128"/>
              </a:rPr>
              <a:t>Summer School Request (IHS-856-21)</a:t>
            </a:r>
            <a:r>
              <a:rPr lang="en-US" altLang="en-US" dirty="0" smtClean="0">
                <a:latin typeface="Arial" pitchFamily="34" charset="0"/>
                <a:ea typeface="Geneva" pitchFamily="126" charset="-128"/>
              </a:rPr>
              <a:t> </a:t>
            </a:r>
            <a:br>
              <a:rPr lang="en-US" altLang="en-US" dirty="0" smtClean="0">
                <a:latin typeface="Arial" pitchFamily="34" charset="0"/>
                <a:ea typeface="Geneva" pitchFamily="126" charset="-128"/>
              </a:rPr>
            </a:br>
            <a:r>
              <a:rPr lang="en-US" altLang="en-US" dirty="0" smtClean="0">
                <a:latin typeface="Arial" pitchFamily="34" charset="0"/>
                <a:ea typeface="Geneva" pitchFamily="126" charset="-128"/>
              </a:rPr>
              <a:t>form</a:t>
            </a:r>
            <a:r>
              <a:rPr lang="en-US" altLang="en-US" b="1" dirty="0" smtClean="0">
                <a:latin typeface="Arial" pitchFamily="34" charset="0"/>
                <a:ea typeface="Geneva" pitchFamily="126" charset="-128"/>
              </a:rPr>
              <a:t> </a:t>
            </a:r>
            <a:r>
              <a:rPr lang="en-US" altLang="en-US" dirty="0" smtClean="0">
                <a:latin typeface="Arial" pitchFamily="34" charset="0"/>
                <a:ea typeface="Geneva" pitchFamily="126" charset="-128"/>
              </a:rPr>
              <a:t>— Must be submitted by April 22.</a:t>
            </a:r>
          </a:p>
          <a:p>
            <a:pPr marL="225425" indent="-225425"/>
            <a:r>
              <a:rPr lang="en-US" altLang="en-US" dirty="0" smtClean="0">
                <a:latin typeface="Arial" pitchFamily="34" charset="0"/>
                <a:ea typeface="Geneva" pitchFamily="126" charset="-128"/>
              </a:rPr>
              <a:t>Full financial support of all tuition </a:t>
            </a:r>
            <a:br>
              <a:rPr lang="en-US" altLang="en-US" dirty="0" smtClean="0">
                <a:latin typeface="Arial" pitchFamily="34" charset="0"/>
                <a:ea typeface="Geneva" pitchFamily="126" charset="-128"/>
              </a:rPr>
            </a:br>
            <a:r>
              <a:rPr lang="en-US" altLang="en-US" dirty="0" smtClean="0">
                <a:latin typeface="Arial" pitchFamily="34" charset="0"/>
                <a:ea typeface="Geneva" pitchFamily="126" charset="-128"/>
              </a:rPr>
              <a:t>and fees.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e40657263f82fff0e3b6cfe3a622d4474b1da3"/>
  <p:tag name="ISPRING_RESOURCE_PATHS_HASH_2" val="fe40657263f82fff0e3b6cfe3a622d4474b1da3"/>
</p:tagLst>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4585</TotalTime>
  <Words>1811</Words>
  <Application>Microsoft Office PowerPoint</Application>
  <PresentationFormat>On-screen Show (4:3)</PresentationFormat>
  <Paragraphs>158</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Default Theme</vt:lpstr>
      <vt:lpstr>Health Professions Scholarship</vt:lpstr>
      <vt:lpstr>Indian Health Service — Mission</vt:lpstr>
      <vt:lpstr>IHS Scholarship Program — Purpose</vt:lpstr>
      <vt:lpstr>IHS Scholarship Program — Personnel</vt:lpstr>
      <vt:lpstr>Program Communications</vt:lpstr>
      <vt:lpstr>Health Professions Scholarship</vt:lpstr>
      <vt:lpstr>Maintaining Eligibility</vt:lpstr>
      <vt:lpstr>Financial Support</vt:lpstr>
      <vt:lpstr>Financial Support (cont.)</vt:lpstr>
      <vt:lpstr>Tuition Payment</vt:lpstr>
      <vt:lpstr>Education Expenses — Costs Covered</vt:lpstr>
      <vt:lpstr>Education Expenses — Costs Not Covered</vt:lpstr>
      <vt:lpstr>Education Expenses — Costs Not Covered (cont.)</vt:lpstr>
      <vt:lpstr>Tax Liability</vt:lpstr>
      <vt:lpstr>Leave of Absence</vt:lpstr>
      <vt:lpstr>Breach of Contract and Default</vt:lpstr>
      <vt:lpstr>Breach of Contract and Default (cont.) </vt:lpstr>
      <vt:lpstr>Support Staff</vt:lpstr>
    </vt:vector>
  </TitlesOfParts>
  <Manager/>
  <Company>IHS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Scholarship Recipient Orientation - Health Professions Overview</dc:title>
  <dc:subject>Scholarship Recipient Orientation - Health Professions Overview</dc:subject>
  <dc:creator>IHS</dc:creator>
  <cp:keywords>Scholarship Recipient Orientation Health Professions Overview</cp:keywords>
  <dc:description/>
  <cp:lastModifiedBy>Scott</cp:lastModifiedBy>
  <cp:revision>307</cp:revision>
  <dcterms:created xsi:type="dcterms:W3CDTF">2013-11-21T19:53:20Z</dcterms:created>
  <dcterms:modified xsi:type="dcterms:W3CDTF">2016-08-23T12:57:02Z</dcterms:modified>
  <cp:category/>
</cp:coreProperties>
</file>