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66" r:id="rId2"/>
    <p:sldId id="271" r:id="rId3"/>
    <p:sldId id="274" r:id="rId4"/>
    <p:sldId id="275" r:id="rId5"/>
    <p:sldId id="276" r:id="rId6"/>
    <p:sldId id="277" r:id="rId7"/>
    <p:sldId id="278" r:id="rId8"/>
    <p:sldId id="279" r:id="rId9"/>
    <p:sldId id="280" r:id="rId10"/>
    <p:sldId id="290" r:id="rId11"/>
    <p:sldId id="281" r:id="rId12"/>
    <p:sldId id="282" r:id="rId13"/>
    <p:sldId id="283" r:id="rId14"/>
    <p:sldId id="284" r:id="rId15"/>
    <p:sldId id="285" r:id="rId16"/>
    <p:sldId id="287" r:id="rId17"/>
    <p:sldId id="288" r:id="rId18"/>
    <p:sldId id="270" r:id="rId19"/>
    <p:sldId id="272" r:id="rId20"/>
    <p:sldId id="273" r:id="rId21"/>
    <p:sldId id="286" r:id="rId22"/>
    <p:sldId id="292" r:id="rId23"/>
    <p:sldId id="291" r:id="rId24"/>
  </p:sldIdLst>
  <p:sldSz cx="9144000" cy="6858000" type="screen4x3"/>
  <p:notesSz cx="6858000" cy="9144000"/>
  <p:custDataLst>
    <p:tags r:id="rId26"/>
  </p:custDataLst>
  <p:defaultTextStyle>
    <a:defPPr>
      <a:defRPr lang="en-US"/>
    </a:defPPr>
    <a:lvl1pPr algn="l" defTabSz="457200" rtl="0" fontAlgn="base">
      <a:spcBef>
        <a:spcPct val="0"/>
      </a:spcBef>
      <a:spcAft>
        <a:spcPct val="0"/>
      </a:spcAft>
      <a:defRPr kern="1200">
        <a:solidFill>
          <a:schemeClr val="tx1"/>
        </a:solidFill>
        <a:latin typeface="Arial" pitchFamily="34" charset="0"/>
        <a:ea typeface="Geneva" pitchFamily="126" charset="-128"/>
        <a:cs typeface="+mn-cs"/>
      </a:defRPr>
    </a:lvl1pPr>
    <a:lvl2pPr marL="457200" algn="l" defTabSz="457200" rtl="0" fontAlgn="base">
      <a:spcBef>
        <a:spcPct val="0"/>
      </a:spcBef>
      <a:spcAft>
        <a:spcPct val="0"/>
      </a:spcAft>
      <a:defRPr kern="1200">
        <a:solidFill>
          <a:schemeClr val="tx1"/>
        </a:solidFill>
        <a:latin typeface="Arial" pitchFamily="34" charset="0"/>
        <a:ea typeface="Geneva" pitchFamily="126" charset="-128"/>
        <a:cs typeface="+mn-cs"/>
      </a:defRPr>
    </a:lvl2pPr>
    <a:lvl3pPr marL="914400" algn="l" defTabSz="457200" rtl="0" fontAlgn="base">
      <a:spcBef>
        <a:spcPct val="0"/>
      </a:spcBef>
      <a:spcAft>
        <a:spcPct val="0"/>
      </a:spcAft>
      <a:defRPr kern="1200">
        <a:solidFill>
          <a:schemeClr val="tx1"/>
        </a:solidFill>
        <a:latin typeface="Arial" pitchFamily="34" charset="0"/>
        <a:ea typeface="Geneva" pitchFamily="126" charset="-128"/>
        <a:cs typeface="+mn-cs"/>
      </a:defRPr>
    </a:lvl3pPr>
    <a:lvl4pPr marL="1371600" algn="l" defTabSz="457200" rtl="0" fontAlgn="base">
      <a:spcBef>
        <a:spcPct val="0"/>
      </a:spcBef>
      <a:spcAft>
        <a:spcPct val="0"/>
      </a:spcAft>
      <a:defRPr kern="1200">
        <a:solidFill>
          <a:schemeClr val="tx1"/>
        </a:solidFill>
        <a:latin typeface="Arial" pitchFamily="34" charset="0"/>
        <a:ea typeface="Geneva" pitchFamily="126" charset="-128"/>
        <a:cs typeface="+mn-cs"/>
      </a:defRPr>
    </a:lvl4pPr>
    <a:lvl5pPr marL="1828800" algn="l" defTabSz="457200" rtl="0" fontAlgn="base">
      <a:spcBef>
        <a:spcPct val="0"/>
      </a:spcBef>
      <a:spcAft>
        <a:spcPct val="0"/>
      </a:spcAft>
      <a:defRPr kern="1200">
        <a:solidFill>
          <a:schemeClr val="tx1"/>
        </a:solidFill>
        <a:latin typeface="Arial" pitchFamily="34" charset="0"/>
        <a:ea typeface="Geneva" pitchFamily="126" charset="-128"/>
        <a:cs typeface="+mn-cs"/>
      </a:defRPr>
    </a:lvl5pPr>
    <a:lvl6pPr marL="2286000" algn="l" defTabSz="914400" rtl="0" eaLnBrk="1" latinLnBrk="0" hangingPunct="1">
      <a:defRPr kern="1200">
        <a:solidFill>
          <a:schemeClr val="tx1"/>
        </a:solidFill>
        <a:latin typeface="Arial" pitchFamily="34" charset="0"/>
        <a:ea typeface="Geneva" pitchFamily="126" charset="-128"/>
        <a:cs typeface="+mn-cs"/>
      </a:defRPr>
    </a:lvl6pPr>
    <a:lvl7pPr marL="2743200" algn="l" defTabSz="914400" rtl="0" eaLnBrk="1" latinLnBrk="0" hangingPunct="1">
      <a:defRPr kern="1200">
        <a:solidFill>
          <a:schemeClr val="tx1"/>
        </a:solidFill>
        <a:latin typeface="Arial" pitchFamily="34" charset="0"/>
        <a:ea typeface="Geneva" pitchFamily="126" charset="-128"/>
        <a:cs typeface="+mn-cs"/>
      </a:defRPr>
    </a:lvl7pPr>
    <a:lvl8pPr marL="3200400" algn="l" defTabSz="914400" rtl="0" eaLnBrk="1" latinLnBrk="0" hangingPunct="1">
      <a:defRPr kern="1200">
        <a:solidFill>
          <a:schemeClr val="tx1"/>
        </a:solidFill>
        <a:latin typeface="Arial" pitchFamily="34" charset="0"/>
        <a:ea typeface="Geneva" pitchFamily="126" charset="-128"/>
        <a:cs typeface="+mn-cs"/>
      </a:defRPr>
    </a:lvl8pPr>
    <a:lvl9pPr marL="3657600" algn="l" defTabSz="914400" rtl="0" eaLnBrk="1" latinLnBrk="0" hangingPunct="1">
      <a:defRPr kern="1200">
        <a:solidFill>
          <a:schemeClr val="tx1"/>
        </a:solidFill>
        <a:latin typeface="Arial" pitchFamily="34" charset="0"/>
        <a:ea typeface="Geneva" pitchFamily="126" charset="-128"/>
        <a:cs typeface="+mn-cs"/>
      </a:defRPr>
    </a:lvl9pPr>
  </p:defaultTextStyle>
  <p:extLst>
    <p:ext uri="{EFAFB233-063F-42B5-8137-9DF3F51BA10A}">
      <p15:sldGuideLst xmlns="" xmlns:p15="http://schemas.microsoft.com/office/powerpoint/2012/main">
        <p15:guide id="1" orient="horz" pos="750">
          <p15:clr>
            <a:srgbClr val="A4A3A4"/>
          </p15:clr>
        </p15:guide>
        <p15:guide id="2" pos="301">
          <p15:clr>
            <a:srgbClr val="A4A3A4"/>
          </p15:clr>
        </p15:guide>
        <p15:guide id="3" pos="27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rren Levy" initials="WL" lastIdx="1" clrIdx="0">
    <p:extLst/>
  </p:cmAuthor>
  <p:cmAuthor id="2" name="Dee Ann" initials="" lastIdx="6" clrIdx="1"/>
  <p:cmAuthor id="3" name="Leslie Miller" initials="LM"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5800"/>
    <a:srgbClr val="44642F"/>
    <a:srgbClr val="A58D02"/>
    <a:srgbClr val="8775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4" autoAdjust="0"/>
    <p:restoredTop sz="77381" autoAdjust="0"/>
  </p:normalViewPr>
  <p:slideViewPr>
    <p:cSldViewPr snapToGrid="0" snapToObjects="1" showGuides="1">
      <p:cViewPr>
        <p:scale>
          <a:sx n="85" d="100"/>
          <a:sy n="85" d="100"/>
        </p:scale>
        <p:origin x="-528" y="330"/>
      </p:cViewPr>
      <p:guideLst>
        <p:guide orient="horz" pos="750"/>
        <p:guide pos="301"/>
        <p:guide pos="274"/>
      </p:guideLst>
    </p:cSldViewPr>
  </p:slideViewPr>
  <p:outlineViewPr>
    <p:cViewPr>
      <p:scale>
        <a:sx n="33" d="100"/>
        <a:sy n="33" d="100"/>
      </p:scale>
      <p:origin x="0" y="16160"/>
    </p:cViewPr>
    <p:sldLst>
      <p:sld r:id="rId1" collapse="1"/>
    </p:sldLst>
  </p:outlineViewPr>
  <p:notesTextViewPr>
    <p:cViewPr>
      <p:scale>
        <a:sx n="90" d="100"/>
        <a:sy n="9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ea typeface="Geneva" pitchFamily="-126" charset="-128"/>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ea typeface="MS PGothic" pitchFamily="34" charset="-128"/>
              </a:defRPr>
            </a:lvl1pPr>
          </a:lstStyle>
          <a:p>
            <a:fld id="{80ECFCCA-FB03-4FCF-A540-737603658D57}" type="datetimeFigureOut">
              <a:rPr lang="en-US" altLang="en-US"/>
              <a:pPr/>
              <a:t>9/10/2016</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ea typeface="Geneva" pitchFamily="-126" charset="-128"/>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ea typeface="MS PGothic" pitchFamily="34" charset="-128"/>
              </a:defRPr>
            </a:lvl1pPr>
          </a:lstStyle>
          <a:p>
            <a:fld id="{54DF1BAE-8629-428F-9686-0D4EA124DF7E}" type="slidenum">
              <a:rPr lang="en-US" altLang="en-US"/>
              <a:pPr/>
              <a:t>‹#›</a:t>
            </a:fld>
            <a:endParaRPr lang="en-US" altLang="en-US"/>
          </a:p>
        </p:txBody>
      </p:sp>
    </p:spTree>
    <p:extLst>
      <p:ext uri="{BB962C8B-B14F-4D97-AF65-F5344CB8AC3E}">
        <p14:creationId xmlns:p14="http://schemas.microsoft.com/office/powerpoint/2010/main" val="17040787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mailto:scholarship@ihs.gov"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S PGothic" pitchFamily="34" charset="-128"/>
                <a:cs typeface="ＭＳ Ｐゴシック" charset="0"/>
              </a:rPr>
              <a:t>Welcome to the Indian Health Service Scholarship Program orientation series.</a:t>
            </a:r>
          </a:p>
          <a:p>
            <a:r>
              <a:rPr lang="en-US" sz="1200" kern="1200" dirty="0" smtClean="0">
                <a:solidFill>
                  <a:schemeClr val="tx1"/>
                </a:solidFill>
                <a:effectLst/>
                <a:latin typeface="+mn-lt"/>
                <a:ea typeface="MS PGothic" pitchFamily="34" charset="-128"/>
                <a:cs typeface="ＭＳ Ｐゴシック" charset="0"/>
              </a:rPr>
              <a:t> </a:t>
            </a:r>
          </a:p>
          <a:p>
            <a:r>
              <a:rPr lang="en-US" sz="1200" kern="1200" dirty="0" smtClean="0">
                <a:solidFill>
                  <a:schemeClr val="tx1"/>
                </a:solidFill>
                <a:effectLst/>
                <a:latin typeface="+mn-lt"/>
                <a:ea typeface="MS PGothic" pitchFamily="34" charset="-128"/>
                <a:cs typeface="ＭＳ Ｐゴシック" charset="0"/>
              </a:rPr>
              <a:t>We developed this presentation to familiarize you with your responsibilities as a Health Professions scholarship recipient as you prepare to graduate and pursue a post-graduate clinical training program. The IHS Scholarship Program is dedicated to assisting you in achieving your educational and career goals. Through this presentation, we will provide you with the foundation to navigate the requirements and documentation related to our program.</a:t>
            </a:r>
          </a:p>
          <a:p>
            <a:endParaRPr lang="en-US" sz="1200" kern="1200" dirty="0" smtClean="0">
              <a:solidFill>
                <a:schemeClr val="tx1"/>
              </a:solidFill>
              <a:effectLst/>
              <a:latin typeface="+mn-lt"/>
              <a:ea typeface="MS PGothic" pitchFamily="34" charset="-128"/>
              <a:cs typeface="ＭＳ Ｐゴシック" charset="0"/>
            </a:endParaRPr>
          </a:p>
          <a:p>
            <a:endParaRPr lang="en-US" sz="1200" kern="1200" dirty="0">
              <a:solidFill>
                <a:schemeClr val="tx1"/>
              </a:solidFill>
              <a:effectLst/>
              <a:latin typeface="+mn-lt"/>
              <a:ea typeface="MS PGothic" pitchFamily="34" charset="-128"/>
              <a:cs typeface="ＭＳ Ｐゴシック" charset="0"/>
            </a:endParaRPr>
          </a:p>
        </p:txBody>
      </p:sp>
      <p:sp>
        <p:nvSpPr>
          <p:cNvPr id="61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Geneva" pitchFamily="126" charset="-128"/>
              </a:defRPr>
            </a:lvl1pPr>
            <a:lvl2pPr marL="742950" indent="-285750" eaLnBrk="0" hangingPunct="0">
              <a:defRPr sz="2400">
                <a:solidFill>
                  <a:schemeClr val="tx1"/>
                </a:solidFill>
                <a:latin typeface="Arial" pitchFamily="34" charset="0"/>
                <a:ea typeface="Geneva" pitchFamily="126" charset="-128"/>
              </a:defRPr>
            </a:lvl2pPr>
            <a:lvl3pPr marL="1143000" indent="-228600" eaLnBrk="0" hangingPunct="0">
              <a:defRPr sz="2400">
                <a:solidFill>
                  <a:schemeClr val="tx1"/>
                </a:solidFill>
                <a:latin typeface="Arial" pitchFamily="34" charset="0"/>
                <a:ea typeface="Geneva" pitchFamily="126" charset="-128"/>
              </a:defRPr>
            </a:lvl3pPr>
            <a:lvl4pPr marL="1600200" indent="-228600" eaLnBrk="0" hangingPunct="0">
              <a:defRPr sz="2400">
                <a:solidFill>
                  <a:schemeClr val="tx1"/>
                </a:solidFill>
                <a:latin typeface="Arial" pitchFamily="34" charset="0"/>
                <a:ea typeface="Geneva" pitchFamily="126" charset="-128"/>
              </a:defRPr>
            </a:lvl4pPr>
            <a:lvl5pPr marL="2057400" indent="-228600" eaLnBrk="0" hangingPunct="0">
              <a:defRPr sz="2400">
                <a:solidFill>
                  <a:schemeClr val="tx1"/>
                </a:solidFill>
                <a:latin typeface="Arial" pitchFamily="34" charset="0"/>
                <a:ea typeface="Geneva" pitchFamily="126"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9pPr>
          </a:lstStyle>
          <a:p>
            <a:pPr eaLnBrk="1" hangingPunct="1"/>
            <a:fld id="{D36374EF-3F4D-4187-9482-48B47AA03635}" type="slidenum">
              <a:rPr lang="en-US" altLang="en-US" sz="1200">
                <a:ea typeface="MS PGothic" pitchFamily="34" charset="-128"/>
              </a:rPr>
              <a:pPr eaLnBrk="1" hangingPunct="1"/>
              <a:t>1</a:t>
            </a:fld>
            <a:endParaRPr lang="en-US" altLang="en-US" sz="1200">
              <a:ea typeface="MS PGothic" pitchFamily="34" charset="-128"/>
            </a:endParaRPr>
          </a:p>
        </p:txBody>
      </p:sp>
    </p:spTree>
    <p:extLst>
      <p:ext uri="{BB962C8B-B14F-4D97-AF65-F5344CB8AC3E}">
        <p14:creationId xmlns:p14="http://schemas.microsoft.com/office/powerpoint/2010/main" val="1468247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Podiatry students are required to pursue a podiatric</a:t>
            </a:r>
            <a:r>
              <a:rPr lang="en-US" altLang="en-US" baseline="0" dirty="0" smtClean="0"/>
              <a:t> residency approved by the </a:t>
            </a:r>
            <a:r>
              <a:rPr lang="en-US" altLang="en-US" dirty="0" smtClean="0"/>
              <a:t>Council</a:t>
            </a:r>
            <a:r>
              <a:rPr lang="en-US" altLang="en-US" baseline="0" dirty="0" smtClean="0"/>
              <a:t> on Podiatric Medical Education </a:t>
            </a:r>
            <a:r>
              <a:rPr lang="en-US" altLang="en-US" dirty="0" smtClean="0"/>
              <a:t>upon graduation. You must complete the program and obtain your certification within three years of graduation. Only certified</a:t>
            </a:r>
            <a:r>
              <a:rPr lang="en-US" altLang="en-US" baseline="0" dirty="0" smtClean="0"/>
              <a:t> podiatrists </a:t>
            </a:r>
            <a:r>
              <a:rPr lang="en-US" altLang="en-US" dirty="0" smtClean="0"/>
              <a:t>are eligible to begin their service commitment.</a:t>
            </a:r>
          </a:p>
          <a:p>
            <a:endParaRPr lang="en-US" dirty="0" smtClean="0"/>
          </a:p>
        </p:txBody>
      </p:sp>
      <p:sp>
        <p:nvSpPr>
          <p:cNvPr id="4" name="Slide Number Placeholder 3"/>
          <p:cNvSpPr>
            <a:spLocks noGrp="1"/>
          </p:cNvSpPr>
          <p:nvPr>
            <p:ph type="sldNum" sz="quarter" idx="10"/>
          </p:nvPr>
        </p:nvSpPr>
        <p:spPr/>
        <p:txBody>
          <a:bodyPr/>
          <a:lstStyle/>
          <a:p>
            <a:fld id="{54DF1BAE-8629-428F-9686-0D4EA124DF7E}" type="slidenum">
              <a:rPr lang="en-US" altLang="en-US" smtClean="0"/>
              <a:pPr/>
              <a:t>10</a:t>
            </a:fld>
            <a:endParaRPr lang="en-US" altLang="en-US"/>
          </a:p>
        </p:txBody>
      </p:sp>
    </p:spTree>
    <p:extLst>
      <p:ext uri="{BB962C8B-B14F-4D97-AF65-F5344CB8AC3E}">
        <p14:creationId xmlns:p14="http://schemas.microsoft.com/office/powerpoint/2010/main" val="1983201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Recipients in Dentistry, Nursing, Optometry and Pharmacy</a:t>
            </a:r>
            <a:r>
              <a:rPr lang="en-US" altLang="en-US" baseline="0" dirty="0" smtClean="0"/>
              <a:t> </a:t>
            </a:r>
            <a:r>
              <a:rPr lang="en-US" altLang="en-US" dirty="0" smtClean="0"/>
              <a:t>may pursue</a:t>
            </a:r>
            <a:r>
              <a:rPr lang="en-US" altLang="en-US" baseline="0" dirty="0" smtClean="0"/>
              <a:t> </a:t>
            </a:r>
            <a:r>
              <a:rPr lang="en-US" altLang="en-US" dirty="0" smtClean="0"/>
              <a:t>optional post-graduate clinical training.</a:t>
            </a:r>
          </a:p>
          <a:p>
            <a:r>
              <a:rPr lang="en-US" altLang="en-US" dirty="0" smtClean="0"/>
              <a:t> </a:t>
            </a:r>
          </a:p>
          <a:p>
            <a:r>
              <a:rPr lang="en-US" altLang="en-US" dirty="0" smtClean="0"/>
              <a:t>You are required to secure a training position within 90 days of graduation.</a:t>
            </a:r>
          </a:p>
          <a:p>
            <a:r>
              <a:rPr lang="en-US" altLang="en-US" dirty="0" smtClean="0"/>
              <a:t> </a:t>
            </a:r>
          </a:p>
          <a:p>
            <a:r>
              <a:rPr lang="en-US" altLang="en-US" dirty="0" smtClean="0"/>
              <a:t>In addition, you must follow program policies and procedures for approval of and participation in your respective program. Any deviation from these policies can result in you being found in breach of contract and placed in default.</a:t>
            </a: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Geneva" pitchFamily="126" charset="-128"/>
              </a:defRPr>
            </a:lvl1pPr>
            <a:lvl2pPr marL="742950" indent="-285750" eaLnBrk="0" hangingPunct="0">
              <a:defRPr sz="2400">
                <a:solidFill>
                  <a:schemeClr val="tx1"/>
                </a:solidFill>
                <a:latin typeface="Arial" pitchFamily="34" charset="0"/>
                <a:ea typeface="Geneva" pitchFamily="126" charset="-128"/>
              </a:defRPr>
            </a:lvl2pPr>
            <a:lvl3pPr marL="1143000" indent="-228600" eaLnBrk="0" hangingPunct="0">
              <a:defRPr sz="2400">
                <a:solidFill>
                  <a:schemeClr val="tx1"/>
                </a:solidFill>
                <a:latin typeface="Arial" pitchFamily="34" charset="0"/>
                <a:ea typeface="Geneva" pitchFamily="126" charset="-128"/>
              </a:defRPr>
            </a:lvl3pPr>
            <a:lvl4pPr marL="1600200" indent="-228600" eaLnBrk="0" hangingPunct="0">
              <a:defRPr sz="2400">
                <a:solidFill>
                  <a:schemeClr val="tx1"/>
                </a:solidFill>
                <a:latin typeface="Arial" pitchFamily="34" charset="0"/>
                <a:ea typeface="Geneva" pitchFamily="126" charset="-128"/>
              </a:defRPr>
            </a:lvl4pPr>
            <a:lvl5pPr marL="2057400" indent="-228600" eaLnBrk="0" hangingPunct="0">
              <a:defRPr sz="2400">
                <a:solidFill>
                  <a:schemeClr val="tx1"/>
                </a:solidFill>
                <a:latin typeface="Arial" pitchFamily="34" charset="0"/>
                <a:ea typeface="Geneva" pitchFamily="126"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9pPr>
          </a:lstStyle>
          <a:p>
            <a:pPr eaLnBrk="1" hangingPunct="1"/>
            <a:fld id="{F3395B5A-7F48-41FF-9A8D-ADA0313DF877}" type="slidenum">
              <a:rPr lang="en-US" altLang="en-US" sz="1200">
                <a:ea typeface="MS PGothic" pitchFamily="34" charset="-128"/>
              </a:rPr>
              <a:pPr eaLnBrk="1" hangingPunct="1"/>
              <a:t>11</a:t>
            </a:fld>
            <a:endParaRPr lang="en-US" altLang="en-US" sz="1200">
              <a:ea typeface="MS PGothic" pitchFamily="34" charset="-128"/>
            </a:endParaRPr>
          </a:p>
        </p:txBody>
      </p:sp>
    </p:spTree>
    <p:extLst>
      <p:ext uri="{BB962C8B-B14F-4D97-AF65-F5344CB8AC3E}">
        <p14:creationId xmlns:p14="http://schemas.microsoft.com/office/powerpoint/2010/main" val="1611785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Dental students have the option to pursue either a one-year Advanced Education Program in General Dentistry (AEGD) or General Practice Residency (GPR). Either program must be offered</a:t>
            </a:r>
            <a:r>
              <a:rPr lang="en-US" altLang="en-US" baseline="0" dirty="0" smtClean="0"/>
              <a:t> </a:t>
            </a:r>
            <a:r>
              <a:rPr lang="en-US" altLang="en-US" dirty="0" smtClean="0"/>
              <a:t>in the United States and accredited by the American Dental Association (ADA) Commission on Dental Accreditation (CODA). Only programs that are fully operational with ADA CODA accreditation status noted as “approved without reporting requirements” are permitted. Please refer</a:t>
            </a:r>
            <a:r>
              <a:rPr lang="en-US" altLang="en-US" baseline="0" dirty="0" smtClean="0"/>
              <a:t> to</a:t>
            </a:r>
            <a:r>
              <a:rPr lang="en-US" altLang="en-US" dirty="0" smtClean="0"/>
              <a:t> the ADA website (</a:t>
            </a:r>
            <a:r>
              <a:rPr lang="en-US" altLang="en-US" dirty="0" err="1" smtClean="0"/>
              <a:t>ada.org</a:t>
            </a:r>
            <a:r>
              <a:rPr lang="en-US" altLang="en-US" dirty="0" smtClean="0"/>
              <a:t>) to confirm the accreditation status and provide documentation verifying this status. </a:t>
            </a:r>
          </a:p>
          <a:p>
            <a:r>
              <a:rPr lang="en-US" altLang="en-US" dirty="0" smtClean="0"/>
              <a:t> </a:t>
            </a:r>
          </a:p>
          <a:p>
            <a:r>
              <a:rPr lang="en-US" altLang="en-US" dirty="0" smtClean="0"/>
              <a:t>Two-year programs and programs with an optional second year will not be approved for deferment.</a:t>
            </a: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Geneva" pitchFamily="126" charset="-128"/>
              </a:defRPr>
            </a:lvl1pPr>
            <a:lvl2pPr marL="742950" indent="-285750" eaLnBrk="0" hangingPunct="0">
              <a:defRPr sz="2400">
                <a:solidFill>
                  <a:schemeClr val="tx1"/>
                </a:solidFill>
                <a:latin typeface="Arial" pitchFamily="34" charset="0"/>
                <a:ea typeface="Geneva" pitchFamily="126" charset="-128"/>
              </a:defRPr>
            </a:lvl2pPr>
            <a:lvl3pPr marL="1143000" indent="-228600" eaLnBrk="0" hangingPunct="0">
              <a:defRPr sz="2400">
                <a:solidFill>
                  <a:schemeClr val="tx1"/>
                </a:solidFill>
                <a:latin typeface="Arial" pitchFamily="34" charset="0"/>
                <a:ea typeface="Geneva" pitchFamily="126" charset="-128"/>
              </a:defRPr>
            </a:lvl3pPr>
            <a:lvl4pPr marL="1600200" indent="-228600" eaLnBrk="0" hangingPunct="0">
              <a:defRPr sz="2400">
                <a:solidFill>
                  <a:schemeClr val="tx1"/>
                </a:solidFill>
                <a:latin typeface="Arial" pitchFamily="34" charset="0"/>
                <a:ea typeface="Geneva" pitchFamily="126" charset="-128"/>
              </a:defRPr>
            </a:lvl4pPr>
            <a:lvl5pPr marL="2057400" indent="-228600" eaLnBrk="0" hangingPunct="0">
              <a:defRPr sz="2400">
                <a:solidFill>
                  <a:schemeClr val="tx1"/>
                </a:solidFill>
                <a:latin typeface="Arial" pitchFamily="34" charset="0"/>
                <a:ea typeface="Geneva" pitchFamily="126"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9pPr>
          </a:lstStyle>
          <a:p>
            <a:pPr eaLnBrk="1" hangingPunct="1"/>
            <a:fld id="{461C6E3C-234C-44D7-9D96-B439A67FD214}" type="slidenum">
              <a:rPr lang="en-US" altLang="en-US" sz="1200">
                <a:ea typeface="MS PGothic" pitchFamily="34" charset="-128"/>
              </a:rPr>
              <a:pPr eaLnBrk="1" hangingPunct="1"/>
              <a:t>12</a:t>
            </a:fld>
            <a:endParaRPr lang="en-US" altLang="en-US" sz="1200">
              <a:ea typeface="MS PGothic" pitchFamily="34" charset="-128"/>
            </a:endParaRPr>
          </a:p>
        </p:txBody>
      </p:sp>
    </p:spTree>
    <p:extLst>
      <p:ext uri="{BB962C8B-B14F-4D97-AF65-F5344CB8AC3E}">
        <p14:creationId xmlns:p14="http://schemas.microsoft.com/office/powerpoint/2010/main" val="921334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Nursing students have the option to pursue a one-year training program emphasizing clinical outpatient, inpatient and/or emergency nursing skills.  </a:t>
            </a:r>
          </a:p>
          <a:p>
            <a:endParaRPr lang="en-US" altLang="en-US" dirty="0" smtClean="0"/>
          </a:p>
          <a:p>
            <a:r>
              <a:rPr lang="en-US" altLang="en-US" dirty="0" smtClean="0"/>
              <a:t>You should consult your Program Analyst and the IHS Discipline Chief for Nursing to discuss deferment opportunities prior to applying for a nurse-graduate training program.</a:t>
            </a: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Geneva" pitchFamily="126" charset="-128"/>
              </a:defRPr>
            </a:lvl1pPr>
            <a:lvl2pPr marL="742950" indent="-285750" eaLnBrk="0" hangingPunct="0">
              <a:defRPr sz="2400">
                <a:solidFill>
                  <a:schemeClr val="tx1"/>
                </a:solidFill>
                <a:latin typeface="Arial" pitchFamily="34" charset="0"/>
                <a:ea typeface="Geneva" pitchFamily="126" charset="-128"/>
              </a:defRPr>
            </a:lvl2pPr>
            <a:lvl3pPr marL="1143000" indent="-228600" eaLnBrk="0" hangingPunct="0">
              <a:defRPr sz="2400">
                <a:solidFill>
                  <a:schemeClr val="tx1"/>
                </a:solidFill>
                <a:latin typeface="Arial" pitchFamily="34" charset="0"/>
                <a:ea typeface="Geneva" pitchFamily="126" charset="-128"/>
              </a:defRPr>
            </a:lvl3pPr>
            <a:lvl4pPr marL="1600200" indent="-228600" eaLnBrk="0" hangingPunct="0">
              <a:defRPr sz="2400">
                <a:solidFill>
                  <a:schemeClr val="tx1"/>
                </a:solidFill>
                <a:latin typeface="Arial" pitchFamily="34" charset="0"/>
                <a:ea typeface="Geneva" pitchFamily="126" charset="-128"/>
              </a:defRPr>
            </a:lvl4pPr>
            <a:lvl5pPr marL="2057400" indent="-228600" eaLnBrk="0" hangingPunct="0">
              <a:defRPr sz="2400">
                <a:solidFill>
                  <a:schemeClr val="tx1"/>
                </a:solidFill>
                <a:latin typeface="Arial" pitchFamily="34" charset="0"/>
                <a:ea typeface="Geneva" pitchFamily="126"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9pPr>
          </a:lstStyle>
          <a:p>
            <a:pPr eaLnBrk="1" hangingPunct="1"/>
            <a:fld id="{440CFB3E-7077-4572-A3E2-6F81C2863DC3}" type="slidenum">
              <a:rPr lang="en-US" altLang="en-US" sz="1200">
                <a:ea typeface="MS PGothic" pitchFamily="34" charset="-128"/>
              </a:rPr>
              <a:pPr eaLnBrk="1" hangingPunct="1"/>
              <a:t>13</a:t>
            </a:fld>
            <a:endParaRPr lang="en-US" altLang="en-US" sz="1200">
              <a:ea typeface="MS PGothic" pitchFamily="34" charset="-128"/>
            </a:endParaRPr>
          </a:p>
        </p:txBody>
      </p:sp>
    </p:spTree>
    <p:extLst>
      <p:ext uri="{BB962C8B-B14F-4D97-AF65-F5344CB8AC3E}">
        <p14:creationId xmlns:p14="http://schemas.microsoft.com/office/powerpoint/2010/main" val="1518989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Optometry students have the option to pursue either an Ocular Disease/Pathology or Primary Care Optometry residency program. You must consult the IHS Discipline Chief for Optometry before applying to either of these programs. If approved, you must complete this program and obtain your license within one year of requesting deferment. Only licensed optometrists are eligible to begin their service commitment.</a:t>
            </a:r>
          </a:p>
          <a:p>
            <a:pPr eaLnBrk="1" hangingPunct="1">
              <a:spcBef>
                <a:spcPct val="0"/>
              </a:spcBef>
            </a:pPr>
            <a:endParaRPr lang="en-US" altLang="en-US" dirty="0" smtClean="0"/>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Geneva" pitchFamily="126" charset="-128"/>
              </a:defRPr>
            </a:lvl1pPr>
            <a:lvl2pPr marL="742950" indent="-285750" eaLnBrk="0" hangingPunct="0">
              <a:defRPr sz="2400">
                <a:solidFill>
                  <a:schemeClr val="tx1"/>
                </a:solidFill>
                <a:latin typeface="Arial" pitchFamily="34" charset="0"/>
                <a:ea typeface="Geneva" pitchFamily="126" charset="-128"/>
              </a:defRPr>
            </a:lvl2pPr>
            <a:lvl3pPr marL="1143000" indent="-228600" eaLnBrk="0" hangingPunct="0">
              <a:defRPr sz="2400">
                <a:solidFill>
                  <a:schemeClr val="tx1"/>
                </a:solidFill>
                <a:latin typeface="Arial" pitchFamily="34" charset="0"/>
                <a:ea typeface="Geneva" pitchFamily="126" charset="-128"/>
              </a:defRPr>
            </a:lvl3pPr>
            <a:lvl4pPr marL="1600200" indent="-228600" eaLnBrk="0" hangingPunct="0">
              <a:defRPr sz="2400">
                <a:solidFill>
                  <a:schemeClr val="tx1"/>
                </a:solidFill>
                <a:latin typeface="Arial" pitchFamily="34" charset="0"/>
                <a:ea typeface="Geneva" pitchFamily="126" charset="-128"/>
              </a:defRPr>
            </a:lvl4pPr>
            <a:lvl5pPr marL="2057400" indent="-228600" eaLnBrk="0" hangingPunct="0">
              <a:defRPr sz="2400">
                <a:solidFill>
                  <a:schemeClr val="tx1"/>
                </a:solidFill>
                <a:latin typeface="Arial" pitchFamily="34" charset="0"/>
                <a:ea typeface="Geneva" pitchFamily="126"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9pPr>
          </a:lstStyle>
          <a:p>
            <a:pPr eaLnBrk="1" hangingPunct="1"/>
            <a:fld id="{62FAE3FE-7E2C-4DE0-BD41-70EA228DD9D7}" type="slidenum">
              <a:rPr lang="en-US" altLang="en-US" sz="1200">
                <a:ea typeface="MS PGothic" pitchFamily="34" charset="-128"/>
              </a:rPr>
              <a:pPr eaLnBrk="1" hangingPunct="1"/>
              <a:t>14</a:t>
            </a:fld>
            <a:endParaRPr lang="en-US" altLang="en-US" sz="1200">
              <a:ea typeface="MS PGothic" pitchFamily="34" charset="-128"/>
            </a:endParaRPr>
          </a:p>
        </p:txBody>
      </p:sp>
    </p:spTree>
    <p:extLst>
      <p:ext uri="{BB962C8B-B14F-4D97-AF65-F5344CB8AC3E}">
        <p14:creationId xmlns:p14="http://schemas.microsoft.com/office/powerpoint/2010/main" val="372695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Pharmacy students have the option to pursue either an IHS Residency Program, American Society of Health-System Pharmacists (ASHP) Residency Program or American Pharmacists Association (</a:t>
            </a:r>
            <a:r>
              <a:rPr lang="en-US" altLang="en-US" dirty="0" err="1" smtClean="0"/>
              <a:t>APhA</a:t>
            </a:r>
            <a:r>
              <a:rPr lang="en-US" altLang="en-US" dirty="0" smtClean="0"/>
              <a:t>) accredited Post-Graduate Year One (PGY 1) Pharmacy Residency Program (Hospital, Community or Managed Care only). </a:t>
            </a:r>
          </a:p>
          <a:p>
            <a:endParaRPr lang="en-US" altLang="en-US" dirty="0" smtClean="0"/>
          </a:p>
          <a:p>
            <a:r>
              <a:rPr lang="en-US" altLang="en-US" dirty="0" smtClean="0"/>
              <a:t>Information about pharmacy residencies is available at </a:t>
            </a:r>
            <a:r>
              <a:rPr lang="en-US" altLang="en-US" dirty="0" err="1" smtClean="0"/>
              <a:t>ihs.gov</a:t>
            </a:r>
            <a:r>
              <a:rPr lang="en-US" altLang="en-US" dirty="0" smtClean="0"/>
              <a:t>/pharmacy, </a:t>
            </a:r>
            <a:r>
              <a:rPr lang="en-US" altLang="en-US" dirty="0" err="1" smtClean="0"/>
              <a:t>ashp.org</a:t>
            </a:r>
            <a:r>
              <a:rPr lang="en-US" altLang="en-US" dirty="0" smtClean="0"/>
              <a:t> or </a:t>
            </a:r>
            <a:r>
              <a:rPr lang="en-US" altLang="en-US" dirty="0" err="1" smtClean="0"/>
              <a:t>pharmacist.com</a:t>
            </a:r>
            <a:r>
              <a:rPr lang="en-US" altLang="en-US" dirty="0" smtClean="0"/>
              <a:t>. If approved, you must complete the program and obtain your license within one year of graduation. Only licensed pharmacists are eligible to begin their service commitment.</a:t>
            </a:r>
          </a:p>
          <a:p>
            <a:r>
              <a:rPr lang="en-US" altLang="en-US" dirty="0" smtClean="0"/>
              <a:t> </a:t>
            </a:r>
          </a:p>
          <a:p>
            <a:r>
              <a:rPr lang="en-US" altLang="en-US" dirty="0" smtClean="0"/>
              <a:t>IHS will not approve requests to complete Post-Graduate Year Two (PGY 2) residencies or fellowships.</a:t>
            </a:r>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Geneva" pitchFamily="126" charset="-128"/>
              </a:defRPr>
            </a:lvl1pPr>
            <a:lvl2pPr marL="742950" indent="-285750" eaLnBrk="0" hangingPunct="0">
              <a:defRPr sz="2400">
                <a:solidFill>
                  <a:schemeClr val="tx1"/>
                </a:solidFill>
                <a:latin typeface="Arial" pitchFamily="34" charset="0"/>
                <a:ea typeface="Geneva" pitchFamily="126" charset="-128"/>
              </a:defRPr>
            </a:lvl2pPr>
            <a:lvl3pPr marL="1143000" indent="-228600" eaLnBrk="0" hangingPunct="0">
              <a:defRPr sz="2400">
                <a:solidFill>
                  <a:schemeClr val="tx1"/>
                </a:solidFill>
                <a:latin typeface="Arial" pitchFamily="34" charset="0"/>
                <a:ea typeface="Geneva" pitchFamily="126" charset="-128"/>
              </a:defRPr>
            </a:lvl3pPr>
            <a:lvl4pPr marL="1600200" indent="-228600" eaLnBrk="0" hangingPunct="0">
              <a:defRPr sz="2400">
                <a:solidFill>
                  <a:schemeClr val="tx1"/>
                </a:solidFill>
                <a:latin typeface="Arial" pitchFamily="34" charset="0"/>
                <a:ea typeface="Geneva" pitchFamily="126" charset="-128"/>
              </a:defRPr>
            </a:lvl4pPr>
            <a:lvl5pPr marL="2057400" indent="-228600" eaLnBrk="0" hangingPunct="0">
              <a:defRPr sz="2400">
                <a:solidFill>
                  <a:schemeClr val="tx1"/>
                </a:solidFill>
                <a:latin typeface="Arial" pitchFamily="34" charset="0"/>
                <a:ea typeface="Geneva" pitchFamily="126"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9pPr>
          </a:lstStyle>
          <a:p>
            <a:pPr eaLnBrk="1" hangingPunct="1"/>
            <a:fld id="{C4B8C436-9F82-4C34-AE84-A49C33355D1A}" type="slidenum">
              <a:rPr lang="en-US" altLang="en-US" sz="1200">
                <a:ea typeface="MS PGothic" pitchFamily="34" charset="-128"/>
              </a:rPr>
              <a:pPr eaLnBrk="1" hangingPunct="1"/>
              <a:t>15</a:t>
            </a:fld>
            <a:endParaRPr lang="en-US" altLang="en-US" sz="1200">
              <a:ea typeface="MS PGothic" pitchFamily="34" charset="-128"/>
            </a:endParaRPr>
          </a:p>
        </p:txBody>
      </p:sp>
    </p:spTree>
    <p:extLst>
      <p:ext uri="{BB962C8B-B14F-4D97-AF65-F5344CB8AC3E}">
        <p14:creationId xmlns:p14="http://schemas.microsoft.com/office/powerpoint/2010/main" val="1834298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As a Health Professions scholarship recipient, you signed a contract agreeing to fulfill a service commitment as a health professional at an Indian health facility in exchange for our financial support of your education. We take this contract and the related policies and procedures very seriously.</a:t>
            </a:r>
          </a:p>
          <a:p>
            <a:r>
              <a:rPr lang="en-US" altLang="en-US" dirty="0" smtClean="0"/>
              <a:t> </a:t>
            </a:r>
          </a:p>
          <a:p>
            <a:r>
              <a:rPr lang="en-US" altLang="en-US" dirty="0" smtClean="0"/>
              <a:t>If you are unable to fulfill your post-graduate clinical training, you will be found in breach of your contract and placed in default. The program will hold you liable for repayment of your award and any additional costs.</a:t>
            </a:r>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Geneva" pitchFamily="126" charset="-128"/>
              </a:defRPr>
            </a:lvl1pPr>
            <a:lvl2pPr marL="742950" indent="-285750" eaLnBrk="0" hangingPunct="0">
              <a:defRPr sz="2400">
                <a:solidFill>
                  <a:schemeClr val="tx1"/>
                </a:solidFill>
                <a:latin typeface="Arial" pitchFamily="34" charset="0"/>
                <a:ea typeface="Geneva" pitchFamily="126" charset="-128"/>
              </a:defRPr>
            </a:lvl2pPr>
            <a:lvl3pPr marL="1143000" indent="-228600" eaLnBrk="0" hangingPunct="0">
              <a:defRPr sz="2400">
                <a:solidFill>
                  <a:schemeClr val="tx1"/>
                </a:solidFill>
                <a:latin typeface="Arial" pitchFamily="34" charset="0"/>
                <a:ea typeface="Geneva" pitchFamily="126" charset="-128"/>
              </a:defRPr>
            </a:lvl3pPr>
            <a:lvl4pPr marL="1600200" indent="-228600" eaLnBrk="0" hangingPunct="0">
              <a:defRPr sz="2400">
                <a:solidFill>
                  <a:schemeClr val="tx1"/>
                </a:solidFill>
                <a:latin typeface="Arial" pitchFamily="34" charset="0"/>
                <a:ea typeface="Geneva" pitchFamily="126" charset="-128"/>
              </a:defRPr>
            </a:lvl4pPr>
            <a:lvl5pPr marL="2057400" indent="-228600" eaLnBrk="0" hangingPunct="0">
              <a:defRPr sz="2400">
                <a:solidFill>
                  <a:schemeClr val="tx1"/>
                </a:solidFill>
                <a:latin typeface="Arial" pitchFamily="34" charset="0"/>
                <a:ea typeface="Geneva" pitchFamily="126"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9pPr>
          </a:lstStyle>
          <a:p>
            <a:pPr eaLnBrk="1" hangingPunct="1"/>
            <a:fld id="{A06DF387-C453-4192-B279-3CDCAE0EB1B7}" type="slidenum">
              <a:rPr lang="en-US" altLang="en-US" sz="1200">
                <a:ea typeface="MS PGothic" pitchFamily="34" charset="-128"/>
              </a:rPr>
              <a:pPr eaLnBrk="1" hangingPunct="1"/>
              <a:t>16</a:t>
            </a:fld>
            <a:endParaRPr lang="en-US" altLang="en-US" sz="1200">
              <a:ea typeface="MS PGothic" pitchFamily="34" charset="-128"/>
            </a:endParaRPr>
          </a:p>
        </p:txBody>
      </p:sp>
    </p:spTree>
    <p:extLst>
      <p:ext uri="{BB962C8B-B14F-4D97-AF65-F5344CB8AC3E}">
        <p14:creationId xmlns:p14="http://schemas.microsoft.com/office/powerpoint/2010/main" val="1553915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Your liability associated with being in breach of contract and placed in default is as follows:</a:t>
            </a:r>
          </a:p>
          <a:p>
            <a:r>
              <a:rPr lang="en-US" altLang="en-US" dirty="0" smtClean="0"/>
              <a:t> </a:t>
            </a:r>
          </a:p>
          <a:p>
            <a:r>
              <a:rPr lang="en-US" altLang="en-US" dirty="0" smtClean="0"/>
              <a:t>If you pursue an unapproved post-graduate clinical training program or fail to fulfill your service commitment in the health profession for which you received financial support, the penalties are steep and have near-term consequences.</a:t>
            </a:r>
          </a:p>
          <a:p>
            <a:r>
              <a:rPr lang="en-US" altLang="en-US" dirty="0" smtClean="0"/>
              <a:t> </a:t>
            </a:r>
          </a:p>
          <a:p>
            <a:r>
              <a:rPr lang="en-US" altLang="en-US" dirty="0" smtClean="0"/>
              <a:t>You should always contact your Program Analyst or the program office if you encounter any situation that would be a breach of your contract.</a:t>
            </a:r>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Geneva" pitchFamily="126" charset="-128"/>
              </a:defRPr>
            </a:lvl1pPr>
            <a:lvl2pPr marL="742950" indent="-285750" eaLnBrk="0" hangingPunct="0">
              <a:defRPr sz="2400">
                <a:solidFill>
                  <a:schemeClr val="tx1"/>
                </a:solidFill>
                <a:latin typeface="Arial" pitchFamily="34" charset="0"/>
                <a:ea typeface="Geneva" pitchFamily="126" charset="-128"/>
              </a:defRPr>
            </a:lvl2pPr>
            <a:lvl3pPr marL="1143000" indent="-228600" eaLnBrk="0" hangingPunct="0">
              <a:defRPr sz="2400">
                <a:solidFill>
                  <a:schemeClr val="tx1"/>
                </a:solidFill>
                <a:latin typeface="Arial" pitchFamily="34" charset="0"/>
                <a:ea typeface="Geneva" pitchFamily="126" charset="-128"/>
              </a:defRPr>
            </a:lvl3pPr>
            <a:lvl4pPr marL="1600200" indent="-228600" eaLnBrk="0" hangingPunct="0">
              <a:defRPr sz="2400">
                <a:solidFill>
                  <a:schemeClr val="tx1"/>
                </a:solidFill>
                <a:latin typeface="Arial" pitchFamily="34" charset="0"/>
                <a:ea typeface="Geneva" pitchFamily="126" charset="-128"/>
              </a:defRPr>
            </a:lvl4pPr>
            <a:lvl5pPr marL="2057400" indent="-228600" eaLnBrk="0" hangingPunct="0">
              <a:defRPr sz="2400">
                <a:solidFill>
                  <a:schemeClr val="tx1"/>
                </a:solidFill>
                <a:latin typeface="Arial" pitchFamily="34" charset="0"/>
                <a:ea typeface="Geneva" pitchFamily="126"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9pPr>
          </a:lstStyle>
          <a:p>
            <a:pPr eaLnBrk="1" hangingPunct="1"/>
            <a:fld id="{C2D55ED3-3CB4-460D-955F-4EE5E5DF5917}" type="slidenum">
              <a:rPr lang="en-US" altLang="en-US" sz="1200">
                <a:ea typeface="MS PGothic" pitchFamily="34" charset="-128"/>
              </a:rPr>
              <a:pPr eaLnBrk="1" hangingPunct="1"/>
              <a:t>17</a:t>
            </a:fld>
            <a:endParaRPr lang="en-US" altLang="en-US" sz="1200">
              <a:ea typeface="MS PGothic" pitchFamily="34" charset="-128"/>
            </a:endParaRPr>
          </a:p>
        </p:txBody>
      </p:sp>
    </p:spTree>
    <p:extLst>
      <p:ext uri="{BB962C8B-B14F-4D97-AF65-F5344CB8AC3E}">
        <p14:creationId xmlns:p14="http://schemas.microsoft.com/office/powerpoint/2010/main" val="11030595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S PGothic" pitchFamily="34" charset="-128"/>
                <a:cs typeface="ＭＳ Ｐゴシック" charset="0"/>
              </a:rPr>
              <a:t>As you prepare to pursue a position in a post-graduate clinical training program, you’re required to provide the program office with specific documentation related to your graduation.</a:t>
            </a:r>
          </a:p>
          <a:p>
            <a:r>
              <a:rPr lang="en-US" sz="1200" kern="1200" dirty="0" smtClean="0">
                <a:solidFill>
                  <a:schemeClr val="tx1"/>
                </a:solidFill>
                <a:effectLst/>
                <a:latin typeface="+mn-lt"/>
                <a:ea typeface="MS PGothic" pitchFamily="34" charset="-128"/>
                <a:cs typeface="ＭＳ Ｐゴシック" charset="0"/>
              </a:rPr>
              <a:t> </a:t>
            </a:r>
          </a:p>
          <a:p>
            <a:r>
              <a:rPr lang="en-US" sz="1200" kern="1200" dirty="0" smtClean="0">
                <a:solidFill>
                  <a:schemeClr val="tx1"/>
                </a:solidFill>
                <a:effectLst/>
                <a:latin typeface="+mn-lt"/>
                <a:ea typeface="MS PGothic" pitchFamily="34" charset="-128"/>
                <a:cs typeface="ＭＳ Ｐゴシック" charset="0"/>
              </a:rPr>
              <a:t>These forms and documents demonstrate that you have successfully completed your academic work and are ready to enter a training program or begin your service commitment.</a:t>
            </a:r>
          </a:p>
          <a:p>
            <a:r>
              <a:rPr lang="en-US" sz="1200" kern="1200" dirty="0" smtClean="0">
                <a:solidFill>
                  <a:schemeClr val="tx1"/>
                </a:solidFill>
                <a:effectLst/>
                <a:latin typeface="+mn-lt"/>
                <a:ea typeface="MS PGothic" pitchFamily="34" charset="-128"/>
                <a:cs typeface="ＭＳ Ｐゴシック" charset="0"/>
              </a:rPr>
              <a:t> </a:t>
            </a:r>
          </a:p>
          <a:p>
            <a:r>
              <a:rPr lang="en-US" sz="1200" kern="1200" dirty="0" smtClean="0">
                <a:solidFill>
                  <a:schemeClr val="tx1"/>
                </a:solidFill>
                <a:effectLst/>
                <a:latin typeface="+mn-lt"/>
                <a:ea typeface="MS PGothic" pitchFamily="34" charset="-128"/>
                <a:cs typeface="ＭＳ Ｐゴシック" charset="0"/>
              </a:rPr>
              <a:t>In addition to sending in your graduation forms, you must determine if you will opt to pursue a post-graduate clinical training program or begin your health profession career at an Indian health facility. If you are completing a degree program with the option to pursue additional training, your Discipline Chief and other IHS Scholarship Program staff are available to discuss your options to help you make the most informed decision possible. We recommend that you reach out to these contacts as soon as possible during your final academic year to identify which option is best for</a:t>
            </a:r>
            <a:r>
              <a:rPr lang="en-US" sz="1200" kern="1200" baseline="0" dirty="0" smtClean="0">
                <a:solidFill>
                  <a:schemeClr val="tx1"/>
                </a:solidFill>
                <a:effectLst/>
                <a:latin typeface="+mn-lt"/>
                <a:ea typeface="MS PGothic" pitchFamily="34" charset="-128"/>
                <a:cs typeface="ＭＳ Ｐゴシック" charset="0"/>
              </a:rPr>
              <a:t> you. </a:t>
            </a:r>
            <a:endParaRPr lang="en-US" sz="1200" kern="1200" dirty="0">
              <a:solidFill>
                <a:schemeClr val="tx1"/>
              </a:solidFill>
              <a:effectLst/>
              <a:latin typeface="+mn-lt"/>
              <a:ea typeface="MS PGothic" pitchFamily="34" charset="-128"/>
              <a:cs typeface="ＭＳ Ｐゴシック" charset="0"/>
            </a:endParaRPr>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Geneva" pitchFamily="126" charset="-128"/>
              </a:defRPr>
            </a:lvl1pPr>
            <a:lvl2pPr marL="742950" indent="-285750" eaLnBrk="0" hangingPunct="0">
              <a:defRPr sz="2400">
                <a:solidFill>
                  <a:schemeClr val="tx1"/>
                </a:solidFill>
                <a:latin typeface="Arial" pitchFamily="34" charset="0"/>
                <a:ea typeface="Geneva" pitchFamily="126" charset="-128"/>
              </a:defRPr>
            </a:lvl2pPr>
            <a:lvl3pPr marL="1143000" indent="-228600" eaLnBrk="0" hangingPunct="0">
              <a:defRPr sz="2400">
                <a:solidFill>
                  <a:schemeClr val="tx1"/>
                </a:solidFill>
                <a:latin typeface="Arial" pitchFamily="34" charset="0"/>
                <a:ea typeface="Geneva" pitchFamily="126" charset="-128"/>
              </a:defRPr>
            </a:lvl3pPr>
            <a:lvl4pPr marL="1600200" indent="-228600" eaLnBrk="0" hangingPunct="0">
              <a:defRPr sz="2400">
                <a:solidFill>
                  <a:schemeClr val="tx1"/>
                </a:solidFill>
                <a:latin typeface="Arial" pitchFamily="34" charset="0"/>
                <a:ea typeface="Geneva" pitchFamily="126" charset="-128"/>
              </a:defRPr>
            </a:lvl4pPr>
            <a:lvl5pPr marL="2057400" indent="-228600" eaLnBrk="0" hangingPunct="0">
              <a:defRPr sz="2400">
                <a:solidFill>
                  <a:schemeClr val="tx1"/>
                </a:solidFill>
                <a:latin typeface="Arial" pitchFamily="34" charset="0"/>
                <a:ea typeface="Geneva" pitchFamily="126"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9pPr>
          </a:lstStyle>
          <a:p>
            <a:pPr eaLnBrk="1" hangingPunct="1"/>
            <a:fld id="{22DFFB87-8092-4A6A-9FF8-528BDB93CCE0}" type="slidenum">
              <a:rPr lang="en-US" altLang="en-US" sz="1200">
                <a:ea typeface="MS PGothic" pitchFamily="34" charset="-128"/>
              </a:rPr>
              <a:pPr eaLnBrk="1" hangingPunct="1"/>
              <a:t>18</a:t>
            </a:fld>
            <a:endParaRPr lang="en-US" altLang="en-US" sz="1200">
              <a:ea typeface="MS PGothic" pitchFamily="34" charset="-128"/>
            </a:endParaRPr>
          </a:p>
        </p:txBody>
      </p:sp>
    </p:spTree>
    <p:extLst>
      <p:ext uri="{BB962C8B-B14F-4D97-AF65-F5344CB8AC3E}">
        <p14:creationId xmlns:p14="http://schemas.microsoft.com/office/powerpoint/2010/main" val="994809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S PGothic" pitchFamily="34" charset="-128"/>
                <a:cs typeface="ＭＳ Ｐゴシック" charset="0"/>
              </a:rPr>
              <a:t>When you begin applying to programs at the beginning of your final year of school, you are required to submit a Request for Approval of Deferment form. This form should list every post-graduate clinical training program to which you have applied or will be applying. You will be eligible to defer your service commitment and pursue training to all programs that receive approval from scholarship staff.</a:t>
            </a:r>
            <a:endParaRPr lang="en-US" sz="1200" kern="1200" dirty="0">
              <a:solidFill>
                <a:schemeClr val="tx1"/>
              </a:solidFill>
              <a:effectLst/>
              <a:latin typeface="+mn-lt"/>
              <a:ea typeface="MS PGothic" pitchFamily="34" charset="-128"/>
              <a:cs typeface="ＭＳ Ｐゴシック" charset="0"/>
            </a:endParaRPr>
          </a:p>
        </p:txBody>
      </p:sp>
      <p:sp>
        <p:nvSpPr>
          <p:cNvPr id="143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Geneva" pitchFamily="126" charset="-128"/>
              </a:defRPr>
            </a:lvl1pPr>
            <a:lvl2pPr marL="742950" indent="-285750" eaLnBrk="0" hangingPunct="0">
              <a:defRPr sz="2400">
                <a:solidFill>
                  <a:schemeClr val="tx1"/>
                </a:solidFill>
                <a:latin typeface="Arial" pitchFamily="34" charset="0"/>
                <a:ea typeface="Geneva" pitchFamily="126" charset="-128"/>
              </a:defRPr>
            </a:lvl2pPr>
            <a:lvl3pPr marL="1143000" indent="-228600" eaLnBrk="0" hangingPunct="0">
              <a:defRPr sz="2400">
                <a:solidFill>
                  <a:schemeClr val="tx1"/>
                </a:solidFill>
                <a:latin typeface="Arial" pitchFamily="34" charset="0"/>
                <a:ea typeface="Geneva" pitchFamily="126" charset="-128"/>
              </a:defRPr>
            </a:lvl3pPr>
            <a:lvl4pPr marL="1600200" indent="-228600" eaLnBrk="0" hangingPunct="0">
              <a:defRPr sz="2400">
                <a:solidFill>
                  <a:schemeClr val="tx1"/>
                </a:solidFill>
                <a:latin typeface="Arial" pitchFamily="34" charset="0"/>
                <a:ea typeface="Geneva" pitchFamily="126" charset="-128"/>
              </a:defRPr>
            </a:lvl4pPr>
            <a:lvl5pPr marL="2057400" indent="-228600" eaLnBrk="0" hangingPunct="0">
              <a:defRPr sz="2400">
                <a:solidFill>
                  <a:schemeClr val="tx1"/>
                </a:solidFill>
                <a:latin typeface="Arial" pitchFamily="34" charset="0"/>
                <a:ea typeface="Geneva" pitchFamily="126"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9pPr>
          </a:lstStyle>
          <a:p>
            <a:pPr eaLnBrk="1" hangingPunct="1"/>
            <a:fld id="{36A7FDED-3C28-4ECC-9E3C-A1DEB9DC832B}" type="slidenum">
              <a:rPr lang="en-US" altLang="en-US" sz="1200">
                <a:ea typeface="MS PGothic" pitchFamily="34" charset="-128"/>
              </a:rPr>
              <a:pPr eaLnBrk="1" hangingPunct="1"/>
              <a:t>19</a:t>
            </a:fld>
            <a:endParaRPr lang="en-US" altLang="en-US" sz="1200">
              <a:ea typeface="MS PGothic" pitchFamily="34" charset="-128"/>
            </a:endParaRPr>
          </a:p>
        </p:txBody>
      </p:sp>
    </p:spTree>
    <p:extLst>
      <p:ext uri="{BB962C8B-B14F-4D97-AF65-F5344CB8AC3E}">
        <p14:creationId xmlns:p14="http://schemas.microsoft.com/office/powerpoint/2010/main" val="1062199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S PGothic" pitchFamily="34" charset="-128"/>
                <a:cs typeface="ＭＳ Ｐゴシック" charset="0"/>
              </a:rPr>
              <a:t>Eligible recipients can defer their service commitment to pursue a position in a post-graduate clinical training program. Deferring your service commitment allows you to gain the required education to fulfill the requirement for licensure or board certification in your chosen health profession. All training positions must begin within 90 days of graduation.</a:t>
            </a:r>
            <a:endParaRPr lang="en-US" sz="1200" kern="1200" dirty="0">
              <a:solidFill>
                <a:schemeClr val="tx1"/>
              </a:solidFill>
              <a:effectLst/>
              <a:latin typeface="+mn-lt"/>
              <a:ea typeface="MS PGothic" pitchFamily="34" charset="-128"/>
              <a:cs typeface="ＭＳ Ｐゴシック" charset="0"/>
            </a:endParaRPr>
          </a:p>
        </p:txBody>
      </p:sp>
      <p:sp>
        <p:nvSpPr>
          <p:cNvPr id="122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Geneva" pitchFamily="126" charset="-128"/>
              </a:defRPr>
            </a:lvl1pPr>
            <a:lvl2pPr marL="742950" indent="-285750" eaLnBrk="0" hangingPunct="0">
              <a:defRPr sz="2400">
                <a:solidFill>
                  <a:schemeClr val="tx1"/>
                </a:solidFill>
                <a:latin typeface="Arial" pitchFamily="34" charset="0"/>
                <a:ea typeface="Geneva" pitchFamily="126" charset="-128"/>
              </a:defRPr>
            </a:lvl2pPr>
            <a:lvl3pPr marL="1143000" indent="-228600" eaLnBrk="0" hangingPunct="0">
              <a:defRPr sz="2400">
                <a:solidFill>
                  <a:schemeClr val="tx1"/>
                </a:solidFill>
                <a:latin typeface="Arial" pitchFamily="34" charset="0"/>
                <a:ea typeface="Geneva" pitchFamily="126" charset="-128"/>
              </a:defRPr>
            </a:lvl3pPr>
            <a:lvl4pPr marL="1600200" indent="-228600" eaLnBrk="0" hangingPunct="0">
              <a:defRPr sz="2400">
                <a:solidFill>
                  <a:schemeClr val="tx1"/>
                </a:solidFill>
                <a:latin typeface="Arial" pitchFamily="34" charset="0"/>
                <a:ea typeface="Geneva" pitchFamily="126" charset="-128"/>
              </a:defRPr>
            </a:lvl4pPr>
            <a:lvl5pPr marL="2057400" indent="-228600" eaLnBrk="0" hangingPunct="0">
              <a:defRPr sz="2400">
                <a:solidFill>
                  <a:schemeClr val="tx1"/>
                </a:solidFill>
                <a:latin typeface="Arial" pitchFamily="34" charset="0"/>
                <a:ea typeface="Geneva" pitchFamily="126"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9pPr>
          </a:lstStyle>
          <a:p>
            <a:pPr eaLnBrk="1" hangingPunct="1"/>
            <a:fld id="{DCECF43D-A266-4157-8F05-061DE8CDCE9F}" type="slidenum">
              <a:rPr lang="en-US" altLang="en-US" sz="1200">
                <a:ea typeface="MS PGothic" pitchFamily="34" charset="-128"/>
              </a:rPr>
              <a:pPr eaLnBrk="1" hangingPunct="1"/>
              <a:t>2</a:t>
            </a:fld>
            <a:endParaRPr lang="en-US" altLang="en-US" sz="1200">
              <a:ea typeface="MS PGothic" pitchFamily="34" charset="-128"/>
            </a:endParaRPr>
          </a:p>
        </p:txBody>
      </p:sp>
    </p:spTree>
    <p:extLst>
      <p:ext uri="{BB962C8B-B14F-4D97-AF65-F5344CB8AC3E}">
        <p14:creationId xmlns:p14="http://schemas.microsoft.com/office/powerpoint/2010/main" val="1233713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S PGothic" pitchFamily="34" charset="-128"/>
                <a:cs typeface="ＭＳ Ｐゴシック" charset="0"/>
              </a:rPr>
              <a:t>You are required to submit a Notification of Deferment Program form by the end of the last month of school. This form will notify the program office of the residency or post-graduate clinical training program that you selected on the Request for Approval of Deferment form submitted at the beginning of the academic year. The selected program must be one of those that were submitted at the beginning of the academic year, an</a:t>
            </a:r>
            <a:r>
              <a:rPr lang="en-US" sz="1200" kern="1200" baseline="0" dirty="0" smtClean="0">
                <a:solidFill>
                  <a:schemeClr val="tx1"/>
                </a:solidFill>
                <a:effectLst/>
                <a:latin typeface="+mn-lt"/>
                <a:ea typeface="MS PGothic" pitchFamily="34" charset="-128"/>
                <a:cs typeface="ＭＳ Ｐゴシック" charset="0"/>
              </a:rPr>
              <a:t>d must have been </a:t>
            </a:r>
            <a:r>
              <a:rPr lang="en-US" sz="1200" kern="1200" dirty="0" smtClean="0">
                <a:solidFill>
                  <a:schemeClr val="tx1"/>
                </a:solidFill>
                <a:effectLst/>
                <a:latin typeface="+mn-lt"/>
                <a:ea typeface="MS PGothic" pitchFamily="34" charset="-128"/>
                <a:cs typeface="ＭＳ Ｐゴシック" charset="0"/>
              </a:rPr>
              <a:t>approved by your Program Analyst as meeting program policies.</a:t>
            </a:r>
            <a:endParaRPr lang="en-US" sz="1200" kern="1200" dirty="0">
              <a:solidFill>
                <a:schemeClr val="tx1"/>
              </a:solidFill>
              <a:effectLst/>
              <a:latin typeface="+mn-lt"/>
              <a:ea typeface="MS PGothic" pitchFamily="34" charset="-128"/>
              <a:cs typeface="ＭＳ Ｐゴシック" charset="0"/>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Geneva" pitchFamily="126" charset="-128"/>
              </a:defRPr>
            </a:lvl1pPr>
            <a:lvl2pPr marL="742950" indent="-285750" eaLnBrk="0" hangingPunct="0">
              <a:defRPr sz="2400">
                <a:solidFill>
                  <a:schemeClr val="tx1"/>
                </a:solidFill>
                <a:latin typeface="Arial" pitchFamily="34" charset="0"/>
                <a:ea typeface="Geneva" pitchFamily="126" charset="-128"/>
              </a:defRPr>
            </a:lvl2pPr>
            <a:lvl3pPr marL="1143000" indent="-228600" eaLnBrk="0" hangingPunct="0">
              <a:defRPr sz="2400">
                <a:solidFill>
                  <a:schemeClr val="tx1"/>
                </a:solidFill>
                <a:latin typeface="Arial" pitchFamily="34" charset="0"/>
                <a:ea typeface="Geneva" pitchFamily="126" charset="-128"/>
              </a:defRPr>
            </a:lvl3pPr>
            <a:lvl4pPr marL="1600200" indent="-228600" eaLnBrk="0" hangingPunct="0">
              <a:defRPr sz="2400">
                <a:solidFill>
                  <a:schemeClr val="tx1"/>
                </a:solidFill>
                <a:latin typeface="Arial" pitchFamily="34" charset="0"/>
                <a:ea typeface="Geneva" pitchFamily="126" charset="-128"/>
              </a:defRPr>
            </a:lvl4pPr>
            <a:lvl5pPr marL="2057400" indent="-228600" eaLnBrk="0" hangingPunct="0">
              <a:defRPr sz="2400">
                <a:solidFill>
                  <a:schemeClr val="tx1"/>
                </a:solidFill>
                <a:latin typeface="Arial" pitchFamily="34" charset="0"/>
                <a:ea typeface="Geneva" pitchFamily="126"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9pPr>
          </a:lstStyle>
          <a:p>
            <a:pPr eaLnBrk="1" hangingPunct="1"/>
            <a:fld id="{E5373EC9-2698-4C05-9FD2-CE97821CC5A9}" type="slidenum">
              <a:rPr lang="en-US" altLang="en-US" sz="1200">
                <a:ea typeface="MS PGothic" pitchFamily="34" charset="-128"/>
              </a:rPr>
              <a:pPr eaLnBrk="1" hangingPunct="1"/>
              <a:t>20</a:t>
            </a:fld>
            <a:endParaRPr lang="en-US" altLang="en-US" sz="1200">
              <a:ea typeface="MS PGothic" pitchFamily="34" charset="-128"/>
            </a:endParaRPr>
          </a:p>
        </p:txBody>
      </p:sp>
    </p:spTree>
    <p:extLst>
      <p:ext uri="{BB962C8B-B14F-4D97-AF65-F5344CB8AC3E}">
        <p14:creationId xmlns:p14="http://schemas.microsoft.com/office/powerpoint/2010/main" val="14353081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Once you have entered your training program, you are required to maintain annual communication with your Program Analyst to update him or her of your standing with the training program. The IHS Scholarship Program requires that you submit an Annual Status Report form and a Letter of Good Standing from the director or coordinator of the training program to update IHS on your status in the program.</a:t>
            </a:r>
          </a:p>
          <a:p>
            <a:pPr eaLnBrk="1" hangingPunct="1">
              <a:spcBef>
                <a:spcPct val="0"/>
              </a:spcBef>
            </a:pPr>
            <a:endParaRPr lang="en-US" altLang="en-US" dirty="0" smtClean="0"/>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Geneva" pitchFamily="126" charset="-128"/>
              </a:defRPr>
            </a:lvl1pPr>
            <a:lvl2pPr marL="742950" indent="-285750" eaLnBrk="0" hangingPunct="0">
              <a:defRPr sz="2400">
                <a:solidFill>
                  <a:schemeClr val="tx1"/>
                </a:solidFill>
                <a:latin typeface="Arial" pitchFamily="34" charset="0"/>
                <a:ea typeface="Geneva" pitchFamily="126" charset="-128"/>
              </a:defRPr>
            </a:lvl2pPr>
            <a:lvl3pPr marL="1143000" indent="-228600" eaLnBrk="0" hangingPunct="0">
              <a:defRPr sz="2400">
                <a:solidFill>
                  <a:schemeClr val="tx1"/>
                </a:solidFill>
                <a:latin typeface="Arial" pitchFamily="34" charset="0"/>
                <a:ea typeface="Geneva" pitchFamily="126" charset="-128"/>
              </a:defRPr>
            </a:lvl3pPr>
            <a:lvl4pPr marL="1600200" indent="-228600" eaLnBrk="0" hangingPunct="0">
              <a:defRPr sz="2400">
                <a:solidFill>
                  <a:schemeClr val="tx1"/>
                </a:solidFill>
                <a:latin typeface="Arial" pitchFamily="34" charset="0"/>
                <a:ea typeface="Geneva" pitchFamily="126" charset="-128"/>
              </a:defRPr>
            </a:lvl4pPr>
            <a:lvl5pPr marL="2057400" indent="-228600" eaLnBrk="0" hangingPunct="0">
              <a:defRPr sz="2400">
                <a:solidFill>
                  <a:schemeClr val="tx1"/>
                </a:solidFill>
                <a:latin typeface="Arial" pitchFamily="34" charset="0"/>
                <a:ea typeface="Geneva" pitchFamily="126"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9pPr>
          </a:lstStyle>
          <a:p>
            <a:pPr eaLnBrk="1" hangingPunct="1"/>
            <a:fld id="{5D4E0018-DF3B-4EF5-8CAA-21139A6DE52A}" type="slidenum">
              <a:rPr lang="en-US" altLang="en-US" sz="1200">
                <a:ea typeface="MS PGothic" pitchFamily="34" charset="-128"/>
              </a:rPr>
              <a:pPr eaLnBrk="1" hangingPunct="1"/>
              <a:t>21</a:t>
            </a:fld>
            <a:endParaRPr lang="en-US" altLang="en-US" sz="1200">
              <a:ea typeface="MS PGothic" pitchFamily="34" charset="-128"/>
            </a:endParaRPr>
          </a:p>
        </p:txBody>
      </p:sp>
    </p:spTree>
    <p:extLst>
      <p:ext uri="{BB962C8B-B14F-4D97-AF65-F5344CB8AC3E}">
        <p14:creationId xmlns:p14="http://schemas.microsoft.com/office/powerpoint/2010/main" val="19261452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itchFamily="34" charset="-128"/>
                <a:cs typeface="ＭＳ Ｐゴシック" charset="0"/>
              </a:rPr>
              <a:t>All required forms and documentation must be submitted to the program office either by email at </a:t>
            </a:r>
            <a:r>
              <a:rPr lang="en-US" sz="1200" u="sng" kern="1200" dirty="0" smtClean="0">
                <a:solidFill>
                  <a:schemeClr val="tx1"/>
                </a:solidFill>
                <a:effectLst/>
                <a:latin typeface="+mn-lt"/>
                <a:ea typeface="MS PGothic" pitchFamily="34" charset="-128"/>
                <a:cs typeface="ＭＳ Ｐゴシック" charset="0"/>
                <a:hlinkClick r:id="rId3"/>
              </a:rPr>
              <a:t>scholarship@ihs.gov</a:t>
            </a:r>
            <a:r>
              <a:rPr lang="en-US" sz="1200" kern="1200" dirty="0" smtClean="0">
                <a:solidFill>
                  <a:schemeClr val="tx1"/>
                </a:solidFill>
                <a:effectLst/>
                <a:latin typeface="+mn-lt"/>
                <a:ea typeface="MS PGothic" pitchFamily="34" charset="-128"/>
                <a:cs typeface="ＭＳ Ｐゴシック" charset="0"/>
              </a:rPr>
              <a:t> or mailed directly to the program office at IHS Scholarship Program, 5600 Fishers Lane, Mail Stop: OHR (11E53A), Rockville, MD 20857.</a:t>
            </a:r>
          </a:p>
          <a:p>
            <a:pPr eaLnBrk="1" hangingPunct="1">
              <a:spcBef>
                <a:spcPct val="0"/>
              </a:spcBef>
            </a:pPr>
            <a:endParaRPr lang="en-US" altLang="en-US" dirty="0" smtClean="0"/>
          </a:p>
        </p:txBody>
      </p:sp>
      <p:sp>
        <p:nvSpPr>
          <p:cNvPr id="81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Geneva" pitchFamily="126" charset="-128"/>
              </a:defRPr>
            </a:lvl1pPr>
            <a:lvl2pPr marL="742950" indent="-285750" eaLnBrk="0" hangingPunct="0">
              <a:defRPr sz="2400">
                <a:solidFill>
                  <a:schemeClr val="tx1"/>
                </a:solidFill>
                <a:latin typeface="Arial" pitchFamily="34" charset="0"/>
                <a:ea typeface="Geneva" pitchFamily="126" charset="-128"/>
              </a:defRPr>
            </a:lvl2pPr>
            <a:lvl3pPr marL="1143000" indent="-228600" eaLnBrk="0" hangingPunct="0">
              <a:defRPr sz="2400">
                <a:solidFill>
                  <a:schemeClr val="tx1"/>
                </a:solidFill>
                <a:latin typeface="Arial" pitchFamily="34" charset="0"/>
                <a:ea typeface="Geneva" pitchFamily="126" charset="-128"/>
              </a:defRPr>
            </a:lvl3pPr>
            <a:lvl4pPr marL="1600200" indent="-228600" eaLnBrk="0" hangingPunct="0">
              <a:defRPr sz="2400">
                <a:solidFill>
                  <a:schemeClr val="tx1"/>
                </a:solidFill>
                <a:latin typeface="Arial" pitchFamily="34" charset="0"/>
                <a:ea typeface="Geneva" pitchFamily="126" charset="-128"/>
              </a:defRPr>
            </a:lvl4pPr>
            <a:lvl5pPr marL="2057400" indent="-228600" eaLnBrk="0" hangingPunct="0">
              <a:defRPr sz="2400">
                <a:solidFill>
                  <a:schemeClr val="tx1"/>
                </a:solidFill>
                <a:latin typeface="Arial" pitchFamily="34" charset="0"/>
                <a:ea typeface="Geneva" pitchFamily="126"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9pPr>
          </a:lstStyle>
          <a:p>
            <a:pPr eaLnBrk="1" hangingPunct="1"/>
            <a:fld id="{74DBA368-AD59-44D5-94B3-7AE2376E88AF}" type="slidenum">
              <a:rPr lang="en-US" altLang="en-US" sz="1200">
                <a:ea typeface="MS PGothic" pitchFamily="34" charset="-128"/>
              </a:rPr>
              <a:pPr eaLnBrk="1" hangingPunct="1"/>
              <a:t>22</a:t>
            </a:fld>
            <a:endParaRPr lang="en-US" altLang="en-US" sz="1200">
              <a:ea typeface="MS PGothic" pitchFamily="34" charset="-128"/>
            </a:endParaRPr>
          </a:p>
        </p:txBody>
      </p:sp>
    </p:spTree>
    <p:extLst>
      <p:ext uri="{BB962C8B-B14F-4D97-AF65-F5344CB8AC3E}">
        <p14:creationId xmlns:p14="http://schemas.microsoft.com/office/powerpoint/2010/main" val="11101305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Our staff is ready to assist you. Please contact us at (301) 443-6197 or visit the Contact Us page at </a:t>
            </a:r>
            <a:r>
              <a:rPr lang="en-US" altLang="en-US" dirty="0" err="1" smtClean="0"/>
              <a:t>ihs.gov</a:t>
            </a:r>
            <a:r>
              <a:rPr lang="en-US" altLang="en-US" dirty="0" smtClean="0"/>
              <a:t>/scholarship to find the email address you need.</a:t>
            </a:r>
          </a:p>
          <a:p>
            <a:endParaRPr lang="en-US" altLang="en-US" dirty="0" smtClean="0"/>
          </a:p>
          <a:p>
            <a:endParaRPr lang="en-US" altLang="en-US" dirty="0" smtClean="0"/>
          </a:p>
          <a:p>
            <a:r>
              <a:rPr lang="en-US" altLang="en-US" dirty="0" smtClean="0"/>
              <a:t> </a:t>
            </a: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Geneva" pitchFamily="126" charset="-128"/>
              </a:defRPr>
            </a:lvl1pPr>
            <a:lvl2pPr marL="742950" indent="-285750" eaLnBrk="0" hangingPunct="0">
              <a:defRPr sz="2400">
                <a:solidFill>
                  <a:schemeClr val="tx1"/>
                </a:solidFill>
                <a:latin typeface="Arial" pitchFamily="34" charset="0"/>
                <a:ea typeface="Geneva" pitchFamily="126" charset="-128"/>
              </a:defRPr>
            </a:lvl2pPr>
            <a:lvl3pPr marL="1143000" indent="-228600" eaLnBrk="0" hangingPunct="0">
              <a:defRPr sz="2400">
                <a:solidFill>
                  <a:schemeClr val="tx1"/>
                </a:solidFill>
                <a:latin typeface="Arial" pitchFamily="34" charset="0"/>
                <a:ea typeface="Geneva" pitchFamily="126" charset="-128"/>
              </a:defRPr>
            </a:lvl3pPr>
            <a:lvl4pPr marL="1600200" indent="-228600" eaLnBrk="0" hangingPunct="0">
              <a:defRPr sz="2400">
                <a:solidFill>
                  <a:schemeClr val="tx1"/>
                </a:solidFill>
                <a:latin typeface="Arial" pitchFamily="34" charset="0"/>
                <a:ea typeface="Geneva" pitchFamily="126" charset="-128"/>
              </a:defRPr>
            </a:lvl4pPr>
            <a:lvl5pPr marL="2057400" indent="-228600" eaLnBrk="0" hangingPunct="0">
              <a:defRPr sz="2400">
                <a:solidFill>
                  <a:schemeClr val="tx1"/>
                </a:solidFill>
                <a:latin typeface="Arial" pitchFamily="34" charset="0"/>
                <a:ea typeface="Geneva" pitchFamily="126"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9pPr>
          </a:lstStyle>
          <a:p>
            <a:pPr eaLnBrk="1" hangingPunct="1"/>
            <a:fld id="{BF2697E5-174C-4BBB-BB42-E71BF1EEE624}" type="slidenum">
              <a:rPr lang="en-US" altLang="en-US" sz="1200">
                <a:ea typeface="MS PGothic" pitchFamily="34" charset="-128"/>
              </a:rPr>
              <a:pPr eaLnBrk="1" hangingPunct="1"/>
              <a:t>23</a:t>
            </a:fld>
            <a:endParaRPr lang="en-US" altLang="en-US" sz="1200">
              <a:ea typeface="MS PGothic" pitchFamily="34" charset="-128"/>
            </a:endParaRPr>
          </a:p>
        </p:txBody>
      </p:sp>
    </p:spTree>
    <p:extLst>
      <p:ext uri="{BB962C8B-B14F-4D97-AF65-F5344CB8AC3E}">
        <p14:creationId xmlns:p14="http://schemas.microsoft.com/office/powerpoint/2010/main" val="1492603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S PGothic" pitchFamily="34" charset="-128"/>
                <a:cs typeface="ＭＳ Ｐゴシック" charset="0"/>
              </a:rPr>
              <a:t>Recipients in medicine, clinical psychology, social work,</a:t>
            </a:r>
            <a:r>
              <a:rPr lang="en-US" sz="1200" kern="1200" baseline="0" dirty="0" smtClean="0">
                <a:solidFill>
                  <a:schemeClr val="tx1"/>
                </a:solidFill>
                <a:effectLst/>
                <a:latin typeface="+mn-lt"/>
                <a:ea typeface="MS PGothic" pitchFamily="34" charset="-128"/>
                <a:cs typeface="ＭＳ Ｐゴシック" charset="0"/>
              </a:rPr>
              <a:t> </a:t>
            </a:r>
            <a:r>
              <a:rPr lang="en-US" sz="1200" kern="1200" dirty="0" smtClean="0">
                <a:solidFill>
                  <a:schemeClr val="tx1"/>
                </a:solidFill>
                <a:effectLst/>
                <a:latin typeface="+mn-lt"/>
                <a:ea typeface="MS PGothic" pitchFamily="34" charset="-128"/>
                <a:cs typeface="ＭＳ Ｐゴシック" charset="0"/>
              </a:rPr>
              <a:t>dietetics and</a:t>
            </a:r>
            <a:r>
              <a:rPr lang="en-US" sz="1200" kern="1200" baseline="0" dirty="0" smtClean="0">
                <a:solidFill>
                  <a:schemeClr val="tx1"/>
                </a:solidFill>
                <a:effectLst/>
                <a:latin typeface="+mn-lt"/>
                <a:ea typeface="MS PGothic" pitchFamily="34" charset="-128"/>
                <a:cs typeface="ＭＳ Ｐゴシック" charset="0"/>
              </a:rPr>
              <a:t> podiatry</a:t>
            </a:r>
            <a:r>
              <a:rPr lang="en-US" sz="1200" kern="1200" dirty="0" smtClean="0">
                <a:solidFill>
                  <a:schemeClr val="tx1"/>
                </a:solidFill>
                <a:effectLst/>
                <a:latin typeface="+mn-lt"/>
                <a:ea typeface="MS PGothic" pitchFamily="34" charset="-128"/>
                <a:cs typeface="ＭＳ Ｐゴシック" charset="0"/>
              </a:rPr>
              <a:t> are required to pursue post-graduate clinical training.</a:t>
            </a:r>
          </a:p>
          <a:p>
            <a:r>
              <a:rPr lang="en-US" sz="1200" kern="1200" dirty="0" smtClean="0">
                <a:solidFill>
                  <a:schemeClr val="tx1"/>
                </a:solidFill>
                <a:effectLst/>
                <a:latin typeface="+mn-lt"/>
                <a:ea typeface="MS PGothic" pitchFamily="34" charset="-128"/>
                <a:cs typeface="ＭＳ Ｐゴシック" charset="0"/>
              </a:rPr>
              <a:t> </a:t>
            </a:r>
          </a:p>
          <a:p>
            <a:r>
              <a:rPr lang="en-US" sz="1200" kern="1200" dirty="0" smtClean="0">
                <a:solidFill>
                  <a:schemeClr val="tx1"/>
                </a:solidFill>
                <a:effectLst/>
                <a:latin typeface="+mn-lt"/>
                <a:ea typeface="MS PGothic" pitchFamily="34" charset="-128"/>
                <a:cs typeface="ＭＳ Ｐゴシック" charset="0"/>
              </a:rPr>
              <a:t>You are required to secure a training position within 90 days of graduation.</a:t>
            </a:r>
          </a:p>
          <a:p>
            <a:r>
              <a:rPr lang="en-US" sz="1200" kern="1200" dirty="0" smtClean="0">
                <a:solidFill>
                  <a:schemeClr val="tx1"/>
                </a:solidFill>
                <a:effectLst/>
                <a:latin typeface="+mn-lt"/>
                <a:ea typeface="MS PGothic" pitchFamily="34" charset="-128"/>
                <a:cs typeface="ＭＳ Ｐゴシック" charset="0"/>
              </a:rPr>
              <a:t> </a:t>
            </a:r>
          </a:p>
          <a:p>
            <a:r>
              <a:rPr lang="en-US" sz="1200" kern="1200" dirty="0" smtClean="0">
                <a:solidFill>
                  <a:schemeClr val="tx1"/>
                </a:solidFill>
                <a:effectLst/>
                <a:latin typeface="+mn-lt"/>
                <a:ea typeface="MS PGothic" pitchFamily="34" charset="-128"/>
                <a:cs typeface="ＭＳ Ｐゴシック" charset="0"/>
              </a:rPr>
              <a:t>Eligible recipients must follow program policies and procedures for approval of and participation in their respective program. Any deviation from these policies can result in being found in breach of contract and placed in default.</a:t>
            </a:r>
            <a:endParaRPr lang="en-US" sz="1200" kern="1200" dirty="0">
              <a:solidFill>
                <a:schemeClr val="tx1"/>
              </a:solidFill>
              <a:effectLst/>
              <a:latin typeface="+mn-lt"/>
              <a:ea typeface="MS PGothic" pitchFamily="34" charset="-128"/>
              <a:cs typeface="ＭＳ Ｐゴシック" charset="0"/>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Geneva" pitchFamily="126" charset="-128"/>
              </a:defRPr>
            </a:lvl1pPr>
            <a:lvl2pPr marL="742950" indent="-285750" eaLnBrk="0" hangingPunct="0">
              <a:defRPr sz="2400">
                <a:solidFill>
                  <a:schemeClr val="tx1"/>
                </a:solidFill>
                <a:latin typeface="Arial" pitchFamily="34" charset="0"/>
                <a:ea typeface="Geneva" pitchFamily="126" charset="-128"/>
              </a:defRPr>
            </a:lvl2pPr>
            <a:lvl3pPr marL="1143000" indent="-228600" eaLnBrk="0" hangingPunct="0">
              <a:defRPr sz="2400">
                <a:solidFill>
                  <a:schemeClr val="tx1"/>
                </a:solidFill>
                <a:latin typeface="Arial" pitchFamily="34" charset="0"/>
                <a:ea typeface="Geneva" pitchFamily="126" charset="-128"/>
              </a:defRPr>
            </a:lvl3pPr>
            <a:lvl4pPr marL="1600200" indent="-228600" eaLnBrk="0" hangingPunct="0">
              <a:defRPr sz="2400">
                <a:solidFill>
                  <a:schemeClr val="tx1"/>
                </a:solidFill>
                <a:latin typeface="Arial" pitchFamily="34" charset="0"/>
                <a:ea typeface="Geneva" pitchFamily="126" charset="-128"/>
              </a:defRPr>
            </a:lvl4pPr>
            <a:lvl5pPr marL="2057400" indent="-228600" eaLnBrk="0" hangingPunct="0">
              <a:defRPr sz="2400">
                <a:solidFill>
                  <a:schemeClr val="tx1"/>
                </a:solidFill>
                <a:latin typeface="Arial" pitchFamily="34" charset="0"/>
                <a:ea typeface="Geneva" pitchFamily="126"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9pPr>
          </a:lstStyle>
          <a:p>
            <a:pPr eaLnBrk="1" hangingPunct="1"/>
            <a:fld id="{03C684AF-C0AF-41CB-9A2C-E2A21486541C}" type="slidenum">
              <a:rPr lang="en-US" altLang="en-US" sz="1200">
                <a:ea typeface="MS PGothic" pitchFamily="34" charset="-128"/>
              </a:rPr>
              <a:pPr eaLnBrk="1" hangingPunct="1"/>
              <a:t>3</a:t>
            </a:fld>
            <a:endParaRPr lang="en-US" altLang="en-US" sz="1200">
              <a:ea typeface="MS PGothic" pitchFamily="34" charset="-128"/>
            </a:endParaRPr>
          </a:p>
        </p:txBody>
      </p:sp>
    </p:spTree>
    <p:extLst>
      <p:ext uri="{BB962C8B-B14F-4D97-AF65-F5344CB8AC3E}">
        <p14:creationId xmlns:p14="http://schemas.microsoft.com/office/powerpoint/2010/main" val="539648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Medical students seeking post-graduate clinical training opportunities are required to pursue either a three-year, four-year or five-year residency program in preparation for licensure and board certification. Only licensed physicians will be eligible to begin their service commitment.</a:t>
            </a:r>
          </a:p>
          <a:p>
            <a:r>
              <a:rPr lang="en-US" altLang="en-US" dirty="0" smtClean="0"/>
              <a:t> </a:t>
            </a:r>
          </a:p>
          <a:p>
            <a:r>
              <a:rPr lang="en-US" altLang="en-US" dirty="0" smtClean="0"/>
              <a:t>If you are in one of the following specialties, you are eligible for a three-year deferment of your service commitment: </a:t>
            </a:r>
          </a:p>
          <a:p>
            <a:pPr marL="171450" indent="-171450">
              <a:buFont typeface="Arial" charset="0"/>
              <a:buChar char="•"/>
            </a:pPr>
            <a:r>
              <a:rPr lang="en-US" altLang="en-US" dirty="0" smtClean="0"/>
              <a:t>Emergency Medicine</a:t>
            </a:r>
          </a:p>
          <a:p>
            <a:pPr marL="171450" indent="-171450">
              <a:buFont typeface="Arial" charset="0"/>
              <a:buChar char="•"/>
            </a:pPr>
            <a:r>
              <a:rPr lang="en-US" altLang="en-US" dirty="0" smtClean="0"/>
              <a:t>Family Practice</a:t>
            </a:r>
          </a:p>
          <a:p>
            <a:pPr marL="171450" indent="-171450">
              <a:buFont typeface="Arial" charset="0"/>
              <a:buChar char="•"/>
            </a:pPr>
            <a:r>
              <a:rPr lang="en-US" altLang="en-US" dirty="0" smtClean="0"/>
              <a:t>General Internal Medicine</a:t>
            </a:r>
          </a:p>
          <a:p>
            <a:pPr marL="171450" indent="-171450">
              <a:buFont typeface="Arial" charset="0"/>
              <a:buChar char="•"/>
            </a:pPr>
            <a:r>
              <a:rPr lang="en-US" altLang="en-US" dirty="0" smtClean="0"/>
              <a:t>General Pediatrics</a:t>
            </a: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Geneva" pitchFamily="126" charset="-128"/>
              </a:defRPr>
            </a:lvl1pPr>
            <a:lvl2pPr marL="742950" indent="-285750" eaLnBrk="0" hangingPunct="0">
              <a:defRPr sz="2400">
                <a:solidFill>
                  <a:schemeClr val="tx1"/>
                </a:solidFill>
                <a:latin typeface="Arial" pitchFamily="34" charset="0"/>
                <a:ea typeface="Geneva" pitchFamily="126" charset="-128"/>
              </a:defRPr>
            </a:lvl2pPr>
            <a:lvl3pPr marL="1143000" indent="-228600" eaLnBrk="0" hangingPunct="0">
              <a:defRPr sz="2400">
                <a:solidFill>
                  <a:schemeClr val="tx1"/>
                </a:solidFill>
                <a:latin typeface="Arial" pitchFamily="34" charset="0"/>
                <a:ea typeface="Geneva" pitchFamily="126" charset="-128"/>
              </a:defRPr>
            </a:lvl3pPr>
            <a:lvl4pPr marL="1600200" indent="-228600" eaLnBrk="0" hangingPunct="0">
              <a:defRPr sz="2400">
                <a:solidFill>
                  <a:schemeClr val="tx1"/>
                </a:solidFill>
                <a:latin typeface="Arial" pitchFamily="34" charset="0"/>
                <a:ea typeface="Geneva" pitchFamily="126" charset="-128"/>
              </a:defRPr>
            </a:lvl4pPr>
            <a:lvl5pPr marL="2057400" indent="-228600" eaLnBrk="0" hangingPunct="0">
              <a:defRPr sz="2400">
                <a:solidFill>
                  <a:schemeClr val="tx1"/>
                </a:solidFill>
                <a:latin typeface="Arial" pitchFamily="34" charset="0"/>
                <a:ea typeface="Geneva" pitchFamily="126"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9pPr>
          </a:lstStyle>
          <a:p>
            <a:pPr eaLnBrk="1" hangingPunct="1"/>
            <a:fld id="{4C313123-0950-4B27-BBB5-9E3CDDDAA4CC}" type="slidenum">
              <a:rPr lang="en-US" altLang="en-US" sz="1200">
                <a:ea typeface="MS PGothic" pitchFamily="34" charset="-128"/>
              </a:rPr>
              <a:pPr eaLnBrk="1" hangingPunct="1"/>
              <a:t>4</a:t>
            </a:fld>
            <a:endParaRPr lang="en-US" altLang="en-US" sz="1200">
              <a:ea typeface="MS PGothic" pitchFamily="34" charset="-128"/>
            </a:endParaRPr>
          </a:p>
        </p:txBody>
      </p:sp>
    </p:spTree>
    <p:extLst>
      <p:ext uri="{BB962C8B-B14F-4D97-AF65-F5344CB8AC3E}">
        <p14:creationId xmlns:p14="http://schemas.microsoft.com/office/powerpoint/2010/main" val="1047889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If you wish to specialize in one of these six areas, you are eligible for a four-year deferment</a:t>
            </a:r>
            <a:r>
              <a:rPr lang="en-US" altLang="en-US" b="1" dirty="0" smtClean="0"/>
              <a:t>.</a:t>
            </a:r>
            <a:endParaRPr lang="en-US" altLang="en-US" dirty="0" smtClean="0"/>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Geneva" pitchFamily="126" charset="-128"/>
              </a:defRPr>
            </a:lvl1pPr>
            <a:lvl2pPr marL="742950" indent="-285750" eaLnBrk="0" hangingPunct="0">
              <a:defRPr sz="2400">
                <a:solidFill>
                  <a:schemeClr val="tx1"/>
                </a:solidFill>
                <a:latin typeface="Arial" pitchFamily="34" charset="0"/>
                <a:ea typeface="Geneva" pitchFamily="126" charset="-128"/>
              </a:defRPr>
            </a:lvl2pPr>
            <a:lvl3pPr marL="1143000" indent="-228600" eaLnBrk="0" hangingPunct="0">
              <a:defRPr sz="2400">
                <a:solidFill>
                  <a:schemeClr val="tx1"/>
                </a:solidFill>
                <a:latin typeface="Arial" pitchFamily="34" charset="0"/>
                <a:ea typeface="Geneva" pitchFamily="126" charset="-128"/>
              </a:defRPr>
            </a:lvl3pPr>
            <a:lvl4pPr marL="1600200" indent="-228600" eaLnBrk="0" hangingPunct="0">
              <a:defRPr sz="2400">
                <a:solidFill>
                  <a:schemeClr val="tx1"/>
                </a:solidFill>
                <a:latin typeface="Arial" pitchFamily="34" charset="0"/>
                <a:ea typeface="Geneva" pitchFamily="126" charset="-128"/>
              </a:defRPr>
            </a:lvl4pPr>
            <a:lvl5pPr marL="2057400" indent="-228600" eaLnBrk="0" hangingPunct="0">
              <a:defRPr sz="2400">
                <a:solidFill>
                  <a:schemeClr val="tx1"/>
                </a:solidFill>
                <a:latin typeface="Arial" pitchFamily="34" charset="0"/>
                <a:ea typeface="Geneva" pitchFamily="126"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9pPr>
          </a:lstStyle>
          <a:p>
            <a:pPr eaLnBrk="1" hangingPunct="1"/>
            <a:fld id="{15415E4F-E216-4C29-8C43-39DFF432C29C}" type="slidenum">
              <a:rPr lang="en-US" altLang="en-US" sz="1200">
                <a:ea typeface="MS PGothic" pitchFamily="34" charset="-128"/>
              </a:rPr>
              <a:pPr eaLnBrk="1" hangingPunct="1"/>
              <a:t>5</a:t>
            </a:fld>
            <a:endParaRPr lang="en-US" altLang="en-US" sz="1200">
              <a:ea typeface="MS PGothic" pitchFamily="34" charset="-128"/>
            </a:endParaRPr>
          </a:p>
        </p:txBody>
      </p:sp>
    </p:spTree>
    <p:extLst>
      <p:ext uri="{BB962C8B-B14F-4D97-AF65-F5344CB8AC3E}">
        <p14:creationId xmlns:p14="http://schemas.microsoft.com/office/powerpoint/2010/main" val="370462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A five-year deferment is available for these three practice areas.</a:t>
            </a:r>
          </a:p>
          <a:p>
            <a:pPr eaLnBrk="1" hangingPunct="1">
              <a:spcBef>
                <a:spcPct val="0"/>
              </a:spcBef>
            </a:pPr>
            <a:endParaRPr lang="en-US" altLang="en-US" dirty="0" smtClean="0"/>
          </a:p>
          <a:p>
            <a:pPr eaLnBrk="1" hangingPunct="1">
              <a:spcBef>
                <a:spcPct val="0"/>
              </a:spcBef>
            </a:pPr>
            <a:r>
              <a:rPr lang="en-US" altLang="en-US" dirty="0" smtClean="0"/>
              <a:t>IHS will not approve residencies or fellowships for subspecialties.</a:t>
            </a: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Geneva" pitchFamily="126" charset="-128"/>
              </a:defRPr>
            </a:lvl1pPr>
            <a:lvl2pPr marL="742950" indent="-285750" eaLnBrk="0" hangingPunct="0">
              <a:defRPr sz="2400">
                <a:solidFill>
                  <a:schemeClr val="tx1"/>
                </a:solidFill>
                <a:latin typeface="Arial" pitchFamily="34" charset="0"/>
                <a:ea typeface="Geneva" pitchFamily="126" charset="-128"/>
              </a:defRPr>
            </a:lvl2pPr>
            <a:lvl3pPr marL="1143000" indent="-228600" eaLnBrk="0" hangingPunct="0">
              <a:defRPr sz="2400">
                <a:solidFill>
                  <a:schemeClr val="tx1"/>
                </a:solidFill>
                <a:latin typeface="Arial" pitchFamily="34" charset="0"/>
                <a:ea typeface="Geneva" pitchFamily="126" charset="-128"/>
              </a:defRPr>
            </a:lvl3pPr>
            <a:lvl4pPr marL="1600200" indent="-228600" eaLnBrk="0" hangingPunct="0">
              <a:defRPr sz="2400">
                <a:solidFill>
                  <a:schemeClr val="tx1"/>
                </a:solidFill>
                <a:latin typeface="Arial" pitchFamily="34" charset="0"/>
                <a:ea typeface="Geneva" pitchFamily="126" charset="-128"/>
              </a:defRPr>
            </a:lvl4pPr>
            <a:lvl5pPr marL="2057400" indent="-228600" eaLnBrk="0" hangingPunct="0">
              <a:defRPr sz="2400">
                <a:solidFill>
                  <a:schemeClr val="tx1"/>
                </a:solidFill>
                <a:latin typeface="Arial" pitchFamily="34" charset="0"/>
                <a:ea typeface="Geneva" pitchFamily="126"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9pPr>
          </a:lstStyle>
          <a:p>
            <a:pPr eaLnBrk="1" hangingPunct="1"/>
            <a:fld id="{8655AA25-F06A-4D63-9E27-6BF16F3FBBFE}" type="slidenum">
              <a:rPr lang="en-US" altLang="en-US" sz="1200">
                <a:ea typeface="MS PGothic" pitchFamily="34" charset="-128"/>
              </a:rPr>
              <a:pPr eaLnBrk="1" hangingPunct="1"/>
              <a:t>6</a:t>
            </a:fld>
            <a:endParaRPr lang="en-US" altLang="en-US" sz="1200">
              <a:ea typeface="MS PGothic" pitchFamily="34" charset="-128"/>
            </a:endParaRPr>
          </a:p>
        </p:txBody>
      </p:sp>
    </p:spTree>
    <p:extLst>
      <p:ext uri="{BB962C8B-B14F-4D97-AF65-F5344CB8AC3E}">
        <p14:creationId xmlns:p14="http://schemas.microsoft.com/office/powerpoint/2010/main" val="812279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Clinical psychology students are required to pursue a post-graduate</a:t>
            </a:r>
            <a:r>
              <a:rPr lang="en-US" altLang="en-US" baseline="0" dirty="0" smtClean="0"/>
              <a:t> clinical training program </a:t>
            </a:r>
            <a:r>
              <a:rPr lang="en-US" altLang="en-US" dirty="0" smtClean="0"/>
              <a:t>under the supervision of a licensed clinical psychologist. You must complete this program and obtain your license within three years of graduation. Only independent, licensed clinical psychologists will be eligible to begin their service commitment.</a:t>
            </a: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Geneva" pitchFamily="126" charset="-128"/>
              </a:defRPr>
            </a:lvl1pPr>
            <a:lvl2pPr marL="742950" indent="-285750" eaLnBrk="0" hangingPunct="0">
              <a:defRPr sz="2400">
                <a:solidFill>
                  <a:schemeClr val="tx1"/>
                </a:solidFill>
                <a:latin typeface="Arial" pitchFamily="34" charset="0"/>
                <a:ea typeface="Geneva" pitchFamily="126" charset="-128"/>
              </a:defRPr>
            </a:lvl2pPr>
            <a:lvl3pPr marL="1143000" indent="-228600" eaLnBrk="0" hangingPunct="0">
              <a:defRPr sz="2400">
                <a:solidFill>
                  <a:schemeClr val="tx1"/>
                </a:solidFill>
                <a:latin typeface="Arial" pitchFamily="34" charset="0"/>
                <a:ea typeface="Geneva" pitchFamily="126" charset="-128"/>
              </a:defRPr>
            </a:lvl3pPr>
            <a:lvl4pPr marL="1600200" indent="-228600" eaLnBrk="0" hangingPunct="0">
              <a:defRPr sz="2400">
                <a:solidFill>
                  <a:schemeClr val="tx1"/>
                </a:solidFill>
                <a:latin typeface="Arial" pitchFamily="34" charset="0"/>
                <a:ea typeface="Geneva" pitchFamily="126" charset="-128"/>
              </a:defRPr>
            </a:lvl4pPr>
            <a:lvl5pPr marL="2057400" indent="-228600" eaLnBrk="0" hangingPunct="0">
              <a:defRPr sz="2400">
                <a:solidFill>
                  <a:schemeClr val="tx1"/>
                </a:solidFill>
                <a:latin typeface="Arial" pitchFamily="34" charset="0"/>
                <a:ea typeface="Geneva" pitchFamily="126"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9pPr>
          </a:lstStyle>
          <a:p>
            <a:pPr eaLnBrk="1" hangingPunct="1"/>
            <a:fld id="{8BC0C75F-67C9-43DD-A28A-1B795AE10FF5}" type="slidenum">
              <a:rPr lang="en-US" altLang="en-US" sz="1200">
                <a:ea typeface="MS PGothic" pitchFamily="34" charset="-128"/>
              </a:rPr>
              <a:pPr eaLnBrk="1" hangingPunct="1"/>
              <a:t>7</a:t>
            </a:fld>
            <a:endParaRPr lang="en-US" altLang="en-US" sz="1200">
              <a:ea typeface="MS PGothic" pitchFamily="34" charset="-128"/>
            </a:endParaRPr>
          </a:p>
        </p:txBody>
      </p:sp>
    </p:spTree>
    <p:extLst>
      <p:ext uri="{BB962C8B-B14F-4D97-AF65-F5344CB8AC3E}">
        <p14:creationId xmlns:p14="http://schemas.microsoft.com/office/powerpoint/2010/main" val="425810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Social work students are required to pursue a post-graduate clinical training program under the supervision of a licensed clinical social worker, per state requirements. You must complete the program and obtain your license within three years of graduation. Only independent, licensed clinical social workers are eligible to begin their service commitment.</a:t>
            </a:r>
          </a:p>
          <a:p>
            <a:pPr eaLnBrk="1" hangingPunct="1">
              <a:spcBef>
                <a:spcPct val="0"/>
              </a:spcBef>
            </a:pPr>
            <a:endParaRPr lang="en-US" altLang="en-US" dirty="0" smtClean="0"/>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Geneva" pitchFamily="126" charset="-128"/>
              </a:defRPr>
            </a:lvl1pPr>
            <a:lvl2pPr marL="742950" indent="-285750" eaLnBrk="0" hangingPunct="0">
              <a:defRPr sz="2400">
                <a:solidFill>
                  <a:schemeClr val="tx1"/>
                </a:solidFill>
                <a:latin typeface="Arial" pitchFamily="34" charset="0"/>
                <a:ea typeface="Geneva" pitchFamily="126" charset="-128"/>
              </a:defRPr>
            </a:lvl2pPr>
            <a:lvl3pPr marL="1143000" indent="-228600" eaLnBrk="0" hangingPunct="0">
              <a:defRPr sz="2400">
                <a:solidFill>
                  <a:schemeClr val="tx1"/>
                </a:solidFill>
                <a:latin typeface="Arial" pitchFamily="34" charset="0"/>
                <a:ea typeface="Geneva" pitchFamily="126" charset="-128"/>
              </a:defRPr>
            </a:lvl3pPr>
            <a:lvl4pPr marL="1600200" indent="-228600" eaLnBrk="0" hangingPunct="0">
              <a:defRPr sz="2400">
                <a:solidFill>
                  <a:schemeClr val="tx1"/>
                </a:solidFill>
                <a:latin typeface="Arial" pitchFamily="34" charset="0"/>
                <a:ea typeface="Geneva" pitchFamily="126" charset="-128"/>
              </a:defRPr>
            </a:lvl4pPr>
            <a:lvl5pPr marL="2057400" indent="-228600" eaLnBrk="0" hangingPunct="0">
              <a:defRPr sz="2400">
                <a:solidFill>
                  <a:schemeClr val="tx1"/>
                </a:solidFill>
                <a:latin typeface="Arial" pitchFamily="34" charset="0"/>
                <a:ea typeface="Geneva" pitchFamily="126"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9pPr>
          </a:lstStyle>
          <a:p>
            <a:pPr eaLnBrk="1" hangingPunct="1"/>
            <a:fld id="{8BD86037-5DCB-4829-B4F9-FCCA49E5483F}" type="slidenum">
              <a:rPr lang="en-US" altLang="en-US" sz="1200">
                <a:ea typeface="MS PGothic" pitchFamily="34" charset="-128"/>
              </a:rPr>
              <a:pPr eaLnBrk="1" hangingPunct="1"/>
              <a:t>8</a:t>
            </a:fld>
            <a:endParaRPr lang="en-US" altLang="en-US" sz="1200">
              <a:ea typeface="MS PGothic" pitchFamily="34" charset="-128"/>
            </a:endParaRPr>
          </a:p>
        </p:txBody>
      </p:sp>
    </p:spTree>
    <p:extLst>
      <p:ext uri="{BB962C8B-B14F-4D97-AF65-F5344CB8AC3E}">
        <p14:creationId xmlns:p14="http://schemas.microsoft.com/office/powerpoint/2010/main" val="1186671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Dietetics students are required to pursue a post-graduate clinical training program to complete a 1,200-hour ACEND-approved internship under the supervision of a registered dietician. You must complete the program and obtain your license within one year of graduation. Only registered dietitians are eligible to begin their service commitment.</a:t>
            </a: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Geneva" pitchFamily="126" charset="-128"/>
              </a:defRPr>
            </a:lvl1pPr>
            <a:lvl2pPr marL="742950" indent="-285750" eaLnBrk="0" hangingPunct="0">
              <a:defRPr sz="2400">
                <a:solidFill>
                  <a:schemeClr val="tx1"/>
                </a:solidFill>
                <a:latin typeface="Arial" pitchFamily="34" charset="0"/>
                <a:ea typeface="Geneva" pitchFamily="126" charset="-128"/>
              </a:defRPr>
            </a:lvl2pPr>
            <a:lvl3pPr marL="1143000" indent="-228600" eaLnBrk="0" hangingPunct="0">
              <a:defRPr sz="2400">
                <a:solidFill>
                  <a:schemeClr val="tx1"/>
                </a:solidFill>
                <a:latin typeface="Arial" pitchFamily="34" charset="0"/>
                <a:ea typeface="Geneva" pitchFamily="126" charset="-128"/>
              </a:defRPr>
            </a:lvl3pPr>
            <a:lvl4pPr marL="1600200" indent="-228600" eaLnBrk="0" hangingPunct="0">
              <a:defRPr sz="2400">
                <a:solidFill>
                  <a:schemeClr val="tx1"/>
                </a:solidFill>
                <a:latin typeface="Arial" pitchFamily="34" charset="0"/>
                <a:ea typeface="Geneva" pitchFamily="126" charset="-128"/>
              </a:defRPr>
            </a:lvl4pPr>
            <a:lvl5pPr marL="2057400" indent="-228600" eaLnBrk="0" hangingPunct="0">
              <a:defRPr sz="2400">
                <a:solidFill>
                  <a:schemeClr val="tx1"/>
                </a:solidFill>
                <a:latin typeface="Arial" pitchFamily="34" charset="0"/>
                <a:ea typeface="Geneva" pitchFamily="126"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9pPr>
          </a:lstStyle>
          <a:p>
            <a:pPr eaLnBrk="1" hangingPunct="1"/>
            <a:fld id="{BE8E7B18-60AA-483D-94D0-900835475740}" type="slidenum">
              <a:rPr lang="en-US" altLang="en-US" sz="1200">
                <a:ea typeface="MS PGothic" pitchFamily="34" charset="-128"/>
              </a:rPr>
              <a:pPr eaLnBrk="1" hangingPunct="1"/>
              <a:t>9</a:t>
            </a:fld>
            <a:endParaRPr lang="en-US" altLang="en-US" sz="1200">
              <a:ea typeface="MS PGothic" pitchFamily="34" charset="-128"/>
            </a:endParaRPr>
          </a:p>
        </p:txBody>
      </p:sp>
    </p:spTree>
    <p:extLst>
      <p:ext uri="{BB962C8B-B14F-4D97-AF65-F5344CB8AC3E}">
        <p14:creationId xmlns:p14="http://schemas.microsoft.com/office/powerpoint/2010/main" val="6992706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ctrTitle"/>
          </p:nvPr>
        </p:nvSpPr>
        <p:spPr>
          <a:xfrm>
            <a:off x="685800" y="3690667"/>
            <a:ext cx="7772400" cy="574498"/>
          </a:xfrm>
          <a:prstGeom prst="rect">
            <a:avLst/>
          </a:prstGeom>
        </p:spPr>
        <p:txBody>
          <a:bodyPr anchor="t"/>
          <a:lstStyle>
            <a:lvl1pPr algn="r">
              <a:defRPr sz="3000" b="0">
                <a:solidFill>
                  <a:srgbClr val="FFFFFF"/>
                </a:solidFill>
              </a:defRPr>
            </a:lvl1pPr>
          </a:lstStyle>
          <a:p>
            <a:r>
              <a:rPr lang="en-US" dirty="0" smtClean="0"/>
              <a:t>Click to edit Master title style</a:t>
            </a:r>
            <a:endParaRPr lang="en-US" dirty="0"/>
          </a:p>
        </p:txBody>
      </p:sp>
      <p:sp>
        <p:nvSpPr>
          <p:cNvPr id="5" name="Subtitle 2"/>
          <p:cNvSpPr>
            <a:spLocks noGrp="1"/>
          </p:cNvSpPr>
          <p:nvPr>
            <p:ph type="subTitle" idx="1"/>
          </p:nvPr>
        </p:nvSpPr>
        <p:spPr>
          <a:xfrm>
            <a:off x="685800" y="4322728"/>
            <a:ext cx="7772400" cy="459269"/>
          </a:xfrm>
          <a:prstGeom prst="rect">
            <a:avLst/>
          </a:prstGeom>
        </p:spPr>
        <p:txBody>
          <a:bodyPr/>
          <a:lstStyle>
            <a:lvl1pPr marL="0" indent="0" algn="r">
              <a:buNone/>
              <a:defRPr i="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5763536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228600" marR="0" indent="-228600" algn="l" defTabSz="457200" rtl="0" eaLnBrk="0" fontAlgn="base" latinLnBrk="0" hangingPunct="0">
              <a:lnSpc>
                <a:spcPct val="100000"/>
              </a:lnSpc>
              <a:spcBef>
                <a:spcPct val="20000"/>
              </a:spcBef>
              <a:spcAft>
                <a:spcPts val="400"/>
              </a:spcAft>
              <a:buClrTx/>
              <a:buSzTx/>
              <a:buFont typeface="Arial" charset="0"/>
              <a:buChar char="•"/>
              <a:tabLst/>
              <a:defRPr/>
            </a:lvl1pPr>
            <a:lvl2pPr marL="233363" indent="-233363">
              <a:buFont typeface="Arial"/>
              <a:buChar char="•"/>
              <a:defRPr/>
            </a:lvl2pPr>
            <a:lvl3pPr marL="457200" marR="0" indent="-228600" algn="l" defTabSz="457200" rtl="0" eaLnBrk="0" fontAlgn="base" latinLnBrk="0" hangingPunct="0">
              <a:lnSpc>
                <a:spcPct val="100000"/>
              </a:lnSpc>
              <a:spcBef>
                <a:spcPct val="20000"/>
              </a:spcBef>
              <a:spcAft>
                <a:spcPts val="400"/>
              </a:spcAft>
              <a:buClrTx/>
              <a:buSzTx/>
              <a:buFont typeface="Lucida Grande" charset="0"/>
              <a:buChar char="–"/>
              <a:tabLst/>
              <a:defRPr/>
            </a:lvl3pPr>
            <a:lvl4pPr marL="685800" marR="0" indent="-228600" algn="l" defTabSz="457200" rtl="0" eaLnBrk="0" fontAlgn="base" latinLnBrk="0" hangingPunct="0">
              <a:lnSpc>
                <a:spcPct val="100000"/>
              </a:lnSpc>
              <a:spcBef>
                <a:spcPct val="20000"/>
              </a:spcBef>
              <a:spcAft>
                <a:spcPct val="0"/>
              </a:spcAft>
              <a:buClrTx/>
              <a:buSzTx/>
              <a:buFont typeface="Lucida Grande" charset="0"/>
              <a:buChar char="»"/>
              <a:tabLst/>
              <a:defRPr/>
            </a:lvl4pPr>
          </a:lstStyle>
          <a:p>
            <a:pPr marL="228600" marR="0" lvl="0" indent="-228600" algn="l" defTabSz="457200" rtl="0" eaLnBrk="0" fontAlgn="base" latinLnBrk="0" hangingPunct="0">
              <a:lnSpc>
                <a:spcPct val="100000"/>
              </a:lnSpc>
              <a:spcBef>
                <a:spcPct val="20000"/>
              </a:spcBef>
              <a:spcAft>
                <a:spcPts val="400"/>
              </a:spcAft>
              <a:buClrTx/>
              <a:buSzTx/>
              <a:buFont typeface="Arial" charset="0"/>
              <a:buChar char="•"/>
              <a:tabLst/>
              <a:defRPr/>
            </a:pPr>
            <a:r>
              <a:rPr kumimoji="0" lang="en-US" sz="2300" b="0" i="0" u="none" strike="noStrike" kern="1200" cap="none" spc="-10" normalizeH="0" baseline="0" noProof="0" dirty="0" smtClean="0">
                <a:ln>
                  <a:noFill/>
                </a:ln>
                <a:solidFill>
                  <a:prstClr val="black"/>
                </a:solidFill>
                <a:effectLst/>
                <a:uLnTx/>
                <a:uFillTx/>
                <a:latin typeface="Arial"/>
                <a:ea typeface="Geneva" charset="0"/>
                <a:cs typeface="Arial"/>
              </a:rPr>
              <a:t>Click to edit Master text styles</a:t>
            </a:r>
          </a:p>
          <a:p>
            <a:pPr marL="457200" marR="0" lvl="2" indent="-228600" algn="l" defTabSz="457200" rtl="0" eaLnBrk="0" fontAlgn="base" latinLnBrk="0" hangingPunct="0">
              <a:lnSpc>
                <a:spcPct val="100000"/>
              </a:lnSpc>
              <a:spcBef>
                <a:spcPct val="20000"/>
              </a:spcBef>
              <a:spcAft>
                <a:spcPts val="400"/>
              </a:spcAft>
              <a:buClrTx/>
              <a:buSzTx/>
              <a:buFont typeface="Lucida Grande" charset="0"/>
              <a:buChar char="–"/>
              <a:tabLst/>
              <a:defRPr/>
            </a:pPr>
            <a:r>
              <a:rPr kumimoji="0" lang="en-US" sz="2100" b="0" i="0" u="none" strike="noStrike" kern="1200" cap="none" spc="-10" normalizeH="0" baseline="0" noProof="0" dirty="0" smtClean="0">
                <a:ln>
                  <a:noFill/>
                </a:ln>
                <a:solidFill>
                  <a:prstClr val="black"/>
                </a:solidFill>
                <a:effectLst/>
                <a:uLnTx/>
                <a:uFillTx/>
                <a:latin typeface="Arial"/>
                <a:ea typeface="Geneva" charset="0"/>
                <a:cs typeface="Arial"/>
              </a:rPr>
              <a:t>Second level</a:t>
            </a:r>
          </a:p>
          <a:p>
            <a:pPr marL="685800" marR="0" lvl="3" indent="-228600" algn="l" defTabSz="457200" rtl="0" eaLnBrk="0" fontAlgn="base" latinLnBrk="0" hangingPunct="0">
              <a:lnSpc>
                <a:spcPct val="100000"/>
              </a:lnSpc>
              <a:spcBef>
                <a:spcPct val="20000"/>
              </a:spcBef>
              <a:spcAft>
                <a:spcPct val="0"/>
              </a:spcAft>
              <a:buClrTx/>
              <a:buSzTx/>
              <a:buFont typeface="Lucida Grande" charset="0"/>
              <a:buChar char="»"/>
              <a:tabLst/>
              <a:defRPr/>
            </a:pPr>
            <a:r>
              <a:rPr kumimoji="0" lang="en-US" sz="2100" b="0" i="0" u="none" strike="noStrike" kern="1200" cap="none" spc="0" normalizeH="0" baseline="0" noProof="0" dirty="0" smtClean="0">
                <a:ln>
                  <a:noFill/>
                </a:ln>
                <a:solidFill>
                  <a:prstClr val="black"/>
                </a:solidFill>
                <a:effectLst/>
                <a:uLnTx/>
                <a:uFillTx/>
                <a:latin typeface="Arial"/>
                <a:ea typeface="Geneva" charset="0"/>
                <a:cs typeface="Arial"/>
              </a:rPr>
              <a:t>Third level</a:t>
            </a:r>
          </a:p>
        </p:txBody>
      </p:sp>
    </p:spTree>
    <p:extLst>
      <p:ext uri="{BB962C8B-B14F-4D97-AF65-F5344CB8AC3E}">
        <p14:creationId xmlns:p14="http://schemas.microsoft.com/office/powerpoint/2010/main" val="30175838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age">
    <p:spTree>
      <p:nvGrpSpPr>
        <p:cNvPr id="1" name=""/>
        <p:cNvGrpSpPr/>
        <p:nvPr/>
      </p:nvGrpSpPr>
      <p:grpSpPr>
        <a:xfrm>
          <a:off x="0" y="0"/>
          <a:ext cx="0" cy="0"/>
          <a:chOff x="0" y="0"/>
          <a:chExt cx="0" cy="0"/>
        </a:xfrm>
      </p:grpSpPr>
      <p:pic>
        <p:nvPicPr>
          <p:cNvPr id="3" name="Picture 5"/>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3"/>
          <p:cNvSpPr>
            <a:spLocks noGrp="1"/>
          </p:cNvSpPr>
          <p:nvPr>
            <p:ph type="title"/>
          </p:nvPr>
        </p:nvSpPr>
        <p:spPr>
          <a:xfrm>
            <a:off x="2431600" y="3200400"/>
            <a:ext cx="6400800" cy="457200"/>
          </a:xfrm>
        </p:spPr>
        <p:txBody>
          <a:bodyPr anchor="ctr"/>
          <a:lstStyle>
            <a:lvl1pPr algn="ctr">
              <a:defRPr sz="3600" b="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673765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Master title style</a:t>
            </a:r>
          </a:p>
        </p:txBody>
      </p:sp>
      <p:sp>
        <p:nvSpPr>
          <p:cNvPr id="3" name="Text Placeholder 2"/>
          <p:cNvSpPr>
            <a:spLocks noGrp="1"/>
          </p:cNvSpPr>
          <p:nvPr>
            <p:ph type="body" idx="1"/>
          </p:nvPr>
        </p:nvSpPr>
        <p:spPr>
          <a:xfrm>
            <a:off x="457200" y="1400175"/>
            <a:ext cx="8229600" cy="4416425"/>
          </a:xfrm>
          <a:prstGeom prst="rect">
            <a:avLst/>
          </a:prstGeom>
        </p:spPr>
        <p:txBody>
          <a:bodyPr vert="horz" lIns="0" tIns="0" rIns="0" bIns="0" rtlCol="0">
            <a:noAutofit/>
          </a:bodyPr>
          <a:lstStyle/>
          <a:p>
            <a:pPr marL="228600" marR="0" lvl="0" indent="-228600" algn="l" defTabSz="457200" rtl="0" eaLnBrk="0" fontAlgn="base" latinLnBrk="0" hangingPunct="0">
              <a:lnSpc>
                <a:spcPct val="100000"/>
              </a:lnSpc>
              <a:spcBef>
                <a:spcPct val="20000"/>
              </a:spcBef>
              <a:spcAft>
                <a:spcPts val="400"/>
              </a:spcAft>
              <a:buClrTx/>
              <a:buSzTx/>
              <a:buFont typeface="Arial" charset="0"/>
              <a:buChar char="•"/>
              <a:tabLst/>
              <a:defRPr/>
            </a:pPr>
            <a:r>
              <a:rPr kumimoji="0" lang="en-US" sz="2300" b="0" i="0" u="none" strike="noStrike" kern="1200" cap="none" spc="-10" normalizeH="0" baseline="0" noProof="0" dirty="0" smtClean="0">
                <a:ln>
                  <a:noFill/>
                </a:ln>
                <a:solidFill>
                  <a:prstClr val="black"/>
                </a:solidFill>
                <a:effectLst/>
                <a:uLnTx/>
                <a:uFillTx/>
                <a:latin typeface="Arial"/>
                <a:ea typeface="Geneva" charset="0"/>
                <a:cs typeface="Arial"/>
              </a:rPr>
              <a:t>Click to edit Master text styles</a:t>
            </a:r>
          </a:p>
          <a:p>
            <a:pPr marL="457200" marR="0" lvl="2" indent="-228600" algn="l" defTabSz="457200" rtl="0" eaLnBrk="0" fontAlgn="base" latinLnBrk="0" hangingPunct="0">
              <a:lnSpc>
                <a:spcPct val="100000"/>
              </a:lnSpc>
              <a:spcBef>
                <a:spcPct val="20000"/>
              </a:spcBef>
              <a:spcAft>
                <a:spcPts val="400"/>
              </a:spcAft>
              <a:buClrTx/>
              <a:buSzTx/>
              <a:buFont typeface="Lucida Grande" charset="0"/>
              <a:buChar char="–"/>
              <a:tabLst/>
              <a:defRPr/>
            </a:pPr>
            <a:r>
              <a:rPr kumimoji="0" lang="en-US" sz="2100" b="0" i="0" u="none" strike="noStrike" kern="1200" cap="none" spc="-10" normalizeH="0" baseline="0" noProof="0" dirty="0" smtClean="0">
                <a:ln>
                  <a:noFill/>
                </a:ln>
                <a:solidFill>
                  <a:prstClr val="black"/>
                </a:solidFill>
                <a:effectLst/>
                <a:uLnTx/>
                <a:uFillTx/>
                <a:latin typeface="Arial"/>
                <a:ea typeface="Geneva" charset="0"/>
                <a:cs typeface="Arial"/>
              </a:rPr>
              <a:t>Second level</a:t>
            </a:r>
          </a:p>
          <a:p>
            <a:pPr marL="685800" marR="0" lvl="3" indent="-228600" algn="l" defTabSz="457200" rtl="0" eaLnBrk="0" fontAlgn="base" latinLnBrk="0" hangingPunct="0">
              <a:lnSpc>
                <a:spcPct val="100000"/>
              </a:lnSpc>
              <a:spcBef>
                <a:spcPct val="20000"/>
              </a:spcBef>
              <a:spcAft>
                <a:spcPct val="0"/>
              </a:spcAft>
              <a:buClrTx/>
              <a:buSzTx/>
              <a:buFont typeface="Lucida Grande" charset="0"/>
              <a:buChar char="»"/>
              <a:tabLst/>
              <a:defRPr/>
            </a:pPr>
            <a:r>
              <a:rPr kumimoji="0" lang="en-US" sz="2100" b="0" i="0" u="none" strike="noStrike" kern="1200" cap="none" spc="0" normalizeH="0" baseline="0" noProof="0" dirty="0" smtClean="0">
                <a:ln>
                  <a:noFill/>
                </a:ln>
                <a:solidFill>
                  <a:prstClr val="black"/>
                </a:solidFill>
                <a:effectLst/>
                <a:uLnTx/>
                <a:uFillTx/>
                <a:latin typeface="Arial"/>
                <a:ea typeface="Geneva" charset="0"/>
                <a:cs typeface="Arial"/>
              </a:rPr>
              <a:t>Third level</a:t>
            </a:r>
          </a:p>
        </p:txBody>
      </p:sp>
      <p:pic>
        <p:nvPicPr>
          <p:cNvPr id="1028" name="Picture 1"/>
          <p:cNvPicPr>
            <a:picLocks noChangeAspect="1"/>
          </p:cNvPicPr>
          <p:nvPr userDrawn="1"/>
        </p:nvPicPr>
        <p:blipFill>
          <a:blip r:embed="rId5">
            <a:extLst>
              <a:ext uri="{28A0092B-C50C-407E-A947-70E740481C1C}">
                <a14:useLocalDpi xmlns:a14="http://schemas.microsoft.com/office/drawing/2010/main"/>
              </a:ext>
            </a:extLst>
          </a:blip>
          <a:srcRect/>
          <a:stretch>
            <a:fillRect/>
          </a:stretch>
        </p:blipFill>
        <p:spPr bwMode="auto">
          <a:xfrm>
            <a:off x="0" y="6427788"/>
            <a:ext cx="91440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65" r:id="rId1"/>
    <p:sldLayoutId id="2147483864" r:id="rId2"/>
    <p:sldLayoutId id="2147483866" r:id="rId3"/>
  </p:sldLayoutIdLst>
  <p:timing>
    <p:tnLst>
      <p:par>
        <p:cTn id="1" dur="indefinite" restart="never" nodeType="tmRoot"/>
      </p:par>
    </p:tnLst>
  </p:timing>
  <p:txStyles>
    <p:titleStyle>
      <a:lvl1pPr algn="l" defTabSz="457200" rtl="0" eaLnBrk="0" fontAlgn="base" hangingPunct="0">
        <a:spcBef>
          <a:spcPct val="0"/>
        </a:spcBef>
        <a:spcAft>
          <a:spcPct val="0"/>
        </a:spcAft>
        <a:defRPr sz="3200" b="1" kern="1200">
          <a:solidFill>
            <a:srgbClr val="875800"/>
          </a:solidFill>
          <a:latin typeface="Arial"/>
          <a:ea typeface="Geneva" charset="0"/>
          <a:cs typeface="Arial"/>
        </a:defRPr>
      </a:lvl1pPr>
      <a:lvl2pPr algn="l" defTabSz="457200" rtl="0" eaLnBrk="0" fontAlgn="base" hangingPunct="0">
        <a:spcBef>
          <a:spcPct val="0"/>
        </a:spcBef>
        <a:spcAft>
          <a:spcPct val="0"/>
        </a:spcAft>
        <a:defRPr sz="3200" b="1">
          <a:solidFill>
            <a:srgbClr val="875800"/>
          </a:solidFill>
          <a:latin typeface="Arial" charset="0"/>
          <a:ea typeface="Geneva" charset="0"/>
          <a:cs typeface="Arial" pitchFamily="34" charset="0"/>
        </a:defRPr>
      </a:lvl2pPr>
      <a:lvl3pPr algn="l" defTabSz="457200" rtl="0" eaLnBrk="0" fontAlgn="base" hangingPunct="0">
        <a:spcBef>
          <a:spcPct val="0"/>
        </a:spcBef>
        <a:spcAft>
          <a:spcPct val="0"/>
        </a:spcAft>
        <a:defRPr sz="3200" b="1">
          <a:solidFill>
            <a:srgbClr val="875800"/>
          </a:solidFill>
          <a:latin typeface="Arial" charset="0"/>
          <a:ea typeface="Geneva" charset="0"/>
          <a:cs typeface="Arial" pitchFamily="34" charset="0"/>
        </a:defRPr>
      </a:lvl3pPr>
      <a:lvl4pPr algn="l" defTabSz="457200" rtl="0" eaLnBrk="0" fontAlgn="base" hangingPunct="0">
        <a:spcBef>
          <a:spcPct val="0"/>
        </a:spcBef>
        <a:spcAft>
          <a:spcPct val="0"/>
        </a:spcAft>
        <a:defRPr sz="3200" b="1">
          <a:solidFill>
            <a:srgbClr val="875800"/>
          </a:solidFill>
          <a:latin typeface="Arial" charset="0"/>
          <a:ea typeface="Geneva" charset="0"/>
          <a:cs typeface="Arial" pitchFamily="34" charset="0"/>
        </a:defRPr>
      </a:lvl4pPr>
      <a:lvl5pPr algn="l" defTabSz="457200" rtl="0" eaLnBrk="0" fontAlgn="base" hangingPunct="0">
        <a:spcBef>
          <a:spcPct val="0"/>
        </a:spcBef>
        <a:spcAft>
          <a:spcPct val="0"/>
        </a:spcAft>
        <a:defRPr sz="3200" b="1">
          <a:solidFill>
            <a:srgbClr val="875800"/>
          </a:solidFill>
          <a:latin typeface="Arial" charset="0"/>
          <a:ea typeface="Geneva" charset="0"/>
          <a:cs typeface="Arial" pitchFamily="34" charset="0"/>
        </a:defRPr>
      </a:lvl5pPr>
      <a:lvl6pPr marL="457200" algn="l" defTabSz="457200" rtl="0" fontAlgn="base">
        <a:spcBef>
          <a:spcPct val="0"/>
        </a:spcBef>
        <a:spcAft>
          <a:spcPct val="0"/>
        </a:spcAft>
        <a:defRPr sz="3200" b="1">
          <a:solidFill>
            <a:srgbClr val="955219"/>
          </a:solidFill>
          <a:latin typeface="Arial" charset="0"/>
          <a:ea typeface="Geneva" charset="0"/>
        </a:defRPr>
      </a:lvl6pPr>
      <a:lvl7pPr marL="914400" algn="l" defTabSz="457200" rtl="0" fontAlgn="base">
        <a:spcBef>
          <a:spcPct val="0"/>
        </a:spcBef>
        <a:spcAft>
          <a:spcPct val="0"/>
        </a:spcAft>
        <a:defRPr sz="3200" b="1">
          <a:solidFill>
            <a:srgbClr val="955219"/>
          </a:solidFill>
          <a:latin typeface="Arial" charset="0"/>
          <a:ea typeface="Geneva" charset="0"/>
        </a:defRPr>
      </a:lvl7pPr>
      <a:lvl8pPr marL="1371600" algn="l" defTabSz="457200" rtl="0" fontAlgn="base">
        <a:spcBef>
          <a:spcPct val="0"/>
        </a:spcBef>
        <a:spcAft>
          <a:spcPct val="0"/>
        </a:spcAft>
        <a:defRPr sz="3200" b="1">
          <a:solidFill>
            <a:srgbClr val="955219"/>
          </a:solidFill>
          <a:latin typeface="Arial" charset="0"/>
          <a:ea typeface="Geneva" charset="0"/>
        </a:defRPr>
      </a:lvl8pPr>
      <a:lvl9pPr marL="1828800" algn="l" defTabSz="457200" rtl="0" fontAlgn="base">
        <a:spcBef>
          <a:spcPct val="0"/>
        </a:spcBef>
        <a:spcAft>
          <a:spcPct val="0"/>
        </a:spcAft>
        <a:defRPr sz="3200" b="1">
          <a:solidFill>
            <a:srgbClr val="955219"/>
          </a:solidFill>
          <a:latin typeface="Arial" charset="0"/>
          <a:ea typeface="Geneva" charset="0"/>
        </a:defRPr>
      </a:lvl9pPr>
    </p:titleStyle>
    <p:bodyStyle>
      <a:lvl1pPr marL="228600" marR="0" indent="-228600" algn="l" defTabSz="457200" rtl="0" eaLnBrk="0" fontAlgn="base" latinLnBrk="0" hangingPunct="0">
        <a:lnSpc>
          <a:spcPct val="100000"/>
        </a:lnSpc>
        <a:spcBef>
          <a:spcPct val="20000"/>
        </a:spcBef>
        <a:spcAft>
          <a:spcPts val="400"/>
        </a:spcAft>
        <a:buClrTx/>
        <a:buSzTx/>
        <a:buFont typeface="Arial" charset="0"/>
        <a:buChar char="•"/>
        <a:tabLst/>
        <a:defRPr sz="2300" kern="1200" spc="-10">
          <a:solidFill>
            <a:schemeClr val="tx1"/>
          </a:solidFill>
          <a:latin typeface="Arial"/>
          <a:ea typeface="Geneva" charset="0"/>
          <a:cs typeface="Arial"/>
        </a:defRPr>
      </a:lvl1pPr>
      <a:lvl2pPr marL="228600" indent="-228600" algn="l" defTabSz="457200" rtl="0" eaLnBrk="0" fontAlgn="base" hangingPunct="0">
        <a:spcBef>
          <a:spcPts val="300"/>
        </a:spcBef>
        <a:spcAft>
          <a:spcPct val="0"/>
        </a:spcAft>
        <a:buFont typeface="Arial" pitchFamily="34" charset="0"/>
        <a:buChar char="•"/>
        <a:defRPr sz="2300" kern="1200" spc="-10">
          <a:solidFill>
            <a:schemeClr val="tx1"/>
          </a:solidFill>
          <a:latin typeface="Arial"/>
          <a:ea typeface="Geneva" charset="0"/>
          <a:cs typeface="Arial"/>
        </a:defRPr>
      </a:lvl2pPr>
      <a:lvl3pPr marL="457200" marR="0" indent="-228600" algn="l" defTabSz="457200" rtl="0" eaLnBrk="0" fontAlgn="base" latinLnBrk="0" hangingPunct="0">
        <a:lnSpc>
          <a:spcPct val="100000"/>
        </a:lnSpc>
        <a:spcBef>
          <a:spcPct val="20000"/>
        </a:spcBef>
        <a:spcAft>
          <a:spcPts val="400"/>
        </a:spcAft>
        <a:buClrTx/>
        <a:buSzTx/>
        <a:buFont typeface="Lucida Grande" charset="0"/>
        <a:buChar char="–"/>
        <a:tabLst/>
        <a:defRPr sz="2100" kern="1200" spc="-10">
          <a:solidFill>
            <a:schemeClr val="tx1"/>
          </a:solidFill>
          <a:latin typeface="Arial"/>
          <a:ea typeface="Geneva" charset="0"/>
          <a:cs typeface="Arial"/>
        </a:defRPr>
      </a:lvl3pPr>
      <a:lvl4pPr marL="685800" marR="0" indent="-228600" algn="l" defTabSz="457200" rtl="0" eaLnBrk="0" fontAlgn="base" latinLnBrk="0" hangingPunct="0">
        <a:lnSpc>
          <a:spcPct val="100000"/>
        </a:lnSpc>
        <a:spcBef>
          <a:spcPct val="20000"/>
        </a:spcBef>
        <a:spcAft>
          <a:spcPct val="0"/>
        </a:spcAft>
        <a:buClrTx/>
        <a:buSzTx/>
        <a:buFont typeface="Lucida Grande" charset="0"/>
        <a:buChar char="»"/>
        <a:tabLst/>
        <a:defRPr sz="2000" kern="1200">
          <a:solidFill>
            <a:srgbClr val="6A7973"/>
          </a:solidFill>
          <a:latin typeface="Arial"/>
          <a:ea typeface="Geneva" charset="0"/>
          <a:cs typeface="Arial"/>
        </a:defRPr>
      </a:lvl4pPr>
      <a:lvl5pPr marL="1828800" algn="l" defTabSz="457200" rtl="0" eaLnBrk="0" fontAlgn="base" hangingPunct="0">
        <a:spcBef>
          <a:spcPct val="20000"/>
        </a:spcBef>
        <a:spcAft>
          <a:spcPct val="0"/>
        </a:spcAft>
        <a:buFont typeface="Arial" pitchFamily="34" charset="0"/>
        <a:defRPr sz="2000" kern="1200">
          <a:solidFill>
            <a:srgbClr val="6A7973"/>
          </a:solidFill>
          <a:latin typeface="Arial"/>
          <a:ea typeface="Geneva"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mailto:scholarship@ihs.gov"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ihs.gov/scholarship/contact/programanalysts" TargetMode="External"/><Relationship Id="rId7" Type="http://schemas.openxmlformats.org/officeDocument/2006/relationships/hyperlink" Target="https://www.facebook.com/IHSScholarshipProgra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www.ihs.gov/scholarship" TargetMode="External"/><Relationship Id="rId5" Type="http://schemas.openxmlformats.org/officeDocument/2006/relationships/hyperlink" Target="http://www.ihs.gov/scholarship/contact/disciplinechiefs/" TargetMode="External"/><Relationship Id="rId4" Type="http://schemas.openxmlformats.org/officeDocument/2006/relationships/hyperlink" Target="http://www.ihs.gov/scholarship/contact/areascholarshipcoordinator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p:cNvSpPr>
            <a:spLocks noGrp="1"/>
          </p:cNvSpPr>
          <p:nvPr>
            <p:ph type="ctrTitle"/>
          </p:nvPr>
        </p:nvSpPr>
        <p:spPr/>
        <p:txBody>
          <a:bodyPr/>
          <a:lstStyle/>
          <a:p>
            <a:r>
              <a:rPr lang="en-US" altLang="en-US" dirty="0" smtClean="0">
                <a:latin typeface="Arial" pitchFamily="34" charset="0"/>
                <a:ea typeface="Geneva" pitchFamily="126" charset="-128"/>
              </a:rPr>
              <a:t>Post-Graduate Clinical Training</a:t>
            </a:r>
          </a:p>
        </p:txBody>
      </p:sp>
      <p:sp>
        <p:nvSpPr>
          <p:cNvPr id="3" name="Subtitle 2"/>
          <p:cNvSpPr>
            <a:spLocks noGrp="1"/>
          </p:cNvSpPr>
          <p:nvPr>
            <p:ph type="subTitle" idx="1"/>
          </p:nvPr>
        </p:nvSpPr>
        <p:spPr/>
        <p:txBody>
          <a:bodyPr/>
          <a:lstStyle/>
          <a:p>
            <a:pPr>
              <a:defRPr/>
            </a:pPr>
            <a:r>
              <a:rPr lang="en-US" dirty="0" smtClean="0"/>
              <a:t>Recipient Orientation</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Podiatry</a:t>
            </a:r>
            <a:endParaRPr lang="en-US" dirty="0"/>
          </a:p>
        </p:txBody>
      </p:sp>
      <p:sp>
        <p:nvSpPr>
          <p:cNvPr id="3" name="Content Placeholder 2"/>
          <p:cNvSpPr>
            <a:spLocks noGrp="1"/>
          </p:cNvSpPr>
          <p:nvPr>
            <p:ph idx="1"/>
          </p:nvPr>
        </p:nvSpPr>
        <p:spPr>
          <a:xfrm>
            <a:off x="457200" y="1400175"/>
            <a:ext cx="8229600" cy="4712758"/>
          </a:xfrm>
        </p:spPr>
        <p:txBody>
          <a:bodyPr/>
          <a:lstStyle/>
          <a:p>
            <a:r>
              <a:rPr lang="en-US" altLang="en-US" dirty="0">
                <a:latin typeface="Arial" pitchFamily="34" charset="0"/>
                <a:ea typeface="Geneva" pitchFamily="126" charset="-128"/>
              </a:rPr>
              <a:t>The maximum deferment period is </a:t>
            </a:r>
            <a:r>
              <a:rPr lang="en-US" altLang="en-US" dirty="0" smtClean="0">
                <a:latin typeface="Arial" pitchFamily="34" charset="0"/>
                <a:ea typeface="Geneva" pitchFamily="126" charset="-128"/>
              </a:rPr>
              <a:t>three years.</a:t>
            </a:r>
          </a:p>
          <a:p>
            <a:r>
              <a:rPr lang="en-US" dirty="0"/>
              <a:t>The Council on Podiatric Medical Education (CPME</a:t>
            </a:r>
            <a:r>
              <a:rPr lang="en-US" dirty="0" smtClean="0"/>
              <a:t>), designated </a:t>
            </a:r>
            <a:r>
              <a:rPr lang="en-US" dirty="0"/>
              <a:t>by the American Podiatric Medical Association (APMA</a:t>
            </a:r>
            <a:r>
              <a:rPr lang="en-US" dirty="0" smtClean="0"/>
              <a:t>), serves as </a:t>
            </a:r>
            <a:r>
              <a:rPr lang="en-US" dirty="0"/>
              <a:t>the accrediting agency in </a:t>
            </a:r>
            <a:r>
              <a:rPr lang="en-US" dirty="0" smtClean="0"/>
              <a:t>podiatric </a:t>
            </a:r>
            <a:r>
              <a:rPr lang="en-US" dirty="0"/>
              <a:t>medicine. </a:t>
            </a:r>
            <a:endParaRPr lang="en-US" dirty="0">
              <a:latin typeface="Arial" pitchFamily="34" charset="0"/>
              <a:ea typeface="Geneva" pitchFamily="126" charset="-128"/>
            </a:endParaRPr>
          </a:p>
          <a:p>
            <a:r>
              <a:rPr lang="en-US" dirty="0" smtClean="0"/>
              <a:t>The podiatric </a:t>
            </a:r>
            <a:r>
              <a:rPr lang="en-US" dirty="0"/>
              <a:t>medicine and surgery </a:t>
            </a:r>
            <a:r>
              <a:rPr lang="en-US" dirty="0" smtClean="0"/>
              <a:t>residency must be a </a:t>
            </a:r>
            <a:r>
              <a:rPr lang="en-US" dirty="0"/>
              <a:t>resource-based, competency-driven, assessment-validated program that consists of </a:t>
            </a:r>
            <a:r>
              <a:rPr lang="en-US" dirty="0" smtClean="0"/>
              <a:t>training </a:t>
            </a:r>
            <a:r>
              <a:rPr lang="en-US" dirty="0"/>
              <a:t>in inpatient and outpatient medical and surgical management. </a:t>
            </a:r>
          </a:p>
          <a:p>
            <a:r>
              <a:rPr lang="en-US" altLang="en-US" dirty="0" smtClean="0">
                <a:latin typeface="Arial" pitchFamily="34" charset="0"/>
                <a:ea typeface="Geneva" pitchFamily="126" charset="-128"/>
              </a:rPr>
              <a:t>You </a:t>
            </a:r>
            <a:r>
              <a:rPr lang="en-US" altLang="en-US" dirty="0">
                <a:latin typeface="Arial" pitchFamily="34" charset="0"/>
                <a:ea typeface="Geneva" pitchFamily="126" charset="-128"/>
              </a:rPr>
              <a:t>must </a:t>
            </a:r>
            <a:r>
              <a:rPr lang="en-US" altLang="en-US" dirty="0" smtClean="0">
                <a:latin typeface="Arial" pitchFamily="34" charset="0"/>
                <a:ea typeface="Geneva" pitchFamily="126" charset="-128"/>
              </a:rPr>
              <a:t>complete the podiatric residency with certification from the American Board of Podiatric Medicine (ABPM) </a:t>
            </a:r>
            <a:br>
              <a:rPr lang="en-US" altLang="en-US" dirty="0" smtClean="0">
                <a:latin typeface="Arial" pitchFamily="34" charset="0"/>
                <a:ea typeface="Geneva" pitchFamily="126" charset="-128"/>
              </a:rPr>
            </a:br>
            <a:r>
              <a:rPr lang="en-US" altLang="en-US" dirty="0" smtClean="0">
                <a:latin typeface="Arial" pitchFamily="34" charset="0"/>
                <a:ea typeface="Geneva" pitchFamily="126" charset="-128"/>
              </a:rPr>
              <a:t>and the American Board of Podiatric Surgery (ABPS).</a:t>
            </a:r>
            <a:endParaRPr lang="en-US" altLang="en-US" dirty="0">
              <a:latin typeface="Arial" pitchFamily="34" charset="0"/>
              <a:ea typeface="Geneva" pitchFamily="126" charset="-128"/>
            </a:endParaRPr>
          </a:p>
        </p:txBody>
      </p:sp>
    </p:spTree>
    <p:extLst>
      <p:ext uri="{BB962C8B-B14F-4D97-AF65-F5344CB8AC3E}">
        <p14:creationId xmlns:p14="http://schemas.microsoft.com/office/powerpoint/2010/main" val="20395075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3" title="Photo of IHS Scholarship Recipients"/>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3604380" y="1911047"/>
            <a:ext cx="5539619" cy="4958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6" name="Title 1"/>
          <p:cNvSpPr>
            <a:spLocks noGrp="1"/>
          </p:cNvSpPr>
          <p:nvPr>
            <p:ph type="title"/>
          </p:nvPr>
        </p:nvSpPr>
        <p:spPr/>
        <p:txBody>
          <a:bodyPr/>
          <a:lstStyle/>
          <a:p>
            <a:r>
              <a:rPr lang="en-US" altLang="en-US" dirty="0" smtClean="0">
                <a:latin typeface="Arial" pitchFamily="34" charset="0"/>
                <a:ea typeface="Geneva" pitchFamily="126" charset="-128"/>
              </a:rPr>
              <a:t>Health Professions with Optional Training</a:t>
            </a:r>
          </a:p>
        </p:txBody>
      </p:sp>
      <p:sp>
        <p:nvSpPr>
          <p:cNvPr id="3" name="Content Placeholder 2"/>
          <p:cNvSpPr>
            <a:spLocks noGrp="1"/>
          </p:cNvSpPr>
          <p:nvPr>
            <p:ph idx="1"/>
          </p:nvPr>
        </p:nvSpPr>
        <p:spPr/>
        <p:txBody>
          <a:bodyPr/>
          <a:lstStyle/>
          <a:p>
            <a:pPr>
              <a:defRPr/>
            </a:pPr>
            <a:r>
              <a:rPr lang="en-US" dirty="0"/>
              <a:t>Dentistry </a:t>
            </a:r>
          </a:p>
          <a:p>
            <a:pPr>
              <a:defRPr/>
            </a:pPr>
            <a:r>
              <a:rPr lang="en-US" dirty="0"/>
              <a:t>Nursing</a:t>
            </a:r>
          </a:p>
          <a:p>
            <a:pPr>
              <a:defRPr/>
            </a:pPr>
            <a:r>
              <a:rPr lang="en-US" dirty="0"/>
              <a:t>Optometry</a:t>
            </a:r>
          </a:p>
          <a:p>
            <a:pPr>
              <a:defRPr/>
            </a:pPr>
            <a:r>
              <a:rPr lang="en-US" dirty="0" smtClean="0"/>
              <a:t>Pharmacy</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altLang="en-US" dirty="0" smtClean="0">
                <a:latin typeface="Arial" pitchFamily="34" charset="0"/>
                <a:ea typeface="Geneva" pitchFamily="126" charset="-128"/>
              </a:rPr>
              <a:t>Dentistry</a:t>
            </a:r>
          </a:p>
        </p:txBody>
      </p:sp>
      <p:sp>
        <p:nvSpPr>
          <p:cNvPr id="3" name="Content Placeholder 2"/>
          <p:cNvSpPr>
            <a:spLocks noGrp="1"/>
          </p:cNvSpPr>
          <p:nvPr>
            <p:ph idx="1"/>
          </p:nvPr>
        </p:nvSpPr>
        <p:spPr/>
        <p:txBody>
          <a:bodyPr/>
          <a:lstStyle/>
          <a:p>
            <a:pPr>
              <a:defRPr/>
            </a:pPr>
            <a:r>
              <a:rPr lang="en-US" dirty="0" smtClean="0"/>
              <a:t>The </a:t>
            </a:r>
            <a:r>
              <a:rPr lang="en-US" dirty="0"/>
              <a:t>maximum deferment period is one year.</a:t>
            </a:r>
          </a:p>
          <a:p>
            <a:pPr>
              <a:defRPr/>
            </a:pPr>
            <a:r>
              <a:rPr lang="en-US" dirty="0" smtClean="0"/>
              <a:t>You </a:t>
            </a:r>
            <a:r>
              <a:rPr lang="en-US" dirty="0"/>
              <a:t>must complete a one-year Advanced Education </a:t>
            </a:r>
            <a:r>
              <a:rPr lang="en-US" dirty="0" smtClean="0"/>
              <a:t/>
            </a:r>
            <a:br>
              <a:rPr lang="en-US" dirty="0" smtClean="0"/>
            </a:br>
            <a:r>
              <a:rPr lang="en-US" dirty="0" smtClean="0"/>
              <a:t>Program </a:t>
            </a:r>
            <a:r>
              <a:rPr lang="en-US" dirty="0"/>
              <a:t>in General Dentistry (AEGD) or General Practice </a:t>
            </a:r>
            <a:r>
              <a:rPr lang="en-US" dirty="0" smtClean="0"/>
              <a:t/>
            </a:r>
            <a:br>
              <a:rPr lang="en-US" dirty="0" smtClean="0"/>
            </a:br>
            <a:r>
              <a:rPr lang="en-US" dirty="0" smtClean="0"/>
              <a:t>Residency </a:t>
            </a:r>
            <a:r>
              <a:rPr lang="en-US" dirty="0"/>
              <a:t>(GPR).</a:t>
            </a:r>
          </a:p>
          <a:p>
            <a:pPr>
              <a:defRPr/>
            </a:pPr>
            <a:r>
              <a:rPr lang="en-US" dirty="0" smtClean="0"/>
              <a:t>Only </a:t>
            </a:r>
            <a:r>
              <a:rPr lang="en-US" dirty="0"/>
              <a:t>programs that are fully operational with the </a:t>
            </a:r>
            <a:r>
              <a:rPr lang="en-US" dirty="0" smtClean="0"/>
              <a:t/>
            </a:r>
            <a:br>
              <a:rPr lang="en-US" dirty="0" smtClean="0"/>
            </a:br>
            <a:r>
              <a:rPr lang="en-US" dirty="0" smtClean="0"/>
              <a:t>American </a:t>
            </a:r>
            <a:r>
              <a:rPr lang="en-US" dirty="0"/>
              <a:t>Dental Association (ADA) Commission </a:t>
            </a:r>
            <a:r>
              <a:rPr lang="en-US" dirty="0" smtClean="0"/>
              <a:t/>
            </a:r>
            <a:br>
              <a:rPr lang="en-US" dirty="0" smtClean="0"/>
            </a:br>
            <a:r>
              <a:rPr lang="en-US" dirty="0" smtClean="0"/>
              <a:t>on </a:t>
            </a:r>
            <a:r>
              <a:rPr lang="en-US" dirty="0"/>
              <a:t>Dental </a:t>
            </a:r>
            <a:r>
              <a:rPr lang="en-US" dirty="0" smtClean="0"/>
              <a:t>Accreditation </a:t>
            </a:r>
            <a:r>
              <a:rPr lang="en-US" dirty="0"/>
              <a:t>(</a:t>
            </a:r>
            <a:r>
              <a:rPr lang="en-US" dirty="0" smtClean="0"/>
              <a:t>CODA) are </a:t>
            </a:r>
            <a:r>
              <a:rPr lang="en-US" dirty="0"/>
              <a:t>permitted</a:t>
            </a:r>
            <a:r>
              <a:rPr lang="en-US" dirty="0" smtClean="0"/>
              <a:t>.</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Photo of Scholarship Recipients"/>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703704" y="1872072"/>
            <a:ext cx="4440296" cy="5004741"/>
          </a:xfrm>
          <a:prstGeom prst="rect">
            <a:avLst/>
          </a:prstGeom>
        </p:spPr>
      </p:pic>
      <p:sp>
        <p:nvSpPr>
          <p:cNvPr id="35841" name="Title 1"/>
          <p:cNvSpPr>
            <a:spLocks noGrp="1"/>
          </p:cNvSpPr>
          <p:nvPr>
            <p:ph type="title"/>
          </p:nvPr>
        </p:nvSpPr>
        <p:spPr/>
        <p:txBody>
          <a:bodyPr/>
          <a:lstStyle/>
          <a:p>
            <a:r>
              <a:rPr lang="en-US" altLang="en-US" dirty="0" smtClean="0">
                <a:latin typeface="Arial" pitchFamily="34" charset="0"/>
                <a:ea typeface="Geneva" pitchFamily="126" charset="-128"/>
              </a:rPr>
              <a:t>Nursing</a:t>
            </a:r>
          </a:p>
        </p:txBody>
      </p:sp>
      <p:sp>
        <p:nvSpPr>
          <p:cNvPr id="3" name="Content Placeholder 2"/>
          <p:cNvSpPr>
            <a:spLocks noGrp="1"/>
          </p:cNvSpPr>
          <p:nvPr>
            <p:ph idx="1"/>
          </p:nvPr>
        </p:nvSpPr>
        <p:spPr>
          <a:xfrm>
            <a:off x="457200" y="1400175"/>
            <a:ext cx="7823200" cy="4416425"/>
          </a:xfrm>
        </p:spPr>
        <p:txBody>
          <a:bodyPr/>
          <a:lstStyle/>
          <a:p>
            <a:pPr>
              <a:defRPr/>
            </a:pPr>
            <a:r>
              <a:rPr lang="en-US" dirty="0" smtClean="0"/>
              <a:t>The </a:t>
            </a:r>
            <a:r>
              <a:rPr lang="en-US" dirty="0"/>
              <a:t>maximum deferment period is one year.</a:t>
            </a:r>
          </a:p>
          <a:p>
            <a:pPr>
              <a:defRPr/>
            </a:pPr>
            <a:r>
              <a:rPr lang="en-US" dirty="0" smtClean="0"/>
              <a:t>The </a:t>
            </a:r>
            <a:r>
              <a:rPr lang="en-US" dirty="0"/>
              <a:t>training program must </a:t>
            </a:r>
            <a:r>
              <a:rPr lang="en-US" dirty="0" smtClean="0"/>
              <a:t/>
            </a:r>
            <a:br>
              <a:rPr lang="en-US" dirty="0" smtClean="0"/>
            </a:br>
            <a:r>
              <a:rPr lang="en-US" dirty="0" smtClean="0"/>
              <a:t>emphasize </a:t>
            </a:r>
            <a:r>
              <a:rPr lang="en-US" dirty="0"/>
              <a:t>clinical outpatient </a:t>
            </a:r>
            <a:r>
              <a:rPr lang="en-US" dirty="0" smtClean="0"/>
              <a:t/>
            </a:r>
            <a:br>
              <a:rPr lang="en-US" dirty="0" smtClean="0"/>
            </a:br>
            <a:r>
              <a:rPr lang="en-US" dirty="0" smtClean="0"/>
              <a:t>(</a:t>
            </a:r>
            <a:r>
              <a:rPr lang="en-US" dirty="0"/>
              <a:t>OPD), inpatient (IPD) and/or </a:t>
            </a:r>
            <a:r>
              <a:rPr lang="en-US" dirty="0" smtClean="0"/>
              <a:t/>
            </a:r>
            <a:br>
              <a:rPr lang="en-US" dirty="0" smtClean="0"/>
            </a:br>
            <a:r>
              <a:rPr lang="en-US" dirty="0" smtClean="0"/>
              <a:t>emergency </a:t>
            </a:r>
            <a:r>
              <a:rPr lang="en-US" dirty="0"/>
              <a:t>(ERD) nursing </a:t>
            </a:r>
            <a:r>
              <a:rPr lang="en-US" dirty="0" smtClean="0"/>
              <a:t>skills. </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altLang="en-US" dirty="0" smtClean="0">
                <a:latin typeface="Arial" pitchFamily="34" charset="0"/>
                <a:ea typeface="Geneva" pitchFamily="126" charset="-128"/>
              </a:rPr>
              <a:t>Optometry</a:t>
            </a:r>
          </a:p>
        </p:txBody>
      </p:sp>
      <p:sp>
        <p:nvSpPr>
          <p:cNvPr id="3" name="Content Placeholder 2"/>
          <p:cNvSpPr>
            <a:spLocks noGrp="1"/>
          </p:cNvSpPr>
          <p:nvPr>
            <p:ph idx="1"/>
          </p:nvPr>
        </p:nvSpPr>
        <p:spPr/>
        <p:txBody>
          <a:bodyPr/>
          <a:lstStyle/>
          <a:p>
            <a:pPr>
              <a:defRPr/>
            </a:pPr>
            <a:r>
              <a:rPr lang="en-US" dirty="0" smtClean="0"/>
              <a:t>The </a:t>
            </a:r>
            <a:r>
              <a:rPr lang="en-US" dirty="0"/>
              <a:t>maximum deferment period is one year.</a:t>
            </a:r>
          </a:p>
          <a:p>
            <a:pPr>
              <a:defRPr/>
            </a:pPr>
            <a:r>
              <a:rPr lang="en-US" dirty="0" smtClean="0"/>
              <a:t>You </a:t>
            </a:r>
            <a:r>
              <a:rPr lang="en-US" dirty="0"/>
              <a:t>must enroll in Ocular Disease/Pathology and </a:t>
            </a:r>
            <a:r>
              <a:rPr lang="en-US" dirty="0" smtClean="0"/>
              <a:t/>
            </a:r>
            <a:br>
              <a:rPr lang="en-US" dirty="0" smtClean="0"/>
            </a:br>
            <a:r>
              <a:rPr lang="en-US" dirty="0" smtClean="0"/>
              <a:t>Primary </a:t>
            </a:r>
            <a:r>
              <a:rPr lang="en-US" dirty="0"/>
              <a:t>Care Optometry residency programs only.</a:t>
            </a:r>
          </a:p>
          <a:p>
            <a:pPr>
              <a:defRPr/>
            </a:pPr>
            <a:r>
              <a:rPr lang="en-US" dirty="0" smtClean="0"/>
              <a:t>Consult </a:t>
            </a:r>
            <a:r>
              <a:rPr lang="en-US" dirty="0"/>
              <a:t>the IHS Discipline Chief for Optometry </a:t>
            </a:r>
            <a:r>
              <a:rPr lang="en-US" dirty="0" smtClean="0"/>
              <a:t/>
            </a:r>
            <a:br>
              <a:rPr lang="en-US" dirty="0" smtClean="0"/>
            </a:br>
            <a:r>
              <a:rPr lang="en-US" dirty="0" smtClean="0"/>
              <a:t>prior </a:t>
            </a:r>
            <a:r>
              <a:rPr lang="en-US" dirty="0"/>
              <a:t>to applying to a residency program</a:t>
            </a:r>
            <a:r>
              <a:rPr lang="en-US" dirty="0" smtClean="0"/>
              <a:t>.</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altLang="en-US" dirty="0" smtClean="0">
                <a:latin typeface="Arial" pitchFamily="34" charset="0"/>
                <a:ea typeface="Geneva" pitchFamily="126" charset="-128"/>
              </a:rPr>
              <a:t>Pharmacy</a:t>
            </a:r>
          </a:p>
        </p:txBody>
      </p:sp>
      <p:sp>
        <p:nvSpPr>
          <p:cNvPr id="3" name="Content Placeholder 2"/>
          <p:cNvSpPr>
            <a:spLocks noGrp="1"/>
          </p:cNvSpPr>
          <p:nvPr>
            <p:ph idx="1"/>
          </p:nvPr>
        </p:nvSpPr>
        <p:spPr/>
        <p:txBody>
          <a:bodyPr/>
          <a:lstStyle/>
          <a:p>
            <a:pPr marL="0" indent="0">
              <a:buNone/>
              <a:defRPr/>
            </a:pPr>
            <a:r>
              <a:rPr lang="en-US" dirty="0" smtClean="0"/>
              <a:t>The </a:t>
            </a:r>
            <a:r>
              <a:rPr lang="en-US" dirty="0"/>
              <a:t>maximum deferment </a:t>
            </a:r>
            <a:r>
              <a:rPr lang="en-US" dirty="0" smtClean="0"/>
              <a:t>period for Pharmacy </a:t>
            </a:r>
            <a:r>
              <a:rPr lang="en-US" dirty="0"/>
              <a:t>is one year</a:t>
            </a:r>
            <a:r>
              <a:rPr lang="en-US" dirty="0" smtClean="0"/>
              <a:t>.</a:t>
            </a:r>
          </a:p>
          <a:p>
            <a:pPr marL="0" indent="0">
              <a:buNone/>
              <a:defRPr/>
            </a:pPr>
            <a:r>
              <a:rPr lang="en-US" b="1" dirty="0" smtClean="0"/>
              <a:t>Available options: </a:t>
            </a:r>
          </a:p>
          <a:p>
            <a:pPr>
              <a:defRPr/>
            </a:pPr>
            <a:r>
              <a:rPr lang="en-US" sz="2100" dirty="0" smtClean="0"/>
              <a:t>IHS Residency Program.</a:t>
            </a:r>
          </a:p>
          <a:p>
            <a:pPr>
              <a:defRPr/>
            </a:pPr>
            <a:r>
              <a:rPr lang="en-US" sz="2100" dirty="0" smtClean="0"/>
              <a:t>American </a:t>
            </a:r>
            <a:r>
              <a:rPr lang="en-US" sz="2100" dirty="0"/>
              <a:t>Society of Health-System Pharmacists (ASHP) </a:t>
            </a:r>
            <a:r>
              <a:rPr lang="en-US" sz="2100" dirty="0" smtClean="0"/>
              <a:t/>
            </a:r>
            <a:br>
              <a:rPr lang="en-US" sz="2100" dirty="0" smtClean="0"/>
            </a:br>
            <a:r>
              <a:rPr lang="en-US" sz="2100" dirty="0" smtClean="0"/>
              <a:t>Residency Program. </a:t>
            </a:r>
            <a:endParaRPr lang="en-US" sz="2100" dirty="0"/>
          </a:p>
          <a:p>
            <a:pPr>
              <a:defRPr/>
            </a:pPr>
            <a:r>
              <a:rPr lang="en-US" sz="2100" dirty="0" smtClean="0"/>
              <a:t>American </a:t>
            </a:r>
            <a:r>
              <a:rPr lang="en-US" sz="2100" dirty="0"/>
              <a:t>Pharmacists Association (</a:t>
            </a:r>
            <a:r>
              <a:rPr lang="en-US" sz="2100" dirty="0" err="1"/>
              <a:t>APhA</a:t>
            </a:r>
            <a:r>
              <a:rPr lang="en-US" sz="2100" dirty="0"/>
              <a:t>) accredited </a:t>
            </a:r>
            <a:r>
              <a:rPr lang="en-US" sz="2100" dirty="0" smtClean="0"/>
              <a:t/>
            </a:r>
            <a:br>
              <a:rPr lang="en-US" sz="2100" dirty="0" smtClean="0"/>
            </a:br>
            <a:r>
              <a:rPr lang="en-US" sz="2100" dirty="0" smtClean="0"/>
              <a:t>Post-Graduate </a:t>
            </a:r>
            <a:r>
              <a:rPr lang="en-US" sz="2100" dirty="0"/>
              <a:t>Year One (PGY 1) Pharmacy Residency </a:t>
            </a:r>
            <a:r>
              <a:rPr lang="en-US" sz="2100" dirty="0" smtClean="0"/>
              <a:t>Program </a:t>
            </a:r>
            <a:r>
              <a:rPr lang="en-US" dirty="0"/>
              <a:t>(Hospital, Community or Managed Care only</a:t>
            </a:r>
            <a:r>
              <a:rPr lang="en-US" dirty="0" smtClean="0"/>
              <a:t>).</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Photo of Scholarship Recipients"/>
          <p:cNvPicPr>
            <a:picLocks noChangeAspect="1"/>
          </p:cNvPicPr>
          <p:nvPr/>
        </p:nvPicPr>
        <p:blipFill rotWithShape="1">
          <a:blip r:embed="rId3" cstate="print">
            <a:extLst>
              <a:ext uri="{28A0092B-C50C-407E-A947-70E740481C1C}">
                <a14:useLocalDpi xmlns:a14="http://schemas.microsoft.com/office/drawing/2010/main"/>
              </a:ext>
            </a:extLst>
          </a:blip>
          <a:srcRect l="50000" t="37037"/>
          <a:stretch/>
        </p:blipFill>
        <p:spPr>
          <a:xfrm>
            <a:off x="4257524" y="2291375"/>
            <a:ext cx="4886476" cy="4615005"/>
          </a:xfrm>
          <a:prstGeom prst="rect">
            <a:avLst/>
          </a:prstGeom>
        </p:spPr>
      </p:pic>
      <p:sp>
        <p:nvSpPr>
          <p:cNvPr id="45058" name="Title 1"/>
          <p:cNvSpPr>
            <a:spLocks noGrp="1"/>
          </p:cNvSpPr>
          <p:nvPr>
            <p:ph type="title"/>
          </p:nvPr>
        </p:nvSpPr>
        <p:spPr/>
        <p:txBody>
          <a:bodyPr/>
          <a:lstStyle/>
          <a:p>
            <a:r>
              <a:rPr lang="en-US" altLang="en-US" dirty="0" smtClean="0">
                <a:latin typeface="Arial" pitchFamily="34" charset="0"/>
                <a:ea typeface="Geneva" pitchFamily="126" charset="-128"/>
              </a:rPr>
              <a:t>Breach of Contract — Policy</a:t>
            </a:r>
          </a:p>
        </p:txBody>
      </p:sp>
      <p:sp>
        <p:nvSpPr>
          <p:cNvPr id="3" name="Content Placeholder 2"/>
          <p:cNvSpPr>
            <a:spLocks noGrp="1"/>
          </p:cNvSpPr>
          <p:nvPr>
            <p:ph idx="1"/>
          </p:nvPr>
        </p:nvSpPr>
        <p:spPr>
          <a:xfrm>
            <a:off x="457201" y="1400175"/>
            <a:ext cx="4246504" cy="4416425"/>
          </a:xfrm>
        </p:spPr>
        <p:txBody>
          <a:bodyPr/>
          <a:lstStyle/>
          <a:p>
            <a:pPr marL="0" indent="0">
              <a:buFont typeface="Arial" pitchFamily="34" charset="0"/>
              <a:buNone/>
              <a:defRPr/>
            </a:pPr>
            <a:r>
              <a:rPr lang="en-US" dirty="0" smtClean="0"/>
              <a:t>You </a:t>
            </a:r>
            <a:r>
              <a:rPr lang="en-US" dirty="0"/>
              <a:t>will be in breach of your </a:t>
            </a:r>
            <a:r>
              <a:rPr lang="en-US" dirty="0" smtClean="0"/>
              <a:t/>
            </a:r>
            <a:br>
              <a:rPr lang="en-US" dirty="0" smtClean="0"/>
            </a:br>
            <a:r>
              <a:rPr lang="en-US" dirty="0" smtClean="0"/>
              <a:t>IHS </a:t>
            </a:r>
            <a:r>
              <a:rPr lang="en-US" dirty="0"/>
              <a:t>Scholarship Contract and placed in default if you pursue </a:t>
            </a:r>
            <a:r>
              <a:rPr lang="en-US" dirty="0" smtClean="0"/>
              <a:t/>
            </a:r>
            <a:br>
              <a:rPr lang="en-US" dirty="0" smtClean="0"/>
            </a:br>
            <a:r>
              <a:rPr lang="en-US" dirty="0" smtClean="0"/>
              <a:t>an </a:t>
            </a:r>
            <a:r>
              <a:rPr lang="en-US" dirty="0"/>
              <a:t>unapproved post-graduate clinical training program.</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altLang="en-US" dirty="0" smtClean="0">
                <a:latin typeface="Arial" pitchFamily="34" charset="0"/>
                <a:ea typeface="Geneva" pitchFamily="126" charset="-128"/>
              </a:rPr>
              <a:t>Breach of Contract — Liability</a:t>
            </a:r>
          </a:p>
        </p:txBody>
      </p:sp>
      <p:sp>
        <p:nvSpPr>
          <p:cNvPr id="3" name="Content Placeholder 2"/>
          <p:cNvSpPr>
            <a:spLocks noGrp="1"/>
          </p:cNvSpPr>
          <p:nvPr>
            <p:ph idx="1"/>
          </p:nvPr>
        </p:nvSpPr>
        <p:spPr/>
        <p:txBody>
          <a:bodyPr/>
          <a:lstStyle/>
          <a:p>
            <a:pPr marL="0" indent="0">
              <a:spcBef>
                <a:spcPts val="552"/>
              </a:spcBef>
              <a:buFont typeface="Arial" pitchFamily="34" charset="0"/>
              <a:buNone/>
              <a:defRPr/>
            </a:pPr>
            <a:r>
              <a:rPr lang="en-US" dirty="0" smtClean="0"/>
              <a:t>Recipients </a:t>
            </a:r>
            <a:r>
              <a:rPr lang="en-US" dirty="0"/>
              <a:t>who complete their degree and pursue an unapproved post-graduate clinical training program or fail </a:t>
            </a:r>
            <a:r>
              <a:rPr lang="en-US" dirty="0" smtClean="0"/>
              <a:t/>
            </a:r>
            <a:br>
              <a:rPr lang="en-US" dirty="0" smtClean="0"/>
            </a:br>
            <a:r>
              <a:rPr lang="en-US" dirty="0" smtClean="0"/>
              <a:t>to </a:t>
            </a:r>
            <a:r>
              <a:rPr lang="en-US" dirty="0"/>
              <a:t>serve in their funded health profession will be liable to:</a:t>
            </a:r>
          </a:p>
          <a:p>
            <a:pPr>
              <a:spcBef>
                <a:spcPts val="552"/>
              </a:spcBef>
              <a:defRPr/>
            </a:pPr>
            <a:r>
              <a:rPr lang="en-US" dirty="0" smtClean="0"/>
              <a:t>Repay </a:t>
            </a:r>
            <a:r>
              <a:rPr lang="en-US" dirty="0"/>
              <a:t>three times the amount of scholarship funding </a:t>
            </a:r>
            <a:r>
              <a:rPr lang="en-US" dirty="0" smtClean="0"/>
              <a:t/>
            </a:r>
            <a:br>
              <a:rPr lang="en-US" dirty="0" smtClean="0"/>
            </a:br>
            <a:r>
              <a:rPr lang="en-US" dirty="0" smtClean="0"/>
              <a:t>plus interest within </a:t>
            </a:r>
            <a:r>
              <a:rPr lang="en-US" dirty="0"/>
              <a:t>one year </a:t>
            </a:r>
            <a:r>
              <a:rPr lang="en-US" dirty="0" smtClean="0"/>
              <a:t>of </a:t>
            </a:r>
            <a:r>
              <a:rPr lang="en-US" dirty="0"/>
              <a:t>the default date</a:t>
            </a:r>
            <a:r>
              <a:rPr lang="en-US" dirty="0" smtClean="0"/>
              <a:t>.</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en-US" altLang="en-US" dirty="0" smtClean="0">
                <a:latin typeface="Arial" pitchFamily="34" charset="0"/>
                <a:ea typeface="Geneva" pitchFamily="126" charset="-128"/>
              </a:rPr>
              <a:t/>
            </a:r>
            <a:br>
              <a:rPr lang="en-US" altLang="en-US" dirty="0" smtClean="0">
                <a:latin typeface="Arial" pitchFamily="34" charset="0"/>
                <a:ea typeface="Geneva" pitchFamily="126" charset="-128"/>
              </a:rPr>
            </a:br>
            <a:r>
              <a:rPr lang="en-US" altLang="en-US" dirty="0" smtClean="0">
                <a:latin typeface="Arial" pitchFamily="34" charset="0"/>
                <a:ea typeface="Geneva" pitchFamily="126" charset="-128"/>
              </a:rPr>
              <a:t>Required Forms and Documentation — Graduation</a:t>
            </a:r>
          </a:p>
        </p:txBody>
      </p:sp>
      <p:sp>
        <p:nvSpPr>
          <p:cNvPr id="2" name="Content Placeholder 1"/>
          <p:cNvSpPr>
            <a:spLocks noGrp="1"/>
          </p:cNvSpPr>
          <p:nvPr>
            <p:ph idx="1"/>
          </p:nvPr>
        </p:nvSpPr>
        <p:spPr/>
        <p:txBody>
          <a:bodyPr wrap="square" numCol="1" anchor="t" anchorCtr="0" compatLnSpc="1">
            <a:prstTxWarp prst="textNoShape">
              <a:avLst/>
            </a:prstTxWarp>
          </a:bodyPr>
          <a:lstStyle/>
          <a:p>
            <a:pPr marL="0" indent="0">
              <a:buFont typeface="Arial" pitchFamily="34" charset="0"/>
              <a:buNone/>
            </a:pPr>
            <a:r>
              <a:rPr lang="en-US" altLang="en-US" b="1" dirty="0" smtClean="0">
                <a:latin typeface="Arial" pitchFamily="34" charset="0"/>
                <a:ea typeface="Geneva" pitchFamily="126" charset="-128"/>
              </a:rPr>
              <a:t>Notice of Impending Graduation (IHS-856-13)</a:t>
            </a:r>
          </a:p>
          <a:p>
            <a:pPr marL="0" indent="0">
              <a:buFont typeface="Arial" pitchFamily="34" charset="0"/>
              <a:buNone/>
            </a:pPr>
            <a:r>
              <a:rPr lang="en-US" altLang="en-US" dirty="0" smtClean="0">
                <a:latin typeface="Arial" pitchFamily="34" charset="0"/>
                <a:ea typeface="Geneva" pitchFamily="126" charset="-128"/>
              </a:rPr>
              <a:t>Send this form to your Program Analyst at the beginning </a:t>
            </a:r>
            <a:br>
              <a:rPr lang="en-US" altLang="en-US" dirty="0" smtClean="0">
                <a:latin typeface="Arial" pitchFamily="34" charset="0"/>
                <a:ea typeface="Geneva" pitchFamily="126" charset="-128"/>
              </a:rPr>
            </a:br>
            <a:r>
              <a:rPr lang="en-US" altLang="en-US" dirty="0" smtClean="0">
                <a:latin typeface="Arial" pitchFamily="34" charset="0"/>
                <a:ea typeface="Geneva" pitchFamily="126" charset="-128"/>
              </a:rPr>
              <a:t>of your final academic term.</a:t>
            </a:r>
            <a:r>
              <a:rPr lang="en-US" altLang="en-US" b="1" dirty="0" smtClean="0">
                <a:latin typeface="Arial" pitchFamily="34" charset="0"/>
                <a:ea typeface="Geneva" pitchFamily="126" charset="-128"/>
              </a:rPr>
              <a:t> </a:t>
            </a:r>
          </a:p>
          <a:p>
            <a:pPr marL="0" indent="0">
              <a:buFont typeface="Arial" pitchFamily="34" charset="0"/>
              <a:buNone/>
            </a:pPr>
            <a:endParaRPr lang="en-US" altLang="en-US" sz="1000" b="1" dirty="0" smtClean="0">
              <a:latin typeface="Arial" pitchFamily="34" charset="0"/>
              <a:ea typeface="Geneva" pitchFamily="126" charset="-128"/>
            </a:endParaRPr>
          </a:p>
          <a:p>
            <a:pPr marL="0" indent="0">
              <a:buFont typeface="Arial" pitchFamily="34" charset="0"/>
              <a:buNone/>
            </a:pPr>
            <a:r>
              <a:rPr lang="en-US" altLang="en-US" b="1" dirty="0" smtClean="0">
                <a:latin typeface="Arial" pitchFamily="34" charset="0"/>
                <a:ea typeface="Geneva" pitchFamily="126" charset="-128"/>
              </a:rPr>
              <a:t>Other Documentation </a:t>
            </a:r>
            <a:endParaRPr lang="en-US" altLang="en-US" dirty="0">
              <a:latin typeface="Arial" pitchFamily="34" charset="0"/>
              <a:ea typeface="Geneva" pitchFamily="126" charset="-128"/>
            </a:endParaRPr>
          </a:p>
          <a:p>
            <a:pPr marL="0" indent="0">
              <a:buFont typeface="Arial" pitchFamily="34" charset="0"/>
              <a:buNone/>
            </a:pPr>
            <a:r>
              <a:rPr lang="en-US" altLang="en-US" dirty="0">
                <a:latin typeface="Arial" pitchFamily="34" charset="0"/>
                <a:ea typeface="Geneva" pitchFamily="126" charset="-128"/>
              </a:rPr>
              <a:t>S</a:t>
            </a:r>
            <a:r>
              <a:rPr lang="en-US" altLang="en-US" dirty="0" smtClean="0">
                <a:latin typeface="Arial" pitchFamily="34" charset="0"/>
                <a:ea typeface="Geneva" pitchFamily="126" charset="-128"/>
              </a:rPr>
              <a:t>ubmit the following documentation after graduation:</a:t>
            </a:r>
          </a:p>
          <a:p>
            <a:pPr marL="349250" lvl="1" indent="-342900">
              <a:buFont typeface="Arial" pitchFamily="34" charset="0"/>
              <a:buChar char="•"/>
            </a:pPr>
            <a:r>
              <a:rPr lang="en-US" altLang="en-US" dirty="0" smtClean="0">
                <a:latin typeface="Arial" pitchFamily="34" charset="0"/>
                <a:ea typeface="Geneva" pitchFamily="126" charset="-128"/>
              </a:rPr>
              <a:t>A copy of your diploma.</a:t>
            </a:r>
          </a:p>
          <a:p>
            <a:pPr marL="349250" lvl="1" indent="-342900">
              <a:buFont typeface="Arial" pitchFamily="34" charset="0"/>
              <a:buChar char="•"/>
            </a:pPr>
            <a:r>
              <a:rPr lang="en-US" altLang="en-US" dirty="0" smtClean="0">
                <a:latin typeface="Arial" pitchFamily="34" charset="0"/>
                <a:ea typeface="Geneva" pitchFamily="126" charset="-128"/>
              </a:rPr>
              <a:t>An official transcript documenting the degree awarded.</a:t>
            </a:r>
          </a:p>
          <a:p>
            <a:pPr marL="349250" lvl="1" indent="-342900">
              <a:buFont typeface="Arial" pitchFamily="34" charset="0"/>
              <a:buChar char="•"/>
            </a:pPr>
            <a:r>
              <a:rPr lang="en-US" altLang="en-US" dirty="0" smtClean="0">
                <a:latin typeface="Arial" pitchFamily="34" charset="0"/>
                <a:ea typeface="Geneva" pitchFamily="126" charset="-128"/>
              </a:rPr>
              <a:t>A copy of your license or board certification, if applicable.</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altLang="en-US" dirty="0" smtClean="0">
                <a:latin typeface="Arial" pitchFamily="34" charset="0"/>
                <a:ea typeface="Geneva" pitchFamily="126" charset="-128"/>
              </a:rPr>
              <a:t>Required </a:t>
            </a:r>
            <a:r>
              <a:rPr lang="en-US" altLang="en-US" dirty="0">
                <a:latin typeface="Arial" pitchFamily="34" charset="0"/>
                <a:ea typeface="Geneva" pitchFamily="126" charset="-128"/>
              </a:rPr>
              <a:t>Forms and Documentation — </a:t>
            </a:r>
            <a:r>
              <a:rPr lang="en-US" altLang="en-US" dirty="0" smtClean="0">
                <a:latin typeface="Arial" pitchFamily="34" charset="0"/>
                <a:ea typeface="Geneva" pitchFamily="126" charset="-128"/>
              </a:rPr>
              <a:t>Training Program Notification</a:t>
            </a:r>
          </a:p>
        </p:txBody>
      </p:sp>
      <p:sp>
        <p:nvSpPr>
          <p:cNvPr id="3" name="Content Placeholder 2"/>
          <p:cNvSpPr>
            <a:spLocks noGrp="1"/>
          </p:cNvSpPr>
          <p:nvPr>
            <p:ph idx="1"/>
          </p:nvPr>
        </p:nvSpPr>
        <p:spPr/>
        <p:txBody>
          <a:bodyPr/>
          <a:lstStyle/>
          <a:p>
            <a:pPr marL="0" indent="0">
              <a:spcBef>
                <a:spcPts val="552"/>
              </a:spcBef>
              <a:buFont typeface="Arial" pitchFamily="34" charset="0"/>
              <a:buNone/>
              <a:defRPr/>
            </a:pPr>
            <a:r>
              <a:rPr lang="en-US" b="1" dirty="0"/>
              <a:t>Request for Approval of Deferment (IHS-856-11)</a:t>
            </a:r>
            <a:endParaRPr lang="en-US" dirty="0"/>
          </a:p>
          <a:p>
            <a:pPr marL="237744" lvl="1" indent="-237744">
              <a:spcBef>
                <a:spcPts val="552"/>
              </a:spcBef>
              <a:spcAft>
                <a:spcPts val="500"/>
              </a:spcAft>
              <a:defRPr/>
            </a:pPr>
            <a:r>
              <a:rPr lang="en-US" dirty="0" smtClean="0"/>
              <a:t>Submit this form to </a:t>
            </a:r>
            <a:r>
              <a:rPr lang="en-US" dirty="0"/>
              <a:t>your Program Analyst </a:t>
            </a:r>
            <a:r>
              <a:rPr lang="en-US" dirty="0" smtClean="0"/>
              <a:t>at the </a:t>
            </a:r>
            <a:r>
              <a:rPr lang="en-US" dirty="0"/>
              <a:t>beginning </a:t>
            </a:r>
            <a:r>
              <a:rPr lang="en-US" dirty="0" smtClean="0"/>
              <a:t/>
            </a:r>
            <a:br>
              <a:rPr lang="en-US" dirty="0" smtClean="0"/>
            </a:br>
            <a:r>
              <a:rPr lang="en-US" dirty="0" smtClean="0"/>
              <a:t>of </a:t>
            </a:r>
            <a:r>
              <a:rPr lang="en-US" dirty="0"/>
              <a:t>your final year of academic training.</a:t>
            </a:r>
          </a:p>
          <a:p>
            <a:pPr marL="237744" lvl="1" indent="-237744">
              <a:spcBef>
                <a:spcPts val="552"/>
              </a:spcBef>
              <a:spcAft>
                <a:spcPts val="500"/>
              </a:spcAft>
              <a:defRPr/>
            </a:pPr>
            <a:r>
              <a:rPr lang="en-US" dirty="0" smtClean="0"/>
              <a:t>List </a:t>
            </a:r>
            <a:r>
              <a:rPr lang="en-US" dirty="0"/>
              <a:t>post-graduate clinical training program(s) to which </a:t>
            </a:r>
            <a:r>
              <a:rPr lang="en-US" dirty="0" smtClean="0"/>
              <a:t/>
            </a:r>
            <a:br>
              <a:rPr lang="en-US" dirty="0" smtClean="0"/>
            </a:br>
            <a:r>
              <a:rPr lang="en-US" dirty="0" smtClean="0"/>
              <a:t>you will </a:t>
            </a:r>
            <a:r>
              <a:rPr lang="en-US" dirty="0"/>
              <a:t>be applying.</a:t>
            </a:r>
          </a:p>
          <a:p>
            <a:pPr marL="237744" lvl="1" indent="-237744">
              <a:spcBef>
                <a:spcPts val="552"/>
              </a:spcBef>
              <a:spcAft>
                <a:spcPts val="500"/>
              </a:spcAft>
              <a:defRPr/>
            </a:pPr>
            <a:r>
              <a:rPr lang="en-US" dirty="0" smtClean="0"/>
              <a:t>Receive </a:t>
            </a:r>
            <a:r>
              <a:rPr lang="en-US" dirty="0"/>
              <a:t>approval for the program(s) from your </a:t>
            </a:r>
            <a:r>
              <a:rPr lang="en-US" dirty="0" smtClean="0"/>
              <a:t/>
            </a:r>
            <a:br>
              <a:rPr lang="en-US" dirty="0" smtClean="0"/>
            </a:br>
            <a:r>
              <a:rPr lang="en-US" dirty="0" smtClean="0"/>
              <a:t>IHS </a:t>
            </a:r>
            <a:r>
              <a:rPr lang="en-US" dirty="0"/>
              <a:t>Scholarship Program Analyst.</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Photo of IHS Scholarship Recipients"/>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822094" y="1717524"/>
            <a:ext cx="5321905" cy="5164666"/>
          </a:xfrm>
          <a:prstGeom prst="rect">
            <a:avLst/>
          </a:prstGeom>
        </p:spPr>
      </p:pic>
      <p:sp>
        <p:nvSpPr>
          <p:cNvPr id="11265" name="Title 1"/>
          <p:cNvSpPr>
            <a:spLocks noGrp="1"/>
          </p:cNvSpPr>
          <p:nvPr>
            <p:ph type="title"/>
          </p:nvPr>
        </p:nvSpPr>
        <p:spPr/>
        <p:txBody>
          <a:bodyPr/>
          <a:lstStyle/>
          <a:p>
            <a:r>
              <a:rPr lang="en-US" altLang="en-US" dirty="0" smtClean="0">
                <a:latin typeface="Arial" pitchFamily="34" charset="0"/>
                <a:ea typeface="Geneva" pitchFamily="126" charset="-128"/>
              </a:rPr>
              <a:t>Post-Graduate Clinical Training — Purpose</a:t>
            </a:r>
          </a:p>
        </p:txBody>
      </p:sp>
      <p:sp>
        <p:nvSpPr>
          <p:cNvPr id="3" name="Content Placeholder 2"/>
          <p:cNvSpPr>
            <a:spLocks noGrp="1"/>
          </p:cNvSpPr>
          <p:nvPr>
            <p:ph idx="1"/>
          </p:nvPr>
        </p:nvSpPr>
        <p:spPr>
          <a:xfrm>
            <a:off x="457200" y="1400175"/>
            <a:ext cx="6485467" cy="4416425"/>
          </a:xfrm>
        </p:spPr>
        <p:txBody>
          <a:bodyPr wrap="square" numCol="1" anchor="t" anchorCtr="0" compatLnSpc="1">
            <a:prstTxWarp prst="textNoShape">
              <a:avLst/>
            </a:prstTxWarp>
          </a:bodyPr>
          <a:lstStyle/>
          <a:p>
            <a:pPr marL="0" indent="0">
              <a:buFont typeface="Arial" pitchFamily="34" charset="0"/>
              <a:buNone/>
            </a:pPr>
            <a:r>
              <a:rPr lang="en-US" altLang="en-US" dirty="0" smtClean="0">
                <a:latin typeface="Arial" pitchFamily="34" charset="0"/>
                <a:ea typeface="Geneva" pitchFamily="126" charset="-128"/>
              </a:rPr>
              <a:t>To allow Health Professions scholarship recipients in identified health professions the opportunity </a:t>
            </a:r>
            <a:br>
              <a:rPr lang="en-US" altLang="en-US" dirty="0" smtClean="0">
                <a:latin typeface="Arial" pitchFamily="34" charset="0"/>
                <a:ea typeface="Geneva" pitchFamily="126" charset="-128"/>
              </a:rPr>
            </a:br>
            <a:r>
              <a:rPr lang="en-US" altLang="en-US" dirty="0" smtClean="0">
                <a:latin typeface="Arial" pitchFamily="34" charset="0"/>
                <a:ea typeface="Geneva" pitchFamily="126" charset="-128"/>
              </a:rPr>
              <a:t>to complete required or optional post-graduate clinical training programs to </a:t>
            </a:r>
            <a:br>
              <a:rPr lang="en-US" altLang="en-US" dirty="0" smtClean="0">
                <a:latin typeface="Arial" pitchFamily="34" charset="0"/>
                <a:ea typeface="Geneva" pitchFamily="126" charset="-128"/>
              </a:rPr>
            </a:br>
            <a:r>
              <a:rPr lang="en-US" altLang="en-US" dirty="0" smtClean="0">
                <a:latin typeface="Arial" pitchFamily="34" charset="0"/>
                <a:ea typeface="Geneva" pitchFamily="126" charset="-128"/>
              </a:rPr>
              <a:t>fulfill the requirements for </a:t>
            </a:r>
            <a:br>
              <a:rPr lang="en-US" altLang="en-US" dirty="0" smtClean="0">
                <a:latin typeface="Arial" pitchFamily="34" charset="0"/>
                <a:ea typeface="Geneva" pitchFamily="126" charset="-128"/>
              </a:rPr>
            </a:br>
            <a:r>
              <a:rPr lang="en-US" altLang="en-US" dirty="0" smtClean="0">
                <a:latin typeface="Arial" pitchFamily="34" charset="0"/>
                <a:ea typeface="Geneva" pitchFamily="126" charset="-128"/>
              </a:rPr>
              <a:t>board certification or licensure. </a:t>
            </a:r>
            <a:br>
              <a:rPr lang="en-US" altLang="en-US" dirty="0" smtClean="0">
                <a:latin typeface="Arial" pitchFamily="34" charset="0"/>
                <a:ea typeface="Geneva" pitchFamily="126" charset="-128"/>
              </a:rPr>
            </a:br>
            <a:r>
              <a:rPr lang="en-US" altLang="en-US" dirty="0" smtClean="0">
                <a:latin typeface="Arial" pitchFamily="34" charset="0"/>
                <a:ea typeface="Geneva" pitchFamily="126" charset="-128"/>
              </a:rPr>
              <a:t>All training positions must begin </a:t>
            </a:r>
            <a:br>
              <a:rPr lang="en-US" altLang="en-US" dirty="0" smtClean="0">
                <a:latin typeface="Arial" pitchFamily="34" charset="0"/>
                <a:ea typeface="Geneva" pitchFamily="126" charset="-128"/>
              </a:rPr>
            </a:br>
            <a:r>
              <a:rPr lang="en-US" altLang="en-US" dirty="0" smtClean="0">
                <a:latin typeface="Arial" pitchFamily="34" charset="0"/>
                <a:ea typeface="Geneva" pitchFamily="126" charset="-128"/>
              </a:rPr>
              <a:t>within 90 days of graduation.</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altLang="en-US" dirty="0" smtClean="0">
                <a:latin typeface="Arial" pitchFamily="34" charset="0"/>
                <a:ea typeface="Geneva" pitchFamily="126" charset="-128"/>
              </a:rPr>
              <a:t>Required </a:t>
            </a:r>
            <a:r>
              <a:rPr lang="en-US" altLang="en-US" dirty="0">
                <a:latin typeface="Arial" pitchFamily="34" charset="0"/>
                <a:ea typeface="Geneva" pitchFamily="126" charset="-128"/>
              </a:rPr>
              <a:t>Forms and Documentation — </a:t>
            </a:r>
            <a:r>
              <a:rPr lang="en-US" altLang="en-US" dirty="0" smtClean="0">
                <a:latin typeface="Arial" pitchFamily="34" charset="0"/>
                <a:ea typeface="Geneva" pitchFamily="126" charset="-128"/>
              </a:rPr>
              <a:t>Training Program Notification (cont.)</a:t>
            </a:r>
          </a:p>
        </p:txBody>
      </p:sp>
      <p:sp>
        <p:nvSpPr>
          <p:cNvPr id="3" name="Content Placeholder 2"/>
          <p:cNvSpPr>
            <a:spLocks noGrp="1"/>
          </p:cNvSpPr>
          <p:nvPr>
            <p:ph idx="1"/>
          </p:nvPr>
        </p:nvSpPr>
        <p:spPr/>
        <p:txBody>
          <a:bodyPr/>
          <a:lstStyle/>
          <a:p>
            <a:pPr marL="0" indent="0">
              <a:spcBef>
                <a:spcPts val="552"/>
              </a:spcBef>
              <a:buFont typeface="Arial" pitchFamily="34" charset="0"/>
              <a:buNone/>
              <a:defRPr/>
            </a:pPr>
            <a:r>
              <a:rPr lang="en-US" b="1" dirty="0"/>
              <a:t>Notification of Deferment Program (IHS-856-14)</a:t>
            </a:r>
            <a:endParaRPr lang="en-US" dirty="0"/>
          </a:p>
          <a:p>
            <a:pPr marL="237744" indent="-237744">
              <a:spcBef>
                <a:spcPts val="552"/>
              </a:spcBef>
              <a:buFont typeface="Arial"/>
              <a:buChar char="•"/>
              <a:defRPr/>
            </a:pPr>
            <a:r>
              <a:rPr lang="en-US" dirty="0" smtClean="0"/>
              <a:t>Submit this form by </a:t>
            </a:r>
            <a:r>
              <a:rPr lang="en-US" dirty="0"/>
              <a:t>the end of the last month of your final year of academic training.</a:t>
            </a:r>
          </a:p>
          <a:p>
            <a:pPr marL="237744" indent="-237744">
              <a:spcBef>
                <a:spcPts val="552"/>
              </a:spcBef>
              <a:buFont typeface="Arial"/>
              <a:buChar char="•"/>
              <a:defRPr/>
            </a:pPr>
            <a:r>
              <a:rPr lang="en-US" dirty="0" smtClean="0"/>
              <a:t>Notify </a:t>
            </a:r>
            <a:r>
              <a:rPr lang="en-US" dirty="0"/>
              <a:t>your </a:t>
            </a:r>
            <a:r>
              <a:rPr lang="en-US" dirty="0" smtClean="0"/>
              <a:t>Program Analyst </a:t>
            </a:r>
            <a:r>
              <a:rPr lang="en-US" dirty="0"/>
              <a:t>of the post-graduate clinical training program </a:t>
            </a:r>
            <a:r>
              <a:rPr lang="en-US" dirty="0" smtClean="0"/>
              <a:t>to which </a:t>
            </a:r>
            <a:r>
              <a:rPr lang="en-US" dirty="0"/>
              <a:t>you have been accepted and intend to begin your training.</a:t>
            </a:r>
          </a:p>
          <a:p>
            <a:pPr marL="237744" indent="-237744">
              <a:spcBef>
                <a:spcPts val="552"/>
              </a:spcBef>
              <a:buFont typeface="Arial"/>
              <a:buChar char="•"/>
              <a:defRPr/>
            </a:pPr>
            <a:r>
              <a:rPr lang="en-US" dirty="0" smtClean="0"/>
              <a:t>The clinical training program you choose must be one of those you listed on your Request </a:t>
            </a:r>
            <a:r>
              <a:rPr lang="en-US" dirty="0"/>
              <a:t>for Approval of Deferment form, submitted at the beginning of the academic </a:t>
            </a:r>
            <a:r>
              <a:rPr lang="en-US" dirty="0" smtClean="0"/>
              <a:t>year.</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altLang="en-US" dirty="0" smtClean="0">
                <a:latin typeface="Arial" pitchFamily="34" charset="0"/>
                <a:ea typeface="Geneva" pitchFamily="126" charset="-128"/>
              </a:rPr>
              <a:t>Required Forms and Documentation — During Training</a:t>
            </a:r>
          </a:p>
        </p:txBody>
      </p:sp>
      <p:sp>
        <p:nvSpPr>
          <p:cNvPr id="3" name="Content Placeholder 2"/>
          <p:cNvSpPr>
            <a:spLocks noGrp="1"/>
          </p:cNvSpPr>
          <p:nvPr>
            <p:ph idx="1"/>
          </p:nvPr>
        </p:nvSpPr>
        <p:spPr/>
        <p:txBody>
          <a:bodyPr/>
          <a:lstStyle/>
          <a:p>
            <a:pPr marL="0" indent="0">
              <a:spcBef>
                <a:spcPts val="552"/>
              </a:spcBef>
              <a:buFont typeface="Arial" pitchFamily="34" charset="0"/>
              <a:buNone/>
              <a:defRPr/>
            </a:pPr>
            <a:r>
              <a:rPr lang="en-US" b="1" dirty="0"/>
              <a:t>Annual Status Report (IHS-856-16) </a:t>
            </a:r>
            <a:endParaRPr lang="en-US" dirty="0"/>
          </a:p>
          <a:p>
            <a:pPr marL="237744" lvl="1" indent="-237744">
              <a:spcBef>
                <a:spcPts val="552"/>
              </a:spcBef>
              <a:spcAft>
                <a:spcPts val="500"/>
              </a:spcAft>
              <a:defRPr/>
            </a:pPr>
            <a:r>
              <a:rPr lang="en-US" dirty="0"/>
              <a:t>Submit annually until the approved deferment period </a:t>
            </a:r>
            <a:r>
              <a:rPr lang="en-US" dirty="0" smtClean="0"/>
              <a:t/>
            </a:r>
            <a:br>
              <a:rPr lang="en-US" dirty="0" smtClean="0"/>
            </a:br>
            <a:r>
              <a:rPr lang="en-US" dirty="0" smtClean="0"/>
              <a:t>is </a:t>
            </a:r>
            <a:r>
              <a:rPr lang="en-US" dirty="0"/>
              <a:t>complete.</a:t>
            </a:r>
          </a:p>
          <a:p>
            <a:pPr marL="0" indent="0">
              <a:spcBef>
                <a:spcPts val="552"/>
              </a:spcBef>
              <a:buFont typeface="Arial" pitchFamily="34" charset="0"/>
              <a:buNone/>
              <a:defRPr/>
            </a:pPr>
            <a:r>
              <a:rPr lang="en-US" b="1" dirty="0"/>
              <a:t>Letter of Good Standing</a:t>
            </a:r>
            <a:endParaRPr lang="en-US" dirty="0"/>
          </a:p>
          <a:p>
            <a:pPr marL="237744" lvl="1" indent="-237744">
              <a:spcBef>
                <a:spcPts val="552"/>
              </a:spcBef>
              <a:spcAft>
                <a:spcPts val="500"/>
              </a:spcAft>
              <a:defRPr/>
            </a:pPr>
            <a:r>
              <a:rPr lang="en-US" dirty="0"/>
              <a:t>Submit annually until the approved deferment period </a:t>
            </a:r>
            <a:r>
              <a:rPr lang="en-US" dirty="0" smtClean="0"/>
              <a:t/>
            </a:r>
            <a:br>
              <a:rPr lang="en-US" dirty="0" smtClean="0"/>
            </a:br>
            <a:r>
              <a:rPr lang="en-US" dirty="0" smtClean="0"/>
              <a:t>is </a:t>
            </a:r>
            <a:r>
              <a:rPr lang="en-US" dirty="0"/>
              <a:t>complete.</a:t>
            </a:r>
          </a:p>
          <a:p>
            <a:pPr marL="237744" lvl="1" indent="-237744">
              <a:spcBef>
                <a:spcPts val="552"/>
              </a:spcBef>
              <a:spcAft>
                <a:spcPts val="500"/>
              </a:spcAft>
              <a:defRPr/>
            </a:pPr>
            <a:r>
              <a:rPr lang="en-US" dirty="0"/>
              <a:t>Signed by the Program Director or Coordinator</a:t>
            </a:r>
            <a:r>
              <a:rPr lang="en-US" dirty="0" smtClean="0"/>
              <a:t>.</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Photo of students"/>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102100" y="1930400"/>
            <a:ext cx="5041900" cy="4940300"/>
          </a:xfrm>
          <a:prstGeom prst="rect">
            <a:avLst/>
          </a:prstGeom>
        </p:spPr>
      </p:pic>
      <p:sp>
        <p:nvSpPr>
          <p:cNvPr id="7169" name="Title 1"/>
          <p:cNvSpPr>
            <a:spLocks noGrp="1"/>
          </p:cNvSpPr>
          <p:nvPr>
            <p:ph type="title"/>
          </p:nvPr>
        </p:nvSpPr>
        <p:spPr/>
        <p:txBody>
          <a:bodyPr/>
          <a:lstStyle/>
          <a:p>
            <a:r>
              <a:rPr lang="en-US" altLang="en-US" dirty="0" smtClean="0">
                <a:latin typeface="Arial" pitchFamily="34" charset="0"/>
                <a:ea typeface="Geneva" pitchFamily="126" charset="-128"/>
              </a:rPr>
              <a:t>Submit Forms </a:t>
            </a:r>
            <a:r>
              <a:rPr lang="en-US" altLang="en-US" dirty="0">
                <a:latin typeface="Arial" pitchFamily="34" charset="0"/>
                <a:ea typeface="Geneva" pitchFamily="126" charset="-128"/>
              </a:rPr>
              <a:t>and </a:t>
            </a:r>
            <a:r>
              <a:rPr lang="en-US" altLang="en-US" dirty="0" smtClean="0">
                <a:latin typeface="Arial" pitchFamily="34" charset="0"/>
                <a:ea typeface="Geneva" pitchFamily="126" charset="-128"/>
              </a:rPr>
              <a:t>Documentation </a:t>
            </a:r>
          </a:p>
        </p:txBody>
      </p:sp>
      <p:sp>
        <p:nvSpPr>
          <p:cNvPr id="3" name="Content Placeholder 2"/>
          <p:cNvSpPr>
            <a:spLocks noGrp="1"/>
          </p:cNvSpPr>
          <p:nvPr>
            <p:ph idx="1"/>
          </p:nvPr>
        </p:nvSpPr>
        <p:spPr>
          <a:xfrm>
            <a:off x="457200" y="1400175"/>
            <a:ext cx="4508500" cy="4416425"/>
          </a:xfrm>
        </p:spPr>
        <p:txBody>
          <a:bodyPr/>
          <a:lstStyle/>
          <a:p>
            <a:pPr marL="0" indent="0">
              <a:buNone/>
            </a:pPr>
            <a:r>
              <a:rPr lang="en-US" dirty="0"/>
              <a:t>Send all </a:t>
            </a:r>
            <a:r>
              <a:rPr lang="en-US" dirty="0" smtClean="0"/>
              <a:t>forms and documentation </a:t>
            </a:r>
            <a:r>
              <a:rPr lang="en-US" dirty="0"/>
              <a:t>to the </a:t>
            </a:r>
            <a:r>
              <a:rPr lang="en-US" dirty="0" smtClean="0"/>
              <a:t>program office </a:t>
            </a:r>
            <a:r>
              <a:rPr lang="en-US" dirty="0">
                <a:latin typeface="Arial" charset="0"/>
                <a:cs typeface="Arial" charset="0"/>
              </a:rPr>
              <a:t>via email (</a:t>
            </a:r>
            <a:r>
              <a:rPr lang="en-US" dirty="0">
                <a:latin typeface="Arial" charset="0"/>
                <a:cs typeface="Arial" charset="0"/>
                <a:hlinkClick r:id="rId4"/>
              </a:rPr>
              <a:t>scholarship@ihs.gov</a:t>
            </a:r>
            <a:r>
              <a:rPr lang="en-US" dirty="0" smtClean="0">
                <a:latin typeface="Arial" charset="0"/>
                <a:cs typeface="Arial" charset="0"/>
              </a:rPr>
              <a:t>)</a:t>
            </a:r>
            <a:r>
              <a:rPr lang="en-US" dirty="0" smtClean="0"/>
              <a:t> or to the following address</a:t>
            </a:r>
            <a:r>
              <a:rPr lang="en-US" dirty="0"/>
              <a:t>:</a:t>
            </a:r>
          </a:p>
          <a:p>
            <a:pPr marL="460375" indent="0">
              <a:buNone/>
            </a:pPr>
            <a:r>
              <a:rPr lang="en-US" sz="2100" dirty="0"/>
              <a:t>Indian Health Service</a:t>
            </a:r>
            <a:br>
              <a:rPr lang="en-US" sz="2100" dirty="0"/>
            </a:br>
            <a:r>
              <a:rPr lang="en-US" sz="2100" dirty="0"/>
              <a:t>Scholarship Program</a:t>
            </a:r>
            <a:br>
              <a:rPr lang="en-US" sz="2100" dirty="0"/>
            </a:br>
            <a:r>
              <a:rPr lang="en-US" sz="2100" dirty="0"/>
              <a:t>5600 Fishers Lane</a:t>
            </a:r>
            <a:br>
              <a:rPr lang="en-US" sz="2100" dirty="0"/>
            </a:br>
            <a:r>
              <a:rPr lang="en-US" sz="2100" dirty="0"/>
              <a:t>Mail Stop: OHR (11E53A</a:t>
            </a:r>
            <a:r>
              <a:rPr lang="en-US" sz="2100" dirty="0" smtClean="0"/>
              <a:t>)</a:t>
            </a:r>
            <a:br>
              <a:rPr lang="en-US" sz="2100" dirty="0" smtClean="0"/>
            </a:br>
            <a:r>
              <a:rPr lang="en-US" sz="2100" dirty="0" smtClean="0"/>
              <a:t>Rockville</a:t>
            </a:r>
            <a:r>
              <a:rPr lang="en-US" sz="2100" dirty="0"/>
              <a:t>, MD </a:t>
            </a:r>
            <a:r>
              <a:rPr lang="en-US" sz="2100" dirty="0" smtClean="0"/>
              <a:t>20857</a:t>
            </a:r>
          </a:p>
        </p:txBody>
      </p:sp>
    </p:spTree>
    <p:extLst>
      <p:ext uri="{BB962C8B-B14F-4D97-AF65-F5344CB8AC3E}">
        <p14:creationId xmlns:p14="http://schemas.microsoft.com/office/powerpoint/2010/main" val="7083127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altLang="en-US" dirty="0" smtClean="0">
                <a:latin typeface="Arial" pitchFamily="34" charset="0"/>
                <a:ea typeface="Geneva" pitchFamily="126" charset="-128"/>
              </a:rPr>
              <a:t>Support Staff</a:t>
            </a:r>
          </a:p>
        </p:txBody>
      </p:sp>
      <p:sp>
        <p:nvSpPr>
          <p:cNvPr id="2" name="Content Placeholder 1"/>
          <p:cNvSpPr>
            <a:spLocks noGrp="1"/>
          </p:cNvSpPr>
          <p:nvPr>
            <p:ph idx="1"/>
          </p:nvPr>
        </p:nvSpPr>
        <p:spPr>
          <a:xfrm>
            <a:off x="457200" y="1400174"/>
            <a:ext cx="8686800" cy="4978047"/>
          </a:xfrm>
        </p:spPr>
        <p:txBody>
          <a:bodyPr wrap="square" numCol="1" anchor="t" anchorCtr="0" compatLnSpc="1">
            <a:prstTxWarp prst="textNoShape">
              <a:avLst/>
            </a:prstTxWarp>
          </a:bodyPr>
          <a:lstStyle/>
          <a:p>
            <a:r>
              <a:rPr lang="en-US" altLang="en-US" sz="2200" b="1" dirty="0">
                <a:latin typeface="Arial" pitchFamily="34" charset="0"/>
                <a:ea typeface="Geneva" pitchFamily="126" charset="-128"/>
              </a:rPr>
              <a:t>IHS Scholarship Program Analyst </a:t>
            </a:r>
            <a:r>
              <a:rPr lang="en-US" altLang="en-US" sz="2200" dirty="0">
                <a:latin typeface="Arial" pitchFamily="34" charset="0"/>
                <a:ea typeface="Geneva" pitchFamily="126" charset="-128"/>
              </a:rPr>
              <a:t>— </a:t>
            </a:r>
            <a:r>
              <a:rPr lang="en-US" altLang="en-US" sz="2200" u="sng" dirty="0">
                <a:latin typeface="Arial" pitchFamily="34" charset="0"/>
                <a:ea typeface="Geneva" pitchFamily="126" charset="-128"/>
                <a:hlinkClick r:id="rId3"/>
              </a:rPr>
              <a:t>www.ihs.gov/scholarship/contact/programanalysts</a:t>
            </a:r>
            <a:r>
              <a:rPr lang="en-US" altLang="en-US" sz="2200" u="sng" dirty="0">
                <a:latin typeface="Arial" pitchFamily="34" charset="0"/>
                <a:ea typeface="Geneva" pitchFamily="126" charset="-128"/>
              </a:rPr>
              <a:t> </a:t>
            </a:r>
          </a:p>
          <a:p>
            <a:r>
              <a:rPr lang="en-US" altLang="en-US" sz="2200" b="1" dirty="0">
                <a:latin typeface="Arial" pitchFamily="34" charset="0"/>
                <a:ea typeface="Geneva" pitchFamily="126" charset="-128"/>
              </a:rPr>
              <a:t>Area Scholarship Coordinator </a:t>
            </a:r>
            <a:r>
              <a:rPr lang="en-US" altLang="en-US" sz="2200" dirty="0">
                <a:latin typeface="Arial" pitchFamily="34" charset="0"/>
                <a:ea typeface="Geneva" pitchFamily="126" charset="-128"/>
              </a:rPr>
              <a:t>— </a:t>
            </a:r>
            <a:r>
              <a:rPr lang="en-US" altLang="en-US" sz="2200" u="sng" dirty="0">
                <a:latin typeface="Arial" pitchFamily="34" charset="0"/>
                <a:ea typeface="Geneva" pitchFamily="126" charset="-128"/>
                <a:hlinkClick r:id="rId4"/>
              </a:rPr>
              <a:t>www.ihs.gov/scholarship/contact/areascholarshipcoordinators</a:t>
            </a:r>
            <a:endParaRPr lang="en-US" altLang="en-US" sz="2200" dirty="0">
              <a:latin typeface="Arial" pitchFamily="34" charset="0"/>
              <a:ea typeface="Geneva" pitchFamily="126" charset="-128"/>
            </a:endParaRPr>
          </a:p>
          <a:p>
            <a:pPr lvl="1"/>
            <a:r>
              <a:rPr lang="en-US" altLang="en-US" sz="2200" b="1" dirty="0">
                <a:latin typeface="Arial" pitchFamily="34" charset="0"/>
                <a:ea typeface="Geneva" pitchFamily="126" charset="-128"/>
              </a:rPr>
              <a:t>IHS Discipline Chief </a:t>
            </a:r>
            <a:r>
              <a:rPr lang="en-US" altLang="en-US" sz="2200" dirty="0">
                <a:latin typeface="Arial" pitchFamily="34" charset="0"/>
                <a:ea typeface="Geneva" pitchFamily="126" charset="-128"/>
              </a:rPr>
              <a:t>— </a:t>
            </a:r>
            <a:r>
              <a:rPr lang="en-US" altLang="en-US" sz="2200" u="sng" dirty="0">
                <a:latin typeface="Arial" pitchFamily="34" charset="0"/>
                <a:ea typeface="Geneva" pitchFamily="126" charset="-128"/>
                <a:hlinkClick r:id="rId5"/>
              </a:rPr>
              <a:t>www.ihs.gov/scholarship/contact/disciplinechiefs</a:t>
            </a:r>
            <a:endParaRPr lang="en-US" altLang="en-US" sz="2200" u="sng" dirty="0">
              <a:latin typeface="Arial" pitchFamily="34" charset="0"/>
              <a:ea typeface="Geneva" pitchFamily="126" charset="-128"/>
            </a:endParaRPr>
          </a:p>
          <a:p>
            <a:pPr lvl="1">
              <a:spcBef>
                <a:spcPts val="1200"/>
              </a:spcBef>
              <a:buNone/>
            </a:pPr>
            <a:r>
              <a:rPr lang="en-US" altLang="en-US" sz="2200" dirty="0">
                <a:latin typeface="Arial" pitchFamily="34" charset="0"/>
                <a:ea typeface="Geneva" pitchFamily="126" charset="-128"/>
              </a:rPr>
              <a:t>For additional information:</a:t>
            </a:r>
          </a:p>
          <a:p>
            <a:r>
              <a:rPr lang="en-US" altLang="en-US" sz="2200" dirty="0">
                <a:latin typeface="Arial" pitchFamily="34" charset="0"/>
                <a:ea typeface="Geneva" pitchFamily="126" charset="-128"/>
              </a:rPr>
              <a:t>Visit </a:t>
            </a:r>
            <a:r>
              <a:rPr lang="en-US" altLang="en-US" sz="2200" u="sng" dirty="0">
                <a:latin typeface="Arial" pitchFamily="34" charset="0"/>
                <a:ea typeface="Geneva" pitchFamily="126" charset="-128"/>
                <a:hlinkClick r:id="rId6"/>
              </a:rPr>
              <a:t>www.ihs.gov/scholarship</a:t>
            </a:r>
            <a:r>
              <a:rPr lang="en-US" altLang="en-US" sz="2200" dirty="0">
                <a:latin typeface="Arial" pitchFamily="34" charset="0"/>
                <a:ea typeface="Geneva" pitchFamily="126" charset="-128"/>
              </a:rPr>
              <a:t>.</a:t>
            </a:r>
          </a:p>
          <a:p>
            <a:r>
              <a:rPr lang="en-US" altLang="en-US" sz="2200" spc="-30" dirty="0">
                <a:latin typeface="Arial" pitchFamily="34" charset="0"/>
                <a:ea typeface="Geneva" pitchFamily="126" charset="-128"/>
              </a:rPr>
              <a:t>Consult your </a:t>
            </a:r>
            <a:r>
              <a:rPr lang="en-US" altLang="en-US" sz="2200" spc="-30" dirty="0" smtClean="0">
                <a:latin typeface="Arial" pitchFamily="34" charset="0"/>
                <a:ea typeface="Geneva" pitchFamily="126" charset="-128"/>
              </a:rPr>
              <a:t>Service Commitment Handbook</a:t>
            </a:r>
            <a:r>
              <a:rPr lang="en-US" altLang="en-US" sz="2200" spc="-30" dirty="0">
                <a:latin typeface="Arial" pitchFamily="34" charset="0"/>
                <a:ea typeface="Geneva" pitchFamily="126" charset="-128"/>
              </a:rPr>
              <a:t>, which can be found on our website.</a:t>
            </a:r>
          </a:p>
          <a:p>
            <a:r>
              <a:rPr lang="en-US" altLang="en-US" sz="2200" spc="-30" dirty="0">
                <a:latin typeface="Arial" pitchFamily="34" charset="0"/>
                <a:ea typeface="Geneva" pitchFamily="126" charset="-128"/>
              </a:rPr>
              <a:t>Visit us on Facebook at </a:t>
            </a:r>
            <a:r>
              <a:rPr lang="en-US" altLang="en-US" sz="2200" spc="-20" dirty="0">
                <a:latin typeface="Arial" pitchFamily="34" charset="0"/>
                <a:ea typeface="Geneva" pitchFamily="126" charset="-128"/>
                <a:hlinkClick r:id="rId7"/>
              </a:rPr>
              <a:t>Indian Health Service Scholarship Program</a:t>
            </a:r>
            <a:r>
              <a:rPr lang="en-US" altLang="en-US" sz="2200" spc="-20" dirty="0">
                <a:latin typeface="Arial" pitchFamily="34" charset="0"/>
                <a:ea typeface="Geneva" pitchFamily="126" charset="-128"/>
              </a:rPr>
              <a:t>.</a:t>
            </a:r>
          </a:p>
        </p:txBody>
      </p:sp>
    </p:spTree>
    <p:extLst>
      <p:ext uri="{BB962C8B-B14F-4D97-AF65-F5344CB8AC3E}">
        <p14:creationId xmlns:p14="http://schemas.microsoft.com/office/powerpoint/2010/main" val="2284194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title="Photo of IHS Scholarship Recipients"/>
          <p:cNvPicPr>
            <a:picLocks noChangeAspect="1"/>
          </p:cNvPicPr>
          <p:nvPr/>
        </p:nvPicPr>
        <p:blipFill rotWithShape="1">
          <a:blip r:embed="rId3" cstate="print">
            <a:extLst>
              <a:ext uri="{28A0092B-C50C-407E-A947-70E740481C1C}">
                <a14:useLocalDpi xmlns:a14="http://schemas.microsoft.com/office/drawing/2010/main"/>
              </a:ext>
            </a:extLst>
          </a:blip>
          <a:srcRect l="59454" t="28088" r="4298"/>
          <a:stretch/>
        </p:blipFill>
        <p:spPr bwMode="auto">
          <a:xfrm>
            <a:off x="5436450" y="1951684"/>
            <a:ext cx="3314530" cy="4931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09" name="Title 1"/>
          <p:cNvSpPr>
            <a:spLocks noGrp="1"/>
          </p:cNvSpPr>
          <p:nvPr>
            <p:ph type="title"/>
          </p:nvPr>
        </p:nvSpPr>
        <p:spPr/>
        <p:txBody>
          <a:bodyPr/>
          <a:lstStyle/>
          <a:p>
            <a:r>
              <a:rPr lang="en-US" altLang="en-US" dirty="0" smtClean="0">
                <a:latin typeface="Arial" pitchFamily="34" charset="0"/>
                <a:ea typeface="Geneva" pitchFamily="126" charset="-128"/>
              </a:rPr>
              <a:t>Health Professions — Required Training</a:t>
            </a:r>
          </a:p>
        </p:txBody>
      </p:sp>
      <p:sp>
        <p:nvSpPr>
          <p:cNvPr id="3" name="Content Placeholder 2"/>
          <p:cNvSpPr>
            <a:spLocks noGrp="1"/>
          </p:cNvSpPr>
          <p:nvPr>
            <p:ph idx="1"/>
          </p:nvPr>
        </p:nvSpPr>
        <p:spPr/>
        <p:txBody>
          <a:bodyPr/>
          <a:lstStyle/>
          <a:p>
            <a:pPr marL="0" indent="0">
              <a:buNone/>
              <a:defRPr/>
            </a:pPr>
            <a:r>
              <a:rPr lang="en-US" dirty="0" smtClean="0"/>
              <a:t>Post-graduate clinical training is </a:t>
            </a:r>
            <a:br>
              <a:rPr lang="en-US" dirty="0" smtClean="0"/>
            </a:br>
            <a:r>
              <a:rPr lang="en-US" dirty="0" smtClean="0"/>
              <a:t>required in these health professions:</a:t>
            </a:r>
          </a:p>
          <a:p>
            <a:pPr>
              <a:defRPr/>
            </a:pPr>
            <a:r>
              <a:rPr lang="en-US" dirty="0" smtClean="0"/>
              <a:t>Medicine </a:t>
            </a:r>
            <a:endParaRPr lang="en-US" dirty="0"/>
          </a:p>
          <a:p>
            <a:pPr>
              <a:defRPr/>
            </a:pPr>
            <a:r>
              <a:rPr lang="en-US" dirty="0"/>
              <a:t>Clinical Psychology</a:t>
            </a:r>
          </a:p>
          <a:p>
            <a:pPr>
              <a:defRPr/>
            </a:pPr>
            <a:r>
              <a:rPr lang="en-US" dirty="0"/>
              <a:t>Social Work</a:t>
            </a:r>
          </a:p>
          <a:p>
            <a:pPr>
              <a:defRPr/>
            </a:pPr>
            <a:r>
              <a:rPr lang="en-US" dirty="0" smtClean="0"/>
              <a:t>Dietetics</a:t>
            </a:r>
          </a:p>
          <a:p>
            <a:pPr>
              <a:defRPr/>
            </a:pPr>
            <a:r>
              <a:rPr lang="en-US" dirty="0" smtClean="0"/>
              <a:t>Podiatry</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altLang="en-US" dirty="0" smtClean="0">
                <a:latin typeface="Arial" pitchFamily="34" charset="0"/>
                <a:ea typeface="Geneva" pitchFamily="126" charset="-128"/>
              </a:rPr>
              <a:t>Medicine — Eligible Residencies</a:t>
            </a:r>
          </a:p>
        </p:txBody>
      </p:sp>
      <p:sp>
        <p:nvSpPr>
          <p:cNvPr id="3" name="Content Placeholder 2"/>
          <p:cNvSpPr>
            <a:spLocks noGrp="1"/>
          </p:cNvSpPr>
          <p:nvPr>
            <p:ph idx="1"/>
          </p:nvPr>
        </p:nvSpPr>
        <p:spPr/>
        <p:txBody>
          <a:bodyPr/>
          <a:lstStyle/>
          <a:p>
            <a:pPr marL="0" indent="0">
              <a:spcBef>
                <a:spcPts val="552"/>
              </a:spcBef>
              <a:buFont typeface="Arial" pitchFamily="34" charset="0"/>
              <a:buNone/>
              <a:defRPr/>
            </a:pPr>
            <a:r>
              <a:rPr lang="en-US" dirty="0" smtClean="0"/>
              <a:t>Medical students in these specialties are eligible </a:t>
            </a:r>
            <a:br>
              <a:rPr lang="en-US" dirty="0" smtClean="0"/>
            </a:br>
            <a:r>
              <a:rPr lang="en-US" dirty="0" smtClean="0"/>
              <a:t>for a </a:t>
            </a:r>
            <a:r>
              <a:rPr lang="en-US" b="1" dirty="0" smtClean="0"/>
              <a:t>three-year </a:t>
            </a:r>
            <a:r>
              <a:rPr lang="en-US" b="1" dirty="0"/>
              <a:t>d</a:t>
            </a:r>
            <a:r>
              <a:rPr lang="en-US" b="1" dirty="0" smtClean="0"/>
              <a:t>eferment</a:t>
            </a:r>
            <a:r>
              <a:rPr lang="en-US" dirty="0"/>
              <a:t>:</a:t>
            </a:r>
          </a:p>
          <a:p>
            <a:pPr marL="237744" indent="-237744">
              <a:buFont typeface="Arial"/>
              <a:buChar char="•"/>
              <a:defRPr/>
            </a:pPr>
            <a:r>
              <a:rPr lang="en-US" dirty="0"/>
              <a:t>Emergency Medicine</a:t>
            </a:r>
          </a:p>
          <a:p>
            <a:pPr marL="237744" indent="-237744">
              <a:buFont typeface="Arial"/>
              <a:buChar char="•"/>
              <a:defRPr/>
            </a:pPr>
            <a:r>
              <a:rPr lang="en-US" dirty="0"/>
              <a:t>Family Practice</a:t>
            </a:r>
          </a:p>
          <a:p>
            <a:pPr marL="237744" indent="-237744">
              <a:buFont typeface="Arial"/>
              <a:buChar char="•"/>
              <a:defRPr/>
            </a:pPr>
            <a:r>
              <a:rPr lang="en-US" dirty="0"/>
              <a:t>General Internal Medicine</a:t>
            </a:r>
          </a:p>
          <a:p>
            <a:pPr marL="237744" indent="-237744">
              <a:buFont typeface="Arial"/>
              <a:buChar char="•"/>
              <a:defRPr/>
            </a:pPr>
            <a:r>
              <a:rPr lang="en-US" dirty="0"/>
              <a:t>General </a:t>
            </a:r>
            <a:r>
              <a:rPr lang="en-US" dirty="0" smtClean="0"/>
              <a:t>Pediatrics</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altLang="en-US" dirty="0" smtClean="0">
                <a:latin typeface="Arial" pitchFamily="34" charset="0"/>
                <a:ea typeface="Geneva" pitchFamily="126" charset="-128"/>
              </a:rPr>
              <a:t>Medicine — Eligible Residencies (cont.)</a:t>
            </a:r>
          </a:p>
        </p:txBody>
      </p:sp>
      <p:sp>
        <p:nvSpPr>
          <p:cNvPr id="3" name="Content Placeholder 2"/>
          <p:cNvSpPr>
            <a:spLocks noGrp="1"/>
          </p:cNvSpPr>
          <p:nvPr>
            <p:ph idx="1"/>
          </p:nvPr>
        </p:nvSpPr>
        <p:spPr/>
        <p:txBody>
          <a:bodyPr/>
          <a:lstStyle/>
          <a:p>
            <a:pPr marL="0" indent="0">
              <a:spcBef>
                <a:spcPts val="552"/>
              </a:spcBef>
              <a:buNone/>
              <a:defRPr/>
            </a:pPr>
            <a:r>
              <a:rPr lang="en-US" dirty="0"/>
              <a:t>Medical students in these specialties are eligible </a:t>
            </a:r>
            <a:r>
              <a:rPr lang="en-US" dirty="0" smtClean="0"/>
              <a:t/>
            </a:r>
            <a:br>
              <a:rPr lang="en-US" dirty="0" smtClean="0"/>
            </a:br>
            <a:r>
              <a:rPr lang="en-US" dirty="0" smtClean="0"/>
              <a:t>for a </a:t>
            </a:r>
            <a:r>
              <a:rPr lang="en-US" b="1" dirty="0" smtClean="0"/>
              <a:t>four-year </a:t>
            </a:r>
            <a:r>
              <a:rPr lang="en-US" b="1" dirty="0"/>
              <a:t>d</a:t>
            </a:r>
            <a:r>
              <a:rPr lang="en-US" b="1" dirty="0" smtClean="0"/>
              <a:t>eferment</a:t>
            </a:r>
            <a:r>
              <a:rPr lang="en-US" b="1" dirty="0"/>
              <a:t>:</a:t>
            </a:r>
            <a:endParaRPr lang="en-US" dirty="0"/>
          </a:p>
          <a:p>
            <a:pPr marL="237744" indent="-237744">
              <a:buFont typeface="Arial"/>
              <a:buChar char="•"/>
              <a:defRPr/>
            </a:pPr>
            <a:r>
              <a:rPr lang="en-US" dirty="0" smtClean="0"/>
              <a:t>Anesthesiology</a:t>
            </a:r>
          </a:p>
          <a:p>
            <a:pPr marL="237744" indent="-237744">
              <a:buFont typeface="Arial"/>
              <a:buChar char="•"/>
              <a:defRPr/>
            </a:pPr>
            <a:r>
              <a:rPr lang="en-US" dirty="0" smtClean="0"/>
              <a:t>Emergency Medicine</a:t>
            </a:r>
            <a:endParaRPr lang="en-US" dirty="0"/>
          </a:p>
          <a:p>
            <a:pPr marL="237744" indent="-237744">
              <a:buFont typeface="Arial"/>
              <a:buChar char="•"/>
              <a:defRPr/>
            </a:pPr>
            <a:r>
              <a:rPr lang="en-US" dirty="0"/>
              <a:t>General Psychiatry</a:t>
            </a:r>
          </a:p>
          <a:p>
            <a:pPr marL="237744" indent="-237744">
              <a:buFont typeface="Arial"/>
              <a:buChar char="•"/>
              <a:defRPr/>
            </a:pPr>
            <a:r>
              <a:rPr lang="en-US" dirty="0"/>
              <a:t>Internal Medicine/Family Practice</a:t>
            </a:r>
          </a:p>
          <a:p>
            <a:pPr marL="237744" indent="-237744">
              <a:buFont typeface="Arial"/>
              <a:buChar char="•"/>
              <a:defRPr/>
            </a:pPr>
            <a:r>
              <a:rPr lang="en-US" dirty="0"/>
              <a:t>Internal Medicine/Pediatrics</a:t>
            </a:r>
          </a:p>
          <a:p>
            <a:pPr marL="237744" indent="-237744">
              <a:buFont typeface="Arial"/>
              <a:buChar char="•"/>
              <a:defRPr/>
            </a:pPr>
            <a:r>
              <a:rPr lang="en-US" dirty="0"/>
              <a:t>Obstetrics/</a:t>
            </a:r>
            <a:r>
              <a:rPr lang="en-US" dirty="0" smtClean="0"/>
              <a:t>Gynecology</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3" title="Photo of IHS Scholarship Recipients"/>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5454952" y="2261809"/>
            <a:ext cx="3231848" cy="4607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Title 1"/>
          <p:cNvSpPr>
            <a:spLocks noGrp="1"/>
          </p:cNvSpPr>
          <p:nvPr>
            <p:ph type="title"/>
          </p:nvPr>
        </p:nvSpPr>
        <p:spPr/>
        <p:txBody>
          <a:bodyPr/>
          <a:lstStyle/>
          <a:p>
            <a:r>
              <a:rPr lang="en-US" altLang="en-US" dirty="0" smtClean="0">
                <a:latin typeface="Arial" pitchFamily="34" charset="0"/>
                <a:ea typeface="Geneva" pitchFamily="126" charset="-128"/>
              </a:rPr>
              <a:t>Medicine — Eligible Residencies (cont.)</a:t>
            </a:r>
          </a:p>
        </p:txBody>
      </p:sp>
      <p:sp>
        <p:nvSpPr>
          <p:cNvPr id="3" name="Content Placeholder 2"/>
          <p:cNvSpPr>
            <a:spLocks noGrp="1"/>
          </p:cNvSpPr>
          <p:nvPr>
            <p:ph idx="1"/>
          </p:nvPr>
        </p:nvSpPr>
        <p:spPr/>
        <p:txBody>
          <a:bodyPr/>
          <a:lstStyle/>
          <a:p>
            <a:pPr marL="0" indent="0">
              <a:spcBef>
                <a:spcPts val="552"/>
              </a:spcBef>
              <a:buNone/>
              <a:defRPr/>
            </a:pPr>
            <a:r>
              <a:rPr lang="en-US" dirty="0"/>
              <a:t>Medical students in these specialties are </a:t>
            </a:r>
            <a:r>
              <a:rPr lang="en-US" dirty="0" smtClean="0"/>
              <a:t>eligible </a:t>
            </a:r>
            <a:br>
              <a:rPr lang="en-US" dirty="0" smtClean="0"/>
            </a:br>
            <a:r>
              <a:rPr lang="en-US" dirty="0" smtClean="0"/>
              <a:t>for a </a:t>
            </a:r>
            <a:r>
              <a:rPr lang="en-US" b="1" dirty="0" smtClean="0"/>
              <a:t>five-year </a:t>
            </a:r>
            <a:r>
              <a:rPr lang="en-US" b="1" dirty="0"/>
              <a:t>d</a:t>
            </a:r>
            <a:r>
              <a:rPr lang="en-US" b="1" dirty="0" smtClean="0"/>
              <a:t>eferment</a:t>
            </a:r>
            <a:r>
              <a:rPr lang="en-US" b="1" dirty="0"/>
              <a:t>:</a:t>
            </a:r>
            <a:endParaRPr lang="en-US" dirty="0"/>
          </a:p>
          <a:p>
            <a:pPr marL="237744" indent="-237744">
              <a:buFont typeface="Arial"/>
              <a:buChar char="•"/>
              <a:defRPr/>
            </a:pPr>
            <a:r>
              <a:rPr lang="en-US" dirty="0"/>
              <a:t>Family Practice/Psychiatry</a:t>
            </a:r>
          </a:p>
          <a:p>
            <a:pPr marL="237744" indent="-237744">
              <a:buFont typeface="Arial"/>
              <a:buChar char="•"/>
              <a:defRPr/>
            </a:pPr>
            <a:r>
              <a:rPr lang="en-US" dirty="0"/>
              <a:t>General Surgery</a:t>
            </a:r>
          </a:p>
          <a:p>
            <a:pPr marL="237744" indent="-237744">
              <a:buFont typeface="Arial"/>
              <a:buChar char="•"/>
              <a:defRPr/>
            </a:pPr>
            <a:r>
              <a:rPr lang="en-US" dirty="0"/>
              <a:t>Internal Medicine/</a:t>
            </a:r>
            <a:r>
              <a:rPr lang="en-US" dirty="0" smtClean="0"/>
              <a:t>Psychiatry</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altLang="en-US" dirty="0" smtClean="0">
                <a:latin typeface="Arial" pitchFamily="34" charset="0"/>
                <a:ea typeface="Geneva" pitchFamily="126" charset="-128"/>
              </a:rPr>
              <a:t>Clinical Psychology</a:t>
            </a:r>
          </a:p>
        </p:txBody>
      </p:sp>
      <p:sp>
        <p:nvSpPr>
          <p:cNvPr id="3" name="Content Placeholder 2"/>
          <p:cNvSpPr>
            <a:spLocks noGrp="1"/>
          </p:cNvSpPr>
          <p:nvPr>
            <p:ph idx="1"/>
          </p:nvPr>
        </p:nvSpPr>
        <p:spPr/>
        <p:txBody>
          <a:bodyPr/>
          <a:lstStyle/>
          <a:p>
            <a:pPr>
              <a:defRPr/>
            </a:pPr>
            <a:r>
              <a:rPr lang="en-US" dirty="0" smtClean="0"/>
              <a:t>The </a:t>
            </a:r>
            <a:r>
              <a:rPr lang="en-US" dirty="0"/>
              <a:t>maximum deferment period is </a:t>
            </a:r>
            <a:r>
              <a:rPr lang="en-US" dirty="0" smtClean="0"/>
              <a:t>three </a:t>
            </a:r>
            <a:r>
              <a:rPr lang="en-US" dirty="0"/>
              <a:t>years.</a:t>
            </a:r>
          </a:p>
          <a:p>
            <a:pPr>
              <a:defRPr/>
            </a:pPr>
            <a:r>
              <a:rPr lang="en-US" dirty="0" smtClean="0"/>
              <a:t>State </a:t>
            </a:r>
            <a:r>
              <a:rPr lang="en-US" dirty="0"/>
              <a:t>licensing boards require that graduate psychologists practice under the supervision of a licensed clinical psychologist for a specified number of hours (usually 2,000) before they are eligible to take the state exam.</a:t>
            </a:r>
          </a:p>
          <a:p>
            <a:pPr>
              <a:defRPr/>
            </a:pPr>
            <a:r>
              <a:rPr lang="en-US" dirty="0" smtClean="0"/>
              <a:t>You </a:t>
            </a:r>
            <a:r>
              <a:rPr lang="en-US" dirty="0"/>
              <a:t>must complete a </a:t>
            </a:r>
            <a:r>
              <a:rPr lang="en-US" dirty="0" smtClean="0"/>
              <a:t>PhD </a:t>
            </a:r>
            <a:r>
              <a:rPr lang="en-US" dirty="0"/>
              <a:t>or </a:t>
            </a:r>
            <a:r>
              <a:rPr lang="en-US" dirty="0" err="1" smtClean="0"/>
              <a:t>PsyD</a:t>
            </a:r>
            <a:r>
              <a:rPr lang="en-US" dirty="0" smtClean="0"/>
              <a:t> </a:t>
            </a:r>
            <a:r>
              <a:rPr lang="en-US" dirty="0"/>
              <a:t>program and become an independent, licensed clinical psychologist before any service will count toward your service commitment</a:t>
            </a:r>
            <a:r>
              <a:rPr lang="en-US" dirty="0" smtClean="0"/>
              <a:t>.</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altLang="en-US" dirty="0" smtClean="0">
                <a:latin typeface="Arial" pitchFamily="34" charset="0"/>
                <a:ea typeface="Geneva" pitchFamily="126" charset="-128"/>
              </a:rPr>
              <a:t>Social Work</a:t>
            </a:r>
          </a:p>
        </p:txBody>
      </p:sp>
      <p:sp>
        <p:nvSpPr>
          <p:cNvPr id="3" name="Content Placeholder 2"/>
          <p:cNvSpPr>
            <a:spLocks noGrp="1"/>
          </p:cNvSpPr>
          <p:nvPr>
            <p:ph idx="1"/>
          </p:nvPr>
        </p:nvSpPr>
        <p:spPr/>
        <p:txBody>
          <a:bodyPr wrap="square" numCol="1" anchor="t" anchorCtr="0" compatLnSpc="1">
            <a:prstTxWarp prst="textNoShape">
              <a:avLst/>
            </a:prstTxWarp>
          </a:bodyPr>
          <a:lstStyle/>
          <a:p>
            <a:pPr>
              <a:buFontTx/>
              <a:buChar char="•"/>
            </a:pPr>
            <a:r>
              <a:rPr lang="en-US" altLang="en-US" dirty="0" smtClean="0">
                <a:latin typeface="Arial" pitchFamily="34" charset="0"/>
                <a:ea typeface="Geneva" pitchFamily="126" charset="-128"/>
              </a:rPr>
              <a:t>The maximum deferment period is three years.</a:t>
            </a:r>
          </a:p>
          <a:p>
            <a:pPr>
              <a:buFontTx/>
              <a:buChar char="•"/>
            </a:pPr>
            <a:r>
              <a:rPr lang="en-US" altLang="en-US" dirty="0" smtClean="0">
                <a:latin typeface="Arial" pitchFamily="34" charset="0"/>
                <a:ea typeface="Geneva" pitchFamily="126" charset="-128"/>
              </a:rPr>
              <a:t>State licensing boards require graduate social workers to practice under the supervision of a licensed clinical social worker for a specified number of hours (usually 2,000 – 3,000) before they are eligible to take the state exam.</a:t>
            </a:r>
          </a:p>
          <a:p>
            <a:pPr>
              <a:buFontTx/>
              <a:buChar char="•"/>
            </a:pPr>
            <a:r>
              <a:rPr lang="en-US" altLang="en-US" dirty="0" smtClean="0">
                <a:latin typeface="Arial" pitchFamily="34" charset="0"/>
                <a:ea typeface="Geneva" pitchFamily="126" charset="-128"/>
              </a:rPr>
              <a:t>You must complete a master’s degree program and become an independent, licensed clinical social worker before any service will count toward your service commitment.</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altLang="en-US" dirty="0" smtClean="0">
                <a:latin typeface="Arial" pitchFamily="34" charset="0"/>
                <a:ea typeface="Geneva" pitchFamily="126" charset="-128"/>
              </a:rPr>
              <a:t>Dietetics</a:t>
            </a:r>
          </a:p>
        </p:txBody>
      </p:sp>
      <p:sp>
        <p:nvSpPr>
          <p:cNvPr id="2" name="Content Placeholder 1"/>
          <p:cNvSpPr>
            <a:spLocks noGrp="1"/>
          </p:cNvSpPr>
          <p:nvPr>
            <p:ph idx="1"/>
          </p:nvPr>
        </p:nvSpPr>
        <p:spPr/>
        <p:txBody>
          <a:bodyPr wrap="square" numCol="1" anchor="t" anchorCtr="0" compatLnSpc="1">
            <a:prstTxWarp prst="textNoShape">
              <a:avLst/>
            </a:prstTxWarp>
          </a:bodyPr>
          <a:lstStyle/>
          <a:p>
            <a:r>
              <a:rPr lang="en-US" altLang="en-US" dirty="0" smtClean="0">
                <a:latin typeface="Arial" pitchFamily="34" charset="0"/>
                <a:ea typeface="Geneva" pitchFamily="126" charset="-128"/>
              </a:rPr>
              <a:t>The maximum deferment period is one year.</a:t>
            </a:r>
          </a:p>
          <a:p>
            <a:r>
              <a:rPr lang="en-US" altLang="en-US" dirty="0" smtClean="0">
                <a:latin typeface="Arial" pitchFamily="34" charset="0"/>
                <a:ea typeface="Geneva" pitchFamily="126" charset="-128"/>
              </a:rPr>
              <a:t>The Accreditation Council for Education in Nutrition and Dietetics (ACEND) of the Academy of Nutrition and Dietetics requires dietitians to complete a 1,200-hour ACEND-approved internship under the supervision of a registered dietician before they take the ACEND registration exam. </a:t>
            </a:r>
          </a:p>
          <a:p>
            <a:r>
              <a:rPr lang="en-US" altLang="en-US" dirty="0" smtClean="0">
                <a:latin typeface="Arial" pitchFamily="34" charset="0"/>
                <a:ea typeface="Geneva" pitchFamily="126" charset="-128"/>
              </a:rPr>
              <a:t>You must complete a bachelor’s degree program and </a:t>
            </a:r>
            <a:br>
              <a:rPr lang="en-US" altLang="en-US" dirty="0" smtClean="0">
                <a:latin typeface="Arial" pitchFamily="34" charset="0"/>
                <a:ea typeface="Geneva" pitchFamily="126" charset="-128"/>
              </a:rPr>
            </a:br>
            <a:r>
              <a:rPr lang="en-US" altLang="en-US" dirty="0" smtClean="0">
                <a:latin typeface="Arial" pitchFamily="34" charset="0"/>
                <a:ea typeface="Geneva" pitchFamily="126" charset="-128"/>
              </a:rPr>
              <a:t>become a registered dietitian before any service will </a:t>
            </a:r>
            <a:br>
              <a:rPr lang="en-US" altLang="en-US" dirty="0" smtClean="0">
                <a:latin typeface="Arial" pitchFamily="34" charset="0"/>
                <a:ea typeface="Geneva" pitchFamily="126" charset="-128"/>
              </a:rPr>
            </a:br>
            <a:r>
              <a:rPr lang="en-US" altLang="en-US" dirty="0" smtClean="0">
                <a:latin typeface="Arial" pitchFamily="34" charset="0"/>
                <a:ea typeface="Geneva" pitchFamily="126" charset="-128"/>
              </a:rPr>
              <a:t>count toward your service commitment.</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dd1615e82b1045275187e5202d24c74975bcb52f"/>
  <p:tag name="ISPRING_RESOURCE_PATHS_HASH_2" val="dd1615e82b1045275187e5202d24c74975bcb52f"/>
</p:tagLst>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1952</TotalTime>
  <Words>1771</Words>
  <Application>Microsoft Office PowerPoint</Application>
  <PresentationFormat>On-screen Show (4:3)</PresentationFormat>
  <Paragraphs>195</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Default Theme</vt:lpstr>
      <vt:lpstr>Post-Graduate Clinical Training</vt:lpstr>
      <vt:lpstr>Post-Graduate Clinical Training — Purpose</vt:lpstr>
      <vt:lpstr>Health Professions — Required Training</vt:lpstr>
      <vt:lpstr>Medicine — Eligible Residencies</vt:lpstr>
      <vt:lpstr>Medicine — Eligible Residencies (cont.)</vt:lpstr>
      <vt:lpstr>Medicine — Eligible Residencies (cont.)</vt:lpstr>
      <vt:lpstr>Clinical Psychology</vt:lpstr>
      <vt:lpstr>Social Work</vt:lpstr>
      <vt:lpstr>Dietetics</vt:lpstr>
      <vt:lpstr>Podiatry</vt:lpstr>
      <vt:lpstr>Health Professions with Optional Training</vt:lpstr>
      <vt:lpstr>Dentistry</vt:lpstr>
      <vt:lpstr>Nursing</vt:lpstr>
      <vt:lpstr>Optometry</vt:lpstr>
      <vt:lpstr>Pharmacy</vt:lpstr>
      <vt:lpstr>Breach of Contract — Policy</vt:lpstr>
      <vt:lpstr>Breach of Contract — Liability</vt:lpstr>
      <vt:lpstr> Required Forms and Documentation — Graduation</vt:lpstr>
      <vt:lpstr>Required Forms and Documentation — Training Program Notification</vt:lpstr>
      <vt:lpstr>Required Forms and Documentation — Training Program Notification (cont.)</vt:lpstr>
      <vt:lpstr>Required Forms and Documentation — During Training</vt:lpstr>
      <vt:lpstr>Submit Forms and Documentation </vt:lpstr>
      <vt:lpstr>Support Staff</vt:lpstr>
    </vt:vector>
  </TitlesOfParts>
  <Company>IHS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Scholarship Recipient Orientation - Post-Graduate Clinical Training</dc:title>
  <dc:subject>Scholarship Recipient Orientation - Post-Graduate Clinical Training</dc:subject>
  <dc:creator>IHS</dc:creator>
  <cp:keywords>Scholarship Recipient Orientation Post-Graduate Clinical Training</cp:keywords>
  <cp:lastModifiedBy>Scott</cp:lastModifiedBy>
  <cp:revision>203</cp:revision>
  <dcterms:created xsi:type="dcterms:W3CDTF">2013-11-21T19:53:20Z</dcterms:created>
  <dcterms:modified xsi:type="dcterms:W3CDTF">2016-09-10T13:31:58Z</dcterms:modified>
</cp:coreProperties>
</file>