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6" r:id="rId2"/>
    <p:sldId id="289" r:id="rId3"/>
    <p:sldId id="310" r:id="rId4"/>
    <p:sldId id="311" r:id="rId5"/>
    <p:sldId id="312" r:id="rId6"/>
    <p:sldId id="292" r:id="rId7"/>
    <p:sldId id="294" r:id="rId8"/>
    <p:sldId id="309" r:id="rId9"/>
    <p:sldId id="303" r:id="rId10"/>
  </p:sldIdLst>
  <p:sldSz cx="9144000" cy="6858000" type="screen4x3"/>
  <p:notesSz cx="6858000" cy="9144000"/>
  <p:custDataLst>
    <p:tags r:id="rId12"/>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Geneva" pitchFamily="126" charset="-128"/>
        <a:cs typeface="+mn-cs"/>
      </a:defRPr>
    </a:lvl1pPr>
    <a:lvl2pPr marL="457200" algn="l" defTabSz="457200" rtl="0" fontAlgn="base">
      <a:spcBef>
        <a:spcPct val="0"/>
      </a:spcBef>
      <a:spcAft>
        <a:spcPct val="0"/>
      </a:spcAft>
      <a:defRPr kern="1200">
        <a:solidFill>
          <a:schemeClr val="tx1"/>
        </a:solidFill>
        <a:latin typeface="Arial" pitchFamily="34" charset="0"/>
        <a:ea typeface="Geneva" pitchFamily="126" charset="-128"/>
        <a:cs typeface="+mn-cs"/>
      </a:defRPr>
    </a:lvl2pPr>
    <a:lvl3pPr marL="914400" algn="l" defTabSz="457200" rtl="0" fontAlgn="base">
      <a:spcBef>
        <a:spcPct val="0"/>
      </a:spcBef>
      <a:spcAft>
        <a:spcPct val="0"/>
      </a:spcAft>
      <a:defRPr kern="1200">
        <a:solidFill>
          <a:schemeClr val="tx1"/>
        </a:solidFill>
        <a:latin typeface="Arial" pitchFamily="34" charset="0"/>
        <a:ea typeface="Geneva" pitchFamily="126" charset="-128"/>
        <a:cs typeface="+mn-cs"/>
      </a:defRPr>
    </a:lvl3pPr>
    <a:lvl4pPr marL="1371600" algn="l" defTabSz="457200" rtl="0" fontAlgn="base">
      <a:spcBef>
        <a:spcPct val="0"/>
      </a:spcBef>
      <a:spcAft>
        <a:spcPct val="0"/>
      </a:spcAft>
      <a:defRPr kern="1200">
        <a:solidFill>
          <a:schemeClr val="tx1"/>
        </a:solidFill>
        <a:latin typeface="Arial" pitchFamily="34" charset="0"/>
        <a:ea typeface="Geneva" pitchFamily="126" charset="-128"/>
        <a:cs typeface="+mn-cs"/>
      </a:defRPr>
    </a:lvl4pPr>
    <a:lvl5pPr marL="1828800" algn="l" defTabSz="457200" rtl="0" fontAlgn="base">
      <a:spcBef>
        <a:spcPct val="0"/>
      </a:spcBef>
      <a:spcAft>
        <a:spcPct val="0"/>
      </a:spcAft>
      <a:defRPr kern="1200">
        <a:solidFill>
          <a:schemeClr val="tx1"/>
        </a:solidFill>
        <a:latin typeface="Arial" pitchFamily="34" charset="0"/>
        <a:ea typeface="Geneva" pitchFamily="126" charset="-128"/>
        <a:cs typeface="+mn-cs"/>
      </a:defRPr>
    </a:lvl5pPr>
    <a:lvl6pPr marL="2286000" algn="l" defTabSz="914400" rtl="0" eaLnBrk="1" latinLnBrk="0" hangingPunct="1">
      <a:defRPr kern="1200">
        <a:solidFill>
          <a:schemeClr val="tx1"/>
        </a:solidFill>
        <a:latin typeface="Arial" pitchFamily="34" charset="0"/>
        <a:ea typeface="Geneva" pitchFamily="126" charset="-128"/>
        <a:cs typeface="+mn-cs"/>
      </a:defRPr>
    </a:lvl6pPr>
    <a:lvl7pPr marL="2743200" algn="l" defTabSz="914400" rtl="0" eaLnBrk="1" latinLnBrk="0" hangingPunct="1">
      <a:defRPr kern="1200">
        <a:solidFill>
          <a:schemeClr val="tx1"/>
        </a:solidFill>
        <a:latin typeface="Arial" pitchFamily="34" charset="0"/>
        <a:ea typeface="Geneva" pitchFamily="126" charset="-128"/>
        <a:cs typeface="+mn-cs"/>
      </a:defRPr>
    </a:lvl7pPr>
    <a:lvl8pPr marL="3200400" algn="l" defTabSz="914400" rtl="0" eaLnBrk="1" latinLnBrk="0" hangingPunct="1">
      <a:defRPr kern="1200">
        <a:solidFill>
          <a:schemeClr val="tx1"/>
        </a:solidFill>
        <a:latin typeface="Arial" pitchFamily="34" charset="0"/>
        <a:ea typeface="Geneva" pitchFamily="126" charset="-128"/>
        <a:cs typeface="+mn-cs"/>
      </a:defRPr>
    </a:lvl8pPr>
    <a:lvl9pPr marL="3657600" algn="l" defTabSz="914400" rtl="0" eaLnBrk="1" latinLnBrk="0" hangingPunct="1">
      <a:defRPr kern="1200">
        <a:solidFill>
          <a:schemeClr val="tx1"/>
        </a:solidFill>
        <a:latin typeface="Arial" pitchFamily="34" charset="0"/>
        <a:ea typeface="Geneva" pitchFamily="126"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2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Miller" initials="LM" lastIdx="1" clrIdx="0">
    <p:extLst/>
  </p:cmAuthor>
  <p:cmAuthor id="2" name="Dee 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5800"/>
    <a:srgbClr val="877529"/>
    <a:srgbClr val="A58D02"/>
    <a:srgbClr val="446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58" autoAdjust="0"/>
  </p:normalViewPr>
  <p:slideViewPr>
    <p:cSldViewPr snapToGrid="0" showGuides="1">
      <p:cViewPr>
        <p:scale>
          <a:sx n="83" d="100"/>
          <a:sy n="83" d="100"/>
        </p:scale>
        <p:origin x="-258" y="120"/>
      </p:cViewPr>
      <p:guideLst>
        <p:guide orient="horz" pos="2160"/>
        <p:guide pos="2880"/>
        <p:guide pos="2870"/>
      </p:guideLst>
    </p:cSldViewPr>
  </p:slideViewPr>
  <p:outlineViewPr>
    <p:cViewPr>
      <p:scale>
        <a:sx n="33" d="100"/>
        <a:sy n="33" d="100"/>
      </p:scale>
      <p:origin x="0" y="840"/>
    </p:cViewPr>
  </p:outlin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Geneva" pitchFamily="-12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fld id="{95C4BFEB-F9C0-46B9-9B14-F8DC8D84DBD1}" type="datetimeFigureOut">
              <a:rPr lang="en-US" altLang="en-US"/>
              <a:pPr/>
              <a:t>9/10/2016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Geneva" pitchFamily="-12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fld id="{A811F423-4D1D-4C04-952B-915C8FA3EC75}" type="slidenum">
              <a:rPr lang="en-US" altLang="en-US"/>
              <a:pPr/>
              <a:t>‹#›</a:t>
            </a:fld>
            <a:endParaRPr lang="en-US" altLang="en-US"/>
          </a:p>
        </p:txBody>
      </p:sp>
    </p:spTree>
    <p:extLst>
      <p:ext uri="{BB962C8B-B14F-4D97-AF65-F5344CB8AC3E}">
        <p14:creationId xmlns:p14="http://schemas.microsoft.com/office/powerpoint/2010/main" val="964658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US" sz="1200" kern="1200" dirty="0" smtClean="0">
                <a:solidFill>
                  <a:schemeClr val="tx1"/>
                </a:solidFill>
                <a:effectLst/>
                <a:latin typeface="+mn-lt"/>
                <a:ea typeface="MS PGothic" pitchFamily="34" charset="-128"/>
                <a:cs typeface="MS PGothic" charset="0"/>
              </a:rPr>
              <a:t>Welcome to the Indian Health Service Scholarship Program orientation</a:t>
            </a:r>
            <a:r>
              <a:rPr lang="en-US" sz="1200" kern="1200" baseline="0" dirty="0" smtClean="0">
                <a:solidFill>
                  <a:schemeClr val="tx1"/>
                </a:solidFill>
                <a:effectLst/>
                <a:latin typeface="+mn-lt"/>
                <a:ea typeface="MS PGothic" pitchFamily="34" charset="-128"/>
                <a:cs typeface="MS PGothic" charset="0"/>
              </a:rPr>
              <a:t> </a:t>
            </a:r>
            <a:r>
              <a:rPr lang="en-US" sz="1200" kern="1200" dirty="0" smtClean="0">
                <a:solidFill>
                  <a:schemeClr val="tx1"/>
                </a:solidFill>
                <a:effectLst/>
                <a:latin typeface="+mn-lt"/>
                <a:ea typeface="MS PGothic" pitchFamily="34" charset="-128"/>
                <a:cs typeface="MS PGothic" charset="0"/>
              </a:rPr>
              <a:t>series. </a:t>
            </a:r>
          </a:p>
          <a:p>
            <a:pPr fontAlgn="base"/>
            <a:r>
              <a:rPr lang="en-US" sz="1200" kern="1200" dirty="0" smtClean="0">
                <a:solidFill>
                  <a:schemeClr val="tx1"/>
                </a:solidFill>
                <a:effectLst/>
                <a:latin typeface="+mn-lt"/>
                <a:ea typeface="MS PGothic" pitchFamily="34" charset="-128"/>
                <a:cs typeface="MS PGothic" charset="0"/>
              </a:rPr>
              <a:t> </a:t>
            </a:r>
          </a:p>
          <a:p>
            <a:pPr fontAlgn="base"/>
            <a:r>
              <a:rPr lang="en-US" sz="1200" kern="1200" dirty="0" smtClean="0">
                <a:solidFill>
                  <a:schemeClr val="tx1"/>
                </a:solidFill>
                <a:effectLst/>
                <a:latin typeface="+mn-lt"/>
                <a:ea typeface="MS PGothic" pitchFamily="34" charset="-128"/>
                <a:cs typeface="MS PGothic" charset="0"/>
              </a:rPr>
              <a:t>We developed this presentation to familiarize you with the IHS Scholarship Program, our policies and procedures and your responsibilities as a student and as a Preparatory or Pre-Graduate scholarship recipient. The IHS Scholarship Program is dedicated to assisting you in achieving your educational and health professional goals. We hope this presentation will provide you with the foundation to excel in this program.</a:t>
            </a:r>
          </a:p>
          <a:p>
            <a:r>
              <a:rPr lang="en-US" sz="1200" kern="1200" dirty="0" smtClean="0">
                <a:solidFill>
                  <a:schemeClr val="tx1"/>
                </a:solidFill>
                <a:effectLst/>
                <a:latin typeface="+mn-lt"/>
                <a:ea typeface="MS PGothic" pitchFamily="34" charset="-128"/>
                <a:cs typeface="MS PGothic" charset="0"/>
              </a:rPr>
              <a:t>  </a:t>
            </a:r>
          </a:p>
          <a:p>
            <a:r>
              <a:rPr lang="en-US" sz="1200" kern="1200" dirty="0" smtClean="0">
                <a:solidFill>
                  <a:schemeClr val="tx1"/>
                </a:solidFill>
                <a:effectLst/>
                <a:latin typeface="+mn-lt"/>
                <a:ea typeface="MS PGothic" pitchFamily="34" charset="-128"/>
                <a:cs typeface="MS PGothic" charset="0"/>
              </a:rPr>
              <a:t>Today, we will provide you with a detailed description of the scholarship extension application process for Preparatory and Pre-Graduate scholarship recipients.</a:t>
            </a:r>
            <a:endParaRPr lang="en-US" sz="1200" kern="1200" dirty="0">
              <a:solidFill>
                <a:schemeClr val="tx1"/>
              </a:solidFill>
              <a:effectLst/>
              <a:latin typeface="+mn-lt"/>
              <a:ea typeface="MS PGothic" pitchFamily="34" charset="-128"/>
              <a:cs typeface="MS PGothic"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EE0A98A9-907A-4ADB-88FC-0F8402469429}" type="slidenum">
              <a:rPr lang="en-US" altLang="en-US" sz="1200"/>
              <a:pPr eaLnBrk="1" hangingPunct="1"/>
              <a:t>1</a:t>
            </a:fld>
            <a:endParaRPr lang="en-US" altLang="en-US" sz="1200"/>
          </a:p>
        </p:txBody>
      </p:sp>
    </p:spTree>
    <p:extLst>
      <p:ext uri="{BB962C8B-B14F-4D97-AF65-F5344CB8AC3E}">
        <p14:creationId xmlns:p14="http://schemas.microsoft.com/office/powerpoint/2010/main" val="96265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recipients must annually submit a scholarship extension application by the February 28 deadline to continue receiving scholarship support or change your status as a scholarship recipient. If you are requesting a scholarship extension, you will be required to submit the online application, as well as mail an application packet containing the required documentation listed to support your application. You have five options that will inform the program of your plans:</a:t>
            </a:r>
          </a:p>
          <a:p>
            <a:r>
              <a:rPr lang="en-US" altLang="en-US" dirty="0" smtClean="0"/>
              <a:t> </a:t>
            </a:r>
          </a:p>
          <a:p>
            <a:pPr marL="171450" indent="-171450">
              <a:buFont typeface="Arial"/>
              <a:buChar char="•"/>
            </a:pPr>
            <a:r>
              <a:rPr lang="en-US" altLang="en-US" dirty="0" smtClean="0"/>
              <a:t>You are requesting an extension of your current IHS scholarship.</a:t>
            </a:r>
          </a:p>
          <a:p>
            <a:pPr marL="171450" indent="-171450">
              <a:buFont typeface="Arial"/>
              <a:buChar char="•"/>
            </a:pPr>
            <a:r>
              <a:rPr lang="en-US" altLang="en-US" dirty="0" smtClean="0"/>
              <a:t>You are completing your Preparatory or Pre-Graduate academic work and applying for an extension of scholarship support as a Health Professions scholarship recipient. Only members of federally recognized Tribes pursuing a Health Professions degree program comparable to the Prep/Pre-Grad degree program they will be completing are eligible for a Health Professions scholarship. For example, students advancing from Pre-Nursing to Nursing (ADN or BSN) or Pre-Med to Medicine.</a:t>
            </a:r>
          </a:p>
          <a:p>
            <a:pPr marL="171450" indent="-171450">
              <a:buFont typeface="Arial"/>
              <a:buChar char="•"/>
            </a:pPr>
            <a:r>
              <a:rPr lang="en-US" altLang="en-US" dirty="0" smtClean="0"/>
              <a:t>You are requesting a leave of absence. If you foresee the need to request an LOA during the next academic year, you must update your status within the online application portal. When updating your status, you will be prompted to indicate that you are requesting an LOA, provide an explanation and submit the request online. The program will review the request and base its decision on program policies.</a:t>
            </a:r>
          </a:p>
          <a:p>
            <a:pPr marL="171450" indent="-171450">
              <a:buFont typeface="Arial"/>
              <a:buChar char="•"/>
            </a:pPr>
            <a:r>
              <a:rPr lang="en-US" altLang="en-US" dirty="0" smtClean="0"/>
              <a:t>You are declining additional financial support from the program. The system will prompt you to provide an explanation and confirm your understanding that by declining additional financial support, you will need to apply as a new applicant if you choose to pursue an IHS scholarship in the future.</a:t>
            </a:r>
          </a:p>
          <a:p>
            <a:pPr marL="171450" indent="-171450">
              <a:buFont typeface="Arial"/>
              <a:buChar char="•"/>
            </a:pPr>
            <a:r>
              <a:rPr lang="en-US" altLang="en-US" dirty="0" smtClean="0"/>
              <a:t>You are completing</a:t>
            </a:r>
            <a:r>
              <a:rPr lang="en-US" altLang="en-US" baseline="0" dirty="0" smtClean="0"/>
              <a:t> your preparatory or prerequisite courses or graduating with a bachelor’s but not pursuing a Health Professions scholarship.</a:t>
            </a:r>
            <a:endParaRPr lang="en-US" altLang="en-US" dirty="0" smtClean="0"/>
          </a:p>
          <a:p>
            <a:r>
              <a:rPr lang="en-US" altLang="en-US" dirty="0" smtClean="0"/>
              <a:t> </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9D6F3271-9AF7-4FC9-9AE9-ED5F693B796C}" type="slidenum">
              <a:rPr lang="en-US" altLang="en-US" sz="1200"/>
              <a:pPr eaLnBrk="1" hangingPunct="1"/>
              <a:t>2</a:t>
            </a:fld>
            <a:endParaRPr lang="en-US" altLang="en-US" sz="1200"/>
          </a:p>
        </p:txBody>
      </p:sp>
    </p:spTree>
    <p:extLst>
      <p:ext uri="{BB962C8B-B14F-4D97-AF65-F5344CB8AC3E}">
        <p14:creationId xmlns:p14="http://schemas.microsoft.com/office/powerpoint/2010/main" val="13314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Please note that scholarship extensions have priority for funding but are not guaranteed. During the review process, you must be recommended for an extension based on your academic record, capability of graduating, completion of your board certification and readiness to begin practice as of your documented graduation date.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You must apply</a:t>
            </a:r>
            <a:r>
              <a:rPr lang="en-US" altLang="en-US" baseline="0" dirty="0" smtClean="0"/>
              <a:t> online through the IHS Scholarship Program online application. Remember to keep your information, such as username password and mailing address updated throughout the academic year.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811F423-4D1D-4C04-952B-915C8FA3EC75}" type="slidenum">
              <a:rPr lang="en-US" altLang="en-US" smtClean="0"/>
              <a:pPr/>
              <a:t>3</a:t>
            </a:fld>
            <a:endParaRPr lang="en-US" altLang="en-US"/>
          </a:p>
        </p:txBody>
      </p:sp>
    </p:spTree>
    <p:extLst>
      <p:ext uri="{BB962C8B-B14F-4D97-AF65-F5344CB8AC3E}">
        <p14:creationId xmlns:p14="http://schemas.microsoft.com/office/powerpoint/2010/main" val="268988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MS PGothic" charset="0"/>
              </a:rPr>
              <a:t>You must also submit</a:t>
            </a:r>
            <a:r>
              <a:rPr lang="en-US" sz="1200" kern="1200" baseline="0" dirty="0" smtClean="0">
                <a:solidFill>
                  <a:schemeClr val="tx1"/>
                </a:solidFill>
                <a:effectLst/>
                <a:latin typeface="+mn-lt"/>
                <a:ea typeface="MS PGothic" pitchFamily="34" charset="-128"/>
                <a:cs typeface="MS PGothic" charset="0"/>
              </a:rPr>
              <a:t> documentation in support of your online application to </a:t>
            </a:r>
            <a:r>
              <a:rPr lang="en-US" sz="1200" kern="1200" dirty="0" smtClean="0">
                <a:solidFill>
                  <a:schemeClr val="tx1"/>
                </a:solidFill>
                <a:effectLst/>
                <a:latin typeface="+mn-lt"/>
                <a:ea typeface="MS PGothic" pitchFamily="34" charset="-128"/>
                <a:cs typeface="MS PGothic" charset="0"/>
              </a:rPr>
              <a:t>the IHS Scholarship Program office. The required documents are determined based</a:t>
            </a:r>
            <a:r>
              <a:rPr lang="en-US" sz="1200" kern="1200" baseline="0" dirty="0" smtClean="0">
                <a:solidFill>
                  <a:schemeClr val="tx1"/>
                </a:solidFill>
                <a:effectLst/>
                <a:latin typeface="+mn-lt"/>
                <a:ea typeface="MS PGothic" pitchFamily="34" charset="-128"/>
                <a:cs typeface="MS PGothic" charset="0"/>
              </a:rPr>
              <a:t> on the information you provide via the online system.</a:t>
            </a:r>
          </a:p>
          <a:p>
            <a:endParaRPr lang="en-US" sz="1200" kern="1200" baseline="0" dirty="0" smtClean="0">
              <a:solidFill>
                <a:schemeClr val="tx1"/>
              </a:solidFill>
              <a:effectLst/>
              <a:latin typeface="+mn-lt"/>
              <a:ea typeface="MS PGothic" pitchFamily="34" charset="-128"/>
              <a:cs typeface="MS PGothic" charset="0"/>
            </a:endParaRPr>
          </a:p>
          <a:p>
            <a:r>
              <a:rPr lang="en-US" sz="1200" kern="1200" baseline="0" dirty="0" smtClean="0">
                <a:solidFill>
                  <a:schemeClr val="tx1"/>
                </a:solidFill>
                <a:effectLst/>
                <a:latin typeface="+mn-lt"/>
                <a:ea typeface="MS PGothic" pitchFamily="34" charset="-128"/>
                <a:cs typeface="MS PGothic" charset="0"/>
              </a:rPr>
              <a:t>Documents may be sent in regular mail or emailed; here are the correct addresses to use.</a:t>
            </a:r>
            <a:endParaRPr lang="en-US" sz="1200" kern="1200" dirty="0" smtClean="0">
              <a:solidFill>
                <a:schemeClr val="tx1"/>
              </a:solidFill>
              <a:effectLst/>
              <a:latin typeface="+mn-lt"/>
              <a:ea typeface="MS PGothic" pitchFamily="34" charset="-128"/>
              <a:cs typeface="MS PGothic" charset="0"/>
            </a:endParaRPr>
          </a:p>
          <a:p>
            <a:pPr eaLnBrk="1" hangingPunct="1">
              <a:spcBef>
                <a:spcPct val="0"/>
              </a:spcBef>
            </a:pPr>
            <a:endParaRPr lang="en-US" altLang="en-US" dirty="0" smtClean="0"/>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4DBA368-AD59-44D5-94B3-7AE2376E88AF}" type="slidenum">
              <a:rPr lang="en-US" altLang="en-US" sz="1200">
                <a:ea typeface="MS PGothic" pitchFamily="34" charset="-128"/>
              </a:rPr>
              <a:pPr eaLnBrk="1" hangingPunct="1"/>
              <a:t>4</a:t>
            </a:fld>
            <a:endParaRPr lang="en-US" altLang="en-US" sz="1200">
              <a:ea typeface="MS PGothic" pitchFamily="34" charset="-128"/>
            </a:endParaRPr>
          </a:p>
        </p:txBody>
      </p:sp>
    </p:spTree>
    <p:extLst>
      <p:ext uri="{BB962C8B-B14F-4D97-AF65-F5344CB8AC3E}">
        <p14:creationId xmlns:p14="http://schemas.microsoft.com/office/powerpoint/2010/main" val="1656828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All extension</a:t>
            </a:r>
            <a:r>
              <a:rPr lang="en-US" altLang="en-US" baseline="0" dirty="0" smtClean="0"/>
              <a:t> applicants</a:t>
            </a:r>
            <a:r>
              <a:rPr lang="en-US" altLang="en-US" dirty="0" smtClean="0"/>
              <a:t> must mail a letter that states you are in good academic standing completed and signed by their advisor or school registrar. Please note that supporting document requirements have </a:t>
            </a:r>
            <a:r>
              <a:rPr lang="en-US" altLang="en-US" baseline="0" dirty="0" smtClean="0"/>
              <a:t>changed from the past. In an effort to reduce our carbon footprint, the Course Curriculum Verification and Delinquent Debt forms are now submitted as part of the online application. The Application and Application Checklist are no longer required to be mailed. We also no longer require you to submit a Change of Status form during the application process should you request a change in graduation date or request a leave of absence.</a:t>
            </a:r>
            <a:endParaRPr lang="en-US" altLang="en-US" dirty="0" smtClean="0"/>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C983E8B4-C2F0-4210-89DB-6529C0631BA8}" type="slidenum">
              <a:rPr lang="en-US" altLang="en-US" sz="1200"/>
              <a:pPr eaLnBrk="1" hangingPunct="1"/>
              <a:t>5</a:t>
            </a:fld>
            <a:endParaRPr lang="en-US" altLang="en-US" sz="1200"/>
          </a:p>
        </p:txBody>
      </p:sp>
    </p:spTree>
    <p:extLst>
      <p:ext uri="{BB962C8B-B14F-4D97-AF65-F5344CB8AC3E}">
        <p14:creationId xmlns:p14="http://schemas.microsoft.com/office/powerpoint/2010/main" val="71242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If you are transferring schools, seeking dual enrollment or advancing to a Health Professions degree program, you must also include a letter of acceptance or proof of application to your new school and a curriculum for major from your new school or health professions degree program. Your Faculty/Advisor Evaluations may</a:t>
            </a:r>
            <a:r>
              <a:rPr lang="en-US" altLang="en-US" baseline="0" dirty="0" smtClean="0"/>
              <a:t> </a:t>
            </a:r>
            <a:r>
              <a:rPr lang="en-US" altLang="en-US" dirty="0" smtClean="0"/>
              <a:t>be submitted through the online system,</a:t>
            </a:r>
            <a:r>
              <a:rPr lang="en-US" altLang="en-US" baseline="0" dirty="0" smtClean="0"/>
              <a:t> but</a:t>
            </a:r>
            <a:r>
              <a:rPr lang="en-US" altLang="en-US" dirty="0" smtClean="0"/>
              <a:t> if your selected evaluator(s) would rather print out the form and complete a hard copy, those forms must be received at the program office postmarked no later than February 28.</a:t>
            </a:r>
          </a:p>
          <a:p>
            <a:pPr eaLnBrk="1" hangingPunct="1">
              <a:spcBef>
                <a:spcPct val="0"/>
              </a:spcBef>
            </a:pPr>
            <a:endParaRPr lang="en-US" altLang="en-US" dirty="0" smtClean="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756C09DE-990B-4F5E-914D-79B959FBD673}" type="slidenum">
              <a:rPr lang="en-US" altLang="en-US" sz="1200"/>
              <a:pPr eaLnBrk="1" hangingPunct="1"/>
              <a:t>6</a:t>
            </a:fld>
            <a:endParaRPr lang="en-US" altLang="en-US" sz="1200"/>
          </a:p>
        </p:txBody>
      </p:sp>
    </p:spTree>
    <p:extLst>
      <p:ext uri="{BB962C8B-B14F-4D97-AF65-F5344CB8AC3E}">
        <p14:creationId xmlns:p14="http://schemas.microsoft.com/office/powerpoint/2010/main" val="27109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Additional documentation that may be required includes:</a:t>
            </a:r>
          </a:p>
          <a:p>
            <a:endParaRPr lang="en-US" altLang="en-US" dirty="0" smtClean="0"/>
          </a:p>
          <a:p>
            <a:pPr marL="171450" indent="-171450">
              <a:buFont typeface="Arial"/>
              <a:buChar char="•"/>
            </a:pPr>
            <a:r>
              <a:rPr lang="en-US" altLang="en-US" dirty="0" smtClean="0"/>
              <a:t>An</a:t>
            </a:r>
            <a:r>
              <a:rPr lang="en-US" altLang="en-US" baseline="0" dirty="0" smtClean="0"/>
              <a:t> </a:t>
            </a:r>
            <a:r>
              <a:rPr lang="en-US" altLang="en-US" dirty="0" smtClean="0"/>
              <a:t>official transcript if this wasn’t received by your Program Analyst within 30 days of the completion of your most recent academic term.</a:t>
            </a:r>
          </a:p>
          <a:p>
            <a:pPr marL="171450" indent="-171450">
              <a:buFont typeface="Arial"/>
              <a:buChar char="•"/>
            </a:pPr>
            <a:r>
              <a:rPr lang="en-US" altLang="en-US" dirty="0" smtClean="0"/>
              <a:t>And/or</a:t>
            </a:r>
            <a:r>
              <a:rPr lang="en-US" altLang="en-US" baseline="0" dirty="0" smtClean="0"/>
              <a:t> </a:t>
            </a:r>
            <a:r>
              <a:rPr lang="en-US" altLang="en-US" dirty="0" smtClean="0"/>
              <a:t>a curriculum for major if your curriculum has changed, such as a change in minor or a school-required curriculum change, since you first applied as a new applicant.</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0F8AD836-21C2-4E02-8E29-179FFC3900CA}" type="slidenum">
              <a:rPr lang="en-US" altLang="en-US" sz="1200"/>
              <a:pPr eaLnBrk="1" hangingPunct="1"/>
              <a:t>7</a:t>
            </a:fld>
            <a:endParaRPr lang="en-US" altLang="en-US" sz="1200"/>
          </a:p>
        </p:txBody>
      </p:sp>
    </p:spTree>
    <p:extLst>
      <p:ext uri="{BB962C8B-B14F-4D97-AF65-F5344CB8AC3E}">
        <p14:creationId xmlns:p14="http://schemas.microsoft.com/office/powerpoint/2010/main" val="116582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en-US" dirty="0" smtClean="0"/>
              <a:t>The scholarship extension application cycle is open from mid-December through February 28. If you are unable to submit your online application and supporting documentation by February 28, you have three options to update your scholarship status: </a:t>
            </a:r>
          </a:p>
          <a:p>
            <a:pPr marL="228600" indent="-228600">
              <a:buFont typeface="+mj-lt"/>
              <a:buAutoNum type="arabicPeriod"/>
            </a:pPr>
            <a:r>
              <a:rPr lang="en-US" altLang="en-US" dirty="0" smtClean="0"/>
              <a:t> Apply as a new applicant in your degree program and compete against other applicants for a scholarship award. </a:t>
            </a:r>
          </a:p>
          <a:p>
            <a:pPr marL="228600" indent="-228600">
              <a:buFont typeface="+mj-lt"/>
              <a:buAutoNum type="arabicPeriod"/>
            </a:pPr>
            <a:r>
              <a:rPr lang="en-US" altLang="en-US" dirty="0" smtClean="0"/>
              <a:t>Request a leave of absence</a:t>
            </a:r>
            <a:r>
              <a:rPr lang="en-US" altLang="en-US" baseline="0" dirty="0" smtClean="0"/>
              <a:t> </a:t>
            </a:r>
            <a:r>
              <a:rPr lang="en-US" altLang="en-US" dirty="0" smtClean="0"/>
              <a:t>for the next academic year.</a:t>
            </a:r>
          </a:p>
          <a:p>
            <a:pPr marL="228600" indent="-228600">
              <a:buFont typeface="+mj-lt"/>
              <a:buAutoNum type="arabicPeriod"/>
            </a:pPr>
            <a:r>
              <a:rPr lang="en-US" altLang="en-US" dirty="0" smtClean="0"/>
              <a:t>Decline additional scholarship funding.</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6A1E8FDB-17E6-4D43-9E83-3A6A40F297D8}" type="slidenum">
              <a:rPr lang="en-US" altLang="en-US" sz="1200"/>
              <a:pPr eaLnBrk="1" hangingPunct="1"/>
              <a:t>8</a:t>
            </a:fld>
            <a:endParaRPr lang="en-US" altLang="en-US" sz="1200"/>
          </a:p>
        </p:txBody>
      </p:sp>
    </p:spTree>
    <p:extLst>
      <p:ext uri="{BB962C8B-B14F-4D97-AF65-F5344CB8AC3E}">
        <p14:creationId xmlns:p14="http://schemas.microsoft.com/office/powerpoint/2010/main" val="143317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Our staff is ready to assist you. Please contact us at (301) 443-6197 or access the Contact Us page at </a:t>
            </a:r>
            <a:r>
              <a:rPr lang="en-US" altLang="en-US" dirty="0" err="1" smtClean="0"/>
              <a:t>ihs.gov</a:t>
            </a:r>
            <a:r>
              <a:rPr lang="en-US" altLang="en-US" dirty="0" smtClean="0"/>
              <a:t>/scholarship/contact to find the email address you need.</a:t>
            </a:r>
          </a:p>
          <a:p>
            <a:pPr eaLnBrk="1" hangingPunct="1">
              <a:spcBef>
                <a:spcPct val="0"/>
              </a:spcBef>
            </a:pPr>
            <a:endParaRPr lang="en-US" altLang="en-US"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pitchFamily="126" charset="-128"/>
              </a:defRPr>
            </a:lvl1pPr>
            <a:lvl2pPr marL="742950" indent="-285750" eaLnBrk="0" hangingPunct="0">
              <a:defRPr sz="2400">
                <a:solidFill>
                  <a:schemeClr val="tx1"/>
                </a:solidFill>
                <a:latin typeface="Arial" pitchFamily="34" charset="0"/>
                <a:ea typeface="Geneva" pitchFamily="126" charset="-128"/>
              </a:defRPr>
            </a:lvl2pPr>
            <a:lvl3pPr marL="1143000" indent="-228600" eaLnBrk="0" hangingPunct="0">
              <a:defRPr sz="2400">
                <a:solidFill>
                  <a:schemeClr val="tx1"/>
                </a:solidFill>
                <a:latin typeface="Arial" pitchFamily="34" charset="0"/>
                <a:ea typeface="Geneva" pitchFamily="126" charset="-128"/>
              </a:defRPr>
            </a:lvl3pPr>
            <a:lvl4pPr marL="1600200" indent="-228600" eaLnBrk="0" hangingPunct="0">
              <a:defRPr sz="2400">
                <a:solidFill>
                  <a:schemeClr val="tx1"/>
                </a:solidFill>
                <a:latin typeface="Arial" pitchFamily="34" charset="0"/>
                <a:ea typeface="Geneva" pitchFamily="126" charset="-128"/>
              </a:defRPr>
            </a:lvl4pPr>
            <a:lvl5pPr marL="2057400" indent="-228600" eaLnBrk="0" hangingPunct="0">
              <a:defRPr sz="2400">
                <a:solidFill>
                  <a:schemeClr val="tx1"/>
                </a:solidFill>
                <a:latin typeface="Arial" pitchFamily="34" charset="0"/>
                <a:ea typeface="Geneva" pitchFamily="126"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Geneva" pitchFamily="126" charset="-128"/>
              </a:defRPr>
            </a:lvl9pPr>
          </a:lstStyle>
          <a:p>
            <a:pPr eaLnBrk="1" hangingPunct="1"/>
            <a:fld id="{B5380F12-B8BB-4C3B-9532-17E177437508}" type="slidenum">
              <a:rPr lang="en-US" altLang="en-US" sz="1200"/>
              <a:pPr eaLnBrk="1" hangingPunct="1"/>
              <a:t>9</a:t>
            </a:fld>
            <a:endParaRPr lang="en-US" altLang="en-US" sz="1200"/>
          </a:p>
        </p:txBody>
      </p:sp>
    </p:spTree>
    <p:extLst>
      <p:ext uri="{BB962C8B-B14F-4D97-AF65-F5344CB8AC3E}">
        <p14:creationId xmlns:p14="http://schemas.microsoft.com/office/powerpoint/2010/main" val="1259254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685800" y="3690667"/>
            <a:ext cx="7772400" cy="574498"/>
          </a:xfrm>
          <a:prstGeom prst="rect">
            <a:avLst/>
          </a:prstGeom>
        </p:spPr>
        <p:txBody>
          <a:bodyPr anchor="t"/>
          <a:lstStyle>
            <a:lvl1pPr algn="r">
              <a:defRPr sz="3000" b="0">
                <a:solidFill>
                  <a:srgbClr val="FFFFFF"/>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85800" y="4322728"/>
            <a:ext cx="7772400" cy="459269"/>
          </a:xfrm>
          <a:prstGeom prst="rect">
            <a:avLst/>
          </a:prstGeom>
        </p:spPr>
        <p:txBody>
          <a:bodyPr/>
          <a:lstStyle>
            <a:lvl1pPr marL="0" indent="0" algn="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01213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a:lvl1pPr>
            <a:lvl2pPr marL="230188" indent="-230188">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a:lvl4p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spTree>
    <p:extLst>
      <p:ext uri="{BB962C8B-B14F-4D97-AF65-F5344CB8AC3E}">
        <p14:creationId xmlns:p14="http://schemas.microsoft.com/office/powerpoint/2010/main" val="21466931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p:cNvSpPr>
            <a:spLocks noGrp="1"/>
          </p:cNvSpPr>
          <p:nvPr>
            <p:ph type="title"/>
          </p:nvPr>
        </p:nvSpPr>
        <p:spPr>
          <a:xfrm>
            <a:off x="2431600" y="3200400"/>
            <a:ext cx="6400800" cy="457200"/>
          </a:xfrm>
        </p:spPr>
        <p:txBody>
          <a:bodyPr anchor="ctr"/>
          <a:lstStyle>
            <a:lvl1pPr algn="ctr">
              <a:defRPr sz="3600" b="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4875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457200" y="1400175"/>
            <a:ext cx="8229600" cy="4416425"/>
          </a:xfrm>
          <a:prstGeom prst="rect">
            <a:avLst/>
          </a:prstGeom>
        </p:spPr>
        <p:txBody>
          <a:bodyPr vert="horz" lIns="0" tIns="0" rIns="0" bIns="0" rtlCol="0">
            <a:noAutofit/>
          </a:bodyPr>
          <a:lstStyle/>
          <a:p>
            <a:pPr marL="228600" marR="0" lvl="0" indent="-228600" algn="l" defTabSz="457200" rtl="0" eaLnBrk="0" fontAlgn="base" latinLnBrk="0" hangingPunct="0">
              <a:lnSpc>
                <a:spcPct val="100000"/>
              </a:lnSpc>
              <a:spcBef>
                <a:spcPct val="20000"/>
              </a:spcBef>
              <a:spcAft>
                <a:spcPts val="400"/>
              </a:spcAft>
              <a:buClrTx/>
              <a:buSzTx/>
              <a:buFont typeface="Arial" charset="0"/>
              <a:buChar char="•"/>
              <a:tabLst/>
              <a:defRPr/>
            </a:pPr>
            <a:r>
              <a:rPr kumimoji="0" lang="en-US" sz="2300" b="0" i="0" u="none" strike="noStrike" kern="1200" cap="none" spc="-10" normalizeH="0" baseline="0" noProof="0" dirty="0" smtClean="0">
                <a:ln>
                  <a:noFill/>
                </a:ln>
                <a:solidFill>
                  <a:prstClr val="black"/>
                </a:solidFill>
                <a:effectLst/>
                <a:uLnTx/>
                <a:uFillTx/>
                <a:latin typeface="Arial"/>
                <a:ea typeface="Geneva" charset="0"/>
                <a:cs typeface="Arial"/>
              </a:rPr>
              <a:t>Click to edit Master text styles</a:t>
            </a:r>
          </a:p>
          <a:p>
            <a:pPr marL="457200" marR="0" lvl="2" indent="-228600" algn="l" defTabSz="457200" rtl="0" eaLnBrk="0" fontAlgn="base" latinLnBrk="0" hangingPunct="0">
              <a:lnSpc>
                <a:spcPct val="100000"/>
              </a:lnSpc>
              <a:spcBef>
                <a:spcPct val="20000"/>
              </a:spcBef>
              <a:spcAft>
                <a:spcPts val="400"/>
              </a:spcAft>
              <a:buClrTx/>
              <a:buSzTx/>
              <a:buFont typeface="Lucida Grande" charset="0"/>
              <a:buChar char="–"/>
              <a:tabLst/>
              <a:defRPr/>
            </a:pPr>
            <a:r>
              <a:rPr kumimoji="0" lang="en-US" sz="2100" b="0" i="0" u="none" strike="noStrike" kern="1200" cap="none" spc="-10" normalizeH="0" baseline="0" noProof="0" dirty="0" smtClean="0">
                <a:ln>
                  <a:noFill/>
                </a:ln>
                <a:solidFill>
                  <a:prstClr val="black"/>
                </a:solidFill>
                <a:effectLst/>
                <a:uLnTx/>
                <a:uFillTx/>
                <a:latin typeface="Arial"/>
                <a:ea typeface="Geneva" charset="0"/>
                <a:cs typeface="Arial"/>
              </a:rPr>
              <a:t>Second level</a:t>
            </a:r>
          </a:p>
          <a:p>
            <a:pPr marL="685800" marR="0" lvl="3" indent="-228600" algn="l" defTabSz="457200" rtl="0" eaLnBrk="0" fontAlgn="base" latinLnBrk="0" hangingPunct="0">
              <a:lnSpc>
                <a:spcPct val="100000"/>
              </a:lnSpc>
              <a:spcBef>
                <a:spcPct val="20000"/>
              </a:spcBef>
              <a:spcAft>
                <a:spcPct val="0"/>
              </a:spcAft>
              <a:buClrTx/>
              <a:buSzTx/>
              <a:buFont typeface="Lucida Grande" charset="0"/>
              <a:buChar char="»"/>
              <a:tabLst/>
              <a:defRPr/>
            </a:pPr>
            <a:r>
              <a:rPr kumimoji="0" lang="en-US" sz="2100" b="0" i="0" u="none" strike="noStrike" kern="1200" cap="none" spc="0" normalizeH="0" baseline="0" noProof="0" dirty="0" smtClean="0">
                <a:ln>
                  <a:noFill/>
                </a:ln>
                <a:solidFill>
                  <a:prstClr val="black"/>
                </a:solidFill>
                <a:effectLst/>
                <a:uLnTx/>
                <a:uFillTx/>
                <a:latin typeface="Arial"/>
                <a:ea typeface="Geneva" charset="0"/>
                <a:cs typeface="Arial"/>
              </a:rPr>
              <a:t>Third level</a:t>
            </a:r>
          </a:p>
        </p:txBody>
      </p:sp>
      <p:pic>
        <p:nvPicPr>
          <p:cNvPr id="1028"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427788"/>
            <a:ext cx="9144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0" r:id="rId1"/>
    <p:sldLayoutId id="2147483859" r:id="rId2"/>
    <p:sldLayoutId id="2147483861" r:id="rId3"/>
  </p:sldLayoutIdLst>
  <p:timing>
    <p:tnLst>
      <p:par>
        <p:cTn id="1" dur="indefinite" restart="never" nodeType="tmRoot"/>
      </p:par>
    </p:tnLst>
  </p:timing>
  <p:txStyles>
    <p:titleStyle>
      <a:lvl1pPr algn="l" defTabSz="457200" rtl="0" eaLnBrk="0" fontAlgn="base" hangingPunct="0">
        <a:spcBef>
          <a:spcPct val="0"/>
        </a:spcBef>
        <a:spcAft>
          <a:spcPct val="0"/>
        </a:spcAft>
        <a:defRPr sz="3200" b="1" kern="1200">
          <a:solidFill>
            <a:srgbClr val="875800"/>
          </a:solidFill>
          <a:latin typeface="Arial"/>
          <a:ea typeface="Geneva" charset="0"/>
          <a:cs typeface="Arial"/>
        </a:defRPr>
      </a:lvl1pPr>
      <a:lvl2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2pPr>
      <a:lvl3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3pPr>
      <a:lvl4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4pPr>
      <a:lvl5pPr algn="l" defTabSz="457200" rtl="0" eaLnBrk="0" fontAlgn="base" hangingPunct="0">
        <a:spcBef>
          <a:spcPct val="0"/>
        </a:spcBef>
        <a:spcAft>
          <a:spcPct val="0"/>
        </a:spcAft>
        <a:defRPr sz="3200" b="1">
          <a:solidFill>
            <a:srgbClr val="875800"/>
          </a:solidFill>
          <a:latin typeface="Arial" charset="0"/>
          <a:ea typeface="Geneva" charset="0"/>
          <a:cs typeface="Arial" pitchFamily="34" charset="0"/>
        </a:defRPr>
      </a:lvl5pPr>
      <a:lvl6pPr marL="457200" algn="l" defTabSz="457200" rtl="0" fontAlgn="base">
        <a:spcBef>
          <a:spcPct val="0"/>
        </a:spcBef>
        <a:spcAft>
          <a:spcPct val="0"/>
        </a:spcAft>
        <a:defRPr sz="3200" b="1">
          <a:solidFill>
            <a:srgbClr val="955219"/>
          </a:solidFill>
          <a:latin typeface="Arial" charset="0"/>
          <a:ea typeface="Geneva" charset="0"/>
        </a:defRPr>
      </a:lvl6pPr>
      <a:lvl7pPr marL="914400" algn="l" defTabSz="457200" rtl="0" fontAlgn="base">
        <a:spcBef>
          <a:spcPct val="0"/>
        </a:spcBef>
        <a:spcAft>
          <a:spcPct val="0"/>
        </a:spcAft>
        <a:defRPr sz="3200" b="1">
          <a:solidFill>
            <a:srgbClr val="955219"/>
          </a:solidFill>
          <a:latin typeface="Arial" charset="0"/>
          <a:ea typeface="Geneva" charset="0"/>
        </a:defRPr>
      </a:lvl7pPr>
      <a:lvl8pPr marL="1371600" algn="l" defTabSz="457200" rtl="0" fontAlgn="base">
        <a:spcBef>
          <a:spcPct val="0"/>
        </a:spcBef>
        <a:spcAft>
          <a:spcPct val="0"/>
        </a:spcAft>
        <a:defRPr sz="3200" b="1">
          <a:solidFill>
            <a:srgbClr val="955219"/>
          </a:solidFill>
          <a:latin typeface="Arial" charset="0"/>
          <a:ea typeface="Geneva" charset="0"/>
        </a:defRPr>
      </a:lvl8pPr>
      <a:lvl9pPr marL="1828800" algn="l" defTabSz="457200" rtl="0" fontAlgn="base">
        <a:spcBef>
          <a:spcPct val="0"/>
        </a:spcBef>
        <a:spcAft>
          <a:spcPct val="0"/>
        </a:spcAft>
        <a:defRPr sz="3200" b="1">
          <a:solidFill>
            <a:srgbClr val="955219"/>
          </a:solidFill>
          <a:latin typeface="Arial" charset="0"/>
          <a:ea typeface="Geneva" charset="0"/>
        </a:defRPr>
      </a:lvl9pPr>
    </p:titleStyle>
    <p:bodyStyle>
      <a:lvl1pPr marL="228600" marR="0" indent="-228600" algn="l" defTabSz="457200" rtl="0" eaLnBrk="0" fontAlgn="base" latinLnBrk="0" hangingPunct="0">
        <a:lnSpc>
          <a:spcPct val="100000"/>
        </a:lnSpc>
        <a:spcBef>
          <a:spcPct val="20000"/>
        </a:spcBef>
        <a:spcAft>
          <a:spcPts val="400"/>
        </a:spcAft>
        <a:buClrTx/>
        <a:buSzTx/>
        <a:buFont typeface="Arial" charset="0"/>
        <a:buChar char="•"/>
        <a:tabLst/>
        <a:defRPr sz="2300" kern="1200" spc="-10">
          <a:solidFill>
            <a:schemeClr val="tx1"/>
          </a:solidFill>
          <a:latin typeface="Arial"/>
          <a:ea typeface="Geneva" charset="0"/>
          <a:cs typeface="Arial"/>
        </a:defRPr>
      </a:lvl1pPr>
      <a:lvl2pPr marL="228600" indent="-228600" algn="l" defTabSz="457200" rtl="0" eaLnBrk="0" fontAlgn="base" hangingPunct="0">
        <a:spcBef>
          <a:spcPts val="300"/>
        </a:spcBef>
        <a:spcAft>
          <a:spcPct val="0"/>
        </a:spcAft>
        <a:buFont typeface="Arial" pitchFamily="34" charset="0"/>
        <a:buChar char="•"/>
        <a:defRPr sz="2300" kern="1200" spc="-10">
          <a:solidFill>
            <a:schemeClr val="tx1"/>
          </a:solidFill>
          <a:latin typeface="Arial"/>
          <a:ea typeface="Geneva" charset="0"/>
          <a:cs typeface="Arial"/>
        </a:defRPr>
      </a:lvl2pPr>
      <a:lvl3pPr marL="457200" marR="0" indent="-228600" algn="l" defTabSz="457200" rtl="0" eaLnBrk="0" fontAlgn="base" latinLnBrk="0" hangingPunct="0">
        <a:lnSpc>
          <a:spcPct val="100000"/>
        </a:lnSpc>
        <a:spcBef>
          <a:spcPct val="20000"/>
        </a:spcBef>
        <a:spcAft>
          <a:spcPts val="400"/>
        </a:spcAft>
        <a:buClrTx/>
        <a:buSzTx/>
        <a:buFont typeface="Lucida Grande" charset="0"/>
        <a:buChar char="–"/>
        <a:tabLst/>
        <a:defRPr sz="2100" kern="1200" spc="-10">
          <a:solidFill>
            <a:schemeClr val="tx1"/>
          </a:solidFill>
          <a:latin typeface="Arial"/>
          <a:ea typeface="Geneva" charset="0"/>
          <a:cs typeface="Arial"/>
        </a:defRPr>
      </a:lvl3pPr>
      <a:lvl4pPr marL="685800" marR="0" indent="-228600" algn="l" defTabSz="457200" rtl="0" eaLnBrk="0" fontAlgn="base" latinLnBrk="0" hangingPunct="0">
        <a:lnSpc>
          <a:spcPct val="100000"/>
        </a:lnSpc>
        <a:spcBef>
          <a:spcPct val="20000"/>
        </a:spcBef>
        <a:spcAft>
          <a:spcPct val="0"/>
        </a:spcAft>
        <a:buClrTx/>
        <a:buSzTx/>
        <a:buFont typeface="Lucida Grande" charset="0"/>
        <a:buChar char="»"/>
        <a:tabLst/>
        <a:defRPr sz="2000" kern="1200">
          <a:solidFill>
            <a:srgbClr val="6A7973"/>
          </a:solidFill>
          <a:latin typeface="Arial"/>
          <a:ea typeface="Geneva" charset="0"/>
          <a:cs typeface="Arial"/>
        </a:defRPr>
      </a:lvl4pPr>
      <a:lvl5pPr marL="1828800" algn="l" defTabSz="457200" rtl="0" eaLnBrk="0" fontAlgn="base" hangingPunct="0">
        <a:spcBef>
          <a:spcPct val="20000"/>
        </a:spcBef>
        <a:spcAft>
          <a:spcPct val="0"/>
        </a:spcAft>
        <a:buFont typeface="Arial" pitchFamily="34" charset="0"/>
        <a:defRPr sz="2000" kern="1200">
          <a:solidFill>
            <a:srgbClr val="6A7973"/>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hs.gov/scholarship/online_applic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scholarship@i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hs.gov/scholarship/contact/programanalysts" TargetMode="External"/><Relationship Id="rId7" Type="http://schemas.openxmlformats.org/officeDocument/2006/relationships/hyperlink" Target="https://www.facebook.com/IHSScholarshipProgra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ihs.gov/scholarship" TargetMode="External"/><Relationship Id="rId5" Type="http://schemas.openxmlformats.org/officeDocument/2006/relationships/hyperlink" Target="http://www.ihs.gov/scholarship/contact/disciplinechiefs/" TargetMode="External"/><Relationship Id="rId4" Type="http://schemas.openxmlformats.org/officeDocument/2006/relationships/hyperlink" Target="http://www.ihs.gov/scholarship/contact/areascholarshipcoordina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3690938"/>
            <a:ext cx="7772400" cy="574675"/>
          </a:xfrm>
        </p:spPr>
        <p:txBody>
          <a:bodyPr/>
          <a:lstStyle/>
          <a:p>
            <a:r>
              <a:rPr lang="en-US" altLang="en-US" dirty="0" smtClean="0">
                <a:latin typeface="Arial" pitchFamily="34" charset="0"/>
                <a:ea typeface="Geneva" pitchFamily="126" charset="-128"/>
              </a:rPr>
              <a:t>Preparatory and Pre-Graduate Scholarships</a:t>
            </a:r>
          </a:p>
        </p:txBody>
      </p:sp>
      <p:sp>
        <p:nvSpPr>
          <p:cNvPr id="3" name="Subtitle 2"/>
          <p:cNvSpPr>
            <a:spLocks noGrp="1"/>
          </p:cNvSpPr>
          <p:nvPr>
            <p:ph type="subTitle" idx="1"/>
          </p:nvPr>
        </p:nvSpPr>
        <p:spPr>
          <a:xfrm>
            <a:off x="685800" y="4322763"/>
            <a:ext cx="7772400" cy="458787"/>
          </a:xfrm>
        </p:spPr>
        <p:txBody>
          <a:bodyPr/>
          <a:lstStyle/>
          <a:p>
            <a:pPr>
              <a:defRPr/>
            </a:pPr>
            <a:r>
              <a:rPr lang="en-US" dirty="0"/>
              <a:t>Recipient </a:t>
            </a:r>
            <a:r>
              <a:rPr lang="en-US" dirty="0" smtClean="0"/>
              <a:t>Orientation</a:t>
            </a:r>
          </a:p>
          <a:p>
            <a:pPr>
              <a:defRPr/>
            </a:pPr>
            <a:r>
              <a:rPr lang="en-US" dirty="0" smtClean="0"/>
              <a:t>Scholarship Extension Application</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Online Application</a:t>
            </a:r>
          </a:p>
        </p:txBody>
      </p:sp>
      <p:sp>
        <p:nvSpPr>
          <p:cNvPr id="3" name="Content Placeholder 2"/>
          <p:cNvSpPr>
            <a:spLocks noGrp="1"/>
          </p:cNvSpPr>
          <p:nvPr>
            <p:ph idx="1"/>
          </p:nvPr>
        </p:nvSpPr>
        <p:spPr>
          <a:xfrm>
            <a:off x="457200" y="1400175"/>
            <a:ext cx="8229600" cy="4949825"/>
          </a:xfrm>
        </p:spPr>
        <p:txBody>
          <a:bodyPr/>
          <a:lstStyle/>
          <a:p>
            <a:r>
              <a:rPr lang="en-US" dirty="0"/>
              <a:t>Recipients must submit a scholarship extension application annually to apply for an extension of scholarship support or change status.</a:t>
            </a:r>
          </a:p>
          <a:p>
            <a:r>
              <a:rPr lang="en-US" dirty="0"/>
              <a:t>The deadline is February 28.</a:t>
            </a:r>
          </a:p>
          <a:p>
            <a:r>
              <a:rPr lang="en-US" dirty="0"/>
              <a:t>Your updated status options on an extension application are:</a:t>
            </a:r>
          </a:p>
          <a:p>
            <a:pPr lvl="2"/>
            <a:r>
              <a:rPr lang="en-US" dirty="0"/>
              <a:t>Requesting an extension of scholarship support in your current degree program.</a:t>
            </a:r>
          </a:p>
          <a:p>
            <a:pPr lvl="2"/>
            <a:r>
              <a:rPr lang="en-US" dirty="0"/>
              <a:t>Advancing to a Health Professions scholarship degree program. </a:t>
            </a:r>
          </a:p>
          <a:p>
            <a:pPr lvl="2"/>
            <a:r>
              <a:rPr lang="en-US" dirty="0"/>
              <a:t>Requesting a </a:t>
            </a:r>
            <a:r>
              <a:rPr lang="en-US" dirty="0" smtClean="0"/>
              <a:t>leave </a:t>
            </a:r>
            <a:r>
              <a:rPr lang="en-US" dirty="0"/>
              <a:t>of </a:t>
            </a:r>
            <a:r>
              <a:rPr lang="en-US" dirty="0" smtClean="0"/>
              <a:t>absence.</a:t>
            </a:r>
            <a:endParaRPr lang="en-US" dirty="0"/>
          </a:p>
          <a:p>
            <a:pPr lvl="2"/>
            <a:r>
              <a:rPr lang="en-US" dirty="0"/>
              <a:t>Declining additional financial support.</a:t>
            </a:r>
          </a:p>
          <a:p>
            <a:pPr lvl="2"/>
            <a:r>
              <a:rPr lang="en-US" dirty="0"/>
              <a:t>Graduating from a scholarship degree program</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HS scholarship recipient"/>
          <p:cNvPicPr>
            <a:picLocks noChangeAspect="1"/>
          </p:cNvPicPr>
          <p:nvPr/>
        </p:nvPicPr>
        <p:blipFill rotWithShape="1">
          <a:blip r:embed="rId3">
            <a:extLst>
              <a:ext uri="{28A0092B-C50C-407E-A947-70E740481C1C}">
                <a14:useLocalDpi xmlns:a14="http://schemas.microsoft.com/office/drawing/2010/main" val="0"/>
              </a:ext>
            </a:extLst>
          </a:blip>
          <a:srcRect l="59452" t="25671" r="4600"/>
          <a:stretch/>
        </p:blipFill>
        <p:spPr bwMode="auto">
          <a:xfrm>
            <a:off x="5841997" y="1792941"/>
            <a:ext cx="3287059"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Online Application (cont.)</a:t>
            </a:r>
            <a:endParaRPr lang="en-US" dirty="0"/>
          </a:p>
        </p:txBody>
      </p:sp>
      <p:sp>
        <p:nvSpPr>
          <p:cNvPr id="4" name="Content Placeholder 3"/>
          <p:cNvSpPr>
            <a:spLocks noGrp="1"/>
          </p:cNvSpPr>
          <p:nvPr>
            <p:ph idx="1"/>
          </p:nvPr>
        </p:nvSpPr>
        <p:spPr>
          <a:xfrm>
            <a:off x="457200" y="1400175"/>
            <a:ext cx="6072094" cy="4416425"/>
          </a:xfrm>
        </p:spPr>
        <p:txBody>
          <a:bodyPr/>
          <a:lstStyle/>
          <a:p>
            <a:r>
              <a:rPr lang="en-US" dirty="0"/>
              <a:t>The scholarship application log-in page is </a:t>
            </a:r>
            <a:r>
              <a:rPr lang="en-US" dirty="0" err="1">
                <a:hlinkClick r:id="rId4"/>
              </a:rPr>
              <a:t>www.ihs.gov</a:t>
            </a:r>
            <a:r>
              <a:rPr lang="en-US" dirty="0">
                <a:hlinkClick r:id="rId4"/>
              </a:rPr>
              <a:t>/scholarship/</a:t>
            </a:r>
            <a:r>
              <a:rPr lang="en-US" dirty="0" err="1">
                <a:hlinkClick r:id="rId4"/>
              </a:rPr>
              <a:t>online_application</a:t>
            </a:r>
            <a:r>
              <a:rPr lang="en-US" dirty="0"/>
              <a:t>. </a:t>
            </a:r>
          </a:p>
          <a:p>
            <a:r>
              <a:rPr lang="en-US" dirty="0"/>
              <a:t>Keep your username, password and mailing address updated throughout the academic year via this portal</a:t>
            </a:r>
            <a:r>
              <a:rPr lang="en-US" dirty="0" smtClean="0"/>
              <a:t>.</a:t>
            </a:r>
            <a:endParaRPr lang="en-US" dirty="0"/>
          </a:p>
        </p:txBody>
      </p:sp>
    </p:spTree>
    <p:extLst>
      <p:ext uri="{BB962C8B-B14F-4D97-AF65-F5344CB8AC3E}">
        <p14:creationId xmlns:p14="http://schemas.microsoft.com/office/powerpoint/2010/main" val="560467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Photo of students"/>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02100" y="1930400"/>
            <a:ext cx="5041900" cy="4940300"/>
          </a:xfrm>
          <a:prstGeom prst="rect">
            <a:avLst/>
          </a:prstGeom>
        </p:spPr>
      </p:pic>
      <p:sp>
        <p:nvSpPr>
          <p:cNvPr id="7169" name="Title 1"/>
          <p:cNvSpPr>
            <a:spLocks noGrp="1"/>
          </p:cNvSpPr>
          <p:nvPr>
            <p:ph type="title"/>
          </p:nvPr>
        </p:nvSpPr>
        <p:spPr/>
        <p:txBody>
          <a:bodyPr/>
          <a:lstStyle/>
          <a:p>
            <a:r>
              <a:rPr lang="en-US" altLang="en-US" dirty="0" smtClean="0">
                <a:latin typeface="Arial" pitchFamily="34" charset="0"/>
                <a:ea typeface="Geneva" pitchFamily="126" charset="-128"/>
              </a:rPr>
              <a:t>Application — Supporting Documentation</a:t>
            </a:r>
          </a:p>
        </p:txBody>
      </p:sp>
      <p:sp>
        <p:nvSpPr>
          <p:cNvPr id="3" name="Content Placeholder 2"/>
          <p:cNvSpPr>
            <a:spLocks noGrp="1"/>
          </p:cNvSpPr>
          <p:nvPr>
            <p:ph idx="1"/>
          </p:nvPr>
        </p:nvSpPr>
        <p:spPr>
          <a:xfrm>
            <a:off x="457200" y="1400175"/>
            <a:ext cx="4508500" cy="4416425"/>
          </a:xfrm>
        </p:spPr>
        <p:txBody>
          <a:bodyPr/>
          <a:lstStyle/>
          <a:p>
            <a:pPr marL="0" indent="0">
              <a:buNone/>
            </a:pPr>
            <a:r>
              <a:rPr lang="en-US" dirty="0"/>
              <a:t>Send all supporting documentation to the </a:t>
            </a:r>
            <a:r>
              <a:rPr lang="en-US" dirty="0" smtClean="0"/>
              <a:t>program office </a:t>
            </a:r>
            <a:r>
              <a:rPr lang="en-US" dirty="0">
                <a:latin typeface="Arial" charset="0"/>
                <a:cs typeface="Arial" charset="0"/>
              </a:rPr>
              <a:t>via email (</a:t>
            </a:r>
            <a:r>
              <a:rPr lang="en-US" dirty="0">
                <a:latin typeface="Arial" charset="0"/>
                <a:cs typeface="Arial" charset="0"/>
                <a:hlinkClick r:id="rId4"/>
              </a:rPr>
              <a:t>scholarship@ihs.gov</a:t>
            </a:r>
            <a:r>
              <a:rPr lang="en-US" dirty="0" smtClean="0">
                <a:latin typeface="Arial" charset="0"/>
                <a:cs typeface="Arial" charset="0"/>
              </a:rPr>
              <a:t>)</a:t>
            </a:r>
            <a:r>
              <a:rPr lang="en-US" dirty="0" smtClean="0"/>
              <a:t> or to the following address</a:t>
            </a:r>
            <a:r>
              <a:rPr lang="en-US" dirty="0"/>
              <a:t>:</a:t>
            </a:r>
          </a:p>
          <a:p>
            <a:pPr marL="460375" indent="0">
              <a:buNone/>
            </a:pPr>
            <a:r>
              <a:rPr lang="en-US" sz="2100" dirty="0"/>
              <a:t>Indian Health Service</a:t>
            </a:r>
            <a:br>
              <a:rPr lang="en-US" sz="2100" dirty="0"/>
            </a:br>
            <a:r>
              <a:rPr lang="en-US" sz="2100" dirty="0"/>
              <a:t>Scholarship Program</a:t>
            </a:r>
            <a:br>
              <a:rPr lang="en-US" sz="2100" dirty="0"/>
            </a:br>
            <a:r>
              <a:rPr lang="en-US" sz="2100" dirty="0"/>
              <a:t>5600 Fishers Lane</a:t>
            </a:r>
            <a:br>
              <a:rPr lang="en-US" sz="2100" dirty="0"/>
            </a:br>
            <a:r>
              <a:rPr lang="en-US" sz="2100" dirty="0"/>
              <a:t>Mail Stop: OHR (11E53A</a:t>
            </a:r>
            <a:r>
              <a:rPr lang="en-US" sz="2100" dirty="0" smtClean="0"/>
              <a:t>)</a:t>
            </a:r>
            <a:br>
              <a:rPr lang="en-US" sz="2100" dirty="0" smtClean="0"/>
            </a:br>
            <a:r>
              <a:rPr lang="en-US" sz="2100" dirty="0" smtClean="0"/>
              <a:t>Rockville</a:t>
            </a:r>
            <a:r>
              <a:rPr lang="en-US" sz="2100" dirty="0"/>
              <a:t>, MD </a:t>
            </a:r>
            <a:r>
              <a:rPr lang="en-US" sz="2100" dirty="0" smtClean="0"/>
              <a:t>20857</a:t>
            </a:r>
          </a:p>
        </p:txBody>
      </p:sp>
    </p:spTree>
    <p:extLst>
      <p:ext uri="{BB962C8B-B14F-4D97-AF65-F5344CB8AC3E}">
        <p14:creationId xmlns:p14="http://schemas.microsoft.com/office/powerpoint/2010/main" val="3874339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dirty="0" smtClean="0">
                <a:latin typeface="Arial" pitchFamily="34" charset="0"/>
                <a:ea typeface="Geneva" pitchFamily="126" charset="-128"/>
              </a:rPr>
              <a:t>Supporting Documentation</a:t>
            </a:r>
          </a:p>
        </p:txBody>
      </p:sp>
      <p:sp>
        <p:nvSpPr>
          <p:cNvPr id="3" name="Content Placeholder 2"/>
          <p:cNvSpPr>
            <a:spLocks noGrp="1"/>
          </p:cNvSpPr>
          <p:nvPr>
            <p:ph idx="1"/>
          </p:nvPr>
        </p:nvSpPr>
        <p:spPr/>
        <p:txBody>
          <a:bodyPr/>
          <a:lstStyle/>
          <a:p>
            <a:pPr marL="0" indent="0">
              <a:buNone/>
            </a:pPr>
            <a:r>
              <a:rPr lang="en-US" dirty="0"/>
              <a:t>The following documentation must be submitted with </a:t>
            </a:r>
            <a:r>
              <a:rPr lang="en-US" dirty="0" smtClean="0"/>
              <a:t/>
            </a:r>
            <a:br>
              <a:rPr lang="en-US" dirty="0" smtClean="0"/>
            </a:br>
            <a:r>
              <a:rPr lang="en-US" dirty="0" smtClean="0"/>
              <a:t>all </a:t>
            </a:r>
            <a:r>
              <a:rPr lang="en-US" dirty="0"/>
              <a:t>applications:</a:t>
            </a:r>
          </a:p>
          <a:p>
            <a:r>
              <a:rPr lang="en-US" b="1" dirty="0"/>
              <a:t>Letter of Good Academic Standing </a:t>
            </a:r>
            <a:r>
              <a:rPr lang="en-US" dirty="0"/>
              <a:t>— Your advisor </a:t>
            </a:r>
            <a:r>
              <a:rPr lang="en-US" dirty="0" smtClean="0"/>
              <a:t/>
            </a:r>
            <a:br>
              <a:rPr lang="en-US" dirty="0" smtClean="0"/>
            </a:br>
            <a:r>
              <a:rPr lang="en-US" dirty="0" smtClean="0"/>
              <a:t>or </a:t>
            </a:r>
            <a:r>
              <a:rPr lang="en-US" dirty="0"/>
              <a:t>school registrar must complete and sign a letter documenting that you are in good academic standing. </a:t>
            </a:r>
          </a:p>
        </p:txBody>
      </p:sp>
    </p:spTree>
    <p:extLst>
      <p:ext uri="{BB962C8B-B14F-4D97-AF65-F5344CB8AC3E}">
        <p14:creationId xmlns:p14="http://schemas.microsoft.com/office/powerpoint/2010/main" val="1752706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hoto of IHS Scholarship Recipient"/>
          <p:cNvPicPr>
            <a:picLocks noChangeAspect="1"/>
          </p:cNvPicPr>
          <p:nvPr/>
        </p:nvPicPr>
        <p:blipFill rotWithShape="1">
          <a:blip r:embed="rId3">
            <a:extLst>
              <a:ext uri="{28A0092B-C50C-407E-A947-70E740481C1C}">
                <a14:useLocalDpi xmlns:a14="http://schemas.microsoft.com/office/drawing/2010/main" val="0"/>
              </a:ext>
            </a:extLst>
          </a:blip>
          <a:srcRect l="63235" t="33116" r="8333"/>
          <a:stretch/>
        </p:blipFill>
        <p:spPr>
          <a:xfrm>
            <a:off x="6051173" y="2285999"/>
            <a:ext cx="2599766" cy="4586941"/>
          </a:xfrm>
          <a:prstGeom prst="rect">
            <a:avLst/>
          </a:prstGeom>
        </p:spPr>
      </p:pic>
      <p:sp>
        <p:nvSpPr>
          <p:cNvPr id="11265" name="Title 1"/>
          <p:cNvSpPr>
            <a:spLocks noGrp="1"/>
          </p:cNvSpPr>
          <p:nvPr>
            <p:ph type="title"/>
          </p:nvPr>
        </p:nvSpPr>
        <p:spPr/>
        <p:txBody>
          <a:bodyPr/>
          <a:lstStyle/>
          <a:p>
            <a:r>
              <a:rPr lang="en-US" altLang="en-US" dirty="0">
                <a:latin typeface="Arial" pitchFamily="34" charset="0"/>
                <a:ea typeface="Geneva" pitchFamily="126" charset="-128"/>
              </a:rPr>
              <a:t>Supporting </a:t>
            </a:r>
            <a:r>
              <a:rPr lang="en-US" altLang="en-US" dirty="0" smtClean="0">
                <a:latin typeface="Arial" pitchFamily="34" charset="0"/>
                <a:ea typeface="Geneva" pitchFamily="126" charset="-128"/>
              </a:rPr>
              <a:t>Documentation (cont.)</a:t>
            </a:r>
          </a:p>
        </p:txBody>
      </p:sp>
      <p:sp>
        <p:nvSpPr>
          <p:cNvPr id="2" name="Content Placeholder 1"/>
          <p:cNvSpPr>
            <a:spLocks noGrp="1"/>
          </p:cNvSpPr>
          <p:nvPr>
            <p:ph idx="1"/>
          </p:nvPr>
        </p:nvSpPr>
        <p:spPr/>
        <p:txBody>
          <a:bodyPr/>
          <a:lstStyle/>
          <a:p>
            <a:pPr marL="0" indent="0">
              <a:buNone/>
            </a:pPr>
            <a:r>
              <a:rPr lang="en-US" dirty="0"/>
              <a:t>If you are transferring schools, seeking a dual enrollment or advancing from a Preparatory or Pre-Graduate scholarship </a:t>
            </a:r>
            <a:r>
              <a:rPr lang="en-US" dirty="0" smtClean="0"/>
              <a:t/>
            </a:r>
            <a:br>
              <a:rPr lang="en-US" dirty="0" smtClean="0"/>
            </a:br>
            <a:r>
              <a:rPr lang="en-US" dirty="0" smtClean="0"/>
              <a:t>to </a:t>
            </a:r>
            <a:r>
              <a:rPr lang="en-US" dirty="0"/>
              <a:t>a Health Professions degree program, you must </a:t>
            </a:r>
            <a:r>
              <a:rPr lang="en-US" dirty="0" smtClean="0"/>
              <a:t/>
            </a:r>
            <a:br>
              <a:rPr lang="en-US" dirty="0" smtClean="0"/>
            </a:br>
            <a:r>
              <a:rPr lang="en-US" dirty="0" smtClean="0"/>
              <a:t>also include </a:t>
            </a:r>
            <a:r>
              <a:rPr lang="en-US" dirty="0"/>
              <a:t>the following forms:</a:t>
            </a:r>
          </a:p>
          <a:p>
            <a:pPr lvl="1"/>
            <a:r>
              <a:rPr lang="en-US" dirty="0"/>
              <a:t>Letter of Acceptance/Proof of Application </a:t>
            </a:r>
          </a:p>
          <a:p>
            <a:pPr lvl="1"/>
            <a:r>
              <a:rPr lang="en-US" dirty="0"/>
              <a:t>Curriculum for </a:t>
            </a:r>
            <a:r>
              <a:rPr lang="en-US" dirty="0" smtClean="0"/>
              <a:t>Major</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a:latin typeface="Arial" pitchFamily="34" charset="0"/>
                <a:ea typeface="Geneva" pitchFamily="126" charset="-128"/>
              </a:rPr>
              <a:t>Supporting </a:t>
            </a:r>
            <a:r>
              <a:rPr lang="en-US" altLang="en-US" dirty="0" smtClean="0">
                <a:latin typeface="Arial" pitchFamily="34" charset="0"/>
                <a:ea typeface="Geneva" pitchFamily="126" charset="-128"/>
              </a:rPr>
              <a:t>Documentation (</a:t>
            </a:r>
            <a:r>
              <a:rPr lang="en-US" altLang="en-US" dirty="0">
                <a:latin typeface="Arial" pitchFamily="34" charset="0"/>
                <a:ea typeface="Geneva" pitchFamily="126" charset="-128"/>
              </a:rPr>
              <a:t>cont</a:t>
            </a:r>
            <a:r>
              <a:rPr lang="en-US" altLang="en-US" dirty="0" smtClean="0">
                <a:latin typeface="Arial" pitchFamily="34" charset="0"/>
                <a:ea typeface="Geneva" pitchFamily="126" charset="-128"/>
              </a:rPr>
              <a:t>.)</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pPr>
            <a:r>
              <a:rPr lang="en-US" altLang="en-US" b="1" dirty="0" smtClean="0">
                <a:latin typeface="Arial" pitchFamily="34" charset="0"/>
                <a:ea typeface="Geneva" pitchFamily="126" charset="-128"/>
              </a:rPr>
              <a:t>Additional Documentation </a:t>
            </a:r>
            <a:r>
              <a:rPr lang="en-US" altLang="en-US" dirty="0" smtClean="0">
                <a:latin typeface="Arial" pitchFamily="34" charset="0"/>
                <a:ea typeface="Geneva" pitchFamily="126" charset="-128"/>
              </a:rPr>
              <a:t>— You must provide the following documentation if you missed a deadline or have a change in coursework: </a:t>
            </a:r>
          </a:p>
          <a:p>
            <a:pPr marL="233363" indent="-233363"/>
            <a:r>
              <a:rPr lang="en-US" altLang="en-US" b="1" dirty="0" smtClean="0">
                <a:latin typeface="Arial" pitchFamily="34" charset="0"/>
                <a:ea typeface="Geneva" pitchFamily="126" charset="-128"/>
              </a:rPr>
              <a:t>Official Transcript </a:t>
            </a:r>
            <a:r>
              <a:rPr lang="en-US" altLang="en-US" dirty="0" smtClean="0">
                <a:latin typeface="Arial" pitchFamily="34" charset="0"/>
                <a:ea typeface="Geneva" pitchFamily="126" charset="-128"/>
              </a:rPr>
              <a:t>— Required if you did not submit one within 30 days of the completion of your most recent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academic term.</a:t>
            </a:r>
          </a:p>
          <a:p>
            <a:pPr marL="233363" indent="-233363"/>
            <a:r>
              <a:rPr lang="en-US" altLang="en-US" b="1" dirty="0" smtClean="0">
                <a:latin typeface="Arial" pitchFamily="34" charset="0"/>
                <a:ea typeface="Geneva" pitchFamily="126" charset="-128"/>
              </a:rPr>
              <a:t>Curriculum for Major </a:t>
            </a:r>
            <a:r>
              <a:rPr lang="en-US" altLang="en-US" dirty="0" smtClean="0">
                <a:latin typeface="Arial" pitchFamily="34" charset="0"/>
                <a:ea typeface="Geneva" pitchFamily="126" charset="-128"/>
              </a:rPr>
              <a:t>— Required if your curriculum has changed from the curriculum that was approved as a </a:t>
            </a:r>
            <a:br>
              <a:rPr lang="en-US" altLang="en-US" dirty="0" smtClean="0">
                <a:latin typeface="Arial" pitchFamily="34" charset="0"/>
                <a:ea typeface="Geneva" pitchFamily="126" charset="-128"/>
              </a:rPr>
            </a:br>
            <a:r>
              <a:rPr lang="en-US" altLang="en-US" dirty="0" smtClean="0">
                <a:latin typeface="Arial" pitchFamily="34" charset="0"/>
                <a:ea typeface="Geneva" pitchFamily="126" charset="-128"/>
              </a:rPr>
              <a:t>new applicant.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dirty="0" smtClean="0">
                <a:latin typeface="Arial" pitchFamily="34" charset="0"/>
                <a:ea typeface="Geneva" pitchFamily="126" charset="-128"/>
              </a:rPr>
              <a:t>Missed Application Deadline</a:t>
            </a:r>
          </a:p>
        </p:txBody>
      </p:sp>
      <p:sp>
        <p:nvSpPr>
          <p:cNvPr id="3" name="Content Placeholder 2"/>
          <p:cNvSpPr>
            <a:spLocks noGrp="1"/>
          </p:cNvSpPr>
          <p:nvPr>
            <p:ph idx="1"/>
          </p:nvPr>
        </p:nvSpPr>
        <p:spPr/>
        <p:txBody>
          <a:bodyPr wrap="square" numCol="1" anchor="t" anchorCtr="0" compatLnSpc="1">
            <a:prstTxWarp prst="textNoShape">
              <a:avLst/>
            </a:prstTxWarp>
          </a:bodyPr>
          <a:lstStyle/>
          <a:p>
            <a:pPr marL="0" indent="0">
              <a:buFont typeface="Arial" pitchFamily="34" charset="0"/>
              <a:buNone/>
              <a:defRPr/>
            </a:pPr>
            <a:r>
              <a:rPr lang="en-US" altLang="en-US" dirty="0" smtClean="0">
                <a:latin typeface="Arial" pitchFamily="34" charset="0"/>
                <a:ea typeface="Geneva" pitchFamily="-127" charset="-128"/>
              </a:rPr>
              <a:t>Applicants </a:t>
            </a:r>
            <a:r>
              <a:rPr lang="en-US" altLang="en-US" dirty="0">
                <a:latin typeface="Arial" pitchFamily="34" charset="0"/>
                <a:ea typeface="Geneva" pitchFamily="-127" charset="-128"/>
              </a:rPr>
              <a:t>who miss the scholarship extension application deadline have </a:t>
            </a:r>
            <a:r>
              <a:rPr lang="en-US" altLang="en-US" dirty="0" smtClean="0">
                <a:latin typeface="Arial" pitchFamily="34" charset="0"/>
                <a:ea typeface="Geneva" pitchFamily="-127" charset="-128"/>
              </a:rPr>
              <a:t>three </a:t>
            </a:r>
            <a:r>
              <a:rPr lang="en-US" altLang="en-US" dirty="0">
                <a:latin typeface="Arial" pitchFamily="34" charset="0"/>
                <a:ea typeface="Geneva" pitchFamily="-127" charset="-128"/>
              </a:rPr>
              <a:t>options:</a:t>
            </a:r>
          </a:p>
          <a:p>
            <a:pPr>
              <a:defRPr/>
            </a:pPr>
            <a:r>
              <a:rPr lang="en-US" altLang="en-US" dirty="0" smtClean="0">
                <a:latin typeface="Arial" pitchFamily="34" charset="0"/>
                <a:ea typeface="Geneva" pitchFamily="-127" charset="-128"/>
              </a:rPr>
              <a:t>Apply </a:t>
            </a:r>
            <a:r>
              <a:rPr lang="en-US" altLang="en-US" dirty="0">
                <a:latin typeface="Arial" pitchFamily="34" charset="0"/>
                <a:ea typeface="Geneva" pitchFamily="-127" charset="-128"/>
              </a:rPr>
              <a:t>as a new applicant in your degree program.</a:t>
            </a:r>
          </a:p>
          <a:p>
            <a:pPr>
              <a:defRPr/>
            </a:pPr>
            <a:r>
              <a:rPr lang="en-US" altLang="en-US" dirty="0" smtClean="0">
                <a:latin typeface="Arial" pitchFamily="34" charset="0"/>
                <a:ea typeface="Geneva" pitchFamily="-127" charset="-128"/>
              </a:rPr>
              <a:t>Request a leave of absence for </a:t>
            </a:r>
            <a:r>
              <a:rPr lang="en-US" altLang="en-US" dirty="0">
                <a:latin typeface="Arial" pitchFamily="34" charset="0"/>
                <a:ea typeface="Geneva" pitchFamily="-127" charset="-128"/>
              </a:rPr>
              <a:t>the next academic year.</a:t>
            </a:r>
          </a:p>
          <a:p>
            <a:pPr>
              <a:defRPr/>
            </a:pPr>
            <a:r>
              <a:rPr lang="en-US" altLang="en-US" dirty="0" smtClean="0">
                <a:latin typeface="Arial" pitchFamily="34" charset="0"/>
                <a:ea typeface="Geneva" pitchFamily="-127" charset="-128"/>
              </a:rPr>
              <a:t>Decline </a:t>
            </a:r>
            <a:r>
              <a:rPr lang="en-US" altLang="en-US" dirty="0">
                <a:latin typeface="Arial" pitchFamily="34" charset="0"/>
                <a:ea typeface="Geneva" pitchFamily="-127" charset="-128"/>
              </a:rPr>
              <a:t>additional scholarship funding</a:t>
            </a:r>
            <a:r>
              <a:rPr lang="en-US" altLang="en-US" dirty="0" smtClean="0">
                <a:latin typeface="Arial" pitchFamily="34" charset="0"/>
                <a:ea typeface="Geneva" pitchFamily="-127" charset="-128"/>
              </a:rPr>
              <a:t>.</a:t>
            </a:r>
            <a:endParaRPr lang="en-US" altLang="en-US" dirty="0">
              <a:latin typeface="Arial" pitchFamily="34" charset="0"/>
              <a:ea typeface="Geneva" pitchFamily="-127" charset="-128"/>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dirty="0" smtClean="0">
                <a:latin typeface="Arial" pitchFamily="34" charset="0"/>
                <a:ea typeface="Geneva" pitchFamily="126" charset="-128"/>
              </a:rPr>
              <a:t>Support Staff</a:t>
            </a:r>
          </a:p>
        </p:txBody>
      </p:sp>
      <p:sp>
        <p:nvSpPr>
          <p:cNvPr id="3" name="Content Placeholder 2"/>
          <p:cNvSpPr>
            <a:spLocks noGrp="1"/>
          </p:cNvSpPr>
          <p:nvPr>
            <p:ph idx="1"/>
          </p:nvPr>
        </p:nvSpPr>
        <p:spPr>
          <a:xfrm>
            <a:off x="457200" y="1400175"/>
            <a:ext cx="8686800" cy="4890060"/>
          </a:xfrm>
        </p:spPr>
        <p:txBody>
          <a:bodyPr wrap="square" numCol="1" anchor="t" anchorCtr="0" compatLnSpc="1">
            <a:prstTxWarp prst="textNoShape">
              <a:avLst/>
            </a:prstTxWarp>
          </a:bodyPr>
          <a:lstStyle/>
          <a:p>
            <a:r>
              <a:rPr lang="en-US" altLang="en-US" sz="2200" b="1" dirty="0">
                <a:latin typeface="Arial" pitchFamily="34" charset="0"/>
                <a:ea typeface="Geneva" pitchFamily="126" charset="-128"/>
              </a:rPr>
              <a:t>IHS Scholarship Program Analyst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3"/>
              </a:rPr>
              <a:t>www.ihs.gov/scholarship/contact/programanalysts</a:t>
            </a:r>
            <a:r>
              <a:rPr lang="en-US" altLang="en-US" sz="2200" u="sng" dirty="0">
                <a:latin typeface="Arial" pitchFamily="34" charset="0"/>
                <a:ea typeface="Geneva" pitchFamily="126" charset="-128"/>
              </a:rPr>
              <a:t> </a:t>
            </a:r>
          </a:p>
          <a:p>
            <a:r>
              <a:rPr lang="en-US" altLang="en-US" sz="2200" b="1" dirty="0">
                <a:latin typeface="Arial" pitchFamily="34" charset="0"/>
                <a:ea typeface="Geneva" pitchFamily="126" charset="-128"/>
              </a:rPr>
              <a:t>Area Scholarship Coordinator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4"/>
              </a:rPr>
              <a:t>www.ihs.gov/scholarship/contact/areascholarshipcoordinators</a:t>
            </a:r>
            <a:endParaRPr lang="en-US" altLang="en-US" sz="2200" dirty="0">
              <a:latin typeface="Arial" pitchFamily="34" charset="0"/>
              <a:ea typeface="Geneva" pitchFamily="126" charset="-128"/>
            </a:endParaRPr>
          </a:p>
          <a:p>
            <a:pPr lvl="1"/>
            <a:r>
              <a:rPr lang="en-US" altLang="en-US" sz="2200" b="1" dirty="0">
                <a:latin typeface="Arial" pitchFamily="34" charset="0"/>
                <a:ea typeface="Geneva" pitchFamily="126" charset="-128"/>
              </a:rPr>
              <a:t>IHS Discipline Chief </a:t>
            </a:r>
            <a:r>
              <a:rPr lang="en-US" altLang="en-US" sz="2200" dirty="0">
                <a:latin typeface="Arial" pitchFamily="34" charset="0"/>
                <a:ea typeface="Geneva" pitchFamily="126" charset="-128"/>
              </a:rPr>
              <a:t>— </a:t>
            </a:r>
            <a:r>
              <a:rPr lang="en-US" altLang="en-US" sz="2200" u="sng" dirty="0">
                <a:latin typeface="Arial" pitchFamily="34" charset="0"/>
                <a:ea typeface="Geneva" pitchFamily="126" charset="-128"/>
                <a:hlinkClick r:id="rId5"/>
              </a:rPr>
              <a:t>www.ihs.gov/scholarship/contact/disciplinechiefs</a:t>
            </a:r>
            <a:endParaRPr lang="en-US" altLang="en-US" sz="2200" u="sng" dirty="0">
              <a:latin typeface="Arial" pitchFamily="34" charset="0"/>
              <a:ea typeface="Geneva" pitchFamily="126" charset="-128"/>
            </a:endParaRPr>
          </a:p>
          <a:p>
            <a:pPr lvl="1">
              <a:spcBef>
                <a:spcPts val="1200"/>
              </a:spcBef>
              <a:buNone/>
            </a:pPr>
            <a:r>
              <a:rPr lang="en-US" altLang="en-US" sz="2200" dirty="0">
                <a:latin typeface="Arial" pitchFamily="34" charset="0"/>
                <a:ea typeface="Geneva" pitchFamily="126" charset="-128"/>
              </a:rPr>
              <a:t>For additional information:</a:t>
            </a:r>
          </a:p>
          <a:p>
            <a:r>
              <a:rPr lang="en-US" altLang="en-US" sz="2200" dirty="0">
                <a:latin typeface="Arial" pitchFamily="34" charset="0"/>
                <a:ea typeface="Geneva" pitchFamily="126" charset="-128"/>
              </a:rPr>
              <a:t>Visit </a:t>
            </a:r>
            <a:r>
              <a:rPr lang="en-US" altLang="en-US" sz="2200" u="sng" dirty="0">
                <a:latin typeface="Arial" pitchFamily="34" charset="0"/>
                <a:ea typeface="Geneva" pitchFamily="126" charset="-128"/>
                <a:hlinkClick r:id="rId6"/>
              </a:rPr>
              <a:t>www.ihs.gov/scholarship</a:t>
            </a:r>
            <a:r>
              <a:rPr lang="en-US" altLang="en-US" sz="2200" dirty="0">
                <a:latin typeface="Arial" pitchFamily="34" charset="0"/>
                <a:ea typeface="Geneva" pitchFamily="126" charset="-128"/>
              </a:rPr>
              <a:t>.</a:t>
            </a:r>
          </a:p>
          <a:p>
            <a:r>
              <a:rPr lang="en-US" altLang="en-US" sz="2200" spc="-30" dirty="0">
                <a:latin typeface="Arial" pitchFamily="34" charset="0"/>
                <a:ea typeface="Geneva" pitchFamily="126" charset="-128"/>
              </a:rPr>
              <a:t>Consult your Student Handbook, which can be found on our website.</a:t>
            </a:r>
          </a:p>
          <a:p>
            <a:r>
              <a:rPr lang="en-US" altLang="en-US" sz="2200" spc="-30" dirty="0">
                <a:latin typeface="Arial" pitchFamily="34" charset="0"/>
                <a:ea typeface="Geneva" pitchFamily="126" charset="-128"/>
              </a:rPr>
              <a:t>Visit us on Facebook at </a:t>
            </a:r>
            <a:r>
              <a:rPr lang="en-US" altLang="en-US" sz="2200" spc="-20" dirty="0">
                <a:latin typeface="Arial" pitchFamily="34" charset="0"/>
                <a:ea typeface="Geneva" pitchFamily="126" charset="-128"/>
                <a:hlinkClick r:id="rId7"/>
              </a:rPr>
              <a:t>Indian Health Service Scholarship Program</a:t>
            </a:r>
            <a:r>
              <a:rPr lang="en-US" altLang="en-US" sz="2200" spc="-30" dirty="0">
                <a:latin typeface="Arial" pitchFamily="34" charset="0"/>
                <a:ea typeface="Geneva" pitchFamily="126" charset="-128"/>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cccecce9387056bbf9d57bc0365649eec49331"/>
  <p:tag name="ISPRING_RESOURCE_PATHS_HASH_2" val="dfcccecce9387056bbf9d57bc0365649eec493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1396</TotalTime>
  <Words>916</Words>
  <Application>Microsoft Office PowerPoint</Application>
  <PresentationFormat>On-screen Show (4:3)</PresentationFormat>
  <Paragraphs>81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Theme</vt:lpstr>
      <vt:lpstr>Preparatory and Pre-Graduate Scholarships</vt:lpstr>
      <vt:lpstr>Online Application</vt:lpstr>
      <vt:lpstr>Online Application (cont.)</vt:lpstr>
      <vt:lpstr>Application — Supporting Documentation</vt:lpstr>
      <vt:lpstr>Supporting Documentation</vt:lpstr>
      <vt:lpstr>Supporting Documentation (cont.)</vt:lpstr>
      <vt:lpstr>Supporting Documentation (cont.)</vt:lpstr>
      <vt:lpstr>Missed Application Deadline</vt:lpstr>
      <vt:lpstr>Support Staff</vt:lpstr>
    </vt:vector>
  </TitlesOfParts>
  <Manager/>
  <Company>IHS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Scholarship Recipient Orientation - Preparatory and Pre-Graduate Application</dc:title>
  <dc:subject>Scholarship Extension Application</dc:subject>
  <dc:creator>IHS</dc:creator>
  <cp:keywords>Scholarship Recipient Orientation Preparatory Pre-Graduate Application Extension </cp:keywords>
  <dc:description/>
  <cp:lastModifiedBy>Scott</cp:lastModifiedBy>
  <cp:revision>218</cp:revision>
  <dcterms:created xsi:type="dcterms:W3CDTF">2013-11-21T19:53:20Z</dcterms:created>
  <dcterms:modified xsi:type="dcterms:W3CDTF">2016-09-10T13:27:33Z</dcterms:modified>
  <cp:category/>
</cp:coreProperties>
</file>