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66" r:id="rId2"/>
    <p:sldId id="279" r:id="rId3"/>
    <p:sldId id="277" r:id="rId4"/>
    <p:sldId id="278" r:id="rId5"/>
    <p:sldId id="306" r:id="rId6"/>
    <p:sldId id="276" r:id="rId7"/>
    <p:sldId id="275" r:id="rId8"/>
    <p:sldId id="274" r:id="rId9"/>
    <p:sldId id="273" r:id="rId10"/>
    <p:sldId id="307" r:id="rId11"/>
    <p:sldId id="272" r:id="rId12"/>
    <p:sldId id="280" r:id="rId13"/>
    <p:sldId id="281" r:id="rId14"/>
    <p:sldId id="308" r:id="rId15"/>
    <p:sldId id="303" r:id="rId16"/>
  </p:sldIdLst>
  <p:sldSz cx="9144000" cy="6858000" type="screen4x3"/>
  <p:notesSz cx="6858000" cy="9144000"/>
  <p:custDataLst>
    <p:tags r:id="rId18"/>
  </p:custDataLst>
  <p:defaultTextStyle>
    <a:defPPr>
      <a:defRPr lang="en-US"/>
    </a:defPPr>
    <a:lvl1pPr algn="l" defTabSz="457200" rtl="0" fontAlgn="base">
      <a:spcBef>
        <a:spcPct val="0"/>
      </a:spcBef>
      <a:spcAft>
        <a:spcPct val="0"/>
      </a:spcAft>
      <a:defRPr kern="1200">
        <a:solidFill>
          <a:schemeClr val="tx1"/>
        </a:solidFill>
        <a:latin typeface="Arial" pitchFamily="34" charset="0"/>
        <a:ea typeface="Geneva" pitchFamily="126" charset="-128"/>
        <a:cs typeface="+mn-cs"/>
      </a:defRPr>
    </a:lvl1pPr>
    <a:lvl2pPr marL="457200" algn="l" defTabSz="457200" rtl="0" fontAlgn="base">
      <a:spcBef>
        <a:spcPct val="0"/>
      </a:spcBef>
      <a:spcAft>
        <a:spcPct val="0"/>
      </a:spcAft>
      <a:defRPr kern="1200">
        <a:solidFill>
          <a:schemeClr val="tx1"/>
        </a:solidFill>
        <a:latin typeface="Arial" pitchFamily="34" charset="0"/>
        <a:ea typeface="Geneva" pitchFamily="126" charset="-128"/>
        <a:cs typeface="+mn-cs"/>
      </a:defRPr>
    </a:lvl2pPr>
    <a:lvl3pPr marL="914400" algn="l" defTabSz="457200" rtl="0" fontAlgn="base">
      <a:spcBef>
        <a:spcPct val="0"/>
      </a:spcBef>
      <a:spcAft>
        <a:spcPct val="0"/>
      </a:spcAft>
      <a:defRPr kern="1200">
        <a:solidFill>
          <a:schemeClr val="tx1"/>
        </a:solidFill>
        <a:latin typeface="Arial" pitchFamily="34" charset="0"/>
        <a:ea typeface="Geneva" pitchFamily="126" charset="-128"/>
        <a:cs typeface="+mn-cs"/>
      </a:defRPr>
    </a:lvl3pPr>
    <a:lvl4pPr marL="1371600" algn="l" defTabSz="457200" rtl="0" fontAlgn="base">
      <a:spcBef>
        <a:spcPct val="0"/>
      </a:spcBef>
      <a:spcAft>
        <a:spcPct val="0"/>
      </a:spcAft>
      <a:defRPr kern="1200">
        <a:solidFill>
          <a:schemeClr val="tx1"/>
        </a:solidFill>
        <a:latin typeface="Arial" pitchFamily="34" charset="0"/>
        <a:ea typeface="Geneva" pitchFamily="126" charset="-128"/>
        <a:cs typeface="+mn-cs"/>
      </a:defRPr>
    </a:lvl4pPr>
    <a:lvl5pPr marL="1828800" algn="l" defTabSz="457200" rtl="0" fontAlgn="base">
      <a:spcBef>
        <a:spcPct val="0"/>
      </a:spcBef>
      <a:spcAft>
        <a:spcPct val="0"/>
      </a:spcAft>
      <a:defRPr kern="1200">
        <a:solidFill>
          <a:schemeClr val="tx1"/>
        </a:solidFill>
        <a:latin typeface="Arial" pitchFamily="34" charset="0"/>
        <a:ea typeface="Geneva" pitchFamily="126" charset="-128"/>
        <a:cs typeface="+mn-cs"/>
      </a:defRPr>
    </a:lvl5pPr>
    <a:lvl6pPr marL="2286000" algn="l" defTabSz="914400" rtl="0" eaLnBrk="1" latinLnBrk="0" hangingPunct="1">
      <a:defRPr kern="1200">
        <a:solidFill>
          <a:schemeClr val="tx1"/>
        </a:solidFill>
        <a:latin typeface="Arial" pitchFamily="34" charset="0"/>
        <a:ea typeface="Geneva" pitchFamily="126" charset="-128"/>
        <a:cs typeface="+mn-cs"/>
      </a:defRPr>
    </a:lvl6pPr>
    <a:lvl7pPr marL="2743200" algn="l" defTabSz="914400" rtl="0" eaLnBrk="1" latinLnBrk="0" hangingPunct="1">
      <a:defRPr kern="1200">
        <a:solidFill>
          <a:schemeClr val="tx1"/>
        </a:solidFill>
        <a:latin typeface="Arial" pitchFamily="34" charset="0"/>
        <a:ea typeface="Geneva" pitchFamily="126" charset="-128"/>
        <a:cs typeface="+mn-cs"/>
      </a:defRPr>
    </a:lvl7pPr>
    <a:lvl8pPr marL="3200400" algn="l" defTabSz="914400" rtl="0" eaLnBrk="1" latinLnBrk="0" hangingPunct="1">
      <a:defRPr kern="1200">
        <a:solidFill>
          <a:schemeClr val="tx1"/>
        </a:solidFill>
        <a:latin typeface="Arial" pitchFamily="34" charset="0"/>
        <a:ea typeface="Geneva" pitchFamily="126" charset="-128"/>
        <a:cs typeface="+mn-cs"/>
      </a:defRPr>
    </a:lvl8pPr>
    <a:lvl9pPr marL="3657600" algn="l" defTabSz="914400" rtl="0" eaLnBrk="1" latinLnBrk="0" hangingPunct="1">
      <a:defRPr kern="1200">
        <a:solidFill>
          <a:schemeClr val="tx1"/>
        </a:solidFill>
        <a:latin typeface="Arial" pitchFamily="34" charset="0"/>
        <a:ea typeface="Geneva" pitchFamily="126"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slie Miller" initials="LM" lastIdx="1" clrIdx="0">
    <p:extLst/>
  </p:cmAuthor>
  <p:cmAuthor id="2" name="Dee Ann"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5800"/>
    <a:srgbClr val="44642F"/>
    <a:srgbClr val="A58D02"/>
    <a:srgbClr val="8775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4" autoAdjust="0"/>
    <p:restoredTop sz="86461" autoAdjust="0"/>
  </p:normalViewPr>
  <p:slideViewPr>
    <p:cSldViewPr snapToGrid="0" showGuides="1">
      <p:cViewPr>
        <p:scale>
          <a:sx n="80" d="100"/>
          <a:sy n="80" d="100"/>
        </p:scale>
        <p:origin x="-34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Geneva" pitchFamily="-126"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MS PGothic" pitchFamily="34" charset="-128"/>
              </a:defRPr>
            </a:lvl1pPr>
          </a:lstStyle>
          <a:p>
            <a:fld id="{0B9E89F4-82DF-4AE1-A24C-95E9072AC770}" type="datetimeFigureOut">
              <a:rPr lang="en-US" altLang="en-US"/>
              <a:pPr/>
              <a:t>8/23/2016</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Geneva" pitchFamily="-126"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a typeface="MS PGothic" pitchFamily="34" charset="-128"/>
              </a:defRPr>
            </a:lvl1pPr>
          </a:lstStyle>
          <a:p>
            <a:fld id="{2F8EB5F9-F82D-4F2B-BE4A-8F9137FAEE19}" type="slidenum">
              <a:rPr lang="en-US" altLang="en-US"/>
              <a:pPr/>
              <a:t>‹#›</a:t>
            </a:fld>
            <a:endParaRPr lang="en-US" altLang="en-US"/>
          </a:p>
        </p:txBody>
      </p:sp>
    </p:spTree>
    <p:extLst>
      <p:ext uri="{BB962C8B-B14F-4D97-AF65-F5344CB8AC3E}">
        <p14:creationId xmlns:p14="http://schemas.microsoft.com/office/powerpoint/2010/main" val="40399937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base"/>
            <a:r>
              <a:rPr lang="en-US" sz="1200" kern="1200" dirty="0" smtClean="0">
                <a:solidFill>
                  <a:schemeClr val="tx1"/>
                </a:solidFill>
                <a:effectLst/>
                <a:latin typeface="+mn-lt"/>
                <a:ea typeface="MS PGothic" pitchFamily="34" charset="-128"/>
                <a:cs typeface="MS PGothic" charset="0"/>
              </a:rPr>
              <a:t>Welcome to the Indian Health Service Scholarship Program orientation series. </a:t>
            </a:r>
          </a:p>
          <a:p>
            <a:pPr fontAlgn="base"/>
            <a:r>
              <a:rPr lang="en-US" sz="1200" kern="1200" dirty="0" smtClean="0">
                <a:solidFill>
                  <a:schemeClr val="tx1"/>
                </a:solidFill>
                <a:effectLst/>
                <a:latin typeface="+mn-lt"/>
                <a:ea typeface="MS PGothic" pitchFamily="34" charset="-128"/>
                <a:cs typeface="MS PGothic" charset="0"/>
              </a:rPr>
              <a:t> </a:t>
            </a:r>
          </a:p>
          <a:p>
            <a:pPr fontAlgn="base"/>
            <a:r>
              <a:rPr lang="en-US" sz="1200" kern="1200" dirty="0" smtClean="0">
                <a:solidFill>
                  <a:schemeClr val="tx1"/>
                </a:solidFill>
                <a:effectLst/>
                <a:latin typeface="+mn-lt"/>
                <a:ea typeface="MS PGothic" pitchFamily="34" charset="-128"/>
                <a:cs typeface="MS PGothic" charset="0"/>
              </a:rPr>
              <a:t>We developed this presentation to familiarize you with the IHS Scholarship Program, our policies and procedures and your responsibilities as a student and as a Preparatory or Pre-Graduate scholarship recipient. The IHS Scholarship Program is dedicated to assisting you in achieving your educational and health professional goals. We hope this presentation will provide you with the foundation to excel in this program.</a:t>
            </a:r>
          </a:p>
          <a:p>
            <a:r>
              <a:rPr lang="en-US" sz="1200" b="1" kern="1200" dirty="0" smtClean="0">
                <a:solidFill>
                  <a:schemeClr val="tx1"/>
                </a:solidFill>
                <a:effectLst/>
                <a:latin typeface="+mn-lt"/>
                <a:ea typeface="MS PGothic" pitchFamily="34" charset="-128"/>
                <a:cs typeface="MS PGothic" charset="0"/>
              </a:rPr>
              <a:t> </a:t>
            </a:r>
            <a:endParaRPr lang="en-US" sz="1200" kern="1200" dirty="0" smtClean="0">
              <a:solidFill>
                <a:schemeClr val="tx1"/>
              </a:solidFill>
              <a:effectLst/>
              <a:latin typeface="+mn-lt"/>
              <a:ea typeface="MS PGothic" pitchFamily="34" charset="-128"/>
              <a:cs typeface="MS PGothic" charset="0"/>
            </a:endParaRPr>
          </a:p>
          <a:p>
            <a:r>
              <a:rPr lang="en-US" sz="1200" kern="1200" dirty="0" smtClean="0">
                <a:solidFill>
                  <a:schemeClr val="tx1"/>
                </a:solidFill>
                <a:effectLst/>
                <a:latin typeface="+mn-lt"/>
                <a:ea typeface="MS PGothic" pitchFamily="34" charset="-128"/>
                <a:cs typeface="MS PGothic" charset="0"/>
              </a:rPr>
              <a:t>Today,</a:t>
            </a:r>
            <a:r>
              <a:rPr lang="en-US" sz="1200" kern="1200" baseline="0" dirty="0" smtClean="0">
                <a:solidFill>
                  <a:schemeClr val="tx1"/>
                </a:solidFill>
                <a:effectLst/>
                <a:latin typeface="+mn-lt"/>
                <a:ea typeface="MS PGothic" pitchFamily="34" charset="-128"/>
                <a:cs typeface="MS PGothic" charset="0"/>
              </a:rPr>
              <a:t> we </a:t>
            </a:r>
            <a:r>
              <a:rPr lang="en-US" sz="1200" kern="1200" dirty="0" smtClean="0">
                <a:solidFill>
                  <a:schemeClr val="tx1"/>
                </a:solidFill>
                <a:effectLst/>
                <a:latin typeface="+mn-lt"/>
                <a:ea typeface="MS PGothic" pitchFamily="34" charset="-128"/>
                <a:cs typeface="MS PGothic" charset="0"/>
              </a:rPr>
              <a:t>will provide you with an overview of the IHS Scholarship Program, program office staff who are available to assist you and information about our Preparatory and Pre-Graduate scholarships.</a:t>
            </a:r>
            <a:endParaRPr lang="en-US" sz="1200" kern="1200" dirty="0">
              <a:solidFill>
                <a:schemeClr val="tx1"/>
              </a:solidFill>
              <a:effectLst/>
              <a:latin typeface="+mn-lt"/>
              <a:ea typeface="MS PGothic" pitchFamily="34" charset="-128"/>
              <a:cs typeface="MS PGothic" charset="0"/>
            </a:endParaRPr>
          </a:p>
        </p:txBody>
      </p:sp>
      <p:sp>
        <p:nvSpPr>
          <p:cNvPr id="61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FF26CA22-FC61-4370-A98D-F4672B6B74C0}" type="slidenum">
              <a:rPr lang="en-US" altLang="en-US" sz="1200"/>
              <a:pPr eaLnBrk="1" hangingPunct="1"/>
              <a:t>1</a:t>
            </a:fld>
            <a:endParaRPr lang="en-US" altLang="en-US" sz="1200"/>
          </a:p>
        </p:txBody>
      </p:sp>
    </p:spTree>
    <p:extLst>
      <p:ext uri="{BB962C8B-B14F-4D97-AF65-F5344CB8AC3E}">
        <p14:creationId xmlns:p14="http://schemas.microsoft.com/office/powerpoint/2010/main" val="1458572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IHS pays</a:t>
            </a:r>
            <a:r>
              <a:rPr lang="en-US" altLang="en-US" baseline="0" dirty="0" smtClean="0"/>
              <a:t> your tuition directly to your school. You are required to provide your bursar’s office with a copy of your scholarship award letter notifying your school of your IHS scholarship. </a:t>
            </a:r>
            <a:r>
              <a:rPr lang="en-US" sz="1200" kern="1200" dirty="0" smtClean="0">
                <a:solidFill>
                  <a:schemeClr val="tx1"/>
                </a:solidFill>
                <a:effectLst/>
                <a:latin typeface="+mn-lt"/>
                <a:ea typeface="MS PGothic" pitchFamily="34" charset="-128"/>
                <a:cs typeface="MS PGothic" charset="0"/>
              </a:rPr>
              <a:t>You must also</a:t>
            </a:r>
            <a:r>
              <a:rPr lang="en-US" sz="1200" kern="1200" baseline="0" dirty="0" smtClean="0">
                <a:solidFill>
                  <a:schemeClr val="tx1"/>
                </a:solidFill>
                <a:effectLst/>
                <a:latin typeface="+mn-lt"/>
                <a:ea typeface="MS PGothic" pitchFamily="34" charset="-128"/>
                <a:cs typeface="MS PGothic" charset="0"/>
              </a:rPr>
              <a:t> </a:t>
            </a:r>
            <a:r>
              <a:rPr lang="en-US" sz="1200" kern="1200" dirty="0" smtClean="0">
                <a:solidFill>
                  <a:schemeClr val="tx1"/>
                </a:solidFill>
                <a:effectLst/>
                <a:latin typeface="+mn-lt"/>
                <a:ea typeface="MS PGothic" pitchFamily="34" charset="-128"/>
                <a:cs typeface="MS PGothic" charset="0"/>
              </a:rPr>
              <a:t>notify the program office if your school requires third-party payers (such as the IHS Scholarship Program) to register with the school in order to be billed directly for tuition.  </a:t>
            </a:r>
          </a:p>
          <a:p>
            <a:endParaRPr lang="en-US" altLang="en-US" sz="1200" kern="1200" baseline="0" dirty="0" smtClean="0">
              <a:solidFill>
                <a:schemeClr val="tx1"/>
              </a:solidFill>
              <a:effectLst/>
              <a:latin typeface="+mn-lt"/>
              <a:ea typeface="MS PGothic" pitchFamily="34" charset="-128"/>
              <a:cs typeface="MS PGothic"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While we encourage recipients to seek additional scholarship and grant options, this may result in receiving reduced aid from IHS. The program </a:t>
            </a:r>
            <a:r>
              <a:rPr lang="en-US" sz="1200" kern="1200" dirty="0" smtClean="0">
                <a:solidFill>
                  <a:schemeClr val="tx1"/>
                </a:solidFill>
                <a:effectLst/>
                <a:latin typeface="+mn-lt"/>
                <a:ea typeface="MS PGothic" pitchFamily="34" charset="-128"/>
                <a:cs typeface="MS PGothic" charset="0"/>
              </a:rPr>
              <a:t>will deduct other sources of financial aid from the school invoice charges for tuition and fees before approving final payment. Also, your school may require you to sign a release form allowing IHS to receive information about other financial aid you receive. This form will need to be signed in order for IHS to confirm whether conflicts exist and allow for payment of tuition.</a:t>
            </a:r>
            <a:r>
              <a:rPr lang="en-US" sz="1200" kern="1200" baseline="0" dirty="0" smtClean="0">
                <a:solidFill>
                  <a:schemeClr val="tx1"/>
                </a:solidFill>
                <a:effectLst/>
                <a:latin typeface="+mn-lt"/>
                <a:ea typeface="MS PGothic" pitchFamily="34" charset="-128"/>
                <a:cs typeface="MS PGothic" charset="0"/>
              </a:rPr>
              <a:t> </a:t>
            </a:r>
            <a:r>
              <a:rPr lang="en-US" sz="1200" kern="1200" dirty="0" smtClean="0">
                <a:solidFill>
                  <a:schemeClr val="tx1"/>
                </a:solidFill>
                <a:effectLst/>
                <a:latin typeface="+mn-lt"/>
                <a:ea typeface="MS PGothic" pitchFamily="34" charset="-128"/>
                <a:cs typeface="MS PGothic" charset="0"/>
              </a:rPr>
              <a:t>Student loans are not included in this policy since the student will repay the loans following his or her graduation. </a:t>
            </a:r>
            <a:endParaRPr lang="en-US" dirty="0" smtClean="0">
              <a:effectLst/>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5E179B5A-4583-46A6-9C82-858A180C03F1}" type="slidenum">
              <a:rPr lang="en-US" altLang="en-US" sz="1200"/>
              <a:pPr eaLnBrk="1" hangingPunct="1"/>
              <a:t>10</a:t>
            </a:fld>
            <a:endParaRPr lang="en-US" altLang="en-US" sz="1200"/>
          </a:p>
        </p:txBody>
      </p:sp>
    </p:spTree>
    <p:extLst>
      <p:ext uri="{BB962C8B-B14F-4D97-AF65-F5344CB8AC3E}">
        <p14:creationId xmlns:p14="http://schemas.microsoft.com/office/powerpoint/2010/main" val="769251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 addition to a monthly stipend, your initial August payment will include a one-time payment, also known as ORC</a:t>
            </a:r>
            <a:r>
              <a:rPr lang="en-US" altLang="en-US" baseline="0" dirty="0" smtClean="0"/>
              <a:t> (</a:t>
            </a:r>
            <a:r>
              <a:rPr lang="en-US" altLang="en-US" dirty="0" smtClean="0"/>
              <a:t>Other Related Costs), covering school-required books, laboratory expenses, and other miscellaneous educational expenses. The program will reimburse recipients for any additional books required for your courses; however, you must provide an explanation and documentation about why these books were added. Finally, you will receive</a:t>
            </a:r>
            <a:r>
              <a:rPr lang="en-US" altLang="en-US" baseline="0" dirty="0" smtClean="0"/>
              <a:t> a set amount to assist with the cost of any tutorial services, travel expenses or post office box rental fees you may incur.</a:t>
            </a:r>
            <a:endParaRPr lang="en-US" altLang="en-US" dirty="0" smtClean="0"/>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729B832D-15B7-4D4E-8A2D-DFB9FD4BBAA2}" type="slidenum">
              <a:rPr lang="en-US" altLang="en-US" sz="1200"/>
              <a:pPr eaLnBrk="1" hangingPunct="1"/>
              <a:t>11</a:t>
            </a:fld>
            <a:endParaRPr lang="en-US" altLang="en-US" sz="1200"/>
          </a:p>
        </p:txBody>
      </p:sp>
    </p:spTree>
    <p:extLst>
      <p:ext uri="{BB962C8B-B14F-4D97-AF65-F5344CB8AC3E}">
        <p14:creationId xmlns:p14="http://schemas.microsoft.com/office/powerpoint/2010/main" val="1847390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monthly stipend is intended to assist with living expenses, including on-campus room and board fees. IHS will not pay the cost of on-campus dorm fees and/or meal plans as part of your school’s invoice. It is your responsibility to pay for these fees using your monthly stipend. The IHS will not pay for school bookstore invoices; desktop or laptop computers, tablets or other devices, whether purchased, leased or rented; health or disability insurance; or travel expenses beyond the $300 payment provided as part of the ORC portion of your August payment.</a:t>
            </a:r>
          </a:p>
          <a:p>
            <a:r>
              <a:rPr lang="en-US" altLang="en-US" dirty="0" smtClean="0"/>
              <a:t> </a:t>
            </a:r>
          </a:p>
          <a:p>
            <a:r>
              <a:rPr lang="en-US" altLang="en-US" dirty="0" smtClean="0"/>
              <a:t>With regard to health or disability insurance, the educational institution will accept documentation from your Tribe or IHS facility confirming that you are eligible for health care and/or contract for health care through our Indian health programs. If you find that the availability of health care services is inconvenient, you will be responsible for a separate health insurance policy (group or individual) while in school.</a:t>
            </a: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13D9B469-A1F2-426C-9393-938F6A352D8B}" type="slidenum">
              <a:rPr lang="en-US" altLang="en-US" sz="1200"/>
              <a:pPr eaLnBrk="1" hangingPunct="1"/>
              <a:t>12</a:t>
            </a:fld>
            <a:endParaRPr lang="en-US" altLang="en-US" sz="1200"/>
          </a:p>
        </p:txBody>
      </p:sp>
    </p:spTree>
    <p:extLst>
      <p:ext uri="{BB962C8B-B14F-4D97-AF65-F5344CB8AC3E}">
        <p14:creationId xmlns:p14="http://schemas.microsoft.com/office/powerpoint/2010/main" val="768724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Please take note of other items not covered by your scholarship including</a:t>
            </a:r>
            <a:r>
              <a:rPr lang="en-US" baseline="0" dirty="0" smtClean="0"/>
              <a:t>: membership dues for student societies and associations; academic terms attended prior to your scholarship award; uniforms; parking fines and credit card debt.</a:t>
            </a:r>
            <a:endParaRPr lang="en-US" dirty="0" smtClean="0"/>
          </a:p>
          <a:p>
            <a:endParaRPr lang="en-US" altLang="en-US" dirty="0" smtClean="0"/>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34CE0ACC-22C8-4E8F-A808-874969915430}" type="slidenum">
              <a:rPr lang="en-US" altLang="en-US" sz="1200"/>
              <a:pPr eaLnBrk="1" hangingPunct="1"/>
              <a:t>13</a:t>
            </a:fld>
            <a:endParaRPr lang="en-US" altLang="en-US" sz="1200"/>
          </a:p>
        </p:txBody>
      </p:sp>
    </p:spTree>
    <p:extLst>
      <p:ext uri="{BB962C8B-B14F-4D97-AF65-F5344CB8AC3E}">
        <p14:creationId xmlns:p14="http://schemas.microsoft.com/office/powerpoint/2010/main" val="695387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You must notify your Program Analyst immediately if you need to request a leave of absence during the current academic term or year. Please note that a leave of absence cannot last longer than a two-year period and you must update your status annually through the online application system during the scholarship extension application cycle. </a:t>
            </a: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71ECCB60-13BB-4285-A4BB-F9C9092FB9DD}" type="slidenum">
              <a:rPr lang="en-US" altLang="en-US" sz="1200"/>
              <a:pPr eaLnBrk="1" hangingPunct="1"/>
              <a:t>14</a:t>
            </a:fld>
            <a:endParaRPr lang="en-US" altLang="en-US" sz="1200"/>
          </a:p>
        </p:txBody>
      </p:sp>
    </p:spTree>
    <p:extLst>
      <p:ext uri="{BB962C8B-B14F-4D97-AF65-F5344CB8AC3E}">
        <p14:creationId xmlns:p14="http://schemas.microsoft.com/office/powerpoint/2010/main" val="961834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Our staff is ready to assist you. Please contact us at (301) 443-6197 </a:t>
            </a:r>
            <a:r>
              <a:rPr lang="en-US" altLang="en-US" smtClean="0"/>
              <a:t>or visit the </a:t>
            </a:r>
            <a:r>
              <a:rPr lang="en-US" altLang="en-US" dirty="0" smtClean="0"/>
              <a:t>Contact Us page at </a:t>
            </a:r>
            <a:r>
              <a:rPr lang="en-US" altLang="en-US" dirty="0" err="1" smtClean="0"/>
              <a:t>ihs.gov</a:t>
            </a:r>
            <a:r>
              <a:rPr lang="en-US" altLang="en-US" dirty="0" smtClean="0"/>
              <a:t>/scholarship/contact to find the email address you need.</a:t>
            </a:r>
          </a:p>
          <a:p>
            <a:pPr eaLnBrk="1" hangingPunct="1">
              <a:spcBef>
                <a:spcPct val="0"/>
              </a:spcBef>
            </a:pPr>
            <a:endParaRPr lang="en-US" altLang="en-US" dirty="0" smtClean="0"/>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6253E8A5-FF8D-46D9-92E7-2B072C32A1C6}" type="slidenum">
              <a:rPr lang="en-US" altLang="en-US" sz="1200"/>
              <a:pPr eaLnBrk="1" hangingPunct="1"/>
              <a:t>15</a:t>
            </a:fld>
            <a:endParaRPr lang="en-US" altLang="en-US" sz="1200"/>
          </a:p>
        </p:txBody>
      </p:sp>
    </p:spTree>
    <p:extLst>
      <p:ext uri="{BB962C8B-B14F-4D97-AF65-F5344CB8AC3E}">
        <p14:creationId xmlns:p14="http://schemas.microsoft.com/office/powerpoint/2010/main" val="1437786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Since 1955, the Indian Health Service has been at the forefront of providing health care in Native communities. As we’ve grown, our focus continues to center on addressing the health care needs of American Indians and Alaska Natives. Our mission:</a:t>
            </a:r>
            <a:r>
              <a:rPr lang="en-US" altLang="en-US" baseline="0" dirty="0" smtClean="0"/>
              <a:t> </a:t>
            </a:r>
            <a:r>
              <a:rPr lang="en-US" altLang="en-US" dirty="0" smtClean="0"/>
              <a:t>To raise the physical, mental, social and spiritual health of American Indians and Alaska Natives to the highest level.</a:t>
            </a:r>
          </a:p>
          <a:p>
            <a:r>
              <a:rPr lang="en-US" altLang="en-US" dirty="0" smtClean="0"/>
              <a:t> </a:t>
            </a:r>
          </a:p>
          <a:p>
            <a:r>
              <a:rPr lang="en-US" altLang="en-US" dirty="0" smtClean="0"/>
              <a:t>As an IHS scholarship recipient, you have agreed to support this mission as part of your journey from health profession student to health care provider. Your dedication to your studies and to this program are an important part of our success in providing quality health care to American Indians and Alaska Natives.</a:t>
            </a:r>
          </a:p>
        </p:txBody>
      </p:sp>
      <p:sp>
        <p:nvSpPr>
          <p:cNvPr id="81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FC5DAEA8-B87A-4119-B54C-98AF9AE70A6F}" type="slidenum">
              <a:rPr lang="en-US" altLang="en-US" sz="1200"/>
              <a:pPr eaLnBrk="1" hangingPunct="1"/>
              <a:t>2</a:t>
            </a:fld>
            <a:endParaRPr lang="en-US" altLang="en-US" sz="1200"/>
          </a:p>
        </p:txBody>
      </p:sp>
    </p:spTree>
    <p:extLst>
      <p:ext uri="{BB962C8B-B14F-4D97-AF65-F5344CB8AC3E}">
        <p14:creationId xmlns:p14="http://schemas.microsoft.com/office/powerpoint/2010/main" val="699588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S PGothic" pitchFamily="34" charset="-128"/>
                <a:cs typeface="MS PGothic" charset="0"/>
              </a:rPr>
              <a:t>IHS has a three-fold purpose, the tenets of which are intertwined and support</a:t>
            </a:r>
            <a:r>
              <a:rPr lang="en-US" sz="1200" kern="1200" baseline="0" dirty="0" smtClean="0">
                <a:solidFill>
                  <a:schemeClr val="tx1"/>
                </a:solidFill>
                <a:effectLst/>
                <a:latin typeface="+mn-lt"/>
                <a:ea typeface="MS PGothic" pitchFamily="34" charset="-128"/>
                <a:cs typeface="MS PGothic" charset="0"/>
              </a:rPr>
              <a:t> each other</a:t>
            </a:r>
            <a:r>
              <a:rPr lang="en-US" sz="1200" kern="1200" dirty="0" smtClean="0">
                <a:solidFill>
                  <a:schemeClr val="tx1"/>
                </a:solidFill>
                <a:effectLst/>
                <a:latin typeface="+mn-lt"/>
                <a:ea typeface="MS PGothic" pitchFamily="34" charset="-128"/>
                <a:cs typeface="MS PGothic" charset="0"/>
              </a:rPr>
              <a:t>. By helping students achieve their health education goals, we are providing health services to Native people and training future leaders of the Indian health system.</a:t>
            </a:r>
            <a:endParaRPr lang="en-US" sz="1200" kern="1200" dirty="0">
              <a:solidFill>
                <a:schemeClr val="tx1"/>
              </a:solidFill>
              <a:effectLst/>
              <a:latin typeface="+mn-lt"/>
              <a:ea typeface="MS PGothic" pitchFamily="34" charset="-128"/>
              <a:cs typeface="MS PGothic" charset="0"/>
            </a:endParaRP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6E95E869-E9C7-4C60-AAF0-5441B4397D70}" type="slidenum">
              <a:rPr lang="en-US" altLang="en-US" sz="1200"/>
              <a:pPr eaLnBrk="1" hangingPunct="1"/>
              <a:t>3</a:t>
            </a:fld>
            <a:endParaRPr lang="en-US" altLang="en-US" sz="1200"/>
          </a:p>
        </p:txBody>
      </p:sp>
    </p:spTree>
    <p:extLst>
      <p:ext uri="{BB962C8B-B14F-4D97-AF65-F5344CB8AC3E}">
        <p14:creationId xmlns:p14="http://schemas.microsoft.com/office/powerpoint/2010/main" val="514599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Scholarship Program Branch Chief,</a:t>
            </a:r>
            <a:r>
              <a:rPr lang="en-US" altLang="en-US" baseline="0" dirty="0" smtClean="0"/>
              <a:t> </a:t>
            </a:r>
            <a:r>
              <a:rPr lang="en-US" altLang="en-US" dirty="0" err="1" smtClean="0"/>
              <a:t>Reta</a:t>
            </a:r>
            <a:r>
              <a:rPr lang="en-US" altLang="en-US" dirty="0" smtClean="0"/>
              <a:t> Brewer, is supported by three full-time Program Analysts: Christopher</a:t>
            </a:r>
            <a:r>
              <a:rPr lang="en-US" altLang="en-US" baseline="0" dirty="0" smtClean="0"/>
              <a:t> Eagle Hawk</a:t>
            </a:r>
            <a:r>
              <a:rPr lang="en-US" altLang="en-US" dirty="0" smtClean="0"/>
              <a:t>, Eric Pinto and </a:t>
            </a:r>
            <a:r>
              <a:rPr lang="en-US" altLang="en-US" dirty="0" err="1" smtClean="0"/>
              <a:t>Vickye</a:t>
            </a:r>
            <a:r>
              <a:rPr lang="en-US" altLang="en-US" dirty="0" smtClean="0"/>
              <a:t> Santiago, as well as Staff Analyst</a:t>
            </a:r>
            <a:r>
              <a:rPr lang="en-US" altLang="en-US" smtClean="0"/>
              <a:t>, Gladys </a:t>
            </a:r>
            <a:r>
              <a:rPr lang="en-US" altLang="en-US" dirty="0" smtClean="0"/>
              <a:t>Hughes. Each scholarship recipient is assigned a Program Analyst according to his or her health profession degree program. The analysts’ job is to provide the</a:t>
            </a:r>
            <a:r>
              <a:rPr lang="en-US" altLang="en-US" baseline="0" dirty="0" smtClean="0"/>
              <a:t> </a:t>
            </a:r>
            <a:r>
              <a:rPr lang="en-US" altLang="en-US" dirty="0" smtClean="0"/>
              <a:t>day-to-day support necessary to help Preparatory or Pre-Graduate scholarship recipients successfully transition to Health Profession scholarship recipients.</a:t>
            </a:r>
          </a:p>
        </p:txBody>
      </p:sp>
      <p:sp>
        <p:nvSpPr>
          <p:cNvPr id="122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D1316A1E-94A2-4D67-B9CF-7E30F89DBD58}" type="slidenum">
              <a:rPr lang="en-US" altLang="en-US" sz="1200"/>
              <a:pPr eaLnBrk="1" hangingPunct="1"/>
              <a:t>4</a:t>
            </a:fld>
            <a:endParaRPr lang="en-US" altLang="en-US" sz="1200"/>
          </a:p>
        </p:txBody>
      </p:sp>
    </p:spTree>
    <p:extLst>
      <p:ext uri="{BB962C8B-B14F-4D97-AF65-F5344CB8AC3E}">
        <p14:creationId xmlns:p14="http://schemas.microsoft.com/office/powerpoint/2010/main" val="953687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IHS Scholarship Program has established a number of communication tools, including our website, Facebook page, eNewsletter series and handbooks to inform scholarship recipients of program policies and procedures, application requirements and deadlines, Extern Program opportunities and updated news and information. We recommend that you take advantage of these helpful tools to ensure that you meet your requirements as an IHS scholarship recipient.</a:t>
            </a:r>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AD6B489D-6E8B-4F52-AABF-192959375679}" type="slidenum">
              <a:rPr lang="en-US" altLang="en-US" sz="1200"/>
              <a:pPr eaLnBrk="1" hangingPunct="1"/>
              <a:t>5</a:t>
            </a:fld>
            <a:endParaRPr lang="en-US" altLang="en-US" sz="1200"/>
          </a:p>
        </p:txBody>
      </p:sp>
    </p:spTree>
    <p:extLst>
      <p:ext uri="{BB962C8B-B14F-4D97-AF65-F5344CB8AC3E}">
        <p14:creationId xmlns:p14="http://schemas.microsoft.com/office/powerpoint/2010/main" val="1960212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Our Preparatory and Pre-Graduate scholarships support students as they prepare to enter a health profession school. Preparatory scholarship recipients receive support in undergraduate and preparatory courses while Pre-Graduate scholarship recipients receive support in undergraduate courses leading to a bachelor’s degree in a pre-professional program. Selected degree programs must lead to a corresponding Health Professions scholarship degree program. For example, a Pre-Med degree program must provide the necessary qualifications for acceptance into medical school.</a:t>
            </a: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372EF3C7-F62C-4878-A9C7-2CE0F8C816F2}" type="slidenum">
              <a:rPr lang="en-US" altLang="en-US" sz="1200"/>
              <a:pPr eaLnBrk="1" hangingPunct="1"/>
              <a:t>6</a:t>
            </a:fld>
            <a:endParaRPr lang="en-US" altLang="en-US" sz="1200"/>
          </a:p>
        </p:txBody>
      </p:sp>
    </p:spTree>
    <p:extLst>
      <p:ext uri="{BB962C8B-B14F-4D97-AF65-F5344CB8AC3E}">
        <p14:creationId xmlns:p14="http://schemas.microsoft.com/office/powerpoint/2010/main" val="512459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smtClean="0"/>
              <a:t>You must meet these academic requirements to maintain your eligibility:</a:t>
            </a:r>
          </a:p>
          <a:p>
            <a:pPr marL="171450" indent="-171450">
              <a:buFont typeface="Arial"/>
              <a:buChar char="•"/>
              <a:defRPr/>
            </a:pPr>
            <a:r>
              <a:rPr lang="en-US" dirty="0" smtClean="0"/>
              <a:t>Be in good academic standing, with a minimum GPA of 2.0.</a:t>
            </a:r>
          </a:p>
          <a:p>
            <a:pPr marL="171450" indent="-171450">
              <a:buFont typeface="Arial" panose="020B0604020202020204" pitchFamily="34" charset="0"/>
              <a:buChar char="•"/>
              <a:defRPr/>
            </a:pPr>
            <a:r>
              <a:rPr lang="en-US" dirty="0" smtClean="0"/>
              <a:t>Be enrolled as a full-time or part-time student for each academic term.</a:t>
            </a:r>
          </a:p>
          <a:p>
            <a:pPr marL="171450" indent="-171450">
              <a:buFont typeface="Arial" panose="020B0604020202020204" pitchFamily="34" charset="0"/>
              <a:buChar char="•"/>
              <a:defRPr/>
            </a:pPr>
            <a:r>
              <a:rPr lang="en-US" dirty="0" smtClean="0"/>
              <a:t>Maintain your enrollment status throughout the current academic year.</a:t>
            </a:r>
          </a:p>
          <a:p>
            <a:pPr marL="171450" indent="-171450">
              <a:buFont typeface="Arial" panose="020B0604020202020204" pitchFamily="34" charset="0"/>
              <a:buChar char="•"/>
              <a:defRPr/>
            </a:pPr>
            <a:r>
              <a:rPr lang="en-US" dirty="0" smtClean="0"/>
              <a:t>Maintain the required hours to meet the graduation or completion-of-training date, as agreed to in your application.</a:t>
            </a:r>
          </a:p>
          <a:p>
            <a:pPr>
              <a:defRPr/>
            </a:pPr>
            <a:r>
              <a:rPr lang="en-US" dirty="0" smtClean="0"/>
              <a:t> </a:t>
            </a:r>
          </a:p>
          <a:p>
            <a:pPr>
              <a:defRPr/>
            </a:pPr>
            <a:r>
              <a:rPr lang="en-US" dirty="0" smtClean="0"/>
              <a:t>If you are having trouble maintaining eligibility, you must contact your Program Analyst immediately and submit the appropriate documentation outlining any issues you are experiencing.</a:t>
            </a:r>
            <a:endParaRPr lang="en-US" dirty="0"/>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8B713D0F-0778-4F53-A05E-8572C5B66D74}" type="slidenum">
              <a:rPr lang="en-US" altLang="en-US" sz="1200"/>
              <a:pPr eaLnBrk="1" hangingPunct="1"/>
              <a:t>7</a:t>
            </a:fld>
            <a:endParaRPr lang="en-US" altLang="en-US" sz="1200"/>
          </a:p>
        </p:txBody>
      </p:sp>
    </p:spTree>
    <p:extLst>
      <p:ext uri="{BB962C8B-B14F-4D97-AF65-F5344CB8AC3E}">
        <p14:creationId xmlns:p14="http://schemas.microsoft.com/office/powerpoint/2010/main" val="1501627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Recipients of either scholarship receive financial support from the IHS Scholarship Program through payment of tuition and required fees, including lab and health unit fees, as well as a stipend of no less than $1,500 a month if you are a full-time student or $750 a month if you are a part-time student, to assist with education and living expenses. IHS will cover only a basic parking permit as required to park on campus. You will be responsible for additional costs if you upgrade your permit to allow for parking closer to your classes.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r>
              <a:rPr lang="en-US" altLang="en-US" dirty="0" smtClean="0"/>
              <a:t>You will receive this stipend for a 10-month period,</a:t>
            </a:r>
            <a:r>
              <a:rPr lang="en-US" altLang="en-US" baseline="0" dirty="0" smtClean="0"/>
              <a:t> </a:t>
            </a:r>
            <a:r>
              <a:rPr lang="en-US" altLang="en-US" dirty="0" smtClean="0"/>
              <a:t>August 1 through May 31. Students who</a:t>
            </a:r>
            <a:r>
              <a:rPr lang="en-US" altLang="en-US" baseline="0" dirty="0" smtClean="0"/>
              <a:t> graduate or complete their prerequisite courses before May will not receive a stipend after their date of graduation or completion of courses.</a:t>
            </a:r>
          </a:p>
          <a:p>
            <a:endParaRPr lang="en-US" altLang="en-US" dirty="0" smtClean="0"/>
          </a:p>
          <a:p>
            <a:r>
              <a:rPr lang="en-US" altLang="en-US" dirty="0" smtClean="0"/>
              <a:t>You are required to complete the courses outlined on the Course Curriculum Verification form and the corresponding Curriculum for Major submitted when you applied for a scholarship. You must contact your program analyst immediately if you encounter any situations that result in you being unable to continue with your outlined curriculum. Any undocumented discrepancies between these forms and your official transcript can result in a loss of scholarship.</a:t>
            </a: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122373F3-97E2-40ED-9147-FB595604CD5E}" type="slidenum">
              <a:rPr lang="en-US" altLang="en-US" sz="1200"/>
              <a:pPr eaLnBrk="1" hangingPunct="1"/>
              <a:t>8</a:t>
            </a:fld>
            <a:endParaRPr lang="en-US" altLang="en-US" sz="1200"/>
          </a:p>
        </p:txBody>
      </p:sp>
    </p:spTree>
    <p:extLst>
      <p:ext uri="{BB962C8B-B14F-4D97-AF65-F5344CB8AC3E}">
        <p14:creationId xmlns:p14="http://schemas.microsoft.com/office/powerpoint/2010/main" val="623791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IHS Scholarship Program also provides up to $700 in financial support for summer school. You are required to submit a Summer School Request form to your Program Analyst no later than April 22.</a:t>
            </a: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8DA6DC7C-AAF9-49A5-A0C6-710FC4993CEC}" type="slidenum">
              <a:rPr lang="en-US" altLang="en-US" sz="1200"/>
              <a:pPr eaLnBrk="1" hangingPunct="1"/>
              <a:t>9</a:t>
            </a:fld>
            <a:endParaRPr lang="en-US" altLang="en-US" sz="1200"/>
          </a:p>
        </p:txBody>
      </p:sp>
    </p:spTree>
    <p:extLst>
      <p:ext uri="{BB962C8B-B14F-4D97-AF65-F5344CB8AC3E}">
        <p14:creationId xmlns:p14="http://schemas.microsoft.com/office/powerpoint/2010/main" val="471304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685800" y="3690667"/>
            <a:ext cx="7772400" cy="574498"/>
          </a:xfrm>
          <a:prstGeom prst="rect">
            <a:avLst/>
          </a:prstGeom>
        </p:spPr>
        <p:txBody>
          <a:bodyPr anchor="t"/>
          <a:lstStyle>
            <a:lvl1pPr algn="r">
              <a:defRPr sz="3000" b="0">
                <a:solidFill>
                  <a:srgbClr val="FFFFFF"/>
                </a:solidFill>
              </a:defRPr>
            </a:lvl1pPr>
          </a:lstStyle>
          <a:p>
            <a:r>
              <a:rPr lang="en-US" dirty="0" smtClean="0"/>
              <a:t>Click to edit Master title style</a:t>
            </a:r>
            <a:endParaRPr lang="en-US" dirty="0"/>
          </a:p>
        </p:txBody>
      </p:sp>
      <p:sp>
        <p:nvSpPr>
          <p:cNvPr id="5" name="Subtitle 2"/>
          <p:cNvSpPr>
            <a:spLocks noGrp="1"/>
          </p:cNvSpPr>
          <p:nvPr>
            <p:ph type="subTitle" idx="1"/>
          </p:nvPr>
        </p:nvSpPr>
        <p:spPr>
          <a:xfrm>
            <a:off x="685800" y="4322728"/>
            <a:ext cx="7772400" cy="459269"/>
          </a:xfrm>
          <a:prstGeom prst="rect">
            <a:avLst/>
          </a:prstGeom>
        </p:spPr>
        <p:txBody>
          <a:bodyPr/>
          <a:lstStyle>
            <a:lvl1pPr marL="0" indent="0" algn="r">
              <a:buNone/>
              <a:defRPr i="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8942591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228600" marR="0" indent="-228600" algn="l" defTabSz="457200" rtl="0" eaLnBrk="0" fontAlgn="base" latinLnBrk="0" hangingPunct="0">
              <a:lnSpc>
                <a:spcPct val="100000"/>
              </a:lnSpc>
              <a:spcBef>
                <a:spcPct val="20000"/>
              </a:spcBef>
              <a:spcAft>
                <a:spcPts val="400"/>
              </a:spcAft>
              <a:buClrTx/>
              <a:buSzTx/>
              <a:buFont typeface="Arial" charset="0"/>
              <a:buChar char="•"/>
              <a:tabLst/>
              <a:defRPr/>
            </a:lvl1pPr>
            <a:lvl2pPr marL="230188" indent="-230188">
              <a:defRPr/>
            </a:lvl2pPr>
            <a:lvl3pPr marL="457200" marR="0" indent="-228600" algn="l" defTabSz="457200" rtl="0" eaLnBrk="0" fontAlgn="base" latinLnBrk="0" hangingPunct="0">
              <a:lnSpc>
                <a:spcPct val="100000"/>
              </a:lnSpc>
              <a:spcBef>
                <a:spcPct val="20000"/>
              </a:spcBef>
              <a:spcAft>
                <a:spcPts val="400"/>
              </a:spcAft>
              <a:buClrTx/>
              <a:buSzTx/>
              <a:buFont typeface="Lucida Grande" charset="0"/>
              <a:buChar char="–"/>
              <a:tabLst/>
              <a:defRPr/>
            </a:lvl3pPr>
            <a:lvl4pPr marL="685800" marR="0" indent="-228600" algn="l" defTabSz="457200" rtl="0" eaLnBrk="0" fontAlgn="base" latinLnBrk="0" hangingPunct="0">
              <a:lnSpc>
                <a:spcPct val="100000"/>
              </a:lnSpc>
              <a:spcBef>
                <a:spcPct val="20000"/>
              </a:spcBef>
              <a:spcAft>
                <a:spcPct val="0"/>
              </a:spcAft>
              <a:buClrTx/>
              <a:buSzTx/>
              <a:buFont typeface="Lucida Grande" charset="0"/>
              <a:buChar char="»"/>
              <a:tabLst/>
              <a:defRPr/>
            </a:lvl4pPr>
          </a:lstStyle>
          <a:p>
            <a:pPr marL="228600" marR="0" lvl="0" indent="-228600" algn="l" defTabSz="457200" rtl="0" eaLnBrk="0" fontAlgn="base" latinLnBrk="0" hangingPunct="0">
              <a:lnSpc>
                <a:spcPct val="100000"/>
              </a:lnSpc>
              <a:spcBef>
                <a:spcPct val="20000"/>
              </a:spcBef>
              <a:spcAft>
                <a:spcPts val="400"/>
              </a:spcAft>
              <a:buClrTx/>
              <a:buSzTx/>
              <a:buFont typeface="Arial" charset="0"/>
              <a:buChar char="•"/>
              <a:tabLst/>
              <a:defRPr/>
            </a:pPr>
            <a:r>
              <a:rPr kumimoji="0" lang="en-US" sz="2300" b="0" i="0" u="none" strike="noStrike" kern="1200" cap="none" spc="-10" normalizeH="0" baseline="0" noProof="0" dirty="0" smtClean="0">
                <a:ln>
                  <a:noFill/>
                </a:ln>
                <a:solidFill>
                  <a:prstClr val="black"/>
                </a:solidFill>
                <a:effectLst/>
                <a:uLnTx/>
                <a:uFillTx/>
                <a:latin typeface="Arial"/>
                <a:ea typeface="Geneva" charset="0"/>
                <a:cs typeface="Arial"/>
              </a:rPr>
              <a:t>Click to edit Master text styles</a:t>
            </a:r>
          </a:p>
          <a:p>
            <a:pPr marL="457200" marR="0" lvl="2" indent="-228600" algn="l" defTabSz="457200" rtl="0" eaLnBrk="0" fontAlgn="base" latinLnBrk="0" hangingPunct="0">
              <a:lnSpc>
                <a:spcPct val="100000"/>
              </a:lnSpc>
              <a:spcBef>
                <a:spcPct val="20000"/>
              </a:spcBef>
              <a:spcAft>
                <a:spcPts val="400"/>
              </a:spcAft>
              <a:buClrTx/>
              <a:buSzTx/>
              <a:buFont typeface="Lucida Grande" charset="0"/>
              <a:buChar char="–"/>
              <a:tabLst/>
              <a:defRPr/>
            </a:pPr>
            <a:r>
              <a:rPr kumimoji="0" lang="en-US" sz="2100" b="0" i="0" u="none" strike="noStrike" kern="1200" cap="none" spc="-10" normalizeH="0" baseline="0" noProof="0" dirty="0" smtClean="0">
                <a:ln>
                  <a:noFill/>
                </a:ln>
                <a:solidFill>
                  <a:prstClr val="black"/>
                </a:solidFill>
                <a:effectLst/>
                <a:uLnTx/>
                <a:uFillTx/>
                <a:latin typeface="Arial"/>
                <a:ea typeface="Geneva" charset="0"/>
                <a:cs typeface="Arial"/>
              </a:rPr>
              <a:t>Second level</a:t>
            </a:r>
          </a:p>
          <a:p>
            <a:pPr marL="685800" marR="0" lvl="3" indent="-228600" algn="l" defTabSz="457200" rtl="0" eaLnBrk="0" fontAlgn="base" latinLnBrk="0" hangingPunct="0">
              <a:lnSpc>
                <a:spcPct val="100000"/>
              </a:lnSpc>
              <a:spcBef>
                <a:spcPct val="20000"/>
              </a:spcBef>
              <a:spcAft>
                <a:spcPct val="0"/>
              </a:spcAft>
              <a:buClrTx/>
              <a:buSzTx/>
              <a:buFont typeface="Lucida Grande" charset="0"/>
              <a:buChar char="»"/>
              <a:tabLst/>
              <a:defRPr/>
            </a:pPr>
            <a:r>
              <a:rPr kumimoji="0" lang="en-US" sz="2100" b="0" i="0" u="none" strike="noStrike" kern="1200" cap="none" spc="0" normalizeH="0" baseline="0" noProof="0" dirty="0" smtClean="0">
                <a:ln>
                  <a:noFill/>
                </a:ln>
                <a:solidFill>
                  <a:prstClr val="black"/>
                </a:solidFill>
                <a:effectLst/>
                <a:uLnTx/>
                <a:uFillTx/>
                <a:latin typeface="Arial"/>
                <a:ea typeface="Geneva" charset="0"/>
                <a:cs typeface="Arial"/>
              </a:rPr>
              <a:t>Third level</a:t>
            </a:r>
          </a:p>
        </p:txBody>
      </p:sp>
    </p:spTree>
    <p:extLst>
      <p:ext uri="{BB962C8B-B14F-4D97-AF65-F5344CB8AC3E}">
        <p14:creationId xmlns:p14="http://schemas.microsoft.com/office/powerpoint/2010/main" val="15502999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age">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3"/>
          <p:cNvSpPr>
            <a:spLocks noGrp="1"/>
          </p:cNvSpPr>
          <p:nvPr>
            <p:ph type="title"/>
          </p:nvPr>
        </p:nvSpPr>
        <p:spPr>
          <a:xfrm>
            <a:off x="2431600" y="3200400"/>
            <a:ext cx="6400800" cy="457200"/>
          </a:xfrm>
        </p:spPr>
        <p:txBody>
          <a:bodyPr anchor="ctr"/>
          <a:lstStyle>
            <a:lvl1pPr algn="ctr">
              <a:defRPr sz="3600" b="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290340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p>
        </p:txBody>
      </p:sp>
      <p:sp>
        <p:nvSpPr>
          <p:cNvPr id="3" name="Text Placeholder 2"/>
          <p:cNvSpPr>
            <a:spLocks noGrp="1"/>
          </p:cNvSpPr>
          <p:nvPr>
            <p:ph type="body" idx="1"/>
          </p:nvPr>
        </p:nvSpPr>
        <p:spPr>
          <a:xfrm>
            <a:off x="457200" y="1400175"/>
            <a:ext cx="8229600" cy="4416425"/>
          </a:xfrm>
          <a:prstGeom prst="rect">
            <a:avLst/>
          </a:prstGeom>
        </p:spPr>
        <p:txBody>
          <a:bodyPr vert="horz" lIns="0" tIns="0" rIns="0" bIns="0" rtlCol="0">
            <a:noAutofit/>
          </a:bodyPr>
          <a:lstStyle/>
          <a:p>
            <a:pPr marL="228600" marR="0" lvl="0" indent="-228600" algn="l" defTabSz="457200" rtl="0" eaLnBrk="0" fontAlgn="base" latinLnBrk="0" hangingPunct="0">
              <a:lnSpc>
                <a:spcPct val="100000"/>
              </a:lnSpc>
              <a:spcBef>
                <a:spcPct val="20000"/>
              </a:spcBef>
              <a:spcAft>
                <a:spcPts val="400"/>
              </a:spcAft>
              <a:buClrTx/>
              <a:buSzTx/>
              <a:buFont typeface="Arial" charset="0"/>
              <a:buChar char="•"/>
              <a:tabLst/>
              <a:defRPr/>
            </a:pPr>
            <a:r>
              <a:rPr kumimoji="0" lang="en-US" sz="2300" b="0" i="0" u="none" strike="noStrike" kern="1200" cap="none" spc="-10" normalizeH="0" baseline="0" noProof="0" dirty="0" smtClean="0">
                <a:ln>
                  <a:noFill/>
                </a:ln>
                <a:solidFill>
                  <a:prstClr val="black"/>
                </a:solidFill>
                <a:effectLst/>
                <a:uLnTx/>
                <a:uFillTx/>
                <a:latin typeface="Arial"/>
                <a:ea typeface="Geneva" charset="0"/>
                <a:cs typeface="Arial"/>
              </a:rPr>
              <a:t>Click to edit Master text styles</a:t>
            </a:r>
          </a:p>
          <a:p>
            <a:pPr marL="457200" marR="0" lvl="2" indent="-228600" algn="l" defTabSz="457200" rtl="0" eaLnBrk="0" fontAlgn="base" latinLnBrk="0" hangingPunct="0">
              <a:lnSpc>
                <a:spcPct val="100000"/>
              </a:lnSpc>
              <a:spcBef>
                <a:spcPct val="20000"/>
              </a:spcBef>
              <a:spcAft>
                <a:spcPts val="400"/>
              </a:spcAft>
              <a:buClrTx/>
              <a:buSzTx/>
              <a:buFont typeface="Lucida Grande" charset="0"/>
              <a:buChar char="–"/>
              <a:tabLst/>
              <a:defRPr/>
            </a:pPr>
            <a:r>
              <a:rPr kumimoji="0" lang="en-US" sz="2100" b="0" i="0" u="none" strike="noStrike" kern="1200" cap="none" spc="-10" normalizeH="0" baseline="0" noProof="0" dirty="0" smtClean="0">
                <a:ln>
                  <a:noFill/>
                </a:ln>
                <a:solidFill>
                  <a:prstClr val="black"/>
                </a:solidFill>
                <a:effectLst/>
                <a:uLnTx/>
                <a:uFillTx/>
                <a:latin typeface="Arial"/>
                <a:ea typeface="Geneva" charset="0"/>
                <a:cs typeface="Arial"/>
              </a:rPr>
              <a:t>Second level</a:t>
            </a:r>
          </a:p>
          <a:p>
            <a:pPr marL="685800" marR="0" lvl="3" indent="-228600" algn="l" defTabSz="457200" rtl="0" eaLnBrk="0" fontAlgn="base" latinLnBrk="0" hangingPunct="0">
              <a:lnSpc>
                <a:spcPct val="100000"/>
              </a:lnSpc>
              <a:spcBef>
                <a:spcPct val="20000"/>
              </a:spcBef>
              <a:spcAft>
                <a:spcPct val="0"/>
              </a:spcAft>
              <a:buClrTx/>
              <a:buSzTx/>
              <a:buFont typeface="Lucida Grande" charset="0"/>
              <a:buChar char="»"/>
              <a:tabLst/>
              <a:defRPr/>
            </a:pPr>
            <a:r>
              <a:rPr kumimoji="0" lang="en-US" sz="2100" b="0" i="0" u="none" strike="noStrike" kern="1200" cap="none" spc="0" normalizeH="0" baseline="0" noProof="0" dirty="0" smtClean="0">
                <a:ln>
                  <a:noFill/>
                </a:ln>
                <a:solidFill>
                  <a:prstClr val="black"/>
                </a:solidFill>
                <a:effectLst/>
                <a:uLnTx/>
                <a:uFillTx/>
                <a:latin typeface="Arial"/>
                <a:ea typeface="Geneva" charset="0"/>
                <a:cs typeface="Arial"/>
              </a:rPr>
              <a:t>Third level</a:t>
            </a:r>
          </a:p>
        </p:txBody>
      </p:sp>
      <p:pic>
        <p:nvPicPr>
          <p:cNvPr id="1028" name="Picture 1"/>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427788"/>
            <a:ext cx="91440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0" r:id="rId1"/>
    <p:sldLayoutId id="2147483859" r:id="rId2"/>
    <p:sldLayoutId id="2147483861" r:id="rId3"/>
  </p:sldLayoutIdLst>
  <p:timing>
    <p:tnLst>
      <p:par>
        <p:cTn id="1" dur="indefinite" restart="never" nodeType="tmRoot"/>
      </p:par>
    </p:tnLst>
  </p:timing>
  <p:txStyles>
    <p:titleStyle>
      <a:lvl1pPr algn="l" defTabSz="457200" rtl="0" eaLnBrk="0" fontAlgn="base" hangingPunct="0">
        <a:spcBef>
          <a:spcPct val="0"/>
        </a:spcBef>
        <a:spcAft>
          <a:spcPct val="0"/>
        </a:spcAft>
        <a:defRPr sz="3200" b="1" kern="1200">
          <a:solidFill>
            <a:srgbClr val="875800"/>
          </a:solidFill>
          <a:latin typeface="Arial"/>
          <a:ea typeface="Geneva" charset="0"/>
          <a:cs typeface="Arial"/>
        </a:defRPr>
      </a:lvl1pPr>
      <a:lvl2pPr algn="l" defTabSz="457200" rtl="0" eaLnBrk="0" fontAlgn="base" hangingPunct="0">
        <a:spcBef>
          <a:spcPct val="0"/>
        </a:spcBef>
        <a:spcAft>
          <a:spcPct val="0"/>
        </a:spcAft>
        <a:defRPr sz="3200" b="1">
          <a:solidFill>
            <a:srgbClr val="875800"/>
          </a:solidFill>
          <a:latin typeface="Arial" charset="0"/>
          <a:ea typeface="Geneva" charset="0"/>
          <a:cs typeface="Arial" pitchFamily="34" charset="0"/>
        </a:defRPr>
      </a:lvl2pPr>
      <a:lvl3pPr algn="l" defTabSz="457200" rtl="0" eaLnBrk="0" fontAlgn="base" hangingPunct="0">
        <a:spcBef>
          <a:spcPct val="0"/>
        </a:spcBef>
        <a:spcAft>
          <a:spcPct val="0"/>
        </a:spcAft>
        <a:defRPr sz="3200" b="1">
          <a:solidFill>
            <a:srgbClr val="875800"/>
          </a:solidFill>
          <a:latin typeface="Arial" charset="0"/>
          <a:ea typeface="Geneva" charset="0"/>
          <a:cs typeface="Arial" pitchFamily="34" charset="0"/>
        </a:defRPr>
      </a:lvl3pPr>
      <a:lvl4pPr algn="l" defTabSz="457200" rtl="0" eaLnBrk="0" fontAlgn="base" hangingPunct="0">
        <a:spcBef>
          <a:spcPct val="0"/>
        </a:spcBef>
        <a:spcAft>
          <a:spcPct val="0"/>
        </a:spcAft>
        <a:defRPr sz="3200" b="1">
          <a:solidFill>
            <a:srgbClr val="875800"/>
          </a:solidFill>
          <a:latin typeface="Arial" charset="0"/>
          <a:ea typeface="Geneva" charset="0"/>
          <a:cs typeface="Arial" pitchFamily="34" charset="0"/>
        </a:defRPr>
      </a:lvl4pPr>
      <a:lvl5pPr algn="l" defTabSz="457200" rtl="0" eaLnBrk="0" fontAlgn="base" hangingPunct="0">
        <a:spcBef>
          <a:spcPct val="0"/>
        </a:spcBef>
        <a:spcAft>
          <a:spcPct val="0"/>
        </a:spcAft>
        <a:defRPr sz="3200" b="1">
          <a:solidFill>
            <a:srgbClr val="875800"/>
          </a:solidFill>
          <a:latin typeface="Arial" charset="0"/>
          <a:ea typeface="Geneva" charset="0"/>
          <a:cs typeface="Arial" pitchFamily="34" charset="0"/>
        </a:defRPr>
      </a:lvl5pPr>
      <a:lvl6pPr marL="457200" algn="l" defTabSz="457200" rtl="0" fontAlgn="base">
        <a:spcBef>
          <a:spcPct val="0"/>
        </a:spcBef>
        <a:spcAft>
          <a:spcPct val="0"/>
        </a:spcAft>
        <a:defRPr sz="3200" b="1">
          <a:solidFill>
            <a:srgbClr val="955219"/>
          </a:solidFill>
          <a:latin typeface="Arial" charset="0"/>
          <a:ea typeface="Geneva" charset="0"/>
        </a:defRPr>
      </a:lvl6pPr>
      <a:lvl7pPr marL="914400" algn="l" defTabSz="457200" rtl="0" fontAlgn="base">
        <a:spcBef>
          <a:spcPct val="0"/>
        </a:spcBef>
        <a:spcAft>
          <a:spcPct val="0"/>
        </a:spcAft>
        <a:defRPr sz="3200" b="1">
          <a:solidFill>
            <a:srgbClr val="955219"/>
          </a:solidFill>
          <a:latin typeface="Arial" charset="0"/>
          <a:ea typeface="Geneva" charset="0"/>
        </a:defRPr>
      </a:lvl7pPr>
      <a:lvl8pPr marL="1371600" algn="l" defTabSz="457200" rtl="0" fontAlgn="base">
        <a:spcBef>
          <a:spcPct val="0"/>
        </a:spcBef>
        <a:spcAft>
          <a:spcPct val="0"/>
        </a:spcAft>
        <a:defRPr sz="3200" b="1">
          <a:solidFill>
            <a:srgbClr val="955219"/>
          </a:solidFill>
          <a:latin typeface="Arial" charset="0"/>
          <a:ea typeface="Geneva" charset="0"/>
        </a:defRPr>
      </a:lvl8pPr>
      <a:lvl9pPr marL="1828800" algn="l" defTabSz="457200" rtl="0" fontAlgn="base">
        <a:spcBef>
          <a:spcPct val="0"/>
        </a:spcBef>
        <a:spcAft>
          <a:spcPct val="0"/>
        </a:spcAft>
        <a:defRPr sz="3200" b="1">
          <a:solidFill>
            <a:srgbClr val="955219"/>
          </a:solidFill>
          <a:latin typeface="Arial" charset="0"/>
          <a:ea typeface="Geneva" charset="0"/>
        </a:defRPr>
      </a:lvl9pPr>
    </p:titleStyle>
    <p:bodyStyle>
      <a:lvl1pPr marL="228600" marR="0" indent="-228600" algn="l" defTabSz="457200" rtl="0" eaLnBrk="0" fontAlgn="base" latinLnBrk="0" hangingPunct="0">
        <a:lnSpc>
          <a:spcPct val="100000"/>
        </a:lnSpc>
        <a:spcBef>
          <a:spcPct val="20000"/>
        </a:spcBef>
        <a:spcAft>
          <a:spcPts val="400"/>
        </a:spcAft>
        <a:buClrTx/>
        <a:buSzTx/>
        <a:buFont typeface="Arial" charset="0"/>
        <a:buChar char="•"/>
        <a:tabLst/>
        <a:defRPr sz="2300" kern="1200" spc="-10">
          <a:solidFill>
            <a:schemeClr val="tx1"/>
          </a:solidFill>
          <a:latin typeface="Arial"/>
          <a:ea typeface="Geneva" charset="0"/>
          <a:cs typeface="Arial"/>
        </a:defRPr>
      </a:lvl1pPr>
      <a:lvl2pPr marL="228600" indent="-228600" algn="l" defTabSz="457200" rtl="0" eaLnBrk="0" fontAlgn="base" hangingPunct="0">
        <a:spcBef>
          <a:spcPts val="300"/>
        </a:spcBef>
        <a:spcAft>
          <a:spcPct val="0"/>
        </a:spcAft>
        <a:buFont typeface="Arial" pitchFamily="34" charset="0"/>
        <a:buChar char="•"/>
        <a:defRPr sz="2300" kern="1200" spc="-10">
          <a:solidFill>
            <a:schemeClr val="tx1"/>
          </a:solidFill>
          <a:latin typeface="Arial"/>
          <a:ea typeface="Geneva" charset="0"/>
          <a:cs typeface="Arial"/>
        </a:defRPr>
      </a:lvl2pPr>
      <a:lvl3pPr marL="457200" marR="0" indent="-228600" algn="l" defTabSz="457200" rtl="0" eaLnBrk="0" fontAlgn="base" latinLnBrk="0" hangingPunct="0">
        <a:lnSpc>
          <a:spcPct val="100000"/>
        </a:lnSpc>
        <a:spcBef>
          <a:spcPct val="20000"/>
        </a:spcBef>
        <a:spcAft>
          <a:spcPts val="400"/>
        </a:spcAft>
        <a:buClrTx/>
        <a:buSzTx/>
        <a:buFont typeface="Lucida Grande" charset="0"/>
        <a:buChar char="–"/>
        <a:tabLst/>
        <a:defRPr sz="2100" kern="1200" spc="-10">
          <a:solidFill>
            <a:schemeClr val="tx1"/>
          </a:solidFill>
          <a:latin typeface="Arial"/>
          <a:ea typeface="Geneva" charset="0"/>
          <a:cs typeface="Arial"/>
        </a:defRPr>
      </a:lvl3pPr>
      <a:lvl4pPr marL="685800" marR="0" indent="-228600" algn="l" defTabSz="457200" rtl="0" eaLnBrk="0" fontAlgn="base" latinLnBrk="0" hangingPunct="0">
        <a:lnSpc>
          <a:spcPct val="100000"/>
        </a:lnSpc>
        <a:spcBef>
          <a:spcPct val="20000"/>
        </a:spcBef>
        <a:spcAft>
          <a:spcPct val="0"/>
        </a:spcAft>
        <a:buClrTx/>
        <a:buSzTx/>
        <a:buFont typeface="Lucida Grande" charset="0"/>
        <a:buChar char="»"/>
        <a:tabLst/>
        <a:defRPr sz="2000" kern="1200">
          <a:solidFill>
            <a:srgbClr val="6A7973"/>
          </a:solidFill>
          <a:latin typeface="Arial"/>
          <a:ea typeface="Geneva" charset="0"/>
          <a:cs typeface="Arial"/>
        </a:defRPr>
      </a:lvl4pPr>
      <a:lvl5pPr marL="1828800" algn="l" defTabSz="457200" rtl="0" eaLnBrk="0" fontAlgn="base" hangingPunct="0">
        <a:spcBef>
          <a:spcPct val="20000"/>
        </a:spcBef>
        <a:spcAft>
          <a:spcPct val="0"/>
        </a:spcAft>
        <a:buFont typeface="Arial" pitchFamily="34" charset="0"/>
        <a:defRPr sz="2000" kern="1200">
          <a:solidFill>
            <a:srgbClr val="6A7973"/>
          </a:solidFill>
          <a:latin typeface="Arial"/>
          <a:ea typeface="Geneva"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ihs.gov/scholarship/contact/programanalysts" TargetMode="External"/><Relationship Id="rId7" Type="http://schemas.openxmlformats.org/officeDocument/2006/relationships/hyperlink" Target="https://www.facebook.com/IHSScholarshipProgra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ihs.gov/scholarship" TargetMode="External"/><Relationship Id="rId5" Type="http://schemas.openxmlformats.org/officeDocument/2006/relationships/hyperlink" Target="http://www.ihs.gov/scholarship/contact/disciplinechiefs/" TargetMode="External"/><Relationship Id="rId4" Type="http://schemas.openxmlformats.org/officeDocument/2006/relationships/hyperlink" Target="http://www.ihs.gov/scholarship/contact/areascholarshipcoordinator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ihs.gov/scholarshi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ihs.gov/scholarship/programresources" TargetMode="External"/><Relationship Id="rId4" Type="http://schemas.openxmlformats.org/officeDocument/2006/relationships/hyperlink" Target="http://www.facebook.com/IHSScholarshipProgra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ctrTitle"/>
          </p:nvPr>
        </p:nvSpPr>
        <p:spPr>
          <a:xfrm>
            <a:off x="685800" y="3690938"/>
            <a:ext cx="7772400" cy="574675"/>
          </a:xfrm>
        </p:spPr>
        <p:txBody>
          <a:bodyPr/>
          <a:lstStyle/>
          <a:p>
            <a:r>
              <a:rPr lang="en-US" altLang="en-US" dirty="0" smtClean="0">
                <a:latin typeface="Arial" pitchFamily="34" charset="0"/>
                <a:ea typeface="Geneva" pitchFamily="126" charset="-128"/>
              </a:rPr>
              <a:t>Preparatory and Pre-Graduate Scholarships</a:t>
            </a:r>
          </a:p>
        </p:txBody>
      </p:sp>
      <p:sp>
        <p:nvSpPr>
          <p:cNvPr id="3" name="Subtitle 2"/>
          <p:cNvSpPr>
            <a:spLocks noGrp="1"/>
          </p:cNvSpPr>
          <p:nvPr>
            <p:ph type="subTitle" idx="1"/>
          </p:nvPr>
        </p:nvSpPr>
        <p:spPr>
          <a:xfrm>
            <a:off x="685800" y="4322763"/>
            <a:ext cx="7772400" cy="458787"/>
          </a:xfrm>
        </p:spPr>
        <p:txBody>
          <a:bodyPr/>
          <a:lstStyle/>
          <a:p>
            <a:pPr>
              <a:defRPr/>
            </a:pPr>
            <a:r>
              <a:rPr lang="en-US" dirty="0"/>
              <a:t>Recipient </a:t>
            </a:r>
            <a:r>
              <a:rPr lang="en-US" dirty="0" smtClean="0"/>
              <a:t>Orientation</a:t>
            </a:r>
          </a:p>
          <a:p>
            <a:pPr>
              <a:defRPr/>
            </a:pPr>
            <a:r>
              <a:rPr lang="en-US" dirty="0" smtClean="0"/>
              <a:t>Overview</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altLang="en-US" dirty="0" smtClean="0">
                <a:latin typeface="Arial" pitchFamily="34" charset="0"/>
                <a:ea typeface="Geneva" pitchFamily="126" charset="-128"/>
              </a:rPr>
              <a:t>Tuition Payment</a:t>
            </a:r>
          </a:p>
        </p:txBody>
      </p:sp>
      <p:sp>
        <p:nvSpPr>
          <p:cNvPr id="3" name="Content Placeholder 2"/>
          <p:cNvSpPr>
            <a:spLocks noGrp="1"/>
          </p:cNvSpPr>
          <p:nvPr>
            <p:ph idx="1"/>
          </p:nvPr>
        </p:nvSpPr>
        <p:spPr/>
        <p:txBody>
          <a:bodyPr wrap="square" numCol="1" anchor="t" anchorCtr="0" compatLnSpc="1">
            <a:prstTxWarp prst="textNoShape">
              <a:avLst/>
            </a:prstTxWarp>
          </a:bodyPr>
          <a:lstStyle/>
          <a:p>
            <a:r>
              <a:rPr lang="en-US" altLang="en-US" dirty="0" smtClean="0">
                <a:latin typeface="Arial" pitchFamily="34" charset="0"/>
                <a:ea typeface="Geneva" pitchFamily="126" charset="-128"/>
              </a:rPr>
              <a:t>IHS pays tuition directly to the institution. Recipients must provide the bursar</a:t>
            </a:r>
            <a:r>
              <a:rPr lang="ja-JP" altLang="en-US" dirty="0" smtClean="0">
                <a:latin typeface="Arial" pitchFamily="34" charset="0"/>
                <a:ea typeface="Geneva" pitchFamily="126" charset="-128"/>
              </a:rPr>
              <a:t>’</a:t>
            </a:r>
            <a:r>
              <a:rPr lang="en-US" altLang="ja-JP" dirty="0" smtClean="0">
                <a:latin typeface="Arial" pitchFamily="34" charset="0"/>
                <a:ea typeface="Geneva" pitchFamily="126" charset="-128"/>
              </a:rPr>
              <a:t>s office with a copy of their scholarship award letter notifying the institution of their IHS scholarship. </a:t>
            </a:r>
          </a:p>
          <a:p>
            <a:r>
              <a:rPr lang="en-US" altLang="en-US" dirty="0" smtClean="0">
                <a:latin typeface="Arial" pitchFamily="34" charset="0"/>
                <a:ea typeface="Geneva" pitchFamily="126" charset="-128"/>
              </a:rPr>
              <a:t>Recipients may decline all other scholarship or grant awards to take advantage of the full financial aid package provided. </a:t>
            </a:r>
          </a:p>
          <a:p>
            <a:r>
              <a:rPr lang="en-US" altLang="en-US" dirty="0" smtClean="0">
                <a:latin typeface="Arial" pitchFamily="34" charset="0"/>
                <a:ea typeface="Geneva" pitchFamily="126" charset="-128"/>
              </a:rPr>
              <a:t>IHS will deduct the total of other accepted scholarships or grants from the institution invoice and pay only the remaining portion, unless the other scholarships or grants specifically state they may not be used for tuition and fees.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altLang="en-US" dirty="0">
                <a:latin typeface="Arial" pitchFamily="34" charset="0"/>
                <a:ea typeface="Geneva" pitchFamily="126" charset="-128"/>
              </a:rPr>
              <a:t>Education Expenses — Costs Covered</a:t>
            </a:r>
            <a:endParaRPr lang="en-US" altLang="en-US" dirty="0" smtClean="0">
              <a:latin typeface="Arial" pitchFamily="34" charset="0"/>
              <a:ea typeface="Geneva" pitchFamily="126" charset="-128"/>
            </a:endParaRPr>
          </a:p>
        </p:txBody>
      </p:sp>
      <p:sp>
        <p:nvSpPr>
          <p:cNvPr id="3" name="Content Placeholder 2"/>
          <p:cNvSpPr>
            <a:spLocks noGrp="1"/>
          </p:cNvSpPr>
          <p:nvPr>
            <p:ph idx="1"/>
          </p:nvPr>
        </p:nvSpPr>
        <p:spPr>
          <a:xfrm>
            <a:off x="457200" y="1400175"/>
            <a:ext cx="8432800" cy="4679950"/>
          </a:xfrm>
        </p:spPr>
        <p:txBody>
          <a:bodyPr wrap="square" numCol="1" anchor="t" anchorCtr="0" compatLnSpc="1">
            <a:prstTxWarp prst="textNoShape">
              <a:avLst/>
            </a:prstTxWarp>
          </a:bodyPr>
          <a:lstStyle/>
          <a:p>
            <a:pPr marL="0" lvl="0" indent="0">
              <a:buNone/>
            </a:pPr>
            <a:r>
              <a:rPr lang="en-US" altLang="en-US" sz="2200" dirty="0">
                <a:solidFill>
                  <a:prstClr val="black"/>
                </a:solidFill>
                <a:latin typeface="Arial" pitchFamily="34" charset="0"/>
                <a:ea typeface="Geneva" pitchFamily="126" charset="-128"/>
              </a:rPr>
              <a:t>IHS will pay for the following items included in your August payment:</a:t>
            </a:r>
          </a:p>
          <a:p>
            <a:pPr marL="225425" lvl="0" indent="-225425"/>
            <a:r>
              <a:rPr lang="en-US" altLang="en-US" sz="2200" dirty="0">
                <a:solidFill>
                  <a:prstClr val="black"/>
                </a:solidFill>
                <a:latin typeface="Arial" pitchFamily="34" charset="0"/>
                <a:ea typeface="Geneva" pitchFamily="126" charset="-128"/>
              </a:rPr>
              <a:t>School-required books, laboratory expenses and other miscellaneous educational expenses. </a:t>
            </a:r>
          </a:p>
          <a:p>
            <a:pPr marL="0" lvl="0" indent="0">
              <a:buNone/>
            </a:pPr>
            <a:r>
              <a:rPr lang="en-US" altLang="en-US" sz="2200" dirty="0">
                <a:solidFill>
                  <a:prstClr val="black"/>
                </a:solidFill>
                <a:latin typeface="Arial" pitchFamily="34" charset="0"/>
                <a:ea typeface="Geneva" pitchFamily="126" charset="-128"/>
              </a:rPr>
              <a:t>You will also receive a one-time payment for: </a:t>
            </a:r>
          </a:p>
          <a:p>
            <a:pPr lvl="0"/>
            <a:r>
              <a:rPr lang="en-US" altLang="en-US" sz="2200" dirty="0">
                <a:solidFill>
                  <a:prstClr val="black"/>
                </a:solidFill>
                <a:latin typeface="Arial" pitchFamily="34" charset="0"/>
                <a:ea typeface="Geneva" pitchFamily="126" charset="-128"/>
              </a:rPr>
              <a:t>Tutorial services — IHS will include $400 (full time) or $200 </a:t>
            </a:r>
            <a:br>
              <a:rPr lang="en-US" altLang="en-US" sz="2200" dirty="0">
                <a:solidFill>
                  <a:prstClr val="black"/>
                </a:solidFill>
                <a:latin typeface="Arial" pitchFamily="34" charset="0"/>
                <a:ea typeface="Geneva" pitchFamily="126" charset="-128"/>
              </a:rPr>
            </a:br>
            <a:r>
              <a:rPr lang="en-US" altLang="en-US" sz="2200" dirty="0">
                <a:solidFill>
                  <a:prstClr val="black"/>
                </a:solidFill>
                <a:latin typeface="Arial" pitchFamily="34" charset="0"/>
                <a:ea typeface="Geneva" pitchFamily="126" charset="-128"/>
              </a:rPr>
              <a:t>(part time) to assist with tutorial services or licensure/board certification preparatory classes. </a:t>
            </a:r>
          </a:p>
          <a:p>
            <a:pPr lvl="0"/>
            <a:r>
              <a:rPr lang="en-US" altLang="en-US" sz="2200" dirty="0">
                <a:solidFill>
                  <a:prstClr val="black"/>
                </a:solidFill>
                <a:latin typeface="Arial" pitchFamily="34" charset="0"/>
                <a:ea typeface="Geneva" pitchFamily="126" charset="-128"/>
              </a:rPr>
              <a:t>Travel expenses — $300 to offset travel expenses to and from school for the year.</a:t>
            </a:r>
          </a:p>
          <a:p>
            <a:pPr marL="225425" lvl="0" indent="-225425"/>
            <a:r>
              <a:rPr lang="en-US" altLang="en-US" sz="2200" dirty="0">
                <a:solidFill>
                  <a:prstClr val="black"/>
                </a:solidFill>
                <a:latin typeface="Arial" pitchFamily="34" charset="0"/>
                <a:ea typeface="Geneva" pitchFamily="126" charset="-128"/>
              </a:rPr>
              <a:t>Post office box rental — $35 to offset the expense for a post </a:t>
            </a:r>
            <a:br>
              <a:rPr lang="en-US" altLang="en-US" sz="2200" dirty="0">
                <a:solidFill>
                  <a:prstClr val="black"/>
                </a:solidFill>
                <a:latin typeface="Arial" pitchFamily="34" charset="0"/>
                <a:ea typeface="Geneva" pitchFamily="126" charset="-128"/>
              </a:rPr>
            </a:br>
            <a:r>
              <a:rPr lang="en-US" altLang="en-US" sz="2200" dirty="0">
                <a:solidFill>
                  <a:prstClr val="black"/>
                </a:solidFill>
                <a:latin typeface="Arial" pitchFamily="34" charset="0"/>
                <a:ea typeface="Geneva" pitchFamily="126" charset="-128"/>
              </a:rPr>
              <a:t>office box rental.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Photo of IHS Scholarship Recipient"/>
          <p:cNvPicPr>
            <a:picLocks noChangeAspect="1"/>
          </p:cNvPicPr>
          <p:nvPr/>
        </p:nvPicPr>
        <p:blipFill rotWithShape="1">
          <a:blip r:embed="rId3">
            <a:extLst>
              <a:ext uri="{28A0092B-C50C-407E-A947-70E740481C1C}">
                <a14:useLocalDpi xmlns:a14="http://schemas.microsoft.com/office/drawing/2010/main" val="0"/>
              </a:ext>
            </a:extLst>
          </a:blip>
          <a:srcRect l="65799" t="23380" b="7407"/>
          <a:stretch/>
        </p:blipFill>
        <p:spPr>
          <a:xfrm>
            <a:off x="5667374" y="1682750"/>
            <a:ext cx="3127375" cy="4746626"/>
          </a:xfrm>
          <a:prstGeom prst="rect">
            <a:avLst/>
          </a:prstGeom>
        </p:spPr>
      </p:pic>
      <p:sp>
        <p:nvSpPr>
          <p:cNvPr id="27649" name="Title 1"/>
          <p:cNvSpPr>
            <a:spLocks noGrp="1"/>
          </p:cNvSpPr>
          <p:nvPr>
            <p:ph type="title"/>
          </p:nvPr>
        </p:nvSpPr>
        <p:spPr>
          <a:xfrm>
            <a:off x="457200" y="274638"/>
            <a:ext cx="8686800" cy="995362"/>
          </a:xfrm>
        </p:spPr>
        <p:txBody>
          <a:bodyPr/>
          <a:lstStyle/>
          <a:p>
            <a:r>
              <a:rPr lang="en-US" altLang="en-US" dirty="0">
                <a:latin typeface="Arial" pitchFamily="34" charset="0"/>
                <a:ea typeface="Geneva" pitchFamily="126" charset="-128"/>
              </a:rPr>
              <a:t>Education Expenses — Costs Not Covered</a:t>
            </a:r>
            <a:endParaRPr lang="en-US" altLang="en-US" dirty="0" smtClean="0">
              <a:latin typeface="Arial" pitchFamily="34" charset="0"/>
              <a:ea typeface="Geneva" pitchFamily="126" charset="-128"/>
            </a:endParaRPr>
          </a:p>
        </p:txBody>
      </p:sp>
      <p:sp>
        <p:nvSpPr>
          <p:cNvPr id="3" name="Content Placeholder 2"/>
          <p:cNvSpPr>
            <a:spLocks noGrp="1"/>
          </p:cNvSpPr>
          <p:nvPr>
            <p:ph idx="1"/>
          </p:nvPr>
        </p:nvSpPr>
        <p:spPr>
          <a:xfrm>
            <a:off x="457200" y="1400175"/>
            <a:ext cx="5226050" cy="4416425"/>
          </a:xfrm>
        </p:spPr>
        <p:txBody>
          <a:bodyPr wrap="square" numCol="1" anchor="t" anchorCtr="0" compatLnSpc="1">
            <a:prstTxWarp prst="textNoShape">
              <a:avLst/>
            </a:prstTxWarp>
          </a:bodyPr>
          <a:lstStyle/>
          <a:p>
            <a:pPr marL="0" indent="0">
              <a:buFont typeface="Arial" pitchFamily="34" charset="0"/>
              <a:buNone/>
              <a:defRPr/>
            </a:pPr>
            <a:r>
              <a:rPr lang="en-US" dirty="0" smtClean="0">
                <a:latin typeface="Arial" charset="0"/>
                <a:cs typeface="Arial" charset="0"/>
              </a:rPr>
              <a:t>IHS </a:t>
            </a:r>
            <a:r>
              <a:rPr lang="en-US" dirty="0">
                <a:latin typeface="Arial" charset="0"/>
                <a:cs typeface="Arial" charset="0"/>
              </a:rPr>
              <a:t>will not pay for the following items:</a:t>
            </a:r>
          </a:p>
          <a:p>
            <a:pPr>
              <a:defRPr/>
            </a:pPr>
            <a:r>
              <a:rPr lang="en-US" dirty="0" smtClean="0">
                <a:latin typeface="Arial" charset="0"/>
                <a:cs typeface="Arial" charset="0"/>
              </a:rPr>
              <a:t>On-campus </a:t>
            </a:r>
            <a:r>
              <a:rPr lang="en-US" dirty="0">
                <a:latin typeface="Arial" charset="0"/>
                <a:cs typeface="Arial" charset="0"/>
              </a:rPr>
              <a:t>room and board.</a:t>
            </a:r>
          </a:p>
          <a:p>
            <a:pPr>
              <a:defRPr/>
            </a:pPr>
            <a:r>
              <a:rPr lang="en-US" dirty="0" smtClean="0">
                <a:latin typeface="Arial" charset="0"/>
                <a:cs typeface="Arial" charset="0"/>
              </a:rPr>
              <a:t>School </a:t>
            </a:r>
            <a:r>
              <a:rPr lang="en-US" dirty="0">
                <a:latin typeface="Arial" charset="0"/>
                <a:cs typeface="Arial" charset="0"/>
              </a:rPr>
              <a:t>bookstore invoices.</a:t>
            </a:r>
          </a:p>
          <a:p>
            <a:pPr>
              <a:defRPr/>
            </a:pPr>
            <a:r>
              <a:rPr lang="en-US" dirty="0" smtClean="0">
                <a:latin typeface="Arial" charset="0"/>
                <a:cs typeface="Arial" charset="0"/>
              </a:rPr>
              <a:t>Desktop </a:t>
            </a:r>
            <a:r>
              <a:rPr lang="en-US" dirty="0">
                <a:latin typeface="Arial" charset="0"/>
                <a:cs typeface="Arial" charset="0"/>
              </a:rPr>
              <a:t>or laptop computers </a:t>
            </a:r>
            <a:r>
              <a:rPr lang="en-US" dirty="0" smtClean="0">
                <a:latin typeface="Arial" charset="0"/>
                <a:cs typeface="Arial" charset="0"/>
              </a:rPr>
              <a:t/>
            </a:r>
            <a:br>
              <a:rPr lang="en-US" dirty="0" smtClean="0">
                <a:latin typeface="Arial" charset="0"/>
                <a:cs typeface="Arial" charset="0"/>
              </a:rPr>
            </a:br>
            <a:r>
              <a:rPr lang="en-US" dirty="0" smtClean="0">
                <a:latin typeface="Arial" charset="0"/>
                <a:cs typeface="Arial" charset="0"/>
              </a:rPr>
              <a:t>(</a:t>
            </a:r>
            <a:r>
              <a:rPr lang="en-US" dirty="0">
                <a:latin typeface="Arial" charset="0"/>
                <a:cs typeface="Arial" charset="0"/>
              </a:rPr>
              <a:t>purchased, </a:t>
            </a:r>
            <a:r>
              <a:rPr lang="en-US" dirty="0" smtClean="0">
                <a:latin typeface="Arial" charset="0"/>
                <a:cs typeface="Arial" charset="0"/>
              </a:rPr>
              <a:t>leased </a:t>
            </a:r>
            <a:r>
              <a:rPr lang="en-US" dirty="0">
                <a:latin typeface="Arial" charset="0"/>
                <a:cs typeface="Arial" charset="0"/>
              </a:rPr>
              <a:t>or rented).</a:t>
            </a:r>
          </a:p>
          <a:p>
            <a:pPr>
              <a:defRPr/>
            </a:pPr>
            <a:r>
              <a:rPr lang="en-US" dirty="0"/>
              <a:t>Health or other types of insurance </a:t>
            </a:r>
            <a:r>
              <a:rPr lang="en-US" dirty="0" smtClean="0"/>
              <a:t/>
            </a:r>
            <a:br>
              <a:rPr lang="en-US" dirty="0" smtClean="0"/>
            </a:br>
            <a:r>
              <a:rPr lang="en-US" dirty="0" smtClean="0"/>
              <a:t>(</a:t>
            </a:r>
            <a:r>
              <a:rPr lang="en-US" dirty="0"/>
              <a:t>disability, </a:t>
            </a:r>
            <a:r>
              <a:rPr lang="en-US" dirty="0" err="1"/>
              <a:t>Needlestick</a:t>
            </a:r>
            <a:r>
              <a:rPr lang="en-US" dirty="0"/>
              <a:t>, etc.). </a:t>
            </a:r>
          </a:p>
          <a:p>
            <a:pPr>
              <a:defRPr/>
            </a:pPr>
            <a:r>
              <a:rPr lang="en-US" dirty="0" smtClean="0">
                <a:latin typeface="Arial" charset="0"/>
                <a:cs typeface="Arial" charset="0"/>
              </a:rPr>
              <a:t>Additional </a:t>
            </a:r>
            <a:r>
              <a:rPr lang="en-US" dirty="0">
                <a:latin typeface="Arial" charset="0"/>
                <a:cs typeface="Arial" charset="0"/>
              </a:rPr>
              <a:t>travel expenses </a:t>
            </a:r>
            <a:r>
              <a:rPr lang="en-US" dirty="0" smtClean="0">
                <a:latin typeface="Arial" charset="0"/>
                <a:cs typeface="Arial" charset="0"/>
              </a:rPr>
              <a:t/>
            </a:r>
            <a:br>
              <a:rPr lang="en-US" dirty="0" smtClean="0">
                <a:latin typeface="Arial" charset="0"/>
                <a:cs typeface="Arial" charset="0"/>
              </a:rPr>
            </a:br>
            <a:r>
              <a:rPr lang="en-US" dirty="0" smtClean="0">
                <a:latin typeface="Arial" charset="0"/>
                <a:cs typeface="Arial" charset="0"/>
              </a:rPr>
              <a:t>incurred over </a:t>
            </a:r>
            <a:r>
              <a:rPr lang="en-US" dirty="0">
                <a:latin typeface="Arial" charset="0"/>
                <a:cs typeface="Arial" charset="0"/>
              </a:rPr>
              <a:t>the $300 allowed.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altLang="en-US" dirty="0">
                <a:latin typeface="Arial" pitchFamily="34" charset="0"/>
                <a:ea typeface="Geneva" pitchFamily="126" charset="-128"/>
              </a:rPr>
              <a:t>Education Expenses — Costs Not Covered (cont.)</a:t>
            </a:r>
            <a:endParaRPr lang="en-US" altLang="en-US" dirty="0" smtClean="0">
              <a:latin typeface="Arial" pitchFamily="34" charset="0"/>
              <a:ea typeface="Geneva" pitchFamily="126" charset="-128"/>
            </a:endParaRPr>
          </a:p>
        </p:txBody>
      </p:sp>
      <p:sp>
        <p:nvSpPr>
          <p:cNvPr id="3" name="Content Placeholder 2"/>
          <p:cNvSpPr>
            <a:spLocks noGrp="1"/>
          </p:cNvSpPr>
          <p:nvPr>
            <p:ph idx="1"/>
          </p:nvPr>
        </p:nvSpPr>
        <p:spPr/>
        <p:txBody>
          <a:bodyPr wrap="square" numCol="1" anchor="t" anchorCtr="0" compatLnSpc="1">
            <a:prstTxWarp prst="textNoShape">
              <a:avLst/>
            </a:prstTxWarp>
          </a:bodyPr>
          <a:lstStyle/>
          <a:p>
            <a:pPr marL="0" indent="0">
              <a:buFont typeface="Arial" pitchFamily="34" charset="0"/>
              <a:buNone/>
              <a:defRPr/>
            </a:pPr>
            <a:r>
              <a:rPr lang="en-US" dirty="0" smtClean="0">
                <a:latin typeface="Arial" charset="0"/>
                <a:cs typeface="Arial" charset="0"/>
              </a:rPr>
              <a:t>IHS </a:t>
            </a:r>
            <a:r>
              <a:rPr lang="en-US" dirty="0">
                <a:latin typeface="Arial" charset="0"/>
                <a:cs typeface="Arial" charset="0"/>
              </a:rPr>
              <a:t>will not pay for the following items:</a:t>
            </a:r>
          </a:p>
          <a:p>
            <a:pPr>
              <a:defRPr/>
            </a:pPr>
            <a:r>
              <a:rPr lang="en-US" dirty="0" smtClean="0">
                <a:latin typeface="Arial" charset="0"/>
                <a:cs typeface="Arial" charset="0"/>
              </a:rPr>
              <a:t>Membership </a:t>
            </a:r>
            <a:r>
              <a:rPr lang="en-US" dirty="0">
                <a:latin typeface="Arial" charset="0"/>
                <a:cs typeface="Arial" charset="0"/>
              </a:rPr>
              <a:t>dues for student societies, associations </a:t>
            </a:r>
            <a:r>
              <a:rPr lang="en-US" dirty="0" smtClean="0">
                <a:latin typeface="Arial" charset="0"/>
                <a:cs typeface="Arial" charset="0"/>
              </a:rPr>
              <a:t/>
            </a:r>
            <a:br>
              <a:rPr lang="en-US" dirty="0" smtClean="0">
                <a:latin typeface="Arial" charset="0"/>
                <a:cs typeface="Arial" charset="0"/>
              </a:rPr>
            </a:br>
            <a:r>
              <a:rPr lang="en-US" dirty="0" smtClean="0">
                <a:latin typeface="Arial" charset="0"/>
                <a:cs typeface="Arial" charset="0"/>
              </a:rPr>
              <a:t>and </a:t>
            </a:r>
            <a:r>
              <a:rPr lang="en-US" dirty="0">
                <a:latin typeface="Arial" charset="0"/>
                <a:cs typeface="Arial" charset="0"/>
              </a:rPr>
              <a:t>similar expenses.</a:t>
            </a:r>
          </a:p>
          <a:p>
            <a:pPr>
              <a:defRPr/>
            </a:pPr>
            <a:r>
              <a:rPr lang="en-US" dirty="0" smtClean="0">
                <a:latin typeface="Arial" charset="0"/>
                <a:cs typeface="Arial" charset="0"/>
              </a:rPr>
              <a:t>School </a:t>
            </a:r>
            <a:r>
              <a:rPr lang="en-US" dirty="0">
                <a:latin typeface="Arial" charset="0"/>
                <a:cs typeface="Arial" charset="0"/>
              </a:rPr>
              <a:t>terms prior to the scholarship award period.</a:t>
            </a:r>
          </a:p>
          <a:p>
            <a:pPr>
              <a:defRPr/>
            </a:pPr>
            <a:r>
              <a:rPr lang="en-US" dirty="0" smtClean="0">
                <a:latin typeface="Arial" charset="0"/>
                <a:cs typeface="Arial" charset="0"/>
              </a:rPr>
              <a:t>Uniforms</a:t>
            </a:r>
            <a:r>
              <a:rPr lang="en-US" dirty="0">
                <a:latin typeface="Arial" charset="0"/>
                <a:cs typeface="Arial" charset="0"/>
              </a:rPr>
              <a:t>.</a:t>
            </a:r>
          </a:p>
          <a:p>
            <a:pPr>
              <a:defRPr/>
            </a:pPr>
            <a:r>
              <a:rPr lang="en-US" dirty="0" smtClean="0">
                <a:latin typeface="Arial" charset="0"/>
                <a:cs typeface="Arial" charset="0"/>
              </a:rPr>
              <a:t>Parking </a:t>
            </a:r>
            <a:r>
              <a:rPr lang="en-US" dirty="0">
                <a:latin typeface="Arial" charset="0"/>
                <a:cs typeface="Arial" charset="0"/>
              </a:rPr>
              <a:t>fines.</a:t>
            </a:r>
          </a:p>
          <a:p>
            <a:pPr>
              <a:defRPr/>
            </a:pPr>
            <a:r>
              <a:rPr lang="en-US" dirty="0" smtClean="0">
                <a:latin typeface="Arial" charset="0"/>
                <a:cs typeface="Arial" charset="0"/>
              </a:rPr>
              <a:t>Credit </a:t>
            </a:r>
            <a:r>
              <a:rPr lang="en-US" dirty="0">
                <a:latin typeface="Arial" charset="0"/>
                <a:cs typeface="Arial" charset="0"/>
              </a:rPr>
              <a:t>card debt.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altLang="en-US" dirty="0" smtClean="0">
                <a:latin typeface="Arial" pitchFamily="34" charset="0"/>
                <a:ea typeface="Geneva" pitchFamily="126" charset="-128"/>
              </a:rPr>
              <a:t>Leave of Absence</a:t>
            </a:r>
          </a:p>
        </p:txBody>
      </p:sp>
      <p:sp>
        <p:nvSpPr>
          <p:cNvPr id="2" name="Content Placeholder 1"/>
          <p:cNvSpPr>
            <a:spLocks noGrp="1"/>
          </p:cNvSpPr>
          <p:nvPr>
            <p:ph idx="1"/>
          </p:nvPr>
        </p:nvSpPr>
        <p:spPr/>
        <p:txBody>
          <a:bodyPr/>
          <a:lstStyle/>
          <a:p>
            <a:r>
              <a:rPr lang="en-US" dirty="0"/>
              <a:t>Submit </a:t>
            </a:r>
            <a:r>
              <a:rPr lang="en-US" b="1" dirty="0"/>
              <a:t>Change of Status (IHS-856-10) </a:t>
            </a:r>
            <a:r>
              <a:rPr lang="en-US" dirty="0"/>
              <a:t>form to your </a:t>
            </a:r>
            <a:br>
              <a:rPr lang="en-US" dirty="0"/>
            </a:br>
            <a:r>
              <a:rPr lang="en-US" dirty="0"/>
              <a:t>Program Analyst.</a:t>
            </a:r>
          </a:p>
          <a:p>
            <a:r>
              <a:rPr lang="en-US" dirty="0"/>
              <a:t>Approvable reasons include:</a:t>
            </a:r>
          </a:p>
          <a:p>
            <a:pPr lvl="2"/>
            <a:r>
              <a:rPr lang="en-US" dirty="0"/>
              <a:t>Medical or personal issues.</a:t>
            </a:r>
          </a:p>
          <a:p>
            <a:pPr lvl="2"/>
            <a:r>
              <a:rPr lang="en-US" dirty="0"/>
              <a:t>Poor grades that will affect your ability to take required courses.</a:t>
            </a:r>
          </a:p>
          <a:p>
            <a:r>
              <a:rPr lang="en-US" dirty="0"/>
              <a:t>First-year scholarship recipients are not eligible to request </a:t>
            </a:r>
            <a:br>
              <a:rPr lang="en-US" dirty="0"/>
            </a:br>
            <a:r>
              <a:rPr lang="en-US" dirty="0"/>
              <a:t>a leave of absence.</a:t>
            </a:r>
          </a:p>
          <a:p>
            <a:r>
              <a:rPr lang="en-US" dirty="0"/>
              <a:t>Update your status online during scholarship extension application cycle</a:t>
            </a:r>
            <a:r>
              <a:rPr lang="en-US" dirty="0"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altLang="en-US" dirty="0" smtClean="0">
                <a:latin typeface="Arial" pitchFamily="34" charset="0"/>
                <a:ea typeface="Geneva" pitchFamily="126" charset="-128"/>
              </a:rPr>
              <a:t>Support Staff</a:t>
            </a:r>
          </a:p>
        </p:txBody>
      </p:sp>
      <p:sp>
        <p:nvSpPr>
          <p:cNvPr id="3" name="Content Placeholder 2"/>
          <p:cNvSpPr>
            <a:spLocks noGrp="1"/>
          </p:cNvSpPr>
          <p:nvPr>
            <p:ph idx="1"/>
          </p:nvPr>
        </p:nvSpPr>
        <p:spPr>
          <a:xfrm>
            <a:off x="457200" y="1400175"/>
            <a:ext cx="8686800" cy="4822825"/>
          </a:xfrm>
        </p:spPr>
        <p:txBody>
          <a:bodyPr wrap="square" numCol="1" anchor="t" anchorCtr="0" compatLnSpc="1">
            <a:prstTxWarp prst="textNoShape">
              <a:avLst/>
            </a:prstTxWarp>
          </a:bodyPr>
          <a:lstStyle/>
          <a:p>
            <a:r>
              <a:rPr lang="en-US" altLang="en-US" sz="2200" b="1" dirty="0">
                <a:latin typeface="Arial" pitchFamily="34" charset="0"/>
                <a:ea typeface="Geneva" pitchFamily="126" charset="-128"/>
              </a:rPr>
              <a:t>IHS Scholarship Program Analyst </a:t>
            </a:r>
            <a:r>
              <a:rPr lang="en-US" altLang="en-US" sz="2200" dirty="0">
                <a:latin typeface="Arial" pitchFamily="34" charset="0"/>
                <a:ea typeface="Geneva" pitchFamily="126" charset="-128"/>
              </a:rPr>
              <a:t>— </a:t>
            </a:r>
            <a:r>
              <a:rPr lang="en-US" altLang="en-US" sz="2200" u="sng" dirty="0">
                <a:latin typeface="Arial" pitchFamily="34" charset="0"/>
                <a:ea typeface="Geneva" pitchFamily="126" charset="-128"/>
                <a:hlinkClick r:id="rId3"/>
              </a:rPr>
              <a:t>www.ihs.gov/scholarship/contact/programanalysts</a:t>
            </a:r>
            <a:r>
              <a:rPr lang="en-US" altLang="en-US" sz="2200" u="sng" dirty="0">
                <a:latin typeface="Arial" pitchFamily="34" charset="0"/>
                <a:ea typeface="Geneva" pitchFamily="126" charset="-128"/>
              </a:rPr>
              <a:t> </a:t>
            </a:r>
          </a:p>
          <a:p>
            <a:r>
              <a:rPr lang="en-US" altLang="en-US" sz="2200" b="1" dirty="0">
                <a:latin typeface="Arial" pitchFamily="34" charset="0"/>
                <a:ea typeface="Geneva" pitchFamily="126" charset="-128"/>
              </a:rPr>
              <a:t>Area Scholarship Coordinator </a:t>
            </a:r>
            <a:r>
              <a:rPr lang="en-US" altLang="en-US" sz="2200" dirty="0">
                <a:latin typeface="Arial" pitchFamily="34" charset="0"/>
                <a:ea typeface="Geneva" pitchFamily="126" charset="-128"/>
              </a:rPr>
              <a:t>— </a:t>
            </a:r>
            <a:r>
              <a:rPr lang="en-US" altLang="en-US" sz="2200" u="sng" dirty="0">
                <a:latin typeface="Arial" pitchFamily="34" charset="0"/>
                <a:ea typeface="Geneva" pitchFamily="126" charset="-128"/>
                <a:hlinkClick r:id="rId4"/>
              </a:rPr>
              <a:t>www.ihs.gov/scholarship/contact/areascholarshipcoordinators</a:t>
            </a:r>
            <a:endParaRPr lang="en-US" altLang="en-US" sz="2200" dirty="0">
              <a:latin typeface="Arial" pitchFamily="34" charset="0"/>
              <a:ea typeface="Geneva" pitchFamily="126" charset="-128"/>
            </a:endParaRPr>
          </a:p>
          <a:p>
            <a:pPr lvl="1"/>
            <a:r>
              <a:rPr lang="en-US" altLang="en-US" sz="2200" b="1" dirty="0">
                <a:latin typeface="Arial" pitchFamily="34" charset="0"/>
                <a:ea typeface="Geneva" pitchFamily="126" charset="-128"/>
              </a:rPr>
              <a:t>IHS Discipline Chief </a:t>
            </a:r>
            <a:r>
              <a:rPr lang="en-US" altLang="en-US" sz="2200" dirty="0">
                <a:latin typeface="Arial" pitchFamily="34" charset="0"/>
                <a:ea typeface="Geneva" pitchFamily="126" charset="-128"/>
              </a:rPr>
              <a:t>— </a:t>
            </a:r>
            <a:r>
              <a:rPr lang="en-US" altLang="en-US" sz="2200" u="sng" dirty="0">
                <a:latin typeface="Arial" pitchFamily="34" charset="0"/>
                <a:ea typeface="Geneva" pitchFamily="126" charset="-128"/>
                <a:hlinkClick r:id="rId5"/>
              </a:rPr>
              <a:t>www.ihs.gov/scholarship/contact/disciplinechiefs</a:t>
            </a:r>
            <a:endParaRPr lang="en-US" altLang="en-US" sz="2200" u="sng" dirty="0">
              <a:latin typeface="Arial" pitchFamily="34" charset="0"/>
              <a:ea typeface="Geneva" pitchFamily="126" charset="-128"/>
            </a:endParaRPr>
          </a:p>
          <a:p>
            <a:pPr lvl="1">
              <a:spcBef>
                <a:spcPts val="1200"/>
              </a:spcBef>
              <a:buNone/>
            </a:pPr>
            <a:r>
              <a:rPr lang="en-US" altLang="en-US" sz="2200" dirty="0">
                <a:latin typeface="Arial" pitchFamily="34" charset="0"/>
                <a:ea typeface="Geneva" pitchFamily="126" charset="-128"/>
              </a:rPr>
              <a:t>For additional information:</a:t>
            </a:r>
          </a:p>
          <a:p>
            <a:r>
              <a:rPr lang="en-US" altLang="en-US" sz="2200" dirty="0">
                <a:latin typeface="Arial" pitchFamily="34" charset="0"/>
                <a:ea typeface="Geneva" pitchFamily="126" charset="-128"/>
              </a:rPr>
              <a:t>Visit </a:t>
            </a:r>
            <a:r>
              <a:rPr lang="en-US" altLang="en-US" sz="2200" u="sng" dirty="0">
                <a:latin typeface="Arial" pitchFamily="34" charset="0"/>
                <a:ea typeface="Geneva" pitchFamily="126" charset="-128"/>
                <a:hlinkClick r:id="rId6"/>
              </a:rPr>
              <a:t>www.ihs.gov/scholarship</a:t>
            </a:r>
            <a:r>
              <a:rPr lang="en-US" altLang="en-US" sz="2200" dirty="0">
                <a:latin typeface="Arial" pitchFamily="34" charset="0"/>
                <a:ea typeface="Geneva" pitchFamily="126" charset="-128"/>
              </a:rPr>
              <a:t>.</a:t>
            </a:r>
          </a:p>
          <a:p>
            <a:r>
              <a:rPr lang="en-US" altLang="en-US" sz="2200" spc="-30" dirty="0">
                <a:latin typeface="Arial" pitchFamily="34" charset="0"/>
                <a:ea typeface="Geneva" pitchFamily="126" charset="-128"/>
              </a:rPr>
              <a:t>Consult your Student Handbook, which can be found on our website.</a:t>
            </a:r>
          </a:p>
          <a:p>
            <a:r>
              <a:rPr lang="en-US" altLang="en-US" sz="2200" spc="-30" dirty="0">
                <a:latin typeface="Arial" pitchFamily="34" charset="0"/>
                <a:ea typeface="Geneva" pitchFamily="126" charset="-128"/>
              </a:rPr>
              <a:t>Visit us on Facebook at </a:t>
            </a:r>
            <a:r>
              <a:rPr lang="en-US" altLang="en-US" sz="2200" spc="-20" dirty="0">
                <a:latin typeface="Arial" pitchFamily="34" charset="0"/>
                <a:ea typeface="Geneva" pitchFamily="126" charset="-128"/>
                <a:hlinkClick r:id="rId7"/>
              </a:rPr>
              <a:t>Indian Health Service Scholarship Program</a:t>
            </a:r>
            <a:r>
              <a:rPr lang="en-US" altLang="en-US" sz="2200" spc="-30" dirty="0">
                <a:latin typeface="Arial" pitchFamily="34" charset="0"/>
                <a:ea typeface="Geneva" pitchFamily="126" charset="-128"/>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title="Photo of IHS Scholarship Recipien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Title 1"/>
          <p:cNvSpPr>
            <a:spLocks noGrp="1"/>
          </p:cNvSpPr>
          <p:nvPr>
            <p:ph type="title"/>
          </p:nvPr>
        </p:nvSpPr>
        <p:spPr/>
        <p:txBody>
          <a:bodyPr/>
          <a:lstStyle/>
          <a:p>
            <a:r>
              <a:rPr lang="en-US" altLang="en-US" dirty="0" smtClean="0">
                <a:latin typeface="Arial" pitchFamily="34" charset="0"/>
                <a:ea typeface="Geneva" pitchFamily="126" charset="-128"/>
              </a:rPr>
              <a:t>Indian Health Service — Mission</a:t>
            </a:r>
          </a:p>
        </p:txBody>
      </p:sp>
      <p:sp>
        <p:nvSpPr>
          <p:cNvPr id="3" name="Content Placeholder 2"/>
          <p:cNvSpPr>
            <a:spLocks noGrp="1"/>
          </p:cNvSpPr>
          <p:nvPr>
            <p:ph idx="1"/>
          </p:nvPr>
        </p:nvSpPr>
        <p:spPr/>
        <p:txBody>
          <a:bodyPr/>
          <a:lstStyle/>
          <a:p>
            <a:pPr marL="0" indent="0">
              <a:buFont typeface="Arial" pitchFamily="34" charset="0"/>
              <a:buNone/>
              <a:defRPr/>
            </a:pPr>
            <a:r>
              <a:rPr lang="en-US" dirty="0"/>
              <a:t>To raise the physical, mental, social and spiritual health of American Indians and Alaska Natives to the highest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Photo of IHS Scholarship Recipient"/>
          <p:cNvPicPr>
            <a:picLocks noChangeAspect="1"/>
          </p:cNvPicPr>
          <p:nvPr/>
        </p:nvPicPr>
        <p:blipFill rotWithShape="1">
          <a:blip r:embed="rId3">
            <a:extLst>
              <a:ext uri="{28A0092B-C50C-407E-A947-70E740481C1C}">
                <a14:useLocalDpi xmlns:a14="http://schemas.microsoft.com/office/drawing/2010/main" val="0"/>
              </a:ext>
            </a:extLst>
          </a:blip>
          <a:srcRect l="54861" t="25463" r="5729"/>
          <a:stretch/>
        </p:blipFill>
        <p:spPr>
          <a:xfrm>
            <a:off x="5175250" y="1762125"/>
            <a:ext cx="3603625" cy="5111750"/>
          </a:xfrm>
          <a:prstGeom prst="rect">
            <a:avLst/>
          </a:prstGeom>
        </p:spPr>
      </p:pic>
      <p:sp>
        <p:nvSpPr>
          <p:cNvPr id="9217" name="Title 1"/>
          <p:cNvSpPr>
            <a:spLocks noGrp="1"/>
          </p:cNvSpPr>
          <p:nvPr>
            <p:ph type="title"/>
          </p:nvPr>
        </p:nvSpPr>
        <p:spPr/>
        <p:txBody>
          <a:bodyPr/>
          <a:lstStyle/>
          <a:p>
            <a:r>
              <a:rPr lang="en-US" altLang="en-US" dirty="0" smtClean="0">
                <a:latin typeface="Arial" pitchFamily="34" charset="0"/>
                <a:ea typeface="Geneva" pitchFamily="126" charset="-128"/>
              </a:rPr>
              <a:t>IHS Scholarship Program — Purpose</a:t>
            </a:r>
          </a:p>
        </p:txBody>
      </p:sp>
      <p:sp>
        <p:nvSpPr>
          <p:cNvPr id="3" name="Content Placeholder 2"/>
          <p:cNvSpPr>
            <a:spLocks noGrp="1"/>
          </p:cNvSpPr>
          <p:nvPr>
            <p:ph idx="1"/>
          </p:nvPr>
        </p:nvSpPr>
        <p:spPr>
          <a:xfrm>
            <a:off x="457200" y="1400175"/>
            <a:ext cx="5003800" cy="4416425"/>
          </a:xfrm>
        </p:spPr>
        <p:txBody>
          <a:bodyPr/>
          <a:lstStyle/>
          <a:p>
            <a:pPr>
              <a:defRPr/>
            </a:pPr>
            <a:r>
              <a:rPr lang="en-US" dirty="0" smtClean="0"/>
              <a:t>To </a:t>
            </a:r>
            <a:r>
              <a:rPr lang="en-US" dirty="0"/>
              <a:t>assist students in their efforts to achieve their health education goals. </a:t>
            </a:r>
          </a:p>
          <a:p>
            <a:pPr>
              <a:defRPr/>
            </a:pPr>
            <a:r>
              <a:rPr lang="en-US" dirty="0" smtClean="0"/>
              <a:t>To </a:t>
            </a:r>
            <a:r>
              <a:rPr lang="en-US" dirty="0"/>
              <a:t>provide health services for </a:t>
            </a:r>
            <a:r>
              <a:rPr lang="en-US" dirty="0" smtClean="0"/>
              <a:t/>
            </a:r>
            <a:br>
              <a:rPr lang="en-US" dirty="0" smtClean="0"/>
            </a:br>
            <a:r>
              <a:rPr lang="en-US" dirty="0" smtClean="0"/>
              <a:t>Native </a:t>
            </a:r>
            <a:r>
              <a:rPr lang="en-US" dirty="0"/>
              <a:t>people.</a:t>
            </a:r>
          </a:p>
          <a:p>
            <a:pPr>
              <a:defRPr/>
            </a:pPr>
            <a:r>
              <a:rPr lang="en-US" dirty="0" smtClean="0"/>
              <a:t>To </a:t>
            </a:r>
            <a:r>
              <a:rPr lang="en-US" dirty="0"/>
              <a:t>train future leaders of the </a:t>
            </a:r>
            <a:r>
              <a:rPr lang="en-US" dirty="0" smtClean="0"/>
              <a:t/>
            </a:r>
            <a:br>
              <a:rPr lang="en-US" dirty="0" smtClean="0"/>
            </a:br>
            <a:r>
              <a:rPr lang="en-US" dirty="0" smtClean="0"/>
              <a:t>Indian </a:t>
            </a:r>
            <a:r>
              <a:rPr lang="en-US" dirty="0"/>
              <a:t>health system</a:t>
            </a:r>
            <a:r>
              <a:rPr lang="en-US" dirty="0"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en-US" altLang="en-US" dirty="0" smtClean="0">
                <a:latin typeface="Arial" pitchFamily="34" charset="0"/>
                <a:ea typeface="Geneva" pitchFamily="126" charset="-128"/>
              </a:rPr>
              <a:t>Personnel</a:t>
            </a:r>
          </a:p>
        </p:txBody>
      </p:sp>
      <p:sp>
        <p:nvSpPr>
          <p:cNvPr id="3" name="Content Placeholder 2"/>
          <p:cNvSpPr>
            <a:spLocks noGrp="1"/>
          </p:cNvSpPr>
          <p:nvPr>
            <p:ph idx="1"/>
          </p:nvPr>
        </p:nvSpPr>
        <p:spPr/>
        <p:txBody>
          <a:bodyPr wrap="square" numCol="1" anchor="t" anchorCtr="0" compatLnSpc="1">
            <a:prstTxWarp prst="textNoShape">
              <a:avLst/>
            </a:prstTxWarp>
          </a:bodyPr>
          <a:lstStyle/>
          <a:p>
            <a:pPr marL="0" indent="0">
              <a:buFont typeface="Arial" pitchFamily="34" charset="0"/>
              <a:buNone/>
            </a:pPr>
            <a:r>
              <a:rPr lang="en-US" altLang="en-US" b="1" dirty="0" smtClean="0">
                <a:latin typeface="Arial" pitchFamily="34" charset="0"/>
                <a:ea typeface="Geneva" pitchFamily="126" charset="-128"/>
              </a:rPr>
              <a:t>IHS Scholarship Program — Personnel</a:t>
            </a:r>
            <a:endParaRPr lang="en-US" altLang="en-US" dirty="0" smtClean="0">
              <a:latin typeface="Arial" pitchFamily="34" charset="0"/>
              <a:ea typeface="Geneva" pitchFamily="126" charset="-128"/>
            </a:endParaRPr>
          </a:p>
          <a:p>
            <a:pPr marL="225425" indent="-225425"/>
            <a:r>
              <a:rPr lang="en-US" altLang="en-US" dirty="0" err="1" smtClean="0">
                <a:latin typeface="Arial" pitchFamily="34" charset="0"/>
                <a:ea typeface="Geneva" pitchFamily="126" charset="-128"/>
              </a:rPr>
              <a:t>Reta</a:t>
            </a:r>
            <a:r>
              <a:rPr lang="en-US" altLang="en-US" dirty="0" smtClean="0">
                <a:latin typeface="Arial" pitchFamily="34" charset="0"/>
                <a:ea typeface="Geneva" pitchFamily="126" charset="-128"/>
              </a:rPr>
              <a:t> Brewer — Branch Chief</a:t>
            </a:r>
          </a:p>
          <a:p>
            <a:pPr marL="225425" indent="-225425"/>
            <a:r>
              <a:rPr lang="en-US" altLang="en-US" dirty="0" smtClean="0">
                <a:latin typeface="Arial" pitchFamily="34" charset="0"/>
                <a:ea typeface="Geneva" pitchFamily="126" charset="-128"/>
              </a:rPr>
              <a:t>Christopher Eagle Hawk — Program Analyst</a:t>
            </a:r>
          </a:p>
          <a:p>
            <a:pPr marL="225425" indent="-225425"/>
            <a:r>
              <a:rPr lang="en-US" altLang="en-US" dirty="0" smtClean="0">
                <a:latin typeface="Arial" pitchFamily="34" charset="0"/>
                <a:ea typeface="Geneva" pitchFamily="126" charset="-128"/>
              </a:rPr>
              <a:t>Eric Pinto — Program Analyst</a:t>
            </a:r>
          </a:p>
          <a:p>
            <a:pPr marL="225425" indent="-225425"/>
            <a:r>
              <a:rPr lang="en-US" altLang="en-US" dirty="0" err="1" smtClean="0">
                <a:latin typeface="Arial" pitchFamily="34" charset="0"/>
                <a:ea typeface="Geneva" pitchFamily="126" charset="-128"/>
              </a:rPr>
              <a:t>Vickye</a:t>
            </a:r>
            <a:r>
              <a:rPr lang="en-US" altLang="en-US" dirty="0" smtClean="0">
                <a:latin typeface="Arial" pitchFamily="34" charset="0"/>
                <a:ea typeface="Geneva" pitchFamily="126" charset="-128"/>
              </a:rPr>
              <a:t> Santiago — Program Analyst</a:t>
            </a:r>
          </a:p>
          <a:p>
            <a:pPr marL="225425" indent="-225425"/>
            <a:r>
              <a:rPr lang="en-US" altLang="en-US" dirty="0" err="1" smtClean="0">
                <a:latin typeface="Arial" pitchFamily="34" charset="0"/>
                <a:ea typeface="Geneva" pitchFamily="126" charset="-128"/>
              </a:rPr>
              <a:t>Glady</a:t>
            </a:r>
            <a:r>
              <a:rPr lang="en-US" altLang="en-US" dirty="0" smtClean="0">
                <a:latin typeface="Arial" pitchFamily="34" charset="0"/>
                <a:ea typeface="Geneva" pitchFamily="126" charset="-128"/>
              </a:rPr>
              <a:t> Hughes — Staff Analyst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altLang="en-US" dirty="0" smtClean="0">
                <a:latin typeface="Arial" pitchFamily="34" charset="0"/>
                <a:ea typeface="Geneva" pitchFamily="126" charset="-128"/>
              </a:rPr>
              <a:t>Program Communications</a:t>
            </a:r>
          </a:p>
        </p:txBody>
      </p:sp>
      <p:sp>
        <p:nvSpPr>
          <p:cNvPr id="3" name="Content Placeholder 2"/>
          <p:cNvSpPr>
            <a:spLocks noGrp="1"/>
          </p:cNvSpPr>
          <p:nvPr>
            <p:ph idx="1"/>
          </p:nvPr>
        </p:nvSpPr>
        <p:spPr/>
        <p:txBody>
          <a:bodyPr wrap="square" numCol="1" anchor="t" anchorCtr="0" compatLnSpc="1">
            <a:prstTxWarp prst="textNoShape">
              <a:avLst/>
            </a:prstTxWarp>
          </a:bodyPr>
          <a:lstStyle/>
          <a:p>
            <a:pPr>
              <a:defRPr/>
            </a:pPr>
            <a:r>
              <a:rPr lang="en-US" dirty="0"/>
              <a:t>Website — </a:t>
            </a:r>
            <a:r>
              <a:rPr lang="en-US" dirty="0">
                <a:hlinkClick r:id="rId3"/>
              </a:rPr>
              <a:t>www.ihs.gov/scholarship</a:t>
            </a:r>
            <a:endParaRPr lang="en-US" dirty="0"/>
          </a:p>
          <a:p>
            <a:pPr>
              <a:defRPr/>
            </a:pPr>
            <a:r>
              <a:rPr lang="en-US" dirty="0"/>
              <a:t>Facebook — </a:t>
            </a:r>
            <a:r>
              <a:rPr lang="en-US" dirty="0" err="1">
                <a:solidFill>
                  <a:srgbClr val="000000"/>
                </a:solidFill>
                <a:ea typeface="Lucida Grande"/>
                <a:hlinkClick r:id="rId4"/>
              </a:rPr>
              <a:t>www.facebook.com</a:t>
            </a:r>
            <a:r>
              <a:rPr lang="en-US" dirty="0">
                <a:solidFill>
                  <a:srgbClr val="000000"/>
                </a:solidFill>
                <a:ea typeface="Lucida Grande"/>
                <a:hlinkClick r:id="rId4"/>
              </a:rPr>
              <a:t>/</a:t>
            </a:r>
            <a:r>
              <a:rPr lang="en-US" dirty="0" err="1" smtClean="0">
                <a:solidFill>
                  <a:srgbClr val="000000"/>
                </a:solidFill>
                <a:ea typeface="Lucida Grande"/>
                <a:hlinkClick r:id="rId4"/>
              </a:rPr>
              <a:t>IHSScholarshipProgram</a:t>
            </a:r>
            <a:endParaRPr lang="en-US" dirty="0"/>
          </a:p>
          <a:p>
            <a:pPr>
              <a:defRPr/>
            </a:pPr>
            <a:r>
              <a:rPr lang="en-US" dirty="0" err="1" smtClean="0"/>
              <a:t>eNewsletters</a:t>
            </a:r>
            <a:r>
              <a:rPr lang="en-US" dirty="0" smtClean="0"/>
              <a:t> </a:t>
            </a:r>
            <a:r>
              <a:rPr lang="en-US" dirty="0"/>
              <a:t>— </a:t>
            </a:r>
            <a:r>
              <a:rPr lang="en-US" dirty="0" err="1" smtClean="0">
                <a:hlinkClick r:id="rId5"/>
              </a:rPr>
              <a:t>www.ihs.gov</a:t>
            </a:r>
            <a:r>
              <a:rPr lang="en-US" dirty="0">
                <a:hlinkClick r:id="rId5"/>
              </a:rPr>
              <a:t>/scholarship/</a:t>
            </a:r>
            <a:r>
              <a:rPr lang="en-US" dirty="0" err="1" smtClean="0">
                <a:hlinkClick r:id="rId5"/>
              </a:rPr>
              <a:t>programresources</a:t>
            </a:r>
            <a:endParaRPr lang="en-US" dirty="0"/>
          </a:p>
          <a:p>
            <a:pPr>
              <a:defRPr/>
            </a:pPr>
            <a:r>
              <a:rPr lang="en-US" dirty="0"/>
              <a:t>Handbooks — </a:t>
            </a:r>
            <a:r>
              <a:rPr lang="en-US" dirty="0" err="1" smtClean="0">
                <a:hlinkClick r:id="rId5"/>
              </a:rPr>
              <a:t>www.ihs.gov</a:t>
            </a:r>
            <a:r>
              <a:rPr lang="en-US" dirty="0">
                <a:hlinkClick r:id="rId5"/>
              </a:rPr>
              <a:t>/scholarship/</a:t>
            </a:r>
            <a:r>
              <a:rPr lang="en-US" dirty="0" err="1" smtClean="0">
                <a:hlinkClick r:id="rId5"/>
              </a:rPr>
              <a:t>programresources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defRPr/>
            </a:pPr>
            <a:r>
              <a:rPr lang="en-US" altLang="en-US" spc="-50" dirty="0" smtClean="0">
                <a:latin typeface="Arial" pitchFamily="34" charset="0"/>
                <a:ea typeface="Geneva" pitchFamily="-127" charset="-128"/>
                <a:cs typeface="Arial" pitchFamily="34" charset="0"/>
              </a:rPr>
              <a:t>Scholarships</a:t>
            </a:r>
          </a:p>
        </p:txBody>
      </p:sp>
      <p:sp>
        <p:nvSpPr>
          <p:cNvPr id="3" name="Content Placeholder 2"/>
          <p:cNvSpPr>
            <a:spLocks noGrp="1"/>
          </p:cNvSpPr>
          <p:nvPr>
            <p:ph idx="1"/>
          </p:nvPr>
        </p:nvSpPr>
        <p:spPr/>
        <p:txBody>
          <a:bodyPr wrap="square" numCol="1" anchor="t" anchorCtr="0" compatLnSpc="1">
            <a:prstTxWarp prst="textNoShape">
              <a:avLst/>
            </a:prstTxWarp>
          </a:bodyPr>
          <a:lstStyle/>
          <a:p>
            <a:pPr marL="0" indent="0">
              <a:buFont typeface="Arial" pitchFamily="34" charset="0"/>
              <a:buNone/>
            </a:pPr>
            <a:r>
              <a:rPr lang="en-US" altLang="en-US" b="1" dirty="0" smtClean="0">
                <a:latin typeface="Arial" pitchFamily="34" charset="0"/>
                <a:ea typeface="Geneva" pitchFamily="126" charset="-128"/>
              </a:rPr>
              <a:t>Preparatory Scholarship</a:t>
            </a:r>
            <a:endParaRPr lang="en-US" altLang="en-US" dirty="0" smtClean="0">
              <a:latin typeface="Arial" pitchFamily="34" charset="0"/>
              <a:ea typeface="Geneva" pitchFamily="126" charset="-128"/>
            </a:endParaRPr>
          </a:p>
          <a:p>
            <a:r>
              <a:rPr lang="en-US" altLang="en-US" dirty="0" smtClean="0">
                <a:latin typeface="Arial" pitchFamily="34" charset="0"/>
                <a:ea typeface="Geneva" pitchFamily="126" charset="-128"/>
              </a:rPr>
              <a:t>To support recipients </a:t>
            </a:r>
            <a:r>
              <a:rPr lang="en-US" dirty="0" smtClean="0"/>
              <a:t>in </a:t>
            </a:r>
            <a:r>
              <a:rPr lang="en-US" dirty="0"/>
              <a:t>preparatory </a:t>
            </a:r>
            <a:r>
              <a:rPr lang="en-US" dirty="0" smtClean="0"/>
              <a:t>or </a:t>
            </a:r>
            <a:r>
              <a:rPr lang="en-US" dirty="0"/>
              <a:t>prerequisite </a:t>
            </a:r>
            <a:r>
              <a:rPr lang="en-US" dirty="0" smtClean="0"/>
              <a:t>courses. </a:t>
            </a:r>
            <a:r>
              <a:rPr lang="en-US" dirty="0"/>
              <a:t>Programs include pre-clinical psychology, pre-nursing, pre-pharmacy and other eligible preparatory degree coursework, based on IHS needs</a:t>
            </a:r>
            <a:r>
              <a:rPr lang="en-US" dirty="0" smtClean="0"/>
              <a:t>.</a:t>
            </a:r>
            <a:endParaRPr lang="en-US" dirty="0"/>
          </a:p>
          <a:p>
            <a:pPr marL="0" indent="0">
              <a:spcBef>
                <a:spcPts val="800"/>
              </a:spcBef>
              <a:buFont typeface="Arial" pitchFamily="34" charset="0"/>
              <a:buNone/>
            </a:pPr>
            <a:r>
              <a:rPr lang="en-US" altLang="en-US" b="1" dirty="0" smtClean="0">
                <a:latin typeface="Arial" pitchFamily="34" charset="0"/>
                <a:ea typeface="Geneva" pitchFamily="126" charset="-128"/>
              </a:rPr>
              <a:t>Pre-Graduate Scholarship</a:t>
            </a:r>
            <a:endParaRPr lang="en-US" altLang="en-US" dirty="0" smtClean="0">
              <a:latin typeface="Arial" pitchFamily="34" charset="0"/>
              <a:ea typeface="Geneva" pitchFamily="126" charset="-128"/>
            </a:endParaRPr>
          </a:p>
          <a:p>
            <a:pPr marL="225425" indent="-225425"/>
            <a:r>
              <a:rPr lang="en-US" altLang="en-US" dirty="0" smtClean="0">
                <a:latin typeface="Arial" pitchFamily="34" charset="0"/>
                <a:ea typeface="Geneva" pitchFamily="126" charset="-128"/>
              </a:rPr>
              <a:t>To support recipients in undergraduate courses leading to a bachelor’s (BS or BA) degree in pre-professional programs in preparation for entry into health professional schools, such as medicine, dentistry, podiatry and optometry, as needed.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altLang="en-US" dirty="0" smtClean="0">
                <a:latin typeface="Arial" pitchFamily="34" charset="0"/>
                <a:ea typeface="Geneva" pitchFamily="126" charset="-128"/>
              </a:rPr>
              <a:t>Maintaining Eligibility</a:t>
            </a:r>
          </a:p>
        </p:txBody>
      </p:sp>
      <p:sp>
        <p:nvSpPr>
          <p:cNvPr id="3" name="Content Placeholder 2"/>
          <p:cNvSpPr>
            <a:spLocks noGrp="1"/>
          </p:cNvSpPr>
          <p:nvPr>
            <p:ph idx="1"/>
          </p:nvPr>
        </p:nvSpPr>
        <p:spPr/>
        <p:txBody>
          <a:bodyPr wrap="square" numCol="1" anchor="t" anchorCtr="0" compatLnSpc="1">
            <a:prstTxWarp prst="textNoShape">
              <a:avLst/>
            </a:prstTxWarp>
          </a:bodyPr>
          <a:lstStyle/>
          <a:p>
            <a:pPr marL="0" indent="0">
              <a:buFont typeface="Arial" pitchFamily="34" charset="0"/>
              <a:buNone/>
              <a:defRPr/>
            </a:pPr>
            <a:r>
              <a:rPr lang="en-US" dirty="0" smtClean="0">
                <a:latin typeface="Arial" charset="0"/>
                <a:cs typeface="Arial" charset="0"/>
              </a:rPr>
              <a:t>Scholarship </a:t>
            </a:r>
            <a:r>
              <a:rPr lang="en-US" dirty="0">
                <a:latin typeface="Arial" charset="0"/>
                <a:cs typeface="Arial" charset="0"/>
              </a:rPr>
              <a:t>recipients must:</a:t>
            </a:r>
          </a:p>
          <a:p>
            <a:pPr>
              <a:defRPr/>
            </a:pPr>
            <a:r>
              <a:rPr lang="en-US" dirty="0" smtClean="0">
                <a:latin typeface="Arial" charset="0"/>
                <a:cs typeface="Arial" charset="0"/>
              </a:rPr>
              <a:t>Be </a:t>
            </a:r>
            <a:r>
              <a:rPr lang="en-US" dirty="0">
                <a:latin typeface="Arial" charset="0"/>
                <a:cs typeface="Arial" charset="0"/>
              </a:rPr>
              <a:t>in good academic standing with a minimum GPA of 2.0.</a:t>
            </a:r>
          </a:p>
          <a:p>
            <a:pPr>
              <a:defRPr/>
            </a:pPr>
            <a:r>
              <a:rPr lang="en-US" dirty="0" smtClean="0">
                <a:latin typeface="Arial" charset="0"/>
                <a:cs typeface="Arial" charset="0"/>
              </a:rPr>
              <a:t>Be </a:t>
            </a:r>
            <a:r>
              <a:rPr lang="en-US" dirty="0">
                <a:latin typeface="Arial" charset="0"/>
                <a:cs typeface="Arial" charset="0"/>
              </a:rPr>
              <a:t>enrolled as a full-time </a:t>
            </a:r>
            <a:r>
              <a:rPr lang="en-US" dirty="0" smtClean="0">
                <a:latin typeface="Arial" charset="0"/>
                <a:cs typeface="Arial" charset="0"/>
              </a:rPr>
              <a:t>or </a:t>
            </a:r>
            <a:r>
              <a:rPr lang="en-US" dirty="0">
                <a:latin typeface="Arial" charset="0"/>
                <a:cs typeface="Arial" charset="0"/>
              </a:rPr>
              <a:t>part-time </a:t>
            </a:r>
            <a:r>
              <a:rPr lang="en-US" dirty="0" smtClean="0">
                <a:latin typeface="Arial" charset="0"/>
                <a:cs typeface="Arial" charset="0"/>
              </a:rPr>
              <a:t>student </a:t>
            </a:r>
            <a:r>
              <a:rPr lang="en-US" dirty="0">
                <a:latin typeface="Arial" charset="0"/>
                <a:cs typeface="Arial" charset="0"/>
              </a:rPr>
              <a:t>for each academic </a:t>
            </a:r>
            <a:r>
              <a:rPr lang="en-US" dirty="0" smtClean="0">
                <a:latin typeface="Arial" charset="0"/>
                <a:cs typeface="Arial" charset="0"/>
              </a:rPr>
              <a:t>term, according to your school’s degree </a:t>
            </a:r>
            <a:br>
              <a:rPr lang="en-US" dirty="0" smtClean="0">
                <a:latin typeface="Arial" charset="0"/>
                <a:cs typeface="Arial" charset="0"/>
              </a:rPr>
            </a:br>
            <a:r>
              <a:rPr lang="en-US" dirty="0" smtClean="0">
                <a:latin typeface="Arial" charset="0"/>
                <a:cs typeface="Arial" charset="0"/>
              </a:rPr>
              <a:t>program policy.</a:t>
            </a:r>
            <a:endParaRPr lang="en-US" dirty="0">
              <a:latin typeface="Arial" charset="0"/>
              <a:cs typeface="Arial" charset="0"/>
            </a:endParaRPr>
          </a:p>
          <a:p>
            <a:pPr>
              <a:defRPr/>
            </a:pPr>
            <a:r>
              <a:rPr lang="en-US" dirty="0" smtClean="0">
                <a:latin typeface="Arial" charset="0"/>
                <a:cs typeface="Arial" charset="0"/>
              </a:rPr>
              <a:t>Maintain </a:t>
            </a:r>
            <a:r>
              <a:rPr lang="en-US" dirty="0">
                <a:latin typeface="Arial" charset="0"/>
                <a:cs typeface="Arial" charset="0"/>
              </a:rPr>
              <a:t>your enrollment status throughout the current academic year.</a:t>
            </a:r>
          </a:p>
          <a:p>
            <a:pPr>
              <a:defRPr/>
            </a:pPr>
            <a:r>
              <a:rPr lang="en-US" dirty="0" smtClean="0">
                <a:latin typeface="Arial" charset="0"/>
                <a:cs typeface="Arial" charset="0"/>
              </a:rPr>
              <a:t>Maintain </a:t>
            </a:r>
            <a:r>
              <a:rPr lang="en-US" dirty="0">
                <a:latin typeface="Arial" charset="0"/>
                <a:cs typeface="Arial" charset="0"/>
              </a:rPr>
              <a:t>the required hours to meet the graduation or </a:t>
            </a:r>
            <a:r>
              <a:rPr lang="en-US" dirty="0" smtClean="0">
                <a:latin typeface="Arial" charset="0"/>
                <a:cs typeface="Arial" charset="0"/>
              </a:rPr>
              <a:t>completion-of-training date, </a:t>
            </a:r>
            <a:r>
              <a:rPr lang="en-US" dirty="0">
                <a:latin typeface="Arial" charset="0"/>
                <a:cs typeface="Arial" charset="0"/>
              </a:rPr>
              <a:t>as agreed to in your application.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altLang="en-US" dirty="0" smtClean="0">
                <a:latin typeface="Arial" pitchFamily="34" charset="0"/>
                <a:ea typeface="Geneva" pitchFamily="126" charset="-128"/>
              </a:rPr>
              <a:t>Financial Support</a:t>
            </a:r>
          </a:p>
        </p:txBody>
      </p:sp>
      <p:sp>
        <p:nvSpPr>
          <p:cNvPr id="3" name="Content Placeholder 2"/>
          <p:cNvSpPr>
            <a:spLocks noGrp="1"/>
          </p:cNvSpPr>
          <p:nvPr>
            <p:ph idx="1"/>
          </p:nvPr>
        </p:nvSpPr>
        <p:spPr/>
        <p:txBody>
          <a:bodyPr wrap="square" numCol="1" anchor="t" anchorCtr="0" compatLnSpc="1">
            <a:prstTxWarp prst="textNoShape">
              <a:avLst/>
            </a:prstTxWarp>
          </a:bodyPr>
          <a:lstStyle/>
          <a:p>
            <a:pPr marL="0" indent="0">
              <a:buFont typeface="Arial" pitchFamily="34" charset="0"/>
              <a:buNone/>
            </a:pPr>
            <a:r>
              <a:rPr lang="en-US" altLang="en-US" dirty="0" smtClean="0">
                <a:latin typeface="Arial" pitchFamily="34" charset="0"/>
                <a:ea typeface="Geneva" pitchFamily="126" charset="-128"/>
              </a:rPr>
              <a:t>Financial aid covers tuition, required fees and reasonable education and living expenses:</a:t>
            </a:r>
          </a:p>
          <a:p>
            <a:pPr marL="225425" indent="-225425"/>
            <a:r>
              <a:rPr lang="en-US" altLang="en-US" b="1" dirty="0" smtClean="0">
                <a:latin typeface="Arial" pitchFamily="34" charset="0"/>
                <a:ea typeface="Geneva" pitchFamily="126" charset="-128"/>
              </a:rPr>
              <a:t>Preparatory Scholarship </a:t>
            </a:r>
            <a:r>
              <a:rPr lang="en-US" altLang="en-US" dirty="0" smtClean="0">
                <a:latin typeface="Arial" pitchFamily="34" charset="0"/>
                <a:ea typeface="Geneva" pitchFamily="126" charset="-128"/>
              </a:rPr>
              <a:t>— Up to two academic years </a:t>
            </a:r>
            <a:br>
              <a:rPr lang="en-US" altLang="en-US" dirty="0" smtClean="0">
                <a:latin typeface="Arial" pitchFamily="34" charset="0"/>
                <a:ea typeface="Geneva" pitchFamily="126" charset="-128"/>
              </a:rPr>
            </a:br>
            <a:r>
              <a:rPr lang="en-US" altLang="en-US" dirty="0" smtClean="0">
                <a:latin typeface="Arial" pitchFamily="34" charset="0"/>
                <a:ea typeface="Geneva" pitchFamily="126" charset="-128"/>
              </a:rPr>
              <a:t>full time or four academic years part time.</a:t>
            </a:r>
          </a:p>
          <a:p>
            <a:pPr marL="225425" indent="-225425"/>
            <a:r>
              <a:rPr lang="en-US" altLang="en-US" b="1" dirty="0" smtClean="0">
                <a:latin typeface="Arial" pitchFamily="34" charset="0"/>
                <a:ea typeface="Geneva" pitchFamily="126" charset="-128"/>
              </a:rPr>
              <a:t>Pre-Graduate Scholarship </a:t>
            </a:r>
            <a:r>
              <a:rPr lang="en-US" altLang="en-US" dirty="0" smtClean="0">
                <a:latin typeface="Arial" pitchFamily="34" charset="0"/>
                <a:ea typeface="Geneva" pitchFamily="126" charset="-128"/>
              </a:rPr>
              <a:t>— Up to four academic years </a:t>
            </a:r>
            <a:br>
              <a:rPr lang="en-US" altLang="en-US" dirty="0" smtClean="0">
                <a:latin typeface="Arial" pitchFamily="34" charset="0"/>
                <a:ea typeface="Geneva" pitchFamily="126" charset="-128"/>
              </a:rPr>
            </a:br>
            <a:r>
              <a:rPr lang="en-US" altLang="en-US" dirty="0" smtClean="0">
                <a:latin typeface="Arial" pitchFamily="34" charset="0"/>
                <a:ea typeface="Geneva" pitchFamily="126" charset="-128"/>
              </a:rPr>
              <a:t>full time or eight academic years part time.</a:t>
            </a:r>
          </a:p>
          <a:p>
            <a:pPr marL="225425" indent="-225425"/>
            <a:r>
              <a:rPr lang="en-US" altLang="en-US" dirty="0" smtClean="0">
                <a:latin typeface="Arial" pitchFamily="34" charset="0"/>
                <a:ea typeface="Geneva" pitchFamily="126" charset="-128"/>
              </a:rPr>
              <a:t>Includes lab, health unit and parking permit fees.</a:t>
            </a:r>
          </a:p>
          <a:p>
            <a:pPr marL="225425" indent="-225425"/>
            <a:r>
              <a:rPr lang="en-US" altLang="en-US" dirty="0" smtClean="0">
                <a:latin typeface="Arial" pitchFamily="34" charset="0"/>
                <a:ea typeface="Geneva" pitchFamily="126" charset="-128"/>
              </a:rPr>
              <a:t>A monthly stipend of no less than $1,500 (full time) </a:t>
            </a:r>
            <a:br>
              <a:rPr lang="en-US" altLang="en-US" dirty="0" smtClean="0">
                <a:latin typeface="Arial" pitchFamily="34" charset="0"/>
                <a:ea typeface="Geneva" pitchFamily="126" charset="-128"/>
              </a:rPr>
            </a:br>
            <a:r>
              <a:rPr lang="en-US" altLang="en-US" dirty="0" smtClean="0">
                <a:latin typeface="Arial" pitchFamily="34" charset="0"/>
                <a:ea typeface="Geneva" pitchFamily="126" charset="-128"/>
              </a:rPr>
              <a:t>or $750 (part time) is paid for a 10-month period.*</a:t>
            </a:r>
            <a:endParaRPr lang="en-US" altLang="en-US" dirty="0">
              <a:latin typeface="Arial" pitchFamily="34" charset="0"/>
              <a:ea typeface="Geneva" pitchFamily="126" charset="-128"/>
            </a:endParaRPr>
          </a:p>
          <a:p>
            <a:pPr marL="0" indent="0">
              <a:spcBef>
                <a:spcPts val="2100"/>
              </a:spcBef>
              <a:buNone/>
            </a:pPr>
            <a:r>
              <a:rPr lang="en-US" altLang="en-US" sz="1200" i="1" dirty="0" smtClean="0">
                <a:latin typeface="Arial" pitchFamily="34" charset="0"/>
                <a:ea typeface="Geneva" pitchFamily="126" charset="-128"/>
              </a:rPr>
              <a:t>* Students who graduate before May will not continue to receive a monthly stipend.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Photo of IHS Scholarship Recipient"/>
          <p:cNvPicPr>
            <a:picLocks noChangeAspect="1"/>
          </p:cNvPicPr>
          <p:nvPr/>
        </p:nvPicPr>
        <p:blipFill rotWithShape="1">
          <a:blip r:embed="rId3">
            <a:extLst>
              <a:ext uri="{28A0092B-C50C-407E-A947-70E740481C1C}">
                <a14:useLocalDpi xmlns:a14="http://schemas.microsoft.com/office/drawing/2010/main" val="0"/>
              </a:ext>
            </a:extLst>
          </a:blip>
          <a:srcRect l="69341" t="31001"/>
          <a:stretch/>
        </p:blipFill>
        <p:spPr>
          <a:xfrm>
            <a:off x="6349999" y="2144888"/>
            <a:ext cx="2803407" cy="4731925"/>
          </a:xfrm>
          <a:prstGeom prst="rect">
            <a:avLst/>
          </a:prstGeom>
        </p:spPr>
      </p:pic>
      <p:sp>
        <p:nvSpPr>
          <p:cNvPr id="23554" name="Title 1"/>
          <p:cNvSpPr>
            <a:spLocks noGrp="1"/>
          </p:cNvSpPr>
          <p:nvPr>
            <p:ph type="title"/>
          </p:nvPr>
        </p:nvSpPr>
        <p:spPr/>
        <p:txBody>
          <a:bodyPr/>
          <a:lstStyle/>
          <a:p>
            <a:r>
              <a:rPr lang="en-US" altLang="en-US" dirty="0" smtClean="0">
                <a:latin typeface="Arial" pitchFamily="34" charset="0"/>
                <a:ea typeface="Geneva" pitchFamily="126" charset="-128"/>
              </a:rPr>
              <a:t>Financial Support — Summer School</a:t>
            </a:r>
          </a:p>
        </p:txBody>
      </p:sp>
      <p:sp>
        <p:nvSpPr>
          <p:cNvPr id="3" name="Content Placeholder 2"/>
          <p:cNvSpPr>
            <a:spLocks noGrp="1"/>
          </p:cNvSpPr>
          <p:nvPr>
            <p:ph idx="1"/>
          </p:nvPr>
        </p:nvSpPr>
        <p:spPr/>
        <p:txBody>
          <a:bodyPr/>
          <a:lstStyle/>
          <a:p>
            <a:r>
              <a:rPr lang="en-US" b="1" dirty="0"/>
              <a:t>Summer School Request (IHS-856-21) </a:t>
            </a:r>
            <a:r>
              <a:rPr lang="en-US" dirty="0"/>
              <a:t>form</a:t>
            </a:r>
            <a:r>
              <a:rPr lang="en-US" b="1" dirty="0"/>
              <a:t> — </a:t>
            </a:r>
            <a:r>
              <a:rPr lang="en-US" dirty="0"/>
              <a:t/>
            </a:r>
            <a:br>
              <a:rPr lang="en-US" dirty="0"/>
            </a:br>
            <a:r>
              <a:rPr lang="en-US" dirty="0"/>
              <a:t>Must be submitted by April 22.</a:t>
            </a:r>
          </a:p>
          <a:p>
            <a:r>
              <a:rPr lang="en-US" dirty="0"/>
              <a:t>Up to $700 in tuition and required fees </a:t>
            </a:r>
            <a:br>
              <a:rPr lang="en-US" dirty="0"/>
            </a:br>
            <a:r>
              <a:rPr lang="en-US" dirty="0"/>
              <a:t>for full-time recipients.</a:t>
            </a:r>
          </a:p>
          <a:p>
            <a:r>
              <a:rPr lang="en-US" dirty="0"/>
              <a:t>Up to $350 in tuition and required </a:t>
            </a:r>
            <a:br>
              <a:rPr lang="en-US" dirty="0"/>
            </a:br>
            <a:r>
              <a:rPr lang="en-US" dirty="0"/>
              <a:t>fees for part-time recipients</a:t>
            </a:r>
            <a:r>
              <a:rPr lang="en-US" dirty="0"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13ea4ce78fa413491bab1dae6d2f73e2fabb04e"/>
  <p:tag name="ISPRING_RESOURCE_PATHS_HASH_2" val="613ea4ce78fa413491bab1dae6d2f73e2fabb04e"/>
</p:tagLst>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1288</TotalTime>
  <Words>1623</Words>
  <Application>Microsoft Office PowerPoint</Application>
  <PresentationFormat>On-screen Show (4:3)</PresentationFormat>
  <Paragraphs>133</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Default Theme</vt:lpstr>
      <vt:lpstr>Preparatory and Pre-Graduate Scholarships</vt:lpstr>
      <vt:lpstr>Indian Health Service — Mission</vt:lpstr>
      <vt:lpstr>IHS Scholarship Program — Purpose</vt:lpstr>
      <vt:lpstr>Personnel</vt:lpstr>
      <vt:lpstr>Program Communications</vt:lpstr>
      <vt:lpstr>Scholarships</vt:lpstr>
      <vt:lpstr>Maintaining Eligibility</vt:lpstr>
      <vt:lpstr>Financial Support</vt:lpstr>
      <vt:lpstr>Financial Support — Summer School</vt:lpstr>
      <vt:lpstr>Tuition Payment</vt:lpstr>
      <vt:lpstr>Education Expenses — Costs Covered</vt:lpstr>
      <vt:lpstr>Education Expenses — Costs Not Covered</vt:lpstr>
      <vt:lpstr>Education Expenses — Costs Not Covered (cont.)</vt:lpstr>
      <vt:lpstr>Leave of Absence</vt:lpstr>
      <vt:lpstr>Support Staff</vt:lpstr>
    </vt:vector>
  </TitlesOfParts>
  <Manager/>
  <Company>IHS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Scholarship Recipient Orientation - Preparatory and Pre-Graduate Overview</dc:title>
  <dc:subject>Scholarship Recipient Orientation - Preparatory and Pre-Graduate Overview</dc:subject>
  <dc:creator>IHS</dc:creator>
  <cp:keywords>Scholarship Recipient Orientation - Preparatory and Pre-Graduate Overview</cp:keywords>
  <dc:description/>
  <cp:lastModifiedBy>Scott</cp:lastModifiedBy>
  <cp:revision>230</cp:revision>
  <dcterms:created xsi:type="dcterms:W3CDTF">2013-11-21T19:53:20Z</dcterms:created>
  <dcterms:modified xsi:type="dcterms:W3CDTF">2016-08-23T13:02:50Z</dcterms:modified>
  <cp:category/>
</cp:coreProperties>
</file>