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6" r:id="rId2"/>
    <p:sldId id="271" r:id="rId3"/>
    <p:sldId id="272" r:id="rId4"/>
    <p:sldId id="273" r:id="rId5"/>
    <p:sldId id="274" r:id="rId6"/>
    <p:sldId id="275" r:id="rId7"/>
    <p:sldId id="276" r:id="rId8"/>
    <p:sldId id="277" r:id="rId9"/>
    <p:sldId id="278" r:id="rId10"/>
    <p:sldId id="279" r:id="rId11"/>
    <p:sldId id="280" r:id="rId12"/>
    <p:sldId id="281" r:id="rId13"/>
    <p:sldId id="283" r:id="rId14"/>
    <p:sldId id="285" r:id="rId15"/>
    <p:sldId id="284" r:id="rId16"/>
    <p:sldId id="286" r:id="rId17"/>
    <p:sldId id="287" r:id="rId18"/>
    <p:sldId id="270" r:id="rId19"/>
    <p:sldId id="290" r:id="rId20"/>
    <p:sldId id="282" r:id="rId21"/>
    <p:sldId id="292" r:id="rId22"/>
    <p:sldId id="291" r:id="rId23"/>
  </p:sldIdLst>
  <p:sldSz cx="9144000" cy="6858000" type="screen4x3"/>
  <p:notesSz cx="6858000" cy="9144000"/>
  <p:custDataLst>
    <p:tags r:id="rId25"/>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8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e Ann" initials="" lastIdx="6" clrIdx="0"/>
  <p:cmAuthor id="1" name="Leslie Miller" initials="LM" lastIdx="1" clrIdx="1">
    <p:extLst/>
  </p:cmAuthor>
  <p:cmAuthor id="2" name="Leslie Miller" initials="LM [2]" lastIdx="1" clrIdx="2">
    <p:extLst/>
  </p:cmAuthor>
  <p:cmAuthor id="3" name="Leslie Miller" initials="LM [3]" lastIdx="1" clrIdx="3">
    <p:extLst/>
  </p:cmAuthor>
  <p:cmAuthor id="4" name="Scott Parker"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800"/>
    <a:srgbClr val="44642F"/>
    <a:srgbClr val="A58D02"/>
    <a:srgbClr val="877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autoAdjust="0"/>
    <p:restoredTop sz="78125" autoAdjust="0"/>
  </p:normalViewPr>
  <p:slideViewPr>
    <p:cSldViewPr snapToGrid="0" snapToObjects="1" showGuides="1">
      <p:cViewPr>
        <p:scale>
          <a:sx n="81" d="100"/>
          <a:sy n="81" d="100"/>
        </p:scale>
        <p:origin x="-480" y="222"/>
      </p:cViewPr>
      <p:guideLst>
        <p:guide orient="horz" pos="2160"/>
        <p:guide pos="2880"/>
        <p:guide pos="28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Geneva" pitchFamily="-126"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EDD2C57-7749-4716-BFFD-465A320D1C02}" type="datetimeFigureOut">
              <a:rPr lang="en-US" altLang="en-US"/>
              <a:pPr/>
              <a:t>9/10/2016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Geneva" pitchFamily="-126"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58AB014-FFCA-4909-9C04-62F766A58041}" type="slidenum">
              <a:rPr lang="en-US" altLang="en-US"/>
              <a:pPr/>
              <a:t>‹#›</a:t>
            </a:fld>
            <a:endParaRPr lang="en-US" altLang="en-US"/>
          </a:p>
        </p:txBody>
      </p:sp>
    </p:spTree>
    <p:extLst>
      <p:ext uri="{BB962C8B-B14F-4D97-AF65-F5344CB8AC3E}">
        <p14:creationId xmlns:p14="http://schemas.microsoft.com/office/powerpoint/2010/main" val="1435659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scholarship@ih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Welcome to the Indian Health Service Scholarship Program orientation series.</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We developed this presentation to familiarize you with your responsibilities as a Health Professions scholarship recipient as you prepare to begin fulfilling your service commitment as an Indian health professional. The IHS Scholarship Program is dedicated to assisting you in achieving your educational and career goals. Through this presentation, we will provide you with the foundation to navigate the requirements and documentation required by our program.</a:t>
            </a:r>
          </a:p>
          <a:p>
            <a:endParaRPr lang="en-US" sz="1200" u="none" kern="1200" dirty="0" smtClean="0">
              <a:solidFill>
                <a:schemeClr val="tx1"/>
              </a:solidFill>
              <a:effectLst/>
              <a:latin typeface="+mn-lt"/>
              <a:ea typeface="MS PGothic" pitchFamily="34" charset="-128"/>
              <a:cs typeface="MS PGothic" charset="0"/>
            </a:endParaRPr>
          </a:p>
          <a:p>
            <a:endParaRPr lang="en-US" sz="1200" kern="1200" dirty="0">
              <a:solidFill>
                <a:schemeClr val="tx1"/>
              </a:solidFill>
              <a:effectLst/>
              <a:latin typeface="+mn-lt"/>
              <a:ea typeface="MS PGothic" pitchFamily="34" charset="-128"/>
              <a:cs typeface="MS PGothic"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D8648CFE-B424-40EA-A92C-26626A7F6F24}" type="slidenum">
              <a:rPr lang="en-US" altLang="en-US" sz="1200"/>
              <a:pPr eaLnBrk="1" hangingPunct="1"/>
              <a:t>1</a:t>
            </a:fld>
            <a:endParaRPr lang="en-US" altLang="en-US" sz="1200"/>
          </a:p>
        </p:txBody>
      </p:sp>
    </p:spTree>
    <p:extLst>
      <p:ext uri="{BB962C8B-B14F-4D97-AF65-F5344CB8AC3E}">
        <p14:creationId xmlns:p14="http://schemas.microsoft.com/office/powerpoint/2010/main" val="9899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pitchFamily="18" charset="0"/>
                <a:cs typeface="Times New Roman" pitchFamily="18" charset="0"/>
              </a:rPr>
              <a:t>Once you receive approval of your position and service site</a:t>
            </a:r>
            <a:r>
              <a:rPr lang="en-US" altLang="en-US" baseline="0"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and you secure a position, you must send verification of your employment, which should include your start date, position title and position description. This verification of employment can come in the form of: </a:t>
            </a:r>
          </a:p>
          <a:p>
            <a:pPr eaLnBrk="1" hangingPunct="1">
              <a:spcBef>
                <a:spcPct val="0"/>
              </a:spcBef>
            </a:pPr>
            <a:endParaRPr lang="en-US" altLang="en-US" dirty="0" smtClean="0">
              <a:latin typeface="Times New Roman" pitchFamily="18" charset="0"/>
              <a:cs typeface="Times New Roman" pitchFamily="18" charset="0"/>
            </a:endParaRPr>
          </a:p>
          <a:p>
            <a:pPr marL="171450" indent="-171450" eaLnBrk="1" hangingPunct="1">
              <a:spcBef>
                <a:spcPct val="0"/>
              </a:spcBef>
              <a:buFont typeface="Arial"/>
              <a:buChar char="•"/>
            </a:pPr>
            <a:r>
              <a:rPr lang="en-US" altLang="en-US" dirty="0" smtClean="0">
                <a:latin typeface="Times New Roman" pitchFamily="18" charset="0"/>
                <a:cs typeface="Times New Roman" pitchFamily="18" charset="0"/>
              </a:rPr>
              <a:t> A copy of your Notification of Personnel Action (SF-50) form or a hire letter, if you’re a civil servant.</a:t>
            </a:r>
          </a:p>
          <a:p>
            <a:pPr marL="171450" indent="-171450" eaLnBrk="1" hangingPunct="1">
              <a:spcBef>
                <a:spcPct val="0"/>
              </a:spcBef>
              <a:buFont typeface="Arial"/>
              <a:buChar char="•"/>
            </a:pPr>
            <a:r>
              <a:rPr lang="en-US" altLang="en-US" dirty="0" smtClean="0">
                <a:latin typeface="Times New Roman" pitchFamily="18" charset="0"/>
                <a:cs typeface="Times New Roman" pitchFamily="18" charset="0"/>
              </a:rPr>
              <a:t> A hire letter if you found a position through a Tribal or Urban Indian facility.</a:t>
            </a:r>
          </a:p>
          <a:p>
            <a:pPr marL="171450" indent="-171450" eaLnBrk="1" hangingPunct="1">
              <a:spcBef>
                <a:spcPct val="0"/>
              </a:spcBef>
              <a:buFont typeface="Arial"/>
              <a:buChar char="•"/>
            </a:pPr>
            <a:r>
              <a:rPr lang="en-US" altLang="en-US" dirty="0" smtClean="0">
                <a:latin typeface="Times New Roman" pitchFamily="18" charset="0"/>
                <a:cs typeface="Times New Roman" pitchFamily="18" charset="0"/>
              </a:rPr>
              <a:t> A Call-to-Active Duty (CAD) notice if you are a Commissioned Corps officer. </a:t>
            </a:r>
          </a:p>
          <a:p>
            <a:pPr marL="171450" indent="-171450" eaLnBrk="1" hangingPunct="1">
              <a:spcBef>
                <a:spcPct val="0"/>
              </a:spcBef>
              <a:buFont typeface="Arial"/>
              <a:buChar char="•"/>
            </a:pPr>
            <a:r>
              <a:rPr lang="en-US" altLang="en-US" dirty="0" smtClean="0">
                <a:latin typeface="Times New Roman" pitchFamily="18" charset="0"/>
                <a:cs typeface="Times New Roman" pitchFamily="18" charset="0"/>
              </a:rPr>
              <a:t> A contract, work agreement or hire letter if you are approved for employment within a private practice.</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DD3F914-D0E6-4723-ABC1-8450158B33E3}" type="slidenum">
              <a:rPr lang="en-US" altLang="en-US" sz="1200"/>
              <a:pPr eaLnBrk="1" hangingPunct="1"/>
              <a:t>10</a:t>
            </a:fld>
            <a:endParaRPr lang="en-US" altLang="en-US" sz="1200"/>
          </a:p>
        </p:txBody>
      </p:sp>
    </p:spTree>
    <p:extLst>
      <p:ext uri="{BB962C8B-B14F-4D97-AF65-F5344CB8AC3E}">
        <p14:creationId xmlns:p14="http://schemas.microsoft.com/office/powerpoint/2010/main" val="107105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You must submit a Placement Update form three times – at 30, 60 and 90 days after graduation or completion of post-graduate clinical training – if you have been unsuccessful in securing a position. Attach all documentation showing your attempts to find a position including, but not limited to, letters of application, interview dates, denial letters, etc.</a:t>
            </a:r>
            <a:endParaRPr lang="en-US" sz="1200" kern="1200" dirty="0">
              <a:solidFill>
                <a:schemeClr val="tx1"/>
              </a:solidFill>
              <a:effectLst/>
              <a:latin typeface="+mn-lt"/>
              <a:ea typeface="MS PGothic" pitchFamily="34" charset="-128"/>
              <a:cs typeface="MS PGothic"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C02B6D5-C6E3-47A4-88C2-775DE5F93889}" type="slidenum">
              <a:rPr lang="en-US" altLang="en-US" sz="1200"/>
              <a:pPr eaLnBrk="1" hangingPunct="1"/>
              <a:t>11</a:t>
            </a:fld>
            <a:endParaRPr lang="en-US" altLang="en-US" sz="1200"/>
          </a:p>
        </p:txBody>
      </p:sp>
    </p:spTree>
    <p:extLst>
      <p:ext uri="{BB962C8B-B14F-4D97-AF65-F5344CB8AC3E}">
        <p14:creationId xmlns:p14="http://schemas.microsoft.com/office/powerpoint/2010/main" val="102500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you have not found a position within 90 days of graduation or completion of post-graduate clinical training, you will be placed in a facility where there is great need for your health profession.</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8A3F914-4571-457A-B25E-0CB5C0F98E5E}" type="slidenum">
              <a:rPr lang="en-US" altLang="en-US" sz="1200"/>
              <a:pPr eaLnBrk="1" hangingPunct="1"/>
              <a:t>12</a:t>
            </a:fld>
            <a:endParaRPr lang="en-US" altLang="en-US" sz="1200"/>
          </a:p>
        </p:txBody>
      </p:sp>
    </p:spTree>
    <p:extLst>
      <p:ext uri="{BB962C8B-B14F-4D97-AF65-F5344CB8AC3E}">
        <p14:creationId xmlns:p14="http://schemas.microsoft.com/office/powerpoint/2010/main" val="9908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Recipients are required to notify the IHS Scholarship Program if there are any interruptions in their service commitments.</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Excessive leave or breaks in employment will result in a suspension of your service commitment and recalculation of your end date to take into account the missed days of work. </a:t>
            </a:r>
            <a:endParaRPr lang="en-US" sz="1200" kern="1200" dirty="0">
              <a:solidFill>
                <a:schemeClr val="tx1"/>
              </a:solidFill>
              <a:effectLst/>
              <a:latin typeface="+mn-lt"/>
              <a:ea typeface="MS PGothic" pitchFamily="34" charset="-128"/>
              <a:cs typeface="MS PGothic"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D795A377-5CE1-4251-88BA-50270CFE0DBC}" type="slidenum">
              <a:rPr lang="en-US" altLang="en-US" sz="1200"/>
              <a:pPr eaLnBrk="1" hangingPunct="1"/>
              <a:t>13</a:t>
            </a:fld>
            <a:endParaRPr lang="en-US" altLang="en-US" sz="1200"/>
          </a:p>
        </p:txBody>
      </p:sp>
    </p:spTree>
    <p:extLst>
      <p:ext uri="{BB962C8B-B14F-4D97-AF65-F5344CB8AC3E}">
        <p14:creationId xmlns:p14="http://schemas.microsoft.com/office/powerpoint/2010/main" val="30045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While the Scholarship</a:t>
            </a:r>
            <a:r>
              <a:rPr lang="en-US" sz="1200" kern="1200" baseline="0" dirty="0" smtClean="0">
                <a:solidFill>
                  <a:schemeClr val="tx1"/>
                </a:solidFill>
                <a:effectLst/>
                <a:latin typeface="+mn-lt"/>
                <a:ea typeface="MS PGothic" pitchFamily="34" charset="-128"/>
                <a:cs typeface="MS PGothic" charset="0"/>
              </a:rPr>
              <a:t> Program </a:t>
            </a:r>
            <a:r>
              <a:rPr lang="en-US" sz="1200" kern="1200" dirty="0" smtClean="0">
                <a:solidFill>
                  <a:schemeClr val="tx1"/>
                </a:solidFill>
                <a:effectLst/>
                <a:latin typeface="+mn-lt"/>
                <a:ea typeface="MS PGothic" pitchFamily="34" charset="-128"/>
                <a:cs typeface="MS PGothic" charset="0"/>
              </a:rPr>
              <a:t>office does accept transfer requests, your service commitment is site-specific and position-specific; you may not transfer to another site or position without prior approval. This includes temporary or “acting”</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positions (for example, acting clinical director) at your current location. Failure to obtain approval before a job change may result in a breach of contract and being placed in default.</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If you want to transfer, you must notify the program office in writing, providing a position description and vacancy announcement detailing the new facility and/or position. </a:t>
            </a:r>
          </a:p>
          <a:p>
            <a:r>
              <a:rPr lang="en-US" sz="1200" kern="1200" dirty="0" smtClean="0">
                <a:solidFill>
                  <a:schemeClr val="tx1"/>
                </a:solidFill>
                <a:effectLst/>
                <a:latin typeface="+mn-lt"/>
                <a:ea typeface="MS PGothic" pitchFamily="34" charset="-128"/>
                <a:cs typeface="MS PGothic" charset="0"/>
              </a:rPr>
              <a:t> </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062DF1E-5CB4-4098-9FED-F1DE5B4DE240}" type="slidenum">
              <a:rPr lang="en-US" altLang="en-US" sz="1200"/>
              <a:pPr eaLnBrk="1" hangingPunct="1"/>
              <a:t>14</a:t>
            </a:fld>
            <a:endParaRPr lang="en-US" altLang="en-US" sz="1200"/>
          </a:p>
        </p:txBody>
      </p:sp>
    </p:spTree>
    <p:extLst>
      <p:ext uri="{BB962C8B-B14F-4D97-AF65-F5344CB8AC3E}">
        <p14:creationId xmlns:p14="http://schemas.microsoft.com/office/powerpoint/2010/main" val="102560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program also requires three letters with your transfer request. An appropriate facility representative from your current and transfer site must sign their letters and they must be on the facility’s official letterhead. </a:t>
            </a:r>
          </a:p>
          <a:p>
            <a:r>
              <a:rPr lang="en-US" altLang="en-US" dirty="0" smtClean="0"/>
              <a:t> </a:t>
            </a:r>
          </a:p>
          <a:p>
            <a:r>
              <a:rPr lang="en-US" altLang="en-US" dirty="0" smtClean="0"/>
              <a:t>If IHS approves your transfer, you must provide verification of employment documentation indicating when you will begin employment at your new facility and the position.</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3085593-EB84-4777-8B08-7647E1B7C5E1}" type="slidenum">
              <a:rPr lang="en-US" altLang="en-US" sz="1200"/>
              <a:pPr eaLnBrk="1" hangingPunct="1"/>
              <a:t>15</a:t>
            </a:fld>
            <a:endParaRPr lang="en-US" altLang="en-US" sz="1200"/>
          </a:p>
        </p:txBody>
      </p:sp>
    </p:spTree>
    <p:extLst>
      <p:ext uri="{BB962C8B-B14F-4D97-AF65-F5344CB8AC3E}">
        <p14:creationId xmlns:p14="http://schemas.microsoft.com/office/powerpoint/2010/main" val="158397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a Health Professions scholarship recipient, you signed a contract agreeing to fulfill a service commitment as a health professional at an Indian health facility in exchange for our financial support of your education. We take this contract and the related policies and procedures very seriously.</a:t>
            </a:r>
          </a:p>
          <a:p>
            <a:r>
              <a:rPr lang="en-US" altLang="en-US" dirty="0" smtClean="0"/>
              <a:t> </a:t>
            </a:r>
          </a:p>
          <a:p>
            <a:r>
              <a:rPr lang="en-US" altLang="en-US" dirty="0" smtClean="0"/>
              <a:t>If you are unable to fulfill your post-graduate clinical training and service commitment, you will be found in breach of your contract and placed in default. The program will hold you liable for repayment of your award and any additional costs.</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6029110C-6E14-487F-A9D2-8E9F55187BC3}" type="slidenum">
              <a:rPr lang="en-US" altLang="en-US" sz="1200"/>
              <a:pPr eaLnBrk="1" hangingPunct="1"/>
              <a:t>16</a:t>
            </a:fld>
            <a:endParaRPr lang="en-US" altLang="en-US" sz="1200"/>
          </a:p>
        </p:txBody>
      </p:sp>
    </p:spTree>
    <p:extLst>
      <p:ext uri="{BB962C8B-B14F-4D97-AF65-F5344CB8AC3E}">
        <p14:creationId xmlns:p14="http://schemas.microsoft.com/office/powerpoint/2010/main" val="1587543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Your liability associated with being in breach of contract and placed in default is as follows:</a:t>
            </a:r>
          </a:p>
          <a:p>
            <a:r>
              <a:rPr lang="en-US" altLang="en-US" dirty="0" smtClean="0"/>
              <a:t> </a:t>
            </a:r>
          </a:p>
          <a:p>
            <a:r>
              <a:rPr lang="en-US" altLang="en-US" dirty="0" smtClean="0"/>
              <a:t>If you fail to fulfill your service commitment in the health profession for which you received financial support, you will be liable to repay three times the amount of your scholarship funding, plus interest, within one year of the date that you’re placed in default. Your case will be referred to the Program Support Center for debt collection. </a:t>
            </a:r>
          </a:p>
          <a:p>
            <a:r>
              <a:rPr lang="en-US" altLang="en-US" dirty="0" smtClean="0"/>
              <a:t> </a:t>
            </a:r>
          </a:p>
          <a:p>
            <a:r>
              <a:rPr lang="en-US" altLang="en-US" dirty="0" smtClean="0"/>
              <a:t>You should always contact your Program Analyst or the branch office if you encounter any situation that would be a breach of your contract.</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DE0BE17-9B7F-42D4-A345-7C53FCF04867}" type="slidenum">
              <a:rPr lang="en-US" altLang="en-US" sz="1200"/>
              <a:pPr eaLnBrk="1" hangingPunct="1"/>
              <a:t>17</a:t>
            </a:fld>
            <a:endParaRPr lang="en-US" altLang="en-US" sz="1200"/>
          </a:p>
        </p:txBody>
      </p:sp>
    </p:spTree>
    <p:extLst>
      <p:ext uri="{BB962C8B-B14F-4D97-AF65-F5344CB8AC3E}">
        <p14:creationId xmlns:p14="http://schemas.microsoft.com/office/powerpoint/2010/main" val="1514959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you prepare to begin your service commitment as a health professional at an Indian health facility, you</a:t>
            </a:r>
            <a:r>
              <a:rPr lang="ja-JP" altLang="en-US" dirty="0" smtClean="0"/>
              <a:t>’</a:t>
            </a:r>
            <a:r>
              <a:rPr lang="en-US" altLang="ja-JP" dirty="0" smtClean="0"/>
              <a:t>re required to provide your Program Analyst with specific documentation related to your graduation from school.</a:t>
            </a:r>
          </a:p>
          <a:p>
            <a:r>
              <a:rPr lang="en-US" altLang="en-US" dirty="0" smtClean="0"/>
              <a:t> </a:t>
            </a:r>
          </a:p>
          <a:p>
            <a:r>
              <a:rPr lang="en-US" altLang="en-US" dirty="0" smtClean="0"/>
              <a:t>A Notice of Impending Graduation form is due at the beginning of your final academic term.</a:t>
            </a:r>
          </a:p>
          <a:p>
            <a:r>
              <a:rPr lang="en-US" altLang="en-US" dirty="0" smtClean="0"/>
              <a:t>Other documentation required after graduation includes:</a:t>
            </a:r>
          </a:p>
          <a:p>
            <a:pPr marL="171450" indent="-171450">
              <a:buFont typeface="Arial"/>
              <a:buChar char="•"/>
            </a:pPr>
            <a:r>
              <a:rPr lang="en-US" altLang="en-US" dirty="0" smtClean="0"/>
              <a:t>A copy of your diploma.</a:t>
            </a:r>
          </a:p>
          <a:p>
            <a:pPr marL="171450" indent="-171450">
              <a:buFont typeface="Arial"/>
              <a:buChar char="•"/>
            </a:pPr>
            <a:r>
              <a:rPr lang="en-US" altLang="en-US" dirty="0" smtClean="0"/>
              <a:t>A final official transcript documenting the degree you were awarded.</a:t>
            </a:r>
          </a:p>
          <a:p>
            <a:pPr marL="171450" indent="-171450">
              <a:buFont typeface="Arial"/>
              <a:buChar char="•"/>
            </a:pPr>
            <a:r>
              <a:rPr lang="en-US" altLang="en-US" dirty="0" smtClean="0"/>
              <a:t>A copy of your license or board certification, if applicable.</a:t>
            </a:r>
          </a:p>
          <a:p>
            <a:r>
              <a:rPr lang="en-US" altLang="en-US" dirty="0" smtClean="0"/>
              <a:t> </a:t>
            </a:r>
          </a:p>
          <a:p>
            <a:r>
              <a:rPr lang="en-US" altLang="en-US" dirty="0" smtClean="0"/>
              <a:t>These forms and documents demonstrate that you are prepared to and have successfully completed your academic work and are ready to enter a training program or begin your service commitment.</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DC821E8-CEE6-4529-A950-11A8AD9EA8A3}" type="slidenum">
              <a:rPr lang="en-US" altLang="en-US" sz="1200"/>
              <a:pPr eaLnBrk="1" hangingPunct="1"/>
              <a:t>18</a:t>
            </a:fld>
            <a:endParaRPr lang="en-US" altLang="en-US" sz="1200"/>
          </a:p>
        </p:txBody>
      </p:sp>
    </p:spTree>
    <p:extLst>
      <p:ext uri="{BB962C8B-B14F-4D97-AF65-F5344CB8AC3E}">
        <p14:creationId xmlns:p14="http://schemas.microsoft.com/office/powerpoint/2010/main" val="1682370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are required to submit a Preferred Placement form to your Program Analyst at the beginning of your final year of school or post-graduate clinical training. This form allows you to identify the preferred IHS Areas and Indian health facilities where you would like to fulfill your service commitment.</a:t>
            </a:r>
          </a:p>
          <a:p>
            <a:pPr eaLnBrk="1" hangingPunct="1">
              <a:spcBef>
                <a:spcPct val="0"/>
              </a:spcBef>
            </a:pPr>
            <a:endParaRPr lang="en-US" altLang="en-US" dirty="0" smtClean="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42B1147C-A199-4737-B968-B5099D4A34DB}" type="slidenum">
              <a:rPr lang="en-US" altLang="en-US" sz="1200"/>
              <a:pPr eaLnBrk="1" hangingPunct="1"/>
              <a:t>19</a:t>
            </a:fld>
            <a:endParaRPr lang="en-US" altLang="en-US" sz="1200"/>
          </a:p>
        </p:txBody>
      </p:sp>
    </p:spTree>
    <p:extLst>
      <p:ext uri="{BB962C8B-B14F-4D97-AF65-F5344CB8AC3E}">
        <p14:creationId xmlns:p14="http://schemas.microsoft.com/office/powerpoint/2010/main" val="183207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Health Professions scholarship recipients agree to a minimum two-year service commitment upon acceptance of a scholarship award. IHS Scholarship Program policy states that a recipient must find a position within 90 days of graduation or completion of post-graduate clinical training.</a:t>
            </a:r>
          </a:p>
          <a:p>
            <a:pPr eaLnBrk="1" hangingPunct="1">
              <a:spcBef>
                <a:spcPct val="0"/>
              </a:spcBef>
            </a:pPr>
            <a:endParaRPr lang="en-US" altLang="en-US" smtClean="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031F81E-4F91-49E7-A860-21A902ABB3B9}" type="slidenum">
              <a:rPr lang="en-US" altLang="en-US" sz="1200"/>
              <a:pPr eaLnBrk="1" hangingPunct="1"/>
              <a:t>2</a:t>
            </a:fld>
            <a:endParaRPr lang="en-US" altLang="en-US" sz="1200"/>
          </a:p>
        </p:txBody>
      </p:sp>
    </p:spTree>
    <p:extLst>
      <p:ext uri="{BB962C8B-B14F-4D97-AF65-F5344CB8AC3E}">
        <p14:creationId xmlns:p14="http://schemas.microsoft.com/office/powerpoint/2010/main" val="983656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You must submit an Annual Status Report and leave report summary annually updating the IHS Scholarship Program on your employment status. Your local Human Resources department provides the combined leave report. You must submit both pieces of documentation until your service commitment is complete.</a:t>
            </a:r>
          </a:p>
          <a:p>
            <a:pPr eaLnBrk="1" hangingPunct="1">
              <a:spcBef>
                <a:spcPct val="0"/>
              </a:spcBef>
            </a:pPr>
            <a:endParaRPr lang="en-US" altLang="en-US" dirty="0"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01E947D-BB99-45D2-A9D9-BA1023CE008F}" type="slidenum">
              <a:rPr lang="en-US" altLang="en-US" sz="1200"/>
              <a:pPr eaLnBrk="1" hangingPunct="1"/>
              <a:t>20</a:t>
            </a:fld>
            <a:endParaRPr lang="en-US" altLang="en-US" sz="1200"/>
          </a:p>
        </p:txBody>
      </p:sp>
    </p:spTree>
    <p:extLst>
      <p:ext uri="{BB962C8B-B14F-4D97-AF65-F5344CB8AC3E}">
        <p14:creationId xmlns:p14="http://schemas.microsoft.com/office/powerpoint/2010/main" val="99741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All required forms and documentation must be submitted to the program office either by email at </a:t>
            </a:r>
            <a:r>
              <a:rPr lang="en-US" sz="1200" u="sng" kern="1200" dirty="0" smtClean="0">
                <a:solidFill>
                  <a:schemeClr val="tx1"/>
                </a:solidFill>
                <a:effectLst/>
                <a:latin typeface="+mn-lt"/>
                <a:ea typeface="MS PGothic" pitchFamily="34" charset="-128"/>
                <a:cs typeface="ＭＳ Ｐゴシック" charset="0"/>
                <a:hlinkClick r:id="rId3"/>
              </a:rPr>
              <a:t>scholarship@ihs.gov</a:t>
            </a:r>
            <a:r>
              <a:rPr lang="en-US" sz="1200" kern="1200" dirty="0" smtClean="0">
                <a:solidFill>
                  <a:schemeClr val="tx1"/>
                </a:solidFill>
                <a:effectLst/>
                <a:latin typeface="+mn-lt"/>
                <a:ea typeface="MS PGothic" pitchFamily="34" charset="-128"/>
                <a:cs typeface="ＭＳ Ｐゴシック" charset="0"/>
              </a:rPr>
              <a:t> or mailed directly to the program office at IHS Scholarship Program, 5600 Fishers Lane, Mail Stop: OHR (11E53A), Rockville, MD 20857.</a:t>
            </a:r>
          </a:p>
          <a:p>
            <a:pPr eaLnBrk="1" hangingPunct="1">
              <a:spcBef>
                <a:spcPct val="0"/>
              </a:spcBef>
            </a:pPr>
            <a:endParaRPr lang="en-US" altLang="en-US" dirty="0" smtClean="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4DBA368-AD59-44D5-94B3-7AE2376E88AF}" type="slidenum">
              <a:rPr lang="en-US" altLang="en-US" sz="1200">
                <a:ea typeface="MS PGothic" pitchFamily="34" charset="-128"/>
              </a:rPr>
              <a:pPr eaLnBrk="1" hangingPunct="1"/>
              <a:t>21</a:t>
            </a:fld>
            <a:endParaRPr lang="en-US" altLang="en-US" sz="1200">
              <a:ea typeface="MS PGothic" pitchFamily="34" charset="-128"/>
            </a:endParaRPr>
          </a:p>
        </p:txBody>
      </p:sp>
    </p:spTree>
    <p:extLst>
      <p:ext uri="{BB962C8B-B14F-4D97-AF65-F5344CB8AC3E}">
        <p14:creationId xmlns:p14="http://schemas.microsoft.com/office/powerpoint/2010/main" val="2094758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staff is ready to assist you. Please contact us at (301) 443-6197 or visit the Contact Us page at </a:t>
            </a:r>
            <a:r>
              <a:rPr lang="en-US" altLang="en-US" dirty="0" err="1" smtClean="0"/>
              <a:t>ihs.gov</a:t>
            </a:r>
            <a:r>
              <a:rPr lang="en-US" altLang="en-US" dirty="0" smtClean="0"/>
              <a:t>/scholarship to find the email address you need.</a:t>
            </a:r>
          </a:p>
          <a:p>
            <a:endParaRPr lang="en-US" altLang="en-US" dirty="0"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BF2697E5-174C-4BBB-BB42-E71BF1EEE624}" type="slidenum">
              <a:rPr lang="en-US" altLang="en-US" sz="1200">
                <a:ea typeface="MS PGothic" pitchFamily="34" charset="-128"/>
              </a:rPr>
              <a:pPr eaLnBrk="1" hangingPunct="1"/>
              <a:t>22</a:t>
            </a:fld>
            <a:endParaRPr lang="en-US" altLang="en-US" sz="1200">
              <a:ea typeface="MS PGothic" pitchFamily="34" charset="-128"/>
            </a:endParaRPr>
          </a:p>
        </p:txBody>
      </p:sp>
    </p:spTree>
    <p:extLst>
      <p:ext uri="{BB962C8B-B14F-4D97-AF65-F5344CB8AC3E}">
        <p14:creationId xmlns:p14="http://schemas.microsoft.com/office/powerpoint/2010/main" val="147057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position must be in the health profession under which you received scholarship support and you must engage in full-time clinical practice where you will spend a minimum 32 hours of a 40-hour work week providing direct inpatient or outpatient care. Practitioners must spend no more than seven weeks, or 35 work days, per service year away from their practice.</a:t>
            </a:r>
          </a:p>
          <a:p>
            <a:r>
              <a:rPr lang="en-US" altLang="en-US" dirty="0" smtClean="0"/>
              <a:t> </a:t>
            </a:r>
          </a:p>
          <a:p>
            <a:r>
              <a:rPr lang="en-US" altLang="en-US" dirty="0" smtClean="0"/>
              <a:t>Any practitioner who does not follow these policies is subject to an extension of their service commitment to address the missed time or may be found in breach of contract and placed in default.</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45E9368-617D-4E57-9998-940B70DAE078}" type="slidenum">
              <a:rPr lang="en-US" altLang="en-US" sz="1200"/>
              <a:pPr eaLnBrk="1" hangingPunct="1"/>
              <a:t>3</a:t>
            </a:fld>
            <a:endParaRPr lang="en-US" altLang="en-US" sz="1200"/>
          </a:p>
        </p:txBody>
      </p:sp>
    </p:spTree>
    <p:extLst>
      <p:ext uri="{BB962C8B-B14F-4D97-AF65-F5344CB8AC3E}">
        <p14:creationId xmlns:p14="http://schemas.microsoft.com/office/powerpoint/2010/main" val="186192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search for a position is a six-step process that should begin at the beginning of your final year of school or post-graduate clinical training. It’s important not to skip any of these steps.</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37CAEC9-23B7-4C27-8DAF-9C04F00CC331}" type="slidenum">
              <a:rPr lang="en-US" altLang="en-US" sz="1200"/>
              <a:pPr eaLnBrk="1" hangingPunct="1"/>
              <a:t>4</a:t>
            </a:fld>
            <a:endParaRPr lang="en-US" altLang="en-US" sz="1200"/>
          </a:p>
        </p:txBody>
      </p:sp>
    </p:spTree>
    <p:extLst>
      <p:ext uri="{BB962C8B-B14F-4D97-AF65-F5344CB8AC3E}">
        <p14:creationId xmlns:p14="http://schemas.microsoft.com/office/powerpoint/2010/main" val="20620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Visit the IHS website to begin familiarizing yourself with the Indian Health Service and an Indian health career. You’ll find information about career opportunities and an overview of the 12 IHS Areas and the facilities and service units located within those Areas.</a:t>
            </a:r>
            <a:r>
              <a:rPr lang="en-US" altLang="en-US" baseline="0" dirty="0" smtClean="0"/>
              <a:t> </a:t>
            </a:r>
            <a:endParaRPr lang="en-US" altLang="en-US" dirty="0" smtClean="0"/>
          </a:p>
          <a:p>
            <a:pPr eaLnBrk="1" hangingPunct="1">
              <a:spcBef>
                <a:spcPct val="0"/>
              </a:spcBef>
            </a:pPr>
            <a:endParaRPr lang="en-US" altLang="en-US" dirty="0"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8031BA2-923D-42F2-8B62-DE203A506DF6}" type="slidenum">
              <a:rPr lang="en-US" altLang="en-US" sz="1200"/>
              <a:pPr eaLnBrk="1" hangingPunct="1"/>
              <a:t>5</a:t>
            </a:fld>
            <a:endParaRPr lang="en-US" altLang="en-US" sz="1200"/>
          </a:p>
        </p:txBody>
      </p:sp>
    </p:spTree>
    <p:extLst>
      <p:ext uri="{BB962C8B-B14F-4D97-AF65-F5344CB8AC3E}">
        <p14:creationId xmlns:p14="http://schemas.microsoft.com/office/powerpoint/2010/main" val="183503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Once you get a better idea of the IHS landscape, you should contact an IHS recruiter. Individual contact information can be found at </a:t>
            </a:r>
            <a:r>
              <a:rPr lang="en-US" altLang="en-US" dirty="0" err="1" smtClean="0"/>
              <a:t>ihs.gov</a:t>
            </a:r>
            <a:r>
              <a:rPr lang="en-US" altLang="en-US" dirty="0" smtClean="0"/>
              <a:t>/</a:t>
            </a:r>
            <a:r>
              <a:rPr lang="en-US" altLang="en-US" dirty="0" err="1" smtClean="0"/>
              <a:t>careeropps</a:t>
            </a:r>
            <a:r>
              <a:rPr lang="en-US" altLang="en-US" dirty="0" smtClean="0"/>
              <a:t>. </a:t>
            </a:r>
            <a:r>
              <a:rPr lang="en-US" sz="1200" kern="1200" dirty="0" smtClean="0">
                <a:solidFill>
                  <a:schemeClr val="tx1"/>
                </a:solidFill>
                <a:effectLst/>
                <a:latin typeface="+mn-lt"/>
                <a:ea typeface="MS PGothic" pitchFamily="34" charset="-128"/>
                <a:cs typeface="MS PGothic" charset="0"/>
              </a:rPr>
              <a:t>You can also visit our Find Health Care page at </a:t>
            </a:r>
            <a:r>
              <a:rPr lang="en-US" sz="1200" kern="1200" dirty="0" err="1" smtClean="0">
                <a:solidFill>
                  <a:schemeClr val="tx1"/>
                </a:solidFill>
                <a:effectLst/>
                <a:latin typeface="+mn-lt"/>
                <a:ea typeface="MS PGothic" pitchFamily="34" charset="-128"/>
                <a:cs typeface="MS PGothic" charset="0"/>
              </a:rPr>
              <a:t>ihs.gov</a:t>
            </a:r>
            <a:r>
              <a:rPr lang="en-US" sz="1200" kern="1200" dirty="0" smtClean="0">
                <a:solidFill>
                  <a:schemeClr val="tx1"/>
                </a:solidFill>
                <a:effectLst/>
                <a:latin typeface="+mn-lt"/>
                <a:ea typeface="MS PGothic" pitchFamily="34" charset="-128"/>
                <a:cs typeface="MS PGothic" charset="0"/>
              </a:rPr>
              <a:t>/</a:t>
            </a:r>
            <a:r>
              <a:rPr lang="en-US" sz="1200" kern="1200" dirty="0" err="1" smtClean="0">
                <a:solidFill>
                  <a:schemeClr val="tx1"/>
                </a:solidFill>
                <a:effectLst/>
                <a:latin typeface="+mn-lt"/>
                <a:ea typeface="MS PGothic" pitchFamily="34" charset="-128"/>
                <a:cs typeface="MS PGothic" charset="0"/>
              </a:rPr>
              <a:t>findhealthcare</a:t>
            </a:r>
            <a:r>
              <a:rPr lang="en-US" sz="1200" kern="1200" smtClean="0">
                <a:solidFill>
                  <a:schemeClr val="tx1"/>
                </a:solidFill>
                <a:effectLst/>
                <a:latin typeface="+mn-lt"/>
                <a:ea typeface="MS PGothic" pitchFamily="34" charset="-128"/>
                <a:cs typeface="MS PGothic" charset="0"/>
              </a:rPr>
              <a:t> for the contact information of specific facilities that might be of interest to you</a:t>
            </a:r>
            <a:r>
              <a:rPr lang="en-US" altLang="en-US" smtClean="0"/>
              <a:t>. </a:t>
            </a:r>
            <a:r>
              <a:rPr lang="en-US" altLang="en-US" dirty="0" smtClean="0"/>
              <a:t>And</a:t>
            </a:r>
            <a:r>
              <a:rPr lang="en-US" altLang="en-US" baseline="0" dirty="0" smtClean="0"/>
              <a:t> you can follow us on Twitter @</a:t>
            </a:r>
            <a:r>
              <a:rPr lang="en-US" altLang="en-US" baseline="0" dirty="0" err="1" smtClean="0"/>
              <a:t>ihs_jobs</a:t>
            </a:r>
            <a:r>
              <a:rPr lang="en-US" altLang="en-US" baseline="0" dirty="0" smtClean="0"/>
              <a:t> and LinkedIn for more job information.</a:t>
            </a:r>
            <a:endParaRPr lang="en-US" altLang="en-US" dirty="0"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4529489F-158A-4C47-A109-43B220AFF414}" type="slidenum">
              <a:rPr lang="en-US" altLang="en-US" sz="1200"/>
              <a:pPr eaLnBrk="1" hangingPunct="1"/>
              <a:t>6</a:t>
            </a:fld>
            <a:endParaRPr lang="en-US" altLang="en-US" sz="1200"/>
          </a:p>
        </p:txBody>
      </p:sp>
    </p:spTree>
    <p:extLst>
      <p:ext uri="{BB962C8B-B14F-4D97-AF65-F5344CB8AC3E}">
        <p14:creationId xmlns:p14="http://schemas.microsoft.com/office/powerpoint/2010/main" val="143264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IHS Scholarship Program recommends that you research whether you will pursue a</a:t>
            </a:r>
            <a:r>
              <a:rPr lang="en-US" altLang="en-US" b="1" dirty="0" smtClean="0"/>
              <a:t> </a:t>
            </a:r>
            <a:r>
              <a:rPr lang="en-US" altLang="en-US" dirty="0" smtClean="0"/>
              <a:t>career with the civil service, practice at a Tribal or Urban Indian Program facility or serve with the US Public Health Service Commissioned Corps.</a:t>
            </a:r>
          </a:p>
          <a:p>
            <a:r>
              <a:rPr lang="en-US" altLang="en-US" dirty="0" smtClean="0"/>
              <a:t> </a:t>
            </a:r>
          </a:p>
          <a:p>
            <a:r>
              <a:rPr lang="en-US" altLang="en-US" dirty="0" smtClean="0"/>
              <a:t>Reference the Service Commitment Handbook for the application process for each career path.</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4F7C724C-B6F7-43A5-9014-791019282663}" type="slidenum">
              <a:rPr lang="en-US" altLang="en-US" sz="1200"/>
              <a:pPr eaLnBrk="1" hangingPunct="1"/>
              <a:t>7</a:t>
            </a:fld>
            <a:endParaRPr lang="en-US" altLang="en-US" sz="1200"/>
          </a:p>
        </p:txBody>
      </p:sp>
    </p:spTree>
    <p:extLst>
      <p:ext uri="{BB962C8B-B14F-4D97-AF65-F5344CB8AC3E}">
        <p14:creationId xmlns:p14="http://schemas.microsoft.com/office/powerpoint/2010/main" val="81151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Selecting the career path that best fits your personal and professional needs can directly affect the service sites where you are eligible to find a position. You’re required to fulfill your service commitment in one of four ways — at an IHS facility, within Tribal or Urban Indian Program facilities or,</a:t>
            </a:r>
            <a:r>
              <a:rPr lang="en-US" sz="1200" kern="1200" baseline="0" dirty="0" smtClean="0">
                <a:solidFill>
                  <a:schemeClr val="tx1"/>
                </a:solidFill>
                <a:effectLst/>
                <a:latin typeface="+mn-lt"/>
                <a:ea typeface="MS PGothic" pitchFamily="34" charset="-128"/>
                <a:cs typeface="MS PGothic" charset="0"/>
              </a:rPr>
              <a:t> for limited numbers, </a:t>
            </a:r>
            <a:r>
              <a:rPr lang="en-US" sz="1200" kern="1200" dirty="0" smtClean="0">
                <a:solidFill>
                  <a:schemeClr val="tx1"/>
                </a:solidFill>
                <a:effectLst/>
                <a:latin typeface="+mn-lt"/>
                <a:ea typeface="MS PGothic" pitchFamily="34" charset="-128"/>
                <a:cs typeface="MS PGothic" charset="0"/>
              </a:rPr>
              <a:t>working in private practice. If you prefer to work for the federal government or serve as a Commissioned Corps officer, your path will lead to an IHS facility. If you prefer the Tribal or Urban Indian Program path, being hired by either a Tribe or Urban Indian Program facility will depend on the Area and community where you choose to live and if there is an open position there.</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Private practice is only an option for physicians, dentists and clinical psychologists when the practice is located in a designated Health Professional Shortage Area where at least 75 percent of the patient base from that geographic area are documented members or descendants of federally or state-recognized Tribes. Also, this is only an option if there are no positions available at an IHS, Tribal or Urban Indian Program facility.</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The placement process begins when you contact sites advertising full-time positions for your health profession. If you find a suitabl</a:t>
            </a:r>
            <a:r>
              <a:rPr lang="en-US" sz="1200" kern="1200" baseline="0" dirty="0" smtClean="0">
                <a:solidFill>
                  <a:schemeClr val="tx1"/>
                </a:solidFill>
                <a:effectLst/>
                <a:latin typeface="+mn-lt"/>
                <a:ea typeface="MS PGothic" pitchFamily="34" charset="-128"/>
                <a:cs typeface="MS PGothic" charset="0"/>
              </a:rPr>
              <a:t>e </a:t>
            </a:r>
            <a:r>
              <a:rPr lang="en-US" sz="1200" kern="1200" dirty="0" smtClean="0">
                <a:solidFill>
                  <a:schemeClr val="tx1"/>
                </a:solidFill>
                <a:effectLst/>
                <a:latin typeface="+mn-lt"/>
                <a:ea typeface="MS PGothic" pitchFamily="34" charset="-128"/>
                <a:cs typeface="MS PGothic" charset="0"/>
              </a:rPr>
              <a:t>site, you should contact the IHS Scholarship Program to confirm that the position and site are eligible to fulfill your service commitment. </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You cannot provide contract or locum tenens services to an IHS, Tribal or Urban Indian Program facility or through private practice as a means of fulfilling your IHS Scholarship Program service commitment. </a:t>
            </a:r>
            <a:endParaRPr lang="en-US" sz="1200" kern="1200" dirty="0">
              <a:solidFill>
                <a:schemeClr val="tx1"/>
              </a:solidFill>
              <a:effectLst/>
              <a:latin typeface="+mn-lt"/>
              <a:ea typeface="MS PGothic" pitchFamily="34" charset="-128"/>
              <a:cs typeface="MS PGothic"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91BD8CC-B48F-4B52-B91D-CF51DF90F7E0}" type="slidenum">
              <a:rPr lang="en-US" altLang="en-US" sz="1200"/>
              <a:pPr eaLnBrk="1" hangingPunct="1"/>
              <a:t>8</a:t>
            </a:fld>
            <a:endParaRPr lang="en-US" altLang="en-US" sz="1200"/>
          </a:p>
        </p:txBody>
      </p:sp>
    </p:spTree>
    <p:extLst>
      <p:ext uri="{BB962C8B-B14F-4D97-AF65-F5344CB8AC3E}">
        <p14:creationId xmlns:p14="http://schemas.microsoft.com/office/powerpoint/2010/main" val="39337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 federal job listings can be found at </a:t>
            </a:r>
            <a:r>
              <a:rPr lang="en-US" altLang="en-US" dirty="0" err="1" smtClean="0"/>
              <a:t>USAJOBS.gov</a:t>
            </a:r>
            <a:r>
              <a:rPr lang="en-US" altLang="en-US" dirty="0" smtClean="0"/>
              <a:t>. You can get started by:</a:t>
            </a:r>
            <a:endParaRPr lang="en-US" altLang="en-US" sz="1100" dirty="0" smtClean="0"/>
          </a:p>
          <a:p>
            <a:r>
              <a:rPr lang="en-US" altLang="en-US" dirty="0" smtClean="0"/>
              <a:t> </a:t>
            </a:r>
            <a:endParaRPr lang="en-US" altLang="en-US" sz="1100" dirty="0" smtClean="0"/>
          </a:p>
          <a:p>
            <a:pPr marL="171450" indent="-171450">
              <a:buFont typeface="Arial"/>
              <a:buChar char="•"/>
            </a:pPr>
            <a:r>
              <a:rPr lang="en-US" altLang="en-US" dirty="0" smtClean="0"/>
              <a:t> Creating an account.</a:t>
            </a:r>
            <a:endParaRPr lang="en-US" altLang="en-US" sz="1100" dirty="0" smtClean="0"/>
          </a:p>
          <a:p>
            <a:pPr marL="171450" indent="-171450">
              <a:buFont typeface="Arial"/>
              <a:buChar char="•"/>
            </a:pPr>
            <a:r>
              <a:rPr lang="en-US" altLang="en-US" dirty="0" smtClean="0"/>
              <a:t> Creating a searchable online resume. Note that uploaded resumes are not searchable.</a:t>
            </a:r>
            <a:endParaRPr lang="en-US" altLang="en-US" sz="1100" dirty="0" smtClean="0"/>
          </a:p>
          <a:p>
            <a:pPr marL="171450" indent="-171450">
              <a:buFont typeface="Arial"/>
              <a:buChar char="•"/>
            </a:pPr>
            <a:r>
              <a:rPr lang="en-US" altLang="en-US" dirty="0" smtClean="0"/>
              <a:t> Researching the definition of each job posting.</a:t>
            </a:r>
            <a:endParaRPr lang="en-US" altLang="en-US" sz="1100" dirty="0" smtClean="0"/>
          </a:p>
          <a:p>
            <a:pPr marL="171450" indent="-171450">
              <a:buFont typeface="Arial"/>
              <a:buChar char="•"/>
            </a:pPr>
            <a:r>
              <a:rPr lang="en-US" altLang="en-US" dirty="0" smtClean="0"/>
              <a:t> Uploading up to 10 documents (license, diploma, transcripts, etc.). </a:t>
            </a:r>
            <a:endParaRPr lang="en-US" altLang="en-US" sz="1100" dirty="0" smtClean="0"/>
          </a:p>
          <a:p>
            <a:pPr marL="171450" indent="-171450">
              <a:buFont typeface="Arial"/>
              <a:buChar char="•"/>
            </a:pPr>
            <a:r>
              <a:rPr lang="en-US" altLang="en-US" dirty="0" smtClean="0"/>
              <a:t> Searching for jobs by discipline. This will save your search and you</a:t>
            </a:r>
            <a:r>
              <a:rPr lang="en-US" altLang="ja-JP" dirty="0" smtClean="0"/>
              <a:t> will be alerted to new jobs posted.</a:t>
            </a:r>
            <a:endParaRPr lang="en-US" altLang="ja-JP" sz="1100" dirty="0" smtClean="0"/>
          </a:p>
          <a:p>
            <a:r>
              <a:rPr lang="en-US" altLang="en-US" dirty="0" smtClean="0"/>
              <a:t> </a:t>
            </a:r>
            <a:endParaRPr lang="en-US" altLang="en-US" sz="1100" dirty="0" smtClean="0"/>
          </a:p>
          <a:p>
            <a:r>
              <a:rPr lang="en-US" altLang="en-US" dirty="0" smtClean="0"/>
              <a:t>If you</a:t>
            </a:r>
            <a:r>
              <a:rPr lang="ja-JP" altLang="en-US" dirty="0" smtClean="0"/>
              <a:t>’</a:t>
            </a:r>
            <a:r>
              <a:rPr lang="en-US" altLang="ja-JP" dirty="0" smtClean="0"/>
              <a:t>re interested in a position at a Tribal or Urban Indian facility, you must contact the local Human Resources department directly to submit your application.</a:t>
            </a:r>
            <a:endParaRPr lang="en-US" altLang="ja-JP" sz="1100" dirty="0" smtClean="0"/>
          </a:p>
          <a:p>
            <a:r>
              <a:rPr lang="en-US" altLang="en-US" dirty="0" smtClean="0"/>
              <a:t> </a:t>
            </a:r>
            <a:endParaRPr lang="en-US" altLang="en-US" sz="1100" dirty="0" smtClean="0"/>
          </a:p>
          <a:p>
            <a:r>
              <a:rPr lang="en-US" altLang="en-US" dirty="0" smtClean="0"/>
              <a:t>We recommend that you follow up with your IHS Recruiter or Program Analyst monthly to stay on top of available openings.</a:t>
            </a:r>
            <a:endParaRPr lang="en-US" altLang="en-US" sz="1100" dirty="0" smtClean="0"/>
          </a:p>
          <a:p>
            <a:r>
              <a:rPr lang="en-US" altLang="en-US" dirty="0" smtClean="0"/>
              <a:t> </a:t>
            </a:r>
            <a:endParaRPr lang="en-US" altLang="en-US" sz="1100" dirty="0" smtClean="0"/>
          </a:p>
          <a:p>
            <a:r>
              <a:rPr lang="en-US" altLang="en-US" dirty="0" smtClean="0"/>
              <a:t>You must provide a copy of the vacancy announcement and position description to your Program Analyst for every position you apply for so that it can be reviewed and approved before you accept any job offer. If it is found that you have accepted a job and begun work at a site or position</a:t>
            </a:r>
            <a:r>
              <a:rPr lang="en-US" altLang="en-US" baseline="0" dirty="0" smtClean="0"/>
              <a:t> that </a:t>
            </a:r>
            <a:r>
              <a:rPr lang="en-US" altLang="en-US" dirty="0" smtClean="0"/>
              <a:t>cannot be approved for service payback, you will be required to obtain different employment that can be approved. If you refuse to change positions, then you will be placed into Default for failure to obtain approvable employment for your service commitment period.</a:t>
            </a:r>
            <a:endParaRPr lang="en-US" altLang="en-US" sz="1100" dirty="0" smtClean="0"/>
          </a:p>
          <a:p>
            <a:endParaRPr lang="en-US" altLang="en-US" sz="1100" dirty="0"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DF39899-67CE-4E06-A142-3832845B0A66}" type="slidenum">
              <a:rPr lang="en-US" altLang="en-US" sz="1200"/>
              <a:pPr eaLnBrk="1" hangingPunct="1"/>
              <a:t>9</a:t>
            </a:fld>
            <a:endParaRPr lang="en-US" altLang="en-US" sz="1200"/>
          </a:p>
        </p:txBody>
      </p:sp>
    </p:spTree>
    <p:extLst>
      <p:ext uri="{BB962C8B-B14F-4D97-AF65-F5344CB8AC3E}">
        <p14:creationId xmlns:p14="http://schemas.microsoft.com/office/powerpoint/2010/main" val="1473799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3690667"/>
            <a:ext cx="7772400" cy="574498"/>
          </a:xfrm>
          <a:prstGeom prst="rect">
            <a:avLst/>
          </a:prstGeom>
        </p:spPr>
        <p:txBody>
          <a:bodyPr anchor="t"/>
          <a:lstStyle>
            <a:lvl1pPr algn="r">
              <a:defRPr sz="3000" b="0">
                <a:solidFill>
                  <a:srgbClr val="FFFFFF"/>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85800" y="4322728"/>
            <a:ext cx="7772400" cy="459269"/>
          </a:xfrm>
          <a:prstGeom prst="rect">
            <a:avLst/>
          </a:prstGeom>
        </p:spPr>
        <p:txBody>
          <a:bodyPr/>
          <a:lstStyle>
            <a:lvl1pPr marL="0" indent="0" algn="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248442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a:lvl1pPr>
            <a:lvl2pPr marL="225425" indent="-225425">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a:lvl4p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spTree>
    <p:extLst>
      <p:ext uri="{BB962C8B-B14F-4D97-AF65-F5344CB8AC3E}">
        <p14:creationId xmlns:p14="http://schemas.microsoft.com/office/powerpoint/2010/main" val="167015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2431600" y="3200400"/>
            <a:ext cx="6400800" cy="457200"/>
          </a:xfrm>
        </p:spPr>
        <p:txBody>
          <a:bodyPr anchor="ctr"/>
          <a:lstStyle>
            <a:lvl1pPr algn="ctr">
              <a:defRPr sz="3600" b="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6161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457200" y="1400175"/>
            <a:ext cx="8229600" cy="4416425"/>
          </a:xfrm>
          <a:prstGeom prst="rect">
            <a:avLst/>
          </a:prstGeom>
        </p:spPr>
        <p:txBody>
          <a:bodyPr vert="horz" lIns="0" tIns="0" rIns="0" bIns="0" rtlCol="0">
            <a:noAutofit/>
          </a:body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pic>
        <p:nvPicPr>
          <p:cNvPr id="1028"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27788"/>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 id="2147483839" r:id="rId2"/>
    <p:sldLayoutId id="2147483841" r:id="rId3"/>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rgbClr val="875800"/>
          </a:solidFill>
          <a:latin typeface="Arial"/>
          <a:ea typeface="Geneva" charset="0"/>
          <a:cs typeface="Arial"/>
        </a:defRPr>
      </a:lvl1pPr>
      <a:lvl2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2pPr>
      <a:lvl3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3pPr>
      <a:lvl4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4pPr>
      <a:lvl5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5pPr>
      <a:lvl6pPr marL="457200" algn="l" defTabSz="457200" rtl="0" fontAlgn="base">
        <a:spcBef>
          <a:spcPct val="0"/>
        </a:spcBef>
        <a:spcAft>
          <a:spcPct val="0"/>
        </a:spcAft>
        <a:defRPr sz="3200" b="1">
          <a:solidFill>
            <a:srgbClr val="955219"/>
          </a:solidFill>
          <a:latin typeface="Arial" charset="0"/>
          <a:ea typeface="Geneva" charset="0"/>
        </a:defRPr>
      </a:lvl6pPr>
      <a:lvl7pPr marL="914400" algn="l" defTabSz="457200" rtl="0" fontAlgn="base">
        <a:spcBef>
          <a:spcPct val="0"/>
        </a:spcBef>
        <a:spcAft>
          <a:spcPct val="0"/>
        </a:spcAft>
        <a:defRPr sz="3200" b="1">
          <a:solidFill>
            <a:srgbClr val="955219"/>
          </a:solidFill>
          <a:latin typeface="Arial" charset="0"/>
          <a:ea typeface="Geneva" charset="0"/>
        </a:defRPr>
      </a:lvl7pPr>
      <a:lvl8pPr marL="1371600" algn="l" defTabSz="457200" rtl="0" fontAlgn="base">
        <a:spcBef>
          <a:spcPct val="0"/>
        </a:spcBef>
        <a:spcAft>
          <a:spcPct val="0"/>
        </a:spcAft>
        <a:defRPr sz="3200" b="1">
          <a:solidFill>
            <a:srgbClr val="955219"/>
          </a:solidFill>
          <a:latin typeface="Arial" charset="0"/>
          <a:ea typeface="Geneva" charset="0"/>
        </a:defRPr>
      </a:lvl8pPr>
      <a:lvl9pPr marL="1828800" algn="l" defTabSz="457200" rtl="0" fontAlgn="base">
        <a:spcBef>
          <a:spcPct val="0"/>
        </a:spcBef>
        <a:spcAft>
          <a:spcPct val="0"/>
        </a:spcAft>
        <a:defRPr sz="3200" b="1">
          <a:solidFill>
            <a:srgbClr val="955219"/>
          </a:solidFill>
          <a:latin typeface="Arial" charset="0"/>
          <a:ea typeface="Geneva" charset="0"/>
        </a:defRPr>
      </a:lvl9pPr>
    </p:titleStyle>
    <p:body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sz="2300" kern="1200" spc="-10">
          <a:solidFill>
            <a:schemeClr val="tx1"/>
          </a:solidFill>
          <a:latin typeface="Arial"/>
          <a:ea typeface="Geneva" charset="0"/>
          <a:cs typeface="Arial"/>
        </a:defRPr>
      </a:lvl1pPr>
      <a:lvl2pPr marL="228600" indent="-228600" algn="l" defTabSz="457200" rtl="0" eaLnBrk="0" fontAlgn="base" hangingPunct="0">
        <a:spcBef>
          <a:spcPts val="300"/>
        </a:spcBef>
        <a:spcAft>
          <a:spcPct val="0"/>
        </a:spcAft>
        <a:buFont typeface="Arial" pitchFamily="34" charset="0"/>
        <a:buChar char="•"/>
        <a:defRPr sz="2300" kern="1200" spc="-10">
          <a:solidFill>
            <a:schemeClr val="tx1"/>
          </a:solidFill>
          <a:latin typeface="Arial"/>
          <a:ea typeface="Geneva" charset="0"/>
          <a:cs typeface="Arial"/>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sz="2100" kern="1200" spc="-10">
          <a:solidFill>
            <a:schemeClr val="tx1"/>
          </a:solidFill>
          <a:latin typeface="Arial"/>
          <a:ea typeface="Geneva" charset="0"/>
          <a:cs typeface="Arial"/>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sz="2000" kern="1200">
          <a:solidFill>
            <a:srgbClr val="6A7973"/>
          </a:solidFill>
          <a:latin typeface="Arial"/>
          <a:ea typeface="Geneva" charset="0"/>
          <a:cs typeface="Arial"/>
        </a:defRPr>
      </a:lvl4pPr>
      <a:lvl5pPr marL="1828800" algn="l" defTabSz="457200" rtl="0" eaLnBrk="0" fontAlgn="base" hangingPunct="0">
        <a:spcBef>
          <a:spcPct val="20000"/>
        </a:spcBef>
        <a:spcAft>
          <a:spcPct val="0"/>
        </a:spcAft>
        <a:buFont typeface="Arial" pitchFamily="34" charset="0"/>
        <a:defRPr sz="2000" kern="1200">
          <a:solidFill>
            <a:srgbClr val="6A7973"/>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scholarship@ihs.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ihs.gov/scholarship/contact/programanalysts" TargetMode="External"/><Relationship Id="rId7" Type="http://schemas.openxmlformats.org/officeDocument/2006/relationships/hyperlink" Target="https://www.facebook.com/IHSScholarshipProgra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ihs.gov/scholarship" TargetMode="External"/><Relationship Id="rId5" Type="http://schemas.openxmlformats.org/officeDocument/2006/relationships/hyperlink" Target="http://www.ihs.gov/scholarship/contact/disciplinechiefs/" TargetMode="External"/><Relationship Id="rId4" Type="http://schemas.openxmlformats.org/officeDocument/2006/relationships/hyperlink" Target="http://www.ihs.gov/scholarship/contact/areascholarshipcoordinato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h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ihs.gov/locations" TargetMode="External"/><Relationship Id="rId4" Type="http://schemas.openxmlformats.org/officeDocument/2006/relationships/hyperlink" Target="http://www.ihs.gov/careeropp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ihs.gov/careeropp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linkedin.com/company/indian-health-service" TargetMode="External"/><Relationship Id="rId5" Type="http://schemas.openxmlformats.org/officeDocument/2006/relationships/hyperlink" Target="https://twitter.com/IHS_Jobs" TargetMode="External"/><Relationship Id="rId4" Type="http://schemas.openxmlformats.org/officeDocument/2006/relationships/hyperlink" Target="http://www.ihs.gov/findhealthca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sajob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685800" y="3690938"/>
            <a:ext cx="7772400" cy="574675"/>
          </a:xfrm>
        </p:spPr>
        <p:txBody>
          <a:bodyPr/>
          <a:lstStyle/>
          <a:p>
            <a:r>
              <a:rPr lang="en-US" altLang="en-US" smtClean="0">
                <a:latin typeface="Arial" pitchFamily="34" charset="0"/>
                <a:ea typeface="Geneva" pitchFamily="126" charset="-128"/>
              </a:rPr>
              <a:t>Fulfilling Your Service Commitment</a:t>
            </a:r>
          </a:p>
        </p:txBody>
      </p:sp>
      <p:sp>
        <p:nvSpPr>
          <p:cNvPr id="3" name="Subtitle 2"/>
          <p:cNvSpPr>
            <a:spLocks noGrp="1"/>
          </p:cNvSpPr>
          <p:nvPr>
            <p:ph type="subTitle" idx="1"/>
          </p:nvPr>
        </p:nvSpPr>
        <p:spPr>
          <a:xfrm>
            <a:off x="685800" y="4322763"/>
            <a:ext cx="7772400" cy="458787"/>
          </a:xfrm>
        </p:spPr>
        <p:txBody>
          <a:bodyPr/>
          <a:lstStyle/>
          <a:p>
            <a:pPr>
              <a:defRPr/>
            </a:pPr>
            <a:r>
              <a:rPr lang="en-US" dirty="0" smtClean="0"/>
              <a:t>Recipient Orientation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smtClean="0">
                <a:latin typeface="Arial" pitchFamily="34" charset="0"/>
                <a:ea typeface="Geneva" pitchFamily="126" charset="-128"/>
              </a:rPr>
              <a:t>Job Search — Step Six</a:t>
            </a:r>
          </a:p>
        </p:txBody>
      </p:sp>
      <p:sp>
        <p:nvSpPr>
          <p:cNvPr id="2" name="Content Placeholder 1"/>
          <p:cNvSpPr>
            <a:spLocks noGrp="1"/>
          </p:cNvSpPr>
          <p:nvPr>
            <p:ph idx="1"/>
          </p:nvPr>
        </p:nvSpPr>
        <p:spPr/>
        <p:txBody>
          <a:bodyPr wrap="square" numCol="1" anchor="t" anchorCtr="0" compatLnSpc="1">
            <a:prstTxWarp prst="textNoShape">
              <a:avLst/>
            </a:prstTxWarp>
          </a:bodyPr>
          <a:lstStyle/>
          <a:p>
            <a:pPr marL="0" indent="0">
              <a:buFontTx/>
              <a:buNone/>
            </a:pPr>
            <a:r>
              <a:rPr lang="en-US" altLang="en-US" dirty="0" smtClean="0">
                <a:latin typeface="Arial" pitchFamily="34" charset="0"/>
                <a:ea typeface="Geneva" pitchFamily="126" charset="-128"/>
              </a:rPr>
              <a:t>Submit verification of employment:</a:t>
            </a:r>
          </a:p>
          <a:p>
            <a:pPr lvl="1"/>
            <a:r>
              <a:rPr lang="en-US" altLang="en-US" b="1" dirty="0" smtClean="0">
                <a:latin typeface="Arial" pitchFamily="34" charset="0"/>
                <a:ea typeface="Geneva" pitchFamily="126" charset="-128"/>
              </a:rPr>
              <a:t>Civil Service </a:t>
            </a:r>
            <a:r>
              <a:rPr lang="en-US" altLang="en-US" dirty="0" smtClean="0">
                <a:latin typeface="Arial" pitchFamily="34" charset="0"/>
                <a:ea typeface="Geneva" pitchFamily="126" charset="-128"/>
              </a:rPr>
              <a:t>— </a:t>
            </a:r>
            <a:r>
              <a:rPr lang="en-US" altLang="en-US" b="1" dirty="0" smtClean="0">
                <a:latin typeface="Arial" pitchFamily="34" charset="0"/>
                <a:ea typeface="Geneva" pitchFamily="126" charset="-128"/>
              </a:rPr>
              <a:t>Notification of Personnel Action (SF-50)</a:t>
            </a:r>
            <a:r>
              <a:rPr lang="en-US" altLang="en-US" dirty="0" smtClean="0">
                <a:latin typeface="Arial" pitchFamily="34" charset="0"/>
                <a:ea typeface="Geneva" pitchFamily="126" charset="-128"/>
              </a:rPr>
              <a:t> form. The program will also accept as verification a hire letter from the facility stating your start date, position title and position description.</a:t>
            </a:r>
          </a:p>
          <a:p>
            <a:pPr lvl="1"/>
            <a:r>
              <a:rPr lang="en-US" altLang="en-US" b="1" dirty="0" smtClean="0">
                <a:latin typeface="Arial" pitchFamily="34" charset="0"/>
                <a:ea typeface="Geneva" pitchFamily="126" charset="-128"/>
              </a:rPr>
              <a:t>Tribal/Urban Indian Program </a:t>
            </a:r>
            <a:r>
              <a:rPr lang="en-US" altLang="en-US" dirty="0" smtClean="0">
                <a:latin typeface="Arial" pitchFamily="34" charset="0"/>
                <a:ea typeface="Geneva" pitchFamily="126" charset="-128"/>
              </a:rPr>
              <a:t>— A hire letter from the facility listing your start date, position title and position description. </a:t>
            </a:r>
          </a:p>
          <a:p>
            <a:pPr lvl="1"/>
            <a:r>
              <a:rPr lang="en-US" altLang="en-US" b="1" dirty="0" smtClean="0">
                <a:latin typeface="Arial" pitchFamily="34" charset="0"/>
                <a:ea typeface="Geneva" pitchFamily="126" charset="-128"/>
              </a:rPr>
              <a:t>USPHS Commissioned Corps </a:t>
            </a:r>
            <a:r>
              <a:rPr lang="en-US" altLang="en-US" dirty="0" smtClean="0">
                <a:latin typeface="Arial" pitchFamily="34" charset="0"/>
                <a:ea typeface="Geneva" pitchFamily="126" charset="-128"/>
              </a:rPr>
              <a:t>— Call-To-Active-Duty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(CAD) notice. </a:t>
            </a:r>
          </a:p>
          <a:p>
            <a:pPr lvl="1"/>
            <a:r>
              <a:rPr lang="en-US" altLang="en-US" b="1" dirty="0" smtClean="0">
                <a:latin typeface="Arial" pitchFamily="34" charset="0"/>
                <a:ea typeface="Geneva" pitchFamily="126" charset="-128"/>
              </a:rPr>
              <a:t>Private practice </a:t>
            </a:r>
            <a:r>
              <a:rPr lang="en-US" altLang="en-US" dirty="0" smtClean="0">
                <a:latin typeface="Arial" pitchFamily="34" charset="0"/>
                <a:ea typeface="Geneva" pitchFamily="126" charset="-128"/>
              </a:rPr>
              <a:t>— A contract, work agreement or hire letter from the facility with your start date, position title, position description and terms of employment and benefits.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mtClean="0">
                <a:latin typeface="Arial" pitchFamily="34" charset="0"/>
                <a:ea typeface="Geneva" pitchFamily="126" charset="-128"/>
              </a:rPr>
              <a:t>Job Search — Unsuccessful Placement</a:t>
            </a:r>
          </a:p>
        </p:txBody>
      </p:sp>
      <p:sp>
        <p:nvSpPr>
          <p:cNvPr id="3" name="Content Placeholder 2"/>
          <p:cNvSpPr>
            <a:spLocks noGrp="1"/>
          </p:cNvSpPr>
          <p:nvPr>
            <p:ph idx="1"/>
          </p:nvPr>
        </p:nvSpPr>
        <p:spPr/>
        <p:txBody>
          <a:bodyPr/>
          <a:lstStyle/>
          <a:p>
            <a:pPr marL="0" indent="0">
              <a:buNone/>
            </a:pPr>
            <a:r>
              <a:rPr lang="en-US" b="1" dirty="0"/>
              <a:t>Placement Update (IHS-856-15)</a:t>
            </a:r>
          </a:p>
          <a:p>
            <a:r>
              <a:rPr lang="en-US" dirty="0"/>
              <a:t>You must submit a Placement Update form if you are unsuccessful in securing employment prior to graduation </a:t>
            </a:r>
            <a:r>
              <a:rPr lang="en-US" dirty="0" smtClean="0"/>
              <a:t/>
            </a:r>
            <a:br>
              <a:rPr lang="en-US" dirty="0" smtClean="0"/>
            </a:br>
            <a:r>
              <a:rPr lang="en-US" dirty="0" smtClean="0"/>
              <a:t>or </a:t>
            </a:r>
            <a:r>
              <a:rPr lang="en-US" dirty="0"/>
              <a:t>completion of post-graduate clinical training.</a:t>
            </a:r>
          </a:p>
          <a:p>
            <a:pPr lvl="2"/>
            <a:r>
              <a:rPr lang="en-US" dirty="0"/>
              <a:t>Submit 30, 60 and 90 days after graduation or completion of </a:t>
            </a:r>
            <a:r>
              <a:rPr lang="en-US" dirty="0" smtClean="0"/>
              <a:t/>
            </a:r>
            <a:br>
              <a:rPr lang="en-US" dirty="0" smtClean="0"/>
            </a:br>
            <a:r>
              <a:rPr lang="en-US" dirty="0" smtClean="0"/>
              <a:t>post</a:t>
            </a:r>
            <a:r>
              <a:rPr lang="en-US" dirty="0"/>
              <a:t>-graduate clinical training.</a:t>
            </a:r>
          </a:p>
          <a:p>
            <a:pPr lvl="2"/>
            <a:r>
              <a:rPr lang="en-US" dirty="0"/>
              <a:t>Attach documentation of attempts to secure employment (for example, letter of application, interview dates, denial letters, etc.)</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of IHS Scholarship Recipients"/>
          <p:cNvPicPr>
            <a:picLocks noChangeAspect="1"/>
          </p:cNvPicPr>
          <p:nvPr/>
        </p:nvPicPr>
        <p:blipFill rotWithShape="1">
          <a:blip r:embed="rId3">
            <a:extLst>
              <a:ext uri="{28A0092B-C50C-407E-A947-70E740481C1C}">
                <a14:useLocalDpi xmlns:a14="http://schemas.microsoft.com/office/drawing/2010/main" val="0"/>
              </a:ext>
            </a:extLst>
          </a:blip>
          <a:srcRect l="40798" t="29861"/>
          <a:stretch/>
        </p:blipFill>
        <p:spPr>
          <a:xfrm>
            <a:off x="3762374" y="2063749"/>
            <a:ext cx="5413375" cy="4810125"/>
          </a:xfrm>
          <a:prstGeom prst="rect">
            <a:avLst/>
          </a:prstGeom>
        </p:spPr>
      </p:pic>
      <p:sp>
        <p:nvSpPr>
          <p:cNvPr id="33793" name="Title 1"/>
          <p:cNvSpPr>
            <a:spLocks noGrp="1"/>
          </p:cNvSpPr>
          <p:nvPr>
            <p:ph type="title"/>
          </p:nvPr>
        </p:nvSpPr>
        <p:spPr>
          <a:xfrm>
            <a:off x="457199" y="274638"/>
            <a:ext cx="8686801" cy="995362"/>
          </a:xfrm>
        </p:spPr>
        <p:txBody>
          <a:bodyPr/>
          <a:lstStyle/>
          <a:p>
            <a:r>
              <a:rPr lang="en-US" altLang="en-US" spc="-100" dirty="0" smtClean="0">
                <a:latin typeface="Arial" pitchFamily="34" charset="0"/>
                <a:ea typeface="Geneva" pitchFamily="126" charset="-128"/>
              </a:rPr>
              <a:t>Job Search — Unsuccessful Placement (cont.)</a:t>
            </a:r>
          </a:p>
        </p:txBody>
      </p:sp>
      <p:sp>
        <p:nvSpPr>
          <p:cNvPr id="3" name="Content Placeholder 2"/>
          <p:cNvSpPr>
            <a:spLocks noGrp="1"/>
          </p:cNvSpPr>
          <p:nvPr>
            <p:ph idx="1"/>
          </p:nvPr>
        </p:nvSpPr>
        <p:spPr>
          <a:xfrm>
            <a:off x="457201" y="1400175"/>
            <a:ext cx="8289924" cy="4416425"/>
          </a:xfrm>
        </p:spPr>
        <p:txBody>
          <a:bodyPr/>
          <a:lstStyle/>
          <a:p>
            <a:pPr marL="0" indent="0">
              <a:buFont typeface="Arial" panose="020B0604020202020204" pitchFamily="34" charset="0"/>
              <a:buNone/>
              <a:defRPr/>
            </a:pPr>
            <a:r>
              <a:rPr lang="en-US" dirty="0" smtClean="0"/>
              <a:t>You </a:t>
            </a:r>
            <a:r>
              <a:rPr lang="en-US" dirty="0"/>
              <a:t>will be subject to involuntary placement if you do not </a:t>
            </a:r>
            <a:r>
              <a:rPr lang="en-US" dirty="0" smtClean="0"/>
              <a:t>secure </a:t>
            </a:r>
            <a:r>
              <a:rPr lang="en-US" dirty="0"/>
              <a:t>employment </a:t>
            </a:r>
            <a:r>
              <a:rPr lang="en-US" dirty="0" smtClean="0"/>
              <a:t>within 90 </a:t>
            </a:r>
            <a:r>
              <a:rPr lang="en-US" dirty="0"/>
              <a:t>days of graduation or </a:t>
            </a:r>
            <a:r>
              <a:rPr lang="en-US" dirty="0" smtClean="0"/>
              <a:t>completion </a:t>
            </a:r>
            <a:br>
              <a:rPr lang="en-US" dirty="0" smtClean="0"/>
            </a:br>
            <a:r>
              <a:rPr lang="en-US" dirty="0" smtClean="0"/>
              <a:t>of </a:t>
            </a:r>
            <a:r>
              <a:rPr lang="en-US" dirty="0"/>
              <a:t>post-graduate clinical training.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smtClean="0">
                <a:latin typeface="Arial" pitchFamily="34" charset="0"/>
                <a:ea typeface="Geneva" pitchFamily="126" charset="-128"/>
              </a:rPr>
              <a:t>Suspension of Your Service Commitment</a:t>
            </a:r>
          </a:p>
        </p:txBody>
      </p:sp>
      <p:sp>
        <p:nvSpPr>
          <p:cNvPr id="2" name="Content Placeholder 1"/>
          <p:cNvSpPr>
            <a:spLocks noGrp="1"/>
          </p:cNvSpPr>
          <p:nvPr>
            <p:ph idx="1"/>
          </p:nvPr>
        </p:nvSpPr>
        <p:spPr/>
        <p:txBody>
          <a:bodyPr wrap="square" numCol="1" anchor="t" anchorCtr="0" compatLnSpc="1">
            <a:prstTxWarp prst="textNoShape">
              <a:avLst/>
            </a:prstTxWarp>
          </a:bodyPr>
          <a:lstStyle/>
          <a:p>
            <a:pPr marL="0" indent="0">
              <a:buFont typeface="Arial" panose="020B0604020202020204" pitchFamily="34" charset="0"/>
              <a:buNone/>
              <a:defRPr/>
            </a:pPr>
            <a:r>
              <a:rPr lang="en-US" dirty="0" smtClean="0">
                <a:latin typeface="Arial" charset="0"/>
                <a:cs typeface="Arial" charset="0"/>
              </a:rPr>
              <a:t>You </a:t>
            </a:r>
            <a:r>
              <a:rPr lang="en-US" dirty="0">
                <a:latin typeface="Arial" charset="0"/>
                <a:cs typeface="Arial" charset="0"/>
              </a:rPr>
              <a:t>are also required to notify the IHS Scholarship Program if there are any interruptions in your service commitment due to:</a:t>
            </a:r>
          </a:p>
          <a:p>
            <a:pPr>
              <a:defRPr/>
            </a:pPr>
            <a:r>
              <a:rPr lang="en-US" dirty="0" smtClean="0">
                <a:latin typeface="Arial" charset="0"/>
                <a:cs typeface="Arial" charset="0"/>
              </a:rPr>
              <a:t>Maternity </a:t>
            </a:r>
            <a:r>
              <a:rPr lang="en-US" dirty="0">
                <a:latin typeface="Arial" charset="0"/>
                <a:cs typeface="Arial" charset="0"/>
              </a:rPr>
              <a:t>leave.</a:t>
            </a:r>
          </a:p>
          <a:p>
            <a:pPr>
              <a:defRPr/>
            </a:pPr>
            <a:r>
              <a:rPr lang="en-US" dirty="0" smtClean="0">
                <a:latin typeface="Arial" charset="0"/>
                <a:cs typeface="Arial" charset="0"/>
              </a:rPr>
              <a:t>Extended </a:t>
            </a:r>
            <a:r>
              <a:rPr lang="en-US" dirty="0">
                <a:latin typeface="Arial" charset="0"/>
                <a:cs typeface="Arial" charset="0"/>
              </a:rPr>
              <a:t>sick leave.</a:t>
            </a:r>
          </a:p>
          <a:p>
            <a:pPr>
              <a:defRPr/>
            </a:pPr>
            <a:r>
              <a:rPr lang="en-US" dirty="0" smtClean="0">
                <a:latin typeface="Arial" charset="0"/>
                <a:cs typeface="Arial" charset="0"/>
              </a:rPr>
              <a:t>Disability </a:t>
            </a:r>
            <a:r>
              <a:rPr lang="en-US" dirty="0">
                <a:latin typeface="Arial" charset="0"/>
                <a:cs typeface="Arial" charset="0"/>
              </a:rPr>
              <a:t>or </a:t>
            </a:r>
            <a:r>
              <a:rPr lang="en-US" dirty="0" smtClean="0">
                <a:latin typeface="Arial" charset="0"/>
                <a:cs typeface="Arial" charset="0"/>
              </a:rPr>
              <a:t>leave under the </a:t>
            </a:r>
            <a:r>
              <a:rPr lang="en-US" dirty="0"/>
              <a:t>Federal Employees Family Friendly Leave Act</a:t>
            </a:r>
            <a:r>
              <a:rPr lang="en-US" dirty="0" smtClean="0">
                <a:latin typeface="Arial" charset="0"/>
                <a:cs typeface="Arial" charset="0"/>
              </a:rPr>
              <a:t>.</a:t>
            </a:r>
            <a:endParaRPr lang="en-US" dirty="0">
              <a:latin typeface="Arial" charset="0"/>
              <a:cs typeface="Arial" charset="0"/>
            </a:endParaRPr>
          </a:p>
          <a:p>
            <a:pPr>
              <a:defRPr/>
            </a:pPr>
            <a:r>
              <a:rPr lang="en-US" dirty="0" smtClean="0">
                <a:latin typeface="Arial" charset="0"/>
                <a:cs typeface="Arial" charset="0"/>
              </a:rPr>
              <a:t>Outside </a:t>
            </a:r>
            <a:r>
              <a:rPr lang="en-US" dirty="0">
                <a:latin typeface="Arial" charset="0"/>
                <a:cs typeface="Arial" charset="0"/>
              </a:rPr>
              <a:t>training exceeding 10 days </a:t>
            </a:r>
            <a:r>
              <a:rPr lang="en-US" dirty="0" smtClean="0">
                <a:latin typeface="Arial" charset="0"/>
                <a:cs typeface="Arial" charset="0"/>
              </a:rPr>
              <a:t>in a </a:t>
            </a:r>
            <a:r>
              <a:rPr lang="en-US" dirty="0">
                <a:latin typeface="Arial" charset="0"/>
                <a:cs typeface="Arial" charset="0"/>
              </a:rPr>
              <a:t>12-month period.</a:t>
            </a:r>
          </a:p>
          <a:p>
            <a:pPr>
              <a:defRPr/>
            </a:pPr>
            <a:r>
              <a:rPr lang="en-US" dirty="0" smtClean="0">
                <a:latin typeface="Arial" charset="0"/>
                <a:cs typeface="Arial" charset="0"/>
              </a:rPr>
              <a:t>Breaks </a:t>
            </a:r>
            <a:r>
              <a:rPr lang="en-US" dirty="0">
                <a:latin typeface="Arial" charset="0"/>
                <a:cs typeface="Arial" charset="0"/>
              </a:rPr>
              <a:t>in service related to a change of work site.</a:t>
            </a:r>
          </a:p>
          <a:p>
            <a:pPr>
              <a:defRPr/>
            </a:pPr>
            <a:r>
              <a:rPr lang="en-US" dirty="0" smtClean="0">
                <a:latin typeface="Arial" charset="0"/>
                <a:cs typeface="Arial" charset="0"/>
              </a:rPr>
              <a:t>Any </a:t>
            </a:r>
            <a:r>
              <a:rPr lang="en-US" dirty="0">
                <a:latin typeface="Arial" charset="0"/>
                <a:cs typeface="Arial" charset="0"/>
              </a:rPr>
              <a:t>other extended time away from work.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latin typeface="Arial" pitchFamily="34" charset="0"/>
                <a:ea typeface="Geneva" pitchFamily="126" charset="-128"/>
              </a:rPr>
              <a:t>Transfer Requests</a:t>
            </a:r>
          </a:p>
        </p:txBody>
      </p:sp>
      <p:sp>
        <p:nvSpPr>
          <p:cNvPr id="3" name="Content Placeholder 2"/>
          <p:cNvSpPr>
            <a:spLocks noGrp="1"/>
          </p:cNvSpPr>
          <p:nvPr>
            <p:ph idx="1"/>
          </p:nvPr>
        </p:nvSpPr>
        <p:spPr/>
        <p:txBody>
          <a:bodyPr/>
          <a:lstStyle/>
          <a:p>
            <a:pPr>
              <a:defRPr/>
            </a:pPr>
            <a:r>
              <a:rPr lang="en-US" dirty="0" smtClean="0"/>
              <a:t>Service commitments are site- </a:t>
            </a:r>
            <a:r>
              <a:rPr lang="en-US" dirty="0"/>
              <a:t>and </a:t>
            </a:r>
            <a:r>
              <a:rPr lang="en-US" dirty="0" smtClean="0"/>
              <a:t>position-specific</a:t>
            </a:r>
            <a:r>
              <a:rPr lang="en-US" dirty="0"/>
              <a:t>.</a:t>
            </a:r>
          </a:p>
          <a:p>
            <a:pPr>
              <a:defRPr/>
            </a:pPr>
            <a:r>
              <a:rPr lang="en-US" dirty="0" smtClean="0"/>
              <a:t>A site transfer </a:t>
            </a:r>
            <a:r>
              <a:rPr lang="en-US" dirty="0"/>
              <a:t>or position transfer must be approved </a:t>
            </a:r>
            <a:r>
              <a:rPr lang="en-US" dirty="0" smtClean="0"/>
              <a:t/>
            </a:r>
            <a:br>
              <a:rPr lang="en-US" dirty="0" smtClean="0"/>
            </a:br>
            <a:r>
              <a:rPr lang="en-US" dirty="0" smtClean="0"/>
              <a:t>by </a:t>
            </a:r>
            <a:r>
              <a:rPr lang="en-US" dirty="0"/>
              <a:t>the s</a:t>
            </a:r>
            <a:r>
              <a:rPr lang="en-US" dirty="0" smtClean="0"/>
              <a:t>cholarship program office.</a:t>
            </a:r>
            <a:endParaRPr lang="en-US" dirty="0"/>
          </a:p>
          <a:p>
            <a:pPr>
              <a:defRPr/>
            </a:pPr>
            <a:r>
              <a:rPr lang="en-US" dirty="0" smtClean="0"/>
              <a:t>A position </a:t>
            </a:r>
            <a:r>
              <a:rPr lang="en-US" dirty="0"/>
              <a:t>description and </a:t>
            </a:r>
            <a:r>
              <a:rPr lang="en-US" dirty="0" smtClean="0"/>
              <a:t>vacancy </a:t>
            </a:r>
            <a:r>
              <a:rPr lang="en-US" dirty="0"/>
              <a:t>announcement </a:t>
            </a:r>
            <a:r>
              <a:rPr lang="en-US" dirty="0" smtClean="0"/>
              <a:t/>
            </a:r>
            <a:br>
              <a:rPr lang="en-US" dirty="0" smtClean="0"/>
            </a:br>
            <a:r>
              <a:rPr lang="en-US" dirty="0" smtClean="0"/>
              <a:t>for a new </a:t>
            </a:r>
            <a:r>
              <a:rPr lang="en-US" dirty="0"/>
              <a:t>facility or </a:t>
            </a:r>
            <a:r>
              <a:rPr lang="en-US" dirty="0" smtClean="0"/>
              <a:t>position </a:t>
            </a:r>
            <a:r>
              <a:rPr lang="en-US" dirty="0"/>
              <a:t>is </a:t>
            </a:r>
            <a:r>
              <a:rPr lang="en-US" dirty="0" smtClean="0"/>
              <a:t>required.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en-US" smtClean="0">
                <a:latin typeface="Arial" pitchFamily="34" charset="0"/>
                <a:ea typeface="Geneva" pitchFamily="126" charset="-128"/>
              </a:rPr>
              <a:t>Transfer Requests (cont.)</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Tx/>
              <a:buNone/>
            </a:pPr>
            <a:r>
              <a:rPr lang="en-US" altLang="en-US" dirty="0" smtClean="0">
                <a:latin typeface="Arial" pitchFamily="34" charset="0"/>
                <a:ea typeface="Geneva" pitchFamily="126" charset="-128"/>
              </a:rPr>
              <a:t>Three letters are also required:</a:t>
            </a:r>
          </a:p>
          <a:p>
            <a:pPr lvl="1"/>
            <a:r>
              <a:rPr lang="en-US" altLang="en-US" dirty="0" smtClean="0">
                <a:latin typeface="Arial" pitchFamily="34" charset="0"/>
                <a:ea typeface="Geneva" pitchFamily="126" charset="-128"/>
              </a:rPr>
              <a:t>A letter from you stating why you are requesting a transfer.</a:t>
            </a:r>
          </a:p>
          <a:p>
            <a:pPr lvl="1"/>
            <a:r>
              <a:rPr lang="en-US" altLang="en-US" dirty="0" smtClean="0">
                <a:latin typeface="Arial" pitchFamily="34" charset="0"/>
                <a:ea typeface="Geneva" pitchFamily="126" charset="-128"/>
              </a:rPr>
              <a:t>An official letter from your facility administration (Human Resources, CEO, etc.) stating the impact of your transfer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on the facility’s day-to-day operations.</a:t>
            </a:r>
          </a:p>
          <a:p>
            <a:pPr lvl="1"/>
            <a:r>
              <a:rPr lang="en-US" altLang="en-US" dirty="0" smtClean="0">
                <a:latin typeface="Arial" pitchFamily="34" charset="0"/>
                <a:ea typeface="Geneva" pitchFamily="126" charset="-128"/>
              </a:rPr>
              <a:t>An official letter from the prospective site documenting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the position vacancy, your proposed hire date, a position description and the impact of your transfer on the facility’s </a:t>
            </a:r>
            <a:r>
              <a:rPr lang="en-US" altLang="en-US" dirty="0" smtClean="0">
                <a:latin typeface="Arial" pitchFamily="34" charset="0"/>
                <a:ea typeface="Geneva" pitchFamily="126" charset="-128"/>
              </a:rPr>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day-to-day </a:t>
            </a:r>
            <a:r>
              <a:rPr lang="en-US" altLang="en-US" dirty="0" smtClean="0">
                <a:latin typeface="Arial" pitchFamily="34" charset="0"/>
                <a:ea typeface="Geneva" pitchFamily="126" charset="-128"/>
              </a:rPr>
              <a:t>operations.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of IHS Scholarship Recipient"/>
          <p:cNvPicPr>
            <a:picLocks noChangeAspect="1"/>
          </p:cNvPicPr>
          <p:nvPr/>
        </p:nvPicPr>
        <p:blipFill rotWithShape="1">
          <a:blip r:embed="rId3">
            <a:extLst>
              <a:ext uri="{28A0092B-C50C-407E-A947-70E740481C1C}">
                <a14:useLocalDpi xmlns:a14="http://schemas.microsoft.com/office/drawing/2010/main" val="0"/>
              </a:ext>
            </a:extLst>
          </a:blip>
          <a:srcRect l="58333" t="28009"/>
          <a:stretch/>
        </p:blipFill>
        <p:spPr>
          <a:xfrm>
            <a:off x="5334000" y="1936749"/>
            <a:ext cx="3810000" cy="4937125"/>
          </a:xfrm>
          <a:prstGeom prst="rect">
            <a:avLst/>
          </a:prstGeom>
        </p:spPr>
      </p:pic>
      <p:sp>
        <p:nvSpPr>
          <p:cNvPr id="45058" name="Title 1"/>
          <p:cNvSpPr>
            <a:spLocks noGrp="1"/>
          </p:cNvSpPr>
          <p:nvPr>
            <p:ph type="title"/>
          </p:nvPr>
        </p:nvSpPr>
        <p:spPr/>
        <p:txBody>
          <a:bodyPr/>
          <a:lstStyle/>
          <a:p>
            <a:r>
              <a:rPr lang="en-US" altLang="en-US" dirty="0" smtClean="0">
                <a:latin typeface="Arial" pitchFamily="34" charset="0"/>
                <a:ea typeface="Geneva" pitchFamily="126" charset="-128"/>
              </a:rPr>
              <a:t>Breach of Contract — Policy</a:t>
            </a:r>
          </a:p>
        </p:txBody>
      </p:sp>
      <p:sp>
        <p:nvSpPr>
          <p:cNvPr id="3" name="Content Placeholder 2"/>
          <p:cNvSpPr>
            <a:spLocks noGrp="1"/>
          </p:cNvSpPr>
          <p:nvPr>
            <p:ph idx="1"/>
          </p:nvPr>
        </p:nvSpPr>
        <p:spPr>
          <a:xfrm>
            <a:off x="457200" y="1400175"/>
            <a:ext cx="6115050" cy="4416425"/>
          </a:xfrm>
        </p:spPr>
        <p:txBody>
          <a:bodyPr/>
          <a:lstStyle/>
          <a:p>
            <a:pPr marL="0" indent="0">
              <a:buFont typeface="Arial" panose="020B0604020202020204" pitchFamily="34" charset="0"/>
              <a:buNone/>
              <a:defRPr/>
            </a:pPr>
            <a:r>
              <a:rPr lang="en-US" dirty="0" smtClean="0"/>
              <a:t>You </a:t>
            </a:r>
            <a:r>
              <a:rPr lang="en-US" dirty="0"/>
              <a:t>will be in breach of your IHS Scholarship </a:t>
            </a:r>
            <a:r>
              <a:rPr lang="en-US" dirty="0" smtClean="0"/>
              <a:t>Contract </a:t>
            </a:r>
            <a:r>
              <a:rPr lang="en-US" dirty="0"/>
              <a:t>and placed in default if you fail to </a:t>
            </a:r>
            <a:r>
              <a:rPr lang="en-US" dirty="0" smtClean="0"/>
              <a:t/>
            </a:r>
            <a:br>
              <a:rPr lang="en-US" dirty="0" smtClean="0"/>
            </a:br>
            <a:r>
              <a:rPr lang="en-US" dirty="0" smtClean="0"/>
              <a:t>fulfill </a:t>
            </a:r>
            <a:r>
              <a:rPr lang="en-US" dirty="0"/>
              <a:t>your service </a:t>
            </a:r>
            <a:r>
              <a:rPr lang="en-US" dirty="0" smtClean="0"/>
              <a:t>commitment </a:t>
            </a:r>
            <a:r>
              <a:rPr lang="en-US" dirty="0"/>
              <a:t>within </a:t>
            </a:r>
            <a:r>
              <a:rPr lang="en-US" dirty="0" smtClean="0"/>
              <a:t>the</a:t>
            </a:r>
            <a:br>
              <a:rPr lang="en-US" dirty="0" smtClean="0"/>
            </a:br>
            <a:r>
              <a:rPr lang="en-US" dirty="0" smtClean="0"/>
              <a:t>health </a:t>
            </a:r>
            <a:r>
              <a:rPr lang="en-US" dirty="0"/>
              <a:t>profession </a:t>
            </a:r>
            <a:r>
              <a:rPr lang="en-US" dirty="0" smtClean="0"/>
              <a:t>for which </a:t>
            </a:r>
            <a:r>
              <a:rPr lang="en-US" dirty="0"/>
              <a:t>you </a:t>
            </a:r>
            <a:r>
              <a:rPr lang="en-US" dirty="0" smtClean="0"/>
              <a:t>received </a:t>
            </a:r>
            <a:r>
              <a:rPr lang="en-US" dirty="0"/>
              <a:t>financial aid.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dirty="0" smtClean="0">
                <a:latin typeface="Arial" pitchFamily="34" charset="0"/>
                <a:ea typeface="Geneva" pitchFamily="126" charset="-128"/>
              </a:rPr>
              <a:t>Breach of Contract — Liability</a:t>
            </a:r>
          </a:p>
        </p:txBody>
      </p:sp>
      <p:sp>
        <p:nvSpPr>
          <p:cNvPr id="3" name="Content Placeholder 2"/>
          <p:cNvSpPr>
            <a:spLocks noGrp="1"/>
          </p:cNvSpPr>
          <p:nvPr>
            <p:ph idx="1"/>
          </p:nvPr>
        </p:nvSpPr>
        <p:spPr/>
        <p:txBody>
          <a:bodyPr/>
          <a:lstStyle/>
          <a:p>
            <a:r>
              <a:rPr lang="en-US" dirty="0"/>
              <a:t>Recipients who complete their degree and pursue an unapproved post-graduate clinical training program or fail to serve in their funded health profession will be held liable and required to:</a:t>
            </a:r>
          </a:p>
          <a:p>
            <a:pPr lvl="2"/>
            <a:r>
              <a:rPr lang="en-US" dirty="0"/>
              <a:t>Repay three times the amount of scholarship funding </a:t>
            </a:r>
            <a:br>
              <a:rPr lang="en-US" dirty="0"/>
            </a:br>
            <a:r>
              <a:rPr lang="en-US" dirty="0"/>
              <a:t>plus interest within one year of the default date.</a:t>
            </a:r>
          </a:p>
          <a:p>
            <a:pPr lvl="2"/>
            <a:r>
              <a:rPr lang="en-US" dirty="0"/>
              <a:t>Be referred to the Program Support Center (PSC) to pursue collection of your default debt</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en-US" dirty="0">
                <a:latin typeface="Arial" pitchFamily="34" charset="0"/>
                <a:ea typeface="Geneva" pitchFamily="126" charset="-128"/>
              </a:rPr>
              <a:t>Required Forms and Documentation — Graduation</a:t>
            </a:r>
            <a:endParaRPr lang="en-US" altLang="en-US" dirty="0" smtClean="0">
              <a:latin typeface="Arial" pitchFamily="34" charset="0"/>
              <a:ea typeface="Geneva" pitchFamily="126" charset="-128"/>
            </a:endParaRP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spcBef>
                <a:spcPts val="550"/>
              </a:spcBef>
              <a:buFontTx/>
              <a:buNone/>
            </a:pPr>
            <a:r>
              <a:rPr lang="en-US" altLang="en-US" b="1" dirty="0" smtClean="0">
                <a:latin typeface="Arial" pitchFamily="34" charset="0"/>
                <a:ea typeface="Geneva" pitchFamily="126" charset="-128"/>
              </a:rPr>
              <a:t>Notice of Impending Graduation (IHS-856-13) </a:t>
            </a:r>
            <a:r>
              <a:rPr lang="en-US" altLang="en-US" dirty="0" smtClean="0">
                <a:latin typeface="Arial" pitchFamily="34" charset="0"/>
                <a:ea typeface="Geneva" pitchFamily="126" charset="-128"/>
              </a:rPr>
              <a:t>form</a:t>
            </a:r>
            <a:r>
              <a:rPr lang="en-US" altLang="en-US" b="1" dirty="0" smtClean="0">
                <a:latin typeface="Arial" pitchFamily="34" charset="0"/>
                <a:ea typeface="Geneva" pitchFamily="126" charset="-128"/>
              </a:rPr>
              <a:t> — </a:t>
            </a:r>
            <a:br>
              <a:rPr lang="en-US" altLang="en-US" b="1" dirty="0" smtClean="0">
                <a:latin typeface="Arial" pitchFamily="34" charset="0"/>
                <a:ea typeface="Geneva" pitchFamily="126" charset="-128"/>
              </a:rPr>
            </a:br>
            <a:r>
              <a:rPr lang="en-US" altLang="en-US" dirty="0" smtClean="0">
                <a:latin typeface="Arial" pitchFamily="34" charset="0"/>
                <a:ea typeface="Geneva" pitchFamily="126" charset="-128"/>
              </a:rPr>
              <a:t>Due to your Program Analyst at the beginning of your final academic term. </a:t>
            </a:r>
          </a:p>
          <a:p>
            <a:pPr marL="0" indent="0">
              <a:spcBef>
                <a:spcPts val="550"/>
              </a:spcBef>
              <a:buFontTx/>
              <a:buNone/>
            </a:pPr>
            <a:r>
              <a:rPr lang="en-US" altLang="en-US" b="1" dirty="0" smtClean="0">
                <a:latin typeface="Arial" pitchFamily="34" charset="0"/>
                <a:ea typeface="Geneva" pitchFamily="126" charset="-128"/>
              </a:rPr>
              <a:t>Other Documentation </a:t>
            </a:r>
            <a:r>
              <a:rPr lang="en-US" altLang="en-US" dirty="0" smtClean="0">
                <a:latin typeface="Arial" pitchFamily="34" charset="0"/>
                <a:ea typeface="Geneva" pitchFamily="126" charset="-128"/>
              </a:rPr>
              <a:t>— You must submit the following documentation after graduation:</a:t>
            </a:r>
          </a:p>
          <a:p>
            <a:pPr>
              <a:spcBef>
                <a:spcPts val="550"/>
              </a:spcBef>
              <a:buFontTx/>
              <a:buChar char="•"/>
            </a:pPr>
            <a:r>
              <a:rPr lang="en-US" altLang="en-US" dirty="0" smtClean="0">
                <a:latin typeface="Arial" pitchFamily="34" charset="0"/>
                <a:ea typeface="Geneva" pitchFamily="126" charset="-128"/>
              </a:rPr>
              <a:t>A copy of your diploma.</a:t>
            </a:r>
          </a:p>
          <a:p>
            <a:pPr>
              <a:spcBef>
                <a:spcPts val="550"/>
              </a:spcBef>
              <a:buFontTx/>
              <a:buChar char="•"/>
            </a:pPr>
            <a:r>
              <a:rPr lang="en-US" altLang="en-US" dirty="0" smtClean="0">
                <a:latin typeface="Arial" pitchFamily="34" charset="0"/>
                <a:ea typeface="Geneva" pitchFamily="126" charset="-128"/>
              </a:rPr>
              <a:t>An official transcript documenting the degree awarded.</a:t>
            </a:r>
          </a:p>
          <a:p>
            <a:pPr>
              <a:spcBef>
                <a:spcPts val="550"/>
              </a:spcBef>
              <a:buFontTx/>
              <a:buChar char="•"/>
            </a:pPr>
            <a:r>
              <a:rPr lang="en-US" altLang="en-US" dirty="0" smtClean="0">
                <a:latin typeface="Arial" pitchFamily="34" charset="0"/>
                <a:ea typeface="Geneva" pitchFamily="126" charset="-128"/>
              </a:rPr>
              <a:t>A copy of your license or board certification, if applicable.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hoto of IHS Scholarship Recipient"/>
          <p:cNvPicPr>
            <a:picLocks noChangeAspect="1"/>
          </p:cNvPicPr>
          <p:nvPr/>
        </p:nvPicPr>
        <p:blipFill rotWithShape="1">
          <a:blip r:embed="rId3">
            <a:extLst>
              <a:ext uri="{28A0092B-C50C-407E-A947-70E740481C1C}">
                <a14:useLocalDpi xmlns:a14="http://schemas.microsoft.com/office/drawing/2010/main" val="0"/>
              </a:ext>
            </a:extLst>
          </a:blip>
          <a:srcRect l="61285" t="29398"/>
          <a:stretch/>
        </p:blipFill>
        <p:spPr>
          <a:xfrm>
            <a:off x="5730874" y="2031999"/>
            <a:ext cx="3540125" cy="4841875"/>
          </a:xfrm>
          <a:prstGeom prst="rect">
            <a:avLst/>
          </a:prstGeom>
        </p:spPr>
      </p:pic>
      <p:sp>
        <p:nvSpPr>
          <p:cNvPr id="11265" name="Title 1"/>
          <p:cNvSpPr>
            <a:spLocks noGrp="1"/>
          </p:cNvSpPr>
          <p:nvPr>
            <p:ph type="title"/>
          </p:nvPr>
        </p:nvSpPr>
        <p:spPr/>
        <p:txBody>
          <a:bodyPr/>
          <a:lstStyle/>
          <a:p>
            <a:r>
              <a:rPr lang="en-US" altLang="en-US" dirty="0">
                <a:latin typeface="Arial" pitchFamily="34" charset="0"/>
                <a:ea typeface="Geneva" pitchFamily="126" charset="-128"/>
              </a:rPr>
              <a:t>Required Forms and Documentation </a:t>
            </a:r>
            <a:r>
              <a:rPr lang="en-US" altLang="en-US" dirty="0" smtClean="0">
                <a:latin typeface="Arial" pitchFamily="34" charset="0"/>
                <a:ea typeface="Geneva" pitchFamily="126" charset="-128"/>
              </a:rPr>
              <a:t>— Service Commitment Notification</a:t>
            </a:r>
          </a:p>
        </p:txBody>
      </p:sp>
      <p:sp>
        <p:nvSpPr>
          <p:cNvPr id="3" name="Content Placeholder 2"/>
          <p:cNvSpPr>
            <a:spLocks noGrp="1"/>
          </p:cNvSpPr>
          <p:nvPr>
            <p:ph idx="1"/>
          </p:nvPr>
        </p:nvSpPr>
        <p:spPr/>
        <p:txBody>
          <a:bodyPr/>
          <a:lstStyle/>
          <a:p>
            <a:pPr marL="0" indent="0">
              <a:spcBef>
                <a:spcPts val="525"/>
              </a:spcBef>
              <a:buFont typeface="Arial" panose="020B0604020202020204" pitchFamily="34" charset="0"/>
              <a:buNone/>
              <a:defRPr/>
            </a:pPr>
            <a:r>
              <a:rPr lang="en-US" b="1" dirty="0" smtClean="0"/>
              <a:t>Preferred </a:t>
            </a:r>
            <a:r>
              <a:rPr lang="en-US" b="1" dirty="0"/>
              <a:t>Placement (IHS-856-12</a:t>
            </a:r>
            <a:r>
              <a:rPr lang="en-US" b="1" dirty="0" smtClean="0"/>
              <a:t>) </a:t>
            </a:r>
          </a:p>
          <a:p>
            <a:pPr>
              <a:spcBef>
                <a:spcPts val="525"/>
              </a:spcBef>
              <a:defRPr/>
            </a:pPr>
            <a:r>
              <a:rPr lang="en-US" dirty="0" smtClean="0"/>
              <a:t>You </a:t>
            </a:r>
            <a:r>
              <a:rPr lang="en-US" dirty="0"/>
              <a:t>must submit this </a:t>
            </a:r>
            <a:r>
              <a:rPr lang="en-US" dirty="0" smtClean="0"/>
              <a:t>form to </a:t>
            </a:r>
            <a:r>
              <a:rPr lang="en-US" dirty="0"/>
              <a:t>your Program Analyst </a:t>
            </a:r>
            <a:r>
              <a:rPr lang="en-US" dirty="0" smtClean="0"/>
              <a:t/>
            </a:r>
            <a:br>
              <a:rPr lang="en-US" dirty="0" smtClean="0"/>
            </a:br>
            <a:r>
              <a:rPr lang="en-US" dirty="0" smtClean="0"/>
              <a:t>at </a:t>
            </a:r>
            <a:r>
              <a:rPr lang="en-US" dirty="0"/>
              <a:t>the beginning of your final year of academic</a:t>
            </a:r>
            <a:r>
              <a:rPr lang="en-US" dirty="0" smtClean="0"/>
              <a:t>/</a:t>
            </a:r>
            <a:br>
              <a:rPr lang="en-US" dirty="0" smtClean="0"/>
            </a:br>
            <a:r>
              <a:rPr lang="en-US" dirty="0" smtClean="0"/>
              <a:t>post</a:t>
            </a:r>
            <a:r>
              <a:rPr lang="en-US" dirty="0"/>
              <a:t>-graduate </a:t>
            </a:r>
            <a:r>
              <a:rPr lang="en-US" dirty="0" smtClean="0"/>
              <a:t>clinical </a:t>
            </a:r>
            <a:r>
              <a:rPr lang="en-US" dirty="0"/>
              <a:t>training (for example, </a:t>
            </a:r>
            <a:r>
              <a:rPr lang="en-US" dirty="0" smtClean="0"/>
              <a:t/>
            </a:r>
            <a:br>
              <a:rPr lang="en-US" dirty="0" smtClean="0"/>
            </a:br>
            <a:r>
              <a:rPr lang="en-US" dirty="0" smtClean="0"/>
              <a:t>August</a:t>
            </a:r>
            <a:r>
              <a:rPr lang="en-US" dirty="0"/>
              <a:t>/September </a:t>
            </a:r>
            <a:r>
              <a:rPr lang="en-US" dirty="0" smtClean="0"/>
              <a:t>for </a:t>
            </a:r>
            <a:r>
              <a:rPr lang="en-US" dirty="0"/>
              <a:t>spring graduates).</a:t>
            </a:r>
          </a:p>
          <a:p>
            <a:pPr>
              <a:spcBef>
                <a:spcPts val="525"/>
              </a:spcBef>
              <a:tabLst>
                <a:tab pos="6111875" algn="l"/>
              </a:tabLst>
              <a:defRPr/>
            </a:pPr>
            <a:r>
              <a:rPr lang="en-US" dirty="0" smtClean="0"/>
              <a:t>Identify </a:t>
            </a:r>
            <a:r>
              <a:rPr lang="en-US" dirty="0"/>
              <a:t>your preferred IHS Areas and </a:t>
            </a:r>
            <a:r>
              <a:rPr lang="en-US" dirty="0" smtClean="0"/>
              <a:t/>
            </a:r>
            <a:br>
              <a:rPr lang="en-US" dirty="0" smtClean="0"/>
            </a:br>
            <a:r>
              <a:rPr lang="en-US" dirty="0" smtClean="0"/>
              <a:t>Indian </a:t>
            </a:r>
            <a:r>
              <a:rPr lang="en-US" dirty="0"/>
              <a:t>health facilities </a:t>
            </a:r>
            <a:r>
              <a:rPr lang="en-US" dirty="0" smtClean="0"/>
              <a:t>to </a:t>
            </a:r>
            <a:r>
              <a:rPr lang="en-US" dirty="0"/>
              <a:t>fulfill your </a:t>
            </a:r>
            <a:r>
              <a:rPr lang="en-US" dirty="0" smtClean="0"/>
              <a:t/>
            </a:r>
            <a:br>
              <a:rPr lang="en-US" dirty="0" smtClean="0"/>
            </a:br>
            <a:r>
              <a:rPr lang="en-US" dirty="0" smtClean="0"/>
              <a:t>service </a:t>
            </a:r>
            <a:r>
              <a:rPr lang="en-US" dirty="0"/>
              <a:t>commitment</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tLang="en-US" smtClean="0">
                <a:latin typeface="Arial" pitchFamily="34" charset="0"/>
                <a:ea typeface="Geneva" pitchFamily="126" charset="-128"/>
              </a:rPr>
              <a:t>Program Policies</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spcBef>
                <a:spcPts val="550"/>
              </a:spcBef>
              <a:buFont typeface="Arial" panose="020B0604020202020204" pitchFamily="34" charset="0"/>
              <a:buNone/>
              <a:defRPr/>
            </a:pPr>
            <a:r>
              <a:rPr lang="en-US" dirty="0">
                <a:latin typeface="Arial" charset="0"/>
                <a:cs typeface="Arial" charset="0"/>
              </a:rPr>
              <a:t>All recipients scheduled to graduate or complete post-graduate clinical training must:</a:t>
            </a:r>
          </a:p>
          <a:p>
            <a:pPr>
              <a:spcBef>
                <a:spcPts val="550"/>
              </a:spcBef>
              <a:defRPr/>
            </a:pPr>
            <a:r>
              <a:rPr lang="en-US" dirty="0" smtClean="0">
                <a:latin typeface="Arial" charset="0"/>
                <a:cs typeface="Arial" charset="0"/>
              </a:rPr>
              <a:t>Provide </a:t>
            </a:r>
            <a:r>
              <a:rPr lang="en-US" dirty="0">
                <a:latin typeface="Arial" charset="0"/>
                <a:cs typeface="Arial" charset="0"/>
              </a:rPr>
              <a:t>one year of service for each year of scholarship support received, with a two-year minimum service period.</a:t>
            </a:r>
          </a:p>
          <a:p>
            <a:pPr>
              <a:spcBef>
                <a:spcPts val="550"/>
              </a:spcBef>
              <a:defRPr/>
            </a:pPr>
            <a:r>
              <a:rPr lang="en-US" dirty="0" smtClean="0">
                <a:latin typeface="Arial" charset="0"/>
                <a:cs typeface="Arial" charset="0"/>
              </a:rPr>
              <a:t>Apply </a:t>
            </a:r>
            <a:r>
              <a:rPr lang="en-US" dirty="0">
                <a:latin typeface="Arial" charset="0"/>
                <a:cs typeface="Arial" charset="0"/>
              </a:rPr>
              <a:t>for available job vacancies in their chosen health profession.</a:t>
            </a:r>
          </a:p>
          <a:p>
            <a:pPr>
              <a:spcBef>
                <a:spcPts val="550"/>
              </a:spcBef>
              <a:defRPr/>
            </a:pPr>
            <a:r>
              <a:rPr lang="en-US" dirty="0" smtClean="0">
                <a:latin typeface="Arial" charset="0"/>
                <a:cs typeface="Arial" charset="0"/>
              </a:rPr>
              <a:t>Find </a:t>
            </a:r>
            <a:r>
              <a:rPr lang="en-US" dirty="0">
                <a:latin typeface="Arial" charset="0"/>
                <a:cs typeface="Arial" charset="0"/>
              </a:rPr>
              <a:t>a position at a facility within 90 days of graduation </a:t>
            </a: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or </a:t>
            </a:r>
            <a:r>
              <a:rPr lang="en-US" dirty="0">
                <a:latin typeface="Arial" charset="0"/>
                <a:cs typeface="Arial" charset="0"/>
              </a:rPr>
              <a:t>completion of training.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en-US" dirty="0" smtClean="0">
                <a:latin typeface="Arial" pitchFamily="34" charset="0"/>
                <a:ea typeface="Geneva" pitchFamily="126" charset="-128"/>
              </a:rPr>
              <a:t>Required Forms and Documentation —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During Employment </a:t>
            </a:r>
          </a:p>
        </p:txBody>
      </p:sp>
      <p:sp>
        <p:nvSpPr>
          <p:cNvPr id="3" name="Content Placeholder 2"/>
          <p:cNvSpPr>
            <a:spLocks noGrp="1"/>
          </p:cNvSpPr>
          <p:nvPr>
            <p:ph idx="1"/>
          </p:nvPr>
        </p:nvSpPr>
        <p:spPr/>
        <p:txBody>
          <a:bodyPr/>
          <a:lstStyle/>
          <a:p>
            <a:pPr marL="0" indent="0">
              <a:buNone/>
            </a:pPr>
            <a:r>
              <a:rPr lang="en-US" dirty="0"/>
              <a:t>The following documentation is due annually until your </a:t>
            </a:r>
            <a:r>
              <a:rPr lang="en-US" dirty="0" smtClean="0"/>
              <a:t/>
            </a:r>
            <a:br>
              <a:rPr lang="en-US" dirty="0" smtClean="0"/>
            </a:br>
            <a:r>
              <a:rPr lang="en-US" dirty="0" smtClean="0"/>
              <a:t>service </a:t>
            </a:r>
            <a:r>
              <a:rPr lang="en-US" dirty="0"/>
              <a:t>commitment is completed:</a:t>
            </a:r>
          </a:p>
          <a:p>
            <a:r>
              <a:rPr lang="en-US" b="1" dirty="0"/>
              <a:t>Annual Status Report (IHS-856-16)</a:t>
            </a:r>
          </a:p>
          <a:p>
            <a:r>
              <a:rPr lang="en-US" dirty="0"/>
              <a:t>Leave report summary.</a:t>
            </a:r>
          </a:p>
          <a:p>
            <a:pPr lvl="2"/>
            <a:r>
              <a:rPr lang="en-US" dirty="0"/>
              <a:t>Your local Human Resources department will provide this report</a:t>
            </a:r>
            <a:r>
              <a:rPr lang="en-US" dirty="0" smtClean="0"/>
              <a:t>.</a:t>
            </a:r>
            <a:endParaRPr lang="en-US" dirty="0"/>
          </a:p>
          <a:p>
            <a:pPr marL="0" indent="0">
              <a:spcBef>
                <a:spcPts val="2100"/>
              </a:spcBef>
              <a:buNone/>
            </a:pPr>
            <a:r>
              <a:rPr lang="en-US" sz="1200" i="1" dirty="0"/>
              <a:t>Note: Private-practice clinicians must also provide quarterly reports documenting the practice’s user population of American Indians and Alaska Natives versus non-American Indians and Alaska Natives</a:t>
            </a:r>
            <a:r>
              <a:rPr lang="en-US" sz="1200" i="1" dirty="0" smtClean="0"/>
              <a:t>.</a:t>
            </a:r>
            <a:endParaRPr lang="en-US" sz="12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of student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02100" y="1930400"/>
            <a:ext cx="5041900" cy="4940300"/>
          </a:xfrm>
          <a:prstGeom prst="rect">
            <a:avLst/>
          </a:prstGeom>
        </p:spPr>
      </p:pic>
      <p:sp>
        <p:nvSpPr>
          <p:cNvPr id="7169" name="Title 1"/>
          <p:cNvSpPr>
            <a:spLocks noGrp="1"/>
          </p:cNvSpPr>
          <p:nvPr>
            <p:ph type="title"/>
          </p:nvPr>
        </p:nvSpPr>
        <p:spPr/>
        <p:txBody>
          <a:bodyPr/>
          <a:lstStyle/>
          <a:p>
            <a:r>
              <a:rPr lang="en-US" altLang="en-US" dirty="0" smtClean="0">
                <a:latin typeface="Arial" pitchFamily="34" charset="0"/>
                <a:ea typeface="Geneva" pitchFamily="126" charset="-128"/>
              </a:rPr>
              <a:t>Submit Forms </a:t>
            </a:r>
            <a:r>
              <a:rPr lang="en-US" altLang="en-US" dirty="0">
                <a:latin typeface="Arial" pitchFamily="34" charset="0"/>
                <a:ea typeface="Geneva" pitchFamily="126" charset="-128"/>
              </a:rPr>
              <a:t>and </a:t>
            </a:r>
            <a:r>
              <a:rPr lang="en-US" altLang="en-US" dirty="0" smtClean="0">
                <a:latin typeface="Arial" pitchFamily="34" charset="0"/>
                <a:ea typeface="Geneva" pitchFamily="126" charset="-128"/>
              </a:rPr>
              <a:t>Documentation </a:t>
            </a:r>
          </a:p>
        </p:txBody>
      </p:sp>
      <p:sp>
        <p:nvSpPr>
          <p:cNvPr id="3" name="Content Placeholder 2"/>
          <p:cNvSpPr>
            <a:spLocks noGrp="1"/>
          </p:cNvSpPr>
          <p:nvPr>
            <p:ph idx="1"/>
          </p:nvPr>
        </p:nvSpPr>
        <p:spPr>
          <a:xfrm>
            <a:off x="457200" y="1400175"/>
            <a:ext cx="4508500" cy="4416425"/>
          </a:xfrm>
        </p:spPr>
        <p:txBody>
          <a:bodyPr/>
          <a:lstStyle/>
          <a:p>
            <a:pPr marL="0" indent="0">
              <a:buNone/>
            </a:pPr>
            <a:r>
              <a:rPr lang="en-US" dirty="0"/>
              <a:t>Send all </a:t>
            </a:r>
            <a:r>
              <a:rPr lang="en-US" dirty="0" smtClean="0"/>
              <a:t>forms and documentation </a:t>
            </a:r>
            <a:r>
              <a:rPr lang="en-US" dirty="0"/>
              <a:t>to the </a:t>
            </a:r>
            <a:r>
              <a:rPr lang="en-US" dirty="0" smtClean="0"/>
              <a:t>program office </a:t>
            </a:r>
            <a:r>
              <a:rPr lang="en-US" dirty="0">
                <a:latin typeface="Arial" charset="0"/>
                <a:cs typeface="Arial" charset="0"/>
              </a:rPr>
              <a:t>via email (</a:t>
            </a:r>
            <a:r>
              <a:rPr lang="en-US" dirty="0">
                <a:latin typeface="Arial" charset="0"/>
                <a:cs typeface="Arial" charset="0"/>
                <a:hlinkClick r:id="rId4"/>
              </a:rPr>
              <a:t>scholarship@ihs.gov</a:t>
            </a:r>
            <a:r>
              <a:rPr lang="en-US" dirty="0" smtClean="0">
                <a:latin typeface="Arial" charset="0"/>
                <a:cs typeface="Arial" charset="0"/>
              </a:rPr>
              <a:t>)</a:t>
            </a:r>
            <a:r>
              <a:rPr lang="en-US" dirty="0" smtClean="0"/>
              <a:t> or to the following address</a:t>
            </a:r>
            <a:r>
              <a:rPr lang="en-US" dirty="0"/>
              <a:t>:</a:t>
            </a:r>
          </a:p>
          <a:p>
            <a:pPr marL="460375" indent="0">
              <a:buNone/>
            </a:pPr>
            <a:r>
              <a:rPr lang="en-US" sz="2100" dirty="0"/>
              <a:t>Indian Health Service</a:t>
            </a:r>
            <a:br>
              <a:rPr lang="en-US" sz="2100" dirty="0"/>
            </a:br>
            <a:r>
              <a:rPr lang="en-US" sz="2100" dirty="0"/>
              <a:t>Scholarship Program</a:t>
            </a:r>
            <a:br>
              <a:rPr lang="en-US" sz="2100" dirty="0"/>
            </a:br>
            <a:r>
              <a:rPr lang="en-US" sz="2100" dirty="0"/>
              <a:t>5600 Fishers Lane</a:t>
            </a:r>
            <a:br>
              <a:rPr lang="en-US" sz="2100" dirty="0"/>
            </a:br>
            <a:r>
              <a:rPr lang="en-US" sz="2100" dirty="0"/>
              <a:t>Mail Stop: OHR (11E53A</a:t>
            </a:r>
            <a:r>
              <a:rPr lang="en-US" sz="2100" dirty="0" smtClean="0"/>
              <a:t>)</a:t>
            </a:r>
            <a:br>
              <a:rPr lang="en-US" sz="2100" dirty="0" smtClean="0"/>
            </a:br>
            <a:r>
              <a:rPr lang="en-US" sz="2100" dirty="0" smtClean="0"/>
              <a:t>Rockville</a:t>
            </a:r>
            <a:r>
              <a:rPr lang="en-US" sz="2100" dirty="0"/>
              <a:t>, MD </a:t>
            </a:r>
            <a:r>
              <a:rPr lang="en-US" sz="2100" dirty="0" smtClean="0"/>
              <a:t>20857</a:t>
            </a:r>
          </a:p>
        </p:txBody>
      </p:sp>
    </p:spTree>
    <p:extLst>
      <p:ext uri="{BB962C8B-B14F-4D97-AF65-F5344CB8AC3E}">
        <p14:creationId xmlns:p14="http://schemas.microsoft.com/office/powerpoint/2010/main" val="114803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mtClean="0">
                <a:latin typeface="Arial" pitchFamily="34" charset="0"/>
                <a:ea typeface="Geneva" pitchFamily="126" charset="-128"/>
              </a:rPr>
              <a:t>Support Staff</a:t>
            </a:r>
          </a:p>
        </p:txBody>
      </p:sp>
      <p:sp>
        <p:nvSpPr>
          <p:cNvPr id="2" name="Content Placeholder 1"/>
          <p:cNvSpPr>
            <a:spLocks noGrp="1"/>
          </p:cNvSpPr>
          <p:nvPr>
            <p:ph idx="1"/>
          </p:nvPr>
        </p:nvSpPr>
        <p:spPr>
          <a:xfrm>
            <a:off x="457200" y="1400175"/>
            <a:ext cx="8686800" cy="5172075"/>
          </a:xfrm>
        </p:spPr>
        <p:txBody>
          <a:bodyPr wrap="square" numCol="1" anchor="t" anchorCtr="0" compatLnSpc="1">
            <a:prstTxWarp prst="textNoShape">
              <a:avLst/>
            </a:prstTxWarp>
          </a:bodyPr>
          <a:lstStyle/>
          <a:p>
            <a:r>
              <a:rPr lang="en-US" altLang="en-US" sz="2200" b="1" dirty="0">
                <a:latin typeface="Arial" pitchFamily="34" charset="0"/>
                <a:ea typeface="Geneva" pitchFamily="126" charset="-128"/>
              </a:rPr>
              <a:t>IHS Scholarship Program Analyst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3"/>
              </a:rPr>
              <a:t>www.ihs.gov/scholarship/contact/programanalysts</a:t>
            </a:r>
            <a:r>
              <a:rPr lang="en-US" altLang="en-US" sz="2200" u="sng" dirty="0">
                <a:latin typeface="Arial" pitchFamily="34" charset="0"/>
                <a:ea typeface="Geneva" pitchFamily="126" charset="-128"/>
              </a:rPr>
              <a:t> </a:t>
            </a:r>
          </a:p>
          <a:p>
            <a:r>
              <a:rPr lang="en-US" altLang="en-US" sz="2200" b="1" dirty="0">
                <a:latin typeface="Arial" pitchFamily="34" charset="0"/>
                <a:ea typeface="Geneva" pitchFamily="126" charset="-128"/>
              </a:rPr>
              <a:t>Area Scholarship Coordinator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4"/>
              </a:rPr>
              <a:t>www.ihs.gov/scholarship/contact/areascholarshipcoordinators</a:t>
            </a:r>
            <a:endParaRPr lang="en-US" altLang="en-US" sz="2200" dirty="0">
              <a:latin typeface="Arial" pitchFamily="34" charset="0"/>
              <a:ea typeface="Geneva" pitchFamily="126" charset="-128"/>
            </a:endParaRPr>
          </a:p>
          <a:p>
            <a:pPr lvl="1"/>
            <a:r>
              <a:rPr lang="en-US" altLang="en-US" sz="2200" b="1" dirty="0">
                <a:latin typeface="Arial" pitchFamily="34" charset="0"/>
                <a:ea typeface="Geneva" pitchFamily="126" charset="-128"/>
              </a:rPr>
              <a:t>IHS Discipline Chief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5"/>
              </a:rPr>
              <a:t>www.ihs.gov/scholarship/contact/disciplinechiefs</a:t>
            </a:r>
            <a:endParaRPr lang="en-US" altLang="en-US" sz="2200" u="sng" dirty="0">
              <a:latin typeface="Arial" pitchFamily="34" charset="0"/>
              <a:ea typeface="Geneva" pitchFamily="126" charset="-128"/>
            </a:endParaRPr>
          </a:p>
          <a:p>
            <a:pPr lvl="1">
              <a:spcBef>
                <a:spcPts val="1200"/>
              </a:spcBef>
              <a:buNone/>
            </a:pPr>
            <a:r>
              <a:rPr lang="en-US" altLang="en-US" sz="2200" dirty="0">
                <a:latin typeface="Arial" pitchFamily="34" charset="0"/>
                <a:ea typeface="Geneva" pitchFamily="126" charset="-128"/>
              </a:rPr>
              <a:t>For additional information:</a:t>
            </a:r>
          </a:p>
          <a:p>
            <a:r>
              <a:rPr lang="en-US" altLang="en-US" sz="2200" dirty="0">
                <a:latin typeface="Arial" pitchFamily="34" charset="0"/>
                <a:ea typeface="Geneva" pitchFamily="126" charset="-128"/>
              </a:rPr>
              <a:t>Visit </a:t>
            </a:r>
            <a:r>
              <a:rPr lang="en-US" altLang="en-US" sz="2200" u="sng" dirty="0">
                <a:latin typeface="Arial" pitchFamily="34" charset="0"/>
                <a:ea typeface="Geneva" pitchFamily="126" charset="-128"/>
                <a:hlinkClick r:id="rId6"/>
              </a:rPr>
              <a:t>www.ihs.gov/scholarship</a:t>
            </a:r>
            <a:r>
              <a:rPr lang="en-US" altLang="en-US" sz="2200" dirty="0">
                <a:latin typeface="Arial" pitchFamily="34" charset="0"/>
                <a:ea typeface="Geneva" pitchFamily="126" charset="-128"/>
              </a:rPr>
              <a:t>.</a:t>
            </a:r>
          </a:p>
          <a:p>
            <a:r>
              <a:rPr lang="en-US" altLang="en-US" sz="2200" spc="-30" dirty="0">
                <a:latin typeface="Arial" pitchFamily="34" charset="0"/>
                <a:ea typeface="Geneva" pitchFamily="126" charset="-128"/>
              </a:rPr>
              <a:t>Consult your </a:t>
            </a:r>
            <a:r>
              <a:rPr lang="en-US" altLang="en-US" sz="2200" spc="-30" dirty="0" smtClean="0">
                <a:latin typeface="Arial" pitchFamily="34" charset="0"/>
                <a:ea typeface="Geneva" pitchFamily="126" charset="-128"/>
              </a:rPr>
              <a:t>Service Commitment </a:t>
            </a:r>
            <a:r>
              <a:rPr lang="en-US" altLang="en-US" sz="2200" spc="-30" dirty="0">
                <a:latin typeface="Arial" pitchFamily="34" charset="0"/>
                <a:ea typeface="Geneva" pitchFamily="126" charset="-128"/>
              </a:rPr>
              <a:t>Handbook, which can be found on our website.</a:t>
            </a:r>
          </a:p>
          <a:p>
            <a:r>
              <a:rPr lang="en-US" altLang="en-US" sz="2200" spc="-30" dirty="0">
                <a:latin typeface="Arial" pitchFamily="34" charset="0"/>
                <a:ea typeface="Geneva" pitchFamily="126" charset="-128"/>
              </a:rPr>
              <a:t>Visit us on Facebook at </a:t>
            </a:r>
            <a:r>
              <a:rPr lang="en-US" altLang="en-US" sz="2200" spc="-20" dirty="0">
                <a:latin typeface="Arial" pitchFamily="34" charset="0"/>
                <a:ea typeface="Geneva" pitchFamily="126" charset="-128"/>
                <a:hlinkClick r:id="rId7"/>
              </a:rPr>
              <a:t>Indian Health Service Scholarship Program</a:t>
            </a:r>
            <a:r>
              <a:rPr lang="en-US" altLang="en-US" sz="2200" spc="-30" dirty="0">
                <a:latin typeface="Arial" pitchFamily="34" charset="0"/>
                <a:ea typeface="Geneva" pitchFamily="126" charset="-128"/>
              </a:rPr>
              <a:t>.</a:t>
            </a:r>
          </a:p>
        </p:txBody>
      </p:sp>
    </p:spTree>
    <p:extLst>
      <p:ext uri="{BB962C8B-B14F-4D97-AF65-F5344CB8AC3E}">
        <p14:creationId xmlns:p14="http://schemas.microsoft.com/office/powerpoint/2010/main" val="32680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of IHS Scholarship Recipients"/>
          <p:cNvPicPr>
            <a:picLocks noChangeAspect="1"/>
          </p:cNvPicPr>
          <p:nvPr/>
        </p:nvPicPr>
        <p:blipFill rotWithShape="1">
          <a:blip r:embed="rId3">
            <a:extLst>
              <a:ext uri="{28A0092B-C50C-407E-A947-70E740481C1C}">
                <a14:useLocalDpi xmlns:a14="http://schemas.microsoft.com/office/drawing/2010/main" val="0"/>
              </a:ext>
            </a:extLst>
          </a:blip>
          <a:srcRect l="37326" t="26158"/>
          <a:stretch/>
        </p:blipFill>
        <p:spPr>
          <a:xfrm>
            <a:off x="3825874" y="2216562"/>
            <a:ext cx="5270499" cy="4657311"/>
          </a:xfrm>
          <a:prstGeom prst="rect">
            <a:avLst/>
          </a:prstGeom>
        </p:spPr>
      </p:pic>
      <p:sp>
        <p:nvSpPr>
          <p:cNvPr id="15362" name="Title 1"/>
          <p:cNvSpPr>
            <a:spLocks noGrp="1"/>
          </p:cNvSpPr>
          <p:nvPr>
            <p:ph type="title"/>
          </p:nvPr>
        </p:nvSpPr>
        <p:spPr/>
        <p:txBody>
          <a:bodyPr/>
          <a:lstStyle/>
          <a:p>
            <a:r>
              <a:rPr lang="en-US" altLang="en-US" dirty="0" smtClean="0">
                <a:latin typeface="Arial" pitchFamily="34" charset="0"/>
                <a:ea typeface="Geneva" pitchFamily="126" charset="-128"/>
              </a:rPr>
              <a:t>Program Policies (cont.)</a:t>
            </a:r>
          </a:p>
        </p:txBody>
      </p:sp>
      <p:sp>
        <p:nvSpPr>
          <p:cNvPr id="2" name="Content Placeholder 1" title="Photo of IHS Scholarship Recipients"/>
          <p:cNvSpPr>
            <a:spLocks noGrp="1"/>
          </p:cNvSpPr>
          <p:nvPr>
            <p:ph idx="1"/>
          </p:nvPr>
        </p:nvSpPr>
        <p:spPr/>
        <p:txBody>
          <a:bodyPr wrap="square" numCol="1" anchor="t" anchorCtr="0" compatLnSpc="1">
            <a:prstTxWarp prst="textNoShape">
              <a:avLst/>
            </a:prstTxWarp>
          </a:bodyPr>
          <a:lstStyle/>
          <a:p>
            <a:pPr>
              <a:buFontTx/>
              <a:buChar char="•"/>
            </a:pPr>
            <a:r>
              <a:rPr lang="en-US" altLang="en-US" dirty="0" smtClean="0">
                <a:latin typeface="Arial" pitchFamily="34" charset="0"/>
                <a:ea typeface="Geneva" pitchFamily="126" charset="-128"/>
              </a:rPr>
              <a:t>Engage in full-time clinical practice — 40 hours each week.</a:t>
            </a:r>
          </a:p>
          <a:p>
            <a:pPr>
              <a:buFontTx/>
              <a:buChar char="•"/>
            </a:pPr>
            <a:r>
              <a:rPr lang="en-US" altLang="en-US" dirty="0" smtClean="0">
                <a:latin typeface="Arial" pitchFamily="34" charset="0"/>
                <a:ea typeface="Geneva" pitchFamily="126" charset="-128"/>
              </a:rPr>
              <a:t>You must spend a minimum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of 32 of those 40 hours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providing direct inpatient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or outpatient care.  </a:t>
            </a:r>
          </a:p>
          <a:p>
            <a:pPr>
              <a:buFontTx/>
              <a:buChar char="•"/>
            </a:pPr>
            <a:r>
              <a:rPr lang="en-US" altLang="en-US" spc="-20" dirty="0" smtClean="0">
                <a:latin typeface="Arial" pitchFamily="34" charset="0"/>
                <a:ea typeface="Geneva" pitchFamily="126" charset="-128"/>
              </a:rPr>
              <a:t>You must spend no </a:t>
            </a:r>
            <a:r>
              <a:rPr lang="en-US" altLang="en-US" spc="-20" dirty="0">
                <a:latin typeface="Arial" pitchFamily="34" charset="0"/>
                <a:ea typeface="Geneva" pitchFamily="126" charset="-128"/>
              </a:rPr>
              <a:t>m</a:t>
            </a:r>
            <a:r>
              <a:rPr lang="en-US" altLang="en-US" spc="-20" dirty="0" smtClean="0">
                <a:latin typeface="Arial" pitchFamily="34" charset="0"/>
                <a:ea typeface="Geneva" pitchFamily="126" charset="-128"/>
              </a:rPr>
              <a:t>ore </a:t>
            </a:r>
            <a:r>
              <a:rPr lang="en-US" altLang="en-US" dirty="0" smtClean="0">
                <a:latin typeface="Arial" pitchFamily="34" charset="0"/>
                <a:ea typeface="Geneva" pitchFamily="126" charset="-128"/>
              </a:rPr>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than seven weeks,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or 35 work days, per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service year away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from the practice.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smtClean="0">
                <a:latin typeface="Arial" pitchFamily="34" charset="0"/>
                <a:ea typeface="Geneva" pitchFamily="126" charset="-128"/>
              </a:rPr>
              <a:t>Job Search</a:t>
            </a:r>
          </a:p>
        </p:txBody>
      </p:sp>
      <p:sp>
        <p:nvSpPr>
          <p:cNvPr id="3" name="Content Placeholder 2"/>
          <p:cNvSpPr>
            <a:spLocks noGrp="1"/>
          </p:cNvSpPr>
          <p:nvPr>
            <p:ph idx="1"/>
          </p:nvPr>
        </p:nvSpPr>
        <p:spPr>
          <a:xfrm>
            <a:off x="457200" y="1400175"/>
            <a:ext cx="8559800" cy="4416425"/>
          </a:xfrm>
        </p:spPr>
        <p:txBody>
          <a:bodyPr wrap="square" numCol="1" anchor="t" anchorCtr="0" compatLnSpc="1">
            <a:prstTxWarp prst="textNoShape">
              <a:avLst/>
            </a:prstTxWarp>
          </a:bodyPr>
          <a:lstStyle/>
          <a:p>
            <a:pPr>
              <a:buFontTx/>
              <a:buChar char="•"/>
            </a:pPr>
            <a:r>
              <a:rPr lang="en-US" altLang="en-US" b="1" dirty="0" smtClean="0">
                <a:latin typeface="Arial" pitchFamily="34" charset="0"/>
                <a:ea typeface="Geneva" pitchFamily="126" charset="-128"/>
              </a:rPr>
              <a:t>Step One </a:t>
            </a:r>
            <a:r>
              <a:rPr lang="en-US" altLang="en-US" dirty="0" smtClean="0">
                <a:latin typeface="Arial" pitchFamily="34" charset="0"/>
                <a:ea typeface="Geneva" pitchFamily="126" charset="-128"/>
              </a:rPr>
              <a:t>— Familiarize yourself with IHS and an Indian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health career.</a:t>
            </a:r>
          </a:p>
          <a:p>
            <a:pPr>
              <a:buFontTx/>
              <a:buChar char="•"/>
            </a:pPr>
            <a:r>
              <a:rPr lang="en-US" altLang="en-US" b="1" dirty="0" smtClean="0">
                <a:latin typeface="Arial" pitchFamily="34" charset="0"/>
                <a:ea typeface="Geneva" pitchFamily="126" charset="-128"/>
              </a:rPr>
              <a:t>Step Two </a:t>
            </a:r>
            <a:r>
              <a:rPr lang="en-US" altLang="en-US" dirty="0" smtClean="0">
                <a:latin typeface="Arial" pitchFamily="34" charset="0"/>
                <a:ea typeface="Geneva" pitchFamily="126" charset="-128"/>
              </a:rPr>
              <a:t>— Contact an IHS recruiter or Indian </a:t>
            </a:r>
            <a:br>
              <a:rPr lang="en-US" altLang="en-US" dirty="0" smtClean="0">
                <a:latin typeface="Arial" pitchFamily="34" charset="0"/>
                <a:ea typeface="Geneva" pitchFamily="126" charset="-128"/>
              </a:rPr>
            </a:br>
            <a:r>
              <a:rPr lang="en-US" altLang="en-US" dirty="0">
                <a:latin typeface="Arial" pitchFamily="34" charset="0"/>
                <a:ea typeface="Geneva" pitchFamily="126" charset="-128"/>
              </a:rPr>
              <a:t>h</a:t>
            </a:r>
            <a:r>
              <a:rPr lang="en-US" altLang="en-US" dirty="0" smtClean="0">
                <a:latin typeface="Arial" pitchFamily="34" charset="0"/>
                <a:ea typeface="Geneva" pitchFamily="126" charset="-128"/>
              </a:rPr>
              <a:t>ealth facility.</a:t>
            </a:r>
          </a:p>
          <a:p>
            <a:pPr>
              <a:buFontTx/>
              <a:buChar char="•"/>
            </a:pPr>
            <a:r>
              <a:rPr lang="en-US" altLang="en-US" b="1" dirty="0" smtClean="0">
                <a:latin typeface="Arial" pitchFamily="34" charset="0"/>
                <a:ea typeface="Geneva" pitchFamily="126" charset="-128"/>
              </a:rPr>
              <a:t>Step Three </a:t>
            </a:r>
            <a:r>
              <a:rPr lang="en-US" altLang="en-US" dirty="0" smtClean="0">
                <a:latin typeface="Arial" pitchFamily="34" charset="0"/>
                <a:ea typeface="Geneva" pitchFamily="126" charset="-128"/>
              </a:rPr>
              <a:t>— Research career paths.</a:t>
            </a:r>
          </a:p>
          <a:p>
            <a:pPr>
              <a:buFontTx/>
              <a:buChar char="•"/>
            </a:pPr>
            <a:r>
              <a:rPr lang="en-US" altLang="en-US" b="1" dirty="0" smtClean="0">
                <a:latin typeface="Arial" pitchFamily="34" charset="0"/>
                <a:ea typeface="Geneva" pitchFamily="126" charset="-128"/>
              </a:rPr>
              <a:t>Step Four </a:t>
            </a:r>
            <a:r>
              <a:rPr lang="en-US" altLang="en-US" dirty="0" smtClean="0">
                <a:latin typeface="Arial" pitchFamily="34" charset="0"/>
                <a:ea typeface="Geneva" pitchFamily="126" charset="-128"/>
              </a:rPr>
              <a:t>— Determine eligibility of facility and position.</a:t>
            </a:r>
          </a:p>
          <a:p>
            <a:pPr>
              <a:buFontTx/>
              <a:buChar char="•"/>
            </a:pPr>
            <a:r>
              <a:rPr lang="en-US" altLang="en-US" b="1" dirty="0" smtClean="0">
                <a:latin typeface="Arial" pitchFamily="34" charset="0"/>
                <a:ea typeface="Geneva" pitchFamily="126" charset="-128"/>
              </a:rPr>
              <a:t>Step Five </a:t>
            </a:r>
            <a:r>
              <a:rPr lang="en-US" altLang="en-US" dirty="0" smtClean="0">
                <a:latin typeface="Arial" pitchFamily="34" charset="0"/>
                <a:ea typeface="Geneva" pitchFamily="126" charset="-128"/>
              </a:rPr>
              <a:t>— Apply for openings.</a:t>
            </a:r>
          </a:p>
          <a:p>
            <a:pPr>
              <a:buFontTx/>
              <a:buChar char="•"/>
            </a:pPr>
            <a:r>
              <a:rPr lang="en-US" altLang="en-US" b="1" dirty="0" smtClean="0">
                <a:latin typeface="Arial" pitchFamily="34" charset="0"/>
                <a:ea typeface="Geneva" pitchFamily="126" charset="-128"/>
              </a:rPr>
              <a:t>Step Six </a:t>
            </a:r>
            <a:r>
              <a:rPr lang="en-US" altLang="en-US" dirty="0" smtClean="0">
                <a:latin typeface="Arial" pitchFamily="34" charset="0"/>
                <a:ea typeface="Geneva" pitchFamily="126" charset="-128"/>
              </a:rPr>
              <a:t>— Submit Verification of Employment documentation.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mtClean="0">
                <a:latin typeface="Arial" pitchFamily="34" charset="0"/>
                <a:ea typeface="Geneva" pitchFamily="126" charset="-128"/>
              </a:rPr>
              <a:t>Job Search — Step One</a:t>
            </a:r>
          </a:p>
        </p:txBody>
      </p:sp>
      <p:sp>
        <p:nvSpPr>
          <p:cNvPr id="2" name="Content Placeholder 1"/>
          <p:cNvSpPr>
            <a:spLocks noGrp="1"/>
          </p:cNvSpPr>
          <p:nvPr>
            <p:ph idx="1"/>
          </p:nvPr>
        </p:nvSpPr>
        <p:spPr/>
        <p:txBody>
          <a:bodyPr wrap="square" numCol="1" anchor="t" anchorCtr="0" compatLnSpc="1">
            <a:prstTxWarp prst="textNoShape">
              <a:avLst/>
            </a:prstTxWarp>
          </a:bodyPr>
          <a:lstStyle/>
          <a:p>
            <a:pPr marL="0" indent="0">
              <a:buFontTx/>
              <a:buNone/>
            </a:pPr>
            <a:r>
              <a:rPr lang="en-US" altLang="en-US" dirty="0" smtClean="0">
                <a:latin typeface="Arial" pitchFamily="34" charset="0"/>
                <a:ea typeface="Geneva" pitchFamily="126" charset="-128"/>
              </a:rPr>
              <a:t>Familiarize yourself with IHS and an Indian health career:</a:t>
            </a:r>
          </a:p>
          <a:p>
            <a:pPr lvl="1"/>
            <a:r>
              <a:rPr lang="en-US" altLang="en-US" dirty="0" smtClean="0">
                <a:latin typeface="Arial" pitchFamily="34" charset="0"/>
                <a:ea typeface="Geneva" pitchFamily="126" charset="-128"/>
              </a:rPr>
              <a:t>IHS Website — </a:t>
            </a:r>
            <a:r>
              <a:rPr lang="en-US" altLang="en-US" dirty="0" smtClean="0">
                <a:latin typeface="Arial" pitchFamily="34" charset="0"/>
                <a:ea typeface="Geneva" pitchFamily="126" charset="-128"/>
                <a:hlinkClick r:id="rId3"/>
              </a:rPr>
              <a:t>www.ihs.gov</a:t>
            </a:r>
            <a:r>
              <a:rPr lang="en-US" altLang="en-US" dirty="0" smtClean="0">
                <a:latin typeface="Arial" pitchFamily="34" charset="0"/>
                <a:ea typeface="Geneva" pitchFamily="126" charset="-128"/>
              </a:rPr>
              <a:t>   </a:t>
            </a:r>
          </a:p>
          <a:p>
            <a:pPr lvl="1"/>
            <a:r>
              <a:rPr lang="en-US" altLang="en-US" dirty="0" smtClean="0">
                <a:latin typeface="Arial" pitchFamily="34" charset="0"/>
                <a:ea typeface="Geneva" pitchFamily="126" charset="-128"/>
              </a:rPr>
              <a:t>Career Opportunities — </a:t>
            </a:r>
            <a:r>
              <a:rPr lang="en-US" altLang="en-US" dirty="0" smtClean="0">
                <a:latin typeface="Arial" pitchFamily="34" charset="0"/>
                <a:ea typeface="Geneva" pitchFamily="126" charset="-128"/>
                <a:hlinkClick r:id="rId4"/>
              </a:rPr>
              <a:t>www.ihs.gov/</a:t>
            </a:r>
            <a:r>
              <a:rPr lang="en-US" altLang="en-US" dirty="0" err="1" smtClean="0">
                <a:latin typeface="Arial" pitchFamily="34" charset="0"/>
                <a:ea typeface="Geneva" pitchFamily="126" charset="-128"/>
                <a:hlinkClick r:id="rId4"/>
              </a:rPr>
              <a:t>careeropps</a:t>
            </a:r>
            <a:endParaRPr lang="en-US" altLang="en-US" dirty="0" smtClean="0">
              <a:latin typeface="Arial" pitchFamily="34" charset="0"/>
              <a:ea typeface="Geneva" pitchFamily="126" charset="-128"/>
            </a:endParaRPr>
          </a:p>
          <a:p>
            <a:pPr lvl="1"/>
            <a:r>
              <a:rPr lang="en-US" altLang="en-US" dirty="0" smtClean="0">
                <a:latin typeface="Arial" pitchFamily="34" charset="0"/>
                <a:ea typeface="Geneva" pitchFamily="126" charset="-128"/>
              </a:rPr>
              <a:t>12 IHS Areas — </a:t>
            </a:r>
            <a:r>
              <a:rPr lang="en-US" altLang="en-US" dirty="0" smtClean="0">
                <a:latin typeface="Arial" pitchFamily="34" charset="0"/>
                <a:ea typeface="Geneva" pitchFamily="126" charset="-128"/>
                <a:hlinkClick r:id="rId5"/>
              </a:rPr>
              <a:t>www.ihs.gov/locations</a:t>
            </a:r>
            <a:endParaRPr lang="en-US" altLang="en-US" dirty="0" smtClean="0">
              <a:latin typeface="Arial" pitchFamily="34" charset="0"/>
              <a:ea typeface="Geneva" pitchFamily="126"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smtClean="0">
                <a:latin typeface="Arial" pitchFamily="34" charset="0"/>
                <a:ea typeface="Geneva" pitchFamily="126" charset="-128"/>
              </a:rPr>
              <a:t>Job Search — Step Two</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spcBef>
                <a:spcPts val="550"/>
              </a:spcBef>
              <a:buFontTx/>
              <a:buNone/>
            </a:pPr>
            <a:r>
              <a:rPr lang="en-US" altLang="en-US" sz="2400" dirty="0" smtClean="0">
                <a:latin typeface="Arial" pitchFamily="34" charset="0"/>
                <a:ea typeface="Geneva" pitchFamily="126" charset="-128"/>
              </a:rPr>
              <a:t>Gather information on job openings in your profession:</a:t>
            </a:r>
            <a:endParaRPr lang="en-US" altLang="en-US" sz="2000" dirty="0" smtClean="0">
              <a:latin typeface="Arial" pitchFamily="34" charset="0"/>
              <a:ea typeface="Geneva" pitchFamily="126" charset="-128"/>
            </a:endParaRPr>
          </a:p>
          <a:p>
            <a:pPr lvl="1">
              <a:spcBef>
                <a:spcPts val="550"/>
              </a:spcBef>
            </a:pPr>
            <a:r>
              <a:rPr lang="en-US" altLang="en-US" dirty="0" smtClean="0">
                <a:latin typeface="Arial" pitchFamily="34" charset="0"/>
                <a:ea typeface="Geneva" pitchFamily="126" charset="-128"/>
              </a:rPr>
              <a:t>Recruiter Contact Information — </a:t>
            </a:r>
            <a:r>
              <a:rPr lang="en-US" altLang="en-US" u="sng" dirty="0" smtClean="0">
                <a:latin typeface="Arial" pitchFamily="34" charset="0"/>
                <a:ea typeface="Geneva" pitchFamily="126" charset="-128"/>
                <a:hlinkClick r:id="rId3"/>
              </a:rPr>
              <a:t>www.ihs.gov/careeropps</a:t>
            </a:r>
            <a:endParaRPr lang="en-US" altLang="en-US" dirty="0" smtClean="0">
              <a:latin typeface="Arial" pitchFamily="34" charset="0"/>
              <a:ea typeface="Geneva" pitchFamily="126" charset="-128"/>
            </a:endParaRPr>
          </a:p>
          <a:p>
            <a:pPr lvl="1">
              <a:spcBef>
                <a:spcPts val="550"/>
              </a:spcBef>
            </a:pPr>
            <a:r>
              <a:rPr lang="en-US" altLang="en-US" dirty="0" smtClean="0">
                <a:latin typeface="Arial" pitchFamily="34" charset="0"/>
                <a:ea typeface="Geneva" pitchFamily="126" charset="-128"/>
              </a:rPr>
              <a:t>Facility Contact Information — </a:t>
            </a:r>
            <a:r>
              <a:rPr lang="en-US" altLang="en-US" u="sng" dirty="0" smtClean="0">
                <a:latin typeface="Arial" pitchFamily="34" charset="0"/>
                <a:ea typeface="Geneva" pitchFamily="126" charset="-128"/>
                <a:hlinkClick r:id="rId4"/>
              </a:rPr>
              <a:t>www.ihs.gov/findhealthcare</a:t>
            </a:r>
            <a:r>
              <a:rPr lang="en-US" altLang="en-US" dirty="0" smtClean="0">
                <a:latin typeface="Arial" pitchFamily="34" charset="0"/>
                <a:ea typeface="Geneva" pitchFamily="126" charset="-128"/>
              </a:rPr>
              <a:t> </a:t>
            </a:r>
          </a:p>
          <a:p>
            <a:pPr lvl="1">
              <a:spcBef>
                <a:spcPts val="550"/>
              </a:spcBef>
            </a:pPr>
            <a:r>
              <a:rPr lang="en-US" altLang="en-US" dirty="0" smtClean="0">
                <a:latin typeface="Arial" pitchFamily="34" charset="0"/>
                <a:ea typeface="Geneva" pitchFamily="126" charset="-128"/>
              </a:rPr>
              <a:t>Follow us on </a:t>
            </a:r>
            <a:r>
              <a:rPr lang="en-US" altLang="en-US" dirty="0" smtClean="0">
                <a:latin typeface="Arial" pitchFamily="34" charset="0"/>
                <a:ea typeface="Geneva" pitchFamily="126" charset="-128"/>
                <a:hlinkClick r:id="rId5"/>
              </a:rPr>
              <a:t>Twitter</a:t>
            </a:r>
            <a:r>
              <a:rPr lang="en-US" altLang="en-US" dirty="0" smtClean="0">
                <a:latin typeface="Arial" pitchFamily="34" charset="0"/>
                <a:ea typeface="Geneva" pitchFamily="126" charset="-128"/>
              </a:rPr>
              <a:t> (@</a:t>
            </a:r>
            <a:r>
              <a:rPr lang="en-US" altLang="en-US" dirty="0" err="1" smtClean="0">
                <a:latin typeface="Arial" pitchFamily="34" charset="0"/>
                <a:ea typeface="Geneva" pitchFamily="126" charset="-128"/>
              </a:rPr>
              <a:t>ihs_jobs</a:t>
            </a:r>
            <a:r>
              <a:rPr lang="en-US" altLang="en-US" dirty="0" smtClean="0">
                <a:latin typeface="Arial" pitchFamily="34" charset="0"/>
                <a:ea typeface="Geneva" pitchFamily="126" charset="-128"/>
              </a:rPr>
              <a:t>) and </a:t>
            </a:r>
            <a:r>
              <a:rPr lang="en-US" altLang="en-US" dirty="0" smtClean="0">
                <a:latin typeface="Arial" pitchFamily="34" charset="0"/>
                <a:ea typeface="Geneva" pitchFamily="126" charset="-128"/>
                <a:hlinkClick r:id="rId6"/>
              </a:rPr>
              <a:t>LinkedIn</a:t>
            </a:r>
            <a:r>
              <a:rPr lang="en-US" altLang="en-US" dirty="0" smtClean="0">
                <a:latin typeface="Arial" pitchFamily="34" charset="0"/>
                <a:ea typeface="Geneva" pitchFamily="126" charset="-128"/>
              </a:rPr>
              <a:t>.</a:t>
            </a:r>
          </a:p>
          <a:p>
            <a:pPr lvl="1">
              <a:spcBef>
                <a:spcPts val="550"/>
              </a:spcBef>
            </a:pPr>
            <a:endParaRPr lang="en-US" altLang="en-US" dirty="0" smtClean="0">
              <a:latin typeface="Arial" pitchFamily="34" charset="0"/>
              <a:ea typeface="Geneva" pitchFamily="126" charset="-128"/>
            </a:endParaRPr>
          </a:p>
          <a:p>
            <a:pPr lvl="1">
              <a:spcBef>
                <a:spcPts val="550"/>
              </a:spcBef>
            </a:pPr>
            <a:endParaRPr lang="en-US" altLang="en-US" dirty="0">
              <a:latin typeface="Arial" pitchFamily="34" charset="0"/>
              <a:ea typeface="Geneva" pitchFamily="126"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of IHS Scholarship Recipient"/>
          <p:cNvPicPr>
            <a:picLocks noChangeAspect="1"/>
          </p:cNvPicPr>
          <p:nvPr/>
        </p:nvPicPr>
        <p:blipFill rotWithShape="1">
          <a:blip r:embed="rId3">
            <a:extLst>
              <a:ext uri="{28A0092B-C50C-407E-A947-70E740481C1C}">
                <a14:useLocalDpi xmlns:a14="http://schemas.microsoft.com/office/drawing/2010/main" val="0"/>
              </a:ext>
            </a:extLst>
          </a:blip>
          <a:srcRect l="59549" t="20416"/>
          <a:stretch/>
        </p:blipFill>
        <p:spPr>
          <a:xfrm>
            <a:off x="5445124" y="1416049"/>
            <a:ext cx="3698875" cy="5457825"/>
          </a:xfrm>
          <a:prstGeom prst="rect">
            <a:avLst/>
          </a:prstGeom>
        </p:spPr>
      </p:pic>
      <p:sp>
        <p:nvSpPr>
          <p:cNvPr id="23554" name="Title 1"/>
          <p:cNvSpPr>
            <a:spLocks noGrp="1"/>
          </p:cNvSpPr>
          <p:nvPr>
            <p:ph type="title"/>
          </p:nvPr>
        </p:nvSpPr>
        <p:spPr/>
        <p:txBody>
          <a:bodyPr/>
          <a:lstStyle/>
          <a:p>
            <a:r>
              <a:rPr lang="en-US" altLang="en-US" smtClean="0">
                <a:latin typeface="Arial" pitchFamily="34" charset="0"/>
                <a:ea typeface="Geneva" pitchFamily="126" charset="-128"/>
              </a:rPr>
              <a:t>Job Search — Step Three</a:t>
            </a:r>
          </a:p>
        </p:txBody>
      </p:sp>
      <p:sp>
        <p:nvSpPr>
          <p:cNvPr id="2" name="Content Placeholder 1"/>
          <p:cNvSpPr>
            <a:spLocks noGrp="1"/>
          </p:cNvSpPr>
          <p:nvPr>
            <p:ph idx="1"/>
          </p:nvPr>
        </p:nvSpPr>
        <p:spPr/>
        <p:txBody>
          <a:bodyPr wrap="square" numCol="1" anchor="t" anchorCtr="0" compatLnSpc="1">
            <a:prstTxWarp prst="textNoShape">
              <a:avLst/>
            </a:prstTxWarp>
          </a:bodyPr>
          <a:lstStyle/>
          <a:p>
            <a:pPr marL="0" indent="0">
              <a:buFont typeface="Arial" panose="020B0604020202020204" pitchFamily="34" charset="0"/>
              <a:buNone/>
              <a:defRPr/>
            </a:pPr>
            <a:r>
              <a:rPr lang="en-US" dirty="0">
                <a:latin typeface="Arial" charset="0"/>
                <a:cs typeface="Arial" charset="0"/>
              </a:rPr>
              <a:t>Research </a:t>
            </a:r>
            <a:r>
              <a:rPr lang="en-US" dirty="0" smtClean="0">
                <a:latin typeface="Arial" charset="0"/>
                <a:cs typeface="Arial" charset="0"/>
              </a:rPr>
              <a:t>career paths:</a:t>
            </a:r>
            <a:endParaRPr lang="en-US" dirty="0">
              <a:latin typeface="Arial" charset="0"/>
              <a:cs typeface="Arial" charset="0"/>
            </a:endParaRPr>
          </a:p>
          <a:p>
            <a:pPr lvl="1">
              <a:defRPr/>
            </a:pPr>
            <a:r>
              <a:rPr lang="en-US" dirty="0" smtClean="0">
                <a:latin typeface="Arial" charset="0"/>
                <a:cs typeface="Arial" charset="0"/>
              </a:rPr>
              <a:t>Civil Service</a:t>
            </a:r>
            <a:endParaRPr lang="en-US" dirty="0">
              <a:latin typeface="Arial" charset="0"/>
              <a:cs typeface="Arial" charset="0"/>
            </a:endParaRPr>
          </a:p>
          <a:p>
            <a:pPr lvl="1">
              <a:defRPr/>
            </a:pPr>
            <a:r>
              <a:rPr lang="en-US" dirty="0" smtClean="0">
                <a:latin typeface="Arial" charset="0"/>
                <a:cs typeface="Arial" charset="0"/>
              </a:rPr>
              <a:t>Tribal</a:t>
            </a:r>
            <a:r>
              <a:rPr lang="en-US" dirty="0">
                <a:latin typeface="Arial" charset="0"/>
                <a:cs typeface="Arial" charset="0"/>
              </a:rPr>
              <a:t> </a:t>
            </a:r>
            <a:r>
              <a:rPr lang="en-US" dirty="0" smtClean="0">
                <a:latin typeface="Arial" charset="0"/>
                <a:cs typeface="Arial" charset="0"/>
              </a:rPr>
              <a:t>or Urban </a:t>
            </a:r>
            <a:r>
              <a:rPr lang="en-US" dirty="0">
                <a:latin typeface="Arial" charset="0"/>
                <a:cs typeface="Arial" charset="0"/>
              </a:rPr>
              <a:t>Indian </a:t>
            </a:r>
            <a:r>
              <a:rPr lang="en-US" dirty="0" smtClean="0">
                <a:latin typeface="Arial" charset="0"/>
                <a:cs typeface="Arial" charset="0"/>
              </a:rPr>
              <a:t>Program</a:t>
            </a:r>
            <a:endParaRPr lang="en-US" dirty="0">
              <a:latin typeface="Arial" charset="0"/>
              <a:cs typeface="Arial" charset="0"/>
            </a:endParaRPr>
          </a:p>
          <a:p>
            <a:pPr lvl="1">
              <a:defRPr/>
            </a:pPr>
            <a:r>
              <a:rPr lang="en-US" dirty="0" smtClean="0">
                <a:latin typeface="Arial" charset="0"/>
                <a:cs typeface="Arial" charset="0"/>
              </a:rPr>
              <a:t>USPHS</a:t>
            </a:r>
            <a:r>
              <a:rPr lang="en-US" dirty="0">
                <a:latin typeface="Arial" charset="0"/>
                <a:cs typeface="Arial" charset="0"/>
              </a:rPr>
              <a:t> </a:t>
            </a:r>
            <a:r>
              <a:rPr lang="en-US" dirty="0" smtClean="0">
                <a:latin typeface="Arial" charset="0"/>
                <a:cs typeface="Arial" charset="0"/>
              </a:rPr>
              <a:t>Commissioned Corps</a:t>
            </a:r>
            <a:endParaRPr lang="en-US" dirty="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smtClean="0">
                <a:latin typeface="Arial" pitchFamily="34" charset="0"/>
                <a:ea typeface="Geneva" pitchFamily="126" charset="-128"/>
              </a:rPr>
              <a:t>Job Search — Step Four</a:t>
            </a:r>
          </a:p>
        </p:txBody>
      </p:sp>
      <p:sp>
        <p:nvSpPr>
          <p:cNvPr id="3" name="Content Placeholder 2"/>
          <p:cNvSpPr>
            <a:spLocks noGrp="1"/>
          </p:cNvSpPr>
          <p:nvPr>
            <p:ph idx="1"/>
          </p:nvPr>
        </p:nvSpPr>
        <p:spPr>
          <a:xfrm>
            <a:off x="457200" y="1400175"/>
            <a:ext cx="8113713" cy="4529138"/>
          </a:xfrm>
        </p:spPr>
        <p:txBody>
          <a:bodyPr wrap="square" numCol="1" anchor="t" anchorCtr="0" compatLnSpc="1">
            <a:prstTxWarp prst="textNoShape">
              <a:avLst/>
            </a:prstTxWarp>
          </a:bodyPr>
          <a:lstStyle/>
          <a:p>
            <a:pPr marL="0" indent="0">
              <a:spcBef>
                <a:spcPts val="550"/>
              </a:spcBef>
              <a:buFont typeface="Arial" panose="020B0604020202020204" pitchFamily="34" charset="0"/>
              <a:buNone/>
              <a:defRPr/>
            </a:pPr>
            <a:r>
              <a:rPr lang="en-US" dirty="0">
                <a:latin typeface="Arial" charset="0"/>
                <a:cs typeface="Arial" charset="0"/>
              </a:rPr>
              <a:t>Determine </a:t>
            </a:r>
            <a:r>
              <a:rPr lang="en-US" dirty="0" smtClean="0">
                <a:latin typeface="Arial" charset="0"/>
                <a:cs typeface="Arial" charset="0"/>
              </a:rPr>
              <a:t>eligibility </a:t>
            </a:r>
            <a:r>
              <a:rPr lang="en-US" dirty="0">
                <a:latin typeface="Arial" charset="0"/>
                <a:cs typeface="Arial" charset="0"/>
              </a:rPr>
              <a:t>of </a:t>
            </a:r>
            <a:r>
              <a:rPr lang="en-US" dirty="0" smtClean="0">
                <a:latin typeface="Arial" charset="0"/>
                <a:cs typeface="Arial" charset="0"/>
              </a:rPr>
              <a:t>facility </a:t>
            </a:r>
            <a:r>
              <a:rPr lang="en-US" dirty="0">
                <a:latin typeface="Arial" charset="0"/>
                <a:cs typeface="Arial" charset="0"/>
              </a:rPr>
              <a:t>and </a:t>
            </a:r>
            <a:r>
              <a:rPr lang="en-US" dirty="0" smtClean="0">
                <a:latin typeface="Arial" charset="0"/>
                <a:cs typeface="Arial" charset="0"/>
              </a:rPr>
              <a:t>position:</a:t>
            </a:r>
            <a:endParaRPr lang="en-US" dirty="0">
              <a:latin typeface="Arial" charset="0"/>
              <a:cs typeface="Arial" charset="0"/>
            </a:endParaRPr>
          </a:p>
          <a:p>
            <a:pPr lvl="1">
              <a:spcBef>
                <a:spcPts val="550"/>
              </a:spcBef>
              <a:defRPr/>
            </a:pPr>
            <a:r>
              <a:rPr lang="en-US" dirty="0" smtClean="0">
                <a:latin typeface="Arial" charset="0"/>
                <a:cs typeface="Arial" charset="0"/>
              </a:rPr>
              <a:t>Indian </a:t>
            </a:r>
            <a:r>
              <a:rPr lang="en-US" dirty="0">
                <a:latin typeface="Arial" charset="0"/>
                <a:cs typeface="Arial" charset="0"/>
              </a:rPr>
              <a:t>Health Service </a:t>
            </a:r>
            <a:r>
              <a:rPr lang="en-US" dirty="0" smtClean="0">
                <a:latin typeface="Arial" charset="0"/>
                <a:cs typeface="Arial" charset="0"/>
              </a:rPr>
              <a:t>program.</a:t>
            </a:r>
            <a:endParaRPr lang="en-US" dirty="0">
              <a:latin typeface="Arial" charset="0"/>
              <a:cs typeface="Arial" charset="0"/>
            </a:endParaRPr>
          </a:p>
          <a:p>
            <a:pPr lvl="1">
              <a:spcBef>
                <a:spcPts val="550"/>
              </a:spcBef>
              <a:defRPr/>
            </a:pPr>
            <a:r>
              <a:rPr lang="en-US" dirty="0" smtClean="0">
                <a:latin typeface="Arial" charset="0"/>
                <a:cs typeface="Arial" charset="0"/>
              </a:rPr>
              <a:t>Tribal </a:t>
            </a:r>
            <a:r>
              <a:rPr lang="en-US" dirty="0">
                <a:latin typeface="Arial" charset="0"/>
                <a:cs typeface="Arial" charset="0"/>
              </a:rPr>
              <a:t>health </a:t>
            </a:r>
            <a:r>
              <a:rPr lang="en-US" dirty="0" smtClean="0">
                <a:latin typeface="Arial" charset="0"/>
                <a:cs typeface="Arial" charset="0"/>
              </a:rPr>
              <a:t>program. </a:t>
            </a:r>
            <a:endParaRPr lang="en-US" dirty="0">
              <a:latin typeface="Arial" charset="0"/>
              <a:cs typeface="Arial" charset="0"/>
            </a:endParaRPr>
          </a:p>
          <a:p>
            <a:pPr lvl="1">
              <a:spcBef>
                <a:spcPts val="550"/>
              </a:spcBef>
              <a:defRPr/>
            </a:pPr>
            <a:r>
              <a:rPr lang="en-US" dirty="0" smtClean="0">
                <a:latin typeface="Arial" charset="0"/>
                <a:cs typeface="Arial" charset="0"/>
              </a:rPr>
              <a:t>Urban </a:t>
            </a:r>
            <a:r>
              <a:rPr lang="en-US" dirty="0">
                <a:latin typeface="Arial" charset="0"/>
                <a:cs typeface="Arial" charset="0"/>
              </a:rPr>
              <a:t>Indian health </a:t>
            </a:r>
            <a:r>
              <a:rPr lang="en-US" dirty="0" smtClean="0">
                <a:latin typeface="Arial" charset="0"/>
                <a:cs typeface="Arial" charset="0"/>
              </a:rPr>
              <a:t>program. </a:t>
            </a:r>
            <a:endParaRPr lang="en-US" dirty="0">
              <a:latin typeface="Arial" charset="0"/>
              <a:cs typeface="Arial" charset="0"/>
            </a:endParaRPr>
          </a:p>
          <a:p>
            <a:pPr lvl="1">
              <a:spcBef>
                <a:spcPts val="550"/>
              </a:spcBef>
              <a:defRPr/>
            </a:pPr>
            <a:r>
              <a:rPr lang="en-US" dirty="0" smtClean="0">
                <a:latin typeface="Arial" charset="0"/>
                <a:cs typeface="Arial" charset="0"/>
              </a:rPr>
              <a:t>Private practice.*</a:t>
            </a:r>
          </a:p>
          <a:p>
            <a:pPr marL="6350" lvl="2" indent="0">
              <a:spcBef>
                <a:spcPts val="2100"/>
              </a:spcBef>
              <a:buNone/>
              <a:defRPr/>
            </a:pPr>
            <a:r>
              <a:rPr lang="en-US" sz="1200" i="1" dirty="0" smtClean="0">
                <a:latin typeface="Arial" charset="0"/>
                <a:cs typeface="Arial" charset="0"/>
              </a:rPr>
              <a:t>* Only for </a:t>
            </a:r>
            <a:r>
              <a:rPr lang="en-US" sz="1200" i="1" dirty="0">
                <a:latin typeface="Arial" charset="0"/>
                <a:cs typeface="Arial" charset="0"/>
              </a:rPr>
              <a:t>physicians, dentists and clinical psychologists when </a:t>
            </a:r>
            <a:r>
              <a:rPr lang="en-US" sz="1200" i="1" dirty="0" smtClean="0">
                <a:latin typeface="Arial" charset="0"/>
                <a:cs typeface="Arial" charset="0"/>
              </a:rPr>
              <a:t>practice </a:t>
            </a:r>
            <a:r>
              <a:rPr lang="en-US" sz="1200" i="1" dirty="0">
                <a:latin typeface="Arial" charset="0"/>
                <a:cs typeface="Arial" charset="0"/>
              </a:rPr>
              <a:t>is </a:t>
            </a:r>
            <a:r>
              <a:rPr lang="en-US" sz="1200" i="1" dirty="0" smtClean="0">
                <a:latin typeface="Arial" charset="0"/>
                <a:cs typeface="Arial" charset="0"/>
              </a:rPr>
              <a:t>in </a:t>
            </a:r>
            <a:r>
              <a:rPr lang="en-US" sz="1200" i="1" dirty="0">
                <a:latin typeface="Arial" charset="0"/>
                <a:cs typeface="Arial" charset="0"/>
              </a:rPr>
              <a:t>a designated Health Professional Shortage Area where at least 75 percent of </a:t>
            </a:r>
            <a:r>
              <a:rPr lang="en-US" sz="1200" i="1" dirty="0" smtClean="0">
                <a:latin typeface="Arial" charset="0"/>
                <a:cs typeface="Arial" charset="0"/>
              </a:rPr>
              <a:t>patients are </a:t>
            </a:r>
            <a:r>
              <a:rPr lang="en-US" sz="1200" i="1" dirty="0">
                <a:latin typeface="Arial" charset="0"/>
                <a:cs typeface="Arial" charset="0"/>
              </a:rPr>
              <a:t>documented </a:t>
            </a:r>
            <a:r>
              <a:rPr lang="en-US" sz="1200" i="1" dirty="0" smtClean="0">
                <a:latin typeface="Arial" charset="0"/>
                <a:cs typeface="Arial" charset="0"/>
              </a:rPr>
              <a:t>members or descendants </a:t>
            </a:r>
            <a:r>
              <a:rPr lang="en-US" sz="1200" i="1" dirty="0">
                <a:latin typeface="Arial" charset="0"/>
                <a:cs typeface="Arial" charset="0"/>
              </a:rPr>
              <a:t>of federally or state-recognized Tribes. Also, this is only an option if </a:t>
            </a:r>
            <a:r>
              <a:rPr lang="en-US" sz="1200" i="1" dirty="0" smtClean="0">
                <a:latin typeface="Arial" charset="0"/>
                <a:cs typeface="Arial" charset="0"/>
              </a:rPr>
              <a:t>no </a:t>
            </a:r>
            <a:r>
              <a:rPr lang="en-US" sz="1200" i="1" dirty="0">
                <a:latin typeface="Arial" charset="0"/>
                <a:cs typeface="Arial" charset="0"/>
              </a:rPr>
              <a:t>positions </a:t>
            </a:r>
            <a:r>
              <a:rPr lang="en-US" sz="1200" i="1" dirty="0" smtClean="0">
                <a:latin typeface="Arial" charset="0"/>
                <a:cs typeface="Arial" charset="0"/>
              </a:rPr>
              <a:t>are available </a:t>
            </a:r>
            <a:r>
              <a:rPr lang="en-US" sz="1200" i="1" dirty="0">
                <a:latin typeface="Arial" charset="0"/>
                <a:cs typeface="Arial" charset="0"/>
              </a:rPr>
              <a:t>at an IHS, Tribal or Urban Indian Program facility</a:t>
            </a:r>
            <a:r>
              <a:rPr lang="en-US" sz="1200" i="1" dirty="0" smtClean="0">
                <a:latin typeface="Arial" charset="0"/>
                <a:cs typeface="Arial" charset="0"/>
              </a:rPr>
              <a:t>.</a:t>
            </a:r>
            <a:endParaRPr lang="en-US" sz="1000" dirty="0">
              <a:latin typeface="Arial" charset="0"/>
              <a:cs typeface="Arial" charset="0"/>
            </a:endParaRPr>
          </a:p>
          <a:p>
            <a:pPr marL="0" lvl="1" indent="0">
              <a:spcBef>
                <a:spcPts val="2100"/>
              </a:spcBef>
              <a:buFont typeface="Arial" pitchFamily="34" charset="0"/>
              <a:buNone/>
              <a:defRPr/>
            </a:pPr>
            <a:r>
              <a:rPr lang="en-US" sz="1200" i="1" dirty="0" smtClean="0">
                <a:latin typeface="Arial" charset="0"/>
                <a:cs typeface="Arial" charset="0"/>
              </a:rPr>
              <a:t>Note: Contract </a:t>
            </a:r>
            <a:r>
              <a:rPr lang="en-US" sz="1200" i="1" dirty="0">
                <a:latin typeface="Arial" charset="0"/>
                <a:cs typeface="Arial" charset="0"/>
              </a:rPr>
              <a:t>and locum tenens services are </a:t>
            </a:r>
            <a:r>
              <a:rPr lang="en-US" sz="1200" i="1" dirty="0" smtClean="0">
                <a:latin typeface="Arial" charset="0"/>
                <a:cs typeface="Arial" charset="0"/>
              </a:rPr>
              <a:t>not eligible </a:t>
            </a:r>
            <a:r>
              <a:rPr lang="en-US" sz="1200" i="1" dirty="0">
                <a:latin typeface="Arial" charset="0"/>
                <a:cs typeface="Arial" charset="0"/>
              </a:rPr>
              <a:t>for fulfilling a service commitment.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smtClean="0">
                <a:latin typeface="Arial" pitchFamily="34" charset="0"/>
                <a:ea typeface="Geneva" pitchFamily="126" charset="-128"/>
              </a:rPr>
              <a:t>Job Search — Step Five</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Tx/>
              <a:buNone/>
            </a:pPr>
            <a:r>
              <a:rPr lang="en-US" altLang="en-US" dirty="0" smtClean="0">
                <a:latin typeface="Arial" pitchFamily="34" charset="0"/>
                <a:ea typeface="Geneva" pitchFamily="126" charset="-128"/>
              </a:rPr>
              <a:t>Apply for openings:</a:t>
            </a:r>
          </a:p>
          <a:p>
            <a:pPr lvl="1"/>
            <a:r>
              <a:rPr lang="en-US" altLang="en-US" b="1" dirty="0" smtClean="0">
                <a:latin typeface="Arial" pitchFamily="34" charset="0"/>
                <a:ea typeface="Geneva" pitchFamily="126" charset="-128"/>
              </a:rPr>
              <a:t>Federal employment — </a:t>
            </a:r>
            <a:r>
              <a:rPr lang="en-US" altLang="en-US" dirty="0" smtClean="0">
                <a:latin typeface="Arial" pitchFamily="34" charset="0"/>
                <a:ea typeface="Geneva" pitchFamily="126" charset="-128"/>
              </a:rPr>
              <a:t>You must submit your application for employment with the federal government through USAJOBS (</a:t>
            </a:r>
            <a:r>
              <a:rPr lang="en-US" altLang="en-US" dirty="0" smtClean="0">
                <a:latin typeface="Arial" pitchFamily="34" charset="0"/>
                <a:ea typeface="Geneva" pitchFamily="126" charset="-128"/>
                <a:hlinkClick r:id="rId3"/>
              </a:rPr>
              <a:t>USAJOBS.gov</a:t>
            </a:r>
            <a:r>
              <a:rPr lang="en-US" altLang="en-US" dirty="0" smtClean="0">
                <a:latin typeface="Arial" pitchFamily="34" charset="0"/>
                <a:ea typeface="Geneva" pitchFamily="126" charset="-128"/>
              </a:rPr>
              <a:t>).</a:t>
            </a:r>
          </a:p>
          <a:p>
            <a:pPr lvl="1"/>
            <a:r>
              <a:rPr lang="en-US" altLang="en-US" b="1" dirty="0" smtClean="0">
                <a:latin typeface="Arial" pitchFamily="34" charset="0"/>
                <a:ea typeface="Geneva" pitchFamily="126" charset="-128"/>
              </a:rPr>
              <a:t>Tribal/Urban Indian Program </a:t>
            </a:r>
            <a:r>
              <a:rPr lang="en-US" altLang="en-US" dirty="0" smtClean="0">
                <a:latin typeface="Arial" pitchFamily="34" charset="0"/>
                <a:ea typeface="Geneva" pitchFamily="126" charset="-128"/>
              </a:rPr>
              <a:t>— You must contact the local Human Resources department directly.</a:t>
            </a:r>
          </a:p>
          <a:p>
            <a:pPr lvl="1"/>
            <a:r>
              <a:rPr lang="en-US" altLang="en-US" dirty="0" smtClean="0">
                <a:latin typeface="Arial" pitchFamily="34" charset="0"/>
                <a:ea typeface="Geneva" pitchFamily="126" charset="-128"/>
              </a:rPr>
              <a:t>Provide copies of all vacancy announcements and position descriptions for which you have applied to your Program Analyst for service approval before accepting any job offer.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51d5a8971924bc99210f5e6dabb2e67b971b8e9"/>
  <p:tag name="ISPRING_RESOURCE_PATHS_HASH_2" val="251d5a8971924bc99210f5e6dabb2e67b971b8e9"/>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1928</TotalTime>
  <Words>1897</Words>
  <Application>Microsoft Office PowerPoint</Application>
  <PresentationFormat>On-screen Show (4:3)</PresentationFormat>
  <Paragraphs>203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Theme</vt:lpstr>
      <vt:lpstr>Fulfilling Your Service Commitment</vt:lpstr>
      <vt:lpstr>Program Policies</vt:lpstr>
      <vt:lpstr>Program Policies (cont.)</vt:lpstr>
      <vt:lpstr>Job Search</vt:lpstr>
      <vt:lpstr>Job Search — Step One</vt:lpstr>
      <vt:lpstr>Job Search — Step Two</vt:lpstr>
      <vt:lpstr>Job Search — Step Three</vt:lpstr>
      <vt:lpstr>Job Search — Step Four</vt:lpstr>
      <vt:lpstr>Job Search — Step Five</vt:lpstr>
      <vt:lpstr>Job Search — Step Six</vt:lpstr>
      <vt:lpstr>Job Search — Unsuccessful Placement</vt:lpstr>
      <vt:lpstr>Job Search — Unsuccessful Placement (cont.)</vt:lpstr>
      <vt:lpstr>Suspension of Your Service Commitment</vt:lpstr>
      <vt:lpstr>Transfer Requests</vt:lpstr>
      <vt:lpstr>Transfer Requests (cont.)</vt:lpstr>
      <vt:lpstr>Breach of Contract — Policy</vt:lpstr>
      <vt:lpstr>Breach of Contract — Liability</vt:lpstr>
      <vt:lpstr>Required Forms and Documentation — Graduation</vt:lpstr>
      <vt:lpstr>Required Forms and Documentation — Service Commitment Notification</vt:lpstr>
      <vt:lpstr>Required Forms and Documentation —  During Employment </vt:lpstr>
      <vt:lpstr>Submit Forms and Documentation </vt:lpstr>
      <vt:lpstr>Support Staff</vt:lpstr>
    </vt:vector>
  </TitlesOfParts>
  <Manager/>
  <Company>IHS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Recipient Orientation - Fulfilling Your Service Committment</dc:title>
  <dc:subject>Scholarship Recipient Orientation - Fulfilling Your Service Committment</dc:subject>
  <dc:creator>IHS</dc:creator>
  <cp:keywords>Scholarship Recipient Orientation Fulfilling Your Service Committment</cp:keywords>
  <dc:description/>
  <cp:lastModifiedBy>Scott</cp:lastModifiedBy>
  <cp:revision>220</cp:revision>
  <dcterms:created xsi:type="dcterms:W3CDTF">2013-11-21T19:53:20Z</dcterms:created>
  <dcterms:modified xsi:type="dcterms:W3CDTF">2016-09-10T13:29:39Z</dcterms:modified>
  <cp:category/>
</cp:coreProperties>
</file>