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7"/>
  </p:notesMasterIdLst>
  <p:handoutMasterIdLst>
    <p:handoutMasterId r:id="rId48"/>
  </p:handoutMasterIdLst>
  <p:sldIdLst>
    <p:sldId id="256" r:id="rId2"/>
    <p:sldId id="317" r:id="rId3"/>
    <p:sldId id="264" r:id="rId4"/>
    <p:sldId id="265" r:id="rId5"/>
    <p:sldId id="266" r:id="rId6"/>
    <p:sldId id="267" r:id="rId7"/>
    <p:sldId id="315" r:id="rId8"/>
    <p:sldId id="285" r:id="rId9"/>
    <p:sldId id="290" r:id="rId10"/>
    <p:sldId id="289" r:id="rId11"/>
    <p:sldId id="291" r:id="rId12"/>
    <p:sldId id="277" r:id="rId13"/>
    <p:sldId id="324" r:id="rId14"/>
    <p:sldId id="325" r:id="rId15"/>
    <p:sldId id="271" r:id="rId16"/>
    <p:sldId id="326" r:id="rId17"/>
    <p:sldId id="327" r:id="rId18"/>
    <p:sldId id="272" r:id="rId19"/>
    <p:sldId id="328" r:id="rId20"/>
    <p:sldId id="283" r:id="rId21"/>
    <p:sldId id="329" r:id="rId22"/>
    <p:sldId id="284" r:id="rId23"/>
    <p:sldId id="330" r:id="rId24"/>
    <p:sldId id="322" r:id="rId25"/>
    <p:sldId id="323" r:id="rId26"/>
    <p:sldId id="286" r:id="rId27"/>
    <p:sldId id="280" r:id="rId28"/>
    <p:sldId id="313" r:id="rId29"/>
    <p:sldId id="282" r:id="rId30"/>
    <p:sldId id="294" r:id="rId31"/>
    <p:sldId id="295" r:id="rId32"/>
    <p:sldId id="296" r:id="rId33"/>
    <p:sldId id="297" r:id="rId34"/>
    <p:sldId id="298" r:id="rId35"/>
    <p:sldId id="300" r:id="rId36"/>
    <p:sldId id="304" r:id="rId37"/>
    <p:sldId id="303" r:id="rId38"/>
    <p:sldId id="305" r:id="rId39"/>
    <p:sldId id="306" r:id="rId40"/>
    <p:sldId id="307" r:id="rId41"/>
    <p:sldId id="308" r:id="rId42"/>
    <p:sldId id="310" r:id="rId43"/>
    <p:sldId id="311" r:id="rId44"/>
    <p:sldId id="312" r:id="rId45"/>
    <p:sldId id="320"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9" autoAdjust="0"/>
    <p:restoredTop sz="86364" autoAdjust="0"/>
  </p:normalViewPr>
  <p:slideViewPr>
    <p:cSldViewPr>
      <p:cViewPr varScale="1">
        <p:scale>
          <a:sx n="71" d="100"/>
          <a:sy n="71" d="100"/>
        </p:scale>
        <p:origin x="84" y="498"/>
      </p:cViewPr>
      <p:guideLst>
        <p:guide orient="horz" pos="2160"/>
        <p:guide pos="2880"/>
      </p:guideLst>
    </p:cSldViewPr>
  </p:slideViewPr>
  <p:outlineViewPr>
    <p:cViewPr>
      <p:scale>
        <a:sx n="33" d="100"/>
        <a:sy n="33" d="100"/>
      </p:scale>
      <p:origin x="0" y="-4798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B3AABF-CB44-42F0-AE21-E91D0E165F87}"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A378B51E-498C-404B-A064-46909922AA27}">
      <dgm:prSet phldrT="[Text]"/>
      <dgm:spPr/>
      <dgm:t>
        <a:bodyPr/>
        <a:lstStyle/>
        <a:p>
          <a:pPr algn="ctr"/>
          <a:r>
            <a:rPr lang="en-US" dirty="0" smtClean="0"/>
            <a:t>SMART Method</a:t>
          </a:r>
          <a:endParaRPr lang="en-US" dirty="0"/>
        </a:p>
      </dgm:t>
    </dgm:pt>
    <dgm:pt modelId="{A1EA3AF4-9124-4A40-B5A1-3D2913A78BE7}" type="parTrans" cxnId="{EF1793C6-2742-4D4E-BD81-1492D1841A64}">
      <dgm:prSet/>
      <dgm:spPr/>
      <dgm:t>
        <a:bodyPr/>
        <a:lstStyle/>
        <a:p>
          <a:endParaRPr lang="en-US"/>
        </a:p>
      </dgm:t>
    </dgm:pt>
    <dgm:pt modelId="{40B62BE7-39A1-48E1-908F-4BA7EB0F474E}" type="sibTrans" cxnId="{EF1793C6-2742-4D4E-BD81-1492D1841A64}">
      <dgm:prSet/>
      <dgm:spPr/>
      <dgm:t>
        <a:bodyPr/>
        <a:lstStyle/>
        <a:p>
          <a:endParaRPr lang="en-US"/>
        </a:p>
      </dgm:t>
    </dgm:pt>
    <dgm:pt modelId="{831ABC80-46C7-4404-9EE9-C92975B8BD09}">
      <dgm:prSet phldrT="[Text]"/>
      <dgm:spPr/>
      <dgm:t>
        <a:bodyPr/>
        <a:lstStyle/>
        <a:p>
          <a:pPr algn="l"/>
          <a:r>
            <a:rPr lang="en-US" b="1" u="sng" dirty="0" smtClean="0"/>
            <a:t>SPECIFIC</a:t>
          </a:r>
        </a:p>
        <a:p>
          <a:pPr algn="l"/>
          <a:endParaRPr lang="en-US" dirty="0" smtClean="0"/>
        </a:p>
        <a:p>
          <a:pPr algn="l"/>
          <a:r>
            <a:rPr lang="en-US" dirty="0" smtClean="0"/>
            <a:t>Goals and Expectations are clearly stated and direct</a:t>
          </a:r>
        </a:p>
        <a:p>
          <a:pPr algn="l"/>
          <a:endParaRPr lang="en-US" dirty="0" smtClean="0"/>
        </a:p>
        <a:p>
          <a:pPr algn="l"/>
          <a:endParaRPr lang="en-US" dirty="0" smtClean="0"/>
        </a:p>
      </dgm:t>
    </dgm:pt>
    <dgm:pt modelId="{83E97D4E-D3EC-4532-823B-02243C407F63}" type="parTrans" cxnId="{47C34FC9-1F8A-4F54-9443-52BB5441D436}">
      <dgm:prSet/>
      <dgm:spPr/>
      <dgm:t>
        <a:bodyPr/>
        <a:lstStyle/>
        <a:p>
          <a:endParaRPr lang="en-US"/>
        </a:p>
      </dgm:t>
    </dgm:pt>
    <dgm:pt modelId="{3D74915B-81B3-4F26-ABC0-9CB3A78EEB7C}" type="sibTrans" cxnId="{47C34FC9-1F8A-4F54-9443-52BB5441D436}">
      <dgm:prSet/>
      <dgm:spPr/>
      <dgm:t>
        <a:bodyPr/>
        <a:lstStyle/>
        <a:p>
          <a:endParaRPr lang="en-US"/>
        </a:p>
      </dgm:t>
    </dgm:pt>
    <dgm:pt modelId="{C6DCB7CA-19F1-4439-828C-366B58C506D7}">
      <dgm:prSet phldrT="[Text]"/>
      <dgm:spPr/>
      <dgm:t>
        <a:bodyPr/>
        <a:lstStyle/>
        <a:p>
          <a:pPr algn="l"/>
          <a:r>
            <a:rPr lang="en-US" b="1" u="sng" dirty="0" smtClean="0"/>
            <a:t>MEASURABLE</a:t>
          </a:r>
        </a:p>
        <a:p>
          <a:pPr algn="l"/>
          <a:endParaRPr lang="en-US" dirty="0" smtClean="0"/>
        </a:p>
        <a:p>
          <a:pPr algn="l"/>
          <a:r>
            <a:rPr lang="en-US" dirty="0" smtClean="0"/>
            <a:t>Outcomes are being achieved in comparison to a standard.</a:t>
          </a:r>
        </a:p>
        <a:p>
          <a:pPr algn="l"/>
          <a:endParaRPr lang="en-US" dirty="0" smtClean="0"/>
        </a:p>
        <a:p>
          <a:pPr algn="l"/>
          <a:endParaRPr lang="en-US" dirty="0" smtClean="0"/>
        </a:p>
      </dgm:t>
    </dgm:pt>
    <dgm:pt modelId="{F68AF33C-6435-4A23-ADEC-88BE3F26C1A5}" type="parTrans" cxnId="{77C04B16-A6E9-4CF8-ACC6-A1B0A17A77F4}">
      <dgm:prSet/>
      <dgm:spPr/>
      <dgm:t>
        <a:bodyPr/>
        <a:lstStyle/>
        <a:p>
          <a:endParaRPr lang="en-US"/>
        </a:p>
      </dgm:t>
    </dgm:pt>
    <dgm:pt modelId="{F3C319E1-4F52-4E0D-A0FD-7CBD5A32B1CE}" type="sibTrans" cxnId="{77C04B16-A6E9-4CF8-ACC6-A1B0A17A77F4}">
      <dgm:prSet/>
      <dgm:spPr/>
      <dgm:t>
        <a:bodyPr/>
        <a:lstStyle/>
        <a:p>
          <a:endParaRPr lang="en-US"/>
        </a:p>
      </dgm:t>
    </dgm:pt>
    <dgm:pt modelId="{6376812A-C554-4A01-A411-0C29E4ABE07E}">
      <dgm:prSet phldrT="[Text]"/>
      <dgm:spPr/>
      <dgm:t>
        <a:bodyPr/>
        <a:lstStyle/>
        <a:p>
          <a:pPr algn="l"/>
          <a:r>
            <a:rPr lang="en-US" b="1" u="sng" dirty="0" smtClean="0"/>
            <a:t>ATTAINABLE</a:t>
          </a:r>
        </a:p>
        <a:p>
          <a:pPr algn="l"/>
          <a:endParaRPr lang="en-US" dirty="0" smtClean="0"/>
        </a:p>
        <a:p>
          <a:pPr algn="l"/>
          <a:r>
            <a:rPr lang="en-US" dirty="0" smtClean="0"/>
            <a:t>Goals and outcomes must be achievable and realistic.</a:t>
          </a:r>
        </a:p>
        <a:p>
          <a:pPr algn="l"/>
          <a:endParaRPr lang="en-US" dirty="0" smtClean="0"/>
        </a:p>
        <a:p>
          <a:pPr algn="l"/>
          <a:endParaRPr lang="en-US" dirty="0" smtClean="0"/>
        </a:p>
      </dgm:t>
    </dgm:pt>
    <dgm:pt modelId="{254362A6-B052-4F16-8256-DF1FF36F0E1F}" type="parTrans" cxnId="{12FB2889-B500-4A9D-A1BA-D89058C82487}">
      <dgm:prSet/>
      <dgm:spPr/>
      <dgm:t>
        <a:bodyPr/>
        <a:lstStyle/>
        <a:p>
          <a:endParaRPr lang="en-US"/>
        </a:p>
      </dgm:t>
    </dgm:pt>
    <dgm:pt modelId="{59248374-06D5-4C5D-93AF-5008E83270FD}" type="sibTrans" cxnId="{12FB2889-B500-4A9D-A1BA-D89058C82487}">
      <dgm:prSet/>
      <dgm:spPr/>
      <dgm:t>
        <a:bodyPr/>
        <a:lstStyle/>
        <a:p>
          <a:endParaRPr lang="en-US"/>
        </a:p>
      </dgm:t>
    </dgm:pt>
    <dgm:pt modelId="{22CD9B60-20F7-41FC-841C-D4F7C0FC5D48}">
      <dgm:prSet/>
      <dgm:spPr/>
      <dgm:t>
        <a:bodyPr/>
        <a:lstStyle/>
        <a:p>
          <a:pPr algn="l"/>
          <a:r>
            <a:rPr lang="en-US" b="1" u="sng" dirty="0" smtClean="0"/>
            <a:t>RELEVANT</a:t>
          </a:r>
        </a:p>
        <a:p>
          <a:pPr algn="l"/>
          <a:endParaRPr lang="en-US" dirty="0" smtClean="0"/>
        </a:p>
        <a:p>
          <a:pPr algn="l"/>
          <a:r>
            <a:rPr lang="en-US" dirty="0" smtClean="0"/>
            <a:t>Goals have a bearing on the organization’s overall direction.</a:t>
          </a:r>
        </a:p>
        <a:p>
          <a:pPr algn="l"/>
          <a:endParaRPr lang="en-US" dirty="0"/>
        </a:p>
      </dgm:t>
    </dgm:pt>
    <dgm:pt modelId="{532AEAF0-387C-4BB0-822D-FED6A8C1BAD5}" type="parTrans" cxnId="{C124F371-4305-4659-BAAC-B79CFC35447D}">
      <dgm:prSet/>
      <dgm:spPr/>
      <dgm:t>
        <a:bodyPr/>
        <a:lstStyle/>
        <a:p>
          <a:endParaRPr lang="en-US"/>
        </a:p>
      </dgm:t>
    </dgm:pt>
    <dgm:pt modelId="{748BD9D6-091F-4C7F-AB0B-89D82A2A4B64}" type="sibTrans" cxnId="{C124F371-4305-4659-BAAC-B79CFC35447D}">
      <dgm:prSet/>
      <dgm:spPr/>
      <dgm:t>
        <a:bodyPr/>
        <a:lstStyle/>
        <a:p>
          <a:endParaRPr lang="en-US"/>
        </a:p>
      </dgm:t>
    </dgm:pt>
    <dgm:pt modelId="{3BB3065E-C0EB-48C0-AB04-4801794594B5}">
      <dgm:prSet/>
      <dgm:spPr/>
      <dgm:t>
        <a:bodyPr/>
        <a:lstStyle/>
        <a:p>
          <a:pPr algn="l"/>
          <a:r>
            <a:rPr lang="en-US" b="1" u="sng" dirty="0" smtClean="0"/>
            <a:t>TIMELY</a:t>
          </a:r>
        </a:p>
        <a:p>
          <a:pPr algn="l"/>
          <a:endParaRPr lang="en-US" dirty="0" smtClean="0"/>
        </a:p>
        <a:p>
          <a:pPr algn="l"/>
          <a:r>
            <a:rPr lang="en-US" dirty="0" smtClean="0"/>
            <a:t>Results are measured in terms of deadlines, due dates, schedules, or cycles.</a:t>
          </a:r>
          <a:endParaRPr lang="en-US" dirty="0"/>
        </a:p>
      </dgm:t>
    </dgm:pt>
    <dgm:pt modelId="{7DFD4F50-34A6-4D44-92F2-B5028372ED47}" type="parTrans" cxnId="{C7C2C20C-F643-4FA7-9526-4F93A3376C16}">
      <dgm:prSet/>
      <dgm:spPr/>
      <dgm:t>
        <a:bodyPr/>
        <a:lstStyle/>
        <a:p>
          <a:endParaRPr lang="en-US"/>
        </a:p>
      </dgm:t>
    </dgm:pt>
    <dgm:pt modelId="{3D65576A-9DDF-4775-B7CF-D5648A059FBC}" type="sibTrans" cxnId="{C7C2C20C-F643-4FA7-9526-4F93A3376C16}">
      <dgm:prSet/>
      <dgm:spPr/>
      <dgm:t>
        <a:bodyPr/>
        <a:lstStyle/>
        <a:p>
          <a:endParaRPr lang="en-US"/>
        </a:p>
      </dgm:t>
    </dgm:pt>
    <dgm:pt modelId="{1A1398D0-7444-4EE2-8D48-9F7BEEC2209D}" type="pres">
      <dgm:prSet presAssocID="{39B3AABF-CB44-42F0-AE21-E91D0E165F87}" presName="composite" presStyleCnt="0">
        <dgm:presLayoutVars>
          <dgm:chMax val="1"/>
          <dgm:dir/>
          <dgm:resizeHandles val="exact"/>
        </dgm:presLayoutVars>
      </dgm:prSet>
      <dgm:spPr/>
      <dgm:t>
        <a:bodyPr/>
        <a:lstStyle/>
        <a:p>
          <a:endParaRPr lang="en-US"/>
        </a:p>
      </dgm:t>
    </dgm:pt>
    <dgm:pt modelId="{9BEEECD2-1C69-4F99-A759-AC80B9B9346B}" type="pres">
      <dgm:prSet presAssocID="{A378B51E-498C-404B-A064-46909922AA27}" presName="roof" presStyleLbl="dkBgShp" presStyleIdx="0" presStyleCnt="2" custLinFactNeighborY="-5650"/>
      <dgm:spPr/>
      <dgm:t>
        <a:bodyPr/>
        <a:lstStyle/>
        <a:p>
          <a:endParaRPr lang="en-US"/>
        </a:p>
      </dgm:t>
    </dgm:pt>
    <dgm:pt modelId="{285C6DAA-5CF7-435C-88AA-6F2A83EC1DA4}" type="pres">
      <dgm:prSet presAssocID="{A378B51E-498C-404B-A064-46909922AA27}" presName="pillars" presStyleCnt="0"/>
      <dgm:spPr/>
    </dgm:pt>
    <dgm:pt modelId="{F1F4812E-DFDA-4A30-B19D-DA88E0034945}" type="pres">
      <dgm:prSet presAssocID="{A378B51E-498C-404B-A064-46909922AA27}" presName="pillar1" presStyleLbl="node1" presStyleIdx="0" presStyleCnt="5">
        <dgm:presLayoutVars>
          <dgm:bulletEnabled val="1"/>
        </dgm:presLayoutVars>
      </dgm:prSet>
      <dgm:spPr/>
      <dgm:t>
        <a:bodyPr/>
        <a:lstStyle/>
        <a:p>
          <a:endParaRPr lang="en-US"/>
        </a:p>
      </dgm:t>
    </dgm:pt>
    <dgm:pt modelId="{61E96440-1CB0-4AE9-8C10-C69E2206479C}" type="pres">
      <dgm:prSet presAssocID="{C6DCB7CA-19F1-4439-828C-366B58C506D7}" presName="pillarX" presStyleLbl="node1" presStyleIdx="1" presStyleCnt="5">
        <dgm:presLayoutVars>
          <dgm:bulletEnabled val="1"/>
        </dgm:presLayoutVars>
      </dgm:prSet>
      <dgm:spPr/>
      <dgm:t>
        <a:bodyPr/>
        <a:lstStyle/>
        <a:p>
          <a:endParaRPr lang="en-US"/>
        </a:p>
      </dgm:t>
    </dgm:pt>
    <dgm:pt modelId="{12E4C476-3755-41CD-8781-FA3608463A2B}" type="pres">
      <dgm:prSet presAssocID="{6376812A-C554-4A01-A411-0C29E4ABE07E}" presName="pillarX" presStyleLbl="node1" presStyleIdx="2" presStyleCnt="5">
        <dgm:presLayoutVars>
          <dgm:bulletEnabled val="1"/>
        </dgm:presLayoutVars>
      </dgm:prSet>
      <dgm:spPr/>
      <dgm:t>
        <a:bodyPr/>
        <a:lstStyle/>
        <a:p>
          <a:endParaRPr lang="en-US"/>
        </a:p>
      </dgm:t>
    </dgm:pt>
    <dgm:pt modelId="{7FD99B3F-99C2-4BEF-9C75-7CF35B6AAE57}" type="pres">
      <dgm:prSet presAssocID="{22CD9B60-20F7-41FC-841C-D4F7C0FC5D48}" presName="pillarX" presStyleLbl="node1" presStyleIdx="3" presStyleCnt="5">
        <dgm:presLayoutVars>
          <dgm:bulletEnabled val="1"/>
        </dgm:presLayoutVars>
      </dgm:prSet>
      <dgm:spPr/>
      <dgm:t>
        <a:bodyPr/>
        <a:lstStyle/>
        <a:p>
          <a:endParaRPr lang="en-US"/>
        </a:p>
      </dgm:t>
    </dgm:pt>
    <dgm:pt modelId="{C960BB80-A40B-4552-9350-ABE8190A5B4C}" type="pres">
      <dgm:prSet presAssocID="{3BB3065E-C0EB-48C0-AB04-4801794594B5}" presName="pillarX" presStyleLbl="node1" presStyleIdx="4" presStyleCnt="5">
        <dgm:presLayoutVars>
          <dgm:bulletEnabled val="1"/>
        </dgm:presLayoutVars>
      </dgm:prSet>
      <dgm:spPr/>
      <dgm:t>
        <a:bodyPr/>
        <a:lstStyle/>
        <a:p>
          <a:endParaRPr lang="en-US"/>
        </a:p>
      </dgm:t>
    </dgm:pt>
    <dgm:pt modelId="{7E0AD7C5-1A98-4B86-82E4-9368427346F5}" type="pres">
      <dgm:prSet presAssocID="{A378B51E-498C-404B-A064-46909922AA27}" presName="base" presStyleLbl="dkBgShp" presStyleIdx="1" presStyleCnt="2"/>
      <dgm:spPr/>
    </dgm:pt>
  </dgm:ptLst>
  <dgm:cxnLst>
    <dgm:cxn modelId="{EF1793C6-2742-4D4E-BD81-1492D1841A64}" srcId="{39B3AABF-CB44-42F0-AE21-E91D0E165F87}" destId="{A378B51E-498C-404B-A064-46909922AA27}" srcOrd="0" destOrd="0" parTransId="{A1EA3AF4-9124-4A40-B5A1-3D2913A78BE7}" sibTransId="{40B62BE7-39A1-48E1-908F-4BA7EB0F474E}"/>
    <dgm:cxn modelId="{C124F371-4305-4659-BAAC-B79CFC35447D}" srcId="{A378B51E-498C-404B-A064-46909922AA27}" destId="{22CD9B60-20F7-41FC-841C-D4F7C0FC5D48}" srcOrd="3" destOrd="0" parTransId="{532AEAF0-387C-4BB0-822D-FED6A8C1BAD5}" sibTransId="{748BD9D6-091F-4C7F-AB0B-89D82A2A4B64}"/>
    <dgm:cxn modelId="{58600A0F-F741-45F3-9C90-D68C8C475652}" type="presOf" srcId="{3BB3065E-C0EB-48C0-AB04-4801794594B5}" destId="{C960BB80-A40B-4552-9350-ABE8190A5B4C}" srcOrd="0" destOrd="0" presId="urn:microsoft.com/office/officeart/2005/8/layout/hList3"/>
    <dgm:cxn modelId="{6908E736-8ED4-4C5C-9FCA-9E0EE3AFD575}" type="presOf" srcId="{A378B51E-498C-404B-A064-46909922AA27}" destId="{9BEEECD2-1C69-4F99-A759-AC80B9B9346B}" srcOrd="0" destOrd="0" presId="urn:microsoft.com/office/officeart/2005/8/layout/hList3"/>
    <dgm:cxn modelId="{47C34FC9-1F8A-4F54-9443-52BB5441D436}" srcId="{A378B51E-498C-404B-A064-46909922AA27}" destId="{831ABC80-46C7-4404-9EE9-C92975B8BD09}" srcOrd="0" destOrd="0" parTransId="{83E97D4E-D3EC-4532-823B-02243C407F63}" sibTransId="{3D74915B-81B3-4F26-ABC0-9CB3A78EEB7C}"/>
    <dgm:cxn modelId="{1CA1AD3E-AA4F-44A4-AD64-8A5438B0AA28}" type="presOf" srcId="{831ABC80-46C7-4404-9EE9-C92975B8BD09}" destId="{F1F4812E-DFDA-4A30-B19D-DA88E0034945}" srcOrd="0" destOrd="0" presId="urn:microsoft.com/office/officeart/2005/8/layout/hList3"/>
    <dgm:cxn modelId="{77C04B16-A6E9-4CF8-ACC6-A1B0A17A77F4}" srcId="{A378B51E-498C-404B-A064-46909922AA27}" destId="{C6DCB7CA-19F1-4439-828C-366B58C506D7}" srcOrd="1" destOrd="0" parTransId="{F68AF33C-6435-4A23-ADEC-88BE3F26C1A5}" sibTransId="{F3C319E1-4F52-4E0D-A0FD-7CBD5A32B1CE}"/>
    <dgm:cxn modelId="{C7C2C20C-F643-4FA7-9526-4F93A3376C16}" srcId="{A378B51E-498C-404B-A064-46909922AA27}" destId="{3BB3065E-C0EB-48C0-AB04-4801794594B5}" srcOrd="4" destOrd="0" parTransId="{7DFD4F50-34A6-4D44-92F2-B5028372ED47}" sibTransId="{3D65576A-9DDF-4775-B7CF-D5648A059FBC}"/>
    <dgm:cxn modelId="{1A4F572E-5964-45C0-92E2-C001044129C2}" type="presOf" srcId="{C6DCB7CA-19F1-4439-828C-366B58C506D7}" destId="{61E96440-1CB0-4AE9-8C10-C69E2206479C}" srcOrd="0" destOrd="0" presId="urn:microsoft.com/office/officeart/2005/8/layout/hList3"/>
    <dgm:cxn modelId="{12FB2889-B500-4A9D-A1BA-D89058C82487}" srcId="{A378B51E-498C-404B-A064-46909922AA27}" destId="{6376812A-C554-4A01-A411-0C29E4ABE07E}" srcOrd="2" destOrd="0" parTransId="{254362A6-B052-4F16-8256-DF1FF36F0E1F}" sibTransId="{59248374-06D5-4C5D-93AF-5008E83270FD}"/>
    <dgm:cxn modelId="{9C8E037A-6A49-46A0-98A5-8A6A10CB2526}" type="presOf" srcId="{22CD9B60-20F7-41FC-841C-D4F7C0FC5D48}" destId="{7FD99B3F-99C2-4BEF-9C75-7CF35B6AAE57}" srcOrd="0" destOrd="0" presId="urn:microsoft.com/office/officeart/2005/8/layout/hList3"/>
    <dgm:cxn modelId="{92503B62-134A-4B52-BCD8-1AE2BFA7B94E}" type="presOf" srcId="{39B3AABF-CB44-42F0-AE21-E91D0E165F87}" destId="{1A1398D0-7444-4EE2-8D48-9F7BEEC2209D}" srcOrd="0" destOrd="0" presId="urn:microsoft.com/office/officeart/2005/8/layout/hList3"/>
    <dgm:cxn modelId="{F6B6D503-8063-4134-9395-637C9B712980}" type="presOf" srcId="{6376812A-C554-4A01-A411-0C29E4ABE07E}" destId="{12E4C476-3755-41CD-8781-FA3608463A2B}" srcOrd="0" destOrd="0" presId="urn:microsoft.com/office/officeart/2005/8/layout/hList3"/>
    <dgm:cxn modelId="{EF8A6A7D-45B8-42BA-A2E1-D317D0337EF0}" type="presParOf" srcId="{1A1398D0-7444-4EE2-8D48-9F7BEEC2209D}" destId="{9BEEECD2-1C69-4F99-A759-AC80B9B9346B}" srcOrd="0" destOrd="0" presId="urn:microsoft.com/office/officeart/2005/8/layout/hList3"/>
    <dgm:cxn modelId="{BB68E58B-A066-47E5-A917-40E908A707B6}" type="presParOf" srcId="{1A1398D0-7444-4EE2-8D48-9F7BEEC2209D}" destId="{285C6DAA-5CF7-435C-88AA-6F2A83EC1DA4}" srcOrd="1" destOrd="0" presId="urn:microsoft.com/office/officeart/2005/8/layout/hList3"/>
    <dgm:cxn modelId="{233FFC60-1F19-41E0-AD60-E3F0506B271E}" type="presParOf" srcId="{285C6DAA-5CF7-435C-88AA-6F2A83EC1DA4}" destId="{F1F4812E-DFDA-4A30-B19D-DA88E0034945}" srcOrd="0" destOrd="0" presId="urn:microsoft.com/office/officeart/2005/8/layout/hList3"/>
    <dgm:cxn modelId="{A8D0CE1D-D294-474C-923F-0DD6399044DF}" type="presParOf" srcId="{285C6DAA-5CF7-435C-88AA-6F2A83EC1DA4}" destId="{61E96440-1CB0-4AE9-8C10-C69E2206479C}" srcOrd="1" destOrd="0" presId="urn:microsoft.com/office/officeart/2005/8/layout/hList3"/>
    <dgm:cxn modelId="{AED83FB3-B34D-46FE-92F1-865178D4F208}" type="presParOf" srcId="{285C6DAA-5CF7-435C-88AA-6F2A83EC1DA4}" destId="{12E4C476-3755-41CD-8781-FA3608463A2B}" srcOrd="2" destOrd="0" presId="urn:microsoft.com/office/officeart/2005/8/layout/hList3"/>
    <dgm:cxn modelId="{C98BB95F-5214-4C8C-8A7C-31924662CC4E}" type="presParOf" srcId="{285C6DAA-5CF7-435C-88AA-6F2A83EC1DA4}" destId="{7FD99B3F-99C2-4BEF-9C75-7CF35B6AAE57}" srcOrd="3" destOrd="0" presId="urn:microsoft.com/office/officeart/2005/8/layout/hList3"/>
    <dgm:cxn modelId="{9AE6B9AB-D0D8-4571-A3C5-4E3F4E068E7F}" type="presParOf" srcId="{285C6DAA-5CF7-435C-88AA-6F2A83EC1DA4}" destId="{C960BB80-A40B-4552-9350-ABE8190A5B4C}" srcOrd="4" destOrd="0" presId="urn:microsoft.com/office/officeart/2005/8/layout/hList3"/>
    <dgm:cxn modelId="{4D0E1900-7F34-4B49-95E1-4A16375FE885}" type="presParOf" srcId="{1A1398D0-7444-4EE2-8D48-9F7BEEC2209D}" destId="{7E0AD7C5-1A98-4B86-82E4-9368427346F5}"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F00D23-2F45-476A-9D52-F0082E342D48}" type="doc">
      <dgm:prSet loTypeId="urn:microsoft.com/office/officeart/2005/8/layout/hProcess9" loCatId="process" qsTypeId="urn:microsoft.com/office/officeart/2005/8/quickstyle/simple1" qsCatId="simple" csTypeId="urn:microsoft.com/office/officeart/2005/8/colors/accent1_2" csCatId="accent1" phldr="1"/>
      <dgm:spPr/>
    </dgm:pt>
    <dgm:pt modelId="{4870558E-7BA3-4681-99F6-78473AC112C1}">
      <dgm:prSet phldrT="[Text]"/>
      <dgm:spPr/>
      <dgm:t>
        <a:bodyPr/>
        <a:lstStyle/>
        <a:p>
          <a:r>
            <a:rPr lang="en-US" dirty="0" smtClean="0"/>
            <a:t>Evaluate performance  via appropriate sources and information. (If PA or UR, consult with HR for appropriate action.)</a:t>
          </a:r>
          <a:endParaRPr lang="en-US" dirty="0"/>
        </a:p>
      </dgm:t>
    </dgm:pt>
    <dgm:pt modelId="{311626A9-4FC0-4FEA-9AF7-3564E2A48924}" type="parTrans" cxnId="{DF6CF070-299B-4B21-94CA-4C05F6718FE4}">
      <dgm:prSet/>
      <dgm:spPr/>
      <dgm:t>
        <a:bodyPr/>
        <a:lstStyle/>
        <a:p>
          <a:endParaRPr lang="en-US"/>
        </a:p>
      </dgm:t>
    </dgm:pt>
    <dgm:pt modelId="{F2EE149A-4DAF-4E41-B707-DFD4D4F6B378}" type="sibTrans" cxnId="{DF6CF070-299B-4B21-94CA-4C05F6718FE4}">
      <dgm:prSet/>
      <dgm:spPr/>
      <dgm:t>
        <a:bodyPr/>
        <a:lstStyle/>
        <a:p>
          <a:endParaRPr lang="en-US"/>
        </a:p>
      </dgm:t>
    </dgm:pt>
    <dgm:pt modelId="{516B60BB-F8C6-41BB-8C0F-9E5E1AB88D0D}">
      <dgm:prSet phldrT="[Text]"/>
      <dgm:spPr/>
      <dgm:t>
        <a:bodyPr/>
        <a:lstStyle/>
        <a:p>
          <a:r>
            <a:rPr lang="en-US" dirty="0" smtClean="0"/>
            <a:t>Meet with employee for performance review.    </a:t>
          </a:r>
          <a:endParaRPr lang="en-US" dirty="0"/>
        </a:p>
      </dgm:t>
    </dgm:pt>
    <dgm:pt modelId="{119C016F-09CB-4620-A550-996D65EEF856}" type="parTrans" cxnId="{9C848849-4490-472A-9B70-72033F298C03}">
      <dgm:prSet/>
      <dgm:spPr/>
      <dgm:t>
        <a:bodyPr/>
        <a:lstStyle/>
        <a:p>
          <a:endParaRPr lang="en-US"/>
        </a:p>
      </dgm:t>
    </dgm:pt>
    <dgm:pt modelId="{F4B1944F-E2B1-44C7-BDA9-7EAF7D45F3B8}" type="sibTrans" cxnId="{9C848849-4490-472A-9B70-72033F298C03}">
      <dgm:prSet/>
      <dgm:spPr/>
      <dgm:t>
        <a:bodyPr/>
        <a:lstStyle/>
        <a:p>
          <a:endParaRPr lang="en-US"/>
        </a:p>
      </dgm:t>
    </dgm:pt>
    <dgm:pt modelId="{08F7DDB0-2627-4A2D-B663-7CFB68499496}">
      <dgm:prSet phldrT="[Text]"/>
      <dgm:spPr/>
      <dgm:t>
        <a:bodyPr/>
        <a:lstStyle/>
        <a:p>
          <a:r>
            <a:rPr lang="en-US" dirty="0" smtClean="0"/>
            <a:t>Employee and Manager/Supervisor sign and date PMAP.  Employee receives a copy and manager  retains original.</a:t>
          </a:r>
          <a:endParaRPr lang="en-US" dirty="0"/>
        </a:p>
      </dgm:t>
    </dgm:pt>
    <dgm:pt modelId="{A0282A1F-B301-4597-984A-371C9A124194}" type="parTrans" cxnId="{AFBF5922-37A8-442E-977F-BBCFAE9E2FEC}">
      <dgm:prSet/>
      <dgm:spPr/>
      <dgm:t>
        <a:bodyPr/>
        <a:lstStyle/>
        <a:p>
          <a:endParaRPr lang="en-US"/>
        </a:p>
      </dgm:t>
    </dgm:pt>
    <dgm:pt modelId="{A3FB7D86-13CB-47A2-B811-A51C4889AD60}" type="sibTrans" cxnId="{AFBF5922-37A8-442E-977F-BBCFAE9E2FEC}">
      <dgm:prSet/>
      <dgm:spPr/>
      <dgm:t>
        <a:bodyPr/>
        <a:lstStyle/>
        <a:p>
          <a:endParaRPr lang="en-US"/>
        </a:p>
      </dgm:t>
    </dgm:pt>
    <dgm:pt modelId="{FC569AE6-9469-4937-B10B-E734D818E83E}" type="pres">
      <dgm:prSet presAssocID="{4AF00D23-2F45-476A-9D52-F0082E342D48}" presName="CompostProcess" presStyleCnt="0">
        <dgm:presLayoutVars>
          <dgm:dir/>
          <dgm:resizeHandles val="exact"/>
        </dgm:presLayoutVars>
      </dgm:prSet>
      <dgm:spPr/>
    </dgm:pt>
    <dgm:pt modelId="{866558CE-3DFE-4D2B-8314-316F190E243E}" type="pres">
      <dgm:prSet presAssocID="{4AF00D23-2F45-476A-9D52-F0082E342D48}" presName="arrow" presStyleLbl="bgShp" presStyleIdx="0" presStyleCnt="1"/>
      <dgm:spPr/>
    </dgm:pt>
    <dgm:pt modelId="{D0FE5AF8-C80F-4B67-8ACD-2862AE4605E7}" type="pres">
      <dgm:prSet presAssocID="{4AF00D23-2F45-476A-9D52-F0082E342D48}" presName="linearProcess" presStyleCnt="0"/>
      <dgm:spPr/>
    </dgm:pt>
    <dgm:pt modelId="{CDC5BE41-D18B-4B17-894D-93D8ADB952DC}" type="pres">
      <dgm:prSet presAssocID="{4870558E-7BA3-4681-99F6-78473AC112C1}" presName="textNode" presStyleLbl="node1" presStyleIdx="0" presStyleCnt="3">
        <dgm:presLayoutVars>
          <dgm:bulletEnabled val="1"/>
        </dgm:presLayoutVars>
      </dgm:prSet>
      <dgm:spPr/>
      <dgm:t>
        <a:bodyPr/>
        <a:lstStyle/>
        <a:p>
          <a:endParaRPr lang="en-US"/>
        </a:p>
      </dgm:t>
    </dgm:pt>
    <dgm:pt modelId="{17017D52-6887-4880-AE59-BA38706F14DD}" type="pres">
      <dgm:prSet presAssocID="{F2EE149A-4DAF-4E41-B707-DFD4D4F6B378}" presName="sibTrans" presStyleCnt="0"/>
      <dgm:spPr/>
    </dgm:pt>
    <dgm:pt modelId="{7559F520-90AD-4800-9AA5-54E31B39991E}" type="pres">
      <dgm:prSet presAssocID="{516B60BB-F8C6-41BB-8C0F-9E5E1AB88D0D}" presName="textNode" presStyleLbl="node1" presStyleIdx="1" presStyleCnt="3">
        <dgm:presLayoutVars>
          <dgm:bulletEnabled val="1"/>
        </dgm:presLayoutVars>
      </dgm:prSet>
      <dgm:spPr/>
      <dgm:t>
        <a:bodyPr/>
        <a:lstStyle/>
        <a:p>
          <a:endParaRPr lang="en-US"/>
        </a:p>
      </dgm:t>
    </dgm:pt>
    <dgm:pt modelId="{F82F2BFD-2C19-46B6-95C3-5D394A909A70}" type="pres">
      <dgm:prSet presAssocID="{F4B1944F-E2B1-44C7-BDA9-7EAF7D45F3B8}" presName="sibTrans" presStyleCnt="0"/>
      <dgm:spPr/>
    </dgm:pt>
    <dgm:pt modelId="{0A97E6E7-4D38-4F6B-A545-04719E621227}" type="pres">
      <dgm:prSet presAssocID="{08F7DDB0-2627-4A2D-B663-7CFB68499496}" presName="textNode" presStyleLbl="node1" presStyleIdx="2" presStyleCnt="3">
        <dgm:presLayoutVars>
          <dgm:bulletEnabled val="1"/>
        </dgm:presLayoutVars>
      </dgm:prSet>
      <dgm:spPr/>
      <dgm:t>
        <a:bodyPr/>
        <a:lstStyle/>
        <a:p>
          <a:endParaRPr lang="en-US"/>
        </a:p>
      </dgm:t>
    </dgm:pt>
  </dgm:ptLst>
  <dgm:cxnLst>
    <dgm:cxn modelId="{AFBF5922-37A8-442E-977F-BBCFAE9E2FEC}" srcId="{4AF00D23-2F45-476A-9D52-F0082E342D48}" destId="{08F7DDB0-2627-4A2D-B663-7CFB68499496}" srcOrd="2" destOrd="0" parTransId="{A0282A1F-B301-4597-984A-371C9A124194}" sibTransId="{A3FB7D86-13CB-47A2-B811-A51C4889AD60}"/>
    <dgm:cxn modelId="{DF6CF070-299B-4B21-94CA-4C05F6718FE4}" srcId="{4AF00D23-2F45-476A-9D52-F0082E342D48}" destId="{4870558E-7BA3-4681-99F6-78473AC112C1}" srcOrd="0" destOrd="0" parTransId="{311626A9-4FC0-4FEA-9AF7-3564E2A48924}" sibTransId="{F2EE149A-4DAF-4E41-B707-DFD4D4F6B378}"/>
    <dgm:cxn modelId="{7817490C-BAAC-4753-B88A-CAEA07F69279}" type="presOf" srcId="{08F7DDB0-2627-4A2D-B663-7CFB68499496}" destId="{0A97E6E7-4D38-4F6B-A545-04719E621227}" srcOrd="0" destOrd="0" presId="urn:microsoft.com/office/officeart/2005/8/layout/hProcess9"/>
    <dgm:cxn modelId="{9C848849-4490-472A-9B70-72033F298C03}" srcId="{4AF00D23-2F45-476A-9D52-F0082E342D48}" destId="{516B60BB-F8C6-41BB-8C0F-9E5E1AB88D0D}" srcOrd="1" destOrd="0" parTransId="{119C016F-09CB-4620-A550-996D65EEF856}" sibTransId="{F4B1944F-E2B1-44C7-BDA9-7EAF7D45F3B8}"/>
    <dgm:cxn modelId="{B0ED0721-6383-449E-BBEE-ADBD3ADB3FAF}" type="presOf" srcId="{4870558E-7BA3-4681-99F6-78473AC112C1}" destId="{CDC5BE41-D18B-4B17-894D-93D8ADB952DC}" srcOrd="0" destOrd="0" presId="urn:microsoft.com/office/officeart/2005/8/layout/hProcess9"/>
    <dgm:cxn modelId="{7EE030AD-39A1-4AE3-8EF6-FEC631F8B7F0}" type="presOf" srcId="{4AF00D23-2F45-476A-9D52-F0082E342D48}" destId="{FC569AE6-9469-4937-B10B-E734D818E83E}" srcOrd="0" destOrd="0" presId="urn:microsoft.com/office/officeart/2005/8/layout/hProcess9"/>
    <dgm:cxn modelId="{43A7E990-FC80-4064-A81E-5C96BF035E0A}" type="presOf" srcId="{516B60BB-F8C6-41BB-8C0F-9E5E1AB88D0D}" destId="{7559F520-90AD-4800-9AA5-54E31B39991E}" srcOrd="0" destOrd="0" presId="urn:microsoft.com/office/officeart/2005/8/layout/hProcess9"/>
    <dgm:cxn modelId="{CCB1FF8A-9C85-4FF0-B5C6-CE1FEEA211EF}" type="presParOf" srcId="{FC569AE6-9469-4937-B10B-E734D818E83E}" destId="{866558CE-3DFE-4D2B-8314-316F190E243E}" srcOrd="0" destOrd="0" presId="urn:microsoft.com/office/officeart/2005/8/layout/hProcess9"/>
    <dgm:cxn modelId="{A2BC53DF-FF0B-4BF3-946E-C121568E9321}" type="presParOf" srcId="{FC569AE6-9469-4937-B10B-E734D818E83E}" destId="{D0FE5AF8-C80F-4B67-8ACD-2862AE4605E7}" srcOrd="1" destOrd="0" presId="urn:microsoft.com/office/officeart/2005/8/layout/hProcess9"/>
    <dgm:cxn modelId="{F5CD81B0-84D5-433F-8224-0762E91AC83C}" type="presParOf" srcId="{D0FE5AF8-C80F-4B67-8ACD-2862AE4605E7}" destId="{CDC5BE41-D18B-4B17-894D-93D8ADB952DC}" srcOrd="0" destOrd="0" presId="urn:microsoft.com/office/officeart/2005/8/layout/hProcess9"/>
    <dgm:cxn modelId="{4A5BCB27-176F-4849-BBB5-FE1666FCE532}" type="presParOf" srcId="{D0FE5AF8-C80F-4B67-8ACD-2862AE4605E7}" destId="{17017D52-6887-4880-AE59-BA38706F14DD}" srcOrd="1" destOrd="0" presId="urn:microsoft.com/office/officeart/2005/8/layout/hProcess9"/>
    <dgm:cxn modelId="{155ABE28-D3B1-4642-BB18-500C264BDEB6}" type="presParOf" srcId="{D0FE5AF8-C80F-4B67-8ACD-2862AE4605E7}" destId="{7559F520-90AD-4800-9AA5-54E31B39991E}" srcOrd="2" destOrd="0" presId="urn:microsoft.com/office/officeart/2005/8/layout/hProcess9"/>
    <dgm:cxn modelId="{9C6A4BC2-0361-473B-811E-936B34C26297}" type="presParOf" srcId="{D0FE5AF8-C80F-4B67-8ACD-2862AE4605E7}" destId="{F82F2BFD-2C19-46B6-95C3-5D394A909A70}" srcOrd="3" destOrd="0" presId="urn:microsoft.com/office/officeart/2005/8/layout/hProcess9"/>
    <dgm:cxn modelId="{7FC2209C-4035-4F77-B799-44E7C87A1ED2}" type="presParOf" srcId="{D0FE5AF8-C80F-4B67-8ACD-2862AE4605E7}" destId="{0A97E6E7-4D38-4F6B-A545-04719E621227}"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EEECD2-1C69-4F99-A759-AC80B9B9346B}">
      <dsp:nvSpPr>
        <dsp:cNvPr id="0" name=""/>
        <dsp:cNvSpPr/>
      </dsp:nvSpPr>
      <dsp:spPr>
        <a:xfrm>
          <a:off x="0" y="0"/>
          <a:ext cx="8229600" cy="134874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98120" tIns="198120" rIns="198120" bIns="198120" numCol="1" spcCol="1270" anchor="ctr" anchorCtr="0">
          <a:noAutofit/>
        </a:bodyPr>
        <a:lstStyle/>
        <a:p>
          <a:pPr lvl="0" algn="ctr" defTabSz="2311400">
            <a:lnSpc>
              <a:spcPct val="90000"/>
            </a:lnSpc>
            <a:spcBef>
              <a:spcPct val="0"/>
            </a:spcBef>
            <a:spcAft>
              <a:spcPct val="35000"/>
            </a:spcAft>
          </a:pPr>
          <a:r>
            <a:rPr lang="en-US" sz="5200" kern="1200" dirty="0" smtClean="0"/>
            <a:t>SMART Method</a:t>
          </a:r>
          <a:endParaRPr lang="en-US" sz="5200" kern="1200" dirty="0"/>
        </a:p>
      </dsp:txBody>
      <dsp:txXfrm>
        <a:off x="0" y="0"/>
        <a:ext cx="8229600" cy="1348740"/>
      </dsp:txXfrm>
    </dsp:sp>
    <dsp:sp modelId="{F1F4812E-DFDA-4A30-B19D-DA88E0034945}">
      <dsp:nvSpPr>
        <dsp:cNvPr id="0" name=""/>
        <dsp:cNvSpPr/>
      </dsp:nvSpPr>
      <dsp:spPr>
        <a:xfrm>
          <a:off x="1004" y="1348740"/>
          <a:ext cx="1645518" cy="2832354"/>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US" sz="1500" b="1" u="sng" kern="1200" dirty="0" smtClean="0"/>
            <a:t>SPECIFIC</a:t>
          </a:r>
        </a:p>
        <a:p>
          <a:pPr lvl="0" algn="l" defTabSz="666750">
            <a:lnSpc>
              <a:spcPct val="90000"/>
            </a:lnSpc>
            <a:spcBef>
              <a:spcPct val="0"/>
            </a:spcBef>
            <a:spcAft>
              <a:spcPct val="35000"/>
            </a:spcAft>
          </a:pPr>
          <a:endParaRPr lang="en-US" sz="1500" kern="1200" dirty="0" smtClean="0"/>
        </a:p>
        <a:p>
          <a:pPr lvl="0" algn="l" defTabSz="666750">
            <a:lnSpc>
              <a:spcPct val="90000"/>
            </a:lnSpc>
            <a:spcBef>
              <a:spcPct val="0"/>
            </a:spcBef>
            <a:spcAft>
              <a:spcPct val="35000"/>
            </a:spcAft>
          </a:pPr>
          <a:r>
            <a:rPr lang="en-US" sz="1500" kern="1200" dirty="0" smtClean="0"/>
            <a:t>Goals and Expectations are clearly stated and direct</a:t>
          </a:r>
        </a:p>
        <a:p>
          <a:pPr lvl="0" algn="l" defTabSz="666750">
            <a:lnSpc>
              <a:spcPct val="90000"/>
            </a:lnSpc>
            <a:spcBef>
              <a:spcPct val="0"/>
            </a:spcBef>
            <a:spcAft>
              <a:spcPct val="35000"/>
            </a:spcAft>
          </a:pPr>
          <a:endParaRPr lang="en-US" sz="1500" kern="1200" dirty="0" smtClean="0"/>
        </a:p>
        <a:p>
          <a:pPr lvl="0" algn="l" defTabSz="666750">
            <a:lnSpc>
              <a:spcPct val="90000"/>
            </a:lnSpc>
            <a:spcBef>
              <a:spcPct val="0"/>
            </a:spcBef>
            <a:spcAft>
              <a:spcPct val="35000"/>
            </a:spcAft>
          </a:pPr>
          <a:endParaRPr lang="en-US" sz="1500" kern="1200" dirty="0" smtClean="0"/>
        </a:p>
      </dsp:txBody>
      <dsp:txXfrm>
        <a:off x="1004" y="1348740"/>
        <a:ext cx="1645518" cy="2832354"/>
      </dsp:txXfrm>
    </dsp:sp>
    <dsp:sp modelId="{61E96440-1CB0-4AE9-8C10-C69E2206479C}">
      <dsp:nvSpPr>
        <dsp:cNvPr id="0" name=""/>
        <dsp:cNvSpPr/>
      </dsp:nvSpPr>
      <dsp:spPr>
        <a:xfrm>
          <a:off x="1646522" y="1348740"/>
          <a:ext cx="1645518" cy="2832354"/>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US" sz="1500" b="1" u="sng" kern="1200" dirty="0" smtClean="0"/>
            <a:t>MEASURABLE</a:t>
          </a:r>
        </a:p>
        <a:p>
          <a:pPr lvl="0" algn="l" defTabSz="666750">
            <a:lnSpc>
              <a:spcPct val="90000"/>
            </a:lnSpc>
            <a:spcBef>
              <a:spcPct val="0"/>
            </a:spcBef>
            <a:spcAft>
              <a:spcPct val="35000"/>
            </a:spcAft>
          </a:pPr>
          <a:endParaRPr lang="en-US" sz="1500" kern="1200" dirty="0" smtClean="0"/>
        </a:p>
        <a:p>
          <a:pPr lvl="0" algn="l" defTabSz="666750">
            <a:lnSpc>
              <a:spcPct val="90000"/>
            </a:lnSpc>
            <a:spcBef>
              <a:spcPct val="0"/>
            </a:spcBef>
            <a:spcAft>
              <a:spcPct val="35000"/>
            </a:spcAft>
          </a:pPr>
          <a:r>
            <a:rPr lang="en-US" sz="1500" kern="1200" dirty="0" smtClean="0"/>
            <a:t>Outcomes are being achieved in comparison to a standard.</a:t>
          </a:r>
        </a:p>
        <a:p>
          <a:pPr lvl="0" algn="l" defTabSz="666750">
            <a:lnSpc>
              <a:spcPct val="90000"/>
            </a:lnSpc>
            <a:spcBef>
              <a:spcPct val="0"/>
            </a:spcBef>
            <a:spcAft>
              <a:spcPct val="35000"/>
            </a:spcAft>
          </a:pPr>
          <a:endParaRPr lang="en-US" sz="1500" kern="1200" dirty="0" smtClean="0"/>
        </a:p>
        <a:p>
          <a:pPr lvl="0" algn="l" defTabSz="666750">
            <a:lnSpc>
              <a:spcPct val="90000"/>
            </a:lnSpc>
            <a:spcBef>
              <a:spcPct val="0"/>
            </a:spcBef>
            <a:spcAft>
              <a:spcPct val="35000"/>
            </a:spcAft>
          </a:pPr>
          <a:endParaRPr lang="en-US" sz="1500" kern="1200" dirty="0" smtClean="0"/>
        </a:p>
      </dsp:txBody>
      <dsp:txXfrm>
        <a:off x="1646522" y="1348740"/>
        <a:ext cx="1645518" cy="2832354"/>
      </dsp:txXfrm>
    </dsp:sp>
    <dsp:sp modelId="{12E4C476-3755-41CD-8781-FA3608463A2B}">
      <dsp:nvSpPr>
        <dsp:cNvPr id="0" name=""/>
        <dsp:cNvSpPr/>
      </dsp:nvSpPr>
      <dsp:spPr>
        <a:xfrm>
          <a:off x="3292040" y="1348740"/>
          <a:ext cx="1645518" cy="2832354"/>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US" sz="1500" b="1" u="sng" kern="1200" dirty="0" smtClean="0"/>
            <a:t>ATTAINABLE</a:t>
          </a:r>
        </a:p>
        <a:p>
          <a:pPr lvl="0" algn="l" defTabSz="666750">
            <a:lnSpc>
              <a:spcPct val="90000"/>
            </a:lnSpc>
            <a:spcBef>
              <a:spcPct val="0"/>
            </a:spcBef>
            <a:spcAft>
              <a:spcPct val="35000"/>
            </a:spcAft>
          </a:pPr>
          <a:endParaRPr lang="en-US" sz="1500" kern="1200" dirty="0" smtClean="0"/>
        </a:p>
        <a:p>
          <a:pPr lvl="0" algn="l" defTabSz="666750">
            <a:lnSpc>
              <a:spcPct val="90000"/>
            </a:lnSpc>
            <a:spcBef>
              <a:spcPct val="0"/>
            </a:spcBef>
            <a:spcAft>
              <a:spcPct val="35000"/>
            </a:spcAft>
          </a:pPr>
          <a:r>
            <a:rPr lang="en-US" sz="1500" kern="1200" dirty="0" smtClean="0"/>
            <a:t>Goals and outcomes must be achievable and realistic.</a:t>
          </a:r>
        </a:p>
        <a:p>
          <a:pPr lvl="0" algn="l" defTabSz="666750">
            <a:lnSpc>
              <a:spcPct val="90000"/>
            </a:lnSpc>
            <a:spcBef>
              <a:spcPct val="0"/>
            </a:spcBef>
            <a:spcAft>
              <a:spcPct val="35000"/>
            </a:spcAft>
          </a:pPr>
          <a:endParaRPr lang="en-US" sz="1500" kern="1200" dirty="0" smtClean="0"/>
        </a:p>
        <a:p>
          <a:pPr lvl="0" algn="l" defTabSz="666750">
            <a:lnSpc>
              <a:spcPct val="90000"/>
            </a:lnSpc>
            <a:spcBef>
              <a:spcPct val="0"/>
            </a:spcBef>
            <a:spcAft>
              <a:spcPct val="35000"/>
            </a:spcAft>
          </a:pPr>
          <a:endParaRPr lang="en-US" sz="1500" kern="1200" dirty="0" smtClean="0"/>
        </a:p>
      </dsp:txBody>
      <dsp:txXfrm>
        <a:off x="3292040" y="1348740"/>
        <a:ext cx="1645518" cy="2832354"/>
      </dsp:txXfrm>
    </dsp:sp>
    <dsp:sp modelId="{7FD99B3F-99C2-4BEF-9C75-7CF35B6AAE57}">
      <dsp:nvSpPr>
        <dsp:cNvPr id="0" name=""/>
        <dsp:cNvSpPr/>
      </dsp:nvSpPr>
      <dsp:spPr>
        <a:xfrm>
          <a:off x="4937559" y="1348740"/>
          <a:ext cx="1645518" cy="2832354"/>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US" sz="1500" b="1" u="sng" kern="1200" dirty="0" smtClean="0"/>
            <a:t>RELEVANT</a:t>
          </a:r>
        </a:p>
        <a:p>
          <a:pPr lvl="0" algn="l" defTabSz="666750">
            <a:lnSpc>
              <a:spcPct val="90000"/>
            </a:lnSpc>
            <a:spcBef>
              <a:spcPct val="0"/>
            </a:spcBef>
            <a:spcAft>
              <a:spcPct val="35000"/>
            </a:spcAft>
          </a:pPr>
          <a:endParaRPr lang="en-US" sz="1500" kern="1200" dirty="0" smtClean="0"/>
        </a:p>
        <a:p>
          <a:pPr lvl="0" algn="l" defTabSz="666750">
            <a:lnSpc>
              <a:spcPct val="90000"/>
            </a:lnSpc>
            <a:spcBef>
              <a:spcPct val="0"/>
            </a:spcBef>
            <a:spcAft>
              <a:spcPct val="35000"/>
            </a:spcAft>
          </a:pPr>
          <a:r>
            <a:rPr lang="en-US" sz="1500" kern="1200" dirty="0" smtClean="0"/>
            <a:t>Goals have a bearing on the organization’s overall direction.</a:t>
          </a:r>
        </a:p>
        <a:p>
          <a:pPr lvl="0" algn="l" defTabSz="666750">
            <a:lnSpc>
              <a:spcPct val="90000"/>
            </a:lnSpc>
            <a:spcBef>
              <a:spcPct val="0"/>
            </a:spcBef>
            <a:spcAft>
              <a:spcPct val="35000"/>
            </a:spcAft>
          </a:pPr>
          <a:endParaRPr lang="en-US" sz="1500" kern="1200" dirty="0"/>
        </a:p>
      </dsp:txBody>
      <dsp:txXfrm>
        <a:off x="4937559" y="1348740"/>
        <a:ext cx="1645518" cy="2832354"/>
      </dsp:txXfrm>
    </dsp:sp>
    <dsp:sp modelId="{C960BB80-A40B-4552-9350-ABE8190A5B4C}">
      <dsp:nvSpPr>
        <dsp:cNvPr id="0" name=""/>
        <dsp:cNvSpPr/>
      </dsp:nvSpPr>
      <dsp:spPr>
        <a:xfrm>
          <a:off x="6583077" y="1348740"/>
          <a:ext cx="1645518" cy="2832354"/>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US" sz="1500" b="1" u="sng" kern="1200" dirty="0" smtClean="0"/>
            <a:t>TIMELY</a:t>
          </a:r>
        </a:p>
        <a:p>
          <a:pPr lvl="0" algn="l" defTabSz="666750">
            <a:lnSpc>
              <a:spcPct val="90000"/>
            </a:lnSpc>
            <a:spcBef>
              <a:spcPct val="0"/>
            </a:spcBef>
            <a:spcAft>
              <a:spcPct val="35000"/>
            </a:spcAft>
          </a:pPr>
          <a:endParaRPr lang="en-US" sz="1500" kern="1200" dirty="0" smtClean="0"/>
        </a:p>
        <a:p>
          <a:pPr lvl="0" algn="l" defTabSz="666750">
            <a:lnSpc>
              <a:spcPct val="90000"/>
            </a:lnSpc>
            <a:spcBef>
              <a:spcPct val="0"/>
            </a:spcBef>
            <a:spcAft>
              <a:spcPct val="35000"/>
            </a:spcAft>
          </a:pPr>
          <a:r>
            <a:rPr lang="en-US" sz="1500" kern="1200" dirty="0" smtClean="0"/>
            <a:t>Results are measured in terms of deadlines, due dates, schedules, or cycles.</a:t>
          </a:r>
          <a:endParaRPr lang="en-US" sz="1500" kern="1200" dirty="0"/>
        </a:p>
      </dsp:txBody>
      <dsp:txXfrm>
        <a:off x="6583077" y="1348740"/>
        <a:ext cx="1645518" cy="2832354"/>
      </dsp:txXfrm>
    </dsp:sp>
    <dsp:sp modelId="{7E0AD7C5-1A98-4B86-82E4-9368427346F5}">
      <dsp:nvSpPr>
        <dsp:cNvPr id="0" name=""/>
        <dsp:cNvSpPr/>
      </dsp:nvSpPr>
      <dsp:spPr>
        <a:xfrm>
          <a:off x="0" y="4181094"/>
          <a:ext cx="8229600" cy="314706"/>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6558CE-3DFE-4D2B-8314-316F190E243E}">
      <dsp:nvSpPr>
        <dsp:cNvPr id="0" name=""/>
        <dsp:cNvSpPr/>
      </dsp:nvSpPr>
      <dsp:spPr>
        <a:xfrm>
          <a:off x="617219" y="0"/>
          <a:ext cx="6995160" cy="452596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DC5BE41-D18B-4B17-894D-93D8ADB952DC}">
      <dsp:nvSpPr>
        <dsp:cNvPr id="0" name=""/>
        <dsp:cNvSpPr/>
      </dsp:nvSpPr>
      <dsp:spPr>
        <a:xfrm>
          <a:off x="278874" y="1357788"/>
          <a:ext cx="2468880" cy="1810384"/>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Evaluate performance  via appropriate sources and information. (If PA or UR, consult with HR for appropriate action.)</a:t>
          </a:r>
          <a:endParaRPr lang="en-US" sz="1400" kern="1200" dirty="0"/>
        </a:p>
      </dsp:txBody>
      <dsp:txXfrm>
        <a:off x="367250" y="1446164"/>
        <a:ext cx="2292128" cy="1633632"/>
      </dsp:txXfrm>
    </dsp:sp>
    <dsp:sp modelId="{7559F520-90AD-4800-9AA5-54E31B39991E}">
      <dsp:nvSpPr>
        <dsp:cNvPr id="0" name=""/>
        <dsp:cNvSpPr/>
      </dsp:nvSpPr>
      <dsp:spPr>
        <a:xfrm>
          <a:off x="2880359" y="1357788"/>
          <a:ext cx="2468880" cy="1810384"/>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Meet with employee for performance review.    </a:t>
          </a:r>
          <a:endParaRPr lang="en-US" sz="1400" kern="1200" dirty="0"/>
        </a:p>
      </dsp:txBody>
      <dsp:txXfrm>
        <a:off x="2968735" y="1446164"/>
        <a:ext cx="2292128" cy="1633632"/>
      </dsp:txXfrm>
    </dsp:sp>
    <dsp:sp modelId="{0A97E6E7-4D38-4F6B-A545-04719E621227}">
      <dsp:nvSpPr>
        <dsp:cNvPr id="0" name=""/>
        <dsp:cNvSpPr/>
      </dsp:nvSpPr>
      <dsp:spPr>
        <a:xfrm>
          <a:off x="5481845" y="1357788"/>
          <a:ext cx="2468880" cy="1810384"/>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Employee and Manager/Supervisor sign and date PMAP.  Employee receives a copy and manager  retains original.</a:t>
          </a:r>
          <a:endParaRPr lang="en-US" sz="1400" kern="1200" dirty="0"/>
        </a:p>
      </dsp:txBody>
      <dsp:txXfrm>
        <a:off x="5570221" y="1446164"/>
        <a:ext cx="2292128" cy="1633632"/>
      </dsp:txXfrm>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D1301D0-58C5-4519-A05C-035DB2739BB1}" type="datetimeFigureOut">
              <a:rPr lang="en-US" smtClean="0"/>
              <a:pPr/>
              <a:t>10/27/2015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755AF0-17FE-4E3C-BB2E-FD2FA7682C8E}" type="slidenum">
              <a:rPr lang="en-US" smtClean="0"/>
              <a:pPr/>
              <a:t>‹#›</a:t>
            </a:fld>
            <a:endParaRPr lang="en-US"/>
          </a:p>
        </p:txBody>
      </p:sp>
    </p:spTree>
    <p:extLst>
      <p:ext uri="{BB962C8B-B14F-4D97-AF65-F5344CB8AC3E}">
        <p14:creationId xmlns:p14="http://schemas.microsoft.com/office/powerpoint/2010/main" val="28444203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A762FD-1FAF-4DFB-B23A-3E9F9825A31E}" type="datetimeFigureOut">
              <a:rPr lang="en-US" smtClean="0"/>
              <a:pPr/>
              <a:t>10/27/2015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F89886-4ECF-4066-B38B-1ADA39AB2E15}" type="slidenum">
              <a:rPr lang="en-US" smtClean="0"/>
              <a:pPr/>
              <a:t>‹#›</a:t>
            </a:fld>
            <a:endParaRPr lang="en-US"/>
          </a:p>
        </p:txBody>
      </p:sp>
    </p:spTree>
    <p:extLst>
      <p:ext uri="{BB962C8B-B14F-4D97-AF65-F5344CB8AC3E}">
        <p14:creationId xmlns:p14="http://schemas.microsoft.com/office/powerpoint/2010/main" val="2728524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89886-4ECF-4066-B38B-1ADA39AB2E15}" type="slidenum">
              <a:rPr lang="en-US" smtClean="0"/>
              <a:pPr/>
              <a:t>1</a:t>
            </a:fld>
            <a:endParaRPr lang="en-US"/>
          </a:p>
        </p:txBody>
      </p:sp>
    </p:spTree>
    <p:extLst>
      <p:ext uri="{BB962C8B-B14F-4D97-AF65-F5344CB8AC3E}">
        <p14:creationId xmlns:p14="http://schemas.microsoft.com/office/powerpoint/2010/main" val="35989858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89886-4ECF-4066-B38B-1ADA39AB2E15}" type="slidenum">
              <a:rPr lang="en-US" smtClean="0"/>
              <a:pPr/>
              <a:t>10</a:t>
            </a:fld>
            <a:endParaRPr lang="en-US"/>
          </a:p>
        </p:txBody>
      </p:sp>
    </p:spTree>
    <p:extLst>
      <p:ext uri="{BB962C8B-B14F-4D97-AF65-F5344CB8AC3E}">
        <p14:creationId xmlns:p14="http://schemas.microsoft.com/office/powerpoint/2010/main" val="13051680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89886-4ECF-4066-B38B-1ADA39AB2E15}" type="slidenum">
              <a:rPr lang="en-US" smtClean="0"/>
              <a:pPr/>
              <a:t>11</a:t>
            </a:fld>
            <a:endParaRPr lang="en-US"/>
          </a:p>
        </p:txBody>
      </p:sp>
    </p:spTree>
    <p:extLst>
      <p:ext uri="{BB962C8B-B14F-4D97-AF65-F5344CB8AC3E}">
        <p14:creationId xmlns:p14="http://schemas.microsoft.com/office/powerpoint/2010/main" val="27167538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89886-4ECF-4066-B38B-1ADA39AB2E15}" type="slidenum">
              <a:rPr lang="en-US" smtClean="0"/>
              <a:pPr/>
              <a:t>12</a:t>
            </a:fld>
            <a:endParaRPr lang="en-US"/>
          </a:p>
        </p:txBody>
      </p:sp>
    </p:spTree>
    <p:extLst>
      <p:ext uri="{BB962C8B-B14F-4D97-AF65-F5344CB8AC3E}">
        <p14:creationId xmlns:p14="http://schemas.microsoft.com/office/powerpoint/2010/main" val="34678269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sz="10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DF89886-4ECF-4066-B38B-1ADA39AB2E15}" type="slidenum">
              <a:rPr lang="en-US" smtClean="0"/>
              <a:pPr/>
              <a:t>13</a:t>
            </a:fld>
            <a:endParaRPr lang="en-US"/>
          </a:p>
        </p:txBody>
      </p:sp>
    </p:spTree>
    <p:extLst>
      <p:ext uri="{BB962C8B-B14F-4D97-AF65-F5344CB8AC3E}">
        <p14:creationId xmlns:p14="http://schemas.microsoft.com/office/powerpoint/2010/main" val="35446253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89886-4ECF-4066-B38B-1ADA39AB2E15}" type="slidenum">
              <a:rPr lang="en-US" smtClean="0"/>
              <a:pPr/>
              <a:t>14</a:t>
            </a:fld>
            <a:endParaRPr lang="en-US"/>
          </a:p>
        </p:txBody>
      </p:sp>
    </p:spTree>
    <p:extLst>
      <p:ext uri="{BB962C8B-B14F-4D97-AF65-F5344CB8AC3E}">
        <p14:creationId xmlns:p14="http://schemas.microsoft.com/office/powerpoint/2010/main" val="32498495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89886-4ECF-4066-B38B-1ADA39AB2E15}" type="slidenum">
              <a:rPr lang="en-US" smtClean="0"/>
              <a:pPr/>
              <a:t>15</a:t>
            </a:fld>
            <a:endParaRPr lang="en-US"/>
          </a:p>
        </p:txBody>
      </p:sp>
    </p:spTree>
    <p:extLst>
      <p:ext uri="{BB962C8B-B14F-4D97-AF65-F5344CB8AC3E}">
        <p14:creationId xmlns:p14="http://schemas.microsoft.com/office/powerpoint/2010/main" val="5169009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89886-4ECF-4066-B38B-1ADA39AB2E15}" type="slidenum">
              <a:rPr lang="en-US" smtClean="0"/>
              <a:pPr/>
              <a:t>16</a:t>
            </a:fld>
            <a:endParaRPr lang="en-US"/>
          </a:p>
        </p:txBody>
      </p:sp>
    </p:spTree>
    <p:extLst>
      <p:ext uri="{BB962C8B-B14F-4D97-AF65-F5344CB8AC3E}">
        <p14:creationId xmlns:p14="http://schemas.microsoft.com/office/powerpoint/2010/main" val="7100939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89886-4ECF-4066-B38B-1ADA39AB2E15}" type="slidenum">
              <a:rPr lang="en-US" smtClean="0"/>
              <a:pPr/>
              <a:t>17</a:t>
            </a:fld>
            <a:endParaRPr lang="en-US"/>
          </a:p>
        </p:txBody>
      </p:sp>
    </p:spTree>
    <p:extLst>
      <p:ext uri="{BB962C8B-B14F-4D97-AF65-F5344CB8AC3E}">
        <p14:creationId xmlns:p14="http://schemas.microsoft.com/office/powerpoint/2010/main" val="41673245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89886-4ECF-4066-B38B-1ADA39AB2E15}" type="slidenum">
              <a:rPr lang="en-US" smtClean="0"/>
              <a:pPr/>
              <a:t>18</a:t>
            </a:fld>
            <a:endParaRPr lang="en-US"/>
          </a:p>
        </p:txBody>
      </p:sp>
    </p:spTree>
    <p:extLst>
      <p:ext uri="{BB962C8B-B14F-4D97-AF65-F5344CB8AC3E}">
        <p14:creationId xmlns:p14="http://schemas.microsoft.com/office/powerpoint/2010/main" val="37548423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89886-4ECF-4066-B38B-1ADA39AB2E15}" type="slidenum">
              <a:rPr lang="en-US" smtClean="0"/>
              <a:pPr/>
              <a:t>19</a:t>
            </a:fld>
            <a:endParaRPr lang="en-US"/>
          </a:p>
        </p:txBody>
      </p:sp>
    </p:spTree>
    <p:extLst>
      <p:ext uri="{BB962C8B-B14F-4D97-AF65-F5344CB8AC3E}">
        <p14:creationId xmlns:p14="http://schemas.microsoft.com/office/powerpoint/2010/main" val="1850052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89886-4ECF-4066-B38B-1ADA39AB2E15}" type="slidenum">
              <a:rPr lang="en-US" smtClean="0"/>
              <a:pPr/>
              <a:t>2</a:t>
            </a:fld>
            <a:endParaRPr lang="en-US"/>
          </a:p>
        </p:txBody>
      </p:sp>
    </p:spTree>
    <p:extLst>
      <p:ext uri="{BB962C8B-B14F-4D97-AF65-F5344CB8AC3E}">
        <p14:creationId xmlns:p14="http://schemas.microsoft.com/office/powerpoint/2010/main" val="24867632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89886-4ECF-4066-B38B-1ADA39AB2E15}" type="slidenum">
              <a:rPr lang="en-US" smtClean="0"/>
              <a:pPr/>
              <a:t>20</a:t>
            </a:fld>
            <a:endParaRPr lang="en-US"/>
          </a:p>
        </p:txBody>
      </p:sp>
    </p:spTree>
    <p:extLst>
      <p:ext uri="{BB962C8B-B14F-4D97-AF65-F5344CB8AC3E}">
        <p14:creationId xmlns:p14="http://schemas.microsoft.com/office/powerpoint/2010/main" val="33600776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endParaRPr lang="en-US" dirty="0" smtClean="0"/>
          </a:p>
        </p:txBody>
      </p:sp>
      <p:sp>
        <p:nvSpPr>
          <p:cNvPr id="4" name="Slide Number Placeholder 3"/>
          <p:cNvSpPr>
            <a:spLocks noGrp="1"/>
          </p:cNvSpPr>
          <p:nvPr>
            <p:ph type="sldNum" sz="quarter" idx="10"/>
          </p:nvPr>
        </p:nvSpPr>
        <p:spPr/>
        <p:txBody>
          <a:bodyPr/>
          <a:lstStyle/>
          <a:p>
            <a:fld id="{5DF89886-4ECF-4066-B38B-1ADA39AB2E15}" type="slidenum">
              <a:rPr lang="en-US" smtClean="0"/>
              <a:pPr/>
              <a:t>21</a:t>
            </a:fld>
            <a:endParaRPr lang="en-US"/>
          </a:p>
        </p:txBody>
      </p:sp>
    </p:spTree>
    <p:extLst>
      <p:ext uri="{BB962C8B-B14F-4D97-AF65-F5344CB8AC3E}">
        <p14:creationId xmlns:p14="http://schemas.microsoft.com/office/powerpoint/2010/main" val="10909477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89886-4ECF-4066-B38B-1ADA39AB2E15}" type="slidenum">
              <a:rPr lang="en-US" smtClean="0"/>
              <a:pPr/>
              <a:t>22</a:t>
            </a:fld>
            <a:endParaRPr lang="en-US"/>
          </a:p>
        </p:txBody>
      </p:sp>
    </p:spTree>
    <p:extLst>
      <p:ext uri="{BB962C8B-B14F-4D97-AF65-F5344CB8AC3E}">
        <p14:creationId xmlns:p14="http://schemas.microsoft.com/office/powerpoint/2010/main" val="7305586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89886-4ECF-4066-B38B-1ADA39AB2E15}" type="slidenum">
              <a:rPr lang="en-US" smtClean="0"/>
              <a:pPr/>
              <a:t>23</a:t>
            </a:fld>
            <a:endParaRPr lang="en-US"/>
          </a:p>
        </p:txBody>
      </p:sp>
    </p:spTree>
    <p:extLst>
      <p:ext uri="{BB962C8B-B14F-4D97-AF65-F5344CB8AC3E}">
        <p14:creationId xmlns:p14="http://schemas.microsoft.com/office/powerpoint/2010/main" val="20260549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89886-4ECF-4066-B38B-1ADA39AB2E15}" type="slidenum">
              <a:rPr lang="en-US" smtClean="0"/>
              <a:pPr/>
              <a:t>24</a:t>
            </a:fld>
            <a:endParaRPr lang="en-US"/>
          </a:p>
        </p:txBody>
      </p:sp>
    </p:spTree>
    <p:extLst>
      <p:ext uri="{BB962C8B-B14F-4D97-AF65-F5344CB8AC3E}">
        <p14:creationId xmlns:p14="http://schemas.microsoft.com/office/powerpoint/2010/main" val="10089999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89886-4ECF-4066-B38B-1ADA39AB2E15}" type="slidenum">
              <a:rPr lang="en-US" smtClean="0"/>
              <a:pPr/>
              <a:t>25</a:t>
            </a:fld>
            <a:endParaRPr lang="en-US"/>
          </a:p>
        </p:txBody>
      </p:sp>
    </p:spTree>
    <p:extLst>
      <p:ext uri="{BB962C8B-B14F-4D97-AF65-F5344CB8AC3E}">
        <p14:creationId xmlns:p14="http://schemas.microsoft.com/office/powerpoint/2010/main" val="31080635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89886-4ECF-4066-B38B-1ADA39AB2E15}" type="slidenum">
              <a:rPr lang="en-US" smtClean="0"/>
              <a:pPr/>
              <a:t>26</a:t>
            </a:fld>
            <a:endParaRPr lang="en-US"/>
          </a:p>
        </p:txBody>
      </p:sp>
    </p:spTree>
    <p:extLst>
      <p:ext uri="{BB962C8B-B14F-4D97-AF65-F5344CB8AC3E}">
        <p14:creationId xmlns:p14="http://schemas.microsoft.com/office/powerpoint/2010/main" val="2611673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89886-4ECF-4066-B38B-1ADA39AB2E15}" type="slidenum">
              <a:rPr lang="en-US" smtClean="0"/>
              <a:pPr/>
              <a:t>27</a:t>
            </a:fld>
            <a:endParaRPr lang="en-US"/>
          </a:p>
        </p:txBody>
      </p:sp>
    </p:spTree>
    <p:extLst>
      <p:ext uri="{BB962C8B-B14F-4D97-AF65-F5344CB8AC3E}">
        <p14:creationId xmlns:p14="http://schemas.microsoft.com/office/powerpoint/2010/main" val="18127699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89886-4ECF-4066-B38B-1ADA39AB2E15}" type="slidenum">
              <a:rPr lang="en-US" smtClean="0"/>
              <a:pPr/>
              <a:t>28</a:t>
            </a:fld>
            <a:endParaRPr lang="en-US"/>
          </a:p>
        </p:txBody>
      </p:sp>
    </p:spTree>
    <p:extLst>
      <p:ext uri="{BB962C8B-B14F-4D97-AF65-F5344CB8AC3E}">
        <p14:creationId xmlns:p14="http://schemas.microsoft.com/office/powerpoint/2010/main" val="40653453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89886-4ECF-4066-B38B-1ADA39AB2E15}" type="slidenum">
              <a:rPr lang="en-US" smtClean="0"/>
              <a:pPr/>
              <a:t>29</a:t>
            </a:fld>
            <a:endParaRPr lang="en-US"/>
          </a:p>
        </p:txBody>
      </p:sp>
    </p:spTree>
    <p:extLst>
      <p:ext uri="{BB962C8B-B14F-4D97-AF65-F5344CB8AC3E}">
        <p14:creationId xmlns:p14="http://schemas.microsoft.com/office/powerpoint/2010/main" val="3181303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89886-4ECF-4066-B38B-1ADA39AB2E15}" type="slidenum">
              <a:rPr lang="en-US" smtClean="0"/>
              <a:pPr/>
              <a:t>3</a:t>
            </a:fld>
            <a:endParaRPr lang="en-US"/>
          </a:p>
        </p:txBody>
      </p:sp>
    </p:spTree>
    <p:extLst>
      <p:ext uri="{BB962C8B-B14F-4D97-AF65-F5344CB8AC3E}">
        <p14:creationId xmlns:p14="http://schemas.microsoft.com/office/powerpoint/2010/main" val="14447838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89886-4ECF-4066-B38B-1ADA39AB2E15}" type="slidenum">
              <a:rPr lang="en-US" smtClean="0"/>
              <a:pPr/>
              <a:t>30</a:t>
            </a:fld>
            <a:endParaRPr lang="en-US"/>
          </a:p>
        </p:txBody>
      </p:sp>
    </p:spTree>
    <p:extLst>
      <p:ext uri="{BB962C8B-B14F-4D97-AF65-F5344CB8AC3E}">
        <p14:creationId xmlns:p14="http://schemas.microsoft.com/office/powerpoint/2010/main" val="34001327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89886-4ECF-4066-B38B-1ADA39AB2E15}" type="slidenum">
              <a:rPr lang="en-US" smtClean="0"/>
              <a:pPr/>
              <a:t>31</a:t>
            </a:fld>
            <a:endParaRPr lang="en-US"/>
          </a:p>
        </p:txBody>
      </p:sp>
    </p:spTree>
    <p:extLst>
      <p:ext uri="{BB962C8B-B14F-4D97-AF65-F5344CB8AC3E}">
        <p14:creationId xmlns:p14="http://schemas.microsoft.com/office/powerpoint/2010/main" val="32213633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89886-4ECF-4066-B38B-1ADA39AB2E15}" type="slidenum">
              <a:rPr lang="en-US" smtClean="0"/>
              <a:pPr/>
              <a:t>32</a:t>
            </a:fld>
            <a:endParaRPr lang="en-US"/>
          </a:p>
        </p:txBody>
      </p:sp>
    </p:spTree>
    <p:extLst>
      <p:ext uri="{BB962C8B-B14F-4D97-AF65-F5344CB8AC3E}">
        <p14:creationId xmlns:p14="http://schemas.microsoft.com/office/powerpoint/2010/main" val="39590826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89886-4ECF-4066-B38B-1ADA39AB2E15}" type="slidenum">
              <a:rPr lang="en-US" smtClean="0"/>
              <a:pPr/>
              <a:t>33</a:t>
            </a:fld>
            <a:endParaRPr lang="en-US"/>
          </a:p>
        </p:txBody>
      </p:sp>
    </p:spTree>
    <p:extLst>
      <p:ext uri="{BB962C8B-B14F-4D97-AF65-F5344CB8AC3E}">
        <p14:creationId xmlns:p14="http://schemas.microsoft.com/office/powerpoint/2010/main" val="248428087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89886-4ECF-4066-B38B-1ADA39AB2E15}" type="slidenum">
              <a:rPr lang="en-US" smtClean="0"/>
              <a:pPr/>
              <a:t>34</a:t>
            </a:fld>
            <a:endParaRPr lang="en-US"/>
          </a:p>
        </p:txBody>
      </p:sp>
    </p:spTree>
    <p:extLst>
      <p:ext uri="{BB962C8B-B14F-4D97-AF65-F5344CB8AC3E}">
        <p14:creationId xmlns:p14="http://schemas.microsoft.com/office/powerpoint/2010/main" val="270936801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89886-4ECF-4066-B38B-1ADA39AB2E15}" type="slidenum">
              <a:rPr lang="en-US" smtClean="0"/>
              <a:pPr/>
              <a:t>35</a:t>
            </a:fld>
            <a:endParaRPr lang="en-US"/>
          </a:p>
        </p:txBody>
      </p:sp>
    </p:spTree>
    <p:extLst>
      <p:ext uri="{BB962C8B-B14F-4D97-AF65-F5344CB8AC3E}">
        <p14:creationId xmlns:p14="http://schemas.microsoft.com/office/powerpoint/2010/main" val="116297463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89886-4ECF-4066-B38B-1ADA39AB2E15}" type="slidenum">
              <a:rPr lang="en-US" smtClean="0"/>
              <a:pPr/>
              <a:t>36</a:t>
            </a:fld>
            <a:endParaRPr lang="en-US"/>
          </a:p>
        </p:txBody>
      </p:sp>
    </p:spTree>
    <p:extLst>
      <p:ext uri="{BB962C8B-B14F-4D97-AF65-F5344CB8AC3E}">
        <p14:creationId xmlns:p14="http://schemas.microsoft.com/office/powerpoint/2010/main" val="301736505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89886-4ECF-4066-B38B-1ADA39AB2E15}" type="slidenum">
              <a:rPr lang="en-US" smtClean="0"/>
              <a:pPr/>
              <a:t>37</a:t>
            </a:fld>
            <a:endParaRPr lang="en-US"/>
          </a:p>
        </p:txBody>
      </p:sp>
    </p:spTree>
    <p:extLst>
      <p:ext uri="{BB962C8B-B14F-4D97-AF65-F5344CB8AC3E}">
        <p14:creationId xmlns:p14="http://schemas.microsoft.com/office/powerpoint/2010/main" val="86670858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89886-4ECF-4066-B38B-1ADA39AB2E15}" type="slidenum">
              <a:rPr lang="en-US" smtClean="0"/>
              <a:pPr/>
              <a:t>38</a:t>
            </a:fld>
            <a:endParaRPr lang="en-US"/>
          </a:p>
        </p:txBody>
      </p:sp>
    </p:spTree>
    <p:extLst>
      <p:ext uri="{BB962C8B-B14F-4D97-AF65-F5344CB8AC3E}">
        <p14:creationId xmlns:p14="http://schemas.microsoft.com/office/powerpoint/2010/main" val="395384961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89886-4ECF-4066-B38B-1ADA39AB2E15}" type="slidenum">
              <a:rPr lang="en-US" smtClean="0"/>
              <a:pPr/>
              <a:t>39</a:t>
            </a:fld>
            <a:endParaRPr lang="en-US"/>
          </a:p>
        </p:txBody>
      </p:sp>
    </p:spTree>
    <p:extLst>
      <p:ext uri="{BB962C8B-B14F-4D97-AF65-F5344CB8AC3E}">
        <p14:creationId xmlns:p14="http://schemas.microsoft.com/office/powerpoint/2010/main" val="3237598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5DF89886-4ECF-4066-B38B-1ADA39AB2E15}" type="slidenum">
              <a:rPr lang="en-US" smtClean="0"/>
              <a:pPr/>
              <a:t>4</a:t>
            </a:fld>
            <a:endParaRPr lang="en-US"/>
          </a:p>
        </p:txBody>
      </p:sp>
    </p:spTree>
    <p:extLst>
      <p:ext uri="{BB962C8B-B14F-4D97-AF65-F5344CB8AC3E}">
        <p14:creationId xmlns:p14="http://schemas.microsoft.com/office/powerpoint/2010/main" val="97672321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89886-4ECF-4066-B38B-1ADA39AB2E15}" type="slidenum">
              <a:rPr lang="en-US" smtClean="0"/>
              <a:pPr/>
              <a:t>40</a:t>
            </a:fld>
            <a:endParaRPr lang="en-US"/>
          </a:p>
        </p:txBody>
      </p:sp>
    </p:spTree>
    <p:extLst>
      <p:ext uri="{BB962C8B-B14F-4D97-AF65-F5344CB8AC3E}">
        <p14:creationId xmlns:p14="http://schemas.microsoft.com/office/powerpoint/2010/main" val="42316374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89886-4ECF-4066-B38B-1ADA39AB2E15}" type="slidenum">
              <a:rPr lang="en-US" smtClean="0"/>
              <a:pPr/>
              <a:t>41</a:t>
            </a:fld>
            <a:endParaRPr lang="en-US"/>
          </a:p>
        </p:txBody>
      </p:sp>
    </p:spTree>
    <p:extLst>
      <p:ext uri="{BB962C8B-B14F-4D97-AF65-F5344CB8AC3E}">
        <p14:creationId xmlns:p14="http://schemas.microsoft.com/office/powerpoint/2010/main" val="324747916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89886-4ECF-4066-B38B-1ADA39AB2E15}" type="slidenum">
              <a:rPr lang="en-US" smtClean="0"/>
              <a:pPr/>
              <a:t>42</a:t>
            </a:fld>
            <a:endParaRPr lang="en-US"/>
          </a:p>
        </p:txBody>
      </p:sp>
    </p:spTree>
    <p:extLst>
      <p:ext uri="{BB962C8B-B14F-4D97-AF65-F5344CB8AC3E}">
        <p14:creationId xmlns:p14="http://schemas.microsoft.com/office/powerpoint/2010/main" val="34800394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89886-4ECF-4066-B38B-1ADA39AB2E15}" type="slidenum">
              <a:rPr lang="en-US" smtClean="0"/>
              <a:pPr/>
              <a:t>43</a:t>
            </a:fld>
            <a:endParaRPr lang="en-US"/>
          </a:p>
        </p:txBody>
      </p:sp>
    </p:spTree>
    <p:extLst>
      <p:ext uri="{BB962C8B-B14F-4D97-AF65-F5344CB8AC3E}">
        <p14:creationId xmlns:p14="http://schemas.microsoft.com/office/powerpoint/2010/main" val="339627387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5DF89886-4ECF-4066-B38B-1ADA39AB2E15}" type="slidenum">
              <a:rPr lang="en-US" smtClean="0"/>
              <a:pPr/>
              <a:t>44</a:t>
            </a:fld>
            <a:endParaRPr lang="en-US"/>
          </a:p>
        </p:txBody>
      </p:sp>
    </p:spTree>
    <p:extLst>
      <p:ext uri="{BB962C8B-B14F-4D97-AF65-F5344CB8AC3E}">
        <p14:creationId xmlns:p14="http://schemas.microsoft.com/office/powerpoint/2010/main" val="175508077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89886-4ECF-4066-B38B-1ADA39AB2E15}" type="slidenum">
              <a:rPr lang="en-US" smtClean="0"/>
              <a:pPr/>
              <a:t>45</a:t>
            </a:fld>
            <a:endParaRPr lang="en-US"/>
          </a:p>
        </p:txBody>
      </p:sp>
    </p:spTree>
    <p:extLst>
      <p:ext uri="{BB962C8B-B14F-4D97-AF65-F5344CB8AC3E}">
        <p14:creationId xmlns:p14="http://schemas.microsoft.com/office/powerpoint/2010/main" val="3390407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DF89886-4ECF-4066-B38B-1ADA39AB2E15}" type="slidenum">
              <a:rPr lang="en-US" smtClean="0"/>
              <a:pPr/>
              <a:t>5</a:t>
            </a:fld>
            <a:endParaRPr lang="en-US"/>
          </a:p>
        </p:txBody>
      </p:sp>
    </p:spTree>
    <p:extLst>
      <p:ext uri="{BB962C8B-B14F-4D97-AF65-F5344CB8AC3E}">
        <p14:creationId xmlns:p14="http://schemas.microsoft.com/office/powerpoint/2010/main" val="2479373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5DF89886-4ECF-4066-B38B-1ADA39AB2E15}" type="slidenum">
              <a:rPr lang="en-US" smtClean="0"/>
              <a:pPr/>
              <a:t>6</a:t>
            </a:fld>
            <a:endParaRPr lang="en-US"/>
          </a:p>
        </p:txBody>
      </p:sp>
    </p:spTree>
    <p:extLst>
      <p:ext uri="{BB962C8B-B14F-4D97-AF65-F5344CB8AC3E}">
        <p14:creationId xmlns:p14="http://schemas.microsoft.com/office/powerpoint/2010/main" val="2409248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89886-4ECF-4066-B38B-1ADA39AB2E15}" type="slidenum">
              <a:rPr lang="en-US" smtClean="0"/>
              <a:pPr/>
              <a:t>7</a:t>
            </a:fld>
            <a:endParaRPr lang="en-US"/>
          </a:p>
        </p:txBody>
      </p:sp>
    </p:spTree>
    <p:extLst>
      <p:ext uri="{BB962C8B-B14F-4D97-AF65-F5344CB8AC3E}">
        <p14:creationId xmlns:p14="http://schemas.microsoft.com/office/powerpoint/2010/main" val="21624713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89886-4ECF-4066-B38B-1ADA39AB2E15}" type="slidenum">
              <a:rPr lang="en-US" smtClean="0"/>
              <a:pPr/>
              <a:t>8</a:t>
            </a:fld>
            <a:endParaRPr lang="en-US"/>
          </a:p>
        </p:txBody>
      </p:sp>
    </p:spTree>
    <p:extLst>
      <p:ext uri="{BB962C8B-B14F-4D97-AF65-F5344CB8AC3E}">
        <p14:creationId xmlns:p14="http://schemas.microsoft.com/office/powerpoint/2010/main" val="21891795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89886-4ECF-4066-B38B-1ADA39AB2E15}" type="slidenum">
              <a:rPr lang="en-US" smtClean="0"/>
              <a:pPr/>
              <a:t>9</a:t>
            </a:fld>
            <a:endParaRPr lang="en-US"/>
          </a:p>
        </p:txBody>
      </p:sp>
    </p:spTree>
    <p:extLst>
      <p:ext uri="{BB962C8B-B14F-4D97-AF65-F5344CB8AC3E}">
        <p14:creationId xmlns:p14="http://schemas.microsoft.com/office/powerpoint/2010/main" val="38743170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DF980D1-C4EF-4DB6-AE05-BB74B58AFF4F}" type="datetime1">
              <a:rPr lang="en-US" smtClean="0"/>
              <a:pPr/>
              <a:t>10/27/2015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BD0EE2F-8362-42E7-BD1F-E61B1AE7E2A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B397EE-D246-474F-B55A-55E98F0343AC}" type="datetime1">
              <a:rPr lang="en-US" smtClean="0"/>
              <a:pPr/>
              <a:t>10/27/2015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BD0EE2F-8362-42E7-BD1F-E61B1AE7E2A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AEEB5A-C15A-4500-9572-0E3564E699F6}" type="datetime1">
              <a:rPr lang="en-US" smtClean="0"/>
              <a:pPr/>
              <a:t>10/27/2015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BD0EE2F-8362-42E7-BD1F-E61B1AE7E2A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2BCA3DD-9AAC-404D-8964-AB1B73C5DB58}" type="datetime1">
              <a:rPr lang="en-US" smtClean="0"/>
              <a:pPr/>
              <a:t>10/27/2015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BD0EE2F-8362-42E7-BD1F-E61B1AE7E2A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33DC739-5DA7-451A-8D75-9306E142D400}" type="datetime1">
              <a:rPr lang="en-US" smtClean="0"/>
              <a:pPr/>
              <a:t>10/27/2015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BD0EE2F-8362-42E7-BD1F-E61B1AE7E2A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1A5D6FD-255C-437A-87E4-1C300BBFAAC2}" type="datetime1">
              <a:rPr lang="en-US" smtClean="0"/>
              <a:pPr/>
              <a:t>10/27/2015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BD0EE2F-8362-42E7-BD1F-E61B1AE7E2A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8BC3D51-2EB5-441B-B1B6-27388EF79F74}" type="datetime1">
              <a:rPr lang="en-US" smtClean="0"/>
              <a:pPr/>
              <a:t>10/27/2015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BD0EE2F-8362-42E7-BD1F-E61B1AE7E2A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73A27DE-1FAE-457B-ABA6-3A95A29A72E9}" type="datetime1">
              <a:rPr lang="en-US" smtClean="0"/>
              <a:pPr/>
              <a:t>10/27/2015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BD0EE2F-8362-42E7-BD1F-E61B1AE7E2A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7CECDF3-BAAB-458B-9FF6-52D18442FCAB}" type="datetime1">
              <a:rPr lang="en-US" smtClean="0"/>
              <a:pPr/>
              <a:t>10/27/2015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BD0EE2F-8362-42E7-BD1F-E61B1AE7E2A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A84DA1C-68CB-4D3B-8D6B-4C2D86246EB1}" type="datetime1">
              <a:rPr lang="en-US" smtClean="0"/>
              <a:pPr/>
              <a:t>10/27/2015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BD0EE2F-8362-42E7-BD1F-E61B1AE7E2A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FB01F22-0461-4E5C-87FE-96F116E85FDC}" type="datetime1">
              <a:rPr lang="en-US" smtClean="0"/>
              <a:pPr/>
              <a:t>10/27/2015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BD0EE2F-8362-42E7-BD1F-E61B1AE7E2A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777A231-2C44-4DE2-8BA9-652F98E24645}" type="datetime1">
              <a:rPr lang="en-US" smtClean="0"/>
              <a:pPr/>
              <a:t>10/27/2015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BD0EE2F-8362-42E7-BD1F-E61B1AE7E2A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intranet.hhs.gov/hr/ohr/forms/hhs_forms/hhs-704b_5tier.pdf"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Performance Management Appraisal Program</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Indian Health Service</a:t>
            </a:r>
          </a:p>
          <a:p>
            <a:r>
              <a:rPr lang="en-US" dirty="0" smtClean="0"/>
              <a:t>Part 7, Chapter 7</a:t>
            </a:r>
          </a:p>
          <a:p>
            <a:r>
              <a:rPr lang="en-US" dirty="0" smtClean="0"/>
              <a:t>Indian Health Manual</a:t>
            </a:r>
            <a:endParaRPr lang="en-US" dirty="0"/>
          </a:p>
        </p:txBody>
      </p:sp>
      <p:sp>
        <p:nvSpPr>
          <p:cNvPr id="4" name="Slide Number Placeholder 3"/>
          <p:cNvSpPr>
            <a:spLocks noGrp="1"/>
          </p:cNvSpPr>
          <p:nvPr>
            <p:ph type="sldNum" sz="quarter" idx="12"/>
          </p:nvPr>
        </p:nvSpPr>
        <p:spPr/>
        <p:txBody>
          <a:bodyPr/>
          <a:lstStyle/>
          <a:p>
            <a:fld id="{BBD0EE2F-8362-42E7-BD1F-E61B1AE7E2AB}"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u="sng" dirty="0" smtClean="0"/>
              <a:t>Elements:  </a:t>
            </a:r>
            <a:r>
              <a:rPr lang="en-US" dirty="0" smtClean="0"/>
              <a:t>Describes what an employee is expected to do, such as a work assignment or responsibility.  </a:t>
            </a:r>
          </a:p>
          <a:p>
            <a:r>
              <a:rPr lang="en-US" b="1" u="sng" dirty="0" smtClean="0"/>
              <a:t>Standard:  </a:t>
            </a:r>
            <a:r>
              <a:rPr lang="en-US" dirty="0" smtClean="0"/>
              <a:t>Describes how well an element is to be performed.  The management approved expression of the performance threshold(s), requirement(s) or expectation(s) that must be met to be appraised at a particular level of performance.</a:t>
            </a:r>
          </a:p>
          <a:p>
            <a:r>
              <a:rPr lang="en-US" b="1" u="sng" dirty="0" smtClean="0"/>
              <a:t>Activity:  </a:t>
            </a:r>
            <a:r>
              <a:rPr lang="en-US" dirty="0" smtClean="0"/>
              <a:t>a compilation of tasks that must be completed in order to perform an element.</a:t>
            </a:r>
            <a:endParaRPr lang="en-US" dirty="0"/>
          </a:p>
        </p:txBody>
      </p:sp>
      <p:sp>
        <p:nvSpPr>
          <p:cNvPr id="2" name="Title 1"/>
          <p:cNvSpPr>
            <a:spLocks noGrp="1"/>
          </p:cNvSpPr>
          <p:nvPr>
            <p:ph type="title"/>
          </p:nvPr>
        </p:nvSpPr>
        <p:spPr/>
        <p:txBody>
          <a:bodyPr>
            <a:normAutofit fontScale="90000"/>
          </a:bodyPr>
          <a:lstStyle/>
          <a:p>
            <a:r>
              <a:rPr lang="en-US" dirty="0" smtClean="0"/>
              <a:t>Elements, Standards &amp; Activities</a:t>
            </a:r>
            <a:endParaRPr lang="en-US" dirty="0"/>
          </a:p>
        </p:txBody>
      </p:sp>
      <p:sp>
        <p:nvSpPr>
          <p:cNvPr id="4" name="Slide Number Placeholder 3"/>
          <p:cNvSpPr>
            <a:spLocks noGrp="1"/>
          </p:cNvSpPr>
          <p:nvPr>
            <p:ph type="sldNum" sz="quarter" idx="12"/>
          </p:nvPr>
        </p:nvSpPr>
        <p:spPr/>
        <p:txBody>
          <a:bodyPr/>
          <a:lstStyle/>
          <a:p>
            <a:fld id="{BBD0EE2F-8362-42E7-BD1F-E61B1AE7E2A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descr="SMART Method"/>
          <p:cNvGraphicFramePr>
            <a:graphicFrameLocks noGrp="1"/>
          </p:cNvGraphicFramePr>
          <p:nvPr>
            <p:ph idx="1"/>
            <p:extLst>
              <p:ext uri="{D42A27DB-BD31-4B8C-83A1-F6EECF244321}">
                <p14:modId xmlns:p14="http://schemas.microsoft.com/office/powerpoint/2010/main" val="2442937654"/>
              </p:ext>
            </p:extLst>
          </p:nvPr>
        </p:nvGraphicFramePr>
        <p:xfrm>
          <a:off x="457200" y="1600201"/>
          <a:ext cx="82296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r>
              <a:rPr lang="en-US" dirty="0" smtClean="0"/>
              <a:t>Developing Critical Elements</a:t>
            </a:r>
            <a:endParaRPr lang="en-US" dirty="0"/>
          </a:p>
        </p:txBody>
      </p:sp>
      <p:sp>
        <p:nvSpPr>
          <p:cNvPr id="4" name="Slide Number Placeholder 3"/>
          <p:cNvSpPr>
            <a:spLocks noGrp="1"/>
          </p:cNvSpPr>
          <p:nvPr>
            <p:ph type="sldNum" sz="quarter" idx="12"/>
          </p:nvPr>
        </p:nvSpPr>
        <p:spPr/>
        <p:txBody>
          <a:bodyPr/>
          <a:lstStyle/>
          <a:p>
            <a:fld id="{BBD0EE2F-8362-42E7-BD1F-E61B1AE7E2AB}"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Consistently superior; significantly exceeds Level 4  - Achieved More than Expected Results (AM) performance requirements.  Despite major challenges such as changing priorities, insufficient resources, unanticipated resources shortages, or externally driven parameters, employee leadership is a model of excellence.  Contributions demonstrate exceptional initiative in achieving results critical to Agency success and strategic goals.  Products and skills create significant changes in their area of responsibility and authority.  </a:t>
            </a:r>
          </a:p>
        </p:txBody>
      </p:sp>
      <p:sp>
        <p:nvSpPr>
          <p:cNvPr id="2" name="Title 1"/>
          <p:cNvSpPr>
            <a:spLocks noGrp="1"/>
          </p:cNvSpPr>
          <p:nvPr>
            <p:ph type="title"/>
          </p:nvPr>
        </p:nvSpPr>
        <p:spPr/>
        <p:txBody>
          <a:bodyPr>
            <a:normAutofit fontScale="90000"/>
          </a:bodyPr>
          <a:lstStyle/>
          <a:p>
            <a:pPr algn="ctr"/>
            <a:r>
              <a:rPr lang="en-US" dirty="0" smtClean="0"/>
              <a:t>Levels of Performance – Level 5</a:t>
            </a:r>
            <a:br>
              <a:rPr lang="en-US" dirty="0" smtClean="0"/>
            </a:br>
            <a:r>
              <a:rPr lang="en-US" dirty="0" smtClean="0"/>
              <a:t>Achieved Outstanding Results (AO)</a:t>
            </a:r>
            <a:endParaRPr lang="en-US" dirty="0"/>
          </a:p>
        </p:txBody>
      </p:sp>
      <p:sp>
        <p:nvSpPr>
          <p:cNvPr id="4" name="Slide Number Placeholder 3"/>
          <p:cNvSpPr>
            <a:spLocks noGrp="1"/>
          </p:cNvSpPr>
          <p:nvPr>
            <p:ph type="sldNum" sz="quarter" idx="12"/>
          </p:nvPr>
        </p:nvSpPr>
        <p:spPr/>
        <p:txBody>
          <a:bodyPr/>
          <a:lstStyle/>
          <a:p>
            <a:fld id="{BBD0EE2F-8362-42E7-BD1F-E61B1AE7E2AB}"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Innovations, improvements, and contributions to management, administrative, technical or other functional areas that have influence outside the work unit;</a:t>
            </a:r>
          </a:p>
          <a:p>
            <a:r>
              <a:rPr lang="en-US" dirty="0" smtClean="0"/>
              <a:t>Increases in office and/or individual productivity;</a:t>
            </a:r>
          </a:p>
          <a:p>
            <a:r>
              <a:rPr lang="en-US" dirty="0" smtClean="0"/>
              <a:t>Improved customer, stakeholder, and/or employee satisfaction that results in positive evaluations, accolades, and recognition; methodology is modeled outside the organization</a:t>
            </a:r>
          </a:p>
          <a:p>
            <a:r>
              <a:rPr lang="en-US" dirty="0" smtClean="0"/>
              <a:t>Flexibility and adaptability in responding to changing priorities, unanticipated resource shortages, or other obstacles;</a:t>
            </a:r>
          </a:p>
          <a:p>
            <a:r>
              <a:rPr lang="en-US" dirty="0" smtClean="0"/>
              <a:t>Initiation of significant collaborations, alliances and coalitions;</a:t>
            </a:r>
            <a:endParaRPr lang="en-US" dirty="0"/>
          </a:p>
        </p:txBody>
      </p:sp>
      <p:sp>
        <p:nvSpPr>
          <p:cNvPr id="3" name="Slide Number Placeholder 2"/>
          <p:cNvSpPr>
            <a:spLocks noGrp="1"/>
          </p:cNvSpPr>
          <p:nvPr>
            <p:ph type="sldNum" sz="quarter" idx="12"/>
          </p:nvPr>
        </p:nvSpPr>
        <p:spPr/>
        <p:txBody>
          <a:bodyPr/>
          <a:lstStyle/>
          <a:p>
            <a:fld id="{BBD0EE2F-8362-42E7-BD1F-E61B1AE7E2AB}" type="slidenum">
              <a:rPr lang="en-US" smtClean="0"/>
              <a:pPr/>
              <a:t>13</a:t>
            </a:fld>
            <a:endParaRPr lang="en-US"/>
          </a:p>
        </p:txBody>
      </p:sp>
      <p:sp>
        <p:nvSpPr>
          <p:cNvPr id="4" name="Title 3"/>
          <p:cNvSpPr>
            <a:spLocks noGrp="1"/>
          </p:cNvSpPr>
          <p:nvPr>
            <p:ph type="title"/>
          </p:nvPr>
        </p:nvSpPr>
        <p:spPr/>
        <p:txBody>
          <a:bodyPr/>
          <a:lstStyle/>
          <a:p>
            <a:r>
              <a:rPr lang="en-US" dirty="0" smtClean="0"/>
              <a:t>Examples of Level 5</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Font typeface="Wingdings" pitchFamily="2" charset="2"/>
              <a:buChar char="Ø"/>
            </a:pPr>
            <a:r>
              <a:rPr lang="en-US" sz="2600" dirty="0" smtClean="0"/>
              <a:t>leadership on workgroups or teams, such as those that design or influence improvements in program policies, processes, or other key activities; </a:t>
            </a:r>
          </a:p>
          <a:p>
            <a:pPr>
              <a:buFont typeface="Wingdings" pitchFamily="2" charset="2"/>
              <a:buChar char="Ø"/>
            </a:pPr>
            <a:r>
              <a:rPr lang="en-US" sz="2600" dirty="0" smtClean="0"/>
              <a:t>anticipates the need for, and identifies, professional developmental activities that prepare staff and/or oneself to meet future workforce challenges; and/or </a:t>
            </a:r>
          </a:p>
          <a:p>
            <a:pPr>
              <a:buFont typeface="Wingdings" pitchFamily="2" charset="2"/>
              <a:buChar char="Ø"/>
            </a:pPr>
            <a:r>
              <a:rPr lang="en-US" sz="2600" dirty="0" smtClean="0"/>
              <a:t>consistent demonstration of the highest level of ethics, integrity, and accountability in achieving specific HHS, IHS, and/or program goals; making recommendations that foster clarification, and/or influence, improvements in ethics activities. </a:t>
            </a:r>
            <a:endParaRPr lang="en-US" dirty="0"/>
          </a:p>
        </p:txBody>
      </p:sp>
      <p:sp>
        <p:nvSpPr>
          <p:cNvPr id="3" name="Slide Number Placeholder 2"/>
          <p:cNvSpPr>
            <a:spLocks noGrp="1"/>
          </p:cNvSpPr>
          <p:nvPr>
            <p:ph type="sldNum" sz="quarter" idx="12"/>
          </p:nvPr>
        </p:nvSpPr>
        <p:spPr/>
        <p:txBody>
          <a:bodyPr/>
          <a:lstStyle/>
          <a:p>
            <a:fld id="{BBD0EE2F-8362-42E7-BD1F-E61B1AE7E2AB}" type="slidenum">
              <a:rPr lang="en-US" smtClean="0"/>
              <a:pPr/>
              <a:t>14</a:t>
            </a:fld>
            <a:endParaRPr lang="en-US"/>
          </a:p>
        </p:txBody>
      </p:sp>
      <p:sp>
        <p:nvSpPr>
          <p:cNvPr id="4" name="Title 3"/>
          <p:cNvSpPr>
            <a:spLocks noGrp="1"/>
          </p:cNvSpPr>
          <p:nvPr>
            <p:ph type="title"/>
          </p:nvPr>
        </p:nvSpPr>
        <p:spPr/>
        <p:txBody>
          <a:bodyPr/>
          <a:lstStyle/>
          <a:p>
            <a:r>
              <a:rPr lang="en-US" dirty="0" smtClean="0"/>
              <a:t>Examples of Level 5</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t>Consistently exceeds expectations of Level 3 –Achieved Expected Results (AE) performance requirements.   The employee continually demonstrates successful collaborations within the work environment, overcoming significant organizational challenges such as coordination with external stakeholders or resources shortfalls.  Employee works productively and strategically with others in non-routine matters, some of which may be complex and sensitive.  The employee consistently demonstrates the highest level of integrity and accountability in achieving IHS program and management goals .  Employee contributions have impact beyond their immediate level of responsibility.  </a:t>
            </a:r>
            <a:endParaRPr lang="en-US" dirty="0"/>
          </a:p>
        </p:txBody>
      </p:sp>
      <p:sp>
        <p:nvSpPr>
          <p:cNvPr id="2" name="Title 1"/>
          <p:cNvSpPr>
            <a:spLocks noGrp="1"/>
          </p:cNvSpPr>
          <p:nvPr>
            <p:ph type="title"/>
          </p:nvPr>
        </p:nvSpPr>
        <p:spPr/>
        <p:txBody>
          <a:bodyPr>
            <a:normAutofit fontScale="90000"/>
          </a:bodyPr>
          <a:lstStyle/>
          <a:p>
            <a:pPr algn="ctr"/>
            <a:r>
              <a:rPr lang="en-US" dirty="0" smtClean="0"/>
              <a:t>Levels of Performance - Level 4 </a:t>
            </a:r>
            <a:br>
              <a:rPr lang="en-US" dirty="0" smtClean="0"/>
            </a:br>
            <a:r>
              <a:rPr lang="en-US" dirty="0" smtClean="0"/>
              <a:t>Achieved More Than Expected-AM</a:t>
            </a:r>
            <a:endParaRPr lang="en-US" dirty="0"/>
          </a:p>
        </p:txBody>
      </p:sp>
      <p:sp>
        <p:nvSpPr>
          <p:cNvPr id="4" name="Slide Number Placeholder 3"/>
          <p:cNvSpPr>
            <a:spLocks noGrp="1"/>
          </p:cNvSpPr>
          <p:nvPr>
            <p:ph type="sldNum" sz="quarter" idx="12"/>
          </p:nvPr>
        </p:nvSpPr>
        <p:spPr/>
        <p:txBody>
          <a:bodyPr/>
          <a:lstStyle/>
          <a:p>
            <a:fld id="{BBD0EE2F-8362-42E7-BD1F-E61B1AE7E2AB}"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Effectively plans, is well-organized, and completes work assignments that reflect requirements;</a:t>
            </a:r>
          </a:p>
          <a:p>
            <a:pPr>
              <a:buNone/>
            </a:pPr>
            <a:endParaRPr lang="en-US" dirty="0" smtClean="0"/>
          </a:p>
          <a:p>
            <a:r>
              <a:rPr lang="en-US" dirty="0" smtClean="0"/>
              <a:t>Decisions and actions demonstrate an organizational awareness.  This includes knowledge of mission, function, policies, technological systems, and culture;</a:t>
            </a:r>
          </a:p>
        </p:txBody>
      </p:sp>
      <p:sp>
        <p:nvSpPr>
          <p:cNvPr id="3" name="Slide Number Placeholder 2"/>
          <p:cNvSpPr>
            <a:spLocks noGrp="1"/>
          </p:cNvSpPr>
          <p:nvPr>
            <p:ph type="sldNum" sz="quarter" idx="12"/>
          </p:nvPr>
        </p:nvSpPr>
        <p:spPr/>
        <p:txBody>
          <a:bodyPr/>
          <a:lstStyle/>
          <a:p>
            <a:fld id="{BBD0EE2F-8362-42E7-BD1F-E61B1AE7E2AB}" type="slidenum">
              <a:rPr lang="en-US" smtClean="0"/>
              <a:pPr/>
              <a:t>16</a:t>
            </a:fld>
            <a:endParaRPr lang="en-US"/>
          </a:p>
        </p:txBody>
      </p:sp>
      <p:sp>
        <p:nvSpPr>
          <p:cNvPr id="4" name="Title 3"/>
          <p:cNvSpPr>
            <a:spLocks noGrp="1"/>
          </p:cNvSpPr>
          <p:nvPr>
            <p:ph type="title"/>
          </p:nvPr>
        </p:nvSpPr>
        <p:spPr/>
        <p:txBody>
          <a:bodyPr/>
          <a:lstStyle/>
          <a:p>
            <a:r>
              <a:rPr lang="en-US" dirty="0" smtClean="0"/>
              <a:t>Examples of Level 4</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Independently follows-up on actions and improvements that impact the immediate work unit; establishes and maintains strong relationships with employees and/or clients; understands their priorities; balances their interests with organizational demands and requirements; effectively communicates necessary actions to them and employee/customer satisfaction is conveyed; and</a:t>
            </a:r>
          </a:p>
          <a:p>
            <a:r>
              <a:rPr lang="en-US" dirty="0" smtClean="0"/>
              <a:t>When serving on teams and workgroups, contributes substantively and completely according to standards identified in the plan.</a:t>
            </a:r>
            <a:endParaRPr lang="en-US" dirty="0"/>
          </a:p>
        </p:txBody>
      </p:sp>
      <p:sp>
        <p:nvSpPr>
          <p:cNvPr id="3" name="Slide Number Placeholder 2"/>
          <p:cNvSpPr>
            <a:spLocks noGrp="1"/>
          </p:cNvSpPr>
          <p:nvPr>
            <p:ph type="sldNum" sz="quarter" idx="12"/>
          </p:nvPr>
        </p:nvSpPr>
        <p:spPr/>
        <p:txBody>
          <a:bodyPr/>
          <a:lstStyle/>
          <a:p>
            <a:fld id="{BBD0EE2F-8362-42E7-BD1F-E61B1AE7E2AB}" type="slidenum">
              <a:rPr lang="en-US" smtClean="0"/>
              <a:pPr/>
              <a:t>17</a:t>
            </a:fld>
            <a:endParaRPr lang="en-US"/>
          </a:p>
        </p:txBody>
      </p:sp>
      <p:sp>
        <p:nvSpPr>
          <p:cNvPr id="4" name="Title 3"/>
          <p:cNvSpPr>
            <a:spLocks noGrp="1"/>
          </p:cNvSpPr>
          <p:nvPr>
            <p:ph type="title"/>
          </p:nvPr>
        </p:nvSpPr>
        <p:spPr/>
        <p:txBody>
          <a:bodyPr/>
          <a:lstStyle/>
          <a:p>
            <a:r>
              <a:rPr lang="en-US" dirty="0" smtClean="0"/>
              <a:t>Level 4 Examples - Continued</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Consistently meets performance requirements.  Work is solid and dependable; customers are satisfied with program results.  The employee successfully resolves operational challenges without higher-level intervention.  The employee consistently demonstrates integrity and accountability in achieving HHS/IHS program and management goals.  Employee conducts follow-up actions based on performance information available to him/her.  Employee seizes opportunities to improve business results and include employee and customer perspectives.</a:t>
            </a:r>
          </a:p>
        </p:txBody>
      </p:sp>
      <p:sp>
        <p:nvSpPr>
          <p:cNvPr id="2" name="Title 1"/>
          <p:cNvSpPr>
            <a:spLocks noGrp="1"/>
          </p:cNvSpPr>
          <p:nvPr>
            <p:ph type="title"/>
          </p:nvPr>
        </p:nvSpPr>
        <p:spPr/>
        <p:txBody>
          <a:bodyPr>
            <a:normAutofit fontScale="90000"/>
          </a:bodyPr>
          <a:lstStyle/>
          <a:p>
            <a:pPr algn="ctr"/>
            <a:r>
              <a:rPr lang="en-US" dirty="0" smtClean="0"/>
              <a:t>Levels of Performance- Level 3 Achieved Expected Results (AE) </a:t>
            </a:r>
            <a:endParaRPr lang="en-US" dirty="0"/>
          </a:p>
        </p:txBody>
      </p:sp>
      <p:sp>
        <p:nvSpPr>
          <p:cNvPr id="4" name="Slide Number Placeholder 3"/>
          <p:cNvSpPr>
            <a:spLocks noGrp="1"/>
          </p:cNvSpPr>
          <p:nvPr>
            <p:ph type="sldNum" sz="quarter" idx="12"/>
          </p:nvPr>
        </p:nvSpPr>
        <p:spPr/>
        <p:txBody>
          <a:bodyPr/>
          <a:lstStyle/>
          <a:p>
            <a:fld id="{BBD0EE2F-8362-42E7-BD1F-E61B1AE7E2AB}"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Acquires new skills and knowledge to meet assignment requirements;</a:t>
            </a:r>
          </a:p>
          <a:p>
            <a:r>
              <a:rPr lang="en-US" dirty="0" smtClean="0"/>
              <a:t>Resolves operational challenges and problems without assistance from higher-level staff; (Comparison to Level 4 – which is defined as non-routine, further described -  some may be complex or sensitive)</a:t>
            </a:r>
          </a:p>
          <a:p>
            <a:r>
              <a:rPr lang="en-US" dirty="0" smtClean="0"/>
              <a:t>Demonstrates ethics, integrity and accountability to achieve HHS and IHS goals</a:t>
            </a:r>
            <a:r>
              <a:rPr lang="en-US" dirty="0" smtClean="0"/>
              <a:t>;</a:t>
            </a:r>
            <a:endParaRPr lang="en-US" dirty="0"/>
          </a:p>
        </p:txBody>
      </p:sp>
      <p:sp>
        <p:nvSpPr>
          <p:cNvPr id="3" name="Slide Number Placeholder 2"/>
          <p:cNvSpPr>
            <a:spLocks noGrp="1"/>
          </p:cNvSpPr>
          <p:nvPr>
            <p:ph type="sldNum" sz="quarter" idx="12"/>
          </p:nvPr>
        </p:nvSpPr>
        <p:spPr/>
        <p:txBody>
          <a:bodyPr/>
          <a:lstStyle/>
          <a:p>
            <a:fld id="{BBD0EE2F-8362-42E7-BD1F-E61B1AE7E2AB}" type="slidenum">
              <a:rPr lang="en-US" smtClean="0"/>
              <a:pPr/>
              <a:t>19</a:t>
            </a:fld>
            <a:endParaRPr lang="en-US"/>
          </a:p>
        </p:txBody>
      </p:sp>
      <p:sp>
        <p:nvSpPr>
          <p:cNvPr id="4" name="Title 3"/>
          <p:cNvSpPr>
            <a:spLocks noGrp="1"/>
          </p:cNvSpPr>
          <p:nvPr>
            <p:ph type="title"/>
          </p:nvPr>
        </p:nvSpPr>
        <p:spPr/>
        <p:txBody>
          <a:bodyPr/>
          <a:lstStyle/>
          <a:p>
            <a:r>
              <a:rPr lang="en-US" dirty="0" smtClean="0"/>
              <a:t>Examples of Level 3</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systematic process by which management involves its employees, as individuals and as team members, to improve organizational effectiveness in the accomplishment of the IHS mission and goals.</a:t>
            </a:r>
            <a:endParaRPr lang="en-US" dirty="0"/>
          </a:p>
        </p:txBody>
      </p:sp>
      <p:sp>
        <p:nvSpPr>
          <p:cNvPr id="3" name="Title 2"/>
          <p:cNvSpPr>
            <a:spLocks noGrp="1"/>
          </p:cNvSpPr>
          <p:nvPr>
            <p:ph type="title"/>
          </p:nvPr>
        </p:nvSpPr>
        <p:spPr/>
        <p:txBody>
          <a:bodyPr>
            <a:normAutofit fontScale="90000"/>
          </a:bodyPr>
          <a:lstStyle/>
          <a:p>
            <a:r>
              <a:rPr lang="en-US" dirty="0" smtClean="0"/>
              <a:t>What is Performance Management?</a:t>
            </a:r>
            <a:endParaRPr lang="en-US" dirty="0"/>
          </a:p>
        </p:txBody>
      </p:sp>
      <p:sp>
        <p:nvSpPr>
          <p:cNvPr id="4" name="Slide Number Placeholder 3"/>
          <p:cNvSpPr>
            <a:spLocks noGrp="1"/>
          </p:cNvSpPr>
          <p:nvPr>
            <p:ph type="sldNum" sz="quarter" idx="12"/>
          </p:nvPr>
        </p:nvSpPr>
        <p:spPr/>
        <p:txBody>
          <a:bodyPr/>
          <a:lstStyle/>
          <a:p>
            <a:fld id="{BBD0EE2F-8362-42E7-BD1F-E61B1AE7E2AB}"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09800"/>
            <a:ext cx="8305800" cy="3797491"/>
          </a:xfrm>
        </p:spPr>
        <p:txBody>
          <a:bodyPr>
            <a:normAutofit fontScale="92500" lnSpcReduction="10000"/>
          </a:bodyPr>
          <a:lstStyle/>
          <a:p>
            <a:r>
              <a:rPr lang="en-US" dirty="0" smtClean="0"/>
              <a:t>Marginally acceptable; needs improvement; occasionally does not meet Level 3 – Achieved Expected Results (AE) performance requirements.  The employee has difficulties in meeting expectations.  Actions taken by the employee are sometimes inappropriate or marginally effective.  They do not significantly contribute to any positive results achieved.  This is the minimum level of acceptable performance for retention on the job.  Improvement is necessary.</a:t>
            </a:r>
            <a:endParaRPr lang="en-US" dirty="0"/>
          </a:p>
        </p:txBody>
      </p:sp>
      <p:sp>
        <p:nvSpPr>
          <p:cNvPr id="2" name="Title 1"/>
          <p:cNvSpPr>
            <a:spLocks noGrp="1"/>
          </p:cNvSpPr>
          <p:nvPr>
            <p:ph type="title"/>
          </p:nvPr>
        </p:nvSpPr>
        <p:spPr>
          <a:xfrm>
            <a:off x="457200" y="274638"/>
            <a:ext cx="8229600" cy="1782762"/>
          </a:xfrm>
        </p:spPr>
        <p:txBody>
          <a:bodyPr>
            <a:normAutofit fontScale="90000"/>
          </a:bodyPr>
          <a:lstStyle/>
          <a:p>
            <a:pPr algn="ctr"/>
            <a:r>
              <a:rPr lang="en-US" dirty="0" smtClean="0"/>
              <a:t>Levels of Performance- Level 2</a:t>
            </a:r>
            <a:br>
              <a:rPr lang="en-US" dirty="0" smtClean="0"/>
            </a:br>
            <a:r>
              <a:rPr lang="en-US" dirty="0" smtClean="0"/>
              <a:t>Partially Achieved Expected Results</a:t>
            </a:r>
            <a:br>
              <a:rPr lang="en-US" dirty="0" smtClean="0"/>
            </a:br>
            <a:r>
              <a:rPr lang="en-US" dirty="0" smtClean="0"/>
              <a:t>(PA)  </a:t>
            </a:r>
            <a:endParaRPr lang="en-US" dirty="0"/>
          </a:p>
        </p:txBody>
      </p:sp>
      <p:sp>
        <p:nvSpPr>
          <p:cNvPr id="4" name="Slide Number Placeholder 3"/>
          <p:cNvSpPr>
            <a:spLocks noGrp="1"/>
          </p:cNvSpPr>
          <p:nvPr>
            <p:ph type="sldNum" sz="quarter" idx="12"/>
          </p:nvPr>
        </p:nvSpPr>
        <p:spPr/>
        <p:txBody>
          <a:bodyPr/>
          <a:lstStyle/>
          <a:p>
            <a:fld id="{BBD0EE2F-8362-42E7-BD1F-E61B1AE7E2AB}"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1"/>
            <a:r>
              <a:rPr lang="en-US" dirty="0" smtClean="0"/>
              <a:t>Occasionally fails to meet assigned deadlines; </a:t>
            </a:r>
          </a:p>
          <a:p>
            <a:pPr lvl="1"/>
            <a:r>
              <a:rPr lang="en-US" dirty="0" smtClean="0"/>
              <a:t>Work assignments occasionally require major revisions; </a:t>
            </a:r>
          </a:p>
          <a:p>
            <a:pPr lvl="1"/>
            <a:r>
              <a:rPr lang="en-US" dirty="0" smtClean="0"/>
              <a:t>Does not consistently apply technical knowledge to completion of work assignment; </a:t>
            </a:r>
          </a:p>
          <a:p>
            <a:pPr lvl="1"/>
            <a:r>
              <a:rPr lang="en-US" dirty="0" smtClean="0"/>
              <a:t>Occasionally fails to adhere to required procedures, instructions, and/or formats in completing work assignments; </a:t>
            </a:r>
          </a:p>
          <a:p>
            <a:pPr lvl="1"/>
            <a:r>
              <a:rPr lang="en-US" dirty="0" smtClean="0"/>
              <a:t>Occasionally fails to adapt to changes in priorities, procedures, or program direction; and/or </a:t>
            </a:r>
          </a:p>
          <a:p>
            <a:pPr lvl="1"/>
            <a:r>
              <a:rPr lang="en-US" dirty="0" smtClean="0"/>
              <a:t>The employee's impact on program performance, productivity, morale, organizational effectiveness and/or customer satisfaction needs improvement</a:t>
            </a:r>
            <a:r>
              <a:rPr lang="en-US" dirty="0" smtClean="0"/>
              <a:t>.</a:t>
            </a:r>
            <a:endParaRPr lang="en-US" dirty="0"/>
          </a:p>
        </p:txBody>
      </p:sp>
      <p:sp>
        <p:nvSpPr>
          <p:cNvPr id="3" name="Slide Number Placeholder 2"/>
          <p:cNvSpPr>
            <a:spLocks noGrp="1"/>
          </p:cNvSpPr>
          <p:nvPr>
            <p:ph type="sldNum" sz="quarter" idx="12"/>
          </p:nvPr>
        </p:nvSpPr>
        <p:spPr/>
        <p:txBody>
          <a:bodyPr/>
          <a:lstStyle/>
          <a:p>
            <a:fld id="{BBD0EE2F-8362-42E7-BD1F-E61B1AE7E2AB}" type="slidenum">
              <a:rPr lang="en-US" smtClean="0"/>
              <a:pPr/>
              <a:t>21</a:t>
            </a:fld>
            <a:endParaRPr lang="en-US"/>
          </a:p>
        </p:txBody>
      </p:sp>
      <p:sp>
        <p:nvSpPr>
          <p:cNvPr id="4" name="Title 3"/>
          <p:cNvSpPr>
            <a:spLocks noGrp="1"/>
          </p:cNvSpPr>
          <p:nvPr>
            <p:ph type="title"/>
          </p:nvPr>
        </p:nvSpPr>
        <p:spPr/>
        <p:txBody>
          <a:bodyPr/>
          <a:lstStyle/>
          <a:p>
            <a:r>
              <a:rPr lang="en-US" dirty="0" smtClean="0"/>
              <a:t>Examples of Level 2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0"/>
            <a:ext cx="8305800" cy="3492691"/>
          </a:xfrm>
        </p:spPr>
        <p:txBody>
          <a:bodyPr>
            <a:normAutofit lnSpcReduction="10000"/>
          </a:bodyPr>
          <a:lstStyle/>
          <a:p>
            <a:r>
              <a:rPr lang="en-US" dirty="0" smtClean="0"/>
              <a:t>Undeniably unacceptable performance; consistently does not meet Level 3 – AE performance requirements.  Repeat observations of performance indicate negative consequences in key outcomes (e.g., quality, timeliness, results, customer satisfaction, etc.) as described in the annual performance plan.  The employee fails to meet expectations.  Improvement is essential for job retention.</a:t>
            </a:r>
            <a:endParaRPr lang="en-US" dirty="0"/>
          </a:p>
        </p:txBody>
      </p:sp>
      <p:sp>
        <p:nvSpPr>
          <p:cNvPr id="2" name="Title 1"/>
          <p:cNvSpPr>
            <a:spLocks noGrp="1"/>
          </p:cNvSpPr>
          <p:nvPr>
            <p:ph type="title"/>
          </p:nvPr>
        </p:nvSpPr>
        <p:spPr>
          <a:xfrm>
            <a:off x="381000" y="274638"/>
            <a:ext cx="8305800" cy="1782762"/>
          </a:xfrm>
        </p:spPr>
        <p:txBody>
          <a:bodyPr>
            <a:normAutofit fontScale="90000"/>
          </a:bodyPr>
          <a:lstStyle/>
          <a:p>
            <a:pPr algn="ctr"/>
            <a:r>
              <a:rPr lang="en-US" dirty="0" smtClean="0"/>
              <a:t>Levels of Performance – Level 1</a:t>
            </a:r>
            <a:br>
              <a:rPr lang="en-US" dirty="0" smtClean="0"/>
            </a:br>
            <a:r>
              <a:rPr lang="en-US" dirty="0" smtClean="0"/>
              <a:t>Achieved Unsatisfactory Results (UR) </a:t>
            </a:r>
            <a:endParaRPr lang="en-US" dirty="0"/>
          </a:p>
        </p:txBody>
      </p:sp>
      <p:sp>
        <p:nvSpPr>
          <p:cNvPr id="4" name="Slide Number Placeholder 3"/>
          <p:cNvSpPr>
            <a:spLocks noGrp="1"/>
          </p:cNvSpPr>
          <p:nvPr>
            <p:ph type="sldNum" sz="quarter" idx="12"/>
          </p:nvPr>
        </p:nvSpPr>
        <p:spPr/>
        <p:txBody>
          <a:bodyPr/>
          <a:lstStyle/>
          <a:p>
            <a:fld id="{BBD0EE2F-8362-42E7-BD1F-E61B1AE7E2AB}"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dirty="0" smtClean="0"/>
              <a:t>Consistently fails to meet assigned deadlines; </a:t>
            </a:r>
          </a:p>
          <a:p>
            <a:pPr lvl="1"/>
            <a:r>
              <a:rPr lang="en-US" dirty="0" smtClean="0"/>
              <a:t>Work assignments often require major revisions; </a:t>
            </a:r>
          </a:p>
          <a:p>
            <a:pPr lvl="1"/>
            <a:r>
              <a:rPr lang="en-US" dirty="0" smtClean="0"/>
              <a:t>Fails to apply adequate technical knowledge to completion of work assignments; </a:t>
            </a:r>
          </a:p>
          <a:p>
            <a:pPr lvl="1"/>
            <a:r>
              <a:rPr lang="en-US" dirty="0" smtClean="0"/>
              <a:t>Frequently fails to adhere to required procedures, instructions, and/or formats in completing work assignments; and/or </a:t>
            </a:r>
          </a:p>
          <a:p>
            <a:pPr lvl="1"/>
            <a:r>
              <a:rPr lang="en-US" dirty="0" smtClean="0"/>
              <a:t>Frequently fails to adapt to changes in priorities, procedures, or program direction</a:t>
            </a:r>
            <a:r>
              <a:rPr lang="en-US" dirty="0" smtClean="0"/>
              <a:t>.</a:t>
            </a:r>
            <a:endParaRPr lang="en-US" dirty="0"/>
          </a:p>
        </p:txBody>
      </p:sp>
      <p:sp>
        <p:nvSpPr>
          <p:cNvPr id="3" name="Slide Number Placeholder 2"/>
          <p:cNvSpPr>
            <a:spLocks noGrp="1"/>
          </p:cNvSpPr>
          <p:nvPr>
            <p:ph type="sldNum" sz="quarter" idx="12"/>
          </p:nvPr>
        </p:nvSpPr>
        <p:spPr/>
        <p:txBody>
          <a:bodyPr/>
          <a:lstStyle/>
          <a:p>
            <a:fld id="{BBD0EE2F-8362-42E7-BD1F-E61B1AE7E2AB}" type="slidenum">
              <a:rPr lang="en-US" smtClean="0"/>
              <a:pPr/>
              <a:t>23</a:t>
            </a:fld>
            <a:endParaRPr lang="en-US"/>
          </a:p>
        </p:txBody>
      </p:sp>
      <p:sp>
        <p:nvSpPr>
          <p:cNvPr id="4" name="Title 3"/>
          <p:cNvSpPr>
            <a:spLocks noGrp="1"/>
          </p:cNvSpPr>
          <p:nvPr>
            <p:ph type="title"/>
          </p:nvPr>
        </p:nvSpPr>
        <p:spPr/>
        <p:txBody>
          <a:bodyPr/>
          <a:lstStyle/>
          <a:p>
            <a:r>
              <a:rPr lang="en-US" dirty="0" smtClean="0"/>
              <a:t>Examples of Level 1</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PMAP Development:</a:t>
            </a:r>
          </a:p>
          <a:p>
            <a:pPr lvl="1"/>
            <a:r>
              <a:rPr lang="en-US" dirty="0" smtClean="0"/>
              <a:t>Employee  participation into the development of his/her performance plan is encouraged.    </a:t>
            </a:r>
          </a:p>
          <a:p>
            <a:pPr lvl="2"/>
            <a:r>
              <a:rPr lang="en-US" dirty="0" smtClean="0"/>
              <a:t> includes raising the issue of the accuracy of their position description.</a:t>
            </a:r>
          </a:p>
          <a:p>
            <a:pPr lvl="1"/>
            <a:r>
              <a:rPr lang="en-US" dirty="0" smtClean="0"/>
              <a:t>The Rating Official has final authority for establishing the plan – including it’s contents. </a:t>
            </a:r>
          </a:p>
          <a:p>
            <a:pPr lvl="1"/>
            <a:r>
              <a:rPr lang="en-US" dirty="0" smtClean="0"/>
              <a:t>Complete the Employee Performance Plan by establishing the elements, standards and activities – at Level 3 Achieved Expected Results Level.</a:t>
            </a:r>
          </a:p>
          <a:p>
            <a:pPr lvl="1"/>
            <a:endParaRPr lang="en-US" dirty="0" smtClean="0"/>
          </a:p>
          <a:p>
            <a:r>
              <a:rPr lang="en-US" dirty="0" smtClean="0"/>
              <a:t>PMAP  Implementation:</a:t>
            </a:r>
          </a:p>
          <a:p>
            <a:pPr lvl="1"/>
            <a:r>
              <a:rPr lang="en-US" dirty="0" smtClean="0"/>
              <a:t>Plan for Implementation - Set up a meeting to discuss and review the plan and performance expectations.</a:t>
            </a:r>
          </a:p>
          <a:p>
            <a:pPr lvl="1"/>
            <a:r>
              <a:rPr lang="en-US" dirty="0" smtClean="0"/>
              <a:t>Bargaining Unit employees covered by LIUNA – have two (2) workdays to review evaluation documents prior to signing</a:t>
            </a:r>
            <a:r>
              <a:rPr lang="en-US" dirty="0" smtClean="0"/>
              <a:t>.</a:t>
            </a:r>
            <a:endParaRPr lang="en-US" dirty="0"/>
          </a:p>
        </p:txBody>
      </p:sp>
      <p:sp>
        <p:nvSpPr>
          <p:cNvPr id="3" name="Slide Number Placeholder 2"/>
          <p:cNvSpPr>
            <a:spLocks noGrp="1"/>
          </p:cNvSpPr>
          <p:nvPr>
            <p:ph type="sldNum" sz="quarter" idx="12"/>
          </p:nvPr>
        </p:nvSpPr>
        <p:spPr/>
        <p:txBody>
          <a:bodyPr/>
          <a:lstStyle/>
          <a:p>
            <a:fld id="{BBD0EE2F-8362-42E7-BD1F-E61B1AE7E2AB}" type="slidenum">
              <a:rPr lang="en-US" smtClean="0"/>
              <a:pPr/>
              <a:t>24</a:t>
            </a:fld>
            <a:endParaRPr lang="en-US"/>
          </a:p>
        </p:txBody>
      </p:sp>
      <p:sp>
        <p:nvSpPr>
          <p:cNvPr id="4" name="Title 3"/>
          <p:cNvSpPr>
            <a:spLocks noGrp="1"/>
          </p:cNvSpPr>
          <p:nvPr>
            <p:ph type="title"/>
          </p:nvPr>
        </p:nvSpPr>
        <p:spPr/>
        <p:txBody>
          <a:bodyPr/>
          <a:lstStyle/>
          <a:p>
            <a:r>
              <a:rPr lang="en-US" dirty="0" smtClean="0"/>
              <a:t>PMAP Implementation</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PMAP Implementation:</a:t>
            </a:r>
          </a:p>
          <a:p>
            <a:pPr lvl="1"/>
            <a:r>
              <a:rPr lang="en-US" dirty="0" smtClean="0"/>
              <a:t>Signatures:</a:t>
            </a:r>
          </a:p>
          <a:p>
            <a:pPr lvl="2"/>
            <a:r>
              <a:rPr lang="en-US" dirty="0" smtClean="0"/>
              <a:t>Employee will be requested to sign PMAP. </a:t>
            </a:r>
          </a:p>
          <a:p>
            <a:pPr lvl="3"/>
            <a:r>
              <a:rPr lang="en-US" dirty="0" smtClean="0"/>
              <a:t>If employee declines to sign the PMAP, Rating Official annotates on HHS-704B “Employee declined to sign”, initials and dates the form. </a:t>
            </a:r>
          </a:p>
          <a:p>
            <a:pPr lvl="3"/>
            <a:r>
              <a:rPr lang="en-US" dirty="0" smtClean="0"/>
              <a:t>Employees will not be required to back date PMAP documents. </a:t>
            </a:r>
          </a:p>
          <a:p>
            <a:pPr lvl="2"/>
            <a:r>
              <a:rPr lang="en-US" dirty="0" smtClean="0"/>
              <a:t>Supervisor Signs</a:t>
            </a:r>
          </a:p>
          <a:p>
            <a:pPr lvl="3">
              <a:buNone/>
            </a:pPr>
            <a:endParaRPr lang="en-US" dirty="0" smtClean="0"/>
          </a:p>
          <a:p>
            <a:pPr lvl="1"/>
            <a:r>
              <a:rPr lang="en-US" dirty="0" smtClean="0"/>
              <a:t>Plan is effective upon signature</a:t>
            </a:r>
          </a:p>
          <a:p>
            <a:pPr lvl="1"/>
            <a:endParaRPr lang="en-US" dirty="0" smtClean="0"/>
          </a:p>
          <a:p>
            <a:pPr lvl="1"/>
            <a:r>
              <a:rPr lang="en-US" dirty="0" smtClean="0"/>
              <a:t>Employee is provided with a copy of the newly implemented PMAP while original PMAP is retained by Rating Official.   </a:t>
            </a:r>
            <a:endParaRPr lang="en-US" dirty="0"/>
          </a:p>
        </p:txBody>
      </p:sp>
      <p:sp>
        <p:nvSpPr>
          <p:cNvPr id="3" name="Slide Number Placeholder 2"/>
          <p:cNvSpPr>
            <a:spLocks noGrp="1"/>
          </p:cNvSpPr>
          <p:nvPr>
            <p:ph type="sldNum" sz="quarter" idx="12"/>
          </p:nvPr>
        </p:nvSpPr>
        <p:spPr/>
        <p:txBody>
          <a:bodyPr/>
          <a:lstStyle/>
          <a:p>
            <a:fld id="{BBD0EE2F-8362-42E7-BD1F-E61B1AE7E2AB}" type="slidenum">
              <a:rPr lang="en-US" smtClean="0"/>
              <a:pPr/>
              <a:t>25</a:t>
            </a:fld>
            <a:endParaRPr lang="en-US"/>
          </a:p>
        </p:txBody>
      </p:sp>
      <p:sp>
        <p:nvSpPr>
          <p:cNvPr id="4" name="Title 3"/>
          <p:cNvSpPr>
            <a:spLocks noGrp="1"/>
          </p:cNvSpPr>
          <p:nvPr>
            <p:ph type="title"/>
          </p:nvPr>
        </p:nvSpPr>
        <p:spPr/>
        <p:txBody>
          <a:bodyPr/>
          <a:lstStyle/>
          <a:p>
            <a:r>
              <a:rPr lang="en-US" dirty="0" smtClean="0"/>
              <a:t>Implementation continued</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Progress Reviews:</a:t>
            </a:r>
          </a:p>
          <a:p>
            <a:pPr lvl="1"/>
            <a:r>
              <a:rPr lang="en-US" dirty="0" smtClean="0"/>
              <a:t>Minimum of one formal mid-year progress review, however, continuous feedback is the best method.</a:t>
            </a:r>
          </a:p>
          <a:p>
            <a:pPr lvl="1"/>
            <a:r>
              <a:rPr lang="en-US" dirty="0" smtClean="0"/>
              <a:t>Provides for interim assessment of performance AND provides an opportunity for supervisors to discuss and document evolving priorities or other changes impacting employee work assignments.</a:t>
            </a:r>
          </a:p>
          <a:p>
            <a:pPr lvl="1"/>
            <a:r>
              <a:rPr lang="en-US" dirty="0" smtClean="0"/>
              <a:t>No ratings assigned for progress reviews.</a:t>
            </a:r>
          </a:p>
          <a:p>
            <a:pPr lvl="1"/>
            <a:r>
              <a:rPr lang="en-US" dirty="0" smtClean="0"/>
              <a:t>No written narrative required unless performance is less than AE – Level 3.</a:t>
            </a:r>
          </a:p>
          <a:p>
            <a:pPr lvl="2"/>
            <a:r>
              <a:rPr lang="en-US" dirty="0" smtClean="0"/>
              <a:t>If required – written narrative is made under Part IV of the Performance Plan</a:t>
            </a:r>
            <a:r>
              <a:rPr lang="en-US" dirty="0" smtClean="0"/>
              <a:t>.</a:t>
            </a:r>
            <a:endParaRPr lang="en-US" dirty="0" smtClean="0"/>
          </a:p>
        </p:txBody>
      </p:sp>
      <p:sp>
        <p:nvSpPr>
          <p:cNvPr id="2" name="Title 1"/>
          <p:cNvSpPr>
            <a:spLocks noGrp="1"/>
          </p:cNvSpPr>
          <p:nvPr>
            <p:ph type="title"/>
          </p:nvPr>
        </p:nvSpPr>
        <p:spPr/>
        <p:txBody>
          <a:bodyPr/>
          <a:lstStyle/>
          <a:p>
            <a:r>
              <a:rPr lang="en-US" dirty="0" smtClean="0"/>
              <a:t>Monitoring Performance</a:t>
            </a:r>
            <a:endParaRPr lang="en-US" dirty="0"/>
          </a:p>
        </p:txBody>
      </p:sp>
      <p:sp>
        <p:nvSpPr>
          <p:cNvPr id="4" name="Slide Number Placeholder 3"/>
          <p:cNvSpPr>
            <a:spLocks noGrp="1"/>
          </p:cNvSpPr>
          <p:nvPr>
            <p:ph type="sldNum" sz="quarter" idx="12"/>
          </p:nvPr>
        </p:nvSpPr>
        <p:spPr/>
        <p:txBody>
          <a:bodyPr/>
          <a:lstStyle/>
          <a:p>
            <a:fld id="{BBD0EE2F-8362-42E7-BD1F-E61B1AE7E2AB}"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788091"/>
          </a:xfrm>
        </p:spPr>
        <p:txBody>
          <a:bodyPr>
            <a:normAutofit fontScale="70000" lnSpcReduction="20000"/>
          </a:bodyPr>
          <a:lstStyle/>
          <a:p>
            <a:r>
              <a:rPr lang="en-US" dirty="0" smtClean="0"/>
              <a:t>Assistance can be provided for employees performing at AE or higher.  Employees may seek to improve or enhance their performance.  </a:t>
            </a:r>
          </a:p>
          <a:p>
            <a:pPr lvl="1"/>
            <a:endParaRPr lang="en-US" dirty="0" smtClean="0"/>
          </a:p>
          <a:p>
            <a:r>
              <a:rPr lang="en-US" dirty="0" smtClean="0"/>
              <a:t>*Employee’s performance at Partially Achieved Level:</a:t>
            </a:r>
          </a:p>
          <a:p>
            <a:pPr lvl="1"/>
            <a:r>
              <a:rPr lang="en-US" dirty="0" smtClean="0"/>
              <a:t>Provide written documentation, including identifying specific deficiencies and steps needed to bring performance to the AE Results level.  </a:t>
            </a:r>
          </a:p>
          <a:p>
            <a:pPr lvl="1"/>
            <a:endParaRPr lang="en-US" dirty="0" smtClean="0"/>
          </a:p>
          <a:p>
            <a:r>
              <a:rPr lang="en-US" dirty="0" smtClean="0"/>
              <a:t>*Actions required if employee’s performance is determined to be at unsatisfactory results (UR) level – at </a:t>
            </a:r>
            <a:r>
              <a:rPr lang="en-US" b="1" u="sng" dirty="0" smtClean="0"/>
              <a:t>ANY</a:t>
            </a:r>
            <a:r>
              <a:rPr lang="en-US" dirty="0" smtClean="0"/>
              <a:t> time during the rating period;</a:t>
            </a:r>
          </a:p>
          <a:p>
            <a:pPr lvl="1"/>
            <a:r>
              <a:rPr lang="en-US" dirty="0" smtClean="0"/>
              <a:t>Supervisor will provide assistance to help the employee improve performance to a Partially Achieved Expected Results level.  At a minimum:</a:t>
            </a:r>
          </a:p>
          <a:p>
            <a:pPr lvl="2"/>
            <a:r>
              <a:rPr lang="en-US" dirty="0" smtClean="0"/>
              <a:t>Provide written notice to the employee of his or her failure to demonstrate acceptable performance and provide the employee an opportunity to demonstrate acceptable performance under a Performance Improvement Plan.  </a:t>
            </a:r>
          </a:p>
          <a:p>
            <a:pPr lvl="2"/>
            <a:endParaRPr lang="en-US" dirty="0" smtClean="0"/>
          </a:p>
          <a:p>
            <a:pPr lvl="2"/>
            <a:r>
              <a:rPr lang="en-US" dirty="0" smtClean="0"/>
              <a:t>*HR Assistance is required</a:t>
            </a:r>
            <a:r>
              <a:rPr lang="en-US" dirty="0" smtClean="0"/>
              <a:t>.</a:t>
            </a:r>
            <a:endParaRPr lang="en-US" dirty="0"/>
          </a:p>
        </p:txBody>
      </p:sp>
      <p:sp>
        <p:nvSpPr>
          <p:cNvPr id="2" name="Title 1"/>
          <p:cNvSpPr>
            <a:spLocks noGrp="1"/>
          </p:cNvSpPr>
          <p:nvPr>
            <p:ph type="title"/>
          </p:nvPr>
        </p:nvSpPr>
        <p:spPr/>
        <p:txBody>
          <a:bodyPr>
            <a:normAutofit/>
          </a:bodyPr>
          <a:lstStyle/>
          <a:p>
            <a:r>
              <a:rPr lang="en-US" dirty="0" smtClean="0"/>
              <a:t>Monitoring Performance - cont </a:t>
            </a:r>
            <a:endParaRPr lang="en-US" dirty="0"/>
          </a:p>
        </p:txBody>
      </p:sp>
      <p:sp>
        <p:nvSpPr>
          <p:cNvPr id="4" name="Slide Number Placeholder 3"/>
          <p:cNvSpPr>
            <a:spLocks noGrp="1"/>
          </p:cNvSpPr>
          <p:nvPr>
            <p:ph type="sldNum" sz="quarter" idx="12"/>
          </p:nvPr>
        </p:nvSpPr>
        <p:spPr/>
        <p:txBody>
          <a:bodyPr/>
          <a:lstStyle/>
          <a:p>
            <a:fld id="{BBD0EE2F-8362-42E7-BD1F-E61B1AE7E2AB}"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descr="Monitoring Peformance &#10;Evaluate performance via appropriate sources and information. (If PA or UR, consult with HR for appropriate action.) - Meet with employee for perfornace review. - Employee and Manager/Supervisor sign and date PMAP.  Employee receives a copy and manager retains original."/>
          <p:cNvGraphicFramePr>
            <a:graphicFrameLocks noGrp="1"/>
          </p:cNvGraphicFramePr>
          <p:nvPr>
            <p:ph idx="1"/>
            <p:extLst>
              <p:ext uri="{D42A27DB-BD31-4B8C-83A1-F6EECF244321}">
                <p14:modId xmlns:p14="http://schemas.microsoft.com/office/powerpoint/2010/main" val="3778004841"/>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t>Monitoring Performance</a:t>
            </a:r>
            <a:endParaRPr lang="en-US" dirty="0"/>
          </a:p>
        </p:txBody>
      </p:sp>
      <p:sp>
        <p:nvSpPr>
          <p:cNvPr id="4" name="Slide Number Placeholder 3"/>
          <p:cNvSpPr>
            <a:spLocks noGrp="1"/>
          </p:cNvSpPr>
          <p:nvPr>
            <p:ph type="sldNum" sz="quarter" idx="12"/>
          </p:nvPr>
        </p:nvSpPr>
        <p:spPr/>
        <p:txBody>
          <a:bodyPr/>
          <a:lstStyle/>
          <a:p>
            <a:fld id="{BBD0EE2F-8362-42E7-BD1F-E61B1AE7E2AB}"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Plans required to be in place at least 90 calendar days (signed by both the employee and the rating official) </a:t>
            </a:r>
          </a:p>
          <a:p>
            <a:r>
              <a:rPr lang="en-US" dirty="0" smtClean="0"/>
              <a:t>Normal performance period/year ends December 31.</a:t>
            </a:r>
          </a:p>
          <a:p>
            <a:r>
              <a:rPr lang="en-US" dirty="0" smtClean="0"/>
              <a:t>Narrative comments </a:t>
            </a:r>
            <a:r>
              <a:rPr lang="en-US" b="1" u="sng" dirty="0" smtClean="0"/>
              <a:t>required</a:t>
            </a:r>
            <a:r>
              <a:rPr lang="en-US" dirty="0" smtClean="0"/>
              <a:t> for all rating levels.</a:t>
            </a:r>
          </a:p>
          <a:p>
            <a:r>
              <a:rPr lang="en-US" dirty="0" smtClean="0"/>
              <a:t>Second level of review </a:t>
            </a:r>
            <a:r>
              <a:rPr lang="en-US" b="1" u="sng" dirty="0" smtClean="0"/>
              <a:t>required</a:t>
            </a:r>
            <a:r>
              <a:rPr lang="en-US" dirty="0" smtClean="0"/>
              <a:t> </a:t>
            </a:r>
            <a:r>
              <a:rPr lang="en-US" i="1" dirty="0" smtClean="0"/>
              <a:t>before  </a:t>
            </a:r>
            <a:r>
              <a:rPr lang="en-US" dirty="0" smtClean="0"/>
              <a:t>it is presented to employee.</a:t>
            </a:r>
          </a:p>
          <a:p>
            <a:r>
              <a:rPr lang="en-US" dirty="0" smtClean="0"/>
              <a:t>Between January 1 and February 15 –rating of record will be completed and discussed with employee.  </a:t>
            </a:r>
          </a:p>
        </p:txBody>
      </p:sp>
      <p:sp>
        <p:nvSpPr>
          <p:cNvPr id="2" name="Title 1"/>
          <p:cNvSpPr>
            <a:spLocks noGrp="1"/>
          </p:cNvSpPr>
          <p:nvPr>
            <p:ph type="title"/>
          </p:nvPr>
        </p:nvSpPr>
        <p:spPr/>
        <p:txBody>
          <a:bodyPr>
            <a:normAutofit fontScale="90000"/>
          </a:bodyPr>
          <a:lstStyle/>
          <a:p>
            <a:r>
              <a:rPr lang="en-US" dirty="0" smtClean="0"/>
              <a:t>Rating Performance – End of Appraisal Period</a:t>
            </a:r>
            <a:endParaRPr lang="en-US" dirty="0"/>
          </a:p>
        </p:txBody>
      </p:sp>
      <p:sp>
        <p:nvSpPr>
          <p:cNvPr id="4" name="Slide Number Placeholder 3"/>
          <p:cNvSpPr>
            <a:spLocks noGrp="1"/>
          </p:cNvSpPr>
          <p:nvPr>
            <p:ph type="sldNum" sz="quarter" idx="12"/>
          </p:nvPr>
        </p:nvSpPr>
        <p:spPr/>
        <p:txBody>
          <a:bodyPr/>
          <a:lstStyle/>
          <a:p>
            <a:fld id="{BBD0EE2F-8362-42E7-BD1F-E61B1AE7E2AB}"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0" lvl="1" indent="-256032">
              <a:spcBef>
                <a:spcPts val="400"/>
              </a:spcBef>
              <a:buSzPct val="68000"/>
              <a:buFont typeface="Wingdings 3"/>
              <a:buChar char=""/>
            </a:pPr>
            <a:r>
              <a:rPr lang="en-US" dirty="0" smtClean="0"/>
              <a:t>Enables managers and supervisors to:</a:t>
            </a:r>
          </a:p>
          <a:p>
            <a:pPr lvl="1"/>
            <a:r>
              <a:rPr lang="en-US" dirty="0" smtClean="0"/>
              <a:t>Communicate/clarify organizational goals/objectives to employees;</a:t>
            </a:r>
          </a:p>
          <a:p>
            <a:pPr lvl="1"/>
            <a:r>
              <a:rPr lang="en-US" dirty="0" smtClean="0"/>
              <a:t>Promote individual and/or team accountability for accomplishing organizational goals;</a:t>
            </a:r>
          </a:p>
          <a:p>
            <a:pPr lvl="1"/>
            <a:r>
              <a:rPr lang="en-US" dirty="0" smtClean="0"/>
              <a:t>Effectively address the training and developmental needs for employees;</a:t>
            </a:r>
          </a:p>
          <a:p>
            <a:pPr lvl="1"/>
            <a:r>
              <a:rPr lang="en-US" dirty="0" smtClean="0"/>
              <a:t>Monitor progress and provide formal feedback to employees;</a:t>
            </a:r>
          </a:p>
          <a:p>
            <a:pPr lvl="1"/>
            <a:r>
              <a:rPr lang="en-US" dirty="0" smtClean="0"/>
              <a:t>Use appropriate measures of performance as the basis for recognizing and rewarding individual accomplishments</a:t>
            </a:r>
            <a:r>
              <a:rPr lang="en-US" dirty="0" smtClean="0"/>
              <a:t>;</a:t>
            </a:r>
            <a:endParaRPr lang="en-US" dirty="0"/>
          </a:p>
        </p:txBody>
      </p:sp>
      <p:sp>
        <p:nvSpPr>
          <p:cNvPr id="2" name="Title 1"/>
          <p:cNvSpPr>
            <a:spLocks noGrp="1"/>
          </p:cNvSpPr>
          <p:nvPr>
            <p:ph type="title"/>
          </p:nvPr>
        </p:nvSpPr>
        <p:spPr/>
        <p:txBody>
          <a:bodyPr>
            <a:normAutofit fontScale="90000"/>
          </a:bodyPr>
          <a:lstStyle/>
          <a:p>
            <a:r>
              <a:rPr lang="en-US" dirty="0" smtClean="0"/>
              <a:t>Performance Management….</a:t>
            </a:r>
            <a:br>
              <a:rPr lang="en-US" dirty="0" smtClean="0"/>
            </a:br>
            <a:r>
              <a:rPr lang="en-US" dirty="0" smtClean="0"/>
              <a:t>How important is it?</a:t>
            </a:r>
            <a:endParaRPr lang="en-US" dirty="0"/>
          </a:p>
        </p:txBody>
      </p:sp>
      <p:sp>
        <p:nvSpPr>
          <p:cNvPr id="4" name="Slide Number Placeholder 3"/>
          <p:cNvSpPr>
            <a:spLocks noGrp="1"/>
          </p:cNvSpPr>
          <p:nvPr>
            <p:ph type="sldNum" sz="quarter" idx="12"/>
          </p:nvPr>
        </p:nvSpPr>
        <p:spPr/>
        <p:txBody>
          <a:bodyPr/>
          <a:lstStyle/>
          <a:p>
            <a:fld id="{BBD0EE2F-8362-42E7-BD1F-E61B1AE7E2AB}"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Rate </a:t>
            </a:r>
            <a:r>
              <a:rPr lang="en-US" u="sng" dirty="0" smtClean="0"/>
              <a:t>each</a:t>
            </a:r>
            <a:r>
              <a:rPr lang="en-US" dirty="0" smtClean="0"/>
              <a:t> Element (Administrative and Individual Performance Outcomes) based on employee performance data and performance standards.  </a:t>
            </a:r>
            <a:endParaRPr lang="en-US" dirty="0"/>
          </a:p>
        </p:txBody>
      </p:sp>
      <p:sp>
        <p:nvSpPr>
          <p:cNvPr id="2" name="Title 1"/>
          <p:cNvSpPr>
            <a:spLocks noGrp="1"/>
          </p:cNvSpPr>
          <p:nvPr>
            <p:ph type="title"/>
          </p:nvPr>
        </p:nvSpPr>
        <p:spPr/>
        <p:txBody>
          <a:bodyPr>
            <a:normAutofit/>
          </a:bodyPr>
          <a:lstStyle/>
          <a:p>
            <a:r>
              <a:rPr lang="en-US" dirty="0" smtClean="0"/>
              <a:t>Rating Performance</a:t>
            </a:r>
            <a:endParaRPr lang="en-US" dirty="0"/>
          </a:p>
        </p:txBody>
      </p:sp>
      <p:graphicFrame>
        <p:nvGraphicFramePr>
          <p:cNvPr id="4" name="Table 3"/>
          <p:cNvGraphicFramePr>
            <a:graphicFrameLocks noGrp="1"/>
          </p:cNvGraphicFramePr>
          <p:nvPr/>
        </p:nvGraphicFramePr>
        <p:xfrm>
          <a:off x="914400" y="3429000"/>
          <a:ext cx="7467600" cy="2621280"/>
        </p:xfrm>
        <a:graphic>
          <a:graphicData uri="http://schemas.openxmlformats.org/drawingml/2006/table">
            <a:tbl>
              <a:tblPr firstRow="1" bandRow="1">
                <a:tableStyleId>{5C22544A-7EE6-4342-B048-85BDC9FD1C3A}</a:tableStyleId>
              </a:tblPr>
              <a:tblGrid>
                <a:gridCol w="6160770"/>
                <a:gridCol w="1306830"/>
              </a:tblGrid>
              <a:tr h="777240">
                <a:tc>
                  <a:txBody>
                    <a:bodyPr/>
                    <a:lstStyle/>
                    <a:p>
                      <a:r>
                        <a:rPr lang="en-US" dirty="0" smtClean="0"/>
                        <a:t>Critical Element Ratings</a:t>
                      </a:r>
                      <a:endParaRPr lang="en-US" dirty="0"/>
                    </a:p>
                  </a:txBody>
                  <a:tcPr/>
                </a:tc>
                <a:tc>
                  <a:txBody>
                    <a:bodyPr/>
                    <a:lstStyle/>
                    <a:p>
                      <a:r>
                        <a:rPr lang="en-US" dirty="0" smtClean="0"/>
                        <a:t>Points Assigned</a:t>
                      </a:r>
                      <a:endParaRPr lang="en-US" dirty="0"/>
                    </a:p>
                  </a:txBody>
                  <a:tcPr/>
                </a:tc>
              </a:tr>
              <a:tr h="365760">
                <a:tc>
                  <a:txBody>
                    <a:bodyPr/>
                    <a:lstStyle/>
                    <a:p>
                      <a:r>
                        <a:rPr lang="en-US" dirty="0" smtClean="0"/>
                        <a:t>Level 5: Achieved Outstanding Results (AO)</a:t>
                      </a:r>
                      <a:endParaRPr lang="en-US" dirty="0"/>
                    </a:p>
                  </a:txBody>
                  <a:tcPr/>
                </a:tc>
                <a:tc>
                  <a:txBody>
                    <a:bodyPr/>
                    <a:lstStyle/>
                    <a:p>
                      <a:r>
                        <a:rPr lang="en-US" dirty="0" smtClean="0"/>
                        <a:t>5.00</a:t>
                      </a:r>
                      <a:endParaRPr lang="en-US" dirty="0"/>
                    </a:p>
                  </a:txBody>
                  <a:tcPr/>
                </a:tc>
              </a:tr>
              <a:tr h="320040">
                <a:tc>
                  <a:txBody>
                    <a:bodyPr/>
                    <a:lstStyle/>
                    <a:p>
                      <a:r>
                        <a:rPr lang="en-US" dirty="0" smtClean="0"/>
                        <a:t>Level 4: Achieved More than Expected Results (AM)</a:t>
                      </a:r>
                      <a:endParaRPr lang="en-US" dirty="0"/>
                    </a:p>
                  </a:txBody>
                  <a:tcPr/>
                </a:tc>
                <a:tc>
                  <a:txBody>
                    <a:bodyPr/>
                    <a:lstStyle/>
                    <a:p>
                      <a:r>
                        <a:rPr lang="en-US" dirty="0" smtClean="0"/>
                        <a:t>4.00</a:t>
                      </a:r>
                      <a:endParaRPr lang="en-US" dirty="0"/>
                    </a:p>
                  </a:txBody>
                  <a:tcPr/>
                </a:tc>
              </a:tr>
              <a:tr h="365760">
                <a:tc>
                  <a:txBody>
                    <a:bodyPr/>
                    <a:lstStyle/>
                    <a:p>
                      <a:r>
                        <a:rPr lang="en-US" dirty="0" smtClean="0"/>
                        <a:t>Level</a:t>
                      </a:r>
                      <a:r>
                        <a:rPr lang="en-US" baseline="0" dirty="0" smtClean="0"/>
                        <a:t> 3:  Achieved Expected Results (AE)</a:t>
                      </a:r>
                      <a:endParaRPr lang="en-US" dirty="0"/>
                    </a:p>
                  </a:txBody>
                  <a:tcPr/>
                </a:tc>
                <a:tc>
                  <a:txBody>
                    <a:bodyPr/>
                    <a:lstStyle/>
                    <a:p>
                      <a:r>
                        <a:rPr lang="en-US" dirty="0" smtClean="0"/>
                        <a:t>3.00</a:t>
                      </a:r>
                      <a:endParaRPr lang="en-US" dirty="0"/>
                    </a:p>
                  </a:txBody>
                  <a:tcPr/>
                </a:tc>
              </a:tr>
              <a:tr h="381000">
                <a:tc>
                  <a:txBody>
                    <a:bodyPr/>
                    <a:lstStyle/>
                    <a:p>
                      <a:r>
                        <a:rPr lang="en-US" dirty="0" smtClean="0"/>
                        <a:t>Level 2:  Partially Achieved Expected Results (PA)</a:t>
                      </a:r>
                      <a:endParaRPr lang="en-US" dirty="0"/>
                    </a:p>
                  </a:txBody>
                  <a:tcPr/>
                </a:tc>
                <a:tc>
                  <a:txBody>
                    <a:bodyPr/>
                    <a:lstStyle/>
                    <a:p>
                      <a:r>
                        <a:rPr lang="en-US" dirty="0" smtClean="0"/>
                        <a:t>2.00</a:t>
                      </a:r>
                      <a:endParaRPr lang="en-US" dirty="0"/>
                    </a:p>
                  </a:txBody>
                  <a:tcPr/>
                </a:tc>
              </a:tr>
              <a:tr h="121920">
                <a:tc>
                  <a:txBody>
                    <a:bodyPr/>
                    <a:lstStyle/>
                    <a:p>
                      <a:r>
                        <a:rPr lang="en-US" dirty="0" smtClean="0"/>
                        <a:t>Level 1:</a:t>
                      </a:r>
                      <a:r>
                        <a:rPr lang="en-US" baseline="0" dirty="0" smtClean="0"/>
                        <a:t>  Achieved Unsatisfactory Results (UR)</a:t>
                      </a:r>
                      <a:endParaRPr lang="en-US" dirty="0"/>
                    </a:p>
                  </a:txBody>
                  <a:tcPr/>
                </a:tc>
                <a:tc>
                  <a:txBody>
                    <a:bodyPr/>
                    <a:lstStyle/>
                    <a:p>
                      <a:r>
                        <a:rPr lang="en-US" dirty="0" smtClean="0"/>
                        <a:t>1.00</a:t>
                      </a:r>
                      <a:endParaRPr lang="en-US" dirty="0"/>
                    </a:p>
                  </a:txBody>
                  <a:tcPr/>
                </a:tc>
              </a:tr>
            </a:tbl>
          </a:graphicData>
        </a:graphic>
      </p:graphicFrame>
      <p:sp>
        <p:nvSpPr>
          <p:cNvPr id="5" name="Slide Number Placeholder 4"/>
          <p:cNvSpPr>
            <a:spLocks noGrp="1"/>
          </p:cNvSpPr>
          <p:nvPr>
            <p:ph type="sldNum" sz="quarter" idx="12"/>
          </p:nvPr>
        </p:nvSpPr>
        <p:spPr/>
        <p:txBody>
          <a:bodyPr/>
          <a:lstStyle/>
          <a:p>
            <a:fld id="{BBD0EE2F-8362-42E7-BD1F-E61B1AE7E2AB}"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Average the Score.  Total points/number of critical elements (up to two decimal places</a:t>
            </a:r>
            <a:r>
              <a:rPr lang="en-US" dirty="0" smtClean="0"/>
              <a:t>).</a:t>
            </a:r>
            <a:endParaRPr lang="en-US" dirty="0"/>
          </a:p>
        </p:txBody>
      </p:sp>
      <p:sp>
        <p:nvSpPr>
          <p:cNvPr id="2" name="Title 1"/>
          <p:cNvSpPr>
            <a:spLocks noGrp="1"/>
          </p:cNvSpPr>
          <p:nvPr>
            <p:ph type="title"/>
          </p:nvPr>
        </p:nvSpPr>
        <p:spPr/>
        <p:txBody>
          <a:bodyPr>
            <a:normAutofit/>
          </a:bodyPr>
          <a:lstStyle/>
          <a:p>
            <a:r>
              <a:rPr lang="en-US" dirty="0" smtClean="0"/>
              <a:t>Preparing the Summary Rating</a:t>
            </a:r>
            <a:endParaRPr lang="en-US" dirty="0"/>
          </a:p>
        </p:txBody>
      </p:sp>
      <p:graphicFrame>
        <p:nvGraphicFramePr>
          <p:cNvPr id="4" name="Table 3"/>
          <p:cNvGraphicFramePr>
            <a:graphicFrameLocks noGrp="1"/>
          </p:cNvGraphicFramePr>
          <p:nvPr/>
        </p:nvGraphicFramePr>
        <p:xfrm>
          <a:off x="838200" y="2514600"/>
          <a:ext cx="7315200" cy="3395672"/>
        </p:xfrm>
        <a:graphic>
          <a:graphicData uri="http://schemas.openxmlformats.org/drawingml/2006/table">
            <a:tbl>
              <a:tblPr firstRow="1" bandRow="1">
                <a:tableStyleId>{5C22544A-7EE6-4342-B048-85BDC9FD1C3A}</a:tableStyleId>
              </a:tblPr>
              <a:tblGrid>
                <a:gridCol w="5334000"/>
                <a:gridCol w="1981200"/>
              </a:tblGrid>
              <a:tr h="550064">
                <a:tc>
                  <a:txBody>
                    <a:bodyPr/>
                    <a:lstStyle/>
                    <a:p>
                      <a:r>
                        <a:rPr lang="en-US" dirty="0" smtClean="0"/>
                        <a:t>Critical Element Ratings</a:t>
                      </a:r>
                      <a:r>
                        <a:rPr lang="en-US" baseline="0" dirty="0" smtClean="0"/>
                        <a:t> – Summary Chart</a:t>
                      </a:r>
                      <a:endParaRPr lang="en-US" dirty="0"/>
                    </a:p>
                  </a:txBody>
                  <a:tcPr/>
                </a:tc>
                <a:tc>
                  <a:txBody>
                    <a:bodyPr/>
                    <a:lstStyle/>
                    <a:p>
                      <a:r>
                        <a:rPr lang="en-US" dirty="0" smtClean="0"/>
                        <a:t>Points Assigned</a:t>
                      </a:r>
                      <a:endParaRPr lang="en-US" dirty="0"/>
                    </a:p>
                  </a:txBody>
                  <a:tcPr/>
                </a:tc>
              </a:tr>
              <a:tr h="440536">
                <a:tc>
                  <a:txBody>
                    <a:bodyPr/>
                    <a:lstStyle/>
                    <a:p>
                      <a:r>
                        <a:rPr lang="en-US" dirty="0" smtClean="0"/>
                        <a:t>Level 5:  Achieved Outstanding</a:t>
                      </a:r>
                      <a:r>
                        <a:rPr lang="en-US" baseline="0" dirty="0" smtClean="0"/>
                        <a:t> results (AO)</a:t>
                      </a:r>
                      <a:endParaRPr lang="en-US" dirty="0"/>
                    </a:p>
                  </a:txBody>
                  <a:tcPr/>
                </a:tc>
                <a:tc>
                  <a:txBody>
                    <a:bodyPr/>
                    <a:lstStyle/>
                    <a:p>
                      <a:r>
                        <a:rPr lang="en-US" dirty="0" smtClean="0"/>
                        <a:t>4.50 to 5.00</a:t>
                      </a:r>
                      <a:endParaRPr lang="en-US" dirty="0"/>
                    </a:p>
                  </a:txBody>
                  <a:tcPr/>
                </a:tc>
              </a:tr>
              <a:tr h="684376">
                <a:tc>
                  <a:txBody>
                    <a:bodyPr/>
                    <a:lstStyle/>
                    <a:p>
                      <a:r>
                        <a:rPr lang="en-US" dirty="0" smtClean="0"/>
                        <a:t>Level 4:  Achieved More than Expected Results (AM)</a:t>
                      </a:r>
                      <a:endParaRPr lang="en-US" dirty="0"/>
                    </a:p>
                  </a:txBody>
                  <a:tcPr/>
                </a:tc>
                <a:tc>
                  <a:txBody>
                    <a:bodyPr/>
                    <a:lstStyle/>
                    <a:p>
                      <a:r>
                        <a:rPr lang="en-US" dirty="0" smtClean="0"/>
                        <a:t>3.60 to 4.49</a:t>
                      </a:r>
                    </a:p>
                  </a:txBody>
                  <a:tcPr/>
                </a:tc>
              </a:tr>
              <a:tr h="501496">
                <a:tc>
                  <a:txBody>
                    <a:bodyPr/>
                    <a:lstStyle/>
                    <a:p>
                      <a:r>
                        <a:rPr lang="en-US" dirty="0" smtClean="0"/>
                        <a:t>Level 3:  Achieved Expected</a:t>
                      </a:r>
                      <a:r>
                        <a:rPr lang="en-US" baseline="0" dirty="0" smtClean="0"/>
                        <a:t> Results (AE)</a:t>
                      </a:r>
                      <a:endParaRPr lang="en-US" dirty="0"/>
                    </a:p>
                  </a:txBody>
                  <a:tcPr/>
                </a:tc>
                <a:tc>
                  <a:txBody>
                    <a:bodyPr/>
                    <a:lstStyle/>
                    <a:p>
                      <a:r>
                        <a:rPr lang="en-US" dirty="0" smtClean="0"/>
                        <a:t>3.00 to 3.59</a:t>
                      </a:r>
                      <a:endParaRPr lang="en-US" dirty="0"/>
                    </a:p>
                  </a:txBody>
                  <a:tcPr/>
                </a:tc>
              </a:tr>
              <a:tr h="669136">
                <a:tc>
                  <a:txBody>
                    <a:bodyPr/>
                    <a:lstStyle/>
                    <a:p>
                      <a:r>
                        <a:rPr lang="en-US" dirty="0" smtClean="0"/>
                        <a:t>Level 2:  Partially</a:t>
                      </a:r>
                      <a:r>
                        <a:rPr lang="en-US" baseline="0" dirty="0" smtClean="0"/>
                        <a:t> Achieved Expected Results (PA)</a:t>
                      </a:r>
                      <a:endParaRPr lang="en-US" dirty="0"/>
                    </a:p>
                  </a:txBody>
                  <a:tcPr/>
                </a:tc>
                <a:tc>
                  <a:txBody>
                    <a:bodyPr/>
                    <a:lstStyle/>
                    <a:p>
                      <a:r>
                        <a:rPr lang="en-US" dirty="0" smtClean="0"/>
                        <a:t>2.00 to 2.99</a:t>
                      </a:r>
                      <a:endParaRPr lang="en-US" dirty="0"/>
                    </a:p>
                  </a:txBody>
                  <a:tcPr/>
                </a:tc>
              </a:tr>
              <a:tr h="550064">
                <a:tc>
                  <a:txBody>
                    <a:bodyPr/>
                    <a:lstStyle/>
                    <a:p>
                      <a:r>
                        <a:rPr lang="en-US" dirty="0" smtClean="0"/>
                        <a:t>Level</a:t>
                      </a:r>
                      <a:r>
                        <a:rPr lang="en-US" baseline="0" dirty="0" smtClean="0"/>
                        <a:t> 1:  Achieved Unsatisfactory Results (UR)</a:t>
                      </a:r>
                      <a:endParaRPr lang="en-US" dirty="0"/>
                    </a:p>
                  </a:txBody>
                  <a:tcPr/>
                </a:tc>
                <a:tc>
                  <a:txBody>
                    <a:bodyPr/>
                    <a:lstStyle/>
                    <a:p>
                      <a:r>
                        <a:rPr lang="en-US" dirty="0" smtClean="0"/>
                        <a:t>1.00 to 1.99</a:t>
                      </a:r>
                      <a:endParaRPr lang="en-US" dirty="0"/>
                    </a:p>
                  </a:txBody>
                  <a:tcPr/>
                </a:tc>
              </a:tr>
            </a:tbl>
          </a:graphicData>
        </a:graphic>
      </p:graphicFrame>
      <p:sp>
        <p:nvSpPr>
          <p:cNvPr id="5" name="Slide Number Placeholder 4"/>
          <p:cNvSpPr>
            <a:spLocks noGrp="1"/>
          </p:cNvSpPr>
          <p:nvPr>
            <p:ph type="sldNum" sz="quarter" idx="12"/>
          </p:nvPr>
        </p:nvSpPr>
        <p:spPr/>
        <p:txBody>
          <a:bodyPr/>
          <a:lstStyle/>
          <a:p>
            <a:fld id="{BBD0EE2F-8362-42E7-BD1F-E61B1AE7E2AB}"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If employee is rated Partially Achieved Expected Results on one or more critical elements, he or she cannot receive a summary rating higher than “Achieved Expected Results” regardless of the average point score.</a:t>
            </a:r>
          </a:p>
          <a:p>
            <a:r>
              <a:rPr lang="en-US" dirty="0" smtClean="0"/>
              <a:t>A summary rating of Achieved Unsatisfactory results </a:t>
            </a:r>
            <a:r>
              <a:rPr lang="en-US" u="sng" dirty="0" smtClean="0"/>
              <a:t>must</a:t>
            </a:r>
            <a:r>
              <a:rPr lang="en-US" dirty="0" smtClean="0"/>
              <a:t> be assigned to any employee who is rated Achieved Unsatisfactory results on any critical element.</a:t>
            </a:r>
            <a:endParaRPr lang="en-US" dirty="0"/>
          </a:p>
        </p:txBody>
      </p:sp>
      <p:sp>
        <p:nvSpPr>
          <p:cNvPr id="2" name="Title 1"/>
          <p:cNvSpPr>
            <a:spLocks noGrp="1"/>
          </p:cNvSpPr>
          <p:nvPr>
            <p:ph type="title"/>
          </p:nvPr>
        </p:nvSpPr>
        <p:spPr/>
        <p:txBody>
          <a:bodyPr>
            <a:normAutofit fontScale="90000"/>
          </a:bodyPr>
          <a:lstStyle/>
          <a:p>
            <a:r>
              <a:rPr lang="en-US" dirty="0" smtClean="0"/>
              <a:t>Exceptions to Mathematical Formula</a:t>
            </a:r>
            <a:endParaRPr lang="en-US" dirty="0"/>
          </a:p>
        </p:txBody>
      </p:sp>
      <p:sp>
        <p:nvSpPr>
          <p:cNvPr id="4" name="Slide Number Placeholder 3"/>
          <p:cNvSpPr>
            <a:spLocks noGrp="1"/>
          </p:cNvSpPr>
          <p:nvPr>
            <p:ph type="sldNum" sz="quarter" idx="12"/>
          </p:nvPr>
        </p:nvSpPr>
        <p:spPr/>
        <p:txBody>
          <a:bodyPr/>
          <a:lstStyle/>
          <a:p>
            <a:fld id="{BBD0EE2F-8362-42E7-BD1F-E61B1AE7E2AB}"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381000" y="1447800"/>
          <a:ext cx="8229600" cy="430276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As</a:t>
                      </a:r>
                      <a:r>
                        <a:rPr lang="en-US" baseline="0" dirty="0" smtClean="0"/>
                        <a:t> of December 31 (End of Appraisal Cycle)</a:t>
                      </a:r>
                      <a:endParaRPr lang="en-US" dirty="0"/>
                    </a:p>
                  </a:txBody>
                  <a:tcPr/>
                </a:tc>
                <a:tc>
                  <a:txBody>
                    <a:bodyPr/>
                    <a:lstStyle/>
                    <a:p>
                      <a:r>
                        <a:rPr lang="en-US" dirty="0" smtClean="0"/>
                        <a:t>THEN…..</a:t>
                      </a:r>
                      <a:endParaRPr lang="en-US" dirty="0"/>
                    </a:p>
                  </a:txBody>
                  <a:tcPr/>
                </a:tc>
              </a:tr>
              <a:tr h="370840">
                <a:tc>
                  <a:txBody>
                    <a:bodyPr/>
                    <a:lstStyle/>
                    <a:p>
                      <a:r>
                        <a:rPr lang="en-US" dirty="0" smtClean="0"/>
                        <a:t>If employee has performed for more than 45 but</a:t>
                      </a:r>
                      <a:r>
                        <a:rPr lang="en-US" baseline="0" dirty="0" smtClean="0"/>
                        <a:t> less than 90 calendar days under a PMAP…..</a:t>
                      </a:r>
                      <a:endParaRPr lang="en-US" dirty="0"/>
                    </a:p>
                  </a:txBody>
                  <a:tcPr/>
                </a:tc>
                <a:tc>
                  <a:txBody>
                    <a:bodyPr/>
                    <a:lstStyle/>
                    <a:p>
                      <a:r>
                        <a:rPr lang="en-US" dirty="0" smtClean="0"/>
                        <a:t>Extend the rating period</a:t>
                      </a:r>
                      <a:r>
                        <a:rPr lang="en-US" baseline="0" dirty="0" smtClean="0"/>
                        <a:t> to allow for a full 90 day performance period.</a:t>
                      </a:r>
                      <a:endParaRPr lang="en-US" dirty="0"/>
                    </a:p>
                  </a:txBody>
                  <a:tcPr/>
                </a:tc>
              </a:tr>
              <a:tr h="370840">
                <a:tc>
                  <a:txBody>
                    <a:bodyPr/>
                    <a:lstStyle/>
                    <a:p>
                      <a:r>
                        <a:rPr lang="en-US" dirty="0" smtClean="0"/>
                        <a:t>If the employee has performed fewer than 45 calendar days….</a:t>
                      </a:r>
                      <a:endParaRPr lang="en-US" dirty="0"/>
                    </a:p>
                  </a:txBody>
                  <a:tcPr/>
                </a:tc>
                <a:tc>
                  <a:txBody>
                    <a:bodyPr/>
                    <a:lstStyle/>
                    <a:p>
                      <a:r>
                        <a:rPr lang="en-US" dirty="0" smtClean="0"/>
                        <a:t>The rating period will not be extended and the employee would not receive a rating for that cycle.</a:t>
                      </a:r>
                      <a:endParaRPr lang="en-US" dirty="0"/>
                    </a:p>
                  </a:txBody>
                  <a:tcPr/>
                </a:tc>
              </a:tr>
              <a:tr h="370840">
                <a:tc>
                  <a:txBody>
                    <a:bodyPr/>
                    <a:lstStyle/>
                    <a:p>
                      <a:r>
                        <a:rPr lang="en-US" dirty="0" smtClean="0"/>
                        <a:t>If a summary rating was issued earlier in the performance cycle, while in another position or while under another supervisor…..</a:t>
                      </a:r>
                      <a:endParaRPr lang="en-US" dirty="0"/>
                    </a:p>
                  </a:txBody>
                  <a:tcPr/>
                </a:tc>
                <a:tc>
                  <a:txBody>
                    <a:bodyPr/>
                    <a:lstStyle/>
                    <a:p>
                      <a:r>
                        <a:rPr lang="en-US" dirty="0" smtClean="0"/>
                        <a:t>That</a:t>
                      </a:r>
                      <a:r>
                        <a:rPr lang="en-US" baseline="0" dirty="0" smtClean="0"/>
                        <a:t> summary rating becomes the rating of record if the employee has not worked under a performance plan for the new position at least 90 calendar days.</a:t>
                      </a:r>
                      <a:endParaRPr lang="en-US" dirty="0"/>
                    </a:p>
                  </a:txBody>
                  <a:tcPr/>
                </a:tc>
              </a:tr>
              <a:tr h="370840">
                <a:tc>
                  <a:txBody>
                    <a:bodyPr/>
                    <a:lstStyle/>
                    <a:p>
                      <a:endParaRPr lang="en-US"/>
                    </a:p>
                  </a:txBody>
                  <a:tcPr/>
                </a:tc>
                <a:tc>
                  <a:txBody>
                    <a:bodyPr/>
                    <a:lstStyle/>
                    <a:p>
                      <a:endParaRPr lang="en-US" dirty="0"/>
                    </a:p>
                  </a:txBody>
                  <a:tcPr/>
                </a:tc>
              </a:tr>
            </a:tbl>
          </a:graphicData>
        </a:graphic>
      </p:graphicFrame>
      <p:sp>
        <p:nvSpPr>
          <p:cNvPr id="3" name="Title 2"/>
          <p:cNvSpPr>
            <a:spLocks noGrp="1"/>
          </p:cNvSpPr>
          <p:nvPr>
            <p:ph type="title"/>
          </p:nvPr>
        </p:nvSpPr>
        <p:spPr>
          <a:xfrm>
            <a:off x="381000" y="228600"/>
            <a:ext cx="8229600" cy="1143000"/>
          </a:xfrm>
        </p:spPr>
        <p:txBody>
          <a:bodyPr/>
          <a:lstStyle/>
          <a:p>
            <a:r>
              <a:rPr lang="en-US" dirty="0" smtClean="0"/>
              <a:t>Extending the Appraisal Period</a:t>
            </a:r>
            <a:endParaRPr lang="en-US" dirty="0"/>
          </a:p>
        </p:txBody>
      </p:sp>
      <p:sp>
        <p:nvSpPr>
          <p:cNvPr id="4" name="Slide Number Placeholder 3"/>
          <p:cNvSpPr>
            <a:spLocks noGrp="1"/>
          </p:cNvSpPr>
          <p:nvPr>
            <p:ph type="sldNum" sz="quarter" idx="12"/>
          </p:nvPr>
        </p:nvSpPr>
        <p:spPr/>
        <p:txBody>
          <a:bodyPr/>
          <a:lstStyle/>
          <a:p>
            <a:fld id="{BBD0EE2F-8362-42E7-BD1F-E61B1AE7E2AB}"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Informal actions:</a:t>
            </a:r>
          </a:p>
          <a:p>
            <a:pPr lvl="1"/>
            <a:r>
              <a:rPr lang="en-US" dirty="0" smtClean="0"/>
              <a:t>Employee discusses with rating official</a:t>
            </a:r>
          </a:p>
          <a:p>
            <a:pPr lvl="1"/>
            <a:r>
              <a:rPr lang="en-US" dirty="0" smtClean="0"/>
              <a:t>Employee discusses with reviewing official</a:t>
            </a:r>
          </a:p>
          <a:p>
            <a:r>
              <a:rPr lang="en-US" dirty="0" smtClean="0"/>
              <a:t>Formal actions:  </a:t>
            </a:r>
          </a:p>
          <a:p>
            <a:pPr lvl="1"/>
            <a:r>
              <a:rPr lang="en-US" dirty="0" smtClean="0"/>
              <a:t>Employee provides written response – no change in rating.</a:t>
            </a:r>
          </a:p>
          <a:p>
            <a:pPr lvl="1"/>
            <a:r>
              <a:rPr lang="en-US" dirty="0" smtClean="0"/>
              <a:t>Employee files grievance through</a:t>
            </a:r>
          </a:p>
          <a:p>
            <a:pPr lvl="2"/>
            <a:r>
              <a:rPr lang="en-US" dirty="0" smtClean="0"/>
              <a:t>IHS Grievance Procedures (Agency or CBA); or </a:t>
            </a:r>
          </a:p>
          <a:p>
            <a:pPr lvl="2"/>
            <a:r>
              <a:rPr lang="en-US" dirty="0" smtClean="0"/>
              <a:t>EEO complaint procedures if he or she believes the rating is based on prohibited discrimination</a:t>
            </a:r>
            <a:r>
              <a:rPr lang="en-US" dirty="0" smtClean="0"/>
              <a:t>.</a:t>
            </a:r>
            <a:endParaRPr lang="en-US" dirty="0"/>
          </a:p>
        </p:txBody>
      </p:sp>
      <p:sp>
        <p:nvSpPr>
          <p:cNvPr id="3" name="Title 2"/>
          <p:cNvSpPr>
            <a:spLocks noGrp="1"/>
          </p:cNvSpPr>
          <p:nvPr>
            <p:ph type="title"/>
          </p:nvPr>
        </p:nvSpPr>
        <p:spPr/>
        <p:txBody>
          <a:bodyPr/>
          <a:lstStyle/>
          <a:p>
            <a:r>
              <a:rPr lang="en-US" dirty="0" smtClean="0"/>
              <a:t>Disagreement with Rating</a:t>
            </a:r>
            <a:endParaRPr lang="en-US" dirty="0"/>
          </a:p>
        </p:txBody>
      </p:sp>
      <p:sp>
        <p:nvSpPr>
          <p:cNvPr id="4" name="Slide Number Placeholder 3"/>
          <p:cNvSpPr>
            <a:spLocks noGrp="1"/>
          </p:cNvSpPr>
          <p:nvPr>
            <p:ph type="sldNum" sz="quarter" idx="12"/>
          </p:nvPr>
        </p:nvSpPr>
        <p:spPr/>
        <p:txBody>
          <a:bodyPr/>
          <a:lstStyle/>
          <a:p>
            <a:fld id="{BBD0EE2F-8362-42E7-BD1F-E61B1AE7E2AB}"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Performance Awards are an integral part of the performance appraisal process,</a:t>
            </a:r>
          </a:p>
          <a:p>
            <a:pPr lvl="1"/>
            <a:r>
              <a:rPr lang="en-US" dirty="0" smtClean="0"/>
              <a:t>Tied to rating of record – submitted and considered for approval only at the conclusion of the rating period.</a:t>
            </a:r>
          </a:p>
        </p:txBody>
      </p:sp>
      <p:sp>
        <p:nvSpPr>
          <p:cNvPr id="3" name="Title 2"/>
          <p:cNvSpPr>
            <a:spLocks noGrp="1"/>
          </p:cNvSpPr>
          <p:nvPr>
            <p:ph type="title"/>
          </p:nvPr>
        </p:nvSpPr>
        <p:spPr/>
        <p:txBody>
          <a:bodyPr/>
          <a:lstStyle/>
          <a:p>
            <a:r>
              <a:rPr lang="en-US" dirty="0" smtClean="0"/>
              <a:t>Performance Awards</a:t>
            </a:r>
            <a:endParaRPr lang="en-US" dirty="0"/>
          </a:p>
        </p:txBody>
      </p:sp>
      <p:sp>
        <p:nvSpPr>
          <p:cNvPr id="4" name="Slide Number Placeholder 3"/>
          <p:cNvSpPr>
            <a:spLocks noGrp="1"/>
          </p:cNvSpPr>
          <p:nvPr>
            <p:ph type="sldNum" sz="quarter" idx="12"/>
          </p:nvPr>
        </p:nvSpPr>
        <p:spPr/>
        <p:txBody>
          <a:bodyPr/>
          <a:lstStyle/>
          <a:p>
            <a:fld id="{BBD0EE2F-8362-42E7-BD1F-E61B1AE7E2AB}"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Employees who receive a rating of record of AO:</a:t>
            </a:r>
          </a:p>
          <a:p>
            <a:pPr lvl="1"/>
            <a:r>
              <a:rPr lang="en-US" dirty="0" smtClean="0"/>
              <a:t>Will receive a performance award (subject to funds availability)</a:t>
            </a:r>
          </a:p>
          <a:p>
            <a:pPr lvl="2"/>
            <a:r>
              <a:rPr lang="en-US" dirty="0" smtClean="0"/>
              <a:t>QSI Eligible (Cannot be granted in consecutive years);</a:t>
            </a:r>
          </a:p>
          <a:p>
            <a:pPr lvl="2"/>
            <a:r>
              <a:rPr lang="en-US" dirty="0" smtClean="0"/>
              <a:t>Cash Award;</a:t>
            </a:r>
          </a:p>
          <a:p>
            <a:pPr lvl="2"/>
            <a:r>
              <a:rPr lang="en-US" dirty="0" smtClean="0"/>
              <a:t>Time Off – not to exceed an aggregate calendar year total of 40 hours for performance;</a:t>
            </a:r>
          </a:p>
          <a:p>
            <a:pPr lvl="2"/>
            <a:r>
              <a:rPr lang="en-US" dirty="0" smtClean="0"/>
              <a:t>Cash Award/Time Off combination (Conversion of cash into TOA – with remaining cash balance to be paid out in cash</a:t>
            </a:r>
            <a:r>
              <a:rPr lang="en-US" dirty="0" smtClean="0"/>
              <a:t>).</a:t>
            </a:r>
            <a:endParaRPr lang="en-US" dirty="0"/>
          </a:p>
        </p:txBody>
      </p:sp>
      <p:sp>
        <p:nvSpPr>
          <p:cNvPr id="3" name="Title 2"/>
          <p:cNvSpPr>
            <a:spLocks noGrp="1"/>
          </p:cNvSpPr>
          <p:nvPr>
            <p:ph type="title"/>
          </p:nvPr>
        </p:nvSpPr>
        <p:spPr/>
        <p:txBody>
          <a:bodyPr>
            <a:normAutofit fontScale="90000"/>
          </a:bodyPr>
          <a:lstStyle/>
          <a:p>
            <a:pPr algn="ctr"/>
            <a:r>
              <a:rPr lang="en-US" dirty="0" smtClean="0"/>
              <a:t>Actions based on Achieved Outstanding Results</a:t>
            </a:r>
            <a:endParaRPr lang="en-US" dirty="0"/>
          </a:p>
        </p:txBody>
      </p:sp>
      <p:sp>
        <p:nvSpPr>
          <p:cNvPr id="4" name="Slide Number Placeholder 3"/>
          <p:cNvSpPr>
            <a:spLocks noGrp="1"/>
          </p:cNvSpPr>
          <p:nvPr>
            <p:ph type="sldNum" sz="quarter" idx="12"/>
          </p:nvPr>
        </p:nvSpPr>
        <p:spPr/>
        <p:txBody>
          <a:bodyPr/>
          <a:lstStyle/>
          <a:p>
            <a:fld id="{BBD0EE2F-8362-42E7-BD1F-E61B1AE7E2AB}"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Employees who receive a rating of record of AM:</a:t>
            </a:r>
          </a:p>
          <a:p>
            <a:pPr lvl="1"/>
            <a:r>
              <a:rPr lang="en-US" dirty="0" smtClean="0"/>
              <a:t>May be eligible for performance award at the discretion of the IHS – subject to funds availability (AO level must first be paid in full).</a:t>
            </a:r>
          </a:p>
          <a:p>
            <a:pPr lvl="2"/>
            <a:r>
              <a:rPr lang="en-US" dirty="0" smtClean="0"/>
              <a:t>Not eligible for QSI</a:t>
            </a:r>
          </a:p>
          <a:p>
            <a:pPr lvl="2"/>
            <a:r>
              <a:rPr lang="en-US" dirty="0" smtClean="0"/>
              <a:t>Cash Award;</a:t>
            </a:r>
          </a:p>
          <a:p>
            <a:pPr lvl="2"/>
            <a:r>
              <a:rPr lang="en-US" dirty="0" smtClean="0"/>
              <a:t>Time Off – not to exceed an aggregate calendar year total of 40 hours for performance</a:t>
            </a:r>
          </a:p>
          <a:p>
            <a:pPr lvl="2"/>
            <a:r>
              <a:rPr lang="en-US" dirty="0" smtClean="0"/>
              <a:t>Cash Award/Time Off combination (Conversion of cash into TOA – with remaining cash balance to be paid out in cash</a:t>
            </a:r>
            <a:r>
              <a:rPr lang="en-US" dirty="0" smtClean="0"/>
              <a:t>).</a:t>
            </a:r>
            <a:endParaRPr lang="en-US" dirty="0"/>
          </a:p>
        </p:txBody>
      </p:sp>
      <p:sp>
        <p:nvSpPr>
          <p:cNvPr id="3" name="Title 2"/>
          <p:cNvSpPr>
            <a:spLocks noGrp="1"/>
          </p:cNvSpPr>
          <p:nvPr>
            <p:ph type="title"/>
          </p:nvPr>
        </p:nvSpPr>
        <p:spPr/>
        <p:txBody>
          <a:bodyPr>
            <a:normAutofit fontScale="90000"/>
          </a:bodyPr>
          <a:lstStyle/>
          <a:p>
            <a:r>
              <a:rPr lang="en-US" dirty="0" smtClean="0"/>
              <a:t>Actions Based on Achieved More than Expected Results (AM)</a:t>
            </a:r>
            <a:endParaRPr lang="en-US" dirty="0"/>
          </a:p>
        </p:txBody>
      </p:sp>
      <p:sp>
        <p:nvSpPr>
          <p:cNvPr id="4" name="Slide Number Placeholder 3"/>
          <p:cNvSpPr>
            <a:spLocks noGrp="1"/>
          </p:cNvSpPr>
          <p:nvPr>
            <p:ph type="sldNum" sz="quarter" idx="12"/>
          </p:nvPr>
        </p:nvSpPr>
        <p:spPr/>
        <p:txBody>
          <a:bodyPr/>
          <a:lstStyle/>
          <a:p>
            <a:fld id="{BBD0EE2F-8362-42E7-BD1F-E61B1AE7E2AB}"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Employees who receive a rating of record of AE:</a:t>
            </a:r>
          </a:p>
          <a:p>
            <a:pPr lvl="1"/>
            <a:r>
              <a:rPr lang="en-US" dirty="0" smtClean="0"/>
              <a:t>May be eligible for performance award at the discretion of the IHS – subject to funds availability (AO and AM” levels must first be paid in full).</a:t>
            </a:r>
          </a:p>
          <a:p>
            <a:pPr lvl="2"/>
            <a:r>
              <a:rPr lang="en-US" dirty="0" smtClean="0"/>
              <a:t>Not eligible for QSI</a:t>
            </a:r>
          </a:p>
          <a:p>
            <a:pPr lvl="2"/>
            <a:r>
              <a:rPr lang="en-US" dirty="0" smtClean="0"/>
              <a:t>Cash Award;</a:t>
            </a:r>
          </a:p>
          <a:p>
            <a:pPr lvl="2"/>
            <a:r>
              <a:rPr lang="en-US" dirty="0" smtClean="0"/>
              <a:t>Time Off – not to exceed an aggregate calendar year total of 40 hours for performance;</a:t>
            </a:r>
          </a:p>
          <a:p>
            <a:pPr lvl="2"/>
            <a:r>
              <a:rPr lang="en-US" dirty="0" smtClean="0"/>
              <a:t>Cash Award/Time Off combination (Conversion of cash into TOA – with remaining cash balance to be paid out in cash).</a:t>
            </a:r>
          </a:p>
        </p:txBody>
      </p:sp>
      <p:sp>
        <p:nvSpPr>
          <p:cNvPr id="3" name="Title 2"/>
          <p:cNvSpPr>
            <a:spLocks noGrp="1"/>
          </p:cNvSpPr>
          <p:nvPr>
            <p:ph type="title"/>
          </p:nvPr>
        </p:nvSpPr>
        <p:spPr/>
        <p:txBody>
          <a:bodyPr>
            <a:normAutofit fontScale="90000"/>
          </a:bodyPr>
          <a:lstStyle/>
          <a:p>
            <a:r>
              <a:rPr lang="en-US" dirty="0" smtClean="0"/>
              <a:t>Actions based on Achieved Expected Results (AE)</a:t>
            </a:r>
            <a:endParaRPr lang="en-US" dirty="0"/>
          </a:p>
        </p:txBody>
      </p:sp>
      <p:sp>
        <p:nvSpPr>
          <p:cNvPr id="4" name="Slide Number Placeholder 3"/>
          <p:cNvSpPr>
            <a:spLocks noGrp="1"/>
          </p:cNvSpPr>
          <p:nvPr>
            <p:ph type="sldNum" sz="quarter" idx="12"/>
          </p:nvPr>
        </p:nvSpPr>
        <p:spPr/>
        <p:txBody>
          <a:bodyPr/>
          <a:lstStyle/>
          <a:p>
            <a:fld id="{BBD0EE2F-8362-42E7-BD1F-E61B1AE7E2AB}"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Employees who receive a rating of record of PA:</a:t>
            </a:r>
          </a:p>
          <a:p>
            <a:pPr lvl="1"/>
            <a:r>
              <a:rPr lang="en-US" dirty="0" smtClean="0"/>
              <a:t>Minimum level adequate for retention in the position;</a:t>
            </a:r>
          </a:p>
          <a:p>
            <a:pPr lvl="1"/>
            <a:r>
              <a:rPr lang="en-US" dirty="0" smtClean="0"/>
              <a:t>Not eligible for performance award;</a:t>
            </a:r>
          </a:p>
          <a:p>
            <a:pPr lvl="1"/>
            <a:r>
              <a:rPr lang="en-US" dirty="0" smtClean="0"/>
              <a:t>Ineligible for WIGI (**supervisor action required;)</a:t>
            </a:r>
          </a:p>
          <a:p>
            <a:pPr lvl="1"/>
            <a:r>
              <a:rPr lang="en-US" dirty="0" smtClean="0"/>
              <a:t>Supervisors strongly encouraged to closely monitor and offer any assistance needed to bring employee’s performance up to AE</a:t>
            </a:r>
            <a:r>
              <a:rPr lang="en-US" dirty="0" smtClean="0"/>
              <a:t>.</a:t>
            </a:r>
            <a:endParaRPr lang="en-US" dirty="0"/>
          </a:p>
        </p:txBody>
      </p:sp>
      <p:sp>
        <p:nvSpPr>
          <p:cNvPr id="3" name="Title 2"/>
          <p:cNvSpPr>
            <a:spLocks noGrp="1"/>
          </p:cNvSpPr>
          <p:nvPr>
            <p:ph type="title"/>
          </p:nvPr>
        </p:nvSpPr>
        <p:spPr/>
        <p:txBody>
          <a:bodyPr>
            <a:normAutofit fontScale="90000"/>
          </a:bodyPr>
          <a:lstStyle/>
          <a:p>
            <a:r>
              <a:rPr lang="en-US" dirty="0" smtClean="0"/>
              <a:t>Actions based on Partially Achieved Expected Results (PA)</a:t>
            </a:r>
            <a:endParaRPr lang="en-US" dirty="0"/>
          </a:p>
        </p:txBody>
      </p:sp>
      <p:sp>
        <p:nvSpPr>
          <p:cNvPr id="4" name="Slide Number Placeholder 3"/>
          <p:cNvSpPr>
            <a:spLocks noGrp="1"/>
          </p:cNvSpPr>
          <p:nvPr>
            <p:ph type="sldNum" sz="quarter" idx="12"/>
          </p:nvPr>
        </p:nvSpPr>
        <p:spPr/>
        <p:txBody>
          <a:bodyPr/>
          <a:lstStyle/>
          <a:p>
            <a:fld id="{BBD0EE2F-8362-42E7-BD1F-E61B1AE7E2AB}"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102291"/>
          </a:xfrm>
        </p:spPr>
        <p:txBody>
          <a:bodyPr/>
          <a:lstStyle/>
          <a:p>
            <a:pPr lvl="1">
              <a:buNone/>
            </a:pPr>
            <a:r>
              <a:rPr lang="en-US" dirty="0" smtClean="0"/>
              <a:t>Enables </a:t>
            </a:r>
            <a:r>
              <a:rPr lang="en-US" dirty="0" smtClean="0"/>
              <a:t>Managers and Supervisors to:</a:t>
            </a:r>
          </a:p>
          <a:p>
            <a:pPr lvl="1">
              <a:spcBef>
                <a:spcPts val="2400"/>
              </a:spcBef>
            </a:pPr>
            <a:r>
              <a:rPr lang="en-US" dirty="0" smtClean="0"/>
              <a:t>Use </a:t>
            </a:r>
            <a:r>
              <a:rPr lang="en-US" dirty="0" smtClean="0"/>
              <a:t>the results of performance appraisal as a basis for appropriate personnel actions; and</a:t>
            </a:r>
          </a:p>
          <a:p>
            <a:pPr lvl="1"/>
            <a:r>
              <a:rPr lang="en-US" dirty="0" smtClean="0"/>
              <a:t>Assess and improve individual and organizational performance</a:t>
            </a:r>
            <a:r>
              <a:rPr lang="en-US" dirty="0" smtClean="0"/>
              <a:t>.</a:t>
            </a:r>
            <a:endParaRPr lang="en-US" dirty="0"/>
          </a:p>
        </p:txBody>
      </p:sp>
      <p:sp>
        <p:nvSpPr>
          <p:cNvPr id="2" name="Title 1"/>
          <p:cNvSpPr>
            <a:spLocks noGrp="1"/>
          </p:cNvSpPr>
          <p:nvPr>
            <p:ph type="title"/>
          </p:nvPr>
        </p:nvSpPr>
        <p:spPr/>
        <p:txBody>
          <a:bodyPr>
            <a:normAutofit fontScale="90000"/>
          </a:bodyPr>
          <a:lstStyle/>
          <a:p>
            <a:pPr algn="ctr"/>
            <a:r>
              <a:rPr lang="en-US" dirty="0" smtClean="0"/>
              <a:t>Performance Management</a:t>
            </a:r>
            <a:br>
              <a:rPr lang="en-US" dirty="0" smtClean="0"/>
            </a:br>
            <a:r>
              <a:rPr lang="en-US" dirty="0" smtClean="0"/>
              <a:t>(continued)</a:t>
            </a:r>
            <a:endParaRPr lang="en-US" dirty="0"/>
          </a:p>
        </p:txBody>
      </p:sp>
      <p:sp>
        <p:nvSpPr>
          <p:cNvPr id="4" name="Slide Number Placeholder 3"/>
          <p:cNvSpPr>
            <a:spLocks noGrp="1"/>
          </p:cNvSpPr>
          <p:nvPr>
            <p:ph type="sldNum" sz="quarter" idx="12"/>
          </p:nvPr>
        </p:nvSpPr>
        <p:spPr/>
        <p:txBody>
          <a:bodyPr/>
          <a:lstStyle/>
          <a:p>
            <a:fld id="{BBD0EE2F-8362-42E7-BD1F-E61B1AE7E2AB}"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 employee who receives a summary rating of UR:</a:t>
            </a:r>
          </a:p>
          <a:p>
            <a:pPr lvl="1"/>
            <a:r>
              <a:rPr lang="en-US" dirty="0" smtClean="0"/>
              <a:t>Ineligible for performance awards;</a:t>
            </a:r>
          </a:p>
          <a:p>
            <a:pPr lvl="1"/>
            <a:r>
              <a:rPr lang="en-US" dirty="0" smtClean="0"/>
              <a:t>Ineligible for WIGI</a:t>
            </a:r>
          </a:p>
          <a:p>
            <a:pPr lvl="1"/>
            <a:r>
              <a:rPr lang="en-US" dirty="0" smtClean="0"/>
              <a:t>PIP required.  *Supervisor action required to initiate a PIP.  Must consult with HR for assistance.</a:t>
            </a:r>
            <a:endParaRPr lang="en-US" dirty="0"/>
          </a:p>
        </p:txBody>
      </p:sp>
      <p:sp>
        <p:nvSpPr>
          <p:cNvPr id="3" name="Title 2"/>
          <p:cNvSpPr>
            <a:spLocks noGrp="1"/>
          </p:cNvSpPr>
          <p:nvPr>
            <p:ph type="title"/>
          </p:nvPr>
        </p:nvSpPr>
        <p:spPr/>
        <p:txBody>
          <a:bodyPr>
            <a:normAutofit fontScale="90000"/>
          </a:bodyPr>
          <a:lstStyle/>
          <a:p>
            <a:r>
              <a:rPr lang="en-US" dirty="0" smtClean="0"/>
              <a:t>Actions based on Unsatisfactory Results (UR)</a:t>
            </a:r>
            <a:endParaRPr lang="en-US" dirty="0"/>
          </a:p>
        </p:txBody>
      </p:sp>
      <p:sp>
        <p:nvSpPr>
          <p:cNvPr id="4" name="Slide Number Placeholder 3"/>
          <p:cNvSpPr>
            <a:spLocks noGrp="1"/>
          </p:cNvSpPr>
          <p:nvPr>
            <p:ph type="sldNum" sz="quarter" idx="12"/>
          </p:nvPr>
        </p:nvSpPr>
        <p:spPr/>
        <p:txBody>
          <a:bodyPr/>
          <a:lstStyle/>
          <a:p>
            <a:fld id="{BBD0EE2F-8362-42E7-BD1F-E61B1AE7E2AB}"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IDP’s will be developed for each employee.  </a:t>
            </a:r>
          </a:p>
          <a:p>
            <a:pPr lvl="1"/>
            <a:r>
              <a:rPr lang="en-US" dirty="0" smtClean="0"/>
              <a:t>May contain:</a:t>
            </a:r>
          </a:p>
          <a:p>
            <a:pPr lvl="2"/>
            <a:r>
              <a:rPr lang="en-US" dirty="0" smtClean="0"/>
              <a:t>Formal classroom training;</a:t>
            </a:r>
          </a:p>
          <a:p>
            <a:pPr lvl="2"/>
            <a:r>
              <a:rPr lang="en-US" dirty="0" smtClean="0"/>
              <a:t>HHSU sponsored training;</a:t>
            </a:r>
          </a:p>
          <a:p>
            <a:pPr lvl="2"/>
            <a:r>
              <a:rPr lang="en-US" dirty="0" smtClean="0"/>
              <a:t>Developmental assignments;</a:t>
            </a:r>
          </a:p>
          <a:p>
            <a:pPr lvl="2"/>
            <a:r>
              <a:rPr lang="en-US" dirty="0" smtClean="0"/>
              <a:t>Cross-training;</a:t>
            </a:r>
          </a:p>
          <a:p>
            <a:pPr lvl="2"/>
            <a:r>
              <a:rPr lang="en-US" dirty="0" smtClean="0"/>
              <a:t>Mentoring; and</a:t>
            </a:r>
          </a:p>
          <a:p>
            <a:pPr lvl="2"/>
            <a:r>
              <a:rPr lang="en-US" dirty="0" smtClean="0"/>
              <a:t>One-on-one guidance.</a:t>
            </a:r>
          </a:p>
          <a:p>
            <a:pPr lvl="2"/>
            <a:r>
              <a:rPr lang="en-US" dirty="0" smtClean="0"/>
              <a:t>(Sample IDP attached to PMAP policy</a:t>
            </a:r>
            <a:r>
              <a:rPr lang="en-US" dirty="0" smtClean="0"/>
              <a:t>)</a:t>
            </a:r>
            <a:endParaRPr lang="en-US" dirty="0" smtClean="0"/>
          </a:p>
        </p:txBody>
      </p:sp>
      <p:sp>
        <p:nvSpPr>
          <p:cNvPr id="3" name="Title 2"/>
          <p:cNvSpPr>
            <a:spLocks noGrp="1"/>
          </p:cNvSpPr>
          <p:nvPr>
            <p:ph type="title"/>
          </p:nvPr>
        </p:nvSpPr>
        <p:spPr/>
        <p:txBody>
          <a:bodyPr/>
          <a:lstStyle/>
          <a:p>
            <a:r>
              <a:rPr lang="en-US" dirty="0" smtClean="0"/>
              <a:t>Individual Development Plan</a:t>
            </a:r>
            <a:endParaRPr lang="en-US" dirty="0"/>
          </a:p>
        </p:txBody>
      </p:sp>
      <p:sp>
        <p:nvSpPr>
          <p:cNvPr id="4" name="Slide Number Placeholder 3"/>
          <p:cNvSpPr>
            <a:spLocks noGrp="1"/>
          </p:cNvSpPr>
          <p:nvPr>
            <p:ph type="sldNum" sz="quarter" idx="12"/>
          </p:nvPr>
        </p:nvSpPr>
        <p:spPr/>
        <p:txBody>
          <a:bodyPr/>
          <a:lstStyle/>
          <a:p>
            <a:fld id="{BBD0EE2F-8362-42E7-BD1F-E61B1AE7E2AB}"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Supervisor’s notes: </a:t>
            </a:r>
          </a:p>
          <a:p>
            <a:pPr lvl="1"/>
            <a:r>
              <a:rPr lang="en-US" dirty="0" smtClean="0"/>
              <a:t>Supervisors may make notes on significant instances of performance so that the instances will not be forgotten.  Such notes are:</a:t>
            </a:r>
          </a:p>
          <a:p>
            <a:pPr lvl="2"/>
            <a:r>
              <a:rPr lang="en-US" dirty="0" smtClean="0"/>
              <a:t> neither required by, nor under the control of, the IHS. </a:t>
            </a:r>
          </a:p>
          <a:p>
            <a:pPr lvl="2"/>
            <a:r>
              <a:rPr lang="en-US" dirty="0" smtClean="0"/>
              <a:t> These notes are not subject to the Privacy Act as long as they:</a:t>
            </a:r>
          </a:p>
          <a:p>
            <a:pPr lvl="3"/>
            <a:r>
              <a:rPr lang="en-US" dirty="0" smtClean="0"/>
              <a:t> remain solely for the personal use of the supervisor, or are not provided to any other person, </a:t>
            </a:r>
          </a:p>
          <a:p>
            <a:pPr lvl="3"/>
            <a:r>
              <a:rPr lang="en-US" dirty="0" smtClean="0"/>
              <a:t>are not used for any other purpose, and are retained or discarded at the supervisor’s sole discretion.</a:t>
            </a:r>
            <a:endParaRPr lang="en-US" dirty="0"/>
          </a:p>
        </p:txBody>
      </p:sp>
      <p:sp>
        <p:nvSpPr>
          <p:cNvPr id="3" name="Title 2"/>
          <p:cNvSpPr>
            <a:spLocks noGrp="1"/>
          </p:cNvSpPr>
          <p:nvPr>
            <p:ph type="title"/>
          </p:nvPr>
        </p:nvSpPr>
        <p:spPr/>
        <p:txBody>
          <a:bodyPr>
            <a:normAutofit fontScale="90000"/>
          </a:bodyPr>
          <a:lstStyle/>
          <a:p>
            <a:r>
              <a:rPr lang="en-US" dirty="0" smtClean="0"/>
              <a:t>Recordkeeping and Record Uses</a:t>
            </a:r>
            <a:endParaRPr lang="en-US" dirty="0"/>
          </a:p>
        </p:txBody>
      </p:sp>
      <p:sp>
        <p:nvSpPr>
          <p:cNvPr id="4" name="Slide Number Placeholder 3"/>
          <p:cNvSpPr>
            <a:spLocks noGrp="1"/>
          </p:cNvSpPr>
          <p:nvPr>
            <p:ph type="sldNum" sz="quarter" idx="12"/>
          </p:nvPr>
        </p:nvSpPr>
        <p:spPr/>
        <p:txBody>
          <a:bodyPr/>
          <a:lstStyle/>
          <a:p>
            <a:fld id="{BBD0EE2F-8362-42E7-BD1F-E61B1AE7E2AB}"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Original employee performance plans will be forwarded to Servicing HR Office:</a:t>
            </a:r>
          </a:p>
          <a:p>
            <a:pPr lvl="2"/>
            <a:r>
              <a:rPr lang="en-US" dirty="0" smtClean="0"/>
              <a:t>After completion of the year end performance cycle or</a:t>
            </a:r>
          </a:p>
          <a:p>
            <a:pPr lvl="2"/>
            <a:r>
              <a:rPr lang="en-US" dirty="0" smtClean="0"/>
              <a:t>Any time the employee changes positions, duty locations or separates from the organization.</a:t>
            </a:r>
          </a:p>
          <a:p>
            <a:r>
              <a:rPr lang="en-US" dirty="0" smtClean="0"/>
              <a:t>Servicing HR Office will retain performance records for four (4) years; and, will transfer such records with the employee’s Official Personnel File when the employee separates or transfers to a new organization.  </a:t>
            </a:r>
            <a:endParaRPr lang="en-US" dirty="0"/>
          </a:p>
        </p:txBody>
      </p:sp>
      <p:sp>
        <p:nvSpPr>
          <p:cNvPr id="3" name="Title 2"/>
          <p:cNvSpPr>
            <a:spLocks noGrp="1"/>
          </p:cNvSpPr>
          <p:nvPr>
            <p:ph type="title"/>
          </p:nvPr>
        </p:nvSpPr>
        <p:spPr/>
        <p:txBody>
          <a:bodyPr>
            <a:normAutofit/>
          </a:bodyPr>
          <a:lstStyle/>
          <a:p>
            <a:r>
              <a:rPr lang="en-US" dirty="0" smtClean="0"/>
              <a:t>PMAP File Maintenance</a:t>
            </a:r>
            <a:endParaRPr lang="en-US" dirty="0"/>
          </a:p>
        </p:txBody>
      </p:sp>
      <p:sp>
        <p:nvSpPr>
          <p:cNvPr id="4" name="Slide Number Placeholder 3"/>
          <p:cNvSpPr>
            <a:spLocks noGrp="1"/>
          </p:cNvSpPr>
          <p:nvPr>
            <p:ph type="sldNum" sz="quarter" idx="12"/>
          </p:nvPr>
        </p:nvSpPr>
        <p:spPr/>
        <p:txBody>
          <a:bodyPr/>
          <a:lstStyle/>
          <a:p>
            <a:fld id="{BBD0EE2F-8362-42E7-BD1F-E61B1AE7E2AB}" type="slidenum">
              <a:rPr lang="en-US" smtClean="0"/>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Rating of Record - Used in cases of organizational downsizing aka Reduction in Force – RIF’s.  </a:t>
            </a:r>
          </a:p>
          <a:p>
            <a:r>
              <a:rPr lang="en-US" dirty="0" smtClean="0"/>
              <a:t>The IHS will assign retention credit (years) to an employee’s length of service based on the requirements and rating pattern identified in the HHS Instruction 351-1. (EX: 20 additional years for Level 5, 16 for Level 4, 12 for level 3</a:t>
            </a:r>
            <a:r>
              <a:rPr lang="en-US" dirty="0" smtClean="0"/>
              <a:t>.)</a:t>
            </a:r>
            <a:endParaRPr lang="en-US" dirty="0"/>
          </a:p>
        </p:txBody>
      </p:sp>
      <p:sp>
        <p:nvSpPr>
          <p:cNvPr id="3" name="Title 2"/>
          <p:cNvSpPr>
            <a:spLocks noGrp="1"/>
          </p:cNvSpPr>
          <p:nvPr>
            <p:ph type="title"/>
          </p:nvPr>
        </p:nvSpPr>
        <p:spPr/>
        <p:txBody>
          <a:bodyPr>
            <a:normAutofit/>
          </a:bodyPr>
          <a:lstStyle/>
          <a:p>
            <a:r>
              <a:rPr lang="en-US" dirty="0" smtClean="0"/>
              <a:t>Using PMAP Ratings – FYI</a:t>
            </a:r>
            <a:endParaRPr lang="en-US" dirty="0"/>
          </a:p>
        </p:txBody>
      </p:sp>
      <p:sp>
        <p:nvSpPr>
          <p:cNvPr id="4" name="Slide Number Placeholder 3"/>
          <p:cNvSpPr>
            <a:spLocks noGrp="1"/>
          </p:cNvSpPr>
          <p:nvPr>
            <p:ph type="sldNum" sz="quarter" idx="12"/>
          </p:nvPr>
        </p:nvSpPr>
        <p:spPr/>
        <p:txBody>
          <a:bodyPr/>
          <a:lstStyle/>
          <a:p>
            <a:fld id="{BBD0EE2F-8362-42E7-BD1F-E61B1AE7E2AB}" type="slidenum">
              <a:rPr lang="en-US" smtClean="0"/>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Learning Management System:  Various no-cost on-line training opportunities available</a:t>
            </a:r>
          </a:p>
          <a:p>
            <a:r>
              <a:rPr lang="en-US" dirty="0" smtClean="0"/>
              <a:t>Indian Health Manual:</a:t>
            </a:r>
          </a:p>
          <a:p>
            <a:pPr lvl="1"/>
            <a:r>
              <a:rPr lang="en-US" dirty="0" smtClean="0"/>
              <a:t>Part 7, Chapter 7, Performance Management Appraisal Program</a:t>
            </a:r>
          </a:p>
          <a:p>
            <a:r>
              <a:rPr lang="en-US" dirty="0" smtClean="0"/>
              <a:t>HHS Intranet:  </a:t>
            </a:r>
          </a:p>
          <a:p>
            <a:pPr lvl="1"/>
            <a:r>
              <a:rPr lang="en-US" dirty="0" smtClean="0"/>
              <a:t>HHS-704b, Employee Performance Plan – available: </a:t>
            </a:r>
            <a:r>
              <a:rPr lang="en-US" dirty="0" smtClean="0">
                <a:hlinkClick r:id="rId3"/>
              </a:rPr>
              <a:t>http://intranet.hhs.gov/hr/ohr/forms/hhs_forms/hhs-704b_5tier.pdf</a:t>
            </a:r>
            <a:endParaRPr lang="en-US" dirty="0" smtClean="0"/>
          </a:p>
          <a:p>
            <a:r>
              <a:rPr lang="en-US" dirty="0" smtClean="0"/>
              <a:t>Servicing Human Resources </a:t>
            </a:r>
            <a:r>
              <a:rPr lang="en-US" dirty="0" smtClean="0"/>
              <a:t>Office</a:t>
            </a:r>
            <a:endParaRPr lang="en-US" dirty="0"/>
          </a:p>
        </p:txBody>
      </p:sp>
      <p:sp>
        <p:nvSpPr>
          <p:cNvPr id="3" name="Title 2"/>
          <p:cNvSpPr>
            <a:spLocks noGrp="1"/>
          </p:cNvSpPr>
          <p:nvPr>
            <p:ph type="title"/>
          </p:nvPr>
        </p:nvSpPr>
        <p:spPr/>
        <p:txBody>
          <a:bodyPr>
            <a:normAutofit/>
          </a:bodyPr>
          <a:lstStyle/>
          <a:p>
            <a:pPr algn="ctr"/>
            <a:r>
              <a:rPr lang="en-US" dirty="0" smtClean="0"/>
              <a:t>Tools</a:t>
            </a:r>
            <a:endParaRPr lang="en-US" dirty="0"/>
          </a:p>
        </p:txBody>
      </p:sp>
      <p:sp>
        <p:nvSpPr>
          <p:cNvPr id="4" name="Slide Number Placeholder 3"/>
          <p:cNvSpPr>
            <a:spLocks noGrp="1"/>
          </p:cNvSpPr>
          <p:nvPr>
            <p:ph type="sldNum" sz="quarter" idx="12"/>
          </p:nvPr>
        </p:nvSpPr>
        <p:spPr/>
        <p:txBody>
          <a:bodyPr/>
          <a:lstStyle/>
          <a:p>
            <a:fld id="{BBD0EE2F-8362-42E7-BD1F-E61B1AE7E2AB}" type="slidenum">
              <a:rPr lang="en-US" smtClean="0"/>
              <a:pPr/>
              <a:t>45</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Who’s Covered/Who’s Not</a:t>
            </a:r>
            <a:endParaRPr lang="en-US" dirty="0"/>
          </a:p>
        </p:txBody>
      </p:sp>
      <p:sp>
        <p:nvSpPr>
          <p:cNvPr id="3" name="Text Placeholder 2"/>
          <p:cNvSpPr>
            <a:spLocks noGrp="1"/>
          </p:cNvSpPr>
          <p:nvPr>
            <p:ph type="body" idx="1"/>
          </p:nvPr>
        </p:nvSpPr>
        <p:spPr>
          <a:xfrm>
            <a:off x="533400" y="1143000"/>
            <a:ext cx="4040188" cy="762000"/>
          </a:xfrm>
        </p:spPr>
        <p:txBody>
          <a:bodyPr/>
          <a:lstStyle/>
          <a:p>
            <a:r>
              <a:rPr lang="en-US" dirty="0" smtClean="0"/>
              <a:t>Covered</a:t>
            </a:r>
            <a:endParaRPr lang="en-US" dirty="0"/>
          </a:p>
        </p:txBody>
      </p:sp>
      <p:sp>
        <p:nvSpPr>
          <p:cNvPr id="5" name="Text Placeholder 4"/>
          <p:cNvSpPr>
            <a:spLocks noGrp="1"/>
          </p:cNvSpPr>
          <p:nvPr>
            <p:ph type="body" sz="half" idx="3"/>
          </p:nvPr>
        </p:nvSpPr>
        <p:spPr>
          <a:xfrm>
            <a:off x="4876800" y="1143000"/>
            <a:ext cx="4041775" cy="762000"/>
          </a:xfrm>
        </p:spPr>
        <p:txBody>
          <a:bodyPr/>
          <a:lstStyle/>
          <a:p>
            <a:r>
              <a:rPr lang="en-US" dirty="0" smtClean="0"/>
              <a:t> Not Covered</a:t>
            </a:r>
            <a:endParaRPr lang="en-US" dirty="0"/>
          </a:p>
        </p:txBody>
      </p:sp>
      <p:sp>
        <p:nvSpPr>
          <p:cNvPr id="4" name="Content Placeholder 3"/>
          <p:cNvSpPr>
            <a:spLocks noGrp="1"/>
          </p:cNvSpPr>
          <p:nvPr>
            <p:ph sz="quarter" idx="2"/>
          </p:nvPr>
        </p:nvSpPr>
        <p:spPr>
          <a:xfrm>
            <a:off x="457200" y="2133600"/>
            <a:ext cx="3886200" cy="3252457"/>
          </a:xfrm>
        </p:spPr>
        <p:txBody>
          <a:bodyPr>
            <a:normAutofit lnSpcReduction="10000"/>
          </a:bodyPr>
          <a:lstStyle/>
          <a:p>
            <a:r>
              <a:rPr lang="en-US" dirty="0" smtClean="0"/>
              <a:t>Civil Service Employees</a:t>
            </a:r>
          </a:p>
          <a:p>
            <a:r>
              <a:rPr lang="en-US" dirty="0" smtClean="0"/>
              <a:t>All USPHS Commissioned Officers</a:t>
            </a:r>
          </a:p>
          <a:p>
            <a:r>
              <a:rPr lang="en-US" dirty="0" smtClean="0"/>
              <a:t>All Non-SES managers, supervisors, and team leaders</a:t>
            </a:r>
            <a:endParaRPr lang="en-US" dirty="0"/>
          </a:p>
        </p:txBody>
      </p:sp>
      <p:sp>
        <p:nvSpPr>
          <p:cNvPr id="6" name="Content Placeholder 5"/>
          <p:cNvSpPr>
            <a:spLocks noGrp="1"/>
          </p:cNvSpPr>
          <p:nvPr>
            <p:ph sz="quarter" idx="4"/>
          </p:nvPr>
        </p:nvSpPr>
        <p:spPr>
          <a:xfrm>
            <a:off x="4876801" y="2133601"/>
            <a:ext cx="3657599" cy="4267199"/>
          </a:xfrm>
        </p:spPr>
        <p:txBody>
          <a:bodyPr>
            <a:normAutofit fontScale="92500" lnSpcReduction="10000"/>
          </a:bodyPr>
          <a:lstStyle/>
          <a:p>
            <a:r>
              <a:rPr lang="en-US" dirty="0" smtClean="0"/>
              <a:t>A member of the SES</a:t>
            </a:r>
          </a:p>
          <a:p>
            <a:r>
              <a:rPr lang="en-US" dirty="0" smtClean="0"/>
              <a:t>A fellow, an expert or consultant, a member of an advisory committee, a resident, intern or other student employee who receives a stipend;</a:t>
            </a:r>
          </a:p>
          <a:p>
            <a:r>
              <a:rPr lang="en-US" dirty="0" smtClean="0"/>
              <a:t>An employee on detail to a public international organization or one who is outside the US </a:t>
            </a:r>
            <a:endParaRPr lang="en-US" dirty="0"/>
          </a:p>
        </p:txBody>
      </p:sp>
      <p:sp>
        <p:nvSpPr>
          <p:cNvPr id="7" name="Slide Number Placeholder 6"/>
          <p:cNvSpPr>
            <a:spLocks noGrp="1"/>
          </p:cNvSpPr>
          <p:nvPr>
            <p:ph type="sldNum" sz="quarter" idx="12"/>
          </p:nvPr>
        </p:nvSpPr>
        <p:spPr/>
        <p:txBody>
          <a:bodyPr/>
          <a:lstStyle/>
          <a:p>
            <a:fld id="{BBD0EE2F-8362-42E7-BD1F-E61B1AE7E2AB}"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t>An Administrative Law Judge;</a:t>
            </a:r>
          </a:p>
          <a:p>
            <a:r>
              <a:rPr lang="en-US" dirty="0" smtClean="0"/>
              <a:t>An individual appointed by the President;</a:t>
            </a:r>
          </a:p>
          <a:p>
            <a:r>
              <a:rPr lang="en-US" dirty="0" smtClean="0"/>
              <a:t>An employee appointed to the Excepted Service under 213.3102(o) for 1 year or less;</a:t>
            </a:r>
          </a:p>
          <a:p>
            <a:r>
              <a:rPr lang="en-US" dirty="0" smtClean="0"/>
              <a:t>An employee in a position for which employment is not reasonably expected to exceed 90 calendar days in a consecutive 12 month period;</a:t>
            </a:r>
          </a:p>
          <a:p>
            <a:r>
              <a:rPr lang="en-US" dirty="0" smtClean="0"/>
              <a:t>All employees who are on 90 days or less appt; and</a:t>
            </a:r>
          </a:p>
          <a:p>
            <a:r>
              <a:rPr lang="en-US" dirty="0" smtClean="0"/>
              <a:t>An individual whose temporary appointment is for less than one year, agrees to serve without a performance evaluation, and will not be considered for a reappointment or for an increase in pay based in whole or in part on performance.</a:t>
            </a:r>
          </a:p>
        </p:txBody>
      </p:sp>
      <p:sp>
        <p:nvSpPr>
          <p:cNvPr id="2" name="Title 1"/>
          <p:cNvSpPr>
            <a:spLocks noGrp="1"/>
          </p:cNvSpPr>
          <p:nvPr>
            <p:ph type="title"/>
          </p:nvPr>
        </p:nvSpPr>
        <p:spPr/>
        <p:txBody>
          <a:bodyPr/>
          <a:lstStyle/>
          <a:p>
            <a:r>
              <a:rPr lang="en-US" dirty="0" smtClean="0"/>
              <a:t>Who’s Not Covered cont</a:t>
            </a:r>
            <a:endParaRPr lang="en-US" dirty="0"/>
          </a:p>
        </p:txBody>
      </p:sp>
      <p:sp>
        <p:nvSpPr>
          <p:cNvPr id="4" name="Slide Number Placeholder 3"/>
          <p:cNvSpPr>
            <a:spLocks noGrp="1"/>
          </p:cNvSpPr>
          <p:nvPr>
            <p:ph type="sldNum" sz="quarter" idx="12"/>
          </p:nvPr>
        </p:nvSpPr>
        <p:spPr/>
        <p:txBody>
          <a:bodyPr/>
          <a:lstStyle/>
          <a:p>
            <a:fld id="{BBD0EE2F-8362-42E7-BD1F-E61B1AE7E2AB}"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u="sng" dirty="0" smtClean="0"/>
              <a:t>IHS</a:t>
            </a:r>
            <a:r>
              <a:rPr lang="en-US" dirty="0" smtClean="0"/>
              <a:t> requires a PMAP for each Officer.</a:t>
            </a:r>
          </a:p>
          <a:p>
            <a:r>
              <a:rPr lang="en-US" dirty="0" smtClean="0"/>
              <a:t>PMAPs will contain individual performance metrics designed to meet IHS specific strategic goals, plans and initiatives. </a:t>
            </a:r>
          </a:p>
          <a:p>
            <a:r>
              <a:rPr lang="en-US" dirty="0" smtClean="0"/>
              <a:t>PMAPs will serve as supplemental performance data when completing the COER.</a:t>
            </a:r>
          </a:p>
          <a:p>
            <a:r>
              <a:rPr lang="en-US" dirty="0" smtClean="0"/>
              <a:t>Timeframes and procedures will be consistent with those outlined in Commissioned Corps Instruction, CC 25.1.1, Commissioned Officer’s Effectiveness Report</a:t>
            </a:r>
            <a:r>
              <a:rPr lang="en-US" dirty="0" smtClean="0"/>
              <a:t>.</a:t>
            </a:r>
            <a:endParaRPr lang="en-US" dirty="0" smtClean="0"/>
          </a:p>
        </p:txBody>
      </p:sp>
      <p:sp>
        <p:nvSpPr>
          <p:cNvPr id="3" name="Title 2"/>
          <p:cNvSpPr>
            <a:spLocks noGrp="1"/>
          </p:cNvSpPr>
          <p:nvPr>
            <p:ph type="title"/>
          </p:nvPr>
        </p:nvSpPr>
        <p:spPr/>
        <p:txBody>
          <a:bodyPr/>
          <a:lstStyle/>
          <a:p>
            <a:r>
              <a:rPr lang="en-US" dirty="0" smtClean="0"/>
              <a:t>CO’s and PMAP</a:t>
            </a:r>
            <a:endParaRPr lang="en-US" dirty="0"/>
          </a:p>
        </p:txBody>
      </p:sp>
      <p:sp>
        <p:nvSpPr>
          <p:cNvPr id="4" name="Slide Number Placeholder 3"/>
          <p:cNvSpPr>
            <a:spLocks noGrp="1"/>
          </p:cNvSpPr>
          <p:nvPr>
            <p:ph type="sldNum" sz="quarter" idx="12"/>
          </p:nvPr>
        </p:nvSpPr>
        <p:spPr/>
        <p:txBody>
          <a:bodyPr/>
          <a:lstStyle/>
          <a:p>
            <a:fld id="{BBD0EE2F-8362-42E7-BD1F-E61B1AE7E2AB}"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0"/>
            <a:r>
              <a:rPr lang="en-US" sz="2800" dirty="0" smtClean="0"/>
              <a:t>January 1 - Beginning of the appraisal period</a:t>
            </a:r>
          </a:p>
          <a:p>
            <a:pPr lvl="0"/>
            <a:r>
              <a:rPr lang="en-US" sz="2800" dirty="0" smtClean="0"/>
              <a:t>January 30 –  Last day to establish new PMAP  </a:t>
            </a:r>
          </a:p>
          <a:p>
            <a:pPr lvl="0"/>
            <a:r>
              <a:rPr lang="en-US" sz="2800" dirty="0" smtClean="0"/>
              <a:t>February 15 – Close-out previous year’s plans (45 days after end of rating cycle)</a:t>
            </a:r>
          </a:p>
          <a:p>
            <a:pPr lvl="0"/>
            <a:r>
              <a:rPr lang="en-US" sz="2800" dirty="0" smtClean="0"/>
              <a:t>July 31 - Complete progress reviews</a:t>
            </a:r>
          </a:p>
          <a:p>
            <a:pPr lvl="0"/>
            <a:r>
              <a:rPr lang="en-US" sz="2800" dirty="0" smtClean="0"/>
              <a:t>October 1 - Last day for new performance plan to be in place (minimum 90 days)</a:t>
            </a:r>
          </a:p>
          <a:p>
            <a:pPr lvl="0"/>
            <a:r>
              <a:rPr lang="en-US" sz="2800" dirty="0" smtClean="0"/>
              <a:t>December 31 – Last day of performance period</a:t>
            </a:r>
          </a:p>
          <a:p>
            <a:pPr lvl="0">
              <a:buNone/>
            </a:pPr>
            <a:endParaRPr lang="en-US" sz="2800" dirty="0" smtClean="0"/>
          </a:p>
          <a:p>
            <a:pPr lvl="0">
              <a:buNone/>
            </a:pPr>
            <a:r>
              <a:rPr lang="en-US" sz="2800" b="1" dirty="0" smtClean="0"/>
              <a:t>**</a:t>
            </a:r>
            <a:r>
              <a:rPr lang="en-US" sz="2800" dirty="0" smtClean="0"/>
              <a:t>Any employee who enters on duty after January 1 – implement standards within 30 days of entrance on duty date</a:t>
            </a:r>
            <a:r>
              <a:rPr lang="en-US" sz="2800" dirty="0" smtClean="0"/>
              <a:t>.</a:t>
            </a:r>
            <a:endParaRPr lang="en-US" dirty="0"/>
          </a:p>
        </p:txBody>
      </p:sp>
      <p:sp>
        <p:nvSpPr>
          <p:cNvPr id="2" name="Title 1"/>
          <p:cNvSpPr>
            <a:spLocks noGrp="1"/>
          </p:cNvSpPr>
          <p:nvPr>
            <p:ph type="title"/>
          </p:nvPr>
        </p:nvSpPr>
        <p:spPr/>
        <p:txBody>
          <a:bodyPr/>
          <a:lstStyle/>
          <a:p>
            <a:r>
              <a:rPr lang="en-US" dirty="0" smtClean="0"/>
              <a:t>Civil Service PMAP Timeframes</a:t>
            </a:r>
            <a:endParaRPr lang="en-US" dirty="0"/>
          </a:p>
        </p:txBody>
      </p:sp>
      <p:sp>
        <p:nvSpPr>
          <p:cNvPr id="4" name="Slide Number Placeholder 3"/>
          <p:cNvSpPr>
            <a:spLocks noGrp="1"/>
          </p:cNvSpPr>
          <p:nvPr>
            <p:ph type="sldNum" sz="quarter" idx="12"/>
          </p:nvPr>
        </p:nvSpPr>
        <p:spPr/>
        <p:txBody>
          <a:bodyPr/>
          <a:lstStyle/>
          <a:p>
            <a:fld id="{BBD0EE2F-8362-42E7-BD1F-E61B1AE7E2A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Administrative Element + Individual Performance Outcomes Elements</a:t>
            </a:r>
          </a:p>
          <a:p>
            <a:pPr lvl="1"/>
            <a:r>
              <a:rPr lang="en-US" dirty="0" smtClean="0"/>
              <a:t>Expected between 2-5 Individual Performance Outcomes/Elements</a:t>
            </a:r>
          </a:p>
          <a:p>
            <a:r>
              <a:rPr lang="en-US" dirty="0" smtClean="0"/>
              <a:t>All Elements are Critical</a:t>
            </a:r>
          </a:p>
          <a:p>
            <a:r>
              <a:rPr lang="en-US" dirty="0" smtClean="0"/>
              <a:t>Must include one or more outcomes that are cascaded from the IHS Strategic Plan/Director’s Performance Plan/Management Objectives</a:t>
            </a:r>
          </a:p>
          <a:p>
            <a:r>
              <a:rPr lang="en-US" dirty="0" smtClean="0"/>
              <a:t>Each Element must have the Achieved Expected Results (AE) level described.  *Managers are strongly encouraged to explain how employees can receive a level 4 and 5 rating on the element.  Additional levels can be described on the form or as an attachment to the form</a:t>
            </a:r>
            <a:r>
              <a:rPr lang="en-US" dirty="0" smtClean="0"/>
              <a:t>.</a:t>
            </a:r>
            <a:endParaRPr lang="en-US" dirty="0"/>
          </a:p>
        </p:txBody>
      </p:sp>
      <p:sp>
        <p:nvSpPr>
          <p:cNvPr id="2" name="Title 1"/>
          <p:cNvSpPr>
            <a:spLocks noGrp="1"/>
          </p:cNvSpPr>
          <p:nvPr>
            <p:ph type="title"/>
          </p:nvPr>
        </p:nvSpPr>
        <p:spPr/>
        <p:txBody>
          <a:bodyPr>
            <a:normAutofit fontScale="90000"/>
          </a:bodyPr>
          <a:lstStyle/>
          <a:p>
            <a:r>
              <a:rPr lang="en-US" dirty="0" smtClean="0"/>
              <a:t>Establishing a Performance Plan</a:t>
            </a:r>
            <a:endParaRPr lang="en-US" dirty="0"/>
          </a:p>
        </p:txBody>
      </p:sp>
      <p:sp>
        <p:nvSpPr>
          <p:cNvPr id="4" name="Slide Number Placeholder 3"/>
          <p:cNvSpPr>
            <a:spLocks noGrp="1"/>
          </p:cNvSpPr>
          <p:nvPr>
            <p:ph type="sldNum" sz="quarter" idx="12"/>
          </p:nvPr>
        </p:nvSpPr>
        <p:spPr/>
        <p:txBody>
          <a:bodyPr/>
          <a:lstStyle/>
          <a:p>
            <a:fld id="{BBD0EE2F-8362-42E7-BD1F-E61B1AE7E2AB}"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31437</TotalTime>
  <Words>3387</Words>
  <Application>Microsoft Office PowerPoint</Application>
  <PresentationFormat>On-screen Show (4:3)</PresentationFormat>
  <Paragraphs>373</Paragraphs>
  <Slides>45</Slides>
  <Notes>45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Calibri</vt:lpstr>
      <vt:lpstr>Lucida Sans Unicode</vt:lpstr>
      <vt:lpstr>Verdana</vt:lpstr>
      <vt:lpstr>Wingdings</vt:lpstr>
      <vt:lpstr>Wingdings 2</vt:lpstr>
      <vt:lpstr>Wingdings 3</vt:lpstr>
      <vt:lpstr>Concourse</vt:lpstr>
      <vt:lpstr>Performance Management Appraisal Program</vt:lpstr>
      <vt:lpstr>What is Performance Management?</vt:lpstr>
      <vt:lpstr>Performance Management…. How important is it?</vt:lpstr>
      <vt:lpstr>Performance Management (continued)</vt:lpstr>
      <vt:lpstr>Who’s Covered/Who’s Not</vt:lpstr>
      <vt:lpstr>Who’s Not Covered cont</vt:lpstr>
      <vt:lpstr>CO’s and PMAP</vt:lpstr>
      <vt:lpstr>Civil Service PMAP Timeframes</vt:lpstr>
      <vt:lpstr>Establishing a Performance Plan</vt:lpstr>
      <vt:lpstr>Elements, Standards &amp; Activities</vt:lpstr>
      <vt:lpstr>Developing Critical Elements</vt:lpstr>
      <vt:lpstr>Levels of Performance – Level 5 Achieved Outstanding Results (AO)</vt:lpstr>
      <vt:lpstr>Examples of Level 5</vt:lpstr>
      <vt:lpstr>Examples of Level 5</vt:lpstr>
      <vt:lpstr>Levels of Performance - Level 4  Achieved More Than Expected-AM</vt:lpstr>
      <vt:lpstr>Examples of Level 4</vt:lpstr>
      <vt:lpstr>Level 4 Examples - Continued</vt:lpstr>
      <vt:lpstr>Levels of Performance- Level 3 Achieved Expected Results (AE) </vt:lpstr>
      <vt:lpstr>Examples of Level 3</vt:lpstr>
      <vt:lpstr>Levels of Performance- Level 2 Partially Achieved Expected Results (PA)  </vt:lpstr>
      <vt:lpstr>Examples of Level 2 </vt:lpstr>
      <vt:lpstr>Levels of Performance – Level 1 Achieved Unsatisfactory Results (UR) </vt:lpstr>
      <vt:lpstr>Examples of Level 1</vt:lpstr>
      <vt:lpstr>PMAP Implementation</vt:lpstr>
      <vt:lpstr>Implementation continued</vt:lpstr>
      <vt:lpstr>Monitoring Performance</vt:lpstr>
      <vt:lpstr>Monitoring Performance - cont </vt:lpstr>
      <vt:lpstr>Monitoring Performance</vt:lpstr>
      <vt:lpstr>Rating Performance – End of Appraisal Period</vt:lpstr>
      <vt:lpstr>Rating Performance</vt:lpstr>
      <vt:lpstr>Preparing the Summary Rating</vt:lpstr>
      <vt:lpstr>Exceptions to Mathematical Formula</vt:lpstr>
      <vt:lpstr>Extending the Appraisal Period</vt:lpstr>
      <vt:lpstr>Disagreement with Rating</vt:lpstr>
      <vt:lpstr>Performance Awards</vt:lpstr>
      <vt:lpstr>Actions based on Achieved Outstanding Results</vt:lpstr>
      <vt:lpstr>Actions Based on Achieved More than Expected Results (AM)</vt:lpstr>
      <vt:lpstr>Actions based on Achieved Expected Results (AE)</vt:lpstr>
      <vt:lpstr>Actions based on Partially Achieved Expected Results (PA)</vt:lpstr>
      <vt:lpstr>Actions based on Unsatisfactory Results (UR)</vt:lpstr>
      <vt:lpstr>Individual Development Plan</vt:lpstr>
      <vt:lpstr>Recordkeeping and Record Uses</vt:lpstr>
      <vt:lpstr>PMAP File Maintenance</vt:lpstr>
      <vt:lpstr>Using PMAP Ratings – FYI</vt:lpstr>
      <vt:lpstr>Tools</vt:lpstr>
    </vt:vector>
  </TitlesOfParts>
  <Company>Indian Health Service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Management Appraisal Program</dc:title>
  <dc:subject>Performance Management Appraisal Program</dc:subject>
  <dc:creator>IHS/OHR</dc:creator>
  <cp:keywords>Performance Management Appraisal Program</cp:keywords>
  <cp:lastModifiedBy>Waquie, Janell F (IHS/HQ) [C]</cp:lastModifiedBy>
  <cp:revision>594</cp:revision>
  <dcterms:created xsi:type="dcterms:W3CDTF">2012-07-02T16:15:57Z</dcterms:created>
  <dcterms:modified xsi:type="dcterms:W3CDTF">2015-10-27T20:01:22Z</dcterms:modified>
</cp:coreProperties>
</file>