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61" r:id="rId2"/>
    <p:sldId id="257" r:id="rId3"/>
    <p:sldId id="271" r:id="rId4"/>
    <p:sldId id="262" r:id="rId5"/>
    <p:sldId id="272" r:id="rId6"/>
    <p:sldId id="276" r:id="rId7"/>
    <p:sldId id="274" r:id="rId8"/>
    <p:sldId id="275" r:id="rId9"/>
    <p:sldId id="277" r:id="rId10"/>
    <p:sldId id="278" r:id="rId11"/>
    <p:sldId id="279" r:id="rId12"/>
    <p:sldId id="280" r:id="rId13"/>
    <p:sldId id="265" r:id="rId14"/>
    <p:sldId id="281" r:id="rId15"/>
    <p:sldId id="282" r:id="rId16"/>
    <p:sldId id="283" r:id="rId17"/>
    <p:sldId id="285" r:id="rId18"/>
    <p:sldId id="286" r:id="rId19"/>
    <p:sldId id="289" r:id="rId20"/>
    <p:sldId id="287" r:id="rId21"/>
    <p:sldId id="291" r:id="rId22"/>
    <p:sldId id="292"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8" autoAdjust="0"/>
    <p:restoredTop sz="90894" autoAdjust="0"/>
  </p:normalViewPr>
  <p:slideViewPr>
    <p:cSldViewPr snapToGrid="0">
      <p:cViewPr varScale="1">
        <p:scale>
          <a:sx n="72" d="100"/>
          <a:sy n="72" d="100"/>
        </p:scale>
        <p:origin x="168" y="6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096A9AF0-0DAE-4EB3-B448-4501DA034F4A}">
      <dgm:prSet phldrT="[Text]" custT="1"/>
      <dgm:spPr/>
      <dgm:t>
        <a:bodyPr/>
        <a:lstStyle/>
        <a:p>
          <a:r>
            <a:rPr lang="en-US" sz="2000" b="1" dirty="0" smtClean="0">
              <a:latin typeface="Century Gothic" panose="020B0502020202020204" pitchFamily="34" charset="0"/>
            </a:rPr>
            <a:t>FY 2022 Area Budget Instructions sent out</a:t>
          </a:r>
        </a:p>
        <a:p>
          <a:r>
            <a:rPr lang="en-US" sz="2000" dirty="0" smtClean="0">
              <a:latin typeface="Century Gothic" panose="020B0502020202020204" pitchFamily="34" charset="0"/>
            </a:rPr>
            <a:t>August 2019</a:t>
          </a:r>
          <a:endParaRPr lang="en-US" sz="2000" dirty="0">
            <a:latin typeface="Century Gothic" panose="020B0502020202020204" pitchFamily="34" charset="0"/>
          </a:endParaRPr>
        </a:p>
      </dgm:t>
    </dgm:pt>
    <dgm:pt modelId="{8CE6ABD6-768E-42C8-9029-C3B5F278B21C}" type="parTrans" cxnId="{CA0753BD-DB60-4D68-8486-5B376B839B26}">
      <dgm:prSet/>
      <dgm:spPr/>
      <dgm:t>
        <a:bodyPr/>
        <a:lstStyle/>
        <a:p>
          <a:endParaRPr lang="en-US"/>
        </a:p>
      </dgm:t>
    </dgm:pt>
    <dgm:pt modelId="{6B0D7DA9-E6ED-4137-9716-F48BF62327A8}" type="sibTrans" cxnId="{CA0753BD-DB60-4D68-8486-5B376B839B26}">
      <dgm:prSet/>
      <dgm:spPr/>
      <dgm:t>
        <a:bodyPr/>
        <a:lstStyle/>
        <a:p>
          <a:endParaRPr lang="en-US"/>
        </a:p>
      </dgm:t>
    </dgm:pt>
    <dgm:pt modelId="{CA6B1BA0-B2FC-48AD-8EDA-F4AAA4AF2782}">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dirty="0" smtClean="0">
              <a:latin typeface="Century Gothic" panose="020B0502020202020204" pitchFamily="34" charset="0"/>
            </a:rPr>
            <a:t>FY 2022 National Tribal Budget Work session</a:t>
          </a:r>
        </a:p>
        <a:p>
          <a:pPr marL="0" marR="0" lvl="0" indent="0" defTabSz="914400" eaLnBrk="1" fontAlgn="auto" latinLnBrk="0" hangingPunct="1">
            <a:lnSpc>
              <a:spcPct val="100000"/>
            </a:lnSpc>
            <a:spcBef>
              <a:spcPts val="0"/>
            </a:spcBef>
            <a:spcAft>
              <a:spcPts val="0"/>
            </a:spcAft>
            <a:buClrTx/>
            <a:buSzTx/>
            <a:buFontTx/>
            <a:buNone/>
            <a:tabLst/>
            <a:defRPr/>
          </a:pPr>
          <a:r>
            <a:rPr lang="en-US" sz="2000" dirty="0" smtClean="0">
              <a:latin typeface="Century Gothic" panose="020B0502020202020204" pitchFamily="34" charset="0"/>
            </a:rPr>
            <a:t>February 13-14, 2020</a:t>
          </a:r>
        </a:p>
        <a:p>
          <a:pPr lvl="0" defTabSz="577850">
            <a:lnSpc>
              <a:spcPct val="90000"/>
            </a:lnSpc>
            <a:spcBef>
              <a:spcPct val="0"/>
            </a:spcBef>
            <a:spcAft>
              <a:spcPct val="35000"/>
            </a:spcAft>
          </a:pPr>
          <a:endParaRPr lang="en-US" sz="1300" dirty="0"/>
        </a:p>
      </dgm:t>
    </dgm:pt>
    <dgm:pt modelId="{D7D3AA07-BCB9-4212-A556-E90870FB1413}" type="parTrans" cxnId="{CD6B6EE8-3813-4EF1-BFEC-C005A3326D63}">
      <dgm:prSet/>
      <dgm:spPr/>
      <dgm:t>
        <a:bodyPr/>
        <a:lstStyle/>
        <a:p>
          <a:endParaRPr lang="en-US"/>
        </a:p>
      </dgm:t>
    </dgm:pt>
    <dgm:pt modelId="{39FB540D-D808-4040-9A37-0AC474C0212F}" type="sibTrans" cxnId="{CD6B6EE8-3813-4EF1-BFEC-C005A3326D63}">
      <dgm:prSet/>
      <dgm:spPr/>
      <dgm:t>
        <a:bodyPr/>
        <a:lstStyle/>
        <a:p>
          <a:endParaRPr lang="en-US"/>
        </a:p>
      </dgm:t>
    </dgm:pt>
    <dgm:pt modelId="{92921081-529B-4D1C-83A4-C416BB4C5224}">
      <dgm:prSet/>
      <dgm:spPr/>
      <dgm:t>
        <a:bodyPr/>
        <a:lstStyle/>
        <a:p>
          <a:endParaRPr lang="en-US" dirty="0"/>
        </a:p>
      </dgm:t>
    </dgm:pt>
    <dgm:pt modelId="{5AD2C2F8-A1D7-469B-93D8-B578BEFE51F8}" type="parTrans" cxnId="{B05C4C7C-FEB8-4825-98A0-C38D3021918A}">
      <dgm:prSet/>
      <dgm:spPr/>
      <dgm:t>
        <a:bodyPr/>
        <a:lstStyle/>
        <a:p>
          <a:endParaRPr lang="en-US"/>
        </a:p>
      </dgm:t>
    </dgm:pt>
    <dgm:pt modelId="{ECC13403-1F53-4ED4-AE4F-334EEC7C8710}" type="sibTrans" cxnId="{B05C4C7C-FEB8-4825-98A0-C38D3021918A}">
      <dgm:prSet/>
      <dgm:spPr/>
      <dgm:t>
        <a:bodyPr/>
        <a:lstStyle/>
        <a:p>
          <a:endParaRPr lang="en-US"/>
        </a:p>
      </dgm:t>
    </dgm:pt>
    <dgm:pt modelId="{212ADAAB-D5CB-4BBC-8DAF-7340FD334994}">
      <dgm:prSet custT="1"/>
      <dgm:spPr/>
      <dgm:t>
        <a:bodyPr/>
        <a:lstStyle/>
        <a:p>
          <a:r>
            <a:rPr lang="en-US" sz="2000" b="1" dirty="0" smtClean="0">
              <a:latin typeface="Century Gothic" panose="020B0502020202020204" pitchFamily="34" charset="0"/>
            </a:rPr>
            <a:t>HHS Annual Tribal Budget Consultation</a:t>
          </a:r>
        </a:p>
        <a:p>
          <a:r>
            <a:rPr lang="en-US" sz="2000" dirty="0" smtClean="0">
              <a:latin typeface="Century Gothic" panose="020B0502020202020204" pitchFamily="34" charset="0"/>
            </a:rPr>
            <a:t>March 2020 </a:t>
          </a:r>
          <a:endParaRPr lang="en-US" sz="2000" dirty="0">
            <a:latin typeface="Century Gothic" panose="020B0502020202020204" pitchFamily="34" charset="0"/>
          </a:endParaRPr>
        </a:p>
      </dgm:t>
    </dgm:pt>
    <dgm:pt modelId="{45F6D312-A686-491E-95E3-EFB9640CC472}" type="parTrans" cxnId="{C8C7266C-2A0C-476A-85B3-F12BE2521F4C}">
      <dgm:prSet/>
      <dgm:spPr/>
      <dgm:t>
        <a:bodyPr/>
        <a:lstStyle/>
        <a:p>
          <a:endParaRPr lang="en-US"/>
        </a:p>
      </dgm:t>
    </dgm:pt>
    <dgm:pt modelId="{AB2787E4-2A8B-428D-A4AE-2B14DCFFC4E7}" type="sibTrans" cxnId="{C8C7266C-2A0C-476A-85B3-F12BE2521F4C}">
      <dgm:prSet/>
      <dgm:spPr/>
      <dgm:t>
        <a:bodyPr/>
        <a:lstStyle/>
        <a:p>
          <a:endParaRPr lang="en-US"/>
        </a:p>
      </dgm:t>
    </dgm:pt>
    <dgm:pt modelId="{A2560FD2-F12F-4A06-A96F-B86674952111}">
      <dgm:prSet custT="1"/>
      <dgm:spPr/>
      <dgm:t>
        <a:bodyPr/>
        <a:lstStyle/>
        <a:p>
          <a:r>
            <a:rPr lang="en-US" sz="2000" b="1" dirty="0" smtClean="0">
              <a:latin typeface="Century Gothic" panose="020B0502020202020204" pitchFamily="34" charset="0"/>
            </a:rPr>
            <a:t>FY 2022 Evaluation FY 2023 Planning Meeting </a:t>
          </a:r>
        </a:p>
        <a:p>
          <a:r>
            <a:rPr lang="en-US" sz="2000" dirty="0" smtClean="0">
              <a:latin typeface="Century Gothic" panose="020B0502020202020204" pitchFamily="34" charset="0"/>
            </a:rPr>
            <a:t>June 2020</a:t>
          </a:r>
          <a:endParaRPr lang="en-US" sz="2000" dirty="0">
            <a:latin typeface="Century Gothic" panose="020B0502020202020204" pitchFamily="34" charset="0"/>
          </a:endParaRPr>
        </a:p>
      </dgm:t>
    </dgm:pt>
    <dgm:pt modelId="{96173659-138A-4A00-AE0B-9063EA9393A6}" type="parTrans" cxnId="{F9D8B584-9399-4A2B-8ADC-F71293A4822C}">
      <dgm:prSet/>
      <dgm:spPr/>
      <dgm:t>
        <a:bodyPr/>
        <a:lstStyle/>
        <a:p>
          <a:endParaRPr lang="en-US"/>
        </a:p>
      </dgm:t>
    </dgm:pt>
    <dgm:pt modelId="{D3C3BC3F-2256-4FBC-AFA5-0D035E3EACD7}" type="sibTrans" cxnId="{F9D8B584-9399-4A2B-8ADC-F71293A4822C}">
      <dgm:prSet/>
      <dgm:spPr/>
      <dgm:t>
        <a:bodyPr/>
        <a:lstStyle/>
        <a:p>
          <a:endParaRPr lang="en-US"/>
        </a:p>
      </dgm:t>
    </dgm:pt>
    <dgm:pt modelId="{683CC5F6-E9B5-49F2-909E-A68D38896308}">
      <dgm:prSet custT="1"/>
      <dgm:spPr/>
      <dgm:t>
        <a:bodyPr/>
        <a:lstStyle/>
        <a:p>
          <a:r>
            <a:rPr lang="en-US" sz="2000" b="1" dirty="0" smtClean="0">
              <a:latin typeface="Century Gothic" panose="020B0502020202020204" pitchFamily="34" charset="0"/>
            </a:rPr>
            <a:t>FY 2022 Area Budget Consultation Sessions</a:t>
          </a:r>
        </a:p>
        <a:p>
          <a:r>
            <a:rPr lang="en-US" sz="2000" dirty="0" smtClean="0">
              <a:latin typeface="Century Gothic" panose="020B0502020202020204" pitchFamily="34" charset="0"/>
            </a:rPr>
            <a:t>October-December 2019</a:t>
          </a:r>
        </a:p>
      </dgm:t>
    </dgm:pt>
    <dgm:pt modelId="{4C61DDEE-8BBF-4CBF-B066-7E60B6DF0A11}" type="sibTrans" cxnId="{59786CF9-070F-4821-A4E9-D33DB930D8D2}">
      <dgm:prSet/>
      <dgm:spPr/>
      <dgm:t>
        <a:bodyPr/>
        <a:lstStyle/>
        <a:p>
          <a:endParaRPr lang="en-US"/>
        </a:p>
      </dgm:t>
    </dgm:pt>
    <dgm:pt modelId="{15BFC747-B881-4328-BFBE-9BC128388CC6}" type="parTrans" cxnId="{59786CF9-070F-4821-A4E9-D33DB930D8D2}">
      <dgm:prSet/>
      <dgm:spPr/>
      <dgm:t>
        <a:bodyPr/>
        <a:lstStyle/>
        <a:p>
          <a:endParaRPr lang="en-US"/>
        </a:p>
      </dgm:t>
    </dgm:pt>
    <dgm:pt modelId="{9DCEA5FC-4640-45AF-B712-7A4FD94AEF0D}">
      <dgm:prSet phldrT="[Text]" custT="1"/>
      <dgm:spPr/>
      <dgm:t>
        <a:bodyPr/>
        <a:lstStyle/>
        <a:p>
          <a:r>
            <a:rPr lang="en-US" sz="2000" b="1" dirty="0" smtClean="0">
              <a:latin typeface="Century Gothic" panose="020B0502020202020204" pitchFamily="34" charset="0"/>
            </a:rPr>
            <a:t>FY 2021 Evaluation FY 2022 Planning Meeting </a:t>
          </a:r>
        </a:p>
        <a:p>
          <a:r>
            <a:rPr lang="en-US" sz="2000" dirty="0" smtClean="0">
              <a:latin typeface="Century Gothic" panose="020B0502020202020204" pitchFamily="34" charset="0"/>
            </a:rPr>
            <a:t>June 27, 2019</a:t>
          </a:r>
          <a:endParaRPr lang="en-US" sz="2000" dirty="0">
            <a:latin typeface="Century Gothic" panose="020B0502020202020204" pitchFamily="34" charset="0"/>
          </a:endParaRPr>
        </a:p>
      </dgm:t>
    </dgm:pt>
    <dgm:pt modelId="{0A99745B-BB5C-49B3-A782-8DB57641F6C9}" type="sibTrans" cxnId="{DBD99269-D7F7-4B47-B17B-A5AE402751D9}">
      <dgm:prSet/>
      <dgm:spPr/>
      <dgm:t>
        <a:bodyPr/>
        <a:lstStyle/>
        <a:p>
          <a:endParaRPr lang="en-US"/>
        </a:p>
      </dgm:t>
    </dgm:pt>
    <dgm:pt modelId="{929A5FD9-0612-4B79-9B59-C3C36D34A069}" type="parTrans" cxnId="{DBD99269-D7F7-4B47-B17B-A5AE402751D9}">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t>
        <a:bodyPr/>
        <a:lstStyle/>
        <a:p>
          <a:endParaRPr lang="en-US"/>
        </a:p>
      </dgm:t>
    </dgm:pt>
    <dgm:pt modelId="{BD204284-1F7C-4D58-BC79-8C2DEE7E9FAF}" type="pres">
      <dgm:prSet presAssocID="{63085546-7C7C-4B3E-ABEB-2669F1A65FB2}" presName="divider" presStyleLbl="fgAcc1" presStyleIdx="0" presStyleCnt="7"/>
      <dgm:spPr/>
      <dgm:t>
        <a:bodyPr/>
        <a:lstStyle/>
        <a:p>
          <a:endParaRPr lang="en-US"/>
        </a:p>
      </dgm:t>
    </dgm:pt>
    <dgm:pt modelId="{46A6B157-7198-41C4-9D25-C4F8885F1B6F}" type="pres">
      <dgm:prSet presAssocID="{63085546-7C7C-4B3E-ABEB-2669F1A65FB2}" presName="nodes" presStyleCnt="0">
        <dgm:presLayoutVars>
          <dgm:chMax/>
          <dgm:chPref/>
          <dgm:animLvl val="lvl"/>
        </dgm:presLayoutVars>
      </dgm:prSet>
      <dgm:spPr/>
      <dgm:t>
        <a:bodyPr/>
        <a:lstStyle/>
        <a:p>
          <a:endParaRPr lang="en-US"/>
        </a:p>
      </dgm:t>
    </dgm:pt>
    <dgm:pt modelId="{578E6A06-6F61-48BD-9F1A-48E731D6E26D}" type="pres">
      <dgm:prSet presAssocID="{9DCEA5FC-4640-45AF-B712-7A4FD94AEF0D}" presName="composite" presStyleCnt="0"/>
      <dgm:spPr/>
      <dgm:t>
        <a:bodyPr/>
        <a:lstStyle/>
        <a:p>
          <a:endParaRPr lang="en-US"/>
        </a:p>
      </dgm:t>
    </dgm:pt>
    <dgm:pt modelId="{9F727168-E825-43C1-AF50-41E115F59C0C}" type="pres">
      <dgm:prSet presAssocID="{9DCEA5FC-4640-45AF-B712-7A4FD94AEF0D}" presName="ConnectorPoint" presStyleLbl="lnNode1" presStyleIdx="0" presStyleCnt="6"/>
      <dgm:spPr/>
      <dgm:t>
        <a:bodyPr/>
        <a:lstStyle/>
        <a:p>
          <a:endParaRPr lang="en-US"/>
        </a:p>
      </dgm:t>
    </dgm:pt>
    <dgm:pt modelId="{0C380CA5-521A-4949-A022-450DA9C217F5}" type="pres">
      <dgm:prSet presAssocID="{9DCEA5FC-4640-45AF-B712-7A4FD94AEF0D}" presName="DropPinPlaceHolder" presStyleCnt="0"/>
      <dgm:spPr/>
      <dgm:t>
        <a:bodyPr/>
        <a:lstStyle/>
        <a:p>
          <a:endParaRPr lang="en-US"/>
        </a:p>
      </dgm:t>
    </dgm:pt>
    <dgm:pt modelId="{19EF924A-339B-436A-9151-9C7B0B0377B9}" type="pres">
      <dgm:prSet presAssocID="{9DCEA5FC-4640-45AF-B712-7A4FD94AEF0D}" presName="DropPin" presStyleLbl="alignNode1" presStyleIdx="0" presStyleCnt="6"/>
      <dgm:spPr/>
      <dgm:t>
        <a:bodyPr/>
        <a:lstStyle/>
        <a:p>
          <a:endParaRPr lang="en-US"/>
        </a:p>
      </dgm:t>
    </dgm:pt>
    <dgm:pt modelId="{846B4BA4-33F0-43CE-A60E-B95E195AD5A9}" type="pres">
      <dgm:prSet presAssocID="{9DCEA5FC-4640-45AF-B712-7A4FD94AEF0D}" presName="Ellipse" presStyleLbl="fgAcc1" presStyleIdx="1" presStyleCnt="7"/>
      <dgm:spPr/>
      <dgm:t>
        <a:bodyPr/>
        <a:lstStyle/>
        <a:p>
          <a:endParaRPr lang="en-US"/>
        </a:p>
      </dgm:t>
    </dgm:pt>
    <dgm:pt modelId="{A782CF5D-A585-4990-846A-5EDBD19A9BDB}" type="pres">
      <dgm:prSet presAssocID="{9DCEA5FC-4640-45AF-B712-7A4FD94AEF0D}" presName="L2TextContainer" presStyleLbl="revTx" presStyleIdx="0" presStyleCnt="12">
        <dgm:presLayoutVars>
          <dgm:bulletEnabled val="1"/>
        </dgm:presLayoutVars>
      </dgm:prSet>
      <dgm:spPr/>
      <dgm:t>
        <a:bodyPr/>
        <a:lstStyle/>
        <a:p>
          <a:endParaRPr lang="en-US"/>
        </a:p>
      </dgm:t>
    </dgm:pt>
    <dgm:pt modelId="{85C50C56-6DC8-4C47-8DBC-4FD6B1554AA4}" type="pres">
      <dgm:prSet presAssocID="{9DCEA5FC-4640-45AF-B712-7A4FD94AEF0D}" presName="L1TextContainer" presStyleLbl="revTx" presStyleIdx="1" presStyleCnt="12" custLinFactNeighborX="1344" custLinFactNeighborY="24546">
        <dgm:presLayoutVars>
          <dgm:chMax val="1"/>
          <dgm:chPref val="1"/>
          <dgm:bulletEnabled val="1"/>
        </dgm:presLayoutVars>
      </dgm:prSet>
      <dgm:spPr/>
      <dgm:t>
        <a:bodyPr/>
        <a:lstStyle/>
        <a:p>
          <a:endParaRPr lang="en-US"/>
        </a:p>
      </dgm:t>
    </dgm:pt>
    <dgm:pt modelId="{4F322B1B-F357-4BCD-BF34-8A0D705A1CE7}" type="pres">
      <dgm:prSet presAssocID="{9DCEA5FC-4640-45AF-B712-7A4FD94AEF0D}" presName="ConnectLine" presStyleLbl="sibTrans1D1" presStyleIdx="0" presStyleCnt="6"/>
      <dgm:spPr/>
      <dgm:t>
        <a:bodyPr/>
        <a:lstStyle/>
        <a:p>
          <a:endParaRPr lang="en-US"/>
        </a:p>
      </dgm:t>
    </dgm:pt>
    <dgm:pt modelId="{9FF32B1E-94FD-475E-9959-8E0546070C5B}" type="pres">
      <dgm:prSet presAssocID="{9DCEA5FC-4640-45AF-B712-7A4FD94AEF0D}" presName="EmptyPlaceHolder" presStyleCnt="0"/>
      <dgm:spPr/>
      <dgm:t>
        <a:bodyPr/>
        <a:lstStyle/>
        <a:p>
          <a:endParaRPr lang="en-US"/>
        </a:p>
      </dgm:t>
    </dgm:pt>
    <dgm:pt modelId="{C9E000F5-B650-46EB-A3B0-FBA6593CE548}" type="pres">
      <dgm:prSet presAssocID="{0A99745B-BB5C-49B3-A782-8DB57641F6C9}" presName="spaceBetweenRectangles" presStyleCnt="0"/>
      <dgm:spPr/>
      <dgm:t>
        <a:bodyPr/>
        <a:lstStyle/>
        <a:p>
          <a:endParaRPr lang="en-US"/>
        </a:p>
      </dgm:t>
    </dgm:pt>
    <dgm:pt modelId="{64373A7D-C7A5-4C0C-9781-58743159539A}" type="pres">
      <dgm:prSet presAssocID="{096A9AF0-0DAE-4EB3-B448-4501DA034F4A}" presName="composite" presStyleCnt="0"/>
      <dgm:spPr/>
      <dgm:t>
        <a:bodyPr/>
        <a:lstStyle/>
        <a:p>
          <a:endParaRPr lang="en-US"/>
        </a:p>
      </dgm:t>
    </dgm:pt>
    <dgm:pt modelId="{B57996C3-16BE-4CEB-B9E2-6FFC42938F41}" type="pres">
      <dgm:prSet presAssocID="{096A9AF0-0DAE-4EB3-B448-4501DA034F4A}" presName="ConnectorPoint" presStyleLbl="lnNode1" presStyleIdx="1" presStyleCnt="6"/>
      <dgm:spPr/>
      <dgm:t>
        <a:bodyPr/>
        <a:lstStyle/>
        <a:p>
          <a:endParaRPr lang="en-US"/>
        </a:p>
      </dgm:t>
    </dgm:pt>
    <dgm:pt modelId="{BC71368F-DA7E-405D-93AC-3A6767BF9FC6}" type="pres">
      <dgm:prSet presAssocID="{096A9AF0-0DAE-4EB3-B448-4501DA034F4A}" presName="DropPinPlaceHolder" presStyleCnt="0"/>
      <dgm:spPr/>
      <dgm:t>
        <a:bodyPr/>
        <a:lstStyle/>
        <a:p>
          <a:endParaRPr lang="en-US"/>
        </a:p>
      </dgm:t>
    </dgm:pt>
    <dgm:pt modelId="{5B4632EA-1574-417A-A3FA-D711159FBAD1}" type="pres">
      <dgm:prSet presAssocID="{096A9AF0-0DAE-4EB3-B448-4501DA034F4A}" presName="DropPin" presStyleLbl="alignNode1" presStyleIdx="1" presStyleCnt="6"/>
      <dgm:spPr/>
      <dgm:t>
        <a:bodyPr/>
        <a:lstStyle/>
        <a:p>
          <a:endParaRPr lang="en-US"/>
        </a:p>
      </dgm:t>
    </dgm:pt>
    <dgm:pt modelId="{032E0966-F86B-4BBD-BE80-8FAB861AF0E8}" type="pres">
      <dgm:prSet presAssocID="{096A9AF0-0DAE-4EB3-B448-4501DA034F4A}" presName="Ellipse" presStyleLbl="fgAcc1" presStyleIdx="2" presStyleCnt="7"/>
      <dgm:spPr/>
      <dgm:t>
        <a:bodyPr/>
        <a:lstStyle/>
        <a:p>
          <a:endParaRPr lang="en-US"/>
        </a:p>
      </dgm:t>
    </dgm:pt>
    <dgm:pt modelId="{B608C5A1-CE9E-4410-9F2F-F714CC6AB069}" type="pres">
      <dgm:prSet presAssocID="{096A9AF0-0DAE-4EB3-B448-4501DA034F4A}" presName="L2TextContainer" presStyleLbl="revTx" presStyleIdx="2" presStyleCnt="12">
        <dgm:presLayoutVars>
          <dgm:bulletEnabled val="1"/>
        </dgm:presLayoutVars>
      </dgm:prSet>
      <dgm:spPr/>
      <dgm:t>
        <a:bodyPr/>
        <a:lstStyle/>
        <a:p>
          <a:endParaRPr lang="en-US"/>
        </a:p>
      </dgm:t>
    </dgm:pt>
    <dgm:pt modelId="{C1E34084-406C-48D5-88FE-7226282DBC49}" type="pres">
      <dgm:prSet presAssocID="{096A9AF0-0DAE-4EB3-B448-4501DA034F4A}" presName="L1TextContainer" presStyleLbl="revTx" presStyleIdx="3" presStyleCnt="12" custLinFactNeighborY="-22723">
        <dgm:presLayoutVars>
          <dgm:chMax val="1"/>
          <dgm:chPref val="1"/>
          <dgm:bulletEnabled val="1"/>
        </dgm:presLayoutVars>
      </dgm:prSet>
      <dgm:spPr/>
      <dgm:t>
        <a:bodyPr/>
        <a:lstStyle/>
        <a:p>
          <a:endParaRPr lang="en-US"/>
        </a:p>
      </dgm:t>
    </dgm:pt>
    <dgm:pt modelId="{33168228-1414-4AAF-B7E5-C08A80BBB2F1}" type="pres">
      <dgm:prSet presAssocID="{096A9AF0-0DAE-4EB3-B448-4501DA034F4A}" presName="ConnectLine" presStyleLbl="sibTrans1D1" presStyleIdx="1" presStyleCnt="6"/>
      <dgm:spPr>
        <a:xfrm>
          <a:off x="1843314" y="2690813"/>
          <a:ext cx="0" cy="1592961"/>
        </a:xfrm>
      </dgm:spPr>
      <dgm:t>
        <a:bodyPr/>
        <a:lstStyle/>
        <a:p>
          <a:endParaRPr lang="en-US"/>
        </a:p>
      </dgm:t>
    </dgm:pt>
    <dgm:pt modelId="{C791BCDD-76D3-4E0E-98B9-0C4903CF0E94}" type="pres">
      <dgm:prSet presAssocID="{096A9AF0-0DAE-4EB3-B448-4501DA034F4A}" presName="EmptyPlaceHolder" presStyleCnt="0"/>
      <dgm:spPr/>
      <dgm:t>
        <a:bodyPr/>
        <a:lstStyle/>
        <a:p>
          <a:endParaRPr lang="en-US"/>
        </a:p>
      </dgm:t>
    </dgm:pt>
    <dgm:pt modelId="{3B1DA912-FDB7-4F73-8823-B30C56F7DE86}" type="pres">
      <dgm:prSet presAssocID="{6B0D7DA9-E6ED-4137-9716-F48BF62327A8}" presName="spaceBetweenRectangles" presStyleCnt="0"/>
      <dgm:spPr/>
      <dgm:t>
        <a:bodyPr/>
        <a:lstStyle/>
        <a:p>
          <a:endParaRPr lang="en-US"/>
        </a:p>
      </dgm:t>
    </dgm:pt>
    <dgm:pt modelId="{DCEEC7C0-6CAC-4153-B66A-D920E3B7F504}" type="pres">
      <dgm:prSet presAssocID="{683CC5F6-E9B5-49F2-909E-A68D38896308}" presName="composite" presStyleCnt="0"/>
      <dgm:spPr/>
      <dgm:t>
        <a:bodyPr/>
        <a:lstStyle/>
        <a:p>
          <a:endParaRPr lang="en-US"/>
        </a:p>
      </dgm:t>
    </dgm:pt>
    <dgm:pt modelId="{56361E50-9FEC-48AD-A369-C1A8379B35EC}" type="pres">
      <dgm:prSet presAssocID="{683CC5F6-E9B5-49F2-909E-A68D38896308}" presName="ConnectorPoint" presStyleLbl="lnNode1" presStyleIdx="2" presStyleCnt="6"/>
      <dgm:spPr/>
      <dgm:t>
        <a:bodyPr/>
        <a:lstStyle/>
        <a:p>
          <a:endParaRPr lang="en-US"/>
        </a:p>
      </dgm:t>
    </dgm:pt>
    <dgm:pt modelId="{70AC7E27-D774-4261-A80F-683BBD09A81D}" type="pres">
      <dgm:prSet presAssocID="{683CC5F6-E9B5-49F2-909E-A68D38896308}" presName="DropPinPlaceHolder" presStyleCnt="0"/>
      <dgm:spPr/>
      <dgm:t>
        <a:bodyPr/>
        <a:lstStyle/>
        <a:p>
          <a:endParaRPr lang="en-US"/>
        </a:p>
      </dgm:t>
    </dgm:pt>
    <dgm:pt modelId="{7BC09B8D-1C75-4604-9F35-AEC078447C45}" type="pres">
      <dgm:prSet presAssocID="{683CC5F6-E9B5-49F2-909E-A68D38896308}" presName="DropPin" presStyleLbl="alignNode1" presStyleIdx="2" presStyleCnt="6"/>
      <dgm:spPr/>
      <dgm:t>
        <a:bodyPr/>
        <a:lstStyle/>
        <a:p>
          <a:endParaRPr lang="en-US"/>
        </a:p>
      </dgm:t>
    </dgm:pt>
    <dgm:pt modelId="{DFE91A1F-E910-48AB-A4C9-128002268483}" type="pres">
      <dgm:prSet presAssocID="{683CC5F6-E9B5-49F2-909E-A68D38896308}" presName="Ellipse" presStyleLbl="fgAcc1" presStyleIdx="3" presStyleCnt="7"/>
      <dgm:spPr/>
      <dgm:t>
        <a:bodyPr/>
        <a:lstStyle/>
        <a:p>
          <a:endParaRPr lang="en-US"/>
        </a:p>
      </dgm:t>
    </dgm:pt>
    <dgm:pt modelId="{FC8603F2-85FC-4134-978C-4054E468209C}" type="pres">
      <dgm:prSet presAssocID="{683CC5F6-E9B5-49F2-909E-A68D38896308}" presName="L2TextContainer" presStyleLbl="revTx" presStyleIdx="4" presStyleCnt="12">
        <dgm:presLayoutVars>
          <dgm:bulletEnabled val="1"/>
        </dgm:presLayoutVars>
      </dgm:prSet>
      <dgm:spPr/>
      <dgm:t>
        <a:bodyPr/>
        <a:lstStyle/>
        <a:p>
          <a:endParaRPr lang="en-US"/>
        </a:p>
      </dgm:t>
    </dgm:pt>
    <dgm:pt modelId="{4EB3AA5C-1289-44C6-9F3E-859ABA28E18F}" type="pres">
      <dgm:prSet presAssocID="{683CC5F6-E9B5-49F2-909E-A68D38896308}" presName="L1TextContainer" presStyleLbl="revTx" presStyleIdx="5" presStyleCnt="12" custLinFactNeighborX="0" custLinFactNeighborY="41900">
        <dgm:presLayoutVars>
          <dgm:chMax val="1"/>
          <dgm:chPref val="1"/>
          <dgm:bulletEnabled val="1"/>
        </dgm:presLayoutVars>
      </dgm:prSet>
      <dgm:spPr/>
      <dgm:t>
        <a:bodyPr/>
        <a:lstStyle/>
        <a:p>
          <a:endParaRPr lang="en-US"/>
        </a:p>
      </dgm:t>
    </dgm:pt>
    <dgm:pt modelId="{0BB03C0E-97EC-4D66-9B09-35D689DAB28C}" type="pres">
      <dgm:prSet presAssocID="{683CC5F6-E9B5-49F2-909E-A68D38896308}" presName="ConnectLine" presStyleLbl="sibTrans1D1" presStyleIdx="2" presStyleCnt="6"/>
      <dgm:spPr/>
      <dgm:t>
        <a:bodyPr/>
        <a:lstStyle/>
        <a:p>
          <a:endParaRPr lang="en-US"/>
        </a:p>
      </dgm:t>
    </dgm:pt>
    <dgm:pt modelId="{1A7A92CB-81F0-42D4-87BF-4008DEFA9CA8}" type="pres">
      <dgm:prSet presAssocID="{683CC5F6-E9B5-49F2-909E-A68D38896308}" presName="EmptyPlaceHolder" presStyleCnt="0"/>
      <dgm:spPr/>
      <dgm:t>
        <a:bodyPr/>
        <a:lstStyle/>
        <a:p>
          <a:endParaRPr lang="en-US"/>
        </a:p>
      </dgm:t>
    </dgm:pt>
    <dgm:pt modelId="{ABE3202B-256B-4398-8B41-CB40EDB06266}" type="pres">
      <dgm:prSet presAssocID="{4C61DDEE-8BBF-4CBF-B066-7E60B6DF0A11}" presName="spaceBetweenRectangles" presStyleCnt="0"/>
      <dgm:spPr/>
      <dgm:t>
        <a:bodyPr/>
        <a:lstStyle/>
        <a:p>
          <a:endParaRPr lang="en-US"/>
        </a:p>
      </dgm:t>
    </dgm:pt>
    <dgm:pt modelId="{B744CD57-FD23-4E62-9589-4CAC57B034E9}" type="pres">
      <dgm:prSet presAssocID="{CA6B1BA0-B2FC-48AD-8EDA-F4AAA4AF2782}" presName="composite" presStyleCnt="0"/>
      <dgm:spPr/>
      <dgm:t>
        <a:bodyPr/>
        <a:lstStyle/>
        <a:p>
          <a:endParaRPr lang="en-US"/>
        </a:p>
      </dgm:t>
    </dgm:pt>
    <dgm:pt modelId="{D891B168-1DA5-4124-931F-A51FCB8EFC11}" type="pres">
      <dgm:prSet presAssocID="{CA6B1BA0-B2FC-48AD-8EDA-F4AAA4AF2782}" presName="ConnectorPoint" presStyleLbl="lnNode1" presStyleIdx="3" presStyleCnt="6"/>
      <dgm:spPr/>
      <dgm:t>
        <a:bodyPr/>
        <a:lstStyle/>
        <a:p>
          <a:endParaRPr lang="en-US"/>
        </a:p>
      </dgm:t>
    </dgm:pt>
    <dgm:pt modelId="{42206762-CD73-4F82-B16A-D168E2503215}" type="pres">
      <dgm:prSet presAssocID="{CA6B1BA0-B2FC-48AD-8EDA-F4AAA4AF2782}" presName="DropPinPlaceHolder" presStyleCnt="0"/>
      <dgm:spPr/>
      <dgm:t>
        <a:bodyPr/>
        <a:lstStyle/>
        <a:p>
          <a:endParaRPr lang="en-US"/>
        </a:p>
      </dgm:t>
    </dgm:pt>
    <dgm:pt modelId="{C0DBECBF-E3AA-450B-95D4-8349AA21B4F8}" type="pres">
      <dgm:prSet presAssocID="{CA6B1BA0-B2FC-48AD-8EDA-F4AAA4AF2782}" presName="DropPin" presStyleLbl="alignNode1" presStyleIdx="3" presStyleCnt="6"/>
      <dgm:spPr/>
      <dgm:t>
        <a:bodyPr/>
        <a:lstStyle/>
        <a:p>
          <a:endParaRPr lang="en-US"/>
        </a:p>
      </dgm:t>
    </dgm:pt>
    <dgm:pt modelId="{6EDDD44C-F5E4-49AD-B1D9-346B8B8AEE8F}" type="pres">
      <dgm:prSet presAssocID="{CA6B1BA0-B2FC-48AD-8EDA-F4AAA4AF2782}" presName="Ellipse" presStyleLbl="fgAcc1" presStyleIdx="4" presStyleCnt="7"/>
      <dgm:spPr/>
      <dgm:t>
        <a:bodyPr/>
        <a:lstStyle/>
        <a:p>
          <a:endParaRPr lang="en-US"/>
        </a:p>
      </dgm:t>
    </dgm:pt>
    <dgm:pt modelId="{FE564261-183D-47F9-8E7E-BCFC5023A815}" type="pres">
      <dgm:prSet presAssocID="{CA6B1BA0-B2FC-48AD-8EDA-F4AAA4AF2782}" presName="L2TextContainer" presStyleLbl="revTx" presStyleIdx="6" presStyleCnt="12">
        <dgm:presLayoutVars>
          <dgm:bulletEnabled val="1"/>
        </dgm:presLayoutVars>
      </dgm:prSet>
      <dgm:spPr/>
      <dgm:t>
        <a:bodyPr/>
        <a:lstStyle/>
        <a:p>
          <a:endParaRPr lang="en-US"/>
        </a:p>
      </dgm:t>
    </dgm:pt>
    <dgm:pt modelId="{3DA36ABE-9810-4ED4-9A55-2905E7588D06}" type="pres">
      <dgm:prSet presAssocID="{CA6B1BA0-B2FC-48AD-8EDA-F4AAA4AF2782}" presName="L1TextContainer" presStyleLbl="revTx" presStyleIdx="7" presStyleCnt="12" custLinFactNeighborX="1272" custLinFactNeighborY="-23255">
        <dgm:presLayoutVars>
          <dgm:chMax val="1"/>
          <dgm:chPref val="1"/>
          <dgm:bulletEnabled val="1"/>
        </dgm:presLayoutVars>
      </dgm:prSet>
      <dgm:spPr/>
      <dgm:t>
        <a:bodyPr/>
        <a:lstStyle/>
        <a:p>
          <a:endParaRPr lang="en-US"/>
        </a:p>
      </dgm:t>
    </dgm:pt>
    <dgm:pt modelId="{4B9F5909-A57C-4893-9C8A-D5960FE9BE37}" type="pres">
      <dgm:prSet presAssocID="{CA6B1BA0-B2FC-48AD-8EDA-F4AAA4AF2782}" presName="ConnectLine" presStyleLbl="sibTrans1D1" presStyleIdx="3" presStyleCnt="6"/>
      <dgm:spPr>
        <a:xfrm>
          <a:off x="4960678" y="2690813"/>
          <a:ext cx="0" cy="1592961"/>
        </a:xfrm>
      </dgm:spPr>
      <dgm:t>
        <a:bodyPr/>
        <a:lstStyle/>
        <a:p>
          <a:endParaRPr lang="en-US"/>
        </a:p>
      </dgm:t>
    </dgm:pt>
    <dgm:pt modelId="{DEDCEF89-DB8F-4197-B2D2-2D39426E0B96}" type="pres">
      <dgm:prSet presAssocID="{CA6B1BA0-B2FC-48AD-8EDA-F4AAA4AF2782}" presName="EmptyPlaceHolder" presStyleCnt="0"/>
      <dgm:spPr/>
      <dgm:t>
        <a:bodyPr/>
        <a:lstStyle/>
        <a:p>
          <a:endParaRPr lang="en-US"/>
        </a:p>
      </dgm:t>
    </dgm:pt>
    <dgm:pt modelId="{4A96FD2F-C127-41DC-AA54-1EEBED6BA483}" type="pres">
      <dgm:prSet presAssocID="{39FB540D-D808-4040-9A37-0AC474C0212F}" presName="spaceBetweenRectangles" presStyleCnt="0"/>
      <dgm:spPr/>
      <dgm:t>
        <a:bodyPr/>
        <a:lstStyle/>
        <a:p>
          <a:endParaRPr lang="en-US"/>
        </a:p>
      </dgm:t>
    </dgm:pt>
    <dgm:pt modelId="{A1AE2BC4-A99C-4DD3-A84D-EB3461D18287}" type="pres">
      <dgm:prSet presAssocID="{212ADAAB-D5CB-4BBC-8DAF-7340FD334994}" presName="composite" presStyleCnt="0"/>
      <dgm:spPr/>
      <dgm:t>
        <a:bodyPr/>
        <a:lstStyle/>
        <a:p>
          <a:endParaRPr lang="en-US"/>
        </a:p>
      </dgm:t>
    </dgm:pt>
    <dgm:pt modelId="{278CF1E0-B1C4-4B10-A5EC-FD7EF0557E2D}" type="pres">
      <dgm:prSet presAssocID="{212ADAAB-D5CB-4BBC-8DAF-7340FD334994}" presName="ConnectorPoint" presStyleLbl="lnNode1" presStyleIdx="4" presStyleCnt="6"/>
      <dgm:spPr/>
      <dgm:t>
        <a:bodyPr/>
        <a:lstStyle/>
        <a:p>
          <a:endParaRPr lang="en-US"/>
        </a:p>
      </dgm:t>
    </dgm:pt>
    <dgm:pt modelId="{27B65FB4-BE6A-41E6-BBE9-8DC9F7B73486}" type="pres">
      <dgm:prSet presAssocID="{212ADAAB-D5CB-4BBC-8DAF-7340FD334994}" presName="DropPinPlaceHolder" presStyleCnt="0"/>
      <dgm:spPr/>
      <dgm:t>
        <a:bodyPr/>
        <a:lstStyle/>
        <a:p>
          <a:endParaRPr lang="en-US"/>
        </a:p>
      </dgm:t>
    </dgm:pt>
    <dgm:pt modelId="{488CC4C6-DFBC-460C-A9ED-BEDA8CC682D4}" type="pres">
      <dgm:prSet presAssocID="{212ADAAB-D5CB-4BBC-8DAF-7340FD334994}" presName="DropPin" presStyleLbl="alignNode1" presStyleIdx="4" presStyleCnt="6"/>
      <dgm:spPr/>
      <dgm:t>
        <a:bodyPr/>
        <a:lstStyle/>
        <a:p>
          <a:endParaRPr lang="en-US"/>
        </a:p>
      </dgm:t>
    </dgm:pt>
    <dgm:pt modelId="{48CA82DA-B677-461B-A08D-337683480059}" type="pres">
      <dgm:prSet presAssocID="{212ADAAB-D5CB-4BBC-8DAF-7340FD334994}" presName="Ellipse" presStyleLbl="fgAcc1" presStyleIdx="5" presStyleCnt="7"/>
      <dgm:spPr/>
      <dgm:t>
        <a:bodyPr/>
        <a:lstStyle/>
        <a:p>
          <a:endParaRPr lang="en-US"/>
        </a:p>
      </dgm:t>
    </dgm:pt>
    <dgm:pt modelId="{D1646913-A3FA-4470-A3E9-C64B0A13A62A}" type="pres">
      <dgm:prSet presAssocID="{212ADAAB-D5CB-4BBC-8DAF-7340FD334994}" presName="L2TextContainer" presStyleLbl="revTx" presStyleIdx="8" presStyleCnt="12">
        <dgm:presLayoutVars>
          <dgm:bulletEnabled val="1"/>
        </dgm:presLayoutVars>
      </dgm:prSet>
      <dgm:spPr/>
      <dgm:t>
        <a:bodyPr/>
        <a:lstStyle/>
        <a:p>
          <a:endParaRPr lang="en-US"/>
        </a:p>
      </dgm:t>
    </dgm:pt>
    <dgm:pt modelId="{6EC2FC68-E1B8-4274-8090-C2C96A4CD82C}" type="pres">
      <dgm:prSet presAssocID="{212ADAAB-D5CB-4BBC-8DAF-7340FD334994}" presName="L1TextContainer" presStyleLbl="revTx" presStyleIdx="9" presStyleCnt="12" custLinFactNeighborX="1291" custLinFactNeighborY="-8100">
        <dgm:presLayoutVars>
          <dgm:chMax val="1"/>
          <dgm:chPref val="1"/>
          <dgm:bulletEnabled val="1"/>
        </dgm:presLayoutVars>
      </dgm:prSet>
      <dgm:spPr/>
      <dgm:t>
        <a:bodyPr/>
        <a:lstStyle/>
        <a:p>
          <a:endParaRPr lang="en-US"/>
        </a:p>
      </dgm:t>
    </dgm:pt>
    <dgm:pt modelId="{4F41BF23-550C-4E7F-977E-3D22E3AF7B51}" type="pres">
      <dgm:prSet presAssocID="{212ADAAB-D5CB-4BBC-8DAF-7340FD334994}" presName="ConnectLine" presStyleLbl="sibTrans1D1" presStyleIdx="4" presStyleCnt="6"/>
      <dgm:spPr>
        <a:xfrm>
          <a:off x="6519360" y="1097851"/>
          <a:ext cx="0" cy="1592961"/>
        </a:xfrm>
      </dgm:spPr>
      <dgm:t>
        <a:bodyPr/>
        <a:lstStyle/>
        <a:p>
          <a:endParaRPr lang="en-US"/>
        </a:p>
      </dgm:t>
    </dgm:pt>
    <dgm:pt modelId="{5018695D-CFD4-49F8-8967-BA8A0C0A0DE1}" type="pres">
      <dgm:prSet presAssocID="{212ADAAB-D5CB-4BBC-8DAF-7340FD334994}" presName="EmptyPlaceHolder" presStyleCnt="0"/>
      <dgm:spPr/>
      <dgm:t>
        <a:bodyPr/>
        <a:lstStyle/>
        <a:p>
          <a:endParaRPr lang="en-US"/>
        </a:p>
      </dgm:t>
    </dgm:pt>
    <dgm:pt modelId="{61EA613E-57A8-485F-A4A9-29037092E83A}" type="pres">
      <dgm:prSet presAssocID="{AB2787E4-2A8B-428D-A4AE-2B14DCFFC4E7}" presName="spaceBetweenRectangles" presStyleCnt="0"/>
      <dgm:spPr/>
      <dgm:t>
        <a:bodyPr/>
        <a:lstStyle/>
        <a:p>
          <a:endParaRPr lang="en-US"/>
        </a:p>
      </dgm:t>
    </dgm:pt>
    <dgm:pt modelId="{0F3B3032-C16A-44EB-AE28-CB7C1D797D2B}" type="pres">
      <dgm:prSet presAssocID="{A2560FD2-F12F-4A06-A96F-B86674952111}" presName="composite" presStyleCnt="0"/>
      <dgm:spPr/>
      <dgm:t>
        <a:bodyPr/>
        <a:lstStyle/>
        <a:p>
          <a:endParaRPr lang="en-US"/>
        </a:p>
      </dgm:t>
    </dgm:pt>
    <dgm:pt modelId="{A64C6D16-2F77-439A-848A-F1081C5E5CBE}" type="pres">
      <dgm:prSet presAssocID="{A2560FD2-F12F-4A06-A96F-B86674952111}" presName="ConnectorPoint" presStyleLbl="lnNode1" presStyleIdx="5" presStyleCnt="6"/>
      <dgm:spPr/>
      <dgm:t>
        <a:bodyPr/>
        <a:lstStyle/>
        <a:p>
          <a:endParaRPr lang="en-US"/>
        </a:p>
      </dgm:t>
    </dgm:pt>
    <dgm:pt modelId="{8EFC6EAF-71E5-48C3-9F69-6FB96640B14F}" type="pres">
      <dgm:prSet presAssocID="{A2560FD2-F12F-4A06-A96F-B86674952111}" presName="DropPinPlaceHolder" presStyleCnt="0"/>
      <dgm:spPr/>
      <dgm:t>
        <a:bodyPr/>
        <a:lstStyle/>
        <a:p>
          <a:endParaRPr lang="en-US"/>
        </a:p>
      </dgm:t>
    </dgm:pt>
    <dgm:pt modelId="{73F98938-B973-410F-B6E0-43437FA146E6}" type="pres">
      <dgm:prSet presAssocID="{A2560FD2-F12F-4A06-A96F-B86674952111}" presName="DropPin" presStyleLbl="alignNode1" presStyleIdx="5" presStyleCnt="6"/>
      <dgm:spPr/>
      <dgm:t>
        <a:bodyPr/>
        <a:lstStyle/>
        <a:p>
          <a:endParaRPr lang="en-US"/>
        </a:p>
      </dgm:t>
    </dgm:pt>
    <dgm:pt modelId="{26BE64BD-02BC-4C6F-AC50-F9617E59754D}" type="pres">
      <dgm:prSet presAssocID="{A2560FD2-F12F-4A06-A96F-B86674952111}" presName="Ellipse" presStyleLbl="fgAcc1" presStyleIdx="6" presStyleCnt="7"/>
      <dgm:spPr/>
      <dgm:t>
        <a:bodyPr/>
        <a:lstStyle/>
        <a:p>
          <a:endParaRPr lang="en-US"/>
        </a:p>
      </dgm:t>
    </dgm:pt>
    <dgm:pt modelId="{5C5070CD-E29E-4F50-9A43-342A2DE968FF}" type="pres">
      <dgm:prSet presAssocID="{A2560FD2-F12F-4A06-A96F-B86674952111}" presName="L2TextContainer" presStyleLbl="revTx" presStyleIdx="10" presStyleCnt="12">
        <dgm:presLayoutVars>
          <dgm:bulletEnabled val="1"/>
        </dgm:presLayoutVars>
      </dgm:prSet>
      <dgm:spPr/>
      <dgm:t>
        <a:bodyPr/>
        <a:lstStyle/>
        <a:p>
          <a:endParaRPr lang="en-US"/>
        </a:p>
      </dgm:t>
    </dgm:pt>
    <dgm:pt modelId="{6FED4196-A0D3-4E5C-83DA-99291A8FFFC3}" type="pres">
      <dgm:prSet presAssocID="{A2560FD2-F12F-4A06-A96F-B86674952111}" presName="L1TextContainer" presStyleLbl="revTx" presStyleIdx="11" presStyleCnt="12" custLinFactNeighborX="861" custLinFactNeighborY="-48390">
        <dgm:presLayoutVars>
          <dgm:chMax val="1"/>
          <dgm:chPref val="1"/>
          <dgm:bulletEnabled val="1"/>
        </dgm:presLayoutVars>
      </dgm:prSet>
      <dgm:spPr/>
      <dgm:t>
        <a:bodyPr/>
        <a:lstStyle/>
        <a:p>
          <a:endParaRPr lang="en-US"/>
        </a:p>
      </dgm:t>
    </dgm:pt>
    <dgm:pt modelId="{54DE4918-169B-4E9C-B946-44A9D45AEC94}" type="pres">
      <dgm:prSet presAssocID="{A2560FD2-F12F-4A06-A96F-B86674952111}" presName="ConnectLine" presStyleLbl="sibTrans1D1" presStyleIdx="5" presStyleCnt="6"/>
      <dgm:spPr>
        <a:xfrm>
          <a:off x="8078042" y="2690813"/>
          <a:ext cx="0" cy="1592961"/>
        </a:xfrm>
      </dgm:spPr>
      <dgm:t>
        <a:bodyPr/>
        <a:lstStyle/>
        <a:p>
          <a:endParaRPr lang="en-US"/>
        </a:p>
      </dgm:t>
    </dgm:pt>
    <dgm:pt modelId="{75F2030E-997B-4809-B3F1-AEF48EEEDB2B}" type="pres">
      <dgm:prSet presAssocID="{A2560FD2-F12F-4A06-A96F-B86674952111}" presName="EmptyPlaceHolder" presStyleCnt="0"/>
      <dgm:spPr/>
      <dgm:t>
        <a:bodyPr/>
        <a:lstStyle/>
        <a:p>
          <a:endParaRPr lang="en-US"/>
        </a:p>
      </dgm:t>
    </dgm:pt>
  </dgm:ptLst>
  <dgm:cxnLst>
    <dgm:cxn modelId="{B05C4C7C-FEB8-4825-98A0-C38D3021918A}" srcId="{096A9AF0-0DAE-4EB3-B448-4501DA034F4A}" destId="{92921081-529B-4D1C-83A4-C416BB4C5224}" srcOrd="0" destOrd="0" parTransId="{5AD2C2F8-A1D7-469B-93D8-B578BEFE51F8}" sibTransId="{ECC13403-1F53-4ED4-AE4F-334EEC7C8710}"/>
    <dgm:cxn modelId="{59786CF9-070F-4821-A4E9-D33DB930D8D2}" srcId="{63085546-7C7C-4B3E-ABEB-2669F1A65FB2}" destId="{683CC5F6-E9B5-49F2-909E-A68D38896308}" srcOrd="2" destOrd="0" parTransId="{15BFC747-B881-4328-BFBE-9BC128388CC6}" sibTransId="{4C61DDEE-8BBF-4CBF-B066-7E60B6DF0A11}"/>
    <dgm:cxn modelId="{F9D8B584-9399-4A2B-8ADC-F71293A4822C}" srcId="{63085546-7C7C-4B3E-ABEB-2669F1A65FB2}" destId="{A2560FD2-F12F-4A06-A96F-B86674952111}" srcOrd="5" destOrd="0" parTransId="{96173659-138A-4A00-AE0B-9063EA9393A6}" sibTransId="{D3C3BC3F-2256-4FBC-AFA5-0D035E3EACD7}"/>
    <dgm:cxn modelId="{146C3436-7349-460D-8FAF-B5C22B68A41F}" type="presOf" srcId="{CA6B1BA0-B2FC-48AD-8EDA-F4AAA4AF2782}" destId="{3DA36ABE-9810-4ED4-9A55-2905E7588D06}" srcOrd="0" destOrd="0" presId="urn:microsoft.com/office/officeart/2017/3/layout/DropPinTimeline"/>
    <dgm:cxn modelId="{601FA375-B804-4895-B969-A3CE7B37C85C}" type="presOf" srcId="{096A9AF0-0DAE-4EB3-B448-4501DA034F4A}" destId="{C1E34084-406C-48D5-88FE-7226282DBC49}" srcOrd="0" destOrd="0" presId="urn:microsoft.com/office/officeart/2017/3/layout/DropPinTimeline"/>
    <dgm:cxn modelId="{761E4B58-8AA0-4EE9-9827-01A0CA5D8AAC}" type="presOf" srcId="{9DCEA5FC-4640-45AF-B712-7A4FD94AEF0D}" destId="{85C50C56-6DC8-4C47-8DBC-4FD6B1554AA4}" srcOrd="0" destOrd="0" presId="urn:microsoft.com/office/officeart/2017/3/layout/DropPinTimeline"/>
    <dgm:cxn modelId="{247DE591-0579-4FF5-9C62-940C4F67096B}" type="presOf" srcId="{63085546-7C7C-4B3E-ABEB-2669F1A65FB2}" destId="{7A5D3400-AF5B-4297-8592-4C1EDB9D0973}" srcOrd="0" destOrd="0" presId="urn:microsoft.com/office/officeart/2017/3/layout/DropPinTimeline"/>
    <dgm:cxn modelId="{DBD99269-D7F7-4B47-B17B-A5AE402751D9}" srcId="{63085546-7C7C-4B3E-ABEB-2669F1A65FB2}" destId="{9DCEA5FC-4640-45AF-B712-7A4FD94AEF0D}" srcOrd="0" destOrd="0" parTransId="{929A5FD9-0612-4B79-9B59-C3C36D34A069}" sibTransId="{0A99745B-BB5C-49B3-A782-8DB57641F6C9}"/>
    <dgm:cxn modelId="{2841EC4D-F3DC-4972-B897-89C9EA062B26}" type="presOf" srcId="{92921081-529B-4D1C-83A4-C416BB4C5224}" destId="{B608C5A1-CE9E-4410-9F2F-F714CC6AB069}" srcOrd="0" destOrd="0" presId="urn:microsoft.com/office/officeart/2017/3/layout/DropPinTimeline"/>
    <dgm:cxn modelId="{2FC11007-01BB-470D-9422-1671E01275CE}" type="presOf" srcId="{A2560FD2-F12F-4A06-A96F-B86674952111}" destId="{6FED4196-A0D3-4E5C-83DA-99291A8FFFC3}" srcOrd="0" destOrd="0" presId="urn:microsoft.com/office/officeart/2017/3/layout/DropPinTimeline"/>
    <dgm:cxn modelId="{991E153C-2D4A-4089-A3BB-23D6CF24990F}" type="presOf" srcId="{683CC5F6-E9B5-49F2-909E-A68D38896308}" destId="{4EB3AA5C-1289-44C6-9F3E-859ABA28E18F}" srcOrd="0" destOrd="0" presId="urn:microsoft.com/office/officeart/2017/3/layout/DropPinTimeline"/>
    <dgm:cxn modelId="{C8C7266C-2A0C-476A-85B3-F12BE2521F4C}" srcId="{63085546-7C7C-4B3E-ABEB-2669F1A65FB2}" destId="{212ADAAB-D5CB-4BBC-8DAF-7340FD334994}" srcOrd="4" destOrd="0" parTransId="{45F6D312-A686-491E-95E3-EFB9640CC472}" sibTransId="{AB2787E4-2A8B-428D-A4AE-2B14DCFFC4E7}"/>
    <dgm:cxn modelId="{CD6B6EE8-3813-4EF1-BFEC-C005A3326D63}" srcId="{63085546-7C7C-4B3E-ABEB-2669F1A65FB2}" destId="{CA6B1BA0-B2FC-48AD-8EDA-F4AAA4AF2782}" srcOrd="3" destOrd="0" parTransId="{D7D3AA07-BCB9-4212-A556-E90870FB1413}" sibTransId="{39FB540D-D808-4040-9A37-0AC474C0212F}"/>
    <dgm:cxn modelId="{2F02861A-3FDC-4C2B-B724-282D5914D85A}" type="presOf" srcId="{212ADAAB-D5CB-4BBC-8DAF-7340FD334994}" destId="{6EC2FC68-E1B8-4274-8090-C2C96A4CD82C}" srcOrd="0" destOrd="0" presId="urn:microsoft.com/office/officeart/2017/3/layout/DropPinTimeline"/>
    <dgm:cxn modelId="{CA0753BD-DB60-4D68-8486-5B376B839B26}" srcId="{63085546-7C7C-4B3E-ABEB-2669F1A65FB2}" destId="{096A9AF0-0DAE-4EB3-B448-4501DA034F4A}" srcOrd="1" destOrd="0" parTransId="{8CE6ABD6-768E-42C8-9029-C3B5F278B21C}" sibTransId="{6B0D7DA9-E6ED-4137-9716-F48BF62327A8}"/>
    <dgm:cxn modelId="{DA6A51DB-6C18-400B-9DA5-E8330852483B}" type="presParOf" srcId="{7A5D3400-AF5B-4297-8592-4C1EDB9D0973}" destId="{BD204284-1F7C-4D58-BC79-8C2DEE7E9FAF}" srcOrd="0" destOrd="0" presId="urn:microsoft.com/office/officeart/2017/3/layout/DropPinTimeline"/>
    <dgm:cxn modelId="{B682209A-D180-4D3D-A7FE-3FF4623AAAC8}" type="presParOf" srcId="{7A5D3400-AF5B-4297-8592-4C1EDB9D0973}" destId="{46A6B157-7198-41C4-9D25-C4F8885F1B6F}" srcOrd="1" destOrd="0" presId="urn:microsoft.com/office/officeart/2017/3/layout/DropPinTimeline"/>
    <dgm:cxn modelId="{4CF30FDC-8EA5-4C55-A240-DA99543AE3C6}" type="presParOf" srcId="{46A6B157-7198-41C4-9D25-C4F8885F1B6F}" destId="{578E6A06-6F61-48BD-9F1A-48E731D6E26D}" srcOrd="0" destOrd="0" presId="urn:microsoft.com/office/officeart/2017/3/layout/DropPinTimeline"/>
    <dgm:cxn modelId="{7F06BCA7-F8E6-43B5-AEBF-3EA16A460043}" type="presParOf" srcId="{578E6A06-6F61-48BD-9F1A-48E731D6E26D}" destId="{9F727168-E825-43C1-AF50-41E115F59C0C}" srcOrd="0" destOrd="0" presId="urn:microsoft.com/office/officeart/2017/3/layout/DropPinTimeline"/>
    <dgm:cxn modelId="{39550BBA-C07C-435F-AE58-6A3869656E8F}" type="presParOf" srcId="{578E6A06-6F61-48BD-9F1A-48E731D6E26D}" destId="{0C380CA5-521A-4949-A022-450DA9C217F5}" srcOrd="1" destOrd="0" presId="urn:microsoft.com/office/officeart/2017/3/layout/DropPinTimeline"/>
    <dgm:cxn modelId="{50FAF036-8C4F-4AB4-964E-F6C0C8E1B366}" type="presParOf" srcId="{0C380CA5-521A-4949-A022-450DA9C217F5}" destId="{19EF924A-339B-436A-9151-9C7B0B0377B9}" srcOrd="0" destOrd="0" presId="urn:microsoft.com/office/officeart/2017/3/layout/DropPinTimeline"/>
    <dgm:cxn modelId="{FEF6FDFF-AC95-4350-940F-FC375C454173}" type="presParOf" srcId="{0C380CA5-521A-4949-A022-450DA9C217F5}" destId="{846B4BA4-33F0-43CE-A60E-B95E195AD5A9}" srcOrd="1" destOrd="0" presId="urn:microsoft.com/office/officeart/2017/3/layout/DropPinTimeline"/>
    <dgm:cxn modelId="{86FB1E3B-8C27-43E3-9CFC-6B9AD5B19723}" type="presParOf" srcId="{578E6A06-6F61-48BD-9F1A-48E731D6E26D}" destId="{A782CF5D-A585-4990-846A-5EDBD19A9BDB}" srcOrd="2" destOrd="0" presId="urn:microsoft.com/office/officeart/2017/3/layout/DropPinTimeline"/>
    <dgm:cxn modelId="{A2AA414F-7DC4-4250-B21D-62866A63C6BC}" type="presParOf" srcId="{578E6A06-6F61-48BD-9F1A-48E731D6E26D}" destId="{85C50C56-6DC8-4C47-8DBC-4FD6B1554AA4}" srcOrd="3" destOrd="0" presId="urn:microsoft.com/office/officeart/2017/3/layout/DropPinTimeline"/>
    <dgm:cxn modelId="{AEEA7548-3D0E-4A32-8C4A-EEFE5745C7DF}" type="presParOf" srcId="{578E6A06-6F61-48BD-9F1A-48E731D6E26D}" destId="{4F322B1B-F357-4BCD-BF34-8A0D705A1CE7}" srcOrd="4" destOrd="0" presId="urn:microsoft.com/office/officeart/2017/3/layout/DropPinTimeline"/>
    <dgm:cxn modelId="{7AB3159E-92F2-4399-AE36-6211AADC42EA}" type="presParOf" srcId="{578E6A06-6F61-48BD-9F1A-48E731D6E26D}" destId="{9FF32B1E-94FD-475E-9959-8E0546070C5B}" srcOrd="5" destOrd="0" presId="urn:microsoft.com/office/officeart/2017/3/layout/DropPinTimeline"/>
    <dgm:cxn modelId="{CAD3EAEA-2806-4987-BD88-048D89C54CF1}" type="presParOf" srcId="{46A6B157-7198-41C4-9D25-C4F8885F1B6F}" destId="{C9E000F5-B650-46EB-A3B0-FBA6593CE548}" srcOrd="1" destOrd="0" presId="urn:microsoft.com/office/officeart/2017/3/layout/DropPinTimeline"/>
    <dgm:cxn modelId="{5EA5B657-7F2F-44E2-B1DD-0B3ECBD1E99D}" type="presParOf" srcId="{46A6B157-7198-41C4-9D25-C4F8885F1B6F}" destId="{64373A7D-C7A5-4C0C-9781-58743159539A}" srcOrd="2" destOrd="0" presId="urn:microsoft.com/office/officeart/2017/3/layout/DropPinTimeline"/>
    <dgm:cxn modelId="{14BAE908-5010-418B-B10F-E0EF3644818C}" type="presParOf" srcId="{64373A7D-C7A5-4C0C-9781-58743159539A}" destId="{B57996C3-16BE-4CEB-B9E2-6FFC42938F41}" srcOrd="0" destOrd="0" presId="urn:microsoft.com/office/officeart/2017/3/layout/DropPinTimeline"/>
    <dgm:cxn modelId="{6EE799C9-2ACE-448A-B9B4-1F0BFCC5494D}" type="presParOf" srcId="{64373A7D-C7A5-4C0C-9781-58743159539A}" destId="{BC71368F-DA7E-405D-93AC-3A6767BF9FC6}" srcOrd="1" destOrd="0" presId="urn:microsoft.com/office/officeart/2017/3/layout/DropPinTimeline"/>
    <dgm:cxn modelId="{59CC3372-0972-45A9-AB2E-167939969C7E}" type="presParOf" srcId="{BC71368F-DA7E-405D-93AC-3A6767BF9FC6}" destId="{5B4632EA-1574-417A-A3FA-D711159FBAD1}" srcOrd="0" destOrd="0" presId="urn:microsoft.com/office/officeart/2017/3/layout/DropPinTimeline"/>
    <dgm:cxn modelId="{1BF47519-9E4E-4BB0-BCBA-A5961FF9A6CD}" type="presParOf" srcId="{BC71368F-DA7E-405D-93AC-3A6767BF9FC6}" destId="{032E0966-F86B-4BBD-BE80-8FAB861AF0E8}" srcOrd="1" destOrd="0" presId="urn:microsoft.com/office/officeart/2017/3/layout/DropPinTimeline"/>
    <dgm:cxn modelId="{882EEBD2-110A-4990-8880-616C578449B7}" type="presParOf" srcId="{64373A7D-C7A5-4C0C-9781-58743159539A}" destId="{B608C5A1-CE9E-4410-9F2F-F714CC6AB069}" srcOrd="2" destOrd="0" presId="urn:microsoft.com/office/officeart/2017/3/layout/DropPinTimeline"/>
    <dgm:cxn modelId="{E5F82FBD-2B6D-4121-BACE-4D1B9A91EC66}" type="presParOf" srcId="{64373A7D-C7A5-4C0C-9781-58743159539A}" destId="{C1E34084-406C-48D5-88FE-7226282DBC49}" srcOrd="3" destOrd="0" presId="urn:microsoft.com/office/officeart/2017/3/layout/DropPinTimeline"/>
    <dgm:cxn modelId="{B94D7E38-E5D7-44D5-B33C-E3A0C78F3780}" type="presParOf" srcId="{64373A7D-C7A5-4C0C-9781-58743159539A}" destId="{33168228-1414-4AAF-B7E5-C08A80BBB2F1}" srcOrd="4" destOrd="0" presId="urn:microsoft.com/office/officeart/2017/3/layout/DropPinTimeline"/>
    <dgm:cxn modelId="{397EE9F0-39A3-4A02-B678-70EBE6F9F893}" type="presParOf" srcId="{64373A7D-C7A5-4C0C-9781-58743159539A}" destId="{C791BCDD-76D3-4E0E-98B9-0C4903CF0E94}" srcOrd="5" destOrd="0" presId="urn:microsoft.com/office/officeart/2017/3/layout/DropPinTimeline"/>
    <dgm:cxn modelId="{AD2F3FEC-DCA0-43DB-982D-903784448797}" type="presParOf" srcId="{46A6B157-7198-41C4-9D25-C4F8885F1B6F}" destId="{3B1DA912-FDB7-4F73-8823-B30C56F7DE86}" srcOrd="3" destOrd="0" presId="urn:microsoft.com/office/officeart/2017/3/layout/DropPinTimeline"/>
    <dgm:cxn modelId="{51C3A01D-5793-42E1-B8B1-95C7AEB64581}" type="presParOf" srcId="{46A6B157-7198-41C4-9D25-C4F8885F1B6F}" destId="{DCEEC7C0-6CAC-4153-B66A-D920E3B7F504}" srcOrd="4" destOrd="0" presId="urn:microsoft.com/office/officeart/2017/3/layout/DropPinTimeline"/>
    <dgm:cxn modelId="{86D426D3-DE4C-4BB4-8C09-D2C63BD51E4E}" type="presParOf" srcId="{DCEEC7C0-6CAC-4153-B66A-D920E3B7F504}" destId="{56361E50-9FEC-48AD-A369-C1A8379B35EC}" srcOrd="0" destOrd="0" presId="urn:microsoft.com/office/officeart/2017/3/layout/DropPinTimeline"/>
    <dgm:cxn modelId="{02CD6C3F-E995-471C-94FB-C0D54B4842D5}" type="presParOf" srcId="{DCEEC7C0-6CAC-4153-B66A-D920E3B7F504}" destId="{70AC7E27-D774-4261-A80F-683BBD09A81D}" srcOrd="1" destOrd="0" presId="urn:microsoft.com/office/officeart/2017/3/layout/DropPinTimeline"/>
    <dgm:cxn modelId="{5CF11FCC-C23E-454E-AC1E-DFD67727D7CD}" type="presParOf" srcId="{70AC7E27-D774-4261-A80F-683BBD09A81D}" destId="{7BC09B8D-1C75-4604-9F35-AEC078447C45}" srcOrd="0" destOrd="0" presId="urn:microsoft.com/office/officeart/2017/3/layout/DropPinTimeline"/>
    <dgm:cxn modelId="{F5089ADD-33C1-472D-BAF2-91B6652DF1A9}" type="presParOf" srcId="{70AC7E27-D774-4261-A80F-683BBD09A81D}" destId="{DFE91A1F-E910-48AB-A4C9-128002268483}" srcOrd="1" destOrd="0" presId="urn:microsoft.com/office/officeart/2017/3/layout/DropPinTimeline"/>
    <dgm:cxn modelId="{FD943790-5411-4A3B-924D-4403B21626BA}" type="presParOf" srcId="{DCEEC7C0-6CAC-4153-B66A-D920E3B7F504}" destId="{FC8603F2-85FC-4134-978C-4054E468209C}" srcOrd="2" destOrd="0" presId="urn:microsoft.com/office/officeart/2017/3/layout/DropPinTimeline"/>
    <dgm:cxn modelId="{D5E16DB1-0EBE-490A-BD7E-FD19274E6A38}" type="presParOf" srcId="{DCEEC7C0-6CAC-4153-B66A-D920E3B7F504}" destId="{4EB3AA5C-1289-44C6-9F3E-859ABA28E18F}" srcOrd="3" destOrd="0" presId="urn:microsoft.com/office/officeart/2017/3/layout/DropPinTimeline"/>
    <dgm:cxn modelId="{8DE5DA9E-2AA7-43F7-8DD5-E5ECEF772101}" type="presParOf" srcId="{DCEEC7C0-6CAC-4153-B66A-D920E3B7F504}" destId="{0BB03C0E-97EC-4D66-9B09-35D689DAB28C}" srcOrd="4" destOrd="0" presId="urn:microsoft.com/office/officeart/2017/3/layout/DropPinTimeline"/>
    <dgm:cxn modelId="{DA57C1DD-192D-489A-BBC9-D9ACA01A09F2}" type="presParOf" srcId="{DCEEC7C0-6CAC-4153-B66A-D920E3B7F504}" destId="{1A7A92CB-81F0-42D4-87BF-4008DEFA9CA8}" srcOrd="5" destOrd="0" presId="urn:microsoft.com/office/officeart/2017/3/layout/DropPinTimeline"/>
    <dgm:cxn modelId="{7E5E61DA-CACE-4FC7-A295-A50C9FA0159E}" type="presParOf" srcId="{46A6B157-7198-41C4-9D25-C4F8885F1B6F}" destId="{ABE3202B-256B-4398-8B41-CB40EDB06266}" srcOrd="5" destOrd="0" presId="urn:microsoft.com/office/officeart/2017/3/layout/DropPinTimeline"/>
    <dgm:cxn modelId="{07DA9BDD-D756-4F29-80E5-7856AC99F270}" type="presParOf" srcId="{46A6B157-7198-41C4-9D25-C4F8885F1B6F}" destId="{B744CD57-FD23-4E62-9589-4CAC57B034E9}" srcOrd="6" destOrd="0" presId="urn:microsoft.com/office/officeart/2017/3/layout/DropPinTimeline"/>
    <dgm:cxn modelId="{A54741C0-57CC-4443-9EC5-35B27EE5E879}" type="presParOf" srcId="{B744CD57-FD23-4E62-9589-4CAC57B034E9}" destId="{D891B168-1DA5-4124-931F-A51FCB8EFC11}" srcOrd="0" destOrd="0" presId="urn:microsoft.com/office/officeart/2017/3/layout/DropPinTimeline"/>
    <dgm:cxn modelId="{44B3C3FE-C503-4088-9594-FF6526E19BF3}" type="presParOf" srcId="{B744CD57-FD23-4E62-9589-4CAC57B034E9}" destId="{42206762-CD73-4F82-B16A-D168E2503215}" srcOrd="1" destOrd="0" presId="urn:microsoft.com/office/officeart/2017/3/layout/DropPinTimeline"/>
    <dgm:cxn modelId="{239B9997-909E-499F-90E5-95A977AC216C}" type="presParOf" srcId="{42206762-CD73-4F82-B16A-D168E2503215}" destId="{C0DBECBF-E3AA-450B-95D4-8349AA21B4F8}" srcOrd="0" destOrd="0" presId="urn:microsoft.com/office/officeart/2017/3/layout/DropPinTimeline"/>
    <dgm:cxn modelId="{913BA6FA-228D-4434-8839-0BBC563346A1}" type="presParOf" srcId="{42206762-CD73-4F82-B16A-D168E2503215}" destId="{6EDDD44C-F5E4-49AD-B1D9-346B8B8AEE8F}" srcOrd="1" destOrd="0" presId="urn:microsoft.com/office/officeart/2017/3/layout/DropPinTimeline"/>
    <dgm:cxn modelId="{81CB2C61-6B70-4A51-ACCE-DD65EFE72264}" type="presParOf" srcId="{B744CD57-FD23-4E62-9589-4CAC57B034E9}" destId="{FE564261-183D-47F9-8E7E-BCFC5023A815}" srcOrd="2" destOrd="0" presId="urn:microsoft.com/office/officeart/2017/3/layout/DropPinTimeline"/>
    <dgm:cxn modelId="{0D94F868-59F8-4671-9038-53D01D6C70F0}" type="presParOf" srcId="{B744CD57-FD23-4E62-9589-4CAC57B034E9}" destId="{3DA36ABE-9810-4ED4-9A55-2905E7588D06}" srcOrd="3" destOrd="0" presId="urn:microsoft.com/office/officeart/2017/3/layout/DropPinTimeline"/>
    <dgm:cxn modelId="{A0A095FA-FAD3-4861-A220-140A889CB7D8}" type="presParOf" srcId="{B744CD57-FD23-4E62-9589-4CAC57B034E9}" destId="{4B9F5909-A57C-4893-9C8A-D5960FE9BE37}" srcOrd="4" destOrd="0" presId="urn:microsoft.com/office/officeart/2017/3/layout/DropPinTimeline"/>
    <dgm:cxn modelId="{8FFFA548-0EFE-4476-B5A5-95CB32500074}" type="presParOf" srcId="{B744CD57-FD23-4E62-9589-4CAC57B034E9}" destId="{DEDCEF89-DB8F-4197-B2D2-2D39426E0B96}" srcOrd="5" destOrd="0" presId="urn:microsoft.com/office/officeart/2017/3/layout/DropPinTimeline"/>
    <dgm:cxn modelId="{D7A836E4-E400-4ED7-ABF3-88920F3B86D1}" type="presParOf" srcId="{46A6B157-7198-41C4-9D25-C4F8885F1B6F}" destId="{4A96FD2F-C127-41DC-AA54-1EEBED6BA483}" srcOrd="7" destOrd="0" presId="urn:microsoft.com/office/officeart/2017/3/layout/DropPinTimeline"/>
    <dgm:cxn modelId="{2E35C8AB-C54E-4DE6-98F2-126D8B12CA35}" type="presParOf" srcId="{46A6B157-7198-41C4-9D25-C4F8885F1B6F}" destId="{A1AE2BC4-A99C-4DD3-A84D-EB3461D18287}" srcOrd="8" destOrd="0" presId="urn:microsoft.com/office/officeart/2017/3/layout/DropPinTimeline"/>
    <dgm:cxn modelId="{AC45CECB-C5CF-4E80-98D8-0844891DC577}" type="presParOf" srcId="{A1AE2BC4-A99C-4DD3-A84D-EB3461D18287}" destId="{278CF1E0-B1C4-4B10-A5EC-FD7EF0557E2D}" srcOrd="0" destOrd="0" presId="urn:microsoft.com/office/officeart/2017/3/layout/DropPinTimeline"/>
    <dgm:cxn modelId="{FAC5196A-0FF0-48C2-A8D5-A327A9296F37}" type="presParOf" srcId="{A1AE2BC4-A99C-4DD3-A84D-EB3461D18287}" destId="{27B65FB4-BE6A-41E6-BBE9-8DC9F7B73486}" srcOrd="1" destOrd="0" presId="urn:microsoft.com/office/officeart/2017/3/layout/DropPinTimeline"/>
    <dgm:cxn modelId="{6506C7DF-695E-463E-9F7A-076AACE839A3}" type="presParOf" srcId="{27B65FB4-BE6A-41E6-BBE9-8DC9F7B73486}" destId="{488CC4C6-DFBC-460C-A9ED-BEDA8CC682D4}" srcOrd="0" destOrd="0" presId="urn:microsoft.com/office/officeart/2017/3/layout/DropPinTimeline"/>
    <dgm:cxn modelId="{BB2EC07F-9382-4ADC-B58A-370E51165161}" type="presParOf" srcId="{27B65FB4-BE6A-41E6-BBE9-8DC9F7B73486}" destId="{48CA82DA-B677-461B-A08D-337683480059}" srcOrd="1" destOrd="0" presId="urn:microsoft.com/office/officeart/2017/3/layout/DropPinTimeline"/>
    <dgm:cxn modelId="{D2C7B1A6-CF92-4104-85AF-7ED69E77FB2E}" type="presParOf" srcId="{A1AE2BC4-A99C-4DD3-A84D-EB3461D18287}" destId="{D1646913-A3FA-4470-A3E9-C64B0A13A62A}" srcOrd="2" destOrd="0" presId="urn:microsoft.com/office/officeart/2017/3/layout/DropPinTimeline"/>
    <dgm:cxn modelId="{6DFB5DDF-069E-470A-9D51-14C2EEBAEAB6}" type="presParOf" srcId="{A1AE2BC4-A99C-4DD3-A84D-EB3461D18287}" destId="{6EC2FC68-E1B8-4274-8090-C2C96A4CD82C}" srcOrd="3" destOrd="0" presId="urn:microsoft.com/office/officeart/2017/3/layout/DropPinTimeline"/>
    <dgm:cxn modelId="{E13030DA-BCC9-42B5-90A4-C1245E765FC8}" type="presParOf" srcId="{A1AE2BC4-A99C-4DD3-A84D-EB3461D18287}" destId="{4F41BF23-550C-4E7F-977E-3D22E3AF7B51}" srcOrd="4" destOrd="0" presId="urn:microsoft.com/office/officeart/2017/3/layout/DropPinTimeline"/>
    <dgm:cxn modelId="{5DC7870F-4614-4A72-AB7A-994AF1F8A4DE}" type="presParOf" srcId="{A1AE2BC4-A99C-4DD3-A84D-EB3461D18287}" destId="{5018695D-CFD4-49F8-8967-BA8A0C0A0DE1}" srcOrd="5" destOrd="0" presId="urn:microsoft.com/office/officeart/2017/3/layout/DropPinTimeline"/>
    <dgm:cxn modelId="{39DED560-FDC7-4A20-BA37-B726CE3DBE1E}" type="presParOf" srcId="{46A6B157-7198-41C4-9D25-C4F8885F1B6F}" destId="{61EA613E-57A8-485F-A4A9-29037092E83A}" srcOrd="9" destOrd="0" presId="urn:microsoft.com/office/officeart/2017/3/layout/DropPinTimeline"/>
    <dgm:cxn modelId="{54E41EA0-9E87-40EF-B950-CD0D02632A5E}" type="presParOf" srcId="{46A6B157-7198-41C4-9D25-C4F8885F1B6F}" destId="{0F3B3032-C16A-44EB-AE28-CB7C1D797D2B}" srcOrd="10" destOrd="0" presId="urn:microsoft.com/office/officeart/2017/3/layout/DropPinTimeline"/>
    <dgm:cxn modelId="{1942FCC2-B760-454F-8ED4-284B5F0D173F}" type="presParOf" srcId="{0F3B3032-C16A-44EB-AE28-CB7C1D797D2B}" destId="{A64C6D16-2F77-439A-848A-F1081C5E5CBE}" srcOrd="0" destOrd="0" presId="urn:microsoft.com/office/officeart/2017/3/layout/DropPinTimeline"/>
    <dgm:cxn modelId="{AC143F48-BF04-4D0E-89BA-960F2ABBD0BF}" type="presParOf" srcId="{0F3B3032-C16A-44EB-AE28-CB7C1D797D2B}" destId="{8EFC6EAF-71E5-48C3-9F69-6FB96640B14F}" srcOrd="1" destOrd="0" presId="urn:microsoft.com/office/officeart/2017/3/layout/DropPinTimeline"/>
    <dgm:cxn modelId="{9D150C9C-5EFC-4A02-8C37-075CE44C91E1}" type="presParOf" srcId="{8EFC6EAF-71E5-48C3-9F69-6FB96640B14F}" destId="{73F98938-B973-410F-B6E0-43437FA146E6}" srcOrd="0" destOrd="0" presId="urn:microsoft.com/office/officeart/2017/3/layout/DropPinTimeline"/>
    <dgm:cxn modelId="{64F7D1CF-1C75-4E99-9650-834BFE5A5694}" type="presParOf" srcId="{8EFC6EAF-71E5-48C3-9F69-6FB96640B14F}" destId="{26BE64BD-02BC-4C6F-AC50-F9617E59754D}" srcOrd="1" destOrd="0" presId="urn:microsoft.com/office/officeart/2017/3/layout/DropPinTimeline"/>
    <dgm:cxn modelId="{C16907F7-D721-4CDC-AE06-6F5EE47FD277}" type="presParOf" srcId="{0F3B3032-C16A-44EB-AE28-CB7C1D797D2B}" destId="{5C5070CD-E29E-4F50-9A43-342A2DE968FF}" srcOrd="2" destOrd="0" presId="urn:microsoft.com/office/officeart/2017/3/layout/DropPinTimeline"/>
    <dgm:cxn modelId="{CA8AB878-D5FF-4555-BB9A-8E6D1CC53290}" type="presParOf" srcId="{0F3B3032-C16A-44EB-AE28-CB7C1D797D2B}" destId="{6FED4196-A0D3-4E5C-83DA-99291A8FFFC3}" srcOrd="3" destOrd="0" presId="urn:microsoft.com/office/officeart/2017/3/layout/DropPinTimeline"/>
    <dgm:cxn modelId="{55A40688-F4F2-41AC-A466-706C7C2D4FCF}" type="presParOf" srcId="{0F3B3032-C16A-44EB-AE28-CB7C1D797D2B}" destId="{54DE4918-169B-4E9C-B946-44A9D45AEC94}" srcOrd="4" destOrd="0" presId="urn:microsoft.com/office/officeart/2017/3/layout/DropPinTimeline"/>
    <dgm:cxn modelId="{506414DA-3D19-4555-9698-F2128A0EF183}" type="presParOf" srcId="{0F3B3032-C16A-44EB-AE28-CB7C1D797D2B}" destId="{75F2030E-997B-4809-B3F1-AEF48EEEDB2B}"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2" qsCatId="simple" csTypeId="urn:microsoft.com/office/officeart/2005/8/colors/accent1_2" csCatId="accent1" phldr="1"/>
      <dgm:spPr/>
      <dgm:t>
        <a:bodyPr/>
        <a:lstStyle/>
        <a:p>
          <a:endParaRPr lang="en-US"/>
        </a:p>
      </dgm:t>
    </dgm:pt>
    <dgm:pt modelId="{D423FB80-F2BD-4DDE-80B1-76F84FE09A02}">
      <dgm:prSet phldrT="[Text]" custT="1"/>
      <dgm:spPr/>
      <dgm:t>
        <a:bodyPr/>
        <a:lstStyle/>
        <a:p>
          <a:pPr>
            <a:defRPr b="1"/>
          </a:pPr>
          <a:r>
            <a:rPr lang="en-US" sz="2000" dirty="0" smtClean="0">
              <a:latin typeface="+mj-lt"/>
            </a:rPr>
            <a:t>October 4, 2019</a:t>
          </a:r>
          <a:endParaRPr lang="en-US" sz="2000" dirty="0">
            <a:latin typeface="+mj-lt"/>
          </a:endParaRP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custT="1"/>
      <dgm:spPr/>
      <dgm:t>
        <a:bodyPr/>
        <a:lstStyle/>
        <a:p>
          <a:r>
            <a:rPr lang="en-US" sz="1600" b="1" i="0" kern="1200" dirty="0" smtClean="0">
              <a:latin typeface="Century Gothic" panose="020B0502020202020204" pitchFamily="34" charset="0"/>
              <a:ea typeface="+mn-ea"/>
              <a:cs typeface="+mn-cs"/>
            </a:rPr>
            <a:t>Area Consultation meeting dates/locations </a:t>
          </a:r>
          <a:r>
            <a:rPr lang="en-US" sz="1600" b="0" i="0" kern="1200" dirty="0" smtClean="0">
              <a:latin typeface="Century Gothic" panose="020B0502020202020204" pitchFamily="34" charset="0"/>
              <a:ea typeface="+mn-ea"/>
              <a:cs typeface="+mn-cs"/>
            </a:rPr>
            <a:t>are sent to IHS HQ</a:t>
          </a:r>
          <a:endParaRPr lang="en-US" sz="1600" b="0" i="0" kern="1200" dirty="0">
            <a:latin typeface="Century Gothic" panose="020B0502020202020204" pitchFamily="34" charset="0"/>
            <a:ea typeface="+mn-ea"/>
            <a:cs typeface="+mn-cs"/>
          </a:endParaRPr>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F01D5F9E-ABC5-4560-ACB4-E6CFBC60BFF2}">
      <dgm:prSet custT="1"/>
      <dgm:spPr/>
      <dgm:t>
        <a:bodyPr/>
        <a:lstStyle/>
        <a:p>
          <a:pPr>
            <a:defRPr b="1"/>
          </a:pPr>
          <a:r>
            <a:rPr lang="en-US" sz="2000" dirty="0" smtClean="0">
              <a:latin typeface="+mj-lt"/>
            </a:rPr>
            <a:t>December 13, 2019</a:t>
          </a:r>
          <a:endParaRPr lang="en-US" sz="2000" dirty="0">
            <a:latin typeface="+mj-lt"/>
          </a:endParaRPr>
        </a:p>
      </dgm:t>
    </dgm:pt>
    <dgm:pt modelId="{FEAC3315-4B36-4E3C-89B3-70A50C7F13CC}" type="parTrans" cxnId="{4B61AF65-3991-4A24-9475-D4AA0127738F}">
      <dgm:prSet/>
      <dgm:spPr/>
      <dgm:t>
        <a:bodyPr/>
        <a:lstStyle/>
        <a:p>
          <a:endParaRPr lang="en-US"/>
        </a:p>
      </dgm:t>
    </dgm:pt>
    <dgm:pt modelId="{36ABC0D0-B41E-401C-840C-2AFBE73989B4}" type="sibTrans" cxnId="{4B61AF65-3991-4A24-9475-D4AA0127738F}">
      <dgm:prSet/>
      <dgm:spPr/>
      <dgm:t>
        <a:bodyPr/>
        <a:lstStyle/>
        <a:p>
          <a:endParaRPr lang="en-US"/>
        </a:p>
      </dgm:t>
    </dgm:pt>
    <dgm:pt modelId="{A7F4784E-75AE-4F03-B342-C71355D1ACCF}">
      <dgm:prSet custT="1"/>
      <dgm:spPr/>
      <dgm:t>
        <a:bodyPr/>
        <a:lstStyle/>
        <a:p>
          <a:pPr>
            <a:defRPr b="1"/>
          </a:pPr>
          <a:r>
            <a:rPr lang="en-US" sz="2000" dirty="0" smtClean="0">
              <a:latin typeface="+mj-lt"/>
            </a:rPr>
            <a:t>January 10, 2020</a:t>
          </a:r>
          <a:endParaRPr lang="en-US" sz="2000" dirty="0">
            <a:latin typeface="+mj-lt"/>
          </a:endParaRPr>
        </a:p>
      </dgm:t>
    </dgm:pt>
    <dgm:pt modelId="{E8170CB0-7D27-4024-BF4D-F79F86202313}" type="parTrans" cxnId="{33DFDD33-182D-44AF-9877-B1DCECE3CC9D}">
      <dgm:prSet/>
      <dgm:spPr/>
      <dgm:t>
        <a:bodyPr/>
        <a:lstStyle/>
        <a:p>
          <a:endParaRPr lang="en-US"/>
        </a:p>
      </dgm:t>
    </dgm:pt>
    <dgm:pt modelId="{3078DB00-0C2A-4587-8661-74E5E36CBCA7}" type="sibTrans" cxnId="{33DFDD33-182D-44AF-9877-B1DCECE3CC9D}">
      <dgm:prSet/>
      <dgm:spPr/>
      <dgm:t>
        <a:bodyPr/>
        <a:lstStyle/>
        <a:p>
          <a:endParaRPr lang="en-US"/>
        </a:p>
      </dgm:t>
    </dgm:pt>
    <dgm:pt modelId="{A59C9EB4-4836-41EA-88FC-E68E29755DEF}">
      <dgm:prSet custT="1"/>
      <dgm:spPr/>
      <dgm:t>
        <a:bodyPr/>
        <a:lstStyle/>
        <a:p>
          <a:pPr>
            <a:defRPr b="1"/>
          </a:pPr>
          <a:r>
            <a:rPr lang="en-US" sz="2000" dirty="0" smtClean="0">
              <a:latin typeface="+mj-lt"/>
            </a:rPr>
            <a:t>January 15, 2020</a:t>
          </a:r>
          <a:endParaRPr lang="en-US" sz="2000" dirty="0">
            <a:latin typeface="+mj-lt"/>
          </a:endParaRPr>
        </a:p>
      </dgm:t>
    </dgm:pt>
    <dgm:pt modelId="{C486CA18-5D6B-49AD-B92C-52313E993EC5}" type="parTrans" cxnId="{C2A8B52A-540B-46B5-A43B-27FAF06A13EF}">
      <dgm:prSet/>
      <dgm:spPr/>
      <dgm:t>
        <a:bodyPr/>
        <a:lstStyle/>
        <a:p>
          <a:endParaRPr lang="en-US"/>
        </a:p>
      </dgm:t>
    </dgm:pt>
    <dgm:pt modelId="{62C75627-0A71-4E35-B62B-749D8AB3C189}" type="sibTrans" cxnId="{C2A8B52A-540B-46B5-A43B-27FAF06A13EF}">
      <dgm:prSet/>
      <dgm:spPr/>
      <dgm:t>
        <a:bodyPr/>
        <a:lstStyle/>
        <a:p>
          <a:endParaRPr lang="en-US"/>
        </a:p>
      </dgm:t>
    </dgm:pt>
    <dgm:pt modelId="{47BE8E0B-496B-44FC-825E-C2A10D821DC9}">
      <dgm:prSet custT="1"/>
      <dgm:spPr/>
      <dgm: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Deliverable #1: National Budget Worksheet</a:t>
          </a:r>
          <a:r>
            <a:rPr lang="en-US" sz="1600" i="0" kern="1200" dirty="0" smtClean="0">
              <a:latin typeface="Century Gothic" panose="020B0502020202020204" pitchFamily="34" charset="0"/>
              <a:ea typeface="+mn-ea"/>
              <a:cs typeface="+mn-cs"/>
            </a:rPr>
            <a:t> is sent to IHS HQ.</a:t>
          </a:r>
        </a:p>
      </dgm:t>
    </dgm:pt>
    <dgm:pt modelId="{26C37286-A207-4C3A-8F03-B64C4EB72DB8}" type="parTrans" cxnId="{47F4D29A-7D65-4C2F-8677-61780F0F1118}">
      <dgm:prSet/>
      <dgm:spPr/>
      <dgm:t>
        <a:bodyPr/>
        <a:lstStyle/>
        <a:p>
          <a:endParaRPr lang="en-US"/>
        </a:p>
      </dgm:t>
    </dgm:pt>
    <dgm:pt modelId="{258C30B8-1EDE-458F-9BAB-BD0E5C8E1BF9}" type="sibTrans" cxnId="{47F4D29A-7D65-4C2F-8677-61780F0F1118}">
      <dgm:prSet/>
      <dgm:spPr/>
      <dgm:t>
        <a:bodyPr/>
        <a:lstStyle/>
        <a:p>
          <a:endParaRPr lang="en-US"/>
        </a:p>
      </dgm:t>
    </dgm:pt>
    <dgm:pt modelId="{1827863D-2FA1-48D1-81C4-0E7D31ADB47E}">
      <dgm:prSet custT="1"/>
      <dgm:spPr/>
      <dgm: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Deliverables #2-#5 </a:t>
          </a:r>
          <a:r>
            <a:rPr lang="en-US" sz="1600" i="0" kern="1200" dirty="0" smtClean="0">
              <a:latin typeface="Century Gothic" panose="020B0502020202020204" pitchFamily="34" charset="0"/>
              <a:ea typeface="+mn-ea"/>
              <a:cs typeface="+mn-cs"/>
            </a:rPr>
            <a:t>are sent to IHS HQ . </a:t>
          </a:r>
          <a:endParaRPr lang="en-US" sz="1600" i="0" kern="1200" dirty="0">
            <a:latin typeface="Century Gothic" panose="020B0502020202020204" pitchFamily="34" charset="0"/>
            <a:ea typeface="+mn-ea"/>
            <a:cs typeface="+mn-cs"/>
          </a:endParaRPr>
        </a:p>
      </dgm:t>
    </dgm:pt>
    <dgm:pt modelId="{B426C98F-7250-4E9E-84CB-E9FC83F8CB06}" type="parTrans" cxnId="{7749B4AD-5089-49E7-8F6B-1B2382C9B50E}">
      <dgm:prSet/>
      <dgm:spPr/>
      <dgm:t>
        <a:bodyPr/>
        <a:lstStyle/>
        <a:p>
          <a:endParaRPr lang="en-US"/>
        </a:p>
      </dgm:t>
    </dgm:pt>
    <dgm:pt modelId="{D0D7EB30-49F6-43D6-AF40-1B9302B3ADF0}" type="sibTrans" cxnId="{7749B4AD-5089-49E7-8F6B-1B2382C9B50E}">
      <dgm:prSet/>
      <dgm:spPr/>
      <dgm:t>
        <a:bodyPr/>
        <a:lstStyle/>
        <a:p>
          <a:endParaRPr lang="en-US"/>
        </a:p>
      </dgm:t>
    </dgm:pt>
    <dgm:pt modelId="{CF564C6C-7771-4FD5-B851-B5B84730268F}">
      <dgm:prSet custT="1"/>
      <dgm:spPr/>
      <dgm: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IHS HQ will send final rollup </a:t>
          </a:r>
          <a:r>
            <a:rPr lang="en-US" sz="1600" b="0" i="0" kern="1200" dirty="0" smtClean="0">
              <a:latin typeface="Century Gothic" panose="020B0502020202020204" pitchFamily="34" charset="0"/>
              <a:ea typeface="+mn-ea"/>
              <a:cs typeface="+mn-cs"/>
            </a:rPr>
            <a:t>of the National Tribal budget recommendation to Area Tribal representatives and IHS Area budget teams.</a:t>
          </a:r>
          <a:endParaRPr lang="en-US" sz="1600" b="0" i="1" kern="1200" dirty="0">
            <a:latin typeface="+mn-lt"/>
            <a:ea typeface="+mn-ea"/>
            <a:cs typeface="+mn-cs"/>
          </a:endParaRPr>
        </a:p>
      </dgm:t>
    </dgm:pt>
    <dgm:pt modelId="{5A57A755-D716-4DC9-9A51-20693042AFC8}" type="parTrans" cxnId="{5F80C7E1-A7BD-418E-A665-3DAF3DEDF5A4}">
      <dgm:prSet/>
      <dgm:spPr/>
      <dgm:t>
        <a:bodyPr/>
        <a:lstStyle/>
        <a:p>
          <a:endParaRPr lang="en-US"/>
        </a:p>
      </dgm:t>
    </dgm:pt>
    <dgm:pt modelId="{024A7FBC-BB10-4242-BAF3-82678A4C13DA}" type="sibTrans" cxnId="{5F80C7E1-A7BD-418E-A665-3DAF3DEDF5A4}">
      <dgm:prSet/>
      <dgm:spPr/>
      <dgm:t>
        <a:bodyPr/>
        <a:lstStyle/>
        <a:p>
          <a:endParaRPr lang="en-US"/>
        </a:p>
      </dgm:t>
    </dgm:pt>
    <dgm:pt modelId="{2DC4903D-31E8-4ED6-875F-63877788B702}">
      <dgm:prSet phldrT="[Text]" custT="1"/>
      <dgm:spPr/>
      <dgm:t>
        <a:bodyPr/>
        <a:lstStyle/>
        <a:p>
          <a:pPr>
            <a:defRPr b="1"/>
          </a:pPr>
          <a:r>
            <a:rPr lang="en-US" sz="2000" dirty="0" smtClean="0">
              <a:latin typeface="+mj-lt"/>
            </a:rPr>
            <a:t>February 13-14, 2020</a:t>
          </a:r>
          <a:endParaRPr lang="en-US" sz="2000" dirty="0">
            <a:latin typeface="+mj-lt"/>
          </a:endParaRPr>
        </a:p>
      </dgm:t>
    </dgm:pt>
    <dgm:pt modelId="{EBFDEA83-93E5-4D72-A672-078838B258F5}" type="sibTrans" cxnId="{A319CB69-6926-431D-A805-EACBFA83FA66}">
      <dgm:prSet/>
      <dgm:spPr/>
      <dgm:t>
        <a:bodyPr/>
        <a:lstStyle/>
        <a:p>
          <a:endParaRPr lang="en-US"/>
        </a:p>
      </dgm:t>
    </dgm:pt>
    <dgm:pt modelId="{A18F8C20-9A13-44DB-9E45-C2DE49ACE5D9}" type="parTrans" cxnId="{A319CB69-6926-431D-A805-EACBFA83FA66}">
      <dgm:prSet/>
      <dgm:spPr/>
      <dgm:t>
        <a:bodyPr/>
        <a:lstStyle/>
        <a:p>
          <a:endParaRPr lang="en-US"/>
        </a:p>
      </dgm:t>
    </dgm:pt>
    <dgm:pt modelId="{A9FB790A-3E33-4887-962E-7206A01AD84F}">
      <dgm:prSet phldrT="[Text]" custT="1"/>
      <dgm:spPr/>
      <dgm: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FY 2022 National Tribal Budget Formulation Work Session (Crystal City, VA)</a:t>
          </a:r>
          <a:endParaRPr lang="en-US" sz="1600" i="1" kern="1200" dirty="0">
            <a:latin typeface="+mn-lt"/>
            <a:ea typeface="+mn-ea"/>
            <a:cs typeface="+mn-cs"/>
          </a:endParaRPr>
        </a:p>
      </dgm:t>
    </dgm:pt>
    <dgm:pt modelId="{A18338C2-0675-4B1C-898F-3D939F41C34C}" type="sibTrans" cxnId="{607143D0-C26B-448B-8E8C-A8A46198F0C6}">
      <dgm:prSet/>
      <dgm:spPr/>
      <dgm:t>
        <a:bodyPr/>
        <a:lstStyle/>
        <a:p>
          <a:endParaRPr lang="en-US"/>
        </a:p>
      </dgm:t>
    </dgm:pt>
    <dgm:pt modelId="{2E34BE83-4A83-4B5F-8976-D4AC57FE5007}" type="parTrans" cxnId="{607143D0-C26B-448B-8E8C-A8A46198F0C6}">
      <dgm:prSet/>
      <dgm:spPr/>
      <dgm:t>
        <a:bodyPr/>
        <a:lstStyle/>
        <a:p>
          <a:endParaRPr lang="en-US"/>
        </a:p>
      </dgm:t>
    </dgm:pt>
    <dgm:pt modelId="{F1F99498-6B19-4115-A004-1A6116DFD902}">
      <dgm:prSet custT="1"/>
      <dgm:spPr/>
      <dgm:t>
        <a:bodyPr/>
        <a:lstStyle/>
        <a:p>
          <a:pPr lvl="0"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#2: Budget Narrative</a:t>
          </a:r>
        </a:p>
      </dgm:t>
    </dgm:pt>
    <dgm:pt modelId="{599EFC23-9122-44ED-A1DE-2F14C6872860}" type="parTrans" cxnId="{40DA61C2-D0FC-4D9B-8000-9CC820C08C36}">
      <dgm:prSet/>
      <dgm:spPr/>
      <dgm:t>
        <a:bodyPr/>
        <a:lstStyle/>
        <a:p>
          <a:endParaRPr lang="en-US"/>
        </a:p>
      </dgm:t>
    </dgm:pt>
    <dgm:pt modelId="{9E881669-7180-4075-9C05-E932B63B5F93}" type="sibTrans" cxnId="{40DA61C2-D0FC-4D9B-8000-9CC820C08C36}">
      <dgm:prSet/>
      <dgm:spPr/>
      <dgm:t>
        <a:bodyPr/>
        <a:lstStyle/>
        <a:p>
          <a:endParaRPr lang="en-US"/>
        </a:p>
      </dgm:t>
    </dgm:pt>
    <dgm:pt modelId="{A0610EDA-8FB9-4B54-A565-C502C8AB061B}">
      <dgm:prSet custT="1"/>
      <dgm:spPr/>
      <dgm:t>
        <a:bodyPr/>
        <a:lstStyle/>
        <a:p>
          <a:pPr lvl="0"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#3: Hot Issues</a:t>
          </a:r>
        </a:p>
      </dgm:t>
    </dgm:pt>
    <dgm:pt modelId="{1EAB9A81-041B-4C2D-AC53-1CE14A38F041}" type="parTrans" cxnId="{0A6F0EBF-E2C5-47A2-B498-B6568C91B152}">
      <dgm:prSet/>
      <dgm:spPr/>
      <dgm:t>
        <a:bodyPr/>
        <a:lstStyle/>
        <a:p>
          <a:endParaRPr lang="en-US"/>
        </a:p>
      </dgm:t>
    </dgm:pt>
    <dgm:pt modelId="{73D29D5B-C009-46A4-9DFD-85E48DC6BEFF}" type="sibTrans" cxnId="{0A6F0EBF-E2C5-47A2-B498-B6568C91B152}">
      <dgm:prSet/>
      <dgm:spPr/>
      <dgm:t>
        <a:bodyPr/>
        <a:lstStyle/>
        <a:p>
          <a:endParaRPr lang="en-US"/>
        </a:p>
      </dgm:t>
    </dgm:pt>
    <dgm:pt modelId="{AC4F059A-7FDE-439B-9942-F43694370C3F}">
      <dgm:prSet custT="1"/>
      <dgm:spPr/>
      <dgm:t>
        <a:bodyPr/>
        <a:lstStyle/>
        <a:p>
          <a:pPr lvl="0"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#4: Area Tribal Representatives</a:t>
          </a:r>
        </a:p>
      </dgm:t>
    </dgm:pt>
    <dgm:pt modelId="{F1E31D1F-9DE1-461A-8A2C-84AEAAA2A963}" type="parTrans" cxnId="{45DEC05B-1B19-40C9-B1CC-943686D3CF6A}">
      <dgm:prSet/>
      <dgm:spPr/>
      <dgm:t>
        <a:bodyPr/>
        <a:lstStyle/>
        <a:p>
          <a:endParaRPr lang="en-US"/>
        </a:p>
      </dgm:t>
    </dgm:pt>
    <dgm:pt modelId="{8C1FE06A-38A3-49E4-88AC-A71558C97120}" type="sibTrans" cxnId="{45DEC05B-1B19-40C9-B1CC-943686D3CF6A}">
      <dgm:prSet/>
      <dgm:spPr/>
      <dgm:t>
        <a:bodyPr/>
        <a:lstStyle/>
        <a:p>
          <a:endParaRPr lang="en-US"/>
        </a:p>
      </dgm:t>
    </dgm:pt>
    <dgm:pt modelId="{C28DC329-1693-4274-8F3C-65C1829E00D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i="0" kern="1200" dirty="0" smtClean="0">
              <a:latin typeface="Century Gothic" panose="020B0502020202020204" pitchFamily="34" charset="0"/>
              <a:ea typeface="+mn-ea"/>
              <a:cs typeface="+mn-cs"/>
            </a:rPr>
            <a:t>#5: Area Report Presentations</a:t>
          </a:r>
        </a:p>
      </dgm:t>
    </dgm:pt>
    <dgm:pt modelId="{D7018DA2-22CC-4321-B9A7-88608AB8119F}" type="parTrans" cxnId="{1170A7BA-7918-4769-B96E-9B671523BE5E}">
      <dgm:prSet/>
      <dgm:spPr/>
      <dgm:t>
        <a:bodyPr/>
        <a:lstStyle/>
        <a:p>
          <a:endParaRPr lang="en-US"/>
        </a:p>
      </dgm:t>
    </dgm:pt>
    <dgm:pt modelId="{98A84362-9A80-4603-A733-77D32CFBA26E}" type="sibTrans" cxnId="{1170A7BA-7918-4769-B96E-9B671523BE5E}">
      <dgm:prSet/>
      <dgm:spPr/>
      <dgm:t>
        <a:bodyPr/>
        <a:lstStyle/>
        <a:p>
          <a:endParaRPr lang="en-US"/>
        </a:p>
      </dgm:t>
    </dgm:pt>
    <dgm:pt modelId="{687CC7BD-79EF-4A0F-BDD3-809BFA49E6BE}" type="pres">
      <dgm:prSet presAssocID="{FF3CD410-5E2E-4080-A893-907D31D22CB3}" presName="root" presStyleCnt="0">
        <dgm:presLayoutVars>
          <dgm:chMax/>
          <dgm:chPref/>
          <dgm:animLvl val="lvl"/>
        </dgm:presLayoutVars>
      </dgm:prSet>
      <dgm:spPr/>
      <dgm:t>
        <a:bodyPr/>
        <a:lstStyle/>
        <a:p>
          <a:endParaRPr lang="en-US"/>
        </a:p>
      </dgm:t>
    </dgm:pt>
    <dgm:pt modelId="{6168B371-2815-4661-9209-F8A29814ADCC}" type="pres">
      <dgm:prSet presAssocID="{FF3CD410-5E2E-4080-A893-907D31D22CB3}" presName="divider" presStyleLbl="fgAcc1" presStyleIdx="0" presStyleCnt="1"/>
      <dgm:spPr/>
      <dgm:t>
        <a:bodyPr/>
        <a:lstStyle/>
        <a:p>
          <a:endParaRPr lang="en-US"/>
        </a:p>
      </dgm:t>
    </dgm:pt>
    <dgm:pt modelId="{4C5F54B5-504F-4069-AF1D-9A370FBD268C}" type="pres">
      <dgm:prSet presAssocID="{FF3CD410-5E2E-4080-A893-907D31D22CB3}" presName="nodes" presStyleCnt="0">
        <dgm:presLayoutVars>
          <dgm:chMax/>
          <dgm:chPref/>
          <dgm:animLvl val="lvl"/>
        </dgm:presLayoutVars>
      </dgm:prSet>
      <dgm:spPr/>
      <dgm:t>
        <a:bodyPr/>
        <a:lstStyle/>
        <a:p>
          <a:endParaRPr lang="en-US"/>
        </a:p>
      </dgm:t>
    </dgm:pt>
    <dgm:pt modelId="{34539F78-7536-446A-B749-4315D26F2C4E}" type="pres">
      <dgm:prSet presAssocID="{D423FB80-F2BD-4DDE-80B1-76F84FE09A02}" presName="composite" presStyleCnt="0"/>
      <dgm:spPr/>
      <dgm:t>
        <a:bodyPr/>
        <a:lstStyle/>
        <a:p>
          <a:endParaRPr lang="en-US"/>
        </a:p>
      </dgm:t>
    </dgm:pt>
    <dgm:pt modelId="{64E37A6A-8F95-4F28-92FC-1FE8089D7DAF}" type="pres">
      <dgm:prSet presAssocID="{D423FB80-F2BD-4DDE-80B1-76F84FE09A02}" presName="L1TextContainer" presStyleLbl="alignNode1" presStyleIdx="0" presStyleCnt="5">
        <dgm:presLayoutVars>
          <dgm:chMax val="1"/>
          <dgm:chPref val="1"/>
          <dgm:bulletEnabled val="1"/>
        </dgm:presLayoutVars>
      </dgm:prSet>
      <dgm:spPr/>
      <dgm:t>
        <a:bodyPr/>
        <a:lstStyle/>
        <a:p>
          <a:endParaRPr lang="en-US"/>
        </a:p>
      </dgm:t>
    </dgm:pt>
    <dgm:pt modelId="{301B11E7-9AB9-40DA-A950-87C47281308D}" type="pres">
      <dgm:prSet presAssocID="{D423FB80-F2BD-4DDE-80B1-76F84FE09A02}" presName="L2TextContainerWrapper" presStyleCnt="0">
        <dgm:presLayoutVars>
          <dgm:bulletEnabled val="1"/>
        </dgm:presLayoutVars>
      </dgm:prSet>
      <dgm:spPr/>
      <dgm:t>
        <a:bodyPr/>
        <a:lstStyle/>
        <a:p>
          <a:endParaRPr lang="en-US"/>
        </a:p>
      </dgm:t>
    </dgm:pt>
    <dgm:pt modelId="{255B3FC7-BD87-4810-87ED-7952D0F23157}" type="pres">
      <dgm:prSet presAssocID="{D423FB80-F2BD-4DDE-80B1-76F84FE09A02}" presName="L2TextContainer" presStyleLbl="bgAccFollowNode1" presStyleIdx="0" presStyleCnt="5"/>
      <dgm:spPr/>
      <dgm:t>
        <a:bodyPr/>
        <a:lstStyle/>
        <a:p>
          <a:endParaRPr lang="en-US"/>
        </a:p>
      </dgm:t>
    </dgm:pt>
    <dgm:pt modelId="{4B545162-9690-412E-B970-54DA905B44AF}" type="pres">
      <dgm:prSet presAssocID="{D423FB80-F2BD-4DDE-80B1-76F84FE09A02}" presName="FlexibleEmptyPlaceHolder" presStyleCnt="0"/>
      <dgm:spPr/>
      <dgm:t>
        <a:bodyPr/>
        <a:lstStyle/>
        <a:p>
          <a:endParaRPr lang="en-US"/>
        </a:p>
      </dgm:t>
    </dgm:pt>
    <dgm:pt modelId="{DF478A7F-4668-4E0A-86F7-C1205CF5AA73}" type="pres">
      <dgm:prSet presAssocID="{D423FB80-F2BD-4DDE-80B1-76F84FE09A02}" presName="ConnectLine" presStyleLbl="sibTrans1D1" presStyleIdx="0" presStyleCnt="5"/>
      <dgm:spPr/>
      <dgm:t>
        <a:bodyPr/>
        <a:lstStyle/>
        <a:p>
          <a:endParaRPr lang="en-US"/>
        </a:p>
      </dgm:t>
    </dgm:pt>
    <dgm:pt modelId="{6D7F9BE3-3008-4E5E-96F3-C71D72649902}" type="pres">
      <dgm:prSet presAssocID="{D423FB80-F2BD-4DDE-80B1-76F84FE09A02}" presName="ConnectorPoint" presStyleLbl="node1" presStyleIdx="0" presStyleCnt="5"/>
      <dgm:spPr>
        <a:prstGeom prst="ellipse">
          <a:avLst/>
        </a:prstGeom>
      </dgm:spPr>
      <dgm:t>
        <a:bodyPr/>
        <a:lstStyle/>
        <a:p>
          <a:endParaRPr lang="en-US"/>
        </a:p>
      </dgm:t>
    </dgm:pt>
    <dgm:pt modelId="{02633C3C-6589-41FB-998C-85A7548107A4}" type="pres">
      <dgm:prSet presAssocID="{D423FB80-F2BD-4DDE-80B1-76F84FE09A02}" presName="EmptyPlaceHolder" presStyleCnt="0"/>
      <dgm:spPr/>
      <dgm:t>
        <a:bodyPr/>
        <a:lstStyle/>
        <a:p>
          <a:endParaRPr lang="en-US"/>
        </a:p>
      </dgm:t>
    </dgm:pt>
    <dgm:pt modelId="{41467129-B2CC-4E38-A5B2-56D30FA28409}" type="pres">
      <dgm:prSet presAssocID="{EBE862E1-9761-4AA7-AA00-BD79FA3B27DD}" presName="spaceBetweenRectangles" presStyleCnt="0"/>
      <dgm:spPr/>
      <dgm:t>
        <a:bodyPr/>
        <a:lstStyle/>
        <a:p>
          <a:endParaRPr lang="en-US"/>
        </a:p>
      </dgm:t>
    </dgm:pt>
    <dgm:pt modelId="{C7F26193-F277-4FC2-96E8-E896E5EFC9BC}" type="pres">
      <dgm:prSet presAssocID="{F01D5F9E-ABC5-4560-ACB4-E6CFBC60BFF2}" presName="composite" presStyleCnt="0"/>
      <dgm:spPr/>
      <dgm:t>
        <a:bodyPr/>
        <a:lstStyle/>
        <a:p>
          <a:endParaRPr lang="en-US"/>
        </a:p>
      </dgm:t>
    </dgm:pt>
    <dgm:pt modelId="{5C68C37A-C349-49AE-97A1-63D110D2C7D1}" type="pres">
      <dgm:prSet presAssocID="{F01D5F9E-ABC5-4560-ACB4-E6CFBC60BFF2}" presName="L1TextContainer" presStyleLbl="alignNode1" presStyleIdx="1" presStyleCnt="5">
        <dgm:presLayoutVars>
          <dgm:chMax val="1"/>
          <dgm:chPref val="1"/>
          <dgm:bulletEnabled val="1"/>
        </dgm:presLayoutVars>
      </dgm:prSet>
      <dgm:spPr/>
      <dgm:t>
        <a:bodyPr/>
        <a:lstStyle/>
        <a:p>
          <a:endParaRPr lang="en-US"/>
        </a:p>
      </dgm:t>
    </dgm:pt>
    <dgm:pt modelId="{3E3F09C6-0C94-40B1-A308-6929444363D4}" type="pres">
      <dgm:prSet presAssocID="{F01D5F9E-ABC5-4560-ACB4-E6CFBC60BFF2}" presName="L2TextContainerWrapper" presStyleCnt="0">
        <dgm:presLayoutVars>
          <dgm:bulletEnabled val="1"/>
        </dgm:presLayoutVars>
      </dgm:prSet>
      <dgm:spPr/>
      <dgm:t>
        <a:bodyPr/>
        <a:lstStyle/>
        <a:p>
          <a:endParaRPr lang="en-US"/>
        </a:p>
      </dgm:t>
    </dgm:pt>
    <dgm:pt modelId="{A01D9671-7007-4F3F-98D6-A9730C5B45E4}" type="pres">
      <dgm:prSet presAssocID="{F01D5F9E-ABC5-4560-ACB4-E6CFBC60BFF2}" presName="L2TextContainer" presStyleLbl="bgAccFollowNode1" presStyleIdx="1" presStyleCnt="5"/>
      <dgm:spPr/>
      <dgm:t>
        <a:bodyPr/>
        <a:lstStyle/>
        <a:p>
          <a:endParaRPr lang="en-US"/>
        </a:p>
      </dgm:t>
    </dgm:pt>
    <dgm:pt modelId="{65C95A24-31B5-46D2-BCB4-07372ABDD6F2}" type="pres">
      <dgm:prSet presAssocID="{F01D5F9E-ABC5-4560-ACB4-E6CFBC60BFF2}" presName="FlexibleEmptyPlaceHolder" presStyleCnt="0"/>
      <dgm:spPr/>
      <dgm:t>
        <a:bodyPr/>
        <a:lstStyle/>
        <a:p>
          <a:endParaRPr lang="en-US"/>
        </a:p>
      </dgm:t>
    </dgm:pt>
    <dgm:pt modelId="{D4347EDB-4883-4C4B-A672-6266C9702B5A}" type="pres">
      <dgm:prSet presAssocID="{F01D5F9E-ABC5-4560-ACB4-E6CFBC60BFF2}" presName="ConnectLine" presStyleLbl="sibTrans1D1" presStyleIdx="1" presStyleCnt="5"/>
      <dgm:spPr/>
      <dgm:t>
        <a:bodyPr/>
        <a:lstStyle/>
        <a:p>
          <a:endParaRPr lang="en-US"/>
        </a:p>
      </dgm:t>
    </dgm:pt>
    <dgm:pt modelId="{D10813CD-B7B7-4CC7-9B2D-B5AE3D30A4DA}" type="pres">
      <dgm:prSet presAssocID="{F01D5F9E-ABC5-4560-ACB4-E6CFBC60BFF2}" presName="ConnectorPoint" presStyleLbl="node1" presStyleIdx="1" presStyleCnt="5"/>
      <dgm:spPr>
        <a:prstGeom prst="ellipse">
          <a:avLst/>
        </a:prstGeom>
      </dgm:spPr>
      <dgm:t>
        <a:bodyPr/>
        <a:lstStyle/>
        <a:p>
          <a:endParaRPr lang="en-US"/>
        </a:p>
      </dgm:t>
    </dgm:pt>
    <dgm:pt modelId="{143FACBA-FB69-402B-8D92-68DCE90EA86A}" type="pres">
      <dgm:prSet presAssocID="{F01D5F9E-ABC5-4560-ACB4-E6CFBC60BFF2}" presName="EmptyPlaceHolder" presStyleCnt="0"/>
      <dgm:spPr/>
      <dgm:t>
        <a:bodyPr/>
        <a:lstStyle/>
        <a:p>
          <a:endParaRPr lang="en-US"/>
        </a:p>
      </dgm:t>
    </dgm:pt>
    <dgm:pt modelId="{0587E036-7F91-482C-9B0A-860FD4CCD0E2}" type="pres">
      <dgm:prSet presAssocID="{36ABC0D0-B41E-401C-840C-2AFBE73989B4}" presName="spaceBetweenRectangles" presStyleCnt="0"/>
      <dgm:spPr/>
      <dgm:t>
        <a:bodyPr/>
        <a:lstStyle/>
        <a:p>
          <a:endParaRPr lang="en-US"/>
        </a:p>
      </dgm:t>
    </dgm:pt>
    <dgm:pt modelId="{866B658A-D972-4AD8-A7E6-4082FD2CB001}" type="pres">
      <dgm:prSet presAssocID="{A7F4784E-75AE-4F03-B342-C71355D1ACCF}" presName="composite" presStyleCnt="0"/>
      <dgm:spPr/>
      <dgm:t>
        <a:bodyPr/>
        <a:lstStyle/>
        <a:p>
          <a:endParaRPr lang="en-US"/>
        </a:p>
      </dgm:t>
    </dgm:pt>
    <dgm:pt modelId="{CBCB6B30-5D46-4B19-B9DE-C0B7FB057712}" type="pres">
      <dgm:prSet presAssocID="{A7F4784E-75AE-4F03-B342-C71355D1ACCF}" presName="L1TextContainer" presStyleLbl="alignNode1" presStyleIdx="2" presStyleCnt="5">
        <dgm:presLayoutVars>
          <dgm:chMax val="1"/>
          <dgm:chPref val="1"/>
          <dgm:bulletEnabled val="1"/>
        </dgm:presLayoutVars>
      </dgm:prSet>
      <dgm:spPr/>
      <dgm:t>
        <a:bodyPr/>
        <a:lstStyle/>
        <a:p>
          <a:endParaRPr lang="en-US"/>
        </a:p>
      </dgm:t>
    </dgm:pt>
    <dgm:pt modelId="{746F6004-1265-4B16-B698-179F0477DB3D}" type="pres">
      <dgm:prSet presAssocID="{A7F4784E-75AE-4F03-B342-C71355D1ACCF}" presName="L2TextContainerWrapper" presStyleCnt="0">
        <dgm:presLayoutVars>
          <dgm:bulletEnabled val="1"/>
        </dgm:presLayoutVars>
      </dgm:prSet>
      <dgm:spPr/>
      <dgm:t>
        <a:bodyPr/>
        <a:lstStyle/>
        <a:p>
          <a:endParaRPr lang="en-US"/>
        </a:p>
      </dgm:t>
    </dgm:pt>
    <dgm:pt modelId="{95B1E40E-26D9-44C8-A99F-14EA44505DF3}" type="pres">
      <dgm:prSet presAssocID="{A7F4784E-75AE-4F03-B342-C71355D1ACCF}" presName="L2TextContainer" presStyleLbl="bgAccFollowNode1" presStyleIdx="2" presStyleCnt="5"/>
      <dgm:spPr/>
      <dgm:t>
        <a:bodyPr/>
        <a:lstStyle/>
        <a:p>
          <a:endParaRPr lang="en-US"/>
        </a:p>
      </dgm:t>
    </dgm:pt>
    <dgm:pt modelId="{752FC6D6-93A6-414C-B65D-6F2858E07E0C}" type="pres">
      <dgm:prSet presAssocID="{A7F4784E-75AE-4F03-B342-C71355D1ACCF}" presName="FlexibleEmptyPlaceHolder" presStyleCnt="0"/>
      <dgm:spPr/>
      <dgm:t>
        <a:bodyPr/>
        <a:lstStyle/>
        <a:p>
          <a:endParaRPr lang="en-US"/>
        </a:p>
      </dgm:t>
    </dgm:pt>
    <dgm:pt modelId="{BBBD3B06-9C30-48DB-A77E-5A358B1C6E78}" type="pres">
      <dgm:prSet presAssocID="{A7F4784E-75AE-4F03-B342-C71355D1ACCF}" presName="ConnectLine" presStyleLbl="sibTrans1D1" presStyleIdx="2" presStyleCnt="5"/>
      <dgm:spPr/>
      <dgm:t>
        <a:bodyPr/>
        <a:lstStyle/>
        <a:p>
          <a:endParaRPr lang="en-US"/>
        </a:p>
      </dgm:t>
    </dgm:pt>
    <dgm:pt modelId="{C574381E-6C24-436D-B265-4BCFEFA46591}" type="pres">
      <dgm:prSet presAssocID="{A7F4784E-75AE-4F03-B342-C71355D1ACCF}" presName="ConnectorPoint" presStyleLbl="node1" presStyleIdx="2" presStyleCnt="5"/>
      <dgm:spPr>
        <a:prstGeom prst="ellipse">
          <a:avLst/>
        </a:prstGeom>
      </dgm:spPr>
      <dgm:t>
        <a:bodyPr/>
        <a:lstStyle/>
        <a:p>
          <a:endParaRPr lang="en-US"/>
        </a:p>
      </dgm:t>
    </dgm:pt>
    <dgm:pt modelId="{CC7E7566-0B46-4E0A-B951-BFE404664D2C}" type="pres">
      <dgm:prSet presAssocID="{A7F4784E-75AE-4F03-B342-C71355D1ACCF}" presName="EmptyPlaceHolder" presStyleCnt="0"/>
      <dgm:spPr/>
      <dgm:t>
        <a:bodyPr/>
        <a:lstStyle/>
        <a:p>
          <a:endParaRPr lang="en-US"/>
        </a:p>
      </dgm:t>
    </dgm:pt>
    <dgm:pt modelId="{F50C4635-5C0A-4C07-B5AD-BABD96009847}" type="pres">
      <dgm:prSet presAssocID="{3078DB00-0C2A-4587-8661-74E5E36CBCA7}" presName="spaceBetweenRectangles" presStyleCnt="0"/>
      <dgm:spPr/>
      <dgm:t>
        <a:bodyPr/>
        <a:lstStyle/>
        <a:p>
          <a:endParaRPr lang="en-US"/>
        </a:p>
      </dgm:t>
    </dgm:pt>
    <dgm:pt modelId="{5667DB6C-E90F-44DB-BFD7-8570D48D28D4}" type="pres">
      <dgm:prSet presAssocID="{A59C9EB4-4836-41EA-88FC-E68E29755DEF}" presName="composite" presStyleCnt="0"/>
      <dgm:spPr/>
      <dgm:t>
        <a:bodyPr/>
        <a:lstStyle/>
        <a:p>
          <a:endParaRPr lang="en-US"/>
        </a:p>
      </dgm:t>
    </dgm:pt>
    <dgm:pt modelId="{88F6D506-033B-4CA4-9572-41E373A6B43C}" type="pres">
      <dgm:prSet presAssocID="{A59C9EB4-4836-41EA-88FC-E68E29755DEF}" presName="L1TextContainer" presStyleLbl="alignNode1" presStyleIdx="3" presStyleCnt="5">
        <dgm:presLayoutVars>
          <dgm:chMax val="1"/>
          <dgm:chPref val="1"/>
          <dgm:bulletEnabled val="1"/>
        </dgm:presLayoutVars>
      </dgm:prSet>
      <dgm:spPr/>
      <dgm:t>
        <a:bodyPr/>
        <a:lstStyle/>
        <a:p>
          <a:endParaRPr lang="en-US"/>
        </a:p>
      </dgm:t>
    </dgm:pt>
    <dgm:pt modelId="{E3303ED6-54B9-4518-AD7C-3197102106EF}" type="pres">
      <dgm:prSet presAssocID="{A59C9EB4-4836-41EA-88FC-E68E29755DEF}" presName="L2TextContainerWrapper" presStyleCnt="0">
        <dgm:presLayoutVars>
          <dgm:bulletEnabled val="1"/>
        </dgm:presLayoutVars>
      </dgm:prSet>
      <dgm:spPr/>
      <dgm:t>
        <a:bodyPr/>
        <a:lstStyle/>
        <a:p>
          <a:endParaRPr lang="en-US"/>
        </a:p>
      </dgm:t>
    </dgm:pt>
    <dgm:pt modelId="{FE14A9FC-66E7-4679-B63E-054F98E59204}" type="pres">
      <dgm:prSet presAssocID="{A59C9EB4-4836-41EA-88FC-E68E29755DEF}" presName="L2TextContainer" presStyleLbl="bgAccFollowNode1" presStyleIdx="3" presStyleCnt="5"/>
      <dgm:spPr/>
      <dgm:t>
        <a:bodyPr/>
        <a:lstStyle/>
        <a:p>
          <a:endParaRPr lang="en-US"/>
        </a:p>
      </dgm:t>
    </dgm:pt>
    <dgm:pt modelId="{8F1DAFAE-685A-4EC1-8FC0-2EE182F59B78}" type="pres">
      <dgm:prSet presAssocID="{A59C9EB4-4836-41EA-88FC-E68E29755DEF}" presName="FlexibleEmptyPlaceHolder" presStyleCnt="0"/>
      <dgm:spPr/>
      <dgm:t>
        <a:bodyPr/>
        <a:lstStyle/>
        <a:p>
          <a:endParaRPr lang="en-US"/>
        </a:p>
      </dgm:t>
    </dgm:pt>
    <dgm:pt modelId="{4702B22B-8EB6-4454-9F8E-9A963F32B8A1}" type="pres">
      <dgm:prSet presAssocID="{A59C9EB4-4836-41EA-88FC-E68E29755DEF}" presName="ConnectLine" presStyleLbl="sibTrans1D1" presStyleIdx="3" presStyleCnt="5"/>
      <dgm:spPr/>
      <dgm:t>
        <a:bodyPr/>
        <a:lstStyle/>
        <a:p>
          <a:endParaRPr lang="en-US"/>
        </a:p>
      </dgm:t>
    </dgm:pt>
    <dgm:pt modelId="{F2E81385-B138-4A59-9452-A3C9AC4F2012}" type="pres">
      <dgm:prSet presAssocID="{A59C9EB4-4836-41EA-88FC-E68E29755DEF}" presName="ConnectorPoint" presStyleLbl="node1" presStyleIdx="3" presStyleCnt="5"/>
      <dgm:spPr>
        <a:prstGeom prst="ellipse">
          <a:avLst/>
        </a:prstGeom>
      </dgm:spPr>
      <dgm:t>
        <a:bodyPr/>
        <a:lstStyle/>
        <a:p>
          <a:endParaRPr lang="en-US"/>
        </a:p>
      </dgm:t>
    </dgm:pt>
    <dgm:pt modelId="{00C34F8E-67EA-485C-B754-5C6C9BC871C5}" type="pres">
      <dgm:prSet presAssocID="{A59C9EB4-4836-41EA-88FC-E68E29755DEF}" presName="EmptyPlaceHolder" presStyleCnt="0"/>
      <dgm:spPr/>
      <dgm:t>
        <a:bodyPr/>
        <a:lstStyle/>
        <a:p>
          <a:endParaRPr lang="en-US"/>
        </a:p>
      </dgm:t>
    </dgm:pt>
    <dgm:pt modelId="{E2C470F7-A894-4A64-A64E-235B0E510421}" type="pres">
      <dgm:prSet presAssocID="{62C75627-0A71-4E35-B62B-749D8AB3C189}" presName="spaceBetweenRectangles" presStyleCnt="0"/>
      <dgm:spPr/>
      <dgm:t>
        <a:bodyPr/>
        <a:lstStyle/>
        <a:p>
          <a:endParaRPr lang="en-US"/>
        </a:p>
      </dgm:t>
    </dgm:pt>
    <dgm:pt modelId="{6AA3FB3F-E213-4147-93D1-22B952CDFE17}" type="pres">
      <dgm:prSet presAssocID="{2DC4903D-31E8-4ED6-875F-63877788B702}" presName="composite" presStyleCnt="0"/>
      <dgm:spPr/>
      <dgm:t>
        <a:bodyPr/>
        <a:lstStyle/>
        <a:p>
          <a:endParaRPr lang="en-US"/>
        </a:p>
      </dgm:t>
    </dgm:pt>
    <dgm:pt modelId="{270971D8-F05B-4392-88C0-D9921BB5F6B0}" type="pres">
      <dgm:prSet presAssocID="{2DC4903D-31E8-4ED6-875F-63877788B702}" presName="L1TextContainer" presStyleLbl="alignNode1" presStyleIdx="4" presStyleCnt="5">
        <dgm:presLayoutVars>
          <dgm:chMax val="1"/>
          <dgm:chPref val="1"/>
          <dgm:bulletEnabled val="1"/>
        </dgm:presLayoutVars>
      </dgm:prSet>
      <dgm:spPr/>
      <dgm:t>
        <a:bodyPr/>
        <a:lstStyle/>
        <a:p>
          <a:endParaRPr lang="en-US"/>
        </a:p>
      </dgm:t>
    </dgm:pt>
    <dgm:pt modelId="{68B34C20-0EE9-4A51-9634-702BEA794899}" type="pres">
      <dgm:prSet presAssocID="{2DC4903D-31E8-4ED6-875F-63877788B702}" presName="L2TextContainerWrapper" presStyleCnt="0">
        <dgm:presLayoutVars>
          <dgm:bulletEnabled val="1"/>
        </dgm:presLayoutVars>
      </dgm:prSet>
      <dgm:spPr/>
      <dgm:t>
        <a:bodyPr/>
        <a:lstStyle/>
        <a:p>
          <a:endParaRPr lang="en-US"/>
        </a:p>
      </dgm:t>
    </dgm:pt>
    <dgm:pt modelId="{1D60394B-1800-4790-9694-08B1C1D1B34D}" type="pres">
      <dgm:prSet presAssocID="{2DC4903D-31E8-4ED6-875F-63877788B702}" presName="L2TextContainer" presStyleLbl="bgAccFollowNode1" presStyleIdx="4" presStyleCnt="5"/>
      <dgm:spPr/>
      <dgm:t>
        <a:bodyPr/>
        <a:lstStyle/>
        <a:p>
          <a:endParaRPr lang="en-US"/>
        </a:p>
      </dgm:t>
    </dgm:pt>
    <dgm:pt modelId="{F7828579-24D8-4EC2-A1D6-344D5AD522E4}" type="pres">
      <dgm:prSet presAssocID="{2DC4903D-31E8-4ED6-875F-63877788B702}" presName="FlexibleEmptyPlaceHolder" presStyleCnt="0"/>
      <dgm:spPr/>
      <dgm:t>
        <a:bodyPr/>
        <a:lstStyle/>
        <a:p>
          <a:endParaRPr lang="en-US"/>
        </a:p>
      </dgm:t>
    </dgm:pt>
    <dgm:pt modelId="{59F1EF41-14EA-48EE-A559-118169DBDB24}" type="pres">
      <dgm:prSet presAssocID="{2DC4903D-31E8-4ED6-875F-63877788B702}" presName="ConnectLine" presStyleLbl="sibTrans1D1" presStyleIdx="4" presStyleCnt="5"/>
      <dgm:spPr/>
      <dgm:t>
        <a:bodyPr/>
        <a:lstStyle/>
        <a:p>
          <a:endParaRPr lang="en-US"/>
        </a:p>
      </dgm:t>
    </dgm:pt>
    <dgm:pt modelId="{8E0947F0-E28B-4B2E-B1D6-BFEED1AF012B}" type="pres">
      <dgm:prSet presAssocID="{2DC4903D-31E8-4ED6-875F-63877788B702}" presName="ConnectorPoint" presStyleLbl="node1" presStyleIdx="4" presStyleCnt="5"/>
      <dgm:spPr>
        <a:prstGeom prst="ellipse">
          <a:avLst/>
        </a:prstGeom>
      </dgm:spPr>
      <dgm:t>
        <a:bodyPr/>
        <a:lstStyle/>
        <a:p>
          <a:endParaRPr lang="en-US"/>
        </a:p>
      </dgm:t>
    </dgm:pt>
    <dgm:pt modelId="{6BA99215-8D0D-4B24-ACDB-B8619064A20A}" type="pres">
      <dgm:prSet presAssocID="{2DC4903D-31E8-4ED6-875F-63877788B702}" presName="EmptyPlaceHolder" presStyleCnt="0"/>
      <dgm:spPr/>
      <dgm:t>
        <a:bodyPr/>
        <a:lstStyle/>
        <a:p>
          <a:endParaRPr lang="en-US"/>
        </a:p>
      </dgm:t>
    </dgm:pt>
  </dgm:ptLst>
  <dgm:cxnLst>
    <dgm:cxn modelId="{5BF3B7B1-A779-4E2D-8625-77DE0CA38FEE}" srcId="{FF3CD410-5E2E-4080-A893-907D31D22CB3}" destId="{D423FB80-F2BD-4DDE-80B1-76F84FE09A02}" srcOrd="0" destOrd="0" parTransId="{9B1CA3FF-D252-4AF5-8F50-CFC93ACA9175}" sibTransId="{EBE862E1-9761-4AA7-AA00-BD79FA3B27DD}"/>
    <dgm:cxn modelId="{FAEC57FD-E661-46F9-8FC2-72568E9086CE}" type="presOf" srcId="{D423FB80-F2BD-4DDE-80B1-76F84FE09A02}" destId="{64E37A6A-8F95-4F28-92FC-1FE8089D7DAF}" srcOrd="0" destOrd="0" presId="urn:microsoft.com/office/officeart/2017/3/layout/HorizontalLabelsTimeline"/>
    <dgm:cxn modelId="{68D35F9D-DABF-4E5A-94D4-F988D8E84907}" srcId="{D423FB80-F2BD-4DDE-80B1-76F84FE09A02}" destId="{245E128E-7700-4C91-9411-CDD1DCA94D67}" srcOrd="0" destOrd="0" parTransId="{B4D95EBA-0423-4AFA-B379-E030341B1F23}" sibTransId="{4963BA97-D4C5-477B-9B0D-68DB38F61579}"/>
    <dgm:cxn modelId="{40DA61C2-D0FC-4D9B-8000-9CC820C08C36}" srcId="{A7F4784E-75AE-4F03-B342-C71355D1ACCF}" destId="{F1F99498-6B19-4115-A004-1A6116DFD902}" srcOrd="1" destOrd="0" parTransId="{599EFC23-9122-44ED-A1DE-2F14C6872860}" sibTransId="{9E881669-7180-4075-9C05-E932B63B5F93}"/>
    <dgm:cxn modelId="{913E9CE7-B8A6-4506-ADA2-FB6349E99383}" type="presOf" srcId="{A9FB790A-3E33-4887-962E-7206A01AD84F}" destId="{1D60394B-1800-4790-9694-08B1C1D1B34D}" srcOrd="0" destOrd="0" presId="urn:microsoft.com/office/officeart/2017/3/layout/HorizontalLabelsTimeline"/>
    <dgm:cxn modelId="{2C87A39F-871C-45C6-8C22-A8C358151D70}" type="presOf" srcId="{A7F4784E-75AE-4F03-B342-C71355D1ACCF}" destId="{CBCB6B30-5D46-4B19-B9DE-C0B7FB057712}" srcOrd="0" destOrd="0" presId="urn:microsoft.com/office/officeart/2017/3/layout/HorizontalLabelsTimeline"/>
    <dgm:cxn modelId="{C2BC8562-76B8-4536-81E3-A6D3C3A766FD}" type="presOf" srcId="{A0610EDA-8FB9-4B54-A565-C502C8AB061B}" destId="{95B1E40E-26D9-44C8-A99F-14EA44505DF3}" srcOrd="0" destOrd="2" presId="urn:microsoft.com/office/officeart/2017/3/layout/HorizontalLabelsTimeline"/>
    <dgm:cxn modelId="{0A6F0EBF-E2C5-47A2-B498-B6568C91B152}" srcId="{A7F4784E-75AE-4F03-B342-C71355D1ACCF}" destId="{A0610EDA-8FB9-4B54-A565-C502C8AB061B}" srcOrd="2" destOrd="0" parTransId="{1EAB9A81-041B-4C2D-AC53-1CE14A38F041}" sibTransId="{73D29D5B-C009-46A4-9DFD-85E48DC6BEFF}"/>
    <dgm:cxn modelId="{C95F271B-1E64-45C8-86B1-FC7121BC96F9}" type="presOf" srcId="{F1F99498-6B19-4115-A004-1A6116DFD902}" destId="{95B1E40E-26D9-44C8-A99F-14EA44505DF3}" srcOrd="0" destOrd="1" presId="urn:microsoft.com/office/officeart/2017/3/layout/HorizontalLabelsTimeline"/>
    <dgm:cxn modelId="{6E2F35A4-C6E4-4EDC-8ED2-A1C22D2F7AD4}" type="presOf" srcId="{AC4F059A-7FDE-439B-9942-F43694370C3F}" destId="{95B1E40E-26D9-44C8-A99F-14EA44505DF3}" srcOrd="0" destOrd="3" presId="urn:microsoft.com/office/officeart/2017/3/layout/HorizontalLabelsTimeline"/>
    <dgm:cxn modelId="{59B27383-B045-4BF7-93D0-B9D2CB156BC5}" type="presOf" srcId="{1827863D-2FA1-48D1-81C4-0E7D31ADB47E}" destId="{95B1E40E-26D9-44C8-A99F-14EA44505DF3}" srcOrd="0" destOrd="0" presId="urn:microsoft.com/office/officeart/2017/3/layout/HorizontalLabelsTimeline"/>
    <dgm:cxn modelId="{45DEC05B-1B19-40C9-B1CC-943686D3CF6A}" srcId="{A7F4784E-75AE-4F03-B342-C71355D1ACCF}" destId="{AC4F059A-7FDE-439B-9942-F43694370C3F}" srcOrd="3" destOrd="0" parTransId="{F1E31D1F-9DE1-461A-8A2C-84AEAAA2A963}" sibTransId="{8C1FE06A-38A3-49E4-88AC-A71558C97120}"/>
    <dgm:cxn modelId="{5F80C7E1-A7BD-418E-A665-3DAF3DEDF5A4}" srcId="{A59C9EB4-4836-41EA-88FC-E68E29755DEF}" destId="{CF564C6C-7771-4FD5-B851-B5B84730268F}" srcOrd="0" destOrd="0" parTransId="{5A57A755-D716-4DC9-9A51-20693042AFC8}" sibTransId="{024A7FBC-BB10-4242-BAF3-82678A4C13DA}"/>
    <dgm:cxn modelId="{EADCFF1E-172D-4C2D-BDB4-9D2B19597296}" type="presOf" srcId="{47BE8E0B-496B-44FC-825E-C2A10D821DC9}" destId="{A01D9671-7007-4F3F-98D6-A9730C5B45E4}" srcOrd="0" destOrd="0" presId="urn:microsoft.com/office/officeart/2017/3/layout/HorizontalLabelsTimeline"/>
    <dgm:cxn modelId="{F68895C0-3F1F-4678-B72B-DB82A8D7873D}" type="presOf" srcId="{245E128E-7700-4C91-9411-CDD1DCA94D67}" destId="{255B3FC7-BD87-4810-87ED-7952D0F23157}" srcOrd="0" destOrd="0" presId="urn:microsoft.com/office/officeart/2017/3/layout/HorizontalLabelsTimeline"/>
    <dgm:cxn modelId="{33DFDD33-182D-44AF-9877-B1DCECE3CC9D}" srcId="{FF3CD410-5E2E-4080-A893-907D31D22CB3}" destId="{A7F4784E-75AE-4F03-B342-C71355D1ACCF}" srcOrd="2" destOrd="0" parTransId="{E8170CB0-7D27-4024-BF4D-F79F86202313}" sibTransId="{3078DB00-0C2A-4587-8661-74E5E36CBCA7}"/>
    <dgm:cxn modelId="{C436E05B-3981-4E5A-BD66-5DBD06BC52A1}" type="presOf" srcId="{F01D5F9E-ABC5-4560-ACB4-E6CFBC60BFF2}" destId="{5C68C37A-C349-49AE-97A1-63D110D2C7D1}" srcOrd="0" destOrd="0" presId="urn:microsoft.com/office/officeart/2017/3/layout/HorizontalLabelsTimeline"/>
    <dgm:cxn modelId="{4B61AF65-3991-4A24-9475-D4AA0127738F}" srcId="{FF3CD410-5E2E-4080-A893-907D31D22CB3}" destId="{F01D5F9E-ABC5-4560-ACB4-E6CFBC60BFF2}" srcOrd="1" destOrd="0" parTransId="{FEAC3315-4B36-4E3C-89B3-70A50C7F13CC}" sibTransId="{36ABC0D0-B41E-401C-840C-2AFBE73989B4}"/>
    <dgm:cxn modelId="{607143D0-C26B-448B-8E8C-A8A46198F0C6}" srcId="{2DC4903D-31E8-4ED6-875F-63877788B702}" destId="{A9FB790A-3E33-4887-962E-7206A01AD84F}" srcOrd="0" destOrd="0" parTransId="{2E34BE83-4A83-4B5F-8976-D4AC57FE5007}" sibTransId="{A18338C2-0675-4B1C-898F-3D939F41C34C}"/>
    <dgm:cxn modelId="{47F4D29A-7D65-4C2F-8677-61780F0F1118}" srcId="{F01D5F9E-ABC5-4560-ACB4-E6CFBC60BFF2}" destId="{47BE8E0B-496B-44FC-825E-C2A10D821DC9}" srcOrd="0" destOrd="0" parTransId="{26C37286-A207-4C3A-8F03-B64C4EB72DB8}" sibTransId="{258C30B8-1EDE-458F-9BAB-BD0E5C8E1BF9}"/>
    <dgm:cxn modelId="{935F274E-0D61-4EDD-92A7-9CA37702DC15}" type="presOf" srcId="{2DC4903D-31E8-4ED6-875F-63877788B702}" destId="{270971D8-F05B-4392-88C0-D9921BB5F6B0}" srcOrd="0" destOrd="0" presId="urn:microsoft.com/office/officeart/2017/3/layout/HorizontalLabelsTimeline"/>
    <dgm:cxn modelId="{7749B4AD-5089-49E7-8F6B-1B2382C9B50E}" srcId="{A7F4784E-75AE-4F03-B342-C71355D1ACCF}" destId="{1827863D-2FA1-48D1-81C4-0E7D31ADB47E}" srcOrd="0" destOrd="0" parTransId="{B426C98F-7250-4E9E-84CB-E9FC83F8CB06}" sibTransId="{D0D7EB30-49F6-43D6-AF40-1B9302B3ADF0}"/>
    <dgm:cxn modelId="{87604CB4-67BB-4320-ACEB-EB14F8262367}" type="presOf" srcId="{C28DC329-1693-4274-8F3C-65C1829E00DC}" destId="{95B1E40E-26D9-44C8-A99F-14EA44505DF3}" srcOrd="0" destOrd="4" presId="urn:microsoft.com/office/officeart/2017/3/layout/HorizontalLabelsTimeline"/>
    <dgm:cxn modelId="{078029A2-947D-4D6B-B786-5B31CB659BA9}" type="presOf" srcId="{A59C9EB4-4836-41EA-88FC-E68E29755DEF}" destId="{88F6D506-033B-4CA4-9572-41E373A6B43C}" srcOrd="0" destOrd="0" presId="urn:microsoft.com/office/officeart/2017/3/layout/HorizontalLabelsTimeline"/>
    <dgm:cxn modelId="{24FE186F-F804-46F5-9C2D-96C1655A06BB}" type="presOf" srcId="{FF3CD410-5E2E-4080-A893-907D31D22CB3}" destId="{687CC7BD-79EF-4A0F-BDD3-809BFA49E6BE}" srcOrd="0" destOrd="0" presId="urn:microsoft.com/office/officeart/2017/3/layout/HorizontalLabelsTimeline"/>
    <dgm:cxn modelId="{1170A7BA-7918-4769-B96E-9B671523BE5E}" srcId="{A7F4784E-75AE-4F03-B342-C71355D1ACCF}" destId="{C28DC329-1693-4274-8F3C-65C1829E00DC}" srcOrd="4" destOrd="0" parTransId="{D7018DA2-22CC-4321-B9A7-88608AB8119F}" sibTransId="{98A84362-9A80-4603-A733-77D32CFBA26E}"/>
    <dgm:cxn modelId="{A319CB69-6926-431D-A805-EACBFA83FA66}" srcId="{FF3CD410-5E2E-4080-A893-907D31D22CB3}" destId="{2DC4903D-31E8-4ED6-875F-63877788B702}" srcOrd="4" destOrd="0" parTransId="{A18F8C20-9A13-44DB-9E45-C2DE49ACE5D9}" sibTransId="{EBFDEA83-93E5-4D72-A672-078838B258F5}"/>
    <dgm:cxn modelId="{C2A8B52A-540B-46B5-A43B-27FAF06A13EF}" srcId="{FF3CD410-5E2E-4080-A893-907D31D22CB3}" destId="{A59C9EB4-4836-41EA-88FC-E68E29755DEF}" srcOrd="3" destOrd="0" parTransId="{C486CA18-5D6B-49AD-B92C-52313E993EC5}" sibTransId="{62C75627-0A71-4E35-B62B-749D8AB3C189}"/>
    <dgm:cxn modelId="{270F1A8F-053B-4B29-B86C-B8D01B394942}" type="presOf" srcId="{CF564C6C-7771-4FD5-B851-B5B84730268F}" destId="{FE14A9FC-66E7-4679-B63E-054F98E59204}" srcOrd="0" destOrd="0" presId="urn:microsoft.com/office/officeart/2017/3/layout/HorizontalLabelsTimeline"/>
    <dgm:cxn modelId="{41A1825C-6B33-4866-A7F1-A86BC36862B3}" type="presParOf" srcId="{687CC7BD-79EF-4A0F-BDD3-809BFA49E6BE}" destId="{6168B371-2815-4661-9209-F8A29814ADCC}" srcOrd="0" destOrd="0" presId="urn:microsoft.com/office/officeart/2017/3/layout/HorizontalLabelsTimeline"/>
    <dgm:cxn modelId="{281FC94C-5AAC-413C-803D-BB6EEF9AD3A6}" type="presParOf" srcId="{687CC7BD-79EF-4A0F-BDD3-809BFA49E6BE}" destId="{4C5F54B5-504F-4069-AF1D-9A370FBD268C}" srcOrd="1" destOrd="0" presId="urn:microsoft.com/office/officeart/2017/3/layout/HorizontalLabelsTimeline"/>
    <dgm:cxn modelId="{CFDEA283-4601-4089-8563-A85225CFEF1D}" type="presParOf" srcId="{4C5F54B5-504F-4069-AF1D-9A370FBD268C}" destId="{34539F78-7536-446A-B749-4315D26F2C4E}" srcOrd="0" destOrd="0" presId="urn:microsoft.com/office/officeart/2017/3/layout/HorizontalLabelsTimeline"/>
    <dgm:cxn modelId="{8A5756AD-D676-4F95-8A8A-CDE3EA13E14C}" type="presParOf" srcId="{34539F78-7536-446A-B749-4315D26F2C4E}" destId="{64E37A6A-8F95-4F28-92FC-1FE8089D7DAF}" srcOrd="0" destOrd="0" presId="urn:microsoft.com/office/officeart/2017/3/layout/HorizontalLabelsTimeline"/>
    <dgm:cxn modelId="{C64DD621-F766-410D-81AE-A692FE379207}" type="presParOf" srcId="{34539F78-7536-446A-B749-4315D26F2C4E}" destId="{301B11E7-9AB9-40DA-A950-87C47281308D}" srcOrd="1" destOrd="0" presId="urn:microsoft.com/office/officeart/2017/3/layout/HorizontalLabelsTimeline"/>
    <dgm:cxn modelId="{72141621-AC11-4C6D-A617-B6CF19C76AAE}" type="presParOf" srcId="{301B11E7-9AB9-40DA-A950-87C47281308D}" destId="{255B3FC7-BD87-4810-87ED-7952D0F23157}" srcOrd="0" destOrd="0" presId="urn:microsoft.com/office/officeart/2017/3/layout/HorizontalLabelsTimeline"/>
    <dgm:cxn modelId="{C728B947-ADB2-406E-9206-93298476CEFD}" type="presParOf" srcId="{301B11E7-9AB9-40DA-A950-87C47281308D}" destId="{4B545162-9690-412E-B970-54DA905B44AF}" srcOrd="1" destOrd="0" presId="urn:microsoft.com/office/officeart/2017/3/layout/HorizontalLabelsTimeline"/>
    <dgm:cxn modelId="{9B7FD2A9-25B9-477B-AC6A-FE14BD3BFF32}" type="presParOf" srcId="{34539F78-7536-446A-B749-4315D26F2C4E}" destId="{DF478A7F-4668-4E0A-86F7-C1205CF5AA73}" srcOrd="2" destOrd="0" presId="urn:microsoft.com/office/officeart/2017/3/layout/HorizontalLabelsTimeline"/>
    <dgm:cxn modelId="{A1F8B173-85E4-4ED9-BFF5-CF116D6F7CE3}" type="presParOf" srcId="{34539F78-7536-446A-B749-4315D26F2C4E}" destId="{6D7F9BE3-3008-4E5E-96F3-C71D72649902}" srcOrd="3" destOrd="0" presId="urn:microsoft.com/office/officeart/2017/3/layout/HorizontalLabelsTimeline"/>
    <dgm:cxn modelId="{74F580D4-41FC-4B1B-82E4-22FCC2246045}" type="presParOf" srcId="{34539F78-7536-446A-B749-4315D26F2C4E}" destId="{02633C3C-6589-41FB-998C-85A7548107A4}" srcOrd="4" destOrd="0" presId="urn:microsoft.com/office/officeart/2017/3/layout/HorizontalLabelsTimeline"/>
    <dgm:cxn modelId="{ACB72553-49A5-440C-B1C8-D7D8CFF44BD6}" type="presParOf" srcId="{4C5F54B5-504F-4069-AF1D-9A370FBD268C}" destId="{41467129-B2CC-4E38-A5B2-56D30FA28409}" srcOrd="1" destOrd="0" presId="urn:microsoft.com/office/officeart/2017/3/layout/HorizontalLabelsTimeline"/>
    <dgm:cxn modelId="{25113ECB-44A4-43A3-B2D0-D47302F35B26}" type="presParOf" srcId="{4C5F54B5-504F-4069-AF1D-9A370FBD268C}" destId="{C7F26193-F277-4FC2-96E8-E896E5EFC9BC}" srcOrd="2" destOrd="0" presId="urn:microsoft.com/office/officeart/2017/3/layout/HorizontalLabelsTimeline"/>
    <dgm:cxn modelId="{AEF2036D-29F6-4431-8357-64776A18B655}" type="presParOf" srcId="{C7F26193-F277-4FC2-96E8-E896E5EFC9BC}" destId="{5C68C37A-C349-49AE-97A1-63D110D2C7D1}" srcOrd="0" destOrd="0" presId="urn:microsoft.com/office/officeart/2017/3/layout/HorizontalLabelsTimeline"/>
    <dgm:cxn modelId="{51F9D33C-AECD-4F33-B2DA-43CF6B93002F}" type="presParOf" srcId="{C7F26193-F277-4FC2-96E8-E896E5EFC9BC}" destId="{3E3F09C6-0C94-40B1-A308-6929444363D4}" srcOrd="1" destOrd="0" presId="urn:microsoft.com/office/officeart/2017/3/layout/HorizontalLabelsTimeline"/>
    <dgm:cxn modelId="{17B9A51D-D490-4C54-B91D-5CD40783571D}" type="presParOf" srcId="{3E3F09C6-0C94-40B1-A308-6929444363D4}" destId="{A01D9671-7007-4F3F-98D6-A9730C5B45E4}" srcOrd="0" destOrd="0" presId="urn:microsoft.com/office/officeart/2017/3/layout/HorizontalLabelsTimeline"/>
    <dgm:cxn modelId="{A6AAA60B-E979-47B8-A997-DB62C715690F}" type="presParOf" srcId="{3E3F09C6-0C94-40B1-A308-6929444363D4}" destId="{65C95A24-31B5-46D2-BCB4-07372ABDD6F2}" srcOrd="1" destOrd="0" presId="urn:microsoft.com/office/officeart/2017/3/layout/HorizontalLabelsTimeline"/>
    <dgm:cxn modelId="{05694172-1DAF-4D9C-BBD9-0794366FCD56}" type="presParOf" srcId="{C7F26193-F277-4FC2-96E8-E896E5EFC9BC}" destId="{D4347EDB-4883-4C4B-A672-6266C9702B5A}" srcOrd="2" destOrd="0" presId="urn:microsoft.com/office/officeart/2017/3/layout/HorizontalLabelsTimeline"/>
    <dgm:cxn modelId="{BC9943FE-1230-4FDB-A7D8-898D013B9350}" type="presParOf" srcId="{C7F26193-F277-4FC2-96E8-E896E5EFC9BC}" destId="{D10813CD-B7B7-4CC7-9B2D-B5AE3D30A4DA}" srcOrd="3" destOrd="0" presId="urn:microsoft.com/office/officeart/2017/3/layout/HorizontalLabelsTimeline"/>
    <dgm:cxn modelId="{084C9897-3EE7-44CF-9F38-C9A562B67975}" type="presParOf" srcId="{C7F26193-F277-4FC2-96E8-E896E5EFC9BC}" destId="{143FACBA-FB69-402B-8D92-68DCE90EA86A}" srcOrd="4" destOrd="0" presId="urn:microsoft.com/office/officeart/2017/3/layout/HorizontalLabelsTimeline"/>
    <dgm:cxn modelId="{3DFFAC5F-0847-4E2F-A4CD-4FB95268ED8C}" type="presParOf" srcId="{4C5F54B5-504F-4069-AF1D-9A370FBD268C}" destId="{0587E036-7F91-482C-9B0A-860FD4CCD0E2}" srcOrd="3" destOrd="0" presId="urn:microsoft.com/office/officeart/2017/3/layout/HorizontalLabelsTimeline"/>
    <dgm:cxn modelId="{28A719F5-6237-4C83-8EB7-BB9ACE657CCA}" type="presParOf" srcId="{4C5F54B5-504F-4069-AF1D-9A370FBD268C}" destId="{866B658A-D972-4AD8-A7E6-4082FD2CB001}" srcOrd="4" destOrd="0" presId="urn:microsoft.com/office/officeart/2017/3/layout/HorizontalLabelsTimeline"/>
    <dgm:cxn modelId="{E55C2317-CDB7-4C64-95C4-C04303FBB96A}" type="presParOf" srcId="{866B658A-D972-4AD8-A7E6-4082FD2CB001}" destId="{CBCB6B30-5D46-4B19-B9DE-C0B7FB057712}" srcOrd="0" destOrd="0" presId="urn:microsoft.com/office/officeart/2017/3/layout/HorizontalLabelsTimeline"/>
    <dgm:cxn modelId="{2E742A39-B2D8-41E7-938B-B4FE7E0F1794}" type="presParOf" srcId="{866B658A-D972-4AD8-A7E6-4082FD2CB001}" destId="{746F6004-1265-4B16-B698-179F0477DB3D}" srcOrd="1" destOrd="0" presId="urn:microsoft.com/office/officeart/2017/3/layout/HorizontalLabelsTimeline"/>
    <dgm:cxn modelId="{000BAB58-4AA6-43D9-89B5-0C604F29C6EA}" type="presParOf" srcId="{746F6004-1265-4B16-B698-179F0477DB3D}" destId="{95B1E40E-26D9-44C8-A99F-14EA44505DF3}" srcOrd="0" destOrd="0" presId="urn:microsoft.com/office/officeart/2017/3/layout/HorizontalLabelsTimeline"/>
    <dgm:cxn modelId="{6D12DD85-6CC0-441A-BB74-D3B24BE9ECF2}" type="presParOf" srcId="{746F6004-1265-4B16-B698-179F0477DB3D}" destId="{752FC6D6-93A6-414C-B65D-6F2858E07E0C}" srcOrd="1" destOrd="0" presId="urn:microsoft.com/office/officeart/2017/3/layout/HorizontalLabelsTimeline"/>
    <dgm:cxn modelId="{6CE5E65F-BF35-4F9A-9FAC-9FD84A211FC6}" type="presParOf" srcId="{866B658A-D972-4AD8-A7E6-4082FD2CB001}" destId="{BBBD3B06-9C30-48DB-A77E-5A358B1C6E78}" srcOrd="2" destOrd="0" presId="urn:microsoft.com/office/officeart/2017/3/layout/HorizontalLabelsTimeline"/>
    <dgm:cxn modelId="{457B6E85-E149-4279-81E9-511D2D038B9A}" type="presParOf" srcId="{866B658A-D972-4AD8-A7E6-4082FD2CB001}" destId="{C574381E-6C24-436D-B265-4BCFEFA46591}" srcOrd="3" destOrd="0" presId="urn:microsoft.com/office/officeart/2017/3/layout/HorizontalLabelsTimeline"/>
    <dgm:cxn modelId="{376FD1F8-A0AB-4CA9-B35C-A1F5747217B7}" type="presParOf" srcId="{866B658A-D972-4AD8-A7E6-4082FD2CB001}" destId="{CC7E7566-0B46-4E0A-B951-BFE404664D2C}" srcOrd="4" destOrd="0" presId="urn:microsoft.com/office/officeart/2017/3/layout/HorizontalLabelsTimeline"/>
    <dgm:cxn modelId="{CA63DDF8-DE3B-4E8A-886E-D787300C3FD4}" type="presParOf" srcId="{4C5F54B5-504F-4069-AF1D-9A370FBD268C}" destId="{F50C4635-5C0A-4C07-B5AD-BABD96009847}" srcOrd="5" destOrd="0" presId="urn:microsoft.com/office/officeart/2017/3/layout/HorizontalLabelsTimeline"/>
    <dgm:cxn modelId="{187F63AE-22E9-42D8-BA25-F8E70A982232}" type="presParOf" srcId="{4C5F54B5-504F-4069-AF1D-9A370FBD268C}" destId="{5667DB6C-E90F-44DB-BFD7-8570D48D28D4}" srcOrd="6" destOrd="0" presId="urn:microsoft.com/office/officeart/2017/3/layout/HorizontalLabelsTimeline"/>
    <dgm:cxn modelId="{782591FC-39B3-43EE-A99E-69B60AB63978}" type="presParOf" srcId="{5667DB6C-E90F-44DB-BFD7-8570D48D28D4}" destId="{88F6D506-033B-4CA4-9572-41E373A6B43C}" srcOrd="0" destOrd="0" presId="urn:microsoft.com/office/officeart/2017/3/layout/HorizontalLabelsTimeline"/>
    <dgm:cxn modelId="{DA98866D-BB74-46A1-B98B-9B6BDACA94E3}" type="presParOf" srcId="{5667DB6C-E90F-44DB-BFD7-8570D48D28D4}" destId="{E3303ED6-54B9-4518-AD7C-3197102106EF}" srcOrd="1" destOrd="0" presId="urn:microsoft.com/office/officeart/2017/3/layout/HorizontalLabelsTimeline"/>
    <dgm:cxn modelId="{BFB054F1-AA6C-4CA5-B7A3-FF579439BD18}" type="presParOf" srcId="{E3303ED6-54B9-4518-AD7C-3197102106EF}" destId="{FE14A9FC-66E7-4679-B63E-054F98E59204}" srcOrd="0" destOrd="0" presId="urn:microsoft.com/office/officeart/2017/3/layout/HorizontalLabelsTimeline"/>
    <dgm:cxn modelId="{6BF922DC-DA85-4710-BB6F-2CCCF2CFD764}" type="presParOf" srcId="{E3303ED6-54B9-4518-AD7C-3197102106EF}" destId="{8F1DAFAE-685A-4EC1-8FC0-2EE182F59B78}" srcOrd="1" destOrd="0" presId="urn:microsoft.com/office/officeart/2017/3/layout/HorizontalLabelsTimeline"/>
    <dgm:cxn modelId="{6907C7E4-84E2-47E3-949B-BC87F9D211CC}" type="presParOf" srcId="{5667DB6C-E90F-44DB-BFD7-8570D48D28D4}" destId="{4702B22B-8EB6-4454-9F8E-9A963F32B8A1}" srcOrd="2" destOrd="0" presId="urn:microsoft.com/office/officeart/2017/3/layout/HorizontalLabelsTimeline"/>
    <dgm:cxn modelId="{68C6501C-DCCA-438E-8565-A8631BB6C8AC}" type="presParOf" srcId="{5667DB6C-E90F-44DB-BFD7-8570D48D28D4}" destId="{F2E81385-B138-4A59-9452-A3C9AC4F2012}" srcOrd="3" destOrd="0" presId="urn:microsoft.com/office/officeart/2017/3/layout/HorizontalLabelsTimeline"/>
    <dgm:cxn modelId="{F4686330-D4C5-4698-8BC6-EF28FB9176C1}" type="presParOf" srcId="{5667DB6C-E90F-44DB-BFD7-8570D48D28D4}" destId="{00C34F8E-67EA-485C-B754-5C6C9BC871C5}" srcOrd="4" destOrd="0" presId="urn:microsoft.com/office/officeart/2017/3/layout/HorizontalLabelsTimeline"/>
    <dgm:cxn modelId="{FA06019D-A6EE-447A-894D-5FBD4FB143DA}" type="presParOf" srcId="{4C5F54B5-504F-4069-AF1D-9A370FBD268C}" destId="{E2C470F7-A894-4A64-A64E-235B0E510421}" srcOrd="7" destOrd="0" presId="urn:microsoft.com/office/officeart/2017/3/layout/HorizontalLabelsTimeline"/>
    <dgm:cxn modelId="{779E8BAE-E165-44A0-8F61-F1D6F07BA6D3}" type="presParOf" srcId="{4C5F54B5-504F-4069-AF1D-9A370FBD268C}" destId="{6AA3FB3F-E213-4147-93D1-22B952CDFE17}" srcOrd="8" destOrd="0" presId="urn:microsoft.com/office/officeart/2017/3/layout/HorizontalLabelsTimeline"/>
    <dgm:cxn modelId="{FDEBFC71-A7CC-4193-89B3-3D17A65C6735}" type="presParOf" srcId="{6AA3FB3F-E213-4147-93D1-22B952CDFE17}" destId="{270971D8-F05B-4392-88C0-D9921BB5F6B0}" srcOrd="0" destOrd="0" presId="urn:microsoft.com/office/officeart/2017/3/layout/HorizontalLabelsTimeline"/>
    <dgm:cxn modelId="{DDE712DF-EAC7-4AEA-8C8F-518516542CAF}" type="presParOf" srcId="{6AA3FB3F-E213-4147-93D1-22B952CDFE17}" destId="{68B34C20-0EE9-4A51-9634-702BEA794899}" srcOrd="1" destOrd="0" presId="urn:microsoft.com/office/officeart/2017/3/layout/HorizontalLabelsTimeline"/>
    <dgm:cxn modelId="{0AB24538-9BA6-44A1-BA14-80061D14A8F4}" type="presParOf" srcId="{68B34C20-0EE9-4A51-9634-702BEA794899}" destId="{1D60394B-1800-4790-9694-08B1C1D1B34D}" srcOrd="0" destOrd="0" presId="urn:microsoft.com/office/officeart/2017/3/layout/HorizontalLabelsTimeline"/>
    <dgm:cxn modelId="{2AAA8EAA-0E27-421D-A811-E0050D6E2E66}" type="presParOf" srcId="{68B34C20-0EE9-4A51-9634-702BEA794899}" destId="{F7828579-24D8-4EC2-A1D6-344D5AD522E4}" srcOrd="1" destOrd="0" presId="urn:microsoft.com/office/officeart/2017/3/layout/HorizontalLabelsTimeline"/>
    <dgm:cxn modelId="{1951676A-386A-4A55-8D85-8529FCA60223}" type="presParOf" srcId="{6AA3FB3F-E213-4147-93D1-22B952CDFE17}" destId="{59F1EF41-14EA-48EE-A559-118169DBDB24}" srcOrd="2" destOrd="0" presId="urn:microsoft.com/office/officeart/2017/3/layout/HorizontalLabelsTimeline"/>
    <dgm:cxn modelId="{FF7D7122-10DC-403C-B42A-BC23EECD800F}" type="presParOf" srcId="{6AA3FB3F-E213-4147-93D1-22B952CDFE17}" destId="{8E0947F0-E28B-4B2E-B1D6-BFEED1AF012B}" srcOrd="3" destOrd="0" presId="urn:microsoft.com/office/officeart/2017/3/layout/HorizontalLabelsTimeline"/>
    <dgm:cxn modelId="{11C26640-7348-4167-8AF4-596740246EB0}" type="presParOf" srcId="{6AA3FB3F-E213-4147-93D1-22B952CDFE17}" destId="{6BA99215-8D0D-4B24-ACDB-B8619064A20A}"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2690813"/>
          <a:ext cx="11399355"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87542" y="620418"/>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131443" y="664319"/>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600921" y="1235232"/>
          <a:ext cx="2705138" cy="1592961"/>
        </a:xfrm>
        <a:prstGeom prst="rect">
          <a:avLst/>
        </a:prstGeom>
        <a:noFill/>
        <a:ln>
          <a:noFill/>
        </a:ln>
        <a:effectLst/>
      </dsp:spPr>
      <dsp:style>
        <a:lnRef idx="0">
          <a:scrgbClr r="0" g="0" b="0"/>
        </a:lnRef>
        <a:fillRef idx="0">
          <a:scrgbClr r="0" g="0" b="0"/>
        </a:fillRef>
        <a:effectRef idx="0">
          <a:scrgbClr r="0" g="0" b="0"/>
        </a:effectRef>
        <a:fontRef idx="minor"/>
      </dsp:style>
    </dsp:sp>
    <dsp:sp modelId="{85C50C56-6DC8-4C47-8DBC-4FD6B1554AA4}">
      <dsp:nvSpPr>
        <dsp:cNvPr id="0" name=""/>
        <dsp:cNvSpPr/>
      </dsp:nvSpPr>
      <dsp:spPr>
        <a:xfrm>
          <a:off x="600921" y="675543"/>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latin typeface="Century Gothic" panose="020B0502020202020204" pitchFamily="34" charset="0"/>
            </a:rPr>
            <a:t>FY 2021 Evaluation FY 2022 Planning Meeting </a:t>
          </a:r>
        </a:p>
        <a:p>
          <a:pPr lvl="0" algn="l" defTabSz="889000">
            <a:lnSpc>
              <a:spcPct val="90000"/>
            </a:lnSpc>
            <a:spcBef>
              <a:spcPct val="0"/>
            </a:spcBef>
            <a:spcAft>
              <a:spcPct val="35000"/>
            </a:spcAft>
          </a:pPr>
          <a:r>
            <a:rPr lang="en-US" sz="2000" kern="1200" dirty="0" smtClean="0">
              <a:latin typeface="Century Gothic" panose="020B0502020202020204" pitchFamily="34" charset="0"/>
            </a:rPr>
            <a:t>June 27, 2019</a:t>
          </a:r>
          <a:endParaRPr lang="en-US" sz="2000" kern="1200" dirty="0">
            <a:latin typeface="Century Gothic" panose="020B0502020202020204" pitchFamily="34" charset="0"/>
          </a:endParaRPr>
        </a:p>
      </dsp:txBody>
      <dsp:txXfrm>
        <a:off x="600921" y="675543"/>
        <a:ext cx="2705138" cy="559689"/>
      </dsp:txXfrm>
    </dsp:sp>
    <dsp:sp modelId="{4F322B1B-F357-4BCD-BF34-8A0D705A1CE7}">
      <dsp:nvSpPr>
        <dsp:cNvPr id="0" name=""/>
        <dsp:cNvSpPr/>
      </dsp:nvSpPr>
      <dsp:spPr>
        <a:xfrm>
          <a:off x="285131" y="1097851"/>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235244"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4632EA-1574-417A-A3FA-D711159FBAD1}">
      <dsp:nvSpPr>
        <dsp:cNvPr id="0" name=""/>
        <dsp:cNvSpPr/>
      </dsp:nvSpPr>
      <dsp:spPr>
        <a:xfrm rot="18900000">
          <a:off x="1712333" y="4366029"/>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2E0966-F86B-4BBD-BE80-8FAB861AF0E8}">
      <dsp:nvSpPr>
        <dsp:cNvPr id="0" name=""/>
        <dsp:cNvSpPr/>
      </dsp:nvSpPr>
      <dsp:spPr>
        <a:xfrm>
          <a:off x="1756233" y="4409930"/>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08C5A1-CE9E-4410-9F2F-F714CC6AB069}">
      <dsp:nvSpPr>
        <dsp:cNvPr id="0" name=""/>
        <dsp:cNvSpPr/>
      </dsp:nvSpPr>
      <dsp:spPr>
        <a:xfrm>
          <a:off x="2189354" y="2563634"/>
          <a:ext cx="2705138"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lvl="0" algn="l" defTabSz="666750">
            <a:lnSpc>
              <a:spcPct val="90000"/>
            </a:lnSpc>
            <a:spcBef>
              <a:spcPct val="0"/>
            </a:spcBef>
            <a:spcAft>
              <a:spcPct val="35000"/>
            </a:spcAft>
          </a:pPr>
          <a:endParaRPr lang="en-US" sz="1500" kern="1200" dirty="0"/>
        </a:p>
      </dsp:txBody>
      <dsp:txXfrm>
        <a:off x="2189354" y="2563634"/>
        <a:ext cx="2705138" cy="1592961"/>
      </dsp:txXfrm>
    </dsp:sp>
    <dsp:sp modelId="{C1E34084-406C-48D5-88FE-7226282DBC49}">
      <dsp:nvSpPr>
        <dsp:cNvPr id="0" name=""/>
        <dsp:cNvSpPr/>
      </dsp:nvSpPr>
      <dsp:spPr>
        <a:xfrm>
          <a:off x="2189354" y="4156596"/>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latin typeface="Century Gothic" panose="020B0502020202020204" pitchFamily="34" charset="0"/>
            </a:rPr>
            <a:t>FY 2022 Area Budget Instructions sent out</a:t>
          </a:r>
        </a:p>
        <a:p>
          <a:pPr lvl="0" algn="l" defTabSz="889000">
            <a:lnSpc>
              <a:spcPct val="90000"/>
            </a:lnSpc>
            <a:spcBef>
              <a:spcPct val="0"/>
            </a:spcBef>
            <a:spcAft>
              <a:spcPct val="35000"/>
            </a:spcAft>
          </a:pPr>
          <a:r>
            <a:rPr lang="en-US" sz="2000" kern="1200" dirty="0" smtClean="0">
              <a:latin typeface="Century Gothic" panose="020B0502020202020204" pitchFamily="34" charset="0"/>
            </a:rPr>
            <a:t>August 2019</a:t>
          </a:r>
          <a:endParaRPr lang="en-US" sz="2000" kern="1200" dirty="0">
            <a:latin typeface="Century Gothic" panose="020B0502020202020204" pitchFamily="34" charset="0"/>
          </a:endParaRPr>
        </a:p>
      </dsp:txBody>
      <dsp:txXfrm>
        <a:off x="2189354" y="4156596"/>
        <a:ext cx="2705138" cy="559689"/>
      </dsp:txXfrm>
    </dsp:sp>
    <dsp:sp modelId="{33168228-1414-4AAF-B7E5-C08A80BBB2F1}">
      <dsp:nvSpPr>
        <dsp:cNvPr id="0" name=""/>
        <dsp:cNvSpPr/>
      </dsp:nvSpPr>
      <dsp:spPr>
        <a:xfrm>
          <a:off x="1909921" y="2690813"/>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57996C3-16BE-4CEB-B9E2-6FFC42938F41}">
      <dsp:nvSpPr>
        <dsp:cNvPr id="0" name=""/>
        <dsp:cNvSpPr/>
      </dsp:nvSpPr>
      <dsp:spPr>
        <a:xfrm>
          <a:off x="1860035"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C09B8D-1C75-4604-9F35-AEC078447C45}">
      <dsp:nvSpPr>
        <dsp:cNvPr id="0" name=""/>
        <dsp:cNvSpPr/>
      </dsp:nvSpPr>
      <dsp:spPr>
        <a:xfrm rot="8100000">
          <a:off x="3337123" y="620418"/>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91A1F-E910-48AB-A4C9-128002268483}">
      <dsp:nvSpPr>
        <dsp:cNvPr id="0" name=""/>
        <dsp:cNvSpPr/>
      </dsp:nvSpPr>
      <dsp:spPr>
        <a:xfrm>
          <a:off x="3381024" y="664319"/>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8603F2-85FC-4134-978C-4054E468209C}">
      <dsp:nvSpPr>
        <dsp:cNvPr id="0" name=""/>
        <dsp:cNvSpPr/>
      </dsp:nvSpPr>
      <dsp:spPr>
        <a:xfrm>
          <a:off x="3814145" y="1332361"/>
          <a:ext cx="2705138" cy="1592961"/>
        </a:xfrm>
        <a:prstGeom prst="rect">
          <a:avLst/>
        </a:prstGeom>
        <a:noFill/>
        <a:ln>
          <a:noFill/>
        </a:ln>
        <a:effectLst/>
      </dsp:spPr>
      <dsp:style>
        <a:lnRef idx="0">
          <a:scrgbClr r="0" g="0" b="0"/>
        </a:lnRef>
        <a:fillRef idx="0">
          <a:scrgbClr r="0" g="0" b="0"/>
        </a:fillRef>
        <a:effectRef idx="0">
          <a:scrgbClr r="0" g="0" b="0"/>
        </a:effectRef>
        <a:fontRef idx="minor"/>
      </dsp:style>
    </dsp:sp>
    <dsp:sp modelId="{4EB3AA5C-1289-44C6-9F3E-859ABA28E18F}">
      <dsp:nvSpPr>
        <dsp:cNvPr id="0" name=""/>
        <dsp:cNvSpPr/>
      </dsp:nvSpPr>
      <dsp:spPr>
        <a:xfrm>
          <a:off x="3814145" y="772672"/>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latin typeface="Century Gothic" panose="020B0502020202020204" pitchFamily="34" charset="0"/>
            </a:rPr>
            <a:t>FY 2022 Area Budget Consultation Sessions</a:t>
          </a:r>
        </a:p>
        <a:p>
          <a:pPr lvl="0" algn="l" defTabSz="889000">
            <a:lnSpc>
              <a:spcPct val="90000"/>
            </a:lnSpc>
            <a:spcBef>
              <a:spcPct val="0"/>
            </a:spcBef>
            <a:spcAft>
              <a:spcPct val="35000"/>
            </a:spcAft>
          </a:pPr>
          <a:r>
            <a:rPr lang="en-US" sz="2000" kern="1200" dirty="0" smtClean="0">
              <a:latin typeface="Century Gothic" panose="020B0502020202020204" pitchFamily="34" charset="0"/>
            </a:rPr>
            <a:t>October-December 2019</a:t>
          </a:r>
        </a:p>
      </dsp:txBody>
      <dsp:txXfrm>
        <a:off x="3814145" y="772672"/>
        <a:ext cx="2705138" cy="559689"/>
      </dsp:txXfrm>
    </dsp:sp>
    <dsp:sp modelId="{0BB03C0E-97EC-4D66-9B09-35D689DAB28C}">
      <dsp:nvSpPr>
        <dsp:cNvPr id="0" name=""/>
        <dsp:cNvSpPr/>
      </dsp:nvSpPr>
      <dsp:spPr>
        <a:xfrm>
          <a:off x="3534712" y="1097851"/>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6361E50-9FEC-48AD-A369-C1A8379B35EC}">
      <dsp:nvSpPr>
        <dsp:cNvPr id="0" name=""/>
        <dsp:cNvSpPr/>
      </dsp:nvSpPr>
      <dsp:spPr>
        <a:xfrm>
          <a:off x="3484826"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DBECBF-E3AA-450B-95D4-8349AA21B4F8}">
      <dsp:nvSpPr>
        <dsp:cNvPr id="0" name=""/>
        <dsp:cNvSpPr/>
      </dsp:nvSpPr>
      <dsp:spPr>
        <a:xfrm rot="18900000">
          <a:off x="4961914" y="4366029"/>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DDD44C-F5E4-49AD-B1D9-346B8B8AEE8F}">
      <dsp:nvSpPr>
        <dsp:cNvPr id="0" name=""/>
        <dsp:cNvSpPr/>
      </dsp:nvSpPr>
      <dsp:spPr>
        <a:xfrm>
          <a:off x="5005815" y="4409930"/>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564261-183D-47F9-8E7E-BCFC5023A815}">
      <dsp:nvSpPr>
        <dsp:cNvPr id="0" name=""/>
        <dsp:cNvSpPr/>
      </dsp:nvSpPr>
      <dsp:spPr>
        <a:xfrm>
          <a:off x="5473345" y="2560657"/>
          <a:ext cx="2705138" cy="1592961"/>
        </a:xfrm>
        <a:prstGeom prst="rect">
          <a:avLst/>
        </a:prstGeom>
        <a:noFill/>
        <a:ln>
          <a:noFill/>
        </a:ln>
        <a:effectLst/>
      </dsp:spPr>
      <dsp:style>
        <a:lnRef idx="0">
          <a:scrgbClr r="0" g="0" b="0"/>
        </a:lnRef>
        <a:fillRef idx="0">
          <a:scrgbClr r="0" g="0" b="0"/>
        </a:fillRef>
        <a:effectRef idx="0">
          <a:scrgbClr r="0" g="0" b="0"/>
        </a:effectRef>
        <a:fontRef idx="minor"/>
      </dsp:style>
    </dsp:sp>
    <dsp:sp modelId="{3DA36ABE-9810-4ED4-9A55-2905E7588D06}">
      <dsp:nvSpPr>
        <dsp:cNvPr id="0" name=""/>
        <dsp:cNvSpPr/>
      </dsp:nvSpPr>
      <dsp:spPr>
        <a:xfrm>
          <a:off x="5473345" y="4153618"/>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latin typeface="Century Gothic" panose="020B0502020202020204" pitchFamily="34" charset="0"/>
            </a:rPr>
            <a:t>FY 2022 National Tribal Budget Work session</a:t>
          </a:r>
        </a:p>
        <a:p>
          <a:pPr marL="0" marR="0" lvl="0" indent="0" algn="l" defTabSz="914400" eaLnBrk="1" fontAlgn="auto" latinLnBrk="0" hangingPunct="1">
            <a:lnSpc>
              <a:spcPct val="100000"/>
            </a:lnSpc>
            <a:spcBef>
              <a:spcPct val="0"/>
            </a:spcBef>
            <a:spcAft>
              <a:spcPts val="0"/>
            </a:spcAft>
            <a:buClrTx/>
            <a:buSzTx/>
            <a:buFontTx/>
            <a:buNone/>
            <a:tabLst/>
            <a:defRPr/>
          </a:pPr>
          <a:r>
            <a:rPr lang="en-US" sz="2000" kern="1200" dirty="0" smtClean="0">
              <a:latin typeface="Century Gothic" panose="020B0502020202020204" pitchFamily="34" charset="0"/>
            </a:rPr>
            <a:t>February 13-14, 2020</a:t>
          </a:r>
        </a:p>
        <a:p>
          <a:pPr lvl="0" algn="l" defTabSz="577850">
            <a:lnSpc>
              <a:spcPct val="90000"/>
            </a:lnSpc>
            <a:spcBef>
              <a:spcPct val="0"/>
            </a:spcBef>
            <a:spcAft>
              <a:spcPct val="35000"/>
            </a:spcAft>
          </a:pPr>
          <a:endParaRPr lang="en-US" sz="1300" kern="1200" dirty="0"/>
        </a:p>
      </dsp:txBody>
      <dsp:txXfrm>
        <a:off x="5473345" y="4153618"/>
        <a:ext cx="2705138" cy="559689"/>
      </dsp:txXfrm>
    </dsp:sp>
    <dsp:sp modelId="{4B9F5909-A57C-4893-9C8A-D5960FE9BE37}">
      <dsp:nvSpPr>
        <dsp:cNvPr id="0" name=""/>
        <dsp:cNvSpPr/>
      </dsp:nvSpPr>
      <dsp:spPr>
        <a:xfrm>
          <a:off x="5159503" y="2690813"/>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891B168-1DA5-4124-931F-A51FCB8EFC11}">
      <dsp:nvSpPr>
        <dsp:cNvPr id="0" name=""/>
        <dsp:cNvSpPr/>
      </dsp:nvSpPr>
      <dsp:spPr>
        <a:xfrm>
          <a:off x="5109617"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8CC4C6-DFBC-460C-A9ED-BEDA8CC682D4}">
      <dsp:nvSpPr>
        <dsp:cNvPr id="0" name=""/>
        <dsp:cNvSpPr/>
      </dsp:nvSpPr>
      <dsp:spPr>
        <a:xfrm rot="8100000">
          <a:off x="6586705" y="620418"/>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CA82DA-B677-461B-A08D-337683480059}">
      <dsp:nvSpPr>
        <dsp:cNvPr id="0" name=""/>
        <dsp:cNvSpPr/>
      </dsp:nvSpPr>
      <dsp:spPr>
        <a:xfrm>
          <a:off x="6630606" y="664319"/>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646913-A3FA-4470-A3E9-C64B0A13A62A}">
      <dsp:nvSpPr>
        <dsp:cNvPr id="0" name=""/>
        <dsp:cNvSpPr/>
      </dsp:nvSpPr>
      <dsp:spPr>
        <a:xfrm>
          <a:off x="7098650" y="1052516"/>
          <a:ext cx="2705138" cy="1592961"/>
        </a:xfrm>
        <a:prstGeom prst="rect">
          <a:avLst/>
        </a:prstGeom>
        <a:noFill/>
        <a:ln>
          <a:noFill/>
        </a:ln>
        <a:effectLst/>
      </dsp:spPr>
      <dsp:style>
        <a:lnRef idx="0">
          <a:scrgbClr r="0" g="0" b="0"/>
        </a:lnRef>
        <a:fillRef idx="0">
          <a:scrgbClr r="0" g="0" b="0"/>
        </a:fillRef>
        <a:effectRef idx="0">
          <a:scrgbClr r="0" g="0" b="0"/>
        </a:effectRef>
        <a:fontRef idx="minor"/>
      </dsp:style>
    </dsp:sp>
    <dsp:sp modelId="{6EC2FC68-E1B8-4274-8090-C2C96A4CD82C}">
      <dsp:nvSpPr>
        <dsp:cNvPr id="0" name=""/>
        <dsp:cNvSpPr/>
      </dsp:nvSpPr>
      <dsp:spPr>
        <a:xfrm>
          <a:off x="7098650" y="492827"/>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latin typeface="Century Gothic" panose="020B0502020202020204" pitchFamily="34" charset="0"/>
            </a:rPr>
            <a:t>HHS Annual Tribal Budget Consultation</a:t>
          </a:r>
        </a:p>
        <a:p>
          <a:pPr lvl="0" algn="l" defTabSz="889000">
            <a:lnSpc>
              <a:spcPct val="90000"/>
            </a:lnSpc>
            <a:spcBef>
              <a:spcPct val="0"/>
            </a:spcBef>
            <a:spcAft>
              <a:spcPct val="35000"/>
            </a:spcAft>
          </a:pPr>
          <a:r>
            <a:rPr lang="en-US" sz="2000" kern="1200" dirty="0" smtClean="0">
              <a:latin typeface="Century Gothic" panose="020B0502020202020204" pitchFamily="34" charset="0"/>
            </a:rPr>
            <a:t>March 2020 </a:t>
          </a:r>
          <a:endParaRPr lang="en-US" sz="2000" kern="1200" dirty="0">
            <a:latin typeface="Century Gothic" panose="020B0502020202020204" pitchFamily="34" charset="0"/>
          </a:endParaRPr>
        </a:p>
      </dsp:txBody>
      <dsp:txXfrm>
        <a:off x="7098650" y="492827"/>
        <a:ext cx="2705138" cy="559689"/>
      </dsp:txXfrm>
    </dsp:sp>
    <dsp:sp modelId="{4F41BF23-550C-4E7F-977E-3D22E3AF7B51}">
      <dsp:nvSpPr>
        <dsp:cNvPr id="0" name=""/>
        <dsp:cNvSpPr/>
      </dsp:nvSpPr>
      <dsp:spPr>
        <a:xfrm>
          <a:off x="6784294" y="1097851"/>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78CF1E0-B1C4-4B10-A5EC-FD7EF0557E2D}">
      <dsp:nvSpPr>
        <dsp:cNvPr id="0" name=""/>
        <dsp:cNvSpPr/>
      </dsp:nvSpPr>
      <dsp:spPr>
        <a:xfrm>
          <a:off x="6734407"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98938-B973-410F-B6E0-43437FA146E6}">
      <dsp:nvSpPr>
        <dsp:cNvPr id="0" name=""/>
        <dsp:cNvSpPr/>
      </dsp:nvSpPr>
      <dsp:spPr>
        <a:xfrm rot="18900000">
          <a:off x="8211496" y="4366029"/>
          <a:ext cx="395177" cy="395177"/>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BE64BD-02BC-4C6F-AC50-F9617E59754D}">
      <dsp:nvSpPr>
        <dsp:cNvPr id="0" name=""/>
        <dsp:cNvSpPr/>
      </dsp:nvSpPr>
      <dsp:spPr>
        <a:xfrm>
          <a:off x="8255396" y="4409930"/>
          <a:ext cx="307376" cy="30737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5070CD-E29E-4F50-9A43-342A2DE968FF}">
      <dsp:nvSpPr>
        <dsp:cNvPr id="0" name=""/>
        <dsp:cNvSpPr/>
      </dsp:nvSpPr>
      <dsp:spPr>
        <a:xfrm>
          <a:off x="8694216" y="2419979"/>
          <a:ext cx="2705138" cy="1592961"/>
        </a:xfrm>
        <a:prstGeom prst="rect">
          <a:avLst/>
        </a:prstGeom>
        <a:noFill/>
        <a:ln>
          <a:noFill/>
        </a:ln>
        <a:effectLst/>
      </dsp:spPr>
      <dsp:style>
        <a:lnRef idx="0">
          <a:scrgbClr r="0" g="0" b="0"/>
        </a:lnRef>
        <a:fillRef idx="0">
          <a:scrgbClr r="0" g="0" b="0"/>
        </a:fillRef>
        <a:effectRef idx="0">
          <a:scrgbClr r="0" g="0" b="0"/>
        </a:effectRef>
        <a:fontRef idx="minor"/>
      </dsp:style>
    </dsp:sp>
    <dsp:sp modelId="{6FED4196-A0D3-4E5C-83DA-99291A8FFFC3}">
      <dsp:nvSpPr>
        <dsp:cNvPr id="0" name=""/>
        <dsp:cNvSpPr/>
      </dsp:nvSpPr>
      <dsp:spPr>
        <a:xfrm>
          <a:off x="8694216" y="4012940"/>
          <a:ext cx="2705138"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latin typeface="Century Gothic" panose="020B0502020202020204" pitchFamily="34" charset="0"/>
            </a:rPr>
            <a:t>FY 2022 Evaluation FY 2023 Planning Meeting </a:t>
          </a:r>
        </a:p>
        <a:p>
          <a:pPr lvl="0" algn="l" defTabSz="889000">
            <a:lnSpc>
              <a:spcPct val="90000"/>
            </a:lnSpc>
            <a:spcBef>
              <a:spcPct val="0"/>
            </a:spcBef>
            <a:spcAft>
              <a:spcPct val="35000"/>
            </a:spcAft>
          </a:pPr>
          <a:r>
            <a:rPr lang="en-US" sz="2000" kern="1200" dirty="0" smtClean="0">
              <a:latin typeface="Century Gothic" panose="020B0502020202020204" pitchFamily="34" charset="0"/>
            </a:rPr>
            <a:t>June 2020</a:t>
          </a:r>
          <a:endParaRPr lang="en-US" sz="2000" kern="1200" dirty="0">
            <a:latin typeface="Century Gothic" panose="020B0502020202020204" pitchFamily="34" charset="0"/>
          </a:endParaRPr>
        </a:p>
      </dsp:txBody>
      <dsp:txXfrm>
        <a:off x="8694216" y="4012940"/>
        <a:ext cx="2705138" cy="559689"/>
      </dsp:txXfrm>
    </dsp:sp>
    <dsp:sp modelId="{54DE4918-169B-4E9C-B946-44A9D45AEC94}">
      <dsp:nvSpPr>
        <dsp:cNvPr id="0" name=""/>
        <dsp:cNvSpPr/>
      </dsp:nvSpPr>
      <dsp:spPr>
        <a:xfrm>
          <a:off x="8409084" y="2690813"/>
          <a:ext cx="0" cy="15929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4C6D16-2F77-439A-848A-F1081C5E5CBE}">
      <dsp:nvSpPr>
        <dsp:cNvPr id="0" name=""/>
        <dsp:cNvSpPr/>
      </dsp:nvSpPr>
      <dsp:spPr>
        <a:xfrm>
          <a:off x="8359198" y="2640440"/>
          <a:ext cx="100595" cy="100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B371-2815-4661-9209-F8A29814ADCC}">
      <dsp:nvSpPr>
        <dsp:cNvPr id="0" name=""/>
        <dsp:cNvSpPr/>
      </dsp:nvSpPr>
      <dsp:spPr>
        <a:xfrm>
          <a:off x="0" y="2934407"/>
          <a:ext cx="11494741"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E37A6A-8F95-4F28-92FC-1FE8089D7DAF}">
      <dsp:nvSpPr>
        <dsp:cNvPr id="0" name=""/>
        <dsp:cNvSpPr/>
      </dsp:nvSpPr>
      <dsp:spPr>
        <a:xfrm>
          <a:off x="235282" y="1819332"/>
          <a:ext cx="3368497" cy="7042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889000">
            <a:lnSpc>
              <a:spcPct val="90000"/>
            </a:lnSpc>
            <a:spcBef>
              <a:spcPct val="0"/>
            </a:spcBef>
            <a:spcAft>
              <a:spcPct val="35000"/>
            </a:spcAft>
            <a:defRPr b="1"/>
          </a:pPr>
          <a:r>
            <a:rPr lang="en-US" sz="2000" kern="1200" dirty="0" smtClean="0">
              <a:latin typeface="+mj-lt"/>
            </a:rPr>
            <a:t>October 4, 2019</a:t>
          </a:r>
          <a:endParaRPr lang="en-US" sz="2000" kern="1200" dirty="0">
            <a:latin typeface="+mj-lt"/>
          </a:endParaRPr>
        </a:p>
      </dsp:txBody>
      <dsp:txXfrm>
        <a:off x="235282" y="1819332"/>
        <a:ext cx="3368497" cy="704257"/>
      </dsp:txXfrm>
    </dsp:sp>
    <dsp:sp modelId="{255B3FC7-BD87-4810-87ED-7952D0F23157}">
      <dsp:nvSpPr>
        <dsp:cNvPr id="0" name=""/>
        <dsp:cNvSpPr/>
      </dsp:nvSpPr>
      <dsp:spPr>
        <a:xfrm>
          <a:off x="235282" y="821542"/>
          <a:ext cx="3368497" cy="9977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l" defTabSz="711200">
            <a:lnSpc>
              <a:spcPct val="90000"/>
            </a:lnSpc>
            <a:spcBef>
              <a:spcPct val="0"/>
            </a:spcBef>
            <a:spcAft>
              <a:spcPct val="35000"/>
            </a:spcAft>
          </a:pPr>
          <a:r>
            <a:rPr lang="en-US" sz="1600" b="1" i="0" kern="1200" dirty="0" smtClean="0">
              <a:latin typeface="Century Gothic" panose="020B0502020202020204" pitchFamily="34" charset="0"/>
              <a:ea typeface="+mn-ea"/>
              <a:cs typeface="+mn-cs"/>
            </a:rPr>
            <a:t>Area Consultation meeting dates/locations </a:t>
          </a:r>
          <a:r>
            <a:rPr lang="en-US" sz="1600" b="0" i="0" kern="1200" dirty="0" smtClean="0">
              <a:latin typeface="Century Gothic" panose="020B0502020202020204" pitchFamily="34" charset="0"/>
              <a:ea typeface="+mn-ea"/>
              <a:cs typeface="+mn-cs"/>
            </a:rPr>
            <a:t>are sent to IHS HQ</a:t>
          </a:r>
          <a:endParaRPr lang="en-US" sz="1600" b="0" i="0" kern="1200" dirty="0">
            <a:latin typeface="Century Gothic" panose="020B0502020202020204" pitchFamily="34" charset="0"/>
            <a:ea typeface="+mn-ea"/>
            <a:cs typeface="+mn-cs"/>
          </a:endParaRPr>
        </a:p>
      </dsp:txBody>
      <dsp:txXfrm>
        <a:off x="235282" y="821542"/>
        <a:ext cx="3368497" cy="997790"/>
      </dsp:txXfrm>
    </dsp:sp>
    <dsp:sp modelId="{DF478A7F-4668-4E0A-86F7-C1205CF5AA73}">
      <dsp:nvSpPr>
        <dsp:cNvPr id="0" name=""/>
        <dsp:cNvSpPr/>
      </dsp:nvSpPr>
      <dsp:spPr>
        <a:xfrm>
          <a:off x="1919531" y="2523590"/>
          <a:ext cx="0" cy="41081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7F9BE3-3008-4E5E-96F3-C71D72649902}">
      <dsp:nvSpPr>
        <dsp:cNvPr id="0" name=""/>
        <dsp:cNvSpPr/>
      </dsp:nvSpPr>
      <dsp:spPr>
        <a:xfrm rot="2700000">
          <a:off x="1873883" y="2888758"/>
          <a:ext cx="91297" cy="912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C68C37A-C349-49AE-97A1-63D110D2C7D1}">
      <dsp:nvSpPr>
        <dsp:cNvPr id="0" name=""/>
        <dsp:cNvSpPr/>
      </dsp:nvSpPr>
      <dsp:spPr>
        <a:xfrm>
          <a:off x="2149202" y="3345224"/>
          <a:ext cx="3368497" cy="7042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889000">
            <a:lnSpc>
              <a:spcPct val="90000"/>
            </a:lnSpc>
            <a:spcBef>
              <a:spcPct val="0"/>
            </a:spcBef>
            <a:spcAft>
              <a:spcPct val="35000"/>
            </a:spcAft>
            <a:defRPr b="1"/>
          </a:pPr>
          <a:r>
            <a:rPr lang="en-US" sz="2000" kern="1200" dirty="0" smtClean="0">
              <a:latin typeface="+mj-lt"/>
            </a:rPr>
            <a:t>December 13, 2019</a:t>
          </a:r>
          <a:endParaRPr lang="en-US" sz="2000" kern="1200" dirty="0">
            <a:latin typeface="+mj-lt"/>
          </a:endParaRPr>
        </a:p>
      </dsp:txBody>
      <dsp:txXfrm>
        <a:off x="2149202" y="3345224"/>
        <a:ext cx="3368497" cy="704257"/>
      </dsp:txXfrm>
    </dsp:sp>
    <dsp:sp modelId="{A01D9671-7007-4F3F-98D6-A9730C5B45E4}">
      <dsp:nvSpPr>
        <dsp:cNvPr id="0" name=""/>
        <dsp:cNvSpPr/>
      </dsp:nvSpPr>
      <dsp:spPr>
        <a:xfrm>
          <a:off x="2149202" y="4049482"/>
          <a:ext cx="3368497" cy="9977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Deliverable #1: National Budget Worksheet</a:t>
          </a:r>
          <a:r>
            <a:rPr lang="en-US" sz="1600" i="0" kern="1200" dirty="0" smtClean="0">
              <a:latin typeface="Century Gothic" panose="020B0502020202020204" pitchFamily="34" charset="0"/>
              <a:ea typeface="+mn-ea"/>
              <a:cs typeface="+mn-cs"/>
            </a:rPr>
            <a:t> is sent to IHS HQ.</a:t>
          </a:r>
        </a:p>
      </dsp:txBody>
      <dsp:txXfrm>
        <a:off x="2149202" y="4049482"/>
        <a:ext cx="3368497" cy="997790"/>
      </dsp:txXfrm>
    </dsp:sp>
    <dsp:sp modelId="{D4347EDB-4883-4C4B-A672-6266C9702B5A}">
      <dsp:nvSpPr>
        <dsp:cNvPr id="0" name=""/>
        <dsp:cNvSpPr/>
      </dsp:nvSpPr>
      <dsp:spPr>
        <a:xfrm>
          <a:off x="3833451" y="2934407"/>
          <a:ext cx="0" cy="41081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10813CD-B7B7-4CC7-9B2D-B5AE3D30A4DA}">
      <dsp:nvSpPr>
        <dsp:cNvPr id="0" name=""/>
        <dsp:cNvSpPr/>
      </dsp:nvSpPr>
      <dsp:spPr>
        <a:xfrm rot="2700000">
          <a:off x="3787802" y="2888758"/>
          <a:ext cx="91297" cy="912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BCB6B30-5D46-4B19-B9DE-C0B7FB057712}">
      <dsp:nvSpPr>
        <dsp:cNvPr id="0" name=""/>
        <dsp:cNvSpPr/>
      </dsp:nvSpPr>
      <dsp:spPr>
        <a:xfrm>
          <a:off x="4063121" y="1819332"/>
          <a:ext cx="3368497" cy="7042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889000">
            <a:lnSpc>
              <a:spcPct val="90000"/>
            </a:lnSpc>
            <a:spcBef>
              <a:spcPct val="0"/>
            </a:spcBef>
            <a:spcAft>
              <a:spcPct val="35000"/>
            </a:spcAft>
            <a:defRPr b="1"/>
          </a:pPr>
          <a:r>
            <a:rPr lang="en-US" sz="2000" kern="1200" dirty="0" smtClean="0">
              <a:latin typeface="+mj-lt"/>
            </a:rPr>
            <a:t>January 10, 2020</a:t>
          </a:r>
          <a:endParaRPr lang="en-US" sz="2000" kern="1200" dirty="0">
            <a:latin typeface="+mj-lt"/>
          </a:endParaRPr>
        </a:p>
      </dsp:txBody>
      <dsp:txXfrm>
        <a:off x="4063121" y="1819332"/>
        <a:ext cx="3368497" cy="704257"/>
      </dsp:txXfrm>
    </dsp:sp>
    <dsp:sp modelId="{95B1E40E-26D9-44C8-A99F-14EA44505DF3}">
      <dsp:nvSpPr>
        <dsp:cNvPr id="0" name=""/>
        <dsp:cNvSpPr/>
      </dsp:nvSpPr>
      <dsp:spPr>
        <a:xfrm>
          <a:off x="4063121" y="0"/>
          <a:ext cx="3368497" cy="18193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Deliverables #2-#5 </a:t>
          </a:r>
          <a:r>
            <a:rPr lang="en-US" sz="1600" i="0" kern="1200" dirty="0" smtClean="0">
              <a:latin typeface="Century Gothic" panose="020B0502020202020204" pitchFamily="34" charset="0"/>
              <a:ea typeface="+mn-ea"/>
              <a:cs typeface="+mn-cs"/>
            </a:rPr>
            <a:t>are sent to IHS HQ . </a:t>
          </a:r>
          <a:endParaRPr lang="en-US" sz="1600" i="0" kern="1200" dirty="0">
            <a:latin typeface="Century Gothic" panose="020B0502020202020204" pitchFamily="34" charset="0"/>
            <a:ea typeface="+mn-ea"/>
            <a:cs typeface="+mn-cs"/>
          </a:endParaRPr>
        </a:p>
        <a:p>
          <a:pPr lvl="0" algn="l"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#2: Budget Narrative</a:t>
          </a:r>
        </a:p>
        <a:p>
          <a:pPr lvl="0" algn="l"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#3: Hot Issues</a:t>
          </a:r>
        </a:p>
        <a:p>
          <a:pPr lvl="0" algn="l" defTabSz="533400">
            <a:lnSpc>
              <a:spcPct val="90000"/>
            </a:lnSpc>
            <a:spcBef>
              <a:spcPct val="0"/>
            </a:spcBef>
            <a:spcAft>
              <a:spcPct val="35000"/>
            </a:spcAft>
          </a:pPr>
          <a:r>
            <a:rPr lang="en-US" sz="1600" b="1" i="0" kern="1200" dirty="0" smtClean="0">
              <a:latin typeface="Century Gothic" panose="020B0502020202020204" pitchFamily="34" charset="0"/>
              <a:ea typeface="+mn-ea"/>
              <a:cs typeface="+mn-cs"/>
            </a:rPr>
            <a:t>#4: Area Tribal Representatives</a:t>
          </a:r>
        </a:p>
        <a:p>
          <a:pPr marL="0" marR="0" lvl="0" indent="0" algn="l" defTabSz="914400" eaLnBrk="1" fontAlgn="auto" latinLnBrk="0" hangingPunct="1">
            <a:lnSpc>
              <a:spcPct val="100000"/>
            </a:lnSpc>
            <a:spcBef>
              <a:spcPct val="0"/>
            </a:spcBef>
            <a:spcAft>
              <a:spcPts val="0"/>
            </a:spcAft>
            <a:buClrTx/>
            <a:buSzTx/>
            <a:buFontTx/>
            <a:buNone/>
            <a:tabLst/>
            <a:defRPr/>
          </a:pPr>
          <a:r>
            <a:rPr lang="en-US" sz="1600" b="1" i="0" kern="1200" dirty="0" smtClean="0">
              <a:latin typeface="Century Gothic" panose="020B0502020202020204" pitchFamily="34" charset="0"/>
              <a:ea typeface="+mn-ea"/>
              <a:cs typeface="+mn-cs"/>
            </a:rPr>
            <a:t>#5: Area Report Presentations</a:t>
          </a:r>
        </a:p>
      </dsp:txBody>
      <dsp:txXfrm>
        <a:off x="4063121" y="0"/>
        <a:ext cx="3368497" cy="1819332"/>
      </dsp:txXfrm>
    </dsp:sp>
    <dsp:sp modelId="{BBBD3B06-9C30-48DB-A77E-5A358B1C6E78}">
      <dsp:nvSpPr>
        <dsp:cNvPr id="0" name=""/>
        <dsp:cNvSpPr/>
      </dsp:nvSpPr>
      <dsp:spPr>
        <a:xfrm>
          <a:off x="5747370" y="2523590"/>
          <a:ext cx="0" cy="41081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574381E-6C24-436D-B265-4BCFEFA46591}">
      <dsp:nvSpPr>
        <dsp:cNvPr id="0" name=""/>
        <dsp:cNvSpPr/>
      </dsp:nvSpPr>
      <dsp:spPr>
        <a:xfrm rot="2700000">
          <a:off x="5701721" y="2888758"/>
          <a:ext cx="91297" cy="912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88F6D506-033B-4CA4-9572-41E373A6B43C}">
      <dsp:nvSpPr>
        <dsp:cNvPr id="0" name=""/>
        <dsp:cNvSpPr/>
      </dsp:nvSpPr>
      <dsp:spPr>
        <a:xfrm>
          <a:off x="5977040" y="3345224"/>
          <a:ext cx="3368497" cy="7042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889000">
            <a:lnSpc>
              <a:spcPct val="90000"/>
            </a:lnSpc>
            <a:spcBef>
              <a:spcPct val="0"/>
            </a:spcBef>
            <a:spcAft>
              <a:spcPct val="35000"/>
            </a:spcAft>
            <a:defRPr b="1"/>
          </a:pPr>
          <a:r>
            <a:rPr lang="en-US" sz="2000" kern="1200" dirty="0" smtClean="0">
              <a:latin typeface="+mj-lt"/>
            </a:rPr>
            <a:t>January 15, 2020</a:t>
          </a:r>
          <a:endParaRPr lang="en-US" sz="2000" kern="1200" dirty="0">
            <a:latin typeface="+mj-lt"/>
          </a:endParaRPr>
        </a:p>
      </dsp:txBody>
      <dsp:txXfrm>
        <a:off x="5977040" y="3345224"/>
        <a:ext cx="3368497" cy="704257"/>
      </dsp:txXfrm>
    </dsp:sp>
    <dsp:sp modelId="{FE14A9FC-66E7-4679-B63E-054F98E59204}">
      <dsp:nvSpPr>
        <dsp:cNvPr id="0" name=""/>
        <dsp:cNvSpPr/>
      </dsp:nvSpPr>
      <dsp:spPr>
        <a:xfrm>
          <a:off x="5977040" y="4049482"/>
          <a:ext cx="3368497" cy="14634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IHS HQ will send final rollup </a:t>
          </a:r>
          <a:r>
            <a:rPr lang="en-US" sz="1600" b="0" i="0" kern="1200" dirty="0" smtClean="0">
              <a:latin typeface="Century Gothic" panose="020B0502020202020204" pitchFamily="34" charset="0"/>
              <a:ea typeface="+mn-ea"/>
              <a:cs typeface="+mn-cs"/>
            </a:rPr>
            <a:t>of the National Tribal budget recommendation to Area Tribal representatives and IHS Area budget teams.</a:t>
          </a:r>
          <a:endParaRPr lang="en-US" sz="1600" b="0" i="1" kern="1200" dirty="0">
            <a:latin typeface="+mn-lt"/>
            <a:ea typeface="+mn-ea"/>
            <a:cs typeface="+mn-cs"/>
          </a:endParaRPr>
        </a:p>
      </dsp:txBody>
      <dsp:txXfrm>
        <a:off x="5977040" y="4049482"/>
        <a:ext cx="3368497" cy="1463425"/>
      </dsp:txXfrm>
    </dsp:sp>
    <dsp:sp modelId="{4702B22B-8EB6-4454-9F8E-9A963F32B8A1}">
      <dsp:nvSpPr>
        <dsp:cNvPr id="0" name=""/>
        <dsp:cNvSpPr/>
      </dsp:nvSpPr>
      <dsp:spPr>
        <a:xfrm>
          <a:off x="7661289" y="2934407"/>
          <a:ext cx="0" cy="41081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2E81385-B138-4A59-9452-A3C9AC4F2012}">
      <dsp:nvSpPr>
        <dsp:cNvPr id="0" name=""/>
        <dsp:cNvSpPr/>
      </dsp:nvSpPr>
      <dsp:spPr>
        <a:xfrm rot="2700000">
          <a:off x="7615641" y="2888758"/>
          <a:ext cx="91297" cy="912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70971D8-F05B-4392-88C0-D9921BB5F6B0}">
      <dsp:nvSpPr>
        <dsp:cNvPr id="0" name=""/>
        <dsp:cNvSpPr/>
      </dsp:nvSpPr>
      <dsp:spPr>
        <a:xfrm>
          <a:off x="7890960" y="1819332"/>
          <a:ext cx="3368497" cy="7042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889000">
            <a:lnSpc>
              <a:spcPct val="90000"/>
            </a:lnSpc>
            <a:spcBef>
              <a:spcPct val="0"/>
            </a:spcBef>
            <a:spcAft>
              <a:spcPct val="35000"/>
            </a:spcAft>
            <a:defRPr b="1"/>
          </a:pPr>
          <a:r>
            <a:rPr lang="en-US" sz="2000" kern="1200" dirty="0" smtClean="0">
              <a:latin typeface="+mj-lt"/>
            </a:rPr>
            <a:t>February 13-14, 2020</a:t>
          </a:r>
          <a:endParaRPr lang="en-US" sz="2000" kern="1200" dirty="0">
            <a:latin typeface="+mj-lt"/>
          </a:endParaRPr>
        </a:p>
      </dsp:txBody>
      <dsp:txXfrm>
        <a:off x="7890960" y="1819332"/>
        <a:ext cx="3368497" cy="704257"/>
      </dsp:txXfrm>
    </dsp:sp>
    <dsp:sp modelId="{1D60394B-1800-4790-9694-08B1C1D1B34D}">
      <dsp:nvSpPr>
        <dsp:cNvPr id="0" name=""/>
        <dsp:cNvSpPr/>
      </dsp:nvSpPr>
      <dsp:spPr>
        <a:xfrm>
          <a:off x="7890960" y="821542"/>
          <a:ext cx="3368497" cy="9977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533400">
            <a:lnSpc>
              <a:spcPct val="90000"/>
            </a:lnSpc>
            <a:spcBef>
              <a:spcPct val="0"/>
            </a:spcBef>
            <a:spcAft>
              <a:spcPct val="35000"/>
            </a:spcAft>
            <a:buNone/>
          </a:pPr>
          <a:r>
            <a:rPr lang="en-US" sz="1600" b="1" i="0" kern="1200" dirty="0" smtClean="0">
              <a:latin typeface="Century Gothic" panose="020B0502020202020204" pitchFamily="34" charset="0"/>
              <a:ea typeface="+mn-ea"/>
              <a:cs typeface="+mn-cs"/>
            </a:rPr>
            <a:t>FY 2022 National Tribal Budget Formulation Work Session (Crystal City, VA)</a:t>
          </a:r>
          <a:endParaRPr lang="en-US" sz="1600" i="1" kern="1200" dirty="0">
            <a:latin typeface="+mn-lt"/>
            <a:ea typeface="+mn-ea"/>
            <a:cs typeface="+mn-cs"/>
          </a:endParaRPr>
        </a:p>
      </dsp:txBody>
      <dsp:txXfrm>
        <a:off x="7890960" y="821542"/>
        <a:ext cx="3368497" cy="997790"/>
      </dsp:txXfrm>
    </dsp:sp>
    <dsp:sp modelId="{59F1EF41-14EA-48EE-A559-118169DBDB24}">
      <dsp:nvSpPr>
        <dsp:cNvPr id="0" name=""/>
        <dsp:cNvSpPr/>
      </dsp:nvSpPr>
      <dsp:spPr>
        <a:xfrm>
          <a:off x="9575209" y="2523590"/>
          <a:ext cx="0" cy="41081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0947F0-E28B-4B2E-B1D6-BFEED1AF012B}">
      <dsp:nvSpPr>
        <dsp:cNvPr id="0" name=""/>
        <dsp:cNvSpPr/>
      </dsp:nvSpPr>
      <dsp:spPr>
        <a:xfrm rot="2700000">
          <a:off x="9529560" y="2888758"/>
          <a:ext cx="91297" cy="912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xmlns="">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xmlns="">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xmlns="">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xmlns="">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8/29/2019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8/29/2019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595610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849718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2944505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171928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2059682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3536703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122935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3075218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18</a:t>
            </a:fld>
            <a:endParaRPr lang="en-US"/>
          </a:p>
        </p:txBody>
      </p:sp>
    </p:spTree>
    <p:extLst>
      <p:ext uri="{BB962C8B-B14F-4D97-AF65-F5344CB8AC3E}">
        <p14:creationId xmlns:p14="http://schemas.microsoft.com/office/powerpoint/2010/main" val="2605126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19</a:t>
            </a:fld>
            <a:endParaRPr lang="en-US"/>
          </a:p>
        </p:txBody>
      </p:sp>
    </p:spTree>
    <p:extLst>
      <p:ext uri="{BB962C8B-B14F-4D97-AF65-F5344CB8AC3E}">
        <p14:creationId xmlns:p14="http://schemas.microsoft.com/office/powerpoint/2010/main" val="1736494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20</a:t>
            </a:fld>
            <a:endParaRPr lang="en-US"/>
          </a:p>
        </p:txBody>
      </p:sp>
    </p:spTree>
    <p:extLst>
      <p:ext uri="{BB962C8B-B14F-4D97-AF65-F5344CB8AC3E}">
        <p14:creationId xmlns:p14="http://schemas.microsoft.com/office/powerpoint/2010/main" val="137367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21</a:t>
            </a:fld>
            <a:endParaRPr lang="en-US"/>
          </a:p>
        </p:txBody>
      </p:sp>
    </p:spTree>
    <p:extLst>
      <p:ext uri="{BB962C8B-B14F-4D97-AF65-F5344CB8AC3E}">
        <p14:creationId xmlns:p14="http://schemas.microsoft.com/office/powerpoint/2010/main" val="1064437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22</a:t>
            </a:fld>
            <a:endParaRPr lang="en-US"/>
          </a:p>
        </p:txBody>
      </p:sp>
    </p:spTree>
    <p:extLst>
      <p:ext uri="{BB962C8B-B14F-4D97-AF65-F5344CB8AC3E}">
        <p14:creationId xmlns:p14="http://schemas.microsoft.com/office/powerpoint/2010/main" val="2715526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707816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1539058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1412393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3324913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23424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159477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54647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8/29/2019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8/29/2019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8/29/2019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8/29/2019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8/29/2019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8/29/2019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8/29/2019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8/29/2019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8/29/2019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nihb.org/legislative/budget_formulation.php"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ihs.gov/budgetformulation/congressionaljustifications/"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s://www.hhs.gov/about/budget/index.html" TargetMode="Externa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ihs.gov/ihcia/"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s://www.ihs.gov/sites/strategicplan/themes/responsive2017/display_objects/documents/IHS_Strategic_Plan_FY%202019-2023.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ihs.gov/IHM/circulars/2006/tribal-consultation-policy/#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ihs.gov/budgetformulation/meetings/area-tribal-budget-recommendation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ihs.gov/ihscalendar/"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mailto:IHSHQBudgetformulation@ihs.gov"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hhs.gov/about/budget/index.html" TargetMode="External"/><Relationship Id="rId3" Type="http://schemas.openxmlformats.org/officeDocument/2006/relationships/hyperlink" Target="https://www.ihs.gov/BudgetFormulation/meetings/" TargetMode="External"/><Relationship Id="rId7" Type="http://schemas.openxmlformats.org/officeDocument/2006/relationships/hyperlink" Target="https://www.ihs.gov/budgetformulation/congressionaljustification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www.ihs.gov/ihscalendar/" TargetMode="External"/><Relationship Id="rId5" Type="http://schemas.openxmlformats.org/officeDocument/2006/relationships/hyperlink" Target="https://www.nihb.org/legislative/budget_formulation.php" TargetMode="External"/><Relationship Id="rId10" Type="http://schemas.openxmlformats.org/officeDocument/2006/relationships/image" Target="../media/image1.png"/><Relationship Id="rId4" Type="http://schemas.openxmlformats.org/officeDocument/2006/relationships/hyperlink" Target="https://www.ihs.gov/budgetformulation/meetings/area-tribal-budget-recommendations/"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www.ihs.gov/budgetformulation/meetings/"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123" y="931446"/>
            <a:ext cx="10760853" cy="4148554"/>
          </a:xfrm>
        </p:spPr>
        <p:txBody>
          <a:bodyPr>
            <a:normAutofit/>
          </a:bodyPr>
          <a:lstStyle/>
          <a:p>
            <a:r>
              <a:rPr lang="en-US" sz="6600" b="0" dirty="0" smtClean="0"/>
              <a:t>Indian Health Service </a:t>
            </a:r>
            <a:br>
              <a:rPr lang="en-US" sz="6600" b="0" dirty="0" smtClean="0"/>
            </a:br>
            <a:r>
              <a:rPr lang="en-US" sz="6000" dirty="0" smtClean="0"/>
              <a:t>Tribal Budget Consultation Process </a:t>
            </a:r>
            <a:endParaRPr lang="en-US" sz="6600" dirty="0"/>
          </a:p>
        </p:txBody>
      </p:sp>
      <p:sp>
        <p:nvSpPr>
          <p:cNvPr id="3" name="Subtitle 2"/>
          <p:cNvSpPr>
            <a:spLocks noGrp="1"/>
          </p:cNvSpPr>
          <p:nvPr>
            <p:ph type="subTitle" idx="1"/>
          </p:nvPr>
        </p:nvSpPr>
        <p:spPr>
          <a:xfrm>
            <a:off x="1122395" y="5419864"/>
            <a:ext cx="9604310" cy="457200"/>
          </a:xfrm>
        </p:spPr>
        <p:txBody>
          <a:bodyPr/>
          <a:lstStyle/>
          <a:p>
            <a:r>
              <a:rPr lang="en-US" dirty="0" smtClean="0"/>
              <a:t>Office of Finance &amp; Accounting- Division of Budget Formulation </a:t>
            </a:r>
            <a:endParaRPr lang="en-US" dirty="0"/>
          </a:p>
        </p:txBody>
      </p:sp>
      <p:pic>
        <p:nvPicPr>
          <p:cNvPr id="4" name="Picture 3"/>
          <p:cNvPicPr>
            <a:picLocks noChangeAspect="1"/>
          </p:cNvPicPr>
          <p:nvPr/>
        </p:nvPicPr>
        <p:blipFill>
          <a:blip r:embed="rId3">
            <a:duotone>
              <a:schemeClr val="accent1">
                <a:shade val="45000"/>
                <a:satMod val="135000"/>
              </a:schemeClr>
              <a:prstClr val="white"/>
            </a:duotone>
          </a:blip>
          <a:stretch>
            <a:fillRect/>
          </a:stretch>
        </p:blipFill>
        <p:spPr>
          <a:xfrm>
            <a:off x="11471638" y="108426"/>
            <a:ext cx="605567" cy="600799"/>
          </a:xfrm>
          <a:prstGeom prst="rect">
            <a:avLst/>
          </a:prstGeom>
        </p:spPr>
      </p:pic>
      <p:pic>
        <p:nvPicPr>
          <p:cNvPr id="5" name="Picture 4"/>
          <p:cNvPicPr>
            <a:picLocks noChangeAspect="1"/>
          </p:cNvPicPr>
          <p:nvPr/>
        </p:nvPicPr>
        <p:blipFill>
          <a:blip r:embed="rId4">
            <a:duotone>
              <a:schemeClr val="accent1">
                <a:shade val="45000"/>
                <a:satMod val="135000"/>
              </a:schemeClr>
              <a:prstClr val="white"/>
            </a:duotone>
          </a:blip>
          <a:stretch>
            <a:fillRect/>
          </a:stretch>
        </p:blipFill>
        <p:spPr>
          <a:xfrm>
            <a:off x="117963" y="108426"/>
            <a:ext cx="582682" cy="582682"/>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8996" y="391911"/>
            <a:ext cx="10105293" cy="11239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2800" dirty="0" smtClean="0">
                <a:solidFill>
                  <a:schemeClr val="bg1">
                    <a:lumMod val="50000"/>
                  </a:schemeClr>
                </a:solidFill>
                <a:latin typeface="Century Gothic" panose="020B0502020202020204" pitchFamily="34" charset="0"/>
              </a:rPr>
              <a:t>Tribal Budget Consultation Process: Step 5</a:t>
            </a:r>
          </a:p>
          <a:p>
            <a:pPr algn="ctr"/>
            <a:r>
              <a:rPr lang="en-US" dirty="0" smtClean="0">
                <a:latin typeface="Century Gothic" panose="020B0502020202020204" pitchFamily="34" charset="0"/>
              </a:rPr>
              <a:t>HHS Tribal Budget and Policy Consultation</a:t>
            </a:r>
          </a:p>
          <a:p>
            <a:pPr algn="ctr"/>
            <a:r>
              <a:rPr lang="en-US" sz="2800" b="0" dirty="0" smtClean="0">
                <a:latin typeface="Century Gothic" panose="020B0502020202020204" pitchFamily="34" charset="0"/>
              </a:rPr>
              <a:t>(March)</a:t>
            </a:r>
            <a:endParaRPr lang="en-US" sz="2800" b="0" dirty="0">
              <a:latin typeface="Century Gothic" panose="020B0502020202020204" pitchFamily="34" charset="0"/>
            </a:endParaRPr>
          </a:p>
        </p:txBody>
      </p:sp>
      <p:sp>
        <p:nvSpPr>
          <p:cNvPr id="7" name="Content Placeholder 6"/>
          <p:cNvSpPr>
            <a:spLocks noGrp="1"/>
          </p:cNvSpPr>
          <p:nvPr>
            <p:ph idx="4294967295"/>
          </p:nvPr>
        </p:nvSpPr>
        <p:spPr>
          <a:xfrm>
            <a:off x="457198" y="1776779"/>
            <a:ext cx="11288891" cy="4940544"/>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457198" y="1904686"/>
            <a:ext cx="11388437" cy="46847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300" dirty="0" smtClean="0">
                <a:latin typeface="Century Gothic" panose="020B0502020202020204" pitchFamily="34" charset="0"/>
              </a:rPr>
              <a:t>This is an annual consultation session with tribes in regards to the HHS budget and has been conducted to give Indian Tribes and Tribal organizations the opportunity to present their Health and Human services budget priorities and recommendations to the Department. </a:t>
            </a:r>
          </a:p>
          <a:p>
            <a:pPr>
              <a:buFont typeface="Wingdings" panose="05000000000000000000" pitchFamily="2" charset="2"/>
              <a:buChar char="§"/>
            </a:pPr>
            <a:r>
              <a:rPr lang="en-US" sz="2300" b="1" dirty="0" smtClean="0">
                <a:latin typeface="Century Gothic" panose="020B0502020202020204" pitchFamily="34" charset="0"/>
              </a:rPr>
              <a:t>Co-chairs will present the National Tribal Budget Recommendation that was decided upon at the National Tribal budget work session.</a:t>
            </a:r>
          </a:p>
          <a:p>
            <a:pPr>
              <a:buFont typeface="Wingdings" panose="05000000000000000000" pitchFamily="2" charset="2"/>
              <a:buChar char="§"/>
            </a:pPr>
            <a:r>
              <a:rPr lang="en-US" sz="2300" b="1" dirty="0" smtClean="0">
                <a:latin typeface="Century Gothic" panose="020B0502020202020204" pitchFamily="34" charset="0"/>
              </a:rPr>
              <a:t>Prior year National Tribal Budget Recommendation testimonies are available on the </a:t>
            </a:r>
            <a:r>
              <a:rPr lang="en-US" sz="2300" b="1" dirty="0">
                <a:latin typeface="Century Gothic" panose="020B0502020202020204" pitchFamily="34" charset="0"/>
              </a:rPr>
              <a:t>NIHB website: </a:t>
            </a:r>
            <a:r>
              <a:rPr lang="en-US" sz="2300" b="1" dirty="0">
                <a:latin typeface="Century Gothic" panose="020B0502020202020204" pitchFamily="34" charset="0"/>
                <a:hlinkClick r:id="rId3"/>
              </a:rPr>
              <a:t>https://</a:t>
            </a:r>
            <a:r>
              <a:rPr lang="en-US" sz="2300" b="1" dirty="0" smtClean="0">
                <a:latin typeface="Century Gothic" panose="020B0502020202020204" pitchFamily="34" charset="0"/>
                <a:hlinkClick r:id="rId3"/>
              </a:rPr>
              <a:t>www.nihb.org/legislative/budget_formulation.php</a:t>
            </a:r>
            <a:endParaRPr lang="en-US" sz="2300" b="1" dirty="0" smtClean="0">
              <a:latin typeface="Century Gothic" panose="020B0502020202020204" pitchFamily="34" charset="0"/>
            </a:endParaRPr>
          </a:p>
          <a:p>
            <a:pPr marL="0" indent="0">
              <a:buNone/>
            </a:pPr>
            <a:endParaRPr lang="en-US" sz="2300" b="1" dirty="0" smtClean="0">
              <a:latin typeface="Century Gothic" panose="020B0502020202020204" pitchFamily="34" charset="0"/>
            </a:endParaRPr>
          </a:p>
          <a:p>
            <a:pPr>
              <a:buFont typeface="Wingdings" panose="05000000000000000000" pitchFamily="2" charset="2"/>
              <a:buChar char="§"/>
            </a:pPr>
            <a:endParaRPr lang="en-US" sz="2400" b="1" dirty="0" smtClean="0">
              <a:latin typeface="Century Gothic" panose="020B0502020202020204" pitchFamily="34" charset="0"/>
            </a:endParaRPr>
          </a:p>
        </p:txBody>
      </p:sp>
      <p:pic>
        <p:nvPicPr>
          <p:cNvPr id="6" name="Picture 5"/>
          <p:cNvPicPr>
            <a:picLocks noChangeAspect="1"/>
          </p:cNvPicPr>
          <p:nvPr/>
        </p:nvPicPr>
        <p:blipFill>
          <a:blip r:embed="rId4">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8" name="Picture 7"/>
          <p:cNvPicPr>
            <a:picLocks noChangeAspect="1"/>
          </p:cNvPicPr>
          <p:nvPr/>
        </p:nvPicPr>
        <p:blipFill>
          <a:blip r:embed="rId5">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55423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457198" y="1776779"/>
            <a:ext cx="11288891" cy="4940544"/>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0" y="1392989"/>
            <a:ext cx="11970327" cy="54650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lvl="1">
              <a:lnSpc>
                <a:spcPct val="120000"/>
              </a:lnSpc>
              <a:buFont typeface="Wingdings" panose="05000000000000000000" pitchFamily="2" charset="2"/>
              <a:buChar char="§"/>
            </a:pPr>
            <a:r>
              <a:rPr lang="en-US" sz="2200" b="1" dirty="0" smtClean="0">
                <a:solidFill>
                  <a:schemeClr val="tx2"/>
                </a:solidFill>
                <a:latin typeface="Century Gothic" panose="020B0502020202020204" pitchFamily="34" charset="0"/>
              </a:rPr>
              <a:t>May- June: </a:t>
            </a:r>
            <a:r>
              <a:rPr lang="en-US" sz="2200" dirty="0" smtClean="0">
                <a:latin typeface="Century Gothic" panose="020B0502020202020204" pitchFamily="34" charset="0"/>
              </a:rPr>
              <a:t>IHS uses the Tribal recommendation and OMB/HHS guidelines to submit a budget request, referred to as the HHS Justification.  </a:t>
            </a:r>
          </a:p>
          <a:p>
            <a:pPr lvl="1">
              <a:lnSpc>
                <a:spcPct val="120000"/>
              </a:lnSpc>
              <a:buFont typeface="Wingdings" panose="05000000000000000000" pitchFamily="2" charset="2"/>
              <a:buChar char="§"/>
            </a:pPr>
            <a:r>
              <a:rPr lang="en-US" sz="2200" b="1" dirty="0" smtClean="0">
                <a:solidFill>
                  <a:schemeClr val="tx2"/>
                </a:solidFill>
                <a:latin typeface="Century Gothic" panose="020B0502020202020204" pitchFamily="34" charset="0"/>
              </a:rPr>
              <a:t>July-September: </a:t>
            </a:r>
            <a:r>
              <a:rPr lang="en-US" sz="2200" dirty="0" smtClean="0">
                <a:latin typeface="Century Gothic" panose="020B0502020202020204" pitchFamily="34" charset="0"/>
              </a:rPr>
              <a:t>After response from HHS, IHS along with HHS will submit a budget request to OMB (OMB Justification). OMB will then provide a response and IHS can accept or appeal. </a:t>
            </a:r>
          </a:p>
          <a:p>
            <a:pPr lvl="1">
              <a:lnSpc>
                <a:spcPct val="120000"/>
              </a:lnSpc>
              <a:buFont typeface="Wingdings" panose="05000000000000000000" pitchFamily="2" charset="2"/>
              <a:buChar char="§"/>
            </a:pPr>
            <a:r>
              <a:rPr lang="en-US" sz="2200" b="1" dirty="0" smtClean="0">
                <a:solidFill>
                  <a:schemeClr val="tx2"/>
                </a:solidFill>
                <a:latin typeface="Century Gothic" panose="020B0502020202020204" pitchFamily="34" charset="0"/>
              </a:rPr>
              <a:t>December-February: </a:t>
            </a:r>
            <a:r>
              <a:rPr lang="en-US" sz="2200" dirty="0" smtClean="0">
                <a:latin typeface="Century Gothic" panose="020B0502020202020204" pitchFamily="34" charset="0"/>
              </a:rPr>
              <a:t>The decided upon budget submission is then used to develop the Congressional Justification (President’s Budget) and is submitted to Congress on the 1</a:t>
            </a:r>
            <a:r>
              <a:rPr lang="en-US" sz="2200" baseline="30000" dirty="0" smtClean="0">
                <a:latin typeface="Century Gothic" panose="020B0502020202020204" pitchFamily="34" charset="0"/>
              </a:rPr>
              <a:t>st</a:t>
            </a:r>
            <a:r>
              <a:rPr lang="en-US" sz="2200" dirty="0" smtClean="0">
                <a:latin typeface="Century Gothic" panose="020B0502020202020204" pitchFamily="34" charset="0"/>
              </a:rPr>
              <a:t> Monday of February. </a:t>
            </a:r>
          </a:p>
          <a:p>
            <a:pPr lvl="1">
              <a:lnSpc>
                <a:spcPct val="120000"/>
              </a:lnSpc>
              <a:buFont typeface="Wingdings" panose="05000000000000000000" pitchFamily="2" charset="2"/>
              <a:buChar char="§"/>
            </a:pPr>
            <a:r>
              <a:rPr lang="en-US" sz="2200" b="1" dirty="0" smtClean="0">
                <a:solidFill>
                  <a:schemeClr val="tx2"/>
                </a:solidFill>
                <a:latin typeface="Century Gothic" panose="020B0502020202020204" pitchFamily="34" charset="0"/>
              </a:rPr>
              <a:t>March-September: </a:t>
            </a:r>
            <a:r>
              <a:rPr lang="en-US" sz="2200" dirty="0" smtClean="0">
                <a:latin typeface="Century Gothic" panose="020B0502020202020204" pitchFamily="34" charset="0"/>
              </a:rPr>
              <a:t>House and Senate subcommittees hear testimony from IHS, Tribal and Urban stakeholders. House and Senate Appropriation committees work out a</a:t>
            </a:r>
            <a:r>
              <a:rPr lang="en-US" sz="2200" u="sng" dirty="0" smtClean="0">
                <a:latin typeface="Century Gothic" panose="020B0502020202020204" pitchFamily="34" charset="0"/>
              </a:rPr>
              <a:t> final appropriation bill to send to the President to sign by September 30</a:t>
            </a:r>
            <a:r>
              <a:rPr lang="en-US" sz="2200" u="sng" baseline="30000" dirty="0" smtClean="0">
                <a:latin typeface="Century Gothic" panose="020B0502020202020204" pitchFamily="34" charset="0"/>
              </a:rPr>
              <a:t>th</a:t>
            </a:r>
            <a:r>
              <a:rPr lang="en-US" sz="2200" u="sng" dirty="0" smtClean="0">
                <a:latin typeface="Century Gothic" panose="020B0502020202020204" pitchFamily="34" charset="0"/>
              </a:rPr>
              <a:t>. </a:t>
            </a:r>
          </a:p>
          <a:p>
            <a:pPr lvl="2">
              <a:lnSpc>
                <a:spcPct val="120000"/>
              </a:lnSpc>
              <a:buFont typeface="Wingdings" panose="05000000000000000000" pitchFamily="2" charset="2"/>
              <a:buChar char="§"/>
            </a:pPr>
            <a:r>
              <a:rPr lang="en-US" sz="2200" dirty="0" smtClean="0">
                <a:latin typeface="Century Gothic" panose="020B0502020202020204" pitchFamily="34" charset="0"/>
              </a:rPr>
              <a:t>If the bill is not signed by Sep 30</a:t>
            </a:r>
            <a:r>
              <a:rPr lang="en-US" sz="2200" baseline="30000" dirty="0" smtClean="0">
                <a:latin typeface="Century Gothic" panose="020B0502020202020204" pitchFamily="34" charset="0"/>
              </a:rPr>
              <a:t>th</a:t>
            </a:r>
            <a:r>
              <a:rPr lang="en-US" sz="2200" dirty="0" smtClean="0">
                <a:latin typeface="Century Gothic" panose="020B0502020202020204" pitchFamily="34" charset="0"/>
              </a:rPr>
              <a:t> a Continuing Resolution (CR) may be enacted.</a:t>
            </a:r>
          </a:p>
          <a:p>
            <a:pPr marL="0" indent="0">
              <a:lnSpc>
                <a:spcPct val="120000"/>
              </a:lnSpc>
              <a:buNone/>
            </a:pPr>
            <a:endParaRPr lang="en-US" sz="2300" dirty="0" smtClean="0">
              <a:latin typeface="Century Gothic" panose="020B0502020202020204" pitchFamily="34" charset="0"/>
            </a:endParaRPr>
          </a:p>
          <a:p>
            <a:pPr lvl="1">
              <a:lnSpc>
                <a:spcPct val="120000"/>
              </a:lnSpc>
              <a:buFont typeface="Wingdings" panose="05000000000000000000" pitchFamily="2" charset="2"/>
              <a:buChar char="§"/>
            </a:pPr>
            <a:endParaRPr lang="en-US" sz="2300" b="1" dirty="0" smtClean="0">
              <a:latin typeface="Century Gothic" panose="020B0502020202020204" pitchFamily="34" charset="0"/>
            </a:endParaRPr>
          </a:p>
          <a:p>
            <a:pPr marL="0" indent="0">
              <a:buFont typeface="Arial" pitchFamily="34" charset="0"/>
              <a:buNone/>
            </a:pPr>
            <a:endParaRPr lang="en-US" sz="2300" b="1" dirty="0">
              <a:latin typeface="Century Gothic" panose="020B0502020202020204" pitchFamily="34" charset="0"/>
            </a:endParaRPr>
          </a:p>
          <a:p>
            <a:pPr marL="0" indent="0">
              <a:buNone/>
            </a:pPr>
            <a:endParaRPr lang="en-US" sz="2300" b="1" dirty="0" smtClean="0">
              <a:latin typeface="Century Gothic" panose="020B0502020202020204" pitchFamily="34" charset="0"/>
            </a:endParaRPr>
          </a:p>
          <a:p>
            <a:pPr>
              <a:buFont typeface="Wingdings" panose="05000000000000000000" pitchFamily="2" charset="2"/>
              <a:buChar char="§"/>
            </a:pPr>
            <a:endParaRPr lang="en-US" sz="2400" b="1" dirty="0" smtClean="0">
              <a:latin typeface="Century Gothic" panose="020B0502020202020204" pitchFamily="34" charset="0"/>
            </a:endParaRPr>
          </a:p>
        </p:txBody>
      </p:sp>
      <p:sp>
        <p:nvSpPr>
          <p:cNvPr id="6" name="Title 1"/>
          <p:cNvSpPr txBox="1">
            <a:spLocks/>
          </p:cNvSpPr>
          <p:nvPr/>
        </p:nvSpPr>
        <p:spPr>
          <a:xfrm>
            <a:off x="1048996" y="26892"/>
            <a:ext cx="10105293" cy="11239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dirty="0" smtClean="0">
                <a:latin typeface="Century Gothic" panose="020B0502020202020204" pitchFamily="34" charset="0"/>
              </a:rPr>
              <a:t>What Happens after the National Tribal Budget Recommendation is submitted?</a:t>
            </a: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23128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798093" y="17129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1566168" y="1919390"/>
            <a:ext cx="9306921" cy="3632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buFont typeface="Wingdings" panose="05000000000000000000" pitchFamily="2" charset="2"/>
              <a:buChar char="§"/>
            </a:pPr>
            <a:r>
              <a:rPr lang="en-US" b="1" dirty="0" smtClean="0">
                <a:latin typeface="Century Gothic" panose="020B0502020202020204" pitchFamily="34" charset="0"/>
              </a:rPr>
              <a:t>Congressional Justifications (President's Budget): </a:t>
            </a:r>
            <a:r>
              <a:rPr lang="en-US" b="1" dirty="0">
                <a:latin typeface="Century Gothic" panose="020B0502020202020204" pitchFamily="34" charset="0"/>
                <a:hlinkClick r:id="rId3"/>
              </a:rPr>
              <a:t>https://www.ihs.gov/budgetformulation/congressionaljustifications</a:t>
            </a:r>
            <a:r>
              <a:rPr lang="en-US" b="1" dirty="0" smtClean="0">
                <a:latin typeface="Century Gothic" panose="020B0502020202020204" pitchFamily="34" charset="0"/>
                <a:hlinkClick r:id="rId3"/>
              </a:rPr>
              <a:t>/</a:t>
            </a:r>
            <a:endParaRPr lang="en-US" b="1" dirty="0" smtClean="0">
              <a:latin typeface="Century Gothic" panose="020B0502020202020204" pitchFamily="34" charset="0"/>
            </a:endParaRPr>
          </a:p>
          <a:p>
            <a:pPr>
              <a:buFont typeface="Wingdings" panose="05000000000000000000" pitchFamily="2" charset="2"/>
              <a:buChar char="§"/>
            </a:pPr>
            <a:r>
              <a:rPr lang="en-US" b="1" dirty="0" smtClean="0">
                <a:latin typeface="Century Gothic" panose="020B0502020202020204" pitchFamily="34" charset="0"/>
              </a:rPr>
              <a:t>HHS website has IHS and other agency budget and budget documents: </a:t>
            </a:r>
            <a:r>
              <a:rPr lang="en-US" b="1" dirty="0">
                <a:latin typeface="Century Gothic" panose="020B0502020202020204" pitchFamily="34" charset="0"/>
                <a:hlinkClick r:id="rId4"/>
              </a:rPr>
              <a:t>https://</a:t>
            </a:r>
            <a:r>
              <a:rPr lang="en-US" b="1" dirty="0" smtClean="0">
                <a:latin typeface="Century Gothic" panose="020B0502020202020204" pitchFamily="34" charset="0"/>
                <a:hlinkClick r:id="rId4"/>
              </a:rPr>
              <a:t>www.hhs.gov/about/budget/index.html</a:t>
            </a:r>
            <a:endParaRPr lang="en-US" b="1" dirty="0">
              <a:latin typeface="Century Gothic" panose="020B0502020202020204" pitchFamily="34" charset="0"/>
            </a:endParaRPr>
          </a:p>
          <a:p>
            <a:pPr marL="0" indent="0">
              <a:buNone/>
            </a:pPr>
            <a:endParaRPr lang="en-US" b="1" dirty="0" smtClean="0">
              <a:solidFill>
                <a:schemeClr val="accent1">
                  <a:lumMod val="75000"/>
                </a:schemeClr>
              </a:solidFill>
              <a:latin typeface="Century Gothic" panose="020B0502020202020204" pitchFamily="34" charset="0"/>
            </a:endParaRPr>
          </a:p>
          <a:p>
            <a:pPr>
              <a:buFont typeface="Wingdings" panose="05000000000000000000" pitchFamily="2" charset="2"/>
              <a:buChar char="§"/>
            </a:pPr>
            <a:endParaRPr lang="en-US" b="1" dirty="0" smtClean="0">
              <a:latin typeface="Century Gothic" panose="020B0502020202020204" pitchFamily="34" charset="0"/>
            </a:endParaRPr>
          </a:p>
          <a:p>
            <a:pPr marL="0" indent="0">
              <a:buFont typeface="Arial" pitchFamily="34" charset="0"/>
              <a:buNone/>
            </a:pPr>
            <a:endParaRPr lang="en-US" b="1" dirty="0">
              <a:latin typeface="Century Gothic" panose="020B0502020202020204" pitchFamily="34" charset="0"/>
            </a:endParaRPr>
          </a:p>
          <a:p>
            <a:pPr marL="0" indent="0">
              <a:buNone/>
            </a:pPr>
            <a:endParaRPr lang="en-US" b="1" dirty="0" smtClean="0">
              <a:latin typeface="Century Gothic" panose="020B0502020202020204" pitchFamily="34" charset="0"/>
            </a:endParaRPr>
          </a:p>
          <a:p>
            <a:pPr>
              <a:buFont typeface="Wingdings" panose="05000000000000000000" pitchFamily="2" charset="2"/>
              <a:buChar char="§"/>
            </a:pPr>
            <a:endParaRPr lang="en-US" b="1" dirty="0" smtClean="0">
              <a:latin typeface="Century Gothic" panose="020B0502020202020204" pitchFamily="34" charset="0"/>
            </a:endParaRPr>
          </a:p>
        </p:txBody>
      </p:sp>
      <p:sp>
        <p:nvSpPr>
          <p:cNvPr id="6" name="Title 1"/>
          <p:cNvSpPr txBox="1">
            <a:spLocks/>
          </p:cNvSpPr>
          <p:nvPr/>
        </p:nvSpPr>
        <p:spPr>
          <a:xfrm>
            <a:off x="1048996" y="26892"/>
            <a:ext cx="10105293" cy="11239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dirty="0" smtClean="0">
                <a:latin typeface="Century Gothic" panose="020B0502020202020204" pitchFamily="34" charset="0"/>
              </a:rPr>
              <a:t>Current &amp; Prior year Budget Information </a:t>
            </a:r>
          </a:p>
        </p:txBody>
      </p:sp>
      <p:pic>
        <p:nvPicPr>
          <p:cNvPr id="8" name="Picture 7"/>
          <p:cNvPicPr>
            <a:picLocks noChangeAspect="1"/>
          </p:cNvPicPr>
          <p:nvPr/>
        </p:nvPicPr>
        <p:blipFill>
          <a:blip r:embed="rId5">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6">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15396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2022 Area Budget Instructions </a:t>
            </a:r>
            <a:endParaRPr lang="en-US" dirty="0"/>
          </a:p>
        </p:txBody>
      </p:sp>
      <p:pic>
        <p:nvPicPr>
          <p:cNvPr id="3" name="Picture 2"/>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tretch>
            <a:fillRect/>
          </a:stretch>
        </p:blipFill>
        <p:spPr>
          <a:xfrm>
            <a:off x="117963" y="108426"/>
            <a:ext cx="582682" cy="582682"/>
          </a:xfrm>
          <a:prstGeom prst="rect">
            <a:avLst/>
          </a:prstGeom>
        </p:spPr>
      </p:pic>
      <p:pic>
        <p:nvPicPr>
          <p:cNvPr id="4" name="Picture 3"/>
          <p:cNvPicPr>
            <a:picLocks noChangeAspect="1"/>
          </p:cNvPicPr>
          <p:nvPr/>
        </p:nvPicPr>
        <p:blipFill>
          <a:blip r:embed="rId4">
            <a:biLevel thresh="25000"/>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221673" y="1629965"/>
            <a:ext cx="11970327" cy="43053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300" dirty="0" smtClean="0">
                <a:latin typeface="Century Gothic" panose="020B0502020202020204" pitchFamily="34" charset="0"/>
              </a:rPr>
              <a:t>The FY 2022 Area Budget Instructions are sent to IHS Area Budget Teams to distribute at the Area Budget consultation sessions taking place October- December 2019. </a:t>
            </a:r>
          </a:p>
          <a:p>
            <a:pPr lvl="1">
              <a:lnSpc>
                <a:spcPct val="120000"/>
              </a:lnSpc>
              <a:buFont typeface="Wingdings" panose="05000000000000000000" pitchFamily="2" charset="2"/>
              <a:buChar char="§"/>
            </a:pPr>
            <a:r>
              <a:rPr lang="en-US" sz="2300" b="1" dirty="0" smtClean="0">
                <a:latin typeface="Century Gothic" panose="020B0502020202020204" pitchFamily="34" charset="0"/>
              </a:rPr>
              <a:t>The instructions are completed by IHS/Tribal/Urban organizations together at the Area budget consultation sessions.</a:t>
            </a:r>
          </a:p>
          <a:p>
            <a:pPr lvl="1">
              <a:lnSpc>
                <a:spcPct val="120000"/>
              </a:lnSpc>
              <a:buFont typeface="Wingdings" panose="05000000000000000000" pitchFamily="2" charset="2"/>
              <a:buChar char="§"/>
            </a:pPr>
            <a:r>
              <a:rPr lang="en-US" sz="2300" b="1" dirty="0" smtClean="0">
                <a:latin typeface="Century Gothic" panose="020B0502020202020204" pitchFamily="34" charset="0"/>
              </a:rPr>
              <a:t>IHS Area budget teams are responsible for sending in completed instructions to IHS HQ by the designated due dates.</a:t>
            </a:r>
            <a:endParaRPr lang="en-US" sz="2300" b="1" dirty="0">
              <a:latin typeface="Century Gothic" panose="020B0502020202020204" pitchFamily="34" charset="0"/>
            </a:endParaRPr>
          </a:p>
          <a:p>
            <a:pPr marL="0" indent="0">
              <a:buNone/>
            </a:pPr>
            <a:endParaRPr lang="en-US" sz="2300" b="1" dirty="0" smtClean="0">
              <a:latin typeface="Century Gothic" panose="020B0502020202020204" pitchFamily="34" charset="0"/>
            </a:endParaRPr>
          </a:p>
          <a:p>
            <a:pPr>
              <a:buFont typeface="Wingdings" panose="05000000000000000000" pitchFamily="2" charset="2"/>
              <a:buChar char="§"/>
            </a:pPr>
            <a:endParaRPr lang="en-US" sz="2400" b="1" dirty="0" smtClean="0">
              <a:latin typeface="Century Gothic" panose="020B0502020202020204" pitchFamily="34" charset="0"/>
            </a:endParaRPr>
          </a:p>
        </p:txBody>
      </p:sp>
      <p:sp>
        <p:nvSpPr>
          <p:cNvPr id="6" name="Title 1"/>
          <p:cNvSpPr txBox="1">
            <a:spLocks/>
          </p:cNvSpPr>
          <p:nvPr/>
        </p:nvSpPr>
        <p:spPr>
          <a:xfrm>
            <a:off x="903288" y="272369"/>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600" dirty="0" smtClean="0">
                <a:latin typeface="Century Gothic" panose="020B0502020202020204" pitchFamily="34" charset="0"/>
              </a:rPr>
              <a:t>Overview </a:t>
            </a: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42551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35797" y="251518"/>
            <a:ext cx="10185890" cy="6151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600" dirty="0" smtClean="0">
                <a:latin typeface="Century Gothic" panose="020B0502020202020204" pitchFamily="34" charset="0"/>
              </a:rPr>
              <a:t>Area Instructions Timeline</a:t>
            </a:r>
          </a:p>
        </p:txBody>
      </p:sp>
      <p:graphicFrame>
        <p:nvGraphicFramePr>
          <p:cNvPr id="8" name="Content Placeholder 3" descr="SmartArt timeline">
            <a:extLst>
              <a:ext uri="{FF2B5EF4-FFF2-40B4-BE49-F238E27FC236}">
                <a16:creationId xmlns:a16="http://schemas.microsoft.com/office/drawing/2014/main" id="{4424901C-24B0-4C46-B815-EB0C38D74251}"/>
              </a:ext>
            </a:extLst>
          </p:cNvPr>
          <p:cNvGraphicFramePr>
            <a:graphicFrameLocks/>
          </p:cNvGraphicFramePr>
          <p:nvPr>
            <p:extLst>
              <p:ext uri="{D42A27DB-BD31-4B8C-83A1-F6EECF244321}">
                <p14:modId xmlns:p14="http://schemas.microsoft.com/office/powerpoint/2010/main" val="606269868"/>
              </p:ext>
            </p:extLst>
          </p:nvPr>
        </p:nvGraphicFramePr>
        <p:xfrm>
          <a:off x="315508" y="1200467"/>
          <a:ext cx="11494741" cy="5868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a:blip r:embed="rId8">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5" name="Picture 4"/>
          <p:cNvPicPr>
            <a:picLocks noChangeAspect="1"/>
          </p:cNvPicPr>
          <p:nvPr/>
        </p:nvPicPr>
        <p:blipFill>
          <a:blip r:embed="rId9">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66527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117963" y="1344123"/>
            <a:ext cx="11970327" cy="55138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1800" dirty="0" smtClean="0">
                <a:latin typeface="Century Gothic" panose="020B0502020202020204" pitchFamily="34" charset="0"/>
              </a:rPr>
              <a:t>This is an excel worksheet to enter your Area’s program increases by budget line item. </a:t>
            </a:r>
          </a:p>
          <a:p>
            <a:pPr marL="0" indent="0">
              <a:buFont typeface="Arial" pitchFamily="34" charset="0"/>
              <a:buNone/>
            </a:pPr>
            <a:r>
              <a:rPr lang="en-US" sz="1800" b="1" dirty="0" smtClean="0">
                <a:latin typeface="Century Gothic" panose="020B0502020202020204" pitchFamily="34" charset="0"/>
              </a:rPr>
              <a:t>Per the workgroup’s decision at the Evaluation/Planning Meeting on June 27, 2019, the target funding level for this year is +30% over the FY 2021 National Tribal Budget Recommendation for a total recommendation of $11.9 Billion. </a:t>
            </a:r>
          </a:p>
          <a:p>
            <a:pPr lvl="1">
              <a:lnSpc>
                <a:spcPct val="120000"/>
              </a:lnSpc>
              <a:buFont typeface="Wingdings" panose="05000000000000000000" pitchFamily="2" charset="2"/>
              <a:buChar char="§"/>
            </a:pPr>
            <a:r>
              <a:rPr lang="en-US" dirty="0" smtClean="0">
                <a:latin typeface="Century Gothic" panose="020B0502020202020204" pitchFamily="34" charset="0"/>
              </a:rPr>
              <a:t>The worksheet is prefilled with formulas to indicate the target funding level as well as informational columns with previous years budget numbers. </a:t>
            </a:r>
          </a:p>
          <a:p>
            <a:pPr lvl="1">
              <a:lnSpc>
                <a:spcPct val="120000"/>
              </a:lnSpc>
              <a:buFont typeface="Wingdings" panose="05000000000000000000" pitchFamily="2" charset="2"/>
              <a:buChar char="§"/>
            </a:pPr>
            <a:r>
              <a:rPr lang="en-US" dirty="0" smtClean="0">
                <a:latin typeface="Century Gothic" panose="020B0502020202020204" pitchFamily="34" charset="0"/>
              </a:rPr>
              <a:t>Column and Row headers are linked to other worksheets in the same excel file which provide explanation and definitions</a:t>
            </a:r>
          </a:p>
          <a:p>
            <a:pPr lvl="1">
              <a:lnSpc>
                <a:spcPct val="120000"/>
              </a:lnSpc>
              <a:buFont typeface="Wingdings" panose="05000000000000000000" pitchFamily="2" charset="2"/>
              <a:buChar char="§"/>
            </a:pPr>
            <a:r>
              <a:rPr lang="en-US" dirty="0" smtClean="0">
                <a:latin typeface="Century Gothic" panose="020B0502020202020204" pitchFamily="34" charset="0"/>
              </a:rPr>
              <a:t>Current Service and Binding Obligation estimate numbers are included in the worksheet for informational purposes only.</a:t>
            </a:r>
          </a:p>
          <a:p>
            <a:pPr lvl="2">
              <a:lnSpc>
                <a:spcPct val="120000"/>
              </a:lnSpc>
              <a:buFont typeface="Wingdings" panose="05000000000000000000" pitchFamily="2" charset="2"/>
              <a:buChar char="§"/>
            </a:pPr>
            <a:r>
              <a:rPr lang="en-US" sz="1800" b="1" dirty="0" smtClean="0">
                <a:latin typeface="Century Gothic" panose="020B0502020202020204" pitchFamily="34" charset="0"/>
              </a:rPr>
              <a:t>The workgroup requests full funding for current services and binding obligations every year; meaning that the total will be added over the +30% program increase budget priorities.  </a:t>
            </a:r>
          </a:p>
          <a:p>
            <a:pPr>
              <a:lnSpc>
                <a:spcPct val="120000"/>
              </a:lnSpc>
              <a:buFont typeface="Wingdings" panose="05000000000000000000" pitchFamily="2" charset="2"/>
              <a:buChar char="§"/>
            </a:pPr>
            <a:r>
              <a:rPr lang="en-US" sz="1800" dirty="0" smtClean="0">
                <a:latin typeface="Century Gothic" panose="020B0502020202020204" pitchFamily="34" charset="0"/>
              </a:rPr>
              <a:t>Negative Numbers will skew results so the workgroup advises against including them in your recommendation. </a:t>
            </a:r>
            <a:endParaRPr lang="en-US" sz="1800" dirty="0">
              <a:latin typeface="Century Gothic" panose="020B0502020202020204" pitchFamily="34" charset="0"/>
            </a:endParaRPr>
          </a:p>
        </p:txBody>
      </p:sp>
      <p:sp>
        <p:nvSpPr>
          <p:cNvPr id="6" name="Title 1"/>
          <p:cNvSpPr txBox="1">
            <a:spLocks/>
          </p:cNvSpPr>
          <p:nvPr/>
        </p:nvSpPr>
        <p:spPr>
          <a:xfrm>
            <a:off x="903288" y="211670"/>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dirty="0" smtClean="0">
                <a:solidFill>
                  <a:schemeClr val="bg1">
                    <a:lumMod val="50000"/>
                  </a:schemeClr>
                </a:solidFill>
                <a:latin typeface="Century Gothic" panose="020B0502020202020204" pitchFamily="34" charset="0"/>
              </a:rPr>
              <a:t>Area Budget Instruction Deliverables</a:t>
            </a:r>
            <a:endParaRPr lang="en-US" dirty="0">
              <a:solidFill>
                <a:schemeClr val="bg1">
                  <a:lumMod val="50000"/>
                </a:schemeClr>
              </a:solidFill>
              <a:latin typeface="Century Gothic" panose="020B0502020202020204" pitchFamily="34" charset="0"/>
            </a:endParaRPr>
          </a:p>
          <a:p>
            <a:pPr algn="ctr"/>
            <a:r>
              <a:rPr lang="en-US" dirty="0" smtClean="0">
                <a:latin typeface="Century Gothic" panose="020B0502020202020204" pitchFamily="34" charset="0"/>
              </a:rPr>
              <a:t>Deliverable #1: National Budget Worksheet</a:t>
            </a:r>
            <a:endParaRPr lang="en-US" dirty="0">
              <a:latin typeface="Century Gothic" panose="020B0502020202020204" pitchFamily="34" charset="0"/>
            </a:endParaRP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00918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221673" y="1546837"/>
            <a:ext cx="11970327" cy="516987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300" dirty="0" smtClean="0">
                <a:latin typeface="Century Gothic" panose="020B0502020202020204" pitchFamily="34" charset="0"/>
              </a:rPr>
              <a:t>This is a justification document that describes and supports the budget priorities that are reflected in the National budget Worksheet ( Deliverable #1).</a:t>
            </a:r>
          </a:p>
          <a:p>
            <a:pPr marL="0" indent="0">
              <a:buFont typeface="Arial" pitchFamily="34" charset="0"/>
              <a:buNone/>
            </a:pPr>
            <a:r>
              <a:rPr lang="en-US" sz="2300" b="1" dirty="0" smtClean="0">
                <a:latin typeface="Century Gothic" panose="020B0502020202020204" pitchFamily="34" charset="0"/>
              </a:rPr>
              <a:t>Suggested key points to include are:</a:t>
            </a:r>
          </a:p>
          <a:p>
            <a:pPr lvl="1">
              <a:lnSpc>
                <a:spcPct val="120000"/>
              </a:lnSpc>
              <a:buFont typeface="Wingdings" panose="05000000000000000000" pitchFamily="2" charset="2"/>
              <a:buChar char="§"/>
            </a:pPr>
            <a:r>
              <a:rPr lang="en-US" sz="2300" dirty="0" smtClean="0">
                <a:latin typeface="Century Gothic" panose="020B0502020202020204" pitchFamily="34" charset="0"/>
              </a:rPr>
              <a:t>How the recommended budget increases should be allocated</a:t>
            </a:r>
          </a:p>
          <a:p>
            <a:pPr lvl="2">
              <a:lnSpc>
                <a:spcPct val="120000"/>
              </a:lnSpc>
              <a:buFont typeface="Wingdings" panose="05000000000000000000" pitchFamily="2" charset="2"/>
              <a:buChar char="§"/>
            </a:pPr>
            <a:r>
              <a:rPr lang="en-US" sz="2100" dirty="0" smtClean="0">
                <a:latin typeface="Century Gothic" panose="020B0502020202020204" pitchFamily="34" charset="0"/>
              </a:rPr>
              <a:t>Include any effects of previous year’s increases and/or include data that highlights those effects</a:t>
            </a:r>
          </a:p>
          <a:p>
            <a:pPr lvl="1">
              <a:lnSpc>
                <a:spcPct val="120000"/>
              </a:lnSpc>
              <a:buFont typeface="Wingdings" panose="05000000000000000000" pitchFamily="2" charset="2"/>
              <a:buChar char="§"/>
            </a:pPr>
            <a:r>
              <a:rPr lang="en-US" sz="2300" dirty="0" smtClean="0">
                <a:latin typeface="Century Gothic" panose="020B0502020202020204" pitchFamily="34" charset="0"/>
              </a:rPr>
              <a:t>Any linkage to the IHCIA provisions, where </a:t>
            </a:r>
            <a:r>
              <a:rPr lang="en-US" sz="2300" dirty="0">
                <a:latin typeface="Century Gothic" panose="020B0502020202020204" pitchFamily="34" charset="0"/>
              </a:rPr>
              <a:t>applicable </a:t>
            </a:r>
            <a:r>
              <a:rPr lang="en-US" sz="2300" dirty="0" smtClean="0">
                <a:latin typeface="Century Gothic" panose="020B0502020202020204" pitchFamily="34" charset="0"/>
              </a:rPr>
              <a:t>[Link</a:t>
            </a:r>
            <a:r>
              <a:rPr lang="en-US" sz="2300" dirty="0">
                <a:latin typeface="Century Gothic" panose="020B0502020202020204" pitchFamily="34" charset="0"/>
              </a:rPr>
              <a:t>: </a:t>
            </a:r>
            <a:r>
              <a:rPr lang="en-US" sz="2300" dirty="0">
                <a:latin typeface="Century Gothic" panose="020B0502020202020204" pitchFamily="34" charset="0"/>
                <a:hlinkClick r:id="rId3"/>
              </a:rPr>
              <a:t>https://www.ihs.gov/ihcia</a:t>
            </a:r>
            <a:r>
              <a:rPr lang="en-US" sz="2300" dirty="0" smtClean="0">
                <a:latin typeface="Century Gothic" panose="020B0502020202020204" pitchFamily="34" charset="0"/>
                <a:hlinkClick r:id="rId3"/>
              </a:rPr>
              <a:t>/</a:t>
            </a:r>
            <a:r>
              <a:rPr lang="en-US" sz="2300" dirty="0" smtClean="0">
                <a:latin typeface="Century Gothic" panose="020B0502020202020204" pitchFamily="34" charset="0"/>
              </a:rPr>
              <a:t>]</a:t>
            </a:r>
          </a:p>
          <a:p>
            <a:pPr lvl="1">
              <a:lnSpc>
                <a:spcPct val="120000"/>
              </a:lnSpc>
              <a:buFont typeface="Wingdings" panose="05000000000000000000" pitchFamily="2" charset="2"/>
              <a:buChar char="§"/>
            </a:pPr>
            <a:r>
              <a:rPr lang="en-US" sz="2300" dirty="0" smtClean="0">
                <a:latin typeface="Century Gothic" panose="020B0502020202020204" pitchFamily="34" charset="0"/>
              </a:rPr>
              <a:t>Any linkage to GPRA performance targets and outcomes</a:t>
            </a:r>
            <a:endParaRPr lang="en-US" sz="2400" b="1" dirty="0">
              <a:latin typeface="Century Gothic" panose="020B0502020202020204" pitchFamily="34" charset="0"/>
            </a:endParaRPr>
          </a:p>
          <a:p>
            <a:pPr lvl="1">
              <a:lnSpc>
                <a:spcPct val="120000"/>
              </a:lnSpc>
              <a:buFont typeface="Wingdings" panose="05000000000000000000" pitchFamily="2" charset="2"/>
              <a:buChar char="§"/>
            </a:pPr>
            <a:r>
              <a:rPr lang="en-US" sz="2400" dirty="0" smtClean="0">
                <a:latin typeface="Century Gothic" panose="020B0502020202020204" pitchFamily="34" charset="0"/>
              </a:rPr>
              <a:t>Linkage to the IHS Strategic Plan</a:t>
            </a:r>
          </a:p>
          <a:p>
            <a:pPr lvl="2">
              <a:lnSpc>
                <a:spcPct val="120000"/>
              </a:lnSpc>
              <a:buFont typeface="Wingdings" panose="05000000000000000000" pitchFamily="2" charset="2"/>
              <a:buChar char="§"/>
            </a:pPr>
            <a:r>
              <a:rPr lang="en-US" sz="2100" dirty="0" smtClean="0">
                <a:latin typeface="Century Gothic" panose="020B0502020202020204" pitchFamily="34" charset="0"/>
              </a:rPr>
              <a:t>Strategic </a:t>
            </a:r>
            <a:r>
              <a:rPr lang="en-US" sz="2100" dirty="0">
                <a:latin typeface="Century Gothic" panose="020B0502020202020204" pitchFamily="34" charset="0"/>
              </a:rPr>
              <a:t>Plan located here: </a:t>
            </a:r>
            <a:r>
              <a:rPr lang="en-US" sz="2100" dirty="0">
                <a:latin typeface="Century Gothic" panose="020B0502020202020204" pitchFamily="34" charset="0"/>
                <a:hlinkClick r:id="rId4"/>
              </a:rPr>
              <a:t>https://</a:t>
            </a:r>
            <a:r>
              <a:rPr lang="en-US" sz="2100" dirty="0" smtClean="0">
                <a:latin typeface="Century Gothic" panose="020B0502020202020204" pitchFamily="34" charset="0"/>
                <a:hlinkClick r:id="rId4"/>
              </a:rPr>
              <a:t>www.ihs.gov/sites/strategicplan/themes/responsive2017/display_objects/documents/IHS_Strategic_Plan_FY%202019-2023.pdf</a:t>
            </a:r>
            <a:endParaRPr lang="en-US" sz="2100" dirty="0" smtClean="0">
              <a:latin typeface="Century Gothic" panose="020B0502020202020204" pitchFamily="34" charset="0"/>
            </a:endParaRPr>
          </a:p>
          <a:p>
            <a:pPr lvl="2">
              <a:lnSpc>
                <a:spcPct val="120000"/>
              </a:lnSpc>
              <a:buFont typeface="Wingdings" panose="05000000000000000000" pitchFamily="2" charset="2"/>
              <a:buChar char="§"/>
            </a:pPr>
            <a:endParaRPr lang="en-US" sz="2100" dirty="0" smtClean="0">
              <a:latin typeface="Century Gothic" panose="020B0502020202020204" pitchFamily="34" charset="0"/>
            </a:endParaRPr>
          </a:p>
        </p:txBody>
      </p:sp>
      <p:sp>
        <p:nvSpPr>
          <p:cNvPr id="6" name="Title 1"/>
          <p:cNvSpPr txBox="1">
            <a:spLocks/>
          </p:cNvSpPr>
          <p:nvPr/>
        </p:nvSpPr>
        <p:spPr>
          <a:xfrm>
            <a:off x="903288" y="352957"/>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400" dirty="0" smtClean="0">
                <a:solidFill>
                  <a:schemeClr val="bg1">
                    <a:lumMod val="50000"/>
                  </a:schemeClr>
                </a:solidFill>
                <a:latin typeface="Century Gothic" panose="020B0502020202020204" pitchFamily="34" charset="0"/>
              </a:rPr>
              <a:t>Area Budget Instruction Deliverables</a:t>
            </a:r>
            <a:endParaRPr lang="en-US" sz="3400" dirty="0">
              <a:solidFill>
                <a:schemeClr val="bg1">
                  <a:lumMod val="50000"/>
                </a:schemeClr>
              </a:solidFill>
              <a:latin typeface="Century Gothic" panose="020B0502020202020204" pitchFamily="34" charset="0"/>
            </a:endParaRPr>
          </a:p>
          <a:p>
            <a:pPr algn="ctr"/>
            <a:r>
              <a:rPr lang="en-US" sz="3400" dirty="0" smtClean="0">
                <a:latin typeface="Century Gothic" panose="020B0502020202020204" pitchFamily="34" charset="0"/>
              </a:rPr>
              <a:t>Deliverable #2: Budget Justification Narrative</a:t>
            </a:r>
            <a:endParaRPr lang="en-US" sz="3400" dirty="0">
              <a:latin typeface="Century Gothic" panose="020B0502020202020204" pitchFamily="34" charset="0"/>
            </a:endParaRPr>
          </a:p>
        </p:txBody>
      </p:sp>
      <p:pic>
        <p:nvPicPr>
          <p:cNvPr id="8" name="Picture 7"/>
          <p:cNvPicPr>
            <a:picLocks noChangeAspect="1"/>
          </p:cNvPicPr>
          <p:nvPr/>
        </p:nvPicPr>
        <p:blipFill>
          <a:blip r:embed="rId5">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6">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76404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139700" y="1661625"/>
            <a:ext cx="11841696" cy="51698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100" dirty="0" smtClean="0">
                <a:latin typeface="Century Gothic" panose="020B0502020202020204" pitchFamily="34" charset="0"/>
              </a:rPr>
              <a:t>This is where each Area has the opportunity to highlight any hot issues (regardless if related to funding) that are unique to their area. </a:t>
            </a:r>
          </a:p>
          <a:p>
            <a:pPr>
              <a:buFont typeface="Wingdings" panose="05000000000000000000" pitchFamily="2" charset="2"/>
              <a:buChar char="§"/>
            </a:pPr>
            <a:r>
              <a:rPr lang="en-US" sz="2100" b="1" dirty="0" smtClean="0">
                <a:latin typeface="Century Gothic" panose="020B0502020202020204" pitchFamily="34" charset="0"/>
              </a:rPr>
              <a:t>Hot issues are limited to one page per issue; there is no limit on the number of hot issues an Area may submit.</a:t>
            </a:r>
          </a:p>
          <a:p>
            <a:pPr>
              <a:buFont typeface="Wingdings" panose="05000000000000000000" pitchFamily="2" charset="2"/>
              <a:buChar char="§"/>
            </a:pPr>
            <a:r>
              <a:rPr lang="en-US" sz="2100" b="1" dirty="0" smtClean="0">
                <a:latin typeface="Century Gothic" panose="020B0502020202020204" pitchFamily="34" charset="0"/>
              </a:rPr>
              <a:t>Format:</a:t>
            </a:r>
          </a:p>
          <a:p>
            <a:pPr lvl="1">
              <a:buFont typeface="Wingdings" panose="05000000000000000000" pitchFamily="2" charset="2"/>
              <a:buChar char="§"/>
            </a:pPr>
            <a:r>
              <a:rPr lang="en-US" sz="2100" b="1" dirty="0" smtClean="0">
                <a:latin typeface="Century Gothic" panose="020B0502020202020204" pitchFamily="34" charset="0"/>
              </a:rPr>
              <a:t>Issue: </a:t>
            </a:r>
            <a:r>
              <a:rPr lang="en-US" sz="2100" dirty="0" smtClean="0">
                <a:latin typeface="Century Gothic" panose="020B0502020202020204" pitchFamily="34" charset="0"/>
              </a:rPr>
              <a:t>Provide a brief description of issue</a:t>
            </a:r>
          </a:p>
          <a:p>
            <a:pPr lvl="1">
              <a:buFont typeface="Wingdings" panose="05000000000000000000" pitchFamily="2" charset="2"/>
              <a:buChar char="§"/>
            </a:pPr>
            <a:r>
              <a:rPr lang="en-US" sz="2100" b="1" dirty="0" smtClean="0">
                <a:latin typeface="Century Gothic" panose="020B0502020202020204" pitchFamily="34" charset="0"/>
              </a:rPr>
              <a:t>Background: </a:t>
            </a:r>
            <a:r>
              <a:rPr lang="en-US" sz="2100" dirty="0" smtClean="0">
                <a:latin typeface="Century Gothic" panose="020B0502020202020204" pitchFamily="34" charset="0"/>
              </a:rPr>
              <a:t>Include historical information or data that explains the issue in more detail </a:t>
            </a:r>
          </a:p>
          <a:p>
            <a:pPr lvl="1">
              <a:buFont typeface="Wingdings" panose="05000000000000000000" pitchFamily="2" charset="2"/>
              <a:buChar char="§"/>
            </a:pPr>
            <a:r>
              <a:rPr lang="en-US" sz="2100" b="1" dirty="0" smtClean="0">
                <a:latin typeface="Century Gothic" panose="020B0502020202020204" pitchFamily="34" charset="0"/>
              </a:rPr>
              <a:t>Recommendation: </a:t>
            </a:r>
            <a:r>
              <a:rPr lang="en-US" sz="2100" dirty="0" smtClean="0">
                <a:latin typeface="Century Gothic" panose="020B0502020202020204" pitchFamily="34" charset="0"/>
              </a:rPr>
              <a:t>Link to a recommended budget recommendation or provide action that needs to be taken to address the issue</a:t>
            </a:r>
          </a:p>
          <a:p>
            <a:pPr>
              <a:buFont typeface="Wingdings" panose="05000000000000000000" pitchFamily="2" charset="2"/>
              <a:buChar char="§"/>
            </a:pPr>
            <a:r>
              <a:rPr lang="en-US" sz="2100" dirty="0" smtClean="0">
                <a:latin typeface="Century Gothic" panose="020B0502020202020204" pitchFamily="34" charset="0"/>
              </a:rPr>
              <a:t>Hot Issues that are submitted are included in the National Tribal Budget Formulation Testimony booklet that is presented to HHS in addition to the National Tribal Budget Recommendation. </a:t>
            </a:r>
            <a:endParaRPr lang="en-US" sz="2100" dirty="0">
              <a:latin typeface="Century Gothic" panose="020B0502020202020204" pitchFamily="34" charset="0"/>
            </a:endParaRPr>
          </a:p>
          <a:p>
            <a:pPr>
              <a:buFont typeface="Wingdings" panose="05000000000000000000" pitchFamily="2" charset="2"/>
              <a:buChar char="§"/>
            </a:pPr>
            <a:endParaRPr lang="en-US" sz="2300" b="1" dirty="0" smtClean="0">
              <a:latin typeface="Century Gothic" panose="020B0502020202020204" pitchFamily="34" charset="0"/>
            </a:endParaRPr>
          </a:p>
        </p:txBody>
      </p:sp>
      <p:sp>
        <p:nvSpPr>
          <p:cNvPr id="6" name="Title 1"/>
          <p:cNvSpPr txBox="1">
            <a:spLocks/>
          </p:cNvSpPr>
          <p:nvPr/>
        </p:nvSpPr>
        <p:spPr>
          <a:xfrm>
            <a:off x="903288" y="352957"/>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400" dirty="0" smtClean="0">
                <a:solidFill>
                  <a:schemeClr val="bg1">
                    <a:lumMod val="50000"/>
                  </a:schemeClr>
                </a:solidFill>
                <a:latin typeface="Century Gothic" panose="020B0502020202020204" pitchFamily="34" charset="0"/>
              </a:rPr>
              <a:t>Area Budget Instruction Deliverables</a:t>
            </a:r>
            <a:endParaRPr lang="en-US" sz="3400" dirty="0">
              <a:solidFill>
                <a:schemeClr val="bg1">
                  <a:lumMod val="50000"/>
                </a:schemeClr>
              </a:solidFill>
              <a:latin typeface="Century Gothic" panose="020B0502020202020204" pitchFamily="34" charset="0"/>
            </a:endParaRPr>
          </a:p>
          <a:p>
            <a:pPr algn="ctr"/>
            <a:r>
              <a:rPr lang="en-US" sz="3400" dirty="0" smtClean="0">
                <a:latin typeface="Century Gothic" panose="020B0502020202020204" pitchFamily="34" charset="0"/>
              </a:rPr>
              <a:t>Deliverable #3: Hot Issues</a:t>
            </a:r>
            <a:endParaRPr lang="en-US" sz="3400" dirty="0">
              <a:latin typeface="Century Gothic" panose="020B0502020202020204" pitchFamily="34" charset="0"/>
            </a:endParaRP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248588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221673" y="1546837"/>
            <a:ext cx="11970327" cy="516987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None/>
            </a:pPr>
            <a:r>
              <a:rPr lang="en-US" sz="2300" dirty="0" smtClean="0">
                <a:latin typeface="Century Gothic" panose="020B0502020202020204" pitchFamily="34" charset="0"/>
              </a:rPr>
              <a:t>The contact information of two </a:t>
            </a:r>
            <a:r>
              <a:rPr lang="en-US" sz="2300" dirty="0">
                <a:latin typeface="Century Gothic" panose="020B0502020202020204" pitchFamily="34" charset="0"/>
              </a:rPr>
              <a:t>Tribal representatives along with technical members </a:t>
            </a:r>
            <a:r>
              <a:rPr lang="en-US" sz="2300" dirty="0" smtClean="0">
                <a:latin typeface="Century Gothic" panose="020B0502020202020204" pitchFamily="34" charset="0"/>
              </a:rPr>
              <a:t>that are </a:t>
            </a:r>
            <a:r>
              <a:rPr lang="en-US" sz="2300" dirty="0">
                <a:latin typeface="Century Gothic" panose="020B0502020202020204" pitchFamily="34" charset="0"/>
              </a:rPr>
              <a:t>chosen at the Area Budget Consultation </a:t>
            </a:r>
            <a:r>
              <a:rPr lang="en-US" sz="2300" dirty="0" smtClean="0">
                <a:latin typeface="Century Gothic" panose="020B0502020202020204" pitchFamily="34" charset="0"/>
              </a:rPr>
              <a:t>Sessions are sent. </a:t>
            </a:r>
            <a:endParaRPr lang="en-US" sz="2300" dirty="0">
              <a:latin typeface="Century Gothic" panose="020B0502020202020204" pitchFamily="34" charset="0"/>
            </a:endParaRPr>
          </a:p>
          <a:p>
            <a:pPr marL="0" indent="0">
              <a:buNone/>
            </a:pPr>
            <a:r>
              <a:rPr lang="en-US" sz="2300" b="1" dirty="0">
                <a:latin typeface="Century Gothic" panose="020B0502020202020204" pitchFamily="34" charset="0"/>
              </a:rPr>
              <a:t>Tribal Representatives must be an elected or appointed Tribal official or a representative of a tribal official with a letter stating their appointment by the tribe. </a:t>
            </a:r>
            <a:endParaRPr lang="en-US" sz="2300" dirty="0">
              <a:latin typeface="Century Gothic" panose="020B0502020202020204" pitchFamily="34" charset="0"/>
            </a:endParaRPr>
          </a:p>
          <a:p>
            <a:pPr>
              <a:buFont typeface="Wingdings" panose="05000000000000000000" pitchFamily="2" charset="2"/>
              <a:buChar char="§"/>
            </a:pPr>
            <a:r>
              <a:rPr lang="en-US" sz="2300" b="1" dirty="0">
                <a:latin typeface="Century Gothic" panose="020B0502020202020204" pitchFamily="34" charset="0"/>
              </a:rPr>
              <a:t>Tribal Representative Roles and Responsibilities: </a:t>
            </a:r>
          </a:p>
          <a:p>
            <a:pPr lvl="1">
              <a:buFont typeface="Wingdings" panose="05000000000000000000" pitchFamily="2" charset="2"/>
              <a:buChar char="§"/>
            </a:pPr>
            <a:r>
              <a:rPr lang="en-US" sz="2300" dirty="0">
                <a:latin typeface="Century Gothic" panose="020B0502020202020204" pitchFamily="34" charset="0"/>
              </a:rPr>
              <a:t>Must be in communication with the IHS Area office prior to the National Tribal budget work session to review the National budget roll up  and discuss how their area recommendations fit within the consolidated document. </a:t>
            </a:r>
          </a:p>
          <a:p>
            <a:pPr lvl="1">
              <a:buFont typeface="Wingdings" panose="05000000000000000000" pitchFamily="2" charset="2"/>
              <a:buChar char="§"/>
            </a:pPr>
            <a:r>
              <a:rPr lang="en-US" sz="2300" dirty="0">
                <a:latin typeface="Century Gothic" panose="020B0502020202020204" pitchFamily="34" charset="0"/>
              </a:rPr>
              <a:t>Attend the National Tribal budget work session prepared to discuss/justify funding recommendations and be knowledgeable about health challenges in their area </a:t>
            </a:r>
          </a:p>
          <a:p>
            <a:pPr lvl="1">
              <a:buFont typeface="Wingdings" panose="05000000000000000000" pitchFamily="2" charset="2"/>
              <a:buChar char="§"/>
            </a:pPr>
            <a:r>
              <a:rPr lang="en-US" sz="2300" dirty="0">
                <a:latin typeface="Century Gothic" panose="020B0502020202020204" pitchFamily="34" charset="0"/>
              </a:rPr>
              <a:t>Have the authority to negotiate specific budget lines on behalf of the tribes in their area so the workgroup can achieve an inclusive recommendation in a timely manner.</a:t>
            </a:r>
          </a:p>
          <a:p>
            <a:pPr lvl="1">
              <a:buFont typeface="Wingdings" panose="05000000000000000000" pitchFamily="2" charset="2"/>
              <a:buChar char="§"/>
            </a:pPr>
            <a:r>
              <a:rPr lang="en-US" sz="2300" dirty="0">
                <a:latin typeface="Century Gothic" panose="020B0502020202020204" pitchFamily="34" charset="0"/>
              </a:rPr>
              <a:t>One representative must attend the Evaluation/Planning Meeting.</a:t>
            </a:r>
          </a:p>
          <a:p>
            <a:pPr>
              <a:buFont typeface="Wingdings" panose="05000000000000000000" pitchFamily="2" charset="2"/>
              <a:buChar char="§"/>
            </a:pPr>
            <a:r>
              <a:rPr lang="en-US" sz="2300" b="1" dirty="0">
                <a:latin typeface="Century Gothic" panose="020B0502020202020204" pitchFamily="34" charset="0"/>
              </a:rPr>
              <a:t>Technical support team </a:t>
            </a:r>
            <a:r>
              <a:rPr lang="en-US" sz="2300" dirty="0">
                <a:latin typeface="Century Gothic" panose="020B0502020202020204" pitchFamily="34" charset="0"/>
              </a:rPr>
              <a:t>must prepare Area representatives for the National budget work session by explaining materials, checking materials for accuracy and providing information about the budget formulation process. </a:t>
            </a:r>
          </a:p>
          <a:p>
            <a:pPr marL="0" indent="0">
              <a:buNone/>
            </a:pPr>
            <a:endParaRPr lang="en-US" sz="2300" b="1" dirty="0" smtClean="0">
              <a:latin typeface="Century Gothic" panose="020B0502020202020204" pitchFamily="34" charset="0"/>
            </a:endParaRPr>
          </a:p>
        </p:txBody>
      </p:sp>
      <p:sp>
        <p:nvSpPr>
          <p:cNvPr id="6" name="Title 1"/>
          <p:cNvSpPr txBox="1">
            <a:spLocks/>
          </p:cNvSpPr>
          <p:nvPr/>
        </p:nvSpPr>
        <p:spPr>
          <a:xfrm>
            <a:off x="903288" y="352957"/>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400" dirty="0" smtClean="0">
                <a:solidFill>
                  <a:schemeClr val="bg1">
                    <a:lumMod val="50000"/>
                  </a:schemeClr>
                </a:solidFill>
                <a:latin typeface="Century Gothic" panose="020B0502020202020204" pitchFamily="34" charset="0"/>
              </a:rPr>
              <a:t>Area Budget Instruction Deliverables</a:t>
            </a:r>
            <a:endParaRPr lang="en-US" sz="3400" dirty="0">
              <a:solidFill>
                <a:schemeClr val="bg1">
                  <a:lumMod val="50000"/>
                </a:schemeClr>
              </a:solidFill>
              <a:latin typeface="Century Gothic" panose="020B0502020202020204" pitchFamily="34" charset="0"/>
            </a:endParaRPr>
          </a:p>
          <a:p>
            <a:pPr algn="ctr"/>
            <a:r>
              <a:rPr lang="en-US" sz="3400" dirty="0" smtClean="0">
                <a:latin typeface="Century Gothic" panose="020B0502020202020204" pitchFamily="34" charset="0"/>
              </a:rPr>
              <a:t>Deliverable #4: Area Tribal Representatives</a:t>
            </a:r>
            <a:endParaRPr lang="en-US" sz="3400" dirty="0">
              <a:latin typeface="Century Gothic" panose="020B0502020202020204" pitchFamily="34" charset="0"/>
            </a:endParaRP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98194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110153"/>
            <a:ext cx="9601200" cy="1142385"/>
          </a:xfrm>
        </p:spPr>
        <p:txBody>
          <a:bodyPr>
            <a:normAutofit/>
          </a:bodyPr>
          <a:lstStyle/>
          <a:p>
            <a:pPr algn="ctr"/>
            <a:r>
              <a:rPr lang="en-US" sz="4000" dirty="0" smtClean="0">
                <a:latin typeface="Century Gothic" panose="020B0502020202020204" pitchFamily="34" charset="0"/>
              </a:rPr>
              <a:t>Overview </a:t>
            </a:r>
            <a:endParaRPr lang="en-US" sz="4000" dirty="0">
              <a:latin typeface="Century Gothic" panose="020B0502020202020204" pitchFamily="34" charset="0"/>
            </a:endParaRPr>
          </a:p>
        </p:txBody>
      </p:sp>
      <p:sp>
        <p:nvSpPr>
          <p:cNvPr id="3" name="Content Placeholder 2"/>
          <p:cNvSpPr>
            <a:spLocks noGrp="1"/>
          </p:cNvSpPr>
          <p:nvPr>
            <p:ph idx="1"/>
          </p:nvPr>
        </p:nvSpPr>
        <p:spPr>
          <a:xfrm>
            <a:off x="492369" y="1441939"/>
            <a:ext cx="11429999" cy="4818184"/>
          </a:xfrm>
        </p:spPr>
        <p:txBody>
          <a:bodyPr>
            <a:normAutofit/>
          </a:bodyPr>
          <a:lstStyle/>
          <a:p>
            <a:pPr marL="0" indent="0">
              <a:buNone/>
            </a:pPr>
            <a:r>
              <a:rPr lang="en-US" sz="2400" dirty="0" smtClean="0">
                <a:latin typeface="Century Gothic" panose="020B0502020202020204" pitchFamily="34" charset="0"/>
              </a:rPr>
              <a:t>The annual budget request of the Indian Health Service is the result of the budget formulation and consultation process that involves </a:t>
            </a:r>
            <a:r>
              <a:rPr lang="en-US" sz="2400" b="1" dirty="0" smtClean="0">
                <a:latin typeface="Century Gothic" panose="020B0502020202020204" pitchFamily="34" charset="0"/>
              </a:rPr>
              <a:t>IHS, Tribal and Urban Indian Health programs. </a:t>
            </a:r>
          </a:p>
          <a:p>
            <a:r>
              <a:rPr lang="en-US" sz="2400" dirty="0" smtClean="0">
                <a:latin typeface="Century Gothic" panose="020B0502020202020204" pitchFamily="34" charset="0"/>
              </a:rPr>
              <a:t>IHS </a:t>
            </a:r>
            <a:r>
              <a:rPr lang="en-US" sz="2400" dirty="0">
                <a:latin typeface="Century Gothic" panose="020B0502020202020204" pitchFamily="34" charset="0"/>
              </a:rPr>
              <a:t>Areas should actively solicit the participation of </a:t>
            </a:r>
            <a:r>
              <a:rPr lang="en-US" sz="2400" dirty="0" smtClean="0">
                <a:latin typeface="Century Gothic" panose="020B0502020202020204" pitchFamily="34" charset="0"/>
              </a:rPr>
              <a:t>Tribes, Tribal </a:t>
            </a:r>
            <a:r>
              <a:rPr lang="en-US" sz="2400" dirty="0">
                <a:latin typeface="Century Gothic" panose="020B0502020202020204" pitchFamily="34" charset="0"/>
              </a:rPr>
              <a:t>organizations, and Urban Indian Organizations in seeking input into the Area Budget Formulation activities. </a:t>
            </a:r>
            <a:endParaRPr lang="en-US" sz="2400" dirty="0" smtClean="0">
              <a:latin typeface="Century Gothic" panose="020B0502020202020204" pitchFamily="34" charset="0"/>
            </a:endParaRPr>
          </a:p>
          <a:p>
            <a:r>
              <a:rPr lang="en-US" sz="2400" dirty="0" smtClean="0">
                <a:latin typeface="Century Gothic" panose="020B0502020202020204" pitchFamily="34" charset="0"/>
              </a:rPr>
              <a:t>Tribal Priorities identified in the consultation process are instrumental in creating the annual IHS budget justifications. </a:t>
            </a:r>
          </a:p>
          <a:p>
            <a:pPr marL="0" indent="0">
              <a:buNone/>
            </a:pPr>
            <a:endParaRPr lang="en-US" sz="2400" dirty="0">
              <a:latin typeface="Century Gothic" panose="020B0502020202020204" pitchFamily="34" charset="0"/>
            </a:endParaRPr>
          </a:p>
          <a:p>
            <a:pPr marL="0" indent="0">
              <a:buNone/>
            </a:pPr>
            <a:r>
              <a:rPr lang="en-US" sz="2400" dirty="0" smtClean="0">
                <a:latin typeface="Century Gothic" panose="020B0502020202020204" pitchFamily="34" charset="0"/>
              </a:rPr>
              <a:t>IHS Tribal </a:t>
            </a:r>
            <a:r>
              <a:rPr lang="en-US" sz="2400" dirty="0">
                <a:latin typeface="Century Gothic" panose="020B0502020202020204" pitchFamily="34" charset="0"/>
              </a:rPr>
              <a:t>Consultation Policy: </a:t>
            </a:r>
            <a:r>
              <a:rPr lang="en-US" sz="2400" dirty="0">
                <a:solidFill>
                  <a:srgbClr val="1B12D8"/>
                </a:solidFill>
                <a:latin typeface="Century Gothic" panose="020B0502020202020204" pitchFamily="34" charset="0"/>
                <a:hlinkClick r:id="rId3"/>
              </a:rPr>
              <a:t>https://www.ihs.gov/IHM/circulars/2006/tribal-consultation-policy/#</a:t>
            </a:r>
            <a:r>
              <a:rPr lang="en-US" sz="2400" dirty="0" smtClean="0">
                <a:solidFill>
                  <a:srgbClr val="1B12D8"/>
                </a:solidFill>
                <a:latin typeface="Century Gothic" panose="020B0502020202020204" pitchFamily="34" charset="0"/>
                <a:hlinkClick r:id="rId3"/>
              </a:rPr>
              <a:t>12</a:t>
            </a:r>
            <a:endParaRPr lang="en-US" sz="2400" dirty="0" smtClean="0">
              <a:solidFill>
                <a:srgbClr val="1B12D8"/>
              </a:solidFill>
              <a:latin typeface="Century Gothic" panose="020B0502020202020204" pitchFamily="34" charset="0"/>
            </a:endParaRPr>
          </a:p>
          <a:p>
            <a:endParaRPr lang="en-US" dirty="0" smtClean="0">
              <a:latin typeface="Century Gothic" panose="020B0502020202020204" pitchFamily="34" charset="0"/>
            </a:endParaRPr>
          </a:p>
          <a:p>
            <a:pPr marL="0" indent="0">
              <a:buNone/>
            </a:pPr>
            <a:endParaRPr lang="en-US" dirty="0" smtClean="0">
              <a:latin typeface="Century Gothic" panose="020B0502020202020204" pitchFamily="34" charset="0"/>
            </a:endParaRPr>
          </a:p>
          <a:p>
            <a:pPr marL="0" indent="0">
              <a:buNone/>
            </a:pPr>
            <a:endParaRPr lang="en-US" dirty="0" smtClean="0">
              <a:latin typeface="Century Gothic" panose="020B0502020202020204" pitchFamily="34" charset="0"/>
            </a:endParaRPr>
          </a:p>
          <a:p>
            <a:pPr marL="0" indent="0">
              <a:buNone/>
            </a:pPr>
            <a:endParaRPr lang="en-US" dirty="0" smtClean="0">
              <a:latin typeface="Century Gothic" panose="020B0502020202020204" pitchFamily="34" charset="0"/>
            </a:endParaRPr>
          </a:p>
          <a:p>
            <a:pPr marL="0" indent="0">
              <a:buNone/>
            </a:pPr>
            <a:endParaRPr lang="en-US" dirty="0" smtClean="0">
              <a:latin typeface="Century Gothic" panose="020B0502020202020204" pitchFamily="34" charset="0"/>
            </a:endParaRPr>
          </a:p>
          <a:p>
            <a:pPr>
              <a:buFont typeface="Arial" panose="020B0604020202020204" pitchFamily="34" charset="0"/>
              <a:buChar char="•"/>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4">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5" name="Picture 4"/>
          <p:cNvPicPr>
            <a:picLocks noChangeAspect="1"/>
          </p:cNvPicPr>
          <p:nvPr/>
        </p:nvPicPr>
        <p:blipFill>
          <a:blip r:embed="rId5">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903288" y="1776413"/>
            <a:ext cx="11288712" cy="4940300"/>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221673" y="1590981"/>
            <a:ext cx="11792527" cy="531116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200" dirty="0" smtClean="0">
                <a:latin typeface="Century Gothic" panose="020B0502020202020204" pitchFamily="34" charset="0"/>
              </a:rPr>
              <a:t>This is a presentation that summarizes your Area’s budget priorities and hot issues. </a:t>
            </a:r>
          </a:p>
          <a:p>
            <a:pPr>
              <a:buFont typeface="Wingdings" panose="05000000000000000000" pitchFamily="2" charset="2"/>
              <a:buChar char="§"/>
            </a:pPr>
            <a:r>
              <a:rPr lang="en-US" sz="2200" b="1" dirty="0" smtClean="0">
                <a:latin typeface="Century Gothic" panose="020B0502020202020204" pitchFamily="34" charset="0"/>
              </a:rPr>
              <a:t>The workgroup decided that there will be no limit on the number of slides &amp; Tribal Organizations should provide input on budget recommendations at the Area budget consultation sessions and not in separate presentations at the work session.</a:t>
            </a:r>
          </a:p>
          <a:p>
            <a:pPr lvl="1">
              <a:buFont typeface="Wingdings" panose="05000000000000000000" pitchFamily="2" charset="2"/>
              <a:buChar char="§"/>
            </a:pPr>
            <a:r>
              <a:rPr lang="en-US" sz="2200" dirty="0" smtClean="0">
                <a:latin typeface="Century Gothic" panose="020B0502020202020204" pitchFamily="34" charset="0"/>
              </a:rPr>
              <a:t>There will be webinars held for each Area to present their </a:t>
            </a:r>
            <a:r>
              <a:rPr lang="en-US" sz="2200" dirty="0" smtClean="0">
                <a:latin typeface="Century Gothic" panose="020B0502020202020204" pitchFamily="34" charset="0"/>
              </a:rPr>
              <a:t>report </a:t>
            </a:r>
            <a:r>
              <a:rPr lang="en-US" sz="2200" dirty="0" smtClean="0">
                <a:latin typeface="Century Gothic" panose="020B0502020202020204" pitchFamily="34" charset="0"/>
              </a:rPr>
              <a:t>to a larger audience before the </a:t>
            </a:r>
            <a:r>
              <a:rPr lang="en-US" sz="2200" dirty="0" smtClean="0">
                <a:latin typeface="Century Gothic" panose="020B0502020202020204" pitchFamily="34" charset="0"/>
              </a:rPr>
              <a:t>National Tribal </a:t>
            </a:r>
            <a:r>
              <a:rPr lang="en-US" sz="2200" dirty="0" smtClean="0">
                <a:latin typeface="Century Gothic" panose="020B0502020202020204" pitchFamily="34" charset="0"/>
              </a:rPr>
              <a:t>Budget Work session; </a:t>
            </a:r>
            <a:r>
              <a:rPr lang="en-US" sz="2200" b="1" dirty="0" smtClean="0">
                <a:latin typeface="Century Gothic" panose="020B0502020202020204" pitchFamily="34" charset="0"/>
              </a:rPr>
              <a:t>Time limit will be 15 min. </a:t>
            </a:r>
          </a:p>
          <a:p>
            <a:pPr lvl="1">
              <a:buFont typeface="Wingdings" panose="05000000000000000000" pitchFamily="2" charset="2"/>
              <a:buChar char="§"/>
            </a:pPr>
            <a:r>
              <a:rPr lang="en-US" sz="2200" dirty="0" smtClean="0">
                <a:latin typeface="Century Gothic" panose="020B0502020202020204" pitchFamily="34" charset="0"/>
              </a:rPr>
              <a:t>Representatives will also have the opportunity to present during the National </a:t>
            </a:r>
            <a:r>
              <a:rPr lang="en-US" sz="2200" dirty="0" smtClean="0">
                <a:latin typeface="Century Gothic" panose="020B0502020202020204" pitchFamily="34" charset="0"/>
              </a:rPr>
              <a:t>Tribal Budget </a:t>
            </a:r>
            <a:r>
              <a:rPr lang="en-US" sz="2200" dirty="0" smtClean="0">
                <a:latin typeface="Century Gothic" panose="020B0502020202020204" pitchFamily="34" charset="0"/>
              </a:rPr>
              <a:t>Work session;</a:t>
            </a:r>
            <a:r>
              <a:rPr lang="en-US" sz="2200" b="1" dirty="0" smtClean="0">
                <a:latin typeface="Century Gothic" panose="020B0502020202020204" pitchFamily="34" charset="0"/>
              </a:rPr>
              <a:t> Time Limit 5 min.</a:t>
            </a:r>
          </a:p>
          <a:p>
            <a:pPr>
              <a:buFont typeface="Wingdings" panose="05000000000000000000" pitchFamily="2" charset="2"/>
              <a:buChar char="§"/>
            </a:pPr>
            <a:r>
              <a:rPr lang="en-US" sz="2200" b="1" dirty="0" smtClean="0">
                <a:latin typeface="Century Gothic" panose="020B0502020202020204" pitchFamily="34" charset="0"/>
              </a:rPr>
              <a:t>Optional template:</a:t>
            </a:r>
          </a:p>
          <a:p>
            <a:pPr lvl="1">
              <a:buFont typeface="Wingdings" panose="05000000000000000000" pitchFamily="2" charset="2"/>
              <a:buChar char="§"/>
            </a:pPr>
            <a:r>
              <a:rPr lang="en-US" sz="2200" b="1" dirty="0" smtClean="0">
                <a:latin typeface="Century Gothic" panose="020B0502020202020204" pitchFamily="34" charset="0"/>
              </a:rPr>
              <a:t>Summary of Service area and demographic information</a:t>
            </a:r>
          </a:p>
          <a:p>
            <a:pPr lvl="1">
              <a:buFont typeface="Wingdings" panose="05000000000000000000" pitchFamily="2" charset="2"/>
              <a:buChar char="§"/>
            </a:pPr>
            <a:r>
              <a:rPr lang="en-US" sz="2200" b="1" dirty="0" smtClean="0">
                <a:latin typeface="Century Gothic" panose="020B0502020202020204" pitchFamily="34" charset="0"/>
              </a:rPr>
              <a:t>Summary of Funding/Health priorities</a:t>
            </a:r>
          </a:p>
          <a:p>
            <a:pPr lvl="1">
              <a:buFont typeface="Wingdings" panose="05000000000000000000" pitchFamily="2" charset="2"/>
              <a:buChar char="§"/>
            </a:pPr>
            <a:r>
              <a:rPr lang="en-US" sz="2200" b="1" dirty="0" smtClean="0">
                <a:latin typeface="Century Gothic" panose="020B0502020202020204" pitchFamily="34" charset="0"/>
              </a:rPr>
              <a:t>Summary of Area Hot topics</a:t>
            </a:r>
          </a:p>
          <a:p>
            <a:pPr lvl="1">
              <a:buFont typeface="Wingdings" panose="05000000000000000000" pitchFamily="2" charset="2"/>
              <a:buChar char="§"/>
            </a:pPr>
            <a:r>
              <a:rPr lang="en-US" sz="2200" b="1" dirty="0" smtClean="0">
                <a:latin typeface="Century Gothic" panose="020B0502020202020204" pitchFamily="34" charset="0"/>
              </a:rPr>
              <a:t>Success stories</a:t>
            </a:r>
          </a:p>
          <a:p>
            <a:pPr>
              <a:lnSpc>
                <a:spcPct val="120000"/>
              </a:lnSpc>
              <a:buFont typeface="Wingdings" panose="05000000000000000000" pitchFamily="2" charset="2"/>
              <a:buChar char="§"/>
            </a:pPr>
            <a:r>
              <a:rPr lang="en-US" sz="2300" b="1" dirty="0" smtClean="0">
                <a:latin typeface="Century Gothic" panose="020B0502020202020204" pitchFamily="34" charset="0"/>
              </a:rPr>
              <a:t>You can find previous years Area reports on the </a:t>
            </a:r>
            <a:r>
              <a:rPr lang="en-US" sz="2300" b="1" dirty="0">
                <a:latin typeface="Century Gothic" panose="020B0502020202020204" pitchFamily="34" charset="0"/>
              </a:rPr>
              <a:t>IHS website: </a:t>
            </a:r>
            <a:r>
              <a:rPr lang="en-US" sz="2300" dirty="0">
                <a:latin typeface="Century Gothic" panose="020B0502020202020204" pitchFamily="34" charset="0"/>
                <a:hlinkClick r:id="rId3"/>
              </a:rPr>
              <a:t>https://www.ihs.gov/budgetformulation/meetings/area-tribal-budget-recommendations</a:t>
            </a:r>
            <a:r>
              <a:rPr lang="en-US" sz="2300" dirty="0" smtClean="0">
                <a:latin typeface="Century Gothic" panose="020B0502020202020204" pitchFamily="34" charset="0"/>
                <a:hlinkClick r:id="rId3"/>
              </a:rPr>
              <a:t>/</a:t>
            </a:r>
            <a:endParaRPr lang="en-US" sz="2300" dirty="0" smtClean="0">
              <a:latin typeface="Century Gothic" panose="020B0502020202020204" pitchFamily="34" charset="0"/>
            </a:endParaRPr>
          </a:p>
        </p:txBody>
      </p:sp>
      <p:sp>
        <p:nvSpPr>
          <p:cNvPr id="6" name="Title 1"/>
          <p:cNvSpPr txBox="1">
            <a:spLocks/>
          </p:cNvSpPr>
          <p:nvPr/>
        </p:nvSpPr>
        <p:spPr>
          <a:xfrm>
            <a:off x="903288" y="352957"/>
            <a:ext cx="10185890" cy="991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400" dirty="0" smtClean="0">
                <a:solidFill>
                  <a:schemeClr val="bg1">
                    <a:lumMod val="50000"/>
                  </a:schemeClr>
                </a:solidFill>
                <a:latin typeface="Century Gothic" panose="020B0502020202020204" pitchFamily="34" charset="0"/>
              </a:rPr>
              <a:t>Area Budget Instruction Deliverables</a:t>
            </a:r>
            <a:endParaRPr lang="en-US" sz="3400" dirty="0">
              <a:solidFill>
                <a:schemeClr val="bg1">
                  <a:lumMod val="50000"/>
                </a:schemeClr>
              </a:solidFill>
              <a:latin typeface="Century Gothic" panose="020B0502020202020204" pitchFamily="34" charset="0"/>
            </a:endParaRPr>
          </a:p>
          <a:p>
            <a:pPr algn="ctr"/>
            <a:r>
              <a:rPr lang="en-US" sz="3400" dirty="0" smtClean="0">
                <a:latin typeface="Century Gothic" panose="020B0502020202020204" pitchFamily="34" charset="0"/>
              </a:rPr>
              <a:t>Deliverable #5: Area Report Presentations</a:t>
            </a:r>
            <a:endParaRPr lang="en-US" sz="3400" dirty="0">
              <a:latin typeface="Century Gothic" panose="020B0502020202020204" pitchFamily="34" charset="0"/>
            </a:endParaRPr>
          </a:p>
        </p:txBody>
      </p:sp>
      <p:pic>
        <p:nvPicPr>
          <p:cNvPr id="8" name="Picture 7"/>
          <p:cNvPicPr>
            <a:picLocks noChangeAspect="1"/>
          </p:cNvPicPr>
          <p:nvPr/>
        </p:nvPicPr>
        <p:blipFill>
          <a:blip r:embed="rId4">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9" name="Picture 8"/>
          <p:cNvPicPr>
            <a:picLocks noChangeAspect="1"/>
          </p:cNvPicPr>
          <p:nvPr/>
        </p:nvPicPr>
        <p:blipFill>
          <a:blip r:embed="rId5">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911744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3288" y="313639"/>
            <a:ext cx="10185890" cy="74560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400" dirty="0" smtClean="0">
                <a:latin typeface="Century Gothic" panose="020B0502020202020204" pitchFamily="34" charset="0"/>
              </a:rPr>
              <a:t>Have Questions?</a:t>
            </a:r>
            <a:endParaRPr lang="en-US" sz="3400" dirty="0">
              <a:latin typeface="Century Gothic" panose="020B0502020202020204" pitchFamily="34" charset="0"/>
            </a:endParaRPr>
          </a:p>
        </p:txBody>
      </p:sp>
      <p:sp>
        <p:nvSpPr>
          <p:cNvPr id="8" name="Content Placeholder 6"/>
          <p:cNvSpPr txBox="1">
            <a:spLocks/>
          </p:cNvSpPr>
          <p:nvPr/>
        </p:nvSpPr>
        <p:spPr>
          <a:xfrm>
            <a:off x="453506" y="1342802"/>
            <a:ext cx="11405061" cy="51698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None/>
            </a:pPr>
            <a:r>
              <a:rPr lang="en-US" sz="2300" dirty="0" smtClean="0">
                <a:latin typeface="Century Gothic" panose="020B0502020202020204" pitchFamily="34" charset="0"/>
              </a:rPr>
              <a:t>Webinars going over the information in this presentation will be held during September – November. Every webinar will be going over the same information.  </a:t>
            </a:r>
          </a:p>
          <a:p>
            <a:pPr marL="0" indent="0">
              <a:buNone/>
            </a:pPr>
            <a:r>
              <a:rPr lang="en-US" sz="2300" b="1" dirty="0" smtClean="0">
                <a:latin typeface="Century Gothic" panose="020B0502020202020204" pitchFamily="34" charset="0"/>
              </a:rPr>
              <a:t>Please see/subscribe to the IHS Event calendar </a:t>
            </a:r>
            <a:r>
              <a:rPr lang="en-US" sz="2300" b="1" dirty="0">
                <a:latin typeface="Century Gothic" panose="020B0502020202020204" pitchFamily="34" charset="0"/>
              </a:rPr>
              <a:t>for </a:t>
            </a:r>
            <a:r>
              <a:rPr lang="en-US" sz="2300" b="1" dirty="0" smtClean="0">
                <a:latin typeface="Century Gothic" panose="020B0502020202020204" pitchFamily="34" charset="0"/>
              </a:rPr>
              <a:t>webinar details</a:t>
            </a:r>
            <a:r>
              <a:rPr lang="en-US" sz="2300" b="1" dirty="0">
                <a:latin typeface="Century Gothic" panose="020B0502020202020204" pitchFamily="34" charset="0"/>
              </a:rPr>
              <a:t>: </a:t>
            </a:r>
            <a:r>
              <a:rPr lang="en-US" sz="2300" b="1" dirty="0">
                <a:latin typeface="Century Gothic" panose="020B0502020202020204" pitchFamily="34" charset="0"/>
                <a:hlinkClick r:id="rId3"/>
              </a:rPr>
              <a:t>https://www.ihs.gov/ihscalendar</a:t>
            </a:r>
            <a:r>
              <a:rPr lang="en-US" sz="2300" b="1" dirty="0" smtClean="0">
                <a:latin typeface="Century Gothic" panose="020B0502020202020204" pitchFamily="34" charset="0"/>
                <a:hlinkClick r:id="rId3"/>
              </a:rPr>
              <a:t>/</a:t>
            </a:r>
            <a:endParaRPr lang="en-US" sz="2300" dirty="0" smtClean="0">
              <a:latin typeface="Century Gothic" panose="020B0502020202020204" pitchFamily="34" charset="0"/>
            </a:endParaRPr>
          </a:p>
          <a:p>
            <a:pPr>
              <a:buFont typeface="Wingdings" panose="05000000000000000000" pitchFamily="2" charset="2"/>
              <a:buChar char="§"/>
            </a:pPr>
            <a:r>
              <a:rPr lang="en-US" sz="2300" b="1" dirty="0" smtClean="0">
                <a:latin typeface="Century Gothic" panose="020B0502020202020204" pitchFamily="34" charset="0"/>
              </a:rPr>
              <a:t>Webinar Dates: </a:t>
            </a:r>
            <a:r>
              <a:rPr lang="en-US" sz="2300" dirty="0" smtClean="0">
                <a:latin typeface="Century Gothic" panose="020B0502020202020204" pitchFamily="34" charset="0"/>
              </a:rPr>
              <a:t>September 26, 2019, October 21, 2019 &amp; November 13, 2019.</a:t>
            </a:r>
          </a:p>
          <a:p>
            <a:pPr>
              <a:buFont typeface="Wingdings" panose="05000000000000000000" pitchFamily="2" charset="2"/>
              <a:buChar char="§"/>
            </a:pPr>
            <a:r>
              <a:rPr lang="en-US" sz="2300" dirty="0" smtClean="0">
                <a:latin typeface="Century Gothic" panose="020B0502020202020204" pitchFamily="34" charset="0"/>
              </a:rPr>
              <a:t>If you have further questions, please contact:</a:t>
            </a:r>
          </a:p>
          <a:p>
            <a:pPr lvl="1">
              <a:buFont typeface="Wingdings" panose="05000000000000000000" pitchFamily="2" charset="2"/>
              <a:buChar char="§"/>
            </a:pPr>
            <a:r>
              <a:rPr lang="en-US" sz="2100" b="1" dirty="0" smtClean="0">
                <a:latin typeface="Century Gothic" panose="020B0502020202020204" pitchFamily="34" charset="0"/>
              </a:rPr>
              <a:t>IHS-Office of Finance and Accounting, Division of Budget Formulation</a:t>
            </a:r>
          </a:p>
          <a:p>
            <a:pPr lvl="2">
              <a:buFont typeface="Wingdings" panose="05000000000000000000" pitchFamily="2" charset="2"/>
              <a:buChar char="§"/>
            </a:pPr>
            <a:r>
              <a:rPr lang="en-US" sz="1900" b="1" dirty="0" smtClean="0">
                <a:latin typeface="Century Gothic" panose="020B0502020202020204" pitchFamily="34" charset="0"/>
              </a:rPr>
              <a:t>Phone: </a:t>
            </a:r>
            <a:r>
              <a:rPr lang="en-US" sz="1900" dirty="0" smtClean="0">
                <a:latin typeface="Century Gothic" panose="020B0502020202020204" pitchFamily="34" charset="0"/>
              </a:rPr>
              <a:t>301-443-1270 </a:t>
            </a:r>
          </a:p>
          <a:p>
            <a:pPr lvl="2">
              <a:buFont typeface="Wingdings" panose="05000000000000000000" pitchFamily="2" charset="2"/>
              <a:buChar char="§"/>
            </a:pPr>
            <a:r>
              <a:rPr lang="en-US" sz="1900" b="1" dirty="0" smtClean="0">
                <a:latin typeface="Century Gothic" panose="020B0502020202020204" pitchFamily="34" charset="0"/>
              </a:rPr>
              <a:t>Email: </a:t>
            </a:r>
            <a:r>
              <a:rPr lang="en-US" sz="1900" b="1" dirty="0" smtClean="0">
                <a:latin typeface="Century Gothic" panose="020B0502020202020204" pitchFamily="34" charset="0"/>
                <a:hlinkClick r:id="rId4"/>
              </a:rPr>
              <a:t>IHSHQBudgetformulation@ihs.gov</a:t>
            </a:r>
            <a:endParaRPr lang="en-US" sz="1900" b="1" dirty="0" smtClean="0">
              <a:latin typeface="Century Gothic" panose="020B0502020202020204" pitchFamily="34" charset="0"/>
            </a:endParaRPr>
          </a:p>
          <a:p>
            <a:pPr marL="506412" lvl="2" indent="0">
              <a:buNone/>
            </a:pPr>
            <a:endParaRPr lang="en-US" sz="1900" dirty="0" smtClean="0">
              <a:latin typeface="Century Gothic" panose="020B0502020202020204" pitchFamily="34" charset="0"/>
            </a:endParaRPr>
          </a:p>
          <a:p>
            <a:pPr marL="506412" lvl="2" indent="0">
              <a:buNone/>
            </a:pPr>
            <a:endParaRPr lang="en-US" sz="1500" b="1" dirty="0" smtClean="0">
              <a:latin typeface="Century Gothic" panose="020B0502020202020204" pitchFamily="34" charset="0"/>
            </a:endParaRPr>
          </a:p>
        </p:txBody>
      </p:sp>
      <p:pic>
        <p:nvPicPr>
          <p:cNvPr id="4" name="Picture 3"/>
          <p:cNvPicPr>
            <a:picLocks noChangeAspect="1"/>
          </p:cNvPicPr>
          <p:nvPr/>
        </p:nvPicPr>
        <p:blipFill>
          <a:blip r:embed="rId5">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5" name="Picture 4"/>
          <p:cNvPicPr>
            <a:picLocks noChangeAspect="1"/>
          </p:cNvPicPr>
          <p:nvPr/>
        </p:nvPicPr>
        <p:blipFill>
          <a:blip r:embed="rId6">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163457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87448" y="253218"/>
            <a:ext cx="5438775" cy="555821"/>
          </a:xfrm>
        </p:spPr>
        <p:txBody>
          <a:bodyPr/>
          <a:lstStyle/>
          <a:p>
            <a:pPr algn="ctr"/>
            <a:r>
              <a:rPr lang="en-US" dirty="0" smtClean="0"/>
              <a:t>All Resource Links </a:t>
            </a:r>
            <a:endParaRPr lang="en-US" dirty="0"/>
          </a:p>
        </p:txBody>
      </p:sp>
      <p:sp>
        <p:nvSpPr>
          <p:cNvPr id="4" name="Content Placeholder 6"/>
          <p:cNvSpPr txBox="1">
            <a:spLocks/>
          </p:cNvSpPr>
          <p:nvPr/>
        </p:nvSpPr>
        <p:spPr>
          <a:xfrm>
            <a:off x="110835" y="998954"/>
            <a:ext cx="12192000" cy="57677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None/>
            </a:pPr>
            <a:r>
              <a:rPr lang="en-US" sz="1900" b="1" dirty="0" smtClean="0">
                <a:solidFill>
                  <a:schemeClr val="accent1">
                    <a:lumMod val="75000"/>
                  </a:schemeClr>
                </a:solidFill>
                <a:latin typeface="Century Gothic" panose="020B0502020202020204" pitchFamily="34" charset="0"/>
              </a:rPr>
              <a:t>IHS Tribal Budget Consultation </a:t>
            </a:r>
          </a:p>
          <a:p>
            <a:pPr>
              <a:buFont typeface="Wingdings" panose="05000000000000000000" pitchFamily="2" charset="2"/>
              <a:buChar char="§"/>
            </a:pPr>
            <a:r>
              <a:rPr lang="en-US" sz="1900" b="1" dirty="0" smtClean="0">
                <a:latin typeface="Century Gothic" panose="020B0502020202020204" pitchFamily="34" charset="0"/>
              </a:rPr>
              <a:t>The </a:t>
            </a:r>
            <a:r>
              <a:rPr lang="en-US" sz="1900" b="1" dirty="0">
                <a:latin typeface="Century Gothic" panose="020B0502020202020204" pitchFamily="34" charset="0"/>
              </a:rPr>
              <a:t>IHS Tribal Budget Formulation </a:t>
            </a:r>
            <a:r>
              <a:rPr lang="en-US" sz="1900" b="1" dirty="0" smtClean="0">
                <a:latin typeface="Century Gothic" panose="020B0502020202020204" pitchFamily="34" charset="0"/>
              </a:rPr>
              <a:t>webpage:</a:t>
            </a:r>
            <a:endParaRPr lang="en-US" sz="1900" b="1" dirty="0">
              <a:latin typeface="Century Gothic" panose="020B0502020202020204" pitchFamily="34" charset="0"/>
            </a:endParaRPr>
          </a:p>
          <a:p>
            <a:pPr lvl="1">
              <a:buFont typeface="Wingdings" panose="05000000000000000000" pitchFamily="2" charset="2"/>
              <a:buChar char="§"/>
            </a:pPr>
            <a:r>
              <a:rPr lang="en-US" sz="1900" dirty="0" smtClean="0">
                <a:latin typeface="Century Gothic" panose="020B0502020202020204" pitchFamily="34" charset="0"/>
              </a:rPr>
              <a:t>Area </a:t>
            </a:r>
            <a:r>
              <a:rPr lang="en-US" sz="1900" dirty="0">
                <a:latin typeface="Century Gothic" panose="020B0502020202020204" pitchFamily="34" charset="0"/>
              </a:rPr>
              <a:t>Budget Formulation Meeting dates</a:t>
            </a:r>
            <a:r>
              <a:rPr lang="en-US" sz="1900" b="1" dirty="0">
                <a:latin typeface="Century Gothic" panose="020B0502020202020204" pitchFamily="34" charset="0"/>
              </a:rPr>
              <a:t>: </a:t>
            </a:r>
            <a:r>
              <a:rPr lang="en-US" sz="1900" dirty="0">
                <a:latin typeface="Century Gothic" panose="020B0502020202020204" pitchFamily="34" charset="0"/>
                <a:hlinkClick r:id="rId3"/>
              </a:rPr>
              <a:t>https://www.ihs.gov/BudgetFormulation/meetings</a:t>
            </a:r>
            <a:r>
              <a:rPr lang="en-US" sz="1900" dirty="0" smtClean="0">
                <a:latin typeface="Century Gothic" panose="020B0502020202020204" pitchFamily="34" charset="0"/>
                <a:hlinkClick r:id="rId3"/>
              </a:rPr>
              <a:t>/</a:t>
            </a:r>
            <a:endParaRPr lang="en-US" sz="1900" dirty="0" smtClean="0">
              <a:latin typeface="Century Gothic" panose="020B0502020202020204" pitchFamily="34" charset="0"/>
            </a:endParaRPr>
          </a:p>
          <a:p>
            <a:pPr lvl="1">
              <a:buFont typeface="Wingdings" panose="05000000000000000000" pitchFamily="2" charset="2"/>
              <a:buChar char="§"/>
            </a:pPr>
            <a:r>
              <a:rPr lang="en-US" sz="1900" dirty="0" smtClean="0">
                <a:latin typeface="Century Gothic" panose="020B0502020202020204" pitchFamily="34" charset="0"/>
              </a:rPr>
              <a:t>Area Report Presentations: </a:t>
            </a:r>
            <a:r>
              <a:rPr lang="en-US" sz="1900" dirty="0" smtClean="0">
                <a:latin typeface="Century Gothic" panose="020B0502020202020204" pitchFamily="34" charset="0"/>
                <a:hlinkClick r:id="rId4"/>
              </a:rPr>
              <a:t>https</a:t>
            </a:r>
            <a:r>
              <a:rPr lang="en-US" sz="1900" dirty="0">
                <a:latin typeface="Century Gothic" panose="020B0502020202020204" pitchFamily="34" charset="0"/>
                <a:hlinkClick r:id="rId4"/>
              </a:rPr>
              <a:t>://www.ihs.gov/budgetformulation/meetings/area-tribal-budget-recommendations</a:t>
            </a:r>
            <a:r>
              <a:rPr lang="en-US" sz="1900" dirty="0" smtClean="0">
                <a:latin typeface="Century Gothic" panose="020B0502020202020204" pitchFamily="34" charset="0"/>
                <a:hlinkClick r:id="rId4"/>
              </a:rPr>
              <a:t>/</a:t>
            </a:r>
            <a:endParaRPr lang="en-US" sz="1900" dirty="0" smtClean="0">
              <a:latin typeface="Century Gothic" panose="020B0502020202020204" pitchFamily="34" charset="0"/>
            </a:endParaRPr>
          </a:p>
          <a:p>
            <a:pPr>
              <a:buFont typeface="Wingdings" panose="05000000000000000000" pitchFamily="2" charset="2"/>
              <a:buChar char="§"/>
            </a:pPr>
            <a:r>
              <a:rPr lang="en-US" sz="1900" b="1" dirty="0" smtClean="0">
                <a:latin typeface="Century Gothic" panose="020B0502020202020204" pitchFamily="34" charset="0"/>
              </a:rPr>
              <a:t>National Tribal Budget Recommendations (prior years and current): </a:t>
            </a:r>
            <a:r>
              <a:rPr lang="en-US" sz="1900" dirty="0">
                <a:latin typeface="Century Gothic" panose="020B0502020202020204" pitchFamily="34" charset="0"/>
                <a:hlinkClick r:id="rId5"/>
              </a:rPr>
              <a:t>https://</a:t>
            </a:r>
            <a:r>
              <a:rPr lang="en-US" sz="1900" dirty="0" smtClean="0">
                <a:latin typeface="Century Gothic" panose="020B0502020202020204" pitchFamily="34" charset="0"/>
                <a:hlinkClick r:id="rId5"/>
              </a:rPr>
              <a:t>www.nihb.org/legislative/budget_formulation.php</a:t>
            </a:r>
            <a:endParaRPr lang="en-US" sz="1900" dirty="0">
              <a:latin typeface="Century Gothic" panose="020B0502020202020204" pitchFamily="34" charset="0"/>
            </a:endParaRPr>
          </a:p>
          <a:p>
            <a:pPr>
              <a:buFont typeface="Wingdings" panose="05000000000000000000" pitchFamily="2" charset="2"/>
              <a:buChar char="§"/>
            </a:pPr>
            <a:r>
              <a:rPr lang="en-US" sz="1900" b="1" dirty="0">
                <a:latin typeface="Century Gothic" panose="020B0502020202020204" pitchFamily="34" charset="0"/>
              </a:rPr>
              <a:t>IHS Event Calendar: </a:t>
            </a:r>
            <a:r>
              <a:rPr lang="en-US" sz="1900" dirty="0">
                <a:latin typeface="Century Gothic" panose="020B0502020202020204" pitchFamily="34" charset="0"/>
                <a:hlinkClick r:id="rId6"/>
              </a:rPr>
              <a:t>https://</a:t>
            </a:r>
            <a:r>
              <a:rPr lang="en-US" sz="1900" dirty="0" smtClean="0">
                <a:latin typeface="Century Gothic" panose="020B0502020202020204" pitchFamily="34" charset="0"/>
                <a:hlinkClick r:id="rId6"/>
              </a:rPr>
              <a:t>www.ihs.gov/ihscalendar/</a:t>
            </a:r>
            <a:endParaRPr lang="en-US" sz="1900" dirty="0" smtClean="0">
              <a:latin typeface="Century Gothic" panose="020B0502020202020204" pitchFamily="34" charset="0"/>
            </a:endParaRPr>
          </a:p>
          <a:p>
            <a:pPr marL="0" indent="0">
              <a:buNone/>
            </a:pPr>
            <a:r>
              <a:rPr lang="en-US" sz="1900" b="1" dirty="0" smtClean="0">
                <a:solidFill>
                  <a:schemeClr val="accent1">
                    <a:lumMod val="75000"/>
                  </a:schemeClr>
                </a:solidFill>
                <a:latin typeface="Century Gothic" panose="020B0502020202020204" pitchFamily="34" charset="0"/>
              </a:rPr>
              <a:t>IHS Budget and Federal Budget Process Information</a:t>
            </a:r>
          </a:p>
          <a:p>
            <a:pPr>
              <a:buFont typeface="Wingdings" panose="05000000000000000000" pitchFamily="2" charset="2"/>
              <a:buChar char="§"/>
            </a:pPr>
            <a:r>
              <a:rPr lang="en-US" sz="1900" b="1" dirty="0">
                <a:latin typeface="Century Gothic" panose="020B0502020202020204" pitchFamily="34" charset="0"/>
              </a:rPr>
              <a:t>Congressional Justifications (President's Budget) posted: </a:t>
            </a:r>
            <a:r>
              <a:rPr lang="en-US" sz="1900" dirty="0">
                <a:latin typeface="Century Gothic" panose="020B0502020202020204" pitchFamily="34" charset="0"/>
                <a:hlinkClick r:id="rId7"/>
              </a:rPr>
              <a:t>https://www.ihs.gov/budgetformulation/congressionaljustifications</a:t>
            </a:r>
            <a:r>
              <a:rPr lang="en-US" sz="1900" dirty="0" smtClean="0">
                <a:latin typeface="Century Gothic" panose="020B0502020202020204" pitchFamily="34" charset="0"/>
                <a:hlinkClick r:id="rId7"/>
              </a:rPr>
              <a:t>/</a:t>
            </a:r>
            <a:endParaRPr lang="en-US" sz="1900" b="1" dirty="0" smtClean="0">
              <a:latin typeface="Century Gothic" panose="020B0502020202020204" pitchFamily="34" charset="0"/>
            </a:endParaRPr>
          </a:p>
          <a:p>
            <a:pPr>
              <a:buFont typeface="Wingdings" panose="05000000000000000000" pitchFamily="2" charset="2"/>
              <a:buChar char="§"/>
            </a:pPr>
            <a:r>
              <a:rPr lang="en-US" sz="1900" b="1" dirty="0" smtClean="0">
                <a:latin typeface="Century Gothic" panose="020B0502020202020204" pitchFamily="34" charset="0"/>
              </a:rPr>
              <a:t>HHS </a:t>
            </a:r>
            <a:r>
              <a:rPr lang="en-US" sz="1900" b="1" dirty="0">
                <a:latin typeface="Century Gothic" panose="020B0502020202020204" pitchFamily="34" charset="0"/>
              </a:rPr>
              <a:t>website has the </a:t>
            </a:r>
            <a:r>
              <a:rPr lang="en-US" sz="1900" b="1" dirty="0" smtClean="0">
                <a:latin typeface="Century Gothic" panose="020B0502020202020204" pitchFamily="34" charset="0"/>
              </a:rPr>
              <a:t>annual budget and budget in briefs </a:t>
            </a:r>
            <a:r>
              <a:rPr lang="en-US" sz="1900" b="1" dirty="0">
                <a:latin typeface="Century Gothic" panose="020B0502020202020204" pitchFamily="34" charset="0"/>
              </a:rPr>
              <a:t>from IHS and other agencies posted here: </a:t>
            </a:r>
            <a:r>
              <a:rPr lang="en-US" sz="1900" dirty="0">
                <a:latin typeface="Century Gothic" panose="020B0502020202020204" pitchFamily="34" charset="0"/>
                <a:hlinkClick r:id="rId8"/>
              </a:rPr>
              <a:t>https://www.hhs.gov/about/budget/index.html</a:t>
            </a:r>
            <a:endParaRPr lang="en-US" sz="1900" dirty="0">
              <a:latin typeface="Century Gothic" panose="020B0502020202020204" pitchFamily="34" charset="0"/>
            </a:endParaRPr>
          </a:p>
          <a:p>
            <a:pPr marL="0" indent="0">
              <a:buNone/>
            </a:pPr>
            <a:endParaRPr lang="en-US" sz="2300" b="1" dirty="0">
              <a:latin typeface="Century Gothic" panose="020B0502020202020204" pitchFamily="34" charset="0"/>
            </a:endParaRPr>
          </a:p>
        </p:txBody>
      </p:sp>
      <p:pic>
        <p:nvPicPr>
          <p:cNvPr id="5" name="Picture 4"/>
          <p:cNvPicPr>
            <a:picLocks noChangeAspect="1"/>
          </p:cNvPicPr>
          <p:nvPr/>
        </p:nvPicPr>
        <p:blipFill>
          <a:blip r:embed="rId9">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6" name="Picture 5"/>
          <p:cNvPicPr>
            <a:picLocks noChangeAspect="1"/>
          </p:cNvPicPr>
          <p:nvPr/>
        </p:nvPicPr>
        <p:blipFill>
          <a:blip r:embed="rId10">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1661438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Diagram 20" descr="Placeholder Timeline&#10;">
            <a:extLst>
              <a:ext uri="{FF2B5EF4-FFF2-40B4-BE49-F238E27FC236}">
                <a16:creationId xmlns:a16="http://schemas.microsoft.com/office/drawing/2014/main" id="{073C5A0D-DFE8-4C7D-834F-C6443FF17576}"/>
              </a:ext>
            </a:extLst>
          </p:cNvPr>
          <p:cNvGraphicFramePr/>
          <p:nvPr>
            <p:extLst>
              <p:ext uri="{D42A27DB-BD31-4B8C-83A1-F6EECF244321}">
                <p14:modId xmlns:p14="http://schemas.microsoft.com/office/powerpoint/2010/main" val="164815374"/>
              </p:ext>
            </p:extLst>
          </p:nvPr>
        </p:nvGraphicFramePr>
        <p:xfrm>
          <a:off x="279091" y="1476374"/>
          <a:ext cx="11399355" cy="5381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idx="4294967295"/>
          </p:nvPr>
        </p:nvSpPr>
        <p:spPr>
          <a:xfrm>
            <a:off x="1178169" y="356293"/>
            <a:ext cx="9601200" cy="1143000"/>
          </a:xfrm>
        </p:spPr>
        <p:txBody>
          <a:bodyPr>
            <a:normAutofit fontScale="90000"/>
          </a:bodyPr>
          <a:lstStyle/>
          <a:p>
            <a:pPr algn="ctr"/>
            <a:r>
              <a:rPr lang="en-US" sz="4000" dirty="0" smtClean="0">
                <a:latin typeface="Century Gothic" panose="020B0502020202020204" pitchFamily="34" charset="0"/>
              </a:rPr>
              <a:t>Timeline of Tribal Budget Consultation Activities (Fiscal Year 2022)</a:t>
            </a:r>
            <a:endParaRPr lang="en-US" sz="4000" dirty="0">
              <a:latin typeface="Century Gothic" panose="020B0502020202020204" pitchFamily="34" charset="0"/>
            </a:endParaRPr>
          </a:p>
        </p:txBody>
      </p:sp>
      <p:pic>
        <p:nvPicPr>
          <p:cNvPr id="6" name="Picture 5"/>
          <p:cNvPicPr>
            <a:picLocks noChangeAspect="1"/>
          </p:cNvPicPr>
          <p:nvPr/>
        </p:nvPicPr>
        <p:blipFill>
          <a:blip r:embed="rId8">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7" name="Picture 6"/>
          <p:cNvPicPr>
            <a:picLocks noChangeAspect="1"/>
          </p:cNvPicPr>
          <p:nvPr/>
        </p:nvPicPr>
        <p:blipFill>
          <a:blip r:embed="rId9">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298112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656253"/>
            <a:ext cx="9601200" cy="1142385"/>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4000" dirty="0" smtClean="0">
                <a:latin typeface="Century Gothic" panose="020B0502020202020204" pitchFamily="34" charset="0"/>
              </a:rPr>
              <a:t>National Tribal Budget Formulation Workgroup</a:t>
            </a:r>
            <a:endParaRPr lang="en-US" sz="4000" dirty="0">
              <a:latin typeface="Century Gothic" panose="020B0502020202020204" pitchFamily="34" charset="0"/>
            </a:endParaRPr>
          </a:p>
        </p:txBody>
      </p:sp>
      <p:sp>
        <p:nvSpPr>
          <p:cNvPr id="7" name="Content Placeholder 6"/>
          <p:cNvSpPr>
            <a:spLocks noGrp="1"/>
          </p:cNvSpPr>
          <p:nvPr>
            <p:ph idx="1"/>
          </p:nvPr>
        </p:nvSpPr>
        <p:spPr>
          <a:xfrm>
            <a:off x="635391" y="1915014"/>
            <a:ext cx="11226018" cy="4215300"/>
          </a:xfrm>
        </p:spPr>
        <p:txBody>
          <a:bodyPr>
            <a:noAutofit/>
          </a:bodyPr>
          <a:lstStyle/>
          <a:p>
            <a:pPr marL="0" indent="0">
              <a:buNone/>
            </a:pPr>
            <a:r>
              <a:rPr lang="en-US" sz="2100" dirty="0" smtClean="0">
                <a:latin typeface="Century Gothic" panose="020B0502020202020204" pitchFamily="34" charset="0"/>
              </a:rPr>
              <a:t>The National Tribal Budget Formulation Workgroup provides input and guidance to IHS in matters related to the budget formulation cycle and identifies national priorities, policies and budget recommendations.</a:t>
            </a:r>
          </a:p>
          <a:p>
            <a:pPr>
              <a:buFont typeface="Wingdings" panose="05000000000000000000" pitchFamily="2" charset="2"/>
              <a:buChar char="§"/>
            </a:pPr>
            <a:r>
              <a:rPr lang="en-US" sz="2100" dirty="0" smtClean="0">
                <a:latin typeface="Century Gothic" panose="020B0502020202020204" pitchFamily="34" charset="0"/>
              </a:rPr>
              <a:t> The Workgroup is comprised of two Tribal Representatives from each of the 12 areas. </a:t>
            </a:r>
            <a:r>
              <a:rPr lang="en-US" sz="2100" b="1" dirty="0" smtClean="0">
                <a:latin typeface="Century Gothic" panose="020B0502020202020204" pitchFamily="34" charset="0"/>
              </a:rPr>
              <a:t>Tribal representatives must be an elected/appointed tribal official. </a:t>
            </a:r>
          </a:p>
          <a:p>
            <a:pPr>
              <a:buFont typeface="Wingdings" panose="05000000000000000000" pitchFamily="2" charset="2"/>
              <a:buChar char="§"/>
            </a:pPr>
            <a:r>
              <a:rPr lang="en-US" sz="2100" dirty="0" smtClean="0">
                <a:latin typeface="Century Gothic" panose="020B0502020202020204" pitchFamily="34" charset="0"/>
              </a:rPr>
              <a:t>Workgroup members are chosen annually at the individual Area budget </a:t>
            </a:r>
            <a:r>
              <a:rPr lang="en-US" sz="2100" dirty="0">
                <a:latin typeface="Century Gothic" panose="020B0502020202020204" pitchFamily="34" charset="0"/>
              </a:rPr>
              <a:t>C</a:t>
            </a:r>
            <a:r>
              <a:rPr lang="en-US" sz="2100" dirty="0" smtClean="0">
                <a:latin typeface="Century Gothic" panose="020B0502020202020204" pitchFamily="34" charset="0"/>
              </a:rPr>
              <a:t>onsultation sessions that occur October - December. </a:t>
            </a:r>
          </a:p>
          <a:p>
            <a:pPr>
              <a:buFont typeface="Wingdings" panose="05000000000000000000" pitchFamily="2" charset="2"/>
              <a:buChar char="§"/>
            </a:pPr>
            <a:r>
              <a:rPr lang="en-US" sz="2100" b="1" dirty="0" smtClean="0">
                <a:latin typeface="Century Gothic" panose="020B0502020202020204" pitchFamily="34" charset="0"/>
              </a:rPr>
              <a:t>The workgroup meets twice a year at the:</a:t>
            </a:r>
          </a:p>
          <a:p>
            <a:pPr lvl="1">
              <a:buFont typeface="Wingdings" panose="05000000000000000000" pitchFamily="2" charset="2"/>
              <a:buChar char="§"/>
            </a:pPr>
            <a:r>
              <a:rPr lang="en-US" sz="2100" dirty="0" smtClean="0">
                <a:latin typeface="Century Gothic" panose="020B0502020202020204" pitchFamily="34" charset="0"/>
              </a:rPr>
              <a:t>Evaluation/Planning Meeting (April-June) </a:t>
            </a:r>
          </a:p>
          <a:p>
            <a:pPr lvl="1">
              <a:buFont typeface="Wingdings" panose="05000000000000000000" pitchFamily="2" charset="2"/>
              <a:buChar char="§"/>
            </a:pPr>
            <a:r>
              <a:rPr lang="en-US" sz="2100" dirty="0" smtClean="0">
                <a:latin typeface="Century Gothic" panose="020B0502020202020204" pitchFamily="34" charset="0"/>
              </a:rPr>
              <a:t>National Tribal Budget Formulation Work Session (February) </a:t>
            </a:r>
            <a:endParaRPr lang="en-US" sz="2100" dirty="0">
              <a:latin typeface="Century Gothic" panose="020B0502020202020204" pitchFamily="34" charset="0"/>
            </a:endParaRPr>
          </a:p>
        </p:txBody>
      </p:sp>
      <p:pic>
        <p:nvPicPr>
          <p:cNvPr id="5" name="Picture 4"/>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6" name="Picture 5"/>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5930" y="193429"/>
            <a:ext cx="10105293" cy="1400910"/>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3500" dirty="0" smtClean="0">
                <a:solidFill>
                  <a:schemeClr val="bg1">
                    <a:lumMod val="50000"/>
                  </a:schemeClr>
                </a:solidFill>
                <a:latin typeface="Century Gothic" panose="020B0502020202020204" pitchFamily="34" charset="0"/>
              </a:rPr>
              <a:t>Tribal Budget Consultation Process: Step 1</a:t>
            </a:r>
          </a:p>
          <a:p>
            <a:pPr algn="ctr"/>
            <a:r>
              <a:rPr lang="en-US" sz="4000" dirty="0" smtClean="0">
                <a:latin typeface="Century Gothic" panose="020B0502020202020204" pitchFamily="34" charset="0"/>
              </a:rPr>
              <a:t>Evaluation/Planning Meeting</a:t>
            </a:r>
          </a:p>
          <a:p>
            <a:pPr algn="ctr"/>
            <a:r>
              <a:rPr lang="en-US" sz="3000" b="0" dirty="0" smtClean="0">
                <a:latin typeface="Century Gothic" panose="020B0502020202020204" pitchFamily="34" charset="0"/>
              </a:rPr>
              <a:t>(April-June) </a:t>
            </a:r>
            <a:endParaRPr lang="en-US" sz="3000" b="0" dirty="0">
              <a:latin typeface="Century Gothic" panose="020B0502020202020204" pitchFamily="34" charset="0"/>
            </a:endParaRPr>
          </a:p>
        </p:txBody>
      </p:sp>
      <p:sp>
        <p:nvSpPr>
          <p:cNvPr id="7" name="Content Placeholder 6"/>
          <p:cNvSpPr>
            <a:spLocks noGrp="1"/>
          </p:cNvSpPr>
          <p:nvPr>
            <p:ph idx="1"/>
          </p:nvPr>
        </p:nvSpPr>
        <p:spPr>
          <a:xfrm>
            <a:off x="650630" y="1594339"/>
            <a:ext cx="11095892" cy="4771292"/>
          </a:xfrm>
        </p:spPr>
        <p:txBody>
          <a:bodyPr>
            <a:normAutofit/>
          </a:bodyPr>
          <a:lstStyle/>
          <a:p>
            <a:pPr marL="0" indent="0">
              <a:buNone/>
            </a:pPr>
            <a:r>
              <a:rPr lang="en-US" sz="2400" dirty="0" smtClean="0">
                <a:latin typeface="Century Gothic" panose="020B0502020202020204" pitchFamily="34" charset="0"/>
              </a:rPr>
              <a:t>This meeting is where workgroup members evaluate the previous budget process for FY 2021 and begin planning for the following budget cycle (FY 2022) that begins in August. </a:t>
            </a:r>
          </a:p>
          <a:p>
            <a:pPr>
              <a:buFont typeface="Wingdings" panose="05000000000000000000" pitchFamily="2" charset="2"/>
              <a:buChar char="§"/>
            </a:pPr>
            <a:r>
              <a:rPr lang="en-US" sz="2400" b="1" dirty="0" smtClean="0">
                <a:latin typeface="Century Gothic" panose="020B0502020202020204" pitchFamily="34" charset="0"/>
              </a:rPr>
              <a:t>The planning portion of the meeting consists of:</a:t>
            </a:r>
          </a:p>
          <a:p>
            <a:pPr lvl="1">
              <a:buFont typeface="Wingdings" panose="05000000000000000000" pitchFamily="2" charset="2"/>
              <a:buChar char="§"/>
            </a:pPr>
            <a:r>
              <a:rPr lang="en-US" sz="2400" dirty="0" smtClean="0">
                <a:latin typeface="Century Gothic" panose="020B0502020202020204" pitchFamily="34" charset="0"/>
              </a:rPr>
              <a:t>Drafting &amp; Editing Area budget instructions and</a:t>
            </a:r>
          </a:p>
          <a:p>
            <a:pPr lvl="1">
              <a:buFont typeface="Wingdings" panose="05000000000000000000" pitchFamily="2" charset="2"/>
              <a:buChar char="§"/>
            </a:pPr>
            <a:r>
              <a:rPr lang="en-US" sz="2400" dirty="0" smtClean="0">
                <a:latin typeface="Century Gothic" panose="020B0502020202020204" pitchFamily="34" charset="0"/>
              </a:rPr>
              <a:t>Setting planning levels for the National Tribal budget recommendation </a:t>
            </a:r>
          </a:p>
          <a:p>
            <a:pPr>
              <a:buFont typeface="Wingdings" panose="05000000000000000000" pitchFamily="2" charset="2"/>
              <a:buChar char="§"/>
            </a:pPr>
            <a:r>
              <a:rPr lang="en-US" sz="2400" dirty="0" smtClean="0">
                <a:latin typeface="Century Gothic" panose="020B0502020202020204" pitchFamily="34" charset="0"/>
              </a:rPr>
              <a:t>This meeting is typically attending by at least 1 tribal representative from the workgroup and technical team members.</a:t>
            </a:r>
          </a:p>
          <a:p>
            <a:pPr>
              <a:buFont typeface="Wingdings" panose="05000000000000000000" pitchFamily="2" charset="2"/>
              <a:buChar char="§"/>
            </a:pPr>
            <a:r>
              <a:rPr lang="en-US" sz="2400" dirty="0" smtClean="0">
                <a:latin typeface="Century Gothic" panose="020B0502020202020204" pitchFamily="34" charset="0"/>
              </a:rPr>
              <a:t>The FY 2021 Evaluation and FY 2022 Planning Meeting was held on June 27, 2019 at the Reno-Sparks Tribal Health Center in Reno, Nevada. </a:t>
            </a:r>
          </a:p>
          <a:p>
            <a:pPr marL="0" indent="0">
              <a:buNone/>
            </a:pPr>
            <a:endParaRPr lang="en-US" sz="2400" b="1" dirty="0">
              <a:latin typeface="Century Gothic" panose="020B0502020202020204" pitchFamily="34" charset="0"/>
            </a:endParaRPr>
          </a:p>
        </p:txBody>
      </p:sp>
      <p:pic>
        <p:nvPicPr>
          <p:cNvPr id="5" name="Picture 4"/>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6" name="Picture 5"/>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146921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5930" y="193429"/>
            <a:ext cx="10105293" cy="140091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dirty="0" smtClean="0">
                <a:solidFill>
                  <a:schemeClr val="bg1">
                    <a:lumMod val="50000"/>
                  </a:schemeClr>
                </a:solidFill>
                <a:latin typeface="Century Gothic" panose="020B0502020202020204" pitchFamily="34" charset="0"/>
              </a:rPr>
              <a:t>Tribal Budget Consultation Process: Step 2 </a:t>
            </a:r>
          </a:p>
          <a:p>
            <a:pPr algn="ctr"/>
            <a:r>
              <a:rPr lang="en-US" sz="3600" dirty="0" smtClean="0">
                <a:latin typeface="Century Gothic" panose="020B0502020202020204" pitchFamily="34" charset="0"/>
              </a:rPr>
              <a:t>Area Budget Instructions sent </a:t>
            </a:r>
          </a:p>
          <a:p>
            <a:pPr algn="ctr"/>
            <a:r>
              <a:rPr lang="en-US" sz="2800" b="0" dirty="0" smtClean="0">
                <a:latin typeface="Century Gothic" panose="020B0502020202020204" pitchFamily="34" charset="0"/>
              </a:rPr>
              <a:t>(August) </a:t>
            </a:r>
            <a:endParaRPr lang="en-US" sz="2800" b="0" dirty="0">
              <a:latin typeface="Century Gothic" panose="020B0502020202020204" pitchFamily="34" charset="0"/>
            </a:endParaRPr>
          </a:p>
        </p:txBody>
      </p:sp>
      <p:sp>
        <p:nvSpPr>
          <p:cNvPr id="7" name="Content Placeholder 6"/>
          <p:cNvSpPr>
            <a:spLocks noGrp="1"/>
          </p:cNvSpPr>
          <p:nvPr>
            <p:ph idx="4294967295"/>
          </p:nvPr>
        </p:nvSpPr>
        <p:spPr>
          <a:xfrm>
            <a:off x="524851" y="1751012"/>
            <a:ext cx="11347450" cy="5106988"/>
          </a:xfrm>
        </p:spPr>
        <p:txBody>
          <a:bodyPr>
            <a:normAutofit fontScale="92500" lnSpcReduction="10000"/>
          </a:bodyPr>
          <a:lstStyle/>
          <a:p>
            <a:pPr marL="0" indent="0">
              <a:buNone/>
            </a:pPr>
            <a:r>
              <a:rPr lang="en-US" sz="2400" dirty="0" smtClean="0">
                <a:latin typeface="Century Gothic" panose="020B0502020202020204" pitchFamily="34" charset="0"/>
              </a:rPr>
              <a:t>Area Budget Instructions that were edited by the workgroup at the Evaluation/Planning meeting are sent to IHS Area budget teams and workgroup members.</a:t>
            </a:r>
          </a:p>
          <a:p>
            <a:pPr marL="0" indent="0">
              <a:buNone/>
            </a:pPr>
            <a:r>
              <a:rPr lang="en-US" sz="2400" dirty="0" smtClean="0">
                <a:latin typeface="Century Gothic" panose="020B0502020202020204" pitchFamily="34" charset="0"/>
              </a:rPr>
              <a:t>Instructions are sent solely for information and preparation purposes, </a:t>
            </a:r>
            <a:r>
              <a:rPr lang="en-US" sz="2400" b="1" dirty="0" smtClean="0">
                <a:latin typeface="Century Gothic" panose="020B0502020202020204" pitchFamily="34" charset="0"/>
              </a:rPr>
              <a:t>all work on the worksheets and templates will be completed at the Area budget consultation sessions.</a:t>
            </a:r>
          </a:p>
          <a:p>
            <a:pPr>
              <a:buFont typeface="Wingdings" panose="05000000000000000000" pitchFamily="2" charset="2"/>
              <a:buChar char="§"/>
            </a:pPr>
            <a:r>
              <a:rPr lang="en-US" sz="2400" dirty="0" smtClean="0">
                <a:latin typeface="Century Gothic" panose="020B0502020202020204" pitchFamily="34" charset="0"/>
              </a:rPr>
              <a:t>Area budget instructions and guidance typically consist of these deliverables: </a:t>
            </a:r>
          </a:p>
          <a:p>
            <a:pPr lvl="1">
              <a:buFont typeface="Wingdings" panose="05000000000000000000" pitchFamily="2" charset="2"/>
              <a:buChar char="§"/>
            </a:pPr>
            <a:r>
              <a:rPr lang="en-US" sz="2200" dirty="0" smtClean="0">
                <a:latin typeface="Century Gothic" panose="020B0502020202020204" pitchFamily="34" charset="0"/>
              </a:rPr>
              <a:t>National Budget worksheet</a:t>
            </a:r>
          </a:p>
          <a:p>
            <a:pPr lvl="1">
              <a:buFont typeface="Wingdings" panose="05000000000000000000" pitchFamily="2" charset="2"/>
              <a:buChar char="§"/>
            </a:pPr>
            <a:r>
              <a:rPr lang="en-US" sz="2200" dirty="0" smtClean="0">
                <a:latin typeface="Century Gothic" panose="020B0502020202020204" pitchFamily="34" charset="0"/>
              </a:rPr>
              <a:t>Budget justification template</a:t>
            </a:r>
          </a:p>
          <a:p>
            <a:pPr lvl="1">
              <a:buFont typeface="Wingdings" panose="05000000000000000000" pitchFamily="2" charset="2"/>
              <a:buChar char="§"/>
            </a:pPr>
            <a:r>
              <a:rPr lang="en-US" sz="2200" dirty="0" smtClean="0">
                <a:latin typeface="Century Gothic" panose="020B0502020202020204" pitchFamily="34" charset="0"/>
              </a:rPr>
              <a:t>Hot Issues template</a:t>
            </a:r>
          </a:p>
          <a:p>
            <a:pPr lvl="1">
              <a:buFont typeface="Wingdings" panose="05000000000000000000" pitchFamily="2" charset="2"/>
              <a:buChar char="§"/>
            </a:pPr>
            <a:r>
              <a:rPr lang="en-US" sz="2200" dirty="0" smtClean="0">
                <a:latin typeface="Century Gothic" panose="020B0502020202020204" pitchFamily="34" charset="0"/>
              </a:rPr>
              <a:t>Area report presentation template </a:t>
            </a:r>
          </a:p>
          <a:p>
            <a:pPr lvl="1">
              <a:buFont typeface="Wingdings" panose="05000000000000000000" pitchFamily="2" charset="2"/>
              <a:buChar char="§"/>
            </a:pPr>
            <a:r>
              <a:rPr lang="en-US" sz="2200" dirty="0" smtClean="0">
                <a:latin typeface="Century Gothic" panose="020B0502020202020204" pitchFamily="34" charset="0"/>
              </a:rPr>
              <a:t>Area tribal representatives template </a:t>
            </a:r>
          </a:p>
          <a:p>
            <a:pPr>
              <a:buFont typeface="Wingdings" panose="05000000000000000000" pitchFamily="2" charset="2"/>
              <a:buChar char="§"/>
            </a:pPr>
            <a:r>
              <a:rPr lang="en-US" sz="2400" i="1" dirty="0" smtClean="0">
                <a:latin typeface="Century Gothic" panose="020B0502020202020204" pitchFamily="34" charset="0"/>
              </a:rPr>
              <a:t>Specific Information on each deliverable will be discussed in later slides.</a:t>
            </a:r>
            <a:endParaRPr lang="en-US" sz="2200" dirty="0" smtClean="0">
              <a:latin typeface="Century Gothic" panose="020B0502020202020204" pitchFamily="34" charset="0"/>
            </a:endParaRPr>
          </a:p>
          <a:p>
            <a:pPr>
              <a:buFont typeface="Wingdings" panose="05000000000000000000" pitchFamily="2" charset="2"/>
              <a:buChar char="§"/>
            </a:pPr>
            <a:endParaRPr lang="en-US" sz="2400" b="1" dirty="0">
              <a:latin typeface="Century Gothic" panose="020B0502020202020204" pitchFamily="34" charset="0"/>
            </a:endParaRPr>
          </a:p>
        </p:txBody>
      </p:sp>
      <p:pic>
        <p:nvPicPr>
          <p:cNvPr id="5" name="Picture 4"/>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6" name="Picture 5"/>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39750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8996" y="0"/>
            <a:ext cx="10105293" cy="144641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2800" dirty="0" smtClean="0">
                <a:solidFill>
                  <a:schemeClr val="bg1">
                    <a:lumMod val="50000"/>
                  </a:schemeClr>
                </a:solidFill>
                <a:latin typeface="Century Gothic" panose="020B0502020202020204" pitchFamily="34" charset="0"/>
              </a:rPr>
              <a:t>Tribal Budget Consultation Process: Step 3</a:t>
            </a:r>
          </a:p>
          <a:p>
            <a:pPr algn="ctr"/>
            <a:r>
              <a:rPr lang="en-US" dirty="0" smtClean="0">
                <a:latin typeface="Century Gothic" panose="020B0502020202020204" pitchFamily="34" charset="0"/>
              </a:rPr>
              <a:t>Area Budget Consultation Sessions</a:t>
            </a:r>
          </a:p>
          <a:p>
            <a:pPr algn="ctr"/>
            <a:r>
              <a:rPr lang="en-US" sz="2800" b="0" dirty="0" smtClean="0">
                <a:latin typeface="Century Gothic" panose="020B0502020202020204" pitchFamily="34" charset="0"/>
              </a:rPr>
              <a:t>(October-December)</a:t>
            </a:r>
            <a:endParaRPr lang="en-US" sz="2800" b="0" dirty="0">
              <a:latin typeface="Century Gothic" panose="020B0502020202020204" pitchFamily="34" charset="0"/>
            </a:endParaRPr>
          </a:p>
        </p:txBody>
      </p:sp>
      <p:sp>
        <p:nvSpPr>
          <p:cNvPr id="7" name="Content Placeholder 6"/>
          <p:cNvSpPr>
            <a:spLocks noGrp="1"/>
          </p:cNvSpPr>
          <p:nvPr>
            <p:ph idx="4294967295"/>
          </p:nvPr>
        </p:nvSpPr>
        <p:spPr>
          <a:xfrm>
            <a:off x="142278" y="1697951"/>
            <a:ext cx="11918731" cy="4940544"/>
          </a:xfrm>
        </p:spPr>
        <p:txBody>
          <a:bodyPr>
            <a:normAutofit fontScale="92500" lnSpcReduction="10000"/>
          </a:bodyPr>
          <a:lstStyle/>
          <a:p>
            <a:pPr marL="0" indent="0">
              <a:buNone/>
            </a:pPr>
            <a:r>
              <a:rPr lang="en-US" sz="2400" dirty="0" smtClean="0">
                <a:latin typeface="Century Gothic" panose="020B0502020202020204" pitchFamily="34" charset="0"/>
              </a:rPr>
              <a:t>Each IHS Area schedules a budget consultation session that involves working with IHS, Tribal and Urban stakeholders to develop a budget recommendation based on their local &amp; national needs. </a:t>
            </a:r>
          </a:p>
          <a:p>
            <a:pPr marL="0" indent="0">
              <a:buNone/>
            </a:pPr>
            <a:r>
              <a:rPr lang="en-US" sz="2400" i="1" dirty="0">
                <a:solidFill>
                  <a:schemeClr val="accent1">
                    <a:lumMod val="75000"/>
                  </a:schemeClr>
                </a:solidFill>
                <a:latin typeface="Century Gothic" panose="020B0502020202020204" pitchFamily="34" charset="0"/>
              </a:rPr>
              <a:t>IHS Areas should actively solicit the participation of Tribes and Tribal organizations, and Urban Indian Organizations in seeking input into the Area Budget Formulation activities. </a:t>
            </a:r>
            <a:endParaRPr lang="en-US" sz="2400" i="1" dirty="0" smtClean="0">
              <a:solidFill>
                <a:schemeClr val="accent1">
                  <a:lumMod val="75000"/>
                </a:schemeClr>
              </a:solidFill>
              <a:latin typeface="Century Gothic" panose="020B0502020202020204" pitchFamily="34" charset="0"/>
            </a:endParaRPr>
          </a:p>
          <a:p>
            <a:pPr marL="0" indent="0">
              <a:buNone/>
            </a:pPr>
            <a:r>
              <a:rPr lang="en-US" sz="2400" b="1" dirty="0" smtClean="0">
                <a:latin typeface="Century Gothic" panose="020B0502020202020204" pitchFamily="34" charset="0"/>
              </a:rPr>
              <a:t>Area budget consultation activities typically include: </a:t>
            </a:r>
          </a:p>
          <a:p>
            <a:pPr lvl="1">
              <a:buFont typeface="Wingdings" panose="05000000000000000000" pitchFamily="2" charset="2"/>
              <a:buChar char="§"/>
            </a:pPr>
            <a:r>
              <a:rPr lang="en-US" sz="2200" dirty="0" smtClean="0">
                <a:latin typeface="Century Gothic" panose="020B0502020202020204" pitchFamily="34" charset="0"/>
              </a:rPr>
              <a:t>Identifying priorities and completing the National Budget recommendation worksheet and associated templates for their area.</a:t>
            </a:r>
          </a:p>
          <a:p>
            <a:pPr lvl="1">
              <a:buFont typeface="Wingdings" panose="05000000000000000000" pitchFamily="2" charset="2"/>
              <a:buChar char="§"/>
            </a:pPr>
            <a:r>
              <a:rPr lang="en-US" sz="2200" dirty="0" smtClean="0">
                <a:latin typeface="Century Gothic" panose="020B0502020202020204" pitchFamily="34" charset="0"/>
              </a:rPr>
              <a:t>Choosing two tribal representatives and technical team members to represent their Area as a part of the National Tribal Budget formulation workgroup.</a:t>
            </a:r>
          </a:p>
          <a:p>
            <a:pPr lvl="1">
              <a:buFont typeface="Wingdings" panose="05000000000000000000" pitchFamily="2" charset="2"/>
              <a:buChar char="§"/>
            </a:pPr>
            <a:r>
              <a:rPr lang="en-US" sz="2200" dirty="0" smtClean="0">
                <a:latin typeface="Century Gothic" panose="020B0502020202020204" pitchFamily="34" charset="0"/>
              </a:rPr>
              <a:t>Providing information on the IHS budget consultation process </a:t>
            </a:r>
          </a:p>
          <a:p>
            <a:pPr marL="45720" indent="0">
              <a:buNone/>
            </a:pPr>
            <a:r>
              <a:rPr lang="en-US" sz="2200" b="1" dirty="0" smtClean="0">
                <a:latin typeface="Century Gothic" panose="020B0502020202020204" pitchFamily="34" charset="0"/>
              </a:rPr>
              <a:t>IHS Area budget teams will send in the dates of the Area Budget Consultation session to IHS HQ, so they can </a:t>
            </a:r>
            <a:r>
              <a:rPr lang="en-US" sz="2200" b="1" dirty="0">
                <a:latin typeface="Century Gothic" panose="020B0502020202020204" pitchFamily="34" charset="0"/>
              </a:rPr>
              <a:t>be </a:t>
            </a:r>
            <a:r>
              <a:rPr lang="en-US" sz="2200" b="1" dirty="0" smtClean="0">
                <a:latin typeface="Century Gothic" panose="020B0502020202020204" pitchFamily="34" charset="0"/>
              </a:rPr>
              <a:t>posted on the IHS website: </a:t>
            </a:r>
            <a:r>
              <a:rPr lang="en-US" sz="2200" dirty="0">
                <a:latin typeface="Century Gothic" panose="020B0502020202020204" pitchFamily="34" charset="0"/>
                <a:hlinkClick r:id="rId3"/>
              </a:rPr>
              <a:t>https://www.ihs.gov/budgetformulation/meetings</a:t>
            </a:r>
            <a:r>
              <a:rPr lang="en-US" sz="2200" dirty="0" smtClean="0">
                <a:latin typeface="Century Gothic" panose="020B0502020202020204" pitchFamily="34" charset="0"/>
                <a:hlinkClick r:id="rId3"/>
              </a:rPr>
              <a:t>/</a:t>
            </a:r>
            <a:endParaRPr lang="en-US" sz="2200" dirty="0" smtClean="0">
              <a:latin typeface="Century Gothic" panose="020B0502020202020204" pitchFamily="34" charset="0"/>
            </a:endParaRPr>
          </a:p>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pic>
        <p:nvPicPr>
          <p:cNvPr id="5" name="Picture 4"/>
          <p:cNvPicPr>
            <a:picLocks noChangeAspect="1"/>
          </p:cNvPicPr>
          <p:nvPr/>
        </p:nvPicPr>
        <p:blipFill>
          <a:blip r:embed="rId4">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6" name="Picture 5"/>
          <p:cNvPicPr>
            <a:picLocks noChangeAspect="1"/>
          </p:cNvPicPr>
          <p:nvPr/>
        </p:nvPicPr>
        <p:blipFill>
          <a:blip r:embed="rId5">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98170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8996" y="415029"/>
            <a:ext cx="10105293" cy="97791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2800" dirty="0" smtClean="0">
                <a:solidFill>
                  <a:schemeClr val="bg1">
                    <a:lumMod val="50000"/>
                  </a:schemeClr>
                </a:solidFill>
                <a:latin typeface="Century Gothic" panose="020B0502020202020204" pitchFamily="34" charset="0"/>
              </a:rPr>
              <a:t>Tribal Budget Consultation Process: Step 3</a:t>
            </a:r>
          </a:p>
          <a:p>
            <a:pPr algn="ctr"/>
            <a:r>
              <a:rPr lang="en-US" dirty="0" smtClean="0">
                <a:latin typeface="Century Gothic" panose="020B0502020202020204" pitchFamily="34" charset="0"/>
              </a:rPr>
              <a:t>Area Budget Consultation Sessions</a:t>
            </a:r>
          </a:p>
          <a:p>
            <a:pPr algn="ctr"/>
            <a:r>
              <a:rPr lang="en-US" sz="2800" b="0" dirty="0" smtClean="0">
                <a:latin typeface="Century Gothic" panose="020B0502020202020204" pitchFamily="34" charset="0"/>
              </a:rPr>
              <a:t>Tribal Representatives</a:t>
            </a:r>
            <a:endParaRPr lang="en-US" sz="2800" b="0" dirty="0">
              <a:latin typeface="Century Gothic" panose="020B0502020202020204" pitchFamily="34" charset="0"/>
            </a:endParaRPr>
          </a:p>
        </p:txBody>
      </p:sp>
      <p:sp>
        <p:nvSpPr>
          <p:cNvPr id="7" name="Content Placeholder 6"/>
          <p:cNvSpPr>
            <a:spLocks noGrp="1"/>
          </p:cNvSpPr>
          <p:nvPr>
            <p:ph idx="4294967295"/>
          </p:nvPr>
        </p:nvSpPr>
        <p:spPr>
          <a:xfrm>
            <a:off x="457198" y="1776779"/>
            <a:ext cx="11288891" cy="4940544"/>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457198" y="1533624"/>
            <a:ext cx="11588267" cy="532437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300" dirty="0" smtClean="0">
                <a:latin typeface="Century Gothic" panose="020B0502020202020204" pitchFamily="34" charset="0"/>
              </a:rPr>
              <a:t>Two Tribal representatives along with technical members are chosen at the Area Budget Consultation Sessions. </a:t>
            </a:r>
          </a:p>
          <a:p>
            <a:pPr marL="0" indent="0">
              <a:buNone/>
            </a:pPr>
            <a:r>
              <a:rPr lang="en-US" sz="2300" b="1" dirty="0" smtClean="0">
                <a:latin typeface="Century Gothic" panose="020B0502020202020204" pitchFamily="34" charset="0"/>
              </a:rPr>
              <a:t>Tribal Representatives must be an elected or appointed Tribal official or a representative of a tribal official with a letter stating their appointment by the tribe. </a:t>
            </a:r>
            <a:endParaRPr lang="en-US" sz="2300" dirty="0">
              <a:latin typeface="Century Gothic" panose="020B0502020202020204" pitchFamily="34" charset="0"/>
            </a:endParaRPr>
          </a:p>
          <a:p>
            <a:pPr>
              <a:buFont typeface="Wingdings" panose="05000000000000000000" pitchFamily="2" charset="2"/>
              <a:buChar char="§"/>
            </a:pPr>
            <a:r>
              <a:rPr lang="en-US" sz="2300" b="1" dirty="0" smtClean="0">
                <a:latin typeface="Century Gothic" panose="020B0502020202020204" pitchFamily="34" charset="0"/>
              </a:rPr>
              <a:t>Tribal Representative Roles and Responsibilities: </a:t>
            </a:r>
          </a:p>
          <a:p>
            <a:pPr lvl="1">
              <a:buFont typeface="Wingdings" panose="05000000000000000000" pitchFamily="2" charset="2"/>
              <a:buChar char="§"/>
            </a:pPr>
            <a:r>
              <a:rPr lang="en-US" sz="2300" dirty="0" smtClean="0">
                <a:latin typeface="Century Gothic" panose="020B0502020202020204" pitchFamily="34" charset="0"/>
              </a:rPr>
              <a:t>Must be in communication with the IHS Area office prior to the National Tribal budget work session to review the National budget roll up  and discuss how their area recommendations fit within the consolidated document. </a:t>
            </a:r>
          </a:p>
          <a:p>
            <a:pPr lvl="1">
              <a:buFont typeface="Wingdings" panose="05000000000000000000" pitchFamily="2" charset="2"/>
              <a:buChar char="§"/>
            </a:pPr>
            <a:r>
              <a:rPr lang="en-US" sz="2300" dirty="0" smtClean="0">
                <a:latin typeface="Century Gothic" panose="020B0502020202020204" pitchFamily="34" charset="0"/>
              </a:rPr>
              <a:t>Attend the National Tribal budget work session prepared to discuss/justify funding recommendations and be knowledgeable about health challenges in their area </a:t>
            </a:r>
          </a:p>
          <a:p>
            <a:pPr lvl="1">
              <a:buFont typeface="Wingdings" panose="05000000000000000000" pitchFamily="2" charset="2"/>
              <a:buChar char="§"/>
            </a:pPr>
            <a:r>
              <a:rPr lang="en-US" sz="2300" dirty="0" smtClean="0">
                <a:latin typeface="Century Gothic" panose="020B0502020202020204" pitchFamily="34" charset="0"/>
              </a:rPr>
              <a:t>Have the authority to negotiate specific budget lines on behalf of the tribes in their area so the workgroup can achieve an inclusive recommendation in a timely manner.</a:t>
            </a:r>
          </a:p>
          <a:p>
            <a:pPr lvl="1">
              <a:buFont typeface="Wingdings" panose="05000000000000000000" pitchFamily="2" charset="2"/>
              <a:buChar char="§"/>
            </a:pPr>
            <a:r>
              <a:rPr lang="en-US" sz="2300" dirty="0" smtClean="0">
                <a:latin typeface="Century Gothic" panose="020B0502020202020204" pitchFamily="34" charset="0"/>
              </a:rPr>
              <a:t>One representative must attend the Evaluation/Planning Meeting.</a:t>
            </a:r>
          </a:p>
          <a:p>
            <a:pPr>
              <a:buFont typeface="Wingdings" panose="05000000000000000000" pitchFamily="2" charset="2"/>
              <a:buChar char="§"/>
            </a:pPr>
            <a:r>
              <a:rPr lang="en-US" sz="2300" b="1" dirty="0" smtClean="0">
                <a:latin typeface="Century Gothic" panose="020B0502020202020204" pitchFamily="34" charset="0"/>
              </a:rPr>
              <a:t>Technical support team </a:t>
            </a:r>
            <a:r>
              <a:rPr lang="en-US" sz="2300" dirty="0" smtClean="0">
                <a:latin typeface="Century Gothic" panose="020B0502020202020204" pitchFamily="34" charset="0"/>
              </a:rPr>
              <a:t>must prepare Area representatives for the National budget work session by explaining materials, checking materials for accuracy and providing information about the budget formulation process. </a:t>
            </a:r>
          </a:p>
          <a:p>
            <a:pPr>
              <a:buFont typeface="Wingdings" panose="05000000000000000000" pitchFamily="2" charset="2"/>
              <a:buChar char="§"/>
            </a:pPr>
            <a:endParaRPr lang="en-US" sz="2400" b="1" dirty="0" smtClean="0">
              <a:latin typeface="Century Gothic" panose="020B0502020202020204" pitchFamily="34" charset="0"/>
            </a:endParaRPr>
          </a:p>
        </p:txBody>
      </p:sp>
      <p:pic>
        <p:nvPicPr>
          <p:cNvPr id="6" name="Picture 5"/>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8" name="Picture 7"/>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62141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8996" y="268991"/>
            <a:ext cx="10105293" cy="112395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a:r>
              <a:rPr lang="en-US" sz="2800" dirty="0" smtClean="0">
                <a:solidFill>
                  <a:schemeClr val="bg1">
                    <a:lumMod val="50000"/>
                  </a:schemeClr>
                </a:solidFill>
                <a:latin typeface="Century Gothic" panose="020B0502020202020204" pitchFamily="34" charset="0"/>
              </a:rPr>
              <a:t>Tribal Budget Consultation Process: Step </a:t>
            </a:r>
            <a:r>
              <a:rPr lang="en-US" sz="2800" dirty="0">
                <a:solidFill>
                  <a:schemeClr val="bg1">
                    <a:lumMod val="50000"/>
                  </a:schemeClr>
                </a:solidFill>
                <a:latin typeface="Century Gothic" panose="020B0502020202020204" pitchFamily="34" charset="0"/>
              </a:rPr>
              <a:t>4</a:t>
            </a:r>
            <a:endParaRPr lang="en-US" sz="2800" dirty="0" smtClean="0">
              <a:solidFill>
                <a:schemeClr val="bg1">
                  <a:lumMod val="50000"/>
                </a:schemeClr>
              </a:solidFill>
              <a:latin typeface="Century Gothic" panose="020B0502020202020204" pitchFamily="34" charset="0"/>
            </a:endParaRPr>
          </a:p>
          <a:p>
            <a:pPr algn="ctr"/>
            <a:r>
              <a:rPr lang="en-US" dirty="0" smtClean="0">
                <a:latin typeface="Century Gothic" panose="020B0502020202020204" pitchFamily="34" charset="0"/>
              </a:rPr>
              <a:t>National Tribal Budget Formulation Work Session</a:t>
            </a:r>
          </a:p>
          <a:p>
            <a:pPr algn="ctr"/>
            <a:r>
              <a:rPr lang="en-US" sz="2800" b="0" dirty="0" smtClean="0">
                <a:latin typeface="Century Gothic" panose="020B0502020202020204" pitchFamily="34" charset="0"/>
              </a:rPr>
              <a:t>(February)</a:t>
            </a:r>
            <a:endParaRPr lang="en-US" sz="2800" b="0" dirty="0">
              <a:latin typeface="Century Gothic" panose="020B0502020202020204" pitchFamily="34" charset="0"/>
            </a:endParaRPr>
          </a:p>
        </p:txBody>
      </p:sp>
      <p:sp>
        <p:nvSpPr>
          <p:cNvPr id="7" name="Content Placeholder 6"/>
          <p:cNvSpPr>
            <a:spLocks noGrp="1"/>
          </p:cNvSpPr>
          <p:nvPr>
            <p:ph idx="4294967295"/>
          </p:nvPr>
        </p:nvSpPr>
        <p:spPr>
          <a:xfrm>
            <a:off x="457198" y="1776779"/>
            <a:ext cx="11288891" cy="4940544"/>
          </a:xfrm>
        </p:spPr>
        <p:txBody>
          <a:bodyPr>
            <a:normAutofit/>
          </a:bodyPr>
          <a:lstStyle/>
          <a:p>
            <a:pPr marL="274320" lvl="1" indent="0">
              <a:buNone/>
            </a:pPr>
            <a:endParaRPr lang="en-US" sz="2400" dirty="0" smtClean="0">
              <a:latin typeface="Century Gothic" panose="020B0502020202020204" pitchFamily="34" charset="0"/>
            </a:endParaRPr>
          </a:p>
          <a:p>
            <a:pPr marL="0" indent="0">
              <a:buNone/>
            </a:pPr>
            <a:endParaRPr lang="en-US" sz="2400" b="1" dirty="0">
              <a:latin typeface="Century Gothic" panose="020B0502020202020204" pitchFamily="34" charset="0"/>
            </a:endParaRPr>
          </a:p>
        </p:txBody>
      </p:sp>
      <p:sp>
        <p:nvSpPr>
          <p:cNvPr id="5" name="Content Placeholder 6"/>
          <p:cNvSpPr txBox="1">
            <a:spLocks/>
          </p:cNvSpPr>
          <p:nvPr/>
        </p:nvSpPr>
        <p:spPr>
          <a:xfrm>
            <a:off x="307508" y="1533191"/>
            <a:ext cx="11588267" cy="542772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300" dirty="0" smtClean="0">
                <a:latin typeface="Century Gothic" panose="020B0502020202020204" pitchFamily="34" charset="0"/>
              </a:rPr>
              <a:t>This is a 2-day annual meeting where the two tribal representatives from each area come together to review and consolidate all the Area’s budget recommendations into a comprehensive set of national health priorities and budget recommendations.</a:t>
            </a:r>
          </a:p>
          <a:p>
            <a:pPr>
              <a:buFont typeface="Wingdings" panose="05000000000000000000" pitchFamily="2" charset="2"/>
              <a:buChar char="§"/>
            </a:pPr>
            <a:r>
              <a:rPr lang="en-US" sz="2300" b="1" dirty="0" smtClean="0">
                <a:latin typeface="Century Gothic" panose="020B0502020202020204" pitchFamily="34" charset="0"/>
              </a:rPr>
              <a:t>Work session activities include: </a:t>
            </a:r>
          </a:p>
          <a:p>
            <a:pPr lvl="1">
              <a:buFont typeface="Wingdings" panose="05000000000000000000" pitchFamily="2" charset="2"/>
              <a:buChar char="§"/>
            </a:pPr>
            <a:r>
              <a:rPr lang="en-US" sz="2300" dirty="0" smtClean="0">
                <a:latin typeface="Century Gothic" panose="020B0502020202020204" pitchFamily="34" charset="0"/>
              </a:rPr>
              <a:t>Tribal Caucus occurs where the tribal workgroup co- chairs are selected</a:t>
            </a:r>
          </a:p>
          <a:p>
            <a:pPr lvl="1">
              <a:buFont typeface="Wingdings" panose="05000000000000000000" pitchFamily="2" charset="2"/>
              <a:buChar char="§"/>
            </a:pPr>
            <a:r>
              <a:rPr lang="en-US" sz="2300" dirty="0" smtClean="0">
                <a:latin typeface="Century Gothic" panose="020B0502020202020204" pitchFamily="34" charset="0"/>
              </a:rPr>
              <a:t>Tribal representatives from each area give a brief Area report presentation to the group </a:t>
            </a:r>
          </a:p>
          <a:p>
            <a:pPr lvl="1">
              <a:buFont typeface="Wingdings" panose="05000000000000000000" pitchFamily="2" charset="2"/>
              <a:buChar char="§"/>
            </a:pPr>
            <a:r>
              <a:rPr lang="en-US" sz="2300" dirty="0" smtClean="0">
                <a:latin typeface="Century Gothic" panose="020B0502020202020204" pitchFamily="34" charset="0"/>
              </a:rPr>
              <a:t>Discussion on determining priorities and budget recommendation</a:t>
            </a:r>
          </a:p>
          <a:p>
            <a:pPr lvl="2">
              <a:buFont typeface="Wingdings" panose="05000000000000000000" pitchFamily="2" charset="2"/>
              <a:buChar char="§"/>
            </a:pPr>
            <a:r>
              <a:rPr lang="en-US" sz="2100" dirty="0" smtClean="0">
                <a:latin typeface="Century Gothic" panose="020B0502020202020204" pitchFamily="34" charset="0"/>
              </a:rPr>
              <a:t>Decisions are made by consensus from workgroup members. Only the two tribal representatives that are a part of the workgroup are allowed to partake in voting. </a:t>
            </a:r>
          </a:p>
          <a:p>
            <a:pPr lvl="1">
              <a:buFont typeface="Wingdings" panose="05000000000000000000" pitchFamily="2" charset="2"/>
              <a:buChar char="§"/>
            </a:pPr>
            <a:r>
              <a:rPr lang="en-US" sz="2300" dirty="0" smtClean="0">
                <a:latin typeface="Century Gothic" panose="020B0502020202020204" pitchFamily="34" charset="0"/>
              </a:rPr>
              <a:t>The workgroup will meet with IHS Principal Deputy Director and other IHS leadership to discuss health priorities and budget recommendations </a:t>
            </a:r>
          </a:p>
          <a:p>
            <a:pPr lvl="1">
              <a:buFont typeface="Wingdings" panose="05000000000000000000" pitchFamily="2" charset="2"/>
              <a:buChar char="§"/>
            </a:pPr>
            <a:r>
              <a:rPr lang="en-US" sz="2300" dirty="0" smtClean="0">
                <a:latin typeface="Century Gothic" panose="020B0502020202020204" pitchFamily="34" charset="0"/>
              </a:rPr>
              <a:t>At least one tribal representative from each Area along with technical team members will be chosen to complete work with NIHB (National Indian Health Board) on the budget recommendation and testimony that will be presented to HHS leadership in March.</a:t>
            </a:r>
          </a:p>
          <a:p>
            <a:pPr>
              <a:buFont typeface="Wingdings" panose="05000000000000000000" pitchFamily="2" charset="2"/>
              <a:buChar char="§"/>
            </a:pPr>
            <a:endParaRPr lang="en-US" sz="2400" b="1" dirty="0" smtClean="0">
              <a:latin typeface="Century Gothic" panose="020B0502020202020204" pitchFamily="34" charset="0"/>
            </a:endParaRPr>
          </a:p>
        </p:txBody>
      </p:sp>
      <p:pic>
        <p:nvPicPr>
          <p:cNvPr id="6" name="Picture 5"/>
          <p:cNvPicPr>
            <a:picLocks noChangeAspect="1"/>
          </p:cNvPicPr>
          <p:nvPr/>
        </p:nvPicPr>
        <p:blipFill>
          <a:blip r:embed="rId3">
            <a:duotone>
              <a:schemeClr val="accent1">
                <a:shade val="45000"/>
                <a:satMod val="135000"/>
              </a:schemeClr>
              <a:prstClr val="white"/>
            </a:duotone>
          </a:blip>
          <a:stretch>
            <a:fillRect/>
          </a:stretch>
        </p:blipFill>
        <p:spPr>
          <a:xfrm>
            <a:off x="117963" y="108426"/>
            <a:ext cx="582682" cy="582682"/>
          </a:xfrm>
          <a:prstGeom prst="rect">
            <a:avLst/>
          </a:prstGeom>
        </p:spPr>
      </p:pic>
      <p:pic>
        <p:nvPicPr>
          <p:cNvPr id="8" name="Picture 7"/>
          <p:cNvPicPr>
            <a:picLocks noChangeAspect="1"/>
          </p:cNvPicPr>
          <p:nvPr/>
        </p:nvPicPr>
        <p:blipFill>
          <a:blip r:embed="rId4">
            <a:duotone>
              <a:schemeClr val="accent1">
                <a:shade val="45000"/>
                <a:satMod val="135000"/>
              </a:schemeClr>
              <a:prstClr val="white"/>
            </a:duotone>
          </a:blip>
          <a:stretch>
            <a:fillRect/>
          </a:stretch>
        </p:blipFill>
        <p:spPr>
          <a:xfrm>
            <a:off x="11471638" y="108426"/>
            <a:ext cx="605567" cy="600799"/>
          </a:xfrm>
          <a:prstGeom prst="rect">
            <a:avLst/>
          </a:prstGeom>
        </p:spPr>
      </p:pic>
    </p:spTree>
    <p:extLst>
      <p:ext uri="{BB962C8B-B14F-4D97-AF65-F5344CB8AC3E}">
        <p14:creationId xmlns:p14="http://schemas.microsoft.com/office/powerpoint/2010/main" val="361586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2151</TotalTime>
  <Words>2319</Words>
  <Application>Microsoft Office PowerPoint</Application>
  <PresentationFormat>Widescreen</PresentationFormat>
  <Paragraphs>217</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vt:lpstr>
      <vt:lpstr>Diamond Grid 16x9</vt:lpstr>
      <vt:lpstr>Indian Health Service  Tribal Budget Consultation Process </vt:lpstr>
      <vt:lpstr>Overview </vt:lpstr>
      <vt:lpstr>Timeline of Tribal Budget Consultation Activities (Fiscal Year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 2022 Area Budget Instructions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Resource Links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Health Service  Tribal Budget Consultation Process</dc:title>
  <dc:creator>Francisco, Christina R (IHS/HQ)</dc:creator>
  <cp:lastModifiedBy>Francisco, Christina R (IHS/HQ)</cp:lastModifiedBy>
  <cp:revision>97</cp:revision>
  <cp:lastPrinted>2019-08-12T20:04:19Z</cp:lastPrinted>
  <dcterms:created xsi:type="dcterms:W3CDTF">2019-07-22T15:10:38Z</dcterms:created>
  <dcterms:modified xsi:type="dcterms:W3CDTF">2019-08-29T14:07:24Z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