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9"/>
  </p:notesMasterIdLst>
  <p:sldIdLst>
    <p:sldId id="256" r:id="rId2"/>
    <p:sldId id="262" r:id="rId3"/>
    <p:sldId id="258" r:id="rId4"/>
    <p:sldId id="259" r:id="rId5"/>
    <p:sldId id="260" r:id="rId6"/>
    <p:sldId id="257"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81" r:id="rId24"/>
    <p:sldId id="317" r:id="rId25"/>
    <p:sldId id="279" r:id="rId26"/>
    <p:sldId id="280" r:id="rId27"/>
    <p:sldId id="283" r:id="rId28"/>
    <p:sldId id="318" r:id="rId29"/>
    <p:sldId id="319" r:id="rId30"/>
    <p:sldId id="320" r:id="rId31"/>
    <p:sldId id="321" r:id="rId32"/>
    <p:sldId id="322" r:id="rId33"/>
    <p:sldId id="323" r:id="rId34"/>
    <p:sldId id="324" r:id="rId35"/>
    <p:sldId id="325" r:id="rId36"/>
    <p:sldId id="284" r:id="rId37"/>
    <p:sldId id="285" r:id="rId38"/>
    <p:sldId id="286" r:id="rId39"/>
    <p:sldId id="326" r:id="rId40"/>
    <p:sldId id="327" r:id="rId41"/>
    <p:sldId id="328" r:id="rId42"/>
    <p:sldId id="329" r:id="rId43"/>
    <p:sldId id="330" r:id="rId44"/>
    <p:sldId id="331" r:id="rId45"/>
    <p:sldId id="332" r:id="rId46"/>
    <p:sldId id="333" r:id="rId47"/>
    <p:sldId id="287" r:id="rId48"/>
    <p:sldId id="288" r:id="rId49"/>
    <p:sldId id="289" r:id="rId50"/>
    <p:sldId id="334" r:id="rId51"/>
    <p:sldId id="335" r:id="rId52"/>
    <p:sldId id="336" r:id="rId53"/>
    <p:sldId id="337" r:id="rId54"/>
    <p:sldId id="338" r:id="rId55"/>
    <p:sldId id="339" r:id="rId56"/>
    <p:sldId id="340" r:id="rId57"/>
    <p:sldId id="341" r:id="rId58"/>
    <p:sldId id="290" r:id="rId59"/>
    <p:sldId id="291" r:id="rId60"/>
    <p:sldId id="292" r:id="rId61"/>
    <p:sldId id="342" r:id="rId62"/>
    <p:sldId id="343" r:id="rId63"/>
    <p:sldId id="344" r:id="rId64"/>
    <p:sldId id="345" r:id="rId65"/>
    <p:sldId id="346" r:id="rId66"/>
    <p:sldId id="347" r:id="rId67"/>
    <p:sldId id="348" r:id="rId68"/>
    <p:sldId id="349" r:id="rId69"/>
    <p:sldId id="293" r:id="rId70"/>
    <p:sldId id="294" r:id="rId71"/>
    <p:sldId id="295" r:id="rId72"/>
    <p:sldId id="350" r:id="rId73"/>
    <p:sldId id="351" r:id="rId74"/>
    <p:sldId id="352" r:id="rId75"/>
    <p:sldId id="353" r:id="rId76"/>
    <p:sldId id="354" r:id="rId77"/>
    <p:sldId id="355" r:id="rId78"/>
    <p:sldId id="356" r:id="rId79"/>
    <p:sldId id="357" r:id="rId80"/>
    <p:sldId id="296" r:id="rId81"/>
    <p:sldId id="297" r:id="rId82"/>
    <p:sldId id="298" r:id="rId83"/>
    <p:sldId id="358" r:id="rId84"/>
    <p:sldId id="359" r:id="rId85"/>
    <p:sldId id="360" r:id="rId86"/>
    <p:sldId id="361" r:id="rId87"/>
    <p:sldId id="362" r:id="rId88"/>
    <p:sldId id="363" r:id="rId89"/>
    <p:sldId id="364" r:id="rId90"/>
    <p:sldId id="365" r:id="rId91"/>
    <p:sldId id="299" r:id="rId92"/>
    <p:sldId id="300" r:id="rId93"/>
    <p:sldId id="366" r:id="rId94"/>
    <p:sldId id="367" r:id="rId95"/>
    <p:sldId id="368" r:id="rId96"/>
    <p:sldId id="369" r:id="rId97"/>
    <p:sldId id="370" r:id="rId98"/>
    <p:sldId id="371" r:id="rId99"/>
    <p:sldId id="372" r:id="rId100"/>
    <p:sldId id="373" r:id="rId101"/>
    <p:sldId id="374" r:id="rId102"/>
    <p:sldId id="302" r:id="rId103"/>
    <p:sldId id="303" r:id="rId104"/>
    <p:sldId id="375" r:id="rId105"/>
    <p:sldId id="376" r:id="rId106"/>
    <p:sldId id="377" r:id="rId107"/>
    <p:sldId id="378" r:id="rId108"/>
    <p:sldId id="379" r:id="rId109"/>
    <p:sldId id="380" r:id="rId110"/>
    <p:sldId id="381" r:id="rId111"/>
    <p:sldId id="382" r:id="rId112"/>
    <p:sldId id="383" r:id="rId113"/>
    <p:sldId id="305" r:id="rId114"/>
    <p:sldId id="306" r:id="rId115"/>
    <p:sldId id="384" r:id="rId116"/>
    <p:sldId id="385" r:id="rId117"/>
    <p:sldId id="386" r:id="rId118"/>
    <p:sldId id="387" r:id="rId119"/>
    <p:sldId id="388" r:id="rId120"/>
    <p:sldId id="389" r:id="rId121"/>
    <p:sldId id="390" r:id="rId122"/>
    <p:sldId id="391" r:id="rId123"/>
    <p:sldId id="392" r:id="rId124"/>
    <p:sldId id="308" r:id="rId125"/>
    <p:sldId id="309" r:id="rId126"/>
    <p:sldId id="393" r:id="rId127"/>
    <p:sldId id="394" r:id="rId128"/>
    <p:sldId id="395" r:id="rId129"/>
    <p:sldId id="396" r:id="rId130"/>
    <p:sldId id="397" r:id="rId131"/>
    <p:sldId id="398" r:id="rId132"/>
    <p:sldId id="399" r:id="rId133"/>
    <p:sldId id="400" r:id="rId134"/>
    <p:sldId id="401" r:id="rId135"/>
    <p:sldId id="311" r:id="rId136"/>
    <p:sldId id="312" r:id="rId137"/>
    <p:sldId id="402" r:id="rId138"/>
    <p:sldId id="403" r:id="rId139"/>
    <p:sldId id="404" r:id="rId140"/>
    <p:sldId id="405" r:id="rId141"/>
    <p:sldId id="406" r:id="rId142"/>
    <p:sldId id="407" r:id="rId143"/>
    <p:sldId id="408" r:id="rId144"/>
    <p:sldId id="409" r:id="rId145"/>
    <p:sldId id="410" r:id="rId146"/>
    <p:sldId id="314" r:id="rId147"/>
    <p:sldId id="315" r:id="rId148"/>
    <p:sldId id="411" r:id="rId149"/>
    <p:sldId id="412" r:id="rId150"/>
    <p:sldId id="413" r:id="rId151"/>
    <p:sldId id="414" r:id="rId152"/>
    <p:sldId id="415" r:id="rId153"/>
    <p:sldId id="416" r:id="rId154"/>
    <p:sldId id="417" r:id="rId155"/>
    <p:sldId id="418" r:id="rId156"/>
    <p:sldId id="419" r:id="rId157"/>
    <p:sldId id="420" r:id="rId15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96" userDrawn="1">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D0DB"/>
    <a:srgbClr val="A3D6DE"/>
    <a:srgbClr val="9DCDD4"/>
    <a:srgbClr val="0B588A"/>
    <a:srgbClr val="46829D"/>
    <a:srgbClr val="195F8E"/>
    <a:srgbClr val="628A9C"/>
    <a:srgbClr val="2C6185"/>
    <a:srgbClr val="356CA3"/>
    <a:srgbClr val="3061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247"/>
    <p:restoredTop sz="95642"/>
  </p:normalViewPr>
  <p:slideViewPr>
    <p:cSldViewPr snapToObjects="1">
      <p:cViewPr varScale="1">
        <p:scale>
          <a:sx n="190" d="100"/>
          <a:sy n="190" d="100"/>
        </p:scale>
        <p:origin x="872" y="184"/>
      </p:cViewPr>
      <p:guideLst>
        <p:guide orient="horz" pos="996"/>
        <p:guide pos="2880"/>
      </p:guideLst>
    </p:cSldViewPr>
  </p:slideViewPr>
  <p:notesTextViewPr>
    <p:cViewPr>
      <p:scale>
        <a:sx n="1" d="1"/>
        <a:sy n="1" d="1"/>
      </p:scale>
      <p:origin x="0" y="0"/>
    </p:cViewPr>
  </p:notesTextViewPr>
  <p:notesViewPr>
    <p:cSldViewPr snapToObjects="1">
      <p:cViewPr varScale="1">
        <p:scale>
          <a:sx n="80" d="100"/>
          <a:sy n="80" d="100"/>
        </p:scale>
        <p:origin x="3920" y="192"/>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presProps" Target="presProps.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F5411D-2C1A-9045-8764-96C762AE7986}" type="datetimeFigureOut">
              <a:rPr lang="en-US" smtClean="0"/>
              <a:t>12/9/19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7C0096-51E5-D046-9985-BBC0396664E3}" type="slidenum">
              <a:rPr lang="en-US" smtClean="0"/>
              <a:t>‹#›</a:t>
            </a:fld>
            <a:endParaRPr lang="en-US"/>
          </a:p>
        </p:txBody>
      </p:sp>
    </p:spTree>
    <p:extLst>
      <p:ext uri="{BB962C8B-B14F-4D97-AF65-F5344CB8AC3E}">
        <p14:creationId xmlns:p14="http://schemas.microsoft.com/office/powerpoint/2010/main" val="4160149594"/>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C0096-51E5-D046-9985-BBC0396664E3}" type="slidenum">
              <a:rPr lang="en-US" smtClean="0"/>
              <a:t>1</a:t>
            </a:fld>
            <a:endParaRPr lang="en-US"/>
          </a:p>
        </p:txBody>
      </p:sp>
    </p:spTree>
    <p:extLst>
      <p:ext uri="{BB962C8B-B14F-4D97-AF65-F5344CB8AC3E}">
        <p14:creationId xmlns:p14="http://schemas.microsoft.com/office/powerpoint/2010/main" val="1540562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C0096-51E5-D046-9985-BBC0396664E3}" type="slidenum">
              <a:rPr lang="en-US" smtClean="0"/>
              <a:t>12</a:t>
            </a:fld>
            <a:endParaRPr lang="en-US"/>
          </a:p>
        </p:txBody>
      </p:sp>
    </p:spTree>
    <p:extLst>
      <p:ext uri="{BB962C8B-B14F-4D97-AF65-F5344CB8AC3E}">
        <p14:creationId xmlns:p14="http://schemas.microsoft.com/office/powerpoint/2010/main" val="58402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7C0096-51E5-D046-9985-BBC0396664E3}" type="slidenum">
              <a:rPr lang="en-US" smtClean="0"/>
              <a:t>92</a:t>
            </a:fld>
            <a:endParaRPr lang="en-US"/>
          </a:p>
        </p:txBody>
      </p:sp>
    </p:spTree>
    <p:extLst>
      <p:ext uri="{BB962C8B-B14F-4D97-AF65-F5344CB8AC3E}">
        <p14:creationId xmlns:p14="http://schemas.microsoft.com/office/powerpoint/2010/main" val="31918369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DB16ED6-DD5C-5048-B59A-B8583C91A5E3}"/>
              </a:ext>
              <a:ext uri="{C183D7F6-B498-43B3-948B-1728B52AA6E4}">
                <adec:decorative xmlns:adec="http://schemas.microsoft.com/office/drawing/2017/decorative" val="1"/>
              </a:ext>
            </a:extLst>
          </p:cNvPr>
          <p:cNvPicPr>
            <a:picLocks noChangeAspect="1"/>
          </p:cNvPicPr>
          <p:nvPr userDrawn="1"/>
        </p:nvPicPr>
        <p:blipFill rotWithShape="1">
          <a:blip r:embed="rId2"/>
          <a:srcRect/>
          <a:stretch/>
        </p:blipFill>
        <p:spPr>
          <a:xfrm>
            <a:off x="0" y="0"/>
            <a:ext cx="9144000" cy="5143500"/>
          </a:xfrm>
          <a:prstGeom prst="rect">
            <a:avLst/>
          </a:prstGeom>
        </p:spPr>
      </p:pic>
      <p:sp>
        <p:nvSpPr>
          <p:cNvPr id="2" name="Title 1"/>
          <p:cNvSpPr>
            <a:spLocks noGrp="1"/>
          </p:cNvSpPr>
          <p:nvPr>
            <p:ph type="ctrTitle" hasCustomPrompt="1"/>
          </p:nvPr>
        </p:nvSpPr>
        <p:spPr>
          <a:xfrm>
            <a:off x="3418702" y="504495"/>
            <a:ext cx="5379698" cy="2151336"/>
          </a:xfrm>
        </p:spPr>
        <p:txBody>
          <a:bodyPr tIns="0" bIns="0" anchor="b">
            <a:normAutofit/>
          </a:bodyPr>
          <a:lstStyle>
            <a:lvl1pPr algn="l">
              <a:lnSpc>
                <a:spcPct val="80000"/>
              </a:lnSpc>
              <a:defRPr sz="5000" b="0">
                <a:solidFill>
                  <a:schemeClr val="accent5"/>
                </a:solidFill>
              </a:defRPr>
            </a:lvl1pPr>
          </a:lstStyle>
          <a:p>
            <a:r>
              <a:rPr lang="en-US" dirty="0"/>
              <a:t>CLICK TO EDIT</a:t>
            </a:r>
          </a:p>
        </p:txBody>
      </p:sp>
      <p:sp>
        <p:nvSpPr>
          <p:cNvPr id="3" name="Subtitle 2"/>
          <p:cNvSpPr>
            <a:spLocks noGrp="1"/>
          </p:cNvSpPr>
          <p:nvPr>
            <p:ph type="subTitle" idx="1"/>
          </p:nvPr>
        </p:nvSpPr>
        <p:spPr>
          <a:xfrm>
            <a:off x="3418702" y="3206963"/>
            <a:ext cx="5379698" cy="1082098"/>
          </a:xfrm>
        </p:spPr>
        <p:txBody>
          <a:bodyPr>
            <a:normAutofit/>
          </a:bodyPr>
          <a:lstStyle>
            <a:lvl1pPr marL="0" indent="0" algn="l">
              <a:buNone/>
              <a:defRPr sz="2400" b="1">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0" name="Text Placeholder 9">
            <a:extLst>
              <a:ext uri="{FF2B5EF4-FFF2-40B4-BE49-F238E27FC236}">
                <a16:creationId xmlns:a16="http://schemas.microsoft.com/office/drawing/2014/main" id="{F4D6295D-8113-E740-AEB2-940289427C35}"/>
              </a:ext>
            </a:extLst>
          </p:cNvPr>
          <p:cNvSpPr>
            <a:spLocks noGrp="1"/>
          </p:cNvSpPr>
          <p:nvPr>
            <p:ph type="body" sz="quarter" idx="10"/>
          </p:nvPr>
        </p:nvSpPr>
        <p:spPr>
          <a:xfrm>
            <a:off x="3419474" y="4336925"/>
            <a:ext cx="5378981" cy="503237"/>
          </a:xfrm>
        </p:spPr>
        <p:txBody>
          <a:bodyPr>
            <a:normAutofit/>
          </a:bodyPr>
          <a:lstStyle>
            <a:lvl1pPr marL="0" indent="0">
              <a:buNone/>
              <a:defRPr sz="1000">
                <a:solidFill>
                  <a:schemeClr val="bg2">
                    <a:lumMod val="75000"/>
                  </a:schemeClr>
                </a:solidFill>
              </a:defRPr>
            </a:lvl1pPr>
          </a:lstStyle>
          <a:p>
            <a:pPr lvl="0"/>
            <a:r>
              <a:rPr lang="en-US" dirty="0"/>
              <a:t>Edit Master text styles</a:t>
            </a:r>
          </a:p>
        </p:txBody>
      </p:sp>
      <p:sp>
        <p:nvSpPr>
          <p:cNvPr id="16" name="Content Placeholder 15">
            <a:extLst>
              <a:ext uri="{FF2B5EF4-FFF2-40B4-BE49-F238E27FC236}">
                <a16:creationId xmlns:a16="http://schemas.microsoft.com/office/drawing/2014/main" id="{A8D0A3D1-03F2-D24E-AC15-EA156671CADF}"/>
              </a:ext>
            </a:extLst>
          </p:cNvPr>
          <p:cNvSpPr>
            <a:spLocks noGrp="1"/>
          </p:cNvSpPr>
          <p:nvPr userDrawn="1">
            <p:ph sz="quarter" idx="11"/>
          </p:nvPr>
        </p:nvSpPr>
        <p:spPr>
          <a:xfrm>
            <a:off x="3419475" y="2596772"/>
            <a:ext cx="5378450" cy="511599"/>
          </a:xfrm>
        </p:spPr>
        <p:txBody>
          <a:bodyPr>
            <a:noAutofit/>
          </a:bodyPr>
          <a:lstStyle>
            <a:lvl1pPr marL="0" indent="0">
              <a:buNone/>
              <a:defRPr sz="2000">
                <a:solidFill>
                  <a:srgbClr val="628A9C"/>
                </a:solidFill>
              </a:defRPr>
            </a:lvl1pPr>
            <a:lvl2pPr marL="342900" indent="0">
              <a:buNone/>
              <a:defRPr sz="2400">
                <a:solidFill>
                  <a:srgbClr val="628A9C"/>
                </a:solidFill>
              </a:defRPr>
            </a:lvl2pPr>
            <a:lvl3pPr marL="685800" indent="0">
              <a:buNone/>
              <a:defRPr sz="2400">
                <a:solidFill>
                  <a:srgbClr val="628A9C"/>
                </a:solidFill>
              </a:defRPr>
            </a:lvl3pPr>
            <a:lvl4pPr marL="1028700" indent="0">
              <a:buNone/>
              <a:defRPr sz="2400">
                <a:solidFill>
                  <a:srgbClr val="628A9C"/>
                </a:solidFill>
              </a:defRPr>
            </a:lvl4pPr>
            <a:lvl5pPr marL="1371600" indent="0">
              <a:buNone/>
              <a:defRPr sz="2400">
                <a:solidFill>
                  <a:srgbClr val="628A9C"/>
                </a:solidFill>
              </a:defRPr>
            </a:lvl5pPr>
          </a:lstStyle>
          <a:p>
            <a:pPr lvl="0"/>
            <a:r>
              <a:rPr lang="en-US" dirty="0"/>
              <a:t>Edit Master text styles</a:t>
            </a:r>
          </a:p>
        </p:txBody>
      </p:sp>
      <p:pic>
        <p:nvPicPr>
          <p:cNvPr id="19" name="Graphic 18" descr="HHS Seal, IHS Seal, and CDC Logo">
            <a:extLst>
              <a:ext uri="{FF2B5EF4-FFF2-40B4-BE49-F238E27FC236}">
                <a16:creationId xmlns:a16="http://schemas.microsoft.com/office/drawing/2014/main" id="{0E6AB948-7224-224F-A672-FE48E7331124}"/>
              </a:ext>
              <a:ext uri="{C183D7F6-B498-43B3-948B-1728B52AA6E4}">
                <adec:decorative xmlns:adec="http://schemas.microsoft.com/office/drawing/2017/decorative" val="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96165" y="4336925"/>
            <a:ext cx="1943100" cy="571500"/>
          </a:xfrm>
          <a:prstGeom prst="rect">
            <a:avLst/>
          </a:prstGeom>
        </p:spPr>
      </p:pic>
    </p:spTree>
    <p:extLst>
      <p:ext uri="{BB962C8B-B14F-4D97-AF65-F5344CB8AC3E}">
        <p14:creationId xmlns:p14="http://schemas.microsoft.com/office/powerpoint/2010/main" val="130212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2548737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402620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42934843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10548" y="210210"/>
            <a:ext cx="8322906" cy="868623"/>
          </a:xfrm>
        </p:spPr>
        <p:txBody>
          <a:bodyPr/>
          <a:lstStyle/>
          <a:p>
            <a:r>
              <a:rPr lang="en-US" dirty="0"/>
              <a:t>Click to edit Master title style</a:t>
            </a:r>
          </a:p>
        </p:txBody>
      </p:sp>
      <p:sp>
        <p:nvSpPr>
          <p:cNvPr id="3" name="Content Placeholder 2"/>
          <p:cNvSpPr>
            <a:spLocks noGrp="1"/>
          </p:cNvSpPr>
          <p:nvPr>
            <p:ph idx="1"/>
          </p:nvPr>
        </p:nvSpPr>
        <p:spPr>
          <a:xfrm>
            <a:off x="410548" y="1187043"/>
            <a:ext cx="8322906" cy="3139006"/>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378249791"/>
      </p:ext>
    </p:extLst>
  </p:cSld>
  <p:clrMapOvr>
    <a:masterClrMapping/>
  </p:clrMapOvr>
  <p:extLst>
    <p:ext uri="{DCECCB84-F9BA-43D5-87BE-67443E8EF086}">
      <p15:sldGuideLst xmlns:p15="http://schemas.microsoft.com/office/powerpoint/2012/main">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lvl1pPr>
              <a:defRPr b="1"/>
            </a:lvl1pPr>
          </a:lstStyle>
          <a:p>
            <a:fld id="{3EEBBB32-4829-4549-9924-10FB1C440440}" type="slidenum">
              <a:rPr lang="en-US" smtClean="0"/>
              <a:pPr/>
              <a:t>‹#›</a:t>
            </a:fld>
            <a:endParaRPr lang="en-US"/>
          </a:p>
        </p:txBody>
      </p:sp>
    </p:spTree>
    <p:extLst>
      <p:ext uri="{BB962C8B-B14F-4D97-AF65-F5344CB8AC3E}">
        <p14:creationId xmlns:p14="http://schemas.microsoft.com/office/powerpoint/2010/main" val="3900410087"/>
      </p:ext>
    </p:extLst>
  </p:cSld>
  <p:clrMapOvr>
    <a:masterClrMapping/>
  </p:clrMapOvr>
  <p:extLst>
    <p:ext uri="{DCECCB84-F9BA-43D5-87BE-67443E8EF086}">
      <p15:sldGuideLst xmlns:p15="http://schemas.microsoft.com/office/powerpoint/2012/main">
        <p15:guide id="2" pos="28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95BBD3E-0C49-1647-A836-77D385A201D7}"/>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p:nvPr>
        </p:nvSpPr>
        <p:spPr>
          <a:xfrm>
            <a:off x="623888" y="2482451"/>
            <a:ext cx="7886700" cy="1301275"/>
          </a:xfrm>
        </p:spPr>
        <p:txBody>
          <a:bodyPr anchor="t" anchorCtr="0">
            <a:normAutofit/>
          </a:bodyPr>
          <a:lstStyle>
            <a:lvl1pPr algn="ctr">
              <a:defRPr sz="3600" b="1" cap="all" baseline="0">
                <a:solidFill>
                  <a:schemeClr val="accent5"/>
                </a:solidFill>
              </a:defRPr>
            </a:lvl1pPr>
          </a:lstStyle>
          <a:p>
            <a:r>
              <a:rPr lang="en-US" dirty="0"/>
              <a:t>Click to edit Master title style</a:t>
            </a:r>
          </a:p>
        </p:txBody>
      </p:sp>
      <p:sp>
        <p:nvSpPr>
          <p:cNvPr id="3" name="Text Placeholder 2"/>
          <p:cNvSpPr>
            <a:spLocks noGrp="1"/>
          </p:cNvSpPr>
          <p:nvPr>
            <p:ph type="body" idx="1"/>
          </p:nvPr>
        </p:nvSpPr>
        <p:spPr>
          <a:xfrm>
            <a:off x="623888" y="2193376"/>
            <a:ext cx="7886700" cy="289075"/>
          </a:xfrm>
        </p:spPr>
        <p:txBody>
          <a:bodyPr>
            <a:normAutofit/>
          </a:bodyPr>
          <a:lstStyle>
            <a:lvl1pPr marL="0" indent="0" algn="ctr">
              <a:buNone/>
              <a:defRPr sz="1600" cap="all" baseline="0">
                <a:solidFill>
                  <a:schemeClr val="accent5"/>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3161325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29796" y="1576551"/>
            <a:ext cx="4104304" cy="3056171"/>
          </a:xfrm>
        </p:spPr>
        <p:txBody>
          <a:bodyPr/>
          <a:lstStyle>
            <a:lvl1pPr>
              <a:defRPr sz="1800">
                <a:solidFill>
                  <a:schemeClr val="bg2"/>
                </a:solidFill>
              </a:defRPr>
            </a:lvl1pPr>
            <a:lvl2pPr>
              <a:defRPr sz="1600">
                <a:solidFill>
                  <a:schemeClr val="bg2"/>
                </a:solidFill>
              </a:defRPr>
            </a:lvl2pPr>
            <a:lvl3pPr>
              <a:defRPr sz="1400">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4" name="Content Placeholder 3"/>
          <p:cNvSpPr>
            <a:spLocks noGrp="1"/>
          </p:cNvSpPr>
          <p:nvPr>
            <p:ph sz="half" idx="2"/>
          </p:nvPr>
        </p:nvSpPr>
        <p:spPr>
          <a:xfrm>
            <a:off x="4648400" y="1576551"/>
            <a:ext cx="4104302" cy="3056172"/>
          </a:xfrm>
        </p:spPr>
        <p:txBody>
          <a:bodyPr/>
          <a:lstStyle>
            <a:lvl1pPr>
              <a:defRPr sz="1800">
                <a:solidFill>
                  <a:schemeClr val="bg2"/>
                </a:solidFill>
              </a:defRPr>
            </a:lvl1pPr>
            <a:lvl2pPr>
              <a:defRPr sz="1600">
                <a:solidFill>
                  <a:schemeClr val="bg2"/>
                </a:solidFill>
              </a:defRPr>
            </a:lvl2pPr>
            <a:lvl3pPr>
              <a:defRPr sz="1400">
                <a:solidFill>
                  <a:schemeClr val="bg2"/>
                </a:solidFill>
              </a:defRPr>
            </a:lvl3pPr>
          </a:lstStyle>
          <a:p>
            <a:pPr lvl="0"/>
            <a:r>
              <a:rPr lang="en-US" dirty="0"/>
              <a:t>Edit Master text styles</a:t>
            </a:r>
          </a:p>
          <a:p>
            <a:pPr lvl="1"/>
            <a:r>
              <a:rPr lang="en-US" dirty="0"/>
              <a:t>Second level</a:t>
            </a:r>
          </a:p>
          <a:p>
            <a:pPr lvl="2"/>
            <a:r>
              <a:rPr lang="en-US" dirty="0"/>
              <a:t>Third level</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EEBBB32-4829-4549-9924-10FB1C440440}" type="slidenum">
              <a:rPr lang="en-US" smtClean="0"/>
              <a:t>‹#›</a:t>
            </a:fld>
            <a:endParaRPr lang="en-US"/>
          </a:p>
        </p:txBody>
      </p:sp>
      <p:sp>
        <p:nvSpPr>
          <p:cNvPr id="9" name="Text Placeholder 8">
            <a:extLst>
              <a:ext uri="{FF2B5EF4-FFF2-40B4-BE49-F238E27FC236}">
                <a16:creationId xmlns:a16="http://schemas.microsoft.com/office/drawing/2014/main" id="{A170AFCD-E0C7-A44C-96BE-3020F855F12E}"/>
              </a:ext>
            </a:extLst>
          </p:cNvPr>
          <p:cNvSpPr>
            <a:spLocks noGrp="1"/>
          </p:cNvSpPr>
          <p:nvPr>
            <p:ph type="body" sz="quarter" idx="13"/>
          </p:nvPr>
        </p:nvSpPr>
        <p:spPr>
          <a:xfrm>
            <a:off x="429502" y="815210"/>
            <a:ext cx="8322906" cy="398163"/>
          </a:xfrm>
        </p:spPr>
        <p:txBody>
          <a:bodyPr lIns="0">
            <a:normAutofit/>
          </a:bodyPr>
          <a:lstStyle>
            <a:lvl1pPr marL="0" indent="0">
              <a:buNone/>
              <a:defRPr sz="2000">
                <a:solidFill>
                  <a:schemeClr val="accent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dirty="0"/>
              <a:t>Edit Master text styles</a:t>
            </a:r>
          </a:p>
        </p:txBody>
      </p:sp>
    </p:spTree>
    <p:extLst>
      <p:ext uri="{BB962C8B-B14F-4D97-AF65-F5344CB8AC3E}">
        <p14:creationId xmlns:p14="http://schemas.microsoft.com/office/powerpoint/2010/main" val="3105500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259280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40780102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3127902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3EEBBB32-4829-4549-9924-10FB1C440440}" type="slidenum">
              <a:rPr lang="en-US" smtClean="0"/>
              <a:t>‹#›</a:t>
            </a:fld>
            <a:endParaRPr lang="en-US"/>
          </a:p>
        </p:txBody>
      </p:sp>
    </p:spTree>
    <p:extLst>
      <p:ext uri="{BB962C8B-B14F-4D97-AF65-F5344CB8AC3E}">
        <p14:creationId xmlns:p14="http://schemas.microsoft.com/office/powerpoint/2010/main" val="1074759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210" y="210210"/>
            <a:ext cx="8322906" cy="868623"/>
          </a:xfrm>
          <a:prstGeom prst="rect">
            <a:avLst/>
          </a:prstGeom>
        </p:spPr>
        <p:txBody>
          <a:bodyPr vert="horz" lIns="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29209" y="1180037"/>
            <a:ext cx="8322906" cy="3263504"/>
          </a:xfrm>
          <a:prstGeom prst="rect">
            <a:avLst/>
          </a:prstGeom>
        </p:spPr>
        <p:txBody>
          <a:bodyPr vert="horz" lIns="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807149" y="4767263"/>
            <a:ext cx="2057400" cy="273844"/>
          </a:xfrm>
          <a:prstGeom prst="rect">
            <a:avLst/>
          </a:prstGeom>
        </p:spPr>
        <p:txBody>
          <a:bodyPr vert="horz" lIns="91440" tIns="45720" rIns="91440" bIns="45720" rtlCol="0" anchor="ctr"/>
          <a:lstStyle>
            <a:lvl1pPr algn="r">
              <a:defRPr sz="1200" b="1">
                <a:solidFill>
                  <a:schemeClr val="accent5"/>
                </a:solidFill>
              </a:defRPr>
            </a:lvl1pPr>
          </a:lstStyle>
          <a:p>
            <a:fld id="{3EEBBB32-4829-4549-9924-10FB1C440440}" type="slidenum">
              <a:rPr lang="en-US" smtClean="0"/>
              <a:pPr/>
              <a:t>‹#›</a:t>
            </a:fld>
            <a:endParaRPr lang="en-US" dirty="0"/>
          </a:p>
        </p:txBody>
      </p:sp>
      <p:cxnSp>
        <p:nvCxnSpPr>
          <p:cNvPr id="12" name="Straight Connector 11">
            <a:extLst>
              <a:ext uri="{FF2B5EF4-FFF2-40B4-BE49-F238E27FC236}">
                <a16:creationId xmlns:a16="http://schemas.microsoft.com/office/drawing/2014/main" id="{A4FF7864-78E7-A84B-94E1-DD92EBB36917}"/>
              </a:ext>
              <a:ext uri="{C183D7F6-B498-43B3-948B-1728B52AA6E4}">
                <adec:decorative xmlns:adec="http://schemas.microsoft.com/office/drawing/2017/decorative" val="1"/>
              </a:ext>
            </a:extLst>
          </p:cNvPr>
          <p:cNvCxnSpPr>
            <a:cxnSpLocks/>
          </p:cNvCxnSpPr>
          <p:nvPr userDrawn="1"/>
        </p:nvCxnSpPr>
        <p:spPr>
          <a:xfrm flipH="1">
            <a:off x="8534400" y="4750673"/>
            <a:ext cx="609602" cy="0"/>
          </a:xfrm>
          <a:prstGeom prst="line">
            <a:avLst/>
          </a:prstGeom>
          <a:ln w="12700">
            <a:solidFill>
              <a:schemeClr val="accent5"/>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41A9BCC1-CA3D-AC4E-A3F1-52C6825922BF}"/>
              </a:ext>
              <a:ext uri="{C183D7F6-B498-43B3-948B-1728B52AA6E4}">
                <adec:decorative xmlns:adec="http://schemas.microsoft.com/office/drawing/2017/decorative" val="1"/>
              </a:ext>
            </a:extLst>
          </p:cNvPr>
          <p:cNvSpPr/>
          <p:nvPr userDrawn="1"/>
        </p:nvSpPr>
        <p:spPr>
          <a:xfrm>
            <a:off x="0" y="5074396"/>
            <a:ext cx="9144000" cy="69104"/>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9" name="Rectangle 18">
            <a:extLst>
              <a:ext uri="{FF2B5EF4-FFF2-40B4-BE49-F238E27FC236}">
                <a16:creationId xmlns:a16="http://schemas.microsoft.com/office/drawing/2014/main" id="{C8B06781-609C-6B40-89E2-5377DA6445DE}"/>
              </a:ext>
              <a:ext uri="{C183D7F6-B498-43B3-948B-1728B52AA6E4}">
                <adec:decorative xmlns:adec="http://schemas.microsoft.com/office/drawing/2017/decorative" val="1"/>
              </a:ext>
            </a:extLst>
          </p:cNvPr>
          <p:cNvSpPr/>
          <p:nvPr userDrawn="1"/>
        </p:nvSpPr>
        <p:spPr>
          <a:xfrm>
            <a:off x="0" y="0"/>
            <a:ext cx="9144000" cy="137160"/>
          </a:xfrm>
          <a:prstGeom prst="rect">
            <a:avLst/>
          </a:prstGeom>
          <a:gradFill>
            <a:gsLst>
              <a:gs pos="100000">
                <a:srgbClr val="195F8E"/>
              </a:gs>
              <a:gs pos="0">
                <a:srgbClr val="46829D"/>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a:extLst>
              <a:ext uri="{FF2B5EF4-FFF2-40B4-BE49-F238E27FC236}">
                <a16:creationId xmlns:a16="http://schemas.microsoft.com/office/drawing/2014/main" id="{332E3A16-85A0-0342-807A-DB70BF94B9B4}"/>
              </a:ext>
              <a:ext uri="{C183D7F6-B498-43B3-948B-1728B52AA6E4}">
                <adec:decorative xmlns:adec="http://schemas.microsoft.com/office/drawing/2017/decorative" val="1"/>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09381" y="4644424"/>
            <a:ext cx="1279460" cy="376312"/>
          </a:xfrm>
          <a:prstGeom prst="rect">
            <a:avLst/>
          </a:prstGeom>
        </p:spPr>
      </p:pic>
    </p:spTree>
    <p:extLst>
      <p:ext uri="{BB962C8B-B14F-4D97-AF65-F5344CB8AC3E}">
        <p14:creationId xmlns:p14="http://schemas.microsoft.com/office/powerpoint/2010/main" val="40219275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hdr="0" ftr="0" dt="0"/>
  <p:txStyles>
    <p:titleStyle>
      <a:lvl1pPr algn="l" defTabSz="685800" rtl="0" eaLnBrk="1" latinLnBrk="0" hangingPunct="1">
        <a:lnSpc>
          <a:spcPct val="80000"/>
        </a:lnSpc>
        <a:spcBef>
          <a:spcPct val="0"/>
        </a:spcBef>
        <a:buNone/>
        <a:defRPr sz="2800" kern="1200">
          <a:solidFill>
            <a:srgbClr val="2E709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2"/>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2"/>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2"/>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2"/>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44" userDrawn="1">
          <p15:clr>
            <a:srgbClr val="F26B43"/>
          </p15:clr>
        </p15:guide>
        <p15:guide id="2" pos="5520" userDrawn="1">
          <p15:clr>
            <a:srgbClr val="F26B43"/>
          </p15:clr>
        </p15:guide>
        <p15:guide id="3" orient="horz" pos="3108" userDrawn="1">
          <p15:clr>
            <a:srgbClr val="F26B43"/>
          </p15:clr>
        </p15:guide>
        <p15:guide id="4" pos="264" userDrawn="1">
          <p15:clr>
            <a:srgbClr val="F26B43"/>
          </p15:clr>
        </p15:guide>
        <p15:guide id="5" orient="horz" pos="732"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75.svg"/><Relationship Id="rId2" Type="http://schemas.openxmlformats.org/officeDocument/2006/relationships/image" Target="../media/image174.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177.svg"/><Relationship Id="rId2" Type="http://schemas.openxmlformats.org/officeDocument/2006/relationships/image" Target="../media/image176.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79.svg"/><Relationship Id="rId2" Type="http://schemas.openxmlformats.org/officeDocument/2006/relationships/image" Target="../media/image178.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81.svg"/><Relationship Id="rId2" Type="http://schemas.openxmlformats.org/officeDocument/2006/relationships/image" Target="../media/image180.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83.svg"/><Relationship Id="rId2" Type="http://schemas.openxmlformats.org/officeDocument/2006/relationships/image" Target="../media/image182.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185.svg"/><Relationship Id="rId2" Type="http://schemas.openxmlformats.org/officeDocument/2006/relationships/image" Target="../media/image18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189.svg"/><Relationship Id="rId2" Type="http://schemas.openxmlformats.org/officeDocument/2006/relationships/image" Target="../media/image188.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91.svg"/><Relationship Id="rId2" Type="http://schemas.openxmlformats.org/officeDocument/2006/relationships/image" Target="../media/image19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194.svg"/><Relationship Id="rId2" Type="http://schemas.openxmlformats.org/officeDocument/2006/relationships/image" Target="../media/image193.png"/><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96.svg"/><Relationship Id="rId2" Type="http://schemas.openxmlformats.org/officeDocument/2006/relationships/image" Target="../media/image195.png"/><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3" Type="http://schemas.openxmlformats.org/officeDocument/2006/relationships/image" Target="../media/image198.svg"/><Relationship Id="rId2" Type="http://schemas.openxmlformats.org/officeDocument/2006/relationships/image" Target="../media/image197.png"/><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200.svg"/><Relationship Id="rId2" Type="http://schemas.openxmlformats.org/officeDocument/2006/relationships/image" Target="../media/image199.png"/><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202.svg"/><Relationship Id="rId2" Type="http://schemas.openxmlformats.org/officeDocument/2006/relationships/image" Target="../media/image20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4.svg"/></Relationships>
</file>

<file path=ppt/slides/_rels/slide120.xml.rels><?xml version="1.0" encoding="UTF-8" standalone="yes"?>
<Relationships xmlns="http://schemas.openxmlformats.org/package/2006/relationships"><Relationship Id="rId3" Type="http://schemas.openxmlformats.org/officeDocument/2006/relationships/image" Target="../media/image204.svg"/><Relationship Id="rId2" Type="http://schemas.openxmlformats.org/officeDocument/2006/relationships/image" Target="../media/image203.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206.svg"/><Relationship Id="rId2" Type="http://schemas.openxmlformats.org/officeDocument/2006/relationships/image" Target="../media/image205.png"/><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208.svg"/><Relationship Id="rId2" Type="http://schemas.openxmlformats.org/officeDocument/2006/relationships/image" Target="../media/image207.png"/><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210.svg"/><Relationship Id="rId2" Type="http://schemas.openxmlformats.org/officeDocument/2006/relationships/image" Target="../media/image209.png"/><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3" Type="http://schemas.openxmlformats.org/officeDocument/2006/relationships/image" Target="../media/image213.svg"/><Relationship Id="rId2" Type="http://schemas.openxmlformats.org/officeDocument/2006/relationships/image" Target="../media/image212.png"/><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215.svg"/><Relationship Id="rId2" Type="http://schemas.openxmlformats.org/officeDocument/2006/relationships/image" Target="../media/image214.png"/><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217.svg"/><Relationship Id="rId2" Type="http://schemas.openxmlformats.org/officeDocument/2006/relationships/image" Target="../media/image216.png"/><Relationship Id="rId1" Type="http://schemas.openxmlformats.org/officeDocument/2006/relationships/slideLayout" Target="../slideLayouts/slideLayout3.xml"/></Relationships>
</file>

<file path=ppt/slides/_rels/slide129.xml.rels><?xml version="1.0" encoding="UTF-8" standalone="yes"?>
<Relationships xmlns="http://schemas.openxmlformats.org/package/2006/relationships"><Relationship Id="rId3" Type="http://schemas.openxmlformats.org/officeDocument/2006/relationships/image" Target="../media/image219.svg"/><Relationship Id="rId2" Type="http://schemas.openxmlformats.org/officeDocument/2006/relationships/image" Target="../media/image218.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3" Type="http://schemas.openxmlformats.org/officeDocument/2006/relationships/image" Target="../media/image221.svg"/><Relationship Id="rId2" Type="http://schemas.openxmlformats.org/officeDocument/2006/relationships/image" Target="../media/image220.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223.svg"/><Relationship Id="rId2" Type="http://schemas.openxmlformats.org/officeDocument/2006/relationships/image" Target="../media/image222.png"/><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225.svg"/><Relationship Id="rId2" Type="http://schemas.openxmlformats.org/officeDocument/2006/relationships/image" Target="../media/image224.png"/><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227.svg"/><Relationship Id="rId2" Type="http://schemas.openxmlformats.org/officeDocument/2006/relationships/image" Target="../media/image226.png"/><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229.svg"/><Relationship Id="rId2" Type="http://schemas.openxmlformats.org/officeDocument/2006/relationships/image" Target="../media/image228.png"/><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3" Type="http://schemas.openxmlformats.org/officeDocument/2006/relationships/image" Target="../media/image232.svg"/><Relationship Id="rId2" Type="http://schemas.openxmlformats.org/officeDocument/2006/relationships/image" Target="../media/image231.png"/><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3" Type="http://schemas.openxmlformats.org/officeDocument/2006/relationships/image" Target="../media/image234.svg"/><Relationship Id="rId2" Type="http://schemas.openxmlformats.org/officeDocument/2006/relationships/image" Target="../media/image233.png"/><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236.svg"/><Relationship Id="rId2" Type="http://schemas.openxmlformats.org/officeDocument/2006/relationships/image" Target="../media/image23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238.svg"/><Relationship Id="rId2" Type="http://schemas.openxmlformats.org/officeDocument/2006/relationships/image" Target="../media/image237.png"/><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240.svg"/><Relationship Id="rId2" Type="http://schemas.openxmlformats.org/officeDocument/2006/relationships/image" Target="../media/image239.png"/><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3" Type="http://schemas.openxmlformats.org/officeDocument/2006/relationships/image" Target="../media/image242.svg"/><Relationship Id="rId2" Type="http://schemas.openxmlformats.org/officeDocument/2006/relationships/image" Target="../media/image241.png"/><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244.svg"/><Relationship Id="rId2" Type="http://schemas.openxmlformats.org/officeDocument/2006/relationships/image" Target="../media/image243.png"/><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246.svg"/><Relationship Id="rId2" Type="http://schemas.openxmlformats.org/officeDocument/2006/relationships/image" Target="../media/image245.png"/><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3" Type="http://schemas.openxmlformats.org/officeDocument/2006/relationships/image" Target="../media/image248.svg"/><Relationship Id="rId2" Type="http://schemas.openxmlformats.org/officeDocument/2006/relationships/image" Target="../media/image247.png"/><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3" Type="http://schemas.openxmlformats.org/officeDocument/2006/relationships/image" Target="../media/image251.svg"/><Relationship Id="rId2" Type="http://schemas.openxmlformats.org/officeDocument/2006/relationships/image" Target="../media/image250.png"/><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3" Type="http://schemas.openxmlformats.org/officeDocument/2006/relationships/image" Target="../media/image253.svg"/><Relationship Id="rId2" Type="http://schemas.openxmlformats.org/officeDocument/2006/relationships/image" Target="../media/image252.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image" Target="../media/image255.svg"/><Relationship Id="rId2" Type="http://schemas.openxmlformats.org/officeDocument/2006/relationships/image" Target="../media/image254.png"/><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3" Type="http://schemas.openxmlformats.org/officeDocument/2006/relationships/image" Target="../media/image257.svg"/><Relationship Id="rId2" Type="http://schemas.openxmlformats.org/officeDocument/2006/relationships/image" Target="../media/image256.png"/><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3" Type="http://schemas.openxmlformats.org/officeDocument/2006/relationships/image" Target="../media/image259.svg"/><Relationship Id="rId2" Type="http://schemas.openxmlformats.org/officeDocument/2006/relationships/image" Target="../media/image258.png"/><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3" Type="http://schemas.openxmlformats.org/officeDocument/2006/relationships/image" Target="../media/image261.svg"/><Relationship Id="rId2" Type="http://schemas.openxmlformats.org/officeDocument/2006/relationships/image" Target="../media/image260.png"/><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263.svg"/><Relationship Id="rId2" Type="http://schemas.openxmlformats.org/officeDocument/2006/relationships/image" Target="../media/image262.png"/><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265.svg"/><Relationship Id="rId2" Type="http://schemas.openxmlformats.org/officeDocument/2006/relationships/image" Target="../media/image264.png"/><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267.svg"/><Relationship Id="rId2" Type="http://schemas.openxmlformats.org/officeDocument/2006/relationships/image" Target="../media/image266.png"/><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sv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3.svg"/><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5.sv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80.svg"/><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89.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93.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6.svg"/><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105.sv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7.sv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9.svg"/><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1.svg"/><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15.svg"/><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120.svg"/><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22.svg"/><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26.svg"/><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8.svg"/><Relationship Id="rId2" Type="http://schemas.openxmlformats.org/officeDocument/2006/relationships/image" Target="../media/image127.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30.svg"/><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32.svg"/><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134.svg"/><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147.svg"/><Relationship Id="rId2" Type="http://schemas.openxmlformats.org/officeDocument/2006/relationships/image" Target="../media/image146.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149.svg"/><Relationship Id="rId2" Type="http://schemas.openxmlformats.org/officeDocument/2006/relationships/image" Target="../media/image148.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151.svg"/><Relationship Id="rId2" Type="http://schemas.openxmlformats.org/officeDocument/2006/relationships/image" Target="../media/image15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53.svg"/><Relationship Id="rId2" Type="http://schemas.openxmlformats.org/officeDocument/2006/relationships/image" Target="../media/image15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3" Type="http://schemas.openxmlformats.org/officeDocument/2006/relationships/image" Target="../media/image156.svg"/><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58.svg"/><Relationship Id="rId2" Type="http://schemas.openxmlformats.org/officeDocument/2006/relationships/image" Target="../media/image157.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3" Type="http://schemas.openxmlformats.org/officeDocument/2006/relationships/image" Target="../media/image164.svg"/><Relationship Id="rId2" Type="http://schemas.openxmlformats.org/officeDocument/2006/relationships/image" Target="../media/image163.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166.svg"/><Relationship Id="rId2" Type="http://schemas.openxmlformats.org/officeDocument/2006/relationships/image" Target="../media/image165.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68.svg"/><Relationship Id="rId2" Type="http://schemas.openxmlformats.org/officeDocument/2006/relationships/image" Target="../media/image16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E497B9B-85CC-4E4E-80EA-49B47312B7FD}"/>
              </a:ext>
            </a:extLst>
          </p:cNvPr>
          <p:cNvSpPr>
            <a:spLocks noGrp="1"/>
          </p:cNvSpPr>
          <p:nvPr>
            <p:ph type="ctrTitle"/>
          </p:nvPr>
        </p:nvSpPr>
        <p:spPr/>
        <p:txBody>
          <a:bodyPr/>
          <a:lstStyle/>
          <a:p>
            <a:r>
              <a:rPr lang="en-US" spc="-200" dirty="0"/>
              <a:t>2015</a:t>
            </a:r>
          </a:p>
        </p:txBody>
      </p:sp>
      <p:sp>
        <p:nvSpPr>
          <p:cNvPr id="13" name="Subtitle 12">
            <a:extLst>
              <a:ext uri="{FF2B5EF4-FFF2-40B4-BE49-F238E27FC236}">
                <a16:creationId xmlns:a16="http://schemas.microsoft.com/office/drawing/2014/main" id="{4D4C9485-BCDD-9344-A257-D74AE9E4CA79}"/>
              </a:ext>
            </a:extLst>
          </p:cNvPr>
          <p:cNvSpPr>
            <a:spLocks noGrp="1"/>
          </p:cNvSpPr>
          <p:nvPr>
            <p:ph type="subTitle" idx="1"/>
          </p:nvPr>
        </p:nvSpPr>
        <p:spPr/>
        <p:txBody>
          <a:bodyPr>
            <a:normAutofit/>
          </a:bodyPr>
          <a:lstStyle/>
          <a:p>
            <a:r>
              <a:rPr lang="en-US" dirty="0"/>
              <a:t>SEXUALLY</a:t>
            </a:r>
            <a:br>
              <a:rPr lang="en-US" dirty="0"/>
            </a:br>
            <a:r>
              <a:rPr lang="en-US" dirty="0"/>
              <a:t>TRANSMITTED </a:t>
            </a:r>
            <a:br>
              <a:rPr lang="en-US" dirty="0"/>
            </a:br>
            <a:r>
              <a:rPr lang="en-US" dirty="0"/>
              <a:t>DISEASES</a:t>
            </a:r>
          </a:p>
        </p:txBody>
      </p:sp>
      <p:sp>
        <p:nvSpPr>
          <p:cNvPr id="6" name="Text Placeholder 5">
            <a:extLst>
              <a:ext uri="{FF2B5EF4-FFF2-40B4-BE49-F238E27FC236}">
                <a16:creationId xmlns:a16="http://schemas.microsoft.com/office/drawing/2014/main" id="{FA5CA1D7-C410-8344-A2A2-1F44839B7863}"/>
              </a:ext>
            </a:extLst>
          </p:cNvPr>
          <p:cNvSpPr>
            <a:spLocks noGrp="1"/>
          </p:cNvSpPr>
          <p:nvPr>
            <p:ph type="body" sz="quarter" idx="10"/>
          </p:nvPr>
        </p:nvSpPr>
        <p:spPr/>
        <p:txBody>
          <a:bodyPr>
            <a:normAutofit/>
          </a:bodyPr>
          <a:lstStyle/>
          <a:p>
            <a:r>
              <a:rPr lang="en-US" dirty="0"/>
              <a:t>U.S. Department of Health and Human Services (HHS)</a:t>
            </a:r>
            <a:br>
              <a:rPr lang="en-US" dirty="0"/>
            </a:br>
            <a:r>
              <a:rPr lang="en-US" dirty="0"/>
              <a:t>Indian Health Service (IHS)</a:t>
            </a:r>
            <a:br>
              <a:rPr lang="en-US" dirty="0"/>
            </a:br>
            <a:r>
              <a:rPr lang="en-US" dirty="0"/>
              <a:t>Centers for Disease Control and Prevention (CDC)</a:t>
            </a:r>
          </a:p>
        </p:txBody>
      </p:sp>
      <p:sp>
        <p:nvSpPr>
          <p:cNvPr id="14" name="Content Placeholder 13">
            <a:extLst>
              <a:ext uri="{FF2B5EF4-FFF2-40B4-BE49-F238E27FC236}">
                <a16:creationId xmlns:a16="http://schemas.microsoft.com/office/drawing/2014/main" id="{21EF185E-33C0-5541-B64C-42759A1D62A1}"/>
              </a:ext>
            </a:extLst>
          </p:cNvPr>
          <p:cNvSpPr>
            <a:spLocks noGrp="1"/>
          </p:cNvSpPr>
          <p:nvPr>
            <p:ph sz="quarter" idx="11"/>
          </p:nvPr>
        </p:nvSpPr>
        <p:spPr/>
        <p:txBody>
          <a:bodyPr/>
          <a:lstStyle/>
          <a:p>
            <a:r>
              <a:rPr lang="en-US" dirty="0"/>
              <a:t>Indian Health </a:t>
            </a:r>
            <a:br>
              <a:rPr lang="en-US" dirty="0"/>
            </a:br>
            <a:r>
              <a:rPr lang="en-US" dirty="0"/>
              <a:t>Surveillance Report</a:t>
            </a:r>
          </a:p>
        </p:txBody>
      </p:sp>
    </p:spTree>
    <p:extLst>
      <p:ext uri="{BB962C8B-B14F-4D97-AF65-F5344CB8AC3E}">
        <p14:creationId xmlns:p14="http://schemas.microsoft.com/office/powerpoint/2010/main" val="31677748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3BA8D-4AA7-A441-BE15-62FCB11CE2F5}"/>
              </a:ext>
            </a:extLst>
          </p:cNvPr>
          <p:cNvSpPr>
            <a:spLocks noGrp="1"/>
          </p:cNvSpPr>
          <p:nvPr>
            <p:ph type="title"/>
          </p:nvPr>
        </p:nvSpPr>
        <p:spPr/>
        <p:txBody>
          <a:bodyPr/>
          <a:lstStyle/>
          <a:p>
            <a:r>
              <a:rPr lang="en-US" dirty="0"/>
              <a:t>Figure 7. Gonorrhea Rates by Race &amp; Ethnicity, U.S.</a:t>
            </a:r>
          </a:p>
        </p:txBody>
      </p:sp>
      <p:sp>
        <p:nvSpPr>
          <p:cNvPr id="3" name="Slide Number Placeholder 2">
            <a:extLst>
              <a:ext uri="{FF2B5EF4-FFF2-40B4-BE49-F238E27FC236}">
                <a16:creationId xmlns:a16="http://schemas.microsoft.com/office/drawing/2014/main" id="{A8B5FFB0-FB16-8748-A488-C0F97FD9FA77}"/>
              </a:ext>
            </a:extLst>
          </p:cNvPr>
          <p:cNvSpPr>
            <a:spLocks noGrp="1"/>
          </p:cNvSpPr>
          <p:nvPr>
            <p:ph type="sldNum" sz="quarter" idx="12"/>
          </p:nvPr>
        </p:nvSpPr>
        <p:spPr/>
        <p:txBody>
          <a:bodyPr/>
          <a:lstStyle/>
          <a:p>
            <a:fld id="{3EEBBB32-4829-4549-9924-10FB1C440440}" type="slidenum">
              <a:rPr lang="en-US" smtClean="0"/>
              <a:t>10</a:t>
            </a:fld>
            <a:endParaRPr lang="en-US"/>
          </a:p>
        </p:txBody>
      </p:sp>
      <p:pic>
        <p:nvPicPr>
          <p:cNvPr id="5" name="Graphic 4" descr="Line chart. Figure 7. Gonorrhea Rates by Race &amp; Ethnicity in the United States. In 2015, AI/ANs had the second-highest gonorrhea rate at 192.8 cases per 100,000 population, compared with all other races. The AI/AN rate was 4.4 times higher than the rate for whites at 44.2 cases per 100,000 population.">
            <a:extLst>
              <a:ext uri="{FF2B5EF4-FFF2-40B4-BE49-F238E27FC236}">
                <a16:creationId xmlns:a16="http://schemas.microsoft.com/office/drawing/2014/main" id="{498E0A8B-571E-E64A-8A27-CE2DE4EA2B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9950" y="1162050"/>
            <a:ext cx="4864100" cy="3352800"/>
          </a:xfrm>
          <a:prstGeom prst="rect">
            <a:avLst/>
          </a:prstGeom>
        </p:spPr>
      </p:pic>
    </p:spTree>
    <p:extLst>
      <p:ext uri="{BB962C8B-B14F-4D97-AF65-F5344CB8AC3E}">
        <p14:creationId xmlns:p14="http://schemas.microsoft.com/office/powerpoint/2010/main" val="6613481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80. P&amp;S Syphilis Rates by Sex, Nashville,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100</a:t>
            </a:fld>
            <a:endParaRPr lang="en-US"/>
          </a:p>
        </p:txBody>
      </p:sp>
      <p:pic>
        <p:nvPicPr>
          <p:cNvPr id="5" name="Graphic 4" descr="Line chart. Figure 80. P&amp;S Syphilis Rates by Sex for Nashville between 2011 and 2015. The majority of P&amp;S syphilis cases were among males. In 2015, there were five total cases in the Nashville Area, four among males and one among females.">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8" y="1162050"/>
            <a:ext cx="4707924" cy="3113902"/>
          </a:xfrm>
          <a:prstGeom prst="rect">
            <a:avLst/>
          </a:prstGeom>
        </p:spPr>
      </p:pic>
    </p:spTree>
    <p:extLst>
      <p:ext uri="{BB962C8B-B14F-4D97-AF65-F5344CB8AC3E}">
        <p14:creationId xmlns:p14="http://schemas.microsoft.com/office/powerpoint/2010/main" val="3690843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81. P&amp;S Syphilis Rates by Sex &amp; Age, </a:t>
            </a:r>
            <a:br>
              <a:rPr lang="en-US" dirty="0"/>
            </a:br>
            <a:r>
              <a:rPr lang="en-US" dirty="0"/>
              <a:t>Nashville,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101</a:t>
            </a:fld>
            <a:endParaRPr lang="en-US"/>
          </a:p>
        </p:txBody>
      </p:sp>
      <p:pic>
        <p:nvPicPr>
          <p:cNvPr id="6" name="Graphic 5" descr="Bar chart. Figure 81.  P&amp;S Syphilis Rates by Sex &amp; Age for Nashville in 2015.">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205" y="1377067"/>
            <a:ext cx="5119589" cy="2871964"/>
          </a:xfrm>
          <a:prstGeom prst="rect">
            <a:avLst/>
          </a:prstGeom>
        </p:spPr>
      </p:pic>
    </p:spTree>
    <p:extLst>
      <p:ext uri="{BB962C8B-B14F-4D97-AF65-F5344CB8AC3E}">
        <p14:creationId xmlns:p14="http://schemas.microsoft.com/office/powerpoint/2010/main" val="35103392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NAVAJO</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411706098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Navajo</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3 (AZ, NM, UT) </a:t>
            </a:r>
          </a:p>
          <a:p>
            <a:pPr marL="0" indent="0">
              <a:buNone/>
            </a:pPr>
            <a:r>
              <a:rPr lang="en-US" dirty="0"/>
              <a:t>Counties: AZ (3/15) NM (5/33) UT (2/29) </a:t>
            </a:r>
          </a:p>
          <a:p>
            <a:pPr marL="0" indent="0">
              <a:buNone/>
            </a:pPr>
            <a:r>
              <a:rPr lang="en-US" dirty="0"/>
              <a:t>IHS Service Population (est.): 270,045</a:t>
            </a:r>
          </a:p>
          <a:p>
            <a:pPr marL="0" indent="0">
              <a:buNone/>
            </a:pPr>
            <a:r>
              <a:rPr lang="en-US" dirty="0"/>
              <a:t>Population Size Rank: 2 of 12 Areas </a:t>
            </a:r>
          </a:p>
          <a:p>
            <a:pPr marL="0" indent="0">
              <a:buNone/>
            </a:pPr>
            <a:r>
              <a:rPr lang="en-US" sz="1000" dirty="0">
                <a:solidFill>
                  <a:schemeClr val="accent1"/>
                </a:solidFill>
              </a:rPr>
              <a:t>Counties highlighted represent IHS Purchased and Referred Care Service Delivery Areas (PRCSDAs or service counties).</a:t>
            </a:r>
          </a:p>
          <a:p>
            <a:pPr marL="0" indent="0">
              <a:buNone/>
            </a:pPr>
            <a:r>
              <a:rPr lang="en-US" sz="1000" dirty="0">
                <a:solidFill>
                  <a:schemeClr val="accent1"/>
                </a:solidFill>
              </a:rPr>
              <a:t>Counties in light blue represent PRCSDAs that are shared between IHS Areas.</a:t>
            </a:r>
          </a:p>
        </p:txBody>
      </p:sp>
      <p:pic>
        <p:nvPicPr>
          <p:cNvPr id="12" name="Content Placeholder 11" descr="A map of Arizona, New Mexico and Utah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288274" y="1576388"/>
            <a:ext cx="2825126"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103</a:t>
            </a:fld>
            <a:endParaRPr lang="en-US"/>
          </a:p>
        </p:txBody>
      </p:sp>
    </p:spTree>
    <p:extLst>
      <p:ext uri="{BB962C8B-B14F-4D97-AF65-F5344CB8AC3E}">
        <p14:creationId xmlns:p14="http://schemas.microsoft.com/office/powerpoint/2010/main" val="416421366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82. Chlamydia Rates,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104</a:t>
            </a:fld>
            <a:endParaRPr lang="en-US"/>
          </a:p>
        </p:txBody>
      </p:sp>
      <p:pic>
        <p:nvPicPr>
          <p:cNvPr id="5" name="Graphic 4" descr="Line chart. Figure 82. Chlamydia Rates for Navajo between 2011 and 2015. The Navajo Area had the fourth-highest chlamydia rate in 2015, at 926.8 cases per 100,000 population. The rate decreased since reaching its peak of 1,291.0 cases per 100,000 population in 2012 until 2014 when the rate was 903.2 per 100,000 population. In 2015, the rate increased again to 926.8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5509589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83. Chlamydia Rates by Sex,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105</a:t>
            </a:fld>
            <a:endParaRPr lang="en-US"/>
          </a:p>
        </p:txBody>
      </p:sp>
      <p:pic>
        <p:nvPicPr>
          <p:cNvPr id="5" name="Graphic 4" descr="Line chart. Figure 83. Chlamydia Rates by Sex for Navajo between 2011 and 2015. In 2015, the female-to-male sex rate ratio was 4.0. In 2015, the chlamydia rate among females was 1,458.0 cases per 100,000 population, an increase of 3.4% from 2014. During the same period male rates decreased by 2.5% from 363.5 to 361.0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1659" y="1162050"/>
            <a:ext cx="4580682" cy="3113902"/>
          </a:xfrm>
          <a:prstGeom prst="rect">
            <a:avLst/>
          </a:prstGeom>
        </p:spPr>
      </p:pic>
    </p:spTree>
    <p:extLst>
      <p:ext uri="{BB962C8B-B14F-4D97-AF65-F5344CB8AC3E}">
        <p14:creationId xmlns:p14="http://schemas.microsoft.com/office/powerpoint/2010/main" val="382067035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84. Chlamydia Rates by Sex &amp; Age, Navajo,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106</a:t>
            </a:fld>
            <a:endParaRPr lang="en-US"/>
          </a:p>
        </p:txBody>
      </p:sp>
      <p:pic>
        <p:nvPicPr>
          <p:cNvPr id="6" name="Graphic 5" descr="Bar chart. Figure 84. Chlamydia Rates by Sex &amp; Age for Navajo in 2015. Females and males in the 20–24 age group had the highest chlamydia rate in 2015 at 5,356.9 and 1224.6 cases per 100,000 population, respectively.">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205" y="1401172"/>
            <a:ext cx="5119589" cy="2823754"/>
          </a:xfrm>
          <a:prstGeom prst="rect">
            <a:avLst/>
          </a:prstGeom>
        </p:spPr>
      </p:pic>
    </p:spTree>
    <p:extLst>
      <p:ext uri="{BB962C8B-B14F-4D97-AF65-F5344CB8AC3E}">
        <p14:creationId xmlns:p14="http://schemas.microsoft.com/office/powerpoint/2010/main" val="263981527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85. Gonorrhea Rates,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107</a:t>
            </a:fld>
            <a:endParaRPr lang="en-US"/>
          </a:p>
        </p:txBody>
      </p:sp>
      <p:pic>
        <p:nvPicPr>
          <p:cNvPr id="5" name="Graphic 4" descr="Line chart. Figure 85. Gonorrhea Rates for Navajo between 2011 and 2015. The Navajo Area had the fifth-highest rate for gonorrhea among the 12 IHS Areas in 2015 with an overall rate of 136.8 cases per 100,000. The gonorrhea rate in the Navajo Area was higher than the IHS and U.S. total rates from 2011 to 2013.">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16933042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86. Gonorrhea Rates by Sex,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108</a:t>
            </a:fld>
            <a:endParaRPr lang="en-US"/>
          </a:p>
        </p:txBody>
      </p:sp>
      <p:pic>
        <p:nvPicPr>
          <p:cNvPr id="5" name="Graphic 4" descr="Line chart. Figure 86. Gonorrhea Rates by Sex for Navajo between 2011 and 2015. This change in pattern was due to a 18.7% decrease in female rates from 192.3 to 156.3 cases per 100,000 population between 2013 and 2015. The female–to-male sex rate ratio was 1.3 in 2015 and females had higher rates than males during the entire 2011–2015 period.">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1659" y="1162050"/>
            <a:ext cx="4580682" cy="3113901"/>
          </a:xfrm>
          <a:prstGeom prst="rect">
            <a:avLst/>
          </a:prstGeom>
        </p:spPr>
      </p:pic>
    </p:spTree>
    <p:extLst>
      <p:ext uri="{BB962C8B-B14F-4D97-AF65-F5344CB8AC3E}">
        <p14:creationId xmlns:p14="http://schemas.microsoft.com/office/powerpoint/2010/main" val="229960020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87. Gonorrhea Rates by Sex &amp; Age, Navajo,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109</a:t>
            </a:fld>
            <a:endParaRPr lang="en-US"/>
          </a:p>
        </p:txBody>
      </p:sp>
      <p:pic>
        <p:nvPicPr>
          <p:cNvPr id="6" name="Graphic 5" descr="Bar chart. Figure 87. Gonorrhea Rates by Sex &amp; Age for Navajo in 2015. Females in the 25–29 age group and males in the 20–24 age group had the highest gonorrhea rate at 526.0 and 416.8 cases per 100,000 population, respectively.">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9512" y="1401172"/>
            <a:ext cx="4884975" cy="2823754"/>
          </a:xfrm>
          <a:prstGeom prst="rect">
            <a:avLst/>
          </a:prstGeom>
        </p:spPr>
      </p:pic>
    </p:spTree>
    <p:extLst>
      <p:ext uri="{BB962C8B-B14F-4D97-AF65-F5344CB8AC3E}">
        <p14:creationId xmlns:p14="http://schemas.microsoft.com/office/powerpoint/2010/main" val="5447206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1849D-7C35-C341-8424-CCB59447DD4C}"/>
              </a:ext>
            </a:extLst>
          </p:cNvPr>
          <p:cNvSpPr>
            <a:spLocks noGrp="1"/>
          </p:cNvSpPr>
          <p:nvPr>
            <p:ph type="title"/>
          </p:nvPr>
        </p:nvSpPr>
        <p:spPr/>
        <p:txBody>
          <a:bodyPr/>
          <a:lstStyle/>
          <a:p>
            <a:r>
              <a:rPr lang="en-US" dirty="0"/>
              <a:t>Figure 8. Gonorrhea Rates, AI/AN Non-Hispanic, U.S.</a:t>
            </a:r>
          </a:p>
        </p:txBody>
      </p:sp>
      <p:sp>
        <p:nvSpPr>
          <p:cNvPr id="3" name="Slide Number Placeholder 2">
            <a:extLst>
              <a:ext uri="{FF2B5EF4-FFF2-40B4-BE49-F238E27FC236}">
                <a16:creationId xmlns:a16="http://schemas.microsoft.com/office/drawing/2014/main" id="{66329B71-6E7C-1F4D-9F15-1C383D8A3359}"/>
              </a:ext>
            </a:extLst>
          </p:cNvPr>
          <p:cNvSpPr>
            <a:spLocks noGrp="1"/>
          </p:cNvSpPr>
          <p:nvPr>
            <p:ph type="sldNum" sz="quarter" idx="12"/>
          </p:nvPr>
        </p:nvSpPr>
        <p:spPr/>
        <p:txBody>
          <a:bodyPr/>
          <a:lstStyle/>
          <a:p>
            <a:fld id="{3EEBBB32-4829-4549-9924-10FB1C440440}" type="slidenum">
              <a:rPr lang="en-US" smtClean="0"/>
              <a:pPr/>
              <a:t>11</a:t>
            </a:fld>
            <a:endParaRPr lang="en-US"/>
          </a:p>
        </p:txBody>
      </p:sp>
      <p:pic>
        <p:nvPicPr>
          <p:cNvPr id="9" name="Graphic 8" descr="Line chart. Figure 8. Gonorrhea Rates for AI/AN Non-Hispanic in the United States. In 2015, AI/ANs had the second-highest gonorrhea rate at 192.8 cases per 100,000 population, compared with all other races. The AI/AN rate was 4.4 times higher than the rate for whites at 44.2 cases per 100,000 population. ">
            <a:extLst>
              <a:ext uri="{FF2B5EF4-FFF2-40B4-BE49-F238E27FC236}">
                <a16:creationId xmlns:a16="http://schemas.microsoft.com/office/drawing/2014/main" id="{A07FD6A3-0201-6C43-B458-85997A6BFD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03450" y="1162050"/>
            <a:ext cx="4737100" cy="3048000"/>
          </a:xfrm>
          <a:prstGeom prst="rect">
            <a:avLst/>
          </a:prstGeom>
        </p:spPr>
      </p:pic>
    </p:spTree>
    <p:extLst>
      <p:ext uri="{BB962C8B-B14F-4D97-AF65-F5344CB8AC3E}">
        <p14:creationId xmlns:p14="http://schemas.microsoft.com/office/powerpoint/2010/main" val="19972547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88. P&amp;S Syphilis Rates,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110</a:t>
            </a:fld>
            <a:endParaRPr lang="en-US"/>
          </a:p>
        </p:txBody>
      </p:sp>
      <p:pic>
        <p:nvPicPr>
          <p:cNvPr id="5" name="Graphic 4" descr="Line chart. Figure 88. P&amp;S Syphilis Rates for Navajo between 2011 and 2015. The Navajo Area had the sixth-highest rate for P&amp;S syphilis among the 12 IHS Areas in 2015 with an overall rate of 3.2 cases per 100,000 population. In the Navajo Area, the P&amp;S syphilis rate increased from 4.2 cases per 100,000 in 2011 to 6.9 cases per 100,000 population to 2012. The P&amp;S syphilis rate decreased from 2012 to 2013, increased again in 2014 and decreased in 2015. The lowest rate was in 2015 at 3.2 cases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70141191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89. P&amp;S Syphilis Rates by Sex, Navajo,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111</a:t>
            </a:fld>
            <a:endParaRPr lang="en-US"/>
          </a:p>
        </p:txBody>
      </p:sp>
      <p:pic>
        <p:nvPicPr>
          <p:cNvPr id="5" name="Graphic 4" descr="Line chart. Figure 89. P&amp;S Syphilis Rates by Sex for Navajo between 2011 and 2015. From 2011–2015, male rates were higher than female rates. The male-to-female ratio in 2015 was 2.6.">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1659" y="1204129"/>
            <a:ext cx="4580682" cy="3029742"/>
          </a:xfrm>
          <a:prstGeom prst="rect">
            <a:avLst/>
          </a:prstGeom>
        </p:spPr>
      </p:pic>
    </p:spTree>
    <p:extLst>
      <p:ext uri="{BB962C8B-B14F-4D97-AF65-F5344CB8AC3E}">
        <p14:creationId xmlns:p14="http://schemas.microsoft.com/office/powerpoint/2010/main" val="20089874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90. P&amp;S Syphilis Rates by Sex &amp; Age, Navajo,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112</a:t>
            </a:fld>
            <a:endParaRPr lang="en-US"/>
          </a:p>
        </p:txBody>
      </p:sp>
      <p:pic>
        <p:nvPicPr>
          <p:cNvPr id="6" name="Graphic 5" descr="Bar chart. Figure 90. P&amp;S Syphilis Rates by Sex &amp; Age for Navajo in 2015. Males in the 25–29 age group had the highest rate of 23.7 cases per 100,000 population. The females having the highest rate were in the 35–39 age group at 15.3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9512" y="1442873"/>
            <a:ext cx="4884975" cy="2740351"/>
          </a:xfrm>
          <a:prstGeom prst="rect">
            <a:avLst/>
          </a:prstGeom>
        </p:spPr>
      </p:pic>
    </p:spTree>
    <p:extLst>
      <p:ext uri="{BB962C8B-B14F-4D97-AF65-F5344CB8AC3E}">
        <p14:creationId xmlns:p14="http://schemas.microsoft.com/office/powerpoint/2010/main" val="998199977"/>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OKLAHOMA CITY</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95095040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Oklahoma City</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3 (KS, OK, TX) </a:t>
            </a:r>
          </a:p>
          <a:p>
            <a:pPr marL="0" indent="0">
              <a:buNone/>
            </a:pPr>
            <a:r>
              <a:rPr lang="en-US" dirty="0"/>
              <a:t>Counties: KS (4/105) OK (77/77) TX (1/254) </a:t>
            </a:r>
          </a:p>
          <a:p>
            <a:pPr marL="0" indent="0">
              <a:buNone/>
            </a:pPr>
            <a:r>
              <a:rPr lang="en-US" dirty="0"/>
              <a:t>IHS Service Population (est.): 419,083</a:t>
            </a:r>
          </a:p>
          <a:p>
            <a:pPr marL="0" indent="0">
              <a:buNone/>
            </a:pPr>
            <a:r>
              <a:rPr lang="en-US" dirty="0"/>
              <a:t>Population Size Rank: 1 of 12 Areas </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A map of Kansas, Oklahoma and Texas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508087" y="1576388"/>
            <a:ext cx="2385501"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114</a:t>
            </a:fld>
            <a:endParaRPr lang="en-US"/>
          </a:p>
        </p:txBody>
      </p:sp>
    </p:spTree>
    <p:extLst>
      <p:ext uri="{BB962C8B-B14F-4D97-AF65-F5344CB8AC3E}">
        <p14:creationId xmlns:p14="http://schemas.microsoft.com/office/powerpoint/2010/main" val="68082203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91. Chlamydia Rates, Oklahoma City,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115</a:t>
            </a:fld>
            <a:endParaRPr lang="en-US"/>
          </a:p>
        </p:txBody>
      </p:sp>
      <p:pic>
        <p:nvPicPr>
          <p:cNvPr id="5" name="Graphic 4" descr="Line chart. Figure 91. Chlamydia Rates for Oklahoma City between 2011 and 2015. Males in the 25–29 age group had the highest rate of 23.7 cases per 100,000 population. The females having the highest rate were in the 35–39 age group at 15.3 cases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67380118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92. Chlamydia Rates by Sex, Oklahoma City, </a:t>
            </a:r>
            <a:br>
              <a:rPr lang="en-US" dirty="0"/>
            </a:br>
            <a:r>
              <a:rPr lang="en-US" dirty="0"/>
              <a:t>2011–2015</a:t>
            </a:r>
          </a:p>
        </p:txBody>
      </p:sp>
      <p:pic>
        <p:nvPicPr>
          <p:cNvPr id="5" name="Graphic 4" descr="Line chart. Figure 92. Chlamydia Rates by Sex for Oklahoma City between 2011 and 2015. At the end of the 2011–2015 period, the female chlamydia rate increased 2.9%, while the male rate was up 5.7% in the same time period. The female-to-male rate ratio in 2015 was 3.8.">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3560" y="1162050"/>
            <a:ext cx="4456879" cy="3029742"/>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116</a:t>
            </a:fld>
            <a:endParaRPr lang="en-US"/>
          </a:p>
        </p:txBody>
      </p:sp>
    </p:spTree>
    <p:extLst>
      <p:ext uri="{BB962C8B-B14F-4D97-AF65-F5344CB8AC3E}">
        <p14:creationId xmlns:p14="http://schemas.microsoft.com/office/powerpoint/2010/main" val="242846637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93. Chlamydia Rates by Sex &amp; Age, </a:t>
            </a:r>
            <a:br>
              <a:rPr lang="en-US" dirty="0"/>
            </a:br>
            <a:r>
              <a:rPr lang="en-US" dirty="0"/>
              <a:t>Oklahoma City,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117</a:t>
            </a:fld>
            <a:endParaRPr lang="en-US"/>
          </a:p>
        </p:txBody>
      </p:sp>
      <p:pic>
        <p:nvPicPr>
          <p:cNvPr id="6" name="Graphic 5" descr="Bar chart. Figure 93. Chlamydia Rates by Sex &amp; Age for Oklahoma City in 2015. Females and males in the 20–24 age group had the highest chlamydia rate at 3,659.7 and 981.9 cases per 100,000 population, respectively. ">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9512" y="1428750"/>
            <a:ext cx="4884975" cy="2694350"/>
          </a:xfrm>
          <a:prstGeom prst="rect">
            <a:avLst/>
          </a:prstGeom>
        </p:spPr>
      </p:pic>
    </p:spTree>
    <p:extLst>
      <p:ext uri="{BB962C8B-B14F-4D97-AF65-F5344CB8AC3E}">
        <p14:creationId xmlns:p14="http://schemas.microsoft.com/office/powerpoint/2010/main" val="271429935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94. Gonorrhea Rates, Oklahoma City,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118</a:t>
            </a:fld>
            <a:endParaRPr lang="en-US"/>
          </a:p>
        </p:txBody>
      </p:sp>
      <p:pic>
        <p:nvPicPr>
          <p:cNvPr id="5" name="Graphic 4" descr="Line chart. Figure 94. Gonorrhea Rates for Oklahoma City between 2011 and 2015. The Oklahoma City Area had the sixth-highest gonorrhea rate in 2015. The gonorrhea rate was at its lowest rate in 2011 at 92.2 cases per 100,000 population; the highest rate was in 2015 at 134.7 cases per 100,000 population. This represented a 46.1% increase from 2011–2015 in the reported rate of gonorrhea.">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5432332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95. Gonorrhea Rates by Sex, Oklahoma City, 2011–2015</a:t>
            </a:r>
          </a:p>
        </p:txBody>
      </p:sp>
      <p:pic>
        <p:nvPicPr>
          <p:cNvPr id="5" name="Graphic 4" descr="Line chart. Figure 95. Gonorrhea Rates by Sex for Oklahoma City between 2011 and 2015. Females saw an increase of 44.8% and males saw an increase of 55.0% in 2015 when compared to 2011. The female-to-male ratio in 2015 was 2.0.">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3560" y="1162050"/>
            <a:ext cx="4456879" cy="3029741"/>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119</a:t>
            </a:fld>
            <a:endParaRPr lang="en-US"/>
          </a:p>
        </p:txBody>
      </p:sp>
    </p:spTree>
    <p:extLst>
      <p:ext uri="{BB962C8B-B14F-4D97-AF65-F5344CB8AC3E}">
        <p14:creationId xmlns:p14="http://schemas.microsoft.com/office/powerpoint/2010/main" val="3036559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8DFD0-D64A-C34A-9A9A-79829BD56C1F}"/>
              </a:ext>
            </a:extLst>
          </p:cNvPr>
          <p:cNvSpPr>
            <a:spLocks noGrp="1"/>
          </p:cNvSpPr>
          <p:nvPr>
            <p:ph type="title"/>
          </p:nvPr>
        </p:nvSpPr>
        <p:spPr/>
        <p:txBody>
          <a:bodyPr>
            <a:normAutofit/>
          </a:bodyPr>
          <a:lstStyle/>
          <a:p>
            <a:r>
              <a:rPr lang="en-US" dirty="0"/>
              <a:t>Figure 9. Gonorrhea Rates by Sex, AI/AN</a:t>
            </a:r>
            <a:br>
              <a:rPr lang="en-US" dirty="0"/>
            </a:br>
            <a:r>
              <a:rPr lang="en-US" dirty="0"/>
              <a:t>Non-Hispanic, U.S.</a:t>
            </a:r>
          </a:p>
        </p:txBody>
      </p:sp>
      <p:sp>
        <p:nvSpPr>
          <p:cNvPr id="3" name="Slide Number Placeholder 2">
            <a:extLst>
              <a:ext uri="{FF2B5EF4-FFF2-40B4-BE49-F238E27FC236}">
                <a16:creationId xmlns:a16="http://schemas.microsoft.com/office/drawing/2014/main" id="{A111368C-76C8-5F44-946A-2DF9C795F9C4}"/>
              </a:ext>
            </a:extLst>
          </p:cNvPr>
          <p:cNvSpPr>
            <a:spLocks noGrp="1"/>
          </p:cNvSpPr>
          <p:nvPr>
            <p:ph type="sldNum" sz="quarter" idx="12"/>
          </p:nvPr>
        </p:nvSpPr>
        <p:spPr/>
        <p:txBody>
          <a:bodyPr/>
          <a:lstStyle/>
          <a:p>
            <a:fld id="{3EEBBB32-4829-4549-9924-10FB1C440440}" type="slidenum">
              <a:rPr lang="en-US" smtClean="0"/>
              <a:pPr/>
              <a:t>12</a:t>
            </a:fld>
            <a:endParaRPr lang="en-US"/>
          </a:p>
        </p:txBody>
      </p:sp>
      <p:pic>
        <p:nvPicPr>
          <p:cNvPr id="7" name="Graphic 6" descr="Line chart. Figure 9. Gonorrhea Rates by Sex for AI/AN Non-Hispanic in the United States. The gonorrhea rate was 107.2 cases per 100,000 in females and 140.9 cases per 100,000 in males.">
            <a:extLst>
              <a:ext uri="{FF2B5EF4-FFF2-40B4-BE49-F238E27FC236}">
                <a16:creationId xmlns:a16="http://schemas.microsoft.com/office/drawing/2014/main" id="{FCB49EA5-B94F-BC44-89BF-B5E21E6BC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203450" y="1162050"/>
            <a:ext cx="4737100" cy="3048000"/>
          </a:xfrm>
          <a:prstGeom prst="rect">
            <a:avLst/>
          </a:prstGeom>
        </p:spPr>
      </p:pic>
    </p:spTree>
    <p:extLst>
      <p:ext uri="{BB962C8B-B14F-4D97-AF65-F5344CB8AC3E}">
        <p14:creationId xmlns:p14="http://schemas.microsoft.com/office/powerpoint/2010/main" val="31567414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96. Gonorrhea Rates by Sex &amp; Age, </a:t>
            </a:r>
            <a:br>
              <a:rPr lang="en-US" dirty="0"/>
            </a:br>
            <a:r>
              <a:rPr lang="en-US" dirty="0"/>
              <a:t>Oklahoma City,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120</a:t>
            </a:fld>
            <a:endParaRPr lang="en-US"/>
          </a:p>
        </p:txBody>
      </p:sp>
      <p:pic>
        <p:nvPicPr>
          <p:cNvPr id="6" name="Graphic 5" descr="Bar chart. Figure 96. Gonorrhea Rates by Sex &amp; Age for Oklahoma City in 2015. Females and males in the 20–24 age group had the highest gonorrhea rate in this area at 649.7 and 357.1 cases per 100,000 population, respectively.">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0514" y="1428750"/>
            <a:ext cx="4802971" cy="2694350"/>
          </a:xfrm>
          <a:prstGeom prst="rect">
            <a:avLst/>
          </a:prstGeom>
        </p:spPr>
      </p:pic>
    </p:spTree>
    <p:extLst>
      <p:ext uri="{BB962C8B-B14F-4D97-AF65-F5344CB8AC3E}">
        <p14:creationId xmlns:p14="http://schemas.microsoft.com/office/powerpoint/2010/main" val="27802928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97. P&amp;S Syphilis Rates, Oklahoma City,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121</a:t>
            </a:fld>
            <a:endParaRPr lang="en-US"/>
          </a:p>
        </p:txBody>
      </p:sp>
      <p:pic>
        <p:nvPicPr>
          <p:cNvPr id="5" name="Graphic 4" descr="Line chart. Figure 97. P&amp;S Syphilis Rates for Oklahoma City between 2011 and 2015. The Oklahoma City Area had the second-lowest rate of P&amp;S syphilis out of the 12 IHS Areas with an overall rate in 2015 of 2.5 cases per 100,000 population. In the Oklahoma City Area, there were 37 cases of P&amp;S syphilis during the 2011–2015 time period; 30 of those were among males. The highest number of cases was 15 representing 4.2 cases per 100,000 population in 2014.">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8842"/>
            <a:ext cx="4838700" cy="3200400"/>
          </a:xfrm>
          <a:prstGeom prst="rect">
            <a:avLst/>
          </a:prstGeom>
        </p:spPr>
      </p:pic>
    </p:spTree>
    <p:extLst>
      <p:ext uri="{BB962C8B-B14F-4D97-AF65-F5344CB8AC3E}">
        <p14:creationId xmlns:p14="http://schemas.microsoft.com/office/powerpoint/2010/main" val="4202258691"/>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98. P&amp;S Syphilis Rates by Sex, Oklahoma City, 2011–2015</a:t>
            </a:r>
          </a:p>
        </p:txBody>
      </p:sp>
      <p:pic>
        <p:nvPicPr>
          <p:cNvPr id="5" name="Graphic 4" descr="Line chart. Figure 98. P&amp;S Syphilis Rates by Sex for Oklahoma City between 2011 and 2015. Males had higher P&amp;S syphilis rates the entire 2011–2015 time period than females, with a peak in cases in 2014. In 2015, the male-to-female rate ratio was 3.6.">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43560" y="1202992"/>
            <a:ext cx="4456879" cy="2947856"/>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122</a:t>
            </a:fld>
            <a:endParaRPr lang="en-US"/>
          </a:p>
        </p:txBody>
      </p:sp>
    </p:spTree>
    <p:extLst>
      <p:ext uri="{BB962C8B-B14F-4D97-AF65-F5344CB8AC3E}">
        <p14:creationId xmlns:p14="http://schemas.microsoft.com/office/powerpoint/2010/main" val="310595119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99. P&amp;S Syphilis Rates by Sex &amp; Age, </a:t>
            </a:r>
            <a:br>
              <a:rPr lang="en-US" dirty="0"/>
            </a:br>
            <a:r>
              <a:rPr lang="en-US" dirty="0"/>
              <a:t>Oklahoma City,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123</a:t>
            </a:fld>
            <a:endParaRPr lang="en-US"/>
          </a:p>
        </p:txBody>
      </p:sp>
      <p:pic>
        <p:nvPicPr>
          <p:cNvPr id="6" name="Graphic 5" descr="Bar chart. Figure 99. P&amp;S Syphilis Rates by Sex &amp; Age for Oklahoma City in 2015. Males in the 25–29 age group had the highest rate in 2015 at 22.9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0514" y="1428750"/>
            <a:ext cx="4802971" cy="2694349"/>
          </a:xfrm>
          <a:prstGeom prst="rect">
            <a:avLst/>
          </a:prstGeom>
        </p:spPr>
      </p:pic>
    </p:spTree>
    <p:extLst>
      <p:ext uri="{BB962C8B-B14F-4D97-AF65-F5344CB8AC3E}">
        <p14:creationId xmlns:p14="http://schemas.microsoft.com/office/powerpoint/2010/main" val="24606617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PHOENIX</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302369882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Phoenix</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4 (AZ, CA, NV, UT) </a:t>
            </a:r>
          </a:p>
          <a:p>
            <a:pPr marL="0" indent="0">
              <a:buNone/>
            </a:pPr>
            <a:r>
              <a:rPr lang="en-US" dirty="0"/>
              <a:t>Counties: AZ (13/15) CA (3/58) NV (17/17) UT (17/29) </a:t>
            </a:r>
          </a:p>
          <a:p>
            <a:pPr marL="0" indent="0">
              <a:buNone/>
            </a:pPr>
            <a:r>
              <a:rPr lang="en-US" dirty="0"/>
              <a:t>IHS Service Population (est.): 234,076 </a:t>
            </a:r>
          </a:p>
          <a:p>
            <a:pPr marL="0" indent="0">
              <a:buNone/>
            </a:pPr>
            <a:r>
              <a:rPr lang="en-US" dirty="0"/>
              <a:t>Population Size Rank: 3 of 12 Areas </a:t>
            </a:r>
          </a:p>
          <a:p>
            <a:pPr marL="0" indent="0">
              <a:buNone/>
            </a:pPr>
            <a:r>
              <a:rPr lang="en-US" sz="1000" dirty="0">
                <a:solidFill>
                  <a:schemeClr val="accent1"/>
                </a:solidFill>
              </a:rPr>
              <a:t>Counties highlighted represent IHS Purchased and Referred Care Service Delivery Areas (PRCSDAs or service counties).</a:t>
            </a:r>
          </a:p>
          <a:p>
            <a:pPr marL="0" indent="0">
              <a:buNone/>
            </a:pPr>
            <a:r>
              <a:rPr lang="en-US" sz="1000" dirty="0">
                <a:solidFill>
                  <a:schemeClr val="accent1"/>
                </a:solidFill>
              </a:rPr>
              <a:t>Counties in light blue represent PRCSDAs that are shared between IHS Areas.</a:t>
            </a:r>
          </a:p>
        </p:txBody>
      </p:sp>
      <p:pic>
        <p:nvPicPr>
          <p:cNvPr id="12" name="Content Placeholder 11" descr="A map of Arizona, California, Nevada and Utah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4936466" y="1576388"/>
            <a:ext cx="3528742"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125</a:t>
            </a:fld>
            <a:endParaRPr lang="en-US"/>
          </a:p>
        </p:txBody>
      </p:sp>
    </p:spTree>
    <p:extLst>
      <p:ext uri="{BB962C8B-B14F-4D97-AF65-F5344CB8AC3E}">
        <p14:creationId xmlns:p14="http://schemas.microsoft.com/office/powerpoint/2010/main" val="3117940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100. Chlamydia Rates, Phoenix,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126</a:t>
            </a:fld>
            <a:endParaRPr lang="en-US"/>
          </a:p>
        </p:txBody>
      </p:sp>
      <p:pic>
        <p:nvPicPr>
          <p:cNvPr id="5" name="Graphic 4" descr="Line chart. Figure 100. Chlamydia Rates for Phoenix between 2011 and 2015. In 2015, the Phoenix Area had the seventh-highest chlamydia rate out of the 12 IHS Areas with a rate of 673.6 cases per 100,000 population. The 2015 rate of 673.6 cases per 100,000 was a 0.6% increase over the 2014 rate of 669.9 cases per 100,000.">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8" y="1168842"/>
            <a:ext cx="4707924" cy="3200400"/>
          </a:xfrm>
          <a:prstGeom prst="rect">
            <a:avLst/>
          </a:prstGeom>
        </p:spPr>
      </p:pic>
    </p:spTree>
    <p:extLst>
      <p:ext uri="{BB962C8B-B14F-4D97-AF65-F5344CB8AC3E}">
        <p14:creationId xmlns:p14="http://schemas.microsoft.com/office/powerpoint/2010/main" val="377268215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101. Chlamydia Rates by Sex, Phoenix, 2011–2015</a:t>
            </a:r>
          </a:p>
        </p:txBody>
      </p:sp>
      <p:pic>
        <p:nvPicPr>
          <p:cNvPr id="5" name="Graphic 4" descr="Line chart. Figure 101. Chlamydia Rates by Sex for Phoenix between 2011 and 2015 &#13;&#10;The female chlamydia rate was higher than the male chlamydia rate for the entire 2011–2015 period. In 2015, the female-to-male ratio was 3.7.">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7420" y="1162050"/>
            <a:ext cx="4709160" cy="3201240"/>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127</a:t>
            </a:fld>
            <a:endParaRPr lang="en-US"/>
          </a:p>
        </p:txBody>
      </p:sp>
    </p:spTree>
    <p:extLst>
      <p:ext uri="{BB962C8B-B14F-4D97-AF65-F5344CB8AC3E}">
        <p14:creationId xmlns:p14="http://schemas.microsoft.com/office/powerpoint/2010/main" val="80432917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102. Chlamydia Rates by Sex &amp; Age, Phoenix,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128</a:t>
            </a:fld>
            <a:endParaRPr lang="en-US"/>
          </a:p>
        </p:txBody>
      </p:sp>
      <p:pic>
        <p:nvPicPr>
          <p:cNvPr id="6" name="Graphic 5" descr="Bar chart. Figure 102. Chlamydia Rates by Sex &amp; Age for Phoenix in 2015. Females in the 20–24 age group had the highest rate in 2015 at 4,304 and 958.8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0514" y="1451364"/>
            <a:ext cx="4802971" cy="2649120"/>
          </a:xfrm>
          <a:prstGeom prst="rect">
            <a:avLst/>
          </a:prstGeom>
        </p:spPr>
      </p:pic>
    </p:spTree>
    <p:extLst>
      <p:ext uri="{BB962C8B-B14F-4D97-AF65-F5344CB8AC3E}">
        <p14:creationId xmlns:p14="http://schemas.microsoft.com/office/powerpoint/2010/main" val="382476696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103. Gonorrhea Rates, Phoenix,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129</a:t>
            </a:fld>
            <a:endParaRPr lang="en-US"/>
          </a:p>
        </p:txBody>
      </p:sp>
      <p:pic>
        <p:nvPicPr>
          <p:cNvPr id="5" name="Graphic 4" descr="Line chart. Figure 103. Gonorrhea Rates for Phoenix between 2011 and 2015. The Phoenix Area had the fourth-highest gonorrhea rate out of the 12 IHS Areas in 2015 with 174.7 cases per 100,000. The gonorrhea rate increased each year except from 2013–2014. From 2011–2015, gonorrhea rates increased by 68.3%.">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8" y="1168842"/>
            <a:ext cx="4707924" cy="3200399"/>
          </a:xfrm>
          <a:prstGeom prst="rect">
            <a:avLst/>
          </a:prstGeom>
        </p:spPr>
      </p:pic>
    </p:spTree>
    <p:extLst>
      <p:ext uri="{BB962C8B-B14F-4D97-AF65-F5344CB8AC3E}">
        <p14:creationId xmlns:p14="http://schemas.microsoft.com/office/powerpoint/2010/main" val="35772447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25384-42DF-6E44-9298-C72F11D73E15}"/>
              </a:ext>
            </a:extLst>
          </p:cNvPr>
          <p:cNvSpPr>
            <a:spLocks noGrp="1"/>
          </p:cNvSpPr>
          <p:nvPr>
            <p:ph type="title"/>
          </p:nvPr>
        </p:nvSpPr>
        <p:spPr/>
        <p:txBody>
          <a:bodyPr>
            <a:normAutofit/>
          </a:bodyPr>
          <a:lstStyle/>
          <a:p>
            <a:r>
              <a:rPr lang="en-US" dirty="0"/>
              <a:t>Figure 10. Gonorrhea Rates by Sex &amp; Age, AI/AN Non-Hispanic, U.S.</a:t>
            </a:r>
          </a:p>
        </p:txBody>
      </p:sp>
      <p:sp>
        <p:nvSpPr>
          <p:cNvPr id="3" name="Slide Number Placeholder 2">
            <a:extLst>
              <a:ext uri="{FF2B5EF4-FFF2-40B4-BE49-F238E27FC236}">
                <a16:creationId xmlns:a16="http://schemas.microsoft.com/office/drawing/2014/main" id="{3415B469-62E8-2149-ADD0-2EB20FD34497}"/>
              </a:ext>
            </a:extLst>
          </p:cNvPr>
          <p:cNvSpPr>
            <a:spLocks noGrp="1"/>
          </p:cNvSpPr>
          <p:nvPr>
            <p:ph type="sldNum" sz="quarter" idx="12"/>
          </p:nvPr>
        </p:nvSpPr>
        <p:spPr/>
        <p:txBody>
          <a:bodyPr/>
          <a:lstStyle/>
          <a:p>
            <a:fld id="{3EEBBB32-4829-4549-9924-10FB1C440440}" type="slidenum">
              <a:rPr lang="en-US" smtClean="0"/>
              <a:pPr/>
              <a:t>13</a:t>
            </a:fld>
            <a:endParaRPr lang="en-US"/>
          </a:p>
        </p:txBody>
      </p:sp>
      <p:pic>
        <p:nvPicPr>
          <p:cNvPr id="5" name="Graphic 4" descr="Bar Chart. Figure 10. Gonorrhea Rates by Sex &amp; Age for AI/AN Non-Hispanics in the United States. Among AI/AN females, the highest age-specific rates of reported gonorrhea in 2015 were among 20–24 year olds (857.8 per 100,000 females) and 25–29 year olds at 736.8 per 100,000 females. Age-specific rates among AI/AN males, while lower than the rates in AI/AN females in 2015, were highest among 25–29 year olds at 521.7 cases per 100,000 males. For all U.S. males, the highest rates were among 20–24 year olds at 539.1 cases per 100,000 males.">
            <a:extLst>
              <a:ext uri="{FF2B5EF4-FFF2-40B4-BE49-F238E27FC236}">
                <a16:creationId xmlns:a16="http://schemas.microsoft.com/office/drawing/2014/main" id="{CEF4A618-11C2-874D-AFEF-5D0292B7BB9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14550" y="1104900"/>
            <a:ext cx="4914900" cy="2933700"/>
          </a:xfrm>
          <a:prstGeom prst="rect">
            <a:avLst/>
          </a:prstGeom>
        </p:spPr>
      </p:pic>
    </p:spTree>
    <p:extLst>
      <p:ext uri="{BB962C8B-B14F-4D97-AF65-F5344CB8AC3E}">
        <p14:creationId xmlns:p14="http://schemas.microsoft.com/office/powerpoint/2010/main" val="112791765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104. Gonorrhea Rates by Sex, Phoenix, </a:t>
            </a:r>
            <a:br>
              <a:rPr lang="en-US" dirty="0"/>
            </a:br>
            <a:r>
              <a:rPr lang="en-US" dirty="0"/>
              <a:t>2011–2015</a:t>
            </a:r>
          </a:p>
        </p:txBody>
      </p:sp>
      <p:pic>
        <p:nvPicPr>
          <p:cNvPr id="5" name="Graphic 4" descr="Line chart. Figure 104. Gonorrhea Rates by Sex for Phoenix between 2011 and 2015. Males saw an 86.2% increase, whereas females saw a 57.0% increase in rates. The female gonorrhea rate increased from 2011–2013 and then fell from 2013–2015. In contrast, the male rate increased steadily throughout 2011–2015. The female-to-male sex rate ratio in 2015 was 1.3.">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3789" y="1162050"/>
            <a:ext cx="4336421" cy="2947855"/>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130</a:t>
            </a:fld>
            <a:endParaRPr lang="en-US"/>
          </a:p>
        </p:txBody>
      </p:sp>
    </p:spTree>
    <p:extLst>
      <p:ext uri="{BB962C8B-B14F-4D97-AF65-F5344CB8AC3E}">
        <p14:creationId xmlns:p14="http://schemas.microsoft.com/office/powerpoint/2010/main" val="373406084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105. Gonorrhea Rates by Sex &amp; Age, </a:t>
            </a:r>
            <a:br>
              <a:rPr lang="en-US" dirty="0"/>
            </a:br>
            <a:r>
              <a:rPr lang="en-US" dirty="0"/>
              <a:t>Phoenix,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131</a:t>
            </a:fld>
            <a:endParaRPr lang="en-US"/>
          </a:p>
        </p:txBody>
      </p:sp>
      <p:pic>
        <p:nvPicPr>
          <p:cNvPr id="6" name="Graphic 5" descr="Bar chart. Figure 105. Gonorrhea Rates by Sex &amp; Age for Phoenix in 2015. Females in the 20–24 age group experienced the highest gonorrhea rate in 2015 of 708.1 cases per 100,000. Males in the 25–29 age group had the highest gonorrhea rate with 461.4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27" y="1451364"/>
            <a:ext cx="4722344" cy="2649120"/>
          </a:xfrm>
          <a:prstGeom prst="rect">
            <a:avLst/>
          </a:prstGeom>
        </p:spPr>
      </p:pic>
    </p:spTree>
    <p:extLst>
      <p:ext uri="{BB962C8B-B14F-4D97-AF65-F5344CB8AC3E}">
        <p14:creationId xmlns:p14="http://schemas.microsoft.com/office/powerpoint/2010/main" val="18166149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106. P&amp;S Syphilis Rates, Phoenix,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132</a:t>
            </a:fld>
            <a:endParaRPr lang="en-US"/>
          </a:p>
        </p:txBody>
      </p:sp>
      <p:pic>
        <p:nvPicPr>
          <p:cNvPr id="5" name="Graphic 4" descr="Line chart. Figure 106. P&amp;S Syphilis Rates for Phoenix between 2011 and 2015. The Phoenix Area had the fourth-highest P&amp;S syphilis rate out of the 12 IHS Areas in 2015 at 6.1 cases per 100,00 population. Sixty-one cases were reported in the Phoenix Area from 2011 to 2015 (Table 23). During 2011–2013, the Phoenix Area P&amp;S syphilis rate decreased. However, from 2013 to 2014, the rate increased to its highest point at 8.1 cases per 100,000 (Figure 106, Table 24). The rate decreased in 2015 representing data from page 56 and Table 24 on page 98.">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9" y="1168842"/>
            <a:ext cx="4707922" cy="3200399"/>
          </a:xfrm>
          <a:prstGeom prst="rect">
            <a:avLst/>
          </a:prstGeom>
        </p:spPr>
      </p:pic>
    </p:spTree>
    <p:extLst>
      <p:ext uri="{BB962C8B-B14F-4D97-AF65-F5344CB8AC3E}">
        <p14:creationId xmlns:p14="http://schemas.microsoft.com/office/powerpoint/2010/main" val="2226612024"/>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107. P&amp;S Syphilis Rates by Sex, Phoenix, </a:t>
            </a:r>
            <a:br>
              <a:rPr lang="en-US" dirty="0"/>
            </a:br>
            <a:r>
              <a:rPr lang="en-US" dirty="0"/>
              <a:t>2011–2015</a:t>
            </a:r>
          </a:p>
        </p:txBody>
      </p:sp>
      <p:pic>
        <p:nvPicPr>
          <p:cNvPr id="5" name="Graphic 4" descr="Line chart. Figure 107. P&amp;S Syphilis Rates by Sex for Phoenix between 2011 and 2015. Males had a higher P&amp;S syphilis rate than females during 2011–2015. In 2015, the rate in females was 2.4 cases per 100,000. The male-to-female ratio was 4.1 in that same year.">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403789" y="1162050"/>
            <a:ext cx="4336421" cy="2868183"/>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133</a:t>
            </a:fld>
            <a:endParaRPr lang="en-US"/>
          </a:p>
        </p:txBody>
      </p:sp>
    </p:spTree>
    <p:extLst>
      <p:ext uri="{BB962C8B-B14F-4D97-AF65-F5344CB8AC3E}">
        <p14:creationId xmlns:p14="http://schemas.microsoft.com/office/powerpoint/2010/main" val="117919447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108. P&amp;S Syphilis Rates by Sex &amp; Age, </a:t>
            </a:r>
            <a:br>
              <a:rPr lang="en-US" dirty="0"/>
            </a:br>
            <a:r>
              <a:rPr lang="en-US" dirty="0"/>
              <a:t>Phoenix,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134</a:t>
            </a:fld>
            <a:endParaRPr lang="en-US"/>
          </a:p>
        </p:txBody>
      </p:sp>
      <p:pic>
        <p:nvPicPr>
          <p:cNvPr id="6" name="Graphic 5" descr="Bar chart. Figure 108. P&amp;S Syphilis Rates by Sex &amp; Age for Phoenix in 2015. Males in the 20–24 age group had the highest rate in 2015 at 33.7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27" y="1451364"/>
            <a:ext cx="4722344" cy="2649119"/>
          </a:xfrm>
          <a:prstGeom prst="rect">
            <a:avLst/>
          </a:prstGeom>
        </p:spPr>
      </p:pic>
    </p:spTree>
    <p:extLst>
      <p:ext uri="{BB962C8B-B14F-4D97-AF65-F5344CB8AC3E}">
        <p14:creationId xmlns:p14="http://schemas.microsoft.com/office/powerpoint/2010/main" val="888055988"/>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PORTLAND</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175834791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Portland</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3 (ID, OR, WA) </a:t>
            </a:r>
          </a:p>
          <a:p>
            <a:pPr marL="0" indent="0">
              <a:buNone/>
            </a:pPr>
            <a:r>
              <a:rPr lang="en-US" dirty="0"/>
              <a:t>Counties: ID (14/44) OR (25/36) WA (32/39) </a:t>
            </a:r>
          </a:p>
          <a:p>
            <a:pPr marL="0" indent="0">
              <a:buNone/>
            </a:pPr>
            <a:r>
              <a:rPr lang="en-US" dirty="0"/>
              <a:t>IHS Service Population (est.): 232,726</a:t>
            </a:r>
          </a:p>
          <a:p>
            <a:pPr marL="0" indent="0">
              <a:buNone/>
            </a:pPr>
            <a:r>
              <a:rPr lang="en-US" dirty="0"/>
              <a:t>Rank: 4 of 12 Areas </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A map of Idaho, Oregon and Washington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4757737" y="1720056"/>
            <a:ext cx="3886200" cy="2768600"/>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136</a:t>
            </a:fld>
            <a:endParaRPr lang="en-US"/>
          </a:p>
        </p:txBody>
      </p:sp>
    </p:spTree>
    <p:extLst>
      <p:ext uri="{BB962C8B-B14F-4D97-AF65-F5344CB8AC3E}">
        <p14:creationId xmlns:p14="http://schemas.microsoft.com/office/powerpoint/2010/main" val="4242352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109. Chlamydia Rates, Portland,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137</a:t>
            </a:fld>
            <a:endParaRPr lang="en-US"/>
          </a:p>
        </p:txBody>
      </p:sp>
      <p:pic>
        <p:nvPicPr>
          <p:cNvPr id="5" name="Graphic 4" descr="Line chart. Figure 109. Chlamydia Rates for Portland between 2011 and 2015. In 2015, the Portland Area chlamydia rate was 518.0 cases per 100,000 population, which was the ninth-highest rate out of the 12 IHS Areas.">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9" y="1168842"/>
            <a:ext cx="4707922" cy="3200398"/>
          </a:xfrm>
          <a:prstGeom prst="rect">
            <a:avLst/>
          </a:prstGeom>
        </p:spPr>
      </p:pic>
    </p:spTree>
    <p:extLst>
      <p:ext uri="{BB962C8B-B14F-4D97-AF65-F5344CB8AC3E}">
        <p14:creationId xmlns:p14="http://schemas.microsoft.com/office/powerpoint/2010/main" val="681549441"/>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110. Chlamydia Rates by Sex, Portland, </a:t>
            </a:r>
            <a:br>
              <a:rPr lang="en-US" dirty="0"/>
            </a:br>
            <a:r>
              <a:rPr lang="en-US" dirty="0"/>
              <a:t>2011–2015</a:t>
            </a:r>
          </a:p>
        </p:txBody>
      </p:sp>
      <p:pic>
        <p:nvPicPr>
          <p:cNvPr id="5" name="Graphic 4" descr="Line chart. Figure 110. Chlamydia Rates by Sex for Portland between 2011 and 2015. The female rate was higher than the male chlamydia rate in 2011–2015. In 2015, the female-to-male sex rate ratio was 3.8.">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7420" y="1162049"/>
            <a:ext cx="4709160" cy="3201240"/>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138</a:t>
            </a:fld>
            <a:endParaRPr lang="en-US"/>
          </a:p>
        </p:txBody>
      </p:sp>
    </p:spTree>
    <p:extLst>
      <p:ext uri="{BB962C8B-B14F-4D97-AF65-F5344CB8AC3E}">
        <p14:creationId xmlns:p14="http://schemas.microsoft.com/office/powerpoint/2010/main" val="44292189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111. Chlamydia Rates by Sex &amp; Age, </a:t>
            </a:r>
            <a:br>
              <a:rPr lang="en-US" dirty="0"/>
            </a:br>
            <a:r>
              <a:rPr lang="en-US" dirty="0"/>
              <a:t>Portland,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139</a:t>
            </a:fld>
            <a:endParaRPr lang="en-US"/>
          </a:p>
        </p:txBody>
      </p:sp>
      <p:pic>
        <p:nvPicPr>
          <p:cNvPr id="6" name="Graphic 5" descr="Bar chart. Figure 111. Chlamydia Rates by Sex &amp; Age for Portland in 2015. Females and males in the 20–24 age group possessed the highest chlamydia rate with a rate of 3,422.6 and 866.0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28" y="1451364"/>
            <a:ext cx="4722342" cy="2649119"/>
          </a:xfrm>
          <a:prstGeom prst="rect">
            <a:avLst/>
          </a:prstGeom>
        </p:spPr>
      </p:pic>
    </p:spTree>
    <p:extLst>
      <p:ext uri="{BB962C8B-B14F-4D97-AF65-F5344CB8AC3E}">
        <p14:creationId xmlns:p14="http://schemas.microsoft.com/office/powerpoint/2010/main" val="3503176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PRIMARY &amp; SECONDARY (P&amp;S) SYPHILIS</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rmAutofit fontScale="92500" lnSpcReduction="10000"/>
          </a:bodyPr>
          <a:lstStyle/>
          <a:p>
            <a:r>
              <a:rPr lang="en-US" dirty="0"/>
              <a:t>NATIONAL STD PROFILE</a:t>
            </a:r>
          </a:p>
        </p:txBody>
      </p:sp>
    </p:spTree>
    <p:extLst>
      <p:ext uri="{BB962C8B-B14F-4D97-AF65-F5344CB8AC3E}">
        <p14:creationId xmlns:p14="http://schemas.microsoft.com/office/powerpoint/2010/main" val="1738912628"/>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112. Gonorrhea Rates, Portland,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140</a:t>
            </a:fld>
            <a:endParaRPr lang="en-US"/>
          </a:p>
        </p:txBody>
      </p:sp>
      <p:pic>
        <p:nvPicPr>
          <p:cNvPr id="5" name="Graphic 4" descr="Line chart. Figure 112. Gonorrhea Rates for Portland between 2011 and 2015. The Portland Area had the eighth-highest gonorrhea rate out of the 12 IHS Areas in 2015. The 2015 gonorrhea rate was 127.6 cases per 100,000, which was a 297.5% increase over the 2011 rate of 32.1 cases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9" y="1168842"/>
            <a:ext cx="4707921" cy="3200398"/>
          </a:xfrm>
          <a:prstGeom prst="rect">
            <a:avLst/>
          </a:prstGeom>
        </p:spPr>
      </p:pic>
    </p:spTree>
    <p:extLst>
      <p:ext uri="{BB962C8B-B14F-4D97-AF65-F5344CB8AC3E}">
        <p14:creationId xmlns:p14="http://schemas.microsoft.com/office/powerpoint/2010/main" val="1907576158"/>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113. Gonorrhea Rates by Sex, Portland, </a:t>
            </a:r>
            <a:br>
              <a:rPr lang="en-US" dirty="0"/>
            </a:br>
            <a:r>
              <a:rPr lang="en-US" dirty="0"/>
              <a:t>2011–2015</a:t>
            </a:r>
          </a:p>
        </p:txBody>
      </p:sp>
      <p:pic>
        <p:nvPicPr>
          <p:cNvPr id="5" name="Graphic 4" descr="Line chart. Figure 113. Gonorrhea Rates by Sex for Portland between 2011 and 2015. Females experienced higher rates than males throughout 2011–2015. The gap between females and males increased from 2012 when the female-to-male rate ratio was 1.03 to a ratio of 1.8 in 2015.">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7420" y="1162050"/>
            <a:ext cx="4709160" cy="3201239"/>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141</a:t>
            </a:fld>
            <a:endParaRPr lang="en-US"/>
          </a:p>
        </p:txBody>
      </p:sp>
    </p:spTree>
    <p:extLst>
      <p:ext uri="{BB962C8B-B14F-4D97-AF65-F5344CB8AC3E}">
        <p14:creationId xmlns:p14="http://schemas.microsoft.com/office/powerpoint/2010/main" val="160094541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114. Gonorrhea Rates by Sex &amp; Age, </a:t>
            </a:r>
            <a:br>
              <a:rPr lang="en-US" dirty="0"/>
            </a:br>
            <a:r>
              <a:rPr lang="en-US" dirty="0"/>
              <a:t>Portland,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142</a:t>
            </a:fld>
            <a:endParaRPr lang="en-US"/>
          </a:p>
        </p:txBody>
      </p:sp>
      <p:pic>
        <p:nvPicPr>
          <p:cNvPr id="6" name="Graphic 5" descr="Bar chart. Figure 114. Gonorrhea Rates by Sex &amp; Age for Portland in 2015. Females in the 25–29 age group had the highest gonorrhea rate of 465.5 cases per 100,000 population. Males in the 20–24 age group had the highest gonorrhea rate at 306.3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28" y="1451364"/>
            <a:ext cx="4722342" cy="2649118"/>
          </a:xfrm>
          <a:prstGeom prst="rect">
            <a:avLst/>
          </a:prstGeom>
        </p:spPr>
      </p:pic>
    </p:spTree>
    <p:extLst>
      <p:ext uri="{BB962C8B-B14F-4D97-AF65-F5344CB8AC3E}">
        <p14:creationId xmlns:p14="http://schemas.microsoft.com/office/powerpoint/2010/main" val="2443636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115. P&amp;S Syphilis Rates, Portland,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143</a:t>
            </a:fld>
            <a:endParaRPr lang="en-US"/>
          </a:p>
        </p:txBody>
      </p:sp>
      <p:pic>
        <p:nvPicPr>
          <p:cNvPr id="5" name="Graphic 4" descr="Line chart. Figure 115. P&amp;S Syphilis Rates for Portland between 2011 and 2015. The Portland Area had the ninth-highest rate of P&amp;S syphilis among the 12 IHS Areas in 2015. During 2011–2015, there were 25 cases of P&amp;S syphilis in the Portland Area; 20 of these were among males. The 2015 P&amp;S syphilis rate was 2.9 cases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9" y="1168842"/>
            <a:ext cx="4707921" cy="3200397"/>
          </a:xfrm>
          <a:prstGeom prst="rect">
            <a:avLst/>
          </a:prstGeom>
        </p:spPr>
      </p:pic>
    </p:spTree>
    <p:extLst>
      <p:ext uri="{BB962C8B-B14F-4D97-AF65-F5344CB8AC3E}">
        <p14:creationId xmlns:p14="http://schemas.microsoft.com/office/powerpoint/2010/main" val="292222688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116. P&amp;S Syphilis Rates by Sex, Portland,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144</a:t>
            </a:fld>
            <a:endParaRPr lang="en-US"/>
          </a:p>
        </p:txBody>
      </p:sp>
      <p:pic>
        <p:nvPicPr>
          <p:cNvPr id="5" name="Graphic 4" descr="Line chart. Figure 116. P&amp;S Syphilis Rates by Sex for Portland between 2011 and 2015. For males in the Portland Area, the rate declined from 2011 to 2012 and began to increase from 2012 to 2015. The female rate also declined in 2011–2012, doubled from 2012 to 2013 and then decreased from 2013 to 2015. The female P&amp;S syphilis rate was zero twice during 2011–2015: first in 2012 and later in 2015.">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7420" y="1176793"/>
            <a:ext cx="4709160" cy="3114719"/>
          </a:xfrm>
          <a:prstGeom prst="rect">
            <a:avLst/>
          </a:prstGeom>
        </p:spPr>
      </p:pic>
    </p:spTree>
    <p:extLst>
      <p:ext uri="{BB962C8B-B14F-4D97-AF65-F5344CB8AC3E}">
        <p14:creationId xmlns:p14="http://schemas.microsoft.com/office/powerpoint/2010/main" val="183328677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117. P&amp;S Syphilis Rates by Sex &amp; Age, </a:t>
            </a:r>
            <a:br>
              <a:rPr lang="en-US" dirty="0"/>
            </a:br>
            <a:r>
              <a:rPr lang="en-US" dirty="0"/>
              <a:t>Portland,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145</a:t>
            </a:fld>
            <a:endParaRPr lang="en-US"/>
          </a:p>
        </p:txBody>
      </p:sp>
      <p:pic>
        <p:nvPicPr>
          <p:cNvPr id="6" name="Graphic 5" descr="Bar chart. Figure 117. P&amp;S Syphilis Rates by Sex &amp; Age for Portland in 2015. Males in the 30–34 age group experienced the highest rate at 25.1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29" y="1451364"/>
            <a:ext cx="4722340" cy="2649118"/>
          </a:xfrm>
          <a:prstGeom prst="rect">
            <a:avLst/>
          </a:prstGeom>
        </p:spPr>
      </p:pic>
    </p:spTree>
    <p:extLst>
      <p:ext uri="{BB962C8B-B14F-4D97-AF65-F5344CB8AC3E}">
        <p14:creationId xmlns:p14="http://schemas.microsoft.com/office/powerpoint/2010/main" val="26871740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TUCSON</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151304207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Tucson</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1 (AZ) </a:t>
            </a:r>
          </a:p>
          <a:p>
            <a:pPr marL="0" indent="0">
              <a:buNone/>
            </a:pPr>
            <a:r>
              <a:rPr lang="en-US" dirty="0"/>
              <a:t>Counties: AZ (4/15) </a:t>
            </a:r>
          </a:p>
          <a:p>
            <a:pPr marL="0" indent="0">
              <a:buNone/>
            </a:pPr>
            <a:r>
              <a:rPr lang="en-US" dirty="0"/>
              <a:t>IHS Service Population (est.): 40,933</a:t>
            </a:r>
          </a:p>
          <a:p>
            <a:pPr marL="0" indent="0">
              <a:buNone/>
            </a:pPr>
            <a:r>
              <a:rPr lang="en-US" dirty="0"/>
              <a:t>Rank: 12 of 12 Areas </a:t>
            </a:r>
          </a:p>
          <a:p>
            <a:pPr marL="0" indent="0">
              <a:buNone/>
            </a:pPr>
            <a:r>
              <a:rPr lang="en-US" sz="1000" dirty="0">
                <a:solidFill>
                  <a:schemeClr val="accent1"/>
                </a:solidFill>
              </a:rPr>
              <a:t>Counties highlighted represent IHS Purchased and Referred Care Service Delivery Areas (PRCSDAs or service counties).</a:t>
            </a:r>
          </a:p>
          <a:p>
            <a:pPr marL="0" indent="0">
              <a:buNone/>
            </a:pPr>
            <a:r>
              <a:rPr lang="en-US" sz="1000" dirty="0">
                <a:solidFill>
                  <a:schemeClr val="accent1"/>
                </a:solidFill>
              </a:rPr>
              <a:t>Counties in light blue represent PRCSDAs </a:t>
            </a:r>
            <a:br>
              <a:rPr lang="en-US" sz="1000" dirty="0">
                <a:solidFill>
                  <a:schemeClr val="accent1"/>
                </a:solidFill>
              </a:rPr>
            </a:br>
            <a:r>
              <a:rPr lang="en-US" sz="1000" dirty="0">
                <a:solidFill>
                  <a:schemeClr val="accent1"/>
                </a:solidFill>
              </a:rPr>
              <a:t>that are shared between IHS Areas.</a:t>
            </a:r>
          </a:p>
        </p:txBody>
      </p:sp>
      <p:pic>
        <p:nvPicPr>
          <p:cNvPr id="12" name="Content Placeholder 11" descr="A map of Arizona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391150" y="1576388"/>
            <a:ext cx="2619374"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147</a:t>
            </a:fld>
            <a:endParaRPr lang="en-US"/>
          </a:p>
        </p:txBody>
      </p:sp>
    </p:spTree>
    <p:extLst>
      <p:ext uri="{BB962C8B-B14F-4D97-AF65-F5344CB8AC3E}">
        <p14:creationId xmlns:p14="http://schemas.microsoft.com/office/powerpoint/2010/main" val="284463308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118. Chlamydia Rates, Tucson,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148</a:t>
            </a:fld>
            <a:endParaRPr lang="en-US"/>
          </a:p>
        </p:txBody>
      </p:sp>
      <p:pic>
        <p:nvPicPr>
          <p:cNvPr id="5" name="Graphic 4" descr="Line chart. Figure 118. Chlamydia Rates for Tucson between 2011 and 2015. The Tucson Area had a chlamydia rate of 757.1 cases per 100,000 population, which was the fifth-highest rate out of the 12 IHS Areas in 2015.">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40" y="1168842"/>
            <a:ext cx="4707919" cy="3200397"/>
          </a:xfrm>
          <a:prstGeom prst="rect">
            <a:avLst/>
          </a:prstGeom>
        </p:spPr>
      </p:pic>
    </p:spTree>
    <p:extLst>
      <p:ext uri="{BB962C8B-B14F-4D97-AF65-F5344CB8AC3E}">
        <p14:creationId xmlns:p14="http://schemas.microsoft.com/office/powerpoint/2010/main" val="172965692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119. Chlamydia Rates by Sex, Tucson,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149</a:t>
            </a:fld>
            <a:endParaRPr lang="en-US"/>
          </a:p>
        </p:txBody>
      </p:sp>
      <p:pic>
        <p:nvPicPr>
          <p:cNvPr id="5" name="Graphic 4" descr="Line chart. Figure 119. Chlamydia Rates by Sex for Tucson between 2011 and 2015. Females saw their rates rise steadily except in 2013–2014. In contrast, males saw their rates decrease continuously except for 2012–2013. The ratio of female-to-male cases in 2015 was 4.1.">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38967" y="1176793"/>
            <a:ext cx="4666065" cy="3114719"/>
          </a:xfrm>
          <a:prstGeom prst="rect">
            <a:avLst/>
          </a:prstGeom>
        </p:spPr>
      </p:pic>
    </p:spTree>
    <p:extLst>
      <p:ext uri="{BB962C8B-B14F-4D97-AF65-F5344CB8AC3E}">
        <p14:creationId xmlns:p14="http://schemas.microsoft.com/office/powerpoint/2010/main" val="41016745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59C7-163B-7A4F-B80D-CB2ECF37F4B9}"/>
              </a:ext>
            </a:extLst>
          </p:cNvPr>
          <p:cNvSpPr>
            <a:spLocks noGrp="1"/>
          </p:cNvSpPr>
          <p:nvPr>
            <p:ph type="title"/>
          </p:nvPr>
        </p:nvSpPr>
        <p:spPr/>
        <p:txBody>
          <a:bodyPr/>
          <a:lstStyle/>
          <a:p>
            <a:r>
              <a:rPr lang="en-US" dirty="0"/>
              <a:t>Figure 11. P&amp;S Syphilis Rates, U.S.</a:t>
            </a:r>
          </a:p>
        </p:txBody>
      </p:sp>
      <p:sp>
        <p:nvSpPr>
          <p:cNvPr id="3" name="Slide Number Placeholder 2">
            <a:extLst>
              <a:ext uri="{FF2B5EF4-FFF2-40B4-BE49-F238E27FC236}">
                <a16:creationId xmlns:a16="http://schemas.microsoft.com/office/drawing/2014/main" id="{85E94EE0-F7CD-2449-A26E-C9CC71FAF6C0}"/>
              </a:ext>
            </a:extLst>
          </p:cNvPr>
          <p:cNvSpPr>
            <a:spLocks noGrp="1"/>
          </p:cNvSpPr>
          <p:nvPr>
            <p:ph type="sldNum" sz="quarter" idx="12"/>
          </p:nvPr>
        </p:nvSpPr>
        <p:spPr/>
        <p:txBody>
          <a:bodyPr/>
          <a:lstStyle/>
          <a:p>
            <a:fld id="{3EEBBB32-4829-4549-9924-10FB1C440440}" type="slidenum">
              <a:rPr lang="en-US" smtClean="0"/>
              <a:pPr/>
              <a:t>15</a:t>
            </a:fld>
            <a:endParaRPr lang="en-US"/>
          </a:p>
        </p:txBody>
      </p:sp>
      <p:pic>
        <p:nvPicPr>
          <p:cNvPr id="5" name="Graphic 4" descr="Line chart. Figure 11. P&amp;S Syphilis Rates in the United States. In 2015, 23,872 P&amp;S syphilis cases were reported in the United States. This case count corresponds to a rate of 7.5 cases per 100,000 population.">
            <a:extLst>
              <a:ext uri="{FF2B5EF4-FFF2-40B4-BE49-F238E27FC236}">
                <a16:creationId xmlns:a16="http://schemas.microsoft.com/office/drawing/2014/main" id="{C335AAE2-8E39-BC4E-B9C8-82A2B2979BC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9132" y="1162050"/>
            <a:ext cx="4745736" cy="3009072"/>
          </a:xfrm>
          <a:prstGeom prst="rect">
            <a:avLst/>
          </a:prstGeom>
        </p:spPr>
      </p:pic>
    </p:spTree>
    <p:extLst>
      <p:ext uri="{BB962C8B-B14F-4D97-AF65-F5344CB8AC3E}">
        <p14:creationId xmlns:p14="http://schemas.microsoft.com/office/powerpoint/2010/main" val="1145798609"/>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120. Chlamydia Rates by Sex &amp; Age, Tucson,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150</a:t>
            </a:fld>
            <a:endParaRPr lang="en-US"/>
          </a:p>
        </p:txBody>
      </p:sp>
      <p:pic>
        <p:nvPicPr>
          <p:cNvPr id="6" name="Graphic 5" descr="Bar chart. Figure 120. Chlamydia Rates by Sex &amp; Age for Tucson in 2015. Females in the 20–24 age group had the highest chlamydia rate in 2015 at 4,068.5 cases per 100,000 population. Males in the 25–29 age group had the highest chlamydia rate in 2015 at 926.5 cases per 100,000 population. ">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0830" y="1352550"/>
            <a:ext cx="4722340" cy="2561646"/>
          </a:xfrm>
          <a:prstGeom prst="rect">
            <a:avLst/>
          </a:prstGeom>
        </p:spPr>
      </p:pic>
    </p:spTree>
    <p:extLst>
      <p:ext uri="{BB962C8B-B14F-4D97-AF65-F5344CB8AC3E}">
        <p14:creationId xmlns:p14="http://schemas.microsoft.com/office/powerpoint/2010/main" val="85568925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121. Gonorrhea Rates, Tucson,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151</a:t>
            </a:fld>
            <a:endParaRPr lang="en-US"/>
          </a:p>
        </p:txBody>
      </p:sp>
      <p:pic>
        <p:nvPicPr>
          <p:cNvPr id="5" name="Graphic 4" descr="Line chart. Figure 121. Gonorrhea Rates for Tucson between 2011 and 2015. The 2015 rate of gonorrhea in the Tucson Area was 99.1 cases per 100,000 population, which was the ninth-highest rate out of the 12 IHS Areas. The Tucson Area gonorrhea rate increased from 2011 to 2014 and then declined from 2014–2015. ">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40" y="1168842"/>
            <a:ext cx="4707919" cy="3200396"/>
          </a:xfrm>
          <a:prstGeom prst="rect">
            <a:avLst/>
          </a:prstGeom>
        </p:spPr>
      </p:pic>
    </p:spTree>
    <p:extLst>
      <p:ext uri="{BB962C8B-B14F-4D97-AF65-F5344CB8AC3E}">
        <p14:creationId xmlns:p14="http://schemas.microsoft.com/office/powerpoint/2010/main" val="335822852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122. Gonorrhea Rates by Sex, Tucson,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152</a:t>
            </a:fld>
            <a:endParaRPr lang="en-US"/>
          </a:p>
        </p:txBody>
      </p:sp>
      <p:pic>
        <p:nvPicPr>
          <p:cNvPr id="5" name="Graphic 4" descr="Line chart. Figure 122. Gonorrhea Rates by Sex for Tucson between 2011 and 2015. From 2011 to 2014, there was a 468.5% increase in males and a 151% increase in females. From 2014–2015, the female rate decreased by 4.2% and the male rate decreased by 28.7%. During the entire 2011–2015 period, females had higher rates than males. The female-to-male ratio in 2015 was 1.4.">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1058" y="1176793"/>
            <a:ext cx="4581883" cy="3114719"/>
          </a:xfrm>
          <a:prstGeom prst="rect">
            <a:avLst/>
          </a:prstGeom>
        </p:spPr>
      </p:pic>
    </p:spTree>
    <p:extLst>
      <p:ext uri="{BB962C8B-B14F-4D97-AF65-F5344CB8AC3E}">
        <p14:creationId xmlns:p14="http://schemas.microsoft.com/office/powerpoint/2010/main" val="282371250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123. Gonorrhea Rates by Sex &amp; Age, Tucson,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153</a:t>
            </a:fld>
            <a:endParaRPr lang="en-US"/>
          </a:p>
        </p:txBody>
      </p:sp>
      <p:pic>
        <p:nvPicPr>
          <p:cNvPr id="6" name="Graphic 5" descr="Bar chart. Figure 123. Gonorrhea Rates by Sex &amp; Age for Tucson in 2015. For both females and males, the 20–24 age group experienced the highest gonorrhea rate at 475.2 and 300.5 cases per 100,000 population, respectively. ">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8794" y="1352550"/>
            <a:ext cx="4566412" cy="2561646"/>
          </a:xfrm>
          <a:prstGeom prst="rect">
            <a:avLst/>
          </a:prstGeom>
        </p:spPr>
      </p:pic>
    </p:spTree>
    <p:extLst>
      <p:ext uri="{BB962C8B-B14F-4D97-AF65-F5344CB8AC3E}">
        <p14:creationId xmlns:p14="http://schemas.microsoft.com/office/powerpoint/2010/main" val="38128650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124. P&amp;S Syphilis Rates, Tucson,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154</a:t>
            </a:fld>
            <a:endParaRPr lang="en-US"/>
          </a:p>
        </p:txBody>
      </p:sp>
      <p:pic>
        <p:nvPicPr>
          <p:cNvPr id="5" name="Graphic 4" descr="Line chart. Figure 124. P&amp;S Syphilis Rates for Tucson between 2011 and 2015. In 2015, the Tucson Area had the highest P&amp;S syphilis rate of all 12 IHS Areas with 13.2 cases per 100,000 population. During 2011–2015, there were 22 P&amp;S syphilis cases in the Tucson Area.">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40" y="1168842"/>
            <a:ext cx="4707918" cy="3200396"/>
          </a:xfrm>
          <a:prstGeom prst="rect">
            <a:avLst/>
          </a:prstGeom>
        </p:spPr>
      </p:pic>
    </p:spTree>
    <p:extLst>
      <p:ext uri="{BB962C8B-B14F-4D97-AF65-F5344CB8AC3E}">
        <p14:creationId xmlns:p14="http://schemas.microsoft.com/office/powerpoint/2010/main" val="1575522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125. P&amp;S Syphilis Rates by Sex, Tucson,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155</a:t>
            </a:fld>
            <a:endParaRPr lang="en-US"/>
          </a:p>
        </p:txBody>
      </p:sp>
      <p:pic>
        <p:nvPicPr>
          <p:cNvPr id="5" name="Graphic 4" descr="Line chart. Figure 125. P&amp;S Syphilis Rates by Sex for Tucson between 2011 and 2015. During 2011–2015, there were 22 P&amp;S syphilis cases in the Tucson Area; 20 of these were in males. In 2012, there were zero cases of P&amp;S syphilis. The rate then increased until 2014. From 2014–2015, the rate decreased from 22.3 to 13.2 cases per 100,000 population. There were zero cases of P&amp;S syphilis in females in the Tucson Area in 2011– 2013 and 2015 and in males in 2012. Males had a P&amp;S syphilis rate of 26.6 cases per 100,000 population in 2015.">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1058" y="1218884"/>
            <a:ext cx="4581883" cy="3030536"/>
          </a:xfrm>
          <a:prstGeom prst="rect">
            <a:avLst/>
          </a:prstGeom>
        </p:spPr>
      </p:pic>
    </p:spTree>
    <p:extLst>
      <p:ext uri="{BB962C8B-B14F-4D97-AF65-F5344CB8AC3E}">
        <p14:creationId xmlns:p14="http://schemas.microsoft.com/office/powerpoint/2010/main" val="2583102970"/>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126. P&amp;S Syphilis Rates by Sex &amp; Age, </a:t>
            </a:r>
            <a:br>
              <a:rPr lang="en-US" dirty="0"/>
            </a:br>
            <a:r>
              <a:rPr lang="en-US" dirty="0"/>
              <a:t>Tucson,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156</a:t>
            </a:fld>
            <a:endParaRPr lang="en-US"/>
          </a:p>
        </p:txBody>
      </p:sp>
      <p:pic>
        <p:nvPicPr>
          <p:cNvPr id="6" name="Graphic 5" descr="Bar chart. Figure 126. P&amp;S Syphilis Rates by Sex &amp; Age for Tucson in 2015. Males had a P&amp;S syphilis rate of 26.6 cases per 100,000 population in 2015, with the most affected age group being 20–24, at a rate of 123.5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88794" y="1352550"/>
            <a:ext cx="4566412" cy="2561645"/>
          </a:xfrm>
          <a:prstGeom prst="rect">
            <a:avLst/>
          </a:prstGeom>
        </p:spPr>
      </p:pic>
    </p:spTree>
    <p:extLst>
      <p:ext uri="{BB962C8B-B14F-4D97-AF65-F5344CB8AC3E}">
        <p14:creationId xmlns:p14="http://schemas.microsoft.com/office/powerpoint/2010/main" val="124913760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D02E90-64E7-8A42-8B61-8FC88C33F1DE}"/>
              </a:ext>
              <a:ext uri="{C183D7F6-B498-43B3-948B-1728B52AA6E4}">
                <adec:decorative xmlns:adec="http://schemas.microsoft.com/office/drawing/2017/decorative" val="1"/>
              </a:ext>
            </a:extLst>
          </p:cNvPr>
          <p:cNvSpPr/>
          <p:nvPr/>
        </p:nvSpPr>
        <p:spPr>
          <a:xfrm>
            <a:off x="-4762" y="3243139"/>
            <a:ext cx="9144000" cy="1915270"/>
          </a:xfrm>
          <a:prstGeom prst="rect">
            <a:avLst/>
          </a:prstGeom>
          <a:solidFill>
            <a:srgbClr val="7DD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1">
            <a:extLst>
              <a:ext uri="{FF2B5EF4-FFF2-40B4-BE49-F238E27FC236}">
                <a16:creationId xmlns:a16="http://schemas.microsoft.com/office/drawing/2014/main" id="{EE066FF4-AE9B-8546-8331-684E52478BAD}"/>
              </a:ext>
            </a:extLst>
          </p:cNvPr>
          <p:cNvSpPr>
            <a:spLocks noGrp="1"/>
          </p:cNvSpPr>
          <p:nvPr>
            <p:ph type="title"/>
          </p:nvPr>
        </p:nvSpPr>
        <p:spPr/>
        <p:txBody>
          <a:bodyPr/>
          <a:lstStyle/>
          <a:p>
            <a:r>
              <a:rPr lang="en-US" dirty="0"/>
              <a:t>Sexually Transmitted Diseases</a:t>
            </a:r>
          </a:p>
        </p:txBody>
      </p:sp>
      <p:sp>
        <p:nvSpPr>
          <p:cNvPr id="3" name="Text Placeholder 2">
            <a:extLst>
              <a:ext uri="{FF2B5EF4-FFF2-40B4-BE49-F238E27FC236}">
                <a16:creationId xmlns:a16="http://schemas.microsoft.com/office/drawing/2014/main" id="{625C62E8-A71B-CF47-88B5-155D6D32B6D1}"/>
              </a:ext>
            </a:extLst>
          </p:cNvPr>
          <p:cNvSpPr>
            <a:spLocks noGrp="1"/>
          </p:cNvSpPr>
          <p:nvPr>
            <p:ph type="body" idx="1"/>
          </p:nvPr>
        </p:nvSpPr>
        <p:spPr/>
        <p:txBody>
          <a:bodyPr>
            <a:normAutofit fontScale="92500" lnSpcReduction="10000"/>
          </a:bodyPr>
          <a:lstStyle/>
          <a:p>
            <a:r>
              <a:rPr lang="en-US" dirty="0"/>
              <a:t>Indian Health Surveillance Report</a:t>
            </a:r>
          </a:p>
          <a:p>
            <a:endParaRPr lang="en-US" dirty="0"/>
          </a:p>
        </p:txBody>
      </p:sp>
      <p:pic>
        <p:nvPicPr>
          <p:cNvPr id="8" name="Graphic 7" descr="HHS Seal, IHS Seal, and CDC Logo">
            <a:extLst>
              <a:ext uri="{FF2B5EF4-FFF2-40B4-BE49-F238E27FC236}">
                <a16:creationId xmlns:a16="http://schemas.microsoft.com/office/drawing/2014/main" id="{EEB6BA64-4B38-5D40-99DB-9F4006FA98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600450" y="3867150"/>
            <a:ext cx="1943100" cy="571500"/>
          </a:xfrm>
          <a:prstGeom prst="rect">
            <a:avLst/>
          </a:prstGeom>
        </p:spPr>
      </p:pic>
    </p:spTree>
    <p:extLst>
      <p:ext uri="{BB962C8B-B14F-4D97-AF65-F5344CB8AC3E}">
        <p14:creationId xmlns:p14="http://schemas.microsoft.com/office/powerpoint/2010/main" val="2791710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356E-A684-1442-A1E5-9E59CCC4AE56}"/>
              </a:ext>
            </a:extLst>
          </p:cNvPr>
          <p:cNvSpPr>
            <a:spLocks noGrp="1"/>
          </p:cNvSpPr>
          <p:nvPr>
            <p:ph type="title"/>
          </p:nvPr>
        </p:nvSpPr>
        <p:spPr/>
        <p:txBody>
          <a:bodyPr/>
          <a:lstStyle/>
          <a:p>
            <a:r>
              <a:rPr lang="en-US" dirty="0"/>
              <a:t>Figure 12. P&amp;S Syphilis Rates by Race &amp; Ethnicity, U.S.</a:t>
            </a:r>
          </a:p>
        </p:txBody>
      </p:sp>
      <p:sp>
        <p:nvSpPr>
          <p:cNvPr id="3" name="Slide Number Placeholder 2">
            <a:extLst>
              <a:ext uri="{FF2B5EF4-FFF2-40B4-BE49-F238E27FC236}">
                <a16:creationId xmlns:a16="http://schemas.microsoft.com/office/drawing/2014/main" id="{AF72FD45-DABE-954D-92D8-C30081BD36B1}"/>
              </a:ext>
            </a:extLst>
          </p:cNvPr>
          <p:cNvSpPr>
            <a:spLocks noGrp="1"/>
          </p:cNvSpPr>
          <p:nvPr>
            <p:ph type="sldNum" sz="quarter" idx="12"/>
          </p:nvPr>
        </p:nvSpPr>
        <p:spPr/>
        <p:txBody>
          <a:bodyPr/>
          <a:lstStyle/>
          <a:p>
            <a:fld id="{3EEBBB32-4829-4549-9924-10FB1C440440}" type="slidenum">
              <a:rPr lang="en-US" smtClean="0"/>
              <a:pPr/>
              <a:t>16</a:t>
            </a:fld>
            <a:endParaRPr lang="en-US"/>
          </a:p>
        </p:txBody>
      </p:sp>
      <p:pic>
        <p:nvPicPr>
          <p:cNvPr id="5" name="Graphic 4" descr="Line chart. Figure 12. P&amp;S Syphilis Rates by Race and Ethnicity in the United States. In 2015, single race non-Hispanic AI/ANs had the fourth-highest P&amp;S syphilis rate in the country at 5.6 cases per 100,000 population, which was 1.4 times higher than the rate for whites (4.1 per 100,000 population).">
            <a:extLst>
              <a:ext uri="{FF2B5EF4-FFF2-40B4-BE49-F238E27FC236}">
                <a16:creationId xmlns:a16="http://schemas.microsoft.com/office/drawing/2014/main" id="{9449CC80-67F2-C44D-B446-C435A44CCA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9950" y="1162050"/>
            <a:ext cx="4864100" cy="3213100"/>
          </a:xfrm>
          <a:prstGeom prst="rect">
            <a:avLst/>
          </a:prstGeom>
        </p:spPr>
      </p:pic>
    </p:spTree>
    <p:extLst>
      <p:ext uri="{BB962C8B-B14F-4D97-AF65-F5344CB8AC3E}">
        <p14:creationId xmlns:p14="http://schemas.microsoft.com/office/powerpoint/2010/main" val="833894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1E6F1-6393-3B47-A3E6-C20D238615F7}"/>
              </a:ext>
            </a:extLst>
          </p:cNvPr>
          <p:cNvSpPr>
            <a:spLocks noGrp="1"/>
          </p:cNvSpPr>
          <p:nvPr>
            <p:ph type="title"/>
          </p:nvPr>
        </p:nvSpPr>
        <p:spPr/>
        <p:txBody>
          <a:bodyPr>
            <a:normAutofit/>
          </a:bodyPr>
          <a:lstStyle/>
          <a:p>
            <a:r>
              <a:rPr lang="en-US" dirty="0"/>
              <a:t>Figure 13. P&amp;S Syphilis Rates, AI/AN</a:t>
            </a:r>
            <a:br>
              <a:rPr lang="en-US" dirty="0"/>
            </a:br>
            <a:r>
              <a:rPr lang="en-US" dirty="0"/>
              <a:t>Non-Hispanic, U.S.</a:t>
            </a:r>
          </a:p>
        </p:txBody>
      </p:sp>
      <p:sp>
        <p:nvSpPr>
          <p:cNvPr id="3" name="Slide Number Placeholder 2">
            <a:extLst>
              <a:ext uri="{FF2B5EF4-FFF2-40B4-BE49-F238E27FC236}">
                <a16:creationId xmlns:a16="http://schemas.microsoft.com/office/drawing/2014/main" id="{DCF5623B-FFDF-8E40-9BA2-9ED06A595AA2}"/>
              </a:ext>
            </a:extLst>
          </p:cNvPr>
          <p:cNvSpPr>
            <a:spLocks noGrp="1"/>
          </p:cNvSpPr>
          <p:nvPr>
            <p:ph type="sldNum" sz="quarter" idx="12"/>
          </p:nvPr>
        </p:nvSpPr>
        <p:spPr/>
        <p:txBody>
          <a:bodyPr/>
          <a:lstStyle/>
          <a:p>
            <a:fld id="{3EEBBB32-4829-4549-9924-10FB1C440440}" type="slidenum">
              <a:rPr lang="en-US" smtClean="0"/>
              <a:pPr/>
              <a:t>17</a:t>
            </a:fld>
            <a:endParaRPr lang="en-US"/>
          </a:p>
        </p:txBody>
      </p:sp>
      <p:pic>
        <p:nvPicPr>
          <p:cNvPr id="5" name="Graphic 4" descr="Line chart. Figure 13. P&amp;S Syphilis Rates for AI/AN Non-Hispanic in the United States &#13;&#10;In 2015, single race non-Hispanic AI/ANs had the fourth-highest P&amp;S syphilis rate in the country at 5.6 cases per 100,000 population, which was 1.4 times higher than the rate for whites (4.1 per 100,000 population.">
            <a:extLst>
              <a:ext uri="{FF2B5EF4-FFF2-40B4-BE49-F238E27FC236}">
                <a16:creationId xmlns:a16="http://schemas.microsoft.com/office/drawing/2014/main" id="{F137D50F-EE2D-F447-A153-B910FC8153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9132" y="1162050"/>
            <a:ext cx="4745736" cy="3026266"/>
          </a:xfrm>
          <a:prstGeom prst="rect">
            <a:avLst/>
          </a:prstGeom>
        </p:spPr>
      </p:pic>
    </p:spTree>
    <p:extLst>
      <p:ext uri="{BB962C8B-B14F-4D97-AF65-F5344CB8AC3E}">
        <p14:creationId xmlns:p14="http://schemas.microsoft.com/office/powerpoint/2010/main" val="3693066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290BC-42FF-6748-872C-CB1779C3E22D}"/>
              </a:ext>
            </a:extLst>
          </p:cNvPr>
          <p:cNvSpPr>
            <a:spLocks noGrp="1"/>
          </p:cNvSpPr>
          <p:nvPr>
            <p:ph type="title"/>
          </p:nvPr>
        </p:nvSpPr>
        <p:spPr/>
        <p:txBody>
          <a:bodyPr>
            <a:normAutofit/>
          </a:bodyPr>
          <a:lstStyle/>
          <a:p>
            <a:r>
              <a:rPr lang="en-US" dirty="0"/>
              <a:t>Figure 14. P&amp;S Syphilis Rates by Sex, AI/AN </a:t>
            </a:r>
            <a:br>
              <a:rPr lang="en-US" dirty="0"/>
            </a:br>
            <a:r>
              <a:rPr lang="en-US" dirty="0"/>
              <a:t>Non-Hispanic, U.S.</a:t>
            </a:r>
          </a:p>
        </p:txBody>
      </p:sp>
      <p:sp>
        <p:nvSpPr>
          <p:cNvPr id="3" name="Slide Number Placeholder 2">
            <a:extLst>
              <a:ext uri="{FF2B5EF4-FFF2-40B4-BE49-F238E27FC236}">
                <a16:creationId xmlns:a16="http://schemas.microsoft.com/office/drawing/2014/main" id="{E187BE4C-2FD5-3E44-889C-E34350F8D1B8}"/>
              </a:ext>
            </a:extLst>
          </p:cNvPr>
          <p:cNvSpPr>
            <a:spLocks noGrp="1"/>
          </p:cNvSpPr>
          <p:nvPr>
            <p:ph type="sldNum" sz="quarter" idx="12"/>
          </p:nvPr>
        </p:nvSpPr>
        <p:spPr/>
        <p:txBody>
          <a:bodyPr/>
          <a:lstStyle/>
          <a:p>
            <a:fld id="{3EEBBB32-4829-4549-9924-10FB1C440440}" type="slidenum">
              <a:rPr lang="en-US" smtClean="0"/>
              <a:pPr/>
              <a:t>18</a:t>
            </a:fld>
            <a:endParaRPr lang="en-US"/>
          </a:p>
        </p:txBody>
      </p:sp>
      <p:pic>
        <p:nvPicPr>
          <p:cNvPr id="5" name="Graphic 4" descr="Line chart. Figure 14. P&amp;S Syphilis Rates by Sex for AI/AN Non-Hispanic in the United States. The male-to-female P&amp;S syphilis rate ratio among AI/ANs was 4.3, indicating more cases being diagnosed among males than females. The U.S. male-to-female P&amp;S syphilis rate ratio was 9.8 in 2015, likely attributable to increased syphilis cases among MSM during this time.">
            <a:extLst>
              <a:ext uri="{FF2B5EF4-FFF2-40B4-BE49-F238E27FC236}">
                <a16:creationId xmlns:a16="http://schemas.microsoft.com/office/drawing/2014/main" id="{2CE5E73A-18D0-4A4C-91EB-DA936D84154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6709" y="1162050"/>
            <a:ext cx="4745736" cy="3043461"/>
          </a:xfrm>
          <a:prstGeom prst="rect">
            <a:avLst/>
          </a:prstGeom>
        </p:spPr>
      </p:pic>
    </p:spTree>
    <p:extLst>
      <p:ext uri="{BB962C8B-B14F-4D97-AF65-F5344CB8AC3E}">
        <p14:creationId xmlns:p14="http://schemas.microsoft.com/office/powerpoint/2010/main" val="974387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18DA-984E-174F-8480-A94E1405FF3D}"/>
              </a:ext>
            </a:extLst>
          </p:cNvPr>
          <p:cNvSpPr>
            <a:spLocks noGrp="1"/>
          </p:cNvSpPr>
          <p:nvPr>
            <p:ph type="title"/>
          </p:nvPr>
        </p:nvSpPr>
        <p:spPr/>
        <p:txBody>
          <a:bodyPr>
            <a:normAutofit/>
          </a:bodyPr>
          <a:lstStyle/>
          <a:p>
            <a:r>
              <a:rPr lang="en-US" dirty="0"/>
              <a:t>Figure 15. P&amp;S Syphilis Rates by Sex &amp; Age, AI/AN Non-Hispanic, U.S.</a:t>
            </a:r>
          </a:p>
        </p:txBody>
      </p:sp>
      <p:sp>
        <p:nvSpPr>
          <p:cNvPr id="3" name="Slide Number Placeholder 2">
            <a:extLst>
              <a:ext uri="{FF2B5EF4-FFF2-40B4-BE49-F238E27FC236}">
                <a16:creationId xmlns:a16="http://schemas.microsoft.com/office/drawing/2014/main" id="{85803ACA-C10E-5042-8E1A-7B160A1AD6EC}"/>
              </a:ext>
            </a:extLst>
          </p:cNvPr>
          <p:cNvSpPr>
            <a:spLocks noGrp="1"/>
          </p:cNvSpPr>
          <p:nvPr>
            <p:ph type="sldNum" sz="quarter" idx="12"/>
          </p:nvPr>
        </p:nvSpPr>
        <p:spPr/>
        <p:txBody>
          <a:bodyPr/>
          <a:lstStyle/>
          <a:p>
            <a:fld id="{3EEBBB32-4829-4549-9924-10FB1C440440}" type="slidenum">
              <a:rPr lang="en-US" smtClean="0"/>
              <a:pPr/>
              <a:t>19</a:t>
            </a:fld>
            <a:endParaRPr lang="en-US"/>
          </a:p>
        </p:txBody>
      </p:sp>
      <p:pic>
        <p:nvPicPr>
          <p:cNvPr id="5" name="Graphic 4" descr="Bar chart. Figure 15. 2015 P&amp;S Syphilis Rates by Sex and Age for AI/AN Non-Hispanic in the United States. The age-specific P&amp;S syphilis rates were highest among females aged 35–39 years at 8.4 cases per 100,000 population and among males aged 25–29 years at 26.1 cases per 100,000 population (Figure 15, Table 14). For the United States, the highest age-specific P&amp;S syphilis rates were reported among 20–24 year old females and 25–29 year old males at 5.1 and 41.8 cases per 100,000 population, respectively.">
            <a:extLst>
              <a:ext uri="{FF2B5EF4-FFF2-40B4-BE49-F238E27FC236}">
                <a16:creationId xmlns:a16="http://schemas.microsoft.com/office/drawing/2014/main" id="{978D537E-D201-F74F-B38E-0430B8E935A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1700" y="1162050"/>
            <a:ext cx="4800600" cy="2933700"/>
          </a:xfrm>
          <a:prstGeom prst="rect">
            <a:avLst/>
          </a:prstGeom>
        </p:spPr>
      </p:pic>
    </p:spTree>
    <p:extLst>
      <p:ext uri="{BB962C8B-B14F-4D97-AF65-F5344CB8AC3E}">
        <p14:creationId xmlns:p14="http://schemas.microsoft.com/office/powerpoint/2010/main" val="139146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Chlamydia</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rmAutofit fontScale="92500" lnSpcReduction="10000"/>
          </a:bodyPr>
          <a:lstStyle/>
          <a:p>
            <a:r>
              <a:rPr lang="en-US" dirty="0"/>
              <a:t>NATIONAL STD PROFILE</a:t>
            </a:r>
          </a:p>
        </p:txBody>
      </p:sp>
    </p:spTree>
    <p:extLst>
      <p:ext uri="{BB962C8B-B14F-4D97-AF65-F5344CB8AC3E}">
        <p14:creationId xmlns:p14="http://schemas.microsoft.com/office/powerpoint/2010/main" val="21327672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IHS OVERVIEW</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2980267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a:xfrm>
            <a:off x="429210" y="210210"/>
            <a:ext cx="8322906" cy="868623"/>
          </a:xfrm>
        </p:spPr>
        <p:txBody>
          <a:bodyPr/>
          <a:lstStyle/>
          <a:p>
            <a:r>
              <a:rPr lang="en-US" dirty="0"/>
              <a:t>IHS Overview</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rmAutofit/>
          </a:bodyPr>
          <a:lstStyle/>
          <a:p>
            <a:pPr marL="0" indent="0">
              <a:buNone/>
            </a:pPr>
            <a:r>
              <a:rPr lang="en-US" dirty="0"/>
              <a:t>States: 35 (AK, AL, AZ, CA, CO, CT, FL, ID, IN, IA, KS, LA, ME, MA, MI, MN, MS, MT, NE, NV, NM, NY, NC, ND, OK, OR, PA, RI, SC, SD, TX, UT, WA, WI, WY)</a:t>
            </a:r>
          </a:p>
          <a:p>
            <a:pPr marL="0" indent="0">
              <a:buNone/>
            </a:pPr>
            <a:r>
              <a:rPr lang="en-US" dirty="0"/>
              <a:t>Counties: 641</a:t>
            </a:r>
          </a:p>
          <a:p>
            <a:pPr marL="0" indent="0">
              <a:buNone/>
            </a:pPr>
            <a:r>
              <a:rPr lang="en-US" dirty="0"/>
              <a:t>IHS Areas: 12</a:t>
            </a:r>
          </a:p>
          <a:p>
            <a:pPr marL="0" indent="0">
              <a:buNone/>
            </a:pPr>
            <a:r>
              <a:rPr lang="en-US" dirty="0"/>
              <a:t>IHS Service Population (est.): 2,161,310</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7" name="Content Placeholder 6" descr="A United States map with 35 states with areas highlighted.">
            <a:extLst>
              <a:ext uri="{FF2B5EF4-FFF2-40B4-BE49-F238E27FC236}">
                <a16:creationId xmlns:a16="http://schemas.microsoft.com/office/drawing/2014/main" id="{3966279F-C191-FC4C-9244-C44E0CBA0D7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629150" y="1576551"/>
            <a:ext cx="3886200" cy="1892300"/>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21</a:t>
            </a:fld>
            <a:endParaRPr lang="en-US"/>
          </a:p>
        </p:txBody>
      </p:sp>
    </p:spTree>
    <p:extLst>
      <p:ext uri="{BB962C8B-B14F-4D97-AF65-F5344CB8AC3E}">
        <p14:creationId xmlns:p14="http://schemas.microsoft.com/office/powerpoint/2010/main" val="2512021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16. Chlamydia Rates by IHS Area, 2015</a:t>
            </a:r>
          </a:p>
        </p:txBody>
      </p:sp>
      <p:pic>
        <p:nvPicPr>
          <p:cNvPr id="5" name="Graphic 4" descr="Horizontal Bar chart. Figure 16. Chlamydia Rates by IHS Area. Between 2011–2015 a total of 61,345 chlamydia cases were reported for AI/AN persons residing in service counties within IHS Areas.  The majority of cases (78.4%) were among females.">
            <a:extLst>
              <a:ext uri="{FF2B5EF4-FFF2-40B4-BE49-F238E27FC236}">
                <a16:creationId xmlns:a16="http://schemas.microsoft.com/office/drawing/2014/main" id="{B8A8D256-2573-2F43-9B3C-471330D713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0280" y="1162049"/>
            <a:ext cx="4663440" cy="3126776"/>
          </a:xfrm>
          <a:prstGeom prst="rect">
            <a:avLst/>
          </a:prstGeom>
        </p:spPr>
      </p:pic>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22</a:t>
            </a:fld>
            <a:endParaRPr lang="en-US"/>
          </a:p>
        </p:txBody>
      </p:sp>
    </p:spTree>
    <p:extLst>
      <p:ext uri="{BB962C8B-B14F-4D97-AF65-F5344CB8AC3E}">
        <p14:creationId xmlns:p14="http://schemas.microsoft.com/office/powerpoint/2010/main" val="2803839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49FB-3891-B541-86B4-45108B5BA3A2}"/>
              </a:ext>
            </a:extLst>
          </p:cNvPr>
          <p:cNvSpPr>
            <a:spLocks noGrp="1"/>
          </p:cNvSpPr>
          <p:nvPr>
            <p:ph type="title"/>
          </p:nvPr>
        </p:nvSpPr>
        <p:spPr/>
        <p:txBody>
          <a:bodyPr/>
          <a:lstStyle/>
          <a:p>
            <a:r>
              <a:rPr lang="en-US" dirty="0"/>
              <a:t>Figure 17. Gonorrhea Rates by IHS Area, 2015</a:t>
            </a:r>
          </a:p>
        </p:txBody>
      </p:sp>
      <p:pic>
        <p:nvPicPr>
          <p:cNvPr id="11" name="Graphic 10" descr="Horizontal Bar chart. Figure 17. Gonorrhea Rates by IHS Area. Between 2011–2015, a total of 12,243 gonorrhea cases were reported for AI/AN persons residing in IHS Areas. The majority of cases (64.3%) were among females.">
            <a:extLst>
              <a:ext uri="{FF2B5EF4-FFF2-40B4-BE49-F238E27FC236}">
                <a16:creationId xmlns:a16="http://schemas.microsoft.com/office/drawing/2014/main" id="{194DE111-A44D-9B48-98E2-06875D6A99B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0280" y="1162048"/>
            <a:ext cx="4663440" cy="3203580"/>
          </a:xfrm>
          <a:prstGeom prst="rect">
            <a:avLst/>
          </a:prstGeom>
        </p:spPr>
      </p:pic>
      <p:sp>
        <p:nvSpPr>
          <p:cNvPr id="3" name="Slide Number Placeholder 2">
            <a:extLst>
              <a:ext uri="{FF2B5EF4-FFF2-40B4-BE49-F238E27FC236}">
                <a16:creationId xmlns:a16="http://schemas.microsoft.com/office/drawing/2014/main" id="{824F778F-5769-254F-980A-8FB4A92B36E5}"/>
              </a:ext>
            </a:extLst>
          </p:cNvPr>
          <p:cNvSpPr>
            <a:spLocks noGrp="1"/>
          </p:cNvSpPr>
          <p:nvPr>
            <p:ph type="sldNum" sz="quarter" idx="12"/>
          </p:nvPr>
        </p:nvSpPr>
        <p:spPr/>
        <p:txBody>
          <a:bodyPr/>
          <a:lstStyle/>
          <a:p>
            <a:fld id="{3EEBBB32-4829-4549-9924-10FB1C440440}" type="slidenum">
              <a:rPr lang="en-US" smtClean="0"/>
              <a:pPr/>
              <a:t>23</a:t>
            </a:fld>
            <a:endParaRPr lang="en-US"/>
          </a:p>
        </p:txBody>
      </p:sp>
    </p:spTree>
    <p:extLst>
      <p:ext uri="{BB962C8B-B14F-4D97-AF65-F5344CB8AC3E}">
        <p14:creationId xmlns:p14="http://schemas.microsoft.com/office/powerpoint/2010/main" val="38625178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B49FB-3891-B541-86B4-45108B5BA3A2}"/>
              </a:ext>
            </a:extLst>
          </p:cNvPr>
          <p:cNvSpPr>
            <a:spLocks noGrp="1"/>
          </p:cNvSpPr>
          <p:nvPr>
            <p:ph type="title"/>
          </p:nvPr>
        </p:nvSpPr>
        <p:spPr/>
        <p:txBody>
          <a:bodyPr/>
          <a:lstStyle/>
          <a:p>
            <a:r>
              <a:rPr lang="en-US" dirty="0"/>
              <a:t>Figure 18. P&amp;S Syphilis Rates by IHS Area, 2015</a:t>
            </a:r>
          </a:p>
        </p:txBody>
      </p:sp>
      <p:pic>
        <p:nvPicPr>
          <p:cNvPr id="5" name="Graphic 4" descr="Horizontal Bar chart. Figure 18. P&amp;S Syphilis Rates by IHS Area. Between 2011-2015, a total of 390 P&amp;S syphilis cases were reported for persons residing in IHS Areas. The majority of cases (76.0%) were among males and the greatest number of cases occurred in 2014 (141 cases).">
            <a:extLst>
              <a:ext uri="{FF2B5EF4-FFF2-40B4-BE49-F238E27FC236}">
                <a16:creationId xmlns:a16="http://schemas.microsoft.com/office/drawing/2014/main" id="{8DEBCC06-25EA-784B-956F-05CB3FB9CD0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40280" y="1144986"/>
            <a:ext cx="4663440" cy="3203580"/>
          </a:xfrm>
          <a:prstGeom prst="rect">
            <a:avLst/>
          </a:prstGeom>
        </p:spPr>
      </p:pic>
      <p:sp>
        <p:nvSpPr>
          <p:cNvPr id="3" name="Slide Number Placeholder 2">
            <a:extLst>
              <a:ext uri="{FF2B5EF4-FFF2-40B4-BE49-F238E27FC236}">
                <a16:creationId xmlns:a16="http://schemas.microsoft.com/office/drawing/2014/main" id="{824F778F-5769-254F-980A-8FB4A92B36E5}"/>
              </a:ext>
            </a:extLst>
          </p:cNvPr>
          <p:cNvSpPr>
            <a:spLocks noGrp="1"/>
          </p:cNvSpPr>
          <p:nvPr>
            <p:ph type="sldNum" sz="quarter" idx="12"/>
          </p:nvPr>
        </p:nvSpPr>
        <p:spPr/>
        <p:txBody>
          <a:bodyPr/>
          <a:lstStyle/>
          <a:p>
            <a:fld id="{3EEBBB32-4829-4549-9924-10FB1C440440}" type="slidenum">
              <a:rPr lang="en-US" smtClean="0"/>
              <a:pPr/>
              <a:t>24</a:t>
            </a:fld>
            <a:endParaRPr lang="en-US"/>
          </a:p>
        </p:txBody>
      </p:sp>
    </p:spTree>
    <p:extLst>
      <p:ext uri="{BB962C8B-B14F-4D97-AF65-F5344CB8AC3E}">
        <p14:creationId xmlns:p14="http://schemas.microsoft.com/office/powerpoint/2010/main" val="1551635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ALASKA</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39342168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Alaska</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1 (AK) </a:t>
            </a:r>
          </a:p>
          <a:p>
            <a:pPr marL="0" indent="0">
              <a:buNone/>
            </a:pPr>
            <a:r>
              <a:rPr lang="en-US" dirty="0"/>
              <a:t>County Equivalents: AK (29/29) </a:t>
            </a:r>
          </a:p>
          <a:p>
            <a:pPr marL="0" indent="0">
              <a:buNone/>
            </a:pPr>
            <a:r>
              <a:rPr lang="en-US" dirty="0"/>
              <a:t>IHS Service Population (est.): 142,897</a:t>
            </a:r>
          </a:p>
          <a:p>
            <a:pPr marL="0" indent="0">
              <a:buNone/>
            </a:pPr>
            <a:r>
              <a:rPr lang="en-US" dirty="0"/>
              <a:t>Population Size Rank: 6 of 12 Areas</a:t>
            </a:r>
          </a:p>
          <a:p>
            <a:pPr marL="0" indent="0">
              <a:buNone/>
            </a:pPr>
            <a:r>
              <a:rPr lang="en-US" sz="1200" i="1" dirty="0"/>
              <a:t>The state of Alaska began submitting race and ethnicity data that complied with OMB standards in 2015; therefore, trend data for the Alaska Area cannot be presented in this report. In future reports, additional years’ data beyond </a:t>
            </a:r>
            <a:br>
              <a:rPr lang="en-US" sz="1200" i="1" dirty="0"/>
            </a:br>
            <a:r>
              <a:rPr lang="en-US" sz="1200" i="1" dirty="0"/>
              <a:t>2015 are planned to be incorporated for Alaska.</a:t>
            </a:r>
            <a:endParaRPr lang="en-US" dirty="0"/>
          </a:p>
          <a:p>
            <a:pPr marL="0" indent="0">
              <a:buNone/>
            </a:pPr>
            <a:r>
              <a:rPr lang="en-US" sz="1000" dirty="0">
                <a:solidFill>
                  <a:schemeClr val="accent1"/>
                </a:solidFill>
              </a:rPr>
              <a:t>Counties highlighted represent IHS Purchased and Referred Care Service Delivery Areas (PRCSDAs or service counties).</a:t>
            </a:r>
          </a:p>
        </p:txBody>
      </p:sp>
      <p:pic>
        <p:nvPicPr>
          <p:cNvPr id="7" name="Content Placeholder 6" descr="An Alaska map highlighted.">
            <a:extLst>
              <a:ext uri="{FF2B5EF4-FFF2-40B4-BE49-F238E27FC236}">
                <a16:creationId xmlns:a16="http://schemas.microsoft.com/office/drawing/2014/main" id="{3966279F-C191-FC4C-9244-C44E0CBA0D70}"/>
              </a:ext>
            </a:extLst>
          </p:cNvPr>
          <p:cNvPicPr>
            <a:picLocks noGrp="1" noChangeAspect="1"/>
          </p:cNvPicPr>
          <p:nvPr>
            <p:ph sz="half" idx="2"/>
          </p:nvPr>
        </p:nvPicPr>
        <p:blipFill>
          <a:blip r:embed="rId2" cstate="screen">
            <a:extLst>
              <a:ext uri="{28A0092B-C50C-407E-A947-70E740481C1C}">
                <a14:useLocalDpi xmlns:a14="http://schemas.microsoft.com/office/drawing/2010/main"/>
              </a:ext>
            </a:extLst>
          </a:blip>
          <a:stretch>
            <a:fillRect/>
          </a:stretch>
        </p:blipFill>
        <p:spPr>
          <a:xfrm>
            <a:off x="4757737" y="2107406"/>
            <a:ext cx="3886200" cy="1993900"/>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26</a:t>
            </a:fld>
            <a:endParaRPr lang="en-US"/>
          </a:p>
        </p:txBody>
      </p:sp>
    </p:spTree>
    <p:extLst>
      <p:ext uri="{BB962C8B-B14F-4D97-AF65-F5344CB8AC3E}">
        <p14:creationId xmlns:p14="http://schemas.microsoft.com/office/powerpoint/2010/main" val="41215416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19. Chlamydia Rates,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27</a:t>
            </a:fld>
            <a:endParaRPr lang="en-US"/>
          </a:p>
        </p:txBody>
      </p:sp>
      <p:pic>
        <p:nvPicPr>
          <p:cNvPr id="6" name="Graphic 5" descr="Bar chart. Figure 19. Chlamydia Rates for Alaska. The Alaska Area had the highest chlamydia rate in 2015 at 2,271.6 cases per 100,000 population.">
            <a:extLst>
              <a:ext uri="{FF2B5EF4-FFF2-40B4-BE49-F238E27FC236}">
                <a16:creationId xmlns:a16="http://schemas.microsoft.com/office/drawing/2014/main" id="{E1037A60-88B6-A945-9206-CCB8B9C25D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0932705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20. Chlamydia Rates by Sex,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28</a:t>
            </a:fld>
            <a:endParaRPr lang="en-US"/>
          </a:p>
        </p:txBody>
      </p:sp>
      <p:pic>
        <p:nvPicPr>
          <p:cNvPr id="6" name="Graphic 5" descr="Bar chart. Figure 20. Chlamydia Rates by Sex for Alaska. Females had a rate 3.1 times the male rate at 3,454.2 versus 1,122.1 cases per 100,000 population.">
            <a:extLst>
              <a:ext uri="{FF2B5EF4-FFF2-40B4-BE49-F238E27FC236}">
                <a16:creationId xmlns:a16="http://schemas.microsoft.com/office/drawing/2014/main" id="{E1037A60-88B6-A945-9206-CCB8B9C25D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966336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21. Chlamydia Rates by Sex &amp; Age,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29</a:t>
            </a:fld>
            <a:endParaRPr lang="en-US"/>
          </a:p>
        </p:txBody>
      </p:sp>
      <p:pic>
        <p:nvPicPr>
          <p:cNvPr id="6" name="Graphic 5" descr="Bar chart. Figure 21. Chlamydia Rates by Sex and Age for Alaska. The most affected sex and age groups were females ages 20–24 years with 14,169.1 cases per 100,000 population. For males, the highest rate was in 25–29 year olds at 3,834.7 cases per 100,000 population.">
            <a:extLst>
              <a:ext uri="{FF2B5EF4-FFF2-40B4-BE49-F238E27FC236}">
                <a16:creationId xmlns:a16="http://schemas.microsoft.com/office/drawing/2014/main" id="{E1037A60-88B6-A945-9206-CCB8B9C25D7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581150"/>
            <a:ext cx="4838700" cy="2576159"/>
          </a:xfrm>
          <a:prstGeom prst="rect">
            <a:avLst/>
          </a:prstGeom>
        </p:spPr>
      </p:pic>
    </p:spTree>
    <p:extLst>
      <p:ext uri="{BB962C8B-B14F-4D97-AF65-F5344CB8AC3E}">
        <p14:creationId xmlns:p14="http://schemas.microsoft.com/office/powerpoint/2010/main" val="3644011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2E442C7-CA98-0540-ACE9-3363A9AC987E}"/>
              </a:ext>
            </a:extLst>
          </p:cNvPr>
          <p:cNvSpPr>
            <a:spLocks noGrp="1"/>
          </p:cNvSpPr>
          <p:nvPr>
            <p:ph type="title"/>
          </p:nvPr>
        </p:nvSpPr>
        <p:spPr/>
        <p:txBody>
          <a:bodyPr/>
          <a:lstStyle/>
          <a:p>
            <a:r>
              <a:rPr lang="en-US" dirty="0"/>
              <a:t>Figure 1. Chlamydia Rates, U.S.</a:t>
            </a:r>
          </a:p>
        </p:txBody>
      </p:sp>
      <p:sp>
        <p:nvSpPr>
          <p:cNvPr id="4" name="Slide Number Placeholder 3">
            <a:extLst>
              <a:ext uri="{FF2B5EF4-FFF2-40B4-BE49-F238E27FC236}">
                <a16:creationId xmlns:a16="http://schemas.microsoft.com/office/drawing/2014/main" id="{8A3DB0C1-79AC-2B4E-96F5-E21EC6A667B6}"/>
              </a:ext>
            </a:extLst>
          </p:cNvPr>
          <p:cNvSpPr>
            <a:spLocks noGrp="1"/>
          </p:cNvSpPr>
          <p:nvPr>
            <p:ph type="sldNum" sz="quarter" idx="12"/>
          </p:nvPr>
        </p:nvSpPr>
        <p:spPr/>
        <p:txBody>
          <a:bodyPr/>
          <a:lstStyle/>
          <a:p>
            <a:fld id="{3EEBBB32-4829-4549-9924-10FB1C440440}" type="slidenum">
              <a:rPr lang="en-US" smtClean="0"/>
              <a:pPr/>
              <a:t>3</a:t>
            </a:fld>
            <a:endParaRPr lang="en-US"/>
          </a:p>
        </p:txBody>
      </p:sp>
      <p:pic>
        <p:nvPicPr>
          <p:cNvPr id="17" name="Graphic 16" descr="Line chart. Figure 1. Chlamydia Rates in the United States. In 2015, 1,526,658 chlamydia infections were reported in the United States. This case count corresponds to a rate of 478.8 cases per 100,000 population, a 6% increase from a 2014 rate of 452.2 cases per 100,000 population.">
            <a:extLst>
              <a:ext uri="{FF2B5EF4-FFF2-40B4-BE49-F238E27FC236}">
                <a16:creationId xmlns:a16="http://schemas.microsoft.com/office/drawing/2014/main" id="{9AEBF263-FC59-874B-A805-AE6EC7ABC68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9132" y="1162050"/>
            <a:ext cx="4745736" cy="3163824"/>
          </a:xfrm>
          <a:prstGeom prst="rect">
            <a:avLst/>
          </a:prstGeom>
        </p:spPr>
      </p:pic>
    </p:spTree>
    <p:extLst>
      <p:ext uri="{BB962C8B-B14F-4D97-AF65-F5344CB8AC3E}">
        <p14:creationId xmlns:p14="http://schemas.microsoft.com/office/powerpoint/2010/main" val="160975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22. Gonorrhea Rates,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30</a:t>
            </a:fld>
            <a:endParaRPr lang="en-US"/>
          </a:p>
        </p:txBody>
      </p:sp>
      <p:pic>
        <p:nvPicPr>
          <p:cNvPr id="5" name="Graphic 4" descr="Bar chart. Figure 22. Gonorrhea Rates for Alaska. The Alaska Area had the third-highest rate of gonorrhea among the 12 IHS Areas with an overall rate of 589.2 per 100,000 population.">
            <a:extLst>
              <a:ext uri="{FF2B5EF4-FFF2-40B4-BE49-F238E27FC236}">
                <a16:creationId xmlns:a16="http://schemas.microsoft.com/office/drawing/2014/main" id="{D6BF5758-A348-6747-AD6C-5B4FCE0863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2338090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23. Gonorrhea Rates by Sex,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31</a:t>
            </a:fld>
            <a:endParaRPr lang="en-US"/>
          </a:p>
        </p:txBody>
      </p:sp>
      <p:pic>
        <p:nvPicPr>
          <p:cNvPr id="6" name="Graphic 5" descr="Bar chart. Figure 23. Gonorrhea Rates by Sex for Alaska. Similar to chlamydia, gonorrhea rates were higher in females with a rate of 750.4 cases per 100,000 than males with a rate of 432.6 cases per 100,000.">
            <a:extLst>
              <a:ext uri="{FF2B5EF4-FFF2-40B4-BE49-F238E27FC236}">
                <a16:creationId xmlns:a16="http://schemas.microsoft.com/office/drawing/2014/main" id="{E291242D-3712-1A46-B6A3-4530DF73488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5962878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24. Gonorrhea Rates by Sex &amp; Age,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32</a:t>
            </a:fld>
            <a:endParaRPr lang="en-US"/>
          </a:p>
        </p:txBody>
      </p:sp>
      <p:pic>
        <p:nvPicPr>
          <p:cNvPr id="5" name="Graphic 4" descr="Bar chart. Figure 24. Gonorrhea Rates by Sex and Age for Alaska. Females had a rate of 750.4 cases per 100,000 population with 20–24 year olds having the highest rate of 2,802.9 cases per 100,000 population. Males had a rate of 432.6 cases per 100,000 population with the highest rate within the 25–29 age group at 1,278.2 cases per 100,000 population.">
            <a:extLst>
              <a:ext uri="{FF2B5EF4-FFF2-40B4-BE49-F238E27FC236}">
                <a16:creationId xmlns:a16="http://schemas.microsoft.com/office/drawing/2014/main" id="{11962892-B7B2-3D40-9B8A-9E71F426474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42663808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25. P&amp;S Syphilis Rates, Alaska,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33</a:t>
            </a:fld>
            <a:endParaRPr lang="en-US"/>
          </a:p>
        </p:txBody>
      </p:sp>
      <p:pic>
        <p:nvPicPr>
          <p:cNvPr id="6" name="Graphic 5" descr="Bar chart. Figure 25. P&amp;S Syphilis Rates for Alaska. The Alaska Area did not report any P&amp;S syphilis cases in 2015.">
            <a:extLst>
              <a:ext uri="{FF2B5EF4-FFF2-40B4-BE49-F238E27FC236}">
                <a16:creationId xmlns:a16="http://schemas.microsoft.com/office/drawing/2014/main" id="{31B6368C-E74D-1C4D-B847-3D5BB38174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57688"/>
            <a:ext cx="4838700" cy="3289300"/>
          </a:xfrm>
          <a:prstGeom prst="rect">
            <a:avLst/>
          </a:prstGeom>
        </p:spPr>
      </p:pic>
    </p:spTree>
    <p:extLst>
      <p:ext uri="{BB962C8B-B14F-4D97-AF65-F5344CB8AC3E}">
        <p14:creationId xmlns:p14="http://schemas.microsoft.com/office/powerpoint/2010/main" val="2844127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26. P&amp;S Syphilis Rates by Sex, Alaska, 2015</a:t>
            </a:r>
          </a:p>
        </p:txBody>
      </p:sp>
      <p:sp>
        <p:nvSpPr>
          <p:cNvPr id="4" name="Content Placeholder 3">
            <a:extLst>
              <a:ext uri="{FF2B5EF4-FFF2-40B4-BE49-F238E27FC236}">
                <a16:creationId xmlns:a16="http://schemas.microsoft.com/office/drawing/2014/main" id="{23036823-6AC5-364C-BA7D-7218CE14504D}"/>
              </a:ext>
            </a:extLst>
          </p:cNvPr>
          <p:cNvSpPr>
            <a:spLocks noGrp="1"/>
          </p:cNvSpPr>
          <p:nvPr>
            <p:ph idx="1"/>
          </p:nvPr>
        </p:nvSpPr>
        <p:spPr>
          <a:xfrm>
            <a:off x="410548" y="2419350"/>
            <a:ext cx="8322906" cy="1906698"/>
          </a:xfrm>
        </p:spPr>
        <p:txBody>
          <a:bodyPr/>
          <a:lstStyle/>
          <a:p>
            <a:pPr marL="0" indent="0" algn="ctr">
              <a:buNone/>
            </a:pPr>
            <a:r>
              <a:rPr lang="en-US" dirty="0"/>
              <a:t>No P&amp;S syphilis cases reported in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34</a:t>
            </a:fld>
            <a:endParaRPr lang="en-US"/>
          </a:p>
        </p:txBody>
      </p:sp>
    </p:spTree>
    <p:extLst>
      <p:ext uri="{BB962C8B-B14F-4D97-AF65-F5344CB8AC3E}">
        <p14:creationId xmlns:p14="http://schemas.microsoft.com/office/powerpoint/2010/main" val="19990877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27. P&amp;S Syphilis Rates by Sex &amp; Age, Alaska, 2015</a:t>
            </a:r>
          </a:p>
        </p:txBody>
      </p:sp>
      <p:sp>
        <p:nvSpPr>
          <p:cNvPr id="4" name="Content Placeholder 3">
            <a:extLst>
              <a:ext uri="{FF2B5EF4-FFF2-40B4-BE49-F238E27FC236}">
                <a16:creationId xmlns:a16="http://schemas.microsoft.com/office/drawing/2014/main" id="{23036823-6AC5-364C-BA7D-7218CE14504D}"/>
              </a:ext>
            </a:extLst>
          </p:cNvPr>
          <p:cNvSpPr>
            <a:spLocks noGrp="1"/>
          </p:cNvSpPr>
          <p:nvPr>
            <p:ph idx="1"/>
          </p:nvPr>
        </p:nvSpPr>
        <p:spPr>
          <a:xfrm>
            <a:off x="410548" y="2419350"/>
            <a:ext cx="8322906" cy="1906698"/>
          </a:xfrm>
        </p:spPr>
        <p:txBody>
          <a:bodyPr/>
          <a:lstStyle/>
          <a:p>
            <a:pPr marL="0" indent="0" algn="ctr">
              <a:buNone/>
            </a:pPr>
            <a:r>
              <a:rPr lang="en-US" dirty="0"/>
              <a:t>No P&amp;S syphilis cases reported in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35</a:t>
            </a:fld>
            <a:endParaRPr lang="en-US"/>
          </a:p>
        </p:txBody>
      </p:sp>
    </p:spTree>
    <p:extLst>
      <p:ext uri="{BB962C8B-B14F-4D97-AF65-F5344CB8AC3E}">
        <p14:creationId xmlns:p14="http://schemas.microsoft.com/office/powerpoint/2010/main" val="40111133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ALBUQUERQUE</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33998602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Albuquerque</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4 (CO, NM, TX, UT) </a:t>
            </a:r>
          </a:p>
          <a:p>
            <a:pPr marL="0" indent="0">
              <a:buNone/>
            </a:pPr>
            <a:r>
              <a:rPr lang="en-US" dirty="0"/>
              <a:t>Counties: CO (4/64) NM (16/33) TX (1/254) UT (1/29) </a:t>
            </a:r>
          </a:p>
          <a:p>
            <a:pPr marL="0" indent="0">
              <a:buNone/>
            </a:pPr>
            <a:r>
              <a:rPr lang="en-US" dirty="0"/>
              <a:t>IHS Service Population (est.): 120,723</a:t>
            </a:r>
          </a:p>
          <a:p>
            <a:pPr marL="0" indent="0">
              <a:buNone/>
            </a:pPr>
            <a:r>
              <a:rPr lang="en-US" dirty="0"/>
              <a:t>Population Size Rank: 10 of 12 Areas</a:t>
            </a:r>
          </a:p>
          <a:p>
            <a:pPr marL="0" indent="0">
              <a:buNone/>
            </a:pPr>
            <a:r>
              <a:rPr lang="en-US" sz="1000" dirty="0">
                <a:solidFill>
                  <a:schemeClr val="accent1"/>
                </a:solidFill>
              </a:rPr>
              <a:t>Counties highlighted represent IHS Purchased and Referred Care Service Delivery Areas (PRCSDAs or service counties).</a:t>
            </a:r>
          </a:p>
          <a:p>
            <a:pPr marL="0" indent="0">
              <a:buNone/>
            </a:pPr>
            <a:r>
              <a:rPr lang="en-US" sz="1000" dirty="0">
                <a:solidFill>
                  <a:schemeClr val="accent1"/>
                </a:solidFill>
              </a:rPr>
              <a:t>Counties in light blue represent PRCSDAs that are shared between IHS Areas.</a:t>
            </a:r>
          </a:p>
        </p:txBody>
      </p:sp>
      <p:pic>
        <p:nvPicPr>
          <p:cNvPr id="12" name="Content Placeholder 11" descr="A map of Colorado, New Mexico, Texas and Utah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121248" y="1576388"/>
            <a:ext cx="3159178"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37</a:t>
            </a:fld>
            <a:endParaRPr lang="en-US"/>
          </a:p>
        </p:txBody>
      </p:sp>
    </p:spTree>
    <p:extLst>
      <p:ext uri="{BB962C8B-B14F-4D97-AF65-F5344CB8AC3E}">
        <p14:creationId xmlns:p14="http://schemas.microsoft.com/office/powerpoint/2010/main" val="39611853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28. Chlamydia Rates, Albuquerque,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38</a:t>
            </a:fld>
            <a:endParaRPr lang="en-US"/>
          </a:p>
        </p:txBody>
      </p:sp>
      <p:pic>
        <p:nvPicPr>
          <p:cNvPr id="5" name="Graphic 4" descr="Line chart. Figure 28. Chlamydia Rates for Albuquerque between 2011 and 2015. In 2015, the Albuquerque Area had the sixth-highest chlamydia rate among the 12 IHS Areas with an overall rate of 689.5 per 100,000 population. Chlamydia rates in the Albuquerque Area were on the decline from 2012 to 2014 before increasing in 2015.">
            <a:extLst>
              <a:ext uri="{FF2B5EF4-FFF2-40B4-BE49-F238E27FC236}">
                <a16:creationId xmlns:a16="http://schemas.microsoft.com/office/drawing/2014/main" id="{8DB2AE19-E76A-5241-83C6-2DCDB66F251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8781"/>
            <a:ext cx="4838700" cy="3289300"/>
          </a:xfrm>
          <a:prstGeom prst="rect">
            <a:avLst/>
          </a:prstGeom>
        </p:spPr>
      </p:pic>
    </p:spTree>
    <p:extLst>
      <p:ext uri="{BB962C8B-B14F-4D97-AF65-F5344CB8AC3E}">
        <p14:creationId xmlns:p14="http://schemas.microsoft.com/office/powerpoint/2010/main" val="882895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29. Chlamydia Rates by Sex, Albuquerque,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39</a:t>
            </a:fld>
            <a:endParaRPr lang="en-US"/>
          </a:p>
        </p:txBody>
      </p:sp>
      <p:pic>
        <p:nvPicPr>
          <p:cNvPr id="6" name="Graphic 5" descr="Line chart. Figure 29. Chlamydia Rates by Sex for Albuquerque between 2011 and 2015. Females had a chlamydia rate of 1,085.5 cases per 100,000 population while males had a rate of 271.0 cases per 100,000 population.">
            <a:extLst>
              <a:ext uri="{FF2B5EF4-FFF2-40B4-BE49-F238E27FC236}">
                <a16:creationId xmlns:a16="http://schemas.microsoft.com/office/drawing/2014/main" id="{4C79E336-403C-354E-9AB5-D6B5E29520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4330445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3B566-A572-AC42-887D-D01D17CCC07C}"/>
              </a:ext>
            </a:extLst>
          </p:cNvPr>
          <p:cNvSpPr>
            <a:spLocks noGrp="1"/>
          </p:cNvSpPr>
          <p:nvPr>
            <p:ph type="title"/>
          </p:nvPr>
        </p:nvSpPr>
        <p:spPr/>
        <p:txBody>
          <a:bodyPr/>
          <a:lstStyle/>
          <a:p>
            <a:r>
              <a:rPr lang="en-US" dirty="0"/>
              <a:t>Figure 2. Chlamydia Rates by Race &amp; Ethnicity, U.S.</a:t>
            </a:r>
          </a:p>
        </p:txBody>
      </p:sp>
      <p:sp>
        <p:nvSpPr>
          <p:cNvPr id="4" name="Slide Number Placeholder 3">
            <a:extLst>
              <a:ext uri="{FF2B5EF4-FFF2-40B4-BE49-F238E27FC236}">
                <a16:creationId xmlns:a16="http://schemas.microsoft.com/office/drawing/2014/main" id="{49619B8F-CD42-814C-A01F-16411436AF80}"/>
              </a:ext>
            </a:extLst>
          </p:cNvPr>
          <p:cNvSpPr>
            <a:spLocks noGrp="1"/>
          </p:cNvSpPr>
          <p:nvPr>
            <p:ph type="sldNum" sz="quarter" idx="12"/>
          </p:nvPr>
        </p:nvSpPr>
        <p:spPr/>
        <p:txBody>
          <a:bodyPr/>
          <a:lstStyle/>
          <a:p>
            <a:fld id="{3EEBBB32-4829-4549-9924-10FB1C440440}" type="slidenum">
              <a:rPr lang="en-US" smtClean="0"/>
              <a:t>4</a:t>
            </a:fld>
            <a:endParaRPr lang="en-US"/>
          </a:p>
        </p:txBody>
      </p:sp>
      <p:pic>
        <p:nvPicPr>
          <p:cNvPr id="9" name="Graphic 8" descr="Line chart. Figure 2. Chlamydia Rates by Race &amp; Ethnicity. Among all racial and ethnic groups, AI/ANs had the second-highest chlamydia rate in 2015 with 709.1 cases per 100,000 population, which was 3.8 times higher than the rate for whites at 187.2 cases per 100,000 population. ">
            <a:extLst>
              <a:ext uri="{FF2B5EF4-FFF2-40B4-BE49-F238E27FC236}">
                <a16:creationId xmlns:a16="http://schemas.microsoft.com/office/drawing/2014/main" id="{73908251-00CE-4D40-A2D0-7BD94C284F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9950" y="1162050"/>
            <a:ext cx="4864100" cy="3314700"/>
          </a:xfrm>
          <a:prstGeom prst="rect">
            <a:avLst/>
          </a:prstGeom>
        </p:spPr>
      </p:pic>
    </p:spTree>
    <p:extLst>
      <p:ext uri="{BB962C8B-B14F-4D97-AF65-F5344CB8AC3E}">
        <p14:creationId xmlns:p14="http://schemas.microsoft.com/office/powerpoint/2010/main" val="330977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30. Chlamydia Rates by Sex &amp; Age,</a:t>
            </a:r>
            <a:br>
              <a:rPr lang="en-US" dirty="0"/>
            </a:br>
            <a:r>
              <a:rPr lang="en-US" dirty="0"/>
              <a:t>Albuquerque,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40</a:t>
            </a:fld>
            <a:endParaRPr lang="en-US"/>
          </a:p>
        </p:txBody>
      </p:sp>
      <p:pic>
        <p:nvPicPr>
          <p:cNvPr id="5" name="Graphic 4" descr="Bar chart. Figure 30. Chlamydia Rates by Sex and Age for Albuquerque in 2015. In 2015, females in the 20–24 age group had the highest rates at 4,596.9 cases per 100,000 population. Males in the 20–24 group had the highest rates with 1,120.7 cases per 100,000 population.">
            <a:extLst>
              <a:ext uri="{FF2B5EF4-FFF2-40B4-BE49-F238E27FC236}">
                <a16:creationId xmlns:a16="http://schemas.microsoft.com/office/drawing/2014/main" id="{172C0473-0AAC-9E42-BEE1-8F77EC32CF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2398524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31. Gonorrhea Rates, Albuquerque,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41</a:t>
            </a:fld>
            <a:endParaRPr lang="en-US"/>
          </a:p>
        </p:txBody>
      </p:sp>
      <p:pic>
        <p:nvPicPr>
          <p:cNvPr id="6" name="Graphic 5" descr="Line chart. Figure 31. Gonorrhea Rates for Albuquerque between 2011 and 2015. In 2015, The Albuquerque Area’s gonorrhea rate was the seventh highest among IHS Areas at 133.2 per 100,000 population.">
            <a:extLst>
              <a:ext uri="{FF2B5EF4-FFF2-40B4-BE49-F238E27FC236}">
                <a16:creationId xmlns:a16="http://schemas.microsoft.com/office/drawing/2014/main" id="{2AEB3C65-33FF-CA42-A23E-5D1634AAA2C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78119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32. Gonorrhea Rates by Sex, Albuquerque,</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42</a:t>
            </a:fld>
            <a:endParaRPr lang="en-US"/>
          </a:p>
        </p:txBody>
      </p:sp>
      <p:pic>
        <p:nvPicPr>
          <p:cNvPr id="5" name="Graphic 4" descr="Line chart. Figure 32. Gonorrhea Rates by Sex for Albuquerque between 2011 and 2015. The female-to-male rate ratio was 0.9 in 2015. Both sexes saw increases to their gonorrhea rates from 2014 to 2015 with females at 62.7% and males at 61.2%. ">
            <a:extLst>
              <a:ext uri="{FF2B5EF4-FFF2-40B4-BE49-F238E27FC236}">
                <a16:creationId xmlns:a16="http://schemas.microsoft.com/office/drawing/2014/main" id="{A8EB5BF5-550D-A744-BE99-A80D12947EF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077128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33. Gonorrhea Rates by Sex &amp; Age,</a:t>
            </a:r>
            <a:br>
              <a:rPr lang="en-US" dirty="0"/>
            </a:br>
            <a:r>
              <a:rPr lang="en-US" dirty="0"/>
              <a:t>Albuquerque,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43</a:t>
            </a:fld>
            <a:endParaRPr lang="en-US"/>
          </a:p>
        </p:txBody>
      </p:sp>
      <p:pic>
        <p:nvPicPr>
          <p:cNvPr id="6" name="Graphic 5" descr="Bar chart. Figure 33. Gonorrhea Rates by Sex and Age for Albuquerque in 2015. Females in the 20–24 age group had the highest gonorrhea rate in the Albuquerque Area with 443.6 cases per 100,000 population. Males in the 25–29 age group had the second highest rate at 480.4 cases per 100,000 population.">
            <a:extLst>
              <a:ext uri="{FF2B5EF4-FFF2-40B4-BE49-F238E27FC236}">
                <a16:creationId xmlns:a16="http://schemas.microsoft.com/office/drawing/2014/main" id="{8DDFA309-7350-E34D-BE8B-9CBEDA23C35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26608606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34. P&amp;S Syphilis Rates, Albuquerque,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44</a:t>
            </a:fld>
            <a:endParaRPr lang="en-US"/>
          </a:p>
        </p:txBody>
      </p:sp>
      <p:pic>
        <p:nvPicPr>
          <p:cNvPr id="5" name="Graphic 4" descr="Line chart. Figure 34. P&amp;S Syphilis Rates for Albuquerque between 2011 and 2015. In 2015, the Albuquerque Area had the third-highest P&amp;S syphilis rate among the 12 IHS Areas, with an overall rate of 9.9 cases per 100,000 population.">
            <a:extLst>
              <a:ext uri="{FF2B5EF4-FFF2-40B4-BE49-F238E27FC236}">
                <a16:creationId xmlns:a16="http://schemas.microsoft.com/office/drawing/2014/main" id="{CD15C29B-23D6-504D-963B-07FC9C26C5C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6099175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35. P&amp;S Syphilis Rates by Sex, Albuquerque,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45</a:t>
            </a:fld>
            <a:endParaRPr lang="en-US"/>
          </a:p>
        </p:txBody>
      </p:sp>
      <p:pic>
        <p:nvPicPr>
          <p:cNvPr id="6" name="Graphic 5" descr="Line chart. Figure 35. P&amp;S Syphilis Rates by Sex for Albuquerque between 2011 and 2015.&#13;&#10;In 2015, P&amp;S syphilis cases in Albuquerque Area were predominantly seen in males with a male-to-female ratio of 5.3. During 2011–2015, the male P&amp;S syphilis rate increased to its highest point in 2014 at 18.7 cases per 100,000 population and then fell in 2015 with 10 cases. In 2011, 2012 and 2014, there were zero cases of syphilis in females, one case in 2013 and two cases in 2015.">
            <a:extLst>
              <a:ext uri="{FF2B5EF4-FFF2-40B4-BE49-F238E27FC236}">
                <a16:creationId xmlns:a16="http://schemas.microsoft.com/office/drawing/2014/main" id="{97CE0B8D-191B-7C42-AFE3-23B0BB5D24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57577"/>
            <a:ext cx="4838700" cy="3200400"/>
          </a:xfrm>
          <a:prstGeom prst="rect">
            <a:avLst/>
          </a:prstGeom>
        </p:spPr>
      </p:pic>
    </p:spTree>
    <p:extLst>
      <p:ext uri="{BB962C8B-B14F-4D97-AF65-F5344CB8AC3E}">
        <p14:creationId xmlns:p14="http://schemas.microsoft.com/office/powerpoint/2010/main" val="22661602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36. P&amp;S Syphilis Rates by Sex &amp; Age,</a:t>
            </a:r>
            <a:br>
              <a:rPr lang="en-US" dirty="0"/>
            </a:br>
            <a:r>
              <a:rPr lang="en-US" dirty="0"/>
              <a:t>Albuquerque,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46</a:t>
            </a:fld>
            <a:endParaRPr lang="en-US"/>
          </a:p>
        </p:txBody>
      </p:sp>
      <p:pic>
        <p:nvPicPr>
          <p:cNvPr id="5" name="Graphic 4" descr="Bar chart. Figure 36. P&amp;S Syphilis Rates by Sex &amp; Age for Albuquerque in 2015. The highest rate of syphilis in 2015 was found in males ages 25–29 at 55.9 cases per 100,000 population, with the second highest being males in the 30–34 age group at 43.7 cases per 100,000 population. For females, the only age groups with any cases and rates were 15–19 at 21.4 cases per 100,000 population and 20–24 at 18.3 cases per 100,000 population.">
            <a:extLst>
              <a:ext uri="{FF2B5EF4-FFF2-40B4-BE49-F238E27FC236}">
                <a16:creationId xmlns:a16="http://schemas.microsoft.com/office/drawing/2014/main" id="{C178B7D9-E9B3-9143-AC74-B4D8E2C8D03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1368514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BEMIDJI</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2845569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Bemidji</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4 (IN, MI, MN, WI) </a:t>
            </a:r>
          </a:p>
          <a:p>
            <a:pPr marL="0" indent="0">
              <a:buNone/>
            </a:pPr>
            <a:r>
              <a:rPr lang="en-US" dirty="0"/>
              <a:t>Counties: IN (6/92) MI (52/83) MN (29/87) WI (32/72) </a:t>
            </a:r>
          </a:p>
          <a:p>
            <a:pPr marL="0" indent="0">
              <a:buNone/>
            </a:pPr>
            <a:r>
              <a:rPr lang="en-US" dirty="0"/>
              <a:t>IHS Service Population (est.): 138,376</a:t>
            </a:r>
          </a:p>
          <a:p>
            <a:pPr marL="0" indent="0">
              <a:buNone/>
            </a:pPr>
            <a:r>
              <a:rPr lang="en-US" dirty="0"/>
              <a:t>Population Size Rank: 9 of 12 Areas </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Map of Indiana, Michigan, Minnesota and Wisconsin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357279" y="1576388"/>
            <a:ext cx="2687117"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48</a:t>
            </a:fld>
            <a:endParaRPr lang="en-US"/>
          </a:p>
        </p:txBody>
      </p:sp>
    </p:spTree>
    <p:extLst>
      <p:ext uri="{BB962C8B-B14F-4D97-AF65-F5344CB8AC3E}">
        <p14:creationId xmlns:p14="http://schemas.microsoft.com/office/powerpoint/2010/main" val="3950779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37. Chlamydia Rates,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49</a:t>
            </a:fld>
            <a:endParaRPr lang="en-US"/>
          </a:p>
        </p:txBody>
      </p:sp>
      <p:pic>
        <p:nvPicPr>
          <p:cNvPr id="5" name="Graphic 4" descr="Line chart. Figure 37. Chlamydia Rates for Bemidji between 2011 and 2015. The Bemidji Area had the third-lowest chlamydia rate in 2015 with an overall rate of 376.2 cases per 100,000 population.">
            <a:extLst>
              <a:ext uri="{FF2B5EF4-FFF2-40B4-BE49-F238E27FC236}">
                <a16:creationId xmlns:a16="http://schemas.microsoft.com/office/drawing/2014/main" id="{EF1CBFE4-8486-234B-82E0-5AAA748F4F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2447416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A46435-6D60-124B-90B7-5E42A1475D6F}"/>
              </a:ext>
            </a:extLst>
          </p:cNvPr>
          <p:cNvSpPr>
            <a:spLocks noGrp="1"/>
          </p:cNvSpPr>
          <p:nvPr>
            <p:ph type="title"/>
          </p:nvPr>
        </p:nvSpPr>
        <p:spPr/>
        <p:txBody>
          <a:bodyPr/>
          <a:lstStyle/>
          <a:p>
            <a:r>
              <a:rPr lang="en-US" dirty="0"/>
              <a:t>Figure 3. Chlamydia Rates, AI/AN Non-Hispanic, U.S.</a:t>
            </a:r>
          </a:p>
        </p:txBody>
      </p:sp>
      <p:sp>
        <p:nvSpPr>
          <p:cNvPr id="3" name="Slide Number Placeholder 2">
            <a:extLst>
              <a:ext uri="{FF2B5EF4-FFF2-40B4-BE49-F238E27FC236}">
                <a16:creationId xmlns:a16="http://schemas.microsoft.com/office/drawing/2014/main" id="{F7C92EEB-F6C3-854D-8BD4-EA70BEA67EF1}"/>
              </a:ext>
            </a:extLst>
          </p:cNvPr>
          <p:cNvSpPr>
            <a:spLocks noGrp="1"/>
          </p:cNvSpPr>
          <p:nvPr>
            <p:ph type="sldNum" sz="quarter" idx="12"/>
          </p:nvPr>
        </p:nvSpPr>
        <p:spPr/>
        <p:txBody>
          <a:bodyPr/>
          <a:lstStyle/>
          <a:p>
            <a:fld id="{3EEBBB32-4829-4549-9924-10FB1C440440}" type="slidenum">
              <a:rPr lang="en-US" smtClean="0"/>
              <a:t>5</a:t>
            </a:fld>
            <a:endParaRPr lang="en-US"/>
          </a:p>
        </p:txBody>
      </p:sp>
      <p:pic>
        <p:nvPicPr>
          <p:cNvPr id="5" name="Graphic 4" descr="Line chart. Figure 3. Chlamydia Rates for AI/AN Non-Hispanic in the United States. Among all racial and ethnic groups, AI/ANs had the second-highest chlamydia rate in 2015 with 709.1 cases per 100,000 population, which was 3.8 times higher than the rate for whites at 187.2 cases per 100,000 population.&#13;&#10;">
            <a:extLst>
              <a:ext uri="{FF2B5EF4-FFF2-40B4-BE49-F238E27FC236}">
                <a16:creationId xmlns:a16="http://schemas.microsoft.com/office/drawing/2014/main" id="{E8E0F24F-C699-C348-8E79-00153C3C524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39696" y="1162050"/>
            <a:ext cx="4864608" cy="3119694"/>
          </a:xfrm>
          <a:prstGeom prst="rect">
            <a:avLst/>
          </a:prstGeom>
        </p:spPr>
      </p:pic>
    </p:spTree>
    <p:extLst>
      <p:ext uri="{BB962C8B-B14F-4D97-AF65-F5344CB8AC3E}">
        <p14:creationId xmlns:p14="http://schemas.microsoft.com/office/powerpoint/2010/main" val="23519785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38. Chlamydia Rates by Sex,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50</a:t>
            </a:fld>
            <a:endParaRPr lang="en-US"/>
          </a:p>
        </p:txBody>
      </p:sp>
      <p:pic>
        <p:nvPicPr>
          <p:cNvPr id="6" name="Graphic 5" descr="Line chart. Figure 38. Chlamydia Rates by Sex for Bemidji between 2011 and 2015. In 2015, its rate decreased 43.9% to 387.0 cases per 100,000 while the IHS rate decreased to 621.1 cases per 100,000 population. This decrease in the Bemidji Area was driven mostly by a reduction in the female chlamydia rate, which saw a decline of 45.8%; males saw a decline of 35.5%. The female-to-male rate ratio in 2015 was 3.5.">
            <a:extLst>
              <a:ext uri="{FF2B5EF4-FFF2-40B4-BE49-F238E27FC236}">
                <a16:creationId xmlns:a16="http://schemas.microsoft.com/office/drawing/2014/main" id="{2A6138AA-D272-5247-9281-72F71B86459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3130131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39. Chlamydia Rates by Sex &amp; Age, Bemidji,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51</a:t>
            </a:fld>
            <a:endParaRPr lang="en-US"/>
          </a:p>
        </p:txBody>
      </p:sp>
      <p:pic>
        <p:nvPicPr>
          <p:cNvPr id="5" name="Graphic 4" descr="Bar chart. Figure 39. Chlamydia Rates by Sex &amp; Age for Bemidji in 2015. Within females, the highest chlamydia rate was in the 20–24 age group at 2,587.6 cases per 100,000. Males in the 25–29 age group had a rate of 610.2 cases per 100,000 population.">
            <a:extLst>
              <a:ext uri="{FF2B5EF4-FFF2-40B4-BE49-F238E27FC236}">
                <a16:creationId xmlns:a16="http://schemas.microsoft.com/office/drawing/2014/main" id="{853DD686-1FD0-1B4C-BFC3-56CB0B7E06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25539717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40. Gonorrhea Rates,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52</a:t>
            </a:fld>
            <a:endParaRPr lang="en-US"/>
          </a:p>
        </p:txBody>
      </p:sp>
      <p:pic>
        <p:nvPicPr>
          <p:cNvPr id="6" name="Graphic 5" descr="Line chart. Figure 40. Gonorrhea Rates for Bemidji between 2011 and 2015. The gonorrhea rate in the Bemidji Area in 2015 was also the third-lowest among IHS Areas with an overall rate of 80.7 cases per 100,000 population. Gonorrhea rates fluctuated during the 2011–2015 time period, with Bemidji rates remaining lower than both the IHS total and the U.S. total within the entire period. In 2015, the gonorrhea rate was 104.4 cases per 100,000, a 3.4% decrease from the 2014 rate of 108.1 cases per 100,000 population.">
            <a:extLst>
              <a:ext uri="{FF2B5EF4-FFF2-40B4-BE49-F238E27FC236}">
                <a16:creationId xmlns:a16="http://schemas.microsoft.com/office/drawing/2014/main" id="{9C179B70-318F-F24E-8382-C762C63A162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5468"/>
            <a:ext cx="4838700" cy="3289300"/>
          </a:xfrm>
          <a:prstGeom prst="rect">
            <a:avLst/>
          </a:prstGeom>
        </p:spPr>
      </p:pic>
    </p:spTree>
    <p:extLst>
      <p:ext uri="{BB962C8B-B14F-4D97-AF65-F5344CB8AC3E}">
        <p14:creationId xmlns:p14="http://schemas.microsoft.com/office/powerpoint/2010/main" val="735637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41. Gonorrhea Rates by Sex,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53</a:t>
            </a:fld>
            <a:endParaRPr lang="en-US"/>
          </a:p>
        </p:txBody>
      </p:sp>
      <p:pic>
        <p:nvPicPr>
          <p:cNvPr id="5" name="Graphic 4" descr="Line chart. Figure 41. Gonorrhea Rates by Sex for Bemidji between 2011 and 2015. The 2015 female-to-male rate ratio for gonorrhea for the Bemidji Area was 2.0. The 2015 rates for females and males were 107.3 and 54.2 cases per 100,000 population, respectively.">
            <a:extLst>
              <a:ext uri="{FF2B5EF4-FFF2-40B4-BE49-F238E27FC236}">
                <a16:creationId xmlns:a16="http://schemas.microsoft.com/office/drawing/2014/main" id="{0919767D-7894-1E41-A838-C1E0BE2CA4E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9443"/>
            <a:ext cx="4838700" cy="3289300"/>
          </a:xfrm>
          <a:prstGeom prst="rect">
            <a:avLst/>
          </a:prstGeom>
        </p:spPr>
      </p:pic>
    </p:spTree>
    <p:extLst>
      <p:ext uri="{BB962C8B-B14F-4D97-AF65-F5344CB8AC3E}">
        <p14:creationId xmlns:p14="http://schemas.microsoft.com/office/powerpoint/2010/main" val="22877547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42. Gonorrhea Rates by Sex &amp; Age, Bemidji,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54</a:t>
            </a:fld>
            <a:endParaRPr lang="en-US"/>
          </a:p>
        </p:txBody>
      </p:sp>
      <p:pic>
        <p:nvPicPr>
          <p:cNvPr id="6" name="Graphic 5" descr="Bar chart. Figure 42. Gonorrhea Rates by Sex &amp; Age for Bemidji in 2015. Both females and males saw a small decrease in rates in 2015 compared to 2014. The most affected age group in females was the 20–24 age group at 448.2 cases per 100,000 population. For males, the most affected group was in 25–29 year olds with a rate of 283.3 cases per 100,000 population.">
            <a:extLst>
              <a:ext uri="{FF2B5EF4-FFF2-40B4-BE49-F238E27FC236}">
                <a16:creationId xmlns:a16="http://schemas.microsoft.com/office/drawing/2014/main" id="{F17EACFF-C3BC-444D-BD0A-917DFD287A8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402360092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43. P&amp;S Syphilis Rates,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55</a:t>
            </a:fld>
            <a:endParaRPr lang="en-US"/>
          </a:p>
        </p:txBody>
      </p:sp>
      <p:pic>
        <p:nvPicPr>
          <p:cNvPr id="5" name="Graphic 4" descr="Line chart. Figure 43. P&amp;S Syphilis Rates for Bemidji between 2011 and 2015. The Bemidji Area also had the third-lowest P&amp;S syphilis rate in 2015 with an overall rate of 2.5 cases per 100,000 population.">
            <a:extLst>
              <a:ext uri="{FF2B5EF4-FFF2-40B4-BE49-F238E27FC236}">
                <a16:creationId xmlns:a16="http://schemas.microsoft.com/office/drawing/2014/main" id="{B355E64B-B924-EC44-A36F-69BF03E742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8179"/>
            <a:ext cx="4838700" cy="3289300"/>
          </a:xfrm>
          <a:prstGeom prst="rect">
            <a:avLst/>
          </a:prstGeom>
        </p:spPr>
      </p:pic>
    </p:spTree>
    <p:extLst>
      <p:ext uri="{BB962C8B-B14F-4D97-AF65-F5344CB8AC3E}">
        <p14:creationId xmlns:p14="http://schemas.microsoft.com/office/powerpoint/2010/main" val="8013940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44. P&amp;S Syphilis Rates by Sex, Bemidji,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56</a:t>
            </a:fld>
            <a:endParaRPr lang="en-US"/>
          </a:p>
        </p:txBody>
      </p:sp>
      <p:pic>
        <p:nvPicPr>
          <p:cNvPr id="6" name="Graphic 5" descr="Line chart. Figure 44. P&amp;S Syphilis Rates by Sex for Bemidji between 2011 and 2015. There were only three P&amp;S syphilis cases in the Bemidji Area during 2015, which is the highest number of cases observed in Bemidji Area during 2011–2015. All three cases were in males and each case was in a different age group.">
            <a:extLst>
              <a:ext uri="{FF2B5EF4-FFF2-40B4-BE49-F238E27FC236}">
                <a16:creationId xmlns:a16="http://schemas.microsoft.com/office/drawing/2014/main" id="{38E97B53-1FE4-B04F-AF2D-53BED4F4FAC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00400"/>
          </a:xfrm>
          <a:prstGeom prst="rect">
            <a:avLst/>
          </a:prstGeom>
        </p:spPr>
      </p:pic>
    </p:spTree>
    <p:extLst>
      <p:ext uri="{BB962C8B-B14F-4D97-AF65-F5344CB8AC3E}">
        <p14:creationId xmlns:p14="http://schemas.microsoft.com/office/powerpoint/2010/main" val="264943488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45. P&amp;S Syphilis Rates by Sex &amp; Age, Bemidji,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57</a:t>
            </a:fld>
            <a:endParaRPr lang="en-US"/>
          </a:p>
        </p:txBody>
      </p:sp>
      <p:pic>
        <p:nvPicPr>
          <p:cNvPr id="5" name="Graphic 4" descr="Bar chart. Figure 45. P&amp;S Syphilis Rates by Sex &amp; Age for Bemidji in 2015. There were only three P&amp;S syphilis cases in the Bemidji Area during 2015, which is the highest number of cases observed in Bemidji Area during 2011–2015. All three cases were in males and each case was in a different age group.">
            <a:extLst>
              <a:ext uri="{FF2B5EF4-FFF2-40B4-BE49-F238E27FC236}">
                <a16:creationId xmlns:a16="http://schemas.microsoft.com/office/drawing/2014/main" id="{439DFAB9-2E3A-9F49-AFB8-8E16DAC0E88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950" y="1352550"/>
            <a:ext cx="5118100" cy="2921000"/>
          </a:xfrm>
          <a:prstGeom prst="rect">
            <a:avLst/>
          </a:prstGeom>
        </p:spPr>
      </p:pic>
    </p:spTree>
    <p:extLst>
      <p:ext uri="{BB962C8B-B14F-4D97-AF65-F5344CB8AC3E}">
        <p14:creationId xmlns:p14="http://schemas.microsoft.com/office/powerpoint/2010/main" val="372176287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BILLINGS</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414618232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Billings</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2 (MT, WY) </a:t>
            </a:r>
          </a:p>
          <a:p>
            <a:pPr marL="0" indent="0">
              <a:buNone/>
            </a:pPr>
            <a:r>
              <a:rPr lang="en-US" dirty="0"/>
              <a:t>Counties: MT (23/56) WY (5/23) </a:t>
            </a:r>
          </a:p>
          <a:p>
            <a:pPr marL="0" indent="0">
              <a:buNone/>
            </a:pPr>
            <a:r>
              <a:rPr lang="en-US" dirty="0"/>
              <a:t>IHS Service Population (est.): 78,545</a:t>
            </a:r>
          </a:p>
          <a:p>
            <a:pPr marL="0" indent="0">
              <a:buNone/>
            </a:pPr>
            <a:r>
              <a:rPr lang="en-US" dirty="0"/>
              <a:t>Population Size Rank: 11 of 12 Areas </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Map of Montanna and Wyoming with areas highligh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105075" y="1576388"/>
            <a:ext cx="3191524"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59</a:t>
            </a:fld>
            <a:endParaRPr lang="en-US"/>
          </a:p>
        </p:txBody>
      </p:sp>
    </p:spTree>
    <p:extLst>
      <p:ext uri="{BB962C8B-B14F-4D97-AF65-F5344CB8AC3E}">
        <p14:creationId xmlns:p14="http://schemas.microsoft.com/office/powerpoint/2010/main" val="2557358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B3EE7-BF6F-8A47-A99D-C4FA6F6366EB}"/>
              </a:ext>
            </a:extLst>
          </p:cNvPr>
          <p:cNvSpPr>
            <a:spLocks noGrp="1"/>
          </p:cNvSpPr>
          <p:nvPr>
            <p:ph type="title"/>
          </p:nvPr>
        </p:nvSpPr>
        <p:spPr>
          <a:xfrm>
            <a:off x="410548" y="210210"/>
            <a:ext cx="8322906" cy="868623"/>
          </a:xfrm>
        </p:spPr>
        <p:txBody>
          <a:bodyPr>
            <a:normAutofit/>
          </a:bodyPr>
          <a:lstStyle/>
          <a:p>
            <a:r>
              <a:rPr lang="en-US" dirty="0"/>
              <a:t>Figure 4. Chlamydia Rates by Sex, AI/AN</a:t>
            </a:r>
            <a:br>
              <a:rPr lang="en-US" dirty="0"/>
            </a:br>
            <a:r>
              <a:rPr lang="en-US" dirty="0"/>
              <a:t>Non-Hispanic, U.S.</a:t>
            </a:r>
          </a:p>
        </p:txBody>
      </p:sp>
      <p:sp>
        <p:nvSpPr>
          <p:cNvPr id="10" name="Slide Number Placeholder 9">
            <a:extLst>
              <a:ext uri="{FF2B5EF4-FFF2-40B4-BE49-F238E27FC236}">
                <a16:creationId xmlns:a16="http://schemas.microsoft.com/office/drawing/2014/main" id="{2505322F-D927-9C4B-95AE-B40C81E13129}"/>
              </a:ext>
            </a:extLst>
          </p:cNvPr>
          <p:cNvSpPr>
            <a:spLocks noGrp="1"/>
          </p:cNvSpPr>
          <p:nvPr>
            <p:ph type="sldNum" sz="quarter" idx="12"/>
          </p:nvPr>
        </p:nvSpPr>
        <p:spPr/>
        <p:txBody>
          <a:bodyPr/>
          <a:lstStyle/>
          <a:p>
            <a:fld id="{3EEBBB32-4829-4549-9924-10FB1C440440}" type="slidenum">
              <a:rPr lang="en-US" smtClean="0"/>
              <a:t>6</a:t>
            </a:fld>
            <a:endParaRPr lang="en-US"/>
          </a:p>
        </p:txBody>
      </p:sp>
      <p:pic>
        <p:nvPicPr>
          <p:cNvPr id="20" name="Graphic 19" descr="Line chart. Figure 4. Chlamydia Rates by Sex for AI/AN Non-Hispanic in the United States. &#13;&#10;The chlamydia rate for AI/AN females in the United States was 1,081.2 cases per 100,000, 3.3 times higher than the rate for AI/AN males (325.8 cases per 100,000). ">
            <a:extLst>
              <a:ext uri="{FF2B5EF4-FFF2-40B4-BE49-F238E27FC236}">
                <a16:creationId xmlns:a16="http://schemas.microsoft.com/office/drawing/2014/main" id="{FB8D3B9E-5295-CF47-90D4-B3E55743157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7100" y="1162050"/>
            <a:ext cx="4749800" cy="3035300"/>
          </a:xfrm>
          <a:prstGeom prst="rect">
            <a:avLst/>
          </a:prstGeom>
        </p:spPr>
      </p:pic>
    </p:spTree>
    <p:extLst>
      <p:ext uri="{BB962C8B-B14F-4D97-AF65-F5344CB8AC3E}">
        <p14:creationId xmlns:p14="http://schemas.microsoft.com/office/powerpoint/2010/main" val="11651558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46. Chlamydia Rates,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60</a:t>
            </a:fld>
            <a:endParaRPr lang="en-US"/>
          </a:p>
        </p:txBody>
      </p:sp>
      <p:pic>
        <p:nvPicPr>
          <p:cNvPr id="5" name="Graphic 4" descr="Line chart. Figure 46. Chlamydia Rates for Billings between 2011 and 2015. The Billings Area had the third-highest rate for chlamydia among the 12 IHS Areas in 2015 with an overall rate of 1,498.5 cases per 100,000 population.">
            <a:extLst>
              <a:ext uri="{FF2B5EF4-FFF2-40B4-BE49-F238E27FC236}">
                <a16:creationId xmlns:a16="http://schemas.microsoft.com/office/drawing/2014/main" id="{184D65AC-FBB7-CC42-9A3E-6E207F4B350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3480"/>
            <a:ext cx="4838700" cy="3289300"/>
          </a:xfrm>
          <a:prstGeom prst="rect">
            <a:avLst/>
          </a:prstGeom>
        </p:spPr>
      </p:pic>
    </p:spTree>
    <p:extLst>
      <p:ext uri="{BB962C8B-B14F-4D97-AF65-F5344CB8AC3E}">
        <p14:creationId xmlns:p14="http://schemas.microsoft.com/office/powerpoint/2010/main" val="19993505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47. Chlamydia Rates by Sex,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61</a:t>
            </a:fld>
            <a:endParaRPr lang="en-US"/>
          </a:p>
        </p:txBody>
      </p:sp>
      <p:pic>
        <p:nvPicPr>
          <p:cNvPr id="6" name="Graphic 5" descr="Line chart. Figure 47. Chlamydia Rates by Sex for Billings between 2011 and 2015. Females had higher rates during 2011–2015 than males. In 2015, the Billings Area female-to-male rate ratio was 2.8 with females having an overall rate of 2,183.2 cases per 100,000 population compared to 786.4 per 100,000 population in males.">
            <a:extLst>
              <a:ext uri="{FF2B5EF4-FFF2-40B4-BE49-F238E27FC236}">
                <a16:creationId xmlns:a16="http://schemas.microsoft.com/office/drawing/2014/main" id="{D268AA8A-241D-6544-B64E-78C8D0752A2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52824658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48. Chlamydia Rates by Sex &amp; Age, Billings,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62</a:t>
            </a:fld>
            <a:endParaRPr lang="en-US"/>
          </a:p>
        </p:txBody>
      </p:sp>
      <p:pic>
        <p:nvPicPr>
          <p:cNvPr id="5" name="Graphic 4" descr="Bar chart. Figure 48. Chlamydia Rates by Sex &amp; Age for Billings in 2015. Females in the 20–24 age group had the highest rate of chlamydia at 9,146.8 cases per 100,000 population. The second-highest rate was in females in the 15–19 age group (8,288.1 cases per 100,000 population). In males, the age groups with the highest rates were 20–24 and 25–29, with rates at 2,950.0 and 2,500 cases per 100,000 population, respectively.">
            <a:extLst>
              <a:ext uri="{FF2B5EF4-FFF2-40B4-BE49-F238E27FC236}">
                <a16:creationId xmlns:a16="http://schemas.microsoft.com/office/drawing/2014/main" id="{BAF407D0-7389-B14D-8D13-753C86EB66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714748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49. Gonorrhea Rates,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63</a:t>
            </a:fld>
            <a:endParaRPr lang="en-US"/>
          </a:p>
        </p:txBody>
      </p:sp>
      <p:pic>
        <p:nvPicPr>
          <p:cNvPr id="6" name="Graphic 5" descr="Line chart. Figure 49. Gonorrhea Rates for Billings between 2011 and 2015. The Billings Area had the second-highest rate for gonorrhea among the 12 IHS Areas in 2015 with an overall rate of 633.3 cases per 100,000 population.">
            <a:extLst>
              <a:ext uri="{FF2B5EF4-FFF2-40B4-BE49-F238E27FC236}">
                <a16:creationId xmlns:a16="http://schemas.microsoft.com/office/drawing/2014/main" id="{9DC12D38-8630-2F4A-B3ED-377A236637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812995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50. Gonorrhea Rates by Sex,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64</a:t>
            </a:fld>
            <a:endParaRPr lang="en-US"/>
          </a:p>
        </p:txBody>
      </p:sp>
      <p:pic>
        <p:nvPicPr>
          <p:cNvPr id="6" name="Graphic 5" descr="Line chart. Figure 50. Gonorrhea Rates by Sex for Billings between 2011 and 2015. In 2011, males and females had nearly the same rates of gonorrhea infection. However, beginning in 2012, the female rate began to increase faster than the male rate. By 2015, the female gonorrhea rate was 810.2 cases per 100,000 while the male rate was 450.2 cases per 100,000 population with a 1.8 female-to-male rate ratio.">
            <a:extLst>
              <a:ext uri="{FF2B5EF4-FFF2-40B4-BE49-F238E27FC236}">
                <a16:creationId xmlns:a16="http://schemas.microsoft.com/office/drawing/2014/main" id="{9DC12D38-8630-2F4A-B3ED-377A236637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50912790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51. Gonorrhea Rates by Sex &amp; Age, Billings,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65</a:t>
            </a:fld>
            <a:endParaRPr lang="en-US"/>
          </a:p>
        </p:txBody>
      </p:sp>
      <p:pic>
        <p:nvPicPr>
          <p:cNvPr id="10" name="Graphic 9" descr="Bar chart. Figure 51. Gonorrhea Rates by Sex &amp; Age for Billings in 2015. During 2015, females in the 20–24 age group had the highest rate at 2,675.3 cases per 100,000. Males in the 25–29 age group had the highest rate with a rate of 1,953.1 cases per 100,000 population.">
            <a:extLst>
              <a:ext uri="{FF2B5EF4-FFF2-40B4-BE49-F238E27FC236}">
                <a16:creationId xmlns:a16="http://schemas.microsoft.com/office/drawing/2014/main" id="{6D8BF0C1-C13D-5849-A00F-268B25717FF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30237658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52. P&amp;S Syphilis Rates,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66</a:t>
            </a:fld>
            <a:endParaRPr lang="en-US"/>
          </a:p>
        </p:txBody>
      </p:sp>
      <p:pic>
        <p:nvPicPr>
          <p:cNvPr id="5" name="Graphic 4" descr="Line chart. Figure 52. P&amp;S Syphilis Rates for Billings between 2011 and 2015. The Billings Area had the seventh-highest rate for P&amp;S syphilis among the 12 IHS Areas in 2015 with an overall rate of 3.0 cases per 100,000 population.">
            <a:extLst>
              <a:ext uri="{FF2B5EF4-FFF2-40B4-BE49-F238E27FC236}">
                <a16:creationId xmlns:a16="http://schemas.microsoft.com/office/drawing/2014/main" id="{9BC9B8FE-E82F-4243-B34F-D919F86D288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87395"/>
            <a:ext cx="4838700" cy="3289300"/>
          </a:xfrm>
          <a:prstGeom prst="rect">
            <a:avLst/>
          </a:prstGeom>
        </p:spPr>
      </p:pic>
    </p:spTree>
    <p:extLst>
      <p:ext uri="{BB962C8B-B14F-4D97-AF65-F5344CB8AC3E}">
        <p14:creationId xmlns:p14="http://schemas.microsoft.com/office/powerpoint/2010/main" val="1252168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53. P&amp;S Syphilis Rates by Sex, Billings,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67</a:t>
            </a:fld>
            <a:endParaRPr lang="en-US"/>
          </a:p>
        </p:txBody>
      </p:sp>
      <p:pic>
        <p:nvPicPr>
          <p:cNvPr id="6" name="Graphic 5" descr="Line chart. Figure 53. P&amp;S Syphilis Rates by Sex for Billings between 2011 and 2015. In 2015, there were two cases, both males reported, which resulted in a rate of 3.0 cases per 100,000 population. ">
            <a:extLst>
              <a:ext uri="{FF2B5EF4-FFF2-40B4-BE49-F238E27FC236}">
                <a16:creationId xmlns:a16="http://schemas.microsoft.com/office/drawing/2014/main" id="{F3E647E2-E424-FC41-B462-F206A4AAA2C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90708"/>
            <a:ext cx="4838700" cy="3200400"/>
          </a:xfrm>
          <a:prstGeom prst="rect">
            <a:avLst/>
          </a:prstGeom>
        </p:spPr>
      </p:pic>
    </p:spTree>
    <p:extLst>
      <p:ext uri="{BB962C8B-B14F-4D97-AF65-F5344CB8AC3E}">
        <p14:creationId xmlns:p14="http://schemas.microsoft.com/office/powerpoint/2010/main" val="42143311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54. P&amp;S Syphilis Rates by Sex &amp; Age, Billings,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68</a:t>
            </a:fld>
            <a:endParaRPr lang="en-US"/>
          </a:p>
        </p:txBody>
      </p:sp>
      <p:pic>
        <p:nvPicPr>
          <p:cNvPr id="5" name="Graphic 4" descr="Bar chart. Figure 54. P&amp;S Syphilis Rates by Sex &amp; Age in Billings in 2015. In 2015, there were two cases, both males reported, which resulted in a rate of 3.0 cases per 100,000 population, from ages 15-19 and 20-24.">
            <a:extLst>
              <a:ext uri="{FF2B5EF4-FFF2-40B4-BE49-F238E27FC236}">
                <a16:creationId xmlns:a16="http://schemas.microsoft.com/office/drawing/2014/main" id="{8756675D-CADD-F14B-B071-61FCB74D847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2159799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CALIFORNIA</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42310913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D187CD8-C63F-4D46-B132-6FEA4129E231}"/>
              </a:ext>
            </a:extLst>
          </p:cNvPr>
          <p:cNvSpPr>
            <a:spLocks noGrp="1"/>
          </p:cNvSpPr>
          <p:nvPr>
            <p:ph type="title"/>
          </p:nvPr>
        </p:nvSpPr>
        <p:spPr/>
        <p:txBody>
          <a:bodyPr>
            <a:normAutofit/>
          </a:bodyPr>
          <a:lstStyle/>
          <a:p>
            <a:r>
              <a:rPr lang="en-US" dirty="0"/>
              <a:t>Figure 5. Chlamydia Rates by Sex &amp; Age, AI/AN</a:t>
            </a:r>
            <a:br>
              <a:rPr lang="en-US" dirty="0"/>
            </a:br>
            <a:r>
              <a:rPr lang="en-US" dirty="0"/>
              <a:t>Non-Hispanic, U.S.</a:t>
            </a:r>
          </a:p>
        </p:txBody>
      </p:sp>
      <p:sp>
        <p:nvSpPr>
          <p:cNvPr id="4" name="Slide Number Placeholder 3">
            <a:extLst>
              <a:ext uri="{FF2B5EF4-FFF2-40B4-BE49-F238E27FC236}">
                <a16:creationId xmlns:a16="http://schemas.microsoft.com/office/drawing/2014/main" id="{EACED7A2-B05F-2546-90CF-F451940D4E28}"/>
              </a:ext>
            </a:extLst>
          </p:cNvPr>
          <p:cNvSpPr>
            <a:spLocks noGrp="1"/>
          </p:cNvSpPr>
          <p:nvPr>
            <p:ph type="sldNum" sz="quarter" idx="12"/>
          </p:nvPr>
        </p:nvSpPr>
        <p:spPr/>
        <p:txBody>
          <a:bodyPr/>
          <a:lstStyle/>
          <a:p>
            <a:fld id="{3EEBBB32-4829-4549-9924-10FB1C440440}" type="slidenum">
              <a:rPr lang="en-US" smtClean="0"/>
              <a:t>7</a:t>
            </a:fld>
            <a:endParaRPr lang="en-US"/>
          </a:p>
        </p:txBody>
      </p:sp>
      <p:pic>
        <p:nvPicPr>
          <p:cNvPr id="7" name="Graphic 6" descr="Bar chart. Figure 5. 2015 Chlamydia Rates by Sex and Age for AI/AN Non-Hispanics in the United States. Among AI/AN females, the highest age-specific rates of reported chlamydia in 2015 were among 20–24 year olds (4,646.5 per 100,000 females) and 15–19 year olds (3,758.4 per 100,000 females). Males, while substantially lower than the rates for AI/AN females in 2015, were highest among 20–24 year olds (1,213.8 cases per 100,000) followed by 25–29 year olds (1033.3 per 100,000).">
            <a:extLst>
              <a:ext uri="{FF2B5EF4-FFF2-40B4-BE49-F238E27FC236}">
                <a16:creationId xmlns:a16="http://schemas.microsoft.com/office/drawing/2014/main" id="{7DE82915-F19E-9D44-88E1-B0C124ED65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7250" y="1178471"/>
            <a:ext cx="4889500" cy="2933700"/>
          </a:xfrm>
          <a:prstGeom prst="rect">
            <a:avLst/>
          </a:prstGeom>
        </p:spPr>
      </p:pic>
    </p:spTree>
    <p:extLst>
      <p:ext uri="{BB962C8B-B14F-4D97-AF65-F5344CB8AC3E}">
        <p14:creationId xmlns:p14="http://schemas.microsoft.com/office/powerpoint/2010/main" val="15450152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California</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1 (CA) </a:t>
            </a:r>
          </a:p>
          <a:p>
            <a:pPr marL="0" indent="0">
              <a:buNone/>
            </a:pPr>
            <a:r>
              <a:rPr lang="en-US" dirty="0"/>
              <a:t>Counties: CA (40/58) </a:t>
            </a:r>
          </a:p>
          <a:p>
            <a:pPr marL="0" indent="0">
              <a:buNone/>
            </a:pPr>
            <a:r>
              <a:rPr lang="en-US" dirty="0"/>
              <a:t>IHS Service Population (est.): 200,727</a:t>
            </a:r>
          </a:p>
          <a:p>
            <a:pPr marL="0" indent="0">
              <a:buNone/>
            </a:pPr>
            <a:r>
              <a:rPr lang="en-US" dirty="0"/>
              <a:t>Population Size Rank: 5 of 12 Areas</a:t>
            </a:r>
          </a:p>
          <a:p>
            <a:pPr marL="0" indent="0">
              <a:buNone/>
            </a:pPr>
            <a:r>
              <a:rPr lang="en-US" sz="1000" dirty="0">
                <a:solidFill>
                  <a:schemeClr val="accent1"/>
                </a:solidFill>
              </a:rPr>
              <a:t>Counties highlighted represent IHS Purchased and Referred Care Service Delivery Areas (PRCSDAs or service counties).</a:t>
            </a:r>
          </a:p>
          <a:p>
            <a:pPr marL="0" indent="0">
              <a:buNone/>
            </a:pPr>
            <a:r>
              <a:rPr lang="en-US" sz="1000" dirty="0">
                <a:solidFill>
                  <a:schemeClr val="accent1"/>
                </a:solidFill>
              </a:rPr>
              <a:t>Counties in light blue represent PRCSDAs that are shared between IHS Areas.</a:t>
            </a:r>
          </a:p>
        </p:txBody>
      </p:sp>
      <p:pic>
        <p:nvPicPr>
          <p:cNvPr id="12" name="Content Placeholder 11" descr="A map of California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5394809" y="1576388"/>
            <a:ext cx="2612057"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70</a:t>
            </a:fld>
            <a:endParaRPr lang="en-US"/>
          </a:p>
        </p:txBody>
      </p:sp>
    </p:spTree>
    <p:extLst>
      <p:ext uri="{BB962C8B-B14F-4D97-AF65-F5344CB8AC3E}">
        <p14:creationId xmlns:p14="http://schemas.microsoft.com/office/powerpoint/2010/main" val="38719086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55. Chlamydia Rates, California,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71</a:t>
            </a:fld>
            <a:endParaRPr lang="en-US"/>
          </a:p>
        </p:txBody>
      </p:sp>
      <p:pic>
        <p:nvPicPr>
          <p:cNvPr id="5" name="Graphic 4" descr="Line chart. Figure 55. Chlamydia Rates for California between 2011 and 2015. The California Area had the lowest chlamydia rate of the IHS Areas in 2015 at 129.2 cases per 100,000 population. The chlamydia rate in the California Area has been lower than both the IHS overall rate and the U.S. total rate for 2011–2015.">
            <a:extLst>
              <a:ext uri="{FF2B5EF4-FFF2-40B4-BE49-F238E27FC236}">
                <a16:creationId xmlns:a16="http://schemas.microsoft.com/office/drawing/2014/main" id="{4BCACD70-882A-3942-8FAC-B3D324A7DD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36935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56. Chlamydia Rates by Sex, California,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72</a:t>
            </a:fld>
            <a:endParaRPr lang="en-US"/>
          </a:p>
        </p:txBody>
      </p:sp>
      <p:pic>
        <p:nvPicPr>
          <p:cNvPr id="6" name="Graphic 5" descr="Line chart. Figure 56. Chlamydia Rates by Sex for California between 2011 and 2015. Although the female rate dropped and the male rate rose during 2011–2015, females still experienced a chlamydia rate 2.3 times the rate seen in males at the end of the period in 2015. The male rate in 2015 of 77.6 cases per 100,000 was up from its 2011 rate of 64.6 cases per 100,000 population. The female rate in 2015 of 181.7 cases per 100,000 was down from its 2011 rate of 209.7 cases per 100,000 population.">
            <a:extLst>
              <a:ext uri="{FF2B5EF4-FFF2-40B4-BE49-F238E27FC236}">
                <a16:creationId xmlns:a16="http://schemas.microsoft.com/office/drawing/2014/main" id="{E25C7BDD-99FC-3A4F-8FAF-3EFA3DB851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2817"/>
            <a:ext cx="4838700" cy="3289300"/>
          </a:xfrm>
          <a:prstGeom prst="rect">
            <a:avLst/>
          </a:prstGeom>
        </p:spPr>
      </p:pic>
    </p:spTree>
    <p:extLst>
      <p:ext uri="{BB962C8B-B14F-4D97-AF65-F5344CB8AC3E}">
        <p14:creationId xmlns:p14="http://schemas.microsoft.com/office/powerpoint/2010/main" val="4019985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57. Chlamydia Rates by Sex &amp; Age,</a:t>
            </a:r>
            <a:br>
              <a:rPr lang="en-US" dirty="0"/>
            </a:br>
            <a:r>
              <a:rPr lang="en-US" dirty="0"/>
              <a:t>California,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73</a:t>
            </a:fld>
            <a:endParaRPr lang="en-US"/>
          </a:p>
        </p:txBody>
      </p:sp>
      <p:pic>
        <p:nvPicPr>
          <p:cNvPr id="5" name="Graphic 4" descr="Bar chart. Figure 57. Chlamydia Rates by Sex &amp; Age for California in 2015. Females and males in the 20–24 age group had the highest chlamydia rate in 2015 at 876.6 and 293.9 cases per 100,000 population, respectively.">
            <a:extLst>
              <a:ext uri="{FF2B5EF4-FFF2-40B4-BE49-F238E27FC236}">
                <a16:creationId xmlns:a16="http://schemas.microsoft.com/office/drawing/2014/main" id="{ADEC0936-636F-C342-A753-A9E5C2078CE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2781865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58. Gonorrhea Rates, California,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74</a:t>
            </a:fld>
            <a:endParaRPr lang="en-US"/>
          </a:p>
        </p:txBody>
      </p:sp>
      <p:pic>
        <p:nvPicPr>
          <p:cNvPr id="6" name="Graphic 5" descr="Line chart. Figure 58. Gonorrhea Rates for California between 2011 and 2015. The California Area had the lowest rate of gonorrhea among the 12 IHS Areas in 2015 with an overall rate of 46.0 cases per 100,000 population. The gonorrhea rate for the California Area was also lower than those for IHS and the overall United States.">
            <a:extLst>
              <a:ext uri="{FF2B5EF4-FFF2-40B4-BE49-F238E27FC236}">
                <a16:creationId xmlns:a16="http://schemas.microsoft.com/office/drawing/2014/main" id="{5FD05F88-CE48-9542-883A-8F0B2720E8E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400178012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59. Gonorrhea Rates by Sex, California,</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75</a:t>
            </a:fld>
            <a:endParaRPr lang="en-US"/>
          </a:p>
        </p:txBody>
      </p:sp>
      <p:pic>
        <p:nvPicPr>
          <p:cNvPr id="7" name="Graphic 6" descr="Line chart. Figure 59. Gonorrhea Rates by Sex for California between 2011 and 2015. From 2011 to 2013, the female rate was higher than the male rate (Figure 59, Table 20). Since 2014, males have had a higher gonorrhea rate than females at 49.3 compared to 42.5 cases per 100,000 population in 2015.">
            <a:extLst>
              <a:ext uri="{FF2B5EF4-FFF2-40B4-BE49-F238E27FC236}">
                <a16:creationId xmlns:a16="http://schemas.microsoft.com/office/drawing/2014/main" id="{1679EA23-8BAF-474C-B162-8C322FF840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09281267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60. Gonorrhea Rates by Sex &amp; Age,</a:t>
            </a:r>
            <a:br>
              <a:rPr lang="en-US" dirty="0"/>
            </a:br>
            <a:r>
              <a:rPr lang="en-US" dirty="0"/>
              <a:t>California,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76</a:t>
            </a:fld>
            <a:endParaRPr lang="en-US"/>
          </a:p>
        </p:txBody>
      </p:sp>
      <p:pic>
        <p:nvPicPr>
          <p:cNvPr id="5" name="Graphic 4" descr="Bar chart. Figure 60. Gonorrhea Rates by Sex &amp; Age for California in 2015. Males in the 25–29 age group had the highest gonorrhea rate in 2015 at 162.6 cases per 100,000 population. For females, the highest rate was in the 20–24 year old age group at 161.8 cases per 100,000 population. ">
            <a:extLst>
              <a:ext uri="{FF2B5EF4-FFF2-40B4-BE49-F238E27FC236}">
                <a16:creationId xmlns:a16="http://schemas.microsoft.com/office/drawing/2014/main" id="{47F7E6A1-41AA-1341-89E7-677BC554E1E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20129956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61. P&amp;S Syphilis Rates, California,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77</a:t>
            </a:fld>
            <a:endParaRPr lang="en-US"/>
          </a:p>
        </p:txBody>
      </p:sp>
      <p:pic>
        <p:nvPicPr>
          <p:cNvPr id="6" name="Graphic 5" descr="Line chart. Figure 61. P&amp;S Syphilis Rates for California between 2011 and 2015. In 2015, the California Area had the fifth-highest P&amp;S syphilis rate out of the 12 IHS Areas with an overall rate of 4.8 cases per 100,000 population. Rates increased annually and overall from 1.2 cases per 100,000 population in 2011 to 4.8 per 100,000 population in 2015.">
            <a:extLst>
              <a:ext uri="{FF2B5EF4-FFF2-40B4-BE49-F238E27FC236}">
                <a16:creationId xmlns:a16="http://schemas.microsoft.com/office/drawing/2014/main" id="{739716F7-9DB2-9743-8B0C-07A4F520405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84744"/>
            <a:ext cx="4838700" cy="3289300"/>
          </a:xfrm>
          <a:prstGeom prst="rect">
            <a:avLst/>
          </a:prstGeom>
        </p:spPr>
      </p:pic>
    </p:spTree>
    <p:extLst>
      <p:ext uri="{BB962C8B-B14F-4D97-AF65-F5344CB8AC3E}">
        <p14:creationId xmlns:p14="http://schemas.microsoft.com/office/powerpoint/2010/main" val="39601149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62. P&amp;S Syphilis Rates by Sex, California,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78</a:t>
            </a:fld>
            <a:endParaRPr lang="en-US"/>
          </a:p>
        </p:txBody>
      </p:sp>
      <p:pic>
        <p:nvPicPr>
          <p:cNvPr id="5" name="Graphic 4" descr="Line chart. Figure 62. P&amp;S Syphilis Rates by Sex for California between 2011 and 2015. Rates among males were consistently higher than rates among females between 2011–2015. The rates in males were higher at 7.7 per 100,000 than the rates in females at 2.0 per 100,000 population in 2015, with 12 cases reported in males and 3 cases reported in females.">
            <a:extLst>
              <a:ext uri="{FF2B5EF4-FFF2-40B4-BE49-F238E27FC236}">
                <a16:creationId xmlns:a16="http://schemas.microsoft.com/office/drawing/2014/main" id="{CD48E412-E2AF-AF4C-A79E-40B19AD0ED0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00400"/>
          </a:xfrm>
          <a:prstGeom prst="rect">
            <a:avLst/>
          </a:prstGeom>
        </p:spPr>
      </p:pic>
    </p:spTree>
    <p:extLst>
      <p:ext uri="{BB962C8B-B14F-4D97-AF65-F5344CB8AC3E}">
        <p14:creationId xmlns:p14="http://schemas.microsoft.com/office/powerpoint/2010/main" val="24401502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63. P&amp;S Syphilis Rates by Sex &amp; Age, </a:t>
            </a:r>
            <a:br>
              <a:rPr lang="en-US" dirty="0"/>
            </a:br>
            <a:r>
              <a:rPr lang="en-US" dirty="0"/>
              <a:t>California,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79</a:t>
            </a:fld>
            <a:endParaRPr lang="en-US"/>
          </a:p>
        </p:txBody>
      </p:sp>
      <p:pic>
        <p:nvPicPr>
          <p:cNvPr id="6" name="Graphic 5" descr="Bar chart. Figure 63. P&amp;S Syphilis Rates by Sex &amp; Age for California in 2015. Males in the 30-34 year old range had the highest syphilis rate followed by the 20-24 year old range.">
            <a:extLst>
              <a:ext uri="{FF2B5EF4-FFF2-40B4-BE49-F238E27FC236}">
                <a16:creationId xmlns:a16="http://schemas.microsoft.com/office/drawing/2014/main" id="{4E1010A8-CE33-B04E-A8CE-688919C93E6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7000" cy="2921000"/>
          </a:xfrm>
          <a:prstGeom prst="rect">
            <a:avLst/>
          </a:prstGeom>
        </p:spPr>
      </p:pic>
    </p:spTree>
    <p:extLst>
      <p:ext uri="{BB962C8B-B14F-4D97-AF65-F5344CB8AC3E}">
        <p14:creationId xmlns:p14="http://schemas.microsoft.com/office/powerpoint/2010/main" val="13525356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GONORRHEA</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rmAutofit fontScale="92500" lnSpcReduction="10000"/>
          </a:bodyPr>
          <a:lstStyle/>
          <a:p>
            <a:r>
              <a:rPr lang="en-US" dirty="0"/>
              <a:t>NATIONAL STD PROFILE</a:t>
            </a:r>
          </a:p>
        </p:txBody>
      </p:sp>
    </p:spTree>
    <p:extLst>
      <p:ext uri="{BB962C8B-B14F-4D97-AF65-F5344CB8AC3E}">
        <p14:creationId xmlns:p14="http://schemas.microsoft.com/office/powerpoint/2010/main" val="35808468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GREAT PLAINS</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389735490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Great Plains</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4 (IA, ND, NE, SD) </a:t>
            </a:r>
          </a:p>
          <a:p>
            <a:pPr marL="0" indent="0">
              <a:buNone/>
            </a:pPr>
            <a:r>
              <a:rPr lang="en-US" dirty="0"/>
              <a:t>Counties: IA (4/99), ND (20/53) NE (20/93) SD (37/66) </a:t>
            </a:r>
          </a:p>
          <a:p>
            <a:pPr marL="0" indent="0">
              <a:buNone/>
            </a:pPr>
            <a:r>
              <a:rPr lang="en-US" dirty="0"/>
              <a:t>IHS Service Population (est.): 141,210</a:t>
            </a:r>
          </a:p>
          <a:p>
            <a:pPr marL="0" indent="0">
              <a:buNone/>
            </a:pPr>
            <a:r>
              <a:rPr lang="en-US" dirty="0"/>
              <a:t>Population Size Rank: 8 of 12 Areas</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A map of Iowa, Nevada, Nebraska and South Dakota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2"/>
          <a:stretch>
            <a:fillRect/>
          </a:stretch>
        </p:blipFill>
        <p:spPr>
          <a:xfrm>
            <a:off x="4975530" y="1576388"/>
            <a:ext cx="3450615"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81</a:t>
            </a:fld>
            <a:endParaRPr lang="en-US"/>
          </a:p>
        </p:txBody>
      </p:sp>
    </p:spTree>
    <p:extLst>
      <p:ext uri="{BB962C8B-B14F-4D97-AF65-F5344CB8AC3E}">
        <p14:creationId xmlns:p14="http://schemas.microsoft.com/office/powerpoint/2010/main" val="32480615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64. Chlamydia Rates, Great Plains,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82</a:t>
            </a:fld>
            <a:endParaRPr lang="en-US"/>
          </a:p>
        </p:txBody>
      </p:sp>
      <p:pic>
        <p:nvPicPr>
          <p:cNvPr id="5" name="Graphic 4" descr="Line chart. Figure 64. Chlamydia Rates for Great Plains between 2011 and 2015. The Great Plains Area had the second-highest chlamydia rate out of the 12 IHS Areas. The 2015 rate was 1,633.8 cases per 100,000 population. While this was the second-highest chlamydia rate of the IHS Areas, the 2015 rate was an 11.9% decrease from the 2014 rate of 1,854.4 cases per 100,000 population.">
            <a:extLst>
              <a:ext uri="{FF2B5EF4-FFF2-40B4-BE49-F238E27FC236}">
                <a16:creationId xmlns:a16="http://schemas.microsoft.com/office/drawing/2014/main" id="{5EB43010-E700-9B42-8BEF-E2EA8D81D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28569858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65. Chlamydia Rates by Sex, Great Plains,</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83</a:t>
            </a:fld>
            <a:endParaRPr lang="en-US"/>
          </a:p>
        </p:txBody>
      </p:sp>
      <p:pic>
        <p:nvPicPr>
          <p:cNvPr id="5" name="Graphic 4" descr="Line chart. Figure 65. Chlamydia Rates by Sex for Great Plains between 2011 and 2015. Females had a higher rate than males from 2011–2015.The female-to-male rate ratio for chlamydia was 3.2 in 2015. Both sexes experienced their highest rate in 2014 and saw a decrease in their rates from 2014 to 2015. Females saw a reduction of 9.8% and males saw a decline of 18.1%.">
            <a:extLst>
              <a:ext uri="{FF2B5EF4-FFF2-40B4-BE49-F238E27FC236}">
                <a16:creationId xmlns:a16="http://schemas.microsoft.com/office/drawing/2014/main" id="{5EB43010-E700-9B42-8BEF-E2EA8D81DC2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78781"/>
            <a:ext cx="4838700" cy="3289300"/>
          </a:xfrm>
          <a:prstGeom prst="rect">
            <a:avLst/>
          </a:prstGeom>
        </p:spPr>
      </p:pic>
    </p:spTree>
    <p:extLst>
      <p:ext uri="{BB962C8B-B14F-4D97-AF65-F5344CB8AC3E}">
        <p14:creationId xmlns:p14="http://schemas.microsoft.com/office/powerpoint/2010/main" val="26560152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66. Chlamydia Rates by Sex &amp; Age, </a:t>
            </a:r>
            <a:br>
              <a:rPr lang="en-US" dirty="0"/>
            </a:br>
            <a:r>
              <a:rPr lang="en-US" dirty="0"/>
              <a:t>Great Plains,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84</a:t>
            </a:fld>
            <a:endParaRPr lang="en-US"/>
          </a:p>
        </p:txBody>
      </p:sp>
      <p:pic>
        <p:nvPicPr>
          <p:cNvPr id="6" name="Graphic 5" descr="Bar chart. Figure 66. Chlamydia Rates by Sex &amp; Age for Great Plains in 2015. In 2015, the highest rate was seen in females in the 20–24 age group at 10,665.6 cases per 100,000 population. For males, the highest rate was also seen in the 20–24 age group at 2,822.4 cases per 100,000.">
            <a:extLst>
              <a:ext uri="{FF2B5EF4-FFF2-40B4-BE49-F238E27FC236}">
                <a16:creationId xmlns:a16="http://schemas.microsoft.com/office/drawing/2014/main" id="{2E0CD264-5DBB-7943-98FA-D767FF2B64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879600" y="1352550"/>
            <a:ext cx="5384800" cy="2921000"/>
          </a:xfrm>
          <a:prstGeom prst="rect">
            <a:avLst/>
          </a:prstGeom>
        </p:spPr>
      </p:pic>
    </p:spTree>
    <p:extLst>
      <p:ext uri="{BB962C8B-B14F-4D97-AF65-F5344CB8AC3E}">
        <p14:creationId xmlns:p14="http://schemas.microsoft.com/office/powerpoint/2010/main" val="344439020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67. Gonorrhea Rates, Great Plains,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85</a:t>
            </a:fld>
            <a:endParaRPr lang="en-US"/>
          </a:p>
        </p:txBody>
      </p:sp>
      <p:pic>
        <p:nvPicPr>
          <p:cNvPr id="5" name="Graphic 4" descr="Line chart. Figure 67. Gonorrhea Rates for Great Plains between 2011 and 2015. The Great Plains Area had the highest gonorrhea rate in 2015 out of the 12 IHS Areas at 658.7 cases per 100,000 population. During 2011–2015, the Great Plains Area had a gonorrhea rate higher than the IHS and U.S. total rates. The 2015 rate was the highest during this 5-year spa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74710020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68. Gonorrhea Rates by Sex, Great Plains,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86</a:t>
            </a:fld>
            <a:endParaRPr lang="en-US"/>
          </a:p>
        </p:txBody>
      </p:sp>
      <p:pic>
        <p:nvPicPr>
          <p:cNvPr id="5" name="Graphic 4" descr="Line chart. Figure 68. Gonorrhea Rates by Sex for Great Plains between 2011 and 2015. The 2014 to 2015 increase was driven by the rise in the male gonorrhea rate. From 2014 to 2015, the male gonorrhea rate increased by 13.8%, going from 391.8 to 445.8 cases per 100,000; the female gonorrhea rate decreased by 2.8%, going from 890.4 cases per 100,000 to 865.7 cases per 100,000. The female-to-male ratio was 1.9.">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371695627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69. Gonorrhea Rates by Sex &amp; Age, </a:t>
            </a:r>
            <a:br>
              <a:rPr lang="en-US" dirty="0"/>
            </a:br>
            <a:r>
              <a:rPr lang="en-US" dirty="0"/>
              <a:t>Great Plains,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87</a:t>
            </a:fld>
            <a:endParaRPr lang="en-US"/>
          </a:p>
        </p:txBody>
      </p:sp>
      <p:pic>
        <p:nvPicPr>
          <p:cNvPr id="6" name="Graphic 5" descr="Bar chart. Figure 69. Gonorrhea Rates by Sex &amp; Age for Great Plains in 2015. As with chlamydia, the sex and age group with the highest rate was females 20–24 with a rate of 3,277.0 cases per 100,000 population. For males, the highest rate was in the 25–29 age group with 1,388.9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24050" y="1352550"/>
            <a:ext cx="5295900" cy="2921000"/>
          </a:xfrm>
          <a:prstGeom prst="rect">
            <a:avLst/>
          </a:prstGeom>
        </p:spPr>
      </p:pic>
    </p:spTree>
    <p:extLst>
      <p:ext uri="{BB962C8B-B14F-4D97-AF65-F5344CB8AC3E}">
        <p14:creationId xmlns:p14="http://schemas.microsoft.com/office/powerpoint/2010/main" val="2636051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70. P&amp;S Syphilis Rates, Great Plains,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88</a:t>
            </a:fld>
            <a:endParaRPr lang="en-US"/>
          </a:p>
        </p:txBody>
      </p:sp>
      <p:pic>
        <p:nvPicPr>
          <p:cNvPr id="5" name="Graphic 4" descr="Line chart. Figure 70. P&amp;S Syphilis Rates for Great Plains between 2011 and 2015. The Great Plains Area had the second-highest rate of P&amp;S syphilis among the 12 IHS Areas in 2015 with an overall rate of 11.7 cases per 100,000 population. In 2013, 27 cases of P&amp;S syphilis were reported at a rate of 22.7 cases per 100,000 population. In 2014, the number of cases more than doubled to 55 cases with a rate of 45.8 cases per 100,000. In 2015, the P&amp;S syphilis cases decreased to 14 and the rate decreased to 11.7 cases per 100,000 population.">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156867800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71. P&amp;S Syphilis Rates by Sex, Great Plains, </a:t>
            </a:r>
            <a:br>
              <a:rPr lang="en-US" dirty="0"/>
            </a:br>
            <a:r>
              <a:rPr lang="en-US" dirty="0"/>
              <a:t>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89</a:t>
            </a:fld>
            <a:endParaRPr lang="en-US"/>
          </a:p>
        </p:txBody>
      </p:sp>
      <p:pic>
        <p:nvPicPr>
          <p:cNvPr id="5" name="Graphic 4" descr="Line chart. Figure 71. P&amp;S Syphilis Rates by Sex for Great Plains between 2011 and 2015. Among the P&amp;S syphilis cases, the male-to-female rate ratio was 1.9 in 2015, meaning that the male P&amp;S syphilis rate was nearly twice the female P&amp;S syphilis rate. However, in 2014, the female rate was higher than the male rate with a total rate of 59.1 cases per 100,000 population compared to 32.1 cases per 100,000 population in males. By 2015, the male P&amp;S syphilis rate decreased to 15.2 cases per 100,000 and the female rate decreased to 8.2 cases per 100,000.">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206500"/>
            <a:ext cx="4838700" cy="3200400"/>
          </a:xfrm>
          <a:prstGeom prst="rect">
            <a:avLst/>
          </a:prstGeom>
        </p:spPr>
      </p:pic>
    </p:spTree>
    <p:extLst>
      <p:ext uri="{BB962C8B-B14F-4D97-AF65-F5344CB8AC3E}">
        <p14:creationId xmlns:p14="http://schemas.microsoft.com/office/powerpoint/2010/main" val="33647922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DC123-139A-0547-9D94-30AC2E2B971C}"/>
              </a:ext>
            </a:extLst>
          </p:cNvPr>
          <p:cNvSpPr>
            <a:spLocks noGrp="1"/>
          </p:cNvSpPr>
          <p:nvPr>
            <p:ph type="title"/>
          </p:nvPr>
        </p:nvSpPr>
        <p:spPr/>
        <p:txBody>
          <a:bodyPr/>
          <a:lstStyle/>
          <a:p>
            <a:r>
              <a:rPr lang="en-US" dirty="0"/>
              <a:t>Figure 6. Gonorrhea Rates, U.S.</a:t>
            </a:r>
          </a:p>
        </p:txBody>
      </p:sp>
      <p:sp>
        <p:nvSpPr>
          <p:cNvPr id="3" name="Slide Number Placeholder 2">
            <a:extLst>
              <a:ext uri="{FF2B5EF4-FFF2-40B4-BE49-F238E27FC236}">
                <a16:creationId xmlns:a16="http://schemas.microsoft.com/office/drawing/2014/main" id="{8AFB03A3-9B3E-4B40-9CC6-59EC2DFD86B3}"/>
              </a:ext>
            </a:extLst>
          </p:cNvPr>
          <p:cNvSpPr>
            <a:spLocks noGrp="1"/>
          </p:cNvSpPr>
          <p:nvPr>
            <p:ph type="sldNum" sz="quarter" idx="12"/>
          </p:nvPr>
        </p:nvSpPr>
        <p:spPr/>
        <p:txBody>
          <a:bodyPr/>
          <a:lstStyle/>
          <a:p>
            <a:fld id="{3EEBBB32-4829-4549-9924-10FB1C440440}" type="slidenum">
              <a:rPr lang="en-US" smtClean="0"/>
              <a:t>9</a:t>
            </a:fld>
            <a:endParaRPr lang="en-US"/>
          </a:p>
        </p:txBody>
      </p:sp>
      <p:pic>
        <p:nvPicPr>
          <p:cNvPr id="5" name="Graphic 4" descr="Line chart. Figure 6. Gonorrhea Rates in the United States. A total of 395,216 gonorrhea cases were reported in the United States in 2015. This represented a rate increase of 13%, from 109.8 cases per 100,000 in 2014 to 123.9 cases per 100,000 in 2015.">
            <a:extLst>
              <a:ext uri="{FF2B5EF4-FFF2-40B4-BE49-F238E27FC236}">
                <a16:creationId xmlns:a16="http://schemas.microsoft.com/office/drawing/2014/main" id="{7C00758B-0735-B745-BBE1-1CA5C364EFD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99132" y="1162050"/>
            <a:ext cx="4745736" cy="3163824"/>
          </a:xfrm>
          <a:prstGeom prst="rect">
            <a:avLst/>
          </a:prstGeom>
        </p:spPr>
      </p:pic>
    </p:spTree>
    <p:extLst>
      <p:ext uri="{BB962C8B-B14F-4D97-AF65-F5344CB8AC3E}">
        <p14:creationId xmlns:p14="http://schemas.microsoft.com/office/powerpoint/2010/main" val="21199412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72. P&amp;S Syphilis Rates by Sex &amp; Age, </a:t>
            </a:r>
            <a:br>
              <a:rPr lang="en-US" dirty="0"/>
            </a:br>
            <a:r>
              <a:rPr lang="en-US" dirty="0"/>
              <a:t>Great Plains,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90</a:t>
            </a:fld>
            <a:endParaRPr lang="en-US"/>
          </a:p>
        </p:txBody>
      </p:sp>
      <p:pic>
        <p:nvPicPr>
          <p:cNvPr id="6" name="Graphic 5" descr="Bar chart. Figure 72. P&amp;S Syphilis Rates by Sex &amp; Age for Great Plains in 2015. Males in the 30–34 age group had the highest rate at 101.0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52550"/>
            <a:ext cx="5206999" cy="2921000"/>
          </a:xfrm>
          <a:prstGeom prst="rect">
            <a:avLst/>
          </a:prstGeom>
        </p:spPr>
      </p:pic>
    </p:spTree>
    <p:extLst>
      <p:ext uri="{BB962C8B-B14F-4D97-AF65-F5344CB8AC3E}">
        <p14:creationId xmlns:p14="http://schemas.microsoft.com/office/powerpoint/2010/main" val="39598313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54CD8-E528-A74C-9632-1B9F974CFBE9}"/>
              </a:ext>
            </a:extLst>
          </p:cNvPr>
          <p:cNvSpPr>
            <a:spLocks noGrp="1"/>
          </p:cNvSpPr>
          <p:nvPr>
            <p:ph type="title"/>
          </p:nvPr>
        </p:nvSpPr>
        <p:spPr/>
        <p:txBody>
          <a:bodyPr/>
          <a:lstStyle/>
          <a:p>
            <a:r>
              <a:rPr lang="en-US" dirty="0"/>
              <a:t>NASHVILLE</a:t>
            </a:r>
          </a:p>
        </p:txBody>
      </p:sp>
      <p:sp>
        <p:nvSpPr>
          <p:cNvPr id="3" name="Text Placeholder 2">
            <a:extLst>
              <a:ext uri="{FF2B5EF4-FFF2-40B4-BE49-F238E27FC236}">
                <a16:creationId xmlns:a16="http://schemas.microsoft.com/office/drawing/2014/main" id="{EB1C82C7-213F-CC43-B0A9-342AFF55C2B8}"/>
              </a:ext>
            </a:extLst>
          </p:cNvPr>
          <p:cNvSpPr>
            <a:spLocks noGrp="1"/>
          </p:cNvSpPr>
          <p:nvPr>
            <p:ph type="body" idx="1"/>
          </p:nvPr>
        </p:nvSpPr>
        <p:spPr/>
        <p:txBody>
          <a:bodyPr>
            <a:noAutofit/>
          </a:bodyPr>
          <a:lstStyle/>
          <a:p>
            <a:r>
              <a:rPr lang="en-US" dirty="0"/>
              <a:t>IHS NATIONAL AND AREA STD PROFILES</a:t>
            </a:r>
          </a:p>
        </p:txBody>
      </p:sp>
    </p:spTree>
    <p:extLst>
      <p:ext uri="{BB962C8B-B14F-4D97-AF65-F5344CB8AC3E}">
        <p14:creationId xmlns:p14="http://schemas.microsoft.com/office/powerpoint/2010/main" val="286896396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0E73B-A0FA-6241-9F70-E2F7E23163ED}"/>
              </a:ext>
            </a:extLst>
          </p:cNvPr>
          <p:cNvSpPr>
            <a:spLocks noGrp="1"/>
          </p:cNvSpPr>
          <p:nvPr>
            <p:ph type="title"/>
          </p:nvPr>
        </p:nvSpPr>
        <p:spPr/>
        <p:txBody>
          <a:bodyPr/>
          <a:lstStyle/>
          <a:p>
            <a:r>
              <a:rPr lang="en-US" dirty="0"/>
              <a:t>Nashville</a:t>
            </a:r>
          </a:p>
        </p:txBody>
      </p:sp>
      <p:sp>
        <p:nvSpPr>
          <p:cNvPr id="8" name="Text Placeholder 7">
            <a:extLst>
              <a:ext uri="{FF2B5EF4-FFF2-40B4-BE49-F238E27FC236}">
                <a16:creationId xmlns:a16="http://schemas.microsoft.com/office/drawing/2014/main" id="{9AFCE319-716D-B049-B7A1-CD2EA778C118}"/>
              </a:ext>
            </a:extLst>
          </p:cNvPr>
          <p:cNvSpPr>
            <a:spLocks noGrp="1"/>
          </p:cNvSpPr>
          <p:nvPr>
            <p:ph type="body" sz="quarter" idx="13"/>
          </p:nvPr>
        </p:nvSpPr>
        <p:spPr/>
        <p:txBody>
          <a:bodyPr>
            <a:noAutofit/>
          </a:bodyPr>
          <a:lstStyle/>
          <a:p>
            <a:r>
              <a:rPr lang="en-US" dirty="0"/>
              <a:t>IHS Geography &amp; Population </a:t>
            </a:r>
            <a:r>
              <a:rPr lang="en-US" i="1" dirty="0"/>
              <a:t>(Data collection ending 2015)</a:t>
            </a:r>
          </a:p>
        </p:txBody>
      </p:sp>
      <p:sp>
        <p:nvSpPr>
          <p:cNvPr id="3" name="Content Placeholder 2">
            <a:extLst>
              <a:ext uri="{FF2B5EF4-FFF2-40B4-BE49-F238E27FC236}">
                <a16:creationId xmlns:a16="http://schemas.microsoft.com/office/drawing/2014/main" id="{9C761E4B-5A3D-AE46-8A77-F1E5E32BC13D}"/>
              </a:ext>
            </a:extLst>
          </p:cNvPr>
          <p:cNvSpPr>
            <a:spLocks noGrp="1"/>
          </p:cNvSpPr>
          <p:nvPr>
            <p:ph sz="half" idx="1"/>
          </p:nvPr>
        </p:nvSpPr>
        <p:spPr/>
        <p:txBody>
          <a:bodyPr>
            <a:noAutofit/>
          </a:bodyPr>
          <a:lstStyle/>
          <a:p>
            <a:pPr marL="0" indent="0">
              <a:buNone/>
            </a:pPr>
            <a:r>
              <a:rPr lang="en-US" dirty="0"/>
              <a:t>States: 13 (AL, CT, FL, LA, MA, ME, MS, NC, NY, PA, RI, SC, TX) </a:t>
            </a:r>
          </a:p>
          <a:p>
            <a:pPr marL="0" indent="0">
              <a:buNone/>
            </a:pPr>
            <a:r>
              <a:rPr lang="en-US" dirty="0"/>
              <a:t>Counties: AL (5/67) CT (8/8) FL (6/67) LA (6/64) ME (3/16) MA (6/14) MS (10/82) NC (11/100), NY (16/62) PA (1/67) RI (1/5) </a:t>
            </a:r>
            <a:br>
              <a:rPr lang="en-US" dirty="0"/>
            </a:br>
            <a:r>
              <a:rPr lang="en-US" dirty="0"/>
              <a:t>SC (46/46) TX (1/254)</a:t>
            </a:r>
          </a:p>
          <a:p>
            <a:pPr marL="0" indent="0">
              <a:buNone/>
            </a:pPr>
            <a:r>
              <a:rPr lang="en-US" dirty="0"/>
              <a:t>IHS Service Population (est.): 141,969 </a:t>
            </a:r>
          </a:p>
          <a:p>
            <a:pPr marL="0" indent="0">
              <a:buNone/>
            </a:pPr>
            <a:r>
              <a:rPr lang="en-US" dirty="0"/>
              <a:t>Population Size Rank: 7 of 12 Areas </a:t>
            </a:r>
          </a:p>
          <a:p>
            <a:pPr marL="0" indent="0">
              <a:buNone/>
            </a:pPr>
            <a:r>
              <a:rPr lang="en-US" sz="1000" dirty="0">
                <a:solidFill>
                  <a:schemeClr val="accent1"/>
                </a:solidFill>
              </a:rPr>
              <a:t>Counties highlighted represent IHS Purchased and Referred Care Service Delivery Areas (PRCSDAs or service counties).</a:t>
            </a:r>
          </a:p>
        </p:txBody>
      </p:sp>
      <p:pic>
        <p:nvPicPr>
          <p:cNvPr id="12" name="Content Placeholder 11" descr="A map of Alabama, Connecticut, Florida, Loisiana, Massachusetts, Maine, Mississippi, North Carolina, New York, Pennsylvania, Rhode Island, South Carolina and Texas with areas highlighted.">
            <a:extLst>
              <a:ext uri="{FF2B5EF4-FFF2-40B4-BE49-F238E27FC236}">
                <a16:creationId xmlns:a16="http://schemas.microsoft.com/office/drawing/2014/main" id="{2C3FAF8B-BCE1-EC49-867F-A5F6AFB67F27}"/>
              </a:ext>
            </a:extLst>
          </p:cNvPr>
          <p:cNvPicPr>
            <a:picLocks noGrp="1" noChangeAspect="1"/>
          </p:cNvPicPr>
          <p:nvPr>
            <p:ph sz="half" idx="2"/>
          </p:nvPr>
        </p:nvPicPr>
        <p:blipFill>
          <a:blip r:embed="rId3"/>
          <a:stretch>
            <a:fillRect/>
          </a:stretch>
        </p:blipFill>
        <p:spPr>
          <a:xfrm>
            <a:off x="4854041" y="1576388"/>
            <a:ext cx="3693593" cy="3055937"/>
          </a:xfrm>
        </p:spPr>
      </p:pic>
      <p:sp>
        <p:nvSpPr>
          <p:cNvPr id="4" name="Slide Number Placeholder 3">
            <a:extLst>
              <a:ext uri="{FF2B5EF4-FFF2-40B4-BE49-F238E27FC236}">
                <a16:creationId xmlns:a16="http://schemas.microsoft.com/office/drawing/2014/main" id="{B17D5EDE-CDD4-8542-B971-EB3F379D6EE1}"/>
              </a:ext>
            </a:extLst>
          </p:cNvPr>
          <p:cNvSpPr>
            <a:spLocks noGrp="1"/>
          </p:cNvSpPr>
          <p:nvPr>
            <p:ph type="sldNum" sz="quarter" idx="12"/>
          </p:nvPr>
        </p:nvSpPr>
        <p:spPr/>
        <p:txBody>
          <a:bodyPr/>
          <a:lstStyle/>
          <a:p>
            <a:fld id="{3EEBBB32-4829-4549-9924-10FB1C440440}" type="slidenum">
              <a:rPr lang="en-US" smtClean="0"/>
              <a:t>92</a:t>
            </a:fld>
            <a:endParaRPr lang="en-US"/>
          </a:p>
        </p:txBody>
      </p:sp>
    </p:spTree>
    <p:extLst>
      <p:ext uri="{BB962C8B-B14F-4D97-AF65-F5344CB8AC3E}">
        <p14:creationId xmlns:p14="http://schemas.microsoft.com/office/powerpoint/2010/main" val="138604429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73. Chlamydia Rates, Nashville,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93</a:t>
            </a:fld>
            <a:endParaRPr lang="en-US"/>
          </a:p>
        </p:txBody>
      </p:sp>
      <p:pic>
        <p:nvPicPr>
          <p:cNvPr id="5" name="Graphic 4" descr="Line chart. Figure 73. Chlamydia Rates for Nashville between 2011 and 2015. The Nashville Area had the second-lowest rate for chlamydia among the 12 IHS Areas in 2015 with an overall rate of 235.0 cases per 100,000 population. In the Nashville Area, the chlamydia rate was lower than the IHS and U.S. total rates in the 2011–2015 period.">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3172854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74. Chlamydia Rates by Sex, Nashville,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94</a:t>
            </a:fld>
            <a:endParaRPr lang="en-US"/>
          </a:p>
        </p:txBody>
      </p:sp>
      <p:pic>
        <p:nvPicPr>
          <p:cNvPr id="5" name="Graphic 4" descr="Line chart. Figure 74. Chlamydia Rates by Sex for Nashville between 2011 and 2015. The female-to-male rate ratio in 2015 was 4.0. Both males and females saw decreases in their chlamydia rates from 2011 to 2013 and had their lowest rates in 2013 at 62.8 cases per 100,000 and 244.3 cases per 100,000 respectively. However, from 2013 to 2015, females saw an increase in their chlamydia rate while males saw an increase from 2013 to 2014 and then a decrease from 2014 to 2015.">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8" y="1206500"/>
            <a:ext cx="4707924" cy="3200400"/>
          </a:xfrm>
          <a:prstGeom prst="rect">
            <a:avLst/>
          </a:prstGeom>
        </p:spPr>
      </p:pic>
    </p:spTree>
    <p:extLst>
      <p:ext uri="{BB962C8B-B14F-4D97-AF65-F5344CB8AC3E}">
        <p14:creationId xmlns:p14="http://schemas.microsoft.com/office/powerpoint/2010/main" val="357426801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75. Chlamydia Rates by Sex &amp; Age, Nashville,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95</a:t>
            </a:fld>
            <a:endParaRPr lang="en-US"/>
          </a:p>
        </p:txBody>
      </p:sp>
      <p:pic>
        <p:nvPicPr>
          <p:cNvPr id="6" name="Graphic 5" descr="Bar chart. Figure 75. Chlamydia Rates by Sex &amp; Age for Nashville in 2015. In 2015, the highest rate was seen in females in the 20–24 age group at 1,825.2 cases per 100,000 population. For males, the highest rate was also seen in the 20–24 age group at 416.0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968500" y="1377067"/>
            <a:ext cx="5206999" cy="2871965"/>
          </a:xfrm>
          <a:prstGeom prst="rect">
            <a:avLst/>
          </a:prstGeom>
        </p:spPr>
      </p:pic>
    </p:spTree>
    <p:extLst>
      <p:ext uri="{BB962C8B-B14F-4D97-AF65-F5344CB8AC3E}">
        <p14:creationId xmlns:p14="http://schemas.microsoft.com/office/powerpoint/2010/main" val="33409482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76. Gonorrhea Rates, Nashville,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96</a:t>
            </a:fld>
            <a:endParaRPr lang="en-US"/>
          </a:p>
        </p:txBody>
      </p:sp>
      <p:pic>
        <p:nvPicPr>
          <p:cNvPr id="5" name="Graphic 4" descr="Line chart. Figure 76. Gonorrhea Rates for Nashville between 2011 and 2015. The Nashville Area had the second-lowest rate for gonorrhea among the 12 IHS Areas in 2015 with an overall rate of 55.5 cases per 100,000 population. The gonorrhea rate in the Nashville Area was lower than the IHS and U.S. total during 2011–2015. The rate was 57.9 cases per 100,000 in 2011, which was its highest rate in 2011–2015. The rate decreased from 2012 to 2014. In 2015, the rate increased 22.5% to 31.0 cases per 100,000.">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9458551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77. Gonorrhea Rates by Sex, Nashville,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97</a:t>
            </a:fld>
            <a:endParaRPr lang="en-US"/>
          </a:p>
        </p:txBody>
      </p:sp>
      <p:pic>
        <p:nvPicPr>
          <p:cNvPr id="5" name="Graphic 4" descr="Line chart. Figure 77. Gonorrhea Rates by Sex for Nashville between 2011 and 2015. The female and male gonorrhea rates displayed different patterns during 2011–2015. For females in the Nashville Area, their gonorrhea rate increased from 2011 to 2012 and then decreased in 2013 and 2014. In 2015, that downward trend ended with a 64.3% increase to a rate of 44.2 cases per 100,000. In males, the gonorrhea rate has been steadily decreasing, with the lowest rate occurring in 2015 at 18.3 cases per 100,000.">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18038" y="1206500"/>
            <a:ext cx="4707924" cy="3200399"/>
          </a:xfrm>
          <a:prstGeom prst="rect">
            <a:avLst/>
          </a:prstGeom>
        </p:spPr>
      </p:pic>
    </p:spTree>
    <p:extLst>
      <p:ext uri="{BB962C8B-B14F-4D97-AF65-F5344CB8AC3E}">
        <p14:creationId xmlns:p14="http://schemas.microsoft.com/office/powerpoint/2010/main" val="6735189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78. Gonorrhea Rates by Sex &amp; Age, </a:t>
            </a:r>
            <a:br>
              <a:rPr lang="en-US" dirty="0"/>
            </a:br>
            <a:r>
              <a:rPr lang="en-US" dirty="0"/>
              <a:t>Nashville, 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98</a:t>
            </a:fld>
            <a:endParaRPr lang="en-US"/>
          </a:p>
        </p:txBody>
      </p:sp>
      <p:pic>
        <p:nvPicPr>
          <p:cNvPr id="6" name="Graphic 5" descr="Bar chart. Figure 78. Gonorrhea Rates by Sex &amp; Age for Nashville in 2015. Females in the 15–19 age group had the highest gonorrhea rate in the Nashville Area in 2015, at 271.5 cases per 100,000 population. For all IHS Areas, females in the 20–24 age group have the highest rate at 546.9 cases per 100,000. For males, the highest rate was in the 25–29 age group with a rate of 147.4 cases per 100,000 population.">
            <a:extLst>
              <a:ext uri="{FF2B5EF4-FFF2-40B4-BE49-F238E27FC236}">
                <a16:creationId xmlns:a16="http://schemas.microsoft.com/office/drawing/2014/main" id="{25D9CC55-7624-E343-9B57-5D0A0F4E33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12205" y="1377067"/>
            <a:ext cx="5119589" cy="2871965"/>
          </a:xfrm>
          <a:prstGeom prst="rect">
            <a:avLst/>
          </a:prstGeom>
        </p:spPr>
      </p:pic>
    </p:spTree>
    <p:extLst>
      <p:ext uri="{BB962C8B-B14F-4D97-AF65-F5344CB8AC3E}">
        <p14:creationId xmlns:p14="http://schemas.microsoft.com/office/powerpoint/2010/main" val="357774927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CA9FB-96AE-434E-B4B9-C4ABD9D4E859}"/>
              </a:ext>
            </a:extLst>
          </p:cNvPr>
          <p:cNvSpPr>
            <a:spLocks noGrp="1"/>
          </p:cNvSpPr>
          <p:nvPr>
            <p:ph type="title"/>
          </p:nvPr>
        </p:nvSpPr>
        <p:spPr/>
        <p:txBody>
          <a:bodyPr/>
          <a:lstStyle/>
          <a:p>
            <a:r>
              <a:rPr lang="en-US" dirty="0"/>
              <a:t>Figure 79. P&amp;S Syphilis Rates, Nashville, 2011–2015</a:t>
            </a:r>
          </a:p>
        </p:txBody>
      </p:sp>
      <p:sp>
        <p:nvSpPr>
          <p:cNvPr id="3" name="Slide Number Placeholder 2">
            <a:extLst>
              <a:ext uri="{FF2B5EF4-FFF2-40B4-BE49-F238E27FC236}">
                <a16:creationId xmlns:a16="http://schemas.microsoft.com/office/drawing/2014/main" id="{BF73452C-C58F-B44A-BD64-9783F7EBA9A3}"/>
              </a:ext>
            </a:extLst>
          </p:cNvPr>
          <p:cNvSpPr>
            <a:spLocks noGrp="1"/>
          </p:cNvSpPr>
          <p:nvPr>
            <p:ph type="sldNum" sz="quarter" idx="12"/>
          </p:nvPr>
        </p:nvSpPr>
        <p:spPr/>
        <p:txBody>
          <a:bodyPr/>
          <a:lstStyle/>
          <a:p>
            <a:fld id="{3EEBBB32-4829-4549-9924-10FB1C440440}" type="slidenum">
              <a:rPr lang="en-US" smtClean="0"/>
              <a:pPr/>
              <a:t>99</a:t>
            </a:fld>
            <a:endParaRPr lang="en-US"/>
          </a:p>
        </p:txBody>
      </p:sp>
      <p:pic>
        <p:nvPicPr>
          <p:cNvPr id="5" name="Graphic 4" descr="Line chart. Figure 79. P&amp;S Syphilis Rates for Nashville between 2011 and 2015. The Nashville Area had the eighth-highest rate for P&amp;S syphilis among the 12 IHS Areas in 2015 with an overall rate of 3.0 cases per 100,000 population. During 2011–2015 the Nashville Area rates were lower than both the IHS and U.S. total.">
            <a:extLst>
              <a:ext uri="{FF2B5EF4-FFF2-40B4-BE49-F238E27FC236}">
                <a16:creationId xmlns:a16="http://schemas.microsoft.com/office/drawing/2014/main" id="{53739B09-483D-7142-B590-360B82CAFB8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52650" y="1162050"/>
            <a:ext cx="4838700" cy="3289300"/>
          </a:xfrm>
          <a:prstGeom prst="rect">
            <a:avLst/>
          </a:prstGeom>
        </p:spPr>
      </p:pic>
    </p:spTree>
    <p:extLst>
      <p:ext uri="{BB962C8B-B14F-4D97-AF65-F5344CB8AC3E}">
        <p14:creationId xmlns:p14="http://schemas.microsoft.com/office/powerpoint/2010/main" val="2545217814"/>
      </p:ext>
    </p:extLst>
  </p:cSld>
  <p:clrMapOvr>
    <a:masterClrMapping/>
  </p:clrMapOvr>
</p:sld>
</file>

<file path=ppt/theme/theme1.xml><?xml version="1.0" encoding="utf-8"?>
<a:theme xmlns:a="http://schemas.openxmlformats.org/drawingml/2006/main" name="Office Theme">
  <a:themeElements>
    <a:clrScheme name="DEDP">
      <a:dk1>
        <a:srgbClr val="333333"/>
      </a:dk1>
      <a:lt1>
        <a:srgbClr val="FFFFFF"/>
      </a:lt1>
      <a:dk2>
        <a:srgbClr val="2289A3"/>
      </a:dk2>
      <a:lt2>
        <a:srgbClr val="757683"/>
      </a:lt2>
      <a:accent1>
        <a:srgbClr val="2E7091"/>
      </a:accent1>
      <a:accent2>
        <a:srgbClr val="007170"/>
      </a:accent2>
      <a:accent3>
        <a:srgbClr val="76CED9"/>
      </a:accent3>
      <a:accent4>
        <a:srgbClr val="41495B"/>
      </a:accent4>
      <a:accent5>
        <a:srgbClr val="618A9C"/>
      </a:accent5>
      <a:accent6>
        <a:srgbClr val="8298CD"/>
      </a:accent6>
      <a:hlink>
        <a:srgbClr val="2E7091"/>
      </a:hlink>
      <a:folHlink>
        <a:srgbClr val="499C9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1089</TotalTime>
  <Words>3029</Words>
  <Application>Microsoft Macintosh PowerPoint</Application>
  <PresentationFormat>On-screen Show (16:9)</PresentationFormat>
  <Paragraphs>405</Paragraphs>
  <Slides>157</Slides>
  <Notes>3</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157</vt:i4>
      </vt:variant>
    </vt:vector>
  </HeadingPairs>
  <TitlesOfParts>
    <vt:vector size="160" baseType="lpstr">
      <vt:lpstr>Arial</vt:lpstr>
      <vt:lpstr>Calibri</vt:lpstr>
      <vt:lpstr>Office Theme</vt:lpstr>
      <vt:lpstr>2015</vt:lpstr>
      <vt:lpstr>Chlamydia</vt:lpstr>
      <vt:lpstr>Figure 1. Chlamydia Rates, U.S.</vt:lpstr>
      <vt:lpstr>Figure 2. Chlamydia Rates by Race &amp; Ethnicity, U.S.</vt:lpstr>
      <vt:lpstr>Figure 3. Chlamydia Rates, AI/AN Non-Hispanic, U.S.</vt:lpstr>
      <vt:lpstr>Figure 4. Chlamydia Rates by Sex, AI/AN Non-Hispanic, U.S.</vt:lpstr>
      <vt:lpstr>Figure 5. Chlamydia Rates by Sex &amp; Age, AI/AN Non-Hispanic, U.S.</vt:lpstr>
      <vt:lpstr>GONORRHEA</vt:lpstr>
      <vt:lpstr>Figure 6. Gonorrhea Rates, U.S.</vt:lpstr>
      <vt:lpstr>Figure 7. Gonorrhea Rates by Race &amp; Ethnicity, U.S.</vt:lpstr>
      <vt:lpstr>Figure 8. Gonorrhea Rates, AI/AN Non-Hispanic, U.S.</vt:lpstr>
      <vt:lpstr>Figure 9. Gonorrhea Rates by Sex, AI/AN Non-Hispanic, U.S.</vt:lpstr>
      <vt:lpstr>Figure 10. Gonorrhea Rates by Sex &amp; Age, AI/AN Non-Hispanic, U.S.</vt:lpstr>
      <vt:lpstr>PRIMARY &amp; SECONDARY (P&amp;S) SYPHILIS</vt:lpstr>
      <vt:lpstr>Figure 11. P&amp;S Syphilis Rates, U.S.</vt:lpstr>
      <vt:lpstr>Figure 12. P&amp;S Syphilis Rates by Race &amp; Ethnicity, U.S.</vt:lpstr>
      <vt:lpstr>Figure 13. P&amp;S Syphilis Rates, AI/AN Non-Hispanic, U.S.</vt:lpstr>
      <vt:lpstr>Figure 14. P&amp;S Syphilis Rates by Sex, AI/AN  Non-Hispanic, U.S.</vt:lpstr>
      <vt:lpstr>Figure 15. P&amp;S Syphilis Rates by Sex &amp; Age, AI/AN Non-Hispanic, U.S.</vt:lpstr>
      <vt:lpstr>IHS OVERVIEW</vt:lpstr>
      <vt:lpstr>IHS Overview</vt:lpstr>
      <vt:lpstr>Figure 16. Chlamydia Rates by IHS Area, 2015</vt:lpstr>
      <vt:lpstr>Figure 17. Gonorrhea Rates by IHS Area, 2015</vt:lpstr>
      <vt:lpstr>Figure 18. P&amp;S Syphilis Rates by IHS Area, 2015</vt:lpstr>
      <vt:lpstr>ALASKA</vt:lpstr>
      <vt:lpstr>Alaska</vt:lpstr>
      <vt:lpstr>Figure 19. Chlamydia Rates, Alaska, 2015</vt:lpstr>
      <vt:lpstr>Figure 20. Chlamydia Rates by Sex, Alaska, 2015</vt:lpstr>
      <vt:lpstr>Figure 21. Chlamydia Rates by Sex &amp; Age, Alaska, 2015</vt:lpstr>
      <vt:lpstr>Figure 22. Gonorrhea Rates, Alaska, 2015</vt:lpstr>
      <vt:lpstr>Figure 23. Gonorrhea Rates by Sex, Alaska, 2015</vt:lpstr>
      <vt:lpstr>Figure 24. Gonorrhea Rates by Sex &amp; Age, Alaska, 2015</vt:lpstr>
      <vt:lpstr>Figure 25. P&amp;S Syphilis Rates, Alaska, 2015</vt:lpstr>
      <vt:lpstr>Figure 26. P&amp;S Syphilis Rates by Sex, Alaska, 2015</vt:lpstr>
      <vt:lpstr>Figure 27. P&amp;S Syphilis Rates by Sex &amp; Age, Alaska, 2015</vt:lpstr>
      <vt:lpstr>ALBUQUERQUE</vt:lpstr>
      <vt:lpstr>Albuquerque</vt:lpstr>
      <vt:lpstr>Figure 28. Chlamydia Rates, Albuquerque, 2011–2015</vt:lpstr>
      <vt:lpstr>Figure 29. Chlamydia Rates by Sex, Albuquerque, 2011–2015</vt:lpstr>
      <vt:lpstr>Figure 30. Chlamydia Rates by Sex &amp; Age, Albuquerque, 2015</vt:lpstr>
      <vt:lpstr>Figure 31. Gonorrhea Rates, Albuquerque, 2011–2015</vt:lpstr>
      <vt:lpstr>Figure 32. Gonorrhea Rates by Sex, Albuquerque, 2011–2015</vt:lpstr>
      <vt:lpstr>Figure 33. Gonorrhea Rates by Sex &amp; Age, Albuquerque, 2015</vt:lpstr>
      <vt:lpstr>Figure 34. P&amp;S Syphilis Rates, Albuquerque, 2011–2015</vt:lpstr>
      <vt:lpstr>Figure 35. P&amp;S Syphilis Rates by Sex, Albuquerque, 2011–2015</vt:lpstr>
      <vt:lpstr>Figure 36. P&amp;S Syphilis Rates by Sex &amp; Age, Albuquerque, 2015</vt:lpstr>
      <vt:lpstr>BEMIDJI</vt:lpstr>
      <vt:lpstr>Bemidji</vt:lpstr>
      <vt:lpstr>Figure 37. Chlamydia Rates, Bemidji, 2011–2015</vt:lpstr>
      <vt:lpstr>Figure 38. Chlamydia Rates by Sex, Bemidji, 2011–2015</vt:lpstr>
      <vt:lpstr>Figure 39. Chlamydia Rates by Sex &amp; Age, Bemidji, 2015</vt:lpstr>
      <vt:lpstr>Figure 40. Gonorrhea Rates, Bemidji, 2011–2015</vt:lpstr>
      <vt:lpstr>Figure 41. Gonorrhea Rates by Sex, Bemidji, 2011–2015</vt:lpstr>
      <vt:lpstr>Figure 42. Gonorrhea Rates by Sex &amp; Age, Bemidji, 2015</vt:lpstr>
      <vt:lpstr>Figure 43. P&amp;S Syphilis Rates, Bemidji, 2011–2015</vt:lpstr>
      <vt:lpstr>Figure 44. P&amp;S Syphilis Rates by Sex, Bemidji, 2011–2015</vt:lpstr>
      <vt:lpstr>Figure 45. P&amp;S Syphilis Rates by Sex &amp; Age, Bemidji, 2015</vt:lpstr>
      <vt:lpstr>BILLINGS</vt:lpstr>
      <vt:lpstr>Billings</vt:lpstr>
      <vt:lpstr>Figure 46. Chlamydia Rates, Billings, 2011–2015</vt:lpstr>
      <vt:lpstr>Figure 47. Chlamydia Rates by Sex, Billings, 2011–2015</vt:lpstr>
      <vt:lpstr>Figure 48. Chlamydia Rates by Sex &amp; Age, Billings, 2015</vt:lpstr>
      <vt:lpstr>Figure 49. Gonorrhea Rates, Billings, 2011–2015</vt:lpstr>
      <vt:lpstr>Figure 50. Gonorrhea Rates by Sex, Billings, 2011–2015</vt:lpstr>
      <vt:lpstr>Figure 51. Gonorrhea Rates by Sex &amp; Age, Billings, 2015</vt:lpstr>
      <vt:lpstr>Figure 52. P&amp;S Syphilis Rates, Billings, 2011–2015</vt:lpstr>
      <vt:lpstr>Figure 53. P&amp;S Syphilis Rates by Sex, Billings, 2011–2015</vt:lpstr>
      <vt:lpstr>Figure 54. P&amp;S Syphilis Rates by Sex &amp; Age, Billings, 2015</vt:lpstr>
      <vt:lpstr>CALIFORNIA</vt:lpstr>
      <vt:lpstr>California</vt:lpstr>
      <vt:lpstr>Figure 55. Chlamydia Rates, California, 2011–2015</vt:lpstr>
      <vt:lpstr>Figure 56. Chlamydia Rates by Sex, California, 2011–2015</vt:lpstr>
      <vt:lpstr>Figure 57. Chlamydia Rates by Sex &amp; Age, California, 2015</vt:lpstr>
      <vt:lpstr>Figure 58. Gonorrhea Rates, California, 2011–2015</vt:lpstr>
      <vt:lpstr>Figure 59. Gonorrhea Rates by Sex, California, 2011–2015</vt:lpstr>
      <vt:lpstr>Figure 60. Gonorrhea Rates by Sex &amp; Age, California, 2015</vt:lpstr>
      <vt:lpstr>Figure 61. P&amp;S Syphilis Rates, California, 2011–2015</vt:lpstr>
      <vt:lpstr>Figure 62. P&amp;S Syphilis Rates by Sex, California,  2011–2015</vt:lpstr>
      <vt:lpstr>Figure 63. P&amp;S Syphilis Rates by Sex &amp; Age,  California, 2015</vt:lpstr>
      <vt:lpstr>GREAT PLAINS</vt:lpstr>
      <vt:lpstr>Great Plains</vt:lpstr>
      <vt:lpstr>Figure 64. Chlamydia Rates, Great Plains, 2011–2015</vt:lpstr>
      <vt:lpstr>Figure 65. Chlamydia Rates by Sex, Great Plains, 2011–2015</vt:lpstr>
      <vt:lpstr>Figure 66. Chlamydia Rates by Sex &amp; Age,  Great Plains, 2015</vt:lpstr>
      <vt:lpstr>Figure 67. Gonorrhea Rates, Great Plains, 2011–2015</vt:lpstr>
      <vt:lpstr>Figure 68. Gonorrhea Rates by Sex, Great Plains,  2011–2015</vt:lpstr>
      <vt:lpstr>Figure 69. Gonorrhea Rates by Sex &amp; Age,  Great Plains, 2015</vt:lpstr>
      <vt:lpstr>Figure 70. P&amp;S Syphilis Rates, Great Plains, 2011–2015</vt:lpstr>
      <vt:lpstr>Figure 71. P&amp;S Syphilis Rates by Sex, Great Plains,  2011–2015</vt:lpstr>
      <vt:lpstr>Figure 72. P&amp;S Syphilis Rates by Sex &amp; Age,  Great Plains, 2015</vt:lpstr>
      <vt:lpstr>NASHVILLE</vt:lpstr>
      <vt:lpstr>Nashville</vt:lpstr>
      <vt:lpstr>Figure 73. Chlamydia Rates, Nashville, 2011–2015</vt:lpstr>
      <vt:lpstr>Figure 74. Chlamydia Rates by Sex, Nashville, 2011–2015</vt:lpstr>
      <vt:lpstr>Figure 75. Chlamydia Rates by Sex &amp; Age, Nashville, 2015</vt:lpstr>
      <vt:lpstr>Figure 76. Gonorrhea Rates, Nashville, 2011–2015</vt:lpstr>
      <vt:lpstr>Figure 77. Gonorrhea Rates by Sex, Nashville, 2011–2015</vt:lpstr>
      <vt:lpstr>Figure 78. Gonorrhea Rates by Sex &amp; Age,  Nashville, 2015</vt:lpstr>
      <vt:lpstr>Figure 79. P&amp;S Syphilis Rates, Nashville, 2011–2015</vt:lpstr>
      <vt:lpstr>Figure 80. P&amp;S Syphilis Rates by Sex, Nashville,  2011–2015</vt:lpstr>
      <vt:lpstr>Figure 81. P&amp;S Syphilis Rates by Sex &amp; Age,  Nashville, 2015</vt:lpstr>
      <vt:lpstr>NAVAJO</vt:lpstr>
      <vt:lpstr>Navajo</vt:lpstr>
      <vt:lpstr>Figure 82. Chlamydia Rates, Navajo, 2011–2015</vt:lpstr>
      <vt:lpstr>Figure 83. Chlamydia Rates by Sex, Navajo, 2011–2015</vt:lpstr>
      <vt:lpstr>Figure 84. Chlamydia Rates by Sex &amp; Age, Navajo, 2015</vt:lpstr>
      <vt:lpstr>Figure 85. Gonorrhea Rates, Navajo, 2011–2015</vt:lpstr>
      <vt:lpstr>Figure 86. Gonorrhea Rates by Sex, Navajo, 2011–2015</vt:lpstr>
      <vt:lpstr>Figure 87. Gonorrhea Rates by Sex &amp; Age, Navajo, 2015</vt:lpstr>
      <vt:lpstr>Figure 88. P&amp;S Syphilis Rates, Navajo, 2011–2015</vt:lpstr>
      <vt:lpstr>Figure 89. P&amp;S Syphilis Rates by Sex, Navajo, 2011–2015</vt:lpstr>
      <vt:lpstr>Figure 90. P&amp;S Syphilis Rates by Sex &amp; Age, Navajo, 2015</vt:lpstr>
      <vt:lpstr>OKLAHOMA CITY</vt:lpstr>
      <vt:lpstr>Oklahoma City</vt:lpstr>
      <vt:lpstr>Figure 91. Chlamydia Rates, Oklahoma City, 2011–2015</vt:lpstr>
      <vt:lpstr>Figure 92. Chlamydia Rates by Sex, Oklahoma City,  2011–2015</vt:lpstr>
      <vt:lpstr>Figure 93. Chlamydia Rates by Sex &amp; Age,  Oklahoma City, 2015</vt:lpstr>
      <vt:lpstr>Figure 94. Gonorrhea Rates, Oklahoma City, 2011–2015</vt:lpstr>
      <vt:lpstr>Figure 95. Gonorrhea Rates by Sex, Oklahoma City, 2011–2015</vt:lpstr>
      <vt:lpstr>Figure 96. Gonorrhea Rates by Sex &amp; Age,  Oklahoma City, 2015</vt:lpstr>
      <vt:lpstr>Figure 97. P&amp;S Syphilis Rates, Oklahoma City, 2011–2015</vt:lpstr>
      <vt:lpstr>Figure 98. P&amp;S Syphilis Rates by Sex, Oklahoma City, 2011–2015</vt:lpstr>
      <vt:lpstr>Figure 99. P&amp;S Syphilis Rates by Sex &amp; Age,  Oklahoma City, 2015</vt:lpstr>
      <vt:lpstr>PHOENIX</vt:lpstr>
      <vt:lpstr>Phoenix</vt:lpstr>
      <vt:lpstr>Figure 100. Chlamydia Rates, Phoenix, 2011–2015</vt:lpstr>
      <vt:lpstr>Figure 101. Chlamydia Rates by Sex, Phoenix, 2011–2015</vt:lpstr>
      <vt:lpstr>Figure 102. Chlamydia Rates by Sex &amp; Age, Phoenix, 2015</vt:lpstr>
      <vt:lpstr>Figure 103. Gonorrhea Rates, Phoenix, 2011–2015</vt:lpstr>
      <vt:lpstr>Figure 104. Gonorrhea Rates by Sex, Phoenix,  2011–2015</vt:lpstr>
      <vt:lpstr>Figure 105. Gonorrhea Rates by Sex &amp; Age,  Phoenix, 2015</vt:lpstr>
      <vt:lpstr>Figure 106. P&amp;S Syphilis Rates, Phoenix, 2011–2015</vt:lpstr>
      <vt:lpstr>Figure 107. P&amp;S Syphilis Rates by Sex, Phoenix,  2011–2015</vt:lpstr>
      <vt:lpstr>Figure 108. P&amp;S Syphilis Rates by Sex &amp; Age,  Phoenix, 2015</vt:lpstr>
      <vt:lpstr>PORTLAND</vt:lpstr>
      <vt:lpstr>Portland</vt:lpstr>
      <vt:lpstr>Figure 109. Chlamydia Rates, Portland, 2011–2015</vt:lpstr>
      <vt:lpstr>Figure 110. Chlamydia Rates by Sex, Portland,  2011–2015</vt:lpstr>
      <vt:lpstr>Figure 111. Chlamydia Rates by Sex &amp; Age,  Portland, 2015</vt:lpstr>
      <vt:lpstr>Figure 112. Gonorrhea Rates, Portland, 2011–2015</vt:lpstr>
      <vt:lpstr>Figure 113. Gonorrhea Rates by Sex, Portland,  2011–2015</vt:lpstr>
      <vt:lpstr>Figure 114. Gonorrhea Rates by Sex &amp; Age,  Portland, 2015</vt:lpstr>
      <vt:lpstr>Figure 115. P&amp;S Syphilis Rates, Portland, 2011–2015</vt:lpstr>
      <vt:lpstr>Figure 116. P&amp;S Syphilis Rates by Sex, Portland,  2011–2015</vt:lpstr>
      <vt:lpstr>Figure 117. P&amp;S Syphilis Rates by Sex &amp; Age,  Portland, 2015</vt:lpstr>
      <vt:lpstr>TUCSON</vt:lpstr>
      <vt:lpstr>Tucson</vt:lpstr>
      <vt:lpstr>Figure 118. Chlamydia Rates, Tucson, 2011–2015</vt:lpstr>
      <vt:lpstr>Figure 119. Chlamydia Rates by Sex, Tucson, 2011–2015</vt:lpstr>
      <vt:lpstr>Figure 120. Chlamydia Rates by Sex &amp; Age, Tucson, 2015</vt:lpstr>
      <vt:lpstr>Figure 121. Gonorrhea Rates, Tucson, 2011–2015</vt:lpstr>
      <vt:lpstr>Figure 122. Gonorrhea Rates by Sex, Tucson, 2011–2015</vt:lpstr>
      <vt:lpstr>Figure 123. Gonorrhea Rates by Sex &amp; Age, Tucson, 2015</vt:lpstr>
      <vt:lpstr>Figure 124. P&amp;S Syphilis Rates, Tucson, 2011–2015</vt:lpstr>
      <vt:lpstr>Figure 125. P&amp;S Syphilis Rates by Sex, Tucson,  2011–2015</vt:lpstr>
      <vt:lpstr>Figure 126. P&amp;S Syphilis Rates by Sex &amp; Age,  Tucson, 2015</vt:lpstr>
      <vt:lpstr>Sexually Transmitted Diseases</vt:lpstr>
    </vt:vector>
  </TitlesOfParts>
  <Manager/>
  <Company>Indian Health Service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2015 IHS Surveillance Report Sexually Transmitted Diseases</dc:title>
  <dc:subject>2015 IHS Surveillance Report Sexually Transmitted Diseases</dc:subject>
  <dc:creator>Indian Health Service</dc:creator>
  <cp:keywords>Indian Health Service, Surveillance Report, Sexually Transmitted Diseases, 2015, Geography, Population, States, IHS Areas, IHS Service Population, by age, by sex, figures, united states, cases, CDC, Department of Health and Human Services, Data collection</cp:keywords>
  <dc:description/>
  <cp:lastModifiedBy>Scott Parker</cp:lastModifiedBy>
  <cp:revision>207</cp:revision>
  <cp:lastPrinted>2019-02-20T22:00:43Z</cp:lastPrinted>
  <dcterms:created xsi:type="dcterms:W3CDTF">2018-12-19T15:21:56Z</dcterms:created>
  <dcterms:modified xsi:type="dcterms:W3CDTF">2019-12-09T17:45:31Z</dcterms:modified>
  <cp:category/>
</cp:coreProperties>
</file>