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11" r:id="rId3"/>
    <p:sldId id="324" r:id="rId4"/>
    <p:sldId id="325" r:id="rId5"/>
    <p:sldId id="326" r:id="rId6"/>
    <p:sldId id="327" r:id="rId7"/>
    <p:sldId id="315" r:id="rId8"/>
    <p:sldId id="316" r:id="rId9"/>
    <p:sldId id="328" r:id="rId10"/>
    <p:sldId id="334" r:id="rId11"/>
    <p:sldId id="335" r:id="rId12"/>
    <p:sldId id="336" r:id="rId13"/>
    <p:sldId id="337" r:id="rId14"/>
    <p:sldId id="298" r:id="rId15"/>
    <p:sldId id="302" r:id="rId16"/>
    <p:sldId id="297" r:id="rId17"/>
    <p:sldId id="329" r:id="rId18"/>
    <p:sldId id="299" r:id="rId19"/>
    <p:sldId id="300" r:id="rId20"/>
    <p:sldId id="304" r:id="rId21"/>
    <p:sldId id="305" r:id="rId22"/>
    <p:sldId id="306" r:id="rId23"/>
    <p:sldId id="307" r:id="rId24"/>
    <p:sldId id="342" r:id="rId25"/>
    <p:sldId id="343" r:id="rId26"/>
    <p:sldId id="308" r:id="rId27"/>
    <p:sldId id="330" r:id="rId28"/>
    <p:sldId id="339" r:id="rId29"/>
    <p:sldId id="338" r:id="rId30"/>
    <p:sldId id="314" r:id="rId31"/>
    <p:sldId id="340" r:id="rId32"/>
    <p:sldId id="318" r:id="rId33"/>
    <p:sldId id="320" r:id="rId34"/>
    <p:sldId id="341" r:id="rId35"/>
    <p:sldId id="322" r:id="rId36"/>
    <p:sldId id="30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5" autoAdjust="0"/>
    <p:restoredTop sz="94673" autoAdjust="0"/>
  </p:normalViewPr>
  <p:slideViewPr>
    <p:cSldViewPr>
      <p:cViewPr varScale="1">
        <p:scale>
          <a:sx n="100" d="100"/>
          <a:sy n="100" d="100"/>
        </p:scale>
        <p:origin x="-1068" y="-102"/>
      </p:cViewPr>
      <p:guideLst>
        <p:guide orient="horz" pos="2160"/>
        <p:guide pos="2880"/>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100" d="100"/>
        <a:sy n="10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B17B1C-5D18-42BF-AEFC-6CCC5AB9CB9A}" type="datetimeFigureOut">
              <a:rPr lang="en-US" smtClean="0"/>
              <a:t>4/9/2013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80E2E7-1EC0-47FE-AE8D-FD0CAE87316E}" type="slidenum">
              <a:rPr lang="en-US" smtClean="0"/>
              <a:t>‹#›</a:t>
            </a:fld>
            <a:endParaRPr lang="en-US"/>
          </a:p>
        </p:txBody>
      </p:sp>
    </p:spTree>
    <p:extLst>
      <p:ext uri="{BB962C8B-B14F-4D97-AF65-F5344CB8AC3E}">
        <p14:creationId xmlns:p14="http://schemas.microsoft.com/office/powerpoint/2010/main" val="51521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52DAD5-9608-4B1F-888D-4524888D2293}" type="datetimeFigureOut">
              <a:rPr lang="en-US" smtClean="0"/>
              <a:t>4/9/2013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57CDA5-8D2E-446B-B30B-669DE17C25FB}" type="slidenum">
              <a:rPr lang="en-US" smtClean="0"/>
              <a:t>‹#›</a:t>
            </a:fld>
            <a:endParaRPr lang="en-US"/>
          </a:p>
        </p:txBody>
      </p:sp>
    </p:spTree>
    <p:extLst>
      <p:ext uri="{BB962C8B-B14F-4D97-AF65-F5344CB8AC3E}">
        <p14:creationId xmlns:p14="http://schemas.microsoft.com/office/powerpoint/2010/main" val="20616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9E787434-05E3-44B4-87C6-48CDE26B1D7C}" type="slidenum">
              <a:rPr lang="en-US" smtClean="0"/>
              <a:pPr/>
              <a:t>14</a:t>
            </a:fld>
            <a:endParaRPr lang="en-US" smtClean="0"/>
          </a:p>
        </p:txBody>
      </p:sp>
      <p:sp>
        <p:nvSpPr>
          <p:cNvPr id="9011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0F7693A9-B322-465F-A88A-D0A12BA40759}" type="slidenum">
              <a:rPr lang="en-US" sz="1200"/>
              <a:pPr algn="r"/>
              <a:t>14</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3-27 month old report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B3B5F05C-1BF0-4579-B82B-03577E4DF90E}" type="slidenum">
              <a:rPr lang="en-US" smtClean="0"/>
              <a:pPr/>
              <a:t>18</a:t>
            </a:fld>
            <a:endParaRPr lang="en-US" smtClean="0"/>
          </a:p>
        </p:txBody>
      </p:sp>
      <p:sp>
        <p:nvSpPr>
          <p:cNvPr id="9216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243C183-562D-4A25-88AF-41BD0BD54C98}" type="slidenum">
              <a:rPr lang="en-US" sz="1200"/>
              <a:pPr algn="r"/>
              <a:t>18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Two-Yr-Old Immunization Report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5D35793A-E137-4281-924E-A4C530FB5F12}" type="slidenum">
              <a:rPr lang="en-US" smtClean="0"/>
              <a:pPr/>
              <a:t>19</a:t>
            </a:fld>
            <a:endParaRPr lang="en-US" smtClean="0"/>
          </a:p>
        </p:txBody>
      </p:sp>
      <p:sp>
        <p:nvSpPr>
          <p:cNvPr id="9421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97EB188-DF68-4DE6-88D7-63629C9F1425}" type="slidenum">
              <a:rPr lang="en-US" sz="1200"/>
              <a:pPr algn="r"/>
              <a:t>19</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Two-Yr-Old Immunization Report CONT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pic>
        <p:nvPicPr>
          <p:cNvPr id="1026" name="Picture 2" descr="image Native American people" title="photo Native American peop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949C6-F309-40AB-A418-CCE016897C2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949C6-F309-40AB-A418-CCE016897C2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949C6-F309-40AB-A418-CCE016897C2A}"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949C6-F309-40AB-A418-CCE016897C2A}"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949C6-F309-40AB-A418-CCE016897C2A}"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949C6-F309-40AB-A418-CCE016897C2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949C6-F309-40AB-A418-CCE016897C2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949C6-F309-40AB-A418-CCE016897C2A}" type="datetimeFigureOut">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DBFA0-2BC0-4DDD-AC61-D622185B28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Word_97_-_2003_Document1.doc"/><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Microsoft_Word_97_-_2003_Document2.doc"/></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ihs.gov/epi" TargetMode="External"/><Relationship Id="rId2" Type="http://schemas.openxmlformats.org/officeDocument/2006/relationships/hyperlink" Target="http://www.ihs.gov/RPMS/index.cfm?module=home&amp;option=documents" TargetMode="External"/><Relationship Id="rId1" Type="http://schemas.openxmlformats.org/officeDocument/2006/relationships/slideLayout" Target="../slideLayouts/slideLayout2.xml"/><Relationship Id="rId5" Type="http://schemas.openxmlformats.org/officeDocument/2006/relationships/hyperlink" Target="http://www.immunize.org/" TargetMode="External"/><Relationship Id="rId4" Type="http://schemas.openxmlformats.org/officeDocument/2006/relationships/hyperlink" Target="http://www.cdc.gov/vaccin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RPMS Immunization Package Training - Reports</a:t>
            </a:r>
            <a:endParaRPr lang="en-US" dirty="0"/>
          </a:p>
        </p:txBody>
      </p:sp>
      <p:sp>
        <p:nvSpPr>
          <p:cNvPr id="3" name="Subtitle 2"/>
          <p:cNvSpPr>
            <a:spLocks noGrp="1"/>
          </p:cNvSpPr>
          <p:nvPr>
            <p:ph type="subTitle" idx="1"/>
          </p:nvPr>
        </p:nvSpPr>
        <p:spPr/>
        <p:txBody>
          <a:bodyPr/>
          <a:lstStyle/>
          <a:p>
            <a:r>
              <a:rPr lang="en-US" dirty="0" smtClean="0"/>
              <a:t>Version 8.5*4</a:t>
            </a:r>
          </a:p>
          <a:p>
            <a:r>
              <a:rPr lang="en-US" dirty="0" smtClean="0"/>
              <a:t>Amy Groom, MPH</a:t>
            </a:r>
          </a:p>
          <a:p>
            <a:r>
              <a:rPr lang="en-US" dirty="0" smtClean="0"/>
              <a:t>IHS Immunization Program Manager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19200"/>
            <a:ext cx="8229600" cy="1143000"/>
          </a:xfrm>
        </p:spPr>
        <p:txBody>
          <a:bodyPr/>
          <a:lstStyle/>
          <a:p>
            <a:r>
              <a:rPr lang="en-US" dirty="0" smtClean="0">
                <a:solidFill>
                  <a:schemeClr val="bg1"/>
                </a:solidFill>
              </a:rPr>
              <a:t>3-27</a:t>
            </a:r>
            <a:r>
              <a:rPr lang="en-US" baseline="0" dirty="0" smtClean="0">
                <a:solidFill>
                  <a:schemeClr val="bg1"/>
                </a:solidFill>
              </a:rPr>
              <a:t> Month Immunization  Report</a:t>
            </a:r>
            <a:endParaRPr lang="en-US" dirty="0">
              <a:solidFill>
                <a:schemeClr val="bg1"/>
              </a:solidFill>
            </a:endParaRPr>
          </a:p>
        </p:txBody>
      </p:sp>
      <p:pic>
        <p:nvPicPr>
          <p:cNvPr id="24578" name="Picture 2" descr="Image of Printscreen" title="3-27 month Immunization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80772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584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Varicella &amp; </a:t>
            </a:r>
            <a:r>
              <a:rPr lang="en-US" dirty="0" err="1" smtClean="0"/>
              <a:t>Pneumo</a:t>
            </a:r>
            <a:endParaRPr lang="en-US" dirty="0"/>
          </a:p>
        </p:txBody>
      </p:sp>
      <p:sp>
        <p:nvSpPr>
          <p:cNvPr id="3" name="Content Placeholder 2"/>
          <p:cNvSpPr>
            <a:spLocks noGrp="1"/>
          </p:cNvSpPr>
          <p:nvPr>
            <p:ph idx="1"/>
          </p:nvPr>
        </p:nvSpPr>
        <p:spPr/>
        <p:txBody>
          <a:bodyPr/>
          <a:lstStyle/>
          <a:p>
            <a:r>
              <a:rPr lang="en-US" dirty="0" smtClean="0"/>
              <a:t>Default is YES</a:t>
            </a:r>
          </a:p>
          <a:p>
            <a:r>
              <a:rPr lang="en-US" dirty="0" smtClean="0"/>
              <a:t>Means Varicella and Pneumococcal are included in the Minimum Needs</a:t>
            </a:r>
          </a:p>
          <a:p>
            <a:pPr lvl="1"/>
            <a:r>
              <a:rPr lang="en-US" dirty="0" smtClean="0"/>
              <a:t>E.g. child must have appropriate # of varicella and PCV to be current </a:t>
            </a:r>
            <a:endParaRPr lang="en-US" dirty="0"/>
          </a:p>
        </p:txBody>
      </p:sp>
    </p:spTree>
    <p:extLst>
      <p:ext uri="{BB962C8B-B14F-4D97-AF65-F5344CB8AC3E}">
        <p14:creationId xmlns:p14="http://schemas.microsoft.com/office/powerpoint/2010/main" val="218341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Varicella &amp; </a:t>
            </a:r>
            <a:r>
              <a:rPr lang="en-US" dirty="0" err="1" smtClean="0"/>
              <a:t>Pneumo</a:t>
            </a:r>
            <a:r>
              <a:rPr lang="en-US" dirty="0" smtClean="0"/>
              <a:t> : Yes</a:t>
            </a:r>
            <a:endParaRPr lang="en-US" dirty="0"/>
          </a:p>
        </p:txBody>
      </p:sp>
      <p:sp>
        <p:nvSpPr>
          <p:cNvPr id="4" name="Rectangle 3" descr="Image of printscreen of 3-27 Month Immunization Report" title="Include Varicella &amp; Pneumo :  Yes"/>
          <p:cNvSpPr/>
          <p:nvPr/>
        </p:nvSpPr>
        <p:spPr>
          <a:xfrm>
            <a:off x="0" y="1219200"/>
            <a:ext cx="9067800" cy="5632311"/>
          </a:xfrm>
          <a:prstGeom prst="rect">
            <a:avLst/>
          </a:prstGeom>
        </p:spPr>
        <p:txBody>
          <a:bodyPr wrap="square">
            <a:spAutoFit/>
          </a:bodyPr>
          <a:lstStyle/>
          <a:p>
            <a:r>
              <a:rPr lang="en-US" dirty="0"/>
              <a:t>CIHA HOSPITAL</a:t>
            </a:r>
          </a:p>
          <a:p>
            <a:r>
              <a:rPr lang="en-US" dirty="0"/>
              <a:t>                     *  3-27 Month Immunization Report  *</a:t>
            </a:r>
          </a:p>
          <a:p>
            <a:r>
              <a:rPr lang="en-US" dirty="0"/>
              <a:t>                           Report Date: 04/02/2013</a:t>
            </a:r>
          </a:p>
          <a:p>
            <a:r>
              <a:rPr lang="en-US" dirty="0"/>
              <a:t>                              End Date: 04/02/2013</a:t>
            </a:r>
          </a:p>
          <a:p>
            <a:endParaRPr lang="en-US" dirty="0"/>
          </a:p>
          <a:p>
            <a:r>
              <a:rPr lang="en-US" dirty="0"/>
              <a:t> Immunization Register Patients (Active)</a:t>
            </a:r>
          </a:p>
          <a:p>
            <a:r>
              <a:rPr lang="en-US" dirty="0"/>
              <a:t>-------------------------------------------------------------------------------</a:t>
            </a:r>
          </a:p>
          <a:p>
            <a:r>
              <a:rPr lang="en-US" dirty="0"/>
              <a:t> Beneficiary Type: INDIAN/ALASKA NATIVE</a:t>
            </a:r>
          </a:p>
          <a:p>
            <a:r>
              <a:rPr lang="en-US" dirty="0"/>
              <a:t>-------------------------------------------------------------------------------</a:t>
            </a:r>
          </a:p>
          <a:p>
            <a:r>
              <a:rPr lang="en-US" dirty="0"/>
              <a:t>         </a:t>
            </a:r>
            <a:r>
              <a:rPr lang="en-US" dirty="0" smtClean="0"/>
              <a:t>	                                           Age </a:t>
            </a:r>
            <a:r>
              <a:rPr lang="en-US" dirty="0"/>
              <a:t>in Months                        </a:t>
            </a:r>
          </a:p>
          <a:p>
            <a:r>
              <a:rPr lang="en-US" dirty="0" smtClean="0"/>
              <a:t>                  |---------------------------------------------------------- ---------------------------	 </a:t>
            </a:r>
          </a:p>
          <a:p>
            <a:r>
              <a:rPr lang="en-US" dirty="0" smtClean="0"/>
              <a:t>	 |    </a:t>
            </a:r>
            <a:r>
              <a:rPr lang="en-US" dirty="0"/>
              <a:t>3-4        </a:t>
            </a:r>
            <a:r>
              <a:rPr lang="en-US" dirty="0" smtClean="0"/>
              <a:t>    5-6              7-15           16-18     	19-23    	 </a:t>
            </a:r>
            <a:r>
              <a:rPr lang="en-US" dirty="0"/>
              <a:t>24-27 |</a:t>
            </a:r>
          </a:p>
          <a:p>
            <a:r>
              <a:rPr lang="en-US" dirty="0"/>
              <a:t>+</a:t>
            </a:r>
          </a:p>
          <a:p>
            <a:r>
              <a:rPr lang="en-US" dirty="0"/>
              <a:t> </a:t>
            </a:r>
            <a:r>
              <a:rPr lang="en-US" dirty="0" smtClean="0"/>
              <a:t>Minimum|    </a:t>
            </a:r>
            <a:r>
              <a:rPr lang="en-US" dirty="0"/>
              <a:t>1-DTaP    2-DTaP   </a:t>
            </a:r>
            <a:r>
              <a:rPr lang="en-US" dirty="0" smtClean="0"/>
              <a:t>      3-DTaP       </a:t>
            </a:r>
            <a:r>
              <a:rPr lang="en-US" dirty="0" err="1" smtClean="0"/>
              <a:t>3-DTaP</a:t>
            </a:r>
            <a:r>
              <a:rPr lang="en-US" dirty="0" smtClean="0"/>
              <a:t>           4-DTaP      </a:t>
            </a:r>
            <a:r>
              <a:rPr lang="en-US" dirty="0" err="1"/>
              <a:t>4-DTaP</a:t>
            </a:r>
            <a:r>
              <a:rPr lang="en-US" dirty="0"/>
              <a:t>|</a:t>
            </a:r>
          </a:p>
          <a:p>
            <a:r>
              <a:rPr lang="en-US" dirty="0"/>
              <a:t> Needs    </a:t>
            </a:r>
            <a:r>
              <a:rPr lang="en-US" dirty="0" smtClean="0"/>
              <a:t>  |    1-POLIO   2-POLIO      </a:t>
            </a:r>
            <a:r>
              <a:rPr lang="en-US" dirty="0" err="1" smtClean="0"/>
              <a:t>2-POLIO</a:t>
            </a:r>
            <a:r>
              <a:rPr lang="en-US" dirty="0" smtClean="0"/>
              <a:t>     </a:t>
            </a:r>
            <a:r>
              <a:rPr lang="en-US" dirty="0" err="1" smtClean="0"/>
              <a:t>2-POLIO</a:t>
            </a:r>
            <a:r>
              <a:rPr lang="en-US" dirty="0" smtClean="0"/>
              <a:t>        3-POLIO    3-POLI</a:t>
            </a:r>
            <a:r>
              <a:rPr lang="en-US" dirty="0"/>
              <a:t>|</a:t>
            </a:r>
          </a:p>
          <a:p>
            <a:r>
              <a:rPr lang="en-US" dirty="0"/>
              <a:t>          </a:t>
            </a:r>
            <a:r>
              <a:rPr lang="en-US" dirty="0" smtClean="0"/>
              <a:t>	|    </a:t>
            </a:r>
            <a:r>
              <a:rPr lang="en-US" dirty="0"/>
              <a:t>1-HIB     </a:t>
            </a:r>
            <a:r>
              <a:rPr lang="en-US" dirty="0" smtClean="0"/>
              <a:t>   2-HIB           </a:t>
            </a:r>
            <a:r>
              <a:rPr lang="en-US" dirty="0" err="1" smtClean="0"/>
              <a:t>2-HIB</a:t>
            </a:r>
            <a:r>
              <a:rPr lang="en-US" dirty="0" smtClean="0"/>
              <a:t>          3-HIB             </a:t>
            </a:r>
            <a:r>
              <a:rPr lang="en-US" dirty="0" err="1" smtClean="0"/>
              <a:t>3-HIB</a:t>
            </a:r>
            <a:r>
              <a:rPr lang="en-US" dirty="0" smtClean="0"/>
              <a:t>         </a:t>
            </a:r>
            <a:r>
              <a:rPr lang="en-US" dirty="0" err="1" smtClean="0"/>
              <a:t>3-HIB</a:t>
            </a:r>
            <a:r>
              <a:rPr lang="en-US" dirty="0" smtClean="0"/>
              <a:t> </a:t>
            </a:r>
            <a:r>
              <a:rPr lang="en-US" dirty="0"/>
              <a:t>|</a:t>
            </a:r>
          </a:p>
          <a:p>
            <a:r>
              <a:rPr lang="en-US" dirty="0"/>
              <a:t>          </a:t>
            </a:r>
            <a:r>
              <a:rPr lang="en-US" dirty="0" smtClean="0"/>
              <a:t>	|    </a:t>
            </a:r>
            <a:r>
              <a:rPr lang="en-US" dirty="0"/>
              <a:t>1-HEPB    2-HEPB    </a:t>
            </a:r>
            <a:r>
              <a:rPr lang="en-US" dirty="0" smtClean="0"/>
              <a:t>     </a:t>
            </a:r>
            <a:r>
              <a:rPr lang="en-US" dirty="0" err="1" smtClean="0"/>
              <a:t>2-HEPB</a:t>
            </a:r>
            <a:r>
              <a:rPr lang="en-US" dirty="0" smtClean="0"/>
              <a:t>       </a:t>
            </a:r>
            <a:r>
              <a:rPr lang="en-US" dirty="0" err="1" smtClean="0"/>
              <a:t>2-HEPB</a:t>
            </a:r>
            <a:r>
              <a:rPr lang="en-US" dirty="0" smtClean="0"/>
              <a:t>         3-HEPB     </a:t>
            </a:r>
            <a:r>
              <a:rPr lang="en-US" dirty="0" err="1" smtClean="0"/>
              <a:t>3-HEPB</a:t>
            </a:r>
            <a:r>
              <a:rPr lang="en-US" dirty="0"/>
              <a:t>|</a:t>
            </a:r>
          </a:p>
          <a:p>
            <a:r>
              <a:rPr lang="en-US" dirty="0"/>
              <a:t>          </a:t>
            </a:r>
            <a:r>
              <a:rPr lang="en-US" dirty="0" smtClean="0"/>
              <a:t>	|    </a:t>
            </a:r>
            <a:r>
              <a:rPr lang="en-US" dirty="0"/>
              <a:t>1-PCV     </a:t>
            </a:r>
            <a:r>
              <a:rPr lang="en-US" dirty="0" smtClean="0"/>
              <a:t>  2-PCV           3-PCV         4-PCV            </a:t>
            </a:r>
            <a:r>
              <a:rPr lang="en-US" dirty="0" err="1" smtClean="0"/>
              <a:t>4-PCV</a:t>
            </a:r>
            <a:r>
              <a:rPr lang="en-US" dirty="0" smtClean="0"/>
              <a:t>        </a:t>
            </a:r>
            <a:r>
              <a:rPr lang="en-US" dirty="0" err="1" smtClean="0"/>
              <a:t>4-PCV</a:t>
            </a:r>
            <a:r>
              <a:rPr lang="en-US" dirty="0" smtClean="0"/>
              <a:t> </a:t>
            </a:r>
            <a:r>
              <a:rPr lang="en-US" dirty="0"/>
              <a:t>|</a:t>
            </a:r>
          </a:p>
          <a:p>
            <a:r>
              <a:rPr lang="en-US" dirty="0"/>
              <a:t>          |                                </a:t>
            </a:r>
            <a:r>
              <a:rPr lang="en-US" dirty="0" smtClean="0"/>
              <a:t>		            1-MMR         </a:t>
            </a:r>
            <a:r>
              <a:rPr lang="en-US" dirty="0" err="1" smtClean="0"/>
              <a:t>1-MMR</a:t>
            </a:r>
            <a:r>
              <a:rPr lang="en-US" dirty="0" smtClean="0"/>
              <a:t>     </a:t>
            </a:r>
            <a:r>
              <a:rPr lang="en-US" dirty="0" err="1" smtClean="0"/>
              <a:t>1-MMR</a:t>
            </a:r>
            <a:r>
              <a:rPr lang="en-US" dirty="0" smtClean="0"/>
              <a:t> |</a:t>
            </a:r>
          </a:p>
          <a:p>
            <a:r>
              <a:rPr lang="en-US" dirty="0"/>
              <a:t>	</a:t>
            </a:r>
            <a:r>
              <a:rPr lang="en-US" dirty="0" smtClean="0"/>
              <a:t>			             1-VAR	1-VAR	1-VAR</a:t>
            </a:r>
            <a:endParaRPr lang="en-US" dirty="0"/>
          </a:p>
        </p:txBody>
      </p:sp>
      <p:sp>
        <p:nvSpPr>
          <p:cNvPr id="5" name="Oval 4"/>
          <p:cNvSpPr/>
          <p:nvPr/>
        </p:nvSpPr>
        <p:spPr>
          <a:xfrm>
            <a:off x="4114800" y="6477000"/>
            <a:ext cx="3352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90600" y="5897880"/>
            <a:ext cx="65913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966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Varicella &amp; </a:t>
            </a:r>
            <a:r>
              <a:rPr lang="en-US" dirty="0" err="1" smtClean="0"/>
              <a:t>Pneumo</a:t>
            </a:r>
            <a:r>
              <a:rPr lang="en-US" dirty="0" smtClean="0"/>
              <a:t>: No</a:t>
            </a:r>
            <a:endParaRPr lang="en-US" dirty="0"/>
          </a:p>
        </p:txBody>
      </p:sp>
      <p:sp>
        <p:nvSpPr>
          <p:cNvPr id="4" name="Rectangle 3" descr="Image of printscreen of 3-27 Month Immunization Report" title="Include Varicella &amp; Pneumo:  No"/>
          <p:cNvSpPr/>
          <p:nvPr/>
        </p:nvSpPr>
        <p:spPr>
          <a:xfrm>
            <a:off x="0" y="1219200"/>
            <a:ext cx="9067800" cy="5355312"/>
          </a:xfrm>
          <a:prstGeom prst="rect">
            <a:avLst/>
          </a:prstGeom>
        </p:spPr>
        <p:txBody>
          <a:bodyPr wrap="square">
            <a:spAutoFit/>
          </a:bodyPr>
          <a:lstStyle/>
          <a:p>
            <a:r>
              <a:rPr lang="en-US" dirty="0"/>
              <a:t>CIHA HOSPITAL</a:t>
            </a:r>
          </a:p>
          <a:p>
            <a:r>
              <a:rPr lang="en-US" dirty="0"/>
              <a:t>                     *  3-27 Month Immunization Report  *</a:t>
            </a:r>
          </a:p>
          <a:p>
            <a:r>
              <a:rPr lang="en-US" dirty="0"/>
              <a:t>                           Report Date: 04/02/2013</a:t>
            </a:r>
          </a:p>
          <a:p>
            <a:r>
              <a:rPr lang="en-US" dirty="0"/>
              <a:t>                              End Date: 04/02/2013</a:t>
            </a:r>
          </a:p>
          <a:p>
            <a:endParaRPr lang="en-US" dirty="0"/>
          </a:p>
          <a:p>
            <a:r>
              <a:rPr lang="en-US" dirty="0"/>
              <a:t> Immunization Register Patients (Active)</a:t>
            </a:r>
          </a:p>
          <a:p>
            <a:r>
              <a:rPr lang="en-US" dirty="0"/>
              <a:t>-------------------------------------------------------------------------------</a:t>
            </a:r>
          </a:p>
          <a:p>
            <a:r>
              <a:rPr lang="en-US" dirty="0"/>
              <a:t> Beneficiary Type: INDIAN/ALASKA NATIVE</a:t>
            </a:r>
          </a:p>
          <a:p>
            <a:r>
              <a:rPr lang="en-US" dirty="0"/>
              <a:t>-------------------------------------------------------------------------------</a:t>
            </a:r>
          </a:p>
          <a:p>
            <a:r>
              <a:rPr lang="en-US" dirty="0"/>
              <a:t>         </a:t>
            </a:r>
            <a:r>
              <a:rPr lang="en-US" dirty="0" smtClean="0"/>
              <a:t>	                                           Age </a:t>
            </a:r>
            <a:r>
              <a:rPr lang="en-US" dirty="0"/>
              <a:t>in Months                        </a:t>
            </a:r>
          </a:p>
          <a:p>
            <a:r>
              <a:rPr lang="en-US" dirty="0" smtClean="0"/>
              <a:t>                  |---------------------------------------------------------- ---------------------------	 </a:t>
            </a:r>
          </a:p>
          <a:p>
            <a:r>
              <a:rPr lang="en-US" dirty="0" smtClean="0"/>
              <a:t>	 |    </a:t>
            </a:r>
            <a:r>
              <a:rPr lang="en-US" dirty="0"/>
              <a:t>3-4        </a:t>
            </a:r>
            <a:r>
              <a:rPr lang="en-US" dirty="0" smtClean="0"/>
              <a:t>    5-6              7-15           16-18     	19-23    	 </a:t>
            </a:r>
            <a:r>
              <a:rPr lang="en-US" dirty="0"/>
              <a:t>24-27 |</a:t>
            </a:r>
          </a:p>
          <a:p>
            <a:r>
              <a:rPr lang="en-US" dirty="0"/>
              <a:t>+</a:t>
            </a:r>
          </a:p>
          <a:p>
            <a:r>
              <a:rPr lang="en-US" dirty="0"/>
              <a:t> </a:t>
            </a:r>
            <a:r>
              <a:rPr lang="en-US" dirty="0" smtClean="0"/>
              <a:t>Minimum|    </a:t>
            </a:r>
            <a:r>
              <a:rPr lang="en-US" dirty="0"/>
              <a:t>1-DTaP    2-DTaP   </a:t>
            </a:r>
            <a:r>
              <a:rPr lang="en-US" dirty="0" smtClean="0"/>
              <a:t>      3-DTaP       </a:t>
            </a:r>
            <a:r>
              <a:rPr lang="en-US" dirty="0" err="1" smtClean="0"/>
              <a:t>3-DTaP</a:t>
            </a:r>
            <a:r>
              <a:rPr lang="en-US" dirty="0" smtClean="0"/>
              <a:t>           4-DTaP      </a:t>
            </a:r>
            <a:r>
              <a:rPr lang="en-US" dirty="0" err="1"/>
              <a:t>4-DTaP</a:t>
            </a:r>
            <a:r>
              <a:rPr lang="en-US" dirty="0"/>
              <a:t>|</a:t>
            </a:r>
          </a:p>
          <a:p>
            <a:r>
              <a:rPr lang="en-US" dirty="0"/>
              <a:t> Needs    </a:t>
            </a:r>
            <a:r>
              <a:rPr lang="en-US" dirty="0" smtClean="0"/>
              <a:t>  |    1-POLIO   2-POLIO      </a:t>
            </a:r>
            <a:r>
              <a:rPr lang="en-US" dirty="0" err="1" smtClean="0"/>
              <a:t>2-POLIO</a:t>
            </a:r>
            <a:r>
              <a:rPr lang="en-US" dirty="0" smtClean="0"/>
              <a:t>     </a:t>
            </a:r>
            <a:r>
              <a:rPr lang="en-US" dirty="0" err="1" smtClean="0"/>
              <a:t>2-POLIO</a:t>
            </a:r>
            <a:r>
              <a:rPr lang="en-US" dirty="0" smtClean="0"/>
              <a:t>        3-POLIO    3-POLI</a:t>
            </a:r>
            <a:r>
              <a:rPr lang="en-US" dirty="0"/>
              <a:t>|</a:t>
            </a:r>
          </a:p>
          <a:p>
            <a:r>
              <a:rPr lang="en-US" dirty="0"/>
              <a:t>          </a:t>
            </a:r>
            <a:r>
              <a:rPr lang="en-US" dirty="0" smtClean="0"/>
              <a:t>	|    </a:t>
            </a:r>
            <a:r>
              <a:rPr lang="en-US" dirty="0"/>
              <a:t>1-HIB     </a:t>
            </a:r>
            <a:r>
              <a:rPr lang="en-US" dirty="0" smtClean="0"/>
              <a:t>   2-HIB           </a:t>
            </a:r>
            <a:r>
              <a:rPr lang="en-US" dirty="0" err="1" smtClean="0"/>
              <a:t>2-HIB</a:t>
            </a:r>
            <a:r>
              <a:rPr lang="en-US" dirty="0" smtClean="0"/>
              <a:t>          3-HIB             </a:t>
            </a:r>
            <a:r>
              <a:rPr lang="en-US" dirty="0" err="1" smtClean="0"/>
              <a:t>3-HIB</a:t>
            </a:r>
            <a:r>
              <a:rPr lang="en-US" dirty="0" smtClean="0"/>
              <a:t>         </a:t>
            </a:r>
            <a:r>
              <a:rPr lang="en-US" dirty="0" err="1" smtClean="0"/>
              <a:t>3-HIB</a:t>
            </a:r>
            <a:r>
              <a:rPr lang="en-US" dirty="0" smtClean="0"/>
              <a:t> </a:t>
            </a:r>
            <a:r>
              <a:rPr lang="en-US" dirty="0"/>
              <a:t>|</a:t>
            </a:r>
          </a:p>
          <a:p>
            <a:r>
              <a:rPr lang="en-US" dirty="0"/>
              <a:t>          </a:t>
            </a:r>
            <a:r>
              <a:rPr lang="en-US" dirty="0" smtClean="0"/>
              <a:t>	|    </a:t>
            </a:r>
            <a:r>
              <a:rPr lang="en-US" dirty="0"/>
              <a:t>1-HEPB    2-HEPB    </a:t>
            </a:r>
            <a:r>
              <a:rPr lang="en-US" dirty="0" smtClean="0"/>
              <a:t>     </a:t>
            </a:r>
            <a:r>
              <a:rPr lang="en-US" dirty="0" err="1" smtClean="0"/>
              <a:t>2-HEPB</a:t>
            </a:r>
            <a:r>
              <a:rPr lang="en-US" dirty="0" smtClean="0"/>
              <a:t>       </a:t>
            </a:r>
            <a:r>
              <a:rPr lang="en-US" dirty="0" err="1" smtClean="0"/>
              <a:t>2-HEPB</a:t>
            </a:r>
            <a:r>
              <a:rPr lang="en-US" dirty="0" smtClean="0"/>
              <a:t>         3-HEPB     </a:t>
            </a:r>
            <a:r>
              <a:rPr lang="en-US" dirty="0" err="1" smtClean="0"/>
              <a:t>3-HEPB</a:t>
            </a:r>
            <a:r>
              <a:rPr lang="en-US" dirty="0"/>
              <a:t>|</a:t>
            </a:r>
          </a:p>
          <a:p>
            <a:r>
              <a:rPr lang="en-US" dirty="0"/>
              <a:t>          </a:t>
            </a:r>
            <a:r>
              <a:rPr lang="en-US" dirty="0" smtClean="0"/>
              <a:t>	| |                                </a:t>
            </a:r>
            <a:r>
              <a:rPr lang="en-US" dirty="0"/>
              <a:t>	 </a:t>
            </a:r>
            <a:r>
              <a:rPr lang="en-US" dirty="0" smtClean="0"/>
              <a:t>           1-MMR         </a:t>
            </a:r>
            <a:r>
              <a:rPr lang="en-US" dirty="0" err="1" smtClean="0"/>
              <a:t>1-MMR</a:t>
            </a:r>
            <a:r>
              <a:rPr lang="en-US" dirty="0" smtClean="0"/>
              <a:t>     </a:t>
            </a:r>
            <a:r>
              <a:rPr lang="en-US" dirty="0" err="1" smtClean="0"/>
              <a:t>1-MMR</a:t>
            </a:r>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112013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3357563" y="0"/>
            <a:ext cx="2522537" cy="304800"/>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Verdana" pitchFamily="34" charset="0"/>
              </a:rPr>
              <a:t>3-27 month old report</a:t>
            </a:r>
          </a:p>
        </p:txBody>
      </p:sp>
      <p:sp>
        <p:nvSpPr>
          <p:cNvPr id="89092" name="Text Box 4"/>
          <p:cNvSpPr txBox="1">
            <a:spLocks noChangeArrowheads="1"/>
          </p:cNvSpPr>
          <p:nvPr/>
        </p:nvSpPr>
        <p:spPr bwMode="auto">
          <a:xfrm>
            <a:off x="7607300" y="317500"/>
            <a:ext cx="1214438" cy="244475"/>
          </a:xfrm>
          <a:prstGeom prst="rect">
            <a:avLst/>
          </a:prstGeom>
          <a:noFill/>
          <a:ln w="9525">
            <a:noFill/>
            <a:miter lim="800000"/>
            <a:headEnd/>
            <a:tailEnd/>
          </a:ln>
        </p:spPr>
        <p:txBody>
          <a:bodyPr>
            <a:spAutoFit/>
          </a:bodyPr>
          <a:lstStyle/>
          <a:p>
            <a:pPr algn="ctr" eaLnBrk="0" hangingPunct="0">
              <a:spcBef>
                <a:spcPct val="50000"/>
              </a:spcBef>
            </a:pPr>
            <a:r>
              <a:rPr lang="en-US" sz="1000">
                <a:latin typeface="Verdana" pitchFamily="34" charset="0"/>
                <a:hlinkClick r:id="rId4" action="ppaction://hlinksldjump"/>
              </a:rPr>
              <a:t>*</a:t>
            </a:r>
            <a:endParaRPr lang="en-US" sz="1000">
              <a:latin typeface="Verdana" pitchFamily="34" charset="0"/>
            </a:endParaRPr>
          </a:p>
        </p:txBody>
      </p:sp>
      <p:sp>
        <p:nvSpPr>
          <p:cNvPr id="2" name="Title 1"/>
          <p:cNvSpPr>
            <a:spLocks noGrp="1"/>
          </p:cNvSpPr>
          <p:nvPr>
            <p:ph type="title" idx="4294967295"/>
          </p:nvPr>
        </p:nvSpPr>
        <p:spPr/>
        <p:txBody>
          <a:bodyPr/>
          <a:lstStyle/>
          <a:p>
            <a:r>
              <a:rPr lang="en-US" dirty="0" smtClean="0">
                <a:solidFill>
                  <a:schemeClr val="bg1"/>
                </a:solidFill>
              </a:rPr>
              <a:t>3-27 month</a:t>
            </a:r>
            <a:r>
              <a:rPr lang="en-US" baseline="0" dirty="0" smtClean="0">
                <a:solidFill>
                  <a:schemeClr val="bg1"/>
                </a:solidFill>
              </a:rPr>
              <a:t> old report</a:t>
            </a:r>
            <a:endParaRPr lang="en-US" dirty="0">
              <a:solidFill>
                <a:schemeClr val="bg1"/>
              </a:solidFill>
            </a:endParaRPr>
          </a:p>
        </p:txBody>
      </p:sp>
      <p:graphicFrame>
        <p:nvGraphicFramePr>
          <p:cNvPr id="89090" name="Object 2" descr="Image: Sample of 3-27 month old Quarterly report, Facility: Inspecified Medical Center" title="3-27 month old report"/>
          <p:cNvGraphicFramePr>
            <a:graphicFrameLocks noChangeAspect="1"/>
          </p:cNvGraphicFramePr>
          <p:nvPr>
            <p:extLst>
              <p:ext uri="{D42A27DB-BD31-4B8C-83A1-F6EECF244321}">
                <p14:modId xmlns:p14="http://schemas.microsoft.com/office/powerpoint/2010/main" val="1382161766"/>
              </p:ext>
            </p:extLst>
          </p:nvPr>
        </p:nvGraphicFramePr>
        <p:xfrm>
          <a:off x="2143125" y="317500"/>
          <a:ext cx="5008563" cy="6678613"/>
        </p:xfrm>
        <a:graphic>
          <a:graphicData uri="http://schemas.openxmlformats.org/presentationml/2006/ole">
            <mc:AlternateContent xmlns:mc="http://schemas.openxmlformats.org/markup-compatibility/2006">
              <mc:Choice xmlns:v="urn:schemas-microsoft-com:vml" Requires="v">
                <p:oleObj spid="_x0000_s17455" name="Document" r:id="rId5" imgW="5491445" imgH="8541774" progId="Word.Document.8">
                  <p:embed/>
                </p:oleObj>
              </mc:Choice>
              <mc:Fallback>
                <p:oleObj name="Document" r:id="rId5" imgW="5491445" imgH="854177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317500"/>
                        <a:ext cx="5008563"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698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3-27 Month Old Report</a:t>
            </a:r>
            <a:endParaRPr lang="en-US" dirty="0"/>
          </a:p>
        </p:txBody>
      </p:sp>
      <p:sp>
        <p:nvSpPr>
          <p:cNvPr id="3" name="Content Placeholder 2"/>
          <p:cNvSpPr>
            <a:spLocks noGrp="1"/>
          </p:cNvSpPr>
          <p:nvPr>
            <p:ph idx="1"/>
          </p:nvPr>
        </p:nvSpPr>
        <p:spPr/>
        <p:txBody>
          <a:bodyPr/>
          <a:lstStyle/>
          <a:p>
            <a:pPr lvl="1">
              <a:buFont typeface="Wingdings" pitchFamily="2" charset="2"/>
              <a:buChar char="§"/>
            </a:pPr>
            <a:r>
              <a:rPr lang="en-US" dirty="0" smtClean="0"/>
              <a:t>Logic </a:t>
            </a:r>
            <a:r>
              <a:rPr lang="en-US" dirty="0"/>
              <a:t>accounts for different </a:t>
            </a:r>
            <a:r>
              <a:rPr lang="en-US" dirty="0" err="1" smtClean="0"/>
              <a:t>Hib</a:t>
            </a:r>
            <a:r>
              <a:rPr lang="en-US" dirty="0" smtClean="0"/>
              <a:t> </a:t>
            </a:r>
            <a:r>
              <a:rPr lang="en-US" dirty="0"/>
              <a:t>formulations and different dose numbers needed when calculating CURRENT </a:t>
            </a:r>
            <a:r>
              <a:rPr lang="en-US" dirty="0" smtClean="0"/>
              <a:t>status</a:t>
            </a:r>
          </a:p>
          <a:p>
            <a:pPr lvl="1">
              <a:buFont typeface="Wingdings" pitchFamily="2" charset="2"/>
              <a:buChar char="§"/>
            </a:pPr>
            <a:r>
              <a:rPr lang="en-US" dirty="0" smtClean="0"/>
              <a:t>For </a:t>
            </a:r>
            <a:r>
              <a:rPr lang="en-US" dirty="0" err="1"/>
              <a:t>Hib</a:t>
            </a:r>
            <a:r>
              <a:rPr lang="en-US" dirty="0"/>
              <a:t> and PCV – children up to date per catch up schedule counted as </a:t>
            </a:r>
            <a:r>
              <a:rPr lang="en-US" dirty="0" smtClean="0"/>
              <a:t>CURRENT</a:t>
            </a:r>
            <a:endParaRPr lang="en-US" dirty="0"/>
          </a:p>
        </p:txBody>
      </p:sp>
    </p:spTree>
    <p:extLst>
      <p:ext uri="{BB962C8B-B14F-4D97-AF65-F5344CB8AC3E}">
        <p14:creationId xmlns:p14="http://schemas.microsoft.com/office/powerpoint/2010/main" val="54826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3-27 Month Old Report</a:t>
            </a:r>
            <a:endParaRPr lang="en-US" dirty="0"/>
          </a:p>
        </p:txBody>
      </p:sp>
      <p:sp>
        <p:nvSpPr>
          <p:cNvPr id="3" name="Content Placeholder 2"/>
          <p:cNvSpPr>
            <a:spLocks noGrp="1"/>
          </p:cNvSpPr>
          <p:nvPr>
            <p:ph idx="1"/>
          </p:nvPr>
        </p:nvSpPr>
        <p:spPr/>
        <p:txBody>
          <a:bodyPr/>
          <a:lstStyle/>
          <a:p>
            <a:r>
              <a:rPr lang="en-US" dirty="0" smtClean="0"/>
              <a:t>Catch up schedule, vaccine brand included</a:t>
            </a:r>
            <a:endParaRPr lang="en-US" dirty="0"/>
          </a:p>
        </p:txBody>
      </p:sp>
      <p:graphicFrame>
        <p:nvGraphicFramePr>
          <p:cNvPr id="4" name="Table 3" descr="Image of catch up schedule" title="3-27 Month Old Report"/>
          <p:cNvGraphicFramePr>
            <a:graphicFrameLocks noGrp="1"/>
          </p:cNvGraphicFramePr>
          <p:nvPr>
            <p:extLst>
              <p:ext uri="{D42A27DB-BD31-4B8C-83A1-F6EECF244321}">
                <p14:modId xmlns:p14="http://schemas.microsoft.com/office/powerpoint/2010/main" val="3085615194"/>
              </p:ext>
            </p:extLst>
          </p:nvPr>
        </p:nvGraphicFramePr>
        <p:xfrm>
          <a:off x="762000" y="2209800"/>
          <a:ext cx="6934199" cy="3050531"/>
        </p:xfrm>
        <a:graphic>
          <a:graphicData uri="http://schemas.openxmlformats.org/drawingml/2006/table">
            <a:tbl>
              <a:tblPr firstRow="1" firstCol="1" bandRow="1">
                <a:tableStyleId>{5C22544A-7EE6-4342-B048-85BDC9FD1C3A}</a:tableStyleId>
              </a:tblPr>
              <a:tblGrid>
                <a:gridCol w="1181369"/>
                <a:gridCol w="869838"/>
                <a:gridCol w="945095"/>
                <a:gridCol w="1102611"/>
                <a:gridCol w="1338885"/>
                <a:gridCol w="1496401"/>
              </a:tblGrid>
              <a:tr h="194140">
                <a:tc>
                  <a:txBody>
                    <a:bodyPr/>
                    <a:lstStyle/>
                    <a:p>
                      <a:pPr marL="0" marR="0">
                        <a:spcBef>
                          <a:spcPts val="100"/>
                        </a:spcBef>
                        <a:spcAft>
                          <a:spcPts val="0"/>
                        </a:spcAft>
                      </a:pPr>
                      <a:r>
                        <a:rPr lang="en-US" sz="1100" dirty="0">
                          <a:effectLst/>
                        </a:rPr>
                        <a:t>Vaccine</a:t>
                      </a:r>
                      <a:endParaRPr lang="en-US" sz="1100" b="1"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3-4mo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5-6mo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7-15mo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16-18mo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100"/>
                        </a:spcAft>
                      </a:pPr>
                      <a:r>
                        <a:rPr lang="en-US" sz="1100">
                          <a:effectLst/>
                        </a:rPr>
                        <a:t>19-23mo</a:t>
                      </a:r>
                      <a:endParaRPr lang="en-US" sz="1100" b="1">
                        <a:effectLst/>
                        <a:latin typeface="Arial"/>
                        <a:ea typeface="Times New Roman"/>
                        <a:cs typeface="Times New Roman"/>
                      </a:endParaRPr>
                    </a:p>
                  </a:txBody>
                  <a:tcPr marL="68580" marR="68580" marT="0" marB="0"/>
                </a:tc>
              </a:tr>
              <a:tr h="679673">
                <a:tc>
                  <a:txBody>
                    <a:bodyPr/>
                    <a:lstStyle/>
                    <a:p>
                      <a:pPr marL="0" marR="0">
                        <a:spcBef>
                          <a:spcPts val="0"/>
                        </a:spcBef>
                        <a:spcAft>
                          <a:spcPts val="200"/>
                        </a:spcAft>
                        <a:tabLst>
                          <a:tab pos="182880" algn="l"/>
                          <a:tab pos="365760" algn="l"/>
                          <a:tab pos="548640" algn="l"/>
                          <a:tab pos="731520" algn="l"/>
                          <a:tab pos="914400" algn="l"/>
                        </a:tabLst>
                      </a:pPr>
                      <a:r>
                        <a:rPr lang="en-US" sz="1000">
                          <a:effectLst/>
                        </a:rPr>
                        <a:t>Hib</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r>
              <a:tr h="588302">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Pedvax</a:t>
                      </a:r>
                    </a:p>
                    <a:p>
                      <a:pPr marL="0" marR="0">
                        <a:spcBef>
                          <a:spcPts val="0"/>
                        </a:spcBef>
                        <a:spcAft>
                          <a:spcPts val="200"/>
                        </a:spcAft>
                        <a:tabLst>
                          <a:tab pos="182880" algn="l"/>
                          <a:tab pos="365760" algn="l"/>
                          <a:tab pos="548640" algn="l"/>
                          <a:tab pos="731520" algn="l"/>
                          <a:tab pos="914400" algn="l"/>
                        </a:tabLst>
                      </a:pPr>
                      <a:r>
                        <a:rPr lang="en-US" sz="1000">
                          <a:effectLst/>
                        </a:rPr>
                        <a:t>(all doses &lt;12mo)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3 or</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 </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15 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3 or</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 </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15 mo.</a:t>
                      </a:r>
                      <a:endParaRPr lang="en-US" sz="1000">
                        <a:effectLst/>
                        <a:latin typeface="Arial"/>
                        <a:ea typeface="Times New Roman"/>
                        <a:cs typeface="Times New Roman"/>
                      </a:endParaRPr>
                    </a:p>
                  </a:txBody>
                  <a:tcPr marL="68580" marR="68580" marT="0" marB="0"/>
                </a:tc>
              </a:tr>
              <a:tr h="794208">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ActHIB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3 or</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7 mo.</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4 or </a:t>
                      </a:r>
                    </a:p>
                    <a:p>
                      <a:pPr marL="0" marR="0">
                        <a:spcBef>
                          <a:spcPts val="0"/>
                        </a:spcBef>
                        <a:spcAft>
                          <a:spcPts val="200"/>
                        </a:spcAft>
                        <a:tabLst>
                          <a:tab pos="182880" algn="l"/>
                          <a:tab pos="365760" algn="l"/>
                          <a:tab pos="548640" algn="l"/>
                          <a:tab pos="731520" algn="l"/>
                          <a:tab pos="914400" algn="l"/>
                        </a:tabLst>
                      </a:pPr>
                      <a:r>
                        <a:rPr lang="en-US" sz="1000" dirty="0">
                          <a:effectLst/>
                        </a:rPr>
                        <a:t>3 </a:t>
                      </a:r>
                      <a:r>
                        <a:rPr lang="en-US" sz="1000" u="sng" dirty="0">
                          <a:effectLst/>
                        </a:rPr>
                        <a:t>&gt;</a:t>
                      </a:r>
                      <a:r>
                        <a:rPr lang="en-US" sz="1000" dirty="0">
                          <a:effectLst/>
                        </a:rPr>
                        <a:t> 7 mo.</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12 mo.</a:t>
                      </a:r>
                    </a:p>
                    <a:p>
                      <a:pPr marL="0" marR="0">
                        <a:spcBef>
                          <a:spcPts val="0"/>
                        </a:spcBef>
                        <a:spcAft>
                          <a:spcPts val="200"/>
                        </a:spcAft>
                        <a:tabLst>
                          <a:tab pos="182880" algn="l"/>
                          <a:tab pos="365760" algn="l"/>
                          <a:tab pos="548640" algn="l"/>
                          <a:tab pos="731520" algn="l"/>
                          <a:tab pos="914400" algn="l"/>
                        </a:tabLst>
                      </a:pPr>
                      <a:r>
                        <a:rPr lang="en-US" sz="1000" dirty="0">
                          <a:effectLst/>
                        </a:rPr>
                        <a:t>1 </a:t>
                      </a:r>
                      <a:r>
                        <a:rPr lang="en-US" sz="1000" u="sng" dirty="0">
                          <a:effectLst/>
                        </a:rPr>
                        <a:t>&gt;</a:t>
                      </a:r>
                      <a:r>
                        <a:rPr lang="en-US" sz="1000" dirty="0">
                          <a:effectLst/>
                        </a:rPr>
                        <a:t> 15 mo.</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4 or </a:t>
                      </a:r>
                    </a:p>
                    <a:p>
                      <a:pPr marL="0" marR="0">
                        <a:spcBef>
                          <a:spcPts val="0"/>
                        </a:spcBef>
                        <a:spcAft>
                          <a:spcPts val="200"/>
                        </a:spcAft>
                        <a:tabLst>
                          <a:tab pos="182880" algn="l"/>
                          <a:tab pos="365760" algn="l"/>
                          <a:tab pos="548640" algn="l"/>
                          <a:tab pos="731520" algn="l"/>
                          <a:tab pos="914400" algn="l"/>
                        </a:tabLst>
                      </a:pPr>
                      <a:r>
                        <a:rPr lang="en-US" sz="1000">
                          <a:effectLst/>
                        </a:rPr>
                        <a:t>3 </a:t>
                      </a:r>
                      <a:r>
                        <a:rPr lang="en-US" sz="1000" u="sng">
                          <a:effectLst/>
                        </a:rPr>
                        <a:t>&gt;</a:t>
                      </a:r>
                      <a:r>
                        <a:rPr lang="en-US" sz="1000">
                          <a:effectLst/>
                        </a:rPr>
                        <a:t> 7 mo.</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15 mo.</a:t>
                      </a:r>
                      <a:endParaRPr lang="en-US" sz="1000">
                        <a:effectLst/>
                        <a:latin typeface="Arial"/>
                        <a:ea typeface="Times New Roman"/>
                        <a:cs typeface="Times New Roman"/>
                      </a:endParaRPr>
                    </a:p>
                  </a:txBody>
                  <a:tcPr marL="68580" marR="68580" marT="0" marB="0"/>
                </a:tc>
              </a:tr>
              <a:tr h="794208">
                <a:tc>
                  <a:txBody>
                    <a:bodyPr/>
                    <a:lstStyle/>
                    <a:p>
                      <a:pPr marL="0" marR="0">
                        <a:spcBef>
                          <a:spcPts val="0"/>
                        </a:spcBef>
                        <a:spcAft>
                          <a:spcPts val="200"/>
                        </a:spcAft>
                        <a:tabLst>
                          <a:tab pos="182880" algn="l"/>
                          <a:tab pos="365760" algn="l"/>
                          <a:tab pos="548640" algn="l"/>
                          <a:tab pos="731520" algn="l"/>
                          <a:tab pos="914400" algn="l"/>
                        </a:tabLst>
                      </a:pPr>
                      <a:r>
                        <a:rPr lang="en-US" sz="1000">
                          <a:effectLst/>
                        </a:rPr>
                        <a:t>PCV</a:t>
                      </a:r>
                    </a:p>
                    <a:p>
                      <a:pPr marL="0" marR="0">
                        <a:spcBef>
                          <a:spcPts val="0"/>
                        </a:spcBef>
                        <a:spcAft>
                          <a:spcPts val="200"/>
                        </a:spcAft>
                        <a:tabLst>
                          <a:tab pos="182880" algn="l"/>
                          <a:tab pos="365760" algn="l"/>
                          <a:tab pos="548640" algn="l"/>
                          <a:tab pos="731520" algn="l"/>
                          <a:tab pos="914400" algn="l"/>
                        </a:tabLst>
                      </a:pPr>
                      <a:r>
                        <a:rPr lang="en-US" sz="1000">
                          <a:effectLst/>
                        </a:rPr>
                        <a:t>(PCV7 and/or PCV13)</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3 or </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7 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4 or </a:t>
                      </a:r>
                    </a:p>
                    <a:p>
                      <a:pPr marL="0" marR="0">
                        <a:spcBef>
                          <a:spcPts val="0"/>
                        </a:spcBef>
                        <a:spcAft>
                          <a:spcPts val="200"/>
                        </a:spcAft>
                        <a:tabLst>
                          <a:tab pos="182880" algn="l"/>
                          <a:tab pos="365760" algn="l"/>
                          <a:tab pos="548640" algn="l"/>
                          <a:tab pos="731520" algn="l"/>
                          <a:tab pos="914400" algn="l"/>
                        </a:tabLst>
                      </a:pPr>
                      <a:r>
                        <a:rPr lang="en-US" sz="1000">
                          <a:effectLst/>
                        </a:rPr>
                        <a:t>3 </a:t>
                      </a:r>
                      <a:r>
                        <a:rPr lang="en-US" sz="1000" u="sng">
                          <a:effectLst/>
                        </a:rPr>
                        <a:t>&gt;</a:t>
                      </a:r>
                      <a:r>
                        <a:rPr lang="en-US" sz="1000">
                          <a:effectLst/>
                        </a:rPr>
                        <a:t> 7 mo.</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24 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4 or </a:t>
                      </a:r>
                    </a:p>
                    <a:p>
                      <a:pPr marL="0" marR="0">
                        <a:spcBef>
                          <a:spcPts val="0"/>
                        </a:spcBef>
                        <a:spcAft>
                          <a:spcPts val="200"/>
                        </a:spcAft>
                        <a:tabLst>
                          <a:tab pos="182880" algn="l"/>
                          <a:tab pos="365760" algn="l"/>
                          <a:tab pos="548640" algn="l"/>
                          <a:tab pos="731520" algn="l"/>
                          <a:tab pos="914400" algn="l"/>
                        </a:tabLst>
                      </a:pPr>
                      <a:r>
                        <a:rPr lang="en-US" sz="1000" dirty="0">
                          <a:effectLst/>
                        </a:rPr>
                        <a:t>3 </a:t>
                      </a:r>
                      <a:r>
                        <a:rPr lang="en-US" sz="1000" u="sng" dirty="0">
                          <a:effectLst/>
                        </a:rPr>
                        <a:t>&gt;</a:t>
                      </a:r>
                      <a:r>
                        <a:rPr lang="en-US" sz="1000" dirty="0">
                          <a:effectLst/>
                        </a:rPr>
                        <a:t> 7 mo.</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12 mo.</a:t>
                      </a:r>
                    </a:p>
                    <a:p>
                      <a:pPr marL="0" marR="0">
                        <a:spcBef>
                          <a:spcPts val="0"/>
                        </a:spcBef>
                        <a:spcAft>
                          <a:spcPts val="200"/>
                        </a:spcAft>
                        <a:tabLst>
                          <a:tab pos="182880" algn="l"/>
                          <a:tab pos="365760" algn="l"/>
                          <a:tab pos="548640" algn="l"/>
                          <a:tab pos="731520" algn="l"/>
                          <a:tab pos="914400" algn="l"/>
                        </a:tabLst>
                      </a:pPr>
                      <a:r>
                        <a:rPr lang="en-US" sz="1000" dirty="0">
                          <a:effectLst/>
                        </a:rPr>
                        <a:t>1 </a:t>
                      </a:r>
                      <a:r>
                        <a:rPr lang="en-US" sz="1000" u="sng" dirty="0">
                          <a:effectLst/>
                        </a:rPr>
                        <a:t>&gt;</a:t>
                      </a:r>
                      <a:r>
                        <a:rPr lang="en-US" sz="1000" dirty="0">
                          <a:effectLst/>
                        </a:rPr>
                        <a:t> 24 mo.</a:t>
                      </a:r>
                      <a:endParaRPr lang="en-US" sz="1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402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Year Old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24537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Two-</a:t>
            </a:r>
            <a:r>
              <a:rPr lang="en-US" dirty="0" err="1" smtClean="0">
                <a:solidFill>
                  <a:schemeClr val="bg1"/>
                </a:solidFill>
              </a:rPr>
              <a:t>Yr</a:t>
            </a:r>
            <a:r>
              <a:rPr lang="en-US" dirty="0" smtClean="0">
                <a:solidFill>
                  <a:schemeClr val="bg1"/>
                </a:solidFill>
              </a:rPr>
              <a:t>-Old</a:t>
            </a:r>
            <a:r>
              <a:rPr lang="en-US" baseline="0" dirty="0" smtClean="0">
                <a:solidFill>
                  <a:schemeClr val="bg1"/>
                </a:solidFill>
              </a:rPr>
              <a:t> Immunization Report</a:t>
            </a:r>
            <a:endParaRPr lang="en-US" dirty="0">
              <a:solidFill>
                <a:schemeClr val="bg1"/>
              </a:solidFill>
            </a:endParaRPr>
          </a:p>
        </p:txBody>
      </p:sp>
      <p:graphicFrame>
        <p:nvGraphicFramePr>
          <p:cNvPr id="91138" name="Object 2" descr="Image:  Sample of report, Two-Yr-Old Immunization Report, Upspecified Medical Center"/>
          <p:cNvGraphicFramePr>
            <a:graphicFrameLocks noChangeAspect="1"/>
          </p:cNvGraphicFramePr>
          <p:nvPr>
            <p:extLst>
              <p:ext uri="{D42A27DB-BD31-4B8C-83A1-F6EECF244321}">
                <p14:modId xmlns:p14="http://schemas.microsoft.com/office/powerpoint/2010/main" val="1086219530"/>
              </p:ext>
            </p:extLst>
          </p:nvPr>
        </p:nvGraphicFramePr>
        <p:xfrm>
          <a:off x="2286000" y="88900"/>
          <a:ext cx="4729163" cy="6680200"/>
        </p:xfrm>
        <a:graphic>
          <a:graphicData uri="http://schemas.openxmlformats.org/presentationml/2006/ole">
            <mc:AlternateContent xmlns:mc="http://schemas.openxmlformats.org/markup-compatibility/2006">
              <mc:Choice xmlns:v="urn:schemas-microsoft-com:vml" Requires="v">
                <p:oleObj spid="_x0000_s18478" name="Document" r:id="rId4" imgW="5491445" imgH="8768776" progId="Word.Document.8">
                  <p:embed/>
                </p:oleObj>
              </mc:Choice>
              <mc:Fallback>
                <p:oleObj name="Document" r:id="rId4" imgW="5491445" imgH="87687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88900"/>
                        <a:ext cx="4729163"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51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solidFill>
                  <a:schemeClr val="bg1"/>
                </a:solidFill>
              </a:rPr>
              <a:t>Two-</a:t>
            </a:r>
            <a:r>
              <a:rPr lang="en-US" dirty="0" err="1" smtClean="0">
                <a:solidFill>
                  <a:schemeClr val="bg1"/>
                </a:solidFill>
              </a:rPr>
              <a:t>Yr</a:t>
            </a:r>
            <a:r>
              <a:rPr lang="en-US" dirty="0" smtClean="0">
                <a:solidFill>
                  <a:schemeClr val="bg1"/>
                </a:solidFill>
              </a:rPr>
              <a:t>-Old</a:t>
            </a:r>
            <a:r>
              <a:rPr lang="en-US" baseline="0" dirty="0" smtClean="0">
                <a:solidFill>
                  <a:schemeClr val="bg1"/>
                </a:solidFill>
              </a:rPr>
              <a:t> Immunization Report –</a:t>
            </a:r>
            <a:r>
              <a:rPr lang="en-US" baseline="0" dirty="0" err="1" smtClean="0">
                <a:solidFill>
                  <a:schemeClr val="bg1"/>
                </a:solidFill>
              </a:rPr>
              <a:t>cont</a:t>
            </a:r>
            <a:r>
              <a:rPr lang="en-US" baseline="0" dirty="0" smtClean="0">
                <a:solidFill>
                  <a:schemeClr val="bg1"/>
                </a:solidFill>
              </a:rPr>
              <a:t>…</a:t>
            </a:r>
            <a:endParaRPr lang="en-US" dirty="0">
              <a:solidFill>
                <a:schemeClr val="bg1"/>
              </a:solidFill>
            </a:endParaRPr>
          </a:p>
        </p:txBody>
      </p:sp>
      <p:graphicFrame>
        <p:nvGraphicFramePr>
          <p:cNvPr id="93186" name="Object 2" descr="Image:  Sample of Two-Yr-Old Immunization Report CONT...."/>
          <p:cNvGraphicFramePr>
            <a:graphicFrameLocks noChangeAspect="1"/>
          </p:cNvGraphicFramePr>
          <p:nvPr>
            <p:extLst>
              <p:ext uri="{D42A27DB-BD31-4B8C-83A1-F6EECF244321}">
                <p14:modId xmlns:p14="http://schemas.microsoft.com/office/powerpoint/2010/main" val="2914381414"/>
              </p:ext>
            </p:extLst>
          </p:nvPr>
        </p:nvGraphicFramePr>
        <p:xfrm>
          <a:off x="1600200" y="152400"/>
          <a:ext cx="6172200" cy="6553200"/>
        </p:xfrm>
        <a:graphic>
          <a:graphicData uri="http://schemas.openxmlformats.org/presentationml/2006/ole">
            <mc:AlternateContent xmlns:mc="http://schemas.openxmlformats.org/markup-compatibility/2006">
              <mc:Choice xmlns:v="urn:schemas-microsoft-com:vml" Requires="v">
                <p:oleObj spid="_x0000_s19502" name="Document" r:id="rId4" imgW="5491445" imgH="7511256" progId="Word.Document.8">
                  <p:embed/>
                </p:oleObj>
              </mc:Choice>
              <mc:Fallback>
                <p:oleObj name="Document" r:id="rId4" imgW="5491445" imgH="751125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6172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821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 tips</a:t>
            </a:r>
            <a:endParaRPr lang="en-US" dirty="0"/>
          </a:p>
        </p:txBody>
      </p:sp>
      <p:sp>
        <p:nvSpPr>
          <p:cNvPr id="3" name="Content Placeholder 2"/>
          <p:cNvSpPr>
            <a:spLocks noGrp="1"/>
          </p:cNvSpPr>
          <p:nvPr>
            <p:ph idx="1"/>
          </p:nvPr>
        </p:nvSpPr>
        <p:spPr/>
        <p:txBody>
          <a:bodyPr>
            <a:normAutofit lnSpcReduction="10000"/>
          </a:bodyPr>
          <a:lstStyle/>
          <a:p>
            <a:r>
              <a:rPr lang="en-US" dirty="0" smtClean="0"/>
              <a:t>To go back to a previous screen, enter “^” (shift 6)</a:t>
            </a:r>
          </a:p>
          <a:p>
            <a:r>
              <a:rPr lang="en-US" dirty="0" smtClean="0"/>
              <a:t>To save changes and exit, hit the F1 key and “E” in quick succession</a:t>
            </a:r>
          </a:p>
          <a:p>
            <a:r>
              <a:rPr lang="en-US" dirty="0" smtClean="0"/>
              <a:t>To quit and go back to the previous screen WITHOUT saving changes, hit the F1 key and “Q” in quick succession</a:t>
            </a:r>
          </a:p>
          <a:p>
            <a:r>
              <a:rPr lang="en-US" dirty="0" smtClean="0"/>
              <a:t>“??” in any field will give </a:t>
            </a:r>
            <a:r>
              <a:rPr lang="en-US" smtClean="0"/>
              <a:t>you a list </a:t>
            </a:r>
            <a:r>
              <a:rPr lang="en-US" dirty="0" smtClean="0"/>
              <a:t>of what your data </a:t>
            </a:r>
            <a:r>
              <a:rPr lang="en-US" smtClean="0"/>
              <a:t>entry options are</a:t>
            </a:r>
            <a:endParaRPr lang="en-US" dirty="0"/>
          </a:p>
        </p:txBody>
      </p:sp>
    </p:spTree>
    <p:extLst>
      <p:ext uri="{BB962C8B-B14F-4D97-AF65-F5344CB8AC3E}">
        <p14:creationId xmlns:p14="http://schemas.microsoft.com/office/powerpoint/2010/main" val="4215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Year Old Report</a:t>
            </a:r>
            <a:endParaRPr lang="en-US" dirty="0"/>
          </a:p>
        </p:txBody>
      </p:sp>
      <p:sp>
        <p:nvSpPr>
          <p:cNvPr id="3" name="Content Placeholder 2"/>
          <p:cNvSpPr>
            <a:spLocks noGrp="1"/>
          </p:cNvSpPr>
          <p:nvPr>
            <p:ph idx="1"/>
          </p:nvPr>
        </p:nvSpPr>
        <p:spPr/>
        <p:txBody>
          <a:bodyPr>
            <a:normAutofit fontScale="85000" lnSpcReduction="20000"/>
          </a:bodyPr>
          <a:lstStyle/>
          <a:p>
            <a:pPr lvl="1">
              <a:buFont typeface="Wingdings" pitchFamily="2" charset="2"/>
              <a:buChar char="§"/>
            </a:pPr>
            <a:r>
              <a:rPr lang="en-US" dirty="0" smtClean="0"/>
              <a:t>Report takes into account </a:t>
            </a:r>
            <a:r>
              <a:rPr lang="en-US" dirty="0" err="1" smtClean="0"/>
              <a:t>Hib</a:t>
            </a:r>
            <a:r>
              <a:rPr lang="en-US" dirty="0" smtClean="0"/>
              <a:t> brand to determine if 3 or 4 doses of vaccine are needed to be considered up to date with vaccine series combinations (e.g. 4313314)</a:t>
            </a:r>
          </a:p>
          <a:p>
            <a:pPr lvl="2"/>
            <a:r>
              <a:rPr lang="en-US" dirty="0"/>
              <a:t>If all </a:t>
            </a:r>
            <a:r>
              <a:rPr lang="en-US" dirty="0" err="1"/>
              <a:t>PedvaxHib</a:t>
            </a:r>
            <a:r>
              <a:rPr lang="en-US" dirty="0"/>
              <a:t> – 3 doses</a:t>
            </a:r>
          </a:p>
          <a:p>
            <a:pPr lvl="2"/>
            <a:r>
              <a:rPr lang="en-US" dirty="0"/>
              <a:t>If all </a:t>
            </a:r>
            <a:r>
              <a:rPr lang="en-US" dirty="0" err="1"/>
              <a:t>ActHib</a:t>
            </a:r>
            <a:r>
              <a:rPr lang="en-US" dirty="0"/>
              <a:t> or mix of </a:t>
            </a:r>
            <a:r>
              <a:rPr lang="en-US" dirty="0" err="1"/>
              <a:t>Pedvaxhib</a:t>
            </a:r>
            <a:r>
              <a:rPr lang="en-US" dirty="0"/>
              <a:t> and </a:t>
            </a:r>
            <a:r>
              <a:rPr lang="en-US" dirty="0" err="1"/>
              <a:t>Acthib</a:t>
            </a:r>
            <a:r>
              <a:rPr lang="en-US" dirty="0"/>
              <a:t> products 4 </a:t>
            </a:r>
            <a:r>
              <a:rPr lang="en-US" dirty="0" smtClean="0"/>
              <a:t>doses</a:t>
            </a:r>
          </a:p>
          <a:p>
            <a:pPr marL="914400" lvl="2" indent="0">
              <a:buNone/>
            </a:pPr>
            <a:endParaRPr lang="en-US" dirty="0" smtClean="0"/>
          </a:p>
          <a:p>
            <a:pPr lvl="1"/>
            <a:r>
              <a:rPr lang="en-US" dirty="0" smtClean="0"/>
              <a:t>Report also takes into account Rotavirus vaccine brand to determine if 2 or 3 doses of rotavirus are needed in the 43133142</a:t>
            </a:r>
            <a:r>
              <a:rPr lang="en-US" dirty="0" smtClean="0">
                <a:solidFill>
                  <a:srgbClr val="FF0000"/>
                </a:solidFill>
              </a:rPr>
              <a:t>3</a:t>
            </a:r>
            <a:r>
              <a:rPr lang="en-US" dirty="0" smtClean="0"/>
              <a:t> and 43133142</a:t>
            </a:r>
            <a:r>
              <a:rPr lang="en-US" dirty="0" smtClean="0">
                <a:solidFill>
                  <a:srgbClr val="FF0000"/>
                </a:solidFill>
              </a:rPr>
              <a:t>3</a:t>
            </a:r>
            <a:r>
              <a:rPr lang="en-US" dirty="0" smtClean="0"/>
              <a:t>2 series measures</a:t>
            </a:r>
          </a:p>
          <a:p>
            <a:pPr marL="914400" lvl="2" indent="0">
              <a:buNone/>
            </a:pPr>
            <a:endParaRPr lang="en-US" dirty="0" smtClean="0"/>
          </a:p>
          <a:p>
            <a:pPr lvl="1"/>
            <a:r>
              <a:rPr lang="en-US" dirty="0" smtClean="0"/>
              <a:t>Children who do not have recommended number of vaccine doses will be NOT CURRENT, EVEN IF they are current per the catch up schedule </a:t>
            </a:r>
          </a:p>
          <a:p>
            <a:pPr lvl="2"/>
            <a:r>
              <a:rPr lang="en-US" dirty="0" smtClean="0"/>
              <a:t>This is DIFFERENT than the 3-27 month report</a:t>
            </a:r>
          </a:p>
          <a:p>
            <a:pPr lvl="1"/>
            <a:endParaRPr lang="en-US" dirty="0"/>
          </a:p>
        </p:txBody>
      </p:sp>
    </p:spTree>
    <p:extLst>
      <p:ext uri="{BB962C8B-B14F-4D97-AF65-F5344CB8AC3E}">
        <p14:creationId xmlns:p14="http://schemas.microsoft.com/office/powerpoint/2010/main" val="2400771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3-27 month old vs. 2 year old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3-27 month old report is your “worksheet”, your to do list. You can run this every week and focus efforts to catch children up as soon as they are falling behind</a:t>
            </a:r>
          </a:p>
          <a:p>
            <a:r>
              <a:rPr lang="en-US" dirty="0" smtClean="0"/>
              <a:t>If you have good coverage in your 3-27 month report, you WILL have good coverage in your 2 year old report</a:t>
            </a:r>
          </a:p>
          <a:p>
            <a:r>
              <a:rPr lang="en-US" dirty="0" smtClean="0"/>
              <a:t>Meant to provide lists of children the provider can follow up on now, when child is most vulnerable</a:t>
            </a:r>
          </a:p>
          <a:p>
            <a:pPr lvl="1"/>
            <a:r>
              <a:rPr lang="en-US" dirty="0" err="1" smtClean="0"/>
              <a:t>E.g</a:t>
            </a:r>
            <a:r>
              <a:rPr lang="en-US" dirty="0" smtClean="0"/>
              <a:t> if child is current per catch up schedule, then nothing the provider can do for that child, so child will be CURRENT in this report even if they didn’t receive the recommended number of doses. </a:t>
            </a:r>
            <a:endParaRPr lang="en-US" dirty="0"/>
          </a:p>
        </p:txBody>
      </p:sp>
    </p:spTree>
    <p:extLst>
      <p:ext uri="{BB962C8B-B14F-4D97-AF65-F5344CB8AC3E}">
        <p14:creationId xmlns:p14="http://schemas.microsoft.com/office/powerpoint/2010/main" val="3155029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3-27 month old vs. 2 year old </a:t>
            </a:r>
            <a:r>
              <a:rPr lang="en-US" dirty="0" smtClean="0"/>
              <a:t>report, cont. </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smtClean="0"/>
              <a:t>Two year old report is more of a population level report that tells you how well you DID at MEETING THE RECOMMENDATIONS</a:t>
            </a:r>
          </a:p>
          <a:p>
            <a:pPr lvl="1"/>
            <a:r>
              <a:rPr lang="en-US" dirty="0" err="1"/>
              <a:t>E.g</a:t>
            </a:r>
            <a:r>
              <a:rPr lang="en-US" dirty="0"/>
              <a:t> the recommendation is that a child receive 4 doses of pneumococcal conjugate vaccine. If a child only received 3, then we DID NOT meet the recommendation (and </a:t>
            </a:r>
            <a:r>
              <a:rPr lang="en-US" dirty="0" smtClean="0"/>
              <a:t>probably </a:t>
            </a:r>
            <a:r>
              <a:rPr lang="en-US" dirty="0"/>
              <a:t>left the child unprotected during the most vulnerable time of life).</a:t>
            </a:r>
          </a:p>
          <a:p>
            <a:pPr lvl="1"/>
            <a:endParaRPr lang="en-US" dirty="0" smtClean="0"/>
          </a:p>
          <a:p>
            <a:r>
              <a:rPr lang="en-US" dirty="0" smtClean="0"/>
              <a:t>The two year old report is a way to look back at how we did, but is not as useful as the 3-27 month report in  identifying children who are behind today and for whom you can actually do something</a:t>
            </a:r>
          </a:p>
          <a:p>
            <a:pPr lvl="1"/>
            <a:r>
              <a:rPr lang="en-US" dirty="0" smtClean="0"/>
              <a:t>Once they are 2 </a:t>
            </a:r>
            <a:r>
              <a:rPr lang="en-US" dirty="0" err="1" smtClean="0"/>
              <a:t>yrs</a:t>
            </a:r>
            <a:r>
              <a:rPr lang="en-US" dirty="0" smtClean="0"/>
              <a:t>, if they didn’t get the vaccines, there isn’t much you can do. </a:t>
            </a:r>
          </a:p>
          <a:p>
            <a:r>
              <a:rPr lang="en-US" dirty="0" smtClean="0">
                <a:solidFill>
                  <a:srgbClr val="FF0000"/>
                </a:solidFill>
              </a:rPr>
              <a:t>Main Difference from 3-27 month old report</a:t>
            </a:r>
            <a:r>
              <a:rPr lang="en-US" dirty="0" smtClean="0"/>
              <a:t>: </a:t>
            </a:r>
          </a:p>
          <a:p>
            <a:pPr lvl="1"/>
            <a:r>
              <a:rPr lang="en-US" dirty="0" smtClean="0"/>
              <a:t>In the 2 year old report, even if a child is current per the catch up schedule, they will show up as NOT CURRENT in the 2 year old report. </a:t>
            </a:r>
          </a:p>
          <a:p>
            <a:pPr lvl="1"/>
            <a:r>
              <a:rPr lang="en-US" dirty="0" smtClean="0"/>
              <a:t>e.g. if a child received 3 doses of PCV, and does not need a 4</a:t>
            </a:r>
            <a:r>
              <a:rPr lang="en-US" baseline="30000" dirty="0" smtClean="0"/>
              <a:t>th</a:t>
            </a:r>
            <a:r>
              <a:rPr lang="en-US" dirty="0" smtClean="0"/>
              <a:t> dose because they started at 7 months, this child will show up as NOT CURRENT because they did not get the recommended # of vaccines </a:t>
            </a:r>
          </a:p>
        </p:txBody>
      </p:sp>
    </p:spTree>
    <p:extLst>
      <p:ext uri="{BB962C8B-B14F-4D97-AF65-F5344CB8AC3E}">
        <p14:creationId xmlns:p14="http://schemas.microsoft.com/office/powerpoint/2010/main" val="221504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Report</a:t>
            </a:r>
            <a:endParaRPr lang="en-US" dirty="0"/>
          </a:p>
        </p:txBody>
      </p:sp>
      <p:sp>
        <p:nvSpPr>
          <p:cNvPr id="3" name="Content Placeholder 2"/>
          <p:cNvSpPr>
            <a:spLocks noGrp="1"/>
          </p:cNvSpPr>
          <p:nvPr>
            <p:ph idx="1"/>
          </p:nvPr>
        </p:nvSpPr>
        <p:spPr/>
        <p:txBody>
          <a:bodyPr/>
          <a:lstStyle/>
          <a:p>
            <a:r>
              <a:rPr lang="en-US" dirty="0" smtClean="0"/>
              <a:t>Adolescent 11-17 years</a:t>
            </a:r>
            <a:endParaRPr lang="en-US" dirty="0"/>
          </a:p>
          <a:p>
            <a:pPr lvl="1"/>
            <a:r>
              <a:rPr lang="en-US" dirty="0" smtClean="0"/>
              <a:t>“Current” based on 1 </a:t>
            </a:r>
            <a:r>
              <a:rPr lang="en-US" dirty="0" err="1" smtClean="0"/>
              <a:t>Tdap</a:t>
            </a:r>
            <a:r>
              <a:rPr lang="en-US" dirty="0" smtClean="0"/>
              <a:t>/Td, 1 </a:t>
            </a:r>
            <a:r>
              <a:rPr lang="en-US" dirty="0" err="1" smtClean="0"/>
              <a:t>Mening</a:t>
            </a:r>
            <a:r>
              <a:rPr lang="en-US" dirty="0" smtClean="0"/>
              <a:t>, and 3 HPV</a:t>
            </a:r>
            <a:endParaRPr lang="en-US" dirty="0"/>
          </a:p>
          <a:p>
            <a:pPr marL="0" indent="0">
              <a:buNone/>
            </a:pPr>
            <a:endParaRPr lang="en-US" dirty="0"/>
          </a:p>
        </p:txBody>
      </p:sp>
    </p:spTree>
    <p:extLst>
      <p:ext uri="{BB962C8B-B14F-4D97-AF65-F5344CB8AC3E}">
        <p14:creationId xmlns:p14="http://schemas.microsoft.com/office/powerpoint/2010/main" val="1559494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Adolescent Report</a:t>
            </a:r>
            <a:endParaRPr lang="en-US" dirty="0">
              <a:solidFill>
                <a:schemeClr val="bg1"/>
              </a:solidFill>
            </a:endParaRPr>
          </a:p>
        </p:txBody>
      </p:sp>
      <p:graphicFrame>
        <p:nvGraphicFramePr>
          <p:cNvPr id="22530" name="Object 14" descr="Image of adolescent report." title="Adolescent Report"/>
          <p:cNvGraphicFramePr>
            <a:graphicFrameLocks noChangeAspect="1"/>
          </p:cNvGraphicFramePr>
          <p:nvPr>
            <p:extLst>
              <p:ext uri="{D42A27DB-BD31-4B8C-83A1-F6EECF244321}">
                <p14:modId xmlns:p14="http://schemas.microsoft.com/office/powerpoint/2010/main" val="569639581"/>
              </p:ext>
            </p:extLst>
          </p:nvPr>
        </p:nvGraphicFramePr>
        <p:xfrm>
          <a:off x="422275" y="157163"/>
          <a:ext cx="8288338" cy="7472362"/>
        </p:xfrm>
        <a:graphic>
          <a:graphicData uri="http://schemas.openxmlformats.org/presentationml/2006/ole">
            <mc:AlternateContent xmlns:mc="http://schemas.openxmlformats.org/markup-compatibility/2006">
              <mc:Choice xmlns:v="urn:schemas-microsoft-com:vml" Requires="v">
                <p:oleObj spid="_x0000_s28684" name="Document" r:id="rId3" imgW="9195557" imgH="8318273" progId="Word.Document.8">
                  <p:embed/>
                </p:oleObj>
              </mc:Choice>
              <mc:Fallback>
                <p:oleObj name="Document" r:id="rId3" imgW="9195557" imgH="8318273" progId="Word.Document.8">
                  <p:embed/>
                  <p:pic>
                    <p:nvPicPr>
                      <p:cNvPr id="0" name=""/>
                      <p:cNvPicPr>
                        <a:picLocks noChangeAspect="1" noChangeArrowheads="1"/>
                      </p:cNvPicPr>
                      <p:nvPr/>
                    </p:nvPicPr>
                    <p:blipFill>
                      <a:blip r:embed="rId4"/>
                      <a:srcRect/>
                      <a:stretch>
                        <a:fillRect/>
                      </a:stretch>
                    </p:blipFill>
                    <p:spPr bwMode="auto">
                      <a:xfrm>
                        <a:off x="422275" y="157163"/>
                        <a:ext cx="8288338" cy="747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4195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Adolescent</a:t>
            </a:r>
            <a:r>
              <a:rPr lang="en-US" baseline="0" dirty="0" smtClean="0">
                <a:solidFill>
                  <a:schemeClr val="bg1"/>
                </a:solidFill>
              </a:rPr>
              <a:t> Report, cont.</a:t>
            </a:r>
            <a:endParaRPr lang="en-US" dirty="0">
              <a:solidFill>
                <a:schemeClr val="bg1"/>
              </a:solidFill>
            </a:endParaRPr>
          </a:p>
        </p:txBody>
      </p:sp>
      <p:graphicFrame>
        <p:nvGraphicFramePr>
          <p:cNvPr id="23554" name="Object 4" descr="Image of Adolescent Report CONT..." title="Adolescent Report CONT..."/>
          <p:cNvGraphicFramePr>
            <a:graphicFrameLocks noChangeAspect="1"/>
          </p:cNvGraphicFramePr>
          <p:nvPr>
            <p:extLst>
              <p:ext uri="{D42A27DB-BD31-4B8C-83A1-F6EECF244321}">
                <p14:modId xmlns:p14="http://schemas.microsoft.com/office/powerpoint/2010/main" val="3240644549"/>
              </p:ext>
            </p:extLst>
          </p:nvPr>
        </p:nvGraphicFramePr>
        <p:xfrm>
          <a:off x="2066925" y="19050"/>
          <a:ext cx="4810125" cy="6772275"/>
        </p:xfrm>
        <a:graphic>
          <a:graphicData uri="http://schemas.openxmlformats.org/presentationml/2006/ole">
            <mc:AlternateContent xmlns:mc="http://schemas.openxmlformats.org/markup-compatibility/2006">
              <mc:Choice xmlns:v="urn:schemas-microsoft-com:vml" Requires="v">
                <p:oleObj spid="_x0000_s29708" name="Document" r:id="rId3" imgW="6111888" imgH="8575970" progId="Word.Document.8">
                  <p:embed/>
                </p:oleObj>
              </mc:Choice>
              <mc:Fallback>
                <p:oleObj name="Document" r:id="rId3" imgW="6111888" imgH="857597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19050"/>
                        <a:ext cx="4810125"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036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Report</a:t>
            </a:r>
            <a:endParaRPr lang="en-US" dirty="0"/>
          </a:p>
        </p:txBody>
      </p:sp>
      <p:sp>
        <p:nvSpPr>
          <p:cNvPr id="3" name="Content Placeholder 2"/>
          <p:cNvSpPr>
            <a:spLocks noGrp="1"/>
          </p:cNvSpPr>
          <p:nvPr>
            <p:ph idx="1"/>
          </p:nvPr>
        </p:nvSpPr>
        <p:spPr/>
        <p:txBody>
          <a:bodyPr/>
          <a:lstStyle/>
          <a:p>
            <a:pPr lvl="1"/>
            <a:r>
              <a:rPr lang="en-US" dirty="0" smtClean="0"/>
              <a:t>All Ages report – 19yrs +</a:t>
            </a:r>
          </a:p>
          <a:p>
            <a:pPr lvl="2"/>
            <a:r>
              <a:rPr lang="en-US" dirty="0" smtClean="0"/>
              <a:t>Td/</a:t>
            </a:r>
            <a:r>
              <a:rPr lang="en-US" dirty="0" err="1" smtClean="0"/>
              <a:t>Tdap</a:t>
            </a:r>
            <a:r>
              <a:rPr lang="en-US" dirty="0" smtClean="0"/>
              <a:t> in last 10 </a:t>
            </a:r>
            <a:r>
              <a:rPr lang="en-US" dirty="0" err="1" smtClean="0"/>
              <a:t>yrs</a:t>
            </a:r>
            <a:r>
              <a:rPr lang="en-US" dirty="0" smtClean="0"/>
              <a:t> for 19 + </a:t>
            </a:r>
            <a:r>
              <a:rPr lang="en-US" dirty="0" err="1" smtClean="0"/>
              <a:t>yrs</a:t>
            </a:r>
            <a:endParaRPr lang="en-US" dirty="0" smtClean="0"/>
          </a:p>
          <a:p>
            <a:pPr lvl="2"/>
            <a:r>
              <a:rPr lang="en-US" dirty="0" smtClean="0"/>
              <a:t>HPV 1,2 and 3 in Females 19-26 years, Males 19-21 years</a:t>
            </a:r>
          </a:p>
          <a:p>
            <a:pPr lvl="2"/>
            <a:r>
              <a:rPr lang="en-US" dirty="0" smtClean="0"/>
              <a:t>Zoster for 60+</a:t>
            </a:r>
          </a:p>
          <a:p>
            <a:pPr lvl="2"/>
            <a:r>
              <a:rPr lang="en-US" dirty="0" smtClean="0"/>
              <a:t>PPSV23 for 65+</a:t>
            </a:r>
          </a:p>
          <a:p>
            <a:pPr lvl="3"/>
            <a:r>
              <a:rPr lang="en-US" dirty="0" smtClean="0"/>
              <a:t>Ever</a:t>
            </a:r>
          </a:p>
          <a:p>
            <a:pPr lvl="3"/>
            <a:r>
              <a:rPr lang="en-US" dirty="0" smtClean="0"/>
              <a:t>After 65+ </a:t>
            </a:r>
            <a:r>
              <a:rPr lang="en-US" dirty="0" err="1" smtClean="0"/>
              <a:t>yrs</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208201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Adult Immunization Report</a:t>
            </a:r>
            <a:endParaRPr lang="en-US" dirty="0">
              <a:solidFill>
                <a:schemeClr val="bg1"/>
              </a:solidFill>
            </a:endParaRPr>
          </a:p>
        </p:txBody>
      </p:sp>
      <p:sp>
        <p:nvSpPr>
          <p:cNvPr id="5" name="Rectangle 4" descr="Image of Adult Immunization Report" title="Immunization v8.5*4  Adult Immunization Report"/>
          <p:cNvSpPr/>
          <p:nvPr/>
        </p:nvSpPr>
        <p:spPr>
          <a:xfrm>
            <a:off x="838200" y="145125"/>
            <a:ext cx="6553200" cy="6740307"/>
          </a:xfrm>
          <a:prstGeom prst="rect">
            <a:avLst/>
          </a:prstGeom>
        </p:spPr>
        <p:txBody>
          <a:bodyPr wrap="square">
            <a:spAutoFit/>
          </a:bodyPr>
          <a:lstStyle/>
          <a:p>
            <a:pPr algn="ctr"/>
            <a:r>
              <a:rPr lang="en-US" sz="1200" dirty="0"/>
              <a:t>Immunization v8.5*4          Apr 02, 2013 13:52:58          </a:t>
            </a:r>
          </a:p>
          <a:p>
            <a:pPr algn="ctr"/>
            <a:r>
              <a:rPr lang="en-US" sz="1200" dirty="0"/>
              <a:t>                                CIHA HOSPITAL</a:t>
            </a:r>
          </a:p>
          <a:p>
            <a:pPr algn="ctr"/>
            <a:r>
              <a:rPr lang="en-US" sz="1200" dirty="0"/>
              <a:t>                       *  Adult Immunization Report  *</a:t>
            </a:r>
          </a:p>
          <a:p>
            <a:pPr algn="ctr"/>
            <a:r>
              <a:rPr lang="en-US" sz="1200" dirty="0"/>
              <a:t>                           Report Date: 04/02/2013</a:t>
            </a:r>
          </a:p>
          <a:p>
            <a:pPr algn="ctr"/>
            <a:r>
              <a:rPr lang="en-US" sz="1200" dirty="0"/>
              <a:t> Active Users (2+ visits, 3 </a:t>
            </a:r>
            <a:r>
              <a:rPr lang="en-US" sz="1200" dirty="0" err="1"/>
              <a:t>yrs</a:t>
            </a:r>
            <a:r>
              <a:rPr lang="en-US" sz="1200" dirty="0"/>
              <a:t>)</a:t>
            </a:r>
          </a:p>
          <a:p>
            <a:pPr algn="ctr"/>
            <a:r>
              <a:rPr lang="en-US" sz="1200" dirty="0"/>
              <a:t> Beneficiary Type: INDIAN/ALASKA NATIVE</a:t>
            </a:r>
          </a:p>
          <a:p>
            <a:pPr algn="ctr"/>
            <a:r>
              <a:rPr lang="en-US" sz="1200" dirty="0"/>
              <a:t>-------------------------------------------------------------------------------</a:t>
            </a:r>
          </a:p>
          <a:p>
            <a:r>
              <a:rPr lang="en-US" sz="1200" dirty="0"/>
              <a:t>                                                           		     	</a:t>
            </a:r>
            <a:r>
              <a:rPr lang="en-US" sz="1200" dirty="0" smtClean="0"/>
              <a:t>Number           </a:t>
            </a:r>
            <a:r>
              <a:rPr lang="en-US" sz="1200" dirty="0"/>
              <a:t>Percent</a:t>
            </a:r>
          </a:p>
          <a:p>
            <a:r>
              <a:rPr lang="en-US" sz="1200" dirty="0"/>
              <a:t> </a:t>
            </a:r>
          </a:p>
          <a:p>
            <a:r>
              <a:rPr lang="en-US" sz="1200" dirty="0"/>
              <a:t>  Total Number of Patients over 19 years old............:     		155</a:t>
            </a:r>
          </a:p>
          <a:p>
            <a:r>
              <a:rPr lang="en-US" sz="1200" dirty="0"/>
              <a:t> </a:t>
            </a:r>
          </a:p>
          <a:p>
            <a:r>
              <a:rPr lang="en-US" sz="1200" dirty="0"/>
              <a:t>    TETANUS: # patients w/Td in past 10 years...........:      		51    	32.9</a:t>
            </a:r>
          </a:p>
          <a:p>
            <a:r>
              <a:rPr lang="en-US" sz="1200" dirty="0"/>
              <a:t>    TETANUS: # patients w/</a:t>
            </a:r>
            <a:r>
              <a:rPr lang="en-US" sz="1200" dirty="0" err="1"/>
              <a:t>Tdap</a:t>
            </a:r>
            <a:r>
              <a:rPr lang="en-US" sz="1200" dirty="0"/>
              <a:t> in past 10 years.........:       	</a:t>
            </a:r>
            <a:r>
              <a:rPr lang="en-US" sz="1200" dirty="0" smtClean="0"/>
              <a:t>	6     </a:t>
            </a:r>
            <a:r>
              <a:rPr lang="en-US" sz="1200" dirty="0"/>
              <a:t>	3.9</a:t>
            </a:r>
          </a:p>
          <a:p>
            <a:r>
              <a:rPr lang="en-US" sz="1200" dirty="0"/>
              <a:t> </a:t>
            </a:r>
          </a:p>
          <a:p>
            <a:r>
              <a:rPr lang="en-US" sz="1200" dirty="0"/>
              <a:t>    HPV: Total # Female patients age 19-26..............:           	 </a:t>
            </a:r>
            <a:r>
              <a:rPr lang="en-US" sz="1200" dirty="0" smtClean="0"/>
              <a:t>	6    </a:t>
            </a:r>
            <a:r>
              <a:rPr lang="en-US" sz="1200" dirty="0"/>
              <a:t>	3.9</a:t>
            </a:r>
          </a:p>
          <a:p>
            <a:r>
              <a:rPr lang="en-US" sz="1200" dirty="0"/>
              <a:t>    HPV: # Female patients age 19-26 w/HPV1.............:      	</a:t>
            </a:r>
            <a:r>
              <a:rPr lang="en-US" sz="1200" dirty="0" smtClean="0"/>
              <a:t>	 </a:t>
            </a:r>
            <a:r>
              <a:rPr lang="en-US" sz="1200" dirty="0"/>
              <a:t>0     	0.0</a:t>
            </a:r>
          </a:p>
          <a:p>
            <a:r>
              <a:rPr lang="en-US" sz="1200" dirty="0"/>
              <a:t>    HPV: # Female patients age 19-26 w/HPV2.............:      	 </a:t>
            </a:r>
            <a:r>
              <a:rPr lang="en-US" sz="1200" dirty="0" smtClean="0"/>
              <a:t>	0     </a:t>
            </a:r>
            <a:r>
              <a:rPr lang="en-US" sz="1200" dirty="0"/>
              <a:t>	0.0</a:t>
            </a:r>
          </a:p>
          <a:p>
            <a:r>
              <a:rPr lang="en-US" sz="1200" dirty="0"/>
              <a:t>    HPV: # Female patients age 19-26 w/HPV3.............:      	 </a:t>
            </a:r>
            <a:r>
              <a:rPr lang="en-US" sz="1200" dirty="0" smtClean="0"/>
              <a:t>	0     </a:t>
            </a:r>
            <a:r>
              <a:rPr lang="en-US" sz="1200" dirty="0"/>
              <a:t>	0.0</a:t>
            </a:r>
          </a:p>
          <a:p>
            <a:r>
              <a:rPr lang="en-US" sz="1200" dirty="0"/>
              <a:t> </a:t>
            </a:r>
          </a:p>
          <a:p>
            <a:r>
              <a:rPr lang="en-US" sz="1200" dirty="0"/>
              <a:t>    HPV: Total # Male patients age 19-21................:           		 2     	1.3</a:t>
            </a:r>
          </a:p>
          <a:p>
            <a:r>
              <a:rPr lang="en-US" sz="1200" dirty="0"/>
              <a:t>    HPV: # Male patients age 19-21 w/HPV1...............:       		0     	0.0</a:t>
            </a:r>
          </a:p>
          <a:p>
            <a:r>
              <a:rPr lang="en-US" sz="1200" dirty="0"/>
              <a:t>    HPV: # Male patients age 19-21 w/HPV2...............:       		0    	0.0</a:t>
            </a:r>
          </a:p>
          <a:p>
            <a:r>
              <a:rPr lang="en-US" sz="1200" dirty="0"/>
              <a:t>    HPV: # Male patients age 19-21 w/HPV3...............:       		0     	0.0</a:t>
            </a:r>
          </a:p>
          <a:p>
            <a:r>
              <a:rPr lang="en-US" sz="1200" dirty="0"/>
              <a:t> </a:t>
            </a:r>
          </a:p>
          <a:p>
            <a:r>
              <a:rPr lang="en-US" sz="1200" dirty="0"/>
              <a:t>  Total Number of Patients over 60 years old............:      		49    	31.6</a:t>
            </a:r>
          </a:p>
          <a:p>
            <a:r>
              <a:rPr lang="en-US" sz="1200" dirty="0"/>
              <a:t>    ZOSTER: # patients w/</a:t>
            </a:r>
            <a:r>
              <a:rPr lang="en-US" sz="1200" dirty="0" err="1"/>
              <a:t>Zostavax</a:t>
            </a:r>
            <a:r>
              <a:rPr lang="en-US" sz="1200" dirty="0"/>
              <a:t> ever..................:            	</a:t>
            </a:r>
            <a:r>
              <a:rPr lang="en-US" sz="1200" dirty="0" smtClean="0"/>
              <a:t>	0     </a:t>
            </a:r>
            <a:r>
              <a:rPr lang="en-US" sz="1200" dirty="0"/>
              <a:t>	0.0</a:t>
            </a:r>
          </a:p>
          <a:p>
            <a:r>
              <a:rPr lang="en-US" sz="1200" dirty="0"/>
              <a:t> </a:t>
            </a:r>
          </a:p>
          <a:p>
            <a:r>
              <a:rPr lang="en-US" sz="1200" dirty="0"/>
              <a:t>  Total Number of Patients over 65 years old............:      		37    	23.9</a:t>
            </a:r>
          </a:p>
          <a:p>
            <a:r>
              <a:rPr lang="en-US" sz="1200" dirty="0"/>
              <a:t>   TETANUS: # patients w/Td in past 10 years...........:         	</a:t>
            </a:r>
            <a:r>
              <a:rPr lang="en-US" sz="1200" dirty="0" smtClean="0"/>
              <a:t>	8    </a:t>
            </a:r>
            <a:r>
              <a:rPr lang="en-US" sz="1200" dirty="0"/>
              <a:t>	21.6</a:t>
            </a:r>
          </a:p>
          <a:p>
            <a:r>
              <a:rPr lang="en-US" sz="1200" dirty="0"/>
              <a:t>    PNEUMOVAX: # patients w/</a:t>
            </a:r>
            <a:r>
              <a:rPr lang="en-US" sz="1200" dirty="0" err="1"/>
              <a:t>Pneumovax</a:t>
            </a:r>
            <a:r>
              <a:rPr lang="en-US" sz="1200" dirty="0"/>
              <a:t> at or over 65 yrs.:        </a:t>
            </a:r>
            <a:r>
              <a:rPr lang="en-US" sz="1200" dirty="0" smtClean="0"/>
              <a:t>	9    </a:t>
            </a:r>
            <a:r>
              <a:rPr lang="en-US" sz="1200" dirty="0"/>
              <a:t>	24.3</a:t>
            </a:r>
          </a:p>
          <a:p>
            <a:r>
              <a:rPr lang="en-US" sz="1200" dirty="0"/>
              <a:t>    PNEUMOVAX: # patients w/</a:t>
            </a:r>
            <a:r>
              <a:rPr lang="en-US" sz="1200" dirty="0" err="1"/>
              <a:t>Pneumovax</a:t>
            </a:r>
            <a:r>
              <a:rPr lang="en-US" sz="1200" dirty="0"/>
              <a:t> ever..............:      	</a:t>
            </a:r>
            <a:r>
              <a:rPr lang="en-US" sz="1200" dirty="0" smtClean="0"/>
              <a:t>3	4    </a:t>
            </a:r>
            <a:r>
              <a:rPr lang="en-US" sz="1200" dirty="0"/>
              <a:t>	91.9</a:t>
            </a:r>
          </a:p>
          <a:p>
            <a:r>
              <a:rPr lang="en-US" sz="1200" dirty="0"/>
              <a:t> </a:t>
            </a:r>
          </a:p>
          <a:p>
            <a:r>
              <a:rPr lang="en-US" sz="1200" dirty="0"/>
              <a:t>  Total Patients included who had Refusals on record....:       	4</a:t>
            </a:r>
          </a:p>
          <a:p>
            <a:r>
              <a:rPr lang="en-US" sz="1200" dirty="0"/>
              <a:t> </a:t>
            </a:r>
          </a:p>
          <a:p>
            <a:r>
              <a:rPr lang="en-US" sz="1200" dirty="0"/>
              <a:t>          To view patient rosters, select a group below:</a:t>
            </a:r>
          </a:p>
          <a:p>
            <a:r>
              <a:rPr lang="en-US" sz="1200" dirty="0"/>
              <a:t>N  NOT Current            C  Current                B  Both Groups</a:t>
            </a:r>
          </a:p>
        </p:txBody>
      </p:sp>
    </p:spTree>
    <p:extLst>
      <p:ext uri="{BB962C8B-B14F-4D97-AF65-F5344CB8AC3E}">
        <p14:creationId xmlns:p14="http://schemas.microsoft.com/office/powerpoint/2010/main" val="1561647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Report</a:t>
            </a:r>
            <a:endParaRPr lang="en-US" dirty="0"/>
          </a:p>
        </p:txBody>
      </p:sp>
      <p:pic>
        <p:nvPicPr>
          <p:cNvPr id="25602" name="Picture 2" descr="Image of Printscreen of Flu Report, Influenza Immunization Report" title="Flu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22376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081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Standard</a:t>
            </a:r>
            <a:r>
              <a:rPr lang="en-US" baseline="0" dirty="0" smtClean="0">
                <a:solidFill>
                  <a:schemeClr val="bg1"/>
                </a:solidFill>
              </a:rPr>
              <a:t> Flu Immunization Report</a:t>
            </a:r>
            <a:endParaRPr lang="en-US" dirty="0">
              <a:solidFill>
                <a:schemeClr val="bg1"/>
              </a:solidFill>
            </a:endParaRPr>
          </a:p>
        </p:txBody>
      </p:sp>
      <p:sp>
        <p:nvSpPr>
          <p:cNvPr id="4" name="Rectangle 3" descr="Image of standard flu immunization report." title="Standard Flu Immunization Report"/>
          <p:cNvSpPr/>
          <p:nvPr/>
        </p:nvSpPr>
        <p:spPr>
          <a:xfrm>
            <a:off x="0" y="0"/>
            <a:ext cx="9144000" cy="6709529"/>
          </a:xfrm>
          <a:prstGeom prst="rect">
            <a:avLst/>
          </a:prstGeom>
        </p:spPr>
        <p:txBody>
          <a:bodyPr wrap="square">
            <a:spAutoFit/>
          </a:bodyPr>
          <a:lstStyle/>
          <a:p>
            <a:r>
              <a:rPr lang="en-US" sz="1000" dirty="0"/>
              <a:t>Immunization v8.5*4          Apr 02, 2013 15:44:54          Page:    1 of    3</a:t>
            </a:r>
          </a:p>
          <a:p>
            <a:endParaRPr lang="en-US" sz="1000" dirty="0"/>
          </a:p>
          <a:p>
            <a:r>
              <a:rPr lang="en-US" sz="1000" dirty="0"/>
              <a:t>                                CIHA HOSPITAL</a:t>
            </a:r>
          </a:p>
          <a:p>
            <a:r>
              <a:rPr lang="en-US" sz="1000" dirty="0"/>
              <a:t>                    *  Standard Flu Immunization Report  *</a:t>
            </a:r>
          </a:p>
          <a:p>
            <a:r>
              <a:rPr lang="en-US" sz="1000" dirty="0"/>
              <a:t>                           Report Date: 04/02/2013</a:t>
            </a:r>
          </a:p>
          <a:p>
            <a:r>
              <a:rPr lang="en-US" sz="1000" dirty="0"/>
              <a:t>                            Date Range: 09/15/2012 - 12/31/2012</a:t>
            </a:r>
          </a:p>
          <a:p>
            <a:endParaRPr lang="en-US" sz="1000" dirty="0"/>
          </a:p>
          <a:p>
            <a:r>
              <a:rPr lang="en-US" sz="1000" dirty="0"/>
              <a:t> </a:t>
            </a:r>
            <a:r>
              <a:rPr lang="en-US" dirty="0"/>
              <a:t>Registered Patients (All)</a:t>
            </a:r>
          </a:p>
          <a:p>
            <a:r>
              <a:rPr lang="en-US" dirty="0"/>
              <a:t>-------------------------------------------------------------------------------</a:t>
            </a:r>
          </a:p>
          <a:p>
            <a:r>
              <a:rPr lang="en-US" dirty="0"/>
              <a:t> Beneficiary Type: INDIAN/ALASKA NATIVE</a:t>
            </a:r>
          </a:p>
          <a:p>
            <a:r>
              <a:rPr lang="en-US" dirty="0"/>
              <a:t>-------------------------------------------------------------------------------</a:t>
            </a:r>
          </a:p>
          <a:p>
            <a:r>
              <a:rPr lang="en-US" dirty="0"/>
              <a:t>             </a:t>
            </a:r>
            <a:r>
              <a:rPr lang="en-US" dirty="0" smtClean="0"/>
              <a:t>            |          </a:t>
            </a:r>
            <a:r>
              <a:rPr lang="en-US" dirty="0"/>
              <a:t>Age in months/years on 12/31/2012            </a:t>
            </a:r>
            <a:r>
              <a:rPr lang="en-US" dirty="0" smtClean="0"/>
              <a:t> 	     |</a:t>
            </a:r>
            <a:endParaRPr lang="en-US" dirty="0"/>
          </a:p>
          <a:p>
            <a:r>
              <a:rPr lang="en-US" dirty="0"/>
              <a:t>    Dose#     </a:t>
            </a:r>
            <a:r>
              <a:rPr lang="en-US" dirty="0" smtClean="0"/>
              <a:t>     |-------------------------------------------------------              	     |   Totals</a:t>
            </a:r>
            <a:endParaRPr lang="en-US" dirty="0"/>
          </a:p>
          <a:p>
            <a:r>
              <a:rPr lang="en-US" dirty="0"/>
              <a:t>            </a:t>
            </a:r>
            <a:r>
              <a:rPr lang="en-US" dirty="0" smtClean="0"/>
              <a:t>             </a:t>
            </a:r>
            <a:r>
              <a:rPr lang="en-US" dirty="0"/>
              <a:t>| 10-23m    2-4y   5-17y  18-49y </a:t>
            </a:r>
            <a:r>
              <a:rPr lang="en-US" dirty="0" smtClean="0"/>
              <a:t> *</a:t>
            </a:r>
            <a:r>
              <a:rPr lang="en-US" dirty="0"/>
              <a:t>18-49hr </a:t>
            </a:r>
            <a:r>
              <a:rPr lang="en-US" dirty="0" smtClean="0"/>
              <a:t>  50-64y  </a:t>
            </a:r>
            <a:r>
              <a:rPr lang="en-US" dirty="0"/>
              <a:t>65+yrs|</a:t>
            </a:r>
          </a:p>
          <a:p>
            <a:endParaRPr lang="en-US" dirty="0"/>
          </a:p>
          <a:p>
            <a:r>
              <a:rPr lang="en-US" dirty="0"/>
              <a:t> Denominator |     1       </a:t>
            </a:r>
            <a:r>
              <a:rPr lang="en-US" dirty="0" smtClean="0"/>
              <a:t>      3       1732    </a:t>
            </a:r>
            <a:r>
              <a:rPr lang="en-US" dirty="0"/>
              <a:t>3111     </a:t>
            </a:r>
            <a:r>
              <a:rPr lang="en-US" dirty="0" smtClean="0"/>
              <a:t>     </a:t>
            </a:r>
            <a:r>
              <a:rPr lang="en-US" dirty="0"/>
              <a:t>17     </a:t>
            </a:r>
            <a:r>
              <a:rPr lang="en-US" dirty="0" smtClean="0"/>
              <a:t>    603        506 </a:t>
            </a:r>
            <a:r>
              <a:rPr lang="en-US" dirty="0"/>
              <a:t>|   </a:t>
            </a:r>
            <a:r>
              <a:rPr lang="en-US" dirty="0" smtClean="0"/>
              <a:t>    5973</a:t>
            </a:r>
            <a:endParaRPr lang="en-US" dirty="0"/>
          </a:p>
          <a:p>
            <a:r>
              <a:rPr lang="en-US" dirty="0" smtClean="0"/>
              <a:t>                          -------------------------------------------------------------------------------</a:t>
            </a:r>
            <a:endParaRPr lang="en-US" dirty="0"/>
          </a:p>
          <a:p>
            <a:r>
              <a:rPr lang="en-US" dirty="0"/>
              <a:t>   1-FLU      </a:t>
            </a:r>
            <a:r>
              <a:rPr lang="en-US" dirty="0" smtClean="0"/>
              <a:t>      |     </a:t>
            </a:r>
            <a:r>
              <a:rPr lang="en-US" dirty="0"/>
              <a:t>0       </a:t>
            </a:r>
            <a:r>
              <a:rPr lang="en-US" dirty="0" smtClean="0"/>
              <a:t>       0         1               1           1            0              0 </a:t>
            </a:r>
            <a:r>
              <a:rPr lang="en-US" dirty="0"/>
              <a:t>|     </a:t>
            </a:r>
            <a:r>
              <a:rPr lang="en-US" dirty="0" smtClean="0"/>
              <a:t>        </a:t>
            </a:r>
            <a:r>
              <a:rPr lang="en-US" dirty="0"/>
              <a:t>3</a:t>
            </a:r>
          </a:p>
          <a:p>
            <a:r>
              <a:rPr lang="en-US" dirty="0"/>
              <a:t> 2012 Season |     0%      </a:t>
            </a:r>
            <a:r>
              <a:rPr lang="en-US" dirty="0" smtClean="0"/>
              <a:t>     0</a:t>
            </a:r>
            <a:r>
              <a:rPr lang="en-US" dirty="0"/>
              <a:t>%      0%     </a:t>
            </a:r>
            <a:r>
              <a:rPr lang="en-US" dirty="0" smtClean="0"/>
              <a:t>       </a:t>
            </a:r>
            <a:r>
              <a:rPr lang="en-US" dirty="0"/>
              <a:t>0%      </a:t>
            </a:r>
            <a:r>
              <a:rPr lang="en-US" dirty="0" smtClean="0"/>
              <a:t>  6</a:t>
            </a:r>
            <a:r>
              <a:rPr lang="en-US" dirty="0"/>
              <a:t>%      </a:t>
            </a:r>
            <a:r>
              <a:rPr lang="en-US" dirty="0" smtClean="0"/>
              <a:t>   0</a:t>
            </a:r>
            <a:r>
              <a:rPr lang="en-US" dirty="0"/>
              <a:t>%      </a:t>
            </a:r>
            <a:r>
              <a:rPr lang="en-US" dirty="0" smtClean="0"/>
              <a:t>   0</a:t>
            </a:r>
            <a:r>
              <a:rPr lang="en-US" dirty="0"/>
              <a:t>%|      </a:t>
            </a:r>
            <a:r>
              <a:rPr lang="en-US" dirty="0" smtClean="0"/>
              <a:t>       0</a:t>
            </a:r>
            <a:r>
              <a:rPr lang="en-US" dirty="0"/>
              <a:t>%</a:t>
            </a:r>
          </a:p>
          <a:p>
            <a:r>
              <a:rPr lang="en-US" dirty="0" smtClean="0"/>
              <a:t>                          -------------------------------------------------------------------------------</a:t>
            </a:r>
            <a:endParaRPr lang="en-US" dirty="0"/>
          </a:p>
          <a:p>
            <a:r>
              <a:rPr lang="en-US" dirty="0" smtClean="0"/>
              <a:t>           Fully    </a:t>
            </a:r>
            <a:r>
              <a:rPr lang="en-US" dirty="0"/>
              <a:t>|     0       </a:t>
            </a:r>
            <a:r>
              <a:rPr lang="en-US" dirty="0" smtClean="0"/>
              <a:t>         0          1                 1           1           0              </a:t>
            </a:r>
            <a:r>
              <a:rPr lang="en-US" dirty="0"/>
              <a:t>0 |      </a:t>
            </a:r>
            <a:r>
              <a:rPr lang="en-US" dirty="0" smtClean="0"/>
              <a:t>     3</a:t>
            </a:r>
            <a:endParaRPr lang="en-US" dirty="0"/>
          </a:p>
          <a:p>
            <a:r>
              <a:rPr lang="en-US" dirty="0"/>
              <a:t>  Immunized  |     0%      </a:t>
            </a:r>
            <a:r>
              <a:rPr lang="en-US" dirty="0" smtClean="0"/>
              <a:t>       0</a:t>
            </a:r>
            <a:r>
              <a:rPr lang="en-US" dirty="0"/>
              <a:t>%      0%      </a:t>
            </a:r>
            <a:r>
              <a:rPr lang="en-US" dirty="0" smtClean="0"/>
              <a:t>         0</a:t>
            </a:r>
            <a:r>
              <a:rPr lang="en-US" dirty="0"/>
              <a:t>%      </a:t>
            </a:r>
            <a:r>
              <a:rPr lang="en-US" dirty="0" smtClean="0"/>
              <a:t> 6</a:t>
            </a:r>
            <a:r>
              <a:rPr lang="en-US" dirty="0"/>
              <a:t>%      </a:t>
            </a:r>
            <a:r>
              <a:rPr lang="en-US" dirty="0" smtClean="0"/>
              <a:t>  0</a:t>
            </a:r>
            <a:r>
              <a:rPr lang="en-US" dirty="0"/>
              <a:t>%      </a:t>
            </a:r>
            <a:r>
              <a:rPr lang="en-US" dirty="0" smtClean="0"/>
              <a:t>   0</a:t>
            </a:r>
            <a:r>
              <a:rPr lang="en-US" dirty="0"/>
              <a:t>%|      </a:t>
            </a:r>
            <a:r>
              <a:rPr lang="en-US" dirty="0" smtClean="0"/>
              <a:t>      0</a:t>
            </a:r>
            <a:r>
              <a:rPr lang="en-US" dirty="0"/>
              <a:t>%</a:t>
            </a:r>
          </a:p>
          <a:p>
            <a:r>
              <a:rPr lang="en-US" dirty="0"/>
              <a:t>-------------------------------------------------------------------------------</a:t>
            </a:r>
          </a:p>
          <a:p>
            <a:r>
              <a:rPr lang="en-US" dirty="0"/>
              <a:t>  Total Patients included who had Influenza Refusals on record             </a:t>
            </a:r>
            <a:r>
              <a:rPr lang="en-US" dirty="0" smtClean="0"/>
              <a:t>                  21</a:t>
            </a:r>
          </a:p>
          <a:p>
            <a:r>
              <a:rPr lang="en-US" dirty="0"/>
              <a:t>*NOTE: The 18-49hr column tallies patients who are High Risk in that</a:t>
            </a:r>
          </a:p>
          <a:p>
            <a:r>
              <a:rPr lang="en-US" dirty="0"/>
              <a:t>         Age Group.  They are not included in the normal 18-49y column.</a:t>
            </a:r>
          </a:p>
          <a:p>
            <a:r>
              <a:rPr lang="en-US" dirty="0" smtClean="0"/>
              <a:t>-------------------------------------------------------------------------------</a:t>
            </a:r>
            <a:endParaRPr lang="en-US" dirty="0"/>
          </a:p>
        </p:txBody>
      </p:sp>
    </p:spTree>
    <p:extLst>
      <p:ext uri="{BB962C8B-B14F-4D97-AF65-F5344CB8AC3E}">
        <p14:creationId xmlns:p14="http://schemas.microsoft.com/office/powerpoint/2010/main" val="344891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135" y="990600"/>
            <a:ext cx="8229600" cy="1143000"/>
          </a:xfrm>
        </p:spPr>
        <p:txBody>
          <a:bodyPr>
            <a:normAutofit fontScale="90000"/>
          </a:bodyPr>
          <a:lstStyle/>
          <a:p>
            <a:r>
              <a:rPr lang="en-US" dirty="0" smtClean="0">
                <a:solidFill>
                  <a:schemeClr val="bg1"/>
                </a:solidFill>
              </a:rPr>
              <a:t>IMMUNIZATION</a:t>
            </a:r>
            <a:r>
              <a:rPr lang="en-US" baseline="0" dirty="0" smtClean="0">
                <a:solidFill>
                  <a:schemeClr val="bg1"/>
                </a:solidFill>
              </a:rPr>
              <a:t>  v8.5*4  REPORTS MENU</a:t>
            </a:r>
            <a:endParaRPr lang="en-US" dirty="0">
              <a:solidFill>
                <a:schemeClr val="bg1"/>
              </a:solidFill>
            </a:endParaRPr>
          </a:p>
        </p:txBody>
      </p:sp>
      <p:pic>
        <p:nvPicPr>
          <p:cNvPr id="20482" name="Picture 2" descr="Site:  DEMO HOSPITAL    User:  GROOM, AMY&#10;&#10;You've got PRIORITY mail!&#10;Select Reports Menu Option:" title="Immunization v8.5*4  Reports Me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76" y="762000"/>
            <a:ext cx="7557119" cy="471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42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Accountability Report</a:t>
            </a:r>
            <a:endParaRPr lang="en-US" dirty="0"/>
          </a:p>
        </p:txBody>
      </p:sp>
      <p:sp>
        <p:nvSpPr>
          <p:cNvPr id="3" name="Content Placeholder 2"/>
          <p:cNvSpPr>
            <a:spLocks noGrp="1"/>
          </p:cNvSpPr>
          <p:nvPr>
            <p:ph idx="1"/>
          </p:nvPr>
        </p:nvSpPr>
        <p:spPr/>
        <p:txBody>
          <a:bodyPr/>
          <a:lstStyle/>
          <a:p>
            <a:r>
              <a:rPr lang="en-US" dirty="0" smtClean="0"/>
              <a:t>Used to track number of vaccines administered , by age group</a:t>
            </a:r>
          </a:p>
          <a:p>
            <a:pPr lvl="1"/>
            <a:r>
              <a:rPr lang="en-US" dirty="0" smtClean="0"/>
              <a:t>If you want to use to look at shots ADMINSTERED at your facility, do not include Historical vaccines (#7)</a:t>
            </a:r>
          </a:p>
          <a:p>
            <a:pPr lvl="2"/>
            <a:r>
              <a:rPr lang="en-US" dirty="0" smtClean="0"/>
              <a:t>Default is set to “Yes”</a:t>
            </a:r>
          </a:p>
          <a:p>
            <a:pPr lvl="1"/>
            <a:r>
              <a:rPr lang="en-US" dirty="0" smtClean="0"/>
              <a:t>Can be used for VFC inventory reporting</a:t>
            </a:r>
          </a:p>
          <a:p>
            <a:pPr lvl="1"/>
            <a:r>
              <a:rPr lang="en-US" dirty="0" smtClean="0"/>
              <a:t>Can be displayed by individual lot# (parameter #8)</a:t>
            </a:r>
            <a:endParaRPr lang="en-US" dirty="0"/>
          </a:p>
        </p:txBody>
      </p:sp>
    </p:spTree>
    <p:extLst>
      <p:ext uri="{BB962C8B-B14F-4D97-AF65-F5344CB8AC3E}">
        <p14:creationId xmlns:p14="http://schemas.microsoft.com/office/powerpoint/2010/main" val="3137798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Vaccine</a:t>
            </a:r>
            <a:r>
              <a:rPr lang="en-US" baseline="0" dirty="0" smtClean="0">
                <a:solidFill>
                  <a:schemeClr val="bg1"/>
                </a:solidFill>
              </a:rPr>
              <a:t> Accountability Report</a:t>
            </a:r>
            <a:endParaRPr lang="en-US" dirty="0">
              <a:solidFill>
                <a:schemeClr val="bg1"/>
              </a:solidFill>
            </a:endParaRPr>
          </a:p>
        </p:txBody>
      </p:sp>
      <p:pic>
        <p:nvPicPr>
          <p:cNvPr id="26626" name="Picture 2" descr="Image of printscreen of vaccine accountability report." title="Vaccine Accountability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58952"/>
            <a:ext cx="880872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050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Accountability – By Lot #</a:t>
            </a:r>
            <a:endParaRPr lang="en-US" dirty="0"/>
          </a:p>
        </p:txBody>
      </p:sp>
      <p:pic>
        <p:nvPicPr>
          <p:cNvPr id="25602" name="Picture 2" descr="Image of printscreen of vaccine accountability report." title="Vaccine Accountability By L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0010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671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Eligibility Report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line listing of all vaccines administered in a certain time period. Includes Patient Name, Eligibility code and Lot Number. </a:t>
            </a:r>
          </a:p>
          <a:p>
            <a:pPr marL="0" indent="0">
              <a:buNone/>
            </a:pPr>
            <a:r>
              <a:rPr lang="en-US" dirty="0" smtClean="0"/>
              <a:t>In Reports Menu (REP)</a:t>
            </a:r>
          </a:p>
          <a:p>
            <a:r>
              <a:rPr lang="en-US" dirty="0" smtClean="0"/>
              <a:t>Select “ELI” for Vaccine Eligibility Report</a:t>
            </a:r>
          </a:p>
          <a:p>
            <a:r>
              <a:rPr lang="en-US" dirty="0" smtClean="0"/>
              <a:t>Set parameters for time period, etc. desired</a:t>
            </a:r>
          </a:p>
          <a:p>
            <a:r>
              <a:rPr lang="en-US" dirty="0" smtClean="0"/>
              <a:t>Note: Default report is for CHILDREN. Does not include adults</a:t>
            </a:r>
          </a:p>
          <a:p>
            <a:r>
              <a:rPr lang="en-US" dirty="0" smtClean="0"/>
              <a:t> To include adults, change parameter #8 to ‘Yes’.</a:t>
            </a:r>
          </a:p>
          <a:p>
            <a:pPr lvl="1"/>
            <a:endParaRPr lang="en-US" dirty="0"/>
          </a:p>
        </p:txBody>
      </p:sp>
    </p:spTree>
    <p:extLst>
      <p:ext uri="{BB962C8B-B14F-4D97-AF65-F5344CB8AC3E}">
        <p14:creationId xmlns:p14="http://schemas.microsoft.com/office/powerpoint/2010/main" val="1254724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440" y="990600"/>
            <a:ext cx="8229600" cy="1143000"/>
          </a:xfrm>
        </p:spPr>
        <p:txBody>
          <a:bodyPr/>
          <a:lstStyle/>
          <a:p>
            <a:r>
              <a:rPr lang="en-US" dirty="0" smtClean="0">
                <a:solidFill>
                  <a:schemeClr val="bg1"/>
                </a:solidFill>
              </a:rPr>
              <a:t>Vaccine Eligibility Report</a:t>
            </a:r>
            <a:endParaRPr lang="en-US" dirty="0">
              <a:solidFill>
                <a:schemeClr val="bg1"/>
              </a:solidFill>
            </a:endParaRPr>
          </a:p>
        </p:txBody>
      </p:sp>
      <p:pic>
        <p:nvPicPr>
          <p:cNvPr id="27650" name="Picture 2" descr="Image of printscreen of vaccine eligibility report." title="Vaccine Eligibility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1248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67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E6F7D0-7118-47DC-97B2-693459BCAC1E}" type="slidenum">
              <a:rPr lang="en-US" smtClean="0"/>
              <a:t>35</a:t>
            </a:fld>
            <a:endParaRPr lang="en-US"/>
          </a:p>
        </p:txBody>
      </p:sp>
      <p:sp>
        <p:nvSpPr>
          <p:cNvPr id="3" name="Title 2"/>
          <p:cNvSpPr>
            <a:spLocks noGrp="1"/>
          </p:cNvSpPr>
          <p:nvPr>
            <p:ph type="title" idx="4294967295"/>
          </p:nvPr>
        </p:nvSpPr>
        <p:spPr/>
        <p:txBody>
          <a:bodyPr/>
          <a:lstStyle/>
          <a:p>
            <a:r>
              <a:rPr lang="en-US" dirty="0" smtClean="0">
                <a:solidFill>
                  <a:schemeClr val="bg1"/>
                </a:solidFill>
              </a:rPr>
              <a:t>Vaccine</a:t>
            </a:r>
            <a:r>
              <a:rPr lang="en-US" baseline="0" dirty="0" smtClean="0">
                <a:solidFill>
                  <a:schemeClr val="bg1"/>
                </a:solidFill>
              </a:rPr>
              <a:t> Eligibility Report</a:t>
            </a:r>
            <a:endParaRPr lang="en-US" dirty="0">
              <a:solidFill>
                <a:schemeClr val="bg1"/>
              </a:solidFill>
            </a:endParaRPr>
          </a:p>
        </p:txBody>
      </p:sp>
      <p:sp>
        <p:nvSpPr>
          <p:cNvPr id="5" name="Rectangle 4" descr="Image of printscreen of vaccine eligibility report." title="Vaccine Eligibility Report"/>
          <p:cNvSpPr/>
          <p:nvPr/>
        </p:nvSpPr>
        <p:spPr>
          <a:xfrm>
            <a:off x="-4763" y="0"/>
            <a:ext cx="9144000" cy="6740307"/>
          </a:xfrm>
          <a:prstGeom prst="rect">
            <a:avLst/>
          </a:prstGeom>
        </p:spPr>
        <p:txBody>
          <a:bodyPr wrap="square">
            <a:spAutoFit/>
          </a:bodyPr>
          <a:lstStyle/>
          <a:p>
            <a:r>
              <a:rPr lang="en-US" dirty="0"/>
              <a:t>Immunization </a:t>
            </a:r>
            <a:r>
              <a:rPr lang="en-US" dirty="0" smtClean="0"/>
              <a:t>v8.5*4          </a:t>
            </a:r>
            <a:r>
              <a:rPr lang="en-US" dirty="0"/>
              <a:t>Nov 14, 2012 11:46:52          Page:    6 of   14</a:t>
            </a:r>
          </a:p>
          <a:p>
            <a:endParaRPr lang="en-US" dirty="0"/>
          </a:p>
          <a:p>
            <a:r>
              <a:rPr lang="en-US" dirty="0"/>
              <a:t>                                CIHA HOSPITAL</a:t>
            </a:r>
          </a:p>
          <a:p>
            <a:r>
              <a:rPr lang="en-US" dirty="0"/>
              <a:t>                       *  Vaccine Eligibility Report  *</a:t>
            </a:r>
          </a:p>
          <a:p>
            <a:r>
              <a:rPr lang="en-US" dirty="0"/>
              <a:t>                           Report Date: 11/14/2012</a:t>
            </a:r>
          </a:p>
          <a:p>
            <a:r>
              <a:rPr lang="en-US" dirty="0"/>
              <a:t>                            Date Range: 11/14/2011 - 11/14/2012</a:t>
            </a:r>
          </a:p>
          <a:p>
            <a:endParaRPr lang="en-US" dirty="0"/>
          </a:p>
          <a:p>
            <a:r>
              <a:rPr lang="en-US" dirty="0"/>
              <a:t> (Historical Included, Adults Excluded)                Total Immunizations: 140</a:t>
            </a:r>
          </a:p>
          <a:p>
            <a:r>
              <a:rPr lang="en-US" dirty="0"/>
              <a:t>-------------------------------------------------------------------------------</a:t>
            </a:r>
          </a:p>
          <a:p>
            <a:r>
              <a:rPr lang="en-US" dirty="0"/>
              <a:t>   Date    </a:t>
            </a:r>
            <a:r>
              <a:rPr lang="en-US" dirty="0" smtClean="0"/>
              <a:t>	    Last, First </a:t>
            </a:r>
            <a:r>
              <a:rPr lang="en-US" dirty="0"/>
              <a:t>Name  </a:t>
            </a:r>
            <a:r>
              <a:rPr lang="en-US" dirty="0" smtClean="0"/>
              <a:t>   DOB    	    Eligibility  	Vaccine      	Lot</a:t>
            </a:r>
            <a:r>
              <a:rPr lang="en-US" dirty="0"/>
              <a:t>#</a:t>
            </a:r>
          </a:p>
          <a:p>
            <a:r>
              <a:rPr lang="en-US" dirty="0"/>
              <a:t>+</a:t>
            </a:r>
          </a:p>
          <a:p>
            <a:r>
              <a:rPr lang="en-US" dirty="0"/>
              <a:t> 02/08/12  </a:t>
            </a:r>
            <a:r>
              <a:rPr lang="en-US" dirty="0" smtClean="0"/>
              <a:t>PATIENT, DEMO   	11/03/97             		 </a:t>
            </a:r>
            <a:r>
              <a:rPr lang="en-US" dirty="0" err="1" smtClean="0"/>
              <a:t>DTaP</a:t>
            </a:r>
            <a:r>
              <a:rPr lang="en-US" dirty="0" smtClean="0"/>
              <a:t>        	Not </a:t>
            </a:r>
            <a:r>
              <a:rPr lang="en-US" dirty="0"/>
              <a:t>Entered</a:t>
            </a:r>
          </a:p>
          <a:p>
            <a:r>
              <a:rPr lang="en-US" dirty="0"/>
              <a:t> 02/08/12  </a:t>
            </a:r>
            <a:r>
              <a:rPr lang="en-US" dirty="0" smtClean="0"/>
              <a:t>PATIENT, 1   	10/04/99            		 </a:t>
            </a:r>
            <a:r>
              <a:rPr lang="en-US" dirty="0" err="1"/>
              <a:t>DTaP</a:t>
            </a:r>
            <a:r>
              <a:rPr lang="en-US" dirty="0"/>
              <a:t>       </a:t>
            </a:r>
            <a:r>
              <a:rPr lang="en-US" dirty="0" smtClean="0"/>
              <a:t>		Not </a:t>
            </a:r>
            <a:r>
              <a:rPr lang="en-US" dirty="0"/>
              <a:t>Entered</a:t>
            </a:r>
          </a:p>
          <a:p>
            <a:r>
              <a:rPr lang="en-US" dirty="0"/>
              <a:t> 02/08/12  </a:t>
            </a:r>
            <a:r>
              <a:rPr lang="en-US" dirty="0" smtClean="0"/>
              <a:t>PATIENT, 2 	02/19/04             		 </a:t>
            </a:r>
            <a:r>
              <a:rPr lang="en-US" dirty="0" err="1" smtClean="0"/>
              <a:t>DTaP</a:t>
            </a:r>
            <a:r>
              <a:rPr lang="en-US" dirty="0" smtClean="0"/>
              <a:t>        	Not </a:t>
            </a:r>
            <a:r>
              <a:rPr lang="en-US" dirty="0"/>
              <a:t>Entered</a:t>
            </a:r>
          </a:p>
          <a:p>
            <a:r>
              <a:rPr lang="en-US" dirty="0"/>
              <a:t> 02/08/12  </a:t>
            </a:r>
            <a:r>
              <a:rPr lang="en-US" dirty="0" smtClean="0"/>
              <a:t>PATIENT, 3  	04/12/02            		 </a:t>
            </a:r>
            <a:r>
              <a:rPr lang="en-US" dirty="0" err="1" smtClean="0"/>
              <a:t>DTaP</a:t>
            </a:r>
            <a:r>
              <a:rPr lang="en-US" dirty="0" smtClean="0"/>
              <a:t>        	Not </a:t>
            </a:r>
            <a:r>
              <a:rPr lang="en-US" dirty="0"/>
              <a:t>Entered</a:t>
            </a:r>
          </a:p>
          <a:p>
            <a:r>
              <a:rPr lang="en-US" dirty="0"/>
              <a:t> 02/16/12  </a:t>
            </a:r>
            <a:r>
              <a:rPr lang="en-US" dirty="0" smtClean="0"/>
              <a:t>PATIENT,4  	10/23/98            		 </a:t>
            </a:r>
            <a:r>
              <a:rPr lang="en-US" dirty="0"/>
              <a:t>MMR         </a:t>
            </a:r>
            <a:r>
              <a:rPr lang="en-US" dirty="0" smtClean="0"/>
              <a:t>	Not </a:t>
            </a:r>
            <a:r>
              <a:rPr lang="en-US" dirty="0"/>
              <a:t>Entered</a:t>
            </a:r>
          </a:p>
          <a:p>
            <a:r>
              <a:rPr lang="en-US" dirty="0"/>
              <a:t> 03/07/12  </a:t>
            </a:r>
            <a:r>
              <a:rPr lang="en-US" dirty="0" smtClean="0"/>
              <a:t>PATIENT,ONE          02/18/11     </a:t>
            </a:r>
            <a:r>
              <a:rPr lang="en-US" dirty="0" err="1" smtClean="0"/>
              <a:t>AmIn</a:t>
            </a:r>
            <a:r>
              <a:rPr lang="en-US" dirty="0" smtClean="0"/>
              <a:t>/</a:t>
            </a:r>
            <a:r>
              <a:rPr lang="en-US" dirty="0" err="1" smtClean="0"/>
              <a:t>AKNa</a:t>
            </a:r>
            <a:r>
              <a:rPr lang="en-US" dirty="0" smtClean="0"/>
              <a:t> 	 </a:t>
            </a:r>
            <a:r>
              <a:rPr lang="en-US" dirty="0"/>
              <a:t>FLU-</a:t>
            </a:r>
            <a:r>
              <a:rPr lang="en-US" dirty="0" err="1"/>
              <a:t>TIVpf</a:t>
            </a:r>
            <a:r>
              <a:rPr lang="en-US" dirty="0"/>
              <a:t>   </a:t>
            </a:r>
            <a:r>
              <a:rPr lang="en-US" dirty="0" smtClean="0"/>
              <a:t>	Not </a:t>
            </a:r>
            <a:r>
              <a:rPr lang="en-US" dirty="0"/>
              <a:t>Entered</a:t>
            </a:r>
          </a:p>
          <a:p>
            <a:r>
              <a:rPr lang="en-US" dirty="0"/>
              <a:t> 04/07/12  </a:t>
            </a:r>
            <a:r>
              <a:rPr lang="en-US" dirty="0" smtClean="0"/>
              <a:t>PATIENT, ONE          08/18/11     </a:t>
            </a:r>
            <a:r>
              <a:rPr lang="en-US" dirty="0" err="1" smtClean="0"/>
              <a:t>AmIn</a:t>
            </a:r>
            <a:r>
              <a:rPr lang="en-US" dirty="0" smtClean="0"/>
              <a:t>/</a:t>
            </a:r>
            <a:r>
              <a:rPr lang="en-US" dirty="0" err="1" smtClean="0"/>
              <a:t>AKNa</a:t>
            </a:r>
            <a:r>
              <a:rPr lang="en-US" dirty="0" smtClean="0"/>
              <a:t> 	 </a:t>
            </a:r>
            <a:r>
              <a:rPr lang="en-US" dirty="0"/>
              <a:t>FLU-</a:t>
            </a:r>
            <a:r>
              <a:rPr lang="en-US" dirty="0" err="1"/>
              <a:t>TIVpf</a:t>
            </a:r>
            <a:r>
              <a:rPr lang="en-US" dirty="0"/>
              <a:t>   </a:t>
            </a:r>
            <a:r>
              <a:rPr lang="en-US" dirty="0" smtClean="0"/>
              <a:t>	Not </a:t>
            </a:r>
            <a:r>
              <a:rPr lang="en-US" dirty="0"/>
              <a:t>Entered</a:t>
            </a:r>
          </a:p>
          <a:p>
            <a:r>
              <a:rPr lang="en-US" dirty="0"/>
              <a:t> 04/16/12  </a:t>
            </a:r>
            <a:r>
              <a:rPr lang="en-US" dirty="0" smtClean="0"/>
              <a:t>PATIENT,TWO 	 05/08/94     </a:t>
            </a:r>
            <a:r>
              <a:rPr lang="en-US" dirty="0" err="1" smtClean="0"/>
              <a:t>AmIn</a:t>
            </a:r>
            <a:r>
              <a:rPr lang="en-US" dirty="0" smtClean="0"/>
              <a:t>/</a:t>
            </a:r>
            <a:r>
              <a:rPr lang="en-US" dirty="0" err="1" smtClean="0"/>
              <a:t>AKNa</a:t>
            </a:r>
            <a:r>
              <a:rPr lang="en-US" dirty="0" smtClean="0"/>
              <a:t>  	 FLU-</a:t>
            </a:r>
            <a:r>
              <a:rPr lang="en-US" dirty="0" err="1" smtClean="0"/>
              <a:t>TIVpf</a:t>
            </a:r>
            <a:r>
              <a:rPr lang="en-US" dirty="0" smtClean="0"/>
              <a:t>   	Not </a:t>
            </a:r>
            <a:r>
              <a:rPr lang="en-US" dirty="0"/>
              <a:t>Entered</a:t>
            </a:r>
          </a:p>
          <a:p>
            <a:r>
              <a:rPr lang="en-US" dirty="0"/>
              <a:t> 04/25/12  </a:t>
            </a:r>
            <a:r>
              <a:rPr lang="en-US" dirty="0" smtClean="0"/>
              <a:t>PATIENT , THREE 	 03/22/03            		 </a:t>
            </a:r>
            <a:r>
              <a:rPr lang="en-US" dirty="0" err="1"/>
              <a:t>DTaP</a:t>
            </a:r>
            <a:r>
              <a:rPr lang="en-US" dirty="0"/>
              <a:t>        </a:t>
            </a:r>
            <a:r>
              <a:rPr lang="en-US" dirty="0" smtClean="0"/>
              <a:t>	Not </a:t>
            </a:r>
            <a:r>
              <a:rPr lang="en-US" dirty="0"/>
              <a:t>Entered</a:t>
            </a:r>
          </a:p>
          <a:p>
            <a:r>
              <a:rPr lang="en-US" dirty="0"/>
              <a:t> 04/25/12  </a:t>
            </a:r>
            <a:r>
              <a:rPr lang="en-US" dirty="0" smtClean="0"/>
              <a:t>PATIENT FOUR  	  07/28/05            		 </a:t>
            </a:r>
            <a:r>
              <a:rPr lang="en-US" dirty="0" err="1"/>
              <a:t>DTaP</a:t>
            </a:r>
            <a:r>
              <a:rPr lang="en-US" dirty="0"/>
              <a:t>        </a:t>
            </a:r>
            <a:r>
              <a:rPr lang="en-US" dirty="0" smtClean="0"/>
              <a:t>	Not </a:t>
            </a:r>
            <a:r>
              <a:rPr lang="en-US" dirty="0"/>
              <a:t>Entered</a:t>
            </a:r>
          </a:p>
          <a:p>
            <a:r>
              <a:rPr lang="en-US" dirty="0"/>
              <a:t>+         Enter ?? for more actions</a:t>
            </a:r>
          </a:p>
          <a:p>
            <a:endParaRPr lang="en-US" dirty="0"/>
          </a:p>
          <a:p>
            <a:r>
              <a:rPr lang="en-US" dirty="0"/>
              <a:t>Select Action: Quit</a:t>
            </a:r>
            <a:r>
              <a:rPr lang="en-US" dirty="0" smtClean="0"/>
              <a:t>//</a:t>
            </a:r>
            <a:endParaRPr lang="en-US" dirty="0"/>
          </a:p>
        </p:txBody>
      </p:sp>
    </p:spTree>
    <p:extLst>
      <p:ext uri="{BB962C8B-B14F-4D97-AF65-F5344CB8AC3E}">
        <p14:creationId xmlns:p14="http://schemas.microsoft.com/office/powerpoint/2010/main" val="1715839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RPMS Immunization Package User Manual </a:t>
            </a:r>
          </a:p>
          <a:p>
            <a:pPr lvl="1"/>
            <a:r>
              <a:rPr lang="en-US" dirty="0" smtClean="0"/>
              <a:t>RPMS Application Documents</a:t>
            </a:r>
          </a:p>
          <a:p>
            <a:pPr lvl="1"/>
            <a:r>
              <a:rPr lang="en-US" dirty="0">
                <a:hlinkClick r:id="rId2"/>
              </a:rPr>
              <a:t>http://www.ihs.gov/RPMS/index.cfm?module=home&amp;option=documents</a:t>
            </a:r>
            <a:endParaRPr lang="en-US" dirty="0"/>
          </a:p>
          <a:p>
            <a:pPr marL="457200" lvl="1" indent="0">
              <a:buNone/>
            </a:pPr>
            <a:endParaRPr lang="en-US" dirty="0" smtClean="0"/>
          </a:p>
          <a:p>
            <a:r>
              <a:rPr lang="en-US" dirty="0" smtClean="0"/>
              <a:t>IHS vaccine preventable </a:t>
            </a:r>
            <a:r>
              <a:rPr lang="en-US" dirty="0"/>
              <a:t>d</a:t>
            </a:r>
            <a:r>
              <a:rPr lang="en-US" dirty="0" smtClean="0"/>
              <a:t>isease page</a:t>
            </a:r>
          </a:p>
          <a:p>
            <a:pPr lvl="1"/>
            <a:r>
              <a:rPr lang="en-US" dirty="0">
                <a:hlinkClick r:id="rId3"/>
              </a:rPr>
              <a:t>www.ihs.gov/epi</a:t>
            </a:r>
            <a:endParaRPr lang="en-US" dirty="0"/>
          </a:p>
          <a:p>
            <a:pPr marL="457200" lvl="1" indent="0">
              <a:buNone/>
            </a:pPr>
            <a:endParaRPr lang="en-US" dirty="0" smtClean="0"/>
          </a:p>
          <a:p>
            <a:r>
              <a:rPr lang="en-US" dirty="0" smtClean="0"/>
              <a:t>CDC vaccine resources</a:t>
            </a:r>
          </a:p>
          <a:p>
            <a:pPr lvl="1"/>
            <a:r>
              <a:rPr lang="en-US" dirty="0">
                <a:hlinkClick r:id="rId4"/>
              </a:rPr>
              <a:t>www.cdc.gov/vaccines</a:t>
            </a:r>
            <a:endParaRPr lang="en-US" dirty="0"/>
          </a:p>
          <a:p>
            <a:pPr marL="457200" lvl="1" indent="0">
              <a:buNone/>
            </a:pPr>
            <a:endParaRPr lang="en-US" dirty="0" smtClean="0"/>
          </a:p>
          <a:p>
            <a:r>
              <a:rPr lang="en-US" dirty="0" smtClean="0"/>
              <a:t>Immunization Action Coalition</a:t>
            </a:r>
          </a:p>
          <a:p>
            <a:pPr lvl="1"/>
            <a:r>
              <a:rPr lang="en-US" dirty="0" smtClean="0">
                <a:hlinkClick r:id="rId5"/>
              </a:rPr>
              <a:t>www.immunize.org</a:t>
            </a: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26733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Coverage Reports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Immunization Coverage Reports</a:t>
            </a:r>
          </a:p>
          <a:p>
            <a:pPr lvl="1"/>
            <a:r>
              <a:rPr lang="en-US" dirty="0"/>
              <a:t>Adolescent</a:t>
            </a:r>
          </a:p>
          <a:p>
            <a:pPr lvl="1"/>
            <a:r>
              <a:rPr lang="en-US" dirty="0"/>
              <a:t>Adult</a:t>
            </a:r>
          </a:p>
          <a:p>
            <a:pPr lvl="1"/>
            <a:r>
              <a:rPr lang="en-US" dirty="0"/>
              <a:t>Flu</a:t>
            </a:r>
          </a:p>
          <a:p>
            <a:pPr lvl="1"/>
            <a:r>
              <a:rPr lang="en-US" dirty="0"/>
              <a:t>3 – 27 month (QTR)</a:t>
            </a:r>
          </a:p>
          <a:p>
            <a:pPr lvl="1"/>
            <a:r>
              <a:rPr lang="en-US" dirty="0"/>
              <a:t>Two year </a:t>
            </a:r>
            <a:r>
              <a:rPr lang="en-US" dirty="0" smtClean="0"/>
              <a:t>old</a:t>
            </a:r>
          </a:p>
          <a:p>
            <a:pPr lvl="1"/>
            <a:r>
              <a:rPr lang="en-US" dirty="0" smtClean="0"/>
              <a:t>PCV (used on Navajo for a specific vaccine study)</a:t>
            </a:r>
            <a:endParaRPr lang="en-US" dirty="0"/>
          </a:p>
          <a:p>
            <a:pPr marL="457200" lvl="1" indent="0">
              <a:buNone/>
            </a:pPr>
            <a:endParaRPr lang="en-US" dirty="0" smtClean="0"/>
          </a:p>
          <a:p>
            <a:r>
              <a:rPr lang="en-US" dirty="0" smtClean="0"/>
              <a:t>Accountability</a:t>
            </a:r>
          </a:p>
          <a:p>
            <a:pPr lvl="1"/>
            <a:r>
              <a:rPr lang="en-US" dirty="0" smtClean="0"/>
              <a:t>Eligibility</a:t>
            </a:r>
          </a:p>
          <a:p>
            <a:pPr lvl="1"/>
            <a:r>
              <a:rPr lang="en-US" dirty="0" smtClean="0"/>
              <a:t>Vaccine Accountability</a:t>
            </a:r>
          </a:p>
          <a:p>
            <a:pPr lvl="1"/>
            <a:r>
              <a:rPr lang="en-US" smtClean="0"/>
              <a:t>H1N1 Accountability</a:t>
            </a:r>
            <a:endParaRPr lang="en-US" dirty="0" smtClean="0"/>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31320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 Parameters</a:t>
            </a:r>
            <a:endParaRPr lang="en-US" dirty="0"/>
          </a:p>
        </p:txBody>
      </p:sp>
      <p:pic>
        <p:nvPicPr>
          <p:cNvPr id="22530" name="Picture 2" descr="Image of Screenshot titled &#10;TWO-YR-OLD IMMUNIZATION RATES REPORT  Parameters" title="Report Parame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68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your Denominator</a:t>
            </a:r>
            <a:endParaRPr lang="en-US" dirty="0"/>
          </a:p>
        </p:txBody>
      </p:sp>
      <p:sp>
        <p:nvSpPr>
          <p:cNvPr id="3" name="Content Placeholder 2"/>
          <p:cNvSpPr>
            <a:spLocks noGrp="1"/>
          </p:cNvSpPr>
          <p:nvPr>
            <p:ph idx="1"/>
          </p:nvPr>
        </p:nvSpPr>
        <p:spPr/>
        <p:txBody>
          <a:bodyPr>
            <a:normAutofit/>
          </a:bodyPr>
          <a:lstStyle/>
          <a:p>
            <a:r>
              <a:rPr lang="en-US" sz="1800" dirty="0" smtClean="0"/>
              <a:t>Default for 3-27 and 2 year olds is Active in the Immunization Register</a:t>
            </a:r>
          </a:p>
          <a:p>
            <a:r>
              <a:rPr lang="en-US" sz="1800" dirty="0" smtClean="0"/>
              <a:t>Default for Flu, Adolescent and Adult is Active Users</a:t>
            </a:r>
            <a:endParaRPr lang="en-US" sz="1800" dirty="0"/>
          </a:p>
        </p:txBody>
      </p:sp>
      <p:pic>
        <p:nvPicPr>
          <p:cNvPr id="23554" name="Picture 2" descr="Image of screenshot of Immunization v8.5*4 &#10;PATIENT POPULATION GROUP&#10;Select the User Population Group you which to include in this report." title="Choosing your Denomin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438400"/>
            <a:ext cx="66294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34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dirty="0" smtClean="0"/>
              <a:t>Current vs. Not Current</a:t>
            </a:r>
            <a:endParaRPr lang="en-US" sz="3600" dirty="0"/>
          </a:p>
        </p:txBody>
      </p:sp>
      <p:sp>
        <p:nvSpPr>
          <p:cNvPr id="3" name="Content Placeholder 2"/>
          <p:cNvSpPr>
            <a:spLocks noGrp="1"/>
          </p:cNvSpPr>
          <p:nvPr>
            <p:ph idx="1"/>
          </p:nvPr>
        </p:nvSpPr>
        <p:spPr>
          <a:xfrm>
            <a:off x="457200" y="838200"/>
            <a:ext cx="8229600" cy="6019800"/>
          </a:xfrm>
        </p:spPr>
        <p:txBody>
          <a:bodyPr>
            <a:normAutofit/>
          </a:bodyPr>
          <a:lstStyle/>
          <a:p>
            <a:r>
              <a:rPr lang="en-US" sz="2000" dirty="0" smtClean="0"/>
              <a:t>All coverage reports allow you to generate a list of the patients who are Not Current, Current, or Both groups</a:t>
            </a:r>
          </a:p>
          <a:p>
            <a:r>
              <a:rPr lang="en-US" sz="2000" dirty="0" smtClean="0"/>
              <a:t>To View, type in “N” for Not Current, “C” for current, or “B” for both groups</a:t>
            </a:r>
          </a:p>
          <a:p>
            <a:pPr marL="0" indent="0">
              <a:buNone/>
            </a:pPr>
            <a:endParaRPr lang="en-US" sz="5000" b="1" dirty="0" smtClean="0"/>
          </a:p>
          <a:p>
            <a:pPr marL="0" indent="0">
              <a:buNone/>
            </a:pPr>
            <a:endParaRPr lang="en-US" sz="5000" b="1" dirty="0"/>
          </a:p>
          <a:p>
            <a:pPr marL="0" indent="0">
              <a:buNone/>
            </a:pPr>
            <a:endParaRPr lang="en-US" dirty="0" smtClean="0"/>
          </a:p>
        </p:txBody>
      </p:sp>
      <p:pic>
        <p:nvPicPr>
          <p:cNvPr id="21506" name="Picture 2" descr="Image of Printscreen Immunization v8.5*4" title="Current vs. Not Cur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056730" cy="44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8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Lists of “Not Current”</a:t>
            </a:r>
            <a:endParaRPr lang="en-US" dirty="0"/>
          </a:p>
        </p:txBody>
      </p:sp>
      <p:sp>
        <p:nvSpPr>
          <p:cNvPr id="4" name="TextBox 3"/>
          <p:cNvSpPr txBox="1"/>
          <p:nvPr/>
        </p:nvSpPr>
        <p:spPr>
          <a:xfrm>
            <a:off x="533400" y="5486400"/>
            <a:ext cx="6418937" cy="1200329"/>
          </a:xfrm>
          <a:prstGeom prst="rect">
            <a:avLst/>
          </a:prstGeom>
          <a:noFill/>
        </p:spPr>
        <p:txBody>
          <a:bodyPr wrap="none" rtlCol="0">
            <a:spAutoFit/>
          </a:bodyPr>
          <a:lstStyle/>
          <a:p>
            <a:pPr marL="285750" indent="-285750">
              <a:buFont typeface="Arial" pitchFamily="34" charset="0"/>
              <a:buChar char="•"/>
            </a:pPr>
            <a:r>
              <a:rPr lang="en-US" dirty="0" smtClean="0"/>
              <a:t>To view and individual patient record, select “E” for edit patient</a:t>
            </a:r>
          </a:p>
          <a:p>
            <a:pPr marL="285750" indent="-285750">
              <a:buFont typeface="Arial" pitchFamily="34" charset="0"/>
              <a:buChar char="•"/>
            </a:pPr>
            <a:r>
              <a:rPr lang="en-US" dirty="0" smtClean="0"/>
              <a:t>Enter patient chart number</a:t>
            </a:r>
          </a:p>
          <a:p>
            <a:pPr marL="285750" indent="-285750">
              <a:buFont typeface="Arial" pitchFamily="34" charset="0"/>
              <a:buChar char="•"/>
            </a:pPr>
            <a:r>
              <a:rPr lang="en-US" dirty="0" smtClean="0"/>
              <a:t>Enter forecast date (or accept default)</a:t>
            </a:r>
          </a:p>
          <a:p>
            <a:pPr marL="285750" indent="-285750">
              <a:buFont typeface="Arial" pitchFamily="34" charset="0"/>
              <a:buChar char="•"/>
            </a:pPr>
            <a:r>
              <a:rPr lang="en-US" dirty="0" smtClean="0"/>
              <a:t>Patients </a:t>
            </a:r>
            <a:r>
              <a:rPr lang="en-US" dirty="0" err="1" smtClean="0"/>
              <a:t>Imm</a:t>
            </a:r>
            <a:r>
              <a:rPr lang="en-US" dirty="0" smtClean="0"/>
              <a:t> Record and complete history will be pulled up</a:t>
            </a:r>
            <a:endParaRPr lang="en-US" dirty="0"/>
          </a:p>
        </p:txBody>
      </p:sp>
      <p:pic>
        <p:nvPicPr>
          <p:cNvPr id="22532" name="Picture 4" descr="Immunization v8.5*1" title="Patient Lists of &quot;Not Curr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52524"/>
            <a:ext cx="6934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696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 27 Month Report (QTR)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07219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1456</Words>
  <Application>Microsoft Office PowerPoint</Application>
  <PresentationFormat>On-screen Show (4:3)</PresentationFormat>
  <Paragraphs>314</Paragraphs>
  <Slides>36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RPMS Immunization Package Training - Reports</vt:lpstr>
      <vt:lpstr>Some basic tips</vt:lpstr>
      <vt:lpstr>IMMUNIZATION  v8.5*4  REPORTS MENU</vt:lpstr>
      <vt:lpstr>Immunization Coverage Reports</vt:lpstr>
      <vt:lpstr>Report Parameters</vt:lpstr>
      <vt:lpstr>Choosing your Denominator</vt:lpstr>
      <vt:lpstr>Current vs. Not Current</vt:lpstr>
      <vt:lpstr>Patient Lists of “Not Current”</vt:lpstr>
      <vt:lpstr>3 – 27 Month Report (QTR)</vt:lpstr>
      <vt:lpstr>3-27 Month Immunization  Report</vt:lpstr>
      <vt:lpstr>Include Varicella &amp; Pneumo</vt:lpstr>
      <vt:lpstr>Include Varicella &amp; Pneumo : Yes</vt:lpstr>
      <vt:lpstr>Include Varicella &amp; Pneumo: No</vt:lpstr>
      <vt:lpstr>3-27 month old report</vt:lpstr>
      <vt:lpstr>3-27 Month Old Report</vt:lpstr>
      <vt:lpstr>3-27 Month Old Report</vt:lpstr>
      <vt:lpstr>Two Year Old</vt:lpstr>
      <vt:lpstr>Two-Yr-Old Immunization Report</vt:lpstr>
      <vt:lpstr>Two-Yr-Old Immunization Report –cont…</vt:lpstr>
      <vt:lpstr>Two Year Old Report</vt:lpstr>
      <vt:lpstr>3-27 month old vs. 2 year old report</vt:lpstr>
      <vt:lpstr>3-27 month old vs. 2 year old report, cont. </vt:lpstr>
      <vt:lpstr>Adolescent Report</vt:lpstr>
      <vt:lpstr>Adolescent Report</vt:lpstr>
      <vt:lpstr>Adolescent Report, cont.</vt:lpstr>
      <vt:lpstr>Adult Report</vt:lpstr>
      <vt:lpstr>Adult Immunization Report</vt:lpstr>
      <vt:lpstr>Flu Report</vt:lpstr>
      <vt:lpstr>Standard Flu Immunization Report</vt:lpstr>
      <vt:lpstr>Vaccine Accountability Report</vt:lpstr>
      <vt:lpstr>Vaccine Accountability Report</vt:lpstr>
      <vt:lpstr>Vaccine Accountability – By Lot #</vt:lpstr>
      <vt:lpstr>Vaccine Eligibility Report</vt:lpstr>
      <vt:lpstr>Vaccine Eligibility Report</vt:lpstr>
      <vt:lpstr>Vaccine Eligibility Report</vt:lpstr>
      <vt:lpstr>Immunization Resources</vt:lpstr>
    </vt:vector>
  </TitlesOfParts>
  <Company>IHS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 Package Reports 8.5 patch4</dc:title>
  <dc:subject>Immunization Package Reports</dc:subject>
  <dc:creator>agroom</dc:creator>
  <cp:keywords>Immunization Package Reports 8.5patch4</cp:keywords>
  <cp:lastModifiedBy>Bennett</cp:lastModifiedBy>
  <cp:revision>66</cp:revision>
  <cp:lastPrinted>2012-02-15T18:05:16Z</cp:lastPrinted>
  <dcterms:created xsi:type="dcterms:W3CDTF">2011-10-31T21:15:02Z</dcterms:created>
  <dcterms:modified xsi:type="dcterms:W3CDTF">2013-04-09T20:35:05Z</dcterms:modified>
</cp:coreProperties>
</file>