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7"/>
  </p:notesMasterIdLst>
  <p:handoutMasterIdLst>
    <p:handoutMasterId r:id="rId28"/>
  </p:handoutMasterIdLst>
  <p:sldIdLst>
    <p:sldId id="256" r:id="rId2"/>
    <p:sldId id="257" r:id="rId3"/>
    <p:sldId id="272" r:id="rId4"/>
    <p:sldId id="260" r:id="rId5"/>
    <p:sldId id="278" r:id="rId6"/>
    <p:sldId id="261" r:id="rId7"/>
    <p:sldId id="274" r:id="rId8"/>
    <p:sldId id="276" r:id="rId9"/>
    <p:sldId id="271" r:id="rId10"/>
    <p:sldId id="259" r:id="rId11"/>
    <p:sldId id="263" r:id="rId12"/>
    <p:sldId id="265" r:id="rId13"/>
    <p:sldId id="267" r:id="rId14"/>
    <p:sldId id="280" r:id="rId15"/>
    <p:sldId id="281" r:id="rId16"/>
    <p:sldId id="283" r:id="rId17"/>
    <p:sldId id="282" r:id="rId18"/>
    <p:sldId id="273" r:id="rId19"/>
    <p:sldId id="264" r:id="rId20"/>
    <p:sldId id="279" r:id="rId21"/>
    <p:sldId id="275" r:id="rId22"/>
    <p:sldId id="277" r:id="rId23"/>
    <p:sldId id="269" r:id="rId24"/>
    <p:sldId id="268" r:id="rId25"/>
    <p:sldId id="270"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8174"/>
    <a:srgbClr val="E498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0876" autoAdjust="0"/>
  </p:normalViewPr>
  <p:slideViewPr>
    <p:cSldViewPr snapToGrid="0">
      <p:cViewPr>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916D44-1E9F-44CF-A7F8-7736EC12B3B3}" type="doc">
      <dgm:prSet loTypeId="urn:microsoft.com/office/officeart/2005/8/layout/process1" loCatId="process" qsTypeId="urn:microsoft.com/office/officeart/2005/8/quickstyle/simple4" qsCatId="simple" csTypeId="urn:microsoft.com/office/officeart/2005/8/colors/accent1_3" csCatId="accent1" phldr="1"/>
      <dgm:spPr/>
    </dgm:pt>
    <dgm:pt modelId="{B5ED3A27-974F-4D0D-BF41-7AA9F09C0194}">
      <dgm:prSet phldrT="[Text]"/>
      <dgm:spPr/>
      <dgm:t>
        <a:bodyPr/>
        <a:lstStyle/>
        <a:p>
          <a:r>
            <a:rPr lang="en-US" b="1" dirty="0" smtClean="0"/>
            <a:t>LNF: Level of Need Funded</a:t>
          </a:r>
          <a:r>
            <a:rPr lang="en-US" dirty="0" smtClean="0"/>
            <a:t/>
          </a:r>
          <a:br>
            <a:rPr lang="en-US" dirty="0" smtClean="0"/>
          </a:br>
          <a:endParaRPr lang="en-US" dirty="0"/>
        </a:p>
      </dgm:t>
    </dgm:pt>
    <dgm:pt modelId="{E1991C8F-658A-4FEA-BB3D-30AFEBAB7EF4}" type="parTrans" cxnId="{A55BA81B-4693-422F-B567-9366E3F18750}">
      <dgm:prSet/>
      <dgm:spPr/>
      <dgm:t>
        <a:bodyPr/>
        <a:lstStyle/>
        <a:p>
          <a:endParaRPr lang="en-US"/>
        </a:p>
      </dgm:t>
    </dgm:pt>
    <dgm:pt modelId="{CDEBAD9F-78B2-44B0-A11F-2BB0CF99229C}" type="sibTrans" cxnId="{A55BA81B-4693-422F-B567-9366E3F18750}">
      <dgm:prSet/>
      <dgm:spPr/>
      <dgm:t>
        <a:bodyPr/>
        <a:lstStyle/>
        <a:p>
          <a:endParaRPr lang="en-US"/>
        </a:p>
      </dgm:t>
    </dgm:pt>
    <dgm:pt modelId="{E389D2E3-6F48-4C49-8981-B8116BF632B9}">
      <dgm:prSet phldrT="[Text]"/>
      <dgm:spPr/>
      <dgm:t>
        <a:bodyPr/>
        <a:lstStyle/>
        <a:p>
          <a:r>
            <a:rPr lang="en-US" dirty="0" smtClean="0"/>
            <a:t>Formula to measure the level of health status and resource deficiencies for IHS &amp; Tribal facilities as a percentage related to a benchmark of funding </a:t>
          </a:r>
          <a:endParaRPr lang="en-US" dirty="0"/>
        </a:p>
      </dgm:t>
    </dgm:pt>
    <dgm:pt modelId="{656F38C9-D758-409D-A4F9-818F01B8D17E}" type="parTrans" cxnId="{F2B6665A-A8C0-4568-8C70-78B74DAC5B50}">
      <dgm:prSet/>
      <dgm:spPr/>
      <dgm:t>
        <a:bodyPr/>
        <a:lstStyle/>
        <a:p>
          <a:endParaRPr lang="en-US"/>
        </a:p>
      </dgm:t>
    </dgm:pt>
    <dgm:pt modelId="{82FE2EFE-B460-4876-88DA-5A7FCC9D3205}" type="sibTrans" cxnId="{F2B6665A-A8C0-4568-8C70-78B74DAC5B50}">
      <dgm:prSet/>
      <dgm:spPr/>
      <dgm:t>
        <a:bodyPr/>
        <a:lstStyle/>
        <a:p>
          <a:endParaRPr lang="en-US"/>
        </a:p>
      </dgm:t>
    </dgm:pt>
    <dgm:pt modelId="{2464AE45-A04C-4129-A79C-7BE80870F740}">
      <dgm:prSet phldrT="[Text]"/>
      <dgm:spPr>
        <a:solidFill>
          <a:srgbClr val="DE8174"/>
        </a:solidFill>
      </dgm:spPr>
      <dgm:t>
        <a:bodyPr/>
        <a:lstStyle/>
        <a:p>
          <a:pPr algn="ctr"/>
          <a:r>
            <a:rPr lang="en-US" b="1" dirty="0" smtClean="0"/>
            <a:t>IHCIF: Indian Health Care Improvement Fund </a:t>
          </a:r>
          <a:endParaRPr lang="en-US" dirty="0"/>
        </a:p>
      </dgm:t>
    </dgm:pt>
    <dgm:pt modelId="{6D7278A3-3D07-4864-9079-46229232671D}" type="parTrans" cxnId="{A3104704-BD28-49A6-8B66-35D0021EDED1}">
      <dgm:prSet/>
      <dgm:spPr/>
      <dgm:t>
        <a:bodyPr/>
        <a:lstStyle/>
        <a:p>
          <a:endParaRPr lang="en-US"/>
        </a:p>
      </dgm:t>
    </dgm:pt>
    <dgm:pt modelId="{68FBD402-5635-4EA0-927D-9DD5114E7C22}" type="sibTrans" cxnId="{A3104704-BD28-49A6-8B66-35D0021EDED1}">
      <dgm:prSet/>
      <dgm:spPr/>
      <dgm:t>
        <a:bodyPr/>
        <a:lstStyle/>
        <a:p>
          <a:endParaRPr lang="en-US"/>
        </a:p>
      </dgm:t>
    </dgm:pt>
    <dgm:pt modelId="{90E56774-4C1A-4F29-89A2-989838FF9056}">
      <dgm:prSet phldrT="[Text]"/>
      <dgm:spPr>
        <a:solidFill>
          <a:srgbClr val="DE8174"/>
        </a:solidFill>
      </dgm:spPr>
      <dgm:t>
        <a:bodyPr/>
        <a:lstStyle/>
        <a:p>
          <a:pPr algn="l"/>
          <a:r>
            <a:rPr lang="en-US" dirty="0" smtClean="0"/>
            <a:t>Resources expressly authorized to eliminate the deficiencies in health status and resources and allocated by formula to sites with greatest need (</a:t>
          </a:r>
          <a:r>
            <a:rPr lang="en-US" dirty="0" err="1" smtClean="0"/>
            <a:t>i.e</a:t>
          </a:r>
          <a:r>
            <a:rPr lang="en-US" dirty="0" smtClean="0"/>
            <a:t>, lowest LNF %)</a:t>
          </a:r>
          <a:endParaRPr lang="en-US" dirty="0"/>
        </a:p>
      </dgm:t>
    </dgm:pt>
    <dgm:pt modelId="{EFF03DFF-4541-4645-93B1-CAF067226E33}" type="parTrans" cxnId="{2FD41073-E0FF-4124-BB82-D9033EE1DEA5}">
      <dgm:prSet/>
      <dgm:spPr/>
      <dgm:t>
        <a:bodyPr/>
        <a:lstStyle/>
        <a:p>
          <a:endParaRPr lang="en-US"/>
        </a:p>
      </dgm:t>
    </dgm:pt>
    <dgm:pt modelId="{186F3C8D-F697-42B6-AA48-3EBA15D97D35}" type="sibTrans" cxnId="{2FD41073-E0FF-4124-BB82-D9033EE1DEA5}">
      <dgm:prSet/>
      <dgm:spPr/>
      <dgm:t>
        <a:bodyPr/>
        <a:lstStyle/>
        <a:p>
          <a:endParaRPr lang="en-US"/>
        </a:p>
      </dgm:t>
    </dgm:pt>
    <dgm:pt modelId="{B6F13709-F1EC-4385-AB9B-A1A80BDDA03C}" type="pres">
      <dgm:prSet presAssocID="{A6916D44-1E9F-44CF-A7F8-7736EC12B3B3}" presName="Name0" presStyleCnt="0">
        <dgm:presLayoutVars>
          <dgm:dir/>
          <dgm:resizeHandles val="exact"/>
        </dgm:presLayoutVars>
      </dgm:prSet>
      <dgm:spPr/>
    </dgm:pt>
    <dgm:pt modelId="{19C7F20E-100F-4137-A4D4-D12ADE339304}" type="pres">
      <dgm:prSet presAssocID="{B5ED3A27-974F-4D0D-BF41-7AA9F09C0194}" presName="node" presStyleLbl="node1" presStyleIdx="0" presStyleCnt="2">
        <dgm:presLayoutVars>
          <dgm:bulletEnabled val="1"/>
        </dgm:presLayoutVars>
      </dgm:prSet>
      <dgm:spPr/>
      <dgm:t>
        <a:bodyPr/>
        <a:lstStyle/>
        <a:p>
          <a:endParaRPr lang="en-US"/>
        </a:p>
      </dgm:t>
    </dgm:pt>
    <dgm:pt modelId="{02F451B6-E256-486C-9505-4B2EC77CE945}" type="pres">
      <dgm:prSet presAssocID="{CDEBAD9F-78B2-44B0-A11F-2BB0CF99229C}" presName="sibTrans" presStyleLbl="sibTrans2D1" presStyleIdx="0" presStyleCnt="1"/>
      <dgm:spPr/>
      <dgm:t>
        <a:bodyPr/>
        <a:lstStyle/>
        <a:p>
          <a:endParaRPr lang="en-US"/>
        </a:p>
      </dgm:t>
    </dgm:pt>
    <dgm:pt modelId="{586BDC92-9542-4BC8-931F-92E3B565D2F0}" type="pres">
      <dgm:prSet presAssocID="{CDEBAD9F-78B2-44B0-A11F-2BB0CF99229C}" presName="connectorText" presStyleLbl="sibTrans2D1" presStyleIdx="0" presStyleCnt="1"/>
      <dgm:spPr/>
      <dgm:t>
        <a:bodyPr/>
        <a:lstStyle/>
        <a:p>
          <a:endParaRPr lang="en-US"/>
        </a:p>
      </dgm:t>
    </dgm:pt>
    <dgm:pt modelId="{A3B6A720-E7F9-4A83-A2AA-51F7C6965C00}" type="pres">
      <dgm:prSet presAssocID="{2464AE45-A04C-4129-A79C-7BE80870F740}" presName="node" presStyleLbl="node1" presStyleIdx="1" presStyleCnt="2" custLinFactNeighborX="1842">
        <dgm:presLayoutVars>
          <dgm:bulletEnabled val="1"/>
        </dgm:presLayoutVars>
      </dgm:prSet>
      <dgm:spPr/>
      <dgm:t>
        <a:bodyPr/>
        <a:lstStyle/>
        <a:p>
          <a:endParaRPr lang="en-US"/>
        </a:p>
      </dgm:t>
    </dgm:pt>
  </dgm:ptLst>
  <dgm:cxnLst>
    <dgm:cxn modelId="{E3BDB381-0C95-4BAF-A23F-B4A780241546}" type="presOf" srcId="{2464AE45-A04C-4129-A79C-7BE80870F740}" destId="{A3B6A720-E7F9-4A83-A2AA-51F7C6965C00}" srcOrd="0" destOrd="0" presId="urn:microsoft.com/office/officeart/2005/8/layout/process1"/>
    <dgm:cxn modelId="{A3104704-BD28-49A6-8B66-35D0021EDED1}" srcId="{A6916D44-1E9F-44CF-A7F8-7736EC12B3B3}" destId="{2464AE45-A04C-4129-A79C-7BE80870F740}" srcOrd="1" destOrd="0" parTransId="{6D7278A3-3D07-4864-9079-46229232671D}" sibTransId="{68FBD402-5635-4EA0-927D-9DD5114E7C22}"/>
    <dgm:cxn modelId="{04DE5E07-0902-4427-BEBF-22247FA15F62}" type="presOf" srcId="{90E56774-4C1A-4F29-89A2-989838FF9056}" destId="{A3B6A720-E7F9-4A83-A2AA-51F7C6965C00}" srcOrd="0" destOrd="1" presId="urn:microsoft.com/office/officeart/2005/8/layout/process1"/>
    <dgm:cxn modelId="{A55BA81B-4693-422F-B567-9366E3F18750}" srcId="{A6916D44-1E9F-44CF-A7F8-7736EC12B3B3}" destId="{B5ED3A27-974F-4D0D-BF41-7AA9F09C0194}" srcOrd="0" destOrd="0" parTransId="{E1991C8F-658A-4FEA-BB3D-30AFEBAB7EF4}" sibTransId="{CDEBAD9F-78B2-44B0-A11F-2BB0CF99229C}"/>
    <dgm:cxn modelId="{F2B6665A-A8C0-4568-8C70-78B74DAC5B50}" srcId="{B5ED3A27-974F-4D0D-BF41-7AA9F09C0194}" destId="{E389D2E3-6F48-4C49-8981-B8116BF632B9}" srcOrd="0" destOrd="0" parTransId="{656F38C9-D758-409D-A4F9-818F01B8D17E}" sibTransId="{82FE2EFE-B460-4876-88DA-5A7FCC9D3205}"/>
    <dgm:cxn modelId="{2FD41073-E0FF-4124-BB82-D9033EE1DEA5}" srcId="{2464AE45-A04C-4129-A79C-7BE80870F740}" destId="{90E56774-4C1A-4F29-89A2-989838FF9056}" srcOrd="0" destOrd="0" parTransId="{EFF03DFF-4541-4645-93B1-CAF067226E33}" sibTransId="{186F3C8D-F697-42B6-AA48-3EBA15D97D35}"/>
    <dgm:cxn modelId="{97C0164C-217E-4172-812F-5008F89E70FF}" type="presOf" srcId="{B5ED3A27-974F-4D0D-BF41-7AA9F09C0194}" destId="{19C7F20E-100F-4137-A4D4-D12ADE339304}" srcOrd="0" destOrd="0" presId="urn:microsoft.com/office/officeart/2005/8/layout/process1"/>
    <dgm:cxn modelId="{D62C044F-3983-4996-B0DC-FBF4A1473627}" type="presOf" srcId="{A6916D44-1E9F-44CF-A7F8-7736EC12B3B3}" destId="{B6F13709-F1EC-4385-AB9B-A1A80BDDA03C}" srcOrd="0" destOrd="0" presId="urn:microsoft.com/office/officeart/2005/8/layout/process1"/>
    <dgm:cxn modelId="{680CFC1C-7406-4841-8998-78AD7C4D639F}" type="presOf" srcId="{CDEBAD9F-78B2-44B0-A11F-2BB0CF99229C}" destId="{02F451B6-E256-486C-9505-4B2EC77CE945}" srcOrd="0" destOrd="0" presId="urn:microsoft.com/office/officeart/2005/8/layout/process1"/>
    <dgm:cxn modelId="{D2866809-1F1C-4E17-8976-A6AF51BA4DDC}" type="presOf" srcId="{CDEBAD9F-78B2-44B0-A11F-2BB0CF99229C}" destId="{586BDC92-9542-4BC8-931F-92E3B565D2F0}" srcOrd="1" destOrd="0" presId="urn:microsoft.com/office/officeart/2005/8/layout/process1"/>
    <dgm:cxn modelId="{BDDE3BF0-A08C-4847-96BB-A1DC52F74F66}" type="presOf" srcId="{E389D2E3-6F48-4C49-8981-B8116BF632B9}" destId="{19C7F20E-100F-4137-A4D4-D12ADE339304}" srcOrd="0" destOrd="1" presId="urn:microsoft.com/office/officeart/2005/8/layout/process1"/>
    <dgm:cxn modelId="{E2A6D9FA-4278-43CB-9945-6C868C280CE9}" type="presParOf" srcId="{B6F13709-F1EC-4385-AB9B-A1A80BDDA03C}" destId="{19C7F20E-100F-4137-A4D4-D12ADE339304}" srcOrd="0" destOrd="0" presId="urn:microsoft.com/office/officeart/2005/8/layout/process1"/>
    <dgm:cxn modelId="{9F3DD85C-4E01-49F2-AA75-F594A39337D0}" type="presParOf" srcId="{B6F13709-F1EC-4385-AB9B-A1A80BDDA03C}" destId="{02F451B6-E256-486C-9505-4B2EC77CE945}" srcOrd="1" destOrd="0" presId="urn:microsoft.com/office/officeart/2005/8/layout/process1"/>
    <dgm:cxn modelId="{EF500984-C8B3-49C6-88B6-5CFBD49A685A}" type="presParOf" srcId="{02F451B6-E256-486C-9505-4B2EC77CE945}" destId="{586BDC92-9542-4BC8-931F-92E3B565D2F0}" srcOrd="0" destOrd="0" presId="urn:microsoft.com/office/officeart/2005/8/layout/process1"/>
    <dgm:cxn modelId="{9CB1E9D4-E6EE-4691-902C-5AAA581D265B}" type="presParOf" srcId="{B6F13709-F1EC-4385-AB9B-A1A80BDDA03C}" destId="{A3B6A720-E7F9-4A83-A2AA-51F7C6965C00}"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C7F20E-100F-4137-A4D4-D12ADE339304}">
      <dsp:nvSpPr>
        <dsp:cNvPr id="0" name=""/>
        <dsp:cNvSpPr/>
      </dsp:nvSpPr>
      <dsp:spPr>
        <a:xfrm>
          <a:off x="1964" y="754553"/>
          <a:ext cx="4189362" cy="2513617"/>
        </a:xfrm>
        <a:prstGeom prst="roundRect">
          <a:avLst>
            <a:gd name="adj" fmla="val 10000"/>
          </a:avLst>
        </a:prstGeom>
        <a:gradFill rotWithShape="0">
          <a:gsLst>
            <a:gs pos="0">
              <a:schemeClr val="accent1">
                <a:shade val="80000"/>
                <a:hueOff val="0"/>
                <a:satOff val="0"/>
                <a:lumOff val="0"/>
                <a:alphaOff val="0"/>
                <a:shade val="85000"/>
                <a:satMod val="130000"/>
              </a:schemeClr>
            </a:gs>
            <a:gs pos="34000">
              <a:schemeClr val="accent1">
                <a:shade val="80000"/>
                <a:hueOff val="0"/>
                <a:satOff val="0"/>
                <a:lumOff val="0"/>
                <a:alphaOff val="0"/>
                <a:shade val="87000"/>
                <a:satMod val="125000"/>
              </a:schemeClr>
            </a:gs>
            <a:gs pos="70000">
              <a:schemeClr val="accent1">
                <a:shade val="80000"/>
                <a:hueOff val="0"/>
                <a:satOff val="0"/>
                <a:lumOff val="0"/>
                <a:alphaOff val="0"/>
                <a:tint val="100000"/>
                <a:shade val="90000"/>
                <a:satMod val="130000"/>
              </a:schemeClr>
            </a:gs>
            <a:gs pos="100000">
              <a:schemeClr val="accent1">
                <a:shade val="8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b="1" kern="1200" dirty="0" smtClean="0"/>
            <a:t>LNF: Level of Need Funded</a:t>
          </a:r>
          <a:r>
            <a:rPr lang="en-US" sz="2400" kern="1200" dirty="0" smtClean="0"/>
            <a:t/>
          </a:r>
          <a:br>
            <a:rPr lang="en-US" sz="2400" kern="1200" dirty="0" smtClean="0"/>
          </a:br>
          <a:endParaRPr lang="en-US" sz="2400" kern="1200" dirty="0"/>
        </a:p>
        <a:p>
          <a:pPr marL="171450" lvl="1" indent="-171450" algn="l" defTabSz="844550">
            <a:lnSpc>
              <a:spcPct val="90000"/>
            </a:lnSpc>
            <a:spcBef>
              <a:spcPct val="0"/>
            </a:spcBef>
            <a:spcAft>
              <a:spcPct val="15000"/>
            </a:spcAft>
            <a:buChar char="••"/>
          </a:pPr>
          <a:r>
            <a:rPr lang="en-US" sz="1900" kern="1200" dirty="0" smtClean="0"/>
            <a:t>Formula to measure the level of health status and resource deficiencies for IHS &amp; Tribal facilities as a percentage related to a benchmark of funding </a:t>
          </a:r>
          <a:endParaRPr lang="en-US" sz="1900" kern="1200" dirty="0"/>
        </a:p>
      </dsp:txBody>
      <dsp:txXfrm>
        <a:off x="75585" y="828174"/>
        <a:ext cx="4042120" cy="2366375"/>
      </dsp:txXfrm>
    </dsp:sp>
    <dsp:sp modelId="{02F451B6-E256-486C-9505-4B2EC77CE945}">
      <dsp:nvSpPr>
        <dsp:cNvPr id="0" name=""/>
        <dsp:cNvSpPr/>
      </dsp:nvSpPr>
      <dsp:spPr>
        <a:xfrm>
          <a:off x="4610754" y="1491881"/>
          <a:ext cx="889186" cy="1038961"/>
        </a:xfrm>
        <a:prstGeom prst="rightArrow">
          <a:avLst>
            <a:gd name="adj1" fmla="val 60000"/>
            <a:gd name="adj2" fmla="val 50000"/>
          </a:avLst>
        </a:prstGeom>
        <a:gradFill rotWithShape="0">
          <a:gsLst>
            <a:gs pos="0">
              <a:schemeClr val="accent1">
                <a:shade val="90000"/>
                <a:hueOff val="0"/>
                <a:satOff val="0"/>
                <a:lumOff val="0"/>
                <a:alphaOff val="0"/>
                <a:shade val="85000"/>
                <a:satMod val="130000"/>
              </a:schemeClr>
            </a:gs>
            <a:gs pos="34000">
              <a:schemeClr val="accent1">
                <a:shade val="90000"/>
                <a:hueOff val="0"/>
                <a:satOff val="0"/>
                <a:lumOff val="0"/>
                <a:alphaOff val="0"/>
                <a:shade val="87000"/>
                <a:satMod val="125000"/>
              </a:schemeClr>
            </a:gs>
            <a:gs pos="70000">
              <a:schemeClr val="accent1">
                <a:shade val="90000"/>
                <a:hueOff val="0"/>
                <a:satOff val="0"/>
                <a:lumOff val="0"/>
                <a:alphaOff val="0"/>
                <a:tint val="100000"/>
                <a:shade val="90000"/>
                <a:satMod val="130000"/>
              </a:schemeClr>
            </a:gs>
            <a:gs pos="100000">
              <a:schemeClr val="accent1">
                <a:shade val="90000"/>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a:off x="4610754" y="1699673"/>
        <a:ext cx="622430" cy="623377"/>
      </dsp:txXfrm>
    </dsp:sp>
    <dsp:sp modelId="{A3B6A720-E7F9-4A83-A2AA-51F7C6965C00}">
      <dsp:nvSpPr>
        <dsp:cNvPr id="0" name=""/>
        <dsp:cNvSpPr/>
      </dsp:nvSpPr>
      <dsp:spPr>
        <a:xfrm>
          <a:off x="5869037" y="754553"/>
          <a:ext cx="4189362" cy="2513617"/>
        </a:xfrm>
        <a:prstGeom prst="roundRect">
          <a:avLst>
            <a:gd name="adj" fmla="val 10000"/>
          </a:avLst>
        </a:prstGeom>
        <a:solidFill>
          <a:srgbClr val="DE8174"/>
        </a:soli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t" anchorCtr="0">
          <a:noAutofit/>
        </a:bodyPr>
        <a:lstStyle/>
        <a:p>
          <a:pPr lvl="0" algn="ctr" defTabSz="1066800">
            <a:lnSpc>
              <a:spcPct val="90000"/>
            </a:lnSpc>
            <a:spcBef>
              <a:spcPct val="0"/>
            </a:spcBef>
            <a:spcAft>
              <a:spcPct val="35000"/>
            </a:spcAft>
          </a:pPr>
          <a:r>
            <a:rPr lang="en-US" sz="2400" b="1" kern="1200" dirty="0" smtClean="0"/>
            <a:t>IHCIF: Indian Health Care Improvement Fund </a:t>
          </a:r>
          <a:endParaRPr lang="en-US" sz="2400" kern="1200" dirty="0"/>
        </a:p>
        <a:p>
          <a:pPr marL="171450" lvl="1" indent="-171450" algn="l" defTabSz="844550">
            <a:lnSpc>
              <a:spcPct val="90000"/>
            </a:lnSpc>
            <a:spcBef>
              <a:spcPct val="0"/>
            </a:spcBef>
            <a:spcAft>
              <a:spcPct val="15000"/>
            </a:spcAft>
            <a:buChar char="••"/>
          </a:pPr>
          <a:r>
            <a:rPr lang="en-US" sz="1900" kern="1200" dirty="0" smtClean="0"/>
            <a:t>Resources expressly authorized to eliminate the deficiencies in health status and resources and allocated by formula to sites with greatest need (</a:t>
          </a:r>
          <a:r>
            <a:rPr lang="en-US" sz="1900" kern="1200" dirty="0" err="1" smtClean="0"/>
            <a:t>i.e</a:t>
          </a:r>
          <a:r>
            <a:rPr lang="en-US" sz="1900" kern="1200" dirty="0" smtClean="0"/>
            <a:t>, lowest LNF %)</a:t>
          </a:r>
          <a:endParaRPr lang="en-US" sz="1900" kern="1200" dirty="0"/>
        </a:p>
      </dsp:txBody>
      <dsp:txXfrm>
        <a:off x="5942658" y="828174"/>
        <a:ext cx="4042120" cy="2366375"/>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r>
              <a:rPr lang="en-US" smtClean="0"/>
              <a:t>June 2018</a:t>
            </a:r>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7BFB5D7-2B6E-48A2-9652-2609FFFE668D}" type="slidenum">
              <a:rPr lang="en-US" smtClean="0"/>
              <a:t>‹#›</a:t>
            </a:fld>
            <a:endParaRPr lang="en-US"/>
          </a:p>
        </p:txBody>
      </p:sp>
    </p:spTree>
    <p:extLst>
      <p:ext uri="{BB962C8B-B14F-4D97-AF65-F5344CB8AC3E}">
        <p14:creationId xmlns:p14="http://schemas.microsoft.com/office/powerpoint/2010/main" val="8725893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r>
              <a:rPr lang="en-US" smtClean="0"/>
              <a:t>June 2018</a:t>
            </a:r>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02DE43D-77A1-4A99-805F-2DB3DE70F6A0}" type="slidenum">
              <a:rPr lang="en-US" smtClean="0"/>
              <a:t>‹#›</a:t>
            </a:fld>
            <a:endParaRPr lang="en-US"/>
          </a:p>
        </p:txBody>
      </p:sp>
    </p:spTree>
    <p:extLst>
      <p:ext uri="{BB962C8B-B14F-4D97-AF65-F5344CB8AC3E}">
        <p14:creationId xmlns:p14="http://schemas.microsoft.com/office/powerpoint/2010/main" val="342531210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5215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10</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4167936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202DE43D-77A1-4A99-805F-2DB3DE70F6A0}" type="slidenum">
              <a:rPr lang="en-US" smtClean="0"/>
              <a:t>11</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78959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12</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223655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202DE43D-77A1-4A99-805F-2DB3DE70F6A0}" type="slidenum">
              <a:rPr lang="en-US" smtClean="0"/>
              <a:t>13</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976321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14</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188884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15</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932264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16</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4000120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17</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644822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18</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969739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25AFE82-D05D-4130-AF0A-C4640BAFA1FE}" type="slidenum">
              <a:rPr lang="en-US" smtClean="0"/>
              <a:t>19</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66598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2</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35758925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20</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19017120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21</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140878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22</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19687012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schemeClr val="tx1"/>
              </a:solidFill>
            </a:endParaRPr>
          </a:p>
        </p:txBody>
      </p:sp>
      <p:sp>
        <p:nvSpPr>
          <p:cNvPr id="4" name="Slide Number Placeholder 3"/>
          <p:cNvSpPr>
            <a:spLocks noGrp="1"/>
          </p:cNvSpPr>
          <p:nvPr>
            <p:ph type="sldNum" sz="quarter" idx="10"/>
          </p:nvPr>
        </p:nvSpPr>
        <p:spPr/>
        <p:txBody>
          <a:bodyPr/>
          <a:lstStyle/>
          <a:p>
            <a:fld id="{202DE43D-77A1-4A99-805F-2DB3DE70F6A0}" type="slidenum">
              <a:rPr lang="en-US" smtClean="0"/>
              <a:t>23</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34912109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202DE43D-77A1-4A99-805F-2DB3DE70F6A0}" type="slidenum">
              <a:rPr lang="en-US" smtClean="0"/>
              <a:t>24</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39373840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25</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517368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2DE43D-77A1-4A99-805F-2DB3DE70F6A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478023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tx1"/>
              </a:solidFill>
            </a:endParaRPr>
          </a:p>
        </p:txBody>
      </p:sp>
      <p:sp>
        <p:nvSpPr>
          <p:cNvPr id="4" name="Slide Number Placeholder 3"/>
          <p:cNvSpPr>
            <a:spLocks noGrp="1"/>
          </p:cNvSpPr>
          <p:nvPr>
            <p:ph type="sldNum" sz="quarter" idx="10"/>
          </p:nvPr>
        </p:nvSpPr>
        <p:spPr/>
        <p:txBody>
          <a:bodyPr/>
          <a:lstStyle/>
          <a:p>
            <a:fld id="{39C47F02-FDE9-427F-9BED-E14BEBE48922}" type="slidenum">
              <a:rPr lang="en-US" smtClean="0"/>
              <a:t>4</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243459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5</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4049932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AFE82-D05D-4130-AF0A-C4640BAFA1FE}" type="slidenum">
              <a:rPr lang="en-US" smtClean="0"/>
              <a:t>6</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1160940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02DE43D-77A1-4A99-805F-2DB3DE70F6A0}" type="slidenum">
              <a:rPr lang="en-US" smtClean="0"/>
              <a:t>7</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3563400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DE43D-77A1-4A99-805F-2DB3DE70F6A0}" type="slidenum">
              <a:rPr lang="en-US" smtClean="0"/>
              <a:t>8</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3388707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fld id="{202DE43D-77A1-4A99-805F-2DB3DE70F6A0}" type="slidenum">
              <a:rPr lang="en-US" smtClean="0"/>
              <a:t>9</a:t>
            </a:fld>
            <a:endParaRPr lang="en-US"/>
          </a:p>
        </p:txBody>
      </p:sp>
      <p:sp>
        <p:nvSpPr>
          <p:cNvPr id="5" name="Date Placeholder 4"/>
          <p:cNvSpPr>
            <a:spLocks noGrp="1"/>
          </p:cNvSpPr>
          <p:nvPr>
            <p:ph type="dt" idx="11"/>
          </p:nvPr>
        </p:nvSpPr>
        <p:spPr/>
        <p:txBody>
          <a:bodyPr/>
          <a:lstStyle/>
          <a:p>
            <a:r>
              <a:rPr lang="en-US" smtClean="0"/>
              <a:t>June 2018</a:t>
            </a:r>
            <a:endParaRPr lang="en-US"/>
          </a:p>
        </p:txBody>
      </p:sp>
    </p:spTree>
    <p:extLst>
      <p:ext uri="{BB962C8B-B14F-4D97-AF65-F5344CB8AC3E}">
        <p14:creationId xmlns:p14="http://schemas.microsoft.com/office/powerpoint/2010/main" val="2298881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09D716-BDDD-4975-81DD-BE39A0C3839E}" type="datetime1">
              <a:rPr lang="en-US" smtClean="0"/>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49AD6-4B89-4219-B21D-DB987420FE5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803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4DA9E6-68C4-4117-9BB4-52C4893EB2E6}" type="datetime1">
              <a:rPr lang="en-US" smtClean="0"/>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56080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79D9D7-0809-4822-8451-415F66F40623}" type="datetime1">
              <a:rPr lang="en-US" smtClean="0"/>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1430861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2D07CF-ABDA-402D-91B0-5900ED806FA7}" type="datetime1">
              <a:rPr lang="en-US" smtClean="0"/>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1710523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0242BC-7D8A-4590-ACEF-1FF83C5CBD3D}" type="datetime1">
              <a:rPr lang="en-US" smtClean="0"/>
              <a:t>6/26/2018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849AD6-4B89-4219-B21D-DB987420FE5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076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034E54-C4C4-40FA-825C-0DE49A8000DC}" type="datetime1">
              <a:rPr lang="en-US" smtClean="0"/>
              <a:t>6/26/2018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363214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8B4561-138D-4C32-A1CE-25B373160F44}" type="datetime1">
              <a:rPr lang="en-US" smtClean="0"/>
              <a:t>6/26/2018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227544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10B0A5D-A1DA-42BC-99AF-A9C3862F5C9F}" type="datetime1">
              <a:rPr lang="en-US" smtClean="0"/>
              <a:t>6/26/2018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3041565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42DDF82-4908-4C1B-92A3-D54FD5D88D89}" type="datetime1">
              <a:rPr lang="en-US" smtClean="0"/>
              <a:t>6/26/2018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3925277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1B98F2-500C-496C-AB4F-B480B1087954}" type="datetime1">
              <a:rPr lang="en-US" smtClean="0"/>
              <a:t>6/26/2018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4849AD6-4B89-4219-B21D-DB987420FE5E}" type="slidenum">
              <a:rPr lang="en-US" smtClean="0"/>
              <a:t>‹#›</a:t>
            </a:fld>
            <a:endParaRPr lang="en-US"/>
          </a:p>
        </p:txBody>
      </p:sp>
    </p:spTree>
    <p:extLst>
      <p:ext uri="{BB962C8B-B14F-4D97-AF65-F5344CB8AC3E}">
        <p14:creationId xmlns:p14="http://schemas.microsoft.com/office/powerpoint/2010/main" val="2894396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A6788-B6F5-403B-805E-D080BBA54EB6}" type="datetime1">
              <a:rPr lang="en-US" smtClean="0"/>
              <a:t>6/26/2018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849AD6-4B89-4219-B21D-DB987420FE5E}" type="slidenum">
              <a:rPr lang="en-US" smtClean="0"/>
              <a:t>‹#›</a:t>
            </a:fld>
            <a:endParaRPr lang="en-US"/>
          </a:p>
        </p:txBody>
      </p:sp>
    </p:spTree>
    <p:extLst>
      <p:ext uri="{BB962C8B-B14F-4D97-AF65-F5344CB8AC3E}">
        <p14:creationId xmlns:p14="http://schemas.microsoft.com/office/powerpoint/2010/main" val="4240956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67EFDBB-8A2D-4CDB-B1D2-F33CA88988A4}" type="datetime1">
              <a:rPr lang="en-US" smtClean="0"/>
              <a:t>6/26/2018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4849AD6-4B89-4219-B21D-DB987420FE5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32452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consultation@ihs.gov"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hs.gov/ihcif/federal-tribal-ihcif-workgrou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79" y="1427746"/>
            <a:ext cx="10308657" cy="2897365"/>
          </a:xfrm>
        </p:spPr>
        <p:txBody>
          <a:bodyPr>
            <a:normAutofit/>
          </a:bodyPr>
          <a:lstStyle/>
          <a:p>
            <a:r>
              <a:rPr lang="en-US" sz="6500" dirty="0" smtClean="0"/>
              <a:t>IHS Indian Health Care Improvement Fund Workgroup Recommendations</a:t>
            </a:r>
            <a:endParaRPr lang="en-US" sz="6500" dirty="0"/>
          </a:p>
        </p:txBody>
      </p:sp>
      <p:sp>
        <p:nvSpPr>
          <p:cNvPr id="3" name="Subtitle 2"/>
          <p:cNvSpPr>
            <a:spLocks noGrp="1"/>
          </p:cNvSpPr>
          <p:nvPr>
            <p:ph type="subTitle" idx="1"/>
          </p:nvPr>
        </p:nvSpPr>
        <p:spPr/>
        <p:txBody>
          <a:bodyPr/>
          <a:lstStyle/>
          <a:p>
            <a:r>
              <a:rPr lang="en-US" dirty="0" smtClean="0"/>
              <a:t>Tribal Consultation session, June 2018</a:t>
            </a:r>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614" y="66672"/>
            <a:ext cx="1421330" cy="1361074"/>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92596" y="103171"/>
            <a:ext cx="1331709" cy="1324575"/>
          </a:xfrm>
          <a:prstGeom prst="rect">
            <a:avLst/>
          </a:prstGeom>
        </p:spPr>
      </p:pic>
    </p:spTree>
    <p:extLst>
      <p:ext uri="{BB962C8B-B14F-4D97-AF65-F5344CB8AC3E}">
        <p14:creationId xmlns:p14="http://schemas.microsoft.com/office/powerpoint/2010/main" val="23639229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IHCIF Workgroup Recommendations</a:t>
            </a:r>
            <a:endParaRPr lang="en-US" dirty="0"/>
          </a:p>
        </p:txBody>
      </p:sp>
      <p:sp>
        <p:nvSpPr>
          <p:cNvPr id="5" name="Content Placeholder 4"/>
          <p:cNvSpPr>
            <a:spLocks noGrp="1"/>
          </p:cNvSpPr>
          <p:nvPr>
            <p:ph idx="1"/>
          </p:nvPr>
        </p:nvSpPr>
        <p:spPr>
          <a:xfrm>
            <a:off x="1097280" y="1845734"/>
            <a:ext cx="10058400" cy="4655079"/>
          </a:xfrm>
        </p:spPr>
        <p:txBody>
          <a:bodyPr>
            <a:normAutofit lnSpcReduction="10000"/>
          </a:bodyPr>
          <a:lstStyle/>
          <a:p>
            <a:pPr>
              <a:buFont typeface="Wingdings" panose="05000000000000000000" pitchFamily="2" charset="2"/>
              <a:buChar char="§"/>
            </a:pPr>
            <a:r>
              <a:rPr lang="en-US" dirty="0" smtClean="0"/>
              <a:t>    The Workgroup</a:t>
            </a:r>
          </a:p>
          <a:p>
            <a:pPr marL="631825" lvl="1" indent="-285750">
              <a:buFont typeface="Arial" panose="020B0604020202020204" pitchFamily="34" charset="0"/>
              <a:buChar char="•"/>
            </a:pPr>
            <a:r>
              <a:rPr lang="en-US" sz="2000" dirty="0" smtClean="0"/>
              <a:t>Comprised of one primary/one alternate Tribal representative and one primary/one alternate Federal representative from each IHS Area </a:t>
            </a:r>
          </a:p>
          <a:p>
            <a:pPr marL="631825" lvl="1" indent="-285750">
              <a:buFont typeface="Arial" panose="020B0604020202020204" pitchFamily="34" charset="0"/>
              <a:buChar char="•"/>
            </a:pPr>
            <a:r>
              <a:rPr lang="en-US" sz="2000" dirty="0" smtClean="0"/>
              <a:t>Tribal Co-chair:  Jim Roberts	Federal Co-chair:  Elizabeth Fowler</a:t>
            </a:r>
          </a:p>
          <a:p>
            <a:pPr marL="631825" lvl="1" indent="-285750">
              <a:buFont typeface="Arial" panose="020B0604020202020204" pitchFamily="34" charset="0"/>
              <a:buChar char="•"/>
            </a:pPr>
            <a:r>
              <a:rPr lang="en-US" sz="2000" dirty="0" smtClean="0"/>
              <a:t>Charged with </a:t>
            </a:r>
            <a:r>
              <a:rPr lang="en-US" sz="2000" dirty="0"/>
              <a:t>reviewing the existing IHCIF formula and making recommendations to the formula by considering whether the formula has been </a:t>
            </a:r>
            <a:r>
              <a:rPr lang="en-US" sz="2000" dirty="0" smtClean="0"/>
              <a:t>effective</a:t>
            </a:r>
            <a:r>
              <a:rPr lang="en-US" sz="2000" dirty="0" smtClean="0">
                <a:solidFill>
                  <a:schemeClr val="tx1"/>
                </a:solidFill>
              </a:rPr>
              <a:t> in </a:t>
            </a:r>
            <a:r>
              <a:rPr lang="en-US" sz="2000" dirty="0">
                <a:solidFill>
                  <a:schemeClr val="tx1"/>
                </a:solidFill>
              </a:rPr>
              <a:t>meeting the stated purpose of the IHCIF in the Indian Health Care Improvement</a:t>
            </a:r>
            <a:r>
              <a:rPr lang="en-US" sz="2000" dirty="0">
                <a:solidFill>
                  <a:srgbClr val="FF0000"/>
                </a:solidFill>
              </a:rPr>
              <a:t> </a:t>
            </a:r>
            <a:r>
              <a:rPr lang="en-US" sz="2000" dirty="0" smtClean="0">
                <a:solidFill>
                  <a:schemeClr val="tx1"/>
                </a:solidFill>
              </a:rPr>
              <a:t>Act</a:t>
            </a:r>
            <a:r>
              <a:rPr lang="en-US" sz="2000" dirty="0" smtClean="0"/>
              <a:t> and </a:t>
            </a:r>
            <a:r>
              <a:rPr lang="en-US" sz="2000" dirty="0"/>
              <a:t>the effect of the current health care environment </a:t>
            </a:r>
            <a:r>
              <a:rPr lang="en-US" sz="2000" dirty="0" smtClean="0"/>
              <a:t>on </a:t>
            </a:r>
            <a:r>
              <a:rPr lang="en-US" sz="2000" dirty="0"/>
              <a:t>the </a:t>
            </a:r>
            <a:r>
              <a:rPr lang="en-US" sz="2000" dirty="0" smtClean="0"/>
              <a:t>formula.</a:t>
            </a:r>
          </a:p>
          <a:p>
            <a:pPr marL="396367" indent="-342900">
              <a:buFont typeface="Wingdings" panose="05000000000000000000" pitchFamily="2" charset="2"/>
              <a:buChar char="§"/>
            </a:pPr>
            <a:r>
              <a:rPr lang="en-US" dirty="0" smtClean="0"/>
              <a:t>Methods</a:t>
            </a:r>
          </a:p>
          <a:p>
            <a:pPr marL="630238" lvl="1" indent="-284163">
              <a:buFont typeface="Arial" panose="020B0604020202020204" pitchFamily="34" charset="0"/>
              <a:buChar char="•"/>
            </a:pPr>
            <a:r>
              <a:rPr lang="en-US" sz="2000" dirty="0"/>
              <a:t>Four in-person meetings between January and May 2018; conference calls in between</a:t>
            </a:r>
          </a:p>
          <a:p>
            <a:pPr marL="630238" lvl="1" indent="-284163">
              <a:buFont typeface="Arial" panose="020B0604020202020204" pitchFamily="34" charset="0"/>
              <a:buChar char="•"/>
            </a:pPr>
            <a:r>
              <a:rPr lang="en-US" sz="2000" dirty="0" smtClean="0"/>
              <a:t>Established four Sub-workgroups:  three to look at established components of the formula and one to look at an additional factor.</a:t>
            </a:r>
          </a:p>
          <a:p>
            <a:pPr marL="337630" indent="-284163">
              <a:buFont typeface="Arial" panose="020B0604020202020204" pitchFamily="34" charset="0"/>
              <a:buChar char="•"/>
            </a:pPr>
            <a:r>
              <a:rPr lang="en-US" dirty="0" smtClean="0"/>
              <a:t>Final Interim Recommendations – revise three components as Phase I work and consider the additional factor as part of Phase II work</a:t>
            </a:r>
          </a:p>
          <a:p>
            <a:pPr marL="630238" lvl="1" indent="-284163">
              <a:buFont typeface="Arial" panose="020B0604020202020204" pitchFamily="34" charset="0"/>
              <a:buChar char="•"/>
            </a:pPr>
            <a:endParaRPr lang="en-US" sz="2000" dirty="0"/>
          </a:p>
        </p:txBody>
      </p:sp>
      <p:sp>
        <p:nvSpPr>
          <p:cNvPr id="3" name="Slide Number Placeholder 2"/>
          <p:cNvSpPr>
            <a:spLocks noGrp="1"/>
          </p:cNvSpPr>
          <p:nvPr>
            <p:ph type="sldNum" sz="quarter" idx="12"/>
          </p:nvPr>
        </p:nvSpPr>
        <p:spPr/>
        <p:txBody>
          <a:bodyPr/>
          <a:lstStyle/>
          <a:p>
            <a:fld id="{D4849AD6-4B89-4219-B21D-DB987420FE5E}" type="slidenum">
              <a:rPr lang="en-US" smtClean="0"/>
              <a:t>10</a:t>
            </a:fld>
            <a:endParaRPr lang="en-US"/>
          </a:p>
        </p:txBody>
      </p:sp>
    </p:spTree>
    <p:extLst>
      <p:ext uri="{BB962C8B-B14F-4D97-AF65-F5344CB8AC3E}">
        <p14:creationId xmlns:p14="http://schemas.microsoft.com/office/powerpoint/2010/main" val="3744824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Workgroup Recommendations</a:t>
            </a:r>
            <a:endParaRPr lang="en-US" dirty="0"/>
          </a:p>
        </p:txBody>
      </p:sp>
      <p:sp>
        <p:nvSpPr>
          <p:cNvPr id="3" name="Content Placeholder 2"/>
          <p:cNvSpPr>
            <a:spLocks noGrp="1"/>
          </p:cNvSpPr>
          <p:nvPr>
            <p:ph idx="1"/>
          </p:nvPr>
        </p:nvSpPr>
        <p:spPr>
          <a:xfrm>
            <a:off x="1097280" y="1845733"/>
            <a:ext cx="10058400" cy="4407921"/>
          </a:xfrm>
        </p:spPr>
        <p:txBody>
          <a:bodyPr>
            <a:normAutofit/>
          </a:bodyPr>
          <a:lstStyle/>
          <a:p>
            <a:r>
              <a:rPr lang="en-US" b="1" dirty="0"/>
              <a:t>PER </a:t>
            </a:r>
            <a:r>
              <a:rPr lang="en-US" b="1" dirty="0" smtClean="0"/>
              <a:t>PERSON BENCHMARK</a:t>
            </a:r>
            <a:r>
              <a:rPr lang="en-US" b="1" dirty="0"/>
              <a:t>: </a:t>
            </a:r>
          </a:p>
          <a:p>
            <a:pPr lvl="1"/>
            <a:r>
              <a:rPr lang="en-US" sz="2000" u="sng" dirty="0" smtClean="0"/>
              <a:t>Recommendation</a:t>
            </a:r>
            <a:r>
              <a:rPr lang="en-US" sz="2000" dirty="0" smtClean="0"/>
              <a:t>:  Replace </a:t>
            </a:r>
            <a:r>
              <a:rPr lang="en-US" sz="2000" dirty="0"/>
              <a:t>the Federal Employee Health Benefit </a:t>
            </a:r>
            <a:r>
              <a:rPr lang="en-US" sz="2000" dirty="0" smtClean="0">
                <a:solidFill>
                  <a:schemeClr val="tx1"/>
                </a:solidFill>
              </a:rPr>
              <a:t>(FEHB) Program </a:t>
            </a:r>
            <a:r>
              <a:rPr lang="en-US" sz="2000" dirty="0" smtClean="0"/>
              <a:t>with </a:t>
            </a:r>
            <a:r>
              <a:rPr lang="en-US" sz="2000" dirty="0"/>
              <a:t>the National Health </a:t>
            </a:r>
            <a:r>
              <a:rPr lang="en-US" sz="2000" dirty="0" smtClean="0"/>
              <a:t>Expenditure (NHE), </a:t>
            </a:r>
            <a:r>
              <a:rPr lang="en-US" sz="2000" dirty="0"/>
              <a:t>including 4 categories:</a:t>
            </a:r>
          </a:p>
          <a:p>
            <a:pPr lvl="2"/>
            <a:r>
              <a:rPr lang="en-US" sz="2000" dirty="0"/>
              <a:t>Category 1: Health Care Services in Traditional Settings</a:t>
            </a:r>
          </a:p>
          <a:p>
            <a:pPr lvl="2"/>
            <a:r>
              <a:rPr lang="en-US" sz="2000" dirty="0"/>
              <a:t>Category 2: Residential, Home, Nursing Facilities, etc.</a:t>
            </a:r>
          </a:p>
          <a:p>
            <a:pPr lvl="2"/>
            <a:r>
              <a:rPr lang="en-US" sz="2000" dirty="0"/>
              <a:t>Category 3: Dental Services</a:t>
            </a:r>
          </a:p>
          <a:p>
            <a:pPr lvl="2"/>
            <a:r>
              <a:rPr lang="en-US" sz="2000" dirty="0"/>
              <a:t>Category 4: Public Health (no public works</a:t>
            </a:r>
            <a:r>
              <a:rPr lang="en-US" sz="2000" dirty="0" smtClean="0"/>
              <a:t>)</a:t>
            </a:r>
          </a:p>
          <a:p>
            <a:pPr lvl="1"/>
            <a:r>
              <a:rPr lang="en-US" sz="2000" u="sng" dirty="0" smtClean="0"/>
              <a:t>Rationale</a:t>
            </a:r>
            <a:r>
              <a:rPr lang="en-US" sz="2000" dirty="0" smtClean="0"/>
              <a:t>:  The benchmark should not be less than what is spent on everyone else in the US and the NHE is a better approximation of the total health care need for the Indian health care system, particularly the unfunded authorizations in</a:t>
            </a:r>
            <a:r>
              <a:rPr lang="en-US" sz="2000" dirty="0" smtClean="0">
                <a:solidFill>
                  <a:srgbClr val="FF0000"/>
                </a:solidFill>
              </a:rPr>
              <a:t> </a:t>
            </a:r>
            <a:r>
              <a:rPr lang="en-US" sz="2000" dirty="0" smtClean="0">
                <a:solidFill>
                  <a:schemeClr val="tx1"/>
                </a:solidFill>
              </a:rPr>
              <a:t>the</a:t>
            </a:r>
            <a:r>
              <a:rPr lang="en-US" sz="2000" dirty="0" smtClean="0"/>
              <a:t> IHCIA.</a:t>
            </a:r>
          </a:p>
          <a:p>
            <a:pPr lvl="1"/>
            <a:r>
              <a:rPr lang="en-US" sz="2000" u="sng" dirty="0" smtClean="0"/>
              <a:t>Result</a:t>
            </a:r>
            <a:endParaRPr lang="en-US" sz="2000" dirty="0" smtClean="0"/>
          </a:p>
          <a:p>
            <a:pPr lvl="2"/>
            <a:r>
              <a:rPr lang="en-US" sz="2000" dirty="0" smtClean="0">
                <a:solidFill>
                  <a:schemeClr val="tx1"/>
                </a:solidFill>
              </a:rPr>
              <a:t>FEHB Program</a:t>
            </a:r>
            <a:r>
              <a:rPr lang="en-US" sz="2000" dirty="0" smtClean="0">
                <a:solidFill>
                  <a:srgbClr val="FF0000"/>
                </a:solidFill>
              </a:rPr>
              <a:t> </a:t>
            </a:r>
            <a:r>
              <a:rPr lang="en-US" sz="2000" dirty="0" smtClean="0"/>
              <a:t>per user cost (national average):  $</a:t>
            </a:r>
            <a:r>
              <a:rPr lang="en-US" sz="2000" dirty="0" smtClean="0">
                <a:solidFill>
                  <a:schemeClr val="tx1"/>
                </a:solidFill>
              </a:rPr>
              <a:t>7,599</a:t>
            </a:r>
            <a:endParaRPr lang="en-US" sz="2000" strike="sngStrike" dirty="0" smtClean="0">
              <a:solidFill>
                <a:srgbClr val="FF0000"/>
              </a:solidFill>
            </a:endParaRPr>
          </a:p>
          <a:p>
            <a:pPr lvl="2"/>
            <a:r>
              <a:rPr lang="en-US" sz="2000" dirty="0" smtClean="0"/>
              <a:t>NHE per user cost (national average):  $9,726</a:t>
            </a:r>
            <a:endParaRPr lang="en-US" sz="2000" dirty="0"/>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11</a:t>
            </a:fld>
            <a:endParaRPr lang="en-US"/>
          </a:p>
        </p:txBody>
      </p:sp>
    </p:spTree>
    <p:extLst>
      <p:ext uri="{BB962C8B-B14F-4D97-AF65-F5344CB8AC3E}">
        <p14:creationId xmlns:p14="http://schemas.microsoft.com/office/powerpoint/2010/main" val="1736541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Workgroup Recommendations</a:t>
            </a:r>
            <a:endParaRPr lang="en-US" dirty="0"/>
          </a:p>
        </p:txBody>
      </p:sp>
      <p:sp>
        <p:nvSpPr>
          <p:cNvPr id="3" name="Content Placeholder 2"/>
          <p:cNvSpPr>
            <a:spLocks noGrp="1"/>
          </p:cNvSpPr>
          <p:nvPr>
            <p:ph idx="1"/>
          </p:nvPr>
        </p:nvSpPr>
        <p:spPr/>
        <p:txBody>
          <a:bodyPr>
            <a:noAutofit/>
          </a:bodyPr>
          <a:lstStyle/>
          <a:p>
            <a:r>
              <a:rPr lang="en-US" b="1" dirty="0"/>
              <a:t>USER COUNT:</a:t>
            </a:r>
          </a:p>
          <a:p>
            <a:pPr lvl="1"/>
            <a:r>
              <a:rPr lang="en-US" sz="2000" u="sng" dirty="0" smtClean="0"/>
              <a:t>Recommendation</a:t>
            </a:r>
            <a:r>
              <a:rPr lang="en-US" sz="2000" dirty="0" smtClean="0"/>
              <a:t>:  Replace official User Population with User Population</a:t>
            </a:r>
            <a:r>
              <a:rPr lang="en-US" sz="2000" dirty="0"/>
              <a:t>, </a:t>
            </a:r>
            <a:r>
              <a:rPr lang="en-US" sz="2000" dirty="0" smtClean="0"/>
              <a:t>adjusted for national </a:t>
            </a:r>
            <a:r>
              <a:rPr lang="en-US" sz="2000" dirty="0" smtClean="0">
                <a:solidFill>
                  <a:schemeClr val="tx1"/>
                </a:solidFill>
              </a:rPr>
              <a:t>un-duplication</a:t>
            </a:r>
            <a:r>
              <a:rPr lang="en-US" sz="2000" dirty="0" smtClean="0">
                <a:solidFill>
                  <a:srgbClr val="FF0000"/>
                </a:solidFill>
              </a:rPr>
              <a:t> </a:t>
            </a:r>
            <a:r>
              <a:rPr lang="en-US" sz="2000" dirty="0" smtClean="0"/>
              <a:t>and addition </a:t>
            </a:r>
            <a:r>
              <a:rPr lang="en-US" sz="2000" dirty="0"/>
              <a:t>of </a:t>
            </a:r>
            <a:r>
              <a:rPr lang="en-US" sz="2000" dirty="0">
                <a:solidFill>
                  <a:schemeClr val="tx1"/>
                </a:solidFill>
              </a:rPr>
              <a:t>non-PRCDA (</a:t>
            </a:r>
            <a:r>
              <a:rPr lang="en-US" sz="2000" dirty="0" smtClean="0">
                <a:solidFill>
                  <a:schemeClr val="tx1"/>
                </a:solidFill>
              </a:rPr>
              <a:t>non-CHSDA) </a:t>
            </a:r>
            <a:r>
              <a:rPr lang="en-US" sz="2000" dirty="0" smtClean="0"/>
              <a:t>users.</a:t>
            </a:r>
          </a:p>
          <a:p>
            <a:pPr lvl="1"/>
            <a:r>
              <a:rPr lang="en-US" sz="2000" u="sng" dirty="0" smtClean="0"/>
              <a:t>Rationale</a:t>
            </a:r>
            <a:r>
              <a:rPr lang="en-US" sz="2000" dirty="0" smtClean="0"/>
              <a:t>:  IHS now has the ability to </a:t>
            </a:r>
            <a:r>
              <a:rPr lang="en-US" sz="2000" dirty="0" smtClean="0">
                <a:solidFill>
                  <a:schemeClr val="tx1"/>
                </a:solidFill>
              </a:rPr>
              <a:t>un-duplicate u</a:t>
            </a:r>
            <a:r>
              <a:rPr lang="en-US" sz="2000" dirty="0" smtClean="0"/>
              <a:t>sers at the national level, which wasn’t the case when the formula was initiated in 2000. </a:t>
            </a:r>
            <a:r>
              <a:rPr lang="en-US" sz="2000" dirty="0" smtClean="0">
                <a:solidFill>
                  <a:schemeClr val="tx1"/>
                </a:solidFill>
              </a:rPr>
              <a:t>U</a:t>
            </a:r>
            <a:r>
              <a:rPr lang="en-US" sz="2000" dirty="0" smtClean="0"/>
              <a:t>sing national </a:t>
            </a:r>
            <a:r>
              <a:rPr lang="en-US" sz="2000" dirty="0" smtClean="0">
                <a:solidFill>
                  <a:schemeClr val="tx1"/>
                </a:solidFill>
              </a:rPr>
              <a:t>un-duplication</a:t>
            </a:r>
            <a:r>
              <a:rPr lang="en-US" sz="2000" dirty="0" smtClean="0"/>
              <a:t> ensures that each user is only counted once across the IHS.  Including the non-CHSDA users ensures that patients who meet all of the criteria to be counted in the official user population except the residency requirement within a CHSDA are counted, since it means the operating unit is expending resources on these patients.  These two adjustments result in a higher level of accuracy for use in the formula.</a:t>
            </a:r>
          </a:p>
          <a:p>
            <a:pPr lvl="1"/>
            <a:r>
              <a:rPr lang="en-US" sz="2000" u="sng" dirty="0" smtClean="0"/>
              <a:t>Result</a:t>
            </a:r>
            <a:r>
              <a:rPr lang="en-US" sz="2000" dirty="0" smtClean="0"/>
              <a:t>  </a:t>
            </a:r>
          </a:p>
          <a:p>
            <a:pPr lvl="2"/>
            <a:r>
              <a:rPr lang="en-US" sz="2000" dirty="0" smtClean="0"/>
              <a:t>FY 2017 IHS User Population:   1,638,687</a:t>
            </a:r>
          </a:p>
          <a:p>
            <a:pPr lvl="2"/>
            <a:r>
              <a:rPr lang="en-US" sz="2000" dirty="0" smtClean="0"/>
              <a:t>FY 2017 IHS User Population adjusted for national </a:t>
            </a:r>
            <a:r>
              <a:rPr lang="en-US" sz="2000" dirty="0" smtClean="0">
                <a:solidFill>
                  <a:schemeClr val="tx1"/>
                </a:solidFill>
              </a:rPr>
              <a:t>un-duplication</a:t>
            </a:r>
            <a:r>
              <a:rPr lang="en-US" sz="2000" dirty="0" smtClean="0"/>
              <a:t> and addition of non-CHSDA users:  1,666,230</a:t>
            </a:r>
            <a:endParaRPr lang="en-US" sz="2000" dirty="0"/>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12</a:t>
            </a:fld>
            <a:endParaRPr lang="en-US"/>
          </a:p>
        </p:txBody>
      </p:sp>
    </p:spTree>
    <p:extLst>
      <p:ext uri="{BB962C8B-B14F-4D97-AF65-F5344CB8AC3E}">
        <p14:creationId xmlns:p14="http://schemas.microsoft.com/office/powerpoint/2010/main" val="266008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Workgroup Recommendations</a:t>
            </a:r>
            <a:endParaRPr lang="en-US" dirty="0"/>
          </a:p>
        </p:txBody>
      </p:sp>
      <p:sp>
        <p:nvSpPr>
          <p:cNvPr id="3" name="Content Placeholder 2"/>
          <p:cNvSpPr>
            <a:spLocks noGrp="1"/>
          </p:cNvSpPr>
          <p:nvPr>
            <p:ph idx="1"/>
          </p:nvPr>
        </p:nvSpPr>
        <p:spPr>
          <a:xfrm>
            <a:off x="1097280" y="1845734"/>
            <a:ext cx="10058400" cy="4455054"/>
          </a:xfrm>
        </p:spPr>
        <p:txBody>
          <a:bodyPr>
            <a:normAutofit lnSpcReduction="10000"/>
          </a:bodyPr>
          <a:lstStyle/>
          <a:p>
            <a:r>
              <a:rPr lang="en-US" b="1" dirty="0" smtClean="0"/>
              <a:t>ALTERNATE RESOURCES:</a:t>
            </a:r>
            <a:endParaRPr lang="en-US" b="1" dirty="0"/>
          </a:p>
          <a:p>
            <a:pPr lvl="1"/>
            <a:r>
              <a:rPr lang="en-US" sz="2000" u="sng" dirty="0" smtClean="0"/>
              <a:t>Recommendation</a:t>
            </a:r>
            <a:r>
              <a:rPr lang="en-US" sz="2000" dirty="0" smtClean="0"/>
              <a:t>:  </a:t>
            </a:r>
            <a:r>
              <a:rPr lang="en-US" sz="2000" dirty="0"/>
              <a:t>Replace the 25% fixed calculation with </a:t>
            </a:r>
            <a:r>
              <a:rPr lang="en-US" sz="2000" dirty="0">
                <a:solidFill>
                  <a:schemeClr val="tx1"/>
                </a:solidFill>
              </a:rPr>
              <a:t>a </a:t>
            </a:r>
            <a:r>
              <a:rPr lang="en-US" sz="2000" dirty="0" smtClean="0">
                <a:solidFill>
                  <a:schemeClr val="tx1"/>
                </a:solidFill>
              </a:rPr>
              <a:t>operating unit-specific</a:t>
            </a:r>
            <a:r>
              <a:rPr lang="en-US" sz="2000" dirty="0" smtClean="0">
                <a:solidFill>
                  <a:srgbClr val="FF0000"/>
                </a:solidFill>
              </a:rPr>
              <a:t> </a:t>
            </a:r>
            <a:r>
              <a:rPr lang="en-US" sz="2000" dirty="0"/>
              <a:t>coverage value (percent) based on </a:t>
            </a:r>
            <a:r>
              <a:rPr lang="en-US" sz="2000" dirty="0">
                <a:solidFill>
                  <a:schemeClr val="tx1"/>
                </a:solidFill>
              </a:rPr>
              <a:t>IHS </a:t>
            </a:r>
            <a:r>
              <a:rPr lang="en-US" sz="2000" dirty="0" smtClean="0">
                <a:solidFill>
                  <a:schemeClr val="tx1"/>
                </a:solidFill>
              </a:rPr>
              <a:t>operating unit </a:t>
            </a:r>
            <a:r>
              <a:rPr lang="en-US" sz="2000" dirty="0"/>
              <a:t>level coverage data adjusted for program weighting, coverage gaps, payment gaps, and program component enrollments. For </a:t>
            </a:r>
            <a:r>
              <a:rPr lang="en-US" sz="2000" dirty="0" smtClean="0">
                <a:solidFill>
                  <a:schemeClr val="tx1"/>
                </a:solidFill>
              </a:rPr>
              <a:t>operating units </a:t>
            </a:r>
            <a:r>
              <a:rPr lang="en-US" sz="2000" dirty="0">
                <a:solidFill>
                  <a:schemeClr val="tx1"/>
                </a:solidFill>
              </a:rPr>
              <a:t>with missing or </a:t>
            </a:r>
            <a:r>
              <a:rPr lang="en-US" sz="2000" dirty="0" smtClean="0">
                <a:solidFill>
                  <a:schemeClr val="tx1"/>
                </a:solidFill>
              </a:rPr>
              <a:t>outdated </a:t>
            </a:r>
            <a:r>
              <a:rPr lang="en-US" sz="2000" dirty="0">
                <a:solidFill>
                  <a:schemeClr val="tx1"/>
                </a:solidFill>
              </a:rPr>
              <a:t>enrollment data, the </a:t>
            </a:r>
            <a:r>
              <a:rPr lang="en-US" sz="2000" dirty="0" smtClean="0">
                <a:solidFill>
                  <a:schemeClr val="tx1"/>
                </a:solidFill>
              </a:rPr>
              <a:t>State </a:t>
            </a:r>
            <a:r>
              <a:rPr lang="en-US" sz="2000" dirty="0">
                <a:solidFill>
                  <a:schemeClr val="tx1"/>
                </a:solidFill>
              </a:rPr>
              <a:t>average will be used. For </a:t>
            </a:r>
            <a:r>
              <a:rPr lang="en-US" sz="2000" dirty="0" smtClean="0">
                <a:solidFill>
                  <a:schemeClr val="tx1"/>
                </a:solidFill>
              </a:rPr>
              <a:t>operating units </a:t>
            </a:r>
            <a:r>
              <a:rPr lang="en-US" sz="2000" dirty="0">
                <a:solidFill>
                  <a:schemeClr val="tx1"/>
                </a:solidFill>
              </a:rPr>
              <a:t>whose coverage value exceeds the </a:t>
            </a:r>
            <a:r>
              <a:rPr lang="en-US" sz="2000" dirty="0" smtClean="0">
                <a:solidFill>
                  <a:schemeClr val="tx1"/>
                </a:solidFill>
              </a:rPr>
              <a:t>State </a:t>
            </a:r>
            <a:r>
              <a:rPr lang="en-US" sz="2000" dirty="0">
                <a:solidFill>
                  <a:schemeClr val="tx1"/>
                </a:solidFill>
              </a:rPr>
              <a:t>average, the value will be capped at the </a:t>
            </a:r>
            <a:r>
              <a:rPr lang="en-US" sz="2000" dirty="0" smtClean="0">
                <a:solidFill>
                  <a:schemeClr val="tx1"/>
                </a:solidFill>
              </a:rPr>
              <a:t>State </a:t>
            </a:r>
            <a:r>
              <a:rPr lang="en-US" sz="2000" dirty="0">
                <a:solidFill>
                  <a:schemeClr val="tx1"/>
                </a:solidFill>
              </a:rPr>
              <a:t>average</a:t>
            </a:r>
            <a:r>
              <a:rPr lang="en-US" sz="2000" dirty="0" smtClean="0">
                <a:solidFill>
                  <a:schemeClr val="tx1"/>
                </a:solidFill>
              </a:rPr>
              <a:t>.</a:t>
            </a:r>
          </a:p>
          <a:p>
            <a:pPr lvl="1"/>
            <a:r>
              <a:rPr lang="en-US" sz="2000" u="sng" dirty="0" smtClean="0"/>
              <a:t>Rationale</a:t>
            </a:r>
            <a:r>
              <a:rPr lang="en-US" sz="2000" dirty="0" smtClean="0"/>
              <a:t>:  When the current 25% across the board alternate resources factor was developed and incorporated into the existing formula, data on alternate resources coverage was limited.  There is greater availability and better accuracy in coverage data now.  Using the data available specific to the operating unit level improves the accuracy of the calculation.</a:t>
            </a:r>
          </a:p>
          <a:p>
            <a:pPr lvl="1"/>
            <a:r>
              <a:rPr lang="en-US" sz="2000" u="sng" dirty="0" smtClean="0"/>
              <a:t>Result</a:t>
            </a:r>
            <a:r>
              <a:rPr lang="en-US" sz="2000" dirty="0" smtClean="0"/>
              <a:t>  </a:t>
            </a:r>
          </a:p>
          <a:p>
            <a:pPr lvl="2"/>
            <a:r>
              <a:rPr lang="en-US" sz="2000" dirty="0" smtClean="0"/>
              <a:t>FY 2017 alternate resource factor:  25% across the board</a:t>
            </a:r>
          </a:p>
          <a:p>
            <a:pPr lvl="2"/>
            <a:r>
              <a:rPr lang="en-US" sz="2000" dirty="0" smtClean="0"/>
              <a:t>Recommended alternate resource factor:  operating unit specific (national average ranging from 35% to 38%).</a:t>
            </a:r>
            <a:endParaRPr lang="en-US" sz="2000" dirty="0"/>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13</a:t>
            </a:fld>
            <a:endParaRPr lang="en-US"/>
          </a:p>
        </p:txBody>
      </p:sp>
    </p:spTree>
    <p:extLst>
      <p:ext uri="{BB962C8B-B14F-4D97-AF65-F5344CB8AC3E}">
        <p14:creationId xmlns:p14="http://schemas.microsoft.com/office/powerpoint/2010/main" val="15400778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Concepts Related to Alternate Resources</a:t>
            </a:r>
            <a:endParaRPr lang="en-US" dirty="0"/>
          </a:p>
        </p:txBody>
      </p:sp>
      <p:sp>
        <p:nvSpPr>
          <p:cNvPr id="3" name="Content Placeholder 2"/>
          <p:cNvSpPr>
            <a:spLocks noGrp="1"/>
          </p:cNvSpPr>
          <p:nvPr>
            <p:ph idx="1"/>
          </p:nvPr>
        </p:nvSpPr>
        <p:spPr/>
        <p:txBody>
          <a:bodyPr>
            <a:noAutofit/>
          </a:bodyPr>
          <a:lstStyle/>
          <a:p>
            <a:pPr marL="182880" indent="-182880">
              <a:buSzPct val="74000"/>
              <a:buFont typeface="Courier New" panose="02070309020205020404" pitchFamily="49" charset="0"/>
              <a:buChar char="o"/>
            </a:pPr>
            <a:r>
              <a:rPr lang="en-US" dirty="0" smtClean="0"/>
              <a:t>The </a:t>
            </a:r>
            <a:r>
              <a:rPr lang="en-US" dirty="0" smtClean="0"/>
              <a:t>alternate resource deduction in the LNF formula includes more than collections.  It includes: </a:t>
            </a:r>
            <a:endParaRPr lang="en-US" dirty="0"/>
          </a:p>
          <a:p>
            <a:pPr marL="914400" lvl="1" indent="-457200">
              <a:buSzPct val="74000"/>
              <a:buFont typeface="Courier New" panose="02070309020205020404" pitchFamily="49" charset="0"/>
              <a:buChar char="o"/>
            </a:pPr>
            <a:r>
              <a:rPr lang="en-US" sz="2000" dirty="0"/>
              <a:t>Collections </a:t>
            </a:r>
            <a:r>
              <a:rPr lang="en-US" sz="2000" dirty="0" smtClean="0"/>
              <a:t>- Payments made to </a:t>
            </a:r>
            <a:r>
              <a:rPr lang="en-US" sz="2000" dirty="0"/>
              <a:t>IHS/Tribes for services provided </a:t>
            </a:r>
            <a:r>
              <a:rPr lang="en-US" sz="2000" dirty="0" smtClean="0"/>
              <a:t>to Medicare, Medicaid, and private insurance </a:t>
            </a:r>
            <a:r>
              <a:rPr lang="en-US" sz="2000" dirty="0"/>
              <a:t>covered </a:t>
            </a:r>
            <a:r>
              <a:rPr lang="en-US" sz="2000" dirty="0" smtClean="0"/>
              <a:t>AI/ANs </a:t>
            </a:r>
            <a:endParaRPr lang="en-US" sz="2000" dirty="0"/>
          </a:p>
          <a:p>
            <a:pPr marL="914400" lvl="1" indent="-457200">
              <a:buSzPct val="74000"/>
              <a:buFont typeface="Courier New" panose="02070309020205020404" pitchFamily="49" charset="0"/>
              <a:buChar char="o"/>
            </a:pPr>
            <a:r>
              <a:rPr lang="en-US" sz="2000" dirty="0"/>
              <a:t>Costs Avoided </a:t>
            </a:r>
            <a:r>
              <a:rPr lang="en-US" sz="2000" dirty="0" smtClean="0"/>
              <a:t>- Payments </a:t>
            </a:r>
            <a:r>
              <a:rPr lang="en-US" sz="2000" dirty="0"/>
              <a:t>to others for services provided outside IHS to Medicare, Medicaid, and private insurance </a:t>
            </a:r>
            <a:r>
              <a:rPr lang="en-US" sz="2000" dirty="0" smtClean="0"/>
              <a:t>covered AI/</a:t>
            </a:r>
            <a:r>
              <a:rPr lang="en-US" sz="2000" dirty="0" err="1" smtClean="0"/>
              <a:t>ANs.</a:t>
            </a:r>
            <a:endParaRPr lang="en-US" sz="2000" dirty="0" smtClean="0"/>
          </a:p>
          <a:p>
            <a:pPr marL="182880" indent="-182880">
              <a:buSzPct val="74000"/>
              <a:buFont typeface="Courier New" panose="02070309020205020404" pitchFamily="49" charset="0"/>
              <a:buChar char="o"/>
            </a:pPr>
            <a:r>
              <a:rPr lang="en-US" dirty="0"/>
              <a:t>The proposed LNF formula uses third party enrollment and average reimbursement costs to calculate estimated </a:t>
            </a:r>
            <a:r>
              <a:rPr lang="en-US" dirty="0" smtClean="0"/>
              <a:t>collections and cost avoidance.  IHS </a:t>
            </a:r>
            <a:r>
              <a:rPr lang="en-US" dirty="0"/>
              <a:t>and Tribal </a:t>
            </a:r>
            <a:r>
              <a:rPr lang="en-US" dirty="0" smtClean="0"/>
              <a:t>Sites:</a:t>
            </a:r>
            <a:endParaRPr lang="en-US" dirty="0"/>
          </a:p>
          <a:p>
            <a:pPr marL="630936" lvl="1" indent="-457200">
              <a:buSzPct val="74000"/>
              <a:buFont typeface="Courier New" panose="02070309020205020404" pitchFamily="49" charset="0"/>
              <a:buChar char="o"/>
            </a:pPr>
            <a:r>
              <a:rPr lang="en-US" sz="2000" dirty="0" smtClean="0"/>
              <a:t>Capture </a:t>
            </a:r>
            <a:r>
              <a:rPr lang="en-US" sz="2000" dirty="0"/>
              <a:t>user (individual) enrollment status for Medicare, Medicaid, Private Insurance, and other less common types</a:t>
            </a:r>
          </a:p>
          <a:p>
            <a:pPr marL="630936" lvl="1" indent="-457200">
              <a:buSzPct val="74000"/>
              <a:buFont typeface="Courier New" panose="02070309020205020404" pitchFamily="49" charset="0"/>
              <a:buChar char="o"/>
            </a:pPr>
            <a:r>
              <a:rPr lang="en-US" sz="2000" dirty="0"/>
              <a:t>Most sites regularly export alternate resource enrollment data to the IHS </a:t>
            </a:r>
            <a:r>
              <a:rPr lang="en-US" sz="2000" dirty="0" smtClean="0"/>
              <a:t>National Data </a:t>
            </a:r>
            <a:r>
              <a:rPr lang="en-US" sz="2000" dirty="0"/>
              <a:t>Warehouse.  </a:t>
            </a:r>
          </a:p>
          <a:p>
            <a:pPr marL="0" indent="0">
              <a:buSzPct val="74000"/>
              <a:buNone/>
            </a:pPr>
            <a:endParaRPr lang="en-US" sz="2000" dirty="0"/>
          </a:p>
        </p:txBody>
      </p:sp>
      <p:sp>
        <p:nvSpPr>
          <p:cNvPr id="4" name="Slide Number Placeholder 3"/>
          <p:cNvSpPr>
            <a:spLocks noGrp="1"/>
          </p:cNvSpPr>
          <p:nvPr>
            <p:ph type="sldNum" sz="quarter" idx="12"/>
          </p:nvPr>
        </p:nvSpPr>
        <p:spPr/>
        <p:txBody>
          <a:bodyPr/>
          <a:lstStyle/>
          <a:p>
            <a:fld id="{D4849AD6-4B89-4219-B21D-DB987420FE5E}" type="slidenum">
              <a:rPr lang="en-US" smtClean="0"/>
              <a:t>14</a:t>
            </a:fld>
            <a:endParaRPr lang="en-US"/>
          </a:p>
        </p:txBody>
      </p:sp>
    </p:spTree>
    <p:extLst>
      <p:ext uri="{BB962C8B-B14F-4D97-AF65-F5344CB8AC3E}">
        <p14:creationId xmlns:p14="http://schemas.microsoft.com/office/powerpoint/2010/main" val="3263874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Key Concepts Related to Alternate </a:t>
            </a:r>
            <a:r>
              <a:rPr lang="en-US" dirty="0" smtClean="0"/>
              <a:t>Resources (Continued)</a:t>
            </a:r>
            <a:endParaRPr lang="en-US" dirty="0"/>
          </a:p>
        </p:txBody>
      </p:sp>
      <p:sp>
        <p:nvSpPr>
          <p:cNvPr id="3" name="Content Placeholder 2"/>
          <p:cNvSpPr>
            <a:spLocks noGrp="1"/>
          </p:cNvSpPr>
          <p:nvPr>
            <p:ph idx="1"/>
          </p:nvPr>
        </p:nvSpPr>
        <p:spPr/>
        <p:txBody>
          <a:bodyPr>
            <a:normAutofit lnSpcReduction="10000"/>
          </a:bodyPr>
          <a:lstStyle/>
          <a:p>
            <a:pPr marL="0" indent="0">
              <a:buSzPct val="74000"/>
              <a:buNone/>
            </a:pPr>
            <a:endParaRPr lang="en-US" dirty="0"/>
          </a:p>
          <a:p>
            <a:pPr marL="274320" lvl="1" indent="-274320">
              <a:lnSpc>
                <a:spcPct val="100000"/>
              </a:lnSpc>
              <a:buSzPct val="69000"/>
              <a:buFont typeface="Courier New" panose="02070309020205020404" pitchFamily="49" charset="0"/>
              <a:buChar char="o"/>
            </a:pPr>
            <a:r>
              <a:rPr lang="en-US" sz="2000" dirty="0" smtClean="0"/>
              <a:t>Using National Data Warehouse data enrollment totals </a:t>
            </a:r>
            <a:r>
              <a:rPr lang="en-US" sz="2000" dirty="0"/>
              <a:t>and rates by state, IHS Area, and IHS Service </a:t>
            </a:r>
            <a:r>
              <a:rPr lang="en-US" sz="2000" dirty="0" smtClean="0"/>
              <a:t>Unit can </a:t>
            </a:r>
            <a:r>
              <a:rPr lang="en-US" sz="2000" dirty="0"/>
              <a:t>be tabulated for each </a:t>
            </a:r>
            <a:r>
              <a:rPr lang="en-US" sz="2000" dirty="0" smtClean="0"/>
              <a:t>third party coverage type (e.g., Medicaid)</a:t>
            </a:r>
            <a:endParaRPr lang="en-US" sz="2000" dirty="0"/>
          </a:p>
          <a:p>
            <a:pPr marL="516636" lvl="1" indent="-342900">
              <a:buSzPct val="69000"/>
              <a:buFont typeface="Courier New" panose="02070309020205020404" pitchFamily="49" charset="0"/>
              <a:buChar char="o"/>
            </a:pPr>
            <a:endParaRPr lang="en-US" sz="2000" dirty="0" smtClean="0"/>
          </a:p>
          <a:p>
            <a:pPr marL="274320" lvl="1" indent="-274320">
              <a:buSzPct val="69000"/>
              <a:buFont typeface="Courier New" panose="02070309020205020404" pitchFamily="49" charset="0"/>
              <a:buChar char="o"/>
            </a:pPr>
            <a:r>
              <a:rPr lang="en-US" sz="2000" dirty="0" smtClean="0"/>
              <a:t>Service </a:t>
            </a:r>
            <a:r>
              <a:rPr lang="en-US" sz="2000" dirty="0"/>
              <a:t>Unit data can be cross walked to </a:t>
            </a:r>
            <a:r>
              <a:rPr lang="en-US" sz="2000" dirty="0" smtClean="0"/>
              <a:t>Service Delivery Area for </a:t>
            </a:r>
            <a:r>
              <a:rPr lang="en-US" sz="2000" dirty="0"/>
              <a:t>LNF </a:t>
            </a:r>
            <a:r>
              <a:rPr lang="en-US" sz="2000" dirty="0" smtClean="0"/>
              <a:t>calculations.</a:t>
            </a:r>
          </a:p>
          <a:p>
            <a:pPr marL="630936" lvl="1" indent="-457200">
              <a:buSzPct val="69000"/>
              <a:buFont typeface="Courier New" panose="02070309020205020404" pitchFamily="49" charset="0"/>
              <a:buChar char="o"/>
            </a:pPr>
            <a:endParaRPr lang="en-US" sz="2000" dirty="0"/>
          </a:p>
          <a:p>
            <a:pPr marL="274320" lvl="1" indent="-274320">
              <a:buSzPct val="69000"/>
              <a:buFont typeface="Courier New" panose="02070309020205020404" pitchFamily="49" charset="0"/>
              <a:buChar char="o"/>
            </a:pPr>
            <a:r>
              <a:rPr lang="en-US" sz="2000" dirty="0" smtClean="0"/>
              <a:t>The total alternate resources to be collected and avoided can be calculated when IHS has:</a:t>
            </a:r>
          </a:p>
          <a:p>
            <a:pPr marL="699516" lvl="2" indent="-342900">
              <a:buSzPct val="69000"/>
              <a:buFont typeface="Courier New" panose="02070309020205020404" pitchFamily="49" charset="0"/>
              <a:buChar char="o"/>
            </a:pPr>
            <a:r>
              <a:rPr lang="en-US" sz="2000" dirty="0" smtClean="0"/>
              <a:t>SDA Enrollment data for Medicare</a:t>
            </a:r>
            <a:r>
              <a:rPr lang="en-US" sz="2000" dirty="0"/>
              <a:t>, Medicaid and private </a:t>
            </a:r>
            <a:r>
              <a:rPr lang="en-US" sz="2000" dirty="0" smtClean="0"/>
              <a:t>insurance, and</a:t>
            </a:r>
          </a:p>
          <a:p>
            <a:pPr marL="699516" lvl="2" indent="-342900">
              <a:buSzPct val="69000"/>
              <a:buFont typeface="Courier New" panose="02070309020205020404" pitchFamily="49" charset="0"/>
              <a:buChar char="o"/>
            </a:pPr>
            <a:r>
              <a:rPr lang="en-US" sz="2000" dirty="0" smtClean="0"/>
              <a:t>The average third party payment </a:t>
            </a:r>
            <a:r>
              <a:rPr lang="en-US" sz="2000" dirty="0"/>
              <a:t>per person for each type of </a:t>
            </a:r>
            <a:r>
              <a:rPr lang="en-US" sz="2000" dirty="0" smtClean="0"/>
              <a:t>coverage </a:t>
            </a:r>
          </a:p>
          <a:p>
            <a:pPr marL="516636" lvl="1" indent="-342900">
              <a:buSzPct val="69000"/>
              <a:buFont typeface="Courier New" panose="02070309020205020404" pitchFamily="49" charset="0"/>
              <a:buChar char="o"/>
            </a:pPr>
            <a:endParaRPr lang="en-US" sz="2000" dirty="0" smtClean="0"/>
          </a:p>
          <a:p>
            <a:pPr marL="274320" lvl="1" indent="-274320">
              <a:lnSpc>
                <a:spcPct val="100000"/>
              </a:lnSpc>
              <a:buSzPct val="69000"/>
              <a:buFont typeface="Courier New" panose="02070309020205020404" pitchFamily="49" charset="0"/>
              <a:buChar char="o"/>
            </a:pPr>
            <a:r>
              <a:rPr lang="en-US" sz="2000" dirty="0" smtClean="0"/>
              <a:t>The </a:t>
            </a:r>
            <a:r>
              <a:rPr lang="en-US" sz="2000" dirty="0"/>
              <a:t>LNF SDA specific mix of reimbursements and cost avoidance varies according to the mix of onsite services and referrals. </a:t>
            </a:r>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15</a:t>
            </a:fld>
            <a:endParaRPr lang="en-US"/>
          </a:p>
        </p:txBody>
      </p:sp>
    </p:spTree>
    <p:extLst>
      <p:ext uri="{BB962C8B-B14F-4D97-AF65-F5344CB8AC3E}">
        <p14:creationId xmlns:p14="http://schemas.microsoft.com/office/powerpoint/2010/main" val="1689451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Related to Alternate </a:t>
            </a:r>
            <a:r>
              <a:rPr lang="en-US" dirty="0" smtClean="0"/>
              <a:t>Resources (Continued)</a:t>
            </a:r>
            <a:endParaRPr lang="en-US" dirty="0"/>
          </a:p>
        </p:txBody>
      </p:sp>
      <p:sp>
        <p:nvSpPr>
          <p:cNvPr id="3" name="Content Placeholder 2"/>
          <p:cNvSpPr>
            <a:spLocks noGrp="1"/>
          </p:cNvSpPr>
          <p:nvPr>
            <p:ph idx="1"/>
          </p:nvPr>
        </p:nvSpPr>
        <p:spPr/>
        <p:txBody>
          <a:bodyPr>
            <a:normAutofit/>
          </a:bodyPr>
          <a:lstStyle/>
          <a:p>
            <a:pPr marL="182880" indent="-182880">
              <a:buSzPct val="71000"/>
              <a:buFont typeface="Courier New" panose="02070309020205020404" pitchFamily="49" charset="0"/>
              <a:buChar char="o"/>
            </a:pPr>
            <a:r>
              <a:rPr lang="en-US" dirty="0" smtClean="0"/>
              <a:t>Only </a:t>
            </a:r>
            <a:r>
              <a:rPr lang="en-US" dirty="0" smtClean="0"/>
              <a:t>alternate resources from the federal government are included in the LNF alternate resource calculation.</a:t>
            </a:r>
          </a:p>
          <a:p>
            <a:pPr marL="182880" indent="-182880">
              <a:buSzPct val="71000"/>
              <a:buFont typeface="Courier New" panose="02070309020205020404" pitchFamily="49" charset="0"/>
              <a:buChar char="o"/>
            </a:pPr>
            <a:r>
              <a:rPr lang="en-US" dirty="0" smtClean="0"/>
              <a:t>For </a:t>
            </a:r>
            <a:r>
              <a:rPr lang="en-US" dirty="0"/>
              <a:t>LNF calculations, the portion of costs paid by individuals, their employer (e.g. employee compensation), or by Tribes, </a:t>
            </a:r>
            <a:r>
              <a:rPr lang="en-US" dirty="0" smtClean="0"/>
              <a:t>are </a:t>
            </a:r>
            <a:r>
              <a:rPr lang="en-US" dirty="0"/>
              <a:t>not deducted from needed resources. </a:t>
            </a:r>
            <a:endParaRPr lang="en-US" dirty="0" smtClean="0"/>
          </a:p>
          <a:p>
            <a:pPr marL="182880" indent="-182880">
              <a:buSzPct val="71000"/>
              <a:buFont typeface="Courier New" panose="02070309020205020404" pitchFamily="49" charset="0"/>
              <a:buChar char="o"/>
            </a:pPr>
            <a:r>
              <a:rPr lang="en-US" dirty="0" smtClean="0"/>
              <a:t>For </a:t>
            </a:r>
            <a:r>
              <a:rPr lang="en-US" dirty="0"/>
              <a:t>instance, only 47% of Medicare payments derive from a </a:t>
            </a:r>
            <a:r>
              <a:rPr lang="en-US" dirty="0" smtClean="0"/>
              <a:t>federal </a:t>
            </a:r>
            <a:r>
              <a:rPr lang="en-US" dirty="0"/>
              <a:t>source whereas 94% of Medicaid payments come from </a:t>
            </a:r>
            <a:r>
              <a:rPr lang="en-US" dirty="0" smtClean="0"/>
              <a:t>federal sources.  This means that the full alternate resource amount is not used, but a reduced amount is used representing only the federal portion of the calculation. Example: </a:t>
            </a:r>
            <a:r>
              <a:rPr lang="en-US" dirty="0"/>
              <a:t>[Site Medicaid coverage rate] X [56% weight] X [94% actuarial value]</a:t>
            </a:r>
          </a:p>
          <a:p>
            <a:pPr marL="182880" indent="-182880">
              <a:buSzPct val="71000"/>
              <a:buFont typeface="Courier New" panose="02070309020205020404" pitchFamily="49" charset="0"/>
              <a:buChar char="o"/>
            </a:pPr>
            <a:r>
              <a:rPr lang="en-US" dirty="0" smtClean="0"/>
              <a:t>While </a:t>
            </a:r>
            <a:r>
              <a:rPr lang="en-US" dirty="0" smtClean="0"/>
              <a:t>the calculations have not been finalized at the LNF SDA level, some preliminary results are available.  </a:t>
            </a:r>
            <a:r>
              <a:rPr lang="en-US" dirty="0"/>
              <a:t>Based on </a:t>
            </a:r>
            <a:r>
              <a:rPr lang="en-US" dirty="0" smtClean="0"/>
              <a:t>these preliminary </a:t>
            </a:r>
            <a:r>
              <a:rPr lang="en-US" dirty="0"/>
              <a:t>findings, </a:t>
            </a:r>
            <a:r>
              <a:rPr lang="en-US" dirty="0" smtClean="0"/>
              <a:t>it is estimated </a:t>
            </a:r>
            <a:r>
              <a:rPr lang="en-US" dirty="0"/>
              <a:t>an IHS average deduction </a:t>
            </a:r>
            <a:r>
              <a:rPr lang="en-US" dirty="0" smtClean="0"/>
              <a:t>for alternate resources will be between </a:t>
            </a:r>
            <a:r>
              <a:rPr lang="en-US" dirty="0"/>
              <a:t>35% and 38</a:t>
            </a:r>
            <a:r>
              <a:rPr lang="en-US" dirty="0" smtClean="0"/>
              <a:t>% (compared to the current 25%).  SDA  </a:t>
            </a:r>
            <a:r>
              <a:rPr lang="en-US" dirty="0"/>
              <a:t>percentages will vary above and below the IHS </a:t>
            </a:r>
            <a:r>
              <a:rPr lang="en-US" dirty="0" smtClean="0"/>
              <a:t>average.</a:t>
            </a:r>
            <a:endParaRPr lang="en-US" dirty="0"/>
          </a:p>
          <a:p>
            <a:pPr>
              <a:buSzPct val="71000"/>
              <a:buFont typeface="Courier New" panose="02070309020205020404" pitchFamily="49" charset="0"/>
              <a:buChar char="o"/>
            </a:pPr>
            <a:endParaRPr lang="en-US" dirty="0" smtClean="0"/>
          </a:p>
          <a:p>
            <a:pPr>
              <a:buSzPct val="71000"/>
              <a:buFont typeface="Courier New" panose="02070309020205020404" pitchFamily="49" charset="0"/>
              <a:buChar char="o"/>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16</a:t>
            </a:fld>
            <a:endParaRPr lang="en-US"/>
          </a:p>
        </p:txBody>
      </p:sp>
    </p:spTree>
    <p:extLst>
      <p:ext uri="{BB962C8B-B14F-4D97-AF65-F5344CB8AC3E}">
        <p14:creationId xmlns:p14="http://schemas.microsoft.com/office/powerpoint/2010/main" val="2010244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Related to Alternate </a:t>
            </a:r>
            <a:r>
              <a:rPr lang="en-US" dirty="0" smtClean="0"/>
              <a:t>Resources (Continued)</a:t>
            </a:r>
            <a:endParaRPr lang="en-US" dirty="0"/>
          </a:p>
        </p:txBody>
      </p:sp>
      <p:sp>
        <p:nvSpPr>
          <p:cNvPr id="3" name="Content Placeholder 2"/>
          <p:cNvSpPr>
            <a:spLocks noGrp="1"/>
          </p:cNvSpPr>
          <p:nvPr>
            <p:ph idx="1"/>
          </p:nvPr>
        </p:nvSpPr>
        <p:spPr/>
        <p:txBody>
          <a:bodyPr/>
          <a:lstStyle/>
          <a:p>
            <a:r>
              <a:rPr lang="en-US" dirty="0" smtClean="0"/>
              <a:t>Adjustments to the alternate resource calculation for missing data or high reimbursement rates.</a:t>
            </a:r>
          </a:p>
          <a:p>
            <a:pPr marL="274320" indent="-274320">
              <a:buSzPct val="71000"/>
              <a:buFont typeface="Courier New" panose="02070309020205020404" pitchFamily="49" charset="0"/>
              <a:buChar char="o"/>
            </a:pPr>
            <a:r>
              <a:rPr lang="en-US" dirty="0" smtClean="0"/>
              <a:t>IHS </a:t>
            </a:r>
            <a:r>
              <a:rPr lang="en-US" dirty="0" smtClean="0"/>
              <a:t>is using enrollment data submitted to the National Data Warehouse (NDW).  While all IHS and many tribal sites report enrollment data, some tribal sites do not have up-to-date or no information in the NDW.  In those SDAs without data, IHS will use the state average (from the American Community Survey) for the alternate resources calculation.</a:t>
            </a:r>
          </a:p>
          <a:p>
            <a:pPr marL="274320" indent="-274320">
              <a:buSzPct val="71000"/>
              <a:buFont typeface="Courier New" panose="02070309020205020404" pitchFamily="49" charset="0"/>
              <a:buChar char="o"/>
            </a:pPr>
            <a:r>
              <a:rPr lang="en-US" dirty="0" smtClean="0"/>
              <a:t>The </a:t>
            </a:r>
            <a:r>
              <a:rPr lang="en-US" dirty="0" smtClean="0"/>
              <a:t>Workgroup also wanted to make sure SDAs with high reimbursement rates were not penalized for effective enrollment activities.  Those SDAs with higher than the State average will be capped at the state average for the alternate resource calculation. </a:t>
            </a:r>
          </a:p>
          <a:p>
            <a:pPr>
              <a:buSzPct val="71000"/>
              <a:buFont typeface="Courier New" panose="02070309020205020404" pitchFamily="49" charset="0"/>
              <a:buChar char="o"/>
            </a:pPr>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17</a:t>
            </a:fld>
            <a:endParaRPr lang="en-US"/>
          </a:p>
        </p:txBody>
      </p:sp>
    </p:spTree>
    <p:extLst>
      <p:ext uri="{BB962C8B-B14F-4D97-AF65-F5344CB8AC3E}">
        <p14:creationId xmlns:p14="http://schemas.microsoft.com/office/powerpoint/2010/main" val="38744334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Workgroup Recommendations</a:t>
            </a:r>
          </a:p>
        </p:txBody>
      </p:sp>
      <p:sp>
        <p:nvSpPr>
          <p:cNvPr id="3" name="Content Placeholder 2"/>
          <p:cNvSpPr>
            <a:spLocks noGrp="1"/>
          </p:cNvSpPr>
          <p:nvPr>
            <p:ph idx="1"/>
          </p:nvPr>
        </p:nvSpPr>
        <p:spPr/>
        <p:txBody>
          <a:bodyPr>
            <a:normAutofit/>
          </a:bodyPr>
          <a:lstStyle/>
          <a:p>
            <a:pPr marL="91440" lvl="1" indent="-91440">
              <a:spcBef>
                <a:spcPts val="1200"/>
              </a:spcBef>
              <a:spcAft>
                <a:spcPts val="0"/>
              </a:spcAft>
              <a:buSzPct val="100000"/>
              <a:buFont typeface="Tw Cen MT" panose="020B0602020104020603" pitchFamily="34" charset="0"/>
              <a:buChar char=" "/>
            </a:pPr>
            <a:r>
              <a:rPr lang="en-US" sz="2000" b="1" dirty="0" smtClean="0"/>
              <a:t>ACCESS </a:t>
            </a:r>
            <a:r>
              <a:rPr lang="en-US" sz="2000" b="1" dirty="0"/>
              <a:t>TO CARE </a:t>
            </a:r>
          </a:p>
          <a:p>
            <a:pPr lvl="1">
              <a:buClr>
                <a:srgbClr val="D34817"/>
              </a:buClr>
            </a:pPr>
            <a:r>
              <a:rPr lang="en-US" sz="2000" u="sng" dirty="0" smtClean="0">
                <a:solidFill>
                  <a:prstClr val="black">
                    <a:lumMod val="75000"/>
                    <a:lumOff val="25000"/>
                  </a:prstClr>
                </a:solidFill>
              </a:rPr>
              <a:t>Recommendation</a:t>
            </a:r>
            <a:r>
              <a:rPr lang="en-US" sz="2000" dirty="0">
                <a:solidFill>
                  <a:prstClr val="black">
                    <a:lumMod val="75000"/>
                    <a:lumOff val="25000"/>
                  </a:prstClr>
                </a:solidFill>
              </a:rPr>
              <a:t>: </a:t>
            </a:r>
            <a:r>
              <a:rPr lang="en-US" sz="2000" dirty="0"/>
              <a:t>PRC dependency, Distance, facility condition, program </a:t>
            </a:r>
            <a:r>
              <a:rPr lang="en-US" sz="2000" dirty="0" smtClean="0"/>
              <a:t>size</a:t>
            </a:r>
            <a:endParaRPr lang="en-US" sz="2000" dirty="0" smtClean="0">
              <a:solidFill>
                <a:prstClr val="black">
                  <a:lumMod val="75000"/>
                  <a:lumOff val="25000"/>
                </a:prstClr>
              </a:solidFill>
            </a:endParaRPr>
          </a:p>
          <a:p>
            <a:pPr lvl="1">
              <a:buClr>
                <a:srgbClr val="D34817"/>
              </a:buClr>
            </a:pPr>
            <a:r>
              <a:rPr lang="en-US" sz="2000" u="sng" dirty="0" smtClean="0">
                <a:solidFill>
                  <a:prstClr val="black">
                    <a:lumMod val="75000"/>
                    <a:lumOff val="25000"/>
                  </a:prstClr>
                </a:solidFill>
              </a:rPr>
              <a:t>Rationale</a:t>
            </a:r>
            <a:r>
              <a:rPr lang="en-US" sz="2000" dirty="0" smtClean="0">
                <a:solidFill>
                  <a:prstClr val="black">
                    <a:lumMod val="75000"/>
                    <a:lumOff val="25000"/>
                  </a:prstClr>
                </a:solidFill>
              </a:rPr>
              <a:t>: </a:t>
            </a:r>
            <a:r>
              <a:rPr lang="en-US" sz="2000" dirty="0" smtClean="0"/>
              <a:t>At </a:t>
            </a:r>
            <a:r>
              <a:rPr lang="en-US" sz="2000" dirty="0"/>
              <a:t>this time the workgroup could not reach consensus on these issues or needed additional information on the impact of these possible </a:t>
            </a:r>
            <a:r>
              <a:rPr lang="en-US" sz="2000" dirty="0" smtClean="0"/>
              <a:t>changes, considering the progressive timeline</a:t>
            </a:r>
            <a:r>
              <a:rPr lang="en-US" sz="2000" dirty="0" smtClean="0">
                <a:solidFill>
                  <a:prstClr val="black">
                    <a:lumMod val="75000"/>
                    <a:lumOff val="25000"/>
                  </a:prstClr>
                </a:solidFill>
              </a:rPr>
              <a:t>.</a:t>
            </a:r>
          </a:p>
          <a:p>
            <a:pPr lvl="1">
              <a:buClr>
                <a:srgbClr val="D34817"/>
              </a:buClr>
            </a:pPr>
            <a:r>
              <a:rPr lang="en-US" sz="2000" u="sng" dirty="0" smtClean="0">
                <a:solidFill>
                  <a:prstClr val="black">
                    <a:lumMod val="75000"/>
                    <a:lumOff val="25000"/>
                  </a:prstClr>
                </a:solidFill>
              </a:rPr>
              <a:t>Result</a:t>
            </a:r>
            <a:r>
              <a:rPr lang="en-US" sz="2000" dirty="0" smtClean="0">
                <a:solidFill>
                  <a:prstClr val="black">
                    <a:lumMod val="75000"/>
                    <a:lumOff val="25000"/>
                  </a:prstClr>
                </a:solidFill>
              </a:rPr>
              <a:t>  </a:t>
            </a:r>
            <a:endParaRPr lang="en-US" sz="2000" dirty="0">
              <a:solidFill>
                <a:prstClr val="black">
                  <a:lumMod val="75000"/>
                  <a:lumOff val="25000"/>
                </a:prstClr>
              </a:solidFill>
            </a:endParaRPr>
          </a:p>
          <a:p>
            <a:pPr lvl="2">
              <a:buClr>
                <a:srgbClr val="D34817"/>
              </a:buClr>
            </a:pPr>
            <a:r>
              <a:rPr lang="en-US" sz="2000" dirty="0"/>
              <a:t>These items </a:t>
            </a:r>
            <a:r>
              <a:rPr lang="en-US" sz="2000" dirty="0" smtClean="0"/>
              <a:t>will </a:t>
            </a:r>
            <a:r>
              <a:rPr lang="en-US" sz="2000" dirty="0"/>
              <a:t>be reviewed and considered in Phase II in FY 2019 </a:t>
            </a:r>
            <a:r>
              <a:rPr lang="en-US" sz="2000" dirty="0" smtClean="0">
                <a:solidFill>
                  <a:prstClr val="black">
                    <a:lumMod val="75000"/>
                    <a:lumOff val="25000"/>
                  </a:prstClr>
                </a:solidFill>
              </a:rPr>
              <a:t> </a:t>
            </a:r>
          </a:p>
          <a:p>
            <a:pPr lvl="1">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18</a:t>
            </a:fld>
            <a:endParaRPr lang="en-US"/>
          </a:p>
        </p:txBody>
      </p:sp>
    </p:spTree>
    <p:extLst>
      <p:ext uri="{BB962C8B-B14F-4D97-AF65-F5344CB8AC3E}">
        <p14:creationId xmlns:p14="http://schemas.microsoft.com/office/powerpoint/2010/main" val="26069000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Workgroup Recommendations - Summary</a:t>
            </a:r>
            <a:endParaRPr lang="en-US" dirty="0"/>
          </a:p>
        </p:txBody>
      </p:sp>
      <p:sp>
        <p:nvSpPr>
          <p:cNvPr id="3" name="Content Placeholder 2"/>
          <p:cNvSpPr>
            <a:spLocks noGrp="1"/>
          </p:cNvSpPr>
          <p:nvPr>
            <p:ph idx="1"/>
          </p:nvPr>
        </p:nvSpPr>
        <p:spPr>
          <a:xfrm>
            <a:off x="1097280" y="1845734"/>
            <a:ext cx="10058400" cy="4455054"/>
          </a:xfrm>
        </p:spPr>
        <p:txBody>
          <a:bodyPr>
            <a:normAutofit/>
          </a:bodyPr>
          <a:lstStyle/>
          <a:p>
            <a:r>
              <a:rPr lang="en-US" dirty="0"/>
              <a:t>1. USER </a:t>
            </a:r>
            <a:r>
              <a:rPr lang="en-US" dirty="0" smtClean="0"/>
              <a:t>COUNT:</a:t>
            </a:r>
          </a:p>
          <a:p>
            <a:pPr lvl="1"/>
            <a:r>
              <a:rPr lang="en-US" sz="2000" dirty="0" smtClean="0"/>
              <a:t>User population, national un-duplication, addition of non-CHSDA users</a:t>
            </a:r>
          </a:p>
          <a:p>
            <a:r>
              <a:rPr lang="en-US" dirty="0" smtClean="0"/>
              <a:t>2. </a:t>
            </a:r>
            <a:r>
              <a:rPr lang="en-US" dirty="0"/>
              <a:t>PER USER COST </a:t>
            </a:r>
            <a:r>
              <a:rPr lang="en-US" dirty="0" smtClean="0"/>
              <a:t>BENCHMARK: </a:t>
            </a:r>
          </a:p>
          <a:p>
            <a:pPr lvl="1"/>
            <a:r>
              <a:rPr lang="en-US" sz="2000" dirty="0" smtClean="0"/>
              <a:t>Replace the Federal Employee Health Benefit Program with the National Health Expenditure, including 4 categories:</a:t>
            </a:r>
          </a:p>
          <a:p>
            <a:pPr lvl="2"/>
            <a:r>
              <a:rPr lang="en-US" sz="2000" dirty="0" smtClean="0"/>
              <a:t>Category </a:t>
            </a:r>
            <a:r>
              <a:rPr lang="en-US" sz="2000" dirty="0"/>
              <a:t>1: Health Care Services in Traditional Settings</a:t>
            </a:r>
          </a:p>
          <a:p>
            <a:pPr lvl="2"/>
            <a:r>
              <a:rPr lang="en-US" sz="2000" dirty="0"/>
              <a:t>Category 2: Residential, Home, Nursing Facilities, etc.</a:t>
            </a:r>
          </a:p>
          <a:p>
            <a:pPr lvl="2"/>
            <a:r>
              <a:rPr lang="en-US" sz="2000" dirty="0"/>
              <a:t>Category 3: Dental Services</a:t>
            </a:r>
          </a:p>
          <a:p>
            <a:pPr lvl="2"/>
            <a:r>
              <a:rPr lang="en-US" sz="2000" dirty="0"/>
              <a:t>Category 4: Public Health (no public works</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D4849AD6-4B89-4219-B21D-DB987420FE5E}" type="slidenum">
              <a:rPr lang="en-US" smtClean="0"/>
              <a:t>19</a:t>
            </a:fld>
            <a:endParaRPr lang="en-US"/>
          </a:p>
        </p:txBody>
      </p:sp>
    </p:spTree>
    <p:extLst>
      <p:ext uri="{BB962C8B-B14F-4D97-AF65-F5344CB8AC3E}">
        <p14:creationId xmlns:p14="http://schemas.microsoft.com/office/powerpoint/2010/main" val="887689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pPr marL="574675" indent="-574675">
              <a:buFont typeface="Wingdings" panose="05000000000000000000" pitchFamily="2" charset="2"/>
              <a:buChar char="v"/>
            </a:pPr>
            <a:r>
              <a:rPr lang="en-US" sz="2900" dirty="0" smtClean="0"/>
              <a:t>Welcome – 5 minutes</a:t>
            </a:r>
          </a:p>
          <a:p>
            <a:pPr marL="574675" indent="-574675">
              <a:buFont typeface="Wingdings" panose="05000000000000000000" pitchFamily="2" charset="2"/>
              <a:buChar char="v"/>
            </a:pPr>
            <a:r>
              <a:rPr lang="en-US" sz="2900" dirty="0" smtClean="0"/>
              <a:t>Review IHCIF formula background – 10 minutes</a:t>
            </a:r>
          </a:p>
          <a:p>
            <a:pPr marL="574675" indent="-574675">
              <a:buFont typeface="Wingdings" panose="05000000000000000000" pitchFamily="2" charset="2"/>
              <a:buChar char="v"/>
            </a:pPr>
            <a:r>
              <a:rPr lang="en-US" sz="2900" dirty="0" smtClean="0"/>
              <a:t>Review IHCIF </a:t>
            </a:r>
            <a:r>
              <a:rPr lang="en-US" sz="2900" dirty="0" smtClean="0">
                <a:solidFill>
                  <a:schemeClr val="tx1"/>
                </a:solidFill>
              </a:rPr>
              <a:t>Workgroup</a:t>
            </a:r>
            <a:r>
              <a:rPr lang="en-US" sz="2900" dirty="0" smtClean="0"/>
              <a:t> recommendations – 20 minutes</a:t>
            </a:r>
          </a:p>
          <a:p>
            <a:pPr marL="574675" indent="-574675">
              <a:buFont typeface="Wingdings" panose="05000000000000000000" pitchFamily="2" charset="2"/>
              <a:buChar char="v"/>
            </a:pPr>
            <a:r>
              <a:rPr lang="en-US" sz="2900" dirty="0" smtClean="0"/>
              <a:t>Questions, comments and input – 2 hours</a:t>
            </a:r>
          </a:p>
          <a:p>
            <a:pPr marL="346075" indent="-346075">
              <a:buFont typeface="Wingdings" panose="05000000000000000000" pitchFamily="2" charset="2"/>
              <a:buChar char="v"/>
            </a:pPr>
            <a:endParaRPr lang="en-US" sz="2900" dirty="0"/>
          </a:p>
        </p:txBody>
      </p:sp>
      <p:sp>
        <p:nvSpPr>
          <p:cNvPr id="4" name="Slide Number Placeholder 3"/>
          <p:cNvSpPr>
            <a:spLocks noGrp="1"/>
          </p:cNvSpPr>
          <p:nvPr>
            <p:ph type="sldNum" sz="quarter" idx="12"/>
          </p:nvPr>
        </p:nvSpPr>
        <p:spPr/>
        <p:txBody>
          <a:bodyPr/>
          <a:lstStyle/>
          <a:p>
            <a:fld id="{D4849AD6-4B89-4219-B21D-DB987420FE5E}" type="slidenum">
              <a:rPr lang="en-US" smtClean="0"/>
              <a:t>2</a:t>
            </a:fld>
            <a:endParaRPr lang="en-US"/>
          </a:p>
        </p:txBody>
      </p:sp>
    </p:spTree>
    <p:extLst>
      <p:ext uri="{BB962C8B-B14F-4D97-AF65-F5344CB8AC3E}">
        <p14:creationId xmlns:p14="http://schemas.microsoft.com/office/powerpoint/2010/main" val="1922085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Workgroup Recommendations - Summary</a:t>
            </a:r>
          </a:p>
        </p:txBody>
      </p:sp>
      <p:sp>
        <p:nvSpPr>
          <p:cNvPr id="3" name="Content Placeholder 2"/>
          <p:cNvSpPr>
            <a:spLocks noGrp="1"/>
          </p:cNvSpPr>
          <p:nvPr>
            <p:ph idx="1"/>
          </p:nvPr>
        </p:nvSpPr>
        <p:spPr/>
        <p:txBody>
          <a:bodyPr>
            <a:normAutofit/>
          </a:bodyPr>
          <a:lstStyle/>
          <a:p>
            <a:r>
              <a:rPr lang="en-US" dirty="0"/>
              <a:t>3. ALTERNATE RESOURCES:</a:t>
            </a:r>
          </a:p>
          <a:p>
            <a:pPr lvl="1"/>
            <a:r>
              <a:rPr lang="en-US" sz="2000" dirty="0"/>
              <a:t>Replace the 25% fixed calculation with a site-specific coverage value (percent) based on IHS site level coverage data adjusted for program weighting, coverage gaps, payment gaps, and program component enrollments. For sites with missing or outdated enrollment data, the State average will be used. For sites whose coverage value exceeds the State average, the value will be capped at the State average.</a:t>
            </a:r>
          </a:p>
          <a:p>
            <a:pPr marL="91440" lvl="1" indent="-91440">
              <a:spcBef>
                <a:spcPts val="1200"/>
              </a:spcBef>
              <a:spcAft>
                <a:spcPts val="0"/>
              </a:spcAft>
              <a:buSzPct val="100000"/>
              <a:buFont typeface="Tw Cen MT" panose="020B0602020104020603" pitchFamily="34" charset="0"/>
              <a:buChar char=" "/>
            </a:pPr>
            <a:r>
              <a:rPr lang="en-US" sz="2000" dirty="0"/>
              <a:t>4. ACCESS TO CARE (Phase II):</a:t>
            </a:r>
          </a:p>
          <a:p>
            <a:pPr lvl="1">
              <a:spcAft>
                <a:spcPts val="0"/>
              </a:spcAft>
            </a:pPr>
            <a:r>
              <a:rPr lang="en-US" sz="2000" dirty="0"/>
              <a:t>PRC dependency, distance, facility condition, program </a:t>
            </a:r>
            <a:r>
              <a:rPr lang="en-US" sz="2000" dirty="0" smtClean="0"/>
              <a:t>size</a:t>
            </a:r>
          </a:p>
          <a:p>
            <a:pPr marL="0">
              <a:spcAft>
                <a:spcPts val="0"/>
              </a:spcAft>
              <a:buNone/>
            </a:pPr>
            <a:r>
              <a:rPr lang="en-US" sz="2200" dirty="0" smtClean="0"/>
              <a:t> </a:t>
            </a:r>
            <a:r>
              <a:rPr lang="en-US" dirty="0" smtClean="0"/>
              <a:t>5. DISTRIBUTION METHODOLOGY</a:t>
            </a:r>
          </a:p>
          <a:p>
            <a:pPr lvl="1">
              <a:spcAft>
                <a:spcPts val="0"/>
              </a:spcAft>
            </a:pPr>
            <a:r>
              <a:rPr lang="en-US" sz="2000" dirty="0" smtClean="0"/>
              <a:t>Provide funding to those sites with the lowest LNF scores to raise the lowest score to a higher level</a:t>
            </a:r>
          </a:p>
          <a:p>
            <a:pPr lvl="1">
              <a:spcAft>
                <a:spcPts val="0"/>
              </a:spcAft>
            </a:pPr>
            <a:r>
              <a:rPr lang="en-US" sz="2000" dirty="0" smtClean="0"/>
              <a:t>No minimum or maximum dollar amount for IHCIF awards</a:t>
            </a:r>
          </a:p>
          <a:p>
            <a:pPr lvl="1">
              <a:spcAft>
                <a:spcPts val="0"/>
              </a:spcAft>
            </a:pPr>
            <a:endParaRPr lang="en-US" dirty="0" smtClean="0"/>
          </a:p>
        </p:txBody>
      </p:sp>
      <p:sp>
        <p:nvSpPr>
          <p:cNvPr id="4" name="Slide Number Placeholder 3"/>
          <p:cNvSpPr>
            <a:spLocks noGrp="1"/>
          </p:cNvSpPr>
          <p:nvPr>
            <p:ph type="sldNum" sz="quarter" idx="12"/>
          </p:nvPr>
        </p:nvSpPr>
        <p:spPr/>
        <p:txBody>
          <a:bodyPr/>
          <a:lstStyle/>
          <a:p>
            <a:fld id="{D4849AD6-4B89-4219-B21D-DB987420FE5E}" type="slidenum">
              <a:rPr lang="en-US" smtClean="0"/>
              <a:t>20</a:t>
            </a:fld>
            <a:endParaRPr lang="en-US"/>
          </a:p>
        </p:txBody>
      </p:sp>
    </p:spTree>
    <p:extLst>
      <p:ext uri="{BB962C8B-B14F-4D97-AF65-F5344CB8AC3E}">
        <p14:creationId xmlns:p14="http://schemas.microsoft.com/office/powerpoint/2010/main" val="11666429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400" y="882309"/>
            <a:ext cx="10044083" cy="905487"/>
          </a:xfrm>
        </p:spPr>
        <p:txBody>
          <a:bodyPr>
            <a:noAutofit/>
          </a:bodyPr>
          <a:lstStyle/>
          <a:p>
            <a:r>
              <a:rPr lang="en-US" sz="4500" dirty="0"/>
              <a:t>Proposed Calculation of </a:t>
            </a:r>
            <a:r>
              <a:rPr lang="en-US" sz="4500" dirty="0" smtClean="0"/>
              <a:t>Resources </a:t>
            </a:r>
            <a:r>
              <a:rPr lang="en-US" sz="4500" dirty="0"/>
              <a:t>Needed</a:t>
            </a:r>
          </a:p>
        </p:txBody>
      </p:sp>
      <p:sp>
        <p:nvSpPr>
          <p:cNvPr id="4" name="Rounded Rectangle 3"/>
          <p:cNvSpPr/>
          <p:nvPr/>
        </p:nvSpPr>
        <p:spPr>
          <a:xfrm>
            <a:off x="4203340" y="1842424"/>
            <a:ext cx="2831761" cy="53788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Century Gothic" panose="020B0502020202020204" pitchFamily="34" charset="0"/>
              </a:rPr>
              <a:t>RESOURCES NEEDED</a:t>
            </a:r>
          </a:p>
        </p:txBody>
      </p:sp>
      <p:sp>
        <p:nvSpPr>
          <p:cNvPr id="5" name="Rounded Rectangle 4"/>
          <p:cNvSpPr/>
          <p:nvPr/>
        </p:nvSpPr>
        <p:spPr>
          <a:xfrm>
            <a:off x="2292091" y="2843531"/>
            <a:ext cx="6639318" cy="93981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446616" y="3051826"/>
            <a:ext cx="1149061"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smtClean="0">
                <a:latin typeface="+mj-lt"/>
              </a:rPr>
              <a:t>Population</a:t>
            </a:r>
            <a:endParaRPr lang="en-US" sz="1050" b="1" dirty="0">
              <a:latin typeface="+mj-lt"/>
            </a:endParaRPr>
          </a:p>
        </p:txBody>
      </p:sp>
      <p:sp>
        <p:nvSpPr>
          <p:cNvPr id="7" name="Rounded Rectangle 6"/>
          <p:cNvSpPr/>
          <p:nvPr/>
        </p:nvSpPr>
        <p:spPr>
          <a:xfrm>
            <a:off x="4032022" y="3051826"/>
            <a:ext cx="1149061"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latin typeface="+mj-lt"/>
              </a:rPr>
              <a:t>National Benchmark Cost Per Person</a:t>
            </a:r>
          </a:p>
        </p:txBody>
      </p:sp>
      <p:sp>
        <p:nvSpPr>
          <p:cNvPr id="8" name="Rounded Rectangle 7"/>
          <p:cNvSpPr/>
          <p:nvPr/>
        </p:nvSpPr>
        <p:spPr>
          <a:xfrm>
            <a:off x="5691569" y="3051826"/>
            <a:ext cx="1104312"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latin typeface="+mj-lt"/>
              </a:rPr>
              <a:t>Cost Adjustment %  for each Site</a:t>
            </a:r>
          </a:p>
        </p:txBody>
      </p:sp>
      <p:sp>
        <p:nvSpPr>
          <p:cNvPr id="9" name="Rounded Rectangle 8"/>
          <p:cNvSpPr/>
          <p:nvPr/>
        </p:nvSpPr>
        <p:spPr>
          <a:xfrm>
            <a:off x="7317913" y="3046253"/>
            <a:ext cx="1179106"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smtClean="0">
                <a:solidFill>
                  <a:schemeClr val="accent1"/>
                </a:solidFill>
                <a:latin typeface="+mj-lt"/>
              </a:rPr>
              <a:t>LNFSDA Specific</a:t>
            </a:r>
            <a:r>
              <a:rPr lang="en-US" sz="1050" b="1" dirty="0" smtClean="0">
                <a:latin typeface="+mj-lt"/>
              </a:rPr>
              <a:t> </a:t>
            </a:r>
            <a:r>
              <a:rPr lang="en-US" sz="1050" b="1" dirty="0">
                <a:latin typeface="+mj-lt"/>
              </a:rPr>
              <a:t>Alternate Resource %</a:t>
            </a:r>
          </a:p>
        </p:txBody>
      </p:sp>
      <p:grpSp>
        <p:nvGrpSpPr>
          <p:cNvPr id="23" name="Group 22"/>
          <p:cNvGrpSpPr/>
          <p:nvPr/>
        </p:nvGrpSpPr>
        <p:grpSpPr>
          <a:xfrm>
            <a:off x="5438915" y="5091207"/>
            <a:ext cx="3914635" cy="1264967"/>
            <a:chOff x="3540275" y="4731029"/>
            <a:chExt cx="3914635" cy="1252291"/>
          </a:xfrm>
        </p:grpSpPr>
        <p:sp>
          <p:nvSpPr>
            <p:cNvPr id="11" name="Rounded Rectangle 10"/>
            <p:cNvSpPr/>
            <p:nvPr/>
          </p:nvSpPr>
          <p:spPr>
            <a:xfrm>
              <a:off x="3540275" y="4731030"/>
              <a:ext cx="1149061" cy="1149852"/>
            </a:xfrm>
            <a:prstGeom prst="roundRect">
              <a:avLst/>
            </a:prstGeom>
            <a:ln w="9525"/>
          </p:spPr>
          <p:style>
            <a:lnRef idx="2">
              <a:schemeClr val="accent1"/>
            </a:lnRef>
            <a:fillRef idx="1">
              <a:schemeClr val="lt1"/>
            </a:fillRef>
            <a:effectRef idx="0">
              <a:schemeClr val="accent1"/>
            </a:effectRef>
            <a:fontRef idx="minor">
              <a:schemeClr val="dk1"/>
            </a:fontRef>
          </p:style>
          <p:txBody>
            <a:bodyPr tIns="0" rtlCol="0" anchor="t" anchorCtr="0"/>
            <a:lstStyle/>
            <a:p>
              <a:pPr algn="ctr"/>
              <a:r>
                <a:rPr lang="en-US" sz="1000" b="1" dirty="0">
                  <a:latin typeface="+mj-lt"/>
                </a:rPr>
                <a:t>Local Economic Conditions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14" name="Rectangle 13"/>
            <p:cNvSpPr/>
            <p:nvPr/>
          </p:nvSpPr>
          <p:spPr>
            <a:xfrm>
              <a:off x="3612568" y="5229882"/>
              <a:ext cx="1238507" cy="548447"/>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 Internal scale economies</a:t>
              </a:r>
            </a:p>
            <a:p>
              <a:pPr marL="53975" indent="-53975">
                <a:buFont typeface="Arial" panose="020B0604020202020204" pitchFamily="34" charset="0"/>
                <a:buChar char="•"/>
              </a:pPr>
              <a:r>
                <a:rPr lang="en-US" sz="1000" dirty="0">
                  <a:latin typeface="Calibri Light" panose="020F0302020204030204" pitchFamily="34" charset="0"/>
                </a:rPr>
                <a:t> External prices</a:t>
              </a:r>
            </a:p>
          </p:txBody>
        </p:sp>
        <p:sp>
          <p:nvSpPr>
            <p:cNvPr id="19" name="Rounded Rectangle 18"/>
            <p:cNvSpPr/>
            <p:nvPr/>
          </p:nvSpPr>
          <p:spPr>
            <a:xfrm>
              <a:off x="4851758" y="4731030"/>
              <a:ext cx="1149061" cy="1149850"/>
            </a:xfrm>
            <a:prstGeom prst="roundRect">
              <a:avLst/>
            </a:prstGeom>
            <a:ln w="9525"/>
          </p:spPr>
          <p:style>
            <a:lnRef idx="2">
              <a:schemeClr val="accent1"/>
            </a:lnRef>
            <a:fillRef idx="1">
              <a:schemeClr val="lt1"/>
            </a:fillRef>
            <a:effectRef idx="0">
              <a:schemeClr val="accent1"/>
            </a:effectRef>
            <a:fontRef idx="minor">
              <a:schemeClr val="dk1"/>
            </a:fontRef>
          </p:style>
          <p:txBody>
            <a:bodyPr tIns="0" rtlCol="0" anchor="t" anchorCtr="0"/>
            <a:lstStyle/>
            <a:p>
              <a:pPr algn="ctr"/>
              <a:r>
                <a:rPr lang="en-US" sz="1000" b="1" dirty="0">
                  <a:latin typeface="+mj-lt"/>
                </a:rPr>
                <a:t>Population Demographic Conditions</a:t>
              </a: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20" name="Rectangle 19"/>
            <p:cNvSpPr/>
            <p:nvPr/>
          </p:nvSpPr>
          <p:spPr>
            <a:xfrm>
              <a:off x="4921288" y="5229882"/>
              <a:ext cx="1238507" cy="548447"/>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 Poverty Rate</a:t>
              </a:r>
            </a:p>
            <a:p>
              <a:pPr marL="53975" indent="-53975">
                <a:buFont typeface="Arial" panose="020B0604020202020204" pitchFamily="34" charset="0"/>
                <a:buChar char="•"/>
              </a:pPr>
              <a:r>
                <a:rPr lang="en-US" sz="1000" dirty="0">
                  <a:latin typeface="Calibri Light" panose="020F0302020204030204" pitchFamily="34" charset="0"/>
                </a:rPr>
                <a:t> Birth Rate</a:t>
              </a:r>
            </a:p>
            <a:p>
              <a:pPr marL="53975" indent="-53975">
                <a:buFont typeface="Arial" panose="020B0604020202020204" pitchFamily="34" charset="0"/>
                <a:buChar char="•"/>
              </a:pPr>
              <a:r>
                <a:rPr lang="en-US" sz="1000" dirty="0">
                  <a:latin typeface="Calibri Light" panose="020F0302020204030204" pitchFamily="34" charset="0"/>
                </a:rPr>
                <a:t> Life Expectancy</a:t>
              </a:r>
            </a:p>
          </p:txBody>
        </p:sp>
        <p:sp>
          <p:nvSpPr>
            <p:cNvPr id="21" name="Rounded Rectangle 20"/>
            <p:cNvSpPr/>
            <p:nvPr/>
          </p:nvSpPr>
          <p:spPr>
            <a:xfrm>
              <a:off x="6160068" y="4731029"/>
              <a:ext cx="1149061" cy="1219157"/>
            </a:xfrm>
            <a:prstGeom prst="roundRect">
              <a:avLst/>
            </a:prstGeom>
            <a:ln w="9525"/>
          </p:spPr>
          <p:style>
            <a:lnRef idx="2">
              <a:schemeClr val="accent1"/>
            </a:lnRef>
            <a:fillRef idx="1">
              <a:schemeClr val="lt1"/>
            </a:fillRef>
            <a:effectRef idx="0">
              <a:schemeClr val="accent1"/>
            </a:effectRef>
            <a:fontRef idx="minor">
              <a:schemeClr val="dk1"/>
            </a:fontRef>
          </p:style>
          <p:txBody>
            <a:bodyPr tIns="0" rtlCol="0" anchor="t" anchorCtr="0"/>
            <a:lstStyle/>
            <a:p>
              <a:pPr algn="ctr"/>
              <a:r>
                <a:rPr lang="en-US" sz="1000" b="1" dirty="0">
                  <a:latin typeface="+mj-lt"/>
                </a:rPr>
                <a:t>Population Health Conditions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22" name="Rectangle 21"/>
            <p:cNvSpPr/>
            <p:nvPr/>
          </p:nvSpPr>
          <p:spPr>
            <a:xfrm>
              <a:off x="6159795" y="5168268"/>
              <a:ext cx="1295115" cy="815052"/>
            </a:xfrm>
            <a:prstGeom prst="rect">
              <a:avLst/>
            </a:prstGeom>
          </p:spPr>
          <p:txBody>
            <a:bodyPr wrap="square">
              <a:spAutoFit/>
            </a:bodyPr>
            <a:lstStyle/>
            <a:p>
              <a:pPr marL="53975" indent="-53975">
                <a:buFont typeface="Arial" panose="020B0604020202020204" pitchFamily="34" charset="0"/>
                <a:buChar char="•"/>
              </a:pPr>
              <a:r>
                <a:rPr lang="en-US" sz="950" dirty="0">
                  <a:latin typeface="Calibri Light" panose="020F0302020204030204" pitchFamily="34" charset="0"/>
                </a:rPr>
                <a:t>Injury, alcohol, </a:t>
              </a:r>
              <a:r>
                <a:rPr lang="en-US" sz="950" dirty="0" smtClean="0">
                  <a:latin typeface="Calibri Light" panose="020F0302020204030204" pitchFamily="34" charset="0"/>
                </a:rPr>
                <a:t>diabetes, Cardiovascular disease </a:t>
              </a:r>
              <a:r>
                <a:rPr lang="en-US" sz="950" dirty="0">
                  <a:latin typeface="Calibri Light" panose="020F0302020204030204" pitchFamily="34" charset="0"/>
                </a:rPr>
                <a:t>and cancer related mortality</a:t>
              </a:r>
            </a:p>
          </p:txBody>
        </p:sp>
      </p:grpSp>
      <p:grpSp>
        <p:nvGrpSpPr>
          <p:cNvPr id="41" name="Group 40"/>
          <p:cNvGrpSpPr/>
          <p:nvPr/>
        </p:nvGrpSpPr>
        <p:grpSpPr>
          <a:xfrm>
            <a:off x="6587983" y="3919483"/>
            <a:ext cx="2561474" cy="752934"/>
            <a:chOff x="5088983" y="3922483"/>
            <a:chExt cx="2296387" cy="752934"/>
          </a:xfrm>
        </p:grpSpPr>
        <p:sp>
          <p:nvSpPr>
            <p:cNvPr id="25" name="Rounded Rectangle 24"/>
            <p:cNvSpPr/>
            <p:nvPr/>
          </p:nvSpPr>
          <p:spPr>
            <a:xfrm>
              <a:off x="5088983" y="3922483"/>
              <a:ext cx="2248567" cy="747132"/>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solidFill>
                    <a:schemeClr val="accent1"/>
                  </a:solidFill>
                  <a:latin typeface="+mj-lt"/>
                </a:rPr>
                <a:t>% of Local </a:t>
              </a:r>
              <a:r>
                <a:rPr lang="en-US" sz="1000" b="1" dirty="0" smtClean="0">
                  <a:solidFill>
                    <a:schemeClr val="accent1"/>
                  </a:solidFill>
                  <a:latin typeface="+mj-lt"/>
                </a:rPr>
                <a:t>Population (LNF SDA) </a:t>
              </a:r>
              <a:r>
                <a:rPr lang="en-US" sz="1000" b="1" dirty="0">
                  <a:solidFill>
                    <a:schemeClr val="accent1"/>
                  </a:solidFill>
                  <a:latin typeface="+mj-lt"/>
                </a:rPr>
                <a:t>Covered by</a:t>
              </a: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26" name="Rectangle 25"/>
            <p:cNvSpPr/>
            <p:nvPr/>
          </p:nvSpPr>
          <p:spPr>
            <a:xfrm>
              <a:off x="5136801" y="4121419"/>
              <a:ext cx="2248569" cy="553998"/>
            </a:xfrm>
            <a:prstGeom prst="rect">
              <a:avLst/>
            </a:prstGeom>
          </p:spPr>
          <p:txBody>
            <a:bodyPr wrap="square">
              <a:spAutoFit/>
            </a:bodyPr>
            <a:lstStyle/>
            <a:p>
              <a:pPr marL="53975" indent="-53975">
                <a:buFont typeface="Arial" panose="020B0604020202020204" pitchFamily="34" charset="0"/>
                <a:buChar char="•"/>
              </a:pPr>
              <a:r>
                <a:rPr lang="en-US" sz="1000" dirty="0">
                  <a:solidFill>
                    <a:srgbClr val="00B0F0"/>
                  </a:solidFill>
                  <a:latin typeface="Calibri Light" panose="020F0302020204030204" pitchFamily="34" charset="0"/>
                </a:rPr>
                <a:t>Medicare, Medicaid, Private Insurance</a:t>
              </a:r>
            </a:p>
            <a:p>
              <a:pPr marL="53975" indent="-53975">
                <a:buFont typeface="Arial" panose="020B0604020202020204" pitchFamily="34" charset="0"/>
                <a:buChar char="•"/>
              </a:pPr>
              <a:r>
                <a:rPr lang="en-US" sz="1000" dirty="0">
                  <a:solidFill>
                    <a:srgbClr val="00B0F0"/>
                  </a:solidFill>
                  <a:latin typeface="Calibri Light" panose="020F0302020204030204" pitchFamily="34" charset="0"/>
                </a:rPr>
                <a:t>Percentages are discounted to exclude payments by individual, employer, or tribe</a:t>
              </a:r>
            </a:p>
          </p:txBody>
        </p:sp>
      </p:grpSp>
      <p:grpSp>
        <p:nvGrpSpPr>
          <p:cNvPr id="29" name="Group 28"/>
          <p:cNvGrpSpPr/>
          <p:nvPr/>
        </p:nvGrpSpPr>
        <p:grpSpPr>
          <a:xfrm>
            <a:off x="2432150" y="4009429"/>
            <a:ext cx="1231778" cy="2313275"/>
            <a:chOff x="6682360" y="5511644"/>
            <a:chExt cx="1231778" cy="1048378"/>
          </a:xfrm>
        </p:grpSpPr>
        <p:sp>
          <p:nvSpPr>
            <p:cNvPr id="27" name="Rounded Rectangle 26"/>
            <p:cNvSpPr/>
            <p:nvPr/>
          </p:nvSpPr>
          <p:spPr>
            <a:xfrm>
              <a:off x="6720354" y="5511644"/>
              <a:ext cx="1149061" cy="964826"/>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28" name="Rectangle 27"/>
            <p:cNvSpPr/>
            <p:nvPr/>
          </p:nvSpPr>
          <p:spPr>
            <a:xfrm>
              <a:off x="6682360" y="5541785"/>
              <a:ext cx="1231778" cy="1018237"/>
            </a:xfrm>
            <a:prstGeom prst="rect">
              <a:avLst/>
            </a:prstGeom>
          </p:spPr>
          <p:txBody>
            <a:bodyPr wrap="square">
              <a:spAutoFit/>
            </a:bodyPr>
            <a:lstStyle/>
            <a:p>
              <a:r>
                <a:rPr lang="en-US" sz="1000" b="1" dirty="0" smtClean="0">
                  <a:latin typeface="Calibri Light" panose="020F0302020204030204" pitchFamily="34" charset="0"/>
                </a:rPr>
                <a:t>  IHS User Count</a:t>
              </a:r>
            </a:p>
            <a:p>
              <a:pPr marL="53975" indent="-53975">
                <a:buFont typeface="Arial" panose="020B0604020202020204" pitchFamily="34" charset="0"/>
                <a:buChar char="•"/>
              </a:pPr>
              <a:r>
                <a:rPr lang="en-US" sz="1000" dirty="0" smtClean="0">
                  <a:latin typeface="Calibri Light" panose="020F0302020204030204" pitchFamily="34" charset="0"/>
                </a:rPr>
                <a:t>Accessed </a:t>
              </a:r>
              <a:r>
                <a:rPr lang="en-US" sz="1000" dirty="0">
                  <a:latin typeface="Calibri Light" panose="020F0302020204030204" pitchFamily="34" charset="0"/>
                </a:rPr>
                <a:t>an IHS </a:t>
              </a:r>
              <a:r>
                <a:rPr lang="en-US" sz="1000" dirty="0" smtClean="0">
                  <a:latin typeface="Calibri Light" panose="020F0302020204030204" pitchFamily="34" charset="0"/>
                </a:rPr>
                <a:t>service in past 3 years</a:t>
              </a:r>
              <a:endParaRPr lang="en-US" sz="1000" dirty="0">
                <a:latin typeface="Calibri Light" panose="020F0302020204030204" pitchFamily="34" charset="0"/>
              </a:endParaRPr>
            </a:p>
            <a:p>
              <a:pPr marL="53975" indent="-53975">
                <a:buFont typeface="Arial" panose="020B0604020202020204" pitchFamily="34" charset="0"/>
                <a:buChar char="•"/>
              </a:pPr>
              <a:r>
                <a:rPr lang="en-US" sz="1000" dirty="0">
                  <a:latin typeface="Calibri Light" panose="020F0302020204030204" pitchFamily="34" charset="0"/>
                </a:rPr>
                <a:t>Resides in local service area</a:t>
              </a:r>
            </a:p>
            <a:p>
              <a:pPr marL="53975" indent="-53975">
                <a:buFont typeface="Arial" panose="020B0604020202020204" pitchFamily="34" charset="0"/>
                <a:buChar char="•"/>
              </a:pPr>
              <a:r>
                <a:rPr lang="en-US" sz="1000" dirty="0">
                  <a:latin typeface="Calibri Light" panose="020F0302020204030204" pitchFamily="34" charset="0"/>
                </a:rPr>
                <a:t>Person credited </a:t>
              </a:r>
              <a:r>
                <a:rPr lang="en-US" sz="1000" dirty="0" smtClean="0">
                  <a:latin typeface="Calibri Light" panose="020F0302020204030204" pitchFamily="34" charset="0"/>
                </a:rPr>
                <a:t>to one site (LNF SDA) </a:t>
              </a:r>
              <a:r>
                <a:rPr lang="en-US" sz="1000" dirty="0" smtClean="0">
                  <a:solidFill>
                    <a:srgbClr val="00B0F0"/>
                  </a:solidFill>
                  <a:latin typeface="Calibri Light" panose="020F0302020204030204" pitchFamily="34" charset="0"/>
                </a:rPr>
                <a:t>unduplicated </a:t>
              </a:r>
              <a:r>
                <a:rPr lang="en-US" sz="1000" dirty="0">
                  <a:solidFill>
                    <a:srgbClr val="00B0F0"/>
                  </a:solidFill>
                  <a:latin typeface="Calibri Light" panose="020F0302020204030204" pitchFamily="34" charset="0"/>
                </a:rPr>
                <a:t>nationally</a:t>
              </a:r>
            </a:p>
            <a:p>
              <a:pPr marL="53975" indent="-53975">
                <a:buFont typeface="Arial" panose="020B0604020202020204" pitchFamily="34" charset="0"/>
                <a:buChar char="•"/>
              </a:pPr>
              <a:r>
                <a:rPr lang="en-US" sz="1000" dirty="0">
                  <a:solidFill>
                    <a:srgbClr val="00B0F0"/>
                  </a:solidFill>
                  <a:latin typeface="Calibri Light" panose="020F0302020204030204" pitchFamily="34" charset="0"/>
                </a:rPr>
                <a:t>Add users residing outside local service area</a:t>
              </a:r>
            </a:p>
            <a:p>
              <a:pPr marL="53975" indent="-53975">
                <a:buFont typeface="Arial" panose="020B0604020202020204" pitchFamily="34" charset="0"/>
                <a:buChar char="•"/>
              </a:pPr>
              <a:endParaRPr lang="en-US" sz="1000" dirty="0">
                <a:latin typeface="Calibri Light" panose="020F0302020204030204" pitchFamily="34" charset="0"/>
              </a:endParaRPr>
            </a:p>
          </p:txBody>
        </p:sp>
      </p:grpSp>
      <p:grpSp>
        <p:nvGrpSpPr>
          <p:cNvPr id="31" name="Group 30"/>
          <p:cNvGrpSpPr/>
          <p:nvPr/>
        </p:nvGrpSpPr>
        <p:grpSpPr>
          <a:xfrm>
            <a:off x="4035387" y="4002756"/>
            <a:ext cx="1149061" cy="1752887"/>
            <a:chOff x="6720354" y="5511644"/>
            <a:chExt cx="1149061" cy="1752887"/>
          </a:xfrm>
        </p:grpSpPr>
        <p:sp>
          <p:nvSpPr>
            <p:cNvPr id="32" name="Rounded Rectangle 31"/>
            <p:cNvSpPr/>
            <p:nvPr/>
          </p:nvSpPr>
          <p:spPr>
            <a:xfrm>
              <a:off x="6720354" y="5511644"/>
              <a:ext cx="1149061" cy="1628140"/>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solidFill>
                    <a:schemeClr val="accent1"/>
                  </a:solidFill>
                  <a:latin typeface="+mj-lt"/>
                </a:rPr>
                <a:t>National Health Expenditures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33" name="Rectangle 32"/>
            <p:cNvSpPr/>
            <p:nvPr/>
          </p:nvSpPr>
          <p:spPr>
            <a:xfrm>
              <a:off x="6772713" y="5941092"/>
              <a:ext cx="1075364" cy="1323439"/>
            </a:xfrm>
            <a:prstGeom prst="rect">
              <a:avLst/>
            </a:prstGeom>
          </p:spPr>
          <p:txBody>
            <a:bodyPr wrap="square">
              <a:spAutoFit/>
            </a:bodyPr>
            <a:lstStyle/>
            <a:p>
              <a:pPr marL="53975" indent="-53975">
                <a:buFont typeface="Arial" panose="020B0604020202020204" pitchFamily="34" charset="0"/>
                <a:buChar char="•"/>
              </a:pPr>
              <a:r>
                <a:rPr lang="en-US" sz="1000" dirty="0">
                  <a:solidFill>
                    <a:srgbClr val="00B0F0"/>
                  </a:solidFill>
                  <a:latin typeface="Calibri Light" panose="020F0302020204030204" pitchFamily="34" charset="0"/>
                </a:rPr>
                <a:t>Personal Health Care Services</a:t>
              </a:r>
            </a:p>
            <a:p>
              <a:pPr marL="53975" indent="-53975">
                <a:buFont typeface="Arial" panose="020B0604020202020204" pitchFamily="34" charset="0"/>
                <a:buChar char="•"/>
              </a:pPr>
              <a:r>
                <a:rPr lang="en-US" sz="1000" dirty="0">
                  <a:solidFill>
                    <a:srgbClr val="00B0F0"/>
                  </a:solidFill>
                  <a:latin typeface="Calibri Light" panose="020F0302020204030204" pitchFamily="34" charset="0"/>
                </a:rPr>
                <a:t> Residential, Home, Nursing Facilities</a:t>
              </a:r>
            </a:p>
            <a:p>
              <a:pPr marL="53975" indent="-53975">
                <a:buFont typeface="Arial" panose="020B0604020202020204" pitchFamily="34" charset="0"/>
                <a:buChar char="•"/>
              </a:pPr>
              <a:r>
                <a:rPr lang="en-US" sz="1000" dirty="0">
                  <a:solidFill>
                    <a:srgbClr val="00B0F0"/>
                  </a:solidFill>
                  <a:latin typeface="Calibri Light" panose="020F0302020204030204" pitchFamily="34" charset="0"/>
                </a:rPr>
                <a:t> Dental Services</a:t>
              </a:r>
            </a:p>
            <a:p>
              <a:pPr marL="53975" indent="-53975">
                <a:buFont typeface="Arial" panose="020B0604020202020204" pitchFamily="34" charset="0"/>
                <a:buChar char="•"/>
              </a:pPr>
              <a:r>
                <a:rPr lang="en-US" sz="1000" dirty="0">
                  <a:solidFill>
                    <a:srgbClr val="00B0F0"/>
                  </a:solidFill>
                  <a:latin typeface="Calibri Light" panose="020F0302020204030204" pitchFamily="34" charset="0"/>
                </a:rPr>
                <a:t> Public Health</a:t>
              </a:r>
            </a:p>
            <a:p>
              <a:pPr marL="53975" indent="-53975">
                <a:buFont typeface="Arial" panose="020B0604020202020204" pitchFamily="34" charset="0"/>
                <a:buChar char="•"/>
              </a:pPr>
              <a:endParaRPr lang="en-US" sz="1000" dirty="0">
                <a:latin typeface="Calibri Light" panose="020F0302020204030204" pitchFamily="34" charset="0"/>
              </a:endParaRPr>
            </a:p>
          </p:txBody>
        </p:sp>
      </p:grpSp>
      <p:cxnSp>
        <p:nvCxnSpPr>
          <p:cNvPr id="38" name="Straight Arrow Connector 37"/>
          <p:cNvCxnSpPr>
            <a:stCxn id="27" idx="0"/>
            <a:endCxn id="6" idx="2"/>
          </p:cNvCxnSpPr>
          <p:nvPr/>
        </p:nvCxnSpPr>
        <p:spPr>
          <a:xfrm flipH="1" flipV="1">
            <a:off x="3021147" y="3589708"/>
            <a:ext cx="23528" cy="4197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2" idx="0"/>
            <a:endCxn id="7" idx="2"/>
          </p:cNvCxnSpPr>
          <p:nvPr/>
        </p:nvCxnSpPr>
        <p:spPr>
          <a:xfrm flipH="1" flipV="1">
            <a:off x="4606553" y="3589708"/>
            <a:ext cx="3365" cy="413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Elbow Connector 41"/>
          <p:cNvCxnSpPr>
            <a:stCxn id="11" idx="0"/>
            <a:endCxn id="8" idx="2"/>
          </p:cNvCxnSpPr>
          <p:nvPr/>
        </p:nvCxnSpPr>
        <p:spPr>
          <a:xfrm rot="5400000" flipH="1" flipV="1">
            <a:off x="5377836" y="4225319"/>
            <a:ext cx="1501499" cy="230279"/>
          </a:xfrm>
          <a:prstGeom prst="bentConnector3">
            <a:avLst>
              <a:gd name="adj1" fmla="val 686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19" idx="0"/>
            <a:endCxn id="8" idx="2"/>
          </p:cNvCxnSpPr>
          <p:nvPr/>
        </p:nvCxnSpPr>
        <p:spPr>
          <a:xfrm rot="16200000" flipV="1">
            <a:off x="6033578" y="3799856"/>
            <a:ext cx="1501499" cy="1081204"/>
          </a:xfrm>
          <a:prstGeom prst="bentConnector3">
            <a:avLst>
              <a:gd name="adj1" fmla="val 686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21" idx="0"/>
            <a:endCxn id="8" idx="2"/>
          </p:cNvCxnSpPr>
          <p:nvPr/>
        </p:nvCxnSpPr>
        <p:spPr>
          <a:xfrm rot="16200000" flipV="1">
            <a:off x="6687733" y="3145700"/>
            <a:ext cx="1501498" cy="2389514"/>
          </a:xfrm>
          <a:prstGeom prst="bentConnector3">
            <a:avLst>
              <a:gd name="adj1" fmla="val 686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5" idx="0"/>
            <a:endCxn id="4" idx="2"/>
          </p:cNvCxnSpPr>
          <p:nvPr/>
        </p:nvCxnSpPr>
        <p:spPr>
          <a:xfrm flipV="1">
            <a:off x="5611750" y="2380306"/>
            <a:ext cx="7470" cy="463224"/>
          </a:xfrm>
          <a:prstGeom prst="straightConnector1">
            <a:avLst/>
          </a:prstGeom>
          <a:ln w="9525">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74005" y="4744092"/>
            <a:ext cx="1923183" cy="246221"/>
          </a:xfrm>
          <a:prstGeom prst="rect">
            <a:avLst/>
          </a:prstGeom>
          <a:noFill/>
        </p:spPr>
        <p:txBody>
          <a:bodyPr wrap="square">
            <a:spAutoFit/>
          </a:bodyPr>
          <a:lstStyle/>
          <a:p>
            <a:r>
              <a:rPr lang="en-US" sz="1000" dirty="0">
                <a:latin typeface="Calibri Light" panose="020F0302020204030204" pitchFamily="34" charset="0"/>
              </a:rPr>
              <a:t>+ -  % compared to IHS average</a:t>
            </a:r>
          </a:p>
        </p:txBody>
      </p:sp>
      <p:cxnSp>
        <p:nvCxnSpPr>
          <p:cNvPr id="45" name="Straight Arrow Connector 44"/>
          <p:cNvCxnSpPr>
            <a:stCxn id="25" idx="0"/>
          </p:cNvCxnSpPr>
          <p:nvPr/>
        </p:nvCxnSpPr>
        <p:spPr>
          <a:xfrm flipV="1">
            <a:off x="7842044" y="3584135"/>
            <a:ext cx="4919" cy="335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Multiply 52"/>
          <p:cNvSpPr/>
          <p:nvPr/>
        </p:nvSpPr>
        <p:spPr>
          <a:xfrm>
            <a:off x="3727836" y="3220955"/>
            <a:ext cx="225381" cy="199623"/>
          </a:xfrm>
          <a:prstGeom prst="mathMultiply">
            <a:avLst>
              <a:gd name="adj1" fmla="val 17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Multiply 53"/>
          <p:cNvSpPr/>
          <p:nvPr/>
        </p:nvSpPr>
        <p:spPr>
          <a:xfrm>
            <a:off x="5354953" y="3220955"/>
            <a:ext cx="225381" cy="199623"/>
          </a:xfrm>
          <a:prstGeom prst="mathMultiply">
            <a:avLst>
              <a:gd name="adj1" fmla="val 17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Minus 54"/>
          <p:cNvSpPr/>
          <p:nvPr/>
        </p:nvSpPr>
        <p:spPr>
          <a:xfrm>
            <a:off x="6962607" y="3220955"/>
            <a:ext cx="219343" cy="17083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508192" y="6423598"/>
            <a:ext cx="6956283" cy="246221"/>
          </a:xfrm>
          <a:prstGeom prst="rect">
            <a:avLst/>
          </a:prstGeom>
        </p:spPr>
        <p:txBody>
          <a:bodyPr wrap="square">
            <a:spAutoFit/>
          </a:bodyPr>
          <a:lstStyle/>
          <a:p>
            <a:r>
              <a:rPr lang="en-US" sz="1000" dirty="0">
                <a:latin typeface="Calibri Light" panose="020F0302020204030204" pitchFamily="34" charset="0"/>
              </a:rPr>
              <a:t>Note:  Resources needed by a </a:t>
            </a:r>
            <a:r>
              <a:rPr lang="en-US" sz="1000" dirty="0" smtClean="0">
                <a:latin typeface="Calibri Light" panose="020F0302020204030204" pitchFamily="34" charset="0"/>
              </a:rPr>
              <a:t>LNF SDA </a:t>
            </a:r>
            <a:r>
              <a:rPr lang="en-US" sz="1000" dirty="0">
                <a:latin typeface="Calibri Light" panose="020F0302020204030204" pitchFamily="34" charset="0"/>
              </a:rPr>
              <a:t>may be equivalently expressed as either an aggregate amount or as a per person amount.</a:t>
            </a:r>
          </a:p>
        </p:txBody>
      </p:sp>
      <p:sp>
        <p:nvSpPr>
          <p:cNvPr id="3" name="Slide Number Placeholder 2"/>
          <p:cNvSpPr>
            <a:spLocks noGrp="1"/>
          </p:cNvSpPr>
          <p:nvPr>
            <p:ph type="sldNum" sz="quarter" idx="12"/>
          </p:nvPr>
        </p:nvSpPr>
        <p:spPr/>
        <p:txBody>
          <a:bodyPr/>
          <a:lstStyle/>
          <a:p>
            <a:fld id="{D4849AD6-4B89-4219-B21D-DB987420FE5E}" type="slidenum">
              <a:rPr lang="en-US" smtClean="0"/>
              <a:t>21</a:t>
            </a:fld>
            <a:endParaRPr lang="en-US"/>
          </a:p>
        </p:txBody>
      </p:sp>
    </p:spTree>
    <p:extLst>
      <p:ext uri="{BB962C8B-B14F-4D97-AF65-F5344CB8AC3E}">
        <p14:creationId xmlns:p14="http://schemas.microsoft.com/office/powerpoint/2010/main" val="24328187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800" y="882309"/>
            <a:ext cx="10018683" cy="905487"/>
          </a:xfrm>
        </p:spPr>
        <p:txBody>
          <a:bodyPr>
            <a:noAutofit/>
          </a:bodyPr>
          <a:lstStyle/>
          <a:p>
            <a:r>
              <a:rPr lang="en-US" sz="4500" dirty="0"/>
              <a:t>Proposed Calculation of </a:t>
            </a:r>
            <a:r>
              <a:rPr lang="en-US" sz="4500" dirty="0" smtClean="0"/>
              <a:t>Resources </a:t>
            </a:r>
            <a:r>
              <a:rPr lang="en-US" sz="4500" dirty="0"/>
              <a:t>Available</a:t>
            </a:r>
          </a:p>
        </p:txBody>
      </p:sp>
      <p:sp>
        <p:nvSpPr>
          <p:cNvPr id="4" name="Rounded Rectangle 3"/>
          <p:cNvSpPr/>
          <p:nvPr/>
        </p:nvSpPr>
        <p:spPr>
          <a:xfrm>
            <a:off x="4919571" y="1866991"/>
            <a:ext cx="2831761" cy="53788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Century Gothic" panose="020B0502020202020204" pitchFamily="34" charset="0"/>
              </a:rPr>
              <a:t>RESOURCES AVAILABLE</a:t>
            </a:r>
          </a:p>
        </p:txBody>
      </p:sp>
      <p:sp>
        <p:nvSpPr>
          <p:cNvPr id="5" name="Rounded Rectangle 4"/>
          <p:cNvSpPr/>
          <p:nvPr/>
        </p:nvSpPr>
        <p:spPr>
          <a:xfrm>
            <a:off x="3960223" y="2697720"/>
            <a:ext cx="4750459" cy="93981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483475" y="2906015"/>
            <a:ext cx="1129992" cy="5750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smtClean="0">
                <a:latin typeface="+mj-lt"/>
              </a:rPr>
              <a:t>Population</a:t>
            </a:r>
            <a:endParaRPr lang="en-US" sz="1050" b="1" dirty="0">
              <a:latin typeface="+mj-lt"/>
            </a:endParaRPr>
          </a:p>
        </p:txBody>
      </p:sp>
      <p:sp>
        <p:nvSpPr>
          <p:cNvPr id="7" name="Rounded Rectangle 6"/>
          <p:cNvSpPr/>
          <p:nvPr/>
        </p:nvSpPr>
        <p:spPr>
          <a:xfrm>
            <a:off x="4172756" y="2906015"/>
            <a:ext cx="1149061"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smtClean="0">
                <a:latin typeface="+mj-lt"/>
              </a:rPr>
              <a:t>LNF SDA IHS </a:t>
            </a:r>
            <a:r>
              <a:rPr lang="en-US" sz="1050" b="1" dirty="0">
                <a:latin typeface="+mj-lt"/>
              </a:rPr>
              <a:t>$ </a:t>
            </a:r>
            <a:br>
              <a:rPr lang="en-US" sz="1050" b="1" dirty="0">
                <a:latin typeface="+mj-lt"/>
              </a:rPr>
            </a:br>
            <a:r>
              <a:rPr lang="en-US" sz="1050" b="1" dirty="0">
                <a:latin typeface="+mj-lt"/>
              </a:rPr>
              <a:t>Per Person</a:t>
            </a:r>
          </a:p>
        </p:txBody>
      </p:sp>
      <p:sp>
        <p:nvSpPr>
          <p:cNvPr id="8" name="Rounded Rectangle 7"/>
          <p:cNvSpPr/>
          <p:nvPr/>
        </p:nvSpPr>
        <p:spPr>
          <a:xfrm>
            <a:off x="5832303" y="2906015"/>
            <a:ext cx="1104312"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latin typeface="+mj-lt"/>
              </a:rPr>
              <a:t>Regional &amp; Area IHS $ Per Person</a:t>
            </a:r>
          </a:p>
        </p:txBody>
      </p:sp>
      <p:sp>
        <p:nvSpPr>
          <p:cNvPr id="9" name="Rounded Rectangle 8"/>
          <p:cNvSpPr/>
          <p:nvPr/>
        </p:nvSpPr>
        <p:spPr>
          <a:xfrm>
            <a:off x="7397175" y="2900442"/>
            <a:ext cx="1069692"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t>IHS-wide $ </a:t>
            </a:r>
            <a:br>
              <a:rPr lang="en-US" sz="1050" b="1" dirty="0"/>
            </a:br>
            <a:r>
              <a:rPr lang="en-US" sz="1050" b="1" dirty="0"/>
              <a:t>Per Person</a:t>
            </a:r>
          </a:p>
        </p:txBody>
      </p:sp>
      <p:grpSp>
        <p:nvGrpSpPr>
          <p:cNvPr id="31" name="Group 30"/>
          <p:cNvGrpSpPr/>
          <p:nvPr/>
        </p:nvGrpSpPr>
        <p:grpSpPr>
          <a:xfrm>
            <a:off x="4122420" y="3856946"/>
            <a:ext cx="1282901" cy="1529566"/>
            <a:chOff x="6666653" y="5511644"/>
            <a:chExt cx="1282901" cy="1651192"/>
          </a:xfrm>
        </p:grpSpPr>
        <p:sp>
          <p:nvSpPr>
            <p:cNvPr id="32" name="Rounded Rectangle 31"/>
            <p:cNvSpPr/>
            <p:nvPr/>
          </p:nvSpPr>
          <p:spPr>
            <a:xfrm>
              <a:off x="6720354" y="5511644"/>
              <a:ext cx="1149061" cy="1651192"/>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Local $ / </a:t>
              </a:r>
              <a:br>
                <a:rPr lang="en-US" sz="1000" b="1" dirty="0">
                  <a:latin typeface="+mj-lt"/>
                </a:rPr>
              </a:br>
              <a:r>
                <a:rPr lang="en-US" sz="1000" b="1" dirty="0">
                  <a:latin typeface="+mj-lt"/>
                </a:rPr>
                <a:t>Local Users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33" name="Rectangle 32"/>
            <p:cNvSpPr/>
            <p:nvPr/>
          </p:nvSpPr>
          <p:spPr>
            <a:xfrm>
              <a:off x="6666653" y="5873351"/>
              <a:ext cx="1282901" cy="1262550"/>
            </a:xfrm>
            <a:prstGeom prst="rect">
              <a:avLst/>
            </a:prstGeom>
          </p:spPr>
          <p:txBody>
            <a:bodyPr wrap="square">
              <a:spAutoFit/>
            </a:bodyPr>
            <a:lstStyle/>
            <a:p>
              <a:pPr marL="53975" indent="-53975">
                <a:buFont typeface="Arial" panose="020B0604020202020204" pitchFamily="34" charset="0"/>
                <a:buChar char="•"/>
              </a:pPr>
              <a:r>
                <a:rPr lang="en-US" sz="1000" dirty="0">
                  <a:solidFill>
                    <a:schemeClr val="accent1"/>
                  </a:solidFill>
                  <a:latin typeface="Calibri Light" panose="020F0302020204030204" pitchFamily="34" charset="0"/>
                </a:rPr>
                <a:t>Include all IHS spending matching NHE categories</a:t>
              </a:r>
            </a:p>
            <a:p>
              <a:pPr marL="53975" indent="-53975">
                <a:buFont typeface="Arial" panose="020B0604020202020204" pitchFamily="34" charset="0"/>
                <a:buChar char="•"/>
              </a:pPr>
              <a:r>
                <a:rPr lang="en-US" sz="1000" dirty="0">
                  <a:latin typeface="Calibri Light" panose="020F0302020204030204" pitchFamily="34" charset="0"/>
                </a:rPr>
                <a:t>Exclude Out-of-Scope IHS Programs (Sanitation, Urban, Education, etc.)</a:t>
              </a:r>
            </a:p>
          </p:txBody>
        </p:sp>
      </p:grpSp>
      <p:cxnSp>
        <p:nvCxnSpPr>
          <p:cNvPr id="40" name="Straight Arrow Connector 39"/>
          <p:cNvCxnSpPr>
            <a:stCxn id="32" idx="0"/>
            <a:endCxn id="7" idx="2"/>
          </p:cNvCxnSpPr>
          <p:nvPr/>
        </p:nvCxnSpPr>
        <p:spPr>
          <a:xfrm flipH="1" flipV="1">
            <a:off x="4747287" y="3443897"/>
            <a:ext cx="3365" cy="413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5" idx="0"/>
            <a:endCxn id="4" idx="2"/>
          </p:cNvCxnSpPr>
          <p:nvPr/>
        </p:nvCxnSpPr>
        <p:spPr>
          <a:xfrm flipH="1" flipV="1">
            <a:off x="6335452" y="2404873"/>
            <a:ext cx="1" cy="292846"/>
          </a:xfrm>
          <a:prstGeom prst="straightConnector1">
            <a:avLst/>
          </a:prstGeom>
          <a:ln w="9525">
            <a:tailEnd type="triangle"/>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5760717" y="3856945"/>
            <a:ext cx="1274847" cy="1529566"/>
            <a:chOff x="6678314" y="5511644"/>
            <a:chExt cx="1274847" cy="1651192"/>
          </a:xfrm>
        </p:grpSpPr>
        <p:sp>
          <p:nvSpPr>
            <p:cNvPr id="39" name="Rounded Rectangle 38"/>
            <p:cNvSpPr/>
            <p:nvPr/>
          </p:nvSpPr>
          <p:spPr>
            <a:xfrm>
              <a:off x="6720354" y="5511644"/>
              <a:ext cx="1149061" cy="1651192"/>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Area $ / </a:t>
              </a:r>
              <a:br>
                <a:rPr lang="en-US" sz="1000" b="1" dirty="0">
                  <a:latin typeface="+mj-lt"/>
                </a:rPr>
              </a:br>
              <a:r>
                <a:rPr lang="en-US" sz="1000" b="1" dirty="0">
                  <a:latin typeface="+mj-lt"/>
                </a:rPr>
                <a:t>Area Users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41" name="Rectangle 40"/>
            <p:cNvSpPr/>
            <p:nvPr/>
          </p:nvSpPr>
          <p:spPr>
            <a:xfrm>
              <a:off x="6678314" y="5870176"/>
              <a:ext cx="1274847" cy="1262549"/>
            </a:xfrm>
            <a:prstGeom prst="rect">
              <a:avLst/>
            </a:prstGeom>
          </p:spPr>
          <p:txBody>
            <a:bodyPr wrap="square">
              <a:spAutoFit/>
            </a:bodyPr>
            <a:lstStyle/>
            <a:p>
              <a:pPr marL="53975" indent="-53975">
                <a:buFont typeface="Arial" panose="020B0604020202020204" pitchFamily="34" charset="0"/>
                <a:buChar char="•"/>
              </a:pPr>
              <a:r>
                <a:rPr lang="en-US" sz="1000" dirty="0">
                  <a:solidFill>
                    <a:schemeClr val="accent1"/>
                  </a:solidFill>
                  <a:latin typeface="Calibri Light" panose="020F0302020204030204" pitchFamily="34" charset="0"/>
                </a:rPr>
                <a:t>Include all IHS spending matching NHE categories</a:t>
              </a:r>
            </a:p>
            <a:p>
              <a:pPr marL="53975" indent="-53975">
                <a:buFont typeface="Arial" panose="020B0604020202020204" pitchFamily="34" charset="0"/>
                <a:buChar char="•"/>
              </a:pPr>
              <a:r>
                <a:rPr lang="en-US" sz="1000" dirty="0">
                  <a:latin typeface="Calibri Light" panose="020F0302020204030204" pitchFamily="34" charset="0"/>
                </a:rPr>
                <a:t>Exclude Out-of-Scope Programs (Sanitation, Urban, Education, etc.)</a:t>
              </a:r>
            </a:p>
          </p:txBody>
        </p:sp>
      </p:grpSp>
      <p:cxnSp>
        <p:nvCxnSpPr>
          <p:cNvPr id="43" name="Straight Arrow Connector 42"/>
          <p:cNvCxnSpPr>
            <a:stCxn id="39" idx="0"/>
          </p:cNvCxnSpPr>
          <p:nvPr/>
        </p:nvCxnSpPr>
        <p:spPr>
          <a:xfrm flipH="1" flipV="1">
            <a:off x="6373923" y="3443897"/>
            <a:ext cx="3364" cy="413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7310187" y="3840259"/>
            <a:ext cx="1294734" cy="1529566"/>
            <a:chOff x="6673668" y="5511644"/>
            <a:chExt cx="1294734" cy="1651192"/>
          </a:xfrm>
        </p:grpSpPr>
        <p:sp>
          <p:nvSpPr>
            <p:cNvPr id="47" name="Rounded Rectangle 46"/>
            <p:cNvSpPr/>
            <p:nvPr/>
          </p:nvSpPr>
          <p:spPr>
            <a:xfrm>
              <a:off x="6720354" y="5511644"/>
              <a:ext cx="1149061" cy="1651192"/>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IHS-wide $ / </a:t>
              </a:r>
              <a:br>
                <a:rPr lang="en-US" sz="1000" b="1" dirty="0">
                  <a:latin typeface="+mj-lt"/>
                </a:rPr>
              </a:br>
              <a:r>
                <a:rPr lang="en-US" sz="1000" b="1" dirty="0">
                  <a:latin typeface="+mj-lt"/>
                </a:rPr>
                <a:t>IHS-wide Users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48" name="Rectangle 47"/>
            <p:cNvSpPr/>
            <p:nvPr/>
          </p:nvSpPr>
          <p:spPr>
            <a:xfrm>
              <a:off x="6673668" y="5870176"/>
              <a:ext cx="1294734" cy="1262549"/>
            </a:xfrm>
            <a:prstGeom prst="rect">
              <a:avLst/>
            </a:prstGeom>
          </p:spPr>
          <p:txBody>
            <a:bodyPr wrap="square">
              <a:spAutoFit/>
            </a:bodyPr>
            <a:lstStyle/>
            <a:p>
              <a:pPr marL="53975" indent="-53975">
                <a:buFont typeface="Arial" panose="020B0604020202020204" pitchFamily="34" charset="0"/>
                <a:buChar char="•"/>
              </a:pPr>
              <a:r>
                <a:rPr lang="en-US" sz="1000" dirty="0">
                  <a:solidFill>
                    <a:schemeClr val="accent1"/>
                  </a:solidFill>
                  <a:latin typeface="Calibri Light" panose="020F0302020204030204" pitchFamily="34" charset="0"/>
                </a:rPr>
                <a:t>Include all IHS spending matching NHE categories</a:t>
              </a:r>
            </a:p>
            <a:p>
              <a:pPr marL="53975" indent="-53975">
                <a:buFont typeface="Arial" panose="020B0604020202020204" pitchFamily="34" charset="0"/>
                <a:buChar char="•"/>
              </a:pPr>
              <a:r>
                <a:rPr lang="en-US" sz="1000" dirty="0">
                  <a:latin typeface="Calibri Light" panose="020F0302020204030204" pitchFamily="34" charset="0"/>
                </a:rPr>
                <a:t>Exclude Out-of-Scope Programs (Sanitation, Urban, Education, etc.)</a:t>
              </a:r>
            </a:p>
          </p:txBody>
        </p:sp>
      </p:grpSp>
      <p:cxnSp>
        <p:nvCxnSpPr>
          <p:cNvPr id="16" name="Straight Arrow Connector 15"/>
          <p:cNvCxnSpPr>
            <a:stCxn id="47" idx="0"/>
            <a:endCxn id="9" idx="2"/>
          </p:cNvCxnSpPr>
          <p:nvPr/>
        </p:nvCxnSpPr>
        <p:spPr>
          <a:xfrm flipV="1">
            <a:off x="7931403" y="3438325"/>
            <a:ext cx="618" cy="401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Rounded Rectangle 50"/>
          <p:cNvSpPr/>
          <p:nvPr/>
        </p:nvSpPr>
        <p:spPr>
          <a:xfrm>
            <a:off x="2433564" y="5692016"/>
            <a:ext cx="5105923" cy="575032"/>
          </a:xfrm>
          <a:prstGeom prst="roundRect">
            <a:avLst/>
          </a:prstGeom>
          <a:ln w="9525">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Exclude all </a:t>
            </a:r>
            <a:r>
              <a:rPr lang="en-US" sz="1000" b="1" dirty="0" smtClean="0">
                <a:latin typeface="+mj-lt"/>
              </a:rPr>
              <a:t>Medicare, Medicaid and private insurance </a:t>
            </a:r>
            <a:r>
              <a:rPr lang="en-US" sz="1000" b="1" dirty="0">
                <a:latin typeface="+mj-lt"/>
              </a:rPr>
              <a:t>Reimbursements to a </a:t>
            </a:r>
            <a:r>
              <a:rPr lang="en-US" sz="1000" b="1" dirty="0" smtClean="0">
                <a:latin typeface="+mj-lt"/>
              </a:rPr>
              <a:t>LNF SDA</a:t>
            </a: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17" name="&quot;No&quot; Symbol 16"/>
          <p:cNvSpPr/>
          <p:nvPr/>
        </p:nvSpPr>
        <p:spPr>
          <a:xfrm>
            <a:off x="4907195" y="5450261"/>
            <a:ext cx="158659" cy="155658"/>
          </a:xfrm>
          <a:prstGeom prst="noSmoking">
            <a:avLst>
              <a:gd name="adj" fmla="val 2495"/>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Rectangle 51"/>
          <p:cNvSpPr/>
          <p:nvPr/>
        </p:nvSpPr>
        <p:spPr>
          <a:xfrm>
            <a:off x="2645257" y="5893463"/>
            <a:ext cx="4894230" cy="400110"/>
          </a:xfrm>
          <a:prstGeom prst="rect">
            <a:avLst/>
          </a:prstGeom>
        </p:spPr>
        <p:txBody>
          <a:bodyPr wrap="square">
            <a:spAutoFit/>
          </a:bodyPr>
          <a:lstStyle/>
          <a:p>
            <a:r>
              <a:rPr lang="en-US" sz="1000" dirty="0">
                <a:latin typeface="Calibri Light" panose="020F0302020204030204" pitchFamily="34" charset="0"/>
              </a:rPr>
              <a:t>Because a </a:t>
            </a:r>
            <a:r>
              <a:rPr lang="en-US" sz="1000" dirty="0" smtClean="0">
                <a:latin typeface="Calibri Light" panose="020F0302020204030204" pitchFamily="34" charset="0"/>
              </a:rPr>
              <a:t>SDA</a:t>
            </a:r>
            <a:r>
              <a:rPr lang="en-US" sz="1000" dirty="0" smtClean="0">
                <a:solidFill>
                  <a:schemeClr val="accent1"/>
                </a:solidFill>
                <a:latin typeface="Calibri Light" panose="020F0302020204030204" pitchFamily="34" charset="0"/>
              </a:rPr>
              <a:t> Medicare, Medicaid and private insurance percentage is </a:t>
            </a:r>
            <a:r>
              <a:rPr lang="en-US" sz="1000" dirty="0" smtClean="0">
                <a:latin typeface="Calibri Light" panose="020F0302020204030204" pitchFamily="34" charset="0"/>
              </a:rPr>
              <a:t>deducted in the resources needed  </a:t>
            </a:r>
            <a:r>
              <a:rPr lang="en-US" sz="1000" dirty="0">
                <a:latin typeface="Calibri Light" panose="020F0302020204030204" pitchFamily="34" charset="0"/>
              </a:rPr>
              <a:t>calculations </a:t>
            </a:r>
            <a:r>
              <a:rPr lang="en-US" sz="1000" dirty="0" smtClean="0">
                <a:latin typeface="Calibri Light" panose="020F0302020204030204" pitchFamily="34" charset="0"/>
              </a:rPr>
              <a:t>it is not added in this calculation.</a:t>
            </a:r>
            <a:endParaRPr lang="en-US" sz="1000" dirty="0">
              <a:latin typeface="Calibri Light" panose="020F0302020204030204" pitchFamily="34" charset="0"/>
            </a:endParaRPr>
          </a:p>
        </p:txBody>
      </p:sp>
      <p:sp>
        <p:nvSpPr>
          <p:cNvPr id="18" name="Multiply 17"/>
          <p:cNvSpPr/>
          <p:nvPr/>
        </p:nvSpPr>
        <p:spPr>
          <a:xfrm>
            <a:off x="3692131" y="3093720"/>
            <a:ext cx="225381" cy="199623"/>
          </a:xfrm>
          <a:prstGeom prst="mathMultiply">
            <a:avLst>
              <a:gd name="adj1" fmla="val 17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lus 24"/>
          <p:cNvSpPr/>
          <p:nvPr/>
        </p:nvSpPr>
        <p:spPr>
          <a:xfrm>
            <a:off x="5473431" y="3093719"/>
            <a:ext cx="195141" cy="199623"/>
          </a:xfrm>
          <a:prstGeom prst="mathPlus">
            <a:avLst>
              <a:gd name="adj1" fmla="val 194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Plus 52"/>
          <p:cNvSpPr/>
          <p:nvPr/>
        </p:nvSpPr>
        <p:spPr>
          <a:xfrm>
            <a:off x="7069325" y="3092960"/>
            <a:ext cx="195141" cy="199623"/>
          </a:xfrm>
          <a:prstGeom prst="mathPlus">
            <a:avLst>
              <a:gd name="adj1" fmla="val 194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51" idx="0"/>
            <a:endCxn id="17" idx="4"/>
          </p:cNvCxnSpPr>
          <p:nvPr/>
        </p:nvCxnSpPr>
        <p:spPr>
          <a:xfrm flipH="1" flipV="1">
            <a:off x="4986525" y="5605919"/>
            <a:ext cx="1" cy="8609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2471935" y="6475344"/>
            <a:ext cx="7316663" cy="246221"/>
          </a:xfrm>
          <a:prstGeom prst="rect">
            <a:avLst/>
          </a:prstGeom>
        </p:spPr>
        <p:txBody>
          <a:bodyPr wrap="square">
            <a:spAutoFit/>
          </a:bodyPr>
          <a:lstStyle/>
          <a:p>
            <a:r>
              <a:rPr lang="en-US" sz="1000" dirty="0">
                <a:latin typeface="Calibri Light" panose="020F0302020204030204" pitchFamily="34" charset="0"/>
              </a:rPr>
              <a:t>Note:  Resources available to a </a:t>
            </a:r>
            <a:r>
              <a:rPr lang="en-US" sz="1000" dirty="0" smtClean="0">
                <a:latin typeface="Calibri Light" panose="020F0302020204030204" pitchFamily="34" charset="0"/>
              </a:rPr>
              <a:t>LNF SDA </a:t>
            </a:r>
            <a:r>
              <a:rPr lang="en-US" sz="1000" dirty="0">
                <a:latin typeface="Calibri Light" panose="020F0302020204030204" pitchFamily="34" charset="0"/>
              </a:rPr>
              <a:t>may be equivalently expressed as either an aggregate amount or as a per person amount.</a:t>
            </a:r>
          </a:p>
        </p:txBody>
      </p:sp>
      <p:sp>
        <p:nvSpPr>
          <p:cNvPr id="3" name="Slide Number Placeholder 2"/>
          <p:cNvSpPr>
            <a:spLocks noGrp="1"/>
          </p:cNvSpPr>
          <p:nvPr>
            <p:ph type="sldNum" sz="quarter" idx="12"/>
          </p:nvPr>
        </p:nvSpPr>
        <p:spPr/>
        <p:txBody>
          <a:bodyPr/>
          <a:lstStyle/>
          <a:p>
            <a:fld id="{D4849AD6-4B89-4219-B21D-DB987420FE5E}" type="slidenum">
              <a:rPr lang="en-US" smtClean="0"/>
              <a:t>22</a:t>
            </a:fld>
            <a:endParaRPr lang="en-US"/>
          </a:p>
        </p:txBody>
      </p:sp>
    </p:spTree>
    <p:extLst>
      <p:ext uri="{BB962C8B-B14F-4D97-AF65-F5344CB8AC3E}">
        <p14:creationId xmlns:p14="http://schemas.microsoft.com/office/powerpoint/2010/main" val="16891495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IHCIF Workgroup – Phase II</a:t>
            </a:r>
            <a:endParaRPr lang="en-US" dirty="0"/>
          </a:p>
        </p:txBody>
      </p:sp>
      <p:sp>
        <p:nvSpPr>
          <p:cNvPr id="3" name="Content Placeholder 2"/>
          <p:cNvSpPr>
            <a:spLocks noGrp="1"/>
          </p:cNvSpPr>
          <p:nvPr>
            <p:ph idx="1"/>
          </p:nvPr>
        </p:nvSpPr>
        <p:spPr>
          <a:xfrm>
            <a:off x="1097280" y="1860020"/>
            <a:ext cx="10058400" cy="4997979"/>
          </a:xfrm>
        </p:spPr>
        <p:txBody>
          <a:bodyPr/>
          <a:lstStyle/>
          <a:p>
            <a:pPr>
              <a:buFont typeface="Arial" panose="020B0604020202020204" pitchFamily="34" charset="0"/>
              <a:buChar char="•"/>
            </a:pPr>
            <a:r>
              <a:rPr lang="en-US" sz="2200" dirty="0" smtClean="0"/>
              <a:t> The IHCIF Workgroup will continue to work on Phase II recommendations.</a:t>
            </a:r>
          </a:p>
          <a:p>
            <a:pPr>
              <a:buFont typeface="Arial" panose="020B0604020202020204" pitchFamily="34" charset="0"/>
              <a:buChar char="•"/>
            </a:pPr>
            <a:r>
              <a:rPr lang="en-US" sz="2200" dirty="0" smtClean="0"/>
              <a:t> Phase II focus areas include:</a:t>
            </a:r>
          </a:p>
          <a:p>
            <a:pPr lvl="1">
              <a:buFont typeface="Arial" panose="020B0604020202020204" pitchFamily="34" charset="0"/>
              <a:buChar char="•"/>
            </a:pPr>
            <a:r>
              <a:rPr lang="en-US" sz="2200" dirty="0" smtClean="0"/>
              <a:t>PRC dependency factor (priority I denials and transportation costs in particular)</a:t>
            </a:r>
          </a:p>
          <a:p>
            <a:pPr lvl="1">
              <a:buFont typeface="Arial" panose="020B0604020202020204" pitchFamily="34" charset="0"/>
              <a:buChar char="•"/>
            </a:pPr>
            <a:r>
              <a:rPr lang="en-US" sz="2200" dirty="0" smtClean="0"/>
              <a:t>Distance factor (to a certain type of facility)</a:t>
            </a:r>
          </a:p>
          <a:p>
            <a:pPr lvl="1">
              <a:buFont typeface="Arial" panose="020B0604020202020204" pitchFamily="34" charset="0"/>
              <a:buChar char="•"/>
            </a:pPr>
            <a:r>
              <a:rPr lang="en-US" sz="2200" dirty="0" smtClean="0"/>
              <a:t>Facility factor</a:t>
            </a:r>
          </a:p>
          <a:p>
            <a:pPr lvl="1">
              <a:buFont typeface="Arial" panose="020B0604020202020204" pitchFamily="34" charset="0"/>
              <a:buChar char="•"/>
            </a:pPr>
            <a:r>
              <a:rPr lang="en-US" sz="2200" dirty="0" smtClean="0"/>
              <a:t>Program size</a:t>
            </a:r>
          </a:p>
          <a:p>
            <a:pPr lvl="1">
              <a:buFont typeface="Arial" panose="020B0604020202020204" pitchFamily="34" charset="0"/>
              <a:buChar char="•"/>
            </a:pPr>
            <a:r>
              <a:rPr lang="en-US" sz="2200" dirty="0" smtClean="0"/>
              <a:t>Fractio</a:t>
            </a:r>
            <a:r>
              <a:rPr lang="en-US" sz="2200" dirty="0" smtClean="0">
                <a:solidFill>
                  <a:schemeClr val="tx1"/>
                </a:solidFill>
              </a:rPr>
              <a:t>nali</a:t>
            </a:r>
            <a:r>
              <a:rPr lang="en-US" sz="2200" dirty="0" smtClean="0"/>
              <a:t>zation (user population)</a:t>
            </a:r>
          </a:p>
          <a:p>
            <a:pPr lvl="1">
              <a:buFont typeface="Arial" panose="020B0604020202020204" pitchFamily="34" charset="0"/>
              <a:buChar char="•"/>
            </a:pPr>
            <a:r>
              <a:rPr lang="en-US" sz="2200" dirty="0" smtClean="0"/>
              <a:t>Medicaid coverage gaps</a:t>
            </a:r>
          </a:p>
          <a:p>
            <a:pPr>
              <a:buFont typeface="Arial" panose="020B0604020202020204" pitchFamily="34" charset="0"/>
              <a:buChar char="•"/>
            </a:pPr>
            <a:r>
              <a:rPr lang="en-US" sz="2200" dirty="0" smtClean="0"/>
              <a:t> The Workgroup is targeting completion of this work by the end of the calendar year in order to update the formula for use in allocating </a:t>
            </a:r>
            <a:r>
              <a:rPr lang="en-US" sz="2200" dirty="0" smtClean="0">
                <a:solidFill>
                  <a:schemeClr val="tx1"/>
                </a:solidFill>
              </a:rPr>
              <a:t>possible future funding increases fo</a:t>
            </a:r>
            <a:r>
              <a:rPr lang="en-US" sz="2200" dirty="0" smtClean="0"/>
              <a:t>r the IHCIF.</a:t>
            </a:r>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23</a:t>
            </a:fld>
            <a:endParaRPr lang="en-US"/>
          </a:p>
        </p:txBody>
      </p:sp>
    </p:spTree>
    <p:extLst>
      <p:ext uri="{BB962C8B-B14F-4D97-AF65-F5344CB8AC3E}">
        <p14:creationId xmlns:p14="http://schemas.microsoft.com/office/powerpoint/2010/main" val="1053297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1097280" y="1845733"/>
            <a:ext cx="10058400" cy="4769379"/>
          </a:xfrm>
        </p:spPr>
        <p:txBody>
          <a:bodyPr>
            <a:normAutofit/>
          </a:bodyPr>
          <a:lstStyle/>
          <a:p>
            <a:pPr marL="288925" indent="-288925">
              <a:buFont typeface="Arial" panose="020B0604020202020204" pitchFamily="34" charset="0"/>
              <a:buChar char="•"/>
            </a:pPr>
            <a:r>
              <a:rPr lang="en-US" sz="2200" dirty="0" smtClean="0"/>
              <a:t>Comments are due by Friday, July 13, 2018.</a:t>
            </a:r>
          </a:p>
          <a:p>
            <a:pPr marL="581533" lvl="1" indent="-288925">
              <a:buFont typeface="Wingdings" panose="05000000000000000000" pitchFamily="2" charset="2"/>
              <a:buChar char="§"/>
            </a:pPr>
            <a:r>
              <a:rPr lang="en-US" sz="2200" dirty="0" smtClean="0"/>
              <a:t>We are capturing comments today.  They can also be submitted</a:t>
            </a:r>
          </a:p>
          <a:p>
            <a:pPr marL="581533" lvl="1" indent="-288925">
              <a:buFont typeface="Wingdings" panose="05000000000000000000" pitchFamily="2" charset="2"/>
              <a:buChar char="§"/>
            </a:pPr>
            <a:r>
              <a:rPr lang="en-US" sz="2200" dirty="0" smtClean="0"/>
              <a:t>by email to </a:t>
            </a:r>
            <a:r>
              <a:rPr lang="en-US" sz="2200" dirty="0" smtClean="0">
                <a:hlinkClick r:id="rId3"/>
              </a:rPr>
              <a:t>consultation@ihs.gov</a:t>
            </a:r>
            <a:r>
              <a:rPr lang="en-US" sz="2200" dirty="0" smtClean="0"/>
              <a:t> using Subject line “</a:t>
            </a:r>
            <a:r>
              <a:rPr lang="en-US" sz="2200" dirty="0"/>
              <a:t>IHCIF Workgroup Recommendations Tribal </a:t>
            </a:r>
            <a:r>
              <a:rPr lang="en-US" sz="2200" dirty="0" smtClean="0"/>
              <a:t>Consultation”</a:t>
            </a:r>
          </a:p>
          <a:p>
            <a:pPr marL="581533" lvl="1" indent="-288925">
              <a:buFont typeface="Wingdings" panose="05000000000000000000" pitchFamily="2" charset="2"/>
              <a:buChar char="§"/>
            </a:pPr>
            <a:r>
              <a:rPr lang="en-US" sz="2200" dirty="0" smtClean="0"/>
              <a:t>by postal mail to RADM Michael Weahkee, Acting Director, 5600 Fishers Lane, MS 08E86, Rockville, MD 20857, ATTN:  </a:t>
            </a:r>
            <a:r>
              <a:rPr lang="en-US" sz="2200" dirty="0"/>
              <a:t>IHCIF Workgroup Recommendations Tribal </a:t>
            </a:r>
            <a:r>
              <a:rPr lang="en-US" sz="2200" dirty="0" smtClean="0"/>
              <a:t>Consultation.</a:t>
            </a:r>
          </a:p>
          <a:p>
            <a:pPr marL="288925" indent="-288925">
              <a:buFont typeface="Wingdings" panose="05000000000000000000" pitchFamily="2" charset="2"/>
              <a:buChar char="§"/>
            </a:pPr>
            <a:r>
              <a:rPr lang="en-US" sz="2200" dirty="0" smtClean="0"/>
              <a:t>Once the comment period has ended, the Acting Director will review the comments and IHS’s response with the IHCIF Workgroup and will issue a follow-up Dear Tribal Leader letter to provide a response to all Tribal leaders.  </a:t>
            </a:r>
          </a:p>
          <a:p>
            <a:pPr marL="288925" indent="-288925">
              <a:buFont typeface="Wingdings" panose="05000000000000000000" pitchFamily="2" charset="2"/>
              <a:buChar char="§"/>
            </a:pPr>
            <a:r>
              <a:rPr lang="en-US" sz="2200" dirty="0" smtClean="0"/>
              <a:t>IHS anticipates using the updated formula to allocate the $72 </a:t>
            </a:r>
            <a:r>
              <a:rPr lang="en-US" sz="2200" dirty="0" smtClean="0">
                <a:solidFill>
                  <a:schemeClr val="tx1"/>
                </a:solidFill>
              </a:rPr>
              <a:t>million</a:t>
            </a:r>
            <a:r>
              <a:rPr lang="en-US" sz="2200" dirty="0" smtClean="0">
                <a:solidFill>
                  <a:srgbClr val="FF0000"/>
                </a:solidFill>
              </a:rPr>
              <a:t> </a:t>
            </a:r>
            <a:r>
              <a:rPr lang="en-US" sz="2200" dirty="0" smtClean="0"/>
              <a:t>appropriated in FY 2018 for the IHCIF.  The target allocation date is early August.</a:t>
            </a:r>
            <a:endParaRPr lang="en-US" sz="2200" dirty="0"/>
          </a:p>
        </p:txBody>
      </p:sp>
      <p:sp>
        <p:nvSpPr>
          <p:cNvPr id="4" name="Slide Number Placeholder 3"/>
          <p:cNvSpPr>
            <a:spLocks noGrp="1"/>
          </p:cNvSpPr>
          <p:nvPr>
            <p:ph type="sldNum" sz="quarter" idx="12"/>
          </p:nvPr>
        </p:nvSpPr>
        <p:spPr/>
        <p:txBody>
          <a:bodyPr/>
          <a:lstStyle/>
          <a:p>
            <a:fld id="{D4849AD6-4B89-4219-B21D-DB987420FE5E}" type="slidenum">
              <a:rPr lang="en-US" smtClean="0"/>
              <a:t>24</a:t>
            </a:fld>
            <a:endParaRPr lang="en-US"/>
          </a:p>
        </p:txBody>
      </p:sp>
    </p:spTree>
    <p:extLst>
      <p:ext uri="{BB962C8B-B14F-4D97-AF65-F5344CB8AC3E}">
        <p14:creationId xmlns:p14="http://schemas.microsoft.com/office/powerpoint/2010/main" val="14229966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Questions/Comments?</a:t>
            </a:r>
            <a:endParaRPr lang="en-US" dirty="0"/>
          </a:p>
        </p:txBody>
      </p:sp>
      <p:pic>
        <p:nvPicPr>
          <p:cNvPr id="6"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103967" y="1846263"/>
            <a:ext cx="4044391" cy="4022725"/>
          </a:xfrm>
          <a:prstGeom prst="rect">
            <a:avLst/>
          </a:prstGeom>
        </p:spPr>
      </p:pic>
      <p:sp>
        <p:nvSpPr>
          <p:cNvPr id="3" name="Slide Number Placeholder 2"/>
          <p:cNvSpPr>
            <a:spLocks noGrp="1"/>
          </p:cNvSpPr>
          <p:nvPr>
            <p:ph type="sldNum" sz="quarter" idx="12"/>
          </p:nvPr>
        </p:nvSpPr>
        <p:spPr/>
        <p:txBody>
          <a:bodyPr/>
          <a:lstStyle/>
          <a:p>
            <a:fld id="{D4849AD6-4B89-4219-B21D-DB987420FE5E}" type="slidenum">
              <a:rPr lang="en-US" smtClean="0"/>
              <a:t>25</a:t>
            </a:fld>
            <a:endParaRPr lang="en-US"/>
          </a:p>
        </p:txBody>
      </p:sp>
    </p:spTree>
    <p:extLst>
      <p:ext uri="{BB962C8B-B14F-4D97-AF65-F5344CB8AC3E}">
        <p14:creationId xmlns:p14="http://schemas.microsoft.com/office/powerpoint/2010/main" val="2841775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775" y="585863"/>
            <a:ext cx="10914611" cy="1001870"/>
          </a:xfrm>
        </p:spPr>
        <p:txBody>
          <a:bodyPr>
            <a:normAutofit/>
          </a:bodyPr>
          <a:lstStyle/>
          <a:p>
            <a:r>
              <a:rPr lang="en-US" dirty="0" smtClean="0"/>
              <a:t>IHCIF Formula Background - 25 U.S.C § 1621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9575615"/>
              </p:ext>
            </p:extLst>
          </p:nvPr>
        </p:nvGraphicFramePr>
        <p:xfrm>
          <a:off x="1097280" y="1737360"/>
          <a:ext cx="100584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D4849AD6-4B89-4219-B21D-DB987420FE5E}" type="slidenum">
              <a:rPr lang="en-US" smtClean="0"/>
              <a:t>3</a:t>
            </a:fld>
            <a:endParaRPr lang="en-US"/>
          </a:p>
        </p:txBody>
      </p:sp>
    </p:spTree>
    <p:extLst>
      <p:ext uri="{BB962C8B-B14F-4D97-AF65-F5344CB8AC3E}">
        <p14:creationId xmlns:p14="http://schemas.microsoft.com/office/powerpoint/2010/main" val="38886200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055" y="245399"/>
            <a:ext cx="8697403" cy="1499616"/>
          </a:xfrm>
        </p:spPr>
        <p:txBody>
          <a:bodyPr>
            <a:noAutofit/>
          </a:bodyPr>
          <a:lstStyle/>
          <a:p>
            <a:pPr>
              <a:lnSpc>
                <a:spcPct val="100000"/>
              </a:lnSpc>
            </a:pPr>
            <a:r>
              <a:rPr lang="en-US" dirty="0"/>
              <a:t>Level of Need </a:t>
            </a:r>
            <a:r>
              <a:rPr lang="en-US" dirty="0" smtClean="0"/>
              <a:t>Funded </a:t>
            </a:r>
            <a:r>
              <a:rPr lang="en-US" dirty="0"/>
              <a:t>– What is it?</a:t>
            </a:r>
          </a:p>
        </p:txBody>
      </p:sp>
      <p:sp>
        <p:nvSpPr>
          <p:cNvPr id="3" name="Content Placeholder 2"/>
          <p:cNvSpPr>
            <a:spLocks noGrp="1"/>
          </p:cNvSpPr>
          <p:nvPr>
            <p:ph idx="1"/>
          </p:nvPr>
        </p:nvSpPr>
        <p:spPr>
          <a:xfrm>
            <a:off x="1203055" y="1984787"/>
            <a:ext cx="10321074" cy="4375672"/>
          </a:xfrm>
        </p:spPr>
        <p:txBody>
          <a:bodyPr>
            <a:noAutofit/>
          </a:bodyPr>
          <a:lstStyle/>
          <a:p>
            <a:pPr marL="173038" indent="-173038">
              <a:buFont typeface="Arial" panose="020B0604020202020204" pitchFamily="34" charset="0"/>
              <a:buChar char="•"/>
            </a:pPr>
            <a:r>
              <a:rPr lang="en-US" sz="2200" dirty="0" smtClean="0"/>
              <a:t>Calculates </a:t>
            </a:r>
            <a:r>
              <a:rPr lang="en-US" sz="2200" dirty="0"/>
              <a:t>resource needs compared to cost of </a:t>
            </a:r>
            <a:r>
              <a:rPr lang="en-US" sz="2200" dirty="0" smtClean="0"/>
              <a:t>providing </a:t>
            </a:r>
            <a:r>
              <a:rPr lang="en-US" sz="2200" dirty="0"/>
              <a:t>the IHS </a:t>
            </a:r>
            <a:r>
              <a:rPr lang="en-US" sz="2200" dirty="0" smtClean="0"/>
              <a:t>patient </a:t>
            </a:r>
            <a:r>
              <a:rPr lang="en-US" sz="2200" dirty="0"/>
              <a:t>population </a:t>
            </a:r>
            <a:r>
              <a:rPr lang="en-US" sz="2200" dirty="0" smtClean="0"/>
              <a:t>with a benchmark benefits package (existing formula uses Federal Employee Health Benefit Program Blue Cross/Blue Shield insurance as the benchmark) </a:t>
            </a:r>
          </a:p>
          <a:p>
            <a:pPr>
              <a:buFont typeface="Arial" panose="020B0604020202020204" pitchFamily="34" charset="0"/>
              <a:buChar char="•"/>
            </a:pPr>
            <a:r>
              <a:rPr lang="en-US" sz="2200" dirty="0" smtClean="0"/>
              <a:t> LNF </a:t>
            </a:r>
            <a:r>
              <a:rPr lang="en-US" sz="2200" dirty="0"/>
              <a:t>scores are calculated for 3 </a:t>
            </a:r>
            <a:r>
              <a:rPr lang="en-US" sz="2200" dirty="0" smtClean="0"/>
              <a:t>levels</a:t>
            </a:r>
          </a:p>
          <a:p>
            <a:pPr lvl="1">
              <a:buFont typeface="Wingdings" panose="05000000000000000000" pitchFamily="2" charset="2"/>
              <a:buChar char="§"/>
            </a:pPr>
            <a:r>
              <a:rPr lang="en-US" sz="2200" dirty="0"/>
              <a:t>Individually for 263 local level health care </a:t>
            </a:r>
            <a:r>
              <a:rPr lang="en-US" sz="2200" dirty="0" smtClean="0"/>
              <a:t>sites/operating units </a:t>
            </a:r>
            <a:r>
              <a:rPr lang="en-US" sz="2200" dirty="0"/>
              <a:t>(service delivery areas) </a:t>
            </a:r>
          </a:p>
          <a:p>
            <a:pPr lvl="1">
              <a:buFont typeface="Wingdings" panose="05000000000000000000" pitchFamily="2" charset="2"/>
              <a:buChar char="§"/>
            </a:pPr>
            <a:r>
              <a:rPr lang="en-US" sz="2200" dirty="0"/>
              <a:t>Statistical total and average by IHS Area (no </a:t>
            </a:r>
            <a:r>
              <a:rPr lang="en-US" sz="2200" dirty="0" smtClean="0"/>
              <a:t>effect </a:t>
            </a:r>
            <a:r>
              <a:rPr lang="en-US" sz="2200" dirty="0"/>
              <a:t>on formula allocations)</a:t>
            </a:r>
          </a:p>
          <a:p>
            <a:pPr lvl="1">
              <a:buFont typeface="Wingdings" panose="05000000000000000000" pitchFamily="2" charset="2"/>
              <a:buChar char="§"/>
            </a:pPr>
            <a:r>
              <a:rPr lang="en-US" sz="2200" dirty="0"/>
              <a:t>Statistical total and average for the whole IHS/Tribal system (no </a:t>
            </a:r>
            <a:r>
              <a:rPr lang="en-US" sz="2200" dirty="0" smtClean="0"/>
              <a:t>effect </a:t>
            </a:r>
            <a:r>
              <a:rPr lang="en-US" sz="2200" dirty="0"/>
              <a:t>on formula allocations)</a:t>
            </a:r>
          </a:p>
          <a:p>
            <a:pPr>
              <a:buFont typeface="Arial" panose="020B0604020202020204" pitchFamily="34" charset="0"/>
              <a:buChar char="•"/>
            </a:pPr>
            <a:r>
              <a:rPr lang="en-US" sz="2200" dirty="0" smtClean="0"/>
              <a:t> Two </a:t>
            </a:r>
            <a:r>
              <a:rPr lang="en-US" sz="2200" dirty="0"/>
              <a:t>primary purposes:</a:t>
            </a:r>
          </a:p>
          <a:p>
            <a:pPr lvl="1">
              <a:buFont typeface="Wingdings" panose="05000000000000000000" pitchFamily="2" charset="2"/>
              <a:buChar char="§"/>
            </a:pPr>
            <a:r>
              <a:rPr lang="en-US" sz="2200" dirty="0"/>
              <a:t>A benchmark to help justify IHS budget requests</a:t>
            </a:r>
          </a:p>
          <a:p>
            <a:pPr lvl="1">
              <a:buFont typeface="Wingdings" panose="05000000000000000000" pitchFamily="2" charset="2"/>
              <a:buChar char="§"/>
            </a:pPr>
            <a:r>
              <a:rPr lang="en-US" sz="2200" dirty="0"/>
              <a:t>Use to assist in allocation of </a:t>
            </a:r>
            <a:r>
              <a:rPr lang="en-US" sz="2200" dirty="0" smtClean="0"/>
              <a:t>IHCIF </a:t>
            </a:r>
            <a:r>
              <a:rPr lang="en-US" sz="2200" dirty="0"/>
              <a:t>funding </a:t>
            </a:r>
            <a:r>
              <a:rPr lang="en-US" sz="2200" dirty="0" smtClean="0"/>
              <a:t>increases to </a:t>
            </a:r>
            <a:r>
              <a:rPr lang="en-US" sz="2200" dirty="0"/>
              <a:t>local level service delivery </a:t>
            </a:r>
            <a:r>
              <a:rPr lang="en-US" sz="2200" dirty="0" smtClean="0"/>
              <a:t>areas</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D4849AD6-4B89-4219-B21D-DB987420FE5E}" type="slidenum">
              <a:rPr lang="en-US" smtClean="0"/>
              <a:t>4</a:t>
            </a:fld>
            <a:endParaRPr lang="en-US"/>
          </a:p>
        </p:txBody>
      </p:sp>
    </p:spTree>
    <p:extLst>
      <p:ext uri="{BB962C8B-B14F-4D97-AF65-F5344CB8AC3E}">
        <p14:creationId xmlns:p14="http://schemas.microsoft.com/office/powerpoint/2010/main" val="3402794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801" y="674117"/>
            <a:ext cx="9317054" cy="1000183"/>
          </a:xfrm>
        </p:spPr>
        <p:txBody>
          <a:bodyPr>
            <a:noAutofit/>
          </a:bodyPr>
          <a:lstStyle/>
          <a:p>
            <a:r>
              <a:rPr lang="en-US" dirty="0"/>
              <a:t>Rationale </a:t>
            </a:r>
            <a:r>
              <a:rPr lang="en-US" dirty="0" smtClean="0"/>
              <a:t>to Revise </a:t>
            </a:r>
            <a:r>
              <a:rPr lang="en-US" dirty="0" smtClean="0"/>
              <a:t>LNF </a:t>
            </a:r>
            <a:r>
              <a:rPr lang="en-US" dirty="0" smtClean="0"/>
              <a:t>Calculation</a:t>
            </a:r>
            <a:endParaRPr lang="en-US" dirty="0"/>
          </a:p>
        </p:txBody>
      </p:sp>
      <p:sp>
        <p:nvSpPr>
          <p:cNvPr id="3" name="Content Placeholder 2"/>
          <p:cNvSpPr>
            <a:spLocks noGrp="1"/>
          </p:cNvSpPr>
          <p:nvPr>
            <p:ph idx="1"/>
          </p:nvPr>
        </p:nvSpPr>
        <p:spPr>
          <a:xfrm>
            <a:off x="1289304" y="1930765"/>
            <a:ext cx="9665208" cy="4369451"/>
          </a:xfrm>
        </p:spPr>
        <p:txBody>
          <a:bodyPr>
            <a:normAutofit/>
          </a:bodyPr>
          <a:lstStyle/>
          <a:p>
            <a:pPr marL="457200" indent="-457200">
              <a:buFont typeface="+mj-lt"/>
              <a:buAutoNum type="arabicPeriod"/>
            </a:pPr>
            <a:r>
              <a:rPr lang="en-US" dirty="0" smtClean="0"/>
              <a:t>The original fixed percentage, developed in 2000-2001, </a:t>
            </a:r>
            <a:r>
              <a:rPr lang="en-US" dirty="0"/>
              <a:t>does not reflect variations known to exist among states, regions, and sites.  </a:t>
            </a:r>
          </a:p>
          <a:p>
            <a:pPr marL="457200" indent="-457200">
              <a:buFont typeface="+mj-lt"/>
              <a:buAutoNum type="arabicPeriod"/>
            </a:pPr>
            <a:r>
              <a:rPr lang="en-US" dirty="0"/>
              <a:t>The health care environment today is </a:t>
            </a:r>
            <a:r>
              <a:rPr lang="en-US" dirty="0" smtClean="0"/>
              <a:t>different than in 2000-2001.  </a:t>
            </a:r>
            <a:r>
              <a:rPr lang="en-US" dirty="0"/>
              <a:t>The original crude measure is considered by many to be less valid today than </a:t>
            </a:r>
            <a:r>
              <a:rPr lang="en-US" dirty="0" smtClean="0"/>
              <a:t>when developed in </a:t>
            </a:r>
            <a:r>
              <a:rPr lang="en-US" dirty="0"/>
              <a:t>2001.</a:t>
            </a:r>
          </a:p>
          <a:p>
            <a:pPr marL="457200" indent="-457200">
              <a:buFont typeface="+mj-lt"/>
              <a:buAutoNum type="arabicPeriod"/>
            </a:pPr>
            <a:r>
              <a:rPr lang="en-US" dirty="0"/>
              <a:t>Alternate resources have generally expanded, especially with Medicaid expansion and ACA private insurance (ACA subsidized premiums).  Coverage among </a:t>
            </a:r>
            <a:r>
              <a:rPr lang="en-US" dirty="0" smtClean="0"/>
              <a:t>AI/ANs </a:t>
            </a:r>
            <a:r>
              <a:rPr lang="en-US" dirty="0"/>
              <a:t>is greater and alternate resources make up a greater </a:t>
            </a:r>
            <a:r>
              <a:rPr lang="en-US" dirty="0" smtClean="0"/>
              <a:t>proportion </a:t>
            </a:r>
            <a:r>
              <a:rPr lang="en-US" dirty="0"/>
              <a:t>of site operating budgets.</a:t>
            </a:r>
          </a:p>
          <a:p>
            <a:pPr marL="457200" indent="-457200">
              <a:buFont typeface="+mj-lt"/>
              <a:buAutoNum type="arabicPeriod"/>
            </a:pPr>
            <a:r>
              <a:rPr lang="en-US" dirty="0"/>
              <a:t>Detailed data documenting coverage (insurance enrollment rates) is available for most sites.  More detailed data permit more detailed calculations.</a:t>
            </a:r>
          </a:p>
          <a:p>
            <a:pPr marL="457200" indent="-457200">
              <a:buFont typeface="+mj-lt"/>
              <a:buAutoNum type="arabicPeriod"/>
            </a:pPr>
            <a:r>
              <a:rPr lang="en-US" dirty="0"/>
              <a:t>The </a:t>
            </a:r>
            <a:r>
              <a:rPr lang="en-US" dirty="0" smtClean="0"/>
              <a:t>IHCIA statute </a:t>
            </a:r>
            <a:r>
              <a:rPr lang="en-US" dirty="0"/>
              <a:t>requires the IHS to allocate IHCIF funds to the most under resourced sites.  The real extent of resource deficiency at sites is not accurately </a:t>
            </a:r>
            <a:r>
              <a:rPr lang="en-US" dirty="0" smtClean="0"/>
              <a:t>reflected by a fixed percentage.</a:t>
            </a:r>
            <a:endParaRPr lang="en-US" sz="1600" dirty="0"/>
          </a:p>
        </p:txBody>
      </p:sp>
      <p:sp>
        <p:nvSpPr>
          <p:cNvPr id="4" name="Slide Number Placeholder 3"/>
          <p:cNvSpPr>
            <a:spLocks noGrp="1"/>
          </p:cNvSpPr>
          <p:nvPr>
            <p:ph type="sldNum" sz="quarter" idx="12"/>
          </p:nvPr>
        </p:nvSpPr>
        <p:spPr/>
        <p:txBody>
          <a:bodyPr/>
          <a:lstStyle/>
          <a:p>
            <a:fld id="{D4849AD6-4B89-4219-B21D-DB987420FE5E}" type="slidenum">
              <a:rPr lang="en-US" smtClean="0"/>
              <a:t>5</a:t>
            </a:fld>
            <a:endParaRPr lang="en-US"/>
          </a:p>
        </p:txBody>
      </p:sp>
    </p:spTree>
    <p:extLst>
      <p:ext uri="{BB962C8B-B14F-4D97-AF65-F5344CB8AC3E}">
        <p14:creationId xmlns:p14="http://schemas.microsoft.com/office/powerpoint/2010/main" val="2923690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710" y="163051"/>
            <a:ext cx="9982773" cy="1499616"/>
          </a:xfrm>
        </p:spPr>
        <p:txBody>
          <a:bodyPr>
            <a:normAutofit/>
          </a:bodyPr>
          <a:lstStyle/>
          <a:p>
            <a:r>
              <a:rPr lang="en-US" b="1" dirty="0"/>
              <a:t>LNF</a:t>
            </a:r>
            <a:r>
              <a:rPr lang="en-US" dirty="0"/>
              <a:t>: Level of Need Funded Methodology</a:t>
            </a:r>
          </a:p>
        </p:txBody>
      </p:sp>
      <p:sp>
        <p:nvSpPr>
          <p:cNvPr id="3" name="Content Placeholder 2"/>
          <p:cNvSpPr>
            <a:spLocks noGrp="1"/>
          </p:cNvSpPr>
          <p:nvPr>
            <p:ph idx="1"/>
          </p:nvPr>
        </p:nvSpPr>
        <p:spPr>
          <a:xfrm>
            <a:off x="1229710" y="2084832"/>
            <a:ext cx="9900745" cy="3756276"/>
          </a:xfrm>
        </p:spPr>
        <p:txBody>
          <a:bodyPr>
            <a:noAutofit/>
          </a:bodyPr>
          <a:lstStyle/>
          <a:p>
            <a:pPr marL="0" indent="0">
              <a:buNone/>
            </a:pPr>
            <a:r>
              <a:rPr lang="en-US" sz="2400" dirty="0"/>
              <a:t>A set of data, resourcing goals, and calculations to measure health care resource deficiency (specified in § 1621) for all health care sites within the IHS/Tribal system</a:t>
            </a:r>
            <a:br>
              <a:rPr lang="en-US" sz="2400" dirty="0"/>
            </a:br>
            <a:endParaRPr lang="en-US" sz="2400" dirty="0"/>
          </a:p>
          <a:p>
            <a:pPr marL="438912" lvl="1" indent="-342900">
              <a:buFont typeface="+mj-lt"/>
              <a:buAutoNum type="alphaLcPeriod"/>
            </a:pPr>
            <a:r>
              <a:rPr lang="en-US" sz="2400" dirty="0"/>
              <a:t>Calculate resources </a:t>
            </a:r>
            <a:r>
              <a:rPr lang="en-US" sz="2400" b="1" dirty="0">
                <a:solidFill>
                  <a:schemeClr val="accent1"/>
                </a:solidFill>
              </a:rPr>
              <a:t>NEEDED</a:t>
            </a:r>
            <a:r>
              <a:rPr lang="en-US" sz="2400" dirty="0"/>
              <a:t> </a:t>
            </a:r>
            <a:br>
              <a:rPr lang="en-US" sz="2400" dirty="0"/>
            </a:br>
            <a:r>
              <a:rPr lang="en-US" sz="2000" dirty="0"/>
              <a:t>(User Population) X (Per Person Cost Standards)</a:t>
            </a:r>
            <a:r>
              <a:rPr lang="en-US" dirty="0"/>
              <a:t/>
            </a:r>
            <a:br>
              <a:rPr lang="en-US" dirty="0"/>
            </a:br>
            <a:endParaRPr lang="en-US" dirty="0"/>
          </a:p>
          <a:p>
            <a:pPr marL="438912" lvl="1" indent="-342900">
              <a:buFont typeface="+mj-lt"/>
              <a:buAutoNum type="alphaLcPeriod"/>
            </a:pPr>
            <a:r>
              <a:rPr lang="en-US" sz="2400" dirty="0"/>
              <a:t>Calculate resources </a:t>
            </a:r>
            <a:r>
              <a:rPr lang="en-US" sz="2400" b="1" dirty="0">
                <a:solidFill>
                  <a:schemeClr val="accent1"/>
                </a:solidFill>
              </a:rPr>
              <a:t>AVAILABLE</a:t>
            </a:r>
            <a:r>
              <a:rPr lang="en-US" sz="2400" b="1" dirty="0"/>
              <a:t/>
            </a:r>
            <a:br>
              <a:rPr lang="en-US" sz="2400" b="1" dirty="0"/>
            </a:br>
            <a:r>
              <a:rPr lang="en-US" sz="2000" dirty="0"/>
              <a:t>(IHS Appropriations) + (Alternate Resources)</a:t>
            </a:r>
            <a:br>
              <a:rPr lang="en-US" sz="2000" dirty="0"/>
            </a:br>
            <a:endParaRPr lang="en-US" sz="2000" dirty="0"/>
          </a:p>
          <a:p>
            <a:pPr marL="438912" lvl="1" indent="-342900">
              <a:buFont typeface="+mj-lt"/>
              <a:buAutoNum type="alphaLcPeriod"/>
            </a:pPr>
            <a:r>
              <a:rPr lang="en-US" sz="2400" dirty="0"/>
              <a:t>Calculate </a:t>
            </a:r>
            <a:r>
              <a:rPr lang="en-US" sz="2400" b="1" dirty="0">
                <a:solidFill>
                  <a:schemeClr val="accent1"/>
                </a:solidFill>
              </a:rPr>
              <a:t>LNF SCORE </a:t>
            </a:r>
            <a:r>
              <a:rPr lang="en-US" sz="2400" b="1" dirty="0"/>
              <a:t/>
            </a:r>
            <a:br>
              <a:rPr lang="en-US" sz="2400" b="1" dirty="0"/>
            </a:br>
            <a:r>
              <a:rPr lang="en-US" sz="2400" dirty="0"/>
              <a:t>(b / a = LNF %)</a:t>
            </a:r>
          </a:p>
        </p:txBody>
      </p:sp>
      <p:sp>
        <p:nvSpPr>
          <p:cNvPr id="4" name="Slide Number Placeholder 3"/>
          <p:cNvSpPr>
            <a:spLocks noGrp="1"/>
          </p:cNvSpPr>
          <p:nvPr>
            <p:ph type="sldNum" sz="quarter" idx="12"/>
          </p:nvPr>
        </p:nvSpPr>
        <p:spPr/>
        <p:txBody>
          <a:bodyPr/>
          <a:lstStyle/>
          <a:p>
            <a:fld id="{D4849AD6-4B89-4219-B21D-DB987420FE5E}" type="slidenum">
              <a:rPr lang="en-US" smtClean="0"/>
              <a:t>6</a:t>
            </a:fld>
            <a:endParaRPr lang="en-US"/>
          </a:p>
        </p:txBody>
      </p:sp>
    </p:spTree>
    <p:extLst>
      <p:ext uri="{BB962C8B-B14F-4D97-AF65-F5344CB8AC3E}">
        <p14:creationId xmlns:p14="http://schemas.microsoft.com/office/powerpoint/2010/main" val="110671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9189" y="795490"/>
            <a:ext cx="10013294" cy="905487"/>
          </a:xfrm>
        </p:spPr>
        <p:txBody>
          <a:bodyPr>
            <a:noAutofit/>
          </a:bodyPr>
          <a:lstStyle/>
          <a:p>
            <a:r>
              <a:rPr lang="en-US" dirty="0"/>
              <a:t>Existing Calculation of </a:t>
            </a:r>
            <a:r>
              <a:rPr lang="en-US" dirty="0" smtClean="0"/>
              <a:t>Resources </a:t>
            </a:r>
            <a:r>
              <a:rPr lang="en-US" dirty="0"/>
              <a:t>Needed</a:t>
            </a:r>
          </a:p>
        </p:txBody>
      </p:sp>
      <p:sp>
        <p:nvSpPr>
          <p:cNvPr id="4" name="Rounded Rectangle 3"/>
          <p:cNvSpPr/>
          <p:nvPr/>
        </p:nvSpPr>
        <p:spPr>
          <a:xfrm>
            <a:off x="4239803" y="2024583"/>
            <a:ext cx="2831761" cy="53788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Century Gothic" panose="020B0502020202020204" pitchFamily="34" charset="0"/>
              </a:rPr>
              <a:t>RESOURCES NEEDED</a:t>
            </a:r>
          </a:p>
        </p:txBody>
      </p:sp>
      <p:sp>
        <p:nvSpPr>
          <p:cNvPr id="5" name="Rounded Rectangle 4"/>
          <p:cNvSpPr/>
          <p:nvPr/>
        </p:nvSpPr>
        <p:spPr>
          <a:xfrm>
            <a:off x="2515240" y="3041401"/>
            <a:ext cx="6277857" cy="93981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669765" y="3249696"/>
            <a:ext cx="1149061"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smtClean="0">
                <a:latin typeface="+mj-lt"/>
              </a:rPr>
              <a:t>Population</a:t>
            </a:r>
            <a:endParaRPr lang="en-US" sz="1050" b="1" dirty="0">
              <a:latin typeface="+mj-lt"/>
            </a:endParaRPr>
          </a:p>
        </p:txBody>
      </p:sp>
      <p:sp>
        <p:nvSpPr>
          <p:cNvPr id="7" name="Rounded Rectangle 6"/>
          <p:cNvSpPr/>
          <p:nvPr/>
        </p:nvSpPr>
        <p:spPr>
          <a:xfrm>
            <a:off x="4255171" y="3249696"/>
            <a:ext cx="1149061"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latin typeface="+mj-lt"/>
              </a:rPr>
              <a:t>National Benchmark Cost Per Person</a:t>
            </a:r>
          </a:p>
        </p:txBody>
      </p:sp>
      <p:sp>
        <p:nvSpPr>
          <p:cNvPr id="8" name="Rounded Rectangle 7"/>
          <p:cNvSpPr/>
          <p:nvPr/>
        </p:nvSpPr>
        <p:spPr>
          <a:xfrm>
            <a:off x="5914718" y="3249696"/>
            <a:ext cx="1104312"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latin typeface="+mj-lt"/>
              </a:rPr>
              <a:t>Cost Adjustment %  for each Site</a:t>
            </a:r>
          </a:p>
        </p:txBody>
      </p:sp>
      <p:sp>
        <p:nvSpPr>
          <p:cNvPr id="9" name="Rounded Rectangle 8"/>
          <p:cNvSpPr/>
          <p:nvPr/>
        </p:nvSpPr>
        <p:spPr>
          <a:xfrm>
            <a:off x="7479590" y="3244123"/>
            <a:ext cx="1069692"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latin typeface="+mj-lt"/>
              </a:rPr>
              <a:t>Fixed 25% Alternate Resource</a:t>
            </a:r>
          </a:p>
        </p:txBody>
      </p:sp>
      <p:grpSp>
        <p:nvGrpSpPr>
          <p:cNvPr id="23" name="Group 22"/>
          <p:cNvGrpSpPr/>
          <p:nvPr/>
        </p:nvGrpSpPr>
        <p:grpSpPr>
          <a:xfrm>
            <a:off x="5662064" y="4605068"/>
            <a:ext cx="3947761" cy="1339467"/>
            <a:chOff x="3540275" y="4905071"/>
            <a:chExt cx="3947761" cy="1049970"/>
          </a:xfrm>
        </p:grpSpPr>
        <p:sp>
          <p:nvSpPr>
            <p:cNvPr id="11" name="Rounded Rectangle 10"/>
            <p:cNvSpPr/>
            <p:nvPr/>
          </p:nvSpPr>
          <p:spPr>
            <a:xfrm>
              <a:off x="3540275" y="4905074"/>
              <a:ext cx="1149061" cy="1019623"/>
            </a:xfrm>
            <a:prstGeom prst="roundRect">
              <a:avLst/>
            </a:prstGeom>
            <a:ln w="9525"/>
          </p:spPr>
          <p:style>
            <a:lnRef idx="2">
              <a:schemeClr val="accent1"/>
            </a:lnRef>
            <a:fillRef idx="1">
              <a:schemeClr val="lt1"/>
            </a:fillRef>
            <a:effectRef idx="0">
              <a:schemeClr val="accent1"/>
            </a:effectRef>
            <a:fontRef idx="minor">
              <a:schemeClr val="dk1"/>
            </a:fontRef>
          </p:style>
          <p:txBody>
            <a:bodyPr tIns="0" rtlCol="0" anchor="t" anchorCtr="0"/>
            <a:lstStyle/>
            <a:p>
              <a:pPr algn="ctr"/>
              <a:r>
                <a:rPr lang="en-US" sz="1000" b="1" dirty="0" smtClean="0">
                  <a:latin typeface="+mj-lt"/>
                </a:rPr>
                <a:t>Local </a:t>
              </a:r>
              <a:r>
                <a:rPr lang="en-US" sz="1000" b="1" dirty="0">
                  <a:latin typeface="+mj-lt"/>
                </a:rPr>
                <a:t>Economic Conditions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14" name="Rectangle 13"/>
            <p:cNvSpPr/>
            <p:nvPr/>
          </p:nvSpPr>
          <p:spPr>
            <a:xfrm>
              <a:off x="3640127" y="5281165"/>
              <a:ext cx="1238507" cy="434263"/>
            </a:xfrm>
            <a:prstGeom prst="rect">
              <a:avLst/>
            </a:prstGeom>
          </p:spPr>
          <p:txBody>
            <a:bodyPr wrap="square">
              <a:spAutoFit/>
            </a:bodyPr>
            <a:lstStyle/>
            <a:p>
              <a:pPr marL="53975" indent="-53975">
                <a:buFont typeface="Arial" panose="020B0604020202020204" pitchFamily="34" charset="0"/>
                <a:buChar char="•"/>
              </a:pPr>
              <a:r>
                <a:rPr lang="en-US" sz="900" dirty="0">
                  <a:latin typeface="Calibri Light" panose="020F0302020204030204" pitchFamily="34" charset="0"/>
                </a:rPr>
                <a:t> </a:t>
              </a:r>
              <a:r>
                <a:rPr lang="en-US" sz="1000" dirty="0">
                  <a:latin typeface="Calibri Light" panose="020F0302020204030204" pitchFamily="34" charset="0"/>
                </a:rPr>
                <a:t>Internal scale economies</a:t>
              </a:r>
            </a:p>
            <a:p>
              <a:pPr marL="53975" indent="-53975">
                <a:buFont typeface="Arial" panose="020B0604020202020204" pitchFamily="34" charset="0"/>
                <a:buChar char="•"/>
              </a:pPr>
              <a:r>
                <a:rPr lang="en-US" sz="1000" dirty="0">
                  <a:latin typeface="Calibri Light" panose="020F0302020204030204" pitchFamily="34" charset="0"/>
                </a:rPr>
                <a:t> External prices</a:t>
              </a:r>
            </a:p>
          </p:txBody>
        </p:sp>
        <p:sp>
          <p:nvSpPr>
            <p:cNvPr id="19" name="Rounded Rectangle 18"/>
            <p:cNvSpPr/>
            <p:nvPr/>
          </p:nvSpPr>
          <p:spPr>
            <a:xfrm>
              <a:off x="4851758" y="4905073"/>
              <a:ext cx="1149061" cy="1019624"/>
            </a:xfrm>
            <a:prstGeom prst="roundRect">
              <a:avLst/>
            </a:prstGeom>
            <a:ln w="9525"/>
          </p:spPr>
          <p:style>
            <a:lnRef idx="2">
              <a:schemeClr val="accent1"/>
            </a:lnRef>
            <a:fillRef idx="1">
              <a:schemeClr val="lt1"/>
            </a:fillRef>
            <a:effectRef idx="0">
              <a:schemeClr val="accent1"/>
            </a:effectRef>
            <a:fontRef idx="minor">
              <a:schemeClr val="dk1"/>
            </a:fontRef>
          </p:style>
          <p:txBody>
            <a:bodyPr tIns="0" rtlCol="0" anchor="t" anchorCtr="0"/>
            <a:lstStyle/>
            <a:p>
              <a:pPr algn="ctr"/>
              <a:r>
                <a:rPr lang="en-US" sz="1000" b="1" dirty="0">
                  <a:latin typeface="+mj-lt"/>
                </a:rPr>
                <a:t>Population Demographic Conditions</a:t>
              </a: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20" name="Rectangle 19"/>
            <p:cNvSpPr/>
            <p:nvPr/>
          </p:nvSpPr>
          <p:spPr>
            <a:xfrm>
              <a:off x="4911620" y="5290560"/>
              <a:ext cx="1238507" cy="434263"/>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 Poverty Rate</a:t>
              </a:r>
            </a:p>
            <a:p>
              <a:pPr marL="53975" indent="-53975">
                <a:buFont typeface="Arial" panose="020B0604020202020204" pitchFamily="34" charset="0"/>
                <a:buChar char="•"/>
              </a:pPr>
              <a:r>
                <a:rPr lang="en-US" sz="1000" dirty="0">
                  <a:latin typeface="Calibri Light" panose="020F0302020204030204" pitchFamily="34" charset="0"/>
                </a:rPr>
                <a:t> Birth Rate</a:t>
              </a:r>
            </a:p>
            <a:p>
              <a:pPr marL="53975" indent="-53975">
                <a:buFont typeface="Arial" panose="020B0604020202020204" pitchFamily="34" charset="0"/>
                <a:buChar char="•"/>
              </a:pPr>
              <a:r>
                <a:rPr lang="en-US" sz="1000" dirty="0">
                  <a:latin typeface="Calibri Light" panose="020F0302020204030204" pitchFamily="34" charset="0"/>
                </a:rPr>
                <a:t> Life Expectancy</a:t>
              </a:r>
            </a:p>
          </p:txBody>
        </p:sp>
        <p:sp>
          <p:nvSpPr>
            <p:cNvPr id="21" name="Rounded Rectangle 20"/>
            <p:cNvSpPr/>
            <p:nvPr/>
          </p:nvSpPr>
          <p:spPr>
            <a:xfrm>
              <a:off x="6163241" y="4905071"/>
              <a:ext cx="1149061" cy="1019627"/>
            </a:xfrm>
            <a:prstGeom prst="roundRect">
              <a:avLst/>
            </a:prstGeom>
            <a:ln w="9525"/>
          </p:spPr>
          <p:style>
            <a:lnRef idx="2">
              <a:schemeClr val="accent1"/>
            </a:lnRef>
            <a:fillRef idx="1">
              <a:schemeClr val="lt1"/>
            </a:fillRef>
            <a:effectRef idx="0">
              <a:schemeClr val="accent1"/>
            </a:effectRef>
            <a:fontRef idx="minor">
              <a:schemeClr val="dk1"/>
            </a:fontRef>
          </p:style>
          <p:txBody>
            <a:bodyPr tIns="0" rtlCol="0" anchor="t" anchorCtr="0"/>
            <a:lstStyle/>
            <a:p>
              <a:pPr algn="ctr"/>
              <a:r>
                <a:rPr lang="en-US" sz="1000" b="1" dirty="0">
                  <a:latin typeface="+mj-lt"/>
                </a:rPr>
                <a:t>Population Health Conditions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22" name="Rectangle 21"/>
            <p:cNvSpPr/>
            <p:nvPr/>
          </p:nvSpPr>
          <p:spPr>
            <a:xfrm>
              <a:off x="6141295" y="5279521"/>
              <a:ext cx="1346741" cy="675520"/>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Injury, </a:t>
              </a:r>
              <a:r>
                <a:rPr lang="en-US" sz="1000" dirty="0" smtClean="0">
                  <a:latin typeface="Calibri Light" panose="020F0302020204030204" pitchFamily="34" charset="0"/>
                </a:rPr>
                <a:t>alcohol, </a:t>
              </a:r>
              <a:r>
                <a:rPr lang="en-US" sz="1000" dirty="0">
                  <a:latin typeface="Calibri Light" panose="020F0302020204030204" pitchFamily="34" charset="0"/>
                </a:rPr>
                <a:t>diabetes, </a:t>
              </a:r>
              <a:r>
                <a:rPr lang="en-US" sz="1000" dirty="0" smtClean="0">
                  <a:latin typeface="Calibri Light" panose="020F0302020204030204" pitchFamily="34" charset="0"/>
                </a:rPr>
                <a:t>Cardiovascular </a:t>
              </a:r>
              <a:r>
                <a:rPr lang="en-US" sz="1000" dirty="0">
                  <a:latin typeface="Calibri Light" panose="020F0302020204030204" pitchFamily="34" charset="0"/>
                </a:rPr>
                <a:t>disease and </a:t>
              </a:r>
              <a:r>
                <a:rPr lang="en-US" sz="1000" dirty="0" smtClean="0">
                  <a:latin typeface="Calibri Light" panose="020F0302020204030204" pitchFamily="34" charset="0"/>
                </a:rPr>
                <a:t>cancer related mortality</a:t>
              </a:r>
              <a:endParaRPr lang="en-US" sz="1000" dirty="0">
                <a:latin typeface="Calibri Light" panose="020F0302020204030204" pitchFamily="34" charset="0"/>
              </a:endParaRPr>
            </a:p>
          </p:txBody>
        </p:sp>
      </p:grpSp>
      <p:grpSp>
        <p:nvGrpSpPr>
          <p:cNvPr id="29" name="Group 28"/>
          <p:cNvGrpSpPr/>
          <p:nvPr/>
        </p:nvGrpSpPr>
        <p:grpSpPr>
          <a:xfrm>
            <a:off x="2665746" y="4200627"/>
            <a:ext cx="1225901" cy="1663030"/>
            <a:chOff x="6709660" y="5511644"/>
            <a:chExt cx="1225901" cy="1431943"/>
          </a:xfrm>
        </p:grpSpPr>
        <p:sp>
          <p:nvSpPr>
            <p:cNvPr id="27" name="Rounded Rectangle 26"/>
            <p:cNvSpPr/>
            <p:nvPr/>
          </p:nvSpPr>
          <p:spPr>
            <a:xfrm>
              <a:off x="6720354" y="5511644"/>
              <a:ext cx="1149061" cy="1420119"/>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28" name="Rectangle 27"/>
            <p:cNvSpPr/>
            <p:nvPr/>
          </p:nvSpPr>
          <p:spPr>
            <a:xfrm>
              <a:off x="6709660" y="5552288"/>
              <a:ext cx="1225901" cy="1391299"/>
            </a:xfrm>
            <a:prstGeom prst="rect">
              <a:avLst/>
            </a:prstGeom>
          </p:spPr>
          <p:txBody>
            <a:bodyPr wrap="square">
              <a:spAutoFit/>
            </a:bodyPr>
            <a:lstStyle/>
            <a:p>
              <a:r>
                <a:rPr lang="en-US" sz="900" b="1" dirty="0" smtClean="0">
                  <a:latin typeface="Calibri Light" panose="020F0302020204030204" pitchFamily="34" charset="0"/>
                </a:rPr>
                <a:t>  </a:t>
              </a:r>
              <a:r>
                <a:rPr lang="en-US" sz="1000" b="1" dirty="0" smtClean="0">
                  <a:latin typeface="Calibri Light" panose="020F0302020204030204" pitchFamily="34" charset="0"/>
                </a:rPr>
                <a:t>IHS User Count</a:t>
              </a:r>
            </a:p>
            <a:p>
              <a:pPr marL="53975" indent="-53975">
                <a:buFont typeface="Arial" panose="020B0604020202020204" pitchFamily="34" charset="0"/>
                <a:buChar char="•"/>
              </a:pPr>
              <a:r>
                <a:rPr lang="en-US" sz="1000" dirty="0" smtClean="0">
                  <a:latin typeface="Calibri Light" panose="020F0302020204030204" pitchFamily="34" charset="0"/>
                </a:rPr>
                <a:t>Accessed </a:t>
              </a:r>
              <a:r>
                <a:rPr lang="en-US" sz="1000" dirty="0">
                  <a:latin typeface="Calibri Light" panose="020F0302020204030204" pitchFamily="34" charset="0"/>
                </a:rPr>
                <a:t>an IHS </a:t>
              </a:r>
              <a:r>
                <a:rPr lang="en-US" sz="1000" dirty="0" smtClean="0">
                  <a:latin typeface="Calibri Light" panose="020F0302020204030204" pitchFamily="34" charset="0"/>
                </a:rPr>
                <a:t>service in last 3 years</a:t>
              </a:r>
              <a:endParaRPr lang="en-US" sz="1000" dirty="0">
                <a:latin typeface="Calibri Light" panose="020F0302020204030204" pitchFamily="34" charset="0"/>
              </a:endParaRPr>
            </a:p>
            <a:p>
              <a:pPr marL="53975" indent="-53975">
                <a:buFont typeface="Arial" panose="020B0604020202020204" pitchFamily="34" charset="0"/>
                <a:buChar char="•"/>
              </a:pPr>
              <a:r>
                <a:rPr lang="en-US" sz="1000" dirty="0">
                  <a:latin typeface="Calibri Light" panose="020F0302020204030204" pitchFamily="34" charset="0"/>
                </a:rPr>
                <a:t>Resides in local service area</a:t>
              </a:r>
            </a:p>
            <a:p>
              <a:pPr marL="53975" indent="-53975">
                <a:buFont typeface="Arial" panose="020B0604020202020204" pitchFamily="34" charset="0"/>
                <a:buChar char="•"/>
              </a:pPr>
              <a:r>
                <a:rPr lang="en-US" sz="1000" dirty="0">
                  <a:latin typeface="Calibri Light" panose="020F0302020204030204" pitchFamily="34" charset="0"/>
                </a:rPr>
                <a:t>Person credited </a:t>
              </a:r>
              <a:r>
                <a:rPr lang="en-US" sz="1000" dirty="0" smtClean="0">
                  <a:latin typeface="Calibri Light" panose="020F0302020204030204" pitchFamily="34" charset="0"/>
                </a:rPr>
                <a:t>to one site (LNF SDA) and unduplicated </a:t>
              </a:r>
              <a:r>
                <a:rPr lang="en-US" sz="1000" dirty="0">
                  <a:latin typeface="Calibri Light" panose="020F0302020204030204" pitchFamily="34" charset="0"/>
                </a:rPr>
                <a:t>regionally</a:t>
              </a:r>
            </a:p>
          </p:txBody>
        </p:sp>
      </p:grpSp>
      <p:grpSp>
        <p:nvGrpSpPr>
          <p:cNvPr id="31" name="Group 30"/>
          <p:cNvGrpSpPr/>
          <p:nvPr/>
        </p:nvGrpSpPr>
        <p:grpSpPr>
          <a:xfrm>
            <a:off x="4258536" y="4200627"/>
            <a:ext cx="1149061" cy="1155461"/>
            <a:chOff x="6720354" y="5511644"/>
            <a:chExt cx="1149061" cy="919891"/>
          </a:xfrm>
        </p:grpSpPr>
        <p:sp>
          <p:nvSpPr>
            <p:cNvPr id="32" name="Rounded Rectangle 31"/>
            <p:cNvSpPr/>
            <p:nvPr/>
          </p:nvSpPr>
          <p:spPr>
            <a:xfrm>
              <a:off x="6720354" y="5511644"/>
              <a:ext cx="1149061" cy="919891"/>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smtClean="0">
                  <a:latin typeface="+mj-lt"/>
                </a:rPr>
                <a:t>FEHB Program</a:t>
              </a: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33" name="Rectangle 32"/>
            <p:cNvSpPr/>
            <p:nvPr/>
          </p:nvSpPr>
          <p:spPr>
            <a:xfrm>
              <a:off x="6851480" y="5732223"/>
              <a:ext cx="966474" cy="686080"/>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Blue Cross Blue Shield Plan + Deductibles + Co-pays</a:t>
              </a:r>
            </a:p>
          </p:txBody>
        </p:sp>
      </p:grpSp>
      <p:cxnSp>
        <p:nvCxnSpPr>
          <p:cNvPr id="38" name="Straight Arrow Connector 37"/>
          <p:cNvCxnSpPr>
            <a:stCxn id="27" idx="0"/>
            <a:endCxn id="6" idx="2"/>
          </p:cNvCxnSpPr>
          <p:nvPr/>
        </p:nvCxnSpPr>
        <p:spPr>
          <a:xfrm flipH="1" flipV="1">
            <a:off x="3244296" y="3787578"/>
            <a:ext cx="6675" cy="413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32" idx="0"/>
            <a:endCxn id="7" idx="2"/>
          </p:cNvCxnSpPr>
          <p:nvPr/>
        </p:nvCxnSpPr>
        <p:spPr>
          <a:xfrm flipH="1" flipV="1">
            <a:off x="4829702" y="3787578"/>
            <a:ext cx="3365" cy="413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Elbow Connector 41"/>
          <p:cNvCxnSpPr>
            <a:stCxn id="11" idx="0"/>
            <a:endCxn id="8" idx="2"/>
          </p:cNvCxnSpPr>
          <p:nvPr/>
        </p:nvCxnSpPr>
        <p:spPr>
          <a:xfrm rot="5400000" flipH="1" flipV="1">
            <a:off x="5942987" y="4081186"/>
            <a:ext cx="817494" cy="230279"/>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Elbow Connector 43"/>
          <p:cNvCxnSpPr>
            <a:stCxn id="19" idx="0"/>
            <a:endCxn id="8" idx="2"/>
          </p:cNvCxnSpPr>
          <p:nvPr/>
        </p:nvCxnSpPr>
        <p:spPr>
          <a:xfrm rot="16200000" flipV="1">
            <a:off x="6598730" y="3655723"/>
            <a:ext cx="817493" cy="1081204"/>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21" idx="0"/>
            <a:endCxn id="8" idx="2"/>
          </p:cNvCxnSpPr>
          <p:nvPr/>
        </p:nvCxnSpPr>
        <p:spPr>
          <a:xfrm rot="16200000" flipV="1">
            <a:off x="7254472" y="2999980"/>
            <a:ext cx="817492" cy="2392687"/>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5" idx="0"/>
            <a:endCxn id="4" idx="2"/>
          </p:cNvCxnSpPr>
          <p:nvPr/>
        </p:nvCxnSpPr>
        <p:spPr>
          <a:xfrm flipV="1">
            <a:off x="5654169" y="2562466"/>
            <a:ext cx="1515" cy="478935"/>
          </a:xfrm>
          <a:prstGeom prst="straightConnector1">
            <a:avLst/>
          </a:prstGeom>
          <a:ln w="9525">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711370" y="4270788"/>
            <a:ext cx="1923183" cy="246221"/>
          </a:xfrm>
          <a:prstGeom prst="rect">
            <a:avLst/>
          </a:prstGeom>
          <a:solidFill>
            <a:schemeClr val="bg1"/>
          </a:solidFill>
        </p:spPr>
        <p:txBody>
          <a:bodyPr wrap="square">
            <a:spAutoFit/>
          </a:bodyPr>
          <a:lstStyle/>
          <a:p>
            <a:r>
              <a:rPr lang="en-US" sz="1000" dirty="0">
                <a:latin typeface="Calibri Light" panose="020F0302020204030204" pitchFamily="34" charset="0"/>
              </a:rPr>
              <a:t>+ -  % compared to IHS average</a:t>
            </a:r>
          </a:p>
        </p:txBody>
      </p:sp>
      <p:sp>
        <p:nvSpPr>
          <p:cNvPr id="55" name="Multiply 54"/>
          <p:cNvSpPr/>
          <p:nvPr/>
        </p:nvSpPr>
        <p:spPr>
          <a:xfrm>
            <a:off x="3920347" y="3392026"/>
            <a:ext cx="225381" cy="199623"/>
          </a:xfrm>
          <a:prstGeom prst="mathMultiply">
            <a:avLst>
              <a:gd name="adj1" fmla="val 17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Multiply 55"/>
          <p:cNvSpPr/>
          <p:nvPr/>
        </p:nvSpPr>
        <p:spPr>
          <a:xfrm>
            <a:off x="5547464" y="3392026"/>
            <a:ext cx="225381" cy="199623"/>
          </a:xfrm>
          <a:prstGeom prst="mathMultiply">
            <a:avLst>
              <a:gd name="adj1" fmla="val 17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Minus 56"/>
          <p:cNvSpPr/>
          <p:nvPr/>
        </p:nvSpPr>
        <p:spPr>
          <a:xfrm>
            <a:off x="7155118" y="3392026"/>
            <a:ext cx="219343" cy="17083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2669764" y="6109026"/>
            <a:ext cx="6940061" cy="246221"/>
          </a:xfrm>
          <a:prstGeom prst="rect">
            <a:avLst/>
          </a:prstGeom>
        </p:spPr>
        <p:txBody>
          <a:bodyPr wrap="square">
            <a:spAutoFit/>
          </a:bodyPr>
          <a:lstStyle/>
          <a:p>
            <a:r>
              <a:rPr lang="en-US" sz="1000" dirty="0">
                <a:latin typeface="Calibri Light" panose="020F0302020204030204" pitchFamily="34" charset="0"/>
              </a:rPr>
              <a:t>Note:  Resources needed by </a:t>
            </a:r>
            <a:r>
              <a:rPr lang="en-US" sz="1000" dirty="0" smtClean="0">
                <a:latin typeface="Calibri Light" panose="020F0302020204030204" pitchFamily="34" charset="0"/>
              </a:rPr>
              <a:t>a LNF SDA </a:t>
            </a:r>
            <a:r>
              <a:rPr lang="en-US" sz="1000" dirty="0">
                <a:latin typeface="Calibri Light" panose="020F0302020204030204" pitchFamily="34" charset="0"/>
              </a:rPr>
              <a:t>may be equivalently expressed as either an aggregate amount or as a per person amount.</a:t>
            </a:r>
          </a:p>
        </p:txBody>
      </p:sp>
      <p:sp>
        <p:nvSpPr>
          <p:cNvPr id="3" name="Slide Number Placeholder 2"/>
          <p:cNvSpPr>
            <a:spLocks noGrp="1"/>
          </p:cNvSpPr>
          <p:nvPr>
            <p:ph type="sldNum" sz="quarter" idx="12"/>
          </p:nvPr>
        </p:nvSpPr>
        <p:spPr/>
        <p:txBody>
          <a:bodyPr/>
          <a:lstStyle/>
          <a:p>
            <a:fld id="{D4849AD6-4B89-4219-B21D-DB987420FE5E}" type="slidenum">
              <a:rPr lang="en-US" smtClean="0"/>
              <a:t>7</a:t>
            </a:fld>
            <a:endParaRPr lang="en-US"/>
          </a:p>
        </p:txBody>
      </p:sp>
    </p:spTree>
    <p:extLst>
      <p:ext uri="{BB962C8B-B14F-4D97-AF65-F5344CB8AC3E}">
        <p14:creationId xmlns:p14="http://schemas.microsoft.com/office/powerpoint/2010/main" val="3708039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984" y="788576"/>
            <a:ext cx="10273534" cy="905487"/>
          </a:xfrm>
        </p:spPr>
        <p:txBody>
          <a:bodyPr>
            <a:noAutofit/>
          </a:bodyPr>
          <a:lstStyle/>
          <a:p>
            <a:r>
              <a:rPr lang="en-US" dirty="0"/>
              <a:t>Existing Calculation of </a:t>
            </a:r>
            <a:r>
              <a:rPr lang="en-US" dirty="0" smtClean="0"/>
              <a:t>Resources </a:t>
            </a:r>
            <a:r>
              <a:rPr lang="en-US" dirty="0"/>
              <a:t>Available</a:t>
            </a:r>
          </a:p>
        </p:txBody>
      </p:sp>
      <p:sp>
        <p:nvSpPr>
          <p:cNvPr id="4" name="Rounded Rectangle 3"/>
          <p:cNvSpPr/>
          <p:nvPr/>
        </p:nvSpPr>
        <p:spPr>
          <a:xfrm>
            <a:off x="4919571" y="1840487"/>
            <a:ext cx="2831761" cy="53788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Century Gothic" panose="020B0502020202020204" pitchFamily="34" charset="0"/>
              </a:rPr>
              <a:t>RESOURCES AVAILABLE</a:t>
            </a:r>
          </a:p>
        </p:txBody>
      </p:sp>
      <p:sp>
        <p:nvSpPr>
          <p:cNvPr id="5" name="Rounded Rectangle 4"/>
          <p:cNvSpPr/>
          <p:nvPr/>
        </p:nvSpPr>
        <p:spPr>
          <a:xfrm>
            <a:off x="3960223" y="2671216"/>
            <a:ext cx="4750459" cy="939817"/>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483475" y="2879511"/>
            <a:ext cx="1129992" cy="57503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smtClean="0">
                <a:latin typeface="+mj-lt"/>
              </a:rPr>
              <a:t>Population</a:t>
            </a:r>
            <a:endParaRPr lang="en-US" sz="1050" b="1" dirty="0">
              <a:latin typeface="+mj-lt"/>
            </a:endParaRPr>
          </a:p>
        </p:txBody>
      </p:sp>
      <p:sp>
        <p:nvSpPr>
          <p:cNvPr id="7" name="Rounded Rectangle 6"/>
          <p:cNvSpPr/>
          <p:nvPr/>
        </p:nvSpPr>
        <p:spPr>
          <a:xfrm>
            <a:off x="4172756" y="2879511"/>
            <a:ext cx="1149061"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smtClean="0">
                <a:latin typeface="+mj-lt"/>
              </a:rPr>
              <a:t>LNF SDA </a:t>
            </a:r>
            <a:r>
              <a:rPr lang="en-US" sz="1050" b="1" dirty="0">
                <a:latin typeface="+mj-lt"/>
              </a:rPr>
              <a:t>IHS $ </a:t>
            </a:r>
            <a:br>
              <a:rPr lang="en-US" sz="1050" b="1" dirty="0">
                <a:latin typeface="+mj-lt"/>
              </a:rPr>
            </a:br>
            <a:r>
              <a:rPr lang="en-US" sz="1050" b="1" dirty="0">
                <a:latin typeface="+mj-lt"/>
              </a:rPr>
              <a:t>Per Person</a:t>
            </a:r>
          </a:p>
        </p:txBody>
      </p:sp>
      <p:sp>
        <p:nvSpPr>
          <p:cNvPr id="8" name="Rounded Rectangle 7"/>
          <p:cNvSpPr/>
          <p:nvPr/>
        </p:nvSpPr>
        <p:spPr>
          <a:xfrm>
            <a:off x="5832303" y="2879511"/>
            <a:ext cx="1104312"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latin typeface="+mj-lt"/>
              </a:rPr>
              <a:t>Regional &amp; Area IHS $ Per Person</a:t>
            </a:r>
          </a:p>
        </p:txBody>
      </p:sp>
      <p:sp>
        <p:nvSpPr>
          <p:cNvPr id="9" name="Rounded Rectangle 8"/>
          <p:cNvSpPr/>
          <p:nvPr/>
        </p:nvSpPr>
        <p:spPr>
          <a:xfrm>
            <a:off x="7397175" y="2873938"/>
            <a:ext cx="1069692" cy="53788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050" b="1" dirty="0"/>
              <a:t>IHS-wide $ </a:t>
            </a:r>
            <a:br>
              <a:rPr lang="en-US" sz="1050" b="1" dirty="0"/>
            </a:br>
            <a:r>
              <a:rPr lang="en-US" sz="1050" b="1" dirty="0"/>
              <a:t>Per Person</a:t>
            </a:r>
          </a:p>
        </p:txBody>
      </p:sp>
      <p:grpSp>
        <p:nvGrpSpPr>
          <p:cNvPr id="31" name="Group 30"/>
          <p:cNvGrpSpPr/>
          <p:nvPr/>
        </p:nvGrpSpPr>
        <p:grpSpPr>
          <a:xfrm>
            <a:off x="4038604" y="3830441"/>
            <a:ext cx="1452296" cy="1529566"/>
            <a:chOff x="6670054" y="5511644"/>
            <a:chExt cx="1239290" cy="1651192"/>
          </a:xfrm>
        </p:grpSpPr>
        <p:sp>
          <p:nvSpPr>
            <p:cNvPr id="32" name="Rounded Rectangle 31"/>
            <p:cNvSpPr/>
            <p:nvPr/>
          </p:nvSpPr>
          <p:spPr>
            <a:xfrm>
              <a:off x="6720354" y="5511644"/>
              <a:ext cx="1149061" cy="1651192"/>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Local $ / </a:t>
              </a:r>
              <a:br>
                <a:rPr lang="en-US" sz="1000" b="1" dirty="0">
                  <a:latin typeface="+mj-lt"/>
                </a:rPr>
              </a:br>
              <a:r>
                <a:rPr lang="en-US" sz="1000" b="1" dirty="0">
                  <a:latin typeface="+mj-lt"/>
                </a:rPr>
                <a:t>Local Users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33" name="Rectangle 32"/>
            <p:cNvSpPr/>
            <p:nvPr/>
          </p:nvSpPr>
          <p:spPr>
            <a:xfrm>
              <a:off x="6670054" y="5848674"/>
              <a:ext cx="1239290" cy="1262550"/>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Exclude IHS spending on services not matching </a:t>
              </a:r>
              <a:r>
                <a:rPr lang="en-US" sz="1000" dirty="0" smtClean="0">
                  <a:latin typeface="Calibri Light" panose="020F0302020204030204" pitchFamily="34" charset="0"/>
                </a:rPr>
                <a:t>FEHB Program</a:t>
              </a:r>
              <a:endParaRPr lang="en-US" sz="1000" dirty="0">
                <a:latin typeface="Calibri Light" panose="020F0302020204030204" pitchFamily="34" charset="0"/>
              </a:endParaRPr>
            </a:p>
            <a:p>
              <a:pPr marL="53975" indent="-53975">
                <a:buFont typeface="Arial" panose="020B0604020202020204" pitchFamily="34" charset="0"/>
                <a:buChar char="•"/>
              </a:pPr>
              <a:r>
                <a:rPr lang="en-US" sz="1000" dirty="0">
                  <a:latin typeface="Calibri Light" panose="020F0302020204030204" pitchFamily="34" charset="0"/>
                </a:rPr>
                <a:t>Exclude Out-of-Scope Programs (Sanitation, Urban, Education, etc.)</a:t>
              </a:r>
            </a:p>
          </p:txBody>
        </p:sp>
      </p:grpSp>
      <p:cxnSp>
        <p:nvCxnSpPr>
          <p:cNvPr id="40" name="Straight Arrow Connector 39"/>
          <p:cNvCxnSpPr>
            <a:stCxn id="32" idx="0"/>
          </p:cNvCxnSpPr>
          <p:nvPr/>
        </p:nvCxnSpPr>
        <p:spPr>
          <a:xfrm flipH="1" flipV="1">
            <a:off x="4770120" y="3411820"/>
            <a:ext cx="709" cy="4186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5" idx="0"/>
            <a:endCxn id="4" idx="2"/>
          </p:cNvCxnSpPr>
          <p:nvPr/>
        </p:nvCxnSpPr>
        <p:spPr>
          <a:xfrm flipH="1" flipV="1">
            <a:off x="6335452" y="2378369"/>
            <a:ext cx="1" cy="292846"/>
          </a:xfrm>
          <a:prstGeom prst="straightConnector1">
            <a:avLst/>
          </a:prstGeom>
          <a:ln w="9525">
            <a:tailEnd type="triangle"/>
          </a:ln>
        </p:spPr>
        <p:style>
          <a:lnRef idx="1">
            <a:schemeClr val="accent1"/>
          </a:lnRef>
          <a:fillRef idx="0">
            <a:schemeClr val="accent1"/>
          </a:fillRef>
          <a:effectRef idx="0">
            <a:schemeClr val="accent1"/>
          </a:effectRef>
          <a:fontRef idx="minor">
            <a:schemeClr val="tx1"/>
          </a:fontRef>
        </p:style>
      </p:cxnSp>
      <p:grpSp>
        <p:nvGrpSpPr>
          <p:cNvPr id="37" name="Group 36"/>
          <p:cNvGrpSpPr/>
          <p:nvPr/>
        </p:nvGrpSpPr>
        <p:grpSpPr>
          <a:xfrm>
            <a:off x="5665051" y="3830441"/>
            <a:ext cx="1450166" cy="1529566"/>
            <a:chOff x="6717526" y="5511644"/>
            <a:chExt cx="1162399" cy="1651192"/>
          </a:xfrm>
        </p:grpSpPr>
        <p:sp>
          <p:nvSpPr>
            <p:cNvPr id="39" name="Rounded Rectangle 38"/>
            <p:cNvSpPr/>
            <p:nvPr/>
          </p:nvSpPr>
          <p:spPr>
            <a:xfrm>
              <a:off x="6720354" y="5511644"/>
              <a:ext cx="1149061" cy="1651192"/>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Area $ / </a:t>
              </a:r>
              <a:br>
                <a:rPr lang="en-US" sz="1000" b="1" dirty="0">
                  <a:latin typeface="+mj-lt"/>
                </a:rPr>
              </a:br>
              <a:r>
                <a:rPr lang="en-US" sz="1000" b="1" dirty="0">
                  <a:latin typeface="+mj-lt"/>
                </a:rPr>
                <a:t>Area Users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41" name="Rectangle 40"/>
            <p:cNvSpPr/>
            <p:nvPr/>
          </p:nvSpPr>
          <p:spPr>
            <a:xfrm>
              <a:off x="6717526" y="5870176"/>
              <a:ext cx="1162399" cy="1262550"/>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Exclude IHS spending on services not matching </a:t>
              </a:r>
              <a:endParaRPr lang="en-US" sz="1000" dirty="0" smtClean="0">
                <a:latin typeface="Calibri Light" panose="020F0302020204030204" pitchFamily="34" charset="0"/>
              </a:endParaRPr>
            </a:p>
            <a:p>
              <a:r>
                <a:rPr lang="en-US" sz="1000" dirty="0">
                  <a:latin typeface="Calibri Light" panose="020F0302020204030204" pitchFamily="34" charset="0"/>
                </a:rPr>
                <a:t> </a:t>
              </a:r>
              <a:r>
                <a:rPr lang="en-US" sz="1000" dirty="0" smtClean="0">
                  <a:latin typeface="Calibri Light" panose="020F0302020204030204" pitchFamily="34" charset="0"/>
                </a:rPr>
                <a:t> FEHB Program</a:t>
              </a:r>
              <a:endParaRPr lang="en-US" sz="1000" dirty="0">
                <a:latin typeface="Calibri Light" panose="020F0302020204030204" pitchFamily="34" charset="0"/>
              </a:endParaRPr>
            </a:p>
            <a:p>
              <a:pPr marL="53975" indent="-53975">
                <a:buFont typeface="Arial" panose="020B0604020202020204" pitchFamily="34" charset="0"/>
                <a:buChar char="•"/>
              </a:pPr>
              <a:r>
                <a:rPr lang="en-US" sz="1000" dirty="0">
                  <a:latin typeface="Calibri Light" panose="020F0302020204030204" pitchFamily="34" charset="0"/>
                </a:rPr>
                <a:t>Exclude Out-of-Scope Programs (Sanitation, Urban, Education, etc.)</a:t>
              </a:r>
            </a:p>
          </p:txBody>
        </p:sp>
      </p:grpSp>
      <p:cxnSp>
        <p:nvCxnSpPr>
          <p:cNvPr id="43" name="Straight Arrow Connector 42"/>
          <p:cNvCxnSpPr>
            <a:stCxn id="39" idx="0"/>
            <a:endCxn id="8" idx="2"/>
          </p:cNvCxnSpPr>
          <p:nvPr/>
        </p:nvCxnSpPr>
        <p:spPr>
          <a:xfrm flipH="1" flipV="1">
            <a:off x="6384459" y="3417393"/>
            <a:ext cx="883" cy="413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7233986" y="3813755"/>
            <a:ext cx="1440729" cy="1529566"/>
            <a:chOff x="6694918" y="5511644"/>
            <a:chExt cx="1202327" cy="1651192"/>
          </a:xfrm>
        </p:grpSpPr>
        <p:sp>
          <p:nvSpPr>
            <p:cNvPr id="47" name="Rounded Rectangle 46"/>
            <p:cNvSpPr/>
            <p:nvPr/>
          </p:nvSpPr>
          <p:spPr>
            <a:xfrm>
              <a:off x="6720354" y="5511644"/>
              <a:ext cx="1149061" cy="1651192"/>
            </a:xfrm>
            <a:prstGeom prst="roundRect">
              <a:avLst/>
            </a:prstGeom>
            <a:ln w="9525"/>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IHS-wide $ / </a:t>
              </a:r>
              <a:br>
                <a:rPr lang="en-US" sz="1000" b="1" dirty="0">
                  <a:latin typeface="+mj-lt"/>
                </a:rPr>
              </a:br>
              <a:r>
                <a:rPr lang="en-US" sz="1000" b="1" dirty="0">
                  <a:latin typeface="+mj-lt"/>
                </a:rPr>
                <a:t>IHS-wide Users</a:t>
              </a: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48" name="Rectangle 47"/>
            <p:cNvSpPr/>
            <p:nvPr/>
          </p:nvSpPr>
          <p:spPr>
            <a:xfrm>
              <a:off x="6694918" y="5870176"/>
              <a:ext cx="1202327" cy="1262550"/>
            </a:xfrm>
            <a:prstGeom prst="rect">
              <a:avLst/>
            </a:prstGeom>
          </p:spPr>
          <p:txBody>
            <a:bodyPr wrap="square">
              <a:spAutoFit/>
            </a:bodyPr>
            <a:lstStyle/>
            <a:p>
              <a:pPr marL="53975" indent="-53975">
                <a:buFont typeface="Arial" panose="020B0604020202020204" pitchFamily="34" charset="0"/>
                <a:buChar char="•"/>
              </a:pPr>
              <a:r>
                <a:rPr lang="en-US" sz="1000" dirty="0">
                  <a:latin typeface="Calibri Light" panose="020F0302020204030204" pitchFamily="34" charset="0"/>
                </a:rPr>
                <a:t>Exclude IHS spending on services not matching </a:t>
              </a:r>
              <a:r>
                <a:rPr lang="en-US" sz="1000" dirty="0" smtClean="0">
                  <a:latin typeface="Calibri Light" panose="020F0302020204030204" pitchFamily="34" charset="0"/>
                </a:rPr>
                <a:t>FEHB Program</a:t>
              </a:r>
              <a:endParaRPr lang="en-US" sz="1000" dirty="0">
                <a:latin typeface="Calibri Light" panose="020F0302020204030204" pitchFamily="34" charset="0"/>
              </a:endParaRPr>
            </a:p>
            <a:p>
              <a:pPr marL="53975" indent="-53975">
                <a:buFont typeface="Arial" panose="020B0604020202020204" pitchFamily="34" charset="0"/>
                <a:buChar char="•"/>
              </a:pPr>
              <a:r>
                <a:rPr lang="en-US" sz="1000" dirty="0">
                  <a:latin typeface="Calibri Light" panose="020F0302020204030204" pitchFamily="34" charset="0"/>
                </a:rPr>
                <a:t>Exclude Out-of-Scope Programs (Sanitation, Urban, Education, etc.)</a:t>
              </a:r>
            </a:p>
          </p:txBody>
        </p:sp>
      </p:grpSp>
      <p:cxnSp>
        <p:nvCxnSpPr>
          <p:cNvPr id="16" name="Straight Arrow Connector 15"/>
          <p:cNvCxnSpPr>
            <a:stCxn id="47" idx="0"/>
          </p:cNvCxnSpPr>
          <p:nvPr/>
        </p:nvCxnSpPr>
        <p:spPr>
          <a:xfrm flipV="1">
            <a:off x="7952917" y="3421380"/>
            <a:ext cx="2363" cy="3923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Rounded Rectangle 50"/>
          <p:cNvSpPr/>
          <p:nvPr/>
        </p:nvSpPr>
        <p:spPr>
          <a:xfrm>
            <a:off x="3084859" y="5672210"/>
            <a:ext cx="3712756" cy="600042"/>
          </a:xfrm>
          <a:prstGeom prst="roundRect">
            <a:avLst/>
          </a:prstGeom>
          <a:ln w="9525">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000" b="1" dirty="0">
                <a:latin typeface="+mj-lt"/>
              </a:rPr>
              <a:t>Exclude all </a:t>
            </a:r>
            <a:r>
              <a:rPr lang="en-US" sz="1000" b="1" dirty="0" smtClean="0">
                <a:latin typeface="+mj-lt"/>
              </a:rPr>
              <a:t>Medicare, Medicaid and private insurance </a:t>
            </a:r>
            <a:r>
              <a:rPr lang="en-US" sz="1000" b="1" dirty="0">
                <a:latin typeface="+mj-lt"/>
              </a:rPr>
              <a:t>Reimbursements to a </a:t>
            </a:r>
            <a:r>
              <a:rPr lang="en-US" sz="1000" b="1" dirty="0" smtClean="0">
                <a:latin typeface="+mj-lt"/>
              </a:rPr>
              <a:t>LNF SDA</a:t>
            </a:r>
            <a:endParaRPr lang="en-US" sz="1000" b="1" dirty="0">
              <a:latin typeface="+mj-lt"/>
            </a:endParaRPr>
          </a:p>
          <a:p>
            <a:pPr algn="ctr"/>
            <a:endParaRPr lang="en-US" sz="1000" b="1" dirty="0">
              <a:latin typeface="+mj-lt"/>
            </a:endParaRPr>
          </a:p>
          <a:p>
            <a:pPr algn="ctr"/>
            <a:endParaRPr lang="en-US" sz="1000" b="1" dirty="0">
              <a:latin typeface="+mj-lt"/>
            </a:endParaRPr>
          </a:p>
        </p:txBody>
      </p:sp>
      <p:sp>
        <p:nvSpPr>
          <p:cNvPr id="17" name="&quot;No&quot; Symbol 16"/>
          <p:cNvSpPr/>
          <p:nvPr/>
        </p:nvSpPr>
        <p:spPr>
          <a:xfrm>
            <a:off x="4861907" y="5463607"/>
            <a:ext cx="158659" cy="155658"/>
          </a:xfrm>
          <a:prstGeom prst="noSmoking">
            <a:avLst>
              <a:gd name="adj" fmla="val 2495"/>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Rectangle 51"/>
          <p:cNvSpPr/>
          <p:nvPr/>
        </p:nvSpPr>
        <p:spPr>
          <a:xfrm>
            <a:off x="3112666" y="5910242"/>
            <a:ext cx="3752954" cy="400110"/>
          </a:xfrm>
          <a:prstGeom prst="rect">
            <a:avLst/>
          </a:prstGeom>
        </p:spPr>
        <p:txBody>
          <a:bodyPr wrap="square">
            <a:spAutoFit/>
          </a:bodyPr>
          <a:lstStyle/>
          <a:p>
            <a:r>
              <a:rPr lang="en-US" sz="1000" dirty="0">
                <a:latin typeface="Calibri Light" panose="020F0302020204030204" pitchFamily="34" charset="0"/>
              </a:rPr>
              <a:t>Because a 25% is deducted in need calculations to yield “net” $ needed, including $ collected in this calculation would be duplicative</a:t>
            </a:r>
          </a:p>
        </p:txBody>
      </p:sp>
      <p:sp>
        <p:nvSpPr>
          <p:cNvPr id="18" name="Multiply 17"/>
          <p:cNvSpPr/>
          <p:nvPr/>
        </p:nvSpPr>
        <p:spPr>
          <a:xfrm>
            <a:off x="3692131" y="3067216"/>
            <a:ext cx="225381" cy="199623"/>
          </a:xfrm>
          <a:prstGeom prst="mathMultiply">
            <a:avLst>
              <a:gd name="adj1" fmla="val 170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lus 24"/>
          <p:cNvSpPr/>
          <p:nvPr/>
        </p:nvSpPr>
        <p:spPr>
          <a:xfrm>
            <a:off x="5473431" y="3067215"/>
            <a:ext cx="195141" cy="199623"/>
          </a:xfrm>
          <a:prstGeom prst="mathPlus">
            <a:avLst>
              <a:gd name="adj1" fmla="val 194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Plus 52"/>
          <p:cNvSpPr/>
          <p:nvPr/>
        </p:nvSpPr>
        <p:spPr>
          <a:xfrm>
            <a:off x="7069325" y="3066456"/>
            <a:ext cx="195141" cy="199623"/>
          </a:xfrm>
          <a:prstGeom prst="mathPlus">
            <a:avLst>
              <a:gd name="adj1" fmla="val 194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a:stCxn id="51" idx="0"/>
            <a:endCxn id="17" idx="4"/>
          </p:cNvCxnSpPr>
          <p:nvPr/>
        </p:nvCxnSpPr>
        <p:spPr>
          <a:xfrm flipV="1">
            <a:off x="4941237" y="5619265"/>
            <a:ext cx="0" cy="5294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2297562" y="6447173"/>
            <a:ext cx="7069481" cy="246221"/>
          </a:xfrm>
          <a:prstGeom prst="rect">
            <a:avLst/>
          </a:prstGeom>
        </p:spPr>
        <p:txBody>
          <a:bodyPr wrap="square">
            <a:spAutoFit/>
          </a:bodyPr>
          <a:lstStyle/>
          <a:p>
            <a:r>
              <a:rPr lang="en-US" sz="1000" dirty="0">
                <a:latin typeface="Calibri Light" panose="020F0302020204030204" pitchFamily="34" charset="0"/>
              </a:rPr>
              <a:t>Note:  Resources available to a </a:t>
            </a:r>
            <a:r>
              <a:rPr lang="en-US" sz="1000" dirty="0" smtClean="0">
                <a:latin typeface="Calibri Light" panose="020F0302020204030204" pitchFamily="34" charset="0"/>
              </a:rPr>
              <a:t>LNF SDA </a:t>
            </a:r>
            <a:r>
              <a:rPr lang="en-US" sz="1000" dirty="0">
                <a:latin typeface="Calibri Light" panose="020F0302020204030204" pitchFamily="34" charset="0"/>
              </a:rPr>
              <a:t>may be equivalently expressed as either an aggregate amount or as a per person amount.</a:t>
            </a:r>
          </a:p>
        </p:txBody>
      </p:sp>
      <p:sp>
        <p:nvSpPr>
          <p:cNvPr id="3" name="Slide Number Placeholder 2"/>
          <p:cNvSpPr>
            <a:spLocks noGrp="1"/>
          </p:cNvSpPr>
          <p:nvPr>
            <p:ph type="sldNum" sz="quarter" idx="12"/>
          </p:nvPr>
        </p:nvSpPr>
        <p:spPr/>
        <p:txBody>
          <a:bodyPr/>
          <a:lstStyle/>
          <a:p>
            <a:fld id="{D4849AD6-4B89-4219-B21D-DB987420FE5E}" type="slidenum">
              <a:rPr lang="en-US" smtClean="0"/>
              <a:t>8</a:t>
            </a:fld>
            <a:endParaRPr lang="en-US"/>
          </a:p>
        </p:txBody>
      </p:sp>
    </p:spTree>
    <p:extLst>
      <p:ext uri="{BB962C8B-B14F-4D97-AF65-F5344CB8AC3E}">
        <p14:creationId xmlns:p14="http://schemas.microsoft.com/office/powerpoint/2010/main" val="36013186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p:txBody>
          <a:bodyPr>
            <a:normAutofit/>
          </a:bodyPr>
          <a:lstStyle/>
          <a:p>
            <a:pPr marL="0" indent="0">
              <a:buNone/>
            </a:pPr>
            <a:r>
              <a:rPr lang="en-US" sz="2500" dirty="0">
                <a:solidFill>
                  <a:schemeClr val="tx1"/>
                </a:solidFill>
              </a:rPr>
              <a:t>Visit the IHCIF Workgroup Web site at: </a:t>
            </a:r>
            <a:r>
              <a:rPr lang="en-US" sz="2500" dirty="0">
                <a:solidFill>
                  <a:schemeClr val="tx1"/>
                </a:solidFill>
                <a:hlinkClick r:id="rId3"/>
              </a:rPr>
              <a:t>https://www.ihs.gov/ihcif/federal-tribal-ihcif-workgroup/</a:t>
            </a:r>
            <a:endParaRPr lang="en-US" sz="2500" dirty="0">
              <a:solidFill>
                <a:schemeClr val="tx1"/>
              </a:solidFill>
            </a:endParaRPr>
          </a:p>
          <a:p>
            <a:pPr marL="0" indent="0">
              <a:buNone/>
            </a:pPr>
            <a:endParaRPr lang="en-US" sz="2500" dirty="0" smtClean="0"/>
          </a:p>
          <a:p>
            <a:pPr marL="0" indent="0">
              <a:buNone/>
            </a:pPr>
            <a:r>
              <a:rPr lang="en-US" sz="2500" dirty="0" smtClean="0">
                <a:solidFill>
                  <a:schemeClr val="tx1"/>
                </a:solidFill>
              </a:rPr>
              <a:t>Online materials include:</a:t>
            </a:r>
          </a:p>
          <a:p>
            <a:pPr marL="292100" indent="-292100">
              <a:buFont typeface="Arial" panose="020B0604020202020204" pitchFamily="34" charset="0"/>
              <a:buChar char="•"/>
            </a:pPr>
            <a:r>
              <a:rPr lang="en-US" sz="2500" dirty="0" smtClean="0">
                <a:solidFill>
                  <a:schemeClr val="tx1"/>
                </a:solidFill>
              </a:rPr>
              <a:t>A more detailed explanation of the IHCIF</a:t>
            </a:r>
            <a:endParaRPr lang="en-US" sz="2500" strike="sngStrike" dirty="0" smtClean="0">
              <a:solidFill>
                <a:schemeClr val="tx1"/>
              </a:solidFill>
            </a:endParaRPr>
          </a:p>
          <a:p>
            <a:pPr marL="292100" indent="-292100">
              <a:buFont typeface="Arial" panose="020B0604020202020204" pitchFamily="34" charset="0"/>
              <a:buChar char="•"/>
            </a:pPr>
            <a:r>
              <a:rPr lang="en-US" sz="2500" dirty="0" smtClean="0"/>
              <a:t>Workgroup meeting summaries and materials</a:t>
            </a:r>
            <a:endParaRPr lang="en-US" sz="2500" dirty="0"/>
          </a:p>
        </p:txBody>
      </p:sp>
      <p:sp>
        <p:nvSpPr>
          <p:cNvPr id="4" name="Slide Number Placeholder 3"/>
          <p:cNvSpPr>
            <a:spLocks noGrp="1"/>
          </p:cNvSpPr>
          <p:nvPr>
            <p:ph type="sldNum" sz="quarter" idx="12"/>
          </p:nvPr>
        </p:nvSpPr>
        <p:spPr/>
        <p:txBody>
          <a:bodyPr/>
          <a:lstStyle/>
          <a:p>
            <a:fld id="{D4849AD6-4B89-4219-B21D-DB987420FE5E}" type="slidenum">
              <a:rPr lang="en-US" smtClean="0"/>
              <a:t>9</a:t>
            </a:fld>
            <a:endParaRPr lang="en-US"/>
          </a:p>
        </p:txBody>
      </p:sp>
    </p:spTree>
    <p:extLst>
      <p:ext uri="{BB962C8B-B14F-4D97-AF65-F5344CB8AC3E}">
        <p14:creationId xmlns:p14="http://schemas.microsoft.com/office/powerpoint/2010/main" val="3504776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4055</TotalTime>
  <Words>2695</Words>
  <Application>Microsoft Office PowerPoint</Application>
  <PresentationFormat>Widescreen</PresentationFormat>
  <Paragraphs>371</Paragraphs>
  <Slides>25</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Century Gothic</vt:lpstr>
      <vt:lpstr>Courier New</vt:lpstr>
      <vt:lpstr>Tw Cen MT</vt:lpstr>
      <vt:lpstr>Wingdings</vt:lpstr>
      <vt:lpstr>Retrospect</vt:lpstr>
      <vt:lpstr>IHS Indian Health Care Improvement Fund Workgroup Recommendations</vt:lpstr>
      <vt:lpstr>Agenda</vt:lpstr>
      <vt:lpstr>IHCIF Formula Background - 25 U.S.C § 1621</vt:lpstr>
      <vt:lpstr>Level of Need Funded – What is it?</vt:lpstr>
      <vt:lpstr>Rationale to Revise LNF Calculation</vt:lpstr>
      <vt:lpstr>LNF: Level of Need Funded Methodology</vt:lpstr>
      <vt:lpstr>Existing Calculation of Resources Needed</vt:lpstr>
      <vt:lpstr>Existing Calculation of Resources Available</vt:lpstr>
      <vt:lpstr>Additional Resources</vt:lpstr>
      <vt:lpstr>IHCIF Workgroup Recommendations</vt:lpstr>
      <vt:lpstr>Workgroup Recommendations</vt:lpstr>
      <vt:lpstr>Workgroup Recommendations</vt:lpstr>
      <vt:lpstr>Workgroup Recommendations</vt:lpstr>
      <vt:lpstr>Key Concepts Related to Alternate Resources</vt:lpstr>
      <vt:lpstr>Key Concepts Related to Alternate Resources (Continued)</vt:lpstr>
      <vt:lpstr>Key Concepts Related to Alternate Resources (Continued)</vt:lpstr>
      <vt:lpstr>Key Concepts Related to Alternate Resources (Continued)</vt:lpstr>
      <vt:lpstr>Workgroup Recommendations</vt:lpstr>
      <vt:lpstr>Workgroup Recommendations - Summary</vt:lpstr>
      <vt:lpstr>Workgroup Recommendations - Summary</vt:lpstr>
      <vt:lpstr>Proposed Calculation of Resources Needed</vt:lpstr>
      <vt:lpstr>Proposed Calculation of Resources Available</vt:lpstr>
      <vt:lpstr>IHCIF Workgroup – Phase II</vt:lpstr>
      <vt:lpstr>Next Steps</vt:lpstr>
      <vt:lpstr>Questions/Comments?</vt:lpstr>
    </vt:vector>
  </TitlesOfParts>
  <Company>Symanetc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IHS Indian Health Care Improvement Fund Workgroup – Interim Report Recommendations</dc:title>
  <dc:creator>Fowler, Elizabeth A. (IHS/HQ)</dc:creator>
  <cp:lastModifiedBy>Church, Ann M. (IHS/HQ)</cp:lastModifiedBy>
  <cp:revision>121</cp:revision>
  <cp:lastPrinted>2018-06-27T00:52:03Z</cp:lastPrinted>
  <dcterms:created xsi:type="dcterms:W3CDTF">2018-06-05T19:37:31Z</dcterms:created>
  <dcterms:modified xsi:type="dcterms:W3CDTF">2018-06-27T00:56:23Z</dcterms:modified>
</cp:coreProperties>
</file>