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536" r:id="rId2"/>
    <p:sldId id="550" r:id="rId3"/>
    <p:sldId id="537" r:id="rId4"/>
    <p:sldId id="527" r:id="rId5"/>
    <p:sldId id="552" r:id="rId6"/>
    <p:sldId id="545" r:id="rId7"/>
    <p:sldId id="547" r:id="rId8"/>
    <p:sldId id="551" r:id="rId9"/>
  </p:sldIdLst>
  <p:sldSz cx="9144000" cy="6858000" type="letter"/>
  <p:notesSz cx="7315200" cy="9601200"/>
  <p:defaultTextStyle>
    <a:defPPr>
      <a:defRPr lang="en-US"/>
    </a:defPPr>
    <a:lvl1pPr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00"/>
    <a:srgbClr val="CC9B00"/>
    <a:srgbClr val="CC0000"/>
    <a:srgbClr val="00AE00"/>
    <a:srgbClr val="280049"/>
    <a:srgbClr val="B760F9"/>
    <a:srgbClr val="0238BE"/>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p:restoredLeft sz="34589" autoAdjust="0"/>
    <p:restoredTop sz="86376" autoAdjust="0"/>
  </p:normalViewPr>
  <p:slideViewPr>
    <p:cSldViewPr snapToGrid="0">
      <p:cViewPr>
        <p:scale>
          <a:sx n="65" d="100"/>
          <a:sy n="65" d="100"/>
        </p:scale>
        <p:origin x="-822" y="-426"/>
      </p:cViewPr>
      <p:guideLst>
        <p:guide orient="horz" pos="2161"/>
        <p:guide pos="2881"/>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snapToGrid="0">
      <p:cViewPr>
        <p:scale>
          <a:sx n="100" d="100"/>
          <a:sy n="100" d="100"/>
        </p:scale>
        <p:origin x="-1884" y="1776"/>
      </p:cViewPr>
      <p:guideLst>
        <p:guide orient="horz" pos="3025"/>
        <p:guide pos="23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175553" cy="482027"/>
          </a:xfrm>
          <a:prstGeom prst="rect">
            <a:avLst/>
          </a:prstGeom>
          <a:noFill/>
          <a:ln w="9525">
            <a:noFill/>
            <a:miter lim="800000"/>
            <a:headEnd/>
            <a:tailEnd/>
          </a:ln>
          <a:effectLst/>
        </p:spPr>
        <p:txBody>
          <a:bodyPr vert="horz" wrap="square" lIns="19988" tIns="0" rIns="19988" bIns="0" numCol="1" anchor="t" anchorCtr="0" compatLnSpc="1">
            <a:prstTxWarp prst="textNoShape">
              <a:avLst/>
            </a:prstTxWarp>
          </a:bodyPr>
          <a:lstStyle>
            <a:lvl1pPr defTabSz="958387">
              <a:defRPr sz="1000" i="1">
                <a:effectLst/>
                <a:latin typeface="Arial Rounded MT Bold" pitchFamily="34" charset="0"/>
              </a:defRPr>
            </a:lvl1pPr>
          </a:lstStyle>
          <a:p>
            <a:pPr>
              <a:defRPr/>
            </a:pPr>
            <a:endParaRPr lang="en-US"/>
          </a:p>
        </p:txBody>
      </p:sp>
      <p:sp>
        <p:nvSpPr>
          <p:cNvPr id="4099" name="Rectangle 3"/>
          <p:cNvSpPr>
            <a:spLocks noGrp="1" noChangeArrowheads="1"/>
          </p:cNvSpPr>
          <p:nvPr>
            <p:ph type="dt" sz="quarter" idx="1"/>
          </p:nvPr>
        </p:nvSpPr>
        <p:spPr bwMode="auto">
          <a:xfrm>
            <a:off x="4139649" y="1"/>
            <a:ext cx="3175552" cy="482027"/>
          </a:xfrm>
          <a:prstGeom prst="rect">
            <a:avLst/>
          </a:prstGeom>
          <a:noFill/>
          <a:ln w="9525">
            <a:noFill/>
            <a:miter lim="800000"/>
            <a:headEnd/>
            <a:tailEnd/>
          </a:ln>
          <a:effectLst/>
        </p:spPr>
        <p:txBody>
          <a:bodyPr vert="horz" wrap="square" lIns="19988" tIns="0" rIns="19988" bIns="0" numCol="1" anchor="t" anchorCtr="0" compatLnSpc="1">
            <a:prstTxWarp prst="textNoShape">
              <a:avLst/>
            </a:prstTxWarp>
          </a:bodyPr>
          <a:lstStyle>
            <a:lvl1pPr algn="r" defTabSz="958387">
              <a:defRPr sz="1000" i="1">
                <a:effectLst/>
                <a:latin typeface="Arial Rounded MT Bold" pitchFamily="34" charset="0"/>
              </a:defRPr>
            </a:lvl1pPr>
          </a:lstStyle>
          <a:p>
            <a:pPr>
              <a:defRPr/>
            </a:pPr>
            <a:fld id="{303693F1-7D24-4E53-98BA-C29F121AB2D6}" type="datetime1">
              <a:rPr lang="en-US"/>
              <a:pPr>
                <a:defRPr/>
              </a:pPr>
              <a:t>6/13/2011</a:t>
            </a:fld>
            <a:endParaRPr lang="en-US"/>
          </a:p>
        </p:txBody>
      </p:sp>
      <p:sp>
        <p:nvSpPr>
          <p:cNvPr id="4100" name="Rectangle 4"/>
          <p:cNvSpPr>
            <a:spLocks noGrp="1" noChangeArrowheads="1"/>
          </p:cNvSpPr>
          <p:nvPr>
            <p:ph type="ftr" sz="quarter" idx="2"/>
          </p:nvPr>
        </p:nvSpPr>
        <p:spPr bwMode="auto">
          <a:xfrm>
            <a:off x="0" y="9119173"/>
            <a:ext cx="3175553" cy="482027"/>
          </a:xfrm>
          <a:prstGeom prst="rect">
            <a:avLst/>
          </a:prstGeom>
          <a:noFill/>
          <a:ln w="9525">
            <a:noFill/>
            <a:miter lim="800000"/>
            <a:headEnd/>
            <a:tailEnd/>
          </a:ln>
          <a:effectLst/>
        </p:spPr>
        <p:txBody>
          <a:bodyPr vert="horz" wrap="square" lIns="19988" tIns="0" rIns="19988" bIns="0" numCol="1" anchor="b" anchorCtr="0" compatLnSpc="1">
            <a:prstTxWarp prst="textNoShape">
              <a:avLst/>
            </a:prstTxWarp>
          </a:bodyPr>
          <a:lstStyle>
            <a:lvl1pPr defTabSz="958387">
              <a:defRPr sz="1000" i="1">
                <a:effectLst/>
                <a:latin typeface="Arial Rounded MT Bold" pitchFamily="34" charset="0"/>
              </a:defRPr>
            </a:lvl1pPr>
          </a:lstStyle>
          <a:p>
            <a:pPr>
              <a:defRPr/>
            </a:pPr>
            <a:endParaRPr lang="en-US"/>
          </a:p>
        </p:txBody>
      </p:sp>
      <p:sp>
        <p:nvSpPr>
          <p:cNvPr id="4101" name="Rectangle 5"/>
          <p:cNvSpPr>
            <a:spLocks noGrp="1" noChangeArrowheads="1"/>
          </p:cNvSpPr>
          <p:nvPr>
            <p:ph type="sldNum" sz="quarter" idx="3"/>
          </p:nvPr>
        </p:nvSpPr>
        <p:spPr bwMode="auto">
          <a:xfrm>
            <a:off x="4139649" y="9119173"/>
            <a:ext cx="3175552" cy="482027"/>
          </a:xfrm>
          <a:prstGeom prst="rect">
            <a:avLst/>
          </a:prstGeom>
          <a:noFill/>
          <a:ln w="9525">
            <a:noFill/>
            <a:miter lim="800000"/>
            <a:headEnd/>
            <a:tailEnd/>
          </a:ln>
          <a:effectLst/>
        </p:spPr>
        <p:txBody>
          <a:bodyPr vert="horz" wrap="square" lIns="19988" tIns="0" rIns="19988" bIns="0" numCol="1" anchor="b" anchorCtr="0" compatLnSpc="1">
            <a:prstTxWarp prst="textNoShape">
              <a:avLst/>
            </a:prstTxWarp>
          </a:bodyPr>
          <a:lstStyle>
            <a:lvl1pPr algn="r" defTabSz="958387">
              <a:defRPr sz="1000" i="1">
                <a:effectLst/>
                <a:latin typeface="Arial Rounded MT Bold" pitchFamily="34" charset="0"/>
              </a:defRPr>
            </a:lvl1pPr>
          </a:lstStyle>
          <a:p>
            <a:pPr>
              <a:defRPr/>
            </a:pPr>
            <a:fld id="{B2834785-7E3C-4304-BA8F-8F29D162E4AE}" type="slidenum">
              <a:rPr lang="en-US"/>
              <a:pPr>
                <a:defRPr/>
              </a:pPr>
              <a:t>‹#›</a:t>
            </a:fld>
            <a:endParaRPr lang="en-US"/>
          </a:p>
        </p:txBody>
      </p:sp>
    </p:spTree>
    <p:extLst>
      <p:ext uri="{BB962C8B-B14F-4D97-AF65-F5344CB8AC3E}">
        <p14:creationId xmlns:p14="http://schemas.microsoft.com/office/powerpoint/2010/main" val="365223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175553" cy="482027"/>
          </a:xfrm>
          <a:prstGeom prst="rect">
            <a:avLst/>
          </a:prstGeom>
          <a:noFill/>
          <a:ln w="9525">
            <a:noFill/>
            <a:miter lim="800000"/>
            <a:headEnd/>
            <a:tailEnd/>
          </a:ln>
          <a:effectLst/>
        </p:spPr>
        <p:txBody>
          <a:bodyPr vert="horz" wrap="square" lIns="19988" tIns="0" rIns="19988" bIns="0" numCol="1" anchor="t" anchorCtr="0" compatLnSpc="1">
            <a:prstTxWarp prst="textNoShape">
              <a:avLst/>
            </a:prstTxWarp>
          </a:bodyPr>
          <a:lstStyle>
            <a:lvl1pPr defTabSz="958387">
              <a:defRPr sz="1000" i="1">
                <a:effectLst/>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139649" y="1"/>
            <a:ext cx="3175552" cy="482027"/>
          </a:xfrm>
          <a:prstGeom prst="rect">
            <a:avLst/>
          </a:prstGeom>
          <a:noFill/>
          <a:ln w="9525">
            <a:noFill/>
            <a:miter lim="800000"/>
            <a:headEnd/>
            <a:tailEnd/>
          </a:ln>
          <a:effectLst/>
        </p:spPr>
        <p:txBody>
          <a:bodyPr vert="horz" wrap="square" lIns="19988" tIns="0" rIns="19988" bIns="0" numCol="1" anchor="t" anchorCtr="0" compatLnSpc="1">
            <a:prstTxWarp prst="textNoShape">
              <a:avLst/>
            </a:prstTxWarp>
          </a:bodyPr>
          <a:lstStyle>
            <a:lvl1pPr algn="r" defTabSz="958387">
              <a:defRPr sz="1000" i="1">
                <a:effectLst/>
                <a:latin typeface="Times New Roman" pitchFamily="18" charset="0"/>
              </a:defRPr>
            </a:lvl1pPr>
          </a:lstStyle>
          <a:p>
            <a:pPr>
              <a:defRPr/>
            </a:pPr>
            <a:fld id="{52DBCDAC-7EAB-43E1-8975-E08D244D1602}" type="datetime1">
              <a:rPr lang="en-US"/>
              <a:pPr>
                <a:defRPr/>
              </a:pPr>
              <a:t>6/13/2011</a:t>
            </a:fld>
            <a:endParaRPr lang="en-US"/>
          </a:p>
        </p:txBody>
      </p:sp>
      <p:sp>
        <p:nvSpPr>
          <p:cNvPr id="3076" name="Rectangle 4"/>
          <p:cNvSpPr>
            <a:spLocks noGrp="1" noChangeArrowheads="1"/>
          </p:cNvSpPr>
          <p:nvPr>
            <p:ph type="ftr" sz="quarter" idx="4"/>
          </p:nvPr>
        </p:nvSpPr>
        <p:spPr bwMode="auto">
          <a:xfrm>
            <a:off x="0" y="9119173"/>
            <a:ext cx="3175553" cy="482027"/>
          </a:xfrm>
          <a:prstGeom prst="rect">
            <a:avLst/>
          </a:prstGeom>
          <a:noFill/>
          <a:ln w="9525">
            <a:noFill/>
            <a:miter lim="800000"/>
            <a:headEnd/>
            <a:tailEnd/>
          </a:ln>
          <a:effectLst/>
        </p:spPr>
        <p:txBody>
          <a:bodyPr vert="horz" wrap="square" lIns="19988" tIns="0" rIns="19988" bIns="0" numCol="1" anchor="b" anchorCtr="0" compatLnSpc="1">
            <a:prstTxWarp prst="textNoShape">
              <a:avLst/>
            </a:prstTxWarp>
          </a:bodyPr>
          <a:lstStyle>
            <a:lvl1pPr defTabSz="958387">
              <a:defRPr sz="1000" i="1">
                <a:effectLst/>
                <a:latin typeface="Times New Roman" pitchFamily="18" charset="0"/>
              </a:defRPr>
            </a:lvl1pPr>
          </a:lstStyle>
          <a:p>
            <a:pPr>
              <a:defRPr/>
            </a:pPr>
            <a:endParaRPr lang="en-US"/>
          </a:p>
        </p:txBody>
      </p:sp>
      <p:sp>
        <p:nvSpPr>
          <p:cNvPr id="3077" name="Rectangle 5"/>
          <p:cNvSpPr>
            <a:spLocks noGrp="1" noChangeArrowheads="1"/>
          </p:cNvSpPr>
          <p:nvPr>
            <p:ph type="sldNum" sz="quarter" idx="5"/>
          </p:nvPr>
        </p:nvSpPr>
        <p:spPr bwMode="auto">
          <a:xfrm>
            <a:off x="4139649" y="9119173"/>
            <a:ext cx="3175552" cy="482027"/>
          </a:xfrm>
          <a:prstGeom prst="rect">
            <a:avLst/>
          </a:prstGeom>
          <a:noFill/>
          <a:ln w="9525">
            <a:noFill/>
            <a:miter lim="800000"/>
            <a:headEnd/>
            <a:tailEnd/>
          </a:ln>
          <a:effectLst/>
        </p:spPr>
        <p:txBody>
          <a:bodyPr vert="horz" wrap="square" lIns="19988" tIns="0" rIns="19988" bIns="0" numCol="1" anchor="b" anchorCtr="0" compatLnSpc="1">
            <a:prstTxWarp prst="textNoShape">
              <a:avLst/>
            </a:prstTxWarp>
          </a:bodyPr>
          <a:lstStyle>
            <a:lvl1pPr algn="r" defTabSz="958387">
              <a:defRPr sz="1000" i="1">
                <a:effectLst/>
                <a:latin typeface="Times New Roman" pitchFamily="18" charset="0"/>
              </a:defRPr>
            </a:lvl1pPr>
          </a:lstStyle>
          <a:p>
            <a:pPr>
              <a:defRPr/>
            </a:pPr>
            <a:fld id="{B97737B1-E666-405D-90DA-EA548F473DE3}" type="slidenum">
              <a:rPr lang="en-US"/>
              <a:pPr>
                <a:defRPr/>
              </a:pPr>
              <a:t>‹#›</a:t>
            </a:fld>
            <a:endParaRPr lang="en-US"/>
          </a:p>
        </p:txBody>
      </p:sp>
      <p:sp>
        <p:nvSpPr>
          <p:cNvPr id="3078" name="Rectangle 6"/>
          <p:cNvSpPr>
            <a:spLocks noGrp="1" noChangeArrowheads="1"/>
          </p:cNvSpPr>
          <p:nvPr>
            <p:ph type="body" sz="quarter" idx="3"/>
          </p:nvPr>
        </p:nvSpPr>
        <p:spPr bwMode="auto">
          <a:xfrm>
            <a:off x="765314" y="4574342"/>
            <a:ext cx="6120848" cy="4308735"/>
          </a:xfrm>
          <a:prstGeom prst="rect">
            <a:avLst/>
          </a:prstGeom>
          <a:noFill/>
          <a:ln w="9525">
            <a:noFill/>
            <a:miter lim="800000"/>
            <a:headEnd/>
            <a:tailEnd/>
          </a:ln>
          <a:effectLst/>
        </p:spPr>
        <p:txBody>
          <a:bodyPr vert="horz" wrap="square" lIns="96619" tIns="48309" rIns="96619" bIns="48309"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5" name="Rectangle 7"/>
          <p:cNvSpPr>
            <a:spLocks noGrp="1" noRot="1" noChangeAspect="1" noChangeArrowheads="1" noTextEdit="1"/>
          </p:cNvSpPr>
          <p:nvPr>
            <p:ph type="sldImg" idx="2"/>
          </p:nvPr>
        </p:nvSpPr>
        <p:spPr bwMode="auto">
          <a:xfrm>
            <a:off x="1273175" y="727075"/>
            <a:ext cx="4781550" cy="3586163"/>
          </a:xfrm>
          <a:prstGeom prst="rect">
            <a:avLst/>
          </a:prstGeom>
          <a:noFill/>
          <a:ln w="12700">
            <a:solidFill>
              <a:schemeClr val="tx1"/>
            </a:solidFill>
            <a:miter lim="800000"/>
            <a:headEnd/>
            <a:tailEnd/>
          </a:ln>
        </p:spPr>
      </p:sp>
      <p:sp>
        <p:nvSpPr>
          <p:cNvPr id="3080" name="Rectangle 8"/>
          <p:cNvSpPr>
            <a:spLocks noChangeArrowheads="1"/>
          </p:cNvSpPr>
          <p:nvPr/>
        </p:nvSpPr>
        <p:spPr bwMode="auto">
          <a:xfrm>
            <a:off x="732183" y="9091301"/>
            <a:ext cx="5946913" cy="285282"/>
          </a:xfrm>
          <a:prstGeom prst="rect">
            <a:avLst/>
          </a:prstGeom>
          <a:noFill/>
          <a:ln w="9525">
            <a:noFill/>
            <a:miter lim="800000"/>
            <a:headEnd/>
            <a:tailEnd/>
          </a:ln>
          <a:effectLst/>
        </p:spPr>
        <p:txBody>
          <a:bodyPr lIns="96619" tIns="48309" rIns="96619" bIns="48309">
            <a:spAutoFit/>
          </a:bodyPr>
          <a:lstStyle/>
          <a:p>
            <a:pPr defTabSz="958387">
              <a:spcBef>
                <a:spcPct val="50000"/>
              </a:spcBef>
              <a:defRPr/>
            </a:pPr>
            <a:r>
              <a:rPr lang="en-US" sz="1200">
                <a:effectLst/>
                <a:latin typeface="Arial Rounded MT Bold" pitchFamily="34" charset="0"/>
              </a:rPr>
              <a:t>	</a:t>
            </a:r>
          </a:p>
        </p:txBody>
      </p:sp>
    </p:spTree>
    <p:extLst>
      <p:ext uri="{BB962C8B-B14F-4D97-AF65-F5344CB8AC3E}">
        <p14:creationId xmlns:p14="http://schemas.microsoft.com/office/powerpoint/2010/main" val="16626186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p:spPr>
        <p:txBody>
          <a:bodyPr/>
          <a:lstStyle/>
          <a:p>
            <a:fld id="{6423F27B-41AA-4B81-A834-8028C1D4C9EA}" type="datetime1">
              <a:rPr lang="en-US" smtClean="0"/>
              <a:pPr/>
              <a:t>6/13/2011</a:t>
            </a:fld>
            <a:endParaRPr lang="en-US" smtClean="0"/>
          </a:p>
        </p:txBody>
      </p:sp>
      <p:sp>
        <p:nvSpPr>
          <p:cNvPr id="23555" name="Rectangle 5"/>
          <p:cNvSpPr>
            <a:spLocks noGrp="1" noChangeArrowheads="1"/>
          </p:cNvSpPr>
          <p:nvPr>
            <p:ph type="sldNum" sz="quarter" idx="5"/>
          </p:nvPr>
        </p:nvSpPr>
        <p:spPr>
          <a:noFill/>
        </p:spPr>
        <p:txBody>
          <a:bodyPr/>
          <a:lstStyle/>
          <a:p>
            <a:fld id="{C51CA15E-1A57-40F9-BEC9-1E8CAC51C961}" type="slidenum">
              <a:rPr lang="en-US" smtClean="0"/>
              <a:pPr/>
              <a:t>1</a:t>
            </a:fld>
            <a:endParaRPr lang="en-US" smtClean="0"/>
          </a:p>
        </p:txBody>
      </p:sp>
      <p:sp>
        <p:nvSpPr>
          <p:cNvPr id="23556" name="Rectangle 2"/>
          <p:cNvSpPr>
            <a:spLocks noGrp="1" noRot="1" noChangeAspect="1" noChangeArrowheads="1" noTextEdit="1"/>
          </p:cNvSpPr>
          <p:nvPr>
            <p:ph type="sldImg"/>
          </p:nvPr>
        </p:nvSpPr>
        <p:spPr>
          <a:xfrm>
            <a:off x="1268413" y="728663"/>
            <a:ext cx="4783137" cy="3586162"/>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p>
            <a:fld id="{74954F1B-3958-4E1F-AF45-6CFDC4C3A7A1}" type="datetime1">
              <a:rPr lang="en-US" smtClean="0"/>
              <a:pPr/>
              <a:t>6/13/2011</a:t>
            </a:fld>
            <a:endParaRPr lang="en-US" smtClean="0"/>
          </a:p>
        </p:txBody>
      </p:sp>
      <p:sp>
        <p:nvSpPr>
          <p:cNvPr id="24579" name="Rectangle 5"/>
          <p:cNvSpPr>
            <a:spLocks noGrp="1" noChangeArrowheads="1"/>
          </p:cNvSpPr>
          <p:nvPr>
            <p:ph type="sldNum" sz="quarter" idx="5"/>
          </p:nvPr>
        </p:nvSpPr>
        <p:spPr>
          <a:noFill/>
        </p:spPr>
        <p:txBody>
          <a:bodyPr/>
          <a:lstStyle/>
          <a:p>
            <a:fld id="{21FFF27A-1D39-445D-9745-D613E4995C54}" type="slidenum">
              <a:rPr lang="en-US" smtClean="0"/>
              <a:pPr/>
              <a:t>2</a:t>
            </a:fld>
            <a:endParaRPr lang="en-US" smtClean="0"/>
          </a:p>
        </p:txBody>
      </p:sp>
      <p:sp>
        <p:nvSpPr>
          <p:cNvPr id="24580" name="Rectangle 2"/>
          <p:cNvSpPr>
            <a:spLocks noGrp="1" noRot="1" noChangeAspect="1" noChangeArrowheads="1" noTextEdit="1"/>
          </p:cNvSpPr>
          <p:nvPr>
            <p:ph type="sldImg"/>
          </p:nvPr>
        </p:nvSpPr>
        <p:spPr>
          <a:xfrm>
            <a:off x="1268413" y="728663"/>
            <a:ext cx="4783137" cy="3586162"/>
          </a:xfrm>
          <a:ln/>
        </p:spPr>
      </p:sp>
      <p:sp>
        <p:nvSpPr>
          <p:cNvPr id="24581" name="Rectangle 3"/>
          <p:cNvSpPr>
            <a:spLocks noGrp="1" noChangeArrowheads="1"/>
          </p:cNvSpPr>
          <p:nvPr>
            <p:ph type="body" idx="1"/>
          </p:nvPr>
        </p:nvSpPr>
        <p:spPr>
          <a:xfrm>
            <a:off x="1113182" y="4338247"/>
            <a:ext cx="4929809" cy="4318573"/>
          </a:xfrm>
          <a:noFill/>
          <a:ln/>
        </p:spPr>
        <p:txBody>
          <a:bodyPr/>
          <a:lstStyle/>
          <a:p>
            <a:pPr>
              <a:buFontTx/>
              <a:buChar char="•"/>
            </a:pPr>
            <a:endParaRPr lang="en-US" sz="1200" dirty="0"/>
          </a:p>
          <a:p>
            <a:pPr algn="ctr"/>
            <a:r>
              <a:rPr lang="en-US" sz="1100" dirty="0"/>
              <a:t>Notes</a:t>
            </a:r>
          </a:p>
          <a:p>
            <a:pPr algn="ctr"/>
            <a:endParaRPr lang="en-US" sz="1100" dirty="0"/>
          </a:p>
          <a:p>
            <a:pPr lvl="0" algn="l">
              <a:buFont typeface="Arial" pitchFamily="34" charset="0"/>
              <a:buChar char="•"/>
            </a:pPr>
            <a:r>
              <a:rPr lang="en-US" sz="1100" dirty="0"/>
              <a:t>  The FY 2011 Full Year Continuing Appropriations were enacted on April 15, 2011.</a:t>
            </a:r>
          </a:p>
          <a:p>
            <a:pPr lvl="0" algn="l">
              <a:buFont typeface="Arial" pitchFamily="34" charset="0"/>
              <a:buChar char="•"/>
            </a:pPr>
            <a:endParaRPr lang="en-US" sz="1100" dirty="0"/>
          </a:p>
          <a:p>
            <a:pPr lvl="0" algn="l">
              <a:buFont typeface="Arial" pitchFamily="34" charset="0"/>
              <a:buChar char="•"/>
            </a:pPr>
            <a:r>
              <a:rPr lang="en-US" sz="1100" dirty="0"/>
              <a:t>  As noted on the next slide, the bill language identifies increases for both the Services and Facilities appropriations for the Indian Health Service budget.</a:t>
            </a:r>
          </a:p>
          <a:p>
            <a:pPr lvl="0" algn="l">
              <a:buFont typeface="Arial" pitchFamily="34" charset="0"/>
              <a:buChar char="•"/>
            </a:pPr>
            <a:endParaRPr lang="en-US" sz="1100" dirty="0"/>
          </a:p>
          <a:p>
            <a:pPr lvl="0" algn="l">
              <a:buFont typeface="Arial" pitchFamily="34" charset="0"/>
              <a:buChar char="•"/>
            </a:pPr>
            <a:r>
              <a:rPr lang="en-US" sz="1100" dirty="0"/>
              <a:t>  However, the overall appropriations were reduced by a .2% rescission.</a:t>
            </a:r>
          </a:p>
          <a:p>
            <a:pPr lvl="0" algn="l">
              <a:buFont typeface="Arial" pitchFamily="34" charset="0"/>
              <a:buChar char="•"/>
            </a:pPr>
            <a:endParaRPr lang="en-US" sz="1100" dirty="0"/>
          </a:p>
          <a:p>
            <a:pPr lvl="0" algn="l">
              <a:buFont typeface="Arial" pitchFamily="34" charset="0"/>
              <a:buChar char="•"/>
            </a:pPr>
            <a:r>
              <a:rPr lang="en-US" sz="1100" dirty="0"/>
              <a:t>  Therefore, the final enacted appropriations for IHS are $4.07 B, which is an increase of $16.8M or .42% over FY 2010 after the rescission.</a:t>
            </a:r>
          </a:p>
          <a:p>
            <a:pPr lvl="0" algn="l">
              <a:buFont typeface="Arial" pitchFamily="34" charset="0"/>
              <a:buChar char="•"/>
            </a:pPr>
            <a:endParaRPr lang="en-US" sz="1100" dirty="0"/>
          </a:p>
          <a:p>
            <a:pPr lvl="0" algn="l">
              <a:buFont typeface="Arial" pitchFamily="34" charset="0"/>
              <a:buChar char="•"/>
            </a:pPr>
            <a:r>
              <a:rPr lang="en-US" sz="1100" dirty="0"/>
              <a:t>  I think it’s important to note that IHS appropriations </a:t>
            </a:r>
            <a:r>
              <a:rPr lang="en-US" sz="1100" i="1" dirty="0"/>
              <a:t>were</a:t>
            </a:r>
            <a:r>
              <a:rPr lang="en-US" sz="1100" dirty="0"/>
              <a:t> increased, compared to the significant reductions that other agencies experienced.  </a:t>
            </a:r>
          </a:p>
          <a:p>
            <a:pPr lvl="0" algn="l">
              <a:buFont typeface="Arial" pitchFamily="34" charset="0"/>
              <a:buChar char="•"/>
            </a:pPr>
            <a:endParaRPr lang="en-US" sz="1100" dirty="0"/>
          </a:p>
          <a:p>
            <a:pPr lvl="0" algn="l">
              <a:buFont typeface="Arial" pitchFamily="34" charset="0"/>
              <a:buChar char="•"/>
            </a:pPr>
            <a:r>
              <a:rPr lang="en-US" sz="1100" dirty="0"/>
              <a:t>  This is a reflection of the President’s commitment to Indian health care.</a:t>
            </a:r>
          </a:p>
          <a:p>
            <a:pPr lvl="0" algn="l">
              <a:buFont typeface="Arial" pitchFamily="34" charset="0"/>
              <a:buChar char="•"/>
            </a:pPr>
            <a:endParaRPr lang="en-US" sz="1100" dirty="0"/>
          </a:p>
          <a:p>
            <a:pPr lvl="0" algn="l">
              <a:buFont typeface="Arial" pitchFamily="34" charset="0"/>
              <a:buChar char="•"/>
            </a:pPr>
            <a:r>
              <a:rPr lang="en-US" sz="1100" dirty="0"/>
              <a:t>  If the President’s budget request ha d not included the 9% increase for IHS, we probably would have suffered cuts as well—because Congress’ starting point was the FY 2011 President’s budget request.</a:t>
            </a:r>
          </a:p>
          <a:p>
            <a:pPr algn="l"/>
            <a:endParaRPr lang="en-US" sz="1200" dirty="0"/>
          </a:p>
          <a:p>
            <a:pPr>
              <a:buFontTx/>
              <a:buChar char="•"/>
            </a:pPr>
            <a:endParaRPr lang="en-US" sz="1200" dirty="0"/>
          </a:p>
          <a:p>
            <a:pPr>
              <a:buFontTx/>
              <a:buChar char="•"/>
            </a:pPr>
            <a:endParaRPr lang="en-US" sz="1200" dirty="0"/>
          </a:p>
          <a:p>
            <a:pPr>
              <a:buFontTx/>
              <a:buChar char="•"/>
            </a:pPr>
            <a:endParaRPr lang="en-US" sz="1200" dirty="0"/>
          </a:p>
          <a:p>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p>
            <a:fld id="{DE22E3CA-F939-449E-8A92-46DE44E891C9}" type="datetime1">
              <a:rPr lang="en-US" smtClean="0"/>
              <a:pPr/>
              <a:t>6/13/2011</a:t>
            </a:fld>
            <a:endParaRPr lang="en-US" smtClean="0"/>
          </a:p>
        </p:txBody>
      </p:sp>
      <p:sp>
        <p:nvSpPr>
          <p:cNvPr id="24579" name="Rectangle 5"/>
          <p:cNvSpPr>
            <a:spLocks noGrp="1" noChangeArrowheads="1"/>
          </p:cNvSpPr>
          <p:nvPr>
            <p:ph type="sldNum" sz="quarter" idx="5"/>
          </p:nvPr>
        </p:nvSpPr>
        <p:spPr>
          <a:noFill/>
        </p:spPr>
        <p:txBody>
          <a:bodyPr/>
          <a:lstStyle/>
          <a:p>
            <a:fld id="{FF4FE41D-A7F7-46B5-8B94-A050A9B30E15}" type="slidenum">
              <a:rPr lang="en-US" smtClean="0"/>
              <a:pPr/>
              <a:t>3</a:t>
            </a:fld>
            <a:endParaRPr lang="en-US" smtClean="0"/>
          </a:p>
        </p:txBody>
      </p:sp>
      <p:sp>
        <p:nvSpPr>
          <p:cNvPr id="24580" name="Rectangle 2"/>
          <p:cNvSpPr>
            <a:spLocks noGrp="1" noRot="1" noChangeAspect="1" noChangeArrowheads="1" noTextEdit="1"/>
          </p:cNvSpPr>
          <p:nvPr>
            <p:ph type="sldImg"/>
          </p:nvPr>
        </p:nvSpPr>
        <p:spPr>
          <a:xfrm>
            <a:off x="1268413" y="728663"/>
            <a:ext cx="4783137" cy="3586162"/>
          </a:xfrm>
          <a:ln/>
        </p:spPr>
      </p:sp>
      <p:sp>
        <p:nvSpPr>
          <p:cNvPr id="24581" name="Rectangle 3"/>
          <p:cNvSpPr>
            <a:spLocks noGrp="1" noChangeArrowheads="1"/>
          </p:cNvSpPr>
          <p:nvPr>
            <p:ph type="body" idx="1"/>
          </p:nvPr>
        </p:nvSpPr>
        <p:spPr>
          <a:xfrm>
            <a:off x="1272209" y="4564505"/>
            <a:ext cx="4929809" cy="4318573"/>
          </a:xfrm>
          <a:noFill/>
          <a:ln/>
        </p:spPr>
        <p:txBody>
          <a:bodyPr/>
          <a:lstStyle/>
          <a:p>
            <a:pPr algn="ctr" defTabSz="948507">
              <a:defRPr/>
            </a:pPr>
            <a:r>
              <a:rPr lang="en-US" sz="1200" dirty="0"/>
              <a:t>Notes</a:t>
            </a:r>
          </a:p>
          <a:p>
            <a:pPr>
              <a:buFontTx/>
              <a:buChar char="•"/>
            </a:pPr>
            <a:endParaRPr lang="en-US" sz="1200" dirty="0"/>
          </a:p>
          <a:p>
            <a:pPr>
              <a:buFontTx/>
              <a:buChar char="•"/>
            </a:pPr>
            <a:endParaRPr lang="en-US" sz="1200" dirty="0"/>
          </a:p>
          <a:p>
            <a:pPr>
              <a:buFontTx/>
              <a:buChar char="•"/>
            </a:pPr>
            <a:r>
              <a:rPr lang="en-US" sz="1200" dirty="0"/>
              <a:t>The language in the appropriations law lists the initial $25 million increase, and then indicates a 0.2 percent rescission on the entire budget amount., not just the increase.  </a:t>
            </a:r>
          </a:p>
          <a:p>
            <a:pPr>
              <a:buFontTx/>
              <a:buChar char="•"/>
            </a:pPr>
            <a:endParaRPr lang="en-US" sz="1200" dirty="0"/>
          </a:p>
          <a:p>
            <a:pPr>
              <a:buFontTx/>
              <a:buChar char="•"/>
            </a:pPr>
            <a:r>
              <a:rPr lang="en-US" sz="1200" dirty="0"/>
              <a:t> Here are the citations for the IHS appropriations in the bill.</a:t>
            </a:r>
          </a:p>
          <a:p>
            <a:pPr algn="ctr">
              <a:buFontTx/>
              <a:buNone/>
            </a:pPr>
            <a:endParaRPr lang="en-US" sz="1200" dirty="0"/>
          </a:p>
          <a:p>
            <a:pPr algn="l">
              <a:buFont typeface="Arial" pitchFamily="34" charset="0"/>
              <a:buChar char="•"/>
            </a:pPr>
            <a:r>
              <a:rPr lang="en-US" sz="1200" dirty="0"/>
              <a:t>  Public law 112-10 appropriates the FY 2011 Full Year Continuing Appropriations.</a:t>
            </a:r>
          </a:p>
          <a:p>
            <a:pPr algn="l">
              <a:buFont typeface="Arial" pitchFamily="34" charset="0"/>
              <a:buNone/>
            </a:pPr>
            <a:endParaRPr lang="en-US" sz="1200" dirty="0"/>
          </a:p>
          <a:p>
            <a:pPr lvl="1" algn="l">
              <a:buFont typeface="Arial" pitchFamily="34" charset="0"/>
              <a:buChar char="•"/>
            </a:pPr>
            <a:r>
              <a:rPr lang="en-US" sz="1200" dirty="0"/>
              <a:t>The Services amount represents a $15M increase.  The Facilities amount represents a $10M increase.</a:t>
            </a:r>
          </a:p>
          <a:p>
            <a:pPr algn="l">
              <a:buFont typeface="Arial" pitchFamily="34" charset="0"/>
              <a:buChar char="•"/>
            </a:pPr>
            <a:endParaRPr lang="en-US" sz="1200" dirty="0"/>
          </a:p>
          <a:p>
            <a:pPr lvl="1" algn="l">
              <a:buFont typeface="Arial" pitchFamily="34" charset="0"/>
              <a:buChar char="•"/>
            </a:pPr>
            <a:r>
              <a:rPr lang="en-US" sz="1200" dirty="0"/>
              <a:t>Then, the rescission is listed as an across-the-board reduction applied to all non-defense discretionary appropriations.</a:t>
            </a:r>
          </a:p>
          <a:p>
            <a:pPr lvl="1" algn="l">
              <a:buFont typeface="Arial" pitchFamily="34" charset="0"/>
              <a:buChar char="•"/>
            </a:pPr>
            <a:endParaRPr lang="en-US" sz="1200" dirty="0"/>
          </a:p>
          <a:p>
            <a:pPr lvl="0" algn="l">
              <a:buFont typeface="Arial" pitchFamily="34" charset="0"/>
              <a:buChar char="•"/>
            </a:pPr>
            <a:r>
              <a:rPr lang="en-US" sz="1200" dirty="0"/>
              <a:t> So the final budget has a $16 million increase over FY 2010 levels as listed on the previous slide.</a:t>
            </a:r>
          </a:p>
          <a:p>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C7F2CF9A-F4E3-4685-BA1E-6231CD40E5FD}" type="datetime1">
              <a:rPr lang="en-US" smtClean="0"/>
              <a:pPr/>
              <a:t>6/13/2011</a:t>
            </a:fld>
            <a:endParaRPr lang="en-US" smtClean="0"/>
          </a:p>
        </p:txBody>
      </p:sp>
      <p:sp>
        <p:nvSpPr>
          <p:cNvPr id="26627" name="Rectangle 5"/>
          <p:cNvSpPr>
            <a:spLocks noGrp="1" noChangeArrowheads="1"/>
          </p:cNvSpPr>
          <p:nvPr>
            <p:ph type="sldNum" sz="quarter" idx="5"/>
          </p:nvPr>
        </p:nvSpPr>
        <p:spPr>
          <a:noFill/>
        </p:spPr>
        <p:txBody>
          <a:bodyPr/>
          <a:lstStyle/>
          <a:p>
            <a:fld id="{9A22F805-6335-454A-B337-E1DA8407216B}" type="slidenum">
              <a:rPr lang="en-US" smtClean="0"/>
              <a:pPr/>
              <a:t>4</a:t>
            </a:fld>
            <a:endParaRPr lang="en-US" smtClean="0"/>
          </a:p>
        </p:txBody>
      </p:sp>
      <p:sp>
        <p:nvSpPr>
          <p:cNvPr id="26628" name="Rectangle 2"/>
          <p:cNvSpPr>
            <a:spLocks noGrp="1" noRot="1" noChangeAspect="1" noChangeArrowheads="1" noTextEdit="1"/>
          </p:cNvSpPr>
          <p:nvPr>
            <p:ph type="sldImg"/>
          </p:nvPr>
        </p:nvSpPr>
        <p:spPr>
          <a:xfrm>
            <a:off x="1270000" y="565150"/>
            <a:ext cx="4784725" cy="3589338"/>
          </a:xfrm>
          <a:ln/>
        </p:spPr>
      </p:sp>
      <p:sp>
        <p:nvSpPr>
          <p:cNvPr id="26629" name="Rectangle 3"/>
          <p:cNvSpPr>
            <a:spLocks noGrp="1" noChangeArrowheads="1"/>
          </p:cNvSpPr>
          <p:nvPr>
            <p:ph type="body" idx="1"/>
          </p:nvPr>
        </p:nvSpPr>
        <p:spPr>
          <a:xfrm>
            <a:off x="447262" y="4205445"/>
            <a:ext cx="6571422" cy="4869461"/>
          </a:xfrm>
          <a:noFill/>
          <a:ln/>
        </p:spPr>
        <p:txBody>
          <a:bodyPr/>
          <a:lstStyle/>
          <a:p>
            <a:pPr algn="ctr">
              <a:buFontTx/>
              <a:buNone/>
            </a:pPr>
            <a:r>
              <a:rPr lang="en-US" sz="900" dirty="0"/>
              <a:t>Notes</a:t>
            </a:r>
          </a:p>
          <a:p>
            <a:pPr algn="l">
              <a:buFont typeface="Arial" pitchFamily="34" charset="0"/>
              <a:buChar char="•"/>
            </a:pPr>
            <a:r>
              <a:rPr lang="en-US" sz="900" dirty="0"/>
              <a:t>  This slide shows how the $15M increase to the Services appropriation is allocated.</a:t>
            </a:r>
          </a:p>
          <a:p>
            <a:pPr algn="l">
              <a:buFont typeface="Arial" pitchFamily="34" charset="0"/>
              <a:buChar char="•"/>
            </a:pPr>
            <a:endParaRPr lang="en-US" sz="900" dirty="0"/>
          </a:p>
          <a:p>
            <a:pPr algn="l">
              <a:buFont typeface="Arial" pitchFamily="34" charset="0"/>
              <a:buChar char="•"/>
            </a:pPr>
            <a:r>
              <a:rPr lang="en-US" sz="900" dirty="0"/>
              <a:t>  Again, it’s a small increase but it still required a lot of careful consideration in how to allocate it.  There was no report to accompany the appropriations bill, so there was no guidance from Congress on the use of the funds.</a:t>
            </a:r>
          </a:p>
          <a:p>
            <a:pPr algn="l">
              <a:buFont typeface="Arial" pitchFamily="34" charset="0"/>
              <a:buChar char="•"/>
            </a:pPr>
            <a:endParaRPr lang="en-US" sz="900" dirty="0"/>
          </a:p>
          <a:p>
            <a:pPr algn="l">
              <a:buFont typeface="Arial" pitchFamily="34" charset="0"/>
              <a:buChar char="•"/>
            </a:pPr>
            <a:r>
              <a:rPr lang="en-US" sz="900" dirty="0"/>
              <a:t>  Tribal priorities were a factor—the increase isn’t large enough to fully fund any of the listed budget priorities but the continued emphasis on the need to preserve base budgets for clinical services can be addressed to a small degree.</a:t>
            </a:r>
          </a:p>
          <a:p>
            <a:pPr algn="l">
              <a:buFont typeface="Arial" pitchFamily="34" charset="0"/>
              <a:buChar char="•"/>
            </a:pPr>
            <a:endParaRPr lang="en-US" sz="900" dirty="0"/>
          </a:p>
          <a:p>
            <a:pPr algn="l">
              <a:buFont typeface="Arial" pitchFamily="34" charset="0"/>
              <a:buChar char="•"/>
            </a:pPr>
            <a:r>
              <a:rPr lang="en-US" sz="900" dirty="0"/>
              <a:t>  So first note the highlighted portion of the table, where you can see that the base budgets for the Clinical Services budget activities are maintained at the FY 2010 enacted level despite the .2% rescission.  Our decision was to use the increase first to restore the rescission amounts to the clinical services lines so that they would at least stay at the same level as last year.  </a:t>
            </a:r>
          </a:p>
          <a:p>
            <a:pPr algn="l">
              <a:buFont typeface="Arial" pitchFamily="34" charset="0"/>
              <a:buChar char="•"/>
            </a:pPr>
            <a:endParaRPr lang="en-US" sz="900" dirty="0"/>
          </a:p>
          <a:p>
            <a:pPr algn="l">
              <a:buFont typeface="Arial" pitchFamily="34" charset="0"/>
              <a:buChar char="•"/>
            </a:pPr>
            <a:r>
              <a:rPr lang="en-US" sz="900" dirty="0"/>
              <a:t>  Because these budgets comprise the largest portion of the Services appropriation and the operating budgets of our IHS and Tribal health programs, it seems critical that we not let their base budgets be eroded by the rescission no matter how small.  </a:t>
            </a:r>
          </a:p>
          <a:p>
            <a:pPr algn="l">
              <a:buFont typeface="Arial" pitchFamily="34" charset="0"/>
              <a:buChar char="•"/>
            </a:pPr>
            <a:endParaRPr lang="en-US" sz="900" dirty="0"/>
          </a:p>
          <a:p>
            <a:pPr algn="l">
              <a:buFont typeface="Arial" pitchFamily="34" charset="0"/>
              <a:buChar char="•"/>
            </a:pPr>
            <a:r>
              <a:rPr lang="en-US" sz="900" dirty="0"/>
              <a:t>  Second, we used the balance of the services appropriation to address two other priorities in the Hospitals &amp; Clinics and Contract Health Services budgets.  </a:t>
            </a:r>
          </a:p>
          <a:p>
            <a:pPr lvl="1" algn="l">
              <a:buFont typeface="Arial" pitchFamily="34" charset="0"/>
              <a:buChar char="•"/>
            </a:pPr>
            <a:r>
              <a:rPr lang="en-US" sz="900" dirty="0"/>
              <a:t>  The small H&amp;C increase will fund partially the new staffing and operating cost needs of our new facilities planned for completion as shown on the next slide.</a:t>
            </a:r>
          </a:p>
          <a:p>
            <a:pPr lvl="1" algn="l">
              <a:buFont typeface="Arial" pitchFamily="34" charset="0"/>
              <a:buChar char="•"/>
            </a:pPr>
            <a:r>
              <a:rPr lang="en-US" sz="900" dirty="0"/>
              <a:t>  The rest of the increase was allocated to CHS to be allocated across-the-board to all IHS and Tribal programs.</a:t>
            </a:r>
          </a:p>
          <a:p>
            <a:pPr lvl="1" algn="l">
              <a:buFont typeface="Arial" pitchFamily="34" charset="0"/>
              <a:buChar char="•"/>
            </a:pPr>
            <a:endParaRPr lang="en-US" sz="900" dirty="0"/>
          </a:p>
          <a:p>
            <a:pPr lvl="0" algn="l">
              <a:buFont typeface="Arial" pitchFamily="34" charset="0"/>
              <a:buChar char="•"/>
            </a:pPr>
            <a:r>
              <a:rPr lang="en-US" sz="900" dirty="0"/>
              <a:t>  Finally, I would like to point out that there were some limitations on allocating the increase.  </a:t>
            </a:r>
          </a:p>
          <a:p>
            <a:pPr lvl="1" algn="l">
              <a:buFont typeface="Arial" pitchFamily="34" charset="0"/>
              <a:buChar char="•"/>
            </a:pPr>
            <a:r>
              <a:rPr lang="en-US" sz="900" dirty="0"/>
              <a:t>  The bill language continues the provisions that were in the FY 2010 bill.</a:t>
            </a:r>
          </a:p>
          <a:p>
            <a:pPr lvl="1" algn="l">
              <a:buFont typeface="Arial" pitchFamily="34" charset="0"/>
              <a:buChar char="•"/>
            </a:pPr>
            <a:r>
              <a:rPr lang="en-US" sz="900" dirty="0"/>
              <a:t>  This means that the funding caps that were delineated in the FY 2010 bill language are still in place for FY 2011 (minus the .2% rescission).</a:t>
            </a:r>
          </a:p>
          <a:p>
            <a:pPr lvl="1" algn="l">
              <a:buFont typeface="Arial" pitchFamily="34" charset="0"/>
              <a:buChar char="•"/>
            </a:pPr>
            <a:r>
              <a:rPr lang="en-US" sz="900" dirty="0"/>
              <a:t>  As an example, Contract Support Costs was capped in the FY 2010 bill language at $398,490,000.  For FY 2011, the cap is reduced to $397,693,000 and therefore, we could not allocated any of the increase to address CSC needs.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383FCC5-EBD2-42B3-BEF1-79A423290A13}" type="datetime1">
              <a:rPr lang="en-US"/>
              <a:pPr/>
              <a:t>6/13/2011</a:t>
            </a:fld>
            <a:endParaRPr lang="en-US"/>
          </a:p>
        </p:txBody>
      </p:sp>
      <p:sp>
        <p:nvSpPr>
          <p:cNvPr id="7" name="Rectangle 5"/>
          <p:cNvSpPr>
            <a:spLocks noGrp="1" noChangeArrowheads="1"/>
          </p:cNvSpPr>
          <p:nvPr>
            <p:ph type="sldNum" sz="quarter" idx="5"/>
          </p:nvPr>
        </p:nvSpPr>
        <p:spPr>
          <a:ln/>
        </p:spPr>
        <p:txBody>
          <a:bodyPr/>
          <a:lstStyle/>
          <a:p>
            <a:fld id="{C2BCBA32-CF6F-4127-80DD-58C8CBA1CE34}" type="slidenum">
              <a:rPr lang="en-US"/>
              <a:pPr/>
              <a:t>5</a:t>
            </a:fld>
            <a:endParaRPr lang="en-US"/>
          </a:p>
        </p:txBody>
      </p:sp>
      <p:sp>
        <p:nvSpPr>
          <p:cNvPr id="814082" name="Rectangle 2"/>
          <p:cNvSpPr>
            <a:spLocks noGrp="1" noRot="1" noChangeAspect="1" noChangeArrowheads="1" noTextEdit="1"/>
          </p:cNvSpPr>
          <p:nvPr>
            <p:ph type="sldImg"/>
          </p:nvPr>
        </p:nvSpPr>
        <p:spPr>
          <a:xfrm>
            <a:off x="1271588" y="728663"/>
            <a:ext cx="4781550" cy="3586162"/>
          </a:xfrm>
          <a:ln/>
        </p:spPr>
      </p:sp>
      <p:sp>
        <p:nvSpPr>
          <p:cNvPr id="814083" name="Rectangle 3"/>
          <p:cNvSpPr>
            <a:spLocks noGrp="1" noChangeArrowheads="1"/>
          </p:cNvSpPr>
          <p:nvPr>
            <p:ph type="body" idx="1"/>
          </p:nvPr>
        </p:nvSpPr>
        <p:spPr>
          <a:xfrm>
            <a:off x="1355035" y="4643204"/>
            <a:ext cx="4767470" cy="4318573"/>
          </a:xfrm>
        </p:spPr>
        <p:txBody>
          <a:bodyPr/>
          <a:lstStyle/>
          <a:p>
            <a:pPr algn="ctr"/>
            <a:r>
              <a:rPr lang="en-US" dirty="0" smtClean="0"/>
              <a:t>Notes</a:t>
            </a:r>
          </a:p>
          <a:p>
            <a:pPr algn="ctr"/>
            <a:endParaRPr lang="en-US" dirty="0" smtClean="0"/>
          </a:p>
          <a:p>
            <a:pPr algn="l">
              <a:buFont typeface="Arial" pitchFamily="34" charset="0"/>
              <a:buChar char="•"/>
            </a:pPr>
            <a:r>
              <a:rPr lang="en-US" dirty="0" smtClean="0"/>
              <a:t>  The FY</a:t>
            </a:r>
            <a:r>
              <a:rPr lang="en-US" baseline="0" dirty="0" smtClean="0"/>
              <a:t> 2011 President’s budget request for new staffing and operating costs was $38.8 million.</a:t>
            </a:r>
          </a:p>
          <a:p>
            <a:pPr algn="l">
              <a:buFont typeface="Arial" pitchFamily="34" charset="0"/>
              <a:buChar char="•"/>
            </a:pPr>
            <a:endParaRPr lang="en-US" baseline="0" dirty="0" smtClean="0"/>
          </a:p>
          <a:p>
            <a:pPr algn="l">
              <a:buFont typeface="Arial" pitchFamily="34" charset="0"/>
              <a:buChar char="•"/>
            </a:pPr>
            <a:r>
              <a:rPr lang="en-US" baseline="0" dirty="0" smtClean="0"/>
              <a:t>  As you can see, the amount allocated to the new staffing of these new facilities is roughly 22 percent of the need identified in the FY 2011 President’s budget request. We allocated the H&amp;C portion of the new staffing request with part of the increase in clinical services.  We will request the remaining balance in next year’s appropriations.</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fld id="{FB72A8F2-9DD1-4E3F-B48C-52BD8FAF9BC4}" type="datetime1">
              <a:rPr lang="en-US" smtClean="0"/>
              <a:pPr/>
              <a:t>6/13/2011</a:t>
            </a:fld>
            <a:endParaRPr lang="en-US" smtClean="0"/>
          </a:p>
        </p:txBody>
      </p:sp>
      <p:sp>
        <p:nvSpPr>
          <p:cNvPr id="27651" name="Rectangle 5"/>
          <p:cNvSpPr>
            <a:spLocks noGrp="1" noChangeArrowheads="1"/>
          </p:cNvSpPr>
          <p:nvPr>
            <p:ph type="sldNum" sz="quarter" idx="5"/>
          </p:nvPr>
        </p:nvSpPr>
        <p:spPr>
          <a:noFill/>
        </p:spPr>
        <p:txBody>
          <a:bodyPr/>
          <a:lstStyle/>
          <a:p>
            <a:fld id="{C5BAD210-2F18-4358-8C31-9588EB0DABF4}" type="slidenum">
              <a:rPr lang="en-US" smtClean="0"/>
              <a:pPr/>
              <a:t>6</a:t>
            </a:fld>
            <a:endParaRPr lang="en-US" smtClean="0"/>
          </a:p>
        </p:txBody>
      </p:sp>
      <p:sp>
        <p:nvSpPr>
          <p:cNvPr id="27652" name="Rectangle 2"/>
          <p:cNvSpPr>
            <a:spLocks noGrp="1" noRot="1" noChangeAspect="1" noChangeArrowheads="1" noTextEdit="1"/>
          </p:cNvSpPr>
          <p:nvPr>
            <p:ph type="sldImg"/>
          </p:nvPr>
        </p:nvSpPr>
        <p:spPr>
          <a:xfrm>
            <a:off x="1273175" y="728663"/>
            <a:ext cx="4781550" cy="3586162"/>
          </a:xfrm>
          <a:ln/>
        </p:spPr>
      </p:sp>
      <p:sp>
        <p:nvSpPr>
          <p:cNvPr id="27653" name="Rectangle 3"/>
          <p:cNvSpPr>
            <a:spLocks noGrp="1" noChangeArrowheads="1"/>
          </p:cNvSpPr>
          <p:nvPr>
            <p:ph type="body" idx="1"/>
          </p:nvPr>
        </p:nvSpPr>
        <p:spPr>
          <a:xfrm>
            <a:off x="872987" y="4643203"/>
            <a:ext cx="5537752" cy="4454656"/>
          </a:xfrm>
          <a:noFill/>
          <a:ln/>
        </p:spPr>
        <p:txBody>
          <a:bodyPr/>
          <a:lstStyle/>
          <a:p>
            <a:pPr algn="ctr">
              <a:lnSpc>
                <a:spcPct val="90000"/>
              </a:lnSpc>
              <a:buFontTx/>
              <a:buNone/>
            </a:pPr>
            <a:r>
              <a:rPr lang="en-US" dirty="0" smtClean="0"/>
              <a:t> Notes</a:t>
            </a:r>
          </a:p>
          <a:p>
            <a:pPr algn="ctr">
              <a:lnSpc>
                <a:spcPct val="90000"/>
              </a:lnSpc>
              <a:buFontTx/>
              <a:buNone/>
            </a:pPr>
            <a:endParaRPr lang="en-US" dirty="0" smtClean="0"/>
          </a:p>
          <a:p>
            <a:pPr algn="l">
              <a:lnSpc>
                <a:spcPct val="90000"/>
              </a:lnSpc>
              <a:buFont typeface="Arial" pitchFamily="34" charset="0"/>
              <a:buChar char="•"/>
            </a:pPr>
            <a:r>
              <a:rPr lang="en-US" baseline="0" dirty="0" smtClean="0"/>
              <a:t>  This table shows the final enacted amount for the Facilities appropriation.</a:t>
            </a:r>
          </a:p>
          <a:p>
            <a:pPr algn="l">
              <a:lnSpc>
                <a:spcPct val="90000"/>
              </a:lnSpc>
              <a:buFont typeface="Arial" pitchFamily="34" charset="0"/>
              <a:buChar char="•"/>
            </a:pPr>
            <a:endParaRPr lang="en-US" baseline="0" dirty="0" smtClean="0"/>
          </a:p>
          <a:p>
            <a:pPr algn="l">
              <a:lnSpc>
                <a:spcPct val="90000"/>
              </a:lnSpc>
              <a:buFont typeface="Arial" pitchFamily="34" charset="0"/>
              <a:buChar char="•"/>
            </a:pPr>
            <a:r>
              <a:rPr lang="en-US" baseline="0" dirty="0" smtClean="0"/>
              <a:t>  The $10M increase is allocated to continue construction of three health care facilities construction projects, all of which require an increment of funding to ensure they do not shut down this fiscal year., which would be even more costly in the long run. </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fld id="{DA0289B0-0EFB-4EE3-A2F3-34CCB674EDDF}" type="datetime1">
              <a:rPr lang="en-US" smtClean="0"/>
              <a:pPr/>
              <a:t>6/13/2011</a:t>
            </a:fld>
            <a:endParaRPr lang="en-US" smtClean="0"/>
          </a:p>
        </p:txBody>
      </p:sp>
      <p:sp>
        <p:nvSpPr>
          <p:cNvPr id="29699" name="Rectangle 5"/>
          <p:cNvSpPr>
            <a:spLocks noGrp="1" noChangeArrowheads="1"/>
          </p:cNvSpPr>
          <p:nvPr>
            <p:ph type="sldNum" sz="quarter" idx="5"/>
          </p:nvPr>
        </p:nvSpPr>
        <p:spPr>
          <a:noFill/>
        </p:spPr>
        <p:txBody>
          <a:bodyPr/>
          <a:lstStyle/>
          <a:p>
            <a:fld id="{26FA1F5E-5931-46D0-9A80-9B1875897092}" type="slidenum">
              <a:rPr lang="en-US" smtClean="0"/>
              <a:pPr/>
              <a:t>7</a:t>
            </a:fld>
            <a:endParaRPr lang="en-US" smtClean="0"/>
          </a:p>
        </p:txBody>
      </p:sp>
      <p:sp>
        <p:nvSpPr>
          <p:cNvPr id="29700" name="Rectangle 2"/>
          <p:cNvSpPr>
            <a:spLocks noGrp="1" noRot="1" noChangeAspect="1" noChangeArrowheads="1" noTextEdit="1"/>
          </p:cNvSpPr>
          <p:nvPr>
            <p:ph type="sldImg"/>
          </p:nvPr>
        </p:nvSpPr>
        <p:spPr>
          <a:xfrm>
            <a:off x="1273175" y="728663"/>
            <a:ext cx="4781550" cy="3586162"/>
          </a:xfrm>
          <a:ln/>
        </p:spPr>
      </p:sp>
      <p:sp>
        <p:nvSpPr>
          <p:cNvPr id="29701" name="Rectangle 3"/>
          <p:cNvSpPr>
            <a:spLocks noGrp="1" noChangeArrowheads="1"/>
          </p:cNvSpPr>
          <p:nvPr>
            <p:ph type="body" idx="1"/>
          </p:nvPr>
        </p:nvSpPr>
        <p:spPr>
          <a:xfrm>
            <a:off x="1182757" y="4643204"/>
            <a:ext cx="5029200" cy="4475969"/>
          </a:xfrm>
          <a:noFill/>
          <a:ln/>
        </p:spPr>
        <p:txBody>
          <a:bodyPr/>
          <a:lstStyle/>
          <a:p>
            <a:pPr algn="ctr"/>
            <a:r>
              <a:rPr lang="en-US" b="1" dirty="0" smtClean="0"/>
              <a:t>Notes</a:t>
            </a:r>
          </a:p>
          <a:p>
            <a:pPr algn="ctr"/>
            <a:endParaRPr lang="en-US" b="1" dirty="0" smtClean="0"/>
          </a:p>
          <a:p>
            <a:pPr algn="ctr"/>
            <a:endParaRPr lang="en-US" b="1" dirty="0" smtClean="0"/>
          </a:p>
          <a:p>
            <a:pPr algn="l">
              <a:buFont typeface="Arial" pitchFamily="34" charset="0"/>
              <a:buChar char="•"/>
            </a:pPr>
            <a:r>
              <a:rPr lang="en-US" b="0" dirty="0" smtClean="0"/>
              <a:t> These are the amounts allocated to the facilities currently</a:t>
            </a:r>
            <a:r>
              <a:rPr lang="en-US" b="0" baseline="0" dirty="0" smtClean="0"/>
              <a:t> under construction.</a:t>
            </a:r>
            <a:endParaRPr lang="en-US" b="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76B3157-1720-4A75-8C61-2AE1208E4AB6}" type="datetime1">
              <a:rPr lang="en-US"/>
              <a:pPr/>
              <a:t>6/13/2011</a:t>
            </a:fld>
            <a:endParaRPr lang="en-US"/>
          </a:p>
        </p:txBody>
      </p:sp>
      <p:sp>
        <p:nvSpPr>
          <p:cNvPr id="7" name="Rectangle 5"/>
          <p:cNvSpPr>
            <a:spLocks noGrp="1" noChangeArrowheads="1"/>
          </p:cNvSpPr>
          <p:nvPr>
            <p:ph type="sldNum" sz="quarter" idx="5"/>
          </p:nvPr>
        </p:nvSpPr>
        <p:spPr>
          <a:ln/>
        </p:spPr>
        <p:txBody>
          <a:bodyPr/>
          <a:lstStyle/>
          <a:p>
            <a:fld id="{34C4884D-261A-4717-A939-554CF6BF99FA}" type="slidenum">
              <a:rPr lang="en-US"/>
              <a:pPr/>
              <a:t>8</a:t>
            </a:fld>
            <a:endParaRPr lang="en-US"/>
          </a:p>
        </p:txBody>
      </p:sp>
      <p:sp>
        <p:nvSpPr>
          <p:cNvPr id="782338" name="Rectangle 2"/>
          <p:cNvSpPr>
            <a:spLocks noGrp="1" noRot="1" noChangeAspect="1" noChangeArrowheads="1" noTextEdit="1"/>
          </p:cNvSpPr>
          <p:nvPr>
            <p:ph type="sldImg"/>
          </p:nvPr>
        </p:nvSpPr>
        <p:spPr>
          <a:ln/>
        </p:spPr>
      </p:sp>
      <p:sp>
        <p:nvSpPr>
          <p:cNvPr id="782339" name="Rectangle 3"/>
          <p:cNvSpPr>
            <a:spLocks noGrp="1" noChangeArrowheads="1"/>
          </p:cNvSpPr>
          <p:nvPr>
            <p:ph type="body" idx="1"/>
          </p:nvPr>
        </p:nvSpPr>
        <p:spPr/>
        <p:txBody>
          <a:bodyPr/>
          <a:lstStyle/>
          <a:p>
            <a:pPr>
              <a:buFont typeface="Arial" pitchFamily="34" charset="0"/>
              <a:buChar char="•"/>
            </a:pPr>
            <a:r>
              <a:rPr lang="en-US" dirty="0" smtClean="0"/>
              <a:t> Overall,</a:t>
            </a:r>
            <a:r>
              <a:rPr lang="en-US" baseline="0" dirty="0" smtClean="0"/>
              <a:t> we are grateful to receive an increase in appropriations.  </a:t>
            </a:r>
          </a:p>
          <a:p>
            <a:pPr>
              <a:buFont typeface="Arial" pitchFamily="34" charset="0"/>
              <a:buChar char="•"/>
            </a:pPr>
            <a:r>
              <a:rPr lang="en-US" baseline="0" dirty="0" smtClean="0"/>
              <a:t> It is not what we had hoped for as requested in the President’s FY2011 budget proposal, but it is much better than the decreases other agencies are having to absorb; some operating divisions and agencies received cuts amounting to several million dollars.  </a:t>
            </a:r>
          </a:p>
          <a:p>
            <a:pPr>
              <a:buFont typeface="Arial" pitchFamily="34" charset="0"/>
              <a:buChar char="•"/>
            </a:pPr>
            <a:r>
              <a:rPr lang="en-US" baseline="0" dirty="0" smtClean="0"/>
              <a:t> We continue to have strong support for our efforts to change and improve the  IHS and that is reflected in the support for our budget by the administration and Congress.  </a:t>
            </a:r>
          </a:p>
          <a:p>
            <a:pPr>
              <a:buFont typeface="Arial" pitchFamily="34" charset="0"/>
              <a:buChar char="•"/>
            </a:pPr>
            <a:endParaRPr lang="en-US" baseline="0" dirty="0" smtClean="0"/>
          </a:p>
          <a:p>
            <a:pPr>
              <a:buFont typeface="Arial" pitchFamily="34" charset="0"/>
              <a:buChar char="•"/>
            </a:pPr>
            <a:r>
              <a:rPr lang="en-US" baseline="0" dirty="0" smtClean="0"/>
              <a:t> We have received approval of our apportionment and funding for the rest of the year is currently being distributed.  If you have any questions, please contact your Area Director or Headquarters Office of Finance and Accounting on (301) 443-1270.  </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139AB327-0E79-47E2-B5E9-656E3BC9A5CB}"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257403AB-48DB-4C2B-8CB3-E38948D9DDFD}"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295275"/>
            <a:ext cx="1846263" cy="5434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3450" y="295275"/>
            <a:ext cx="5391150" cy="5434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78780BFF-48A5-42F2-A41B-6BCB9F3C7505}"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7AC2BC14-40EB-40B6-8443-27F8A9A771D4}"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C841E25C-15AE-4580-8AD8-76C8C1710FDB}"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33450" y="1538288"/>
            <a:ext cx="3617913"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538288"/>
            <a:ext cx="36195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606EC7F7-46C9-4C29-AAB9-B9B09D0B7A7B}"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C61089A8-8042-4C3E-ACE2-D2C741EF18CC}" type="slidenum">
              <a:rPr lang="en-US"/>
              <a:pPr>
                <a:defRPr/>
              </a:pPr>
              <a:t>‹#›</a:t>
            </a:fld>
            <a:endParaRPr lang="en-US"/>
          </a:p>
        </p:txBody>
      </p:sp>
      <p:sp>
        <p:nvSpPr>
          <p:cNvPr id="9" name="Footer Placeholder 8"/>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E2A67E41-6CC8-4C3A-B72F-790271F62872}" type="slidenum">
              <a:rPr lang="en-US"/>
              <a:pPr>
                <a:defRPr/>
              </a:pPr>
              <a:t>‹#›</a:t>
            </a:fld>
            <a:endParaRPr lang="en-US"/>
          </a:p>
        </p:txBody>
      </p:sp>
      <p:sp>
        <p:nvSpPr>
          <p:cNvPr id="5" name="Footer Placeholder 4"/>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8119AC28-D5BF-4395-8C08-C5A2CD164487}" type="slidenum">
              <a:rPr lang="en-US"/>
              <a:pPr>
                <a:defRPr/>
              </a:pPr>
              <a:t>‹#›</a:t>
            </a:fld>
            <a:endParaRPr lang="en-US"/>
          </a:p>
        </p:txBody>
      </p:sp>
      <p:sp>
        <p:nvSpPr>
          <p:cNvPr id="4" name="Footer Placeholder 3"/>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EC3F4E6-283B-4FC2-8191-41B63140BB1E}"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6AF4F289-7C46-485C-9A41-9D51CDA85F88}"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50913" y="295275"/>
            <a:ext cx="7331075" cy="935038"/>
          </a:xfrm>
          <a:prstGeom prst="rect">
            <a:avLst/>
          </a:prstGeom>
          <a:noFill/>
          <a:ln w="9525">
            <a:noFill/>
            <a:miter lim="800000"/>
            <a:headEnd/>
            <a:tailEnd/>
          </a:ln>
        </p:spPr>
        <p:txBody>
          <a:bodyPr vert="horz" wrap="square" lIns="92051" tIns="46026" rIns="92051" bIns="46026"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33450" y="1538288"/>
            <a:ext cx="7389813" cy="4191000"/>
          </a:xfrm>
          <a:prstGeom prst="rect">
            <a:avLst/>
          </a:prstGeom>
          <a:noFill/>
          <a:ln w="9525">
            <a:noFill/>
            <a:miter lim="800000"/>
            <a:headEnd/>
            <a:tailEnd/>
          </a:ln>
        </p:spPr>
        <p:txBody>
          <a:bodyPr vert="horz" wrap="square" lIns="92051" tIns="46026" rIns="92051" bIns="4602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63"/>
          <p:cNvGrpSpPr>
            <a:grpSpLocks/>
          </p:cNvGrpSpPr>
          <p:nvPr userDrawn="1"/>
        </p:nvGrpSpPr>
        <p:grpSpPr bwMode="auto">
          <a:xfrm>
            <a:off x="746125" y="112713"/>
            <a:ext cx="55563" cy="192087"/>
            <a:chOff x="465" y="71"/>
            <a:chExt cx="35" cy="121"/>
          </a:xfrm>
        </p:grpSpPr>
        <p:sp>
          <p:nvSpPr>
            <p:cNvPr id="2" name="Line 8"/>
            <p:cNvSpPr>
              <a:spLocks noChangeShapeType="1"/>
            </p:cNvSpPr>
            <p:nvPr/>
          </p:nvSpPr>
          <p:spPr bwMode="auto">
            <a:xfrm flipV="1">
              <a:off x="500" y="104"/>
              <a:ext cx="0" cy="88"/>
            </a:xfrm>
            <a:prstGeom prst="line">
              <a:avLst/>
            </a:prstGeom>
            <a:noFill/>
            <a:ln w="25400">
              <a:solidFill>
                <a:srgbClr val="FF8455"/>
              </a:solidFill>
              <a:round/>
              <a:headEnd type="none" w="sm" len="sm"/>
              <a:tailEnd type="none" w="sm" len="sm"/>
            </a:ln>
            <a:effectLst/>
          </p:spPr>
          <p:txBody>
            <a:bodyPr/>
            <a:lstStyle/>
            <a:p>
              <a:pPr>
                <a:defRPr/>
              </a:pPr>
              <a:endParaRPr lang="en-US"/>
            </a:p>
          </p:txBody>
        </p:sp>
        <p:sp>
          <p:nvSpPr>
            <p:cNvPr id="3" name="Line 9"/>
            <p:cNvSpPr>
              <a:spLocks noChangeShapeType="1"/>
            </p:cNvSpPr>
            <p:nvPr/>
          </p:nvSpPr>
          <p:spPr bwMode="auto">
            <a:xfrm>
              <a:off x="483" y="71"/>
              <a:ext cx="0" cy="119"/>
            </a:xfrm>
            <a:prstGeom prst="line">
              <a:avLst/>
            </a:prstGeom>
            <a:noFill/>
            <a:ln w="12700">
              <a:solidFill>
                <a:srgbClr val="FF8455"/>
              </a:solidFill>
              <a:round/>
              <a:headEnd type="none" w="sm" len="sm"/>
              <a:tailEnd type="none" w="sm" len="sm"/>
            </a:ln>
            <a:effectLst/>
          </p:spPr>
          <p:txBody>
            <a:bodyPr/>
            <a:lstStyle/>
            <a:p>
              <a:pPr>
                <a:defRPr/>
              </a:pPr>
              <a:endParaRPr lang="en-US"/>
            </a:p>
          </p:txBody>
        </p:sp>
        <p:sp>
          <p:nvSpPr>
            <p:cNvPr id="4" name="Line 10"/>
            <p:cNvSpPr>
              <a:spLocks noChangeShapeType="1"/>
            </p:cNvSpPr>
            <p:nvPr/>
          </p:nvSpPr>
          <p:spPr bwMode="auto">
            <a:xfrm flipV="1">
              <a:off x="465" y="104"/>
              <a:ext cx="0" cy="88"/>
            </a:xfrm>
            <a:prstGeom prst="line">
              <a:avLst/>
            </a:prstGeom>
            <a:noFill/>
            <a:ln w="25400">
              <a:solidFill>
                <a:srgbClr val="FF8455"/>
              </a:solidFill>
              <a:round/>
              <a:headEnd type="none" w="sm" len="sm"/>
              <a:tailEnd type="none" w="sm" len="sm"/>
            </a:ln>
            <a:effectLst/>
          </p:spPr>
          <p:txBody>
            <a:bodyPr/>
            <a:lstStyle/>
            <a:p>
              <a:pPr>
                <a:defRPr/>
              </a:pPr>
              <a:endParaRPr lang="en-US"/>
            </a:p>
          </p:txBody>
        </p:sp>
      </p:grpSp>
      <p:grpSp>
        <p:nvGrpSpPr>
          <p:cNvPr id="1029" name="Group 64"/>
          <p:cNvGrpSpPr>
            <a:grpSpLocks/>
          </p:cNvGrpSpPr>
          <p:nvPr userDrawn="1"/>
        </p:nvGrpSpPr>
        <p:grpSpPr bwMode="auto">
          <a:xfrm>
            <a:off x="739775" y="1147763"/>
            <a:ext cx="57150" cy="177800"/>
            <a:chOff x="466" y="723"/>
            <a:chExt cx="36" cy="112"/>
          </a:xfrm>
        </p:grpSpPr>
        <p:sp>
          <p:nvSpPr>
            <p:cNvPr id="5" name="Line 12"/>
            <p:cNvSpPr>
              <a:spLocks noChangeShapeType="1"/>
            </p:cNvSpPr>
            <p:nvPr/>
          </p:nvSpPr>
          <p:spPr bwMode="auto">
            <a:xfrm>
              <a:off x="502" y="723"/>
              <a:ext cx="0" cy="85"/>
            </a:xfrm>
            <a:prstGeom prst="line">
              <a:avLst/>
            </a:prstGeom>
            <a:noFill/>
            <a:ln w="25400">
              <a:solidFill>
                <a:srgbClr val="FF8455"/>
              </a:solidFill>
              <a:round/>
              <a:headEnd type="none" w="sm" len="sm"/>
              <a:tailEnd type="none" w="sm" len="sm"/>
            </a:ln>
            <a:effectLst/>
          </p:spPr>
          <p:txBody>
            <a:bodyPr/>
            <a:lstStyle/>
            <a:p>
              <a:pPr>
                <a:defRPr/>
              </a:pPr>
              <a:endParaRPr lang="en-US"/>
            </a:p>
          </p:txBody>
        </p:sp>
        <p:sp>
          <p:nvSpPr>
            <p:cNvPr id="6" name="Line 13"/>
            <p:cNvSpPr>
              <a:spLocks noChangeShapeType="1"/>
            </p:cNvSpPr>
            <p:nvPr/>
          </p:nvSpPr>
          <p:spPr bwMode="auto">
            <a:xfrm flipV="1">
              <a:off x="484" y="723"/>
              <a:ext cx="0" cy="112"/>
            </a:xfrm>
            <a:prstGeom prst="line">
              <a:avLst/>
            </a:prstGeom>
            <a:noFill/>
            <a:ln w="12700">
              <a:solidFill>
                <a:srgbClr val="FF8455"/>
              </a:solidFill>
              <a:round/>
              <a:headEnd type="none" w="sm" len="sm"/>
              <a:tailEnd type="none" w="sm" len="sm"/>
            </a:ln>
            <a:effectLst/>
          </p:spPr>
          <p:txBody>
            <a:bodyPr/>
            <a:lstStyle/>
            <a:p>
              <a:pPr>
                <a:defRPr/>
              </a:pPr>
              <a:endParaRPr lang="en-US"/>
            </a:p>
          </p:txBody>
        </p:sp>
        <p:sp>
          <p:nvSpPr>
            <p:cNvPr id="1038" name="Line 14"/>
            <p:cNvSpPr>
              <a:spLocks noChangeShapeType="1"/>
            </p:cNvSpPr>
            <p:nvPr/>
          </p:nvSpPr>
          <p:spPr bwMode="auto">
            <a:xfrm>
              <a:off x="466" y="723"/>
              <a:ext cx="0" cy="85"/>
            </a:xfrm>
            <a:prstGeom prst="line">
              <a:avLst/>
            </a:prstGeom>
            <a:noFill/>
            <a:ln w="25400">
              <a:solidFill>
                <a:srgbClr val="FF8455"/>
              </a:solidFill>
              <a:round/>
              <a:headEnd type="none" w="sm" len="sm"/>
              <a:tailEnd type="none" w="sm" len="sm"/>
            </a:ln>
            <a:effectLst/>
          </p:spPr>
          <p:txBody>
            <a:bodyPr/>
            <a:lstStyle/>
            <a:p>
              <a:pPr>
                <a:defRPr/>
              </a:pPr>
              <a:endParaRPr lang="en-US"/>
            </a:p>
          </p:txBody>
        </p:sp>
      </p:grpSp>
      <p:grpSp>
        <p:nvGrpSpPr>
          <p:cNvPr id="1030" name="Group 19"/>
          <p:cNvGrpSpPr>
            <a:grpSpLocks/>
          </p:cNvGrpSpPr>
          <p:nvPr/>
        </p:nvGrpSpPr>
        <p:grpSpPr bwMode="auto">
          <a:xfrm>
            <a:off x="774700" y="727075"/>
            <a:ext cx="407988" cy="392113"/>
            <a:chOff x="374" y="419"/>
            <a:chExt cx="241" cy="235"/>
          </a:xfrm>
        </p:grpSpPr>
        <p:sp>
          <p:nvSpPr>
            <p:cNvPr id="1040" name="Arc 16"/>
            <p:cNvSpPr>
              <a:spLocks/>
            </p:cNvSpPr>
            <p:nvPr/>
          </p:nvSpPr>
          <p:spPr bwMode="auto">
            <a:xfrm>
              <a:off x="374" y="419"/>
              <a:ext cx="239" cy="235"/>
            </a:xfrm>
            <a:custGeom>
              <a:avLst/>
              <a:gdLst>
                <a:gd name="G0" fmla="+- 0 0 0"/>
                <a:gd name="G1" fmla="+- 92 0 0"/>
                <a:gd name="G2" fmla="+- 21600 0 0"/>
                <a:gd name="T0" fmla="*/ 21600 w 21600"/>
                <a:gd name="T1" fmla="*/ 0 h 21692"/>
                <a:gd name="T2" fmla="*/ 0 w 21600"/>
                <a:gd name="T3" fmla="*/ 21692 h 21692"/>
                <a:gd name="T4" fmla="*/ 0 w 21600"/>
                <a:gd name="T5" fmla="*/ 92 h 21692"/>
              </a:gdLst>
              <a:ahLst/>
              <a:cxnLst>
                <a:cxn ang="0">
                  <a:pos x="T0" y="T1"/>
                </a:cxn>
                <a:cxn ang="0">
                  <a:pos x="T2" y="T3"/>
                </a:cxn>
                <a:cxn ang="0">
                  <a:pos x="T4" y="T5"/>
                </a:cxn>
              </a:cxnLst>
              <a:rect l="0" t="0" r="r" b="b"/>
              <a:pathLst>
                <a:path w="21600" h="21692" fill="none" extrusionOk="0">
                  <a:moveTo>
                    <a:pt x="21599" y="0"/>
                  </a:moveTo>
                  <a:cubicBezTo>
                    <a:pt x="21599" y="30"/>
                    <a:pt x="21600" y="61"/>
                    <a:pt x="21600" y="92"/>
                  </a:cubicBezTo>
                  <a:cubicBezTo>
                    <a:pt x="21600" y="12021"/>
                    <a:pt x="11929" y="21691"/>
                    <a:pt x="0" y="21692"/>
                  </a:cubicBezTo>
                </a:path>
                <a:path w="21600" h="21692" stroke="0" extrusionOk="0">
                  <a:moveTo>
                    <a:pt x="21599" y="0"/>
                  </a:moveTo>
                  <a:cubicBezTo>
                    <a:pt x="21599" y="30"/>
                    <a:pt x="21600" y="61"/>
                    <a:pt x="21600" y="92"/>
                  </a:cubicBezTo>
                  <a:cubicBezTo>
                    <a:pt x="21600" y="12021"/>
                    <a:pt x="11929" y="21691"/>
                    <a:pt x="0" y="21692"/>
                  </a:cubicBezTo>
                  <a:lnTo>
                    <a:pt x="0" y="92"/>
                  </a:lnTo>
                  <a:close/>
                </a:path>
              </a:pathLst>
            </a:custGeom>
            <a:solidFill>
              <a:srgbClr val="FFBB00"/>
            </a:solidFill>
            <a:ln w="9525" cap="rnd">
              <a:noFill/>
              <a:round/>
              <a:headEnd/>
              <a:tailEnd/>
            </a:ln>
            <a:effectLst/>
          </p:spPr>
          <p:txBody>
            <a:bodyPr/>
            <a:lstStyle/>
            <a:p>
              <a:pPr>
                <a:defRPr/>
              </a:pPr>
              <a:endParaRPr lang="en-US"/>
            </a:p>
          </p:txBody>
        </p:sp>
        <p:sp>
          <p:nvSpPr>
            <p:cNvPr id="1041" name="Arc 17"/>
            <p:cNvSpPr>
              <a:spLocks/>
            </p:cNvSpPr>
            <p:nvPr/>
          </p:nvSpPr>
          <p:spPr bwMode="auto">
            <a:xfrm>
              <a:off x="374" y="419"/>
              <a:ext cx="239" cy="235"/>
            </a:xfrm>
            <a:custGeom>
              <a:avLst/>
              <a:gdLst>
                <a:gd name="G0" fmla="+- 0 0 0"/>
                <a:gd name="G1" fmla="+- 92 0 0"/>
                <a:gd name="G2" fmla="+- 21600 0 0"/>
                <a:gd name="T0" fmla="*/ 21600 w 21600"/>
                <a:gd name="T1" fmla="*/ 0 h 21692"/>
                <a:gd name="T2" fmla="*/ 0 w 21600"/>
                <a:gd name="T3" fmla="*/ 21692 h 21692"/>
                <a:gd name="T4" fmla="*/ 0 w 21600"/>
                <a:gd name="T5" fmla="*/ 92 h 21692"/>
              </a:gdLst>
              <a:ahLst/>
              <a:cxnLst>
                <a:cxn ang="0">
                  <a:pos x="T0" y="T1"/>
                </a:cxn>
                <a:cxn ang="0">
                  <a:pos x="T2" y="T3"/>
                </a:cxn>
                <a:cxn ang="0">
                  <a:pos x="T4" y="T5"/>
                </a:cxn>
              </a:cxnLst>
              <a:rect l="0" t="0" r="r" b="b"/>
              <a:pathLst>
                <a:path w="21600" h="21692" fill="none" extrusionOk="0">
                  <a:moveTo>
                    <a:pt x="21599" y="0"/>
                  </a:moveTo>
                  <a:cubicBezTo>
                    <a:pt x="21599" y="30"/>
                    <a:pt x="21600" y="61"/>
                    <a:pt x="21600" y="92"/>
                  </a:cubicBezTo>
                  <a:cubicBezTo>
                    <a:pt x="21600" y="12021"/>
                    <a:pt x="11929" y="21691"/>
                    <a:pt x="0" y="21692"/>
                  </a:cubicBezTo>
                </a:path>
                <a:path w="21600" h="21692" stroke="0" extrusionOk="0">
                  <a:moveTo>
                    <a:pt x="21599" y="0"/>
                  </a:moveTo>
                  <a:cubicBezTo>
                    <a:pt x="21599" y="30"/>
                    <a:pt x="21600" y="61"/>
                    <a:pt x="21600" y="92"/>
                  </a:cubicBezTo>
                  <a:cubicBezTo>
                    <a:pt x="21600" y="12021"/>
                    <a:pt x="11929" y="21691"/>
                    <a:pt x="0" y="21692"/>
                  </a:cubicBezTo>
                  <a:lnTo>
                    <a:pt x="0" y="92"/>
                  </a:lnTo>
                  <a:close/>
                </a:path>
              </a:pathLst>
            </a:custGeom>
            <a:noFill/>
            <a:ln w="9525" cap="rnd">
              <a:noFill/>
              <a:round/>
              <a:headEnd type="none" w="sm" len="sm"/>
              <a:tailEnd type="none" w="sm" len="sm"/>
            </a:ln>
            <a:effectLst/>
          </p:spPr>
          <p:txBody>
            <a:bodyPr/>
            <a:lstStyle/>
            <a:p>
              <a:pPr>
                <a:defRPr/>
              </a:pPr>
              <a:endParaRPr lang="en-US"/>
            </a:p>
          </p:txBody>
        </p:sp>
        <p:sp>
          <p:nvSpPr>
            <p:cNvPr id="1042" name="Freeform 18"/>
            <p:cNvSpPr>
              <a:spLocks/>
            </p:cNvSpPr>
            <p:nvPr/>
          </p:nvSpPr>
          <p:spPr bwMode="auto">
            <a:xfrm>
              <a:off x="383" y="421"/>
              <a:ext cx="232" cy="230"/>
            </a:xfrm>
            <a:custGeom>
              <a:avLst/>
              <a:gdLst/>
              <a:ahLst/>
              <a:cxnLst>
                <a:cxn ang="0">
                  <a:pos x="231" y="0"/>
                </a:cxn>
                <a:cxn ang="0">
                  <a:pos x="0" y="0"/>
                </a:cxn>
                <a:cxn ang="0">
                  <a:pos x="0" y="229"/>
                </a:cxn>
              </a:cxnLst>
              <a:rect l="0" t="0" r="r" b="b"/>
              <a:pathLst>
                <a:path w="232" h="230">
                  <a:moveTo>
                    <a:pt x="231" y="0"/>
                  </a:moveTo>
                  <a:lnTo>
                    <a:pt x="0" y="0"/>
                  </a:lnTo>
                  <a:lnTo>
                    <a:pt x="0" y="229"/>
                  </a:lnTo>
                </a:path>
              </a:pathLst>
            </a:custGeom>
            <a:noFill/>
            <a:ln w="9525" cap="rnd">
              <a:noFill/>
              <a:round/>
              <a:headEnd type="none" w="sm" len="sm"/>
              <a:tailEnd type="none" w="sm" len="sm"/>
            </a:ln>
            <a:effectLst/>
          </p:spPr>
          <p:txBody>
            <a:bodyPr/>
            <a:lstStyle/>
            <a:p>
              <a:pPr>
                <a:defRPr/>
              </a:pPr>
              <a:endParaRPr lang="en-US"/>
            </a:p>
          </p:txBody>
        </p:sp>
      </p:grpSp>
      <p:grpSp>
        <p:nvGrpSpPr>
          <p:cNvPr id="1031" name="Group 23"/>
          <p:cNvGrpSpPr>
            <a:grpSpLocks/>
          </p:cNvGrpSpPr>
          <p:nvPr/>
        </p:nvGrpSpPr>
        <p:grpSpPr bwMode="auto">
          <a:xfrm>
            <a:off x="774700" y="334963"/>
            <a:ext cx="407988" cy="392112"/>
            <a:chOff x="374" y="183"/>
            <a:chExt cx="241" cy="236"/>
          </a:xfrm>
        </p:grpSpPr>
        <p:sp>
          <p:nvSpPr>
            <p:cNvPr id="7" name="Arc 20"/>
            <p:cNvSpPr>
              <a:spLocks/>
            </p:cNvSpPr>
            <p:nvPr/>
          </p:nvSpPr>
          <p:spPr bwMode="auto">
            <a:xfrm>
              <a:off x="374" y="184"/>
              <a:ext cx="239" cy="235"/>
            </a:xfrm>
            <a:custGeom>
              <a:avLst/>
              <a:gdLst>
                <a:gd name="G0" fmla="+- 0 0 0"/>
                <a:gd name="G1" fmla="+- 21600 0 0"/>
                <a:gd name="G2" fmla="+- 21600 0 0"/>
                <a:gd name="T0" fmla="*/ 0 w 21600"/>
                <a:gd name="T1" fmla="*/ 0 h 21600"/>
                <a:gd name="T2" fmla="*/ 21600 w 21600"/>
                <a:gd name="T3" fmla="*/ 21508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3" y="0"/>
                    <a:pt x="21549" y="9614"/>
                    <a:pt x="21599" y="21508"/>
                  </a:cubicBezTo>
                </a:path>
                <a:path w="21600" h="21600" stroke="0" extrusionOk="0">
                  <a:moveTo>
                    <a:pt x="-1" y="0"/>
                  </a:moveTo>
                  <a:cubicBezTo>
                    <a:pt x="11893" y="0"/>
                    <a:pt x="21549" y="9614"/>
                    <a:pt x="21599" y="21508"/>
                  </a:cubicBezTo>
                  <a:lnTo>
                    <a:pt x="0" y="21600"/>
                  </a:lnTo>
                  <a:close/>
                </a:path>
              </a:pathLst>
            </a:custGeom>
            <a:solidFill>
              <a:srgbClr val="FFFFFF"/>
            </a:solidFill>
            <a:ln w="9525" cap="rnd">
              <a:noFill/>
              <a:round/>
              <a:headEnd/>
              <a:tailEnd/>
            </a:ln>
            <a:effectLst/>
          </p:spPr>
          <p:txBody>
            <a:bodyPr/>
            <a:lstStyle/>
            <a:p>
              <a:pPr>
                <a:defRPr/>
              </a:pPr>
              <a:endParaRPr lang="en-US"/>
            </a:p>
          </p:txBody>
        </p:sp>
        <p:sp>
          <p:nvSpPr>
            <p:cNvPr id="1045" name="Arc 21"/>
            <p:cNvSpPr>
              <a:spLocks/>
            </p:cNvSpPr>
            <p:nvPr/>
          </p:nvSpPr>
          <p:spPr bwMode="auto">
            <a:xfrm>
              <a:off x="374" y="184"/>
              <a:ext cx="239" cy="235"/>
            </a:xfrm>
            <a:custGeom>
              <a:avLst/>
              <a:gdLst>
                <a:gd name="G0" fmla="+- 0 0 0"/>
                <a:gd name="G1" fmla="+- 21600 0 0"/>
                <a:gd name="G2" fmla="+- 21600 0 0"/>
                <a:gd name="T0" fmla="*/ 0 w 21600"/>
                <a:gd name="T1" fmla="*/ 0 h 21600"/>
                <a:gd name="T2" fmla="*/ 21600 w 21600"/>
                <a:gd name="T3" fmla="*/ 21508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3" y="0"/>
                    <a:pt x="21549" y="9614"/>
                    <a:pt x="21599" y="21508"/>
                  </a:cubicBezTo>
                </a:path>
                <a:path w="21600" h="21600" stroke="0" extrusionOk="0">
                  <a:moveTo>
                    <a:pt x="-1" y="0"/>
                  </a:moveTo>
                  <a:cubicBezTo>
                    <a:pt x="11893" y="0"/>
                    <a:pt x="21549" y="9614"/>
                    <a:pt x="21599" y="21508"/>
                  </a:cubicBezTo>
                  <a:lnTo>
                    <a:pt x="0" y="21600"/>
                  </a:lnTo>
                  <a:close/>
                </a:path>
              </a:pathLst>
            </a:custGeom>
            <a:noFill/>
            <a:ln w="9525" cap="rnd">
              <a:noFill/>
              <a:round/>
              <a:headEnd type="none" w="sm" len="sm"/>
              <a:tailEnd type="none" w="sm" len="sm"/>
            </a:ln>
            <a:effectLst/>
          </p:spPr>
          <p:txBody>
            <a:bodyPr/>
            <a:lstStyle/>
            <a:p>
              <a:pPr>
                <a:defRPr/>
              </a:pPr>
              <a:endParaRPr lang="en-US"/>
            </a:p>
          </p:txBody>
        </p:sp>
        <p:sp>
          <p:nvSpPr>
            <p:cNvPr id="8" name="Freeform 22"/>
            <p:cNvSpPr>
              <a:spLocks/>
            </p:cNvSpPr>
            <p:nvPr/>
          </p:nvSpPr>
          <p:spPr bwMode="auto">
            <a:xfrm>
              <a:off x="383" y="183"/>
              <a:ext cx="232" cy="231"/>
            </a:xfrm>
            <a:custGeom>
              <a:avLst/>
              <a:gdLst/>
              <a:ahLst/>
              <a:cxnLst>
                <a:cxn ang="0">
                  <a:pos x="0" y="0"/>
                </a:cxn>
                <a:cxn ang="0">
                  <a:pos x="0" y="230"/>
                </a:cxn>
                <a:cxn ang="0">
                  <a:pos x="231" y="230"/>
                </a:cxn>
              </a:cxnLst>
              <a:rect l="0" t="0" r="r" b="b"/>
              <a:pathLst>
                <a:path w="232" h="231">
                  <a:moveTo>
                    <a:pt x="0" y="0"/>
                  </a:moveTo>
                  <a:lnTo>
                    <a:pt x="0" y="230"/>
                  </a:lnTo>
                  <a:lnTo>
                    <a:pt x="231" y="230"/>
                  </a:lnTo>
                </a:path>
              </a:pathLst>
            </a:custGeom>
            <a:noFill/>
            <a:ln w="9525" cap="rnd">
              <a:noFill/>
              <a:round/>
              <a:headEnd type="none" w="sm" len="sm"/>
              <a:tailEnd type="none" w="sm" len="sm"/>
            </a:ln>
            <a:effectLst/>
          </p:spPr>
          <p:txBody>
            <a:bodyPr/>
            <a:lstStyle/>
            <a:p>
              <a:pPr>
                <a:defRPr/>
              </a:pPr>
              <a:endParaRPr lang="en-US"/>
            </a:p>
          </p:txBody>
        </p:sp>
      </p:grpSp>
      <p:grpSp>
        <p:nvGrpSpPr>
          <p:cNvPr id="1032" name="Group 27"/>
          <p:cNvGrpSpPr>
            <a:grpSpLocks/>
          </p:cNvGrpSpPr>
          <p:nvPr/>
        </p:nvGrpSpPr>
        <p:grpSpPr bwMode="auto">
          <a:xfrm>
            <a:off x="374650" y="727075"/>
            <a:ext cx="404813" cy="392113"/>
            <a:chOff x="138" y="419"/>
            <a:chExt cx="239" cy="235"/>
          </a:xfrm>
        </p:grpSpPr>
        <p:sp>
          <p:nvSpPr>
            <p:cNvPr id="1048" name="Arc 24"/>
            <p:cNvSpPr>
              <a:spLocks/>
            </p:cNvSpPr>
            <p:nvPr/>
          </p:nvSpPr>
          <p:spPr bwMode="auto">
            <a:xfrm>
              <a:off x="138" y="419"/>
              <a:ext cx="239" cy="235"/>
            </a:xfrm>
            <a:custGeom>
              <a:avLst/>
              <a:gdLst>
                <a:gd name="G0" fmla="+- 21600 0 0"/>
                <a:gd name="G1" fmla="+- 92 0 0"/>
                <a:gd name="G2" fmla="+- 21600 0 0"/>
                <a:gd name="T0" fmla="*/ 21600 w 21600"/>
                <a:gd name="T1" fmla="*/ 21692 h 21692"/>
                <a:gd name="T2" fmla="*/ 0 w 21600"/>
                <a:gd name="T3" fmla="*/ 0 h 21692"/>
                <a:gd name="T4" fmla="*/ 21600 w 21600"/>
                <a:gd name="T5" fmla="*/ 92 h 21692"/>
              </a:gdLst>
              <a:ahLst/>
              <a:cxnLst>
                <a:cxn ang="0">
                  <a:pos x="T0" y="T1"/>
                </a:cxn>
                <a:cxn ang="0">
                  <a:pos x="T2" y="T3"/>
                </a:cxn>
                <a:cxn ang="0">
                  <a:pos x="T4" y="T5"/>
                </a:cxn>
              </a:cxnLst>
              <a:rect l="0" t="0" r="r" b="b"/>
              <a:pathLst>
                <a:path w="21600" h="21692" fill="none" extrusionOk="0">
                  <a:moveTo>
                    <a:pt x="21600" y="21692"/>
                  </a:moveTo>
                  <a:cubicBezTo>
                    <a:pt x="9670" y="21692"/>
                    <a:pt x="0" y="12021"/>
                    <a:pt x="0" y="92"/>
                  </a:cubicBezTo>
                  <a:cubicBezTo>
                    <a:pt x="-1" y="61"/>
                    <a:pt x="0" y="30"/>
                    <a:pt x="0" y="0"/>
                  </a:cubicBezTo>
                </a:path>
                <a:path w="21600" h="21692" stroke="0" extrusionOk="0">
                  <a:moveTo>
                    <a:pt x="21600" y="21692"/>
                  </a:moveTo>
                  <a:cubicBezTo>
                    <a:pt x="9670" y="21692"/>
                    <a:pt x="0" y="12021"/>
                    <a:pt x="0" y="92"/>
                  </a:cubicBezTo>
                  <a:cubicBezTo>
                    <a:pt x="-1" y="61"/>
                    <a:pt x="0" y="30"/>
                    <a:pt x="0" y="0"/>
                  </a:cubicBezTo>
                  <a:lnTo>
                    <a:pt x="21600" y="92"/>
                  </a:lnTo>
                  <a:close/>
                </a:path>
              </a:pathLst>
            </a:custGeom>
            <a:solidFill>
              <a:srgbClr val="FF000C"/>
            </a:solidFill>
            <a:ln w="9525" cap="rnd">
              <a:noFill/>
              <a:round/>
              <a:headEnd/>
              <a:tailEnd/>
            </a:ln>
            <a:effectLst/>
          </p:spPr>
          <p:txBody>
            <a:bodyPr/>
            <a:lstStyle/>
            <a:p>
              <a:pPr>
                <a:defRPr/>
              </a:pPr>
              <a:endParaRPr lang="en-US"/>
            </a:p>
          </p:txBody>
        </p:sp>
        <p:sp>
          <p:nvSpPr>
            <p:cNvPr id="1049" name="Arc 25"/>
            <p:cNvSpPr>
              <a:spLocks/>
            </p:cNvSpPr>
            <p:nvPr/>
          </p:nvSpPr>
          <p:spPr bwMode="auto">
            <a:xfrm>
              <a:off x="138" y="419"/>
              <a:ext cx="239" cy="235"/>
            </a:xfrm>
            <a:custGeom>
              <a:avLst/>
              <a:gdLst>
                <a:gd name="G0" fmla="+- 21600 0 0"/>
                <a:gd name="G1" fmla="+- 92 0 0"/>
                <a:gd name="G2" fmla="+- 21600 0 0"/>
                <a:gd name="T0" fmla="*/ 21600 w 21600"/>
                <a:gd name="T1" fmla="*/ 21692 h 21692"/>
                <a:gd name="T2" fmla="*/ 0 w 21600"/>
                <a:gd name="T3" fmla="*/ 0 h 21692"/>
                <a:gd name="T4" fmla="*/ 21600 w 21600"/>
                <a:gd name="T5" fmla="*/ 92 h 21692"/>
              </a:gdLst>
              <a:ahLst/>
              <a:cxnLst>
                <a:cxn ang="0">
                  <a:pos x="T0" y="T1"/>
                </a:cxn>
                <a:cxn ang="0">
                  <a:pos x="T2" y="T3"/>
                </a:cxn>
                <a:cxn ang="0">
                  <a:pos x="T4" y="T5"/>
                </a:cxn>
              </a:cxnLst>
              <a:rect l="0" t="0" r="r" b="b"/>
              <a:pathLst>
                <a:path w="21600" h="21692" fill="none" extrusionOk="0">
                  <a:moveTo>
                    <a:pt x="21600" y="21692"/>
                  </a:moveTo>
                  <a:cubicBezTo>
                    <a:pt x="9670" y="21692"/>
                    <a:pt x="0" y="12021"/>
                    <a:pt x="0" y="92"/>
                  </a:cubicBezTo>
                  <a:cubicBezTo>
                    <a:pt x="-1" y="61"/>
                    <a:pt x="0" y="30"/>
                    <a:pt x="0" y="0"/>
                  </a:cubicBezTo>
                </a:path>
                <a:path w="21600" h="21692" stroke="0" extrusionOk="0">
                  <a:moveTo>
                    <a:pt x="21600" y="21692"/>
                  </a:moveTo>
                  <a:cubicBezTo>
                    <a:pt x="9670" y="21692"/>
                    <a:pt x="0" y="12021"/>
                    <a:pt x="0" y="92"/>
                  </a:cubicBezTo>
                  <a:cubicBezTo>
                    <a:pt x="-1" y="61"/>
                    <a:pt x="0" y="30"/>
                    <a:pt x="0" y="0"/>
                  </a:cubicBezTo>
                  <a:lnTo>
                    <a:pt x="21600" y="92"/>
                  </a:lnTo>
                  <a:close/>
                </a:path>
              </a:pathLst>
            </a:custGeom>
            <a:noFill/>
            <a:ln w="9525" cap="rnd">
              <a:noFill/>
              <a:round/>
              <a:headEnd type="none" w="sm" len="sm"/>
              <a:tailEnd type="none" w="sm" len="sm"/>
            </a:ln>
            <a:effectLst/>
          </p:spPr>
          <p:txBody>
            <a:bodyPr/>
            <a:lstStyle/>
            <a:p>
              <a:pPr>
                <a:defRPr/>
              </a:pPr>
              <a:endParaRPr lang="en-US"/>
            </a:p>
          </p:txBody>
        </p:sp>
        <p:sp>
          <p:nvSpPr>
            <p:cNvPr id="1050" name="Freeform 26"/>
            <p:cNvSpPr>
              <a:spLocks/>
            </p:cNvSpPr>
            <p:nvPr/>
          </p:nvSpPr>
          <p:spPr bwMode="auto">
            <a:xfrm>
              <a:off x="139" y="421"/>
              <a:ext cx="238" cy="230"/>
            </a:xfrm>
            <a:custGeom>
              <a:avLst/>
              <a:gdLst/>
              <a:ahLst/>
              <a:cxnLst>
                <a:cxn ang="0">
                  <a:pos x="237" y="229"/>
                </a:cxn>
                <a:cxn ang="0">
                  <a:pos x="237" y="0"/>
                </a:cxn>
                <a:cxn ang="0">
                  <a:pos x="0" y="0"/>
                </a:cxn>
              </a:cxnLst>
              <a:rect l="0" t="0" r="r" b="b"/>
              <a:pathLst>
                <a:path w="238" h="230">
                  <a:moveTo>
                    <a:pt x="237" y="229"/>
                  </a:moveTo>
                  <a:lnTo>
                    <a:pt x="237" y="0"/>
                  </a:lnTo>
                  <a:lnTo>
                    <a:pt x="0" y="0"/>
                  </a:lnTo>
                </a:path>
              </a:pathLst>
            </a:custGeom>
            <a:noFill/>
            <a:ln w="9525" cap="rnd">
              <a:noFill/>
              <a:round/>
              <a:headEnd type="none" w="sm" len="sm"/>
              <a:tailEnd type="none" w="sm" len="sm"/>
            </a:ln>
            <a:effectLst/>
          </p:spPr>
          <p:txBody>
            <a:bodyPr/>
            <a:lstStyle/>
            <a:p>
              <a:pPr>
                <a:defRPr/>
              </a:pPr>
              <a:endParaRPr lang="en-US"/>
            </a:p>
          </p:txBody>
        </p:sp>
      </p:grpSp>
      <p:grpSp>
        <p:nvGrpSpPr>
          <p:cNvPr id="1033" name="Group 31"/>
          <p:cNvGrpSpPr>
            <a:grpSpLocks/>
          </p:cNvGrpSpPr>
          <p:nvPr/>
        </p:nvGrpSpPr>
        <p:grpSpPr bwMode="auto">
          <a:xfrm>
            <a:off x="377825" y="330200"/>
            <a:ext cx="404813" cy="398463"/>
            <a:chOff x="138" y="182"/>
            <a:chExt cx="239" cy="235"/>
          </a:xfrm>
        </p:grpSpPr>
        <p:sp>
          <p:nvSpPr>
            <p:cNvPr id="1052" name="Arc 28"/>
            <p:cNvSpPr>
              <a:spLocks/>
            </p:cNvSpPr>
            <p:nvPr/>
          </p:nvSpPr>
          <p:spPr bwMode="auto">
            <a:xfrm>
              <a:off x="138" y="182"/>
              <a:ext cx="239" cy="235"/>
            </a:xfrm>
            <a:custGeom>
              <a:avLst/>
              <a:gdLst>
                <a:gd name="G0" fmla="+- 21600 0 0"/>
                <a:gd name="G1" fmla="+- 21600 0 0"/>
                <a:gd name="G2" fmla="+- 21600 0 0"/>
                <a:gd name="T0" fmla="*/ 0 w 21600"/>
                <a:gd name="T1" fmla="*/ 21508 h 21600"/>
                <a:gd name="T2" fmla="*/ 2151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8"/>
                  </a:moveTo>
                  <a:cubicBezTo>
                    <a:pt x="50" y="9649"/>
                    <a:pt x="9651" y="49"/>
                    <a:pt x="21510" y="0"/>
                  </a:cubicBezTo>
                </a:path>
                <a:path w="21600" h="21600" stroke="0" extrusionOk="0">
                  <a:moveTo>
                    <a:pt x="0" y="21508"/>
                  </a:moveTo>
                  <a:cubicBezTo>
                    <a:pt x="50" y="9649"/>
                    <a:pt x="9651" y="49"/>
                    <a:pt x="21510" y="0"/>
                  </a:cubicBezTo>
                  <a:lnTo>
                    <a:pt x="21600" y="21600"/>
                  </a:lnTo>
                  <a:close/>
                </a:path>
              </a:pathLst>
            </a:custGeom>
            <a:solidFill>
              <a:srgbClr val="000000"/>
            </a:solidFill>
            <a:ln w="9525" cap="rnd">
              <a:noFill/>
              <a:round/>
              <a:headEnd/>
              <a:tailEnd/>
            </a:ln>
            <a:effectLst/>
          </p:spPr>
          <p:txBody>
            <a:bodyPr/>
            <a:lstStyle/>
            <a:p>
              <a:pPr>
                <a:defRPr/>
              </a:pPr>
              <a:endParaRPr lang="en-US"/>
            </a:p>
          </p:txBody>
        </p:sp>
        <p:sp>
          <p:nvSpPr>
            <p:cNvPr id="1053" name="Arc 29"/>
            <p:cNvSpPr>
              <a:spLocks/>
            </p:cNvSpPr>
            <p:nvPr/>
          </p:nvSpPr>
          <p:spPr bwMode="auto">
            <a:xfrm>
              <a:off x="138" y="182"/>
              <a:ext cx="239" cy="235"/>
            </a:xfrm>
            <a:custGeom>
              <a:avLst/>
              <a:gdLst>
                <a:gd name="G0" fmla="+- 21600 0 0"/>
                <a:gd name="G1" fmla="+- 21600 0 0"/>
                <a:gd name="G2" fmla="+- 21600 0 0"/>
                <a:gd name="T0" fmla="*/ 0 w 21600"/>
                <a:gd name="T1" fmla="*/ 21508 h 21600"/>
                <a:gd name="T2" fmla="*/ 2151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8"/>
                  </a:moveTo>
                  <a:cubicBezTo>
                    <a:pt x="50" y="9649"/>
                    <a:pt x="9651" y="49"/>
                    <a:pt x="21510" y="0"/>
                  </a:cubicBezTo>
                </a:path>
                <a:path w="21600" h="21600" stroke="0" extrusionOk="0">
                  <a:moveTo>
                    <a:pt x="0" y="21508"/>
                  </a:moveTo>
                  <a:cubicBezTo>
                    <a:pt x="50" y="9649"/>
                    <a:pt x="9651" y="49"/>
                    <a:pt x="21510" y="0"/>
                  </a:cubicBezTo>
                  <a:lnTo>
                    <a:pt x="21600" y="21600"/>
                  </a:lnTo>
                  <a:close/>
                </a:path>
              </a:pathLst>
            </a:custGeom>
            <a:noFill/>
            <a:ln w="9525" cap="rnd">
              <a:noFill/>
              <a:round/>
              <a:headEnd type="none" w="sm" len="sm"/>
              <a:tailEnd type="none" w="sm" len="sm"/>
            </a:ln>
            <a:effectLst/>
          </p:spPr>
          <p:txBody>
            <a:bodyPr/>
            <a:lstStyle/>
            <a:p>
              <a:pPr>
                <a:defRPr/>
              </a:pPr>
              <a:endParaRPr lang="en-US"/>
            </a:p>
          </p:txBody>
        </p:sp>
        <p:sp>
          <p:nvSpPr>
            <p:cNvPr id="1054" name="Freeform 30"/>
            <p:cNvSpPr>
              <a:spLocks/>
            </p:cNvSpPr>
            <p:nvPr/>
          </p:nvSpPr>
          <p:spPr bwMode="auto">
            <a:xfrm>
              <a:off x="139" y="183"/>
              <a:ext cx="238" cy="231"/>
            </a:xfrm>
            <a:custGeom>
              <a:avLst/>
              <a:gdLst/>
              <a:ahLst/>
              <a:cxnLst>
                <a:cxn ang="0">
                  <a:pos x="0" y="230"/>
                </a:cxn>
                <a:cxn ang="0">
                  <a:pos x="237" y="230"/>
                </a:cxn>
                <a:cxn ang="0">
                  <a:pos x="237" y="0"/>
                </a:cxn>
              </a:cxnLst>
              <a:rect l="0" t="0" r="r" b="b"/>
              <a:pathLst>
                <a:path w="238" h="231">
                  <a:moveTo>
                    <a:pt x="0" y="230"/>
                  </a:moveTo>
                  <a:lnTo>
                    <a:pt x="237" y="230"/>
                  </a:lnTo>
                  <a:lnTo>
                    <a:pt x="237" y="0"/>
                  </a:lnTo>
                </a:path>
              </a:pathLst>
            </a:custGeom>
            <a:noFill/>
            <a:ln w="9525" cap="rnd">
              <a:noFill/>
              <a:round/>
              <a:headEnd type="none" w="sm" len="sm"/>
              <a:tailEnd type="none" w="sm" len="sm"/>
            </a:ln>
            <a:effectLst/>
          </p:spPr>
          <p:txBody>
            <a:bodyPr/>
            <a:lstStyle/>
            <a:p>
              <a:pPr>
                <a:defRPr/>
              </a:pPr>
              <a:endParaRPr lang="en-US"/>
            </a:p>
          </p:txBody>
        </p:sp>
      </p:grpSp>
      <p:grpSp>
        <p:nvGrpSpPr>
          <p:cNvPr id="1034" name="Group 36"/>
          <p:cNvGrpSpPr>
            <a:grpSpLocks/>
          </p:cNvGrpSpPr>
          <p:nvPr/>
        </p:nvGrpSpPr>
        <p:grpSpPr bwMode="auto">
          <a:xfrm>
            <a:off x="139700" y="723900"/>
            <a:ext cx="187325" cy="20638"/>
            <a:chOff x="0" y="417"/>
            <a:chExt cx="110" cy="12"/>
          </a:xfrm>
        </p:grpSpPr>
        <p:sp>
          <p:nvSpPr>
            <p:cNvPr id="1056" name="Line 32"/>
            <p:cNvSpPr>
              <a:spLocks noChangeShapeType="1"/>
            </p:cNvSpPr>
            <p:nvPr/>
          </p:nvSpPr>
          <p:spPr bwMode="auto">
            <a:xfrm flipH="1">
              <a:off x="62" y="417"/>
              <a:ext cx="48" cy="0"/>
            </a:xfrm>
            <a:prstGeom prst="line">
              <a:avLst/>
            </a:prstGeom>
            <a:noFill/>
            <a:ln w="12700">
              <a:solidFill>
                <a:srgbClr val="FF000C"/>
              </a:solidFill>
              <a:round/>
              <a:headEnd type="none" w="sm" len="sm"/>
              <a:tailEnd type="none" w="sm" len="sm"/>
            </a:ln>
            <a:effectLst/>
          </p:spPr>
          <p:txBody>
            <a:bodyPr/>
            <a:lstStyle/>
            <a:p>
              <a:pPr>
                <a:defRPr/>
              </a:pPr>
              <a:endParaRPr lang="en-US"/>
            </a:p>
          </p:txBody>
        </p:sp>
        <p:sp>
          <p:nvSpPr>
            <p:cNvPr id="1057" name="Line 33"/>
            <p:cNvSpPr>
              <a:spLocks noChangeShapeType="1"/>
            </p:cNvSpPr>
            <p:nvPr/>
          </p:nvSpPr>
          <p:spPr bwMode="auto">
            <a:xfrm flipH="1">
              <a:off x="0" y="417"/>
              <a:ext cx="42" cy="0"/>
            </a:xfrm>
            <a:prstGeom prst="line">
              <a:avLst/>
            </a:prstGeom>
            <a:noFill/>
            <a:ln w="12700">
              <a:solidFill>
                <a:srgbClr val="FF000C"/>
              </a:solidFill>
              <a:round/>
              <a:headEnd type="none" w="sm" len="sm"/>
              <a:tailEnd type="none" w="sm" len="sm"/>
            </a:ln>
            <a:effectLst/>
          </p:spPr>
          <p:txBody>
            <a:bodyPr/>
            <a:lstStyle/>
            <a:p>
              <a:pPr>
                <a:defRPr/>
              </a:pPr>
              <a:endParaRPr lang="en-US"/>
            </a:p>
          </p:txBody>
        </p:sp>
        <p:sp>
          <p:nvSpPr>
            <p:cNvPr id="1058" name="Line 34"/>
            <p:cNvSpPr>
              <a:spLocks noChangeShapeType="1"/>
            </p:cNvSpPr>
            <p:nvPr/>
          </p:nvSpPr>
          <p:spPr bwMode="auto">
            <a:xfrm flipH="1">
              <a:off x="62" y="429"/>
              <a:ext cx="34" cy="0"/>
            </a:xfrm>
            <a:prstGeom prst="line">
              <a:avLst/>
            </a:prstGeom>
            <a:noFill/>
            <a:ln w="12700">
              <a:solidFill>
                <a:srgbClr val="FF000C"/>
              </a:solidFill>
              <a:round/>
              <a:headEnd type="none" w="sm" len="sm"/>
              <a:tailEnd type="none" w="sm" len="sm"/>
            </a:ln>
            <a:effectLst/>
          </p:spPr>
          <p:txBody>
            <a:bodyPr/>
            <a:lstStyle/>
            <a:p>
              <a:pPr>
                <a:defRPr/>
              </a:pPr>
              <a:endParaRPr lang="en-US"/>
            </a:p>
          </p:txBody>
        </p:sp>
        <p:sp>
          <p:nvSpPr>
            <p:cNvPr id="1059" name="Line 35"/>
            <p:cNvSpPr>
              <a:spLocks noChangeShapeType="1"/>
            </p:cNvSpPr>
            <p:nvPr/>
          </p:nvSpPr>
          <p:spPr bwMode="auto">
            <a:xfrm flipH="1">
              <a:off x="16" y="429"/>
              <a:ext cx="26" cy="0"/>
            </a:xfrm>
            <a:prstGeom prst="line">
              <a:avLst/>
            </a:prstGeom>
            <a:noFill/>
            <a:ln w="12700">
              <a:solidFill>
                <a:srgbClr val="FF000C"/>
              </a:solidFill>
              <a:round/>
              <a:headEnd type="none" w="sm" len="sm"/>
              <a:tailEnd type="none" w="sm" len="sm"/>
            </a:ln>
            <a:effectLst/>
          </p:spPr>
          <p:txBody>
            <a:bodyPr/>
            <a:lstStyle/>
            <a:p>
              <a:pPr>
                <a:defRPr/>
              </a:pPr>
              <a:endParaRPr lang="en-US"/>
            </a:p>
          </p:txBody>
        </p:sp>
      </p:grpSp>
      <p:grpSp>
        <p:nvGrpSpPr>
          <p:cNvPr id="1035" name="Group 41"/>
          <p:cNvGrpSpPr>
            <a:grpSpLocks/>
          </p:cNvGrpSpPr>
          <p:nvPr/>
        </p:nvGrpSpPr>
        <p:grpSpPr bwMode="auto">
          <a:xfrm>
            <a:off x="139700" y="688975"/>
            <a:ext cx="187325" cy="22225"/>
            <a:chOff x="0" y="396"/>
            <a:chExt cx="110" cy="13"/>
          </a:xfrm>
        </p:grpSpPr>
        <p:sp>
          <p:nvSpPr>
            <p:cNvPr id="1061" name="Line 37"/>
            <p:cNvSpPr>
              <a:spLocks noChangeShapeType="1"/>
            </p:cNvSpPr>
            <p:nvPr/>
          </p:nvSpPr>
          <p:spPr bwMode="auto">
            <a:xfrm flipH="1">
              <a:off x="62" y="409"/>
              <a:ext cx="48"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62" name="Line 38"/>
            <p:cNvSpPr>
              <a:spLocks noChangeShapeType="1"/>
            </p:cNvSpPr>
            <p:nvPr/>
          </p:nvSpPr>
          <p:spPr bwMode="auto">
            <a:xfrm flipH="1">
              <a:off x="0" y="409"/>
              <a:ext cx="42"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63" name="Line 39"/>
            <p:cNvSpPr>
              <a:spLocks noChangeShapeType="1"/>
            </p:cNvSpPr>
            <p:nvPr/>
          </p:nvSpPr>
          <p:spPr bwMode="auto">
            <a:xfrm flipH="1">
              <a:off x="62" y="396"/>
              <a:ext cx="34"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64" name="Line 40"/>
            <p:cNvSpPr>
              <a:spLocks noChangeShapeType="1"/>
            </p:cNvSpPr>
            <p:nvPr/>
          </p:nvSpPr>
          <p:spPr bwMode="auto">
            <a:xfrm flipH="1">
              <a:off x="16" y="396"/>
              <a:ext cx="26" cy="0"/>
            </a:xfrm>
            <a:prstGeom prst="line">
              <a:avLst/>
            </a:prstGeom>
            <a:noFill/>
            <a:ln w="12700">
              <a:solidFill>
                <a:srgbClr val="000000"/>
              </a:solidFill>
              <a:round/>
              <a:headEnd type="none" w="sm" len="sm"/>
              <a:tailEnd type="none" w="sm" len="sm"/>
            </a:ln>
            <a:effectLst/>
          </p:spPr>
          <p:txBody>
            <a:bodyPr/>
            <a:lstStyle/>
            <a:p>
              <a:pPr>
                <a:defRPr/>
              </a:pPr>
              <a:endParaRPr lang="en-US"/>
            </a:p>
          </p:txBody>
        </p:sp>
      </p:grpSp>
      <p:grpSp>
        <p:nvGrpSpPr>
          <p:cNvPr id="1036" name="Group 46"/>
          <p:cNvGrpSpPr>
            <a:grpSpLocks/>
          </p:cNvGrpSpPr>
          <p:nvPr/>
        </p:nvGrpSpPr>
        <p:grpSpPr bwMode="auto">
          <a:xfrm>
            <a:off x="1231900" y="727075"/>
            <a:ext cx="185738" cy="20638"/>
            <a:chOff x="644" y="419"/>
            <a:chExt cx="109" cy="12"/>
          </a:xfrm>
        </p:grpSpPr>
        <p:sp>
          <p:nvSpPr>
            <p:cNvPr id="1066" name="Line 42"/>
            <p:cNvSpPr>
              <a:spLocks noChangeShapeType="1"/>
            </p:cNvSpPr>
            <p:nvPr/>
          </p:nvSpPr>
          <p:spPr bwMode="auto">
            <a:xfrm flipH="1">
              <a:off x="708" y="419"/>
              <a:ext cx="45" cy="0"/>
            </a:xfrm>
            <a:prstGeom prst="line">
              <a:avLst/>
            </a:prstGeom>
            <a:noFill/>
            <a:ln w="12700">
              <a:solidFill>
                <a:srgbClr val="FFBB00"/>
              </a:solidFill>
              <a:round/>
              <a:headEnd type="none" w="sm" len="sm"/>
              <a:tailEnd type="none" w="sm" len="sm"/>
            </a:ln>
            <a:effectLst/>
          </p:spPr>
          <p:txBody>
            <a:bodyPr/>
            <a:lstStyle/>
            <a:p>
              <a:pPr>
                <a:defRPr/>
              </a:pPr>
              <a:endParaRPr lang="en-US"/>
            </a:p>
          </p:txBody>
        </p:sp>
        <p:sp>
          <p:nvSpPr>
            <p:cNvPr id="1067" name="Line 43"/>
            <p:cNvSpPr>
              <a:spLocks noChangeShapeType="1"/>
            </p:cNvSpPr>
            <p:nvPr/>
          </p:nvSpPr>
          <p:spPr bwMode="auto">
            <a:xfrm flipH="1">
              <a:off x="644" y="419"/>
              <a:ext cx="43" cy="0"/>
            </a:xfrm>
            <a:prstGeom prst="line">
              <a:avLst/>
            </a:prstGeom>
            <a:noFill/>
            <a:ln w="12700">
              <a:solidFill>
                <a:srgbClr val="FFBB00"/>
              </a:solidFill>
              <a:round/>
              <a:headEnd type="none" w="sm" len="sm"/>
              <a:tailEnd type="none" w="sm" len="sm"/>
            </a:ln>
            <a:effectLst/>
          </p:spPr>
          <p:txBody>
            <a:bodyPr/>
            <a:lstStyle/>
            <a:p>
              <a:pPr>
                <a:defRPr/>
              </a:pPr>
              <a:endParaRPr lang="en-US"/>
            </a:p>
          </p:txBody>
        </p:sp>
        <p:sp>
          <p:nvSpPr>
            <p:cNvPr id="1068" name="Line 44"/>
            <p:cNvSpPr>
              <a:spLocks noChangeShapeType="1"/>
            </p:cNvSpPr>
            <p:nvPr/>
          </p:nvSpPr>
          <p:spPr bwMode="auto">
            <a:xfrm flipH="1">
              <a:off x="708" y="431"/>
              <a:ext cx="34" cy="0"/>
            </a:xfrm>
            <a:prstGeom prst="line">
              <a:avLst/>
            </a:prstGeom>
            <a:noFill/>
            <a:ln w="12700">
              <a:solidFill>
                <a:srgbClr val="FFBB00"/>
              </a:solidFill>
              <a:round/>
              <a:headEnd type="none" w="sm" len="sm"/>
              <a:tailEnd type="none" w="sm" len="sm"/>
            </a:ln>
            <a:effectLst/>
          </p:spPr>
          <p:txBody>
            <a:bodyPr/>
            <a:lstStyle/>
            <a:p>
              <a:pPr>
                <a:defRPr/>
              </a:pPr>
              <a:endParaRPr lang="en-US"/>
            </a:p>
          </p:txBody>
        </p:sp>
        <p:sp>
          <p:nvSpPr>
            <p:cNvPr id="1069" name="Line 45"/>
            <p:cNvSpPr>
              <a:spLocks noChangeShapeType="1"/>
            </p:cNvSpPr>
            <p:nvPr/>
          </p:nvSpPr>
          <p:spPr bwMode="auto">
            <a:xfrm flipH="1">
              <a:off x="662" y="431"/>
              <a:ext cx="25" cy="0"/>
            </a:xfrm>
            <a:prstGeom prst="line">
              <a:avLst/>
            </a:prstGeom>
            <a:noFill/>
            <a:ln w="12700">
              <a:solidFill>
                <a:srgbClr val="FFBB00"/>
              </a:solidFill>
              <a:round/>
              <a:headEnd type="none" w="sm" len="sm"/>
              <a:tailEnd type="none" w="sm" len="sm"/>
            </a:ln>
            <a:effectLst/>
          </p:spPr>
          <p:txBody>
            <a:bodyPr/>
            <a:lstStyle/>
            <a:p>
              <a:pPr>
                <a:defRPr/>
              </a:pPr>
              <a:endParaRPr lang="en-US"/>
            </a:p>
          </p:txBody>
        </p:sp>
      </p:grpSp>
      <p:grpSp>
        <p:nvGrpSpPr>
          <p:cNvPr id="1037" name="Group 51"/>
          <p:cNvGrpSpPr>
            <a:grpSpLocks/>
          </p:cNvGrpSpPr>
          <p:nvPr/>
        </p:nvGrpSpPr>
        <p:grpSpPr bwMode="auto">
          <a:xfrm>
            <a:off x="1233488" y="693738"/>
            <a:ext cx="185737" cy="20637"/>
            <a:chOff x="644" y="399"/>
            <a:chExt cx="109" cy="12"/>
          </a:xfrm>
        </p:grpSpPr>
        <p:sp>
          <p:nvSpPr>
            <p:cNvPr id="1071" name="Line 47"/>
            <p:cNvSpPr>
              <a:spLocks noChangeShapeType="1"/>
            </p:cNvSpPr>
            <p:nvPr/>
          </p:nvSpPr>
          <p:spPr bwMode="auto">
            <a:xfrm flipH="1">
              <a:off x="708" y="411"/>
              <a:ext cx="45" cy="0"/>
            </a:xfrm>
            <a:prstGeom prst="line">
              <a:avLst/>
            </a:prstGeom>
            <a:noFill/>
            <a:ln w="12700">
              <a:solidFill>
                <a:srgbClr val="FFFFFF"/>
              </a:solidFill>
              <a:round/>
              <a:headEnd type="none" w="sm" len="sm"/>
              <a:tailEnd type="none" w="sm" len="sm"/>
            </a:ln>
            <a:effectLst/>
          </p:spPr>
          <p:txBody>
            <a:bodyPr/>
            <a:lstStyle/>
            <a:p>
              <a:pPr>
                <a:defRPr/>
              </a:pPr>
              <a:endParaRPr lang="en-US"/>
            </a:p>
          </p:txBody>
        </p:sp>
        <p:sp>
          <p:nvSpPr>
            <p:cNvPr id="1072" name="Line 48"/>
            <p:cNvSpPr>
              <a:spLocks noChangeShapeType="1"/>
            </p:cNvSpPr>
            <p:nvPr/>
          </p:nvSpPr>
          <p:spPr bwMode="auto">
            <a:xfrm flipH="1">
              <a:off x="644" y="411"/>
              <a:ext cx="43" cy="0"/>
            </a:xfrm>
            <a:prstGeom prst="line">
              <a:avLst/>
            </a:prstGeom>
            <a:noFill/>
            <a:ln w="12700">
              <a:solidFill>
                <a:srgbClr val="FFFFFF"/>
              </a:solidFill>
              <a:round/>
              <a:headEnd type="none" w="sm" len="sm"/>
              <a:tailEnd type="none" w="sm" len="sm"/>
            </a:ln>
            <a:effectLst/>
          </p:spPr>
          <p:txBody>
            <a:bodyPr/>
            <a:lstStyle/>
            <a:p>
              <a:pPr>
                <a:defRPr/>
              </a:pPr>
              <a:endParaRPr lang="en-US"/>
            </a:p>
          </p:txBody>
        </p:sp>
        <p:sp>
          <p:nvSpPr>
            <p:cNvPr id="1073" name="Line 49"/>
            <p:cNvSpPr>
              <a:spLocks noChangeShapeType="1"/>
            </p:cNvSpPr>
            <p:nvPr/>
          </p:nvSpPr>
          <p:spPr bwMode="auto">
            <a:xfrm flipH="1">
              <a:off x="708" y="399"/>
              <a:ext cx="34" cy="0"/>
            </a:xfrm>
            <a:prstGeom prst="line">
              <a:avLst/>
            </a:prstGeom>
            <a:noFill/>
            <a:ln w="12700">
              <a:solidFill>
                <a:srgbClr val="FFFFFF"/>
              </a:solidFill>
              <a:round/>
              <a:headEnd type="none" w="sm" len="sm"/>
              <a:tailEnd type="none" w="sm" len="sm"/>
            </a:ln>
            <a:effectLst/>
          </p:spPr>
          <p:txBody>
            <a:bodyPr/>
            <a:lstStyle/>
            <a:p>
              <a:pPr>
                <a:defRPr/>
              </a:pPr>
              <a:endParaRPr lang="en-US"/>
            </a:p>
          </p:txBody>
        </p:sp>
        <p:sp>
          <p:nvSpPr>
            <p:cNvPr id="1074" name="Line 50"/>
            <p:cNvSpPr>
              <a:spLocks noChangeShapeType="1"/>
            </p:cNvSpPr>
            <p:nvPr/>
          </p:nvSpPr>
          <p:spPr bwMode="auto">
            <a:xfrm flipH="1">
              <a:off x="662" y="399"/>
              <a:ext cx="25" cy="0"/>
            </a:xfrm>
            <a:prstGeom prst="line">
              <a:avLst/>
            </a:prstGeom>
            <a:noFill/>
            <a:ln w="12700">
              <a:solidFill>
                <a:srgbClr val="FFFFFF"/>
              </a:solidFill>
              <a:round/>
              <a:headEnd type="none" w="sm" len="sm"/>
              <a:tailEnd type="none" w="sm" len="sm"/>
            </a:ln>
            <a:effectLst/>
          </p:spPr>
          <p:txBody>
            <a:bodyPr/>
            <a:lstStyle/>
            <a:p>
              <a:pPr>
                <a:defRPr/>
              </a:pPr>
              <a:endParaRPr lang="en-US"/>
            </a:p>
          </p:txBody>
        </p:sp>
      </p:grpSp>
      <p:sp>
        <p:nvSpPr>
          <p:cNvPr id="1077" name="Line 53"/>
          <p:cNvSpPr>
            <a:spLocks noChangeShapeType="1"/>
          </p:cNvSpPr>
          <p:nvPr/>
        </p:nvSpPr>
        <p:spPr bwMode="auto">
          <a:xfrm>
            <a:off x="941388" y="1277938"/>
            <a:ext cx="7419975" cy="0"/>
          </a:xfrm>
          <a:prstGeom prst="line">
            <a:avLst/>
          </a:prstGeom>
          <a:noFill/>
          <a:ln w="101600">
            <a:solidFill>
              <a:srgbClr val="FFCC00"/>
            </a:solidFill>
            <a:round/>
            <a:headEnd type="none" w="sm" len="sm"/>
            <a:tailEnd type="none" w="sm" len="sm"/>
          </a:ln>
          <a:effectLst/>
        </p:spPr>
        <p:txBody>
          <a:bodyPr/>
          <a:lstStyle/>
          <a:p>
            <a:pPr>
              <a:defRPr/>
            </a:pPr>
            <a:endParaRPr lang="en-US"/>
          </a:p>
        </p:txBody>
      </p:sp>
      <p:sp>
        <p:nvSpPr>
          <p:cNvPr id="1078" name="Rectangle 54"/>
          <p:cNvSpPr>
            <a:spLocks noGrp="1" noChangeArrowheads="1"/>
          </p:cNvSpPr>
          <p:nvPr>
            <p:ph type="dt" sz="half" idx="2"/>
          </p:nvPr>
        </p:nvSpPr>
        <p:spPr bwMode="auto">
          <a:xfrm>
            <a:off x="849313" y="6345238"/>
            <a:ext cx="1898650" cy="309562"/>
          </a:xfrm>
          <a:prstGeom prst="rect">
            <a:avLst/>
          </a:prstGeom>
          <a:noFill/>
          <a:ln w="9525">
            <a:noFill/>
            <a:miter lim="800000"/>
            <a:headEnd/>
            <a:tailEnd/>
          </a:ln>
          <a:effectLst/>
        </p:spPr>
        <p:txBody>
          <a:bodyPr vert="horz" wrap="none" lIns="92051" tIns="46026" rIns="92051" bIns="46026" numCol="1" anchor="ctr" anchorCtr="0" compatLnSpc="1">
            <a:prstTxWarp prst="textNoShape">
              <a:avLst/>
            </a:prstTxWarp>
          </a:bodyPr>
          <a:lstStyle>
            <a:lvl1pPr>
              <a:defRPr sz="1000">
                <a:solidFill>
                  <a:schemeClr val="bg2"/>
                </a:solidFill>
                <a:effectLst/>
                <a:latin typeface="Antique Olive Roman" pitchFamily="34" charset="0"/>
              </a:defRPr>
            </a:lvl1pPr>
          </a:lstStyle>
          <a:p>
            <a:pPr>
              <a:defRPr/>
            </a:pPr>
            <a:endParaRPr lang="en-US"/>
          </a:p>
        </p:txBody>
      </p:sp>
      <p:sp>
        <p:nvSpPr>
          <p:cNvPr id="1079" name="Rectangle 55"/>
          <p:cNvSpPr>
            <a:spLocks noGrp="1" noChangeArrowheads="1"/>
          </p:cNvSpPr>
          <p:nvPr>
            <p:ph type="sldNum" sz="quarter" idx="4"/>
          </p:nvPr>
        </p:nvSpPr>
        <p:spPr bwMode="auto">
          <a:xfrm>
            <a:off x="6524625" y="6345238"/>
            <a:ext cx="1898650" cy="319087"/>
          </a:xfrm>
          <a:prstGeom prst="rect">
            <a:avLst/>
          </a:prstGeom>
          <a:noFill/>
          <a:ln w="9525">
            <a:noFill/>
            <a:miter lim="800000"/>
            <a:headEnd/>
            <a:tailEnd/>
          </a:ln>
          <a:effectLst/>
        </p:spPr>
        <p:txBody>
          <a:bodyPr vert="horz" wrap="none" lIns="92051" tIns="46026" rIns="92051" bIns="46026" numCol="1" anchor="ctr" anchorCtr="0" compatLnSpc="1">
            <a:prstTxWarp prst="textNoShape">
              <a:avLst/>
            </a:prstTxWarp>
          </a:bodyPr>
          <a:lstStyle>
            <a:lvl1pPr algn="r">
              <a:defRPr sz="1000">
                <a:solidFill>
                  <a:schemeClr val="bg2"/>
                </a:solidFill>
                <a:effectLst/>
                <a:latin typeface="Antique Olive Roman" pitchFamily="34" charset="0"/>
              </a:defRPr>
            </a:lvl1pPr>
          </a:lstStyle>
          <a:p>
            <a:pPr>
              <a:defRPr/>
            </a:pPr>
            <a:fld id="{423C142E-6E92-439E-B4F4-2D7AF5340245}" type="slidenum">
              <a:rPr lang="en-US"/>
              <a:pPr>
                <a:defRPr/>
              </a:pPr>
              <a:t>‹#›</a:t>
            </a:fld>
            <a:endParaRPr lang="en-US"/>
          </a:p>
        </p:txBody>
      </p:sp>
      <p:sp>
        <p:nvSpPr>
          <p:cNvPr id="1080" name="Rectangle 56"/>
          <p:cNvSpPr>
            <a:spLocks noGrp="1" noChangeArrowheads="1"/>
          </p:cNvSpPr>
          <p:nvPr>
            <p:ph type="ftr" sz="quarter" idx="3"/>
          </p:nvPr>
        </p:nvSpPr>
        <p:spPr bwMode="auto">
          <a:xfrm>
            <a:off x="3036888" y="6383338"/>
            <a:ext cx="3336925" cy="309562"/>
          </a:xfrm>
          <a:prstGeom prst="rect">
            <a:avLst/>
          </a:prstGeom>
          <a:noFill/>
          <a:ln w="9525">
            <a:noFill/>
            <a:miter lim="800000"/>
            <a:headEnd/>
            <a:tailEnd/>
          </a:ln>
          <a:effectLst/>
        </p:spPr>
        <p:txBody>
          <a:bodyPr vert="horz" wrap="none" lIns="92051" tIns="46026" rIns="92051" bIns="46026" numCol="1" anchor="ctr" anchorCtr="0" compatLnSpc="1">
            <a:prstTxWarp prst="textNoShape">
              <a:avLst/>
            </a:prstTxWarp>
          </a:bodyPr>
          <a:lstStyle>
            <a:lvl1pPr algn="ctr">
              <a:defRPr sz="1200">
                <a:solidFill>
                  <a:schemeClr val="bg1"/>
                </a:solidFill>
                <a:effectLst/>
                <a:latin typeface="Antique Olive" pitchFamily="34" charset="0"/>
              </a:defRPr>
            </a:lvl1pPr>
          </a:lstStyle>
          <a:p>
            <a:pPr>
              <a:defRPr/>
            </a:pPr>
            <a:r>
              <a:rPr lang="en-US"/>
              <a:t>Indian Health Service</a:t>
            </a:r>
            <a:endParaRPr lang="en-US">
              <a:effectLst>
                <a:outerShdw blurRad="38100" dist="38100" dir="2700000" algn="tl">
                  <a:srgbClr val="C0C0C0"/>
                </a:outerShdw>
              </a:effectLst>
            </a:endParaRPr>
          </a:p>
        </p:txBody>
      </p:sp>
      <p:sp>
        <p:nvSpPr>
          <p:cNvPr id="1082" name="Line 58"/>
          <p:cNvSpPr>
            <a:spLocks noChangeShapeType="1"/>
          </p:cNvSpPr>
          <p:nvPr userDrawn="1"/>
        </p:nvSpPr>
        <p:spPr bwMode="auto">
          <a:xfrm>
            <a:off x="939800" y="1328738"/>
            <a:ext cx="7421563" cy="0"/>
          </a:xfrm>
          <a:prstGeom prst="line">
            <a:avLst/>
          </a:prstGeom>
          <a:noFill/>
          <a:ln w="101600">
            <a:solidFill>
              <a:schemeClr val="accent1"/>
            </a:solidFill>
            <a:round/>
            <a:headEnd type="none" w="sm" len="sm"/>
            <a:tailEnd type="none" w="sm" len="sm"/>
          </a:ln>
          <a:effectLst/>
        </p:spPr>
        <p:txBody>
          <a:bodyPr/>
          <a:lstStyle/>
          <a:p>
            <a:pPr>
              <a:defRPr/>
            </a:pPr>
            <a:endParaRPr lang="en-US"/>
          </a:p>
        </p:txBody>
      </p:sp>
      <p:grpSp>
        <p:nvGrpSpPr>
          <p:cNvPr id="1043" name="Group 70"/>
          <p:cNvGrpSpPr>
            <a:grpSpLocks/>
          </p:cNvGrpSpPr>
          <p:nvPr userDrawn="1"/>
        </p:nvGrpSpPr>
        <p:grpSpPr bwMode="auto">
          <a:xfrm>
            <a:off x="858838" y="6359525"/>
            <a:ext cx="7539037" cy="42863"/>
            <a:chOff x="637" y="3996"/>
            <a:chExt cx="4676" cy="16"/>
          </a:xfrm>
        </p:grpSpPr>
        <p:sp>
          <p:nvSpPr>
            <p:cNvPr id="1083" name="Line 59"/>
            <p:cNvSpPr>
              <a:spLocks noChangeShapeType="1"/>
            </p:cNvSpPr>
            <p:nvPr userDrawn="1"/>
          </p:nvSpPr>
          <p:spPr bwMode="auto">
            <a:xfrm>
              <a:off x="637" y="4012"/>
              <a:ext cx="4676" cy="0"/>
            </a:xfrm>
            <a:prstGeom prst="line">
              <a:avLst/>
            </a:prstGeom>
            <a:noFill/>
            <a:ln w="19050">
              <a:solidFill>
                <a:schemeClr val="accent1"/>
              </a:solidFill>
              <a:round/>
              <a:headEnd type="none" w="sm" len="sm"/>
              <a:tailEnd type="none" w="sm" len="sm"/>
            </a:ln>
            <a:effectLst/>
          </p:spPr>
          <p:txBody>
            <a:bodyPr/>
            <a:lstStyle/>
            <a:p>
              <a:pPr>
                <a:defRPr/>
              </a:pPr>
              <a:endParaRPr lang="en-US"/>
            </a:p>
          </p:txBody>
        </p:sp>
        <p:sp>
          <p:nvSpPr>
            <p:cNvPr id="1084" name="Line 60"/>
            <p:cNvSpPr>
              <a:spLocks noChangeShapeType="1"/>
            </p:cNvSpPr>
            <p:nvPr userDrawn="1"/>
          </p:nvSpPr>
          <p:spPr bwMode="auto">
            <a:xfrm>
              <a:off x="637" y="3996"/>
              <a:ext cx="4676" cy="0"/>
            </a:xfrm>
            <a:prstGeom prst="line">
              <a:avLst/>
            </a:prstGeom>
            <a:noFill/>
            <a:ln w="19050">
              <a:solidFill>
                <a:srgbClr val="FFCC00"/>
              </a:solidFill>
              <a:round/>
              <a:headEnd type="none" w="sm" len="sm"/>
              <a:tailEnd type="none" w="sm" len="sm"/>
            </a:ln>
            <a:effectLst/>
          </p:spPr>
          <p:txBody>
            <a:bodyPr/>
            <a:lstStyle/>
            <a:p>
              <a:pPr>
                <a:defRPr/>
              </a:pPr>
              <a:endParaRPr lang="en-US"/>
            </a:p>
          </p:txBody>
        </p:sp>
      </p:grpSp>
      <p:pic>
        <p:nvPicPr>
          <p:cNvPr id="1044" name="Picture 61" descr="DHHSLOGO"/>
          <p:cNvPicPr>
            <a:picLocks noChangeAspect="1" noChangeArrowheads="1"/>
          </p:cNvPicPr>
          <p:nvPr userDrawn="1"/>
        </p:nvPicPr>
        <p:blipFill>
          <a:blip r:embed="rId13" cstate="print"/>
          <a:srcRect/>
          <a:stretch>
            <a:fillRect/>
          </a:stretch>
        </p:blipFill>
        <p:spPr bwMode="auto">
          <a:xfrm>
            <a:off x="7974013" y="231775"/>
            <a:ext cx="936625" cy="936625"/>
          </a:xfrm>
          <a:prstGeom prst="rect">
            <a:avLst/>
          </a:prstGeom>
          <a:noFill/>
          <a:ln w="9525">
            <a:noFill/>
            <a:miter lim="800000"/>
            <a:headEnd/>
            <a:tailEnd/>
          </a:ln>
        </p:spPr>
      </p:pic>
      <p:sp>
        <p:nvSpPr>
          <p:cNvPr id="1086" name="Oval 62"/>
          <p:cNvSpPr>
            <a:spLocks noChangeArrowheads="1"/>
          </p:cNvSpPr>
          <p:nvPr userDrawn="1"/>
        </p:nvSpPr>
        <p:spPr bwMode="auto">
          <a:xfrm>
            <a:off x="377825" y="333375"/>
            <a:ext cx="804863" cy="787400"/>
          </a:xfrm>
          <a:prstGeom prst="ellipse">
            <a:avLst/>
          </a:prstGeom>
          <a:noFill/>
          <a:ln w="6350">
            <a:solidFill>
              <a:schemeClr val="bg2"/>
            </a:solidFill>
            <a:round/>
            <a:headEnd type="none" w="sm" len="sm"/>
            <a:tailEnd type="none" w="sm" len="sm"/>
          </a:ln>
          <a:effectLst/>
        </p:spPr>
        <p:txBody>
          <a:bodyPr wrap="none" anchor="ctr"/>
          <a:lstStyle/>
          <a:p>
            <a:pPr>
              <a:defRPr/>
            </a:pPr>
            <a:endParaRPr lang="en-US"/>
          </a:p>
        </p:txBody>
      </p:sp>
      <p:grpSp>
        <p:nvGrpSpPr>
          <p:cNvPr id="1046" name="Group 65"/>
          <p:cNvGrpSpPr>
            <a:grpSpLocks/>
          </p:cNvGrpSpPr>
          <p:nvPr userDrawn="1"/>
        </p:nvGrpSpPr>
        <p:grpSpPr bwMode="auto">
          <a:xfrm>
            <a:off x="1233488" y="692150"/>
            <a:ext cx="187325" cy="22225"/>
            <a:chOff x="0" y="396"/>
            <a:chExt cx="110" cy="13"/>
          </a:xfrm>
        </p:grpSpPr>
        <p:sp>
          <p:nvSpPr>
            <p:cNvPr id="1090" name="Line 66"/>
            <p:cNvSpPr>
              <a:spLocks noChangeShapeType="1"/>
            </p:cNvSpPr>
            <p:nvPr/>
          </p:nvSpPr>
          <p:spPr bwMode="auto">
            <a:xfrm flipH="1">
              <a:off x="62" y="409"/>
              <a:ext cx="48"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91" name="Line 67"/>
            <p:cNvSpPr>
              <a:spLocks noChangeShapeType="1"/>
            </p:cNvSpPr>
            <p:nvPr/>
          </p:nvSpPr>
          <p:spPr bwMode="auto">
            <a:xfrm flipH="1">
              <a:off x="0" y="409"/>
              <a:ext cx="42"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92" name="Line 68"/>
            <p:cNvSpPr>
              <a:spLocks noChangeShapeType="1"/>
            </p:cNvSpPr>
            <p:nvPr/>
          </p:nvSpPr>
          <p:spPr bwMode="auto">
            <a:xfrm flipH="1">
              <a:off x="62" y="396"/>
              <a:ext cx="34"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93" name="Line 69"/>
            <p:cNvSpPr>
              <a:spLocks noChangeShapeType="1"/>
            </p:cNvSpPr>
            <p:nvPr/>
          </p:nvSpPr>
          <p:spPr bwMode="auto">
            <a:xfrm flipH="1">
              <a:off x="16" y="396"/>
              <a:ext cx="26" cy="0"/>
            </a:xfrm>
            <a:prstGeom prst="line">
              <a:avLst/>
            </a:prstGeom>
            <a:noFill/>
            <a:ln w="12700">
              <a:solidFill>
                <a:srgbClr val="000000"/>
              </a:solidFill>
              <a:round/>
              <a:headEnd type="none" w="sm" len="sm"/>
              <a:tailEnd type="none" w="sm" len="sm"/>
            </a:ln>
            <a:effectLst/>
          </p:spPr>
          <p:txBody>
            <a:bodyPr/>
            <a:lstStyle/>
            <a:p>
              <a:pPr>
                <a:defRPr/>
              </a:pPr>
              <a:endParaRPr lang="en-US"/>
            </a:p>
          </p:txBody>
        </p:sp>
      </p:grpSp>
      <p:pic>
        <p:nvPicPr>
          <p:cNvPr id="1047" name="Picture 71" descr="IhslogoBlue"/>
          <p:cNvPicPr>
            <a:picLocks noChangeAspect="1" noChangeArrowheads="1"/>
          </p:cNvPicPr>
          <p:nvPr userDrawn="1"/>
        </p:nvPicPr>
        <p:blipFill>
          <a:blip r:embed="rId14" cstate="print"/>
          <a:srcRect/>
          <a:stretch>
            <a:fillRect/>
          </a:stretch>
        </p:blipFill>
        <p:spPr bwMode="auto">
          <a:xfrm>
            <a:off x="3487738" y="6415088"/>
            <a:ext cx="307975" cy="3000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dt="0"/>
  <p:txStyles>
    <p:titleStyle>
      <a:lvl1pPr algn="ctr" rtl="0" eaLnBrk="0" fontAlgn="base" hangingPunct="0">
        <a:spcBef>
          <a:spcPct val="0"/>
        </a:spcBef>
        <a:spcAft>
          <a:spcPct val="0"/>
        </a:spcAft>
        <a:defRPr sz="3200">
          <a:solidFill>
            <a:schemeClr val="bg2"/>
          </a:solidFill>
          <a:latin typeface="+mj-lt"/>
          <a:ea typeface="+mj-ea"/>
          <a:cs typeface="+mj-cs"/>
        </a:defRPr>
      </a:lvl1pPr>
      <a:lvl2pPr algn="ctr" rtl="0" eaLnBrk="0" fontAlgn="base" hangingPunct="0">
        <a:spcBef>
          <a:spcPct val="0"/>
        </a:spcBef>
        <a:spcAft>
          <a:spcPct val="0"/>
        </a:spcAft>
        <a:defRPr sz="3200">
          <a:solidFill>
            <a:schemeClr val="bg2"/>
          </a:solidFill>
          <a:latin typeface="Arial Black" pitchFamily="34" charset="0"/>
        </a:defRPr>
      </a:lvl2pPr>
      <a:lvl3pPr algn="ctr" rtl="0" eaLnBrk="0" fontAlgn="base" hangingPunct="0">
        <a:spcBef>
          <a:spcPct val="0"/>
        </a:spcBef>
        <a:spcAft>
          <a:spcPct val="0"/>
        </a:spcAft>
        <a:defRPr sz="3200">
          <a:solidFill>
            <a:schemeClr val="bg2"/>
          </a:solidFill>
          <a:latin typeface="Arial Black" pitchFamily="34" charset="0"/>
        </a:defRPr>
      </a:lvl3pPr>
      <a:lvl4pPr algn="ctr" rtl="0" eaLnBrk="0" fontAlgn="base" hangingPunct="0">
        <a:spcBef>
          <a:spcPct val="0"/>
        </a:spcBef>
        <a:spcAft>
          <a:spcPct val="0"/>
        </a:spcAft>
        <a:defRPr sz="3200">
          <a:solidFill>
            <a:schemeClr val="bg2"/>
          </a:solidFill>
          <a:latin typeface="Arial Black" pitchFamily="34" charset="0"/>
        </a:defRPr>
      </a:lvl4pPr>
      <a:lvl5pPr algn="ctr" rtl="0" eaLnBrk="0" fontAlgn="base" hangingPunct="0">
        <a:spcBef>
          <a:spcPct val="0"/>
        </a:spcBef>
        <a:spcAft>
          <a:spcPct val="0"/>
        </a:spcAft>
        <a:defRPr sz="3200">
          <a:solidFill>
            <a:schemeClr val="bg2"/>
          </a:solidFill>
          <a:latin typeface="Arial Black" pitchFamily="34" charset="0"/>
        </a:defRPr>
      </a:lvl5pPr>
      <a:lvl6pPr marL="457200" algn="ctr" rtl="0" eaLnBrk="0" fontAlgn="base" hangingPunct="0">
        <a:spcBef>
          <a:spcPct val="0"/>
        </a:spcBef>
        <a:spcAft>
          <a:spcPct val="0"/>
        </a:spcAft>
        <a:defRPr sz="3200">
          <a:solidFill>
            <a:schemeClr val="bg2"/>
          </a:solidFill>
          <a:latin typeface="Arial Black" pitchFamily="34" charset="0"/>
        </a:defRPr>
      </a:lvl6pPr>
      <a:lvl7pPr marL="914400" algn="ctr" rtl="0" eaLnBrk="0" fontAlgn="base" hangingPunct="0">
        <a:spcBef>
          <a:spcPct val="0"/>
        </a:spcBef>
        <a:spcAft>
          <a:spcPct val="0"/>
        </a:spcAft>
        <a:defRPr sz="3200">
          <a:solidFill>
            <a:schemeClr val="bg2"/>
          </a:solidFill>
          <a:latin typeface="Arial Black" pitchFamily="34" charset="0"/>
        </a:defRPr>
      </a:lvl7pPr>
      <a:lvl8pPr marL="1371600" algn="ctr" rtl="0" eaLnBrk="0" fontAlgn="base" hangingPunct="0">
        <a:spcBef>
          <a:spcPct val="0"/>
        </a:spcBef>
        <a:spcAft>
          <a:spcPct val="0"/>
        </a:spcAft>
        <a:defRPr sz="3200">
          <a:solidFill>
            <a:schemeClr val="bg2"/>
          </a:solidFill>
          <a:latin typeface="Arial Black" pitchFamily="34" charset="0"/>
        </a:defRPr>
      </a:lvl8pPr>
      <a:lvl9pPr marL="1828800" algn="ctr" rtl="0" eaLnBrk="0" fontAlgn="base" hangingPunct="0">
        <a:spcBef>
          <a:spcPct val="0"/>
        </a:spcBef>
        <a:spcAft>
          <a:spcPct val="0"/>
        </a:spcAft>
        <a:defRPr sz="3200">
          <a:solidFill>
            <a:schemeClr val="bg2"/>
          </a:solidFill>
          <a:latin typeface="Arial Black" pitchFamily="34" charset="0"/>
        </a:defRPr>
      </a:lvl9pPr>
    </p:titleStyle>
    <p:bodyStyle>
      <a:lvl1pPr marL="342900" indent="-342900" algn="l" rtl="0" eaLnBrk="0" fontAlgn="base" hangingPunct="0">
        <a:lnSpc>
          <a:spcPct val="85000"/>
        </a:lnSpc>
        <a:spcBef>
          <a:spcPct val="50000"/>
        </a:spcBef>
        <a:spcAft>
          <a:spcPct val="0"/>
        </a:spcAft>
        <a:buClr>
          <a:srgbClr val="00AE00"/>
        </a:buClr>
        <a:buSzPct val="130000"/>
        <a:buFont typeface="Wingdings" pitchFamily="2" charset="2"/>
        <a:buBlip>
          <a:blip r:embed="rId15"/>
        </a:buBlip>
        <a:defRPr sz="2400">
          <a:solidFill>
            <a:schemeClr val="bg2"/>
          </a:solidFill>
          <a:latin typeface="+mn-lt"/>
          <a:ea typeface="+mn-ea"/>
          <a:cs typeface="+mn-cs"/>
        </a:defRPr>
      </a:lvl1pPr>
      <a:lvl2pPr marL="742950" indent="-285750"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a:solidFill>
            <a:schemeClr val="bg2"/>
          </a:solidFill>
          <a:latin typeface="+mn-lt"/>
        </a:defRPr>
      </a:lvl2pPr>
      <a:lvl3pPr marL="1143000" indent="-228600"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a:solidFill>
            <a:schemeClr val="bg2"/>
          </a:solidFill>
          <a:latin typeface="+mn-lt"/>
        </a:defRPr>
      </a:lvl3pPr>
      <a:lvl4pPr marL="1600200"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4pPr>
      <a:lvl5pPr marL="20558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5pPr>
      <a:lvl6pPr marL="25130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6pPr>
      <a:lvl7pPr marL="29702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7pPr>
      <a:lvl8pPr marL="34274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8pPr>
      <a:lvl9pPr marL="38846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CA04173B-D490-4BE7-B931-88238447FF24}" type="slidenum">
              <a:rPr lang="en-US" smtClean="0"/>
              <a:pPr/>
              <a:t>1</a:t>
            </a:fld>
            <a:endParaRPr lang="en-US" smtClean="0"/>
          </a:p>
        </p:txBody>
      </p:sp>
      <p:sp>
        <p:nvSpPr>
          <p:cNvPr id="5"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3316" name="Rectangle 2"/>
          <p:cNvSpPr>
            <a:spLocks noGrp="1" noChangeArrowheads="1"/>
          </p:cNvSpPr>
          <p:nvPr>
            <p:ph type="ctrTitle"/>
          </p:nvPr>
        </p:nvSpPr>
        <p:spPr>
          <a:xfrm>
            <a:off x="622300" y="2576513"/>
            <a:ext cx="7772400" cy="1470025"/>
          </a:xfrm>
        </p:spPr>
        <p:txBody>
          <a:bodyPr/>
          <a:lstStyle/>
          <a:p>
            <a:pPr>
              <a:tabLst>
                <a:tab pos="3598863" algn="l"/>
              </a:tabLst>
            </a:pPr>
            <a:r>
              <a:rPr lang="en-US" sz="2800" dirty="0" smtClean="0"/>
              <a:t>INDIAN HEALTH SERVICE</a:t>
            </a:r>
            <a:br>
              <a:rPr lang="en-US" sz="2800" dirty="0" smtClean="0"/>
            </a:br>
            <a:r>
              <a:rPr lang="en-US" sz="2800" dirty="0" smtClean="0"/>
              <a:t/>
            </a:r>
            <a:br>
              <a:rPr lang="en-US" sz="2800" dirty="0" smtClean="0"/>
            </a:br>
            <a:r>
              <a:rPr lang="en-US" sz="2800" dirty="0" smtClean="0"/>
              <a:t>FY 2011 Full-Year Continuing Appropriations</a:t>
            </a:r>
            <a:br>
              <a:rPr lang="en-US" sz="2800" dirty="0" smtClean="0"/>
            </a:br>
            <a:endParaRPr lang="en-US"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itchFamily="34" charset="0"/>
              </a:rPr>
              <a:t>FY 2011 </a:t>
            </a:r>
            <a:r>
              <a:rPr lang="en-US" dirty="0" smtClean="0">
                <a:latin typeface="Arial Black" pitchFamily="34" charset="0"/>
              </a:rPr>
              <a:t>Summary</a:t>
            </a:r>
            <a:endParaRPr lang="en-US" dirty="0"/>
          </a:p>
        </p:txBody>
      </p:sp>
      <p:sp>
        <p:nvSpPr>
          <p:cNvPr id="14340" name="Rectangle 2"/>
          <p:cNvSpPr>
            <a:spLocks noGrp="1" noChangeArrowheads="1"/>
          </p:cNvSpPr>
          <p:nvPr>
            <p:ph idx="1"/>
          </p:nvPr>
        </p:nvSpPr>
        <p:spPr>
          <a:xfrm>
            <a:off x="933450" y="1538288"/>
            <a:ext cx="7389813" cy="4788770"/>
          </a:xfrm>
        </p:spPr>
        <p:txBody>
          <a:bodyPr/>
          <a:lstStyle/>
          <a:p>
            <a:pPr algn="ctr">
              <a:lnSpc>
                <a:spcPct val="100000"/>
              </a:lnSpc>
              <a:spcBef>
                <a:spcPts val="600"/>
              </a:spcBef>
              <a:spcAft>
                <a:spcPts val="600"/>
              </a:spcAft>
              <a:buFont typeface="Wingdings" pitchFamily="2" charset="2"/>
              <a:buNone/>
            </a:pPr>
            <a:r>
              <a:rPr lang="en-US" sz="3000" b="1" dirty="0" smtClean="0">
                <a:latin typeface="Arial" charset="0"/>
              </a:rPr>
              <a:t>FY 2010 Enacted</a:t>
            </a:r>
          </a:p>
          <a:p>
            <a:pPr algn="ctr">
              <a:lnSpc>
                <a:spcPct val="100000"/>
              </a:lnSpc>
              <a:spcBef>
                <a:spcPts val="600"/>
              </a:spcBef>
              <a:spcAft>
                <a:spcPts val="600"/>
              </a:spcAft>
              <a:buFont typeface="Wingdings" pitchFamily="2" charset="2"/>
              <a:buNone/>
            </a:pPr>
            <a:r>
              <a:rPr lang="en-US" sz="3000" b="1" dirty="0" smtClean="0">
                <a:solidFill>
                  <a:srgbClr val="CC9900"/>
                </a:solidFill>
                <a:latin typeface="Arial" charset="0"/>
              </a:rPr>
              <a:t>$4,052,375,000</a:t>
            </a:r>
          </a:p>
          <a:p>
            <a:pPr algn="ctr">
              <a:lnSpc>
                <a:spcPct val="100000"/>
              </a:lnSpc>
              <a:spcBef>
                <a:spcPts val="600"/>
              </a:spcBef>
              <a:spcAft>
                <a:spcPts val="600"/>
              </a:spcAft>
              <a:buFont typeface="Wingdings" pitchFamily="2" charset="2"/>
              <a:buNone/>
            </a:pPr>
            <a:r>
              <a:rPr lang="en-US" sz="3000" b="1" dirty="0" smtClean="0">
                <a:latin typeface="Arial" charset="0"/>
              </a:rPr>
              <a:t>FY 2011 Bill Language</a:t>
            </a:r>
          </a:p>
          <a:p>
            <a:pPr algn="ctr">
              <a:lnSpc>
                <a:spcPct val="100000"/>
              </a:lnSpc>
              <a:spcBef>
                <a:spcPts val="600"/>
              </a:spcBef>
              <a:spcAft>
                <a:spcPts val="600"/>
              </a:spcAft>
              <a:buFont typeface="Wingdings" pitchFamily="2" charset="2"/>
              <a:buNone/>
            </a:pPr>
            <a:r>
              <a:rPr lang="en-US" sz="3000" b="1" dirty="0" smtClean="0">
                <a:solidFill>
                  <a:srgbClr val="CC9900"/>
                </a:solidFill>
                <a:latin typeface="Arial" charset="0"/>
              </a:rPr>
              <a:t>$4,077,375,000 (+$25M or .6%)</a:t>
            </a:r>
          </a:p>
          <a:p>
            <a:pPr algn="ctr">
              <a:lnSpc>
                <a:spcPct val="100000"/>
              </a:lnSpc>
              <a:spcBef>
                <a:spcPts val="600"/>
              </a:spcBef>
              <a:spcAft>
                <a:spcPts val="600"/>
              </a:spcAft>
              <a:buFont typeface="Wingdings" pitchFamily="2" charset="2"/>
              <a:buNone/>
            </a:pPr>
            <a:r>
              <a:rPr lang="en-US" sz="3000" b="1" dirty="0" smtClean="0">
                <a:latin typeface="Arial" charset="0"/>
              </a:rPr>
              <a:t>Rescission</a:t>
            </a:r>
          </a:p>
          <a:p>
            <a:pPr algn="ctr">
              <a:lnSpc>
                <a:spcPct val="100000"/>
              </a:lnSpc>
              <a:spcBef>
                <a:spcPts val="600"/>
              </a:spcBef>
              <a:spcAft>
                <a:spcPts val="600"/>
              </a:spcAft>
              <a:buFont typeface="Wingdings" pitchFamily="2" charset="2"/>
              <a:buNone/>
            </a:pPr>
            <a:r>
              <a:rPr lang="en-US" sz="3000" b="1" dirty="0" smtClean="0">
                <a:solidFill>
                  <a:srgbClr val="CC9B00"/>
                </a:solidFill>
                <a:latin typeface="Arial" charset="0"/>
              </a:rPr>
              <a:t>-$8,154,750</a:t>
            </a:r>
          </a:p>
          <a:p>
            <a:pPr algn="ctr">
              <a:lnSpc>
                <a:spcPct val="100000"/>
              </a:lnSpc>
              <a:spcBef>
                <a:spcPts val="600"/>
              </a:spcBef>
              <a:spcAft>
                <a:spcPts val="600"/>
              </a:spcAft>
              <a:buFont typeface="Wingdings" pitchFamily="2" charset="2"/>
              <a:buNone/>
            </a:pPr>
            <a:r>
              <a:rPr lang="en-US" sz="3000" b="1" dirty="0" smtClean="0">
                <a:latin typeface="Arial" charset="0"/>
              </a:rPr>
              <a:t>FY 2011 Final Enacted</a:t>
            </a:r>
          </a:p>
          <a:p>
            <a:pPr algn="ctr">
              <a:lnSpc>
                <a:spcPct val="100000"/>
              </a:lnSpc>
              <a:spcBef>
                <a:spcPts val="600"/>
              </a:spcBef>
              <a:spcAft>
                <a:spcPts val="600"/>
              </a:spcAft>
              <a:buNone/>
            </a:pPr>
            <a:r>
              <a:rPr lang="en-US" sz="3000" b="1" dirty="0" smtClean="0">
                <a:solidFill>
                  <a:srgbClr val="CC9900"/>
                </a:solidFill>
                <a:latin typeface="Arial" charset="0"/>
              </a:rPr>
              <a:t>$4,069,220,250 (+$16.8M or .42</a:t>
            </a:r>
            <a:r>
              <a:rPr lang="en-US" sz="3000" b="1" dirty="0" smtClean="0">
                <a:solidFill>
                  <a:srgbClr val="CC9900"/>
                </a:solidFill>
                <a:latin typeface="Arial" charset="0"/>
              </a:rPr>
              <a:t>%)</a:t>
            </a:r>
            <a:endParaRPr lang="en-US" sz="3200" b="1" dirty="0" smtClean="0">
              <a:latin typeface="Arial" charset="0"/>
            </a:endParaRPr>
          </a:p>
        </p:txBody>
      </p:sp>
      <p:sp>
        <p:nvSpPr>
          <p:cNvPr id="14338" name="Slide Number Placeholder 4"/>
          <p:cNvSpPr>
            <a:spLocks noGrp="1"/>
          </p:cNvSpPr>
          <p:nvPr>
            <p:ph type="sldNum" sz="quarter" idx="11"/>
          </p:nvPr>
        </p:nvSpPr>
        <p:spPr>
          <a:noFill/>
        </p:spPr>
        <p:txBody>
          <a:bodyPr/>
          <a:lstStyle/>
          <a:p>
            <a:fld id="{140DFD98-F51E-4860-A130-4B1B84715D5E}" type="slidenum">
              <a:rPr lang="en-US" smtClean="0"/>
              <a:pPr/>
              <a:t>2</a:t>
            </a:fld>
            <a:endParaRPr lang="en-US" smtClean="0"/>
          </a:p>
        </p:txBody>
      </p:sp>
      <p:sp>
        <p:nvSpPr>
          <p:cNvPr id="7"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793603" name="Text Box 3"/>
          <p:cNvSpPr txBox="1">
            <a:spLocks noChangeArrowheads="1"/>
          </p:cNvSpPr>
          <p:nvPr/>
        </p:nvSpPr>
        <p:spPr bwMode="auto">
          <a:xfrm>
            <a:off x="1714500" y="266700"/>
            <a:ext cx="5734050" cy="214313"/>
          </a:xfrm>
          <a:prstGeom prst="rect">
            <a:avLst/>
          </a:prstGeom>
          <a:noFill/>
          <a:ln w="12700">
            <a:noFill/>
            <a:miter lim="800000"/>
            <a:headEnd type="none" w="sm" len="sm"/>
            <a:tailEnd type="none" w="sm" len="sm"/>
          </a:ln>
          <a:effectLst/>
        </p:spPr>
        <p:txBody>
          <a:bodyPr>
            <a:spAutoFit/>
          </a:bodyPr>
          <a:lstStyle/>
          <a:p>
            <a:pPr>
              <a:spcBef>
                <a:spcPct val="50000"/>
              </a:spcBef>
              <a:defRPr/>
            </a:pPr>
            <a:endParaRPr lang="en-US">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itchFamily="34" charset="0"/>
              </a:rPr>
              <a:t>PL </a:t>
            </a:r>
            <a:r>
              <a:rPr lang="en-US" dirty="0" smtClean="0">
                <a:latin typeface="Arial Black" pitchFamily="34" charset="0"/>
              </a:rPr>
              <a:t>112-10</a:t>
            </a:r>
            <a:endParaRPr lang="en-US" dirty="0"/>
          </a:p>
        </p:txBody>
      </p:sp>
      <p:sp>
        <p:nvSpPr>
          <p:cNvPr id="14340" name="Rectangle 2"/>
          <p:cNvSpPr>
            <a:spLocks noGrp="1" noChangeArrowheads="1"/>
          </p:cNvSpPr>
          <p:nvPr>
            <p:ph idx="1"/>
          </p:nvPr>
        </p:nvSpPr>
        <p:spPr/>
        <p:txBody>
          <a:bodyPr/>
          <a:lstStyle/>
          <a:p>
            <a:pPr>
              <a:lnSpc>
                <a:spcPct val="100000"/>
              </a:lnSpc>
              <a:spcBef>
                <a:spcPts val="0"/>
              </a:spcBef>
              <a:buFont typeface="Arial" pitchFamily="34" charset="0"/>
              <a:buChar char="•"/>
            </a:pPr>
            <a:r>
              <a:rPr lang="en-US" sz="3200" dirty="0" smtClean="0">
                <a:latin typeface="Arial" charset="0"/>
              </a:rPr>
              <a:t>Division </a:t>
            </a:r>
            <a:r>
              <a:rPr lang="en-US" sz="3200" dirty="0" smtClean="0">
                <a:latin typeface="Arial" charset="0"/>
              </a:rPr>
              <a:t>B – Title VII-- </a:t>
            </a:r>
            <a:r>
              <a:rPr lang="en-US" sz="2600" dirty="0" smtClean="0">
                <a:latin typeface="Arial" charset="0"/>
              </a:rPr>
              <a:t>Interior, Environment, and Related Agencies </a:t>
            </a:r>
          </a:p>
          <a:p>
            <a:pPr>
              <a:lnSpc>
                <a:spcPct val="100000"/>
              </a:lnSpc>
              <a:spcBef>
                <a:spcPts val="0"/>
              </a:spcBef>
              <a:buFont typeface="Arial" pitchFamily="34" charset="0"/>
              <a:buChar char="•"/>
            </a:pPr>
            <a:endParaRPr lang="en-US" sz="2600" dirty="0" smtClean="0">
              <a:latin typeface="Arial" charset="0"/>
            </a:endParaRPr>
          </a:p>
          <a:p>
            <a:pPr lvl="1">
              <a:lnSpc>
                <a:spcPct val="100000"/>
              </a:lnSpc>
              <a:spcBef>
                <a:spcPts val="0"/>
              </a:spcBef>
              <a:buFont typeface="Arial" pitchFamily="34" charset="0"/>
              <a:buChar char="•"/>
            </a:pPr>
            <a:r>
              <a:rPr lang="en-US" sz="2600" dirty="0" smtClean="0">
                <a:latin typeface="Arial" charset="0"/>
              </a:rPr>
              <a:t>$3,672,618,000 for IHS Services (Sec. 1749)</a:t>
            </a:r>
          </a:p>
          <a:p>
            <a:pPr lvl="1">
              <a:lnSpc>
                <a:spcPct val="100000"/>
              </a:lnSpc>
              <a:spcBef>
                <a:spcPts val="0"/>
              </a:spcBef>
              <a:buFont typeface="Arial" pitchFamily="34" charset="0"/>
              <a:buChar char="•"/>
            </a:pPr>
            <a:r>
              <a:rPr lang="en-US" sz="2600" dirty="0" smtClean="0">
                <a:latin typeface="Arial" charset="0"/>
              </a:rPr>
              <a:t>$404,757,000 for IHS Facilities (Sec. 1750)</a:t>
            </a:r>
          </a:p>
          <a:p>
            <a:pPr>
              <a:lnSpc>
                <a:spcPct val="100000"/>
              </a:lnSpc>
              <a:spcBef>
                <a:spcPts val="0"/>
              </a:spcBef>
              <a:buFont typeface="Arial" pitchFamily="34" charset="0"/>
              <a:buChar char="•"/>
            </a:pPr>
            <a:endParaRPr lang="en-US" sz="3200" dirty="0" smtClean="0">
              <a:latin typeface="Arial" charset="0"/>
            </a:endParaRPr>
          </a:p>
          <a:p>
            <a:pPr>
              <a:lnSpc>
                <a:spcPct val="100000"/>
              </a:lnSpc>
              <a:spcBef>
                <a:spcPts val="0"/>
              </a:spcBef>
              <a:buFont typeface="Arial" pitchFamily="34" charset="0"/>
              <a:buChar char="•"/>
            </a:pPr>
            <a:r>
              <a:rPr lang="en-US" sz="3200" dirty="0" smtClean="0">
                <a:latin typeface="Arial" charset="0"/>
              </a:rPr>
              <a:t>Division B – Title I--</a:t>
            </a:r>
            <a:r>
              <a:rPr lang="en-US" sz="2600" dirty="0" smtClean="0">
                <a:latin typeface="Arial" charset="0"/>
              </a:rPr>
              <a:t>General Provisions</a:t>
            </a:r>
          </a:p>
          <a:p>
            <a:pPr>
              <a:lnSpc>
                <a:spcPct val="100000"/>
              </a:lnSpc>
              <a:spcBef>
                <a:spcPts val="0"/>
              </a:spcBef>
              <a:buFont typeface="Arial" pitchFamily="34" charset="0"/>
              <a:buChar char="•"/>
            </a:pPr>
            <a:endParaRPr lang="en-US" sz="2600" dirty="0" smtClean="0">
              <a:latin typeface="Arial" charset="0"/>
            </a:endParaRPr>
          </a:p>
          <a:p>
            <a:pPr lvl="1">
              <a:lnSpc>
                <a:spcPct val="100000"/>
              </a:lnSpc>
              <a:spcBef>
                <a:spcPts val="0"/>
              </a:spcBef>
              <a:buFont typeface="Arial" pitchFamily="34" charset="0"/>
              <a:buChar char="•"/>
            </a:pPr>
            <a:r>
              <a:rPr lang="en-US" sz="2600" dirty="0" smtClean="0">
                <a:latin typeface="Arial" charset="0"/>
              </a:rPr>
              <a:t>.2 percent across-the-board </a:t>
            </a:r>
            <a:r>
              <a:rPr lang="en-US" sz="2600" dirty="0" smtClean="0">
                <a:latin typeface="Arial" charset="0"/>
              </a:rPr>
              <a:t>rescission</a:t>
            </a:r>
            <a:endParaRPr lang="en-US" sz="3200" b="1" dirty="0" smtClean="0">
              <a:latin typeface="Arial" charset="0"/>
            </a:endParaRPr>
          </a:p>
        </p:txBody>
      </p:sp>
      <p:sp>
        <p:nvSpPr>
          <p:cNvPr id="14338" name="Slide Number Placeholder 4"/>
          <p:cNvSpPr>
            <a:spLocks noGrp="1"/>
          </p:cNvSpPr>
          <p:nvPr>
            <p:ph type="sldNum" sz="quarter" idx="11"/>
          </p:nvPr>
        </p:nvSpPr>
        <p:spPr>
          <a:noFill/>
        </p:spPr>
        <p:txBody>
          <a:bodyPr/>
          <a:lstStyle/>
          <a:p>
            <a:fld id="{22F64753-C922-4246-A234-936C6CE1A01D}" type="slidenum">
              <a:rPr lang="en-US" smtClean="0"/>
              <a:pPr/>
              <a:t>3</a:t>
            </a:fld>
            <a:endParaRPr lang="en-US" smtClean="0"/>
          </a:p>
        </p:txBody>
      </p:sp>
      <p:sp>
        <p:nvSpPr>
          <p:cNvPr id="7"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793603" name="Text Box 3"/>
          <p:cNvSpPr txBox="1">
            <a:spLocks noChangeArrowheads="1"/>
          </p:cNvSpPr>
          <p:nvPr/>
        </p:nvSpPr>
        <p:spPr bwMode="auto">
          <a:xfrm>
            <a:off x="1714500" y="266700"/>
            <a:ext cx="5734050" cy="214313"/>
          </a:xfrm>
          <a:prstGeom prst="rect">
            <a:avLst/>
          </a:prstGeom>
          <a:noFill/>
          <a:ln w="12700">
            <a:noFill/>
            <a:miter lim="800000"/>
            <a:headEnd type="none" w="sm" len="sm"/>
            <a:tailEnd type="none" w="sm" len="sm"/>
          </a:ln>
          <a:effectLst/>
        </p:spPr>
        <p:txBody>
          <a:bodyPr>
            <a:spAutoFit/>
          </a:bodyPr>
          <a:lstStyle/>
          <a:p>
            <a:pPr>
              <a:spcBef>
                <a:spcPct val="50000"/>
              </a:spcBef>
              <a:defRPr/>
            </a:pPr>
            <a:endParaRPr lang="en-US">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2E51A6E0-FB9C-4897-8010-F50F2903DC18}" type="slidenum">
              <a:rPr lang="en-US" smtClean="0"/>
              <a:pPr/>
              <a:t>4</a:t>
            </a:fld>
            <a:endParaRPr lang="en-US" smtClean="0"/>
          </a:p>
        </p:txBody>
      </p:sp>
      <p:sp>
        <p:nvSpPr>
          <p:cNvPr id="6"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6388" name="Rectangle 2"/>
          <p:cNvSpPr>
            <a:spLocks noGrp="1" noChangeArrowheads="1"/>
          </p:cNvSpPr>
          <p:nvPr>
            <p:ph type="title"/>
          </p:nvPr>
        </p:nvSpPr>
        <p:spPr>
          <a:xfrm>
            <a:off x="958850" y="295275"/>
            <a:ext cx="7323138" cy="935038"/>
          </a:xfrm>
        </p:spPr>
        <p:txBody>
          <a:bodyPr/>
          <a:lstStyle/>
          <a:p>
            <a:r>
              <a:rPr lang="en-US" sz="3800" dirty="0" smtClean="0"/>
              <a:t>IHS SERVICES</a:t>
            </a:r>
          </a:p>
        </p:txBody>
      </p:sp>
      <p:graphicFrame>
        <p:nvGraphicFramePr>
          <p:cNvPr id="10" name="Table 9"/>
          <p:cNvGraphicFramePr>
            <a:graphicFrameLocks noGrp="1"/>
          </p:cNvGraphicFramePr>
          <p:nvPr/>
        </p:nvGraphicFramePr>
        <p:xfrm>
          <a:off x="899652" y="1684863"/>
          <a:ext cx="7521679" cy="4612698"/>
        </p:xfrm>
        <a:graphic>
          <a:graphicData uri="http://schemas.openxmlformats.org/drawingml/2006/table">
            <a:tbl>
              <a:tblPr/>
              <a:tblGrid>
                <a:gridCol w="2417280"/>
                <a:gridCol w="1113074"/>
                <a:gridCol w="899454"/>
                <a:gridCol w="1113074"/>
                <a:gridCol w="865723"/>
                <a:gridCol w="1113074"/>
              </a:tblGrid>
              <a:tr h="256261">
                <a:tc>
                  <a:txBody>
                    <a:bodyPr/>
                    <a:lstStyle/>
                    <a:p>
                      <a:pPr algn="l" fontAlgn="b"/>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ctr" fontAlgn="b"/>
                      <a:r>
                        <a:rPr lang="en-US" sz="1300" b="1" i="0" u="none" strike="noStrike">
                          <a:solidFill>
                            <a:srgbClr val="000000"/>
                          </a:solidFill>
                          <a:latin typeface="Calibri"/>
                        </a:rPr>
                        <a:t>FY 2010</a:t>
                      </a:r>
                    </a:p>
                  </a:txBody>
                  <a:tcPr marL="6834" marR="6834" marT="6834" marB="0" anchor="b">
                    <a:lnL>
                      <a:noFill/>
                    </a:lnL>
                    <a:lnR>
                      <a:noFill/>
                    </a:lnR>
                    <a:lnT>
                      <a:noFill/>
                    </a:lnT>
                    <a:lnB>
                      <a:noFill/>
                    </a:lnB>
                  </a:tcPr>
                </a:tc>
                <a:tc>
                  <a:txBody>
                    <a:bodyPr/>
                    <a:lstStyle/>
                    <a:p>
                      <a:pPr algn="ctr" fontAlgn="b"/>
                      <a:r>
                        <a:rPr lang="en-US" sz="1300" b="1" i="0" u="none" strike="noStrike" dirty="0" smtClean="0">
                          <a:solidFill>
                            <a:srgbClr val="000000"/>
                          </a:solidFill>
                          <a:latin typeface="Calibri"/>
                        </a:rPr>
                        <a:t>FY 2011</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ctr" fontAlgn="b"/>
                      <a:r>
                        <a:rPr lang="en-US" sz="1300" b="1" i="0" u="none" strike="noStrike" dirty="0">
                          <a:solidFill>
                            <a:srgbClr val="000000"/>
                          </a:solidFill>
                          <a:latin typeface="Calibri"/>
                        </a:rPr>
                        <a:t>Div B Title I</a:t>
                      </a:r>
                    </a:p>
                  </a:txBody>
                  <a:tcPr marL="6834" marR="6834" marT="6834" marB="0" anchor="b">
                    <a:lnL>
                      <a:noFill/>
                    </a:lnL>
                    <a:lnR>
                      <a:noFill/>
                    </a:lnR>
                    <a:lnT>
                      <a:noFill/>
                    </a:lnT>
                    <a:lnB>
                      <a:noFill/>
                    </a:lnB>
                  </a:tcPr>
                </a:tc>
                <a:tc>
                  <a:txBody>
                    <a:bodyPr/>
                    <a:lstStyle/>
                    <a:p>
                      <a:pPr algn="ctr" fontAlgn="b"/>
                      <a:r>
                        <a:rPr lang="en-US" sz="1300" b="1" i="0" u="none" strike="noStrike" dirty="0" smtClean="0">
                          <a:solidFill>
                            <a:srgbClr val="000000"/>
                          </a:solidFill>
                          <a:latin typeface="Calibri"/>
                        </a:rPr>
                        <a:t>Final</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ctr" fontAlgn="b"/>
                      <a:r>
                        <a:rPr lang="en-US" sz="1500" b="1" i="0" u="none" strike="noStrike" dirty="0">
                          <a:solidFill>
                            <a:srgbClr val="009E00"/>
                          </a:solidFill>
                          <a:latin typeface="Calibri"/>
                        </a:rPr>
                        <a:t>FY 2011</a:t>
                      </a: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 </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latin typeface="Calibri"/>
                        </a:rPr>
                        <a:t>Enacted</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latin typeface="Calibri"/>
                        </a:rPr>
                        <a:t>Increases</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dirty="0">
                          <a:solidFill>
                            <a:srgbClr val="000000"/>
                          </a:solidFill>
                          <a:latin typeface="Calibri"/>
                        </a:rPr>
                        <a:t>Rescission</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dirty="0" err="1" smtClean="0">
                          <a:solidFill>
                            <a:srgbClr val="000000"/>
                          </a:solidFill>
                          <a:latin typeface="Calibri"/>
                        </a:rPr>
                        <a:t>Incr</a:t>
                      </a:r>
                      <a:r>
                        <a:rPr lang="en-US" sz="1300" b="1" i="0" u="none" strike="noStrike" dirty="0" smtClean="0">
                          <a:solidFill>
                            <a:srgbClr val="000000"/>
                          </a:solidFill>
                          <a:latin typeface="Calibri"/>
                        </a:rPr>
                        <a:t>/</a:t>
                      </a:r>
                      <a:r>
                        <a:rPr lang="en-US" sz="1300" b="1" i="0" u="none" strike="noStrike" dirty="0" err="1" smtClean="0">
                          <a:solidFill>
                            <a:srgbClr val="000000"/>
                          </a:solidFill>
                          <a:latin typeface="Calibri"/>
                        </a:rPr>
                        <a:t>Decr</a:t>
                      </a:r>
                      <a:endParaRPr lang="en-US" sz="1300" b="1" i="0" u="none" strike="noStrike" dirty="0">
                        <a:solidFill>
                          <a:srgbClr val="000000"/>
                        </a:solidFill>
                        <a:latin typeface="Calibri"/>
                      </a:endParaRP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500" b="1" i="0" u="none" strike="noStrike" dirty="0">
                          <a:solidFill>
                            <a:srgbClr val="009E00"/>
                          </a:solidFill>
                          <a:latin typeface="Calibri"/>
                        </a:rPr>
                        <a:t>Final</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r>
              <a:tr h="256261">
                <a:tc>
                  <a:txBody>
                    <a:bodyPr/>
                    <a:lstStyle/>
                    <a:p>
                      <a:pPr algn="l" fontAlgn="b"/>
                      <a:r>
                        <a:rPr lang="en-US" sz="1300" b="1" i="0" u="none" strike="noStrike">
                          <a:solidFill>
                            <a:srgbClr val="000000"/>
                          </a:solidFill>
                          <a:latin typeface="Calibri"/>
                        </a:rPr>
                        <a:t>Hospitals and Health Clinics</a:t>
                      </a: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solidFill>
                      <a:srgbClr val="FFFF99"/>
                    </a:solidFill>
                  </a:tcPr>
                </a:tc>
                <a:tc>
                  <a:txBody>
                    <a:bodyPr/>
                    <a:lstStyle/>
                    <a:p>
                      <a:pPr algn="r" fontAlgn="b"/>
                      <a:r>
                        <a:rPr lang="en-US" sz="1300" b="1" i="0" u="none" strike="noStrike" dirty="0" smtClean="0">
                          <a:solidFill>
                            <a:srgbClr val="000000"/>
                          </a:solidFill>
                          <a:latin typeface="Calibri"/>
                        </a:rPr>
                        <a:t>1,754,383 </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solidFill>
                      <a:srgbClr val="FFFF99"/>
                    </a:solidFill>
                  </a:tcPr>
                </a:tc>
                <a:tc>
                  <a:txBody>
                    <a:bodyPr/>
                    <a:lstStyle/>
                    <a:p>
                      <a:pPr algn="r" fontAlgn="b"/>
                      <a:r>
                        <a:rPr lang="en-US" sz="1300" b="1" i="0" u="none" strike="noStrike" dirty="0" smtClean="0">
                          <a:solidFill>
                            <a:srgbClr val="000000"/>
                          </a:solidFill>
                          <a:latin typeface="Calibri"/>
                        </a:rPr>
                        <a:t>12,016 </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solidFill>
                      <a:srgbClr val="FFFF99"/>
                    </a:solidFill>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3,534)</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solidFill>
                      <a:srgbClr val="FFFF99"/>
                    </a:solidFill>
                  </a:tcPr>
                </a:tc>
                <a:tc>
                  <a:txBody>
                    <a:bodyPr/>
                    <a:lstStyle/>
                    <a:p>
                      <a:pPr algn="r" fontAlgn="b"/>
                      <a:r>
                        <a:rPr lang="en-US" sz="1300" b="1" i="0" u="none" strike="noStrike" dirty="0" smtClean="0">
                          <a:solidFill>
                            <a:srgbClr val="000000"/>
                          </a:solidFill>
                          <a:latin typeface="Calibri"/>
                        </a:rPr>
                        <a:t>8,482</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solidFill>
                      <a:srgbClr val="FFFF99"/>
                    </a:solidFill>
                  </a:tcPr>
                </a:tc>
                <a:tc>
                  <a:txBody>
                    <a:bodyPr/>
                    <a:lstStyle/>
                    <a:p>
                      <a:pPr algn="r" fontAlgn="b"/>
                      <a:r>
                        <a:rPr lang="en-US" sz="1300" b="1" i="0" u="none" strike="noStrike" dirty="0" smtClean="0">
                          <a:solidFill>
                            <a:srgbClr val="009E00"/>
                          </a:solidFill>
                          <a:latin typeface="Calibri"/>
                        </a:rPr>
                        <a:t>1,762,865 </a:t>
                      </a:r>
                      <a:endParaRPr lang="en-US" sz="1300" b="1" i="0" u="none" strike="noStrike" dirty="0">
                        <a:solidFill>
                          <a:srgbClr val="009E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solidFill>
                      <a:srgbClr val="FFFF99"/>
                    </a:solidFill>
                  </a:tcPr>
                </a:tc>
              </a:tr>
              <a:tr h="256261">
                <a:tc>
                  <a:txBody>
                    <a:bodyPr/>
                    <a:lstStyle/>
                    <a:p>
                      <a:pPr algn="l" fontAlgn="b"/>
                      <a:r>
                        <a:rPr lang="en-US" sz="1300" b="1" i="0" u="none" strike="noStrike">
                          <a:solidFill>
                            <a:srgbClr val="000000"/>
                          </a:solidFill>
                          <a:latin typeface="Calibri"/>
                        </a:rPr>
                        <a:t>Dental Health</a:t>
                      </a: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152,634</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306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306)</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0</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9E00"/>
                          </a:solidFill>
                          <a:latin typeface="Calibri"/>
                        </a:rPr>
                        <a:t>152,634 </a:t>
                      </a:r>
                      <a:endParaRPr lang="en-US" sz="1300" b="1" i="0" u="none" strike="noStrike" dirty="0">
                        <a:solidFill>
                          <a:srgbClr val="009E00"/>
                        </a:solidFill>
                        <a:latin typeface="Calibri"/>
                      </a:endParaRPr>
                    </a:p>
                  </a:txBody>
                  <a:tcPr marL="6834" marR="6834" marT="6834" marB="0" anchor="b">
                    <a:lnL>
                      <a:noFill/>
                    </a:lnL>
                    <a:lnR>
                      <a:noFill/>
                    </a:lnR>
                    <a:lnT>
                      <a:noFill/>
                    </a:lnT>
                    <a:lnB>
                      <a:noFill/>
                    </a:lnB>
                    <a:solidFill>
                      <a:srgbClr val="FFFF99"/>
                    </a:solidFill>
                  </a:tcPr>
                </a:tc>
              </a:tr>
              <a:tr h="256261">
                <a:tc>
                  <a:txBody>
                    <a:bodyPr/>
                    <a:lstStyle/>
                    <a:p>
                      <a:pPr algn="l" fontAlgn="b"/>
                      <a:r>
                        <a:rPr lang="en-US" sz="1300" b="1" i="0" u="none" strike="noStrike">
                          <a:solidFill>
                            <a:srgbClr val="000000"/>
                          </a:solidFill>
                          <a:latin typeface="Calibri"/>
                        </a:rPr>
                        <a:t>Mental Health</a:t>
                      </a: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72,786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146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146)</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0</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9E00"/>
                          </a:solidFill>
                          <a:latin typeface="Calibri"/>
                        </a:rPr>
                        <a:t>72,786 </a:t>
                      </a:r>
                      <a:endParaRPr lang="en-US" sz="1300" b="1" i="0" u="none" strike="noStrike" dirty="0">
                        <a:solidFill>
                          <a:srgbClr val="009E00"/>
                        </a:solidFill>
                        <a:latin typeface="Calibri"/>
                      </a:endParaRPr>
                    </a:p>
                  </a:txBody>
                  <a:tcPr marL="6834" marR="6834" marT="6834" marB="0" anchor="b">
                    <a:lnL>
                      <a:noFill/>
                    </a:lnL>
                    <a:lnR>
                      <a:noFill/>
                    </a:lnR>
                    <a:lnT>
                      <a:noFill/>
                    </a:lnT>
                    <a:lnB>
                      <a:noFill/>
                    </a:lnB>
                    <a:solidFill>
                      <a:srgbClr val="FFFF99"/>
                    </a:solidFill>
                  </a:tcPr>
                </a:tc>
              </a:tr>
              <a:tr h="256261">
                <a:tc>
                  <a:txBody>
                    <a:bodyPr/>
                    <a:lstStyle/>
                    <a:p>
                      <a:pPr algn="l" fontAlgn="b"/>
                      <a:r>
                        <a:rPr lang="en-US" sz="1300" b="1" i="0" u="none" strike="noStrike">
                          <a:solidFill>
                            <a:srgbClr val="000000"/>
                          </a:solidFill>
                          <a:latin typeface="Calibri"/>
                        </a:rPr>
                        <a:t>Alcohol and Substance Abuse</a:t>
                      </a: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194,409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390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390)</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0</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9E00"/>
                          </a:solidFill>
                          <a:latin typeface="Calibri"/>
                        </a:rPr>
                        <a:t>194,409 </a:t>
                      </a:r>
                      <a:endParaRPr lang="en-US" sz="1300" b="1" i="0" u="none" strike="noStrike" dirty="0">
                        <a:solidFill>
                          <a:srgbClr val="009E00"/>
                        </a:solidFill>
                        <a:latin typeface="Calibri"/>
                      </a:endParaRPr>
                    </a:p>
                  </a:txBody>
                  <a:tcPr marL="6834" marR="6834" marT="6834" marB="0" anchor="b">
                    <a:lnL>
                      <a:noFill/>
                    </a:lnL>
                    <a:lnR>
                      <a:noFill/>
                    </a:lnR>
                    <a:lnT>
                      <a:noFill/>
                    </a:lnT>
                    <a:lnB>
                      <a:noFill/>
                    </a:lnB>
                    <a:solidFill>
                      <a:srgbClr val="FFFF99"/>
                    </a:solidFill>
                  </a:tcPr>
                </a:tc>
              </a:tr>
              <a:tr h="256261">
                <a:tc>
                  <a:txBody>
                    <a:bodyPr/>
                    <a:lstStyle/>
                    <a:p>
                      <a:pPr algn="l" fontAlgn="b"/>
                      <a:r>
                        <a:rPr lang="en-US" sz="1300" b="1" i="0" u="none" strike="noStrike">
                          <a:solidFill>
                            <a:srgbClr val="000000"/>
                          </a:solidFill>
                          <a:latin typeface="Calibri"/>
                        </a:rPr>
                        <a:t>Contract Health Services</a:t>
                      </a: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779,347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2,143 </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1,563)</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0000"/>
                          </a:solidFill>
                          <a:latin typeface="Calibri"/>
                        </a:rPr>
                        <a:t>580</a:t>
                      </a:r>
                      <a:endParaRPr lang="en-US" sz="1300" b="1" i="0" u="none" strike="noStrike" dirty="0">
                        <a:solidFill>
                          <a:srgbClr val="000000"/>
                        </a:solidFill>
                        <a:latin typeface="Calibri"/>
                      </a:endParaRPr>
                    </a:p>
                  </a:txBody>
                  <a:tcPr marL="6834" marR="6834" marT="6834" marB="0" anchor="b">
                    <a:lnL>
                      <a:noFill/>
                    </a:lnL>
                    <a:lnR>
                      <a:noFill/>
                    </a:lnR>
                    <a:lnT>
                      <a:noFill/>
                    </a:lnT>
                    <a:lnB>
                      <a:noFill/>
                    </a:lnB>
                    <a:solidFill>
                      <a:srgbClr val="FFFF99"/>
                    </a:solidFill>
                  </a:tcPr>
                </a:tc>
                <a:tc>
                  <a:txBody>
                    <a:bodyPr/>
                    <a:lstStyle/>
                    <a:p>
                      <a:pPr algn="r" fontAlgn="b"/>
                      <a:r>
                        <a:rPr lang="en-US" sz="1300" b="1" i="0" u="none" strike="noStrike" dirty="0" smtClean="0">
                          <a:solidFill>
                            <a:srgbClr val="009E00"/>
                          </a:solidFill>
                          <a:latin typeface="Calibri"/>
                        </a:rPr>
                        <a:t>779,927 </a:t>
                      </a:r>
                      <a:endParaRPr lang="en-US" sz="1300" b="1" i="0" u="none" strike="noStrike" dirty="0">
                        <a:solidFill>
                          <a:srgbClr val="009E00"/>
                        </a:solidFill>
                        <a:latin typeface="Calibri"/>
                      </a:endParaRPr>
                    </a:p>
                  </a:txBody>
                  <a:tcPr marL="6834" marR="6834" marT="6834" marB="0" anchor="b">
                    <a:lnL>
                      <a:noFill/>
                    </a:lnL>
                    <a:lnR>
                      <a:noFill/>
                    </a:lnR>
                    <a:lnT>
                      <a:noFill/>
                    </a:lnT>
                    <a:lnB>
                      <a:noFill/>
                    </a:lnB>
                    <a:solidFill>
                      <a:srgbClr val="FFFF99"/>
                    </a:solidFill>
                  </a:tcPr>
                </a:tc>
              </a:tr>
              <a:tr h="256261">
                <a:tc>
                  <a:txBody>
                    <a:bodyPr/>
                    <a:lstStyle/>
                    <a:p>
                      <a:pPr algn="l" fontAlgn="b"/>
                      <a:r>
                        <a:rPr lang="en-US" sz="1300" b="1" i="0" u="none" strike="noStrike">
                          <a:solidFill>
                            <a:srgbClr val="000000"/>
                          </a:solidFill>
                          <a:latin typeface="Calibri"/>
                        </a:rPr>
                        <a:t>Public Health Nursing</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64,071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128)</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128)</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63,943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Health Education</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16,682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33)</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33)</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16,649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dirty="0">
                          <a:solidFill>
                            <a:srgbClr val="000000"/>
                          </a:solidFill>
                          <a:latin typeface="Calibri"/>
                        </a:rPr>
                        <a:t>Community </a:t>
                      </a:r>
                      <a:r>
                        <a:rPr lang="en-US" sz="1300" b="1" i="0" u="none" strike="noStrike" dirty="0" err="1" smtClean="0">
                          <a:solidFill>
                            <a:srgbClr val="000000"/>
                          </a:solidFill>
                          <a:latin typeface="Calibri"/>
                        </a:rPr>
                        <a:t>Hlth</a:t>
                      </a:r>
                      <a:r>
                        <a:rPr lang="en-US" sz="1300" b="1" i="0" u="none" strike="noStrike" dirty="0" smtClean="0">
                          <a:solidFill>
                            <a:srgbClr val="000000"/>
                          </a:solidFill>
                          <a:latin typeface="Calibri"/>
                        </a:rPr>
                        <a:t> </a:t>
                      </a:r>
                      <a:r>
                        <a:rPr lang="en-US" sz="1300" b="1" i="0" u="none" strike="noStrike" dirty="0">
                          <a:solidFill>
                            <a:srgbClr val="000000"/>
                          </a:solidFill>
                          <a:latin typeface="Calibri"/>
                        </a:rPr>
                        <a:t>Representatives</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61,628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123)</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123)</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61,505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Immunization AK</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1,934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(4)</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smtClean="0">
                          <a:solidFill>
                            <a:srgbClr val="FF0000"/>
                          </a:solidFill>
                          <a:latin typeface="Calibri"/>
                        </a:rPr>
                        <a:t>(4)</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1,930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Urban Health</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43,139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86)</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86)</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43,053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Indian Health Professions</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40,743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82)</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82)</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40,661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Tribal Management</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2,586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5)</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5)</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2,581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Direct Operations</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68,720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137)</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137)</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68,583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Self-Governance</a:t>
                      </a: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0000"/>
                          </a:solidFill>
                          <a:latin typeface="Calibri"/>
                        </a:rPr>
                        <a:t>6,066 </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12)</a:t>
                      </a:r>
                      <a:endParaRPr lang="en-US" sz="1300" b="1" i="0" u="none" strike="noStrike" dirty="0">
                        <a:solidFill>
                          <a:srgbClr val="000000"/>
                        </a:solidFill>
                        <a:latin typeface="Calibri"/>
                      </a:endParaRPr>
                    </a:p>
                  </a:txBody>
                  <a:tcPr marL="6834" marR="6834" marT="6834" marB="0" anchor="b">
                    <a:lnL>
                      <a:noFill/>
                    </a:lnL>
                    <a:lnR>
                      <a:noFill/>
                    </a:lnR>
                    <a:lnT>
                      <a:noFill/>
                    </a:lnT>
                    <a:lnB>
                      <a:noFill/>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12)</a:t>
                      </a:r>
                      <a:endParaRPr lang="en-US" sz="1300" b="0" i="0" u="none" strike="noStrike" dirty="0">
                        <a:solidFill>
                          <a:srgbClr val="FF0000"/>
                        </a:solidFill>
                        <a:latin typeface="Calibri"/>
                      </a:endParaRPr>
                    </a:p>
                  </a:txBody>
                  <a:tcPr marL="6834" marR="6834" marT="6834" marB="0" anchor="b">
                    <a:lnL>
                      <a:noFill/>
                    </a:lnL>
                    <a:lnR>
                      <a:noFill/>
                    </a:lnR>
                    <a:lnT>
                      <a:noFill/>
                    </a:lnT>
                    <a:lnB>
                      <a:noFill/>
                    </a:lnB>
                  </a:tcPr>
                </a:tc>
                <a:tc>
                  <a:txBody>
                    <a:bodyPr/>
                    <a:lstStyle/>
                    <a:p>
                      <a:pPr algn="r" fontAlgn="b"/>
                      <a:r>
                        <a:rPr lang="en-US" sz="1300" b="1" i="0" u="none" strike="noStrike" dirty="0" smtClean="0">
                          <a:solidFill>
                            <a:srgbClr val="009E00"/>
                          </a:solidFill>
                          <a:latin typeface="Calibri"/>
                        </a:rPr>
                        <a:t>6,054 </a:t>
                      </a:r>
                      <a:endParaRPr lang="en-US" sz="1300" b="1" i="0" u="none" strike="noStrike" dirty="0">
                        <a:solidFill>
                          <a:srgbClr val="009E00"/>
                        </a:solidFill>
                        <a:latin typeface="Calibri"/>
                      </a:endParaRPr>
                    </a:p>
                  </a:txBody>
                  <a:tcPr marL="6834" marR="6834" marT="6834" marB="0" anchor="b">
                    <a:lnL>
                      <a:noFill/>
                    </a:lnL>
                    <a:lnR>
                      <a:noFill/>
                    </a:lnR>
                    <a:lnT>
                      <a:noFill/>
                    </a:lnT>
                    <a:lnB>
                      <a:noFill/>
                    </a:lnB>
                  </a:tcPr>
                </a:tc>
              </a:tr>
              <a:tr h="256261">
                <a:tc>
                  <a:txBody>
                    <a:bodyPr/>
                    <a:lstStyle/>
                    <a:p>
                      <a:pPr algn="l" fontAlgn="b"/>
                      <a:r>
                        <a:rPr lang="en-US" sz="1300" b="1" i="0" u="none" strike="noStrike">
                          <a:solidFill>
                            <a:srgbClr val="000000"/>
                          </a:solidFill>
                          <a:latin typeface="Calibri"/>
                        </a:rPr>
                        <a:t>Contract Support Costs</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dirty="0" smtClean="0">
                          <a:solidFill>
                            <a:srgbClr val="000000"/>
                          </a:solidFill>
                          <a:latin typeface="Calibri"/>
                        </a:rPr>
                        <a:t>398,490 </a:t>
                      </a:r>
                      <a:endParaRPr lang="en-US" sz="1300" b="1" i="0" u="none" strike="noStrike" dirty="0">
                        <a:solidFill>
                          <a:srgbClr val="000000"/>
                        </a:solidFill>
                        <a:latin typeface="Calibri"/>
                      </a:endParaRP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a:solidFill>
                            <a:srgbClr val="000000"/>
                          </a:solidFill>
                          <a:latin typeface="Calibri"/>
                        </a:rPr>
                        <a:t>0 </a:t>
                      </a: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797)</a:t>
                      </a:r>
                      <a:endParaRPr lang="en-US" sz="1300" b="1" i="0" u="none" strike="noStrike" dirty="0">
                        <a:solidFill>
                          <a:srgbClr val="000000"/>
                        </a:solidFill>
                        <a:latin typeface="Calibri"/>
                      </a:endParaRP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dirty="0">
                          <a:solidFill>
                            <a:srgbClr val="FF0000"/>
                          </a:solidFill>
                          <a:latin typeface="Calibri"/>
                        </a:rPr>
                        <a:t>(</a:t>
                      </a:r>
                      <a:r>
                        <a:rPr lang="en-US" sz="1300" b="0" i="0" u="none" strike="noStrike" dirty="0" smtClean="0">
                          <a:solidFill>
                            <a:srgbClr val="FF0000"/>
                          </a:solidFill>
                          <a:latin typeface="Calibri"/>
                        </a:rPr>
                        <a:t>797)</a:t>
                      </a:r>
                      <a:endParaRPr lang="en-US" sz="1300" b="0" i="0" u="none" strike="noStrike" dirty="0">
                        <a:solidFill>
                          <a:srgbClr val="FF0000"/>
                        </a:solidFill>
                        <a:latin typeface="Calibri"/>
                      </a:endParaRP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300" b="1" i="0" u="none" strike="noStrike" dirty="0" smtClean="0">
                          <a:solidFill>
                            <a:srgbClr val="009E00"/>
                          </a:solidFill>
                          <a:latin typeface="Calibri"/>
                        </a:rPr>
                        <a:t>397,693 </a:t>
                      </a:r>
                      <a:endParaRPr lang="en-US" sz="1300" b="1" i="0" u="none" strike="noStrike" dirty="0">
                        <a:solidFill>
                          <a:srgbClr val="009E00"/>
                        </a:solidFill>
                        <a:latin typeface="Calibri"/>
                      </a:endParaRPr>
                    </a:p>
                  </a:txBody>
                  <a:tcPr marL="6834" marR="6834" marT="6834" marB="0" anchor="b">
                    <a:lnL>
                      <a:noFill/>
                    </a:lnL>
                    <a:lnR>
                      <a:noFill/>
                    </a:lnR>
                    <a:lnT>
                      <a:noFill/>
                    </a:lnT>
                    <a:lnB w="6350" cap="flat" cmpd="sng" algn="ctr">
                      <a:solidFill>
                        <a:srgbClr val="000000"/>
                      </a:solidFill>
                      <a:prstDash val="solid"/>
                      <a:round/>
                      <a:headEnd type="none" w="med" len="med"/>
                      <a:tailEnd type="none" w="med" len="med"/>
                    </a:lnB>
                  </a:tcPr>
                </a:tc>
              </a:tr>
              <a:tr h="256261">
                <a:tc>
                  <a:txBody>
                    <a:bodyPr/>
                    <a:lstStyle/>
                    <a:p>
                      <a:pPr algn="ctr" fontAlgn="b"/>
                      <a:r>
                        <a:rPr lang="en-US" sz="1300" b="1" i="0" u="none" strike="noStrike">
                          <a:solidFill>
                            <a:srgbClr val="000000"/>
                          </a:solidFill>
                          <a:latin typeface="Calibri"/>
                        </a:rPr>
                        <a:t>SERVICES Total</a:t>
                      </a: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smtClean="0">
                          <a:solidFill>
                            <a:srgbClr val="000000"/>
                          </a:solidFill>
                          <a:latin typeface="Calibri"/>
                        </a:rPr>
                        <a:t>3,657,618 </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smtClean="0">
                          <a:solidFill>
                            <a:srgbClr val="000000"/>
                          </a:solidFill>
                          <a:latin typeface="Calibri"/>
                        </a:rPr>
                        <a:t>15,000 </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a:solidFill>
                            <a:srgbClr val="000000"/>
                          </a:solidFill>
                          <a:latin typeface="Calibri"/>
                        </a:rPr>
                        <a:t>(</a:t>
                      </a:r>
                      <a:r>
                        <a:rPr lang="en-US" sz="1300" b="1" i="0" u="none" strike="noStrike" dirty="0" smtClean="0">
                          <a:solidFill>
                            <a:srgbClr val="000000"/>
                          </a:solidFill>
                          <a:latin typeface="Calibri"/>
                        </a:rPr>
                        <a:t>7,345)</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smtClean="0">
                          <a:solidFill>
                            <a:srgbClr val="000000"/>
                          </a:solidFill>
                          <a:latin typeface="Calibri"/>
                        </a:rPr>
                        <a:t>7,655</a:t>
                      </a:r>
                      <a:endParaRPr lang="en-US" sz="1300" b="1" i="0" u="none" strike="noStrike" dirty="0">
                        <a:solidFill>
                          <a:srgbClr val="0000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300" b="1" i="0" u="none" strike="noStrike" dirty="0" smtClean="0">
                          <a:solidFill>
                            <a:srgbClr val="009E00"/>
                          </a:solidFill>
                          <a:latin typeface="Calibri"/>
                        </a:rPr>
                        <a:t>3,665,273 </a:t>
                      </a:r>
                      <a:endParaRPr lang="en-US" sz="1300" b="1" i="0" u="none" strike="noStrike" dirty="0">
                        <a:solidFill>
                          <a:srgbClr val="009E00"/>
                        </a:solidFill>
                        <a:latin typeface="Calibri"/>
                      </a:endParaRPr>
                    </a:p>
                  </a:txBody>
                  <a:tcPr marL="6834" marR="6834" marT="6834"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7" name="TextBox 6"/>
          <p:cNvSpPr txBox="1"/>
          <p:nvPr/>
        </p:nvSpPr>
        <p:spPr>
          <a:xfrm>
            <a:off x="3185652" y="1371600"/>
            <a:ext cx="3141406" cy="230832"/>
          </a:xfrm>
          <a:prstGeom prst="rect">
            <a:avLst/>
          </a:prstGeom>
          <a:noFill/>
        </p:spPr>
        <p:txBody>
          <a:bodyPr wrap="square" rtlCol="0">
            <a:spAutoFit/>
          </a:bodyPr>
          <a:lstStyle/>
          <a:p>
            <a:pPr algn="ctr"/>
            <a:r>
              <a:rPr lang="en-US" sz="900" dirty="0" smtClean="0">
                <a:solidFill>
                  <a:schemeClr val="bg2"/>
                </a:solidFill>
                <a:effectLst/>
                <a:latin typeface="+mn-lt"/>
              </a:rPr>
              <a:t>Dollars in Thousands</a:t>
            </a:r>
            <a:endParaRPr lang="en-US" sz="900" dirty="0">
              <a:solidFill>
                <a:schemeClr val="bg2"/>
              </a:solidFill>
              <a:effectLst/>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6C9A8E50-16AC-4CA1-9A05-4962D955D1E6}" type="slidenum">
              <a:rPr lang="en-US"/>
              <a:pPr/>
              <a:t>5</a:t>
            </a:fld>
            <a:endParaRPr lang="en-US"/>
          </a:p>
        </p:txBody>
      </p:sp>
      <p:sp>
        <p:nvSpPr>
          <p:cNvPr id="7" name="Footer Placeholder 5"/>
          <p:cNvSpPr>
            <a:spLocks noGrp="1"/>
          </p:cNvSpPr>
          <p:nvPr>
            <p:ph type="ftr" sz="quarter" idx="12"/>
          </p:nvPr>
        </p:nvSpPr>
        <p:spPr/>
        <p:txBody>
          <a:bodyPr/>
          <a:lstStyle/>
          <a:p>
            <a:r>
              <a:rPr lang="en-US"/>
              <a:t>Indian Health Service</a:t>
            </a:r>
            <a:endParaRPr lang="en-US">
              <a:solidFill>
                <a:schemeClr val="tx1"/>
              </a:solidFill>
              <a:effectLst>
                <a:outerShdw blurRad="38100" dist="38100" dir="2700000" algn="tl">
                  <a:srgbClr val="C0C0C0"/>
                </a:outerShdw>
              </a:effectLst>
            </a:endParaRPr>
          </a:p>
        </p:txBody>
      </p:sp>
      <p:sp>
        <p:nvSpPr>
          <p:cNvPr id="813058" name="Rectangle 2"/>
          <p:cNvSpPr>
            <a:spLocks noGrp="1" noChangeArrowheads="1"/>
          </p:cNvSpPr>
          <p:nvPr>
            <p:ph type="title"/>
          </p:nvPr>
        </p:nvSpPr>
        <p:spPr>
          <a:xfrm>
            <a:off x="1371600" y="495300"/>
            <a:ext cx="6591300" cy="723900"/>
          </a:xfrm>
        </p:spPr>
        <p:txBody>
          <a:bodyPr/>
          <a:lstStyle/>
          <a:p>
            <a:r>
              <a:rPr lang="en-US" dirty="0"/>
              <a:t>Staffing of New Facilities</a:t>
            </a:r>
          </a:p>
        </p:txBody>
      </p:sp>
      <p:sp>
        <p:nvSpPr>
          <p:cNvPr id="813059" name="Rectangle 3"/>
          <p:cNvSpPr>
            <a:spLocks noGrp="1" noChangeArrowheads="1"/>
          </p:cNvSpPr>
          <p:nvPr>
            <p:ph type="body" idx="1"/>
          </p:nvPr>
        </p:nvSpPr>
        <p:spPr>
          <a:xfrm>
            <a:off x="366713" y="1963738"/>
            <a:ext cx="8048625" cy="3787775"/>
          </a:xfrm>
        </p:spPr>
        <p:txBody>
          <a:bodyPr/>
          <a:lstStyle/>
          <a:p>
            <a:pPr marL="63500" indent="-63500">
              <a:buFont typeface="Wingdings" pitchFamily="2" charset="2"/>
              <a:buNone/>
              <a:tabLst>
                <a:tab pos="5995988" algn="r"/>
                <a:tab pos="7720013" algn="r"/>
              </a:tabLst>
            </a:pPr>
            <a:r>
              <a:rPr lang="en-US" sz="2800" b="1" dirty="0">
                <a:latin typeface="Arial" charset="0"/>
              </a:rPr>
              <a:t>	                                        	</a:t>
            </a:r>
            <a:r>
              <a:rPr lang="en-US" b="1" u="sng" dirty="0">
                <a:latin typeface="Arial" charset="0"/>
              </a:rPr>
              <a:t>Pos</a:t>
            </a:r>
            <a:r>
              <a:rPr lang="en-US" b="1" dirty="0">
                <a:latin typeface="Arial" charset="0"/>
              </a:rPr>
              <a:t>	     </a:t>
            </a:r>
            <a:r>
              <a:rPr lang="en-US" b="1" u="sng" dirty="0">
                <a:latin typeface="Arial" charset="0"/>
              </a:rPr>
              <a:t>Dollars</a:t>
            </a:r>
          </a:p>
          <a:p>
            <a:pPr marL="63500" indent="-63500">
              <a:buFont typeface="Wingdings" pitchFamily="2" charset="2"/>
              <a:buNone/>
              <a:tabLst>
                <a:tab pos="5995988" algn="r"/>
                <a:tab pos="7720013" algn="r"/>
              </a:tabLst>
            </a:pPr>
            <a:r>
              <a:rPr lang="en-US" b="1" dirty="0" smtClean="0">
                <a:latin typeface="Arial" charset="0"/>
              </a:rPr>
              <a:t>Chickasaw Nation Med Center, OK</a:t>
            </a:r>
            <a:r>
              <a:rPr lang="en-US" b="1" dirty="0">
                <a:latin typeface="Arial" charset="0"/>
              </a:rPr>
              <a:t>	</a:t>
            </a:r>
            <a:r>
              <a:rPr lang="en-US" b="1" dirty="0" smtClean="0">
                <a:latin typeface="Arial" charset="0"/>
              </a:rPr>
              <a:t>38</a:t>
            </a:r>
            <a:r>
              <a:rPr lang="en-US" b="1" dirty="0">
                <a:latin typeface="Arial" charset="0"/>
              </a:rPr>
              <a:t>	</a:t>
            </a:r>
            <a:r>
              <a:rPr lang="en-US" b="1" dirty="0" smtClean="0">
                <a:latin typeface="Arial" charset="0"/>
              </a:rPr>
              <a:t>4,045</a:t>
            </a:r>
            <a:endParaRPr lang="en-US" b="1" dirty="0">
              <a:latin typeface="Arial" charset="0"/>
            </a:endParaRPr>
          </a:p>
          <a:p>
            <a:pPr marL="63500" indent="-63500">
              <a:buFont typeface="Wingdings" pitchFamily="2" charset="2"/>
              <a:buNone/>
              <a:tabLst>
                <a:tab pos="5995988" algn="r"/>
                <a:tab pos="7720013" algn="r"/>
              </a:tabLst>
            </a:pPr>
            <a:r>
              <a:rPr lang="en-US" b="1" dirty="0" smtClean="0">
                <a:latin typeface="Arial" charset="0"/>
              </a:rPr>
              <a:t>Lake County Tribal </a:t>
            </a:r>
            <a:r>
              <a:rPr lang="en-US" b="1" dirty="0" err="1" smtClean="0">
                <a:latin typeface="Arial" charset="0"/>
              </a:rPr>
              <a:t>Hlth</a:t>
            </a:r>
            <a:r>
              <a:rPr lang="en-US" b="1" dirty="0" smtClean="0">
                <a:latin typeface="Arial" charset="0"/>
              </a:rPr>
              <a:t> Center, CA</a:t>
            </a:r>
            <a:r>
              <a:rPr lang="en-US" b="1" dirty="0">
                <a:latin typeface="Arial" charset="0"/>
              </a:rPr>
              <a:t>	</a:t>
            </a:r>
            <a:r>
              <a:rPr lang="en-US" b="1" dirty="0" smtClean="0">
                <a:latin typeface="Arial" charset="0"/>
              </a:rPr>
              <a:t>21</a:t>
            </a:r>
            <a:r>
              <a:rPr lang="en-US" b="1" dirty="0">
                <a:latin typeface="Arial" charset="0"/>
              </a:rPr>
              <a:t>	</a:t>
            </a:r>
            <a:r>
              <a:rPr lang="en-US" b="1" dirty="0" smtClean="0">
                <a:latin typeface="Arial" charset="0"/>
              </a:rPr>
              <a:t>1,948</a:t>
            </a:r>
            <a:endParaRPr lang="en-US" b="1" dirty="0">
              <a:latin typeface="Arial" charset="0"/>
            </a:endParaRPr>
          </a:p>
          <a:p>
            <a:pPr marL="63500" indent="-63500">
              <a:buFont typeface="Wingdings" pitchFamily="2" charset="2"/>
              <a:buNone/>
              <a:tabLst>
                <a:tab pos="5995988" algn="r"/>
                <a:tab pos="7720013" algn="r"/>
              </a:tabLst>
            </a:pPr>
            <a:r>
              <a:rPr lang="en-US" b="1" dirty="0" err="1" smtClean="0">
                <a:latin typeface="Arial" charset="0"/>
              </a:rPr>
              <a:t>Elbowoods</a:t>
            </a:r>
            <a:r>
              <a:rPr lang="en-US" b="1" dirty="0" smtClean="0">
                <a:latin typeface="Arial" charset="0"/>
              </a:rPr>
              <a:t> </a:t>
            </a:r>
            <a:r>
              <a:rPr lang="en-US" b="1" dirty="0" err="1" smtClean="0">
                <a:latin typeface="Arial" charset="0"/>
              </a:rPr>
              <a:t>Hlth</a:t>
            </a:r>
            <a:r>
              <a:rPr lang="en-US" b="1" dirty="0" smtClean="0">
                <a:latin typeface="Arial" charset="0"/>
              </a:rPr>
              <a:t> Center, ND</a:t>
            </a:r>
            <a:r>
              <a:rPr lang="en-US" b="1" dirty="0">
                <a:latin typeface="Arial" charset="0"/>
              </a:rPr>
              <a:t>	</a:t>
            </a:r>
            <a:r>
              <a:rPr lang="en-US" b="1" dirty="0" smtClean="0">
                <a:latin typeface="Arial" charset="0"/>
              </a:rPr>
              <a:t>12</a:t>
            </a:r>
            <a:r>
              <a:rPr lang="en-US" b="1" dirty="0">
                <a:latin typeface="Arial" charset="0"/>
              </a:rPr>
              <a:t>	</a:t>
            </a:r>
            <a:r>
              <a:rPr lang="en-US" b="1" dirty="0" smtClean="0">
                <a:latin typeface="Arial" charset="0"/>
              </a:rPr>
              <a:t>1,072</a:t>
            </a:r>
            <a:endParaRPr lang="en-US" b="1" dirty="0">
              <a:latin typeface="Arial" charset="0"/>
            </a:endParaRPr>
          </a:p>
          <a:p>
            <a:pPr marL="63500" indent="-63500">
              <a:buFont typeface="Wingdings" pitchFamily="2" charset="2"/>
              <a:buNone/>
              <a:tabLst>
                <a:tab pos="5995988" algn="r"/>
                <a:tab pos="7720013" algn="r"/>
              </a:tabLst>
            </a:pPr>
            <a:r>
              <a:rPr lang="en-US" b="1" dirty="0" smtClean="0">
                <a:latin typeface="Arial" charset="0"/>
              </a:rPr>
              <a:t>Cheyenne River </a:t>
            </a:r>
            <a:r>
              <a:rPr lang="en-US" b="1" dirty="0" err="1" smtClean="0">
                <a:latin typeface="Arial" charset="0"/>
              </a:rPr>
              <a:t>Hlth</a:t>
            </a:r>
            <a:r>
              <a:rPr lang="en-US" b="1" dirty="0" smtClean="0">
                <a:latin typeface="Arial" charset="0"/>
              </a:rPr>
              <a:t> Center, SD</a:t>
            </a:r>
            <a:r>
              <a:rPr lang="en-US" b="1" dirty="0">
                <a:latin typeface="Arial" charset="0"/>
              </a:rPr>
              <a:t>	</a:t>
            </a:r>
            <a:r>
              <a:rPr lang="en-US" b="1" u="sng" dirty="0">
                <a:latin typeface="Arial" charset="0"/>
              </a:rPr>
              <a:t>    </a:t>
            </a:r>
            <a:r>
              <a:rPr lang="en-US" b="1" u="sng" dirty="0" smtClean="0">
                <a:latin typeface="Arial" charset="0"/>
              </a:rPr>
              <a:t>15</a:t>
            </a:r>
            <a:r>
              <a:rPr lang="en-US" b="1" dirty="0">
                <a:latin typeface="Arial" charset="0"/>
              </a:rPr>
              <a:t>	</a:t>
            </a:r>
            <a:r>
              <a:rPr lang="en-US" b="1" u="sng" dirty="0">
                <a:latin typeface="Arial" charset="0"/>
              </a:rPr>
              <a:t>  </a:t>
            </a:r>
            <a:r>
              <a:rPr lang="en-US" b="1" u="sng" dirty="0" smtClean="0">
                <a:latin typeface="Arial" charset="0"/>
              </a:rPr>
              <a:t>1,417</a:t>
            </a:r>
            <a:endParaRPr lang="en-US" b="1" u="sng" dirty="0">
              <a:latin typeface="Arial" charset="0"/>
              <a:ea typeface="Arial Unicode MS" pitchFamily="34" charset="-128"/>
              <a:cs typeface="Arial Unicode MS" pitchFamily="34" charset="-128"/>
            </a:endParaRPr>
          </a:p>
          <a:p>
            <a:pPr marL="63500" indent="-63500">
              <a:buFont typeface="Wingdings" pitchFamily="2" charset="2"/>
              <a:buNone/>
              <a:tabLst>
                <a:tab pos="5995988" algn="r"/>
                <a:tab pos="7720013" algn="r"/>
              </a:tabLst>
            </a:pPr>
            <a:r>
              <a:rPr lang="en-US" b="1" dirty="0">
                <a:latin typeface="Arial" charset="0"/>
              </a:rPr>
              <a:t>                                Total	</a:t>
            </a:r>
            <a:r>
              <a:rPr lang="en-US" b="1" dirty="0" smtClean="0">
                <a:latin typeface="Arial" charset="0"/>
              </a:rPr>
              <a:t>86</a:t>
            </a:r>
            <a:r>
              <a:rPr lang="en-US" b="1" dirty="0">
                <a:latin typeface="Arial" charset="0"/>
              </a:rPr>
              <a:t>	$ </a:t>
            </a:r>
            <a:r>
              <a:rPr lang="en-US" b="1" dirty="0" smtClean="0">
                <a:latin typeface="Arial" charset="0"/>
              </a:rPr>
              <a:t>8,482</a:t>
            </a:r>
            <a:endParaRPr lang="en-US" sz="2800" b="1" dirty="0">
              <a:latin typeface="Arial" charset="0"/>
            </a:endParaRPr>
          </a:p>
        </p:txBody>
      </p:sp>
      <p:sp>
        <p:nvSpPr>
          <p:cNvPr id="813060" name="Text Box 4"/>
          <p:cNvSpPr txBox="1">
            <a:spLocks noChangeArrowheads="1"/>
          </p:cNvSpPr>
          <p:nvPr/>
        </p:nvSpPr>
        <p:spPr bwMode="auto">
          <a:xfrm>
            <a:off x="2152650" y="1428750"/>
            <a:ext cx="4838700" cy="336550"/>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1600">
                <a:solidFill>
                  <a:schemeClr val="bg2"/>
                </a:solidFill>
                <a:effectLst/>
              </a:rPr>
              <a:t>Dollars in Thousands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BA4191C8-EDC9-4EF5-B1F7-B69D98BA9026}" type="slidenum">
              <a:rPr lang="en-US" smtClean="0"/>
              <a:pPr/>
              <a:t>6</a:t>
            </a:fld>
            <a:endParaRPr lang="en-US" smtClean="0"/>
          </a:p>
        </p:txBody>
      </p:sp>
      <p:sp>
        <p:nvSpPr>
          <p:cNvPr id="7"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7412" name="Rectangle 2"/>
          <p:cNvSpPr>
            <a:spLocks noGrp="1" noChangeArrowheads="1"/>
          </p:cNvSpPr>
          <p:nvPr>
            <p:ph type="title"/>
          </p:nvPr>
        </p:nvSpPr>
        <p:spPr>
          <a:xfrm>
            <a:off x="1371600" y="495300"/>
            <a:ext cx="6591300" cy="723900"/>
          </a:xfrm>
        </p:spPr>
        <p:txBody>
          <a:bodyPr/>
          <a:lstStyle/>
          <a:p>
            <a:r>
              <a:rPr lang="en-US" sz="3800" dirty="0" smtClean="0"/>
              <a:t>IHS Facilities</a:t>
            </a:r>
          </a:p>
        </p:txBody>
      </p:sp>
      <p:graphicFrame>
        <p:nvGraphicFramePr>
          <p:cNvPr id="10" name="Table 9"/>
          <p:cNvGraphicFramePr>
            <a:graphicFrameLocks noGrp="1"/>
          </p:cNvGraphicFramePr>
          <p:nvPr/>
        </p:nvGraphicFramePr>
        <p:xfrm>
          <a:off x="678426" y="1858201"/>
          <a:ext cx="7521677" cy="3790431"/>
        </p:xfrm>
        <a:graphic>
          <a:graphicData uri="http://schemas.openxmlformats.org/drawingml/2006/table">
            <a:tbl>
              <a:tblPr/>
              <a:tblGrid>
                <a:gridCol w="1969545"/>
                <a:gridCol w="1008702"/>
                <a:gridCol w="974321"/>
                <a:gridCol w="1356851"/>
                <a:gridCol w="1106129"/>
                <a:gridCol w="1106129"/>
              </a:tblGrid>
              <a:tr h="328257">
                <a:tc>
                  <a:txBody>
                    <a:bodyPr/>
                    <a:lstStyle/>
                    <a:p>
                      <a:pPr algn="l" fontAlgn="b"/>
                      <a:endParaRPr lang="en-US" sz="1500" b="0"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ctr" fontAlgn="b"/>
                      <a:r>
                        <a:rPr lang="en-US" sz="1500" b="1" i="0" u="none" strike="noStrike">
                          <a:solidFill>
                            <a:srgbClr val="000000"/>
                          </a:solidFill>
                          <a:latin typeface="Calibri"/>
                        </a:rPr>
                        <a:t>FY 2010</a:t>
                      </a:r>
                    </a:p>
                  </a:txBody>
                  <a:tcPr marL="5154" marR="5154" marT="5154" marB="0" anchor="b">
                    <a:lnL>
                      <a:noFill/>
                    </a:lnL>
                    <a:lnR>
                      <a:noFill/>
                    </a:lnR>
                    <a:lnT>
                      <a:noFill/>
                    </a:lnT>
                    <a:lnB>
                      <a:noFill/>
                    </a:lnB>
                  </a:tcPr>
                </a:tc>
                <a:tc>
                  <a:txBody>
                    <a:bodyPr/>
                    <a:lstStyle/>
                    <a:p>
                      <a:pPr algn="ctr" fontAlgn="b"/>
                      <a:r>
                        <a:rPr lang="en-US" sz="1500" b="1" i="0" u="none" strike="noStrike" dirty="0" smtClean="0">
                          <a:solidFill>
                            <a:srgbClr val="000000"/>
                          </a:solidFill>
                          <a:latin typeface="Calibri"/>
                        </a:rPr>
                        <a:t>FY 2011</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ctr" fontAlgn="b"/>
                      <a:r>
                        <a:rPr lang="en-US" sz="1500" b="1" i="0" u="none" strike="noStrike" dirty="0">
                          <a:solidFill>
                            <a:srgbClr val="000000"/>
                          </a:solidFill>
                          <a:latin typeface="Calibri"/>
                        </a:rPr>
                        <a:t>Div B Title I</a:t>
                      </a:r>
                    </a:p>
                  </a:txBody>
                  <a:tcPr marL="5154" marR="5154" marT="5154" marB="0" anchor="b">
                    <a:lnL>
                      <a:noFill/>
                    </a:lnL>
                    <a:lnR>
                      <a:noFill/>
                    </a:lnR>
                    <a:lnT>
                      <a:noFill/>
                    </a:lnT>
                    <a:lnB>
                      <a:noFill/>
                    </a:lnB>
                  </a:tcPr>
                </a:tc>
                <a:tc>
                  <a:txBody>
                    <a:bodyPr/>
                    <a:lstStyle/>
                    <a:p>
                      <a:pPr algn="ctr" fontAlgn="b"/>
                      <a:r>
                        <a:rPr lang="en-US" sz="1500" b="1" i="0" u="none" strike="noStrike" dirty="0" smtClean="0">
                          <a:solidFill>
                            <a:srgbClr val="000000"/>
                          </a:solidFill>
                          <a:latin typeface="Calibri"/>
                        </a:rPr>
                        <a:t>Final</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ctr" fontAlgn="b"/>
                      <a:r>
                        <a:rPr lang="en-US" sz="1600" b="1" i="0" u="none" strike="noStrike" dirty="0">
                          <a:solidFill>
                            <a:srgbClr val="009E00"/>
                          </a:solidFill>
                          <a:latin typeface="Calibri"/>
                        </a:rPr>
                        <a:t>FY 2011</a:t>
                      </a:r>
                    </a:p>
                  </a:txBody>
                  <a:tcPr marL="5154" marR="5154" marT="5154" marB="0" anchor="b">
                    <a:lnL>
                      <a:noFill/>
                    </a:lnL>
                    <a:lnR>
                      <a:noFill/>
                    </a:lnR>
                    <a:lnT>
                      <a:noFill/>
                    </a:lnT>
                    <a:lnB>
                      <a:noFill/>
                    </a:lnB>
                  </a:tcPr>
                </a:tc>
              </a:tr>
              <a:tr h="328257">
                <a:tc>
                  <a:txBody>
                    <a:bodyPr/>
                    <a:lstStyle/>
                    <a:p>
                      <a:pPr algn="l" fontAlgn="b"/>
                      <a:endParaRPr lang="en-US" sz="1500" b="0" i="0" u="none" strike="noStrike">
                        <a:solidFill>
                          <a:srgbClr val="000000"/>
                        </a:solidFill>
                        <a:latin typeface="Calibri"/>
                      </a:endParaRPr>
                    </a:p>
                  </a:txBody>
                  <a:tcPr marL="5154" marR="5154" marT="5154" marB="0" anchor="b">
                    <a:lnL>
                      <a:noFill/>
                    </a:lnL>
                    <a:lnR>
                      <a:noFill/>
                    </a:lnR>
                    <a:lnT>
                      <a:noFill/>
                    </a:lnT>
                    <a:lnB>
                      <a:noFill/>
                    </a:lnB>
                  </a:tcPr>
                </a:tc>
                <a:tc>
                  <a:txBody>
                    <a:bodyPr/>
                    <a:lstStyle/>
                    <a:p>
                      <a:pPr algn="ctr" fontAlgn="b"/>
                      <a:r>
                        <a:rPr lang="en-US" sz="1500" b="1" i="0" u="none" strike="noStrike">
                          <a:solidFill>
                            <a:srgbClr val="000000"/>
                          </a:solidFill>
                          <a:latin typeface="Calibri"/>
                        </a:rPr>
                        <a:t>Enacted</a:t>
                      </a: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500" b="1" i="0" u="none" strike="noStrike">
                          <a:solidFill>
                            <a:srgbClr val="000000"/>
                          </a:solidFill>
                          <a:latin typeface="Calibri"/>
                        </a:rPr>
                        <a:t>Increases</a:t>
                      </a: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500" b="1" i="0" u="none" strike="noStrike" dirty="0">
                          <a:solidFill>
                            <a:srgbClr val="000000"/>
                          </a:solidFill>
                          <a:latin typeface="Calibri"/>
                        </a:rPr>
                        <a:t>Rescission</a:t>
                      </a: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500" b="1" i="0" u="none" strike="noStrike" dirty="0" err="1" smtClean="0">
                          <a:solidFill>
                            <a:srgbClr val="000000"/>
                          </a:solidFill>
                          <a:latin typeface="Calibri"/>
                        </a:rPr>
                        <a:t>Incr</a:t>
                      </a:r>
                      <a:r>
                        <a:rPr lang="en-US" sz="1500" b="1" i="0" u="none" strike="noStrike" dirty="0" smtClean="0">
                          <a:solidFill>
                            <a:srgbClr val="000000"/>
                          </a:solidFill>
                          <a:latin typeface="Calibri"/>
                        </a:rPr>
                        <a:t>/</a:t>
                      </a:r>
                      <a:r>
                        <a:rPr lang="en-US" sz="1500" b="1" i="0" u="none" strike="noStrike" dirty="0" err="1" smtClean="0">
                          <a:solidFill>
                            <a:srgbClr val="000000"/>
                          </a:solidFill>
                          <a:latin typeface="Calibri"/>
                        </a:rPr>
                        <a:t>Decr</a:t>
                      </a:r>
                      <a:endParaRPr lang="en-US" sz="1500" b="1" i="0" u="none" strike="noStrike" dirty="0">
                        <a:solidFill>
                          <a:srgbClr val="000000"/>
                        </a:solidFill>
                        <a:latin typeface="Calibri"/>
                      </a:endParaRP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9E00"/>
                          </a:solidFill>
                          <a:latin typeface="Calibri"/>
                        </a:rPr>
                        <a:t>Final</a:t>
                      </a: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r>
              <a:tr h="608628">
                <a:tc>
                  <a:txBody>
                    <a:bodyPr/>
                    <a:lstStyle/>
                    <a:p>
                      <a:pPr algn="l" fontAlgn="b"/>
                      <a:r>
                        <a:rPr lang="en-US" sz="1500" b="1" i="0" u="none" strike="noStrike">
                          <a:solidFill>
                            <a:srgbClr val="000000"/>
                          </a:solidFill>
                          <a:latin typeface="Calibri"/>
                        </a:rPr>
                        <a:t>Maintenance and Improvement</a:t>
                      </a: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53,915 </a:t>
                      </a:r>
                      <a:endParaRPr lang="en-US" sz="1500" b="1" i="0" u="none" strike="noStrike" dirty="0">
                        <a:solidFill>
                          <a:srgbClr val="00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a:solidFill>
                            <a:srgbClr val="000000"/>
                          </a:solidFill>
                          <a:latin typeface="Calibri"/>
                        </a:rPr>
                        <a:t>0 </a:t>
                      </a: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a:solidFill>
                            <a:srgbClr val="000000"/>
                          </a:solidFill>
                          <a:latin typeface="Calibri"/>
                        </a:rPr>
                        <a:t>(</a:t>
                      </a:r>
                      <a:r>
                        <a:rPr lang="en-US" sz="1500" b="1" i="0" u="none" strike="noStrike" dirty="0" smtClean="0">
                          <a:solidFill>
                            <a:srgbClr val="000000"/>
                          </a:solidFill>
                          <a:latin typeface="Calibri"/>
                        </a:rPr>
                        <a:t>108)</a:t>
                      </a:r>
                      <a:endParaRPr lang="en-US" sz="1500" b="1" i="0" u="none" strike="noStrike" dirty="0">
                        <a:solidFill>
                          <a:srgbClr val="00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FF0000"/>
                          </a:solidFill>
                          <a:latin typeface="Calibri"/>
                        </a:rPr>
                        <a:t>(</a:t>
                      </a:r>
                      <a:r>
                        <a:rPr lang="en-US" sz="1500" b="0" i="0" u="none" strike="noStrike" dirty="0" smtClean="0">
                          <a:solidFill>
                            <a:srgbClr val="FF0000"/>
                          </a:solidFill>
                          <a:latin typeface="Calibri"/>
                        </a:rPr>
                        <a:t>108)</a:t>
                      </a:r>
                      <a:endParaRPr lang="en-US" sz="1500" b="0" i="0" u="none" strike="noStrike" dirty="0">
                        <a:solidFill>
                          <a:srgbClr val="FF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smtClean="0">
                          <a:solidFill>
                            <a:srgbClr val="009E00"/>
                          </a:solidFill>
                          <a:latin typeface="Calibri"/>
                        </a:rPr>
                        <a:t>53,807 </a:t>
                      </a:r>
                      <a:endParaRPr lang="en-US" sz="1500" b="1" i="0" u="none" strike="noStrike" dirty="0">
                        <a:solidFill>
                          <a:srgbClr val="009E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r>
              <a:tr h="608628">
                <a:tc>
                  <a:txBody>
                    <a:bodyPr/>
                    <a:lstStyle/>
                    <a:p>
                      <a:pPr algn="l" fontAlgn="b"/>
                      <a:r>
                        <a:rPr lang="en-US" sz="1500" b="1" i="0" u="none" strike="noStrike">
                          <a:solidFill>
                            <a:srgbClr val="000000"/>
                          </a:solidFill>
                          <a:latin typeface="Calibri"/>
                        </a:rPr>
                        <a:t>Sanitation Facilities Construction</a:t>
                      </a: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95,857 </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a:solidFill>
                            <a:srgbClr val="000000"/>
                          </a:solidFill>
                          <a:latin typeface="Calibri"/>
                        </a:rPr>
                        <a:t>0 </a:t>
                      </a:r>
                    </a:p>
                  </a:txBody>
                  <a:tcPr marL="5154" marR="5154" marT="5154" marB="0" anchor="b">
                    <a:lnL>
                      <a:noFill/>
                    </a:lnL>
                    <a:lnR>
                      <a:noFill/>
                    </a:lnR>
                    <a:lnT>
                      <a:noFill/>
                    </a:lnT>
                    <a:lnB>
                      <a:noFill/>
                    </a:lnB>
                  </a:tcPr>
                </a:tc>
                <a:tc>
                  <a:txBody>
                    <a:bodyPr/>
                    <a:lstStyle/>
                    <a:p>
                      <a:pPr algn="r" fontAlgn="b"/>
                      <a:r>
                        <a:rPr lang="en-US" sz="1500" b="1" i="0" u="none" strike="noStrike" dirty="0">
                          <a:solidFill>
                            <a:srgbClr val="000000"/>
                          </a:solidFill>
                          <a:latin typeface="Calibri"/>
                        </a:rPr>
                        <a:t>(</a:t>
                      </a:r>
                      <a:r>
                        <a:rPr lang="en-US" sz="1500" b="1" i="0" u="none" strike="noStrike" dirty="0" smtClean="0">
                          <a:solidFill>
                            <a:srgbClr val="000000"/>
                          </a:solidFill>
                          <a:latin typeface="Calibri"/>
                        </a:rPr>
                        <a:t>192)</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a:t>
                      </a:r>
                      <a:r>
                        <a:rPr lang="en-US" sz="1500" b="0" i="0" u="none" strike="noStrike" dirty="0" smtClean="0">
                          <a:solidFill>
                            <a:srgbClr val="FF0000"/>
                          </a:solidFill>
                          <a:latin typeface="Calibri"/>
                        </a:rPr>
                        <a:t>192)</a:t>
                      </a:r>
                      <a:endParaRPr lang="en-US" sz="1500" b="0" i="0" u="none" strike="noStrike" dirty="0">
                        <a:solidFill>
                          <a:srgbClr val="FF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9E00"/>
                          </a:solidFill>
                          <a:latin typeface="Calibri"/>
                        </a:rPr>
                        <a:t>95,665 </a:t>
                      </a:r>
                      <a:endParaRPr lang="en-US" sz="1500" b="1" i="0" u="none" strike="noStrike" dirty="0">
                        <a:solidFill>
                          <a:srgbClr val="009E00"/>
                        </a:solidFill>
                        <a:latin typeface="Calibri"/>
                      </a:endParaRPr>
                    </a:p>
                  </a:txBody>
                  <a:tcPr marL="5154" marR="5154" marT="5154" marB="0" anchor="b">
                    <a:lnL>
                      <a:noFill/>
                    </a:lnL>
                    <a:lnR>
                      <a:noFill/>
                    </a:lnR>
                    <a:lnT>
                      <a:noFill/>
                    </a:lnT>
                    <a:lnB>
                      <a:noFill/>
                    </a:lnB>
                  </a:tcPr>
                </a:tc>
              </a:tr>
              <a:tr h="608628">
                <a:tc>
                  <a:txBody>
                    <a:bodyPr/>
                    <a:lstStyle/>
                    <a:p>
                      <a:pPr algn="l" fontAlgn="b"/>
                      <a:r>
                        <a:rPr lang="en-US" sz="1500" b="1" i="0" u="none" strike="noStrike">
                          <a:solidFill>
                            <a:srgbClr val="000000"/>
                          </a:solidFill>
                          <a:latin typeface="Calibri"/>
                        </a:rPr>
                        <a:t>Health Care Facilities Construction</a:t>
                      </a: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29,234 </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10,000 </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dirty="0">
                          <a:solidFill>
                            <a:srgbClr val="000000"/>
                          </a:solidFill>
                          <a:latin typeface="Calibri"/>
                        </a:rPr>
                        <a:t>(</a:t>
                      </a:r>
                      <a:r>
                        <a:rPr lang="en-US" sz="1500" b="1" i="0" u="none" strike="noStrike" dirty="0" smtClean="0">
                          <a:solidFill>
                            <a:srgbClr val="000000"/>
                          </a:solidFill>
                          <a:latin typeface="Calibri"/>
                        </a:rPr>
                        <a:t>78)</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9,922</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9E00"/>
                          </a:solidFill>
                          <a:latin typeface="Calibri"/>
                        </a:rPr>
                        <a:t>39,156 </a:t>
                      </a:r>
                      <a:endParaRPr lang="en-US" sz="1500" b="1" i="0" u="none" strike="noStrike" dirty="0">
                        <a:solidFill>
                          <a:srgbClr val="009E00"/>
                        </a:solidFill>
                        <a:latin typeface="Calibri"/>
                      </a:endParaRPr>
                    </a:p>
                  </a:txBody>
                  <a:tcPr marL="5154" marR="5154" marT="5154" marB="0" anchor="b">
                    <a:lnL>
                      <a:noFill/>
                    </a:lnL>
                    <a:lnR>
                      <a:noFill/>
                    </a:lnR>
                    <a:lnT>
                      <a:noFill/>
                    </a:lnT>
                    <a:lnB>
                      <a:noFill/>
                    </a:lnB>
                  </a:tcPr>
                </a:tc>
              </a:tr>
              <a:tr h="651519">
                <a:tc>
                  <a:txBody>
                    <a:bodyPr/>
                    <a:lstStyle/>
                    <a:p>
                      <a:pPr algn="l" fontAlgn="b"/>
                      <a:r>
                        <a:rPr lang="en-US" sz="1500" b="1" i="0" u="none" strike="noStrike">
                          <a:solidFill>
                            <a:srgbClr val="000000"/>
                          </a:solidFill>
                          <a:latin typeface="Calibri"/>
                        </a:rPr>
                        <a:t>Facilities and Environmental Health</a:t>
                      </a: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193,087 </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a:solidFill>
                            <a:srgbClr val="000000"/>
                          </a:solidFill>
                          <a:latin typeface="Calibri"/>
                        </a:rPr>
                        <a:t>0 </a:t>
                      </a:r>
                    </a:p>
                  </a:txBody>
                  <a:tcPr marL="5154" marR="5154" marT="5154" marB="0" anchor="b">
                    <a:lnL>
                      <a:noFill/>
                    </a:lnL>
                    <a:lnR>
                      <a:noFill/>
                    </a:lnR>
                    <a:lnT>
                      <a:noFill/>
                    </a:lnT>
                    <a:lnB>
                      <a:noFill/>
                    </a:lnB>
                  </a:tcPr>
                </a:tc>
                <a:tc>
                  <a:txBody>
                    <a:bodyPr/>
                    <a:lstStyle/>
                    <a:p>
                      <a:pPr algn="r" fontAlgn="b"/>
                      <a:r>
                        <a:rPr lang="en-US" sz="1500" b="1" i="0" u="none" strike="noStrike" dirty="0">
                          <a:solidFill>
                            <a:srgbClr val="000000"/>
                          </a:solidFill>
                          <a:latin typeface="Calibri"/>
                        </a:rPr>
                        <a:t>(</a:t>
                      </a:r>
                      <a:r>
                        <a:rPr lang="en-US" sz="1500" b="1" i="0" u="none" strike="noStrike" dirty="0" smtClean="0">
                          <a:solidFill>
                            <a:srgbClr val="000000"/>
                          </a:solidFill>
                          <a:latin typeface="Calibri"/>
                        </a:rPr>
                        <a:t>386)</a:t>
                      </a:r>
                      <a:endParaRPr lang="en-US" sz="1500" b="1" i="0" u="none" strike="noStrike" dirty="0">
                        <a:solidFill>
                          <a:srgbClr val="000000"/>
                        </a:solidFill>
                        <a:latin typeface="Calibri"/>
                      </a:endParaRPr>
                    </a:p>
                  </a:txBody>
                  <a:tcPr marL="5154" marR="5154" marT="5154"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a:t>
                      </a:r>
                      <a:r>
                        <a:rPr lang="en-US" sz="1500" b="0" i="0" u="none" strike="noStrike" dirty="0" smtClean="0">
                          <a:solidFill>
                            <a:srgbClr val="FF0000"/>
                          </a:solidFill>
                          <a:latin typeface="Calibri"/>
                        </a:rPr>
                        <a:t>386)</a:t>
                      </a:r>
                      <a:endParaRPr lang="en-US" sz="1500" b="0" i="0" u="none" strike="noStrike" dirty="0">
                        <a:solidFill>
                          <a:srgbClr val="FF0000"/>
                        </a:solidFill>
                        <a:latin typeface="Calibri"/>
                      </a:endParaRPr>
                    </a:p>
                  </a:txBody>
                  <a:tcPr marL="5154" marR="5154" marT="5154" marB="0" anchor="b">
                    <a:lnL>
                      <a:noFill/>
                    </a:lnL>
                    <a:lnR>
                      <a:noFill/>
                    </a:lnR>
                    <a:lnT>
                      <a:noFill/>
                    </a:lnT>
                    <a:lnB>
                      <a:noFill/>
                    </a:lnB>
                  </a:tcPr>
                </a:tc>
                <a:tc>
                  <a:txBody>
                    <a:bodyPr/>
                    <a:lstStyle/>
                    <a:p>
                      <a:pPr algn="r" fontAlgn="b"/>
                      <a:r>
                        <a:rPr lang="en-US" sz="1500" b="1" i="0" u="none" strike="noStrike" dirty="0" smtClean="0">
                          <a:solidFill>
                            <a:srgbClr val="009E00"/>
                          </a:solidFill>
                          <a:latin typeface="Calibri"/>
                        </a:rPr>
                        <a:t>192,701 </a:t>
                      </a:r>
                      <a:endParaRPr lang="en-US" sz="1500" b="1" i="0" u="none" strike="noStrike" dirty="0">
                        <a:solidFill>
                          <a:srgbClr val="009E00"/>
                        </a:solidFill>
                        <a:latin typeface="Calibri"/>
                      </a:endParaRPr>
                    </a:p>
                  </a:txBody>
                  <a:tcPr marL="5154" marR="5154" marT="5154" marB="0" anchor="b">
                    <a:lnL>
                      <a:noFill/>
                    </a:lnL>
                    <a:lnR>
                      <a:noFill/>
                    </a:lnR>
                    <a:lnT>
                      <a:noFill/>
                    </a:lnT>
                    <a:lnB>
                      <a:noFill/>
                    </a:lnB>
                  </a:tcPr>
                </a:tc>
              </a:tr>
              <a:tr h="328257">
                <a:tc>
                  <a:txBody>
                    <a:bodyPr/>
                    <a:lstStyle/>
                    <a:p>
                      <a:pPr algn="l" fontAlgn="b"/>
                      <a:r>
                        <a:rPr lang="en-US" sz="1500" b="1" i="0" u="none" strike="noStrike">
                          <a:solidFill>
                            <a:srgbClr val="000000"/>
                          </a:solidFill>
                          <a:latin typeface="Calibri"/>
                        </a:rPr>
                        <a:t>Equipment</a:t>
                      </a: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1" i="0" u="none" strike="noStrike" dirty="0" smtClean="0">
                          <a:solidFill>
                            <a:srgbClr val="000000"/>
                          </a:solidFill>
                          <a:latin typeface="Calibri"/>
                        </a:rPr>
                        <a:t>22,664 </a:t>
                      </a:r>
                      <a:endParaRPr lang="en-US" sz="1500" b="1" i="0" u="none" strike="noStrike" dirty="0">
                        <a:solidFill>
                          <a:srgbClr val="000000"/>
                        </a:solidFill>
                        <a:latin typeface="Calibri"/>
                      </a:endParaRP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1" i="0" u="none" strike="noStrike">
                          <a:solidFill>
                            <a:srgbClr val="000000"/>
                          </a:solidFill>
                          <a:latin typeface="Calibri"/>
                        </a:rPr>
                        <a:t>0 </a:t>
                      </a: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1" i="0" u="none" strike="noStrike" dirty="0">
                          <a:solidFill>
                            <a:srgbClr val="000000"/>
                          </a:solidFill>
                          <a:latin typeface="Calibri"/>
                        </a:rPr>
                        <a:t>(</a:t>
                      </a:r>
                      <a:r>
                        <a:rPr lang="en-US" sz="1500" b="1" i="0" u="none" strike="noStrike" dirty="0" smtClean="0">
                          <a:solidFill>
                            <a:srgbClr val="000000"/>
                          </a:solidFill>
                          <a:latin typeface="Calibri"/>
                        </a:rPr>
                        <a:t>46)</a:t>
                      </a:r>
                      <a:endParaRPr lang="en-US" sz="1500" b="1" i="0" u="none" strike="noStrike" dirty="0">
                        <a:solidFill>
                          <a:srgbClr val="000000"/>
                        </a:solidFill>
                        <a:latin typeface="Calibri"/>
                      </a:endParaRP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FF0000"/>
                          </a:solidFill>
                          <a:latin typeface="Calibri"/>
                        </a:rPr>
                        <a:t>(</a:t>
                      </a:r>
                      <a:r>
                        <a:rPr lang="en-US" sz="1500" b="0" i="0" u="none" strike="noStrike" dirty="0" smtClean="0">
                          <a:solidFill>
                            <a:srgbClr val="FF0000"/>
                          </a:solidFill>
                          <a:latin typeface="Calibri"/>
                        </a:rPr>
                        <a:t>46)</a:t>
                      </a:r>
                      <a:endParaRPr lang="en-US" sz="1500" b="0" i="0" u="none" strike="noStrike" dirty="0">
                        <a:solidFill>
                          <a:srgbClr val="FF0000"/>
                        </a:solidFill>
                        <a:latin typeface="Calibri"/>
                      </a:endParaRP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1" i="0" u="none" strike="noStrike" dirty="0" smtClean="0">
                          <a:solidFill>
                            <a:srgbClr val="009E00"/>
                          </a:solidFill>
                          <a:latin typeface="Calibri"/>
                        </a:rPr>
                        <a:t>22,618 </a:t>
                      </a:r>
                      <a:endParaRPr lang="en-US" sz="1500" b="1" i="0" u="none" strike="noStrike" dirty="0">
                        <a:solidFill>
                          <a:srgbClr val="009E00"/>
                        </a:solidFill>
                        <a:latin typeface="Calibri"/>
                      </a:endParaRPr>
                    </a:p>
                  </a:txBody>
                  <a:tcPr marL="5154" marR="5154" marT="5154" marB="0" anchor="b">
                    <a:lnL>
                      <a:noFill/>
                    </a:lnL>
                    <a:lnR>
                      <a:noFill/>
                    </a:lnR>
                    <a:lnT>
                      <a:noFill/>
                    </a:lnT>
                    <a:lnB w="6350" cap="flat" cmpd="sng" algn="ctr">
                      <a:solidFill>
                        <a:srgbClr val="000000"/>
                      </a:solidFill>
                      <a:prstDash val="solid"/>
                      <a:round/>
                      <a:headEnd type="none" w="med" len="med"/>
                      <a:tailEnd type="none" w="med" len="med"/>
                    </a:lnB>
                  </a:tcPr>
                </a:tc>
              </a:tr>
              <a:tr h="328257">
                <a:tc>
                  <a:txBody>
                    <a:bodyPr/>
                    <a:lstStyle/>
                    <a:p>
                      <a:pPr algn="ctr" fontAlgn="b"/>
                      <a:r>
                        <a:rPr lang="en-US" sz="1500" b="1" i="0" u="none" strike="noStrike">
                          <a:solidFill>
                            <a:srgbClr val="000000"/>
                          </a:solidFill>
                          <a:latin typeface="Calibri"/>
                        </a:rPr>
                        <a:t>FACILITIES Total</a:t>
                      </a: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smtClean="0">
                          <a:solidFill>
                            <a:srgbClr val="000000"/>
                          </a:solidFill>
                          <a:latin typeface="Calibri"/>
                        </a:rPr>
                        <a:t>394,757 </a:t>
                      </a:r>
                      <a:endParaRPr lang="en-US" sz="1500" b="1" i="0" u="none" strike="noStrike" dirty="0">
                        <a:solidFill>
                          <a:srgbClr val="00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smtClean="0">
                          <a:solidFill>
                            <a:srgbClr val="000000"/>
                          </a:solidFill>
                          <a:latin typeface="Calibri"/>
                        </a:rPr>
                        <a:t>10,000 </a:t>
                      </a:r>
                      <a:endParaRPr lang="en-US" sz="1500" b="1" i="0" u="none" strike="noStrike" dirty="0">
                        <a:solidFill>
                          <a:srgbClr val="00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a:solidFill>
                            <a:srgbClr val="000000"/>
                          </a:solidFill>
                          <a:latin typeface="Calibri"/>
                        </a:rPr>
                        <a:t>(</a:t>
                      </a:r>
                      <a:r>
                        <a:rPr lang="en-US" sz="1500" b="1" i="0" u="none" strike="noStrike" dirty="0" smtClean="0">
                          <a:solidFill>
                            <a:srgbClr val="000000"/>
                          </a:solidFill>
                          <a:latin typeface="Calibri"/>
                        </a:rPr>
                        <a:t>810)</a:t>
                      </a:r>
                      <a:endParaRPr lang="en-US" sz="1500" b="1" i="0" u="none" strike="noStrike" dirty="0">
                        <a:solidFill>
                          <a:srgbClr val="00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smtClean="0">
                          <a:solidFill>
                            <a:srgbClr val="000000"/>
                          </a:solidFill>
                          <a:latin typeface="Calibri"/>
                        </a:rPr>
                        <a:t>9,190</a:t>
                      </a:r>
                      <a:endParaRPr lang="en-US" sz="1500" b="1" i="0" u="none" strike="noStrike" dirty="0">
                        <a:solidFill>
                          <a:srgbClr val="0000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1" i="0" u="none" strike="noStrike" dirty="0" smtClean="0">
                          <a:solidFill>
                            <a:srgbClr val="009E00"/>
                          </a:solidFill>
                          <a:latin typeface="Calibri"/>
                        </a:rPr>
                        <a:t>403,947 </a:t>
                      </a:r>
                      <a:endParaRPr lang="en-US" sz="1500" b="1" i="0" u="none" strike="noStrike" dirty="0">
                        <a:solidFill>
                          <a:srgbClr val="009E00"/>
                        </a:solidFill>
                        <a:latin typeface="Calibri"/>
                      </a:endParaRPr>
                    </a:p>
                  </a:txBody>
                  <a:tcPr marL="5154" marR="5154" marT="5154"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6" name="TextBox 5"/>
          <p:cNvSpPr txBox="1"/>
          <p:nvPr/>
        </p:nvSpPr>
        <p:spPr>
          <a:xfrm>
            <a:off x="2772696" y="1533832"/>
            <a:ext cx="3834581" cy="246221"/>
          </a:xfrm>
          <a:prstGeom prst="rect">
            <a:avLst/>
          </a:prstGeom>
          <a:noFill/>
        </p:spPr>
        <p:txBody>
          <a:bodyPr wrap="square" rtlCol="0">
            <a:spAutoFit/>
          </a:bodyPr>
          <a:lstStyle/>
          <a:p>
            <a:pPr algn="ctr"/>
            <a:r>
              <a:rPr lang="en-US" sz="1000" dirty="0" smtClean="0">
                <a:solidFill>
                  <a:schemeClr val="bg2"/>
                </a:solidFill>
                <a:effectLst/>
                <a:latin typeface="+mj-lt"/>
              </a:rPr>
              <a:t>Dollars in Thousands</a:t>
            </a:r>
            <a:endParaRPr lang="en-US" sz="1000" dirty="0">
              <a:solidFill>
                <a:schemeClr val="bg2"/>
              </a:solidFill>
              <a:effectLst/>
              <a:latin typeface="+mj-l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72602E7B-D520-4F16-83FE-4FB44DCFCE03}" type="slidenum">
              <a:rPr lang="en-US" smtClean="0"/>
              <a:pPr/>
              <a:t>7</a:t>
            </a:fld>
            <a:endParaRPr lang="en-US" smtClean="0"/>
          </a:p>
        </p:txBody>
      </p:sp>
      <p:sp>
        <p:nvSpPr>
          <p:cNvPr id="6"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9460" name="Rectangle 2"/>
          <p:cNvSpPr>
            <a:spLocks noGrp="1" noChangeArrowheads="1"/>
          </p:cNvSpPr>
          <p:nvPr>
            <p:ph type="title"/>
          </p:nvPr>
        </p:nvSpPr>
        <p:spPr>
          <a:xfrm>
            <a:off x="1371600" y="495300"/>
            <a:ext cx="6591300" cy="723900"/>
          </a:xfrm>
        </p:spPr>
        <p:txBody>
          <a:bodyPr/>
          <a:lstStyle/>
          <a:p>
            <a:r>
              <a:rPr lang="en-US" sz="2800" dirty="0" smtClean="0"/>
              <a:t>Health Care Facilities Construction</a:t>
            </a:r>
          </a:p>
        </p:txBody>
      </p:sp>
      <p:sp>
        <p:nvSpPr>
          <p:cNvPr id="19461" name="Rectangle 3"/>
          <p:cNvSpPr>
            <a:spLocks noGrp="1" noChangeArrowheads="1"/>
          </p:cNvSpPr>
          <p:nvPr>
            <p:ph type="body" idx="1"/>
          </p:nvPr>
        </p:nvSpPr>
        <p:spPr>
          <a:xfrm>
            <a:off x="1061885" y="2183118"/>
            <a:ext cx="7300656" cy="3185293"/>
          </a:xfrm>
        </p:spPr>
        <p:txBody>
          <a:bodyPr/>
          <a:lstStyle/>
          <a:p>
            <a:pPr marL="63500" indent="-63500">
              <a:lnSpc>
                <a:spcPct val="100000"/>
              </a:lnSpc>
              <a:spcBef>
                <a:spcPct val="0"/>
              </a:spcBef>
              <a:buFont typeface="Wingdings" pitchFamily="2" charset="2"/>
              <a:buNone/>
              <a:tabLst>
                <a:tab pos="7654925" algn="r"/>
              </a:tabLst>
            </a:pPr>
            <a:r>
              <a:rPr lang="en-US" sz="2800" b="1" dirty="0" smtClean="0">
                <a:latin typeface="Arial" charset="0"/>
              </a:rPr>
              <a:t>	</a:t>
            </a:r>
            <a:r>
              <a:rPr lang="en-US" b="1" u="sng" dirty="0" smtClean="0">
                <a:latin typeface="Arial" charset="0"/>
              </a:rPr>
              <a:t>Project</a:t>
            </a:r>
            <a:r>
              <a:rPr lang="en-US" b="1" dirty="0" smtClean="0">
                <a:latin typeface="Arial" charset="0"/>
              </a:rPr>
              <a:t>	</a:t>
            </a:r>
            <a:r>
              <a:rPr lang="en-US" b="1" u="sng" dirty="0" smtClean="0">
                <a:latin typeface="Arial" charset="0"/>
              </a:rPr>
              <a:t>Amount</a:t>
            </a:r>
            <a:r>
              <a:rPr lang="en-US" b="1" dirty="0" smtClean="0">
                <a:latin typeface="Arial" charset="0"/>
              </a:rPr>
              <a:t>   </a:t>
            </a:r>
          </a:p>
          <a:p>
            <a:pPr marL="63500" indent="-63500">
              <a:buFont typeface="Wingdings" pitchFamily="2" charset="2"/>
              <a:buNone/>
              <a:tabLst>
                <a:tab pos="7654925" algn="r"/>
              </a:tabLst>
            </a:pPr>
            <a:r>
              <a:rPr lang="en-US" b="1" dirty="0" smtClean="0">
                <a:latin typeface="Arial" charset="0"/>
              </a:rPr>
              <a:t>Barrow, AK Hospital	29,156</a:t>
            </a:r>
          </a:p>
          <a:p>
            <a:pPr marL="63500" indent="-63500">
              <a:buFont typeface="Wingdings" pitchFamily="2" charset="2"/>
              <a:buNone/>
              <a:tabLst>
                <a:tab pos="7654925" algn="r"/>
              </a:tabLst>
            </a:pPr>
            <a:r>
              <a:rPr lang="en-US" b="1" dirty="0" smtClean="0">
                <a:latin typeface="Arial" charset="0"/>
              </a:rPr>
              <a:t>San Carlos, AZ </a:t>
            </a:r>
            <a:r>
              <a:rPr lang="en-US" b="1" dirty="0" err="1" smtClean="0">
                <a:latin typeface="Arial" charset="0"/>
              </a:rPr>
              <a:t>Hlth</a:t>
            </a:r>
            <a:r>
              <a:rPr lang="en-US" b="1" dirty="0" smtClean="0">
                <a:latin typeface="Arial" charset="0"/>
              </a:rPr>
              <a:t> Center	$7,000</a:t>
            </a:r>
          </a:p>
          <a:p>
            <a:pPr marL="63500" indent="-63500">
              <a:buNone/>
              <a:tabLst>
                <a:tab pos="7654925" algn="r"/>
              </a:tabLst>
            </a:pPr>
            <a:r>
              <a:rPr lang="en-US" b="1" dirty="0" err="1" smtClean="0">
                <a:latin typeface="Arial" charset="0"/>
              </a:rPr>
              <a:t>Kayenta</a:t>
            </a:r>
            <a:r>
              <a:rPr lang="en-US" b="1" dirty="0" smtClean="0">
                <a:latin typeface="Arial" charset="0"/>
              </a:rPr>
              <a:t>, AZ </a:t>
            </a:r>
            <a:r>
              <a:rPr lang="en-US" b="1" dirty="0" err="1" smtClean="0">
                <a:latin typeface="Arial" charset="0"/>
              </a:rPr>
              <a:t>Hlth</a:t>
            </a:r>
            <a:r>
              <a:rPr lang="en-US" b="1" dirty="0" smtClean="0">
                <a:latin typeface="Arial" charset="0"/>
              </a:rPr>
              <a:t> Center	</a:t>
            </a:r>
            <a:r>
              <a:rPr lang="en-US" b="1" u="sng" dirty="0" smtClean="0">
                <a:latin typeface="Arial" charset="0"/>
              </a:rPr>
              <a:t>$3,000</a:t>
            </a:r>
          </a:p>
          <a:p>
            <a:pPr marL="63500" indent="-63500">
              <a:buFont typeface="Wingdings" pitchFamily="2" charset="2"/>
              <a:buNone/>
              <a:tabLst>
                <a:tab pos="7654925" algn="r"/>
              </a:tabLst>
            </a:pPr>
            <a:r>
              <a:rPr lang="en-US" b="1" dirty="0" smtClean="0">
                <a:latin typeface="Arial" charset="0"/>
              </a:rPr>
              <a:t>Total	$</a:t>
            </a:r>
            <a:r>
              <a:rPr lang="en-US" b="1" dirty="0" smtClean="0">
                <a:latin typeface="Arial" charset="0"/>
              </a:rPr>
              <a:t>39,156</a:t>
            </a:r>
            <a:endParaRPr lang="en-US" sz="2800" b="1" dirty="0" smtClean="0">
              <a:latin typeface="Arial" charset="0"/>
            </a:endParaRPr>
          </a:p>
        </p:txBody>
      </p:sp>
      <p:sp>
        <p:nvSpPr>
          <p:cNvPr id="7" name="TextBox 6"/>
          <p:cNvSpPr txBox="1"/>
          <p:nvPr/>
        </p:nvSpPr>
        <p:spPr>
          <a:xfrm>
            <a:off x="2168013" y="1504335"/>
            <a:ext cx="4675239" cy="338554"/>
          </a:xfrm>
          <a:prstGeom prst="rect">
            <a:avLst/>
          </a:prstGeom>
          <a:noFill/>
        </p:spPr>
        <p:txBody>
          <a:bodyPr wrap="square" rtlCol="0">
            <a:spAutoFit/>
          </a:bodyPr>
          <a:lstStyle/>
          <a:p>
            <a:pPr algn="ctr"/>
            <a:r>
              <a:rPr lang="en-US" sz="1600" b="1" dirty="0" smtClean="0">
                <a:solidFill>
                  <a:schemeClr val="bg2"/>
                </a:solidFill>
                <a:effectLst/>
              </a:rPr>
              <a:t>Dollars in Thousands</a:t>
            </a:r>
            <a:endParaRPr lang="en-US" sz="1600" b="1" dirty="0">
              <a:solidFill>
                <a:schemeClr val="bg2"/>
              </a:solidFill>
              <a:effectLs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455806DA-3751-4545-B9B8-1A3FA9ADFC1A}" type="slidenum">
              <a:rPr lang="en-US"/>
              <a:pPr/>
              <a:t>8</a:t>
            </a:fld>
            <a:endParaRPr lang="en-US"/>
          </a:p>
        </p:txBody>
      </p:sp>
      <p:sp>
        <p:nvSpPr>
          <p:cNvPr id="7" name="Footer Placeholder 6"/>
          <p:cNvSpPr>
            <a:spLocks noGrp="1"/>
          </p:cNvSpPr>
          <p:nvPr>
            <p:ph type="ftr" sz="quarter" idx="12"/>
          </p:nvPr>
        </p:nvSpPr>
        <p:spPr/>
        <p:txBody>
          <a:bodyPr/>
          <a:lstStyle/>
          <a:p>
            <a:r>
              <a:rPr lang="en-US"/>
              <a:t>Indian Health Service</a:t>
            </a:r>
            <a:endParaRPr lang="en-US">
              <a:solidFill>
                <a:schemeClr val="tx1"/>
              </a:solidFill>
              <a:effectLst>
                <a:outerShdw blurRad="38100" dist="38100" dir="2700000" algn="tl">
                  <a:srgbClr val="C0C0C0"/>
                </a:outerShdw>
              </a:effectLst>
            </a:endParaRPr>
          </a:p>
        </p:txBody>
      </p:sp>
      <p:pic>
        <p:nvPicPr>
          <p:cNvPr id="781314" name="Picture 2" descr="HHS BLUE LOGO small"/>
          <p:cNvPicPr>
            <a:picLocks noGrp="1" noChangeAspect="1" noChangeArrowheads="1"/>
          </p:cNvPicPr>
          <p:nvPr>
            <p:ph sz="half" idx="1"/>
          </p:nvPr>
        </p:nvPicPr>
        <p:blipFill>
          <a:blip r:embed="rId3" cstate="print"/>
          <a:srcRect/>
          <a:stretch>
            <a:fillRect/>
          </a:stretch>
        </p:blipFill>
        <p:spPr>
          <a:xfrm>
            <a:off x="1503363" y="2243138"/>
            <a:ext cx="3171825" cy="2809875"/>
          </a:xfrm>
          <a:noFill/>
          <a:ln/>
        </p:spPr>
      </p:pic>
      <p:pic>
        <p:nvPicPr>
          <p:cNvPr id="781315" name="Picture 3" descr="IhslogoBlue"/>
          <p:cNvPicPr>
            <a:picLocks noGrp="1" noChangeAspect="1" noChangeArrowheads="1"/>
          </p:cNvPicPr>
          <p:nvPr>
            <p:ph sz="half" idx="2"/>
          </p:nvPr>
        </p:nvPicPr>
        <p:blipFill>
          <a:blip r:embed="rId4" cstate="print"/>
          <a:srcRect/>
          <a:stretch>
            <a:fillRect/>
          </a:stretch>
        </p:blipFill>
        <p:spPr>
          <a:xfrm>
            <a:off x="4567238" y="2185988"/>
            <a:ext cx="3057525" cy="2976562"/>
          </a:xfrm>
          <a:noFill/>
          <a:ln/>
        </p:spPr>
      </p:pic>
      <p:sp>
        <p:nvSpPr>
          <p:cNvPr id="781316" name="Rectangle 4"/>
          <p:cNvSpPr>
            <a:spLocks noGrp="1" noChangeArrowheads="1"/>
          </p:cNvSpPr>
          <p:nvPr>
            <p:ph type="title"/>
          </p:nvPr>
        </p:nvSpPr>
        <p:spPr/>
        <p:txBody>
          <a:bodyPr/>
          <a:lstStyle/>
          <a:p>
            <a:endParaRPr lang="en-US" sz="4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ndWHITE">
  <a:themeElements>
    <a:clrScheme name="">
      <a:dk1>
        <a:srgbClr val="000000"/>
      </a:dk1>
      <a:lt1>
        <a:srgbClr val="FFFFFF"/>
      </a:lt1>
      <a:dk2>
        <a:srgbClr val="063DE8"/>
      </a:dk2>
      <a:lt2>
        <a:srgbClr val="FFFFFF"/>
      </a:lt2>
      <a:accent1>
        <a:srgbClr val="FC0128"/>
      </a:accent1>
      <a:accent2>
        <a:srgbClr val="114FFB"/>
      </a:accent2>
      <a:accent3>
        <a:srgbClr val="AAAFF2"/>
      </a:accent3>
      <a:accent4>
        <a:srgbClr val="DADADA"/>
      </a:accent4>
      <a:accent5>
        <a:srgbClr val="FDAAAC"/>
      </a:accent5>
      <a:accent6>
        <a:srgbClr val="0E47E3"/>
      </a:accent6>
      <a:hlink>
        <a:srgbClr val="CECECE"/>
      </a:hlink>
      <a:folHlink>
        <a:srgbClr val="8CF4EA"/>
      </a:folHlink>
    </a:clrScheme>
    <a:fontScheme name="LandWHIT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LandWHI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ndWHI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ndWHI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ndWHI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ndWHI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ndWHI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ndWHI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LandWHITE</Template>
  <TotalTime>10994</TotalTime>
  <Pages>13</Pages>
  <Words>1415</Words>
  <Application>Microsoft Office PowerPoint</Application>
  <PresentationFormat>Letter Paper (8.5x11 in)</PresentationFormat>
  <Paragraphs>294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LandWHITE</vt:lpstr>
      <vt:lpstr>INDIAN HEALTH SERVICE  FY 2011 Full-Year Continuing Appropriations </vt:lpstr>
      <vt:lpstr>FY 2011 Summary</vt:lpstr>
      <vt:lpstr>PL 112-10</vt:lpstr>
      <vt:lpstr>IHS SERVICES</vt:lpstr>
      <vt:lpstr>Staffing of New Facilities</vt:lpstr>
      <vt:lpstr>IHS Facilities</vt:lpstr>
      <vt:lpstr>Health Care Facilities Construction</vt:lpstr>
      <vt:lpstr>PowerPoint Presentation</vt:lpstr>
    </vt:vector>
  </TitlesOfParts>
  <Company>Indian Health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2011 Full-Year Continuing Appropriations</dc:title>
  <dc:subject>FY 2011 Full-Year Continuing Appropriations</dc:subject>
  <dc:creator>IHS</dc:creator>
  <cp:keywords>FY 2011 Full-Year Continuing Appropriations</cp:keywords>
  <dc:description>NOT FOR RELEASE - contains confidential info not releasable</dc:description>
  <cp:lastModifiedBy>Waquie, Janell F (IHS/HQ)</cp:lastModifiedBy>
  <cp:revision>739</cp:revision>
  <cp:lastPrinted>2011-06-13T15:42:56Z</cp:lastPrinted>
  <dcterms:created xsi:type="dcterms:W3CDTF">2002-07-08T18:21:10Z</dcterms:created>
  <dcterms:modified xsi:type="dcterms:W3CDTF">2011-06-13T15:51:35Z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