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536" r:id="rId2"/>
    <p:sldId id="537" r:id="rId3"/>
    <p:sldId id="527" r:id="rId4"/>
    <p:sldId id="545" r:id="rId5"/>
    <p:sldId id="538" r:id="rId6"/>
    <p:sldId id="547" r:id="rId7"/>
    <p:sldId id="549" r:id="rId8"/>
    <p:sldId id="551" r:id="rId9"/>
  </p:sldIdLst>
  <p:sldSz cx="9144000" cy="6858000" type="letter"/>
  <p:notesSz cx="7010400" cy="9296400"/>
  <p:defaultTextStyle>
    <a:defPPr>
      <a:defRPr lang="en-US"/>
    </a:defPPr>
    <a:lvl1pPr algn="l" rtl="0" eaLnBrk="0" fontAlgn="base" hangingPunct="0">
      <a:spcBef>
        <a:spcPct val="0"/>
      </a:spcBef>
      <a:spcAft>
        <a:spcPct val="0"/>
      </a:spcAft>
      <a:defRPr sz="800" kern="1200">
        <a:solidFill>
          <a:schemeClr val="tx1"/>
        </a:solidFill>
        <a:effectLst>
          <a:outerShdw blurRad="38100" dist="38100" dir="2700000" algn="tl">
            <a:srgbClr val="000000">
              <a:alpha val="43137"/>
            </a:srgbClr>
          </a:outerShdw>
        </a:effectLst>
        <a:latin typeface="Arial" charset="0"/>
        <a:ea typeface="+mn-ea"/>
        <a:cs typeface="+mn-cs"/>
      </a:defRPr>
    </a:lvl1pPr>
    <a:lvl2pPr marL="457200" algn="l" rtl="0" eaLnBrk="0" fontAlgn="base" hangingPunct="0">
      <a:spcBef>
        <a:spcPct val="0"/>
      </a:spcBef>
      <a:spcAft>
        <a:spcPct val="0"/>
      </a:spcAft>
      <a:defRPr sz="800" kern="1200">
        <a:solidFill>
          <a:schemeClr val="tx1"/>
        </a:solidFill>
        <a:effectLst>
          <a:outerShdw blurRad="38100" dist="38100" dir="2700000" algn="tl">
            <a:srgbClr val="000000">
              <a:alpha val="43137"/>
            </a:srgbClr>
          </a:outerShdw>
        </a:effectLst>
        <a:latin typeface="Arial" charset="0"/>
        <a:ea typeface="+mn-ea"/>
        <a:cs typeface="+mn-cs"/>
      </a:defRPr>
    </a:lvl2pPr>
    <a:lvl3pPr marL="914400" algn="l" rtl="0" eaLnBrk="0" fontAlgn="base" hangingPunct="0">
      <a:spcBef>
        <a:spcPct val="0"/>
      </a:spcBef>
      <a:spcAft>
        <a:spcPct val="0"/>
      </a:spcAft>
      <a:defRPr sz="800" kern="1200">
        <a:solidFill>
          <a:schemeClr val="tx1"/>
        </a:solidFill>
        <a:effectLst>
          <a:outerShdw blurRad="38100" dist="38100" dir="2700000" algn="tl">
            <a:srgbClr val="000000">
              <a:alpha val="43137"/>
            </a:srgbClr>
          </a:outerShdw>
        </a:effectLst>
        <a:latin typeface="Arial" charset="0"/>
        <a:ea typeface="+mn-ea"/>
        <a:cs typeface="+mn-cs"/>
      </a:defRPr>
    </a:lvl3pPr>
    <a:lvl4pPr marL="1371600" algn="l" rtl="0" eaLnBrk="0" fontAlgn="base" hangingPunct="0">
      <a:spcBef>
        <a:spcPct val="0"/>
      </a:spcBef>
      <a:spcAft>
        <a:spcPct val="0"/>
      </a:spcAft>
      <a:defRPr sz="800" kern="1200">
        <a:solidFill>
          <a:schemeClr val="tx1"/>
        </a:solidFill>
        <a:effectLst>
          <a:outerShdw blurRad="38100" dist="38100" dir="2700000" algn="tl">
            <a:srgbClr val="000000">
              <a:alpha val="43137"/>
            </a:srgbClr>
          </a:outerShdw>
        </a:effectLst>
        <a:latin typeface="Arial" charset="0"/>
        <a:ea typeface="+mn-ea"/>
        <a:cs typeface="+mn-cs"/>
      </a:defRPr>
    </a:lvl4pPr>
    <a:lvl5pPr marL="1828800" algn="l" rtl="0" eaLnBrk="0" fontAlgn="base" hangingPunct="0">
      <a:spcBef>
        <a:spcPct val="0"/>
      </a:spcBef>
      <a:spcAft>
        <a:spcPct val="0"/>
      </a:spcAft>
      <a:defRPr sz="800" kern="1200">
        <a:solidFill>
          <a:schemeClr val="tx1"/>
        </a:solidFill>
        <a:effectLst>
          <a:outerShdw blurRad="38100" dist="38100" dir="2700000" algn="tl">
            <a:srgbClr val="000000">
              <a:alpha val="43137"/>
            </a:srgbClr>
          </a:outerShdw>
        </a:effectLst>
        <a:latin typeface="Arial" charset="0"/>
        <a:ea typeface="+mn-ea"/>
        <a:cs typeface="+mn-cs"/>
      </a:defRPr>
    </a:lvl5pPr>
    <a:lvl6pPr marL="2286000" algn="l" defTabSz="914400" rtl="0" eaLnBrk="1" latinLnBrk="0" hangingPunct="1">
      <a:defRPr sz="800" kern="1200">
        <a:solidFill>
          <a:schemeClr val="tx1"/>
        </a:solidFill>
        <a:effectLst>
          <a:outerShdw blurRad="38100" dist="38100" dir="2700000" algn="tl">
            <a:srgbClr val="000000">
              <a:alpha val="43137"/>
            </a:srgbClr>
          </a:outerShdw>
        </a:effectLst>
        <a:latin typeface="Arial" charset="0"/>
        <a:ea typeface="+mn-ea"/>
        <a:cs typeface="+mn-cs"/>
      </a:defRPr>
    </a:lvl6pPr>
    <a:lvl7pPr marL="2743200" algn="l" defTabSz="914400" rtl="0" eaLnBrk="1" latinLnBrk="0" hangingPunct="1">
      <a:defRPr sz="800" kern="1200">
        <a:solidFill>
          <a:schemeClr val="tx1"/>
        </a:solidFill>
        <a:effectLst>
          <a:outerShdw blurRad="38100" dist="38100" dir="2700000" algn="tl">
            <a:srgbClr val="000000">
              <a:alpha val="43137"/>
            </a:srgbClr>
          </a:outerShdw>
        </a:effectLst>
        <a:latin typeface="Arial" charset="0"/>
        <a:ea typeface="+mn-ea"/>
        <a:cs typeface="+mn-cs"/>
      </a:defRPr>
    </a:lvl7pPr>
    <a:lvl8pPr marL="3200400" algn="l" defTabSz="914400" rtl="0" eaLnBrk="1" latinLnBrk="0" hangingPunct="1">
      <a:defRPr sz="800" kern="1200">
        <a:solidFill>
          <a:schemeClr val="tx1"/>
        </a:solidFill>
        <a:effectLst>
          <a:outerShdw blurRad="38100" dist="38100" dir="2700000" algn="tl">
            <a:srgbClr val="000000">
              <a:alpha val="43137"/>
            </a:srgbClr>
          </a:outerShdw>
        </a:effectLst>
        <a:latin typeface="Arial" charset="0"/>
        <a:ea typeface="+mn-ea"/>
        <a:cs typeface="+mn-cs"/>
      </a:defRPr>
    </a:lvl8pPr>
    <a:lvl9pPr marL="3657600" algn="l" defTabSz="914400" rtl="0" eaLnBrk="1" latinLnBrk="0" hangingPunct="1">
      <a:defRPr sz="800" kern="1200">
        <a:solidFill>
          <a:schemeClr val="tx1"/>
        </a:solidFill>
        <a:effectLst>
          <a:outerShdw blurRad="38100" dist="38100" dir="2700000" algn="tl">
            <a:srgbClr val="000000">
              <a:alpha val="43137"/>
            </a:srgbClr>
          </a:outerShdw>
        </a:effectLst>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9E00"/>
    <a:srgbClr val="00AE00"/>
    <a:srgbClr val="280049"/>
    <a:srgbClr val="B760F9"/>
    <a:srgbClr val="0238BE"/>
    <a:srgbClr val="FF7C8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9" autoAdjust="0"/>
    <p:restoredTop sz="86376" autoAdjust="0"/>
  </p:normalViewPr>
  <p:slideViewPr>
    <p:cSldViewPr snapToGrid="0">
      <p:cViewPr>
        <p:scale>
          <a:sx n="65" d="100"/>
          <a:sy n="65" d="100"/>
        </p:scale>
        <p:origin x="-822" y="-426"/>
      </p:cViewPr>
      <p:guideLst>
        <p:guide orient="horz" pos="2161"/>
        <p:guide pos="2881"/>
      </p:guideLst>
    </p:cSldViewPr>
  </p:slideViewPr>
  <p:outlineViewPr>
    <p:cViewPr>
      <p:scale>
        <a:sx n="33" d="100"/>
        <a:sy n="33" d="100"/>
      </p:scale>
      <p:origin x="24" y="3438"/>
    </p:cViewPr>
  </p:outlineViewPr>
  <p:notesTextViewPr>
    <p:cViewPr>
      <p:scale>
        <a:sx n="75" d="100"/>
        <a:sy n="75" d="100"/>
      </p:scale>
      <p:origin x="0" y="0"/>
    </p:cViewPr>
  </p:notesTextViewPr>
  <p:sorterViewPr>
    <p:cViewPr>
      <p:scale>
        <a:sx n="66" d="100"/>
        <a:sy n="66" d="100"/>
      </p:scale>
      <p:origin x="0" y="0"/>
    </p:cViewPr>
  </p:sorterViewPr>
  <p:notesViewPr>
    <p:cSldViewPr snapToGrid="0">
      <p:cViewPr>
        <p:scale>
          <a:sx n="100" d="100"/>
          <a:sy n="100" d="100"/>
        </p:scale>
        <p:origin x="-1116" y="774"/>
      </p:cViewPr>
      <p:guideLst>
        <p:guide orient="horz" pos="2929"/>
        <p:guide pos="221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43238" cy="466725"/>
          </a:xfrm>
          <a:prstGeom prst="rect">
            <a:avLst/>
          </a:prstGeom>
          <a:noFill/>
          <a:ln w="9525">
            <a:noFill/>
            <a:miter lim="800000"/>
            <a:headEnd/>
            <a:tailEnd/>
          </a:ln>
          <a:effectLst/>
        </p:spPr>
        <p:txBody>
          <a:bodyPr vert="horz" wrap="square" lIns="19269" tIns="0" rIns="19269" bIns="0" numCol="1" anchor="t" anchorCtr="0" compatLnSpc="1">
            <a:prstTxWarp prst="textNoShape">
              <a:avLst/>
            </a:prstTxWarp>
          </a:bodyPr>
          <a:lstStyle>
            <a:lvl1pPr defTabSz="923925">
              <a:defRPr sz="1000" i="1">
                <a:effectLst/>
                <a:latin typeface="Arial Rounded MT Bold" pitchFamily="34" charset="0"/>
              </a:defRPr>
            </a:lvl1pPr>
          </a:lstStyle>
          <a:p>
            <a:pPr>
              <a:defRPr/>
            </a:pPr>
            <a:endParaRPr lang="en-US"/>
          </a:p>
        </p:txBody>
      </p:sp>
      <p:sp>
        <p:nvSpPr>
          <p:cNvPr id="4099" name="Rectangle 3"/>
          <p:cNvSpPr>
            <a:spLocks noGrp="1" noChangeArrowheads="1"/>
          </p:cNvSpPr>
          <p:nvPr>
            <p:ph type="dt" sz="quarter" idx="1"/>
          </p:nvPr>
        </p:nvSpPr>
        <p:spPr bwMode="auto">
          <a:xfrm>
            <a:off x="3967163" y="0"/>
            <a:ext cx="3043237" cy="466725"/>
          </a:xfrm>
          <a:prstGeom prst="rect">
            <a:avLst/>
          </a:prstGeom>
          <a:noFill/>
          <a:ln w="9525">
            <a:noFill/>
            <a:miter lim="800000"/>
            <a:headEnd/>
            <a:tailEnd/>
          </a:ln>
          <a:effectLst/>
        </p:spPr>
        <p:txBody>
          <a:bodyPr vert="horz" wrap="square" lIns="19269" tIns="0" rIns="19269" bIns="0" numCol="1" anchor="t" anchorCtr="0" compatLnSpc="1">
            <a:prstTxWarp prst="textNoShape">
              <a:avLst/>
            </a:prstTxWarp>
          </a:bodyPr>
          <a:lstStyle>
            <a:lvl1pPr algn="r" defTabSz="923925">
              <a:defRPr sz="1000" i="1">
                <a:effectLst/>
                <a:latin typeface="Arial Rounded MT Bold" pitchFamily="34" charset="0"/>
              </a:defRPr>
            </a:lvl1pPr>
          </a:lstStyle>
          <a:p>
            <a:pPr>
              <a:defRPr/>
            </a:pPr>
            <a:fld id="{9CC96D21-B62D-495B-82FF-A1DC452CCAB7}" type="datetime1">
              <a:rPr lang="en-US"/>
              <a:pPr>
                <a:defRPr/>
              </a:pPr>
              <a:t>4/29/2011</a:t>
            </a:fld>
            <a:endParaRPr lang="en-US"/>
          </a:p>
        </p:txBody>
      </p:sp>
      <p:sp>
        <p:nvSpPr>
          <p:cNvPr id="4100" name="Rectangle 4"/>
          <p:cNvSpPr>
            <a:spLocks noGrp="1" noChangeArrowheads="1"/>
          </p:cNvSpPr>
          <p:nvPr>
            <p:ph type="ftr" sz="quarter" idx="2"/>
          </p:nvPr>
        </p:nvSpPr>
        <p:spPr bwMode="auto">
          <a:xfrm>
            <a:off x="0" y="8829675"/>
            <a:ext cx="3043238" cy="466725"/>
          </a:xfrm>
          <a:prstGeom prst="rect">
            <a:avLst/>
          </a:prstGeom>
          <a:noFill/>
          <a:ln w="9525">
            <a:noFill/>
            <a:miter lim="800000"/>
            <a:headEnd/>
            <a:tailEnd/>
          </a:ln>
          <a:effectLst/>
        </p:spPr>
        <p:txBody>
          <a:bodyPr vert="horz" wrap="square" lIns="19269" tIns="0" rIns="19269" bIns="0" numCol="1" anchor="b" anchorCtr="0" compatLnSpc="1">
            <a:prstTxWarp prst="textNoShape">
              <a:avLst/>
            </a:prstTxWarp>
          </a:bodyPr>
          <a:lstStyle>
            <a:lvl1pPr defTabSz="923925">
              <a:defRPr sz="1000" i="1">
                <a:effectLst/>
                <a:latin typeface="Arial Rounded MT Bold" pitchFamily="34" charset="0"/>
              </a:defRPr>
            </a:lvl1pPr>
          </a:lstStyle>
          <a:p>
            <a:pPr>
              <a:defRPr/>
            </a:pPr>
            <a:endParaRPr lang="en-US"/>
          </a:p>
        </p:txBody>
      </p:sp>
      <p:sp>
        <p:nvSpPr>
          <p:cNvPr id="4101" name="Rectangle 5"/>
          <p:cNvSpPr>
            <a:spLocks noGrp="1" noChangeArrowheads="1"/>
          </p:cNvSpPr>
          <p:nvPr>
            <p:ph type="sldNum" sz="quarter" idx="3"/>
          </p:nvPr>
        </p:nvSpPr>
        <p:spPr bwMode="auto">
          <a:xfrm>
            <a:off x="3967163" y="8829675"/>
            <a:ext cx="3043237" cy="466725"/>
          </a:xfrm>
          <a:prstGeom prst="rect">
            <a:avLst/>
          </a:prstGeom>
          <a:noFill/>
          <a:ln w="9525">
            <a:noFill/>
            <a:miter lim="800000"/>
            <a:headEnd/>
            <a:tailEnd/>
          </a:ln>
          <a:effectLst/>
        </p:spPr>
        <p:txBody>
          <a:bodyPr vert="horz" wrap="square" lIns="19269" tIns="0" rIns="19269" bIns="0" numCol="1" anchor="b" anchorCtr="0" compatLnSpc="1">
            <a:prstTxWarp prst="textNoShape">
              <a:avLst/>
            </a:prstTxWarp>
          </a:bodyPr>
          <a:lstStyle>
            <a:lvl1pPr algn="r" defTabSz="923925">
              <a:defRPr sz="1000" i="1">
                <a:effectLst/>
                <a:latin typeface="Arial Rounded MT Bold" pitchFamily="34" charset="0"/>
              </a:defRPr>
            </a:lvl1pPr>
          </a:lstStyle>
          <a:p>
            <a:pPr>
              <a:defRPr/>
            </a:pPr>
            <a:fld id="{60DE59BF-6E6E-40F6-ADD6-6FDFEE459815}" type="slidenum">
              <a:rPr lang="en-US"/>
              <a:pPr>
                <a:defRPr/>
              </a:pPr>
              <a:t>‹#›</a:t>
            </a:fld>
            <a:endParaRPr lang="en-US"/>
          </a:p>
        </p:txBody>
      </p:sp>
    </p:spTree>
    <p:extLst>
      <p:ext uri="{BB962C8B-B14F-4D97-AF65-F5344CB8AC3E}">
        <p14:creationId xmlns:p14="http://schemas.microsoft.com/office/powerpoint/2010/main" val="31835176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43238" cy="466725"/>
          </a:xfrm>
          <a:prstGeom prst="rect">
            <a:avLst/>
          </a:prstGeom>
          <a:noFill/>
          <a:ln w="9525">
            <a:noFill/>
            <a:miter lim="800000"/>
            <a:headEnd/>
            <a:tailEnd/>
          </a:ln>
          <a:effectLst/>
        </p:spPr>
        <p:txBody>
          <a:bodyPr vert="horz" wrap="square" lIns="19269" tIns="0" rIns="19269" bIns="0" numCol="1" anchor="t" anchorCtr="0" compatLnSpc="1">
            <a:prstTxWarp prst="textNoShape">
              <a:avLst/>
            </a:prstTxWarp>
          </a:bodyPr>
          <a:lstStyle>
            <a:lvl1pPr defTabSz="923925">
              <a:defRPr sz="1000" i="1">
                <a:effectLst/>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3967163" y="0"/>
            <a:ext cx="3043237" cy="466725"/>
          </a:xfrm>
          <a:prstGeom prst="rect">
            <a:avLst/>
          </a:prstGeom>
          <a:noFill/>
          <a:ln w="9525">
            <a:noFill/>
            <a:miter lim="800000"/>
            <a:headEnd/>
            <a:tailEnd/>
          </a:ln>
          <a:effectLst/>
        </p:spPr>
        <p:txBody>
          <a:bodyPr vert="horz" wrap="square" lIns="19269" tIns="0" rIns="19269" bIns="0" numCol="1" anchor="t" anchorCtr="0" compatLnSpc="1">
            <a:prstTxWarp prst="textNoShape">
              <a:avLst/>
            </a:prstTxWarp>
          </a:bodyPr>
          <a:lstStyle>
            <a:lvl1pPr algn="r" defTabSz="923925">
              <a:defRPr sz="1000" i="1">
                <a:effectLst/>
                <a:latin typeface="Times New Roman" pitchFamily="18" charset="0"/>
              </a:defRPr>
            </a:lvl1pPr>
          </a:lstStyle>
          <a:p>
            <a:pPr>
              <a:defRPr/>
            </a:pPr>
            <a:fld id="{9B0DFD11-A284-4F95-AC71-865390F220AC}" type="datetime1">
              <a:rPr lang="en-US"/>
              <a:pPr>
                <a:defRPr/>
              </a:pPr>
              <a:t>4/29/2011</a:t>
            </a:fld>
            <a:endParaRPr lang="en-US"/>
          </a:p>
        </p:txBody>
      </p:sp>
      <p:sp>
        <p:nvSpPr>
          <p:cNvPr id="3076" name="Rectangle 4"/>
          <p:cNvSpPr>
            <a:spLocks noGrp="1" noChangeArrowheads="1"/>
          </p:cNvSpPr>
          <p:nvPr>
            <p:ph type="ftr" sz="quarter" idx="4"/>
          </p:nvPr>
        </p:nvSpPr>
        <p:spPr bwMode="auto">
          <a:xfrm>
            <a:off x="0" y="8829675"/>
            <a:ext cx="3043238" cy="466725"/>
          </a:xfrm>
          <a:prstGeom prst="rect">
            <a:avLst/>
          </a:prstGeom>
          <a:noFill/>
          <a:ln w="9525">
            <a:noFill/>
            <a:miter lim="800000"/>
            <a:headEnd/>
            <a:tailEnd/>
          </a:ln>
          <a:effectLst/>
        </p:spPr>
        <p:txBody>
          <a:bodyPr vert="horz" wrap="square" lIns="19269" tIns="0" rIns="19269" bIns="0" numCol="1" anchor="b" anchorCtr="0" compatLnSpc="1">
            <a:prstTxWarp prst="textNoShape">
              <a:avLst/>
            </a:prstTxWarp>
          </a:bodyPr>
          <a:lstStyle>
            <a:lvl1pPr defTabSz="923925">
              <a:defRPr sz="1000" i="1">
                <a:effectLst/>
                <a:latin typeface="Times New Roman" pitchFamily="18" charset="0"/>
              </a:defRPr>
            </a:lvl1pPr>
          </a:lstStyle>
          <a:p>
            <a:pPr>
              <a:defRPr/>
            </a:pPr>
            <a:endParaRPr lang="en-US"/>
          </a:p>
        </p:txBody>
      </p:sp>
      <p:sp>
        <p:nvSpPr>
          <p:cNvPr id="3077" name="Rectangle 5"/>
          <p:cNvSpPr>
            <a:spLocks noGrp="1" noChangeArrowheads="1"/>
          </p:cNvSpPr>
          <p:nvPr>
            <p:ph type="sldNum" sz="quarter" idx="5"/>
          </p:nvPr>
        </p:nvSpPr>
        <p:spPr bwMode="auto">
          <a:xfrm>
            <a:off x="3967163" y="8829675"/>
            <a:ext cx="3043237" cy="466725"/>
          </a:xfrm>
          <a:prstGeom prst="rect">
            <a:avLst/>
          </a:prstGeom>
          <a:noFill/>
          <a:ln w="9525">
            <a:noFill/>
            <a:miter lim="800000"/>
            <a:headEnd/>
            <a:tailEnd/>
          </a:ln>
          <a:effectLst/>
        </p:spPr>
        <p:txBody>
          <a:bodyPr vert="horz" wrap="square" lIns="19269" tIns="0" rIns="19269" bIns="0" numCol="1" anchor="b" anchorCtr="0" compatLnSpc="1">
            <a:prstTxWarp prst="textNoShape">
              <a:avLst/>
            </a:prstTxWarp>
          </a:bodyPr>
          <a:lstStyle>
            <a:lvl1pPr algn="r" defTabSz="923925">
              <a:defRPr sz="1000" i="1">
                <a:effectLst/>
                <a:latin typeface="Times New Roman" pitchFamily="18" charset="0"/>
              </a:defRPr>
            </a:lvl1pPr>
          </a:lstStyle>
          <a:p>
            <a:pPr>
              <a:defRPr/>
            </a:pPr>
            <a:fld id="{23E55E7B-A44C-4F3C-AE25-27A027961E18}" type="slidenum">
              <a:rPr lang="en-US"/>
              <a:pPr>
                <a:defRPr/>
              </a:pPr>
              <a:t>‹#›</a:t>
            </a:fld>
            <a:endParaRPr lang="en-US"/>
          </a:p>
        </p:txBody>
      </p:sp>
      <p:sp>
        <p:nvSpPr>
          <p:cNvPr id="3078" name="Rectangle 6"/>
          <p:cNvSpPr>
            <a:spLocks noGrp="1" noChangeArrowheads="1"/>
          </p:cNvSpPr>
          <p:nvPr>
            <p:ph type="body" sz="quarter" idx="3"/>
          </p:nvPr>
        </p:nvSpPr>
        <p:spPr bwMode="auto">
          <a:xfrm>
            <a:off x="733425" y="4429125"/>
            <a:ext cx="5865813" cy="4171950"/>
          </a:xfrm>
          <a:prstGeom prst="rect">
            <a:avLst/>
          </a:prstGeom>
          <a:noFill/>
          <a:ln w="9525">
            <a:noFill/>
            <a:miter lim="800000"/>
            <a:headEnd/>
            <a:tailEnd/>
          </a:ln>
          <a:effectLst/>
        </p:spPr>
        <p:txBody>
          <a:bodyPr vert="horz" wrap="square" lIns="93145" tIns="46572" rIns="93145" bIns="46572" numCol="1" anchor="t" anchorCtr="0" compatLnSpc="1">
            <a:prstTxWarp prst="textNoShape">
              <a:avLst/>
            </a:prstTxWarp>
          </a:bodyPr>
          <a:lstStyle/>
          <a:p>
            <a:pPr lvl="0"/>
            <a:r>
              <a:rPr lang="en-US" noProof="0" smtClean="0"/>
              <a:t>Click to edit Master notes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2535" name="Rectangle 7"/>
          <p:cNvSpPr>
            <a:spLocks noGrp="1" noRot="1" noChangeAspect="1" noChangeArrowheads="1" noTextEdit="1"/>
          </p:cNvSpPr>
          <p:nvPr>
            <p:ph type="sldImg" idx="2"/>
          </p:nvPr>
        </p:nvSpPr>
        <p:spPr bwMode="auto">
          <a:xfrm>
            <a:off x="1195388" y="703263"/>
            <a:ext cx="4630737" cy="3473450"/>
          </a:xfrm>
          <a:prstGeom prst="rect">
            <a:avLst/>
          </a:prstGeom>
          <a:noFill/>
          <a:ln w="12700">
            <a:solidFill>
              <a:schemeClr val="tx1"/>
            </a:solidFill>
            <a:miter lim="800000"/>
            <a:headEnd/>
            <a:tailEnd/>
          </a:ln>
        </p:spPr>
      </p:sp>
      <p:sp>
        <p:nvSpPr>
          <p:cNvPr id="3080" name="Rectangle 8"/>
          <p:cNvSpPr>
            <a:spLocks noChangeArrowheads="1"/>
          </p:cNvSpPr>
          <p:nvPr/>
        </p:nvSpPr>
        <p:spPr bwMode="auto">
          <a:xfrm>
            <a:off x="701675" y="8802688"/>
            <a:ext cx="5699125" cy="276225"/>
          </a:xfrm>
          <a:prstGeom prst="rect">
            <a:avLst/>
          </a:prstGeom>
          <a:noFill/>
          <a:ln w="9525">
            <a:noFill/>
            <a:miter lim="800000"/>
            <a:headEnd/>
            <a:tailEnd/>
          </a:ln>
          <a:effectLst/>
        </p:spPr>
        <p:txBody>
          <a:bodyPr lIns="93145" tIns="46572" rIns="93145" bIns="46572">
            <a:spAutoFit/>
          </a:bodyPr>
          <a:lstStyle/>
          <a:p>
            <a:pPr defTabSz="923925">
              <a:spcBef>
                <a:spcPct val="50000"/>
              </a:spcBef>
              <a:defRPr/>
            </a:pPr>
            <a:r>
              <a:rPr lang="en-US" sz="1200">
                <a:effectLst/>
                <a:latin typeface="Arial Rounded MT Bold" pitchFamily="34" charset="0"/>
              </a:rPr>
              <a:t>	</a:t>
            </a:r>
          </a:p>
        </p:txBody>
      </p:sp>
    </p:spTree>
    <p:extLst>
      <p:ext uri="{BB962C8B-B14F-4D97-AF65-F5344CB8AC3E}">
        <p14:creationId xmlns:p14="http://schemas.microsoft.com/office/powerpoint/2010/main" val="2798104326"/>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dt" sz="quarter" idx="1"/>
          </p:nvPr>
        </p:nvSpPr>
        <p:spPr>
          <a:noFill/>
        </p:spPr>
        <p:txBody>
          <a:bodyPr/>
          <a:lstStyle/>
          <a:p>
            <a:fld id="{6F5C9913-5F4E-444E-99A2-3DB93A4B5C20}" type="datetime1">
              <a:rPr lang="en-US" smtClean="0"/>
              <a:pPr/>
              <a:t>4/29/2011</a:t>
            </a:fld>
            <a:endParaRPr lang="en-US" smtClean="0"/>
          </a:p>
        </p:txBody>
      </p:sp>
      <p:sp>
        <p:nvSpPr>
          <p:cNvPr id="23555" name="Rectangle 5"/>
          <p:cNvSpPr>
            <a:spLocks noGrp="1" noChangeArrowheads="1"/>
          </p:cNvSpPr>
          <p:nvPr>
            <p:ph type="sldNum" sz="quarter" idx="5"/>
          </p:nvPr>
        </p:nvSpPr>
        <p:spPr>
          <a:noFill/>
        </p:spPr>
        <p:txBody>
          <a:bodyPr/>
          <a:lstStyle/>
          <a:p>
            <a:fld id="{8C21A068-75E6-4BB4-997D-C21B95796ED0}" type="slidenum">
              <a:rPr lang="en-US" smtClean="0"/>
              <a:pPr/>
              <a:t>1</a:t>
            </a:fld>
            <a:endParaRPr lang="en-US" smtClean="0"/>
          </a:p>
        </p:txBody>
      </p:sp>
      <p:sp>
        <p:nvSpPr>
          <p:cNvPr id="23556" name="Rectangle 2"/>
          <p:cNvSpPr>
            <a:spLocks noGrp="1" noRot="1" noChangeAspect="1" noChangeArrowheads="1" noTextEdit="1"/>
          </p:cNvSpPr>
          <p:nvPr>
            <p:ph type="sldImg"/>
          </p:nvPr>
        </p:nvSpPr>
        <p:spPr>
          <a:xfrm>
            <a:off x="1192213" y="704850"/>
            <a:ext cx="4630737" cy="3473450"/>
          </a:xfr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p:spPr>
        <p:txBody>
          <a:bodyPr/>
          <a:lstStyle/>
          <a:p>
            <a:fld id="{D2C1CE3C-4E88-4F05-BFC0-E5FD4583B87B}" type="datetime1">
              <a:rPr lang="en-US" smtClean="0"/>
              <a:pPr/>
              <a:t>4/29/2011</a:t>
            </a:fld>
            <a:endParaRPr lang="en-US" smtClean="0"/>
          </a:p>
        </p:txBody>
      </p:sp>
      <p:sp>
        <p:nvSpPr>
          <p:cNvPr id="24579" name="Rectangle 5"/>
          <p:cNvSpPr>
            <a:spLocks noGrp="1" noChangeArrowheads="1"/>
          </p:cNvSpPr>
          <p:nvPr>
            <p:ph type="sldNum" sz="quarter" idx="5"/>
          </p:nvPr>
        </p:nvSpPr>
        <p:spPr>
          <a:noFill/>
        </p:spPr>
        <p:txBody>
          <a:bodyPr/>
          <a:lstStyle/>
          <a:p>
            <a:fld id="{9EF81B52-492D-419C-B911-8B64CD5F1D07}" type="slidenum">
              <a:rPr lang="en-US" smtClean="0"/>
              <a:pPr/>
              <a:t>2</a:t>
            </a:fld>
            <a:endParaRPr lang="en-US" smtClean="0"/>
          </a:p>
        </p:txBody>
      </p:sp>
      <p:sp>
        <p:nvSpPr>
          <p:cNvPr id="24580" name="Rectangle 2"/>
          <p:cNvSpPr>
            <a:spLocks noGrp="1" noRot="1" noChangeAspect="1" noChangeArrowheads="1" noTextEdit="1"/>
          </p:cNvSpPr>
          <p:nvPr>
            <p:ph type="sldImg"/>
          </p:nvPr>
        </p:nvSpPr>
        <p:spPr>
          <a:xfrm>
            <a:off x="1192213" y="704850"/>
            <a:ext cx="4630737" cy="3473450"/>
          </a:xfrm>
          <a:ln/>
        </p:spPr>
      </p:sp>
      <p:sp>
        <p:nvSpPr>
          <p:cNvPr id="24581" name="Rectangle 3"/>
          <p:cNvSpPr>
            <a:spLocks noGrp="1" noChangeArrowheads="1"/>
          </p:cNvSpPr>
          <p:nvPr>
            <p:ph type="body" idx="1"/>
          </p:nvPr>
        </p:nvSpPr>
        <p:spPr>
          <a:xfrm>
            <a:off x="1219200" y="4419600"/>
            <a:ext cx="4724400" cy="4181475"/>
          </a:xfrm>
          <a:noFill/>
          <a:ln/>
        </p:spPr>
        <p:txBody>
          <a:bodyPr/>
          <a:lstStyle/>
          <a:p>
            <a:pPr>
              <a:buFontTx/>
              <a:buChar char="•"/>
            </a:pPr>
            <a:r>
              <a:rPr lang="en-US" sz="1200" dirty="0" smtClean="0"/>
              <a:t>Because FY 2011 appropriations had not been finalized at the time of the President’s budget release, comparison information was to the FY 2010 enacted budget.</a:t>
            </a:r>
          </a:p>
          <a:p>
            <a:pPr>
              <a:buFontTx/>
              <a:buChar char="•"/>
            </a:pPr>
            <a:endParaRPr lang="en-US" sz="1200" dirty="0" smtClean="0"/>
          </a:p>
          <a:p>
            <a:pPr>
              <a:buFontTx/>
              <a:buChar char="•"/>
            </a:pPr>
            <a:r>
              <a:rPr lang="en-US" sz="1200" dirty="0" smtClean="0"/>
              <a:t>The FY 2012 President's budget request for the IHS is $4.6 billion in discretionary Budget Authority, which is an increase of $571million or +14% over the FY 2010 enacted funding level.</a:t>
            </a:r>
          </a:p>
          <a:p>
            <a:pPr>
              <a:buFontTx/>
              <a:buChar char="•"/>
            </a:pPr>
            <a:endParaRPr lang="en-US" sz="1200" dirty="0" smtClean="0"/>
          </a:p>
          <a:p>
            <a:pPr>
              <a:buFontTx/>
              <a:buChar char="•"/>
            </a:pPr>
            <a:r>
              <a:rPr lang="en-US" sz="1200" dirty="0" smtClean="0"/>
              <a:t>This budget request continues the funding of priorities expressed by Tribal Leadership during the past year, and also reflects and continues President Obama’s commitment to honor treaty commitments made by the U.S.</a:t>
            </a:r>
          </a:p>
          <a:p>
            <a:pPr>
              <a:buFontTx/>
              <a:buChar char="•"/>
            </a:pPr>
            <a:endParaRPr lang="en-US" sz="1200" dirty="0" smtClean="0"/>
          </a:p>
          <a:p>
            <a:endParaRPr lang="en-US" sz="1200" dirty="0" smtClean="0"/>
          </a:p>
          <a:p>
            <a:pPr>
              <a:buFontTx/>
              <a:buChar char="•"/>
            </a:pPr>
            <a:endParaRPr lang="en-US" sz="1200" dirty="0" smtClean="0"/>
          </a:p>
          <a:p>
            <a:pPr>
              <a:buFontTx/>
              <a:buChar char="•"/>
            </a:pPr>
            <a:endParaRPr lang="en-US" sz="1200" dirty="0" smtClean="0"/>
          </a:p>
          <a:p>
            <a:pPr>
              <a:buFontTx/>
              <a:buChar char="•"/>
            </a:pPr>
            <a:endParaRPr lang="en-US" sz="1200" dirty="0" smtClean="0"/>
          </a:p>
          <a:p>
            <a:endParaRPr lang="en-US" sz="1200"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p:spPr>
        <p:txBody>
          <a:bodyPr/>
          <a:lstStyle/>
          <a:p>
            <a:fld id="{A8F8ED7F-CC85-4383-894F-EE40C693CCF0}" type="datetime1">
              <a:rPr lang="en-US" smtClean="0"/>
              <a:pPr/>
              <a:t>4/29/2011</a:t>
            </a:fld>
            <a:endParaRPr lang="en-US" smtClean="0"/>
          </a:p>
        </p:txBody>
      </p:sp>
      <p:sp>
        <p:nvSpPr>
          <p:cNvPr id="26627" name="Rectangle 5"/>
          <p:cNvSpPr>
            <a:spLocks noGrp="1" noChangeArrowheads="1"/>
          </p:cNvSpPr>
          <p:nvPr>
            <p:ph type="sldNum" sz="quarter" idx="5"/>
          </p:nvPr>
        </p:nvSpPr>
        <p:spPr>
          <a:noFill/>
        </p:spPr>
        <p:txBody>
          <a:bodyPr/>
          <a:lstStyle/>
          <a:p>
            <a:fld id="{635DE34C-C903-402A-856E-5C3AAACEA573}" type="slidenum">
              <a:rPr lang="en-US" smtClean="0"/>
              <a:pPr/>
              <a:t>3</a:t>
            </a:fld>
            <a:endParaRPr lang="en-US" smtClean="0"/>
          </a:p>
        </p:txBody>
      </p:sp>
      <p:sp>
        <p:nvSpPr>
          <p:cNvPr id="26628" name="Rectangle 2"/>
          <p:cNvSpPr>
            <a:spLocks noGrp="1" noRot="1" noChangeAspect="1" noChangeArrowheads="1" noTextEdit="1"/>
          </p:cNvSpPr>
          <p:nvPr>
            <p:ph type="sldImg"/>
          </p:nvPr>
        </p:nvSpPr>
        <p:spPr>
          <a:xfrm>
            <a:off x="1192213" y="547688"/>
            <a:ext cx="4633912" cy="3475037"/>
          </a:xfrm>
          <a:ln/>
        </p:spPr>
      </p:sp>
      <p:sp>
        <p:nvSpPr>
          <p:cNvPr id="26629" name="Rectangle 3"/>
          <p:cNvSpPr>
            <a:spLocks noGrp="1" noChangeArrowheads="1"/>
          </p:cNvSpPr>
          <p:nvPr>
            <p:ph type="body" idx="1"/>
          </p:nvPr>
        </p:nvSpPr>
        <p:spPr>
          <a:xfrm>
            <a:off x="419100" y="4224338"/>
            <a:ext cx="6297613" cy="4714875"/>
          </a:xfrm>
          <a:noFill/>
          <a:ln/>
        </p:spPr>
        <p:txBody>
          <a:bodyPr/>
          <a:lstStyle/>
          <a:p>
            <a:r>
              <a:rPr lang="en-US" sz="1100" u="sng" dirty="0" smtClean="0"/>
              <a:t>Pay Costs</a:t>
            </a:r>
          </a:p>
          <a:p>
            <a:pPr>
              <a:buFontTx/>
              <a:buChar char="•"/>
            </a:pPr>
            <a:r>
              <a:rPr lang="en-US" sz="1100" dirty="0" smtClean="0"/>
              <a:t>A pay freeze has been enacted for Federal civil service and Executive service employees.  Commissioned Officers are not under the pay freeze because they are part of the uniformed services</a:t>
            </a:r>
            <a:r>
              <a:rPr lang="en-US" sz="1100" dirty="0" smtClean="0">
                <a:solidFill>
                  <a:srgbClr val="0238BE"/>
                </a:solidFill>
              </a:rPr>
              <a:t>.</a:t>
            </a:r>
            <a:endParaRPr lang="en-US" sz="1100" dirty="0" smtClean="0"/>
          </a:p>
          <a:p>
            <a:pPr>
              <a:buFontTx/>
              <a:buChar char="•"/>
            </a:pPr>
            <a:r>
              <a:rPr lang="en-US" sz="1100" dirty="0" smtClean="0"/>
              <a:t>Therefore, the only need for pay raises is for COs and this request for $4.1M will fully fund a 1.4% cost of living increase for the COs employed by IHS over FYs 2011 and 2012.</a:t>
            </a:r>
          </a:p>
          <a:p>
            <a:pPr>
              <a:buFontTx/>
              <a:buChar char="•"/>
            </a:pPr>
            <a:endParaRPr lang="en-US" sz="1100" dirty="0" smtClean="0"/>
          </a:p>
          <a:p>
            <a:r>
              <a:rPr lang="en-US" sz="1100" u="sng" dirty="0" smtClean="0"/>
              <a:t>Population Growth</a:t>
            </a:r>
          </a:p>
          <a:p>
            <a:pPr>
              <a:buFontTx/>
              <a:buChar char="•"/>
            </a:pPr>
            <a:r>
              <a:rPr lang="en-US" sz="1100" dirty="0" smtClean="0"/>
              <a:t>An amount of $96.6M is required to</a:t>
            </a:r>
            <a:r>
              <a:rPr lang="en-US" sz="1100" dirty="0" smtClean="0">
                <a:solidFill>
                  <a:srgbClr val="0033CC"/>
                </a:solidFill>
              </a:rPr>
              <a:t> </a:t>
            </a:r>
            <a:r>
              <a:rPr lang="en-US" sz="1100" dirty="0" smtClean="0"/>
              <a:t>fund additional services need resulting from the growth rate projected in the AI/AN population (based on births minus deaths) during FY 2011 and FY 2012. </a:t>
            </a:r>
          </a:p>
          <a:p>
            <a:pPr>
              <a:buFontTx/>
              <a:buChar char="•"/>
            </a:pPr>
            <a:r>
              <a:rPr lang="en-US" sz="1100" dirty="0" smtClean="0"/>
              <a:t>[Additional info:  $52.466M is needed to cover a 1.5% growth rate in FY 2011 and $44.084M is for a 1.3% growth rate in FY 2012.]</a:t>
            </a:r>
            <a:r>
              <a:rPr lang="en-US" sz="1100" dirty="0" smtClean="0">
                <a:solidFill>
                  <a:srgbClr val="0033CC"/>
                </a:solidFill>
              </a:rPr>
              <a:t>  </a:t>
            </a:r>
          </a:p>
          <a:p>
            <a:pPr>
              <a:buFontTx/>
              <a:buChar char="•"/>
            </a:pPr>
            <a:endParaRPr lang="en-US" sz="1100" dirty="0" smtClean="0">
              <a:solidFill>
                <a:srgbClr val="0033CC"/>
              </a:solidFill>
            </a:endParaRPr>
          </a:p>
          <a:p>
            <a:r>
              <a:rPr lang="en-US" sz="1100" u="sng" dirty="0" smtClean="0"/>
              <a:t>Inflation</a:t>
            </a:r>
          </a:p>
          <a:p>
            <a:pPr>
              <a:buFontTx/>
              <a:buChar char="•"/>
            </a:pPr>
            <a:r>
              <a:rPr lang="en-US" sz="1100" dirty="0" smtClean="0"/>
              <a:t>The amount required to fund inflationary costs is $155.308M.  This amount is based on inflation rates of 3.3% medical and 1.5% non-medical for FY 2011 and 3.6% medical and 1.5% non-medical in FY 2012.</a:t>
            </a:r>
          </a:p>
          <a:p>
            <a:pPr>
              <a:buFontTx/>
              <a:buChar char="•"/>
            </a:pPr>
            <a:r>
              <a:rPr lang="en-US" sz="1100" dirty="0" smtClean="0"/>
              <a:t>[Additional info:  the breakdown between FYs is $82.300 for FY 2011 and $73.008 for FY 2012.]</a:t>
            </a:r>
          </a:p>
          <a:p>
            <a:pPr>
              <a:buFontTx/>
              <a:buChar char="•"/>
            </a:pPr>
            <a:endParaRPr lang="en-US" sz="1100" dirty="0" smtClean="0"/>
          </a:p>
          <a:p>
            <a:r>
              <a:rPr lang="en-US" sz="1100" u="sng" dirty="0" smtClean="0"/>
              <a:t>New Staffing</a:t>
            </a:r>
          </a:p>
          <a:p>
            <a:pPr>
              <a:buFontTx/>
              <a:buChar char="•"/>
            </a:pPr>
            <a:r>
              <a:rPr lang="en-US" sz="1100" dirty="0" smtClean="0"/>
              <a:t>The new staffing request will provide staffing and operating funds for 6 new facilities, plus includes a placeholder amount for 1 potential joint venture facilities that may open during FY 2011.  The next slide shows the new facilities included in this request.</a:t>
            </a:r>
          </a:p>
          <a:p>
            <a:pPr>
              <a:buFontTx/>
              <a:buChar char="•"/>
            </a:pPr>
            <a:endParaRPr lang="en-US" sz="1100" dirty="0" smtClean="0"/>
          </a:p>
          <a:p>
            <a:endParaRPr lang="en-US" sz="1100" dirty="0" smtClean="0"/>
          </a:p>
          <a:p>
            <a:endParaRPr lang="en-US" sz="1100" dirty="0" smtClean="0"/>
          </a:p>
          <a:p>
            <a:endParaRPr lang="en-US" sz="900" dirty="0" smtClean="0"/>
          </a:p>
          <a:p>
            <a:endParaRPr lang="en-US" sz="900" dirty="0" smtClean="0">
              <a:solidFill>
                <a:srgbClr val="0033CC"/>
              </a:solidFill>
            </a:endParaRPr>
          </a:p>
          <a:p>
            <a:pPr>
              <a:buFontTx/>
              <a:buChar char="•"/>
            </a:pPr>
            <a:endParaRPr lang="en-US" sz="900" dirty="0" smtClean="0">
              <a:solidFill>
                <a:srgbClr val="0033CC"/>
              </a:solidFill>
            </a:endParaRPr>
          </a:p>
          <a:p>
            <a:pPr>
              <a:buFontTx/>
              <a:buChar char="•"/>
            </a:pPr>
            <a:endParaRPr lang="en-US" sz="900"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dt" sz="quarter" idx="1"/>
          </p:nvPr>
        </p:nvSpPr>
        <p:spPr>
          <a:noFill/>
        </p:spPr>
        <p:txBody>
          <a:bodyPr/>
          <a:lstStyle/>
          <a:p>
            <a:fld id="{A8BD7F80-58DD-4BFC-ADEA-DB0B7E8103BD}" type="datetime1">
              <a:rPr lang="en-US" smtClean="0"/>
              <a:pPr/>
              <a:t>4/29/2011</a:t>
            </a:fld>
            <a:endParaRPr lang="en-US" smtClean="0"/>
          </a:p>
        </p:txBody>
      </p:sp>
      <p:sp>
        <p:nvSpPr>
          <p:cNvPr id="27651" name="Rectangle 5"/>
          <p:cNvSpPr>
            <a:spLocks noGrp="1" noChangeArrowheads="1"/>
          </p:cNvSpPr>
          <p:nvPr>
            <p:ph type="sldNum" sz="quarter" idx="5"/>
          </p:nvPr>
        </p:nvSpPr>
        <p:spPr>
          <a:noFill/>
        </p:spPr>
        <p:txBody>
          <a:bodyPr/>
          <a:lstStyle/>
          <a:p>
            <a:fld id="{8D3F9E7B-5AD2-4885-955B-D377FF305EC2}" type="slidenum">
              <a:rPr lang="en-US" smtClean="0"/>
              <a:pPr/>
              <a:t>4</a:t>
            </a:fld>
            <a:endParaRPr lang="en-US" smtClean="0"/>
          </a:p>
        </p:txBody>
      </p:sp>
      <p:sp>
        <p:nvSpPr>
          <p:cNvPr id="27652" name="Rectangle 2"/>
          <p:cNvSpPr>
            <a:spLocks noGrp="1" noRot="1" noChangeAspect="1" noChangeArrowheads="1" noTextEdit="1"/>
          </p:cNvSpPr>
          <p:nvPr>
            <p:ph type="sldImg"/>
          </p:nvPr>
        </p:nvSpPr>
        <p:spPr>
          <a:xfrm>
            <a:off x="1195388" y="704850"/>
            <a:ext cx="4630737" cy="3473450"/>
          </a:xfrm>
          <a:ln/>
        </p:spPr>
      </p:sp>
      <p:sp>
        <p:nvSpPr>
          <p:cNvPr id="27653" name="Rectangle 3"/>
          <p:cNvSpPr>
            <a:spLocks noGrp="1" noChangeArrowheads="1"/>
          </p:cNvSpPr>
          <p:nvPr>
            <p:ph type="body" idx="1"/>
          </p:nvPr>
        </p:nvSpPr>
        <p:spPr>
          <a:xfrm>
            <a:off x="836613" y="4495800"/>
            <a:ext cx="5307012" cy="4313238"/>
          </a:xfrm>
          <a:noFill/>
          <a:ln/>
        </p:spPr>
        <p:txBody>
          <a:bodyPr/>
          <a:lstStyle/>
          <a:p>
            <a:pPr>
              <a:lnSpc>
                <a:spcPct val="90000"/>
              </a:lnSpc>
              <a:buFontTx/>
              <a:buChar char="•"/>
            </a:pPr>
            <a:r>
              <a:rPr lang="en-US" dirty="0" smtClean="0"/>
              <a:t>  The request for:  the Chickasaw Nation Medical</a:t>
            </a:r>
            <a:r>
              <a:rPr lang="en-US" baseline="0" dirty="0" smtClean="0"/>
              <a:t> Center </a:t>
            </a:r>
            <a:r>
              <a:rPr lang="en-US" dirty="0" smtClean="0"/>
              <a:t>in </a:t>
            </a:r>
            <a:r>
              <a:rPr lang="en-US" dirty="0" err="1" smtClean="0"/>
              <a:t>Ada</a:t>
            </a:r>
            <a:r>
              <a:rPr lang="en-US" dirty="0" smtClean="0"/>
              <a:t>, OK; Lake County Heath Center in Lakeport, CA; Absentee Shawnee Health Center in Little Axe, OK ; and Vinita Health Center in Vinita, OK represents the IHS’ fulfillment of its responsibilities under Joint Venture construction agreements with the Tribes.</a:t>
            </a:r>
          </a:p>
          <a:p>
            <a:pPr marL="234950" lvl="1">
              <a:lnSpc>
                <a:spcPct val="90000"/>
              </a:lnSpc>
              <a:buFontTx/>
              <a:buChar char="•"/>
            </a:pPr>
            <a:r>
              <a:rPr lang="en-US" dirty="0" smtClean="0"/>
              <a:t>  The Chickasaw Nation Medical Center (opened in Aug 2010) received $18,874,000 for 173 positions in FY 2010.  Total funding including this request will be $25,406,000 for 231 positions.</a:t>
            </a:r>
          </a:p>
          <a:p>
            <a:pPr marL="234950" lvl="1">
              <a:lnSpc>
                <a:spcPct val="90000"/>
              </a:lnSpc>
              <a:buFontTx/>
              <a:buChar char="•"/>
            </a:pPr>
            <a:r>
              <a:rPr lang="en-US" dirty="0" smtClean="0"/>
              <a:t>  The Lake County </a:t>
            </a:r>
            <a:r>
              <a:rPr lang="en-US" dirty="0" err="1" smtClean="0"/>
              <a:t>Hlth</a:t>
            </a:r>
            <a:r>
              <a:rPr lang="en-US" dirty="0" smtClean="0"/>
              <a:t> Center (opened in Aug 2010) received $1,456,000 for 15 positions in FY 2010.  Total funding including this request will be $4,492,000 for 46 positions.</a:t>
            </a:r>
          </a:p>
          <a:p>
            <a:pPr marL="234950" lvl="1">
              <a:lnSpc>
                <a:spcPct val="90000"/>
              </a:lnSpc>
              <a:buFontTx/>
              <a:buChar char="•"/>
            </a:pPr>
            <a:r>
              <a:rPr lang="en-US" dirty="0" smtClean="0"/>
              <a:t> The Absentee Shawnee </a:t>
            </a:r>
            <a:r>
              <a:rPr lang="en-US" dirty="0" err="1" smtClean="0"/>
              <a:t>Hlth</a:t>
            </a:r>
            <a:r>
              <a:rPr lang="en-US" dirty="0" smtClean="0"/>
              <a:t> Center (delayed opening to be April 2012) received $2,914,000 for 31 positions in FY 2010.  Total funding including this request will be $11,895,000 for 124 positions.</a:t>
            </a:r>
          </a:p>
          <a:p>
            <a:pPr marL="234950" lvl="1">
              <a:lnSpc>
                <a:spcPct val="90000"/>
              </a:lnSpc>
              <a:buFontTx/>
              <a:buChar char="•"/>
            </a:pPr>
            <a:r>
              <a:rPr lang="en-US" dirty="0" smtClean="0"/>
              <a:t>The Vinita </a:t>
            </a:r>
            <a:r>
              <a:rPr lang="en-US" dirty="0" err="1" smtClean="0"/>
              <a:t>Hlth</a:t>
            </a:r>
            <a:r>
              <a:rPr lang="en-US" dirty="0" smtClean="0"/>
              <a:t> Center (to open in April 2012) amount represents ¾ of the total staffing request.  An additional $2,888,000 is required to staff the facility at 85% of the RRM staffing level.</a:t>
            </a:r>
          </a:p>
          <a:p>
            <a:pPr>
              <a:lnSpc>
                <a:spcPct val="90000"/>
              </a:lnSpc>
              <a:buFontTx/>
              <a:buChar char="•"/>
            </a:pPr>
            <a:endParaRPr lang="en-US" dirty="0" smtClean="0"/>
          </a:p>
          <a:p>
            <a:pPr>
              <a:lnSpc>
                <a:spcPct val="90000"/>
              </a:lnSpc>
              <a:buFontTx/>
              <a:buChar char="•"/>
            </a:pPr>
            <a:r>
              <a:rPr lang="en-US" dirty="0" smtClean="0"/>
              <a:t>  The </a:t>
            </a:r>
            <a:r>
              <a:rPr lang="en-US" dirty="0" err="1" smtClean="0"/>
              <a:t>Elbowoods</a:t>
            </a:r>
            <a:r>
              <a:rPr lang="en-US" dirty="0" smtClean="0"/>
              <a:t> Health Center in New Town, ND, (to open in Aug 2011) is being constructed by the Army Corp of Engineers but will be owned, operated and staffed by IHS.  This facility is a replacement facility for the hospital destroyed by flooding in implementing the Flood Control Act of 1944 and development of the Garrison Diversion project.</a:t>
            </a:r>
          </a:p>
          <a:p>
            <a:pPr>
              <a:lnSpc>
                <a:spcPct val="90000"/>
              </a:lnSpc>
              <a:buFontTx/>
              <a:buChar char="•"/>
            </a:pPr>
            <a:endParaRPr lang="en-US" dirty="0" smtClean="0"/>
          </a:p>
          <a:p>
            <a:pPr>
              <a:lnSpc>
                <a:spcPct val="90000"/>
              </a:lnSpc>
              <a:buFontTx/>
              <a:buChar char="•"/>
            </a:pPr>
            <a:r>
              <a:rPr lang="en-US" dirty="0" smtClean="0"/>
              <a:t>  The Cheyenne River Health Center in Eagle Butte, SD, (to open in Sept 2011) is replacing an inpatient facility .  The construction was primarily funded with ARRA funds.</a:t>
            </a:r>
          </a:p>
          <a:p>
            <a:pPr>
              <a:lnSpc>
                <a:spcPct val="90000"/>
              </a:lnSpc>
              <a:buFontTx/>
              <a:buChar char="•"/>
            </a:pPr>
            <a:endParaRPr lang="en-US" dirty="0" smtClean="0"/>
          </a:p>
          <a:p>
            <a:pPr>
              <a:lnSpc>
                <a:spcPct val="90000"/>
              </a:lnSpc>
              <a:buFontTx/>
              <a:buChar char="•"/>
            </a:pPr>
            <a:r>
              <a:rPr lang="en-US" dirty="0" smtClean="0"/>
              <a:t>  The placeholder amount is for projects that potentially will be opening during FY 2012.  These include  Flandreau Santee (SD) and </a:t>
            </a:r>
            <a:r>
              <a:rPr lang="en-US" dirty="0" err="1" smtClean="0"/>
              <a:t>Glenellen</a:t>
            </a:r>
            <a:r>
              <a:rPr lang="en-US" dirty="0" smtClean="0"/>
              <a:t>-Copper River (AK) JV projects and Nome, AK..</a:t>
            </a:r>
          </a:p>
          <a:p>
            <a:pPr>
              <a:lnSpc>
                <a:spcPct val="90000"/>
              </a:lnSpc>
            </a:pPr>
            <a:endParaRPr lang="en-US" dirty="0" smtClean="0"/>
          </a:p>
          <a:p>
            <a:pPr>
              <a:lnSpc>
                <a:spcPct val="90000"/>
              </a:lnSpc>
              <a:buFontTx/>
              <a:buChar char="•"/>
            </a:pPr>
            <a:endParaRPr lang="en-US" dirty="0" smtClean="0"/>
          </a:p>
          <a:p>
            <a:pPr>
              <a:lnSpc>
                <a:spcPct val="90000"/>
              </a:lnSpc>
              <a:buFontTx/>
              <a:buChar char="•"/>
            </a:pP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p:spPr>
        <p:txBody>
          <a:bodyPr/>
          <a:lstStyle/>
          <a:p>
            <a:fld id="{EBE83B9D-059A-4BDA-8236-0206CBCB9B83}" type="datetime1">
              <a:rPr lang="en-US" smtClean="0"/>
              <a:pPr/>
              <a:t>4/29/2011</a:t>
            </a:fld>
            <a:endParaRPr lang="en-US" smtClean="0"/>
          </a:p>
        </p:txBody>
      </p:sp>
      <p:sp>
        <p:nvSpPr>
          <p:cNvPr id="28675" name="Rectangle 5"/>
          <p:cNvSpPr>
            <a:spLocks noGrp="1" noChangeArrowheads="1"/>
          </p:cNvSpPr>
          <p:nvPr>
            <p:ph type="sldNum" sz="quarter" idx="5"/>
          </p:nvPr>
        </p:nvSpPr>
        <p:spPr>
          <a:noFill/>
        </p:spPr>
        <p:txBody>
          <a:bodyPr/>
          <a:lstStyle/>
          <a:p>
            <a:fld id="{C5D93216-E287-4C4F-B374-3617789C839E}" type="slidenum">
              <a:rPr lang="en-US" smtClean="0"/>
              <a:pPr/>
              <a:t>5</a:t>
            </a:fld>
            <a:endParaRPr lang="en-US" smtClean="0"/>
          </a:p>
        </p:txBody>
      </p:sp>
      <p:sp>
        <p:nvSpPr>
          <p:cNvPr id="28676" name="Rectangle 2"/>
          <p:cNvSpPr>
            <a:spLocks noGrp="1" noRot="1" noChangeAspect="1" noChangeArrowheads="1" noTextEdit="1"/>
          </p:cNvSpPr>
          <p:nvPr>
            <p:ph type="sldImg"/>
          </p:nvPr>
        </p:nvSpPr>
        <p:spPr>
          <a:xfrm>
            <a:off x="1192213" y="547688"/>
            <a:ext cx="4633912" cy="3475037"/>
          </a:xfrm>
          <a:ln/>
        </p:spPr>
      </p:sp>
      <p:sp>
        <p:nvSpPr>
          <p:cNvPr id="28677" name="Rectangle 3"/>
          <p:cNvSpPr>
            <a:spLocks noGrp="1" noChangeArrowheads="1"/>
          </p:cNvSpPr>
          <p:nvPr>
            <p:ph type="body" idx="1"/>
          </p:nvPr>
        </p:nvSpPr>
        <p:spPr>
          <a:xfrm>
            <a:off x="271463" y="4114800"/>
            <a:ext cx="6442075" cy="5048250"/>
          </a:xfrm>
          <a:noFill/>
          <a:ln/>
        </p:spPr>
        <p:txBody>
          <a:bodyPr/>
          <a:lstStyle/>
          <a:p>
            <a:pPr>
              <a:lnSpc>
                <a:spcPct val="90000"/>
              </a:lnSpc>
            </a:pPr>
            <a:r>
              <a:rPr lang="en-US" u="sng" dirty="0" smtClean="0"/>
              <a:t>Contract Health Services/CHEF</a:t>
            </a:r>
            <a:r>
              <a:rPr lang="en-US" dirty="0" smtClean="0"/>
              <a:t> - This request will enable the IHS to address the ongoing need for contract health services as evidenced by continued denials of care for the reason of not being within medical priorities.  Within this amount, an increase of $10 million will be targeted to the Catastrophic Health Emergency Fund (CHEF) for a total funding level for CHEF of $58 million. </a:t>
            </a:r>
          </a:p>
          <a:p>
            <a:pPr>
              <a:lnSpc>
                <a:spcPct val="90000"/>
              </a:lnSpc>
            </a:pPr>
            <a:r>
              <a:rPr lang="en-US" u="sng" dirty="0" smtClean="0"/>
              <a:t>Indian Health Care Improvement Fund</a:t>
            </a:r>
            <a:r>
              <a:rPr lang="en-US" dirty="0" smtClean="0"/>
              <a:t> - </a:t>
            </a:r>
            <a:r>
              <a:rPr lang="en-US" altLang="ko-KR" dirty="0" smtClean="0">
                <a:ea typeface="굴림" charset="-127"/>
              </a:rPr>
              <a:t>The Indian Health Care Improvement Fund was established by Congress to address funding inequities among Indian health care programs. To diminish health care service backlogs, this program increase will be allocated to IHS and Tribal service sites with the greatest deficiencies. </a:t>
            </a:r>
          </a:p>
          <a:p>
            <a:pPr>
              <a:lnSpc>
                <a:spcPct val="90000"/>
              </a:lnSpc>
            </a:pPr>
            <a:r>
              <a:rPr lang="en-US" u="sng" dirty="0" smtClean="0"/>
              <a:t>Health Care Facilities Construction</a:t>
            </a:r>
            <a:r>
              <a:rPr lang="en-US" dirty="0" smtClean="0"/>
              <a:t> - The total request for Health Care Facilities Construction in FY 2011 is $84 million and the projects to be funded are shown on the next slide.</a:t>
            </a:r>
          </a:p>
          <a:p>
            <a:pPr>
              <a:lnSpc>
                <a:spcPct val="90000"/>
              </a:lnSpc>
            </a:pPr>
            <a:r>
              <a:rPr lang="en-US" u="sng" dirty="0" smtClean="0"/>
              <a:t>Contract Support Costs</a:t>
            </a:r>
            <a:r>
              <a:rPr lang="en-US" dirty="0" smtClean="0"/>
              <a:t> - This request will be applied against existing CSC shortfalls associated with ongoing 329 contracts and compacts.  The projected level of need funded after applying this increase is 75%.</a:t>
            </a:r>
          </a:p>
          <a:p>
            <a:pPr>
              <a:lnSpc>
                <a:spcPct val="90000"/>
              </a:lnSpc>
            </a:pPr>
            <a:r>
              <a:rPr lang="en-US" u="sng" dirty="0" smtClean="0"/>
              <a:t>Chronic Diseases and Alcohol and Substance Abuse</a:t>
            </a:r>
            <a:r>
              <a:rPr lang="en-US" dirty="0" smtClean="0"/>
              <a:t> - This request will address the prevention of chronic illness in the AIAN population through new, targeted efforts aimed at reducing their principal risk factors (smoking, obesity, sedentary lifestyle).   The request for $4M for A/SA is for a new competitive IHS grant program to expand access to and improve the quality of treatment for substance abuse as part of the national drug control strategy. The program will target sites with the greatest need for substance abuse services. </a:t>
            </a:r>
          </a:p>
          <a:p>
            <a:r>
              <a:rPr lang="en-US" u="sng" dirty="0" smtClean="0"/>
              <a:t>Business Operations Support </a:t>
            </a:r>
            <a:r>
              <a:rPr lang="en-US" dirty="0" smtClean="0"/>
              <a:t>– These funds will be used </a:t>
            </a:r>
            <a:r>
              <a:rPr lang="en-US" baseline="0" dirty="0" smtClean="0"/>
              <a:t> for federal and tribal sites t</a:t>
            </a:r>
            <a:r>
              <a:rPr lang="en-US" dirty="0" smtClean="0"/>
              <a:t>o improve the processing of Contract Health Service (CHS) claims, to enroll AI/AN patients in new programs created from the major health care reforms and Indian Health Care Improvement Act and to improve overall billing efficiency.  In addition, IHS will provide training and technical assistance on Medicare, Medicaid and private insurance programs and how to best negotiate lower rates for health care services that are contracted to the private sector.  </a:t>
            </a:r>
          </a:p>
          <a:p>
            <a:pPr>
              <a:lnSpc>
                <a:spcPct val="90000"/>
              </a:lnSpc>
            </a:pPr>
            <a:r>
              <a:rPr lang="en-US" u="sng" dirty="0" smtClean="0"/>
              <a:t>Health IT Security</a:t>
            </a:r>
            <a:r>
              <a:rPr lang="en-US" dirty="0" smtClean="0"/>
              <a:t> - This request will address critical health information technology security maintenance and enhancements. Although RPMS is a secure health information system, the recent government mandates to exchange health information increase the security needed to facilitate the external exchanges. In addition, changes in security standards associated with meaningful use will increase security requirements. </a:t>
            </a:r>
          </a:p>
          <a:p>
            <a:pPr>
              <a:lnSpc>
                <a:spcPct val="90000"/>
              </a:lnSpc>
            </a:pPr>
            <a:r>
              <a:rPr lang="en-US" u="sng" dirty="0" smtClean="0"/>
              <a:t>Direct Operations </a:t>
            </a:r>
            <a:r>
              <a:rPr lang="en-US" dirty="0" smtClean="0"/>
              <a:t>- This increase will fund continuing investments to improve the IHS’ capacity for providing oversight and accountability in key administrative areas such as property, financial, and human resources management.  Recent congressional oversight as well as reports issued by the Government Accountability Office and the Office of Inspector General demonstrate the importance of making improvements in these areas.</a:t>
            </a:r>
          </a:p>
          <a:p>
            <a:pPr>
              <a:lnSpc>
                <a:spcPct val="90000"/>
              </a:lnSpc>
            </a:pPr>
            <a:r>
              <a:rPr lang="en-US" u="sng" dirty="0" smtClean="0"/>
              <a:t>IHCIA Implementation </a:t>
            </a:r>
            <a:r>
              <a:rPr lang="en-US" dirty="0" smtClean="0"/>
              <a:t>– These funds will support assessing the feasibility of modular construction and demonstration grants for </a:t>
            </a:r>
            <a:r>
              <a:rPr lang="en-US" dirty="0" err="1" smtClean="0"/>
              <a:t>tele</a:t>
            </a:r>
            <a:r>
              <a:rPr lang="en-US" dirty="0" smtClean="0"/>
              <a:t>-mental health services targeting Indian youth suicide prevention.</a:t>
            </a:r>
          </a:p>
          <a:p>
            <a:pPr>
              <a:lnSpc>
                <a:spcPct val="90000"/>
              </a:lnSpc>
            </a:pPr>
            <a:r>
              <a:rPr lang="en-US" u="sng" dirty="0" smtClean="0"/>
              <a:t>Improve 3</a:t>
            </a:r>
            <a:r>
              <a:rPr lang="en-US" u="sng" baseline="30000" dirty="0" smtClean="0"/>
              <a:t>rd</a:t>
            </a:r>
            <a:r>
              <a:rPr lang="en-US" u="sng" dirty="0" smtClean="0"/>
              <a:t> Party Collections</a:t>
            </a:r>
            <a:r>
              <a:rPr lang="en-US" dirty="0" smtClean="0"/>
              <a:t> - These funds are requested to fund a new grant program to assist urban Indian clinics in improving third party collections.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dt" sz="quarter" idx="1"/>
          </p:nvPr>
        </p:nvSpPr>
        <p:spPr>
          <a:noFill/>
        </p:spPr>
        <p:txBody>
          <a:bodyPr/>
          <a:lstStyle/>
          <a:p>
            <a:fld id="{E29E0D2E-6F8B-463D-81C5-DF2CEC50D8F3}" type="datetime1">
              <a:rPr lang="en-US" smtClean="0"/>
              <a:pPr/>
              <a:t>4/29/2011</a:t>
            </a:fld>
            <a:endParaRPr lang="en-US" smtClean="0"/>
          </a:p>
        </p:txBody>
      </p:sp>
      <p:sp>
        <p:nvSpPr>
          <p:cNvPr id="29699" name="Rectangle 5"/>
          <p:cNvSpPr>
            <a:spLocks noGrp="1" noChangeArrowheads="1"/>
          </p:cNvSpPr>
          <p:nvPr>
            <p:ph type="sldNum" sz="quarter" idx="5"/>
          </p:nvPr>
        </p:nvSpPr>
        <p:spPr>
          <a:noFill/>
        </p:spPr>
        <p:txBody>
          <a:bodyPr/>
          <a:lstStyle/>
          <a:p>
            <a:fld id="{50948BBA-5F31-4F5E-8F54-07133E5B4BE8}" type="slidenum">
              <a:rPr lang="en-US" smtClean="0"/>
              <a:pPr/>
              <a:t>6</a:t>
            </a:fld>
            <a:endParaRPr lang="en-US" smtClean="0"/>
          </a:p>
        </p:txBody>
      </p:sp>
      <p:sp>
        <p:nvSpPr>
          <p:cNvPr id="29700" name="Rectangle 2"/>
          <p:cNvSpPr>
            <a:spLocks noGrp="1" noRot="1" noChangeAspect="1" noChangeArrowheads="1" noTextEdit="1"/>
          </p:cNvSpPr>
          <p:nvPr>
            <p:ph type="sldImg"/>
          </p:nvPr>
        </p:nvSpPr>
        <p:spPr>
          <a:xfrm>
            <a:off x="1195388" y="704850"/>
            <a:ext cx="4630737" cy="3473450"/>
          </a:xfrm>
          <a:ln/>
        </p:spPr>
      </p:sp>
      <p:sp>
        <p:nvSpPr>
          <p:cNvPr id="29701" name="Rectangle 3"/>
          <p:cNvSpPr>
            <a:spLocks noGrp="1" noChangeArrowheads="1"/>
          </p:cNvSpPr>
          <p:nvPr>
            <p:ph type="body" idx="1"/>
          </p:nvPr>
        </p:nvSpPr>
        <p:spPr>
          <a:xfrm>
            <a:off x="1133475" y="4495800"/>
            <a:ext cx="4819650" cy="4333875"/>
          </a:xfrm>
          <a:noFill/>
          <a:ln/>
        </p:spPr>
        <p:txBody>
          <a:bodyPr/>
          <a:lstStyle/>
          <a:p>
            <a:pPr algn="ctr"/>
            <a:r>
              <a:rPr lang="en-US" b="1" smtClean="0"/>
              <a:t>Notes</a:t>
            </a:r>
          </a:p>
          <a:p>
            <a:pPr algn="ctr"/>
            <a:endParaRPr lang="en-US" b="1" smtClean="0"/>
          </a:p>
          <a:p>
            <a:pPr>
              <a:buFontTx/>
              <a:buChar char="•"/>
            </a:pPr>
            <a:r>
              <a:rPr lang="en-US" u="sng" smtClean="0"/>
              <a:t>Barrow</a:t>
            </a:r>
            <a:r>
              <a:rPr lang="en-US" smtClean="0"/>
              <a:t> – These funds will be used to complete construction of the Barrow Hospital.  Prior to FY 2011, Barrow received $68.858 million for design and construction (of which $15mil was from the Denali commission). The total project cost is $160.276 M.</a:t>
            </a:r>
          </a:p>
          <a:p>
            <a:pPr>
              <a:buFontTx/>
              <a:buChar char="•"/>
            </a:pPr>
            <a:endParaRPr lang="en-US" smtClean="0"/>
          </a:p>
          <a:p>
            <a:pPr>
              <a:buFontTx/>
              <a:buChar char="•"/>
            </a:pPr>
            <a:r>
              <a:rPr lang="en-US" u="sng" smtClean="0"/>
              <a:t>Kayenta</a:t>
            </a:r>
            <a:r>
              <a:rPr lang="en-US" smtClean="0"/>
              <a:t> – these funds will be used to complete the close-in of the Kayenta Health Center. Prior to FY 2011, Kayenta received $25.318 million for design and construction. The total project cost is approximately $150 M, which includes $45M for 129 staff quarters units based on the design-build method.  An additional $115M approximately is required to complete the construction.</a:t>
            </a:r>
          </a:p>
          <a:p>
            <a:pPr>
              <a:buFontTx/>
              <a:buChar char="•"/>
            </a:pPr>
            <a:endParaRPr lang="en-US" smtClean="0"/>
          </a:p>
          <a:p>
            <a:pPr>
              <a:buFontTx/>
              <a:buChar char="•"/>
            </a:pPr>
            <a:r>
              <a:rPr lang="en-US" u="sng" smtClean="0"/>
              <a:t>San Carlos</a:t>
            </a:r>
            <a:r>
              <a:rPr lang="en-US" smtClean="0"/>
              <a:t> – these funds will be used to complete the close-in of the San Carlos Health Center. Prior to FY 2011, San Carlos received $29.604 million for design and construction. The total project cost is $116 M, which includes $17.2 million for 43 additional staff quarter units.  An additional $76.4 M approximately is required to complete the construction.</a:t>
            </a:r>
          </a:p>
          <a:p>
            <a:pPr>
              <a:buFontTx/>
              <a:buChar char="•"/>
            </a:pPr>
            <a:endParaRPr lang="en-US" smtClean="0"/>
          </a:p>
          <a:p>
            <a:pPr>
              <a:buFontTx/>
              <a:buChar char="•"/>
            </a:pPr>
            <a:r>
              <a:rPr lang="en-US" u="sng" smtClean="0"/>
              <a:t>S. California YRTC</a:t>
            </a:r>
            <a:r>
              <a:rPr lang="en-US" smtClean="0"/>
              <a:t> – these funds will be used to initiate design and site grading of the Southern California Youth Regional Treatment Center to be located in Hemet, CA. Prior to FY 2012, this YRTC received $1.3 million for planning and site purchase. The total project cost is $20.3M.  An additional  $17 M approximately is required to complete the construction.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dt" sz="quarter" idx="1"/>
          </p:nvPr>
        </p:nvSpPr>
        <p:spPr>
          <a:noFill/>
        </p:spPr>
        <p:txBody>
          <a:bodyPr/>
          <a:lstStyle/>
          <a:p>
            <a:fld id="{202C5078-D7FD-4903-87C3-7FC4CC3B303B}" type="datetime1">
              <a:rPr lang="en-US" smtClean="0"/>
              <a:pPr/>
              <a:t>4/29/2011</a:t>
            </a:fld>
            <a:endParaRPr lang="en-US" smtClean="0"/>
          </a:p>
        </p:txBody>
      </p:sp>
      <p:sp>
        <p:nvSpPr>
          <p:cNvPr id="30723" name="Rectangle 5"/>
          <p:cNvSpPr>
            <a:spLocks noGrp="1" noChangeArrowheads="1"/>
          </p:cNvSpPr>
          <p:nvPr>
            <p:ph type="sldNum" sz="quarter" idx="5"/>
          </p:nvPr>
        </p:nvSpPr>
        <p:spPr>
          <a:noFill/>
        </p:spPr>
        <p:txBody>
          <a:bodyPr/>
          <a:lstStyle/>
          <a:p>
            <a:fld id="{D3162151-9E24-444F-B957-4466A37562A0}" type="slidenum">
              <a:rPr lang="en-US" smtClean="0"/>
              <a:pPr/>
              <a:t>7</a:t>
            </a:fld>
            <a:endParaRPr lang="en-US" smtClean="0"/>
          </a:p>
        </p:txBody>
      </p:sp>
      <p:sp>
        <p:nvSpPr>
          <p:cNvPr id="30724" name="Rectangle 2"/>
          <p:cNvSpPr>
            <a:spLocks noGrp="1" noRot="1" noChangeAspect="1" noChangeArrowheads="1" noTextEdit="1"/>
          </p:cNvSpPr>
          <p:nvPr>
            <p:ph type="sldImg"/>
          </p:nvPr>
        </p:nvSpPr>
        <p:spPr>
          <a:xfrm>
            <a:off x="1192213" y="547688"/>
            <a:ext cx="4633912" cy="3475037"/>
          </a:xfrm>
          <a:ln/>
        </p:spPr>
      </p:sp>
      <p:sp>
        <p:nvSpPr>
          <p:cNvPr id="30725" name="Rectangle 3"/>
          <p:cNvSpPr>
            <a:spLocks noGrp="1" noChangeArrowheads="1"/>
          </p:cNvSpPr>
          <p:nvPr>
            <p:ph type="body" idx="1"/>
          </p:nvPr>
        </p:nvSpPr>
        <p:spPr>
          <a:xfrm>
            <a:off x="1133475" y="4400550"/>
            <a:ext cx="4676775" cy="4267200"/>
          </a:xfrm>
          <a:noFill/>
          <a:ln/>
        </p:spPr>
        <p:txBody>
          <a:bodyPr/>
          <a:lstStyle/>
          <a:p>
            <a:pPr>
              <a:lnSpc>
                <a:spcPct val="90000"/>
              </a:lnSpc>
            </a:pPr>
            <a:endParaRPr lang="en-US" dirty="0" smtClean="0"/>
          </a:p>
          <a:p>
            <a:pPr>
              <a:lnSpc>
                <a:spcPct val="90000"/>
              </a:lnSpc>
            </a:pPr>
            <a:r>
              <a:rPr lang="en-US" u="sng" dirty="0" smtClean="0"/>
              <a:t>Grants Savings </a:t>
            </a:r>
            <a:r>
              <a:rPr lang="en-US" dirty="0" smtClean="0"/>
              <a:t>- The agency is proposing savings in grant awards beginning in FY 2012.  Approximately $7M is proposed to be redirected towards other higher health priority programs that benefit a larger number of patients at more sites.</a:t>
            </a:r>
          </a:p>
          <a:p>
            <a:pPr>
              <a:lnSpc>
                <a:spcPct val="90000"/>
              </a:lnSpc>
            </a:pPr>
            <a:endParaRPr lang="en-US" dirty="0" smtClean="0"/>
          </a:p>
          <a:p>
            <a:r>
              <a:rPr lang="en-US" u="sng" dirty="0" smtClean="0"/>
              <a:t>Sanitation Facilities Construction</a:t>
            </a:r>
            <a:r>
              <a:rPr lang="en-US" dirty="0" smtClean="0"/>
              <a:t> – The agency is proposing savings from the Sanitation Facilities Construction budget.  Although the need for water, sewage and solid waste disposal facilities is significant, the influx of ARRA funds will lessen the overall impact of the one year decrease in the base funding.   Despite the reduction, approximately 18,500 homes will receive first or improved sanitation facilities as a result of this  appropriation.</a:t>
            </a:r>
          </a:p>
          <a:p>
            <a:r>
              <a:rPr lang="en-US" dirty="0" smtClean="0"/>
              <a: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dt" sz="quarter" idx="1"/>
          </p:nvPr>
        </p:nvSpPr>
        <p:spPr>
          <a:noFill/>
        </p:spPr>
        <p:txBody>
          <a:bodyPr/>
          <a:lstStyle/>
          <a:p>
            <a:fld id="{6F5C9913-5F4E-444E-99A2-3DB93A4B5C20}" type="datetime1">
              <a:rPr lang="en-US" smtClean="0"/>
              <a:pPr/>
              <a:t>4/29/2011</a:t>
            </a:fld>
            <a:endParaRPr lang="en-US" smtClean="0"/>
          </a:p>
        </p:txBody>
      </p:sp>
      <p:sp>
        <p:nvSpPr>
          <p:cNvPr id="23555" name="Rectangle 5"/>
          <p:cNvSpPr>
            <a:spLocks noGrp="1" noChangeArrowheads="1"/>
          </p:cNvSpPr>
          <p:nvPr>
            <p:ph type="sldNum" sz="quarter" idx="5"/>
          </p:nvPr>
        </p:nvSpPr>
        <p:spPr>
          <a:noFill/>
        </p:spPr>
        <p:txBody>
          <a:bodyPr/>
          <a:lstStyle/>
          <a:p>
            <a:fld id="{8C21A068-75E6-4BB4-997D-C21B95796ED0}" type="slidenum">
              <a:rPr lang="en-US" smtClean="0"/>
              <a:pPr/>
              <a:t>8</a:t>
            </a:fld>
            <a:endParaRPr lang="en-US" smtClean="0"/>
          </a:p>
        </p:txBody>
      </p:sp>
      <p:sp>
        <p:nvSpPr>
          <p:cNvPr id="23556" name="Rectangle 2"/>
          <p:cNvSpPr>
            <a:spLocks noGrp="1" noRot="1" noChangeAspect="1" noChangeArrowheads="1" noTextEdit="1"/>
          </p:cNvSpPr>
          <p:nvPr>
            <p:ph type="sldImg"/>
          </p:nvPr>
        </p:nvSpPr>
        <p:spPr>
          <a:xfrm>
            <a:off x="1192213" y="704850"/>
            <a:ext cx="4630737" cy="3473450"/>
          </a:xfrm>
          <a:ln/>
        </p:spPr>
      </p:sp>
      <p:sp>
        <p:nvSpPr>
          <p:cNvPr id="5" name="Notes Placeholder 4"/>
          <p:cNvSpPr>
            <a:spLocks noGrp="1"/>
          </p:cNvSpPr>
          <p:nvPr>
            <p:ph type="body" idx="1"/>
          </p:nvPr>
        </p:nvSpPr>
        <p:spPr/>
        <p:txBody>
          <a:bodyPr>
            <a:normAutofit/>
          </a:bodyPr>
          <a:lstStyle/>
          <a:p>
            <a:pPr>
              <a:buFont typeface="Arial" pitchFamily="34" charset="0"/>
              <a:buChar char="•"/>
            </a:pPr>
            <a:r>
              <a:rPr lang="en-US" dirty="0" smtClean="0"/>
              <a:t> further</a:t>
            </a:r>
            <a:r>
              <a:rPr lang="en-US" baseline="0" dirty="0" smtClean="0"/>
              <a:t> details are available in the FY2012 IHS budget justification document at  http://www.ihs.gov/NonMedicalPrograms/BudgetFormulation/bf_cong_justifications.asp   </a:t>
            </a:r>
          </a:p>
          <a:p>
            <a:pPr>
              <a:buFont typeface="Arial" pitchFamily="34" charset="0"/>
              <a:buChar char="•"/>
            </a:pPr>
            <a:endParaRPr lang="en-US" baseline="0" dirty="0" smtClean="0"/>
          </a:p>
          <a:p>
            <a:pPr>
              <a:buFont typeface="Arial" pitchFamily="34" charset="0"/>
              <a:buChar char="•"/>
            </a:pPr>
            <a:r>
              <a:rPr lang="en-US" baseline="0" dirty="0" smtClean="0"/>
              <a:t> The President submitted this budget request to Congress in February, 2011 and the next step is for Congress to consider this request in the context of their discussions about next year’s budget.  </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B703DFB9-C36E-4D12-94E1-30594CFAEA07}" type="slidenum">
              <a:rPr lang="en-US"/>
              <a:pPr>
                <a:defRPr/>
              </a:pPr>
              <a:t>‹#›</a:t>
            </a:fld>
            <a:endParaRPr lang="en-US"/>
          </a:p>
        </p:txBody>
      </p:sp>
      <p:sp>
        <p:nvSpPr>
          <p:cNvPr id="6" name="Footer Placeholder 5"/>
          <p:cNvSpPr>
            <a:spLocks noGrp="1"/>
          </p:cNvSpPr>
          <p:nvPr>
            <p:ph type="ftr" sz="quarter" idx="12"/>
          </p:nvPr>
        </p:nvSpPr>
        <p:spPr/>
        <p:txBody>
          <a:bodyPr/>
          <a:lstStyle>
            <a:lvl1pPr>
              <a:defRPr/>
            </a:lvl1pPr>
          </a:lstStyle>
          <a:p>
            <a:pPr>
              <a:defRPr/>
            </a:pPr>
            <a:r>
              <a:rPr lang="en-US"/>
              <a:t>Indian Health Service</a:t>
            </a:r>
            <a:endParaRPr lang="en-US">
              <a:solidFill>
                <a:schemeClr val="tx1"/>
              </a:solidFill>
              <a:effectLst>
                <a:outerShdw blurRad="38100" dist="38100" dir="2700000" algn="tl">
                  <a:srgbClr val="C0C0C0"/>
                </a:outerShdw>
              </a:effectLst>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CA18B6C9-E7AC-4DB9-BB81-BDEA16348F5D}" type="slidenum">
              <a:rPr lang="en-US"/>
              <a:pPr>
                <a:defRPr/>
              </a:pPr>
              <a:t>‹#›</a:t>
            </a:fld>
            <a:endParaRPr lang="en-US"/>
          </a:p>
        </p:txBody>
      </p:sp>
      <p:sp>
        <p:nvSpPr>
          <p:cNvPr id="6" name="Footer Placeholder 5"/>
          <p:cNvSpPr>
            <a:spLocks noGrp="1"/>
          </p:cNvSpPr>
          <p:nvPr>
            <p:ph type="ftr" sz="quarter" idx="12"/>
          </p:nvPr>
        </p:nvSpPr>
        <p:spPr/>
        <p:txBody>
          <a:bodyPr/>
          <a:lstStyle>
            <a:lvl1pPr>
              <a:defRPr/>
            </a:lvl1pPr>
          </a:lstStyle>
          <a:p>
            <a:pPr>
              <a:defRPr/>
            </a:pPr>
            <a:r>
              <a:rPr lang="en-US"/>
              <a:t>Indian Health Service</a:t>
            </a:r>
            <a:endParaRPr lang="en-US">
              <a:solidFill>
                <a:schemeClr val="tx1"/>
              </a:solidFill>
              <a:effectLst>
                <a:outerShdw blurRad="38100" dist="38100" dir="2700000" algn="tl">
                  <a:srgbClr val="C0C0C0"/>
                </a:outerShdw>
              </a:effectLst>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7000" y="295275"/>
            <a:ext cx="1846263" cy="54340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33450" y="295275"/>
            <a:ext cx="5391150" cy="54340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3F7CF12F-A557-4406-8B58-9B3D6968DE6A}" type="slidenum">
              <a:rPr lang="en-US"/>
              <a:pPr>
                <a:defRPr/>
              </a:pPr>
              <a:t>‹#›</a:t>
            </a:fld>
            <a:endParaRPr lang="en-US"/>
          </a:p>
        </p:txBody>
      </p:sp>
      <p:sp>
        <p:nvSpPr>
          <p:cNvPr id="6" name="Footer Placeholder 5"/>
          <p:cNvSpPr>
            <a:spLocks noGrp="1"/>
          </p:cNvSpPr>
          <p:nvPr>
            <p:ph type="ftr" sz="quarter" idx="12"/>
          </p:nvPr>
        </p:nvSpPr>
        <p:spPr/>
        <p:txBody>
          <a:bodyPr/>
          <a:lstStyle>
            <a:lvl1pPr>
              <a:defRPr/>
            </a:lvl1pPr>
          </a:lstStyle>
          <a:p>
            <a:pPr>
              <a:defRPr/>
            </a:pPr>
            <a:r>
              <a:rPr lang="en-US"/>
              <a:t>Indian Health Service</a:t>
            </a:r>
            <a:endParaRPr lang="en-US">
              <a:solidFill>
                <a:schemeClr val="tx1"/>
              </a:solidFill>
              <a:effectLst>
                <a:outerShdw blurRad="38100" dist="38100" dir="2700000" algn="tl">
                  <a:srgbClr val="C0C0C0"/>
                </a:outerShdw>
              </a:effectLst>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0EFB4AE9-14F1-458C-8246-387C0B8FAFDA}" type="slidenum">
              <a:rPr lang="en-US"/>
              <a:pPr>
                <a:defRPr/>
              </a:pPr>
              <a:t>‹#›</a:t>
            </a:fld>
            <a:endParaRPr lang="en-US"/>
          </a:p>
        </p:txBody>
      </p:sp>
      <p:sp>
        <p:nvSpPr>
          <p:cNvPr id="6" name="Footer Placeholder 5"/>
          <p:cNvSpPr>
            <a:spLocks noGrp="1"/>
          </p:cNvSpPr>
          <p:nvPr>
            <p:ph type="ftr" sz="quarter" idx="12"/>
          </p:nvPr>
        </p:nvSpPr>
        <p:spPr/>
        <p:txBody>
          <a:bodyPr/>
          <a:lstStyle>
            <a:lvl1pPr>
              <a:defRPr/>
            </a:lvl1pPr>
          </a:lstStyle>
          <a:p>
            <a:pPr>
              <a:defRPr/>
            </a:pPr>
            <a:r>
              <a:rPr lang="en-US"/>
              <a:t>Indian Health Service</a:t>
            </a:r>
            <a:endParaRPr lang="en-US">
              <a:solidFill>
                <a:schemeClr val="tx1"/>
              </a:solidFill>
              <a:effectLst>
                <a:outerShdw blurRad="38100" dist="38100" dir="2700000" algn="tl">
                  <a:srgbClr val="C0C0C0"/>
                </a:outerShdw>
              </a:effectLst>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Slide Number Placeholder 4"/>
          <p:cNvSpPr>
            <a:spLocks noGrp="1"/>
          </p:cNvSpPr>
          <p:nvPr>
            <p:ph type="sldNum" sz="quarter" idx="11"/>
          </p:nvPr>
        </p:nvSpPr>
        <p:spPr/>
        <p:txBody>
          <a:bodyPr/>
          <a:lstStyle>
            <a:lvl1pPr>
              <a:defRPr/>
            </a:lvl1pPr>
          </a:lstStyle>
          <a:p>
            <a:pPr>
              <a:defRPr/>
            </a:pPr>
            <a:fld id="{E9A80754-C248-40CA-A775-93A0DA4690D6}" type="slidenum">
              <a:rPr lang="en-US"/>
              <a:pPr>
                <a:defRPr/>
              </a:pPr>
              <a:t>‹#›</a:t>
            </a:fld>
            <a:endParaRPr lang="en-US"/>
          </a:p>
        </p:txBody>
      </p:sp>
      <p:sp>
        <p:nvSpPr>
          <p:cNvPr id="6" name="Footer Placeholder 5"/>
          <p:cNvSpPr>
            <a:spLocks noGrp="1"/>
          </p:cNvSpPr>
          <p:nvPr>
            <p:ph type="ftr" sz="quarter" idx="12"/>
          </p:nvPr>
        </p:nvSpPr>
        <p:spPr/>
        <p:txBody>
          <a:bodyPr/>
          <a:lstStyle>
            <a:lvl1pPr>
              <a:defRPr/>
            </a:lvl1pPr>
          </a:lstStyle>
          <a:p>
            <a:pPr>
              <a:defRPr/>
            </a:pPr>
            <a:r>
              <a:rPr lang="en-US"/>
              <a:t>Indian Health Service</a:t>
            </a:r>
            <a:endParaRPr lang="en-US">
              <a:solidFill>
                <a:schemeClr val="tx1"/>
              </a:solidFill>
              <a:effectLst>
                <a:outerShdw blurRad="38100" dist="38100" dir="2700000" algn="tl">
                  <a:srgbClr val="C0C0C0"/>
                </a:outerShdw>
              </a:effectLst>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33450" y="1538288"/>
            <a:ext cx="3617913"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3763" y="1538288"/>
            <a:ext cx="36195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3FF9B628-9658-4BA4-8467-6ED89BC45F99}" type="slidenum">
              <a:rPr lang="en-US"/>
              <a:pPr>
                <a:defRPr/>
              </a:pPr>
              <a:t>‹#›</a:t>
            </a:fld>
            <a:endParaRPr lang="en-US"/>
          </a:p>
        </p:txBody>
      </p:sp>
      <p:sp>
        <p:nvSpPr>
          <p:cNvPr id="7" name="Footer Placeholder 6"/>
          <p:cNvSpPr>
            <a:spLocks noGrp="1"/>
          </p:cNvSpPr>
          <p:nvPr>
            <p:ph type="ftr" sz="quarter" idx="12"/>
          </p:nvPr>
        </p:nvSpPr>
        <p:spPr/>
        <p:txBody>
          <a:bodyPr/>
          <a:lstStyle>
            <a:lvl1pPr>
              <a:defRPr/>
            </a:lvl1pPr>
          </a:lstStyle>
          <a:p>
            <a:pPr>
              <a:defRPr/>
            </a:pPr>
            <a:r>
              <a:rPr lang="en-US"/>
              <a:t>Indian Health Service</a:t>
            </a:r>
            <a:endParaRPr lang="en-US">
              <a:solidFill>
                <a:schemeClr val="tx1"/>
              </a:solidFill>
              <a:effectLst>
                <a:outerShdw blurRad="38100" dist="38100" dir="2700000" algn="tl">
                  <a:srgbClr val="C0C0C0"/>
                </a:outerShdw>
              </a:effectLst>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Slide Number Placeholder 7"/>
          <p:cNvSpPr>
            <a:spLocks noGrp="1"/>
          </p:cNvSpPr>
          <p:nvPr>
            <p:ph type="sldNum" sz="quarter" idx="11"/>
          </p:nvPr>
        </p:nvSpPr>
        <p:spPr/>
        <p:txBody>
          <a:bodyPr/>
          <a:lstStyle>
            <a:lvl1pPr>
              <a:defRPr/>
            </a:lvl1pPr>
          </a:lstStyle>
          <a:p>
            <a:pPr>
              <a:defRPr/>
            </a:pPr>
            <a:fld id="{D82AD4F8-CEBF-4E61-A99A-A4B3F1105338}" type="slidenum">
              <a:rPr lang="en-US"/>
              <a:pPr>
                <a:defRPr/>
              </a:pPr>
              <a:t>‹#›</a:t>
            </a:fld>
            <a:endParaRPr lang="en-US"/>
          </a:p>
        </p:txBody>
      </p:sp>
      <p:sp>
        <p:nvSpPr>
          <p:cNvPr id="9" name="Footer Placeholder 8"/>
          <p:cNvSpPr>
            <a:spLocks noGrp="1"/>
          </p:cNvSpPr>
          <p:nvPr>
            <p:ph type="ftr" sz="quarter" idx="12"/>
          </p:nvPr>
        </p:nvSpPr>
        <p:spPr/>
        <p:txBody>
          <a:bodyPr/>
          <a:lstStyle>
            <a:lvl1pPr>
              <a:defRPr/>
            </a:lvl1pPr>
          </a:lstStyle>
          <a:p>
            <a:pPr>
              <a:defRPr/>
            </a:pPr>
            <a:r>
              <a:rPr lang="en-US"/>
              <a:t>Indian Health Service</a:t>
            </a:r>
            <a:endParaRPr lang="en-US">
              <a:solidFill>
                <a:schemeClr val="tx1"/>
              </a:solidFill>
              <a:effectLst>
                <a:outerShdw blurRad="38100" dist="38100" dir="2700000" algn="tl">
                  <a:srgbClr val="C0C0C0"/>
                </a:outerShdw>
              </a:effectLst>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Slide Number Placeholder 3"/>
          <p:cNvSpPr>
            <a:spLocks noGrp="1"/>
          </p:cNvSpPr>
          <p:nvPr>
            <p:ph type="sldNum" sz="quarter" idx="11"/>
          </p:nvPr>
        </p:nvSpPr>
        <p:spPr/>
        <p:txBody>
          <a:bodyPr/>
          <a:lstStyle>
            <a:lvl1pPr>
              <a:defRPr/>
            </a:lvl1pPr>
          </a:lstStyle>
          <a:p>
            <a:pPr>
              <a:defRPr/>
            </a:pPr>
            <a:fld id="{7E90BF29-8B32-4051-89BF-961D649F6161}" type="slidenum">
              <a:rPr lang="en-US"/>
              <a:pPr>
                <a:defRPr/>
              </a:pPr>
              <a:t>‹#›</a:t>
            </a:fld>
            <a:endParaRPr lang="en-US"/>
          </a:p>
        </p:txBody>
      </p:sp>
      <p:sp>
        <p:nvSpPr>
          <p:cNvPr id="5" name="Footer Placeholder 4"/>
          <p:cNvSpPr>
            <a:spLocks noGrp="1"/>
          </p:cNvSpPr>
          <p:nvPr>
            <p:ph type="ftr" sz="quarter" idx="12"/>
          </p:nvPr>
        </p:nvSpPr>
        <p:spPr/>
        <p:txBody>
          <a:bodyPr/>
          <a:lstStyle>
            <a:lvl1pPr>
              <a:defRPr/>
            </a:lvl1pPr>
          </a:lstStyle>
          <a:p>
            <a:pPr>
              <a:defRPr/>
            </a:pPr>
            <a:r>
              <a:rPr lang="en-US"/>
              <a:t>Indian Health Service</a:t>
            </a:r>
            <a:endParaRPr lang="en-US">
              <a:solidFill>
                <a:schemeClr val="tx1"/>
              </a:solidFill>
              <a:effectLst>
                <a:outerShdw blurRad="38100" dist="38100" dir="2700000" algn="tl">
                  <a:srgbClr val="C0C0C0"/>
                </a:outerShdw>
              </a:effectLst>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Slide Number Placeholder 2"/>
          <p:cNvSpPr>
            <a:spLocks noGrp="1"/>
          </p:cNvSpPr>
          <p:nvPr>
            <p:ph type="sldNum" sz="quarter" idx="11"/>
          </p:nvPr>
        </p:nvSpPr>
        <p:spPr/>
        <p:txBody>
          <a:bodyPr/>
          <a:lstStyle>
            <a:lvl1pPr>
              <a:defRPr/>
            </a:lvl1pPr>
          </a:lstStyle>
          <a:p>
            <a:pPr>
              <a:defRPr/>
            </a:pPr>
            <a:fld id="{4C8A7FE2-3F2D-42CB-8D39-319CE1B71BEF}" type="slidenum">
              <a:rPr lang="en-US"/>
              <a:pPr>
                <a:defRPr/>
              </a:pPr>
              <a:t>‹#›</a:t>
            </a:fld>
            <a:endParaRPr lang="en-US"/>
          </a:p>
        </p:txBody>
      </p:sp>
      <p:sp>
        <p:nvSpPr>
          <p:cNvPr id="4" name="Footer Placeholder 3"/>
          <p:cNvSpPr>
            <a:spLocks noGrp="1"/>
          </p:cNvSpPr>
          <p:nvPr>
            <p:ph type="ftr" sz="quarter" idx="12"/>
          </p:nvPr>
        </p:nvSpPr>
        <p:spPr/>
        <p:txBody>
          <a:bodyPr/>
          <a:lstStyle>
            <a:lvl1pPr>
              <a:defRPr/>
            </a:lvl1pPr>
          </a:lstStyle>
          <a:p>
            <a:pPr>
              <a:defRPr/>
            </a:pPr>
            <a:r>
              <a:rPr lang="en-US"/>
              <a:t>Indian Health Service</a:t>
            </a:r>
            <a:endParaRPr lang="en-US">
              <a:solidFill>
                <a:schemeClr val="tx1"/>
              </a:solidFill>
              <a:effectLst>
                <a:outerShdw blurRad="38100" dist="38100" dir="2700000" algn="tl">
                  <a:srgbClr val="C0C0C0"/>
                </a:outerShdw>
              </a:effectLst>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946B50D0-B2B2-4510-9DFD-277926D84C35}" type="slidenum">
              <a:rPr lang="en-US"/>
              <a:pPr>
                <a:defRPr/>
              </a:pPr>
              <a:t>‹#›</a:t>
            </a:fld>
            <a:endParaRPr lang="en-US"/>
          </a:p>
        </p:txBody>
      </p:sp>
      <p:sp>
        <p:nvSpPr>
          <p:cNvPr id="7" name="Footer Placeholder 6"/>
          <p:cNvSpPr>
            <a:spLocks noGrp="1"/>
          </p:cNvSpPr>
          <p:nvPr>
            <p:ph type="ftr" sz="quarter" idx="12"/>
          </p:nvPr>
        </p:nvSpPr>
        <p:spPr/>
        <p:txBody>
          <a:bodyPr/>
          <a:lstStyle>
            <a:lvl1pPr>
              <a:defRPr/>
            </a:lvl1pPr>
          </a:lstStyle>
          <a:p>
            <a:pPr>
              <a:defRPr/>
            </a:pPr>
            <a:r>
              <a:rPr lang="en-US"/>
              <a:t>Indian Health Service</a:t>
            </a:r>
            <a:endParaRPr lang="en-US">
              <a:solidFill>
                <a:schemeClr val="tx1"/>
              </a:solidFill>
              <a:effectLst>
                <a:outerShdw blurRad="38100" dist="38100" dir="2700000" algn="tl">
                  <a:srgbClr val="C0C0C0"/>
                </a:outerShdw>
              </a:effectLst>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3B0C2301-80CC-47C8-9588-9FB062680334}" type="slidenum">
              <a:rPr lang="en-US"/>
              <a:pPr>
                <a:defRPr/>
              </a:pPr>
              <a:t>‹#›</a:t>
            </a:fld>
            <a:endParaRPr lang="en-US"/>
          </a:p>
        </p:txBody>
      </p:sp>
      <p:sp>
        <p:nvSpPr>
          <p:cNvPr id="7" name="Footer Placeholder 6"/>
          <p:cNvSpPr>
            <a:spLocks noGrp="1"/>
          </p:cNvSpPr>
          <p:nvPr>
            <p:ph type="ftr" sz="quarter" idx="12"/>
          </p:nvPr>
        </p:nvSpPr>
        <p:spPr/>
        <p:txBody>
          <a:bodyPr/>
          <a:lstStyle>
            <a:lvl1pPr>
              <a:defRPr/>
            </a:lvl1pPr>
          </a:lstStyle>
          <a:p>
            <a:pPr>
              <a:defRPr/>
            </a:pPr>
            <a:r>
              <a:rPr lang="en-US"/>
              <a:t>Indian Health Service</a:t>
            </a:r>
            <a:endParaRPr lang="en-US">
              <a:solidFill>
                <a:schemeClr val="tx1"/>
              </a:solidFill>
              <a:effectLst>
                <a:outerShdw blurRad="38100" dist="38100" dir="2700000" algn="tl">
                  <a:srgbClr val="C0C0C0"/>
                </a:outerShdw>
              </a:effectLst>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50913" y="295275"/>
            <a:ext cx="7331075" cy="935038"/>
          </a:xfrm>
          <a:prstGeom prst="rect">
            <a:avLst/>
          </a:prstGeom>
          <a:noFill/>
          <a:ln w="9525">
            <a:noFill/>
            <a:miter lim="800000"/>
            <a:headEnd/>
            <a:tailEnd/>
          </a:ln>
        </p:spPr>
        <p:txBody>
          <a:bodyPr vert="horz" wrap="square" lIns="92051" tIns="46026" rIns="92051" bIns="46026"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933450" y="1538288"/>
            <a:ext cx="7389813" cy="4191000"/>
          </a:xfrm>
          <a:prstGeom prst="rect">
            <a:avLst/>
          </a:prstGeom>
          <a:noFill/>
          <a:ln w="9525">
            <a:noFill/>
            <a:miter lim="800000"/>
            <a:headEnd/>
            <a:tailEnd/>
          </a:ln>
        </p:spPr>
        <p:txBody>
          <a:bodyPr vert="horz" wrap="square" lIns="92051" tIns="46026" rIns="92051" bIns="4602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28" name="Group 63"/>
          <p:cNvGrpSpPr>
            <a:grpSpLocks/>
          </p:cNvGrpSpPr>
          <p:nvPr userDrawn="1"/>
        </p:nvGrpSpPr>
        <p:grpSpPr bwMode="auto">
          <a:xfrm>
            <a:off x="746125" y="112713"/>
            <a:ext cx="55563" cy="192087"/>
            <a:chOff x="465" y="71"/>
            <a:chExt cx="35" cy="121"/>
          </a:xfrm>
        </p:grpSpPr>
        <p:sp>
          <p:nvSpPr>
            <p:cNvPr id="2" name="Line 8"/>
            <p:cNvSpPr>
              <a:spLocks noChangeShapeType="1"/>
            </p:cNvSpPr>
            <p:nvPr/>
          </p:nvSpPr>
          <p:spPr bwMode="auto">
            <a:xfrm flipV="1">
              <a:off x="500" y="104"/>
              <a:ext cx="0" cy="88"/>
            </a:xfrm>
            <a:prstGeom prst="line">
              <a:avLst/>
            </a:prstGeom>
            <a:noFill/>
            <a:ln w="25400">
              <a:solidFill>
                <a:srgbClr val="FF8455"/>
              </a:solidFill>
              <a:round/>
              <a:headEnd type="none" w="sm" len="sm"/>
              <a:tailEnd type="none" w="sm" len="sm"/>
            </a:ln>
            <a:effectLst/>
          </p:spPr>
          <p:txBody>
            <a:bodyPr/>
            <a:lstStyle/>
            <a:p>
              <a:pPr>
                <a:defRPr/>
              </a:pPr>
              <a:endParaRPr lang="en-US"/>
            </a:p>
          </p:txBody>
        </p:sp>
        <p:sp>
          <p:nvSpPr>
            <p:cNvPr id="3" name="Line 9"/>
            <p:cNvSpPr>
              <a:spLocks noChangeShapeType="1"/>
            </p:cNvSpPr>
            <p:nvPr/>
          </p:nvSpPr>
          <p:spPr bwMode="auto">
            <a:xfrm>
              <a:off x="483" y="71"/>
              <a:ext cx="0" cy="119"/>
            </a:xfrm>
            <a:prstGeom prst="line">
              <a:avLst/>
            </a:prstGeom>
            <a:noFill/>
            <a:ln w="12700">
              <a:solidFill>
                <a:srgbClr val="FF8455"/>
              </a:solidFill>
              <a:round/>
              <a:headEnd type="none" w="sm" len="sm"/>
              <a:tailEnd type="none" w="sm" len="sm"/>
            </a:ln>
            <a:effectLst/>
          </p:spPr>
          <p:txBody>
            <a:bodyPr/>
            <a:lstStyle/>
            <a:p>
              <a:pPr>
                <a:defRPr/>
              </a:pPr>
              <a:endParaRPr lang="en-US"/>
            </a:p>
          </p:txBody>
        </p:sp>
        <p:sp>
          <p:nvSpPr>
            <p:cNvPr id="4" name="Line 10"/>
            <p:cNvSpPr>
              <a:spLocks noChangeShapeType="1"/>
            </p:cNvSpPr>
            <p:nvPr/>
          </p:nvSpPr>
          <p:spPr bwMode="auto">
            <a:xfrm flipV="1">
              <a:off x="465" y="104"/>
              <a:ext cx="0" cy="88"/>
            </a:xfrm>
            <a:prstGeom prst="line">
              <a:avLst/>
            </a:prstGeom>
            <a:noFill/>
            <a:ln w="25400">
              <a:solidFill>
                <a:srgbClr val="FF8455"/>
              </a:solidFill>
              <a:round/>
              <a:headEnd type="none" w="sm" len="sm"/>
              <a:tailEnd type="none" w="sm" len="sm"/>
            </a:ln>
            <a:effectLst/>
          </p:spPr>
          <p:txBody>
            <a:bodyPr/>
            <a:lstStyle/>
            <a:p>
              <a:pPr>
                <a:defRPr/>
              </a:pPr>
              <a:endParaRPr lang="en-US"/>
            </a:p>
          </p:txBody>
        </p:sp>
      </p:grpSp>
      <p:grpSp>
        <p:nvGrpSpPr>
          <p:cNvPr id="1029" name="Group 64"/>
          <p:cNvGrpSpPr>
            <a:grpSpLocks/>
          </p:cNvGrpSpPr>
          <p:nvPr userDrawn="1"/>
        </p:nvGrpSpPr>
        <p:grpSpPr bwMode="auto">
          <a:xfrm>
            <a:off x="739775" y="1147763"/>
            <a:ext cx="57150" cy="177800"/>
            <a:chOff x="466" y="723"/>
            <a:chExt cx="36" cy="112"/>
          </a:xfrm>
        </p:grpSpPr>
        <p:sp>
          <p:nvSpPr>
            <p:cNvPr id="5" name="Line 12"/>
            <p:cNvSpPr>
              <a:spLocks noChangeShapeType="1"/>
            </p:cNvSpPr>
            <p:nvPr/>
          </p:nvSpPr>
          <p:spPr bwMode="auto">
            <a:xfrm>
              <a:off x="502" y="723"/>
              <a:ext cx="0" cy="85"/>
            </a:xfrm>
            <a:prstGeom prst="line">
              <a:avLst/>
            </a:prstGeom>
            <a:noFill/>
            <a:ln w="25400">
              <a:solidFill>
                <a:srgbClr val="FF8455"/>
              </a:solidFill>
              <a:round/>
              <a:headEnd type="none" w="sm" len="sm"/>
              <a:tailEnd type="none" w="sm" len="sm"/>
            </a:ln>
            <a:effectLst/>
          </p:spPr>
          <p:txBody>
            <a:bodyPr/>
            <a:lstStyle/>
            <a:p>
              <a:pPr>
                <a:defRPr/>
              </a:pPr>
              <a:endParaRPr lang="en-US"/>
            </a:p>
          </p:txBody>
        </p:sp>
        <p:sp>
          <p:nvSpPr>
            <p:cNvPr id="6" name="Line 13"/>
            <p:cNvSpPr>
              <a:spLocks noChangeShapeType="1"/>
            </p:cNvSpPr>
            <p:nvPr/>
          </p:nvSpPr>
          <p:spPr bwMode="auto">
            <a:xfrm flipV="1">
              <a:off x="484" y="723"/>
              <a:ext cx="0" cy="112"/>
            </a:xfrm>
            <a:prstGeom prst="line">
              <a:avLst/>
            </a:prstGeom>
            <a:noFill/>
            <a:ln w="12700">
              <a:solidFill>
                <a:srgbClr val="FF8455"/>
              </a:solidFill>
              <a:round/>
              <a:headEnd type="none" w="sm" len="sm"/>
              <a:tailEnd type="none" w="sm" len="sm"/>
            </a:ln>
            <a:effectLst/>
          </p:spPr>
          <p:txBody>
            <a:bodyPr/>
            <a:lstStyle/>
            <a:p>
              <a:pPr>
                <a:defRPr/>
              </a:pPr>
              <a:endParaRPr lang="en-US"/>
            </a:p>
          </p:txBody>
        </p:sp>
        <p:sp>
          <p:nvSpPr>
            <p:cNvPr id="1038" name="Line 14"/>
            <p:cNvSpPr>
              <a:spLocks noChangeShapeType="1"/>
            </p:cNvSpPr>
            <p:nvPr/>
          </p:nvSpPr>
          <p:spPr bwMode="auto">
            <a:xfrm>
              <a:off x="466" y="723"/>
              <a:ext cx="0" cy="85"/>
            </a:xfrm>
            <a:prstGeom prst="line">
              <a:avLst/>
            </a:prstGeom>
            <a:noFill/>
            <a:ln w="25400">
              <a:solidFill>
                <a:srgbClr val="FF8455"/>
              </a:solidFill>
              <a:round/>
              <a:headEnd type="none" w="sm" len="sm"/>
              <a:tailEnd type="none" w="sm" len="sm"/>
            </a:ln>
            <a:effectLst/>
          </p:spPr>
          <p:txBody>
            <a:bodyPr/>
            <a:lstStyle/>
            <a:p>
              <a:pPr>
                <a:defRPr/>
              </a:pPr>
              <a:endParaRPr lang="en-US"/>
            </a:p>
          </p:txBody>
        </p:sp>
      </p:grpSp>
      <p:grpSp>
        <p:nvGrpSpPr>
          <p:cNvPr id="1030" name="Group 19"/>
          <p:cNvGrpSpPr>
            <a:grpSpLocks/>
          </p:cNvGrpSpPr>
          <p:nvPr/>
        </p:nvGrpSpPr>
        <p:grpSpPr bwMode="auto">
          <a:xfrm>
            <a:off x="774700" y="727075"/>
            <a:ext cx="407988" cy="392113"/>
            <a:chOff x="374" y="419"/>
            <a:chExt cx="241" cy="235"/>
          </a:xfrm>
        </p:grpSpPr>
        <p:sp>
          <p:nvSpPr>
            <p:cNvPr id="1040" name="Arc 16"/>
            <p:cNvSpPr>
              <a:spLocks/>
            </p:cNvSpPr>
            <p:nvPr/>
          </p:nvSpPr>
          <p:spPr bwMode="auto">
            <a:xfrm>
              <a:off x="374" y="419"/>
              <a:ext cx="239" cy="235"/>
            </a:xfrm>
            <a:custGeom>
              <a:avLst/>
              <a:gdLst>
                <a:gd name="G0" fmla="+- 0 0 0"/>
                <a:gd name="G1" fmla="+- 92 0 0"/>
                <a:gd name="G2" fmla="+- 21600 0 0"/>
                <a:gd name="T0" fmla="*/ 21600 w 21600"/>
                <a:gd name="T1" fmla="*/ 0 h 21692"/>
                <a:gd name="T2" fmla="*/ 0 w 21600"/>
                <a:gd name="T3" fmla="*/ 21692 h 21692"/>
                <a:gd name="T4" fmla="*/ 0 w 21600"/>
                <a:gd name="T5" fmla="*/ 92 h 21692"/>
              </a:gdLst>
              <a:ahLst/>
              <a:cxnLst>
                <a:cxn ang="0">
                  <a:pos x="T0" y="T1"/>
                </a:cxn>
                <a:cxn ang="0">
                  <a:pos x="T2" y="T3"/>
                </a:cxn>
                <a:cxn ang="0">
                  <a:pos x="T4" y="T5"/>
                </a:cxn>
              </a:cxnLst>
              <a:rect l="0" t="0" r="r" b="b"/>
              <a:pathLst>
                <a:path w="21600" h="21692" fill="none" extrusionOk="0">
                  <a:moveTo>
                    <a:pt x="21599" y="0"/>
                  </a:moveTo>
                  <a:cubicBezTo>
                    <a:pt x="21599" y="30"/>
                    <a:pt x="21600" y="61"/>
                    <a:pt x="21600" y="92"/>
                  </a:cubicBezTo>
                  <a:cubicBezTo>
                    <a:pt x="21600" y="12021"/>
                    <a:pt x="11929" y="21691"/>
                    <a:pt x="0" y="21692"/>
                  </a:cubicBezTo>
                </a:path>
                <a:path w="21600" h="21692" stroke="0" extrusionOk="0">
                  <a:moveTo>
                    <a:pt x="21599" y="0"/>
                  </a:moveTo>
                  <a:cubicBezTo>
                    <a:pt x="21599" y="30"/>
                    <a:pt x="21600" y="61"/>
                    <a:pt x="21600" y="92"/>
                  </a:cubicBezTo>
                  <a:cubicBezTo>
                    <a:pt x="21600" y="12021"/>
                    <a:pt x="11929" y="21691"/>
                    <a:pt x="0" y="21692"/>
                  </a:cubicBezTo>
                  <a:lnTo>
                    <a:pt x="0" y="92"/>
                  </a:lnTo>
                  <a:close/>
                </a:path>
              </a:pathLst>
            </a:custGeom>
            <a:solidFill>
              <a:srgbClr val="FFBB00"/>
            </a:solidFill>
            <a:ln w="9525" cap="rnd">
              <a:noFill/>
              <a:round/>
              <a:headEnd/>
              <a:tailEnd/>
            </a:ln>
            <a:effectLst/>
          </p:spPr>
          <p:txBody>
            <a:bodyPr/>
            <a:lstStyle/>
            <a:p>
              <a:pPr>
                <a:defRPr/>
              </a:pPr>
              <a:endParaRPr lang="en-US"/>
            </a:p>
          </p:txBody>
        </p:sp>
        <p:sp>
          <p:nvSpPr>
            <p:cNvPr id="1041" name="Arc 17"/>
            <p:cNvSpPr>
              <a:spLocks/>
            </p:cNvSpPr>
            <p:nvPr/>
          </p:nvSpPr>
          <p:spPr bwMode="auto">
            <a:xfrm>
              <a:off x="374" y="419"/>
              <a:ext cx="239" cy="235"/>
            </a:xfrm>
            <a:custGeom>
              <a:avLst/>
              <a:gdLst>
                <a:gd name="G0" fmla="+- 0 0 0"/>
                <a:gd name="G1" fmla="+- 92 0 0"/>
                <a:gd name="G2" fmla="+- 21600 0 0"/>
                <a:gd name="T0" fmla="*/ 21600 w 21600"/>
                <a:gd name="T1" fmla="*/ 0 h 21692"/>
                <a:gd name="T2" fmla="*/ 0 w 21600"/>
                <a:gd name="T3" fmla="*/ 21692 h 21692"/>
                <a:gd name="T4" fmla="*/ 0 w 21600"/>
                <a:gd name="T5" fmla="*/ 92 h 21692"/>
              </a:gdLst>
              <a:ahLst/>
              <a:cxnLst>
                <a:cxn ang="0">
                  <a:pos x="T0" y="T1"/>
                </a:cxn>
                <a:cxn ang="0">
                  <a:pos x="T2" y="T3"/>
                </a:cxn>
                <a:cxn ang="0">
                  <a:pos x="T4" y="T5"/>
                </a:cxn>
              </a:cxnLst>
              <a:rect l="0" t="0" r="r" b="b"/>
              <a:pathLst>
                <a:path w="21600" h="21692" fill="none" extrusionOk="0">
                  <a:moveTo>
                    <a:pt x="21599" y="0"/>
                  </a:moveTo>
                  <a:cubicBezTo>
                    <a:pt x="21599" y="30"/>
                    <a:pt x="21600" y="61"/>
                    <a:pt x="21600" y="92"/>
                  </a:cubicBezTo>
                  <a:cubicBezTo>
                    <a:pt x="21600" y="12021"/>
                    <a:pt x="11929" y="21691"/>
                    <a:pt x="0" y="21692"/>
                  </a:cubicBezTo>
                </a:path>
                <a:path w="21600" h="21692" stroke="0" extrusionOk="0">
                  <a:moveTo>
                    <a:pt x="21599" y="0"/>
                  </a:moveTo>
                  <a:cubicBezTo>
                    <a:pt x="21599" y="30"/>
                    <a:pt x="21600" y="61"/>
                    <a:pt x="21600" y="92"/>
                  </a:cubicBezTo>
                  <a:cubicBezTo>
                    <a:pt x="21600" y="12021"/>
                    <a:pt x="11929" y="21691"/>
                    <a:pt x="0" y="21692"/>
                  </a:cubicBezTo>
                  <a:lnTo>
                    <a:pt x="0" y="92"/>
                  </a:lnTo>
                  <a:close/>
                </a:path>
              </a:pathLst>
            </a:custGeom>
            <a:noFill/>
            <a:ln w="9525" cap="rnd">
              <a:noFill/>
              <a:round/>
              <a:headEnd type="none" w="sm" len="sm"/>
              <a:tailEnd type="none" w="sm" len="sm"/>
            </a:ln>
            <a:effectLst/>
          </p:spPr>
          <p:txBody>
            <a:bodyPr/>
            <a:lstStyle/>
            <a:p>
              <a:pPr>
                <a:defRPr/>
              </a:pPr>
              <a:endParaRPr lang="en-US"/>
            </a:p>
          </p:txBody>
        </p:sp>
        <p:sp>
          <p:nvSpPr>
            <p:cNvPr id="1042" name="Freeform 18"/>
            <p:cNvSpPr>
              <a:spLocks/>
            </p:cNvSpPr>
            <p:nvPr/>
          </p:nvSpPr>
          <p:spPr bwMode="auto">
            <a:xfrm>
              <a:off x="383" y="421"/>
              <a:ext cx="232" cy="230"/>
            </a:xfrm>
            <a:custGeom>
              <a:avLst/>
              <a:gdLst/>
              <a:ahLst/>
              <a:cxnLst>
                <a:cxn ang="0">
                  <a:pos x="231" y="0"/>
                </a:cxn>
                <a:cxn ang="0">
                  <a:pos x="0" y="0"/>
                </a:cxn>
                <a:cxn ang="0">
                  <a:pos x="0" y="229"/>
                </a:cxn>
              </a:cxnLst>
              <a:rect l="0" t="0" r="r" b="b"/>
              <a:pathLst>
                <a:path w="232" h="230">
                  <a:moveTo>
                    <a:pt x="231" y="0"/>
                  </a:moveTo>
                  <a:lnTo>
                    <a:pt x="0" y="0"/>
                  </a:lnTo>
                  <a:lnTo>
                    <a:pt x="0" y="229"/>
                  </a:lnTo>
                </a:path>
              </a:pathLst>
            </a:custGeom>
            <a:noFill/>
            <a:ln w="9525" cap="rnd">
              <a:noFill/>
              <a:round/>
              <a:headEnd type="none" w="sm" len="sm"/>
              <a:tailEnd type="none" w="sm" len="sm"/>
            </a:ln>
            <a:effectLst/>
          </p:spPr>
          <p:txBody>
            <a:bodyPr/>
            <a:lstStyle/>
            <a:p>
              <a:pPr>
                <a:defRPr/>
              </a:pPr>
              <a:endParaRPr lang="en-US"/>
            </a:p>
          </p:txBody>
        </p:sp>
      </p:grpSp>
      <p:grpSp>
        <p:nvGrpSpPr>
          <p:cNvPr id="1031" name="Group 23"/>
          <p:cNvGrpSpPr>
            <a:grpSpLocks/>
          </p:cNvGrpSpPr>
          <p:nvPr/>
        </p:nvGrpSpPr>
        <p:grpSpPr bwMode="auto">
          <a:xfrm>
            <a:off x="774700" y="334963"/>
            <a:ext cx="407988" cy="392112"/>
            <a:chOff x="374" y="183"/>
            <a:chExt cx="241" cy="236"/>
          </a:xfrm>
        </p:grpSpPr>
        <p:sp>
          <p:nvSpPr>
            <p:cNvPr id="7" name="Arc 20"/>
            <p:cNvSpPr>
              <a:spLocks/>
            </p:cNvSpPr>
            <p:nvPr/>
          </p:nvSpPr>
          <p:spPr bwMode="auto">
            <a:xfrm>
              <a:off x="374" y="184"/>
              <a:ext cx="239" cy="235"/>
            </a:xfrm>
            <a:custGeom>
              <a:avLst/>
              <a:gdLst>
                <a:gd name="G0" fmla="+- 0 0 0"/>
                <a:gd name="G1" fmla="+- 21600 0 0"/>
                <a:gd name="G2" fmla="+- 21600 0 0"/>
                <a:gd name="T0" fmla="*/ 0 w 21600"/>
                <a:gd name="T1" fmla="*/ 0 h 21600"/>
                <a:gd name="T2" fmla="*/ 21600 w 21600"/>
                <a:gd name="T3" fmla="*/ 21508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893" y="0"/>
                    <a:pt x="21549" y="9614"/>
                    <a:pt x="21599" y="21508"/>
                  </a:cubicBezTo>
                </a:path>
                <a:path w="21600" h="21600" stroke="0" extrusionOk="0">
                  <a:moveTo>
                    <a:pt x="-1" y="0"/>
                  </a:moveTo>
                  <a:cubicBezTo>
                    <a:pt x="11893" y="0"/>
                    <a:pt x="21549" y="9614"/>
                    <a:pt x="21599" y="21508"/>
                  </a:cubicBezTo>
                  <a:lnTo>
                    <a:pt x="0" y="21600"/>
                  </a:lnTo>
                  <a:close/>
                </a:path>
              </a:pathLst>
            </a:custGeom>
            <a:solidFill>
              <a:srgbClr val="FFFFFF"/>
            </a:solidFill>
            <a:ln w="9525" cap="rnd">
              <a:noFill/>
              <a:round/>
              <a:headEnd/>
              <a:tailEnd/>
            </a:ln>
            <a:effectLst/>
          </p:spPr>
          <p:txBody>
            <a:bodyPr/>
            <a:lstStyle/>
            <a:p>
              <a:pPr>
                <a:defRPr/>
              </a:pPr>
              <a:endParaRPr lang="en-US"/>
            </a:p>
          </p:txBody>
        </p:sp>
        <p:sp>
          <p:nvSpPr>
            <p:cNvPr id="1045" name="Arc 21"/>
            <p:cNvSpPr>
              <a:spLocks/>
            </p:cNvSpPr>
            <p:nvPr/>
          </p:nvSpPr>
          <p:spPr bwMode="auto">
            <a:xfrm>
              <a:off x="374" y="184"/>
              <a:ext cx="239" cy="235"/>
            </a:xfrm>
            <a:custGeom>
              <a:avLst/>
              <a:gdLst>
                <a:gd name="G0" fmla="+- 0 0 0"/>
                <a:gd name="G1" fmla="+- 21600 0 0"/>
                <a:gd name="G2" fmla="+- 21600 0 0"/>
                <a:gd name="T0" fmla="*/ 0 w 21600"/>
                <a:gd name="T1" fmla="*/ 0 h 21600"/>
                <a:gd name="T2" fmla="*/ 21600 w 21600"/>
                <a:gd name="T3" fmla="*/ 21508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893" y="0"/>
                    <a:pt x="21549" y="9614"/>
                    <a:pt x="21599" y="21508"/>
                  </a:cubicBezTo>
                </a:path>
                <a:path w="21600" h="21600" stroke="0" extrusionOk="0">
                  <a:moveTo>
                    <a:pt x="-1" y="0"/>
                  </a:moveTo>
                  <a:cubicBezTo>
                    <a:pt x="11893" y="0"/>
                    <a:pt x="21549" y="9614"/>
                    <a:pt x="21599" y="21508"/>
                  </a:cubicBezTo>
                  <a:lnTo>
                    <a:pt x="0" y="21600"/>
                  </a:lnTo>
                  <a:close/>
                </a:path>
              </a:pathLst>
            </a:custGeom>
            <a:noFill/>
            <a:ln w="9525" cap="rnd">
              <a:noFill/>
              <a:round/>
              <a:headEnd type="none" w="sm" len="sm"/>
              <a:tailEnd type="none" w="sm" len="sm"/>
            </a:ln>
            <a:effectLst/>
          </p:spPr>
          <p:txBody>
            <a:bodyPr/>
            <a:lstStyle/>
            <a:p>
              <a:pPr>
                <a:defRPr/>
              </a:pPr>
              <a:endParaRPr lang="en-US"/>
            </a:p>
          </p:txBody>
        </p:sp>
        <p:sp>
          <p:nvSpPr>
            <p:cNvPr id="8" name="Freeform 22"/>
            <p:cNvSpPr>
              <a:spLocks/>
            </p:cNvSpPr>
            <p:nvPr/>
          </p:nvSpPr>
          <p:spPr bwMode="auto">
            <a:xfrm>
              <a:off x="383" y="183"/>
              <a:ext cx="232" cy="231"/>
            </a:xfrm>
            <a:custGeom>
              <a:avLst/>
              <a:gdLst/>
              <a:ahLst/>
              <a:cxnLst>
                <a:cxn ang="0">
                  <a:pos x="0" y="0"/>
                </a:cxn>
                <a:cxn ang="0">
                  <a:pos x="0" y="230"/>
                </a:cxn>
                <a:cxn ang="0">
                  <a:pos x="231" y="230"/>
                </a:cxn>
              </a:cxnLst>
              <a:rect l="0" t="0" r="r" b="b"/>
              <a:pathLst>
                <a:path w="232" h="231">
                  <a:moveTo>
                    <a:pt x="0" y="0"/>
                  </a:moveTo>
                  <a:lnTo>
                    <a:pt x="0" y="230"/>
                  </a:lnTo>
                  <a:lnTo>
                    <a:pt x="231" y="230"/>
                  </a:lnTo>
                </a:path>
              </a:pathLst>
            </a:custGeom>
            <a:noFill/>
            <a:ln w="9525" cap="rnd">
              <a:noFill/>
              <a:round/>
              <a:headEnd type="none" w="sm" len="sm"/>
              <a:tailEnd type="none" w="sm" len="sm"/>
            </a:ln>
            <a:effectLst/>
          </p:spPr>
          <p:txBody>
            <a:bodyPr/>
            <a:lstStyle/>
            <a:p>
              <a:pPr>
                <a:defRPr/>
              </a:pPr>
              <a:endParaRPr lang="en-US"/>
            </a:p>
          </p:txBody>
        </p:sp>
      </p:grpSp>
      <p:grpSp>
        <p:nvGrpSpPr>
          <p:cNvPr id="1032" name="Group 27"/>
          <p:cNvGrpSpPr>
            <a:grpSpLocks/>
          </p:cNvGrpSpPr>
          <p:nvPr/>
        </p:nvGrpSpPr>
        <p:grpSpPr bwMode="auto">
          <a:xfrm>
            <a:off x="374650" y="727075"/>
            <a:ext cx="404813" cy="392113"/>
            <a:chOff x="138" y="419"/>
            <a:chExt cx="239" cy="235"/>
          </a:xfrm>
        </p:grpSpPr>
        <p:sp>
          <p:nvSpPr>
            <p:cNvPr id="1048" name="Arc 24"/>
            <p:cNvSpPr>
              <a:spLocks/>
            </p:cNvSpPr>
            <p:nvPr/>
          </p:nvSpPr>
          <p:spPr bwMode="auto">
            <a:xfrm>
              <a:off x="138" y="419"/>
              <a:ext cx="239" cy="235"/>
            </a:xfrm>
            <a:custGeom>
              <a:avLst/>
              <a:gdLst>
                <a:gd name="G0" fmla="+- 21600 0 0"/>
                <a:gd name="G1" fmla="+- 92 0 0"/>
                <a:gd name="G2" fmla="+- 21600 0 0"/>
                <a:gd name="T0" fmla="*/ 21600 w 21600"/>
                <a:gd name="T1" fmla="*/ 21692 h 21692"/>
                <a:gd name="T2" fmla="*/ 0 w 21600"/>
                <a:gd name="T3" fmla="*/ 0 h 21692"/>
                <a:gd name="T4" fmla="*/ 21600 w 21600"/>
                <a:gd name="T5" fmla="*/ 92 h 21692"/>
              </a:gdLst>
              <a:ahLst/>
              <a:cxnLst>
                <a:cxn ang="0">
                  <a:pos x="T0" y="T1"/>
                </a:cxn>
                <a:cxn ang="0">
                  <a:pos x="T2" y="T3"/>
                </a:cxn>
                <a:cxn ang="0">
                  <a:pos x="T4" y="T5"/>
                </a:cxn>
              </a:cxnLst>
              <a:rect l="0" t="0" r="r" b="b"/>
              <a:pathLst>
                <a:path w="21600" h="21692" fill="none" extrusionOk="0">
                  <a:moveTo>
                    <a:pt x="21600" y="21692"/>
                  </a:moveTo>
                  <a:cubicBezTo>
                    <a:pt x="9670" y="21692"/>
                    <a:pt x="0" y="12021"/>
                    <a:pt x="0" y="92"/>
                  </a:cubicBezTo>
                  <a:cubicBezTo>
                    <a:pt x="-1" y="61"/>
                    <a:pt x="0" y="30"/>
                    <a:pt x="0" y="0"/>
                  </a:cubicBezTo>
                </a:path>
                <a:path w="21600" h="21692" stroke="0" extrusionOk="0">
                  <a:moveTo>
                    <a:pt x="21600" y="21692"/>
                  </a:moveTo>
                  <a:cubicBezTo>
                    <a:pt x="9670" y="21692"/>
                    <a:pt x="0" y="12021"/>
                    <a:pt x="0" y="92"/>
                  </a:cubicBezTo>
                  <a:cubicBezTo>
                    <a:pt x="-1" y="61"/>
                    <a:pt x="0" y="30"/>
                    <a:pt x="0" y="0"/>
                  </a:cubicBezTo>
                  <a:lnTo>
                    <a:pt x="21600" y="92"/>
                  </a:lnTo>
                  <a:close/>
                </a:path>
              </a:pathLst>
            </a:custGeom>
            <a:solidFill>
              <a:srgbClr val="FF000C"/>
            </a:solidFill>
            <a:ln w="9525" cap="rnd">
              <a:noFill/>
              <a:round/>
              <a:headEnd/>
              <a:tailEnd/>
            </a:ln>
            <a:effectLst/>
          </p:spPr>
          <p:txBody>
            <a:bodyPr/>
            <a:lstStyle/>
            <a:p>
              <a:pPr>
                <a:defRPr/>
              </a:pPr>
              <a:endParaRPr lang="en-US"/>
            </a:p>
          </p:txBody>
        </p:sp>
        <p:sp>
          <p:nvSpPr>
            <p:cNvPr id="1049" name="Arc 25"/>
            <p:cNvSpPr>
              <a:spLocks/>
            </p:cNvSpPr>
            <p:nvPr/>
          </p:nvSpPr>
          <p:spPr bwMode="auto">
            <a:xfrm>
              <a:off x="138" y="419"/>
              <a:ext cx="239" cy="235"/>
            </a:xfrm>
            <a:custGeom>
              <a:avLst/>
              <a:gdLst>
                <a:gd name="G0" fmla="+- 21600 0 0"/>
                <a:gd name="G1" fmla="+- 92 0 0"/>
                <a:gd name="G2" fmla="+- 21600 0 0"/>
                <a:gd name="T0" fmla="*/ 21600 w 21600"/>
                <a:gd name="T1" fmla="*/ 21692 h 21692"/>
                <a:gd name="T2" fmla="*/ 0 w 21600"/>
                <a:gd name="T3" fmla="*/ 0 h 21692"/>
                <a:gd name="T4" fmla="*/ 21600 w 21600"/>
                <a:gd name="T5" fmla="*/ 92 h 21692"/>
              </a:gdLst>
              <a:ahLst/>
              <a:cxnLst>
                <a:cxn ang="0">
                  <a:pos x="T0" y="T1"/>
                </a:cxn>
                <a:cxn ang="0">
                  <a:pos x="T2" y="T3"/>
                </a:cxn>
                <a:cxn ang="0">
                  <a:pos x="T4" y="T5"/>
                </a:cxn>
              </a:cxnLst>
              <a:rect l="0" t="0" r="r" b="b"/>
              <a:pathLst>
                <a:path w="21600" h="21692" fill="none" extrusionOk="0">
                  <a:moveTo>
                    <a:pt x="21600" y="21692"/>
                  </a:moveTo>
                  <a:cubicBezTo>
                    <a:pt x="9670" y="21692"/>
                    <a:pt x="0" y="12021"/>
                    <a:pt x="0" y="92"/>
                  </a:cubicBezTo>
                  <a:cubicBezTo>
                    <a:pt x="-1" y="61"/>
                    <a:pt x="0" y="30"/>
                    <a:pt x="0" y="0"/>
                  </a:cubicBezTo>
                </a:path>
                <a:path w="21600" h="21692" stroke="0" extrusionOk="0">
                  <a:moveTo>
                    <a:pt x="21600" y="21692"/>
                  </a:moveTo>
                  <a:cubicBezTo>
                    <a:pt x="9670" y="21692"/>
                    <a:pt x="0" y="12021"/>
                    <a:pt x="0" y="92"/>
                  </a:cubicBezTo>
                  <a:cubicBezTo>
                    <a:pt x="-1" y="61"/>
                    <a:pt x="0" y="30"/>
                    <a:pt x="0" y="0"/>
                  </a:cubicBezTo>
                  <a:lnTo>
                    <a:pt x="21600" y="92"/>
                  </a:lnTo>
                  <a:close/>
                </a:path>
              </a:pathLst>
            </a:custGeom>
            <a:noFill/>
            <a:ln w="9525" cap="rnd">
              <a:noFill/>
              <a:round/>
              <a:headEnd type="none" w="sm" len="sm"/>
              <a:tailEnd type="none" w="sm" len="sm"/>
            </a:ln>
            <a:effectLst/>
          </p:spPr>
          <p:txBody>
            <a:bodyPr/>
            <a:lstStyle/>
            <a:p>
              <a:pPr>
                <a:defRPr/>
              </a:pPr>
              <a:endParaRPr lang="en-US"/>
            </a:p>
          </p:txBody>
        </p:sp>
        <p:sp>
          <p:nvSpPr>
            <p:cNvPr id="1050" name="Freeform 26"/>
            <p:cNvSpPr>
              <a:spLocks/>
            </p:cNvSpPr>
            <p:nvPr/>
          </p:nvSpPr>
          <p:spPr bwMode="auto">
            <a:xfrm>
              <a:off x="139" y="421"/>
              <a:ext cx="238" cy="230"/>
            </a:xfrm>
            <a:custGeom>
              <a:avLst/>
              <a:gdLst/>
              <a:ahLst/>
              <a:cxnLst>
                <a:cxn ang="0">
                  <a:pos x="237" y="229"/>
                </a:cxn>
                <a:cxn ang="0">
                  <a:pos x="237" y="0"/>
                </a:cxn>
                <a:cxn ang="0">
                  <a:pos x="0" y="0"/>
                </a:cxn>
              </a:cxnLst>
              <a:rect l="0" t="0" r="r" b="b"/>
              <a:pathLst>
                <a:path w="238" h="230">
                  <a:moveTo>
                    <a:pt x="237" y="229"/>
                  </a:moveTo>
                  <a:lnTo>
                    <a:pt x="237" y="0"/>
                  </a:lnTo>
                  <a:lnTo>
                    <a:pt x="0" y="0"/>
                  </a:lnTo>
                </a:path>
              </a:pathLst>
            </a:custGeom>
            <a:noFill/>
            <a:ln w="9525" cap="rnd">
              <a:noFill/>
              <a:round/>
              <a:headEnd type="none" w="sm" len="sm"/>
              <a:tailEnd type="none" w="sm" len="sm"/>
            </a:ln>
            <a:effectLst/>
          </p:spPr>
          <p:txBody>
            <a:bodyPr/>
            <a:lstStyle/>
            <a:p>
              <a:pPr>
                <a:defRPr/>
              </a:pPr>
              <a:endParaRPr lang="en-US"/>
            </a:p>
          </p:txBody>
        </p:sp>
      </p:grpSp>
      <p:grpSp>
        <p:nvGrpSpPr>
          <p:cNvPr id="1033" name="Group 31"/>
          <p:cNvGrpSpPr>
            <a:grpSpLocks/>
          </p:cNvGrpSpPr>
          <p:nvPr/>
        </p:nvGrpSpPr>
        <p:grpSpPr bwMode="auto">
          <a:xfrm>
            <a:off x="377825" y="330200"/>
            <a:ext cx="404813" cy="398463"/>
            <a:chOff x="138" y="182"/>
            <a:chExt cx="239" cy="235"/>
          </a:xfrm>
        </p:grpSpPr>
        <p:sp>
          <p:nvSpPr>
            <p:cNvPr id="1052" name="Arc 28"/>
            <p:cNvSpPr>
              <a:spLocks/>
            </p:cNvSpPr>
            <p:nvPr/>
          </p:nvSpPr>
          <p:spPr bwMode="auto">
            <a:xfrm>
              <a:off x="138" y="182"/>
              <a:ext cx="239" cy="235"/>
            </a:xfrm>
            <a:custGeom>
              <a:avLst/>
              <a:gdLst>
                <a:gd name="G0" fmla="+- 21600 0 0"/>
                <a:gd name="G1" fmla="+- 21600 0 0"/>
                <a:gd name="G2" fmla="+- 21600 0 0"/>
                <a:gd name="T0" fmla="*/ 0 w 21600"/>
                <a:gd name="T1" fmla="*/ 21508 h 21600"/>
                <a:gd name="T2" fmla="*/ 21510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08"/>
                  </a:moveTo>
                  <a:cubicBezTo>
                    <a:pt x="50" y="9649"/>
                    <a:pt x="9651" y="49"/>
                    <a:pt x="21510" y="0"/>
                  </a:cubicBezTo>
                </a:path>
                <a:path w="21600" h="21600" stroke="0" extrusionOk="0">
                  <a:moveTo>
                    <a:pt x="0" y="21508"/>
                  </a:moveTo>
                  <a:cubicBezTo>
                    <a:pt x="50" y="9649"/>
                    <a:pt x="9651" y="49"/>
                    <a:pt x="21510" y="0"/>
                  </a:cubicBezTo>
                  <a:lnTo>
                    <a:pt x="21600" y="21600"/>
                  </a:lnTo>
                  <a:close/>
                </a:path>
              </a:pathLst>
            </a:custGeom>
            <a:solidFill>
              <a:srgbClr val="000000"/>
            </a:solidFill>
            <a:ln w="9525" cap="rnd">
              <a:noFill/>
              <a:round/>
              <a:headEnd/>
              <a:tailEnd/>
            </a:ln>
            <a:effectLst/>
          </p:spPr>
          <p:txBody>
            <a:bodyPr/>
            <a:lstStyle/>
            <a:p>
              <a:pPr>
                <a:defRPr/>
              </a:pPr>
              <a:endParaRPr lang="en-US"/>
            </a:p>
          </p:txBody>
        </p:sp>
        <p:sp>
          <p:nvSpPr>
            <p:cNvPr id="1053" name="Arc 29"/>
            <p:cNvSpPr>
              <a:spLocks/>
            </p:cNvSpPr>
            <p:nvPr/>
          </p:nvSpPr>
          <p:spPr bwMode="auto">
            <a:xfrm>
              <a:off x="138" y="182"/>
              <a:ext cx="239" cy="235"/>
            </a:xfrm>
            <a:custGeom>
              <a:avLst/>
              <a:gdLst>
                <a:gd name="G0" fmla="+- 21600 0 0"/>
                <a:gd name="G1" fmla="+- 21600 0 0"/>
                <a:gd name="G2" fmla="+- 21600 0 0"/>
                <a:gd name="T0" fmla="*/ 0 w 21600"/>
                <a:gd name="T1" fmla="*/ 21508 h 21600"/>
                <a:gd name="T2" fmla="*/ 21510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08"/>
                  </a:moveTo>
                  <a:cubicBezTo>
                    <a:pt x="50" y="9649"/>
                    <a:pt x="9651" y="49"/>
                    <a:pt x="21510" y="0"/>
                  </a:cubicBezTo>
                </a:path>
                <a:path w="21600" h="21600" stroke="0" extrusionOk="0">
                  <a:moveTo>
                    <a:pt x="0" y="21508"/>
                  </a:moveTo>
                  <a:cubicBezTo>
                    <a:pt x="50" y="9649"/>
                    <a:pt x="9651" y="49"/>
                    <a:pt x="21510" y="0"/>
                  </a:cubicBezTo>
                  <a:lnTo>
                    <a:pt x="21600" y="21600"/>
                  </a:lnTo>
                  <a:close/>
                </a:path>
              </a:pathLst>
            </a:custGeom>
            <a:noFill/>
            <a:ln w="9525" cap="rnd">
              <a:noFill/>
              <a:round/>
              <a:headEnd type="none" w="sm" len="sm"/>
              <a:tailEnd type="none" w="sm" len="sm"/>
            </a:ln>
            <a:effectLst/>
          </p:spPr>
          <p:txBody>
            <a:bodyPr/>
            <a:lstStyle/>
            <a:p>
              <a:pPr>
                <a:defRPr/>
              </a:pPr>
              <a:endParaRPr lang="en-US"/>
            </a:p>
          </p:txBody>
        </p:sp>
        <p:sp>
          <p:nvSpPr>
            <p:cNvPr id="1054" name="Freeform 30"/>
            <p:cNvSpPr>
              <a:spLocks/>
            </p:cNvSpPr>
            <p:nvPr/>
          </p:nvSpPr>
          <p:spPr bwMode="auto">
            <a:xfrm>
              <a:off x="139" y="183"/>
              <a:ext cx="238" cy="231"/>
            </a:xfrm>
            <a:custGeom>
              <a:avLst/>
              <a:gdLst/>
              <a:ahLst/>
              <a:cxnLst>
                <a:cxn ang="0">
                  <a:pos x="0" y="230"/>
                </a:cxn>
                <a:cxn ang="0">
                  <a:pos x="237" y="230"/>
                </a:cxn>
                <a:cxn ang="0">
                  <a:pos x="237" y="0"/>
                </a:cxn>
              </a:cxnLst>
              <a:rect l="0" t="0" r="r" b="b"/>
              <a:pathLst>
                <a:path w="238" h="231">
                  <a:moveTo>
                    <a:pt x="0" y="230"/>
                  </a:moveTo>
                  <a:lnTo>
                    <a:pt x="237" y="230"/>
                  </a:lnTo>
                  <a:lnTo>
                    <a:pt x="237" y="0"/>
                  </a:lnTo>
                </a:path>
              </a:pathLst>
            </a:custGeom>
            <a:noFill/>
            <a:ln w="9525" cap="rnd">
              <a:noFill/>
              <a:round/>
              <a:headEnd type="none" w="sm" len="sm"/>
              <a:tailEnd type="none" w="sm" len="sm"/>
            </a:ln>
            <a:effectLst/>
          </p:spPr>
          <p:txBody>
            <a:bodyPr/>
            <a:lstStyle/>
            <a:p>
              <a:pPr>
                <a:defRPr/>
              </a:pPr>
              <a:endParaRPr lang="en-US"/>
            </a:p>
          </p:txBody>
        </p:sp>
      </p:grpSp>
      <p:grpSp>
        <p:nvGrpSpPr>
          <p:cNvPr id="1034" name="Group 36"/>
          <p:cNvGrpSpPr>
            <a:grpSpLocks/>
          </p:cNvGrpSpPr>
          <p:nvPr/>
        </p:nvGrpSpPr>
        <p:grpSpPr bwMode="auto">
          <a:xfrm>
            <a:off x="139700" y="723900"/>
            <a:ext cx="187325" cy="20638"/>
            <a:chOff x="0" y="417"/>
            <a:chExt cx="110" cy="12"/>
          </a:xfrm>
        </p:grpSpPr>
        <p:sp>
          <p:nvSpPr>
            <p:cNvPr id="1056" name="Line 32"/>
            <p:cNvSpPr>
              <a:spLocks noChangeShapeType="1"/>
            </p:cNvSpPr>
            <p:nvPr/>
          </p:nvSpPr>
          <p:spPr bwMode="auto">
            <a:xfrm flipH="1">
              <a:off x="62" y="417"/>
              <a:ext cx="48" cy="0"/>
            </a:xfrm>
            <a:prstGeom prst="line">
              <a:avLst/>
            </a:prstGeom>
            <a:noFill/>
            <a:ln w="12700">
              <a:solidFill>
                <a:srgbClr val="FF000C"/>
              </a:solidFill>
              <a:round/>
              <a:headEnd type="none" w="sm" len="sm"/>
              <a:tailEnd type="none" w="sm" len="sm"/>
            </a:ln>
            <a:effectLst/>
          </p:spPr>
          <p:txBody>
            <a:bodyPr/>
            <a:lstStyle/>
            <a:p>
              <a:pPr>
                <a:defRPr/>
              </a:pPr>
              <a:endParaRPr lang="en-US"/>
            </a:p>
          </p:txBody>
        </p:sp>
        <p:sp>
          <p:nvSpPr>
            <p:cNvPr id="1057" name="Line 33"/>
            <p:cNvSpPr>
              <a:spLocks noChangeShapeType="1"/>
            </p:cNvSpPr>
            <p:nvPr/>
          </p:nvSpPr>
          <p:spPr bwMode="auto">
            <a:xfrm flipH="1">
              <a:off x="0" y="417"/>
              <a:ext cx="42" cy="0"/>
            </a:xfrm>
            <a:prstGeom prst="line">
              <a:avLst/>
            </a:prstGeom>
            <a:noFill/>
            <a:ln w="12700">
              <a:solidFill>
                <a:srgbClr val="FF000C"/>
              </a:solidFill>
              <a:round/>
              <a:headEnd type="none" w="sm" len="sm"/>
              <a:tailEnd type="none" w="sm" len="sm"/>
            </a:ln>
            <a:effectLst/>
          </p:spPr>
          <p:txBody>
            <a:bodyPr/>
            <a:lstStyle/>
            <a:p>
              <a:pPr>
                <a:defRPr/>
              </a:pPr>
              <a:endParaRPr lang="en-US"/>
            </a:p>
          </p:txBody>
        </p:sp>
        <p:sp>
          <p:nvSpPr>
            <p:cNvPr id="1058" name="Line 34"/>
            <p:cNvSpPr>
              <a:spLocks noChangeShapeType="1"/>
            </p:cNvSpPr>
            <p:nvPr/>
          </p:nvSpPr>
          <p:spPr bwMode="auto">
            <a:xfrm flipH="1">
              <a:off x="62" y="429"/>
              <a:ext cx="34" cy="0"/>
            </a:xfrm>
            <a:prstGeom prst="line">
              <a:avLst/>
            </a:prstGeom>
            <a:noFill/>
            <a:ln w="12700">
              <a:solidFill>
                <a:srgbClr val="FF000C"/>
              </a:solidFill>
              <a:round/>
              <a:headEnd type="none" w="sm" len="sm"/>
              <a:tailEnd type="none" w="sm" len="sm"/>
            </a:ln>
            <a:effectLst/>
          </p:spPr>
          <p:txBody>
            <a:bodyPr/>
            <a:lstStyle/>
            <a:p>
              <a:pPr>
                <a:defRPr/>
              </a:pPr>
              <a:endParaRPr lang="en-US"/>
            </a:p>
          </p:txBody>
        </p:sp>
        <p:sp>
          <p:nvSpPr>
            <p:cNvPr id="1059" name="Line 35"/>
            <p:cNvSpPr>
              <a:spLocks noChangeShapeType="1"/>
            </p:cNvSpPr>
            <p:nvPr/>
          </p:nvSpPr>
          <p:spPr bwMode="auto">
            <a:xfrm flipH="1">
              <a:off x="16" y="429"/>
              <a:ext cx="26" cy="0"/>
            </a:xfrm>
            <a:prstGeom prst="line">
              <a:avLst/>
            </a:prstGeom>
            <a:noFill/>
            <a:ln w="12700">
              <a:solidFill>
                <a:srgbClr val="FF000C"/>
              </a:solidFill>
              <a:round/>
              <a:headEnd type="none" w="sm" len="sm"/>
              <a:tailEnd type="none" w="sm" len="sm"/>
            </a:ln>
            <a:effectLst/>
          </p:spPr>
          <p:txBody>
            <a:bodyPr/>
            <a:lstStyle/>
            <a:p>
              <a:pPr>
                <a:defRPr/>
              </a:pPr>
              <a:endParaRPr lang="en-US"/>
            </a:p>
          </p:txBody>
        </p:sp>
      </p:grpSp>
      <p:grpSp>
        <p:nvGrpSpPr>
          <p:cNvPr id="1035" name="Group 41"/>
          <p:cNvGrpSpPr>
            <a:grpSpLocks/>
          </p:cNvGrpSpPr>
          <p:nvPr/>
        </p:nvGrpSpPr>
        <p:grpSpPr bwMode="auto">
          <a:xfrm>
            <a:off x="139700" y="688975"/>
            <a:ext cx="187325" cy="22225"/>
            <a:chOff x="0" y="396"/>
            <a:chExt cx="110" cy="13"/>
          </a:xfrm>
        </p:grpSpPr>
        <p:sp>
          <p:nvSpPr>
            <p:cNvPr id="1061" name="Line 37"/>
            <p:cNvSpPr>
              <a:spLocks noChangeShapeType="1"/>
            </p:cNvSpPr>
            <p:nvPr/>
          </p:nvSpPr>
          <p:spPr bwMode="auto">
            <a:xfrm flipH="1">
              <a:off x="62" y="409"/>
              <a:ext cx="48" cy="0"/>
            </a:xfrm>
            <a:prstGeom prst="line">
              <a:avLst/>
            </a:prstGeom>
            <a:noFill/>
            <a:ln w="12700">
              <a:solidFill>
                <a:srgbClr val="000000"/>
              </a:solidFill>
              <a:round/>
              <a:headEnd type="none" w="sm" len="sm"/>
              <a:tailEnd type="none" w="sm" len="sm"/>
            </a:ln>
            <a:effectLst/>
          </p:spPr>
          <p:txBody>
            <a:bodyPr/>
            <a:lstStyle/>
            <a:p>
              <a:pPr>
                <a:defRPr/>
              </a:pPr>
              <a:endParaRPr lang="en-US"/>
            </a:p>
          </p:txBody>
        </p:sp>
        <p:sp>
          <p:nvSpPr>
            <p:cNvPr id="1062" name="Line 38"/>
            <p:cNvSpPr>
              <a:spLocks noChangeShapeType="1"/>
            </p:cNvSpPr>
            <p:nvPr/>
          </p:nvSpPr>
          <p:spPr bwMode="auto">
            <a:xfrm flipH="1">
              <a:off x="0" y="409"/>
              <a:ext cx="42" cy="0"/>
            </a:xfrm>
            <a:prstGeom prst="line">
              <a:avLst/>
            </a:prstGeom>
            <a:noFill/>
            <a:ln w="12700">
              <a:solidFill>
                <a:srgbClr val="000000"/>
              </a:solidFill>
              <a:round/>
              <a:headEnd type="none" w="sm" len="sm"/>
              <a:tailEnd type="none" w="sm" len="sm"/>
            </a:ln>
            <a:effectLst/>
          </p:spPr>
          <p:txBody>
            <a:bodyPr/>
            <a:lstStyle/>
            <a:p>
              <a:pPr>
                <a:defRPr/>
              </a:pPr>
              <a:endParaRPr lang="en-US"/>
            </a:p>
          </p:txBody>
        </p:sp>
        <p:sp>
          <p:nvSpPr>
            <p:cNvPr id="1063" name="Line 39"/>
            <p:cNvSpPr>
              <a:spLocks noChangeShapeType="1"/>
            </p:cNvSpPr>
            <p:nvPr/>
          </p:nvSpPr>
          <p:spPr bwMode="auto">
            <a:xfrm flipH="1">
              <a:off x="62" y="396"/>
              <a:ext cx="34" cy="0"/>
            </a:xfrm>
            <a:prstGeom prst="line">
              <a:avLst/>
            </a:prstGeom>
            <a:noFill/>
            <a:ln w="12700">
              <a:solidFill>
                <a:srgbClr val="000000"/>
              </a:solidFill>
              <a:round/>
              <a:headEnd type="none" w="sm" len="sm"/>
              <a:tailEnd type="none" w="sm" len="sm"/>
            </a:ln>
            <a:effectLst/>
          </p:spPr>
          <p:txBody>
            <a:bodyPr/>
            <a:lstStyle/>
            <a:p>
              <a:pPr>
                <a:defRPr/>
              </a:pPr>
              <a:endParaRPr lang="en-US"/>
            </a:p>
          </p:txBody>
        </p:sp>
        <p:sp>
          <p:nvSpPr>
            <p:cNvPr id="1064" name="Line 40"/>
            <p:cNvSpPr>
              <a:spLocks noChangeShapeType="1"/>
            </p:cNvSpPr>
            <p:nvPr/>
          </p:nvSpPr>
          <p:spPr bwMode="auto">
            <a:xfrm flipH="1">
              <a:off x="16" y="396"/>
              <a:ext cx="26" cy="0"/>
            </a:xfrm>
            <a:prstGeom prst="line">
              <a:avLst/>
            </a:prstGeom>
            <a:noFill/>
            <a:ln w="12700">
              <a:solidFill>
                <a:srgbClr val="000000"/>
              </a:solidFill>
              <a:round/>
              <a:headEnd type="none" w="sm" len="sm"/>
              <a:tailEnd type="none" w="sm" len="sm"/>
            </a:ln>
            <a:effectLst/>
          </p:spPr>
          <p:txBody>
            <a:bodyPr/>
            <a:lstStyle/>
            <a:p>
              <a:pPr>
                <a:defRPr/>
              </a:pPr>
              <a:endParaRPr lang="en-US"/>
            </a:p>
          </p:txBody>
        </p:sp>
      </p:grpSp>
      <p:grpSp>
        <p:nvGrpSpPr>
          <p:cNvPr id="1036" name="Group 46"/>
          <p:cNvGrpSpPr>
            <a:grpSpLocks/>
          </p:cNvGrpSpPr>
          <p:nvPr/>
        </p:nvGrpSpPr>
        <p:grpSpPr bwMode="auto">
          <a:xfrm>
            <a:off x="1231900" y="727075"/>
            <a:ext cx="185738" cy="20638"/>
            <a:chOff x="644" y="419"/>
            <a:chExt cx="109" cy="12"/>
          </a:xfrm>
        </p:grpSpPr>
        <p:sp>
          <p:nvSpPr>
            <p:cNvPr id="1066" name="Line 42"/>
            <p:cNvSpPr>
              <a:spLocks noChangeShapeType="1"/>
            </p:cNvSpPr>
            <p:nvPr/>
          </p:nvSpPr>
          <p:spPr bwMode="auto">
            <a:xfrm flipH="1">
              <a:off x="708" y="419"/>
              <a:ext cx="45" cy="0"/>
            </a:xfrm>
            <a:prstGeom prst="line">
              <a:avLst/>
            </a:prstGeom>
            <a:noFill/>
            <a:ln w="12700">
              <a:solidFill>
                <a:srgbClr val="FFBB00"/>
              </a:solidFill>
              <a:round/>
              <a:headEnd type="none" w="sm" len="sm"/>
              <a:tailEnd type="none" w="sm" len="sm"/>
            </a:ln>
            <a:effectLst/>
          </p:spPr>
          <p:txBody>
            <a:bodyPr/>
            <a:lstStyle/>
            <a:p>
              <a:pPr>
                <a:defRPr/>
              </a:pPr>
              <a:endParaRPr lang="en-US"/>
            </a:p>
          </p:txBody>
        </p:sp>
        <p:sp>
          <p:nvSpPr>
            <p:cNvPr id="1067" name="Line 43"/>
            <p:cNvSpPr>
              <a:spLocks noChangeShapeType="1"/>
            </p:cNvSpPr>
            <p:nvPr/>
          </p:nvSpPr>
          <p:spPr bwMode="auto">
            <a:xfrm flipH="1">
              <a:off x="644" y="419"/>
              <a:ext cx="43" cy="0"/>
            </a:xfrm>
            <a:prstGeom prst="line">
              <a:avLst/>
            </a:prstGeom>
            <a:noFill/>
            <a:ln w="12700">
              <a:solidFill>
                <a:srgbClr val="FFBB00"/>
              </a:solidFill>
              <a:round/>
              <a:headEnd type="none" w="sm" len="sm"/>
              <a:tailEnd type="none" w="sm" len="sm"/>
            </a:ln>
            <a:effectLst/>
          </p:spPr>
          <p:txBody>
            <a:bodyPr/>
            <a:lstStyle/>
            <a:p>
              <a:pPr>
                <a:defRPr/>
              </a:pPr>
              <a:endParaRPr lang="en-US"/>
            </a:p>
          </p:txBody>
        </p:sp>
        <p:sp>
          <p:nvSpPr>
            <p:cNvPr id="1068" name="Line 44"/>
            <p:cNvSpPr>
              <a:spLocks noChangeShapeType="1"/>
            </p:cNvSpPr>
            <p:nvPr/>
          </p:nvSpPr>
          <p:spPr bwMode="auto">
            <a:xfrm flipH="1">
              <a:off x="708" y="431"/>
              <a:ext cx="34" cy="0"/>
            </a:xfrm>
            <a:prstGeom prst="line">
              <a:avLst/>
            </a:prstGeom>
            <a:noFill/>
            <a:ln w="12700">
              <a:solidFill>
                <a:srgbClr val="FFBB00"/>
              </a:solidFill>
              <a:round/>
              <a:headEnd type="none" w="sm" len="sm"/>
              <a:tailEnd type="none" w="sm" len="sm"/>
            </a:ln>
            <a:effectLst/>
          </p:spPr>
          <p:txBody>
            <a:bodyPr/>
            <a:lstStyle/>
            <a:p>
              <a:pPr>
                <a:defRPr/>
              </a:pPr>
              <a:endParaRPr lang="en-US"/>
            </a:p>
          </p:txBody>
        </p:sp>
        <p:sp>
          <p:nvSpPr>
            <p:cNvPr id="1069" name="Line 45"/>
            <p:cNvSpPr>
              <a:spLocks noChangeShapeType="1"/>
            </p:cNvSpPr>
            <p:nvPr/>
          </p:nvSpPr>
          <p:spPr bwMode="auto">
            <a:xfrm flipH="1">
              <a:off x="662" y="431"/>
              <a:ext cx="25" cy="0"/>
            </a:xfrm>
            <a:prstGeom prst="line">
              <a:avLst/>
            </a:prstGeom>
            <a:noFill/>
            <a:ln w="12700">
              <a:solidFill>
                <a:srgbClr val="FFBB00"/>
              </a:solidFill>
              <a:round/>
              <a:headEnd type="none" w="sm" len="sm"/>
              <a:tailEnd type="none" w="sm" len="sm"/>
            </a:ln>
            <a:effectLst/>
          </p:spPr>
          <p:txBody>
            <a:bodyPr/>
            <a:lstStyle/>
            <a:p>
              <a:pPr>
                <a:defRPr/>
              </a:pPr>
              <a:endParaRPr lang="en-US"/>
            </a:p>
          </p:txBody>
        </p:sp>
      </p:grpSp>
      <p:grpSp>
        <p:nvGrpSpPr>
          <p:cNvPr id="1037" name="Group 51"/>
          <p:cNvGrpSpPr>
            <a:grpSpLocks/>
          </p:cNvGrpSpPr>
          <p:nvPr/>
        </p:nvGrpSpPr>
        <p:grpSpPr bwMode="auto">
          <a:xfrm>
            <a:off x="1233488" y="693738"/>
            <a:ext cx="185737" cy="20637"/>
            <a:chOff x="644" y="399"/>
            <a:chExt cx="109" cy="12"/>
          </a:xfrm>
        </p:grpSpPr>
        <p:sp>
          <p:nvSpPr>
            <p:cNvPr id="1071" name="Line 47"/>
            <p:cNvSpPr>
              <a:spLocks noChangeShapeType="1"/>
            </p:cNvSpPr>
            <p:nvPr/>
          </p:nvSpPr>
          <p:spPr bwMode="auto">
            <a:xfrm flipH="1">
              <a:off x="708" y="411"/>
              <a:ext cx="45" cy="0"/>
            </a:xfrm>
            <a:prstGeom prst="line">
              <a:avLst/>
            </a:prstGeom>
            <a:noFill/>
            <a:ln w="12700">
              <a:solidFill>
                <a:srgbClr val="FFFFFF"/>
              </a:solidFill>
              <a:round/>
              <a:headEnd type="none" w="sm" len="sm"/>
              <a:tailEnd type="none" w="sm" len="sm"/>
            </a:ln>
            <a:effectLst/>
          </p:spPr>
          <p:txBody>
            <a:bodyPr/>
            <a:lstStyle/>
            <a:p>
              <a:pPr>
                <a:defRPr/>
              </a:pPr>
              <a:endParaRPr lang="en-US"/>
            </a:p>
          </p:txBody>
        </p:sp>
        <p:sp>
          <p:nvSpPr>
            <p:cNvPr id="1072" name="Line 48"/>
            <p:cNvSpPr>
              <a:spLocks noChangeShapeType="1"/>
            </p:cNvSpPr>
            <p:nvPr/>
          </p:nvSpPr>
          <p:spPr bwMode="auto">
            <a:xfrm flipH="1">
              <a:off x="644" y="411"/>
              <a:ext cx="43" cy="0"/>
            </a:xfrm>
            <a:prstGeom prst="line">
              <a:avLst/>
            </a:prstGeom>
            <a:noFill/>
            <a:ln w="12700">
              <a:solidFill>
                <a:srgbClr val="FFFFFF"/>
              </a:solidFill>
              <a:round/>
              <a:headEnd type="none" w="sm" len="sm"/>
              <a:tailEnd type="none" w="sm" len="sm"/>
            </a:ln>
            <a:effectLst/>
          </p:spPr>
          <p:txBody>
            <a:bodyPr/>
            <a:lstStyle/>
            <a:p>
              <a:pPr>
                <a:defRPr/>
              </a:pPr>
              <a:endParaRPr lang="en-US"/>
            </a:p>
          </p:txBody>
        </p:sp>
        <p:sp>
          <p:nvSpPr>
            <p:cNvPr id="1073" name="Line 49"/>
            <p:cNvSpPr>
              <a:spLocks noChangeShapeType="1"/>
            </p:cNvSpPr>
            <p:nvPr/>
          </p:nvSpPr>
          <p:spPr bwMode="auto">
            <a:xfrm flipH="1">
              <a:off x="708" y="399"/>
              <a:ext cx="34" cy="0"/>
            </a:xfrm>
            <a:prstGeom prst="line">
              <a:avLst/>
            </a:prstGeom>
            <a:noFill/>
            <a:ln w="12700">
              <a:solidFill>
                <a:srgbClr val="FFFFFF"/>
              </a:solidFill>
              <a:round/>
              <a:headEnd type="none" w="sm" len="sm"/>
              <a:tailEnd type="none" w="sm" len="sm"/>
            </a:ln>
            <a:effectLst/>
          </p:spPr>
          <p:txBody>
            <a:bodyPr/>
            <a:lstStyle/>
            <a:p>
              <a:pPr>
                <a:defRPr/>
              </a:pPr>
              <a:endParaRPr lang="en-US"/>
            </a:p>
          </p:txBody>
        </p:sp>
        <p:sp>
          <p:nvSpPr>
            <p:cNvPr id="1074" name="Line 50"/>
            <p:cNvSpPr>
              <a:spLocks noChangeShapeType="1"/>
            </p:cNvSpPr>
            <p:nvPr/>
          </p:nvSpPr>
          <p:spPr bwMode="auto">
            <a:xfrm flipH="1">
              <a:off x="662" y="399"/>
              <a:ext cx="25" cy="0"/>
            </a:xfrm>
            <a:prstGeom prst="line">
              <a:avLst/>
            </a:prstGeom>
            <a:noFill/>
            <a:ln w="12700">
              <a:solidFill>
                <a:srgbClr val="FFFFFF"/>
              </a:solidFill>
              <a:round/>
              <a:headEnd type="none" w="sm" len="sm"/>
              <a:tailEnd type="none" w="sm" len="sm"/>
            </a:ln>
            <a:effectLst/>
          </p:spPr>
          <p:txBody>
            <a:bodyPr/>
            <a:lstStyle/>
            <a:p>
              <a:pPr>
                <a:defRPr/>
              </a:pPr>
              <a:endParaRPr lang="en-US"/>
            </a:p>
          </p:txBody>
        </p:sp>
      </p:grpSp>
      <p:sp>
        <p:nvSpPr>
          <p:cNvPr id="1077" name="Line 53"/>
          <p:cNvSpPr>
            <a:spLocks noChangeShapeType="1"/>
          </p:cNvSpPr>
          <p:nvPr/>
        </p:nvSpPr>
        <p:spPr bwMode="auto">
          <a:xfrm>
            <a:off x="941388" y="1277938"/>
            <a:ext cx="7419975" cy="0"/>
          </a:xfrm>
          <a:prstGeom prst="line">
            <a:avLst/>
          </a:prstGeom>
          <a:noFill/>
          <a:ln w="101600">
            <a:solidFill>
              <a:srgbClr val="FFCC00"/>
            </a:solidFill>
            <a:round/>
            <a:headEnd type="none" w="sm" len="sm"/>
            <a:tailEnd type="none" w="sm" len="sm"/>
          </a:ln>
          <a:effectLst/>
        </p:spPr>
        <p:txBody>
          <a:bodyPr/>
          <a:lstStyle/>
          <a:p>
            <a:pPr>
              <a:defRPr/>
            </a:pPr>
            <a:endParaRPr lang="en-US"/>
          </a:p>
        </p:txBody>
      </p:sp>
      <p:sp>
        <p:nvSpPr>
          <p:cNvPr id="1078" name="Rectangle 54"/>
          <p:cNvSpPr>
            <a:spLocks noGrp="1" noChangeArrowheads="1"/>
          </p:cNvSpPr>
          <p:nvPr>
            <p:ph type="dt" sz="half" idx="2"/>
          </p:nvPr>
        </p:nvSpPr>
        <p:spPr bwMode="auto">
          <a:xfrm>
            <a:off x="849313" y="6345238"/>
            <a:ext cx="1898650" cy="309562"/>
          </a:xfrm>
          <a:prstGeom prst="rect">
            <a:avLst/>
          </a:prstGeom>
          <a:noFill/>
          <a:ln w="9525">
            <a:noFill/>
            <a:miter lim="800000"/>
            <a:headEnd/>
            <a:tailEnd/>
          </a:ln>
          <a:effectLst/>
        </p:spPr>
        <p:txBody>
          <a:bodyPr vert="horz" wrap="none" lIns="92051" tIns="46026" rIns="92051" bIns="46026" numCol="1" anchor="ctr" anchorCtr="0" compatLnSpc="1">
            <a:prstTxWarp prst="textNoShape">
              <a:avLst/>
            </a:prstTxWarp>
          </a:bodyPr>
          <a:lstStyle>
            <a:lvl1pPr>
              <a:defRPr sz="1000">
                <a:solidFill>
                  <a:schemeClr val="bg2"/>
                </a:solidFill>
                <a:effectLst/>
                <a:latin typeface="Antique Olive Roman" pitchFamily="34" charset="0"/>
              </a:defRPr>
            </a:lvl1pPr>
          </a:lstStyle>
          <a:p>
            <a:pPr>
              <a:defRPr/>
            </a:pPr>
            <a:endParaRPr lang="en-US"/>
          </a:p>
        </p:txBody>
      </p:sp>
      <p:sp>
        <p:nvSpPr>
          <p:cNvPr id="1079" name="Rectangle 55"/>
          <p:cNvSpPr>
            <a:spLocks noGrp="1" noChangeArrowheads="1"/>
          </p:cNvSpPr>
          <p:nvPr>
            <p:ph type="sldNum" sz="quarter" idx="4"/>
          </p:nvPr>
        </p:nvSpPr>
        <p:spPr bwMode="auto">
          <a:xfrm>
            <a:off x="6524625" y="6345238"/>
            <a:ext cx="1898650" cy="319087"/>
          </a:xfrm>
          <a:prstGeom prst="rect">
            <a:avLst/>
          </a:prstGeom>
          <a:noFill/>
          <a:ln w="9525">
            <a:noFill/>
            <a:miter lim="800000"/>
            <a:headEnd/>
            <a:tailEnd/>
          </a:ln>
          <a:effectLst/>
        </p:spPr>
        <p:txBody>
          <a:bodyPr vert="horz" wrap="none" lIns="92051" tIns="46026" rIns="92051" bIns="46026" numCol="1" anchor="ctr" anchorCtr="0" compatLnSpc="1">
            <a:prstTxWarp prst="textNoShape">
              <a:avLst/>
            </a:prstTxWarp>
          </a:bodyPr>
          <a:lstStyle>
            <a:lvl1pPr algn="r">
              <a:defRPr sz="1000">
                <a:solidFill>
                  <a:schemeClr val="bg2"/>
                </a:solidFill>
                <a:effectLst/>
                <a:latin typeface="Antique Olive Roman" pitchFamily="34" charset="0"/>
              </a:defRPr>
            </a:lvl1pPr>
          </a:lstStyle>
          <a:p>
            <a:pPr>
              <a:defRPr/>
            </a:pPr>
            <a:fld id="{EC6F3D0A-44CE-4826-A227-BE75BC460412}" type="slidenum">
              <a:rPr lang="en-US"/>
              <a:pPr>
                <a:defRPr/>
              </a:pPr>
              <a:t>‹#›</a:t>
            </a:fld>
            <a:endParaRPr lang="en-US"/>
          </a:p>
        </p:txBody>
      </p:sp>
      <p:sp>
        <p:nvSpPr>
          <p:cNvPr id="1080" name="Rectangle 56"/>
          <p:cNvSpPr>
            <a:spLocks noGrp="1" noChangeArrowheads="1"/>
          </p:cNvSpPr>
          <p:nvPr>
            <p:ph type="ftr" sz="quarter" idx="3"/>
          </p:nvPr>
        </p:nvSpPr>
        <p:spPr bwMode="auto">
          <a:xfrm>
            <a:off x="3036888" y="6383338"/>
            <a:ext cx="3336925" cy="309562"/>
          </a:xfrm>
          <a:prstGeom prst="rect">
            <a:avLst/>
          </a:prstGeom>
          <a:noFill/>
          <a:ln w="9525">
            <a:noFill/>
            <a:miter lim="800000"/>
            <a:headEnd/>
            <a:tailEnd/>
          </a:ln>
          <a:effectLst/>
        </p:spPr>
        <p:txBody>
          <a:bodyPr vert="horz" wrap="none" lIns="92051" tIns="46026" rIns="92051" bIns="46026" numCol="1" anchor="ctr" anchorCtr="0" compatLnSpc="1">
            <a:prstTxWarp prst="textNoShape">
              <a:avLst/>
            </a:prstTxWarp>
          </a:bodyPr>
          <a:lstStyle>
            <a:lvl1pPr algn="ctr">
              <a:defRPr sz="1200">
                <a:solidFill>
                  <a:schemeClr val="bg1"/>
                </a:solidFill>
                <a:effectLst/>
                <a:latin typeface="Antique Olive" pitchFamily="34" charset="0"/>
              </a:defRPr>
            </a:lvl1pPr>
          </a:lstStyle>
          <a:p>
            <a:pPr>
              <a:defRPr/>
            </a:pPr>
            <a:r>
              <a:rPr lang="en-US"/>
              <a:t>Indian Health Service</a:t>
            </a:r>
            <a:endParaRPr lang="en-US">
              <a:effectLst>
                <a:outerShdw blurRad="38100" dist="38100" dir="2700000" algn="tl">
                  <a:srgbClr val="C0C0C0"/>
                </a:outerShdw>
              </a:effectLst>
            </a:endParaRPr>
          </a:p>
        </p:txBody>
      </p:sp>
      <p:sp>
        <p:nvSpPr>
          <p:cNvPr id="1082" name="Line 58"/>
          <p:cNvSpPr>
            <a:spLocks noChangeShapeType="1"/>
          </p:cNvSpPr>
          <p:nvPr userDrawn="1"/>
        </p:nvSpPr>
        <p:spPr bwMode="auto">
          <a:xfrm>
            <a:off x="939800" y="1328738"/>
            <a:ext cx="7421563" cy="0"/>
          </a:xfrm>
          <a:prstGeom prst="line">
            <a:avLst/>
          </a:prstGeom>
          <a:noFill/>
          <a:ln w="101600">
            <a:solidFill>
              <a:schemeClr val="accent1"/>
            </a:solidFill>
            <a:round/>
            <a:headEnd type="none" w="sm" len="sm"/>
            <a:tailEnd type="none" w="sm" len="sm"/>
          </a:ln>
          <a:effectLst/>
        </p:spPr>
        <p:txBody>
          <a:bodyPr/>
          <a:lstStyle/>
          <a:p>
            <a:pPr>
              <a:defRPr/>
            </a:pPr>
            <a:endParaRPr lang="en-US"/>
          </a:p>
        </p:txBody>
      </p:sp>
      <p:grpSp>
        <p:nvGrpSpPr>
          <p:cNvPr id="1043" name="Group 70"/>
          <p:cNvGrpSpPr>
            <a:grpSpLocks/>
          </p:cNvGrpSpPr>
          <p:nvPr userDrawn="1"/>
        </p:nvGrpSpPr>
        <p:grpSpPr bwMode="auto">
          <a:xfrm>
            <a:off x="858838" y="6359525"/>
            <a:ext cx="7539037" cy="42863"/>
            <a:chOff x="637" y="3996"/>
            <a:chExt cx="4676" cy="16"/>
          </a:xfrm>
        </p:grpSpPr>
        <p:sp>
          <p:nvSpPr>
            <p:cNvPr id="1083" name="Line 59"/>
            <p:cNvSpPr>
              <a:spLocks noChangeShapeType="1"/>
            </p:cNvSpPr>
            <p:nvPr userDrawn="1"/>
          </p:nvSpPr>
          <p:spPr bwMode="auto">
            <a:xfrm>
              <a:off x="637" y="4012"/>
              <a:ext cx="4676" cy="0"/>
            </a:xfrm>
            <a:prstGeom prst="line">
              <a:avLst/>
            </a:prstGeom>
            <a:noFill/>
            <a:ln w="19050">
              <a:solidFill>
                <a:schemeClr val="accent1"/>
              </a:solidFill>
              <a:round/>
              <a:headEnd type="none" w="sm" len="sm"/>
              <a:tailEnd type="none" w="sm" len="sm"/>
            </a:ln>
            <a:effectLst/>
          </p:spPr>
          <p:txBody>
            <a:bodyPr/>
            <a:lstStyle/>
            <a:p>
              <a:pPr>
                <a:defRPr/>
              </a:pPr>
              <a:endParaRPr lang="en-US"/>
            </a:p>
          </p:txBody>
        </p:sp>
        <p:sp>
          <p:nvSpPr>
            <p:cNvPr id="1084" name="Line 60"/>
            <p:cNvSpPr>
              <a:spLocks noChangeShapeType="1"/>
            </p:cNvSpPr>
            <p:nvPr userDrawn="1"/>
          </p:nvSpPr>
          <p:spPr bwMode="auto">
            <a:xfrm>
              <a:off x="637" y="3996"/>
              <a:ext cx="4676" cy="0"/>
            </a:xfrm>
            <a:prstGeom prst="line">
              <a:avLst/>
            </a:prstGeom>
            <a:noFill/>
            <a:ln w="19050">
              <a:solidFill>
                <a:srgbClr val="FFCC00"/>
              </a:solidFill>
              <a:round/>
              <a:headEnd type="none" w="sm" len="sm"/>
              <a:tailEnd type="none" w="sm" len="sm"/>
            </a:ln>
            <a:effectLst/>
          </p:spPr>
          <p:txBody>
            <a:bodyPr/>
            <a:lstStyle/>
            <a:p>
              <a:pPr>
                <a:defRPr/>
              </a:pPr>
              <a:endParaRPr lang="en-US"/>
            </a:p>
          </p:txBody>
        </p:sp>
      </p:grpSp>
      <p:pic>
        <p:nvPicPr>
          <p:cNvPr id="1044" name="Picture 61" descr="DHHSLOGO"/>
          <p:cNvPicPr>
            <a:picLocks noChangeAspect="1" noChangeArrowheads="1"/>
          </p:cNvPicPr>
          <p:nvPr userDrawn="1"/>
        </p:nvPicPr>
        <p:blipFill>
          <a:blip r:embed="rId13" cstate="print"/>
          <a:srcRect/>
          <a:stretch>
            <a:fillRect/>
          </a:stretch>
        </p:blipFill>
        <p:spPr bwMode="auto">
          <a:xfrm>
            <a:off x="7974013" y="231775"/>
            <a:ext cx="936625" cy="936625"/>
          </a:xfrm>
          <a:prstGeom prst="rect">
            <a:avLst/>
          </a:prstGeom>
          <a:noFill/>
          <a:ln w="9525">
            <a:noFill/>
            <a:miter lim="800000"/>
            <a:headEnd/>
            <a:tailEnd/>
          </a:ln>
        </p:spPr>
      </p:pic>
      <p:sp>
        <p:nvSpPr>
          <p:cNvPr id="1086" name="Oval 62"/>
          <p:cNvSpPr>
            <a:spLocks noChangeArrowheads="1"/>
          </p:cNvSpPr>
          <p:nvPr userDrawn="1"/>
        </p:nvSpPr>
        <p:spPr bwMode="auto">
          <a:xfrm>
            <a:off x="377825" y="333375"/>
            <a:ext cx="804863" cy="787400"/>
          </a:xfrm>
          <a:prstGeom prst="ellipse">
            <a:avLst/>
          </a:prstGeom>
          <a:noFill/>
          <a:ln w="6350">
            <a:solidFill>
              <a:schemeClr val="bg2"/>
            </a:solidFill>
            <a:round/>
            <a:headEnd type="none" w="sm" len="sm"/>
            <a:tailEnd type="none" w="sm" len="sm"/>
          </a:ln>
          <a:effectLst/>
        </p:spPr>
        <p:txBody>
          <a:bodyPr wrap="none" anchor="ctr"/>
          <a:lstStyle/>
          <a:p>
            <a:pPr>
              <a:defRPr/>
            </a:pPr>
            <a:endParaRPr lang="en-US"/>
          </a:p>
        </p:txBody>
      </p:sp>
      <p:grpSp>
        <p:nvGrpSpPr>
          <p:cNvPr id="1046" name="Group 65"/>
          <p:cNvGrpSpPr>
            <a:grpSpLocks/>
          </p:cNvGrpSpPr>
          <p:nvPr userDrawn="1"/>
        </p:nvGrpSpPr>
        <p:grpSpPr bwMode="auto">
          <a:xfrm>
            <a:off x="1233488" y="692150"/>
            <a:ext cx="187325" cy="22225"/>
            <a:chOff x="0" y="396"/>
            <a:chExt cx="110" cy="13"/>
          </a:xfrm>
        </p:grpSpPr>
        <p:sp>
          <p:nvSpPr>
            <p:cNvPr id="1090" name="Line 66"/>
            <p:cNvSpPr>
              <a:spLocks noChangeShapeType="1"/>
            </p:cNvSpPr>
            <p:nvPr/>
          </p:nvSpPr>
          <p:spPr bwMode="auto">
            <a:xfrm flipH="1">
              <a:off x="62" y="409"/>
              <a:ext cx="48" cy="0"/>
            </a:xfrm>
            <a:prstGeom prst="line">
              <a:avLst/>
            </a:prstGeom>
            <a:noFill/>
            <a:ln w="12700">
              <a:solidFill>
                <a:srgbClr val="000000"/>
              </a:solidFill>
              <a:round/>
              <a:headEnd type="none" w="sm" len="sm"/>
              <a:tailEnd type="none" w="sm" len="sm"/>
            </a:ln>
            <a:effectLst/>
          </p:spPr>
          <p:txBody>
            <a:bodyPr/>
            <a:lstStyle/>
            <a:p>
              <a:pPr>
                <a:defRPr/>
              </a:pPr>
              <a:endParaRPr lang="en-US"/>
            </a:p>
          </p:txBody>
        </p:sp>
        <p:sp>
          <p:nvSpPr>
            <p:cNvPr id="1091" name="Line 67"/>
            <p:cNvSpPr>
              <a:spLocks noChangeShapeType="1"/>
            </p:cNvSpPr>
            <p:nvPr/>
          </p:nvSpPr>
          <p:spPr bwMode="auto">
            <a:xfrm flipH="1">
              <a:off x="0" y="409"/>
              <a:ext cx="42" cy="0"/>
            </a:xfrm>
            <a:prstGeom prst="line">
              <a:avLst/>
            </a:prstGeom>
            <a:noFill/>
            <a:ln w="12700">
              <a:solidFill>
                <a:srgbClr val="000000"/>
              </a:solidFill>
              <a:round/>
              <a:headEnd type="none" w="sm" len="sm"/>
              <a:tailEnd type="none" w="sm" len="sm"/>
            </a:ln>
            <a:effectLst/>
          </p:spPr>
          <p:txBody>
            <a:bodyPr/>
            <a:lstStyle/>
            <a:p>
              <a:pPr>
                <a:defRPr/>
              </a:pPr>
              <a:endParaRPr lang="en-US"/>
            </a:p>
          </p:txBody>
        </p:sp>
        <p:sp>
          <p:nvSpPr>
            <p:cNvPr id="1092" name="Line 68"/>
            <p:cNvSpPr>
              <a:spLocks noChangeShapeType="1"/>
            </p:cNvSpPr>
            <p:nvPr/>
          </p:nvSpPr>
          <p:spPr bwMode="auto">
            <a:xfrm flipH="1">
              <a:off x="62" y="396"/>
              <a:ext cx="34" cy="0"/>
            </a:xfrm>
            <a:prstGeom prst="line">
              <a:avLst/>
            </a:prstGeom>
            <a:noFill/>
            <a:ln w="12700">
              <a:solidFill>
                <a:srgbClr val="000000"/>
              </a:solidFill>
              <a:round/>
              <a:headEnd type="none" w="sm" len="sm"/>
              <a:tailEnd type="none" w="sm" len="sm"/>
            </a:ln>
            <a:effectLst/>
          </p:spPr>
          <p:txBody>
            <a:bodyPr/>
            <a:lstStyle/>
            <a:p>
              <a:pPr>
                <a:defRPr/>
              </a:pPr>
              <a:endParaRPr lang="en-US"/>
            </a:p>
          </p:txBody>
        </p:sp>
        <p:sp>
          <p:nvSpPr>
            <p:cNvPr id="1093" name="Line 69"/>
            <p:cNvSpPr>
              <a:spLocks noChangeShapeType="1"/>
            </p:cNvSpPr>
            <p:nvPr/>
          </p:nvSpPr>
          <p:spPr bwMode="auto">
            <a:xfrm flipH="1">
              <a:off x="16" y="396"/>
              <a:ext cx="26" cy="0"/>
            </a:xfrm>
            <a:prstGeom prst="line">
              <a:avLst/>
            </a:prstGeom>
            <a:noFill/>
            <a:ln w="12700">
              <a:solidFill>
                <a:srgbClr val="000000"/>
              </a:solidFill>
              <a:round/>
              <a:headEnd type="none" w="sm" len="sm"/>
              <a:tailEnd type="none" w="sm" len="sm"/>
            </a:ln>
            <a:effectLst/>
          </p:spPr>
          <p:txBody>
            <a:bodyPr/>
            <a:lstStyle/>
            <a:p>
              <a:pPr>
                <a:defRPr/>
              </a:pPr>
              <a:endParaRPr lang="en-US"/>
            </a:p>
          </p:txBody>
        </p:sp>
      </p:grpSp>
      <p:pic>
        <p:nvPicPr>
          <p:cNvPr id="1047" name="Picture 71" descr="IhslogoBlue"/>
          <p:cNvPicPr>
            <a:picLocks noChangeAspect="1" noChangeArrowheads="1"/>
          </p:cNvPicPr>
          <p:nvPr userDrawn="1"/>
        </p:nvPicPr>
        <p:blipFill>
          <a:blip r:embed="rId14" cstate="print"/>
          <a:srcRect/>
          <a:stretch>
            <a:fillRect/>
          </a:stretch>
        </p:blipFill>
        <p:spPr bwMode="auto">
          <a:xfrm>
            <a:off x="3487738" y="6415088"/>
            <a:ext cx="307975" cy="300037"/>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hf hdr="0" dt="0"/>
  <p:txStyles>
    <p:titleStyle>
      <a:lvl1pPr algn="ctr" rtl="0" eaLnBrk="0" fontAlgn="base" hangingPunct="0">
        <a:spcBef>
          <a:spcPct val="0"/>
        </a:spcBef>
        <a:spcAft>
          <a:spcPct val="0"/>
        </a:spcAft>
        <a:defRPr sz="3200">
          <a:solidFill>
            <a:schemeClr val="bg2"/>
          </a:solidFill>
          <a:latin typeface="+mj-lt"/>
          <a:ea typeface="+mj-ea"/>
          <a:cs typeface="+mj-cs"/>
        </a:defRPr>
      </a:lvl1pPr>
      <a:lvl2pPr algn="ctr" rtl="0" eaLnBrk="0" fontAlgn="base" hangingPunct="0">
        <a:spcBef>
          <a:spcPct val="0"/>
        </a:spcBef>
        <a:spcAft>
          <a:spcPct val="0"/>
        </a:spcAft>
        <a:defRPr sz="3200">
          <a:solidFill>
            <a:schemeClr val="bg2"/>
          </a:solidFill>
          <a:latin typeface="Arial Black" pitchFamily="34" charset="0"/>
        </a:defRPr>
      </a:lvl2pPr>
      <a:lvl3pPr algn="ctr" rtl="0" eaLnBrk="0" fontAlgn="base" hangingPunct="0">
        <a:spcBef>
          <a:spcPct val="0"/>
        </a:spcBef>
        <a:spcAft>
          <a:spcPct val="0"/>
        </a:spcAft>
        <a:defRPr sz="3200">
          <a:solidFill>
            <a:schemeClr val="bg2"/>
          </a:solidFill>
          <a:latin typeface="Arial Black" pitchFamily="34" charset="0"/>
        </a:defRPr>
      </a:lvl3pPr>
      <a:lvl4pPr algn="ctr" rtl="0" eaLnBrk="0" fontAlgn="base" hangingPunct="0">
        <a:spcBef>
          <a:spcPct val="0"/>
        </a:spcBef>
        <a:spcAft>
          <a:spcPct val="0"/>
        </a:spcAft>
        <a:defRPr sz="3200">
          <a:solidFill>
            <a:schemeClr val="bg2"/>
          </a:solidFill>
          <a:latin typeface="Arial Black" pitchFamily="34" charset="0"/>
        </a:defRPr>
      </a:lvl4pPr>
      <a:lvl5pPr algn="ctr" rtl="0" eaLnBrk="0" fontAlgn="base" hangingPunct="0">
        <a:spcBef>
          <a:spcPct val="0"/>
        </a:spcBef>
        <a:spcAft>
          <a:spcPct val="0"/>
        </a:spcAft>
        <a:defRPr sz="3200">
          <a:solidFill>
            <a:schemeClr val="bg2"/>
          </a:solidFill>
          <a:latin typeface="Arial Black" pitchFamily="34" charset="0"/>
        </a:defRPr>
      </a:lvl5pPr>
      <a:lvl6pPr marL="457200" algn="ctr" rtl="0" eaLnBrk="0" fontAlgn="base" hangingPunct="0">
        <a:spcBef>
          <a:spcPct val="0"/>
        </a:spcBef>
        <a:spcAft>
          <a:spcPct val="0"/>
        </a:spcAft>
        <a:defRPr sz="3200">
          <a:solidFill>
            <a:schemeClr val="bg2"/>
          </a:solidFill>
          <a:latin typeface="Arial Black" pitchFamily="34" charset="0"/>
        </a:defRPr>
      </a:lvl6pPr>
      <a:lvl7pPr marL="914400" algn="ctr" rtl="0" eaLnBrk="0" fontAlgn="base" hangingPunct="0">
        <a:spcBef>
          <a:spcPct val="0"/>
        </a:spcBef>
        <a:spcAft>
          <a:spcPct val="0"/>
        </a:spcAft>
        <a:defRPr sz="3200">
          <a:solidFill>
            <a:schemeClr val="bg2"/>
          </a:solidFill>
          <a:latin typeface="Arial Black" pitchFamily="34" charset="0"/>
        </a:defRPr>
      </a:lvl7pPr>
      <a:lvl8pPr marL="1371600" algn="ctr" rtl="0" eaLnBrk="0" fontAlgn="base" hangingPunct="0">
        <a:spcBef>
          <a:spcPct val="0"/>
        </a:spcBef>
        <a:spcAft>
          <a:spcPct val="0"/>
        </a:spcAft>
        <a:defRPr sz="3200">
          <a:solidFill>
            <a:schemeClr val="bg2"/>
          </a:solidFill>
          <a:latin typeface="Arial Black" pitchFamily="34" charset="0"/>
        </a:defRPr>
      </a:lvl8pPr>
      <a:lvl9pPr marL="1828800" algn="ctr" rtl="0" eaLnBrk="0" fontAlgn="base" hangingPunct="0">
        <a:spcBef>
          <a:spcPct val="0"/>
        </a:spcBef>
        <a:spcAft>
          <a:spcPct val="0"/>
        </a:spcAft>
        <a:defRPr sz="3200">
          <a:solidFill>
            <a:schemeClr val="bg2"/>
          </a:solidFill>
          <a:latin typeface="Arial Black" pitchFamily="34" charset="0"/>
        </a:defRPr>
      </a:lvl9pPr>
    </p:titleStyle>
    <p:bodyStyle>
      <a:lvl1pPr marL="342900" indent="-342900" algn="l" rtl="0" eaLnBrk="0" fontAlgn="base" hangingPunct="0">
        <a:lnSpc>
          <a:spcPct val="85000"/>
        </a:lnSpc>
        <a:spcBef>
          <a:spcPct val="50000"/>
        </a:spcBef>
        <a:spcAft>
          <a:spcPct val="0"/>
        </a:spcAft>
        <a:buClr>
          <a:srgbClr val="00AE00"/>
        </a:buClr>
        <a:buSzPct val="130000"/>
        <a:buFont typeface="Wingdings" pitchFamily="2" charset="2"/>
        <a:buBlip>
          <a:blip r:embed="rId15"/>
        </a:buBlip>
        <a:defRPr sz="2400">
          <a:solidFill>
            <a:schemeClr val="bg2"/>
          </a:solidFill>
          <a:latin typeface="+mn-lt"/>
          <a:ea typeface="+mn-ea"/>
          <a:cs typeface="+mn-cs"/>
        </a:defRPr>
      </a:lvl1pPr>
      <a:lvl2pPr marL="742950" indent="-285750" algn="l" rtl="0" eaLnBrk="0" fontAlgn="base" hangingPunct="0">
        <a:lnSpc>
          <a:spcPct val="85000"/>
        </a:lnSpc>
        <a:spcBef>
          <a:spcPct val="50000"/>
        </a:spcBef>
        <a:spcAft>
          <a:spcPct val="0"/>
        </a:spcAft>
        <a:buClr>
          <a:schemeClr val="accent1"/>
        </a:buClr>
        <a:buSzPct val="130000"/>
        <a:buFont typeface="Wingdings" pitchFamily="2" charset="2"/>
        <a:buBlip>
          <a:blip r:embed="rId15"/>
        </a:buBlip>
        <a:defRPr>
          <a:solidFill>
            <a:schemeClr val="bg2"/>
          </a:solidFill>
          <a:latin typeface="+mn-lt"/>
        </a:defRPr>
      </a:lvl2pPr>
      <a:lvl3pPr marL="1143000" indent="-228600" algn="l" rtl="0" eaLnBrk="0" fontAlgn="base" hangingPunct="0">
        <a:lnSpc>
          <a:spcPct val="85000"/>
        </a:lnSpc>
        <a:spcBef>
          <a:spcPct val="50000"/>
        </a:spcBef>
        <a:spcAft>
          <a:spcPct val="0"/>
        </a:spcAft>
        <a:buClr>
          <a:schemeClr val="accent1"/>
        </a:buClr>
        <a:buSzPct val="130000"/>
        <a:buFont typeface="Wingdings" pitchFamily="2" charset="2"/>
        <a:buBlip>
          <a:blip r:embed="rId15"/>
        </a:buBlip>
        <a:defRPr>
          <a:solidFill>
            <a:schemeClr val="bg2"/>
          </a:solidFill>
          <a:latin typeface="+mn-lt"/>
        </a:defRPr>
      </a:lvl3pPr>
      <a:lvl4pPr marL="1600200" indent="-230188" algn="l" rtl="0" eaLnBrk="0" fontAlgn="base" hangingPunct="0">
        <a:lnSpc>
          <a:spcPct val="85000"/>
        </a:lnSpc>
        <a:spcBef>
          <a:spcPct val="50000"/>
        </a:spcBef>
        <a:spcAft>
          <a:spcPct val="0"/>
        </a:spcAft>
        <a:buClr>
          <a:schemeClr val="accent1"/>
        </a:buClr>
        <a:buSzPct val="130000"/>
        <a:buFont typeface="Wingdings" pitchFamily="2" charset="2"/>
        <a:buBlip>
          <a:blip r:embed="rId15"/>
        </a:buBlip>
        <a:defRPr sz="1600">
          <a:solidFill>
            <a:schemeClr val="bg2"/>
          </a:solidFill>
          <a:latin typeface="+mn-lt"/>
        </a:defRPr>
      </a:lvl4pPr>
      <a:lvl5pPr marL="2055813" indent="-230188" algn="l" rtl="0" eaLnBrk="0" fontAlgn="base" hangingPunct="0">
        <a:lnSpc>
          <a:spcPct val="85000"/>
        </a:lnSpc>
        <a:spcBef>
          <a:spcPct val="50000"/>
        </a:spcBef>
        <a:spcAft>
          <a:spcPct val="0"/>
        </a:spcAft>
        <a:buClr>
          <a:schemeClr val="accent1"/>
        </a:buClr>
        <a:buSzPct val="130000"/>
        <a:buFont typeface="Wingdings" pitchFamily="2" charset="2"/>
        <a:buBlip>
          <a:blip r:embed="rId15"/>
        </a:buBlip>
        <a:defRPr sz="1600">
          <a:solidFill>
            <a:schemeClr val="bg2"/>
          </a:solidFill>
          <a:latin typeface="+mn-lt"/>
        </a:defRPr>
      </a:lvl5pPr>
      <a:lvl6pPr marL="2513013" indent="-230188" algn="l" rtl="0" eaLnBrk="0" fontAlgn="base" hangingPunct="0">
        <a:lnSpc>
          <a:spcPct val="85000"/>
        </a:lnSpc>
        <a:spcBef>
          <a:spcPct val="50000"/>
        </a:spcBef>
        <a:spcAft>
          <a:spcPct val="0"/>
        </a:spcAft>
        <a:buClr>
          <a:schemeClr val="accent1"/>
        </a:buClr>
        <a:buSzPct val="130000"/>
        <a:buFont typeface="Wingdings" pitchFamily="2" charset="2"/>
        <a:buBlip>
          <a:blip r:embed="rId15"/>
        </a:buBlip>
        <a:defRPr sz="1600">
          <a:solidFill>
            <a:schemeClr val="bg2"/>
          </a:solidFill>
          <a:latin typeface="+mn-lt"/>
        </a:defRPr>
      </a:lvl6pPr>
      <a:lvl7pPr marL="2970213" indent="-230188" algn="l" rtl="0" eaLnBrk="0" fontAlgn="base" hangingPunct="0">
        <a:lnSpc>
          <a:spcPct val="85000"/>
        </a:lnSpc>
        <a:spcBef>
          <a:spcPct val="50000"/>
        </a:spcBef>
        <a:spcAft>
          <a:spcPct val="0"/>
        </a:spcAft>
        <a:buClr>
          <a:schemeClr val="accent1"/>
        </a:buClr>
        <a:buSzPct val="130000"/>
        <a:buFont typeface="Wingdings" pitchFamily="2" charset="2"/>
        <a:buBlip>
          <a:blip r:embed="rId15"/>
        </a:buBlip>
        <a:defRPr sz="1600">
          <a:solidFill>
            <a:schemeClr val="bg2"/>
          </a:solidFill>
          <a:latin typeface="+mn-lt"/>
        </a:defRPr>
      </a:lvl7pPr>
      <a:lvl8pPr marL="3427413" indent="-230188" algn="l" rtl="0" eaLnBrk="0" fontAlgn="base" hangingPunct="0">
        <a:lnSpc>
          <a:spcPct val="85000"/>
        </a:lnSpc>
        <a:spcBef>
          <a:spcPct val="50000"/>
        </a:spcBef>
        <a:spcAft>
          <a:spcPct val="0"/>
        </a:spcAft>
        <a:buClr>
          <a:schemeClr val="accent1"/>
        </a:buClr>
        <a:buSzPct val="130000"/>
        <a:buFont typeface="Wingdings" pitchFamily="2" charset="2"/>
        <a:buBlip>
          <a:blip r:embed="rId15"/>
        </a:buBlip>
        <a:defRPr sz="1600">
          <a:solidFill>
            <a:schemeClr val="bg2"/>
          </a:solidFill>
          <a:latin typeface="+mn-lt"/>
        </a:defRPr>
      </a:lvl8pPr>
      <a:lvl9pPr marL="3884613" indent="-230188" algn="l" rtl="0" eaLnBrk="0" fontAlgn="base" hangingPunct="0">
        <a:lnSpc>
          <a:spcPct val="85000"/>
        </a:lnSpc>
        <a:spcBef>
          <a:spcPct val="50000"/>
        </a:spcBef>
        <a:spcAft>
          <a:spcPct val="0"/>
        </a:spcAft>
        <a:buClr>
          <a:schemeClr val="accent1"/>
        </a:buClr>
        <a:buSzPct val="130000"/>
        <a:buFont typeface="Wingdings" pitchFamily="2" charset="2"/>
        <a:buBlip>
          <a:blip r:embed="rId15"/>
        </a:buBlip>
        <a:defRPr sz="16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p:cNvSpPr>
            <a:spLocks noGrp="1"/>
          </p:cNvSpPr>
          <p:nvPr>
            <p:ph type="sldNum" sz="quarter" idx="11"/>
          </p:nvPr>
        </p:nvSpPr>
        <p:spPr>
          <a:noFill/>
        </p:spPr>
        <p:txBody>
          <a:bodyPr/>
          <a:lstStyle/>
          <a:p>
            <a:fld id="{BFB83DE7-DE96-400A-AA31-EB555312C044}" type="slidenum">
              <a:rPr lang="en-US" smtClean="0"/>
              <a:pPr/>
              <a:t>1</a:t>
            </a:fld>
            <a:endParaRPr lang="en-US" smtClean="0"/>
          </a:p>
        </p:txBody>
      </p:sp>
      <p:sp>
        <p:nvSpPr>
          <p:cNvPr id="5" name="Footer Placeholder 5"/>
          <p:cNvSpPr>
            <a:spLocks noGrp="1"/>
          </p:cNvSpPr>
          <p:nvPr>
            <p:ph type="ftr" sz="quarter" idx="12"/>
          </p:nvPr>
        </p:nvSpPr>
        <p:spPr/>
        <p:txBody>
          <a:bodyPr/>
          <a:lstStyle/>
          <a:p>
            <a:pPr>
              <a:defRPr/>
            </a:pPr>
            <a:r>
              <a:rPr lang="en-US"/>
              <a:t>Indian Health Service</a:t>
            </a:r>
            <a:endParaRPr lang="en-US">
              <a:solidFill>
                <a:schemeClr val="tx1"/>
              </a:solidFill>
              <a:effectLst>
                <a:outerShdw blurRad="38100" dist="38100" dir="2700000" algn="tl">
                  <a:srgbClr val="C0C0C0"/>
                </a:outerShdw>
              </a:effectLst>
            </a:endParaRPr>
          </a:p>
        </p:txBody>
      </p:sp>
      <p:sp>
        <p:nvSpPr>
          <p:cNvPr id="13316" name="Rectangle 2"/>
          <p:cNvSpPr>
            <a:spLocks noGrp="1" noChangeArrowheads="1"/>
          </p:cNvSpPr>
          <p:nvPr>
            <p:ph type="ctrTitle"/>
          </p:nvPr>
        </p:nvSpPr>
        <p:spPr>
          <a:xfrm>
            <a:off x="622300" y="2576513"/>
            <a:ext cx="7772400" cy="1470025"/>
          </a:xfrm>
        </p:spPr>
        <p:txBody>
          <a:bodyPr/>
          <a:lstStyle/>
          <a:p>
            <a:pPr>
              <a:tabLst>
                <a:tab pos="2860675" algn="l"/>
              </a:tabLst>
            </a:pPr>
            <a:r>
              <a:rPr lang="en-US" sz="2800" dirty="0" smtClean="0"/>
              <a:t>INDIAN HEALTH SERVICE</a:t>
            </a:r>
            <a:br>
              <a:rPr lang="en-US" sz="2800" dirty="0" smtClean="0"/>
            </a:br>
            <a:r>
              <a:rPr lang="en-US" sz="2800" dirty="0" smtClean="0"/>
              <a:t/>
            </a:r>
            <a:br>
              <a:rPr lang="en-US" sz="2800" dirty="0" smtClean="0"/>
            </a:br>
            <a:r>
              <a:rPr lang="en-US" sz="2800" dirty="0" smtClean="0"/>
              <a:t>BUDGET WEBINAR</a:t>
            </a:r>
            <a:br>
              <a:rPr lang="en-US" sz="2800" dirty="0" smtClean="0"/>
            </a:br>
            <a:r>
              <a:rPr lang="en-US" sz="2400" dirty="0" smtClean="0"/>
              <a:t>FY 2012 PRESIDENT'S BUDGET REQUEST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500" dirty="0">
                <a:latin typeface="Arial Black" pitchFamily="34" charset="0"/>
              </a:rPr>
              <a:t>FY 2012 President’s Budget Request</a:t>
            </a:r>
            <a:br>
              <a:rPr lang="en-US" sz="2500" dirty="0">
                <a:latin typeface="Arial Black" pitchFamily="34" charset="0"/>
              </a:rPr>
            </a:br>
            <a:r>
              <a:rPr lang="en-US" sz="2500" dirty="0">
                <a:latin typeface="Arial Black" pitchFamily="34" charset="0"/>
              </a:rPr>
              <a:t>Discretionary Budget </a:t>
            </a:r>
            <a:r>
              <a:rPr lang="en-US" sz="2500" dirty="0" smtClean="0">
                <a:latin typeface="Arial Black" pitchFamily="34" charset="0"/>
              </a:rPr>
              <a:t>Authority</a:t>
            </a:r>
            <a:endParaRPr lang="en-US" sz="2500" dirty="0"/>
          </a:p>
        </p:txBody>
      </p:sp>
      <p:sp>
        <p:nvSpPr>
          <p:cNvPr id="14340" name="Rectangle 2"/>
          <p:cNvSpPr>
            <a:spLocks noGrp="1" noChangeArrowheads="1"/>
          </p:cNvSpPr>
          <p:nvPr>
            <p:ph idx="1"/>
          </p:nvPr>
        </p:nvSpPr>
        <p:spPr>
          <a:xfrm>
            <a:off x="933450" y="1799303"/>
            <a:ext cx="7389813" cy="4380271"/>
          </a:xfrm>
        </p:spPr>
        <p:txBody>
          <a:bodyPr/>
          <a:lstStyle/>
          <a:p>
            <a:pPr algn="ctr">
              <a:lnSpc>
                <a:spcPct val="50000"/>
              </a:lnSpc>
              <a:spcAft>
                <a:spcPct val="20000"/>
              </a:spcAft>
              <a:buFont typeface="Wingdings" pitchFamily="2" charset="2"/>
              <a:buNone/>
            </a:pPr>
            <a:r>
              <a:rPr lang="en-US" sz="3000" b="1" dirty="0" smtClean="0">
                <a:latin typeface="Arial" charset="0"/>
              </a:rPr>
              <a:t>FY </a:t>
            </a:r>
            <a:r>
              <a:rPr lang="en-US" sz="3000" b="1" dirty="0" smtClean="0">
                <a:latin typeface="Arial" charset="0"/>
              </a:rPr>
              <a:t>2010 Enacted</a:t>
            </a:r>
          </a:p>
          <a:p>
            <a:pPr algn="ctr">
              <a:lnSpc>
                <a:spcPct val="80000"/>
              </a:lnSpc>
              <a:buFont typeface="Wingdings" pitchFamily="2" charset="2"/>
              <a:buNone/>
            </a:pPr>
            <a:r>
              <a:rPr lang="en-US" sz="3000" b="1" dirty="0" smtClean="0">
                <a:solidFill>
                  <a:srgbClr val="CC9900"/>
                </a:solidFill>
                <a:latin typeface="Arial" charset="0"/>
              </a:rPr>
              <a:t>$</a:t>
            </a:r>
            <a:r>
              <a:rPr lang="en-US" sz="3000" b="1" dirty="0" smtClean="0">
                <a:solidFill>
                  <a:srgbClr val="CC9900"/>
                </a:solidFill>
                <a:latin typeface="Arial" charset="0"/>
              </a:rPr>
              <a:t>4,052,375,000</a:t>
            </a:r>
          </a:p>
          <a:p>
            <a:pPr algn="ctr">
              <a:lnSpc>
                <a:spcPct val="80000"/>
              </a:lnSpc>
              <a:buFont typeface="Wingdings" pitchFamily="2" charset="2"/>
              <a:buNone/>
            </a:pPr>
            <a:endParaRPr lang="en-US" sz="3000" b="1" dirty="0" smtClean="0">
              <a:solidFill>
                <a:srgbClr val="CC9900"/>
              </a:solidFill>
              <a:latin typeface="Arial" charset="0"/>
            </a:endParaRPr>
          </a:p>
          <a:p>
            <a:pPr algn="ctr">
              <a:lnSpc>
                <a:spcPct val="80000"/>
              </a:lnSpc>
              <a:buFont typeface="Wingdings" pitchFamily="2" charset="2"/>
              <a:buNone/>
            </a:pPr>
            <a:r>
              <a:rPr lang="en-US" sz="3000" b="1" dirty="0" smtClean="0">
                <a:latin typeface="Arial" charset="0"/>
              </a:rPr>
              <a:t>FY 2012 Request</a:t>
            </a:r>
          </a:p>
          <a:p>
            <a:pPr algn="ctr">
              <a:lnSpc>
                <a:spcPct val="80000"/>
              </a:lnSpc>
              <a:buFont typeface="Wingdings" pitchFamily="2" charset="2"/>
              <a:buNone/>
            </a:pPr>
            <a:r>
              <a:rPr lang="en-US" sz="3000" b="1" dirty="0" smtClean="0">
                <a:solidFill>
                  <a:srgbClr val="CC9900"/>
                </a:solidFill>
                <a:latin typeface="Arial" charset="0"/>
              </a:rPr>
              <a:t>$4,623,808,000</a:t>
            </a:r>
          </a:p>
          <a:p>
            <a:pPr algn="ctr">
              <a:lnSpc>
                <a:spcPct val="50000"/>
              </a:lnSpc>
              <a:buFont typeface="Wingdings" pitchFamily="2" charset="2"/>
              <a:buNone/>
            </a:pPr>
            <a:endParaRPr lang="en-US" sz="3000" b="1" dirty="0" smtClean="0">
              <a:latin typeface="Arial" charset="0"/>
            </a:endParaRPr>
          </a:p>
          <a:p>
            <a:pPr algn="ctr">
              <a:lnSpc>
                <a:spcPct val="50000"/>
              </a:lnSpc>
              <a:buFont typeface="Wingdings" pitchFamily="2" charset="2"/>
              <a:buNone/>
            </a:pPr>
            <a:r>
              <a:rPr lang="en-US" sz="3000" b="1" dirty="0" smtClean="0">
                <a:latin typeface="Arial" charset="0"/>
              </a:rPr>
              <a:t>Difference</a:t>
            </a:r>
          </a:p>
          <a:p>
            <a:pPr algn="ctr">
              <a:lnSpc>
                <a:spcPct val="50000"/>
              </a:lnSpc>
              <a:buFont typeface="Wingdings" pitchFamily="2" charset="2"/>
              <a:buNone/>
            </a:pPr>
            <a:r>
              <a:rPr lang="en-US" sz="3000" b="1" dirty="0" smtClean="0">
                <a:solidFill>
                  <a:srgbClr val="CC9900"/>
                </a:solidFill>
                <a:latin typeface="Arial" charset="0"/>
              </a:rPr>
              <a:t>+$571,433,000 (+14</a:t>
            </a:r>
            <a:r>
              <a:rPr lang="en-US" sz="3000" b="1" dirty="0" smtClean="0">
                <a:solidFill>
                  <a:srgbClr val="CC9900"/>
                </a:solidFill>
                <a:latin typeface="Arial" charset="0"/>
              </a:rPr>
              <a:t>%)</a:t>
            </a:r>
            <a:endParaRPr lang="en-US" sz="3200" b="1" dirty="0" smtClean="0">
              <a:latin typeface="Arial" charset="0"/>
            </a:endParaRPr>
          </a:p>
        </p:txBody>
      </p:sp>
      <p:sp>
        <p:nvSpPr>
          <p:cNvPr id="14338" name="Slide Number Placeholder 4"/>
          <p:cNvSpPr>
            <a:spLocks noGrp="1"/>
          </p:cNvSpPr>
          <p:nvPr>
            <p:ph type="sldNum" sz="quarter" idx="11"/>
          </p:nvPr>
        </p:nvSpPr>
        <p:spPr>
          <a:noFill/>
        </p:spPr>
        <p:txBody>
          <a:bodyPr/>
          <a:lstStyle/>
          <a:p>
            <a:fld id="{33453386-B5C1-4F9E-8067-C3F98D174892}" type="slidenum">
              <a:rPr lang="en-US" smtClean="0"/>
              <a:pPr/>
              <a:t>2</a:t>
            </a:fld>
            <a:endParaRPr lang="en-US" smtClean="0"/>
          </a:p>
        </p:txBody>
      </p:sp>
      <p:sp>
        <p:nvSpPr>
          <p:cNvPr id="7" name="Footer Placeholder 5"/>
          <p:cNvSpPr>
            <a:spLocks noGrp="1"/>
          </p:cNvSpPr>
          <p:nvPr>
            <p:ph type="ftr" sz="quarter" idx="12"/>
          </p:nvPr>
        </p:nvSpPr>
        <p:spPr/>
        <p:txBody>
          <a:bodyPr/>
          <a:lstStyle/>
          <a:p>
            <a:pPr>
              <a:defRPr/>
            </a:pPr>
            <a:r>
              <a:rPr lang="en-US"/>
              <a:t>Indian Health Service</a:t>
            </a:r>
            <a:endParaRPr lang="en-US">
              <a:solidFill>
                <a:schemeClr val="tx1"/>
              </a:solidFill>
              <a:effectLst>
                <a:outerShdw blurRad="38100" dist="38100" dir="2700000" algn="tl">
                  <a:srgbClr val="C0C0C0"/>
                </a:outerShdw>
              </a:effectLst>
            </a:endParaRPr>
          </a:p>
        </p:txBody>
      </p:sp>
      <p:sp>
        <p:nvSpPr>
          <p:cNvPr id="793603" name="Text Box 3"/>
          <p:cNvSpPr txBox="1">
            <a:spLocks noChangeArrowheads="1"/>
          </p:cNvSpPr>
          <p:nvPr/>
        </p:nvSpPr>
        <p:spPr bwMode="auto">
          <a:xfrm>
            <a:off x="1714500" y="266700"/>
            <a:ext cx="5734050" cy="214313"/>
          </a:xfrm>
          <a:prstGeom prst="rect">
            <a:avLst/>
          </a:prstGeom>
          <a:noFill/>
          <a:ln w="12700">
            <a:noFill/>
            <a:miter lim="800000"/>
            <a:headEnd type="none" w="sm" len="sm"/>
            <a:tailEnd type="none" w="sm" len="sm"/>
          </a:ln>
          <a:effectLst/>
        </p:spPr>
        <p:txBody>
          <a:bodyPr>
            <a:spAutoFit/>
          </a:bodyPr>
          <a:lstStyle/>
          <a:p>
            <a:pPr>
              <a:spcBef>
                <a:spcPct val="50000"/>
              </a:spcBef>
              <a:defRPr/>
            </a:pPr>
            <a:endParaRPr lang="en-US">
              <a:effectLst>
                <a:outerShdw blurRad="38100" dist="38100" dir="2700000" algn="tl">
                  <a:srgbClr val="C0C0C0"/>
                </a:outerShdw>
              </a:effectLst>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1"/>
          </p:nvPr>
        </p:nvSpPr>
        <p:spPr>
          <a:noFill/>
        </p:spPr>
        <p:txBody>
          <a:bodyPr/>
          <a:lstStyle/>
          <a:p>
            <a:fld id="{894B2D14-8CC5-486F-A4ED-001B651477D9}" type="slidenum">
              <a:rPr lang="en-US" smtClean="0"/>
              <a:pPr/>
              <a:t>3</a:t>
            </a:fld>
            <a:endParaRPr lang="en-US" smtClean="0"/>
          </a:p>
        </p:txBody>
      </p:sp>
      <p:sp>
        <p:nvSpPr>
          <p:cNvPr id="6" name="Footer Placeholder 5"/>
          <p:cNvSpPr>
            <a:spLocks noGrp="1"/>
          </p:cNvSpPr>
          <p:nvPr>
            <p:ph type="ftr" sz="quarter" idx="12"/>
          </p:nvPr>
        </p:nvSpPr>
        <p:spPr/>
        <p:txBody>
          <a:bodyPr/>
          <a:lstStyle/>
          <a:p>
            <a:pPr>
              <a:defRPr/>
            </a:pPr>
            <a:r>
              <a:rPr lang="en-US"/>
              <a:t>Indian Health Service</a:t>
            </a:r>
            <a:endParaRPr lang="en-US">
              <a:solidFill>
                <a:schemeClr val="tx1"/>
              </a:solidFill>
              <a:effectLst>
                <a:outerShdw blurRad="38100" dist="38100" dir="2700000" algn="tl">
                  <a:srgbClr val="C0C0C0"/>
                </a:outerShdw>
              </a:effectLst>
            </a:endParaRPr>
          </a:p>
        </p:txBody>
      </p:sp>
      <p:sp>
        <p:nvSpPr>
          <p:cNvPr id="16388" name="Rectangle 2"/>
          <p:cNvSpPr>
            <a:spLocks noGrp="1" noChangeArrowheads="1"/>
          </p:cNvSpPr>
          <p:nvPr>
            <p:ph type="title"/>
          </p:nvPr>
        </p:nvSpPr>
        <p:spPr>
          <a:xfrm>
            <a:off x="958850" y="295275"/>
            <a:ext cx="7323138" cy="935038"/>
          </a:xfrm>
        </p:spPr>
        <p:txBody>
          <a:bodyPr/>
          <a:lstStyle/>
          <a:p>
            <a:r>
              <a:rPr lang="en-US" sz="3400" dirty="0" smtClean="0"/>
              <a:t>Summary of Changes </a:t>
            </a:r>
          </a:p>
        </p:txBody>
      </p:sp>
      <p:sp>
        <p:nvSpPr>
          <p:cNvPr id="16389" name="Rectangle 3"/>
          <p:cNvSpPr>
            <a:spLocks noGrp="1" noChangeArrowheads="1"/>
          </p:cNvSpPr>
          <p:nvPr>
            <p:ph type="body" idx="1"/>
          </p:nvPr>
        </p:nvSpPr>
        <p:spPr>
          <a:xfrm>
            <a:off x="485775" y="1789113"/>
            <a:ext cx="8134350" cy="4081462"/>
          </a:xfrm>
        </p:spPr>
        <p:txBody>
          <a:bodyPr/>
          <a:lstStyle/>
          <a:p>
            <a:pPr>
              <a:buFont typeface="Wingdings" pitchFamily="2" charset="2"/>
              <a:buNone/>
              <a:tabLst>
                <a:tab pos="7485063" algn="r"/>
              </a:tabLst>
            </a:pPr>
            <a:r>
              <a:rPr lang="en-US" u="sng" dirty="0" smtClean="0"/>
              <a:t>Current Services:	+$327.493 M</a:t>
            </a:r>
          </a:p>
          <a:p>
            <a:pPr>
              <a:tabLst>
                <a:tab pos="7485063" algn="r"/>
              </a:tabLst>
            </a:pPr>
            <a:r>
              <a:rPr lang="en-US" dirty="0" smtClean="0">
                <a:solidFill>
                  <a:srgbClr val="CC9900"/>
                </a:solidFill>
              </a:rPr>
              <a:t>Commissioned Officer</a:t>
            </a:r>
          </a:p>
          <a:p>
            <a:pPr>
              <a:lnSpc>
                <a:spcPct val="55000"/>
              </a:lnSpc>
              <a:buFont typeface="Wingdings" pitchFamily="2" charset="2"/>
              <a:buNone/>
              <a:tabLst>
                <a:tab pos="7485063" algn="r"/>
              </a:tabLst>
            </a:pPr>
            <a:r>
              <a:rPr lang="en-US" dirty="0" smtClean="0">
                <a:solidFill>
                  <a:srgbClr val="CC9900"/>
                </a:solidFill>
              </a:rPr>
              <a:t>    Pay Costs</a:t>
            </a:r>
            <a:r>
              <a:rPr lang="en-US" i="1" dirty="0" smtClean="0">
                <a:solidFill>
                  <a:srgbClr val="CC9900"/>
                </a:solidFill>
              </a:rPr>
              <a:t>	+$4.102 M</a:t>
            </a:r>
          </a:p>
          <a:p>
            <a:pPr>
              <a:lnSpc>
                <a:spcPct val="60000"/>
              </a:lnSpc>
              <a:buFont typeface="Wingdings" pitchFamily="2" charset="2"/>
              <a:buNone/>
              <a:tabLst>
                <a:tab pos="7485063" algn="r"/>
              </a:tabLst>
            </a:pPr>
            <a:endParaRPr lang="en-US" i="1" dirty="0" smtClean="0">
              <a:solidFill>
                <a:srgbClr val="CC9900"/>
              </a:solidFill>
            </a:endParaRPr>
          </a:p>
          <a:p>
            <a:pPr>
              <a:lnSpc>
                <a:spcPct val="55000"/>
              </a:lnSpc>
              <a:tabLst>
                <a:tab pos="7485063" algn="r"/>
              </a:tabLst>
            </a:pPr>
            <a:r>
              <a:rPr lang="en-US" dirty="0" smtClean="0">
                <a:solidFill>
                  <a:srgbClr val="CC9900"/>
                </a:solidFill>
              </a:rPr>
              <a:t>Inflation</a:t>
            </a:r>
            <a:r>
              <a:rPr lang="en-US" i="1" dirty="0" smtClean="0">
                <a:solidFill>
                  <a:srgbClr val="CC9900"/>
                </a:solidFill>
              </a:rPr>
              <a:t>	            +$155.308 M</a:t>
            </a:r>
          </a:p>
          <a:p>
            <a:pPr>
              <a:lnSpc>
                <a:spcPct val="55000"/>
              </a:lnSpc>
              <a:buFont typeface="Wingdings" pitchFamily="2" charset="2"/>
              <a:buNone/>
              <a:tabLst>
                <a:tab pos="7485063" algn="r"/>
              </a:tabLst>
            </a:pPr>
            <a:r>
              <a:rPr lang="en-US" i="1" dirty="0" smtClean="0">
                <a:solidFill>
                  <a:srgbClr val="CC9900"/>
                </a:solidFill>
              </a:rPr>
              <a:t>      	     </a:t>
            </a:r>
          </a:p>
          <a:p>
            <a:pPr>
              <a:lnSpc>
                <a:spcPct val="55000"/>
              </a:lnSpc>
              <a:tabLst>
                <a:tab pos="7485063" algn="r"/>
              </a:tabLst>
            </a:pPr>
            <a:r>
              <a:rPr lang="en-US" dirty="0" smtClean="0">
                <a:solidFill>
                  <a:srgbClr val="CC9900"/>
                </a:solidFill>
              </a:rPr>
              <a:t>Population Growth</a:t>
            </a:r>
            <a:r>
              <a:rPr lang="en-US" i="1" dirty="0" smtClean="0">
                <a:solidFill>
                  <a:srgbClr val="CC9900"/>
                </a:solidFill>
              </a:rPr>
              <a:t>	 +$96.550 M</a:t>
            </a:r>
          </a:p>
          <a:p>
            <a:pPr>
              <a:lnSpc>
                <a:spcPct val="55000"/>
              </a:lnSpc>
              <a:tabLst>
                <a:tab pos="7485063" algn="r"/>
              </a:tabLst>
            </a:pPr>
            <a:endParaRPr lang="en-US" i="1" dirty="0" smtClean="0">
              <a:solidFill>
                <a:srgbClr val="CC9900"/>
              </a:solidFill>
            </a:endParaRPr>
          </a:p>
          <a:p>
            <a:pPr>
              <a:lnSpc>
                <a:spcPct val="55000"/>
              </a:lnSpc>
              <a:tabLst>
                <a:tab pos="7485063" algn="r"/>
              </a:tabLst>
            </a:pPr>
            <a:r>
              <a:rPr lang="en-US" dirty="0" smtClean="0">
                <a:solidFill>
                  <a:srgbClr val="CC9900"/>
                </a:solidFill>
              </a:rPr>
              <a:t>Staffing and Operating Costs     </a:t>
            </a:r>
          </a:p>
          <a:p>
            <a:pPr>
              <a:lnSpc>
                <a:spcPct val="55000"/>
              </a:lnSpc>
              <a:buFont typeface="Wingdings" pitchFamily="2" charset="2"/>
              <a:buNone/>
              <a:tabLst>
                <a:tab pos="7485063" algn="r"/>
              </a:tabLst>
            </a:pPr>
            <a:r>
              <a:rPr lang="en-US" dirty="0" smtClean="0">
                <a:solidFill>
                  <a:srgbClr val="CC9900"/>
                </a:solidFill>
              </a:rPr>
              <a:t>    for New Facilities</a:t>
            </a:r>
            <a:r>
              <a:rPr lang="en-US" i="1" dirty="0" smtClean="0">
                <a:solidFill>
                  <a:srgbClr val="CC9900"/>
                </a:solidFill>
              </a:rPr>
              <a:t>	+$71.533 </a:t>
            </a:r>
            <a:r>
              <a:rPr lang="en-US" i="1" dirty="0" smtClean="0">
                <a:solidFill>
                  <a:srgbClr val="CC9900"/>
                </a:solidFill>
              </a:rPr>
              <a:t>M</a:t>
            </a:r>
            <a:endParaRPr lang="en-US" i="1" dirty="0" smtClean="0">
              <a:solidFill>
                <a:srgbClr val="CC99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1"/>
          </p:nvPr>
        </p:nvSpPr>
        <p:spPr>
          <a:noFill/>
        </p:spPr>
        <p:txBody>
          <a:bodyPr/>
          <a:lstStyle/>
          <a:p>
            <a:fld id="{6E4AE419-2C94-42E3-B259-27DA49495562}" type="slidenum">
              <a:rPr lang="en-US" smtClean="0"/>
              <a:pPr/>
              <a:t>4</a:t>
            </a:fld>
            <a:endParaRPr lang="en-US" smtClean="0"/>
          </a:p>
        </p:txBody>
      </p:sp>
      <p:sp>
        <p:nvSpPr>
          <p:cNvPr id="7" name="Footer Placeholder 5"/>
          <p:cNvSpPr>
            <a:spLocks noGrp="1"/>
          </p:cNvSpPr>
          <p:nvPr>
            <p:ph type="ftr" sz="quarter" idx="12"/>
          </p:nvPr>
        </p:nvSpPr>
        <p:spPr/>
        <p:txBody>
          <a:bodyPr/>
          <a:lstStyle/>
          <a:p>
            <a:pPr>
              <a:defRPr/>
            </a:pPr>
            <a:r>
              <a:rPr lang="en-US"/>
              <a:t>Indian Health Service</a:t>
            </a:r>
            <a:endParaRPr lang="en-US">
              <a:solidFill>
                <a:schemeClr val="tx1"/>
              </a:solidFill>
              <a:effectLst>
                <a:outerShdw blurRad="38100" dist="38100" dir="2700000" algn="tl">
                  <a:srgbClr val="C0C0C0"/>
                </a:outerShdw>
              </a:effectLst>
            </a:endParaRPr>
          </a:p>
        </p:txBody>
      </p:sp>
      <p:sp>
        <p:nvSpPr>
          <p:cNvPr id="17412" name="Rectangle 2"/>
          <p:cNvSpPr>
            <a:spLocks noGrp="1" noChangeArrowheads="1"/>
          </p:cNvSpPr>
          <p:nvPr>
            <p:ph type="title"/>
          </p:nvPr>
        </p:nvSpPr>
        <p:spPr>
          <a:xfrm>
            <a:off x="1371600" y="495300"/>
            <a:ext cx="6591300" cy="723900"/>
          </a:xfrm>
        </p:spPr>
        <p:txBody>
          <a:bodyPr/>
          <a:lstStyle/>
          <a:p>
            <a:r>
              <a:rPr lang="en-US" dirty="0" smtClean="0"/>
              <a:t>Staffing of New Facilities</a:t>
            </a:r>
          </a:p>
        </p:txBody>
      </p:sp>
      <p:sp>
        <p:nvSpPr>
          <p:cNvPr id="17413" name="Rectangle 3"/>
          <p:cNvSpPr>
            <a:spLocks noGrp="1" noChangeArrowheads="1"/>
          </p:cNvSpPr>
          <p:nvPr>
            <p:ph type="body" idx="1"/>
          </p:nvPr>
        </p:nvSpPr>
        <p:spPr>
          <a:xfrm>
            <a:off x="381000" y="1830388"/>
            <a:ext cx="8048625" cy="4127500"/>
          </a:xfrm>
        </p:spPr>
        <p:txBody>
          <a:bodyPr/>
          <a:lstStyle/>
          <a:p>
            <a:pPr marL="63500" indent="-63500">
              <a:lnSpc>
                <a:spcPct val="75000"/>
              </a:lnSpc>
              <a:buFont typeface="Wingdings" pitchFamily="2" charset="2"/>
              <a:buNone/>
              <a:tabLst>
                <a:tab pos="5995988" algn="r"/>
                <a:tab pos="7720013" algn="r"/>
              </a:tabLst>
            </a:pPr>
            <a:r>
              <a:rPr lang="en-US" sz="2800" b="1" dirty="0" smtClean="0">
                <a:latin typeface="Arial" charset="0"/>
              </a:rPr>
              <a:t>	                                        	</a:t>
            </a:r>
            <a:r>
              <a:rPr lang="en-US" b="1" u="sng" dirty="0" smtClean="0">
                <a:latin typeface="Arial" charset="0"/>
              </a:rPr>
              <a:t>Pos</a:t>
            </a:r>
            <a:r>
              <a:rPr lang="en-US" b="1" dirty="0" smtClean="0">
                <a:latin typeface="Arial" charset="0"/>
              </a:rPr>
              <a:t>	     </a:t>
            </a:r>
            <a:r>
              <a:rPr lang="en-US" b="1" u="sng" dirty="0" smtClean="0">
                <a:latin typeface="Arial" charset="0"/>
              </a:rPr>
              <a:t>Dollars</a:t>
            </a:r>
          </a:p>
          <a:p>
            <a:pPr marL="63500" indent="-63500">
              <a:lnSpc>
                <a:spcPct val="75000"/>
              </a:lnSpc>
              <a:buFont typeface="Wingdings" pitchFamily="2" charset="2"/>
              <a:buNone/>
              <a:tabLst>
                <a:tab pos="5995988" algn="r"/>
                <a:tab pos="7720013" algn="r"/>
              </a:tabLst>
            </a:pPr>
            <a:r>
              <a:rPr lang="en-US" b="1" dirty="0" smtClean="0">
                <a:latin typeface="Arial" charset="0"/>
              </a:rPr>
              <a:t>Chickasaw Nation Med </a:t>
            </a:r>
            <a:r>
              <a:rPr lang="en-US" b="1" dirty="0" err="1" smtClean="0">
                <a:latin typeface="Arial" charset="0"/>
              </a:rPr>
              <a:t>Ctr</a:t>
            </a:r>
            <a:r>
              <a:rPr lang="en-US" b="1" dirty="0" smtClean="0">
                <a:latin typeface="Arial" charset="0"/>
              </a:rPr>
              <a:t>, OK	58	6,532</a:t>
            </a:r>
          </a:p>
          <a:p>
            <a:pPr marL="63500" indent="-63500">
              <a:lnSpc>
                <a:spcPct val="75000"/>
              </a:lnSpc>
              <a:buFont typeface="Wingdings" pitchFamily="2" charset="2"/>
              <a:buNone/>
              <a:tabLst>
                <a:tab pos="5995988" algn="r"/>
                <a:tab pos="7720013" algn="r"/>
              </a:tabLst>
            </a:pPr>
            <a:r>
              <a:rPr lang="en-US" b="1" dirty="0" smtClean="0">
                <a:latin typeface="Arial" charset="0"/>
              </a:rPr>
              <a:t>Lake County </a:t>
            </a:r>
            <a:r>
              <a:rPr lang="en-US" b="1" dirty="0" err="1" smtClean="0">
                <a:latin typeface="Arial" charset="0"/>
              </a:rPr>
              <a:t>Hlth</a:t>
            </a:r>
            <a:r>
              <a:rPr lang="en-US" b="1" dirty="0" smtClean="0">
                <a:latin typeface="Arial" charset="0"/>
              </a:rPr>
              <a:t> </a:t>
            </a:r>
            <a:r>
              <a:rPr lang="en-US" b="1" dirty="0" err="1" smtClean="0">
                <a:latin typeface="Arial" charset="0"/>
              </a:rPr>
              <a:t>Ctr</a:t>
            </a:r>
            <a:r>
              <a:rPr lang="en-US" b="1" dirty="0" smtClean="0">
                <a:latin typeface="Arial" charset="0"/>
              </a:rPr>
              <a:t>, CA	31	3,036</a:t>
            </a:r>
          </a:p>
          <a:p>
            <a:pPr marL="63500" indent="-63500">
              <a:lnSpc>
                <a:spcPct val="75000"/>
              </a:lnSpc>
              <a:buFont typeface="Wingdings" pitchFamily="2" charset="2"/>
              <a:buNone/>
              <a:tabLst>
                <a:tab pos="5995988" algn="r"/>
                <a:tab pos="7720013" algn="r"/>
              </a:tabLst>
            </a:pPr>
            <a:r>
              <a:rPr lang="en-US" b="1" dirty="0" err="1" smtClean="0">
                <a:latin typeface="Arial" charset="0"/>
              </a:rPr>
              <a:t>Elbowoods</a:t>
            </a:r>
            <a:r>
              <a:rPr lang="en-US" b="1" dirty="0" smtClean="0">
                <a:latin typeface="Arial" charset="0"/>
              </a:rPr>
              <a:t> Health Center, SD	88	8,387</a:t>
            </a:r>
          </a:p>
          <a:p>
            <a:pPr marL="63500" indent="-63500">
              <a:lnSpc>
                <a:spcPct val="75000"/>
              </a:lnSpc>
              <a:buFont typeface="Wingdings" pitchFamily="2" charset="2"/>
              <a:buNone/>
              <a:tabLst>
                <a:tab pos="5995988" algn="r"/>
                <a:tab pos="7720013" algn="r"/>
              </a:tabLst>
            </a:pPr>
            <a:r>
              <a:rPr lang="en-US" b="1" dirty="0" smtClean="0">
                <a:latin typeface="Arial" charset="0"/>
              </a:rPr>
              <a:t>Cheyenne River </a:t>
            </a:r>
            <a:r>
              <a:rPr lang="en-US" b="1" dirty="0" err="1" smtClean="0">
                <a:latin typeface="Arial" charset="0"/>
              </a:rPr>
              <a:t>Hlth</a:t>
            </a:r>
            <a:r>
              <a:rPr lang="en-US" b="1" dirty="0" smtClean="0">
                <a:latin typeface="Arial" charset="0"/>
              </a:rPr>
              <a:t> </a:t>
            </a:r>
            <a:r>
              <a:rPr lang="en-US" b="1" dirty="0" err="1" smtClean="0">
                <a:latin typeface="Arial" charset="0"/>
              </a:rPr>
              <a:t>Ctr</a:t>
            </a:r>
            <a:r>
              <a:rPr lang="en-US" b="1" dirty="0" smtClean="0">
                <a:latin typeface="Arial" charset="0"/>
              </a:rPr>
              <a:t>, SD 	    257	  26,089</a:t>
            </a:r>
          </a:p>
          <a:p>
            <a:pPr marL="63500" indent="-63500">
              <a:lnSpc>
                <a:spcPct val="75000"/>
              </a:lnSpc>
              <a:buFont typeface="Wingdings" pitchFamily="2" charset="2"/>
              <a:buNone/>
              <a:tabLst>
                <a:tab pos="5995988" algn="r"/>
                <a:tab pos="7720013" algn="r"/>
              </a:tabLst>
            </a:pPr>
            <a:r>
              <a:rPr lang="en-US" b="1" dirty="0" smtClean="0">
                <a:latin typeface="Arial" charset="0"/>
              </a:rPr>
              <a:t>Absentee Shawnee </a:t>
            </a:r>
            <a:r>
              <a:rPr lang="en-US" b="1" dirty="0" err="1" smtClean="0">
                <a:latin typeface="Arial" charset="0"/>
              </a:rPr>
              <a:t>Hlth</a:t>
            </a:r>
            <a:r>
              <a:rPr lang="en-US" b="1" dirty="0" smtClean="0">
                <a:latin typeface="Arial" charset="0"/>
              </a:rPr>
              <a:t> </a:t>
            </a:r>
            <a:r>
              <a:rPr lang="en-US" b="1" dirty="0" err="1" smtClean="0">
                <a:latin typeface="Arial" charset="0"/>
              </a:rPr>
              <a:t>Ctr</a:t>
            </a:r>
            <a:r>
              <a:rPr lang="en-US" b="1" dirty="0" smtClean="0">
                <a:latin typeface="Arial" charset="0"/>
              </a:rPr>
              <a:t>, OK	93	8,981</a:t>
            </a:r>
          </a:p>
          <a:p>
            <a:pPr marL="63500" indent="-63500">
              <a:lnSpc>
                <a:spcPct val="75000"/>
              </a:lnSpc>
              <a:buFont typeface="Wingdings" pitchFamily="2" charset="2"/>
              <a:buNone/>
              <a:tabLst>
                <a:tab pos="5995988" algn="r"/>
                <a:tab pos="7720013" algn="r"/>
              </a:tabLst>
            </a:pPr>
            <a:r>
              <a:rPr lang="en-US" b="1" dirty="0" smtClean="0">
                <a:latin typeface="Arial" charset="0"/>
              </a:rPr>
              <a:t>Vinita Health Center, OK	89	8,665</a:t>
            </a:r>
          </a:p>
          <a:p>
            <a:pPr marL="63500" indent="-63500">
              <a:lnSpc>
                <a:spcPct val="75000"/>
              </a:lnSpc>
              <a:buFont typeface="Wingdings" pitchFamily="2" charset="2"/>
              <a:buNone/>
              <a:tabLst>
                <a:tab pos="5995988" algn="r"/>
                <a:tab pos="7720013" algn="r"/>
              </a:tabLst>
            </a:pPr>
            <a:r>
              <a:rPr lang="en-US" b="1" u="sng" dirty="0" smtClean="0">
                <a:latin typeface="Arial" charset="0"/>
                <a:ea typeface="Arial Unicode MS" pitchFamily="34" charset="-128"/>
                <a:cs typeface="Arial Unicode MS" pitchFamily="34" charset="-128"/>
              </a:rPr>
              <a:t>Placeholder	NA	9,843</a:t>
            </a:r>
          </a:p>
          <a:p>
            <a:pPr marL="63500" indent="-63500">
              <a:lnSpc>
                <a:spcPct val="75000"/>
              </a:lnSpc>
              <a:buFont typeface="Wingdings" pitchFamily="2" charset="2"/>
              <a:buNone/>
              <a:tabLst>
                <a:tab pos="5995988" algn="r"/>
                <a:tab pos="7720013" algn="r"/>
              </a:tabLst>
            </a:pPr>
            <a:r>
              <a:rPr lang="en-US" b="1" dirty="0" smtClean="0">
                <a:latin typeface="Arial" charset="0"/>
              </a:rPr>
              <a:t>                                Total	616	$ </a:t>
            </a:r>
            <a:r>
              <a:rPr lang="en-US" b="1" dirty="0" smtClean="0">
                <a:latin typeface="Arial" charset="0"/>
              </a:rPr>
              <a:t>71,533</a:t>
            </a:r>
            <a:endParaRPr lang="en-US" sz="2800" b="1" dirty="0" smtClean="0">
              <a:latin typeface="Arial" charset="0"/>
            </a:endParaRPr>
          </a:p>
        </p:txBody>
      </p:sp>
      <p:sp>
        <p:nvSpPr>
          <p:cNvPr id="17414" name="Text Box 4"/>
          <p:cNvSpPr txBox="1">
            <a:spLocks noChangeArrowheads="1"/>
          </p:cNvSpPr>
          <p:nvPr/>
        </p:nvSpPr>
        <p:spPr bwMode="auto">
          <a:xfrm>
            <a:off x="2152650" y="1428750"/>
            <a:ext cx="4838700" cy="336550"/>
          </a:xfrm>
          <a:prstGeom prst="rect">
            <a:avLst/>
          </a:prstGeom>
          <a:noFill/>
          <a:ln w="12700">
            <a:noFill/>
            <a:miter lim="800000"/>
            <a:headEnd type="none" w="sm" len="sm"/>
            <a:tailEnd type="none" w="sm" len="sm"/>
          </a:ln>
        </p:spPr>
        <p:txBody>
          <a:bodyPr>
            <a:spAutoFit/>
          </a:bodyPr>
          <a:lstStyle/>
          <a:p>
            <a:pPr algn="ctr">
              <a:spcBef>
                <a:spcPct val="50000"/>
              </a:spcBef>
            </a:pPr>
            <a:r>
              <a:rPr lang="en-US" sz="1600">
                <a:solidFill>
                  <a:schemeClr val="bg2"/>
                </a:solidFill>
                <a:effectLst/>
              </a:rPr>
              <a:t>Dollars in Thousands</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1"/>
          </p:nvPr>
        </p:nvSpPr>
        <p:spPr>
          <a:noFill/>
        </p:spPr>
        <p:txBody>
          <a:bodyPr/>
          <a:lstStyle/>
          <a:p>
            <a:fld id="{BF0AA77F-F4AC-46B8-9B4B-B15DE309A202}" type="slidenum">
              <a:rPr lang="en-US" smtClean="0"/>
              <a:pPr/>
              <a:t>5</a:t>
            </a:fld>
            <a:endParaRPr lang="en-US" smtClean="0"/>
          </a:p>
        </p:txBody>
      </p:sp>
      <p:sp>
        <p:nvSpPr>
          <p:cNvPr id="6" name="Footer Placeholder 5"/>
          <p:cNvSpPr>
            <a:spLocks noGrp="1"/>
          </p:cNvSpPr>
          <p:nvPr>
            <p:ph type="ftr" sz="quarter" idx="12"/>
          </p:nvPr>
        </p:nvSpPr>
        <p:spPr/>
        <p:txBody>
          <a:bodyPr/>
          <a:lstStyle/>
          <a:p>
            <a:pPr>
              <a:defRPr/>
            </a:pPr>
            <a:r>
              <a:rPr lang="en-US"/>
              <a:t>Indian Health Service</a:t>
            </a:r>
            <a:endParaRPr lang="en-US">
              <a:solidFill>
                <a:schemeClr val="tx1"/>
              </a:solidFill>
              <a:effectLst>
                <a:outerShdw blurRad="38100" dist="38100" dir="2700000" algn="tl">
                  <a:srgbClr val="C0C0C0"/>
                </a:outerShdw>
              </a:effectLst>
            </a:endParaRPr>
          </a:p>
        </p:txBody>
      </p:sp>
      <p:sp>
        <p:nvSpPr>
          <p:cNvPr id="18436" name="Rectangle 2"/>
          <p:cNvSpPr>
            <a:spLocks noGrp="1" noChangeArrowheads="1"/>
          </p:cNvSpPr>
          <p:nvPr>
            <p:ph type="title"/>
          </p:nvPr>
        </p:nvSpPr>
        <p:spPr>
          <a:xfrm>
            <a:off x="958850" y="295275"/>
            <a:ext cx="7323138" cy="935038"/>
          </a:xfrm>
        </p:spPr>
        <p:txBody>
          <a:bodyPr/>
          <a:lstStyle/>
          <a:p>
            <a:r>
              <a:rPr lang="en-US" sz="3400" dirty="0" smtClean="0"/>
              <a:t>Summary of Changes </a:t>
            </a:r>
          </a:p>
        </p:txBody>
      </p:sp>
      <p:sp>
        <p:nvSpPr>
          <p:cNvPr id="18437" name="Rectangle 3"/>
          <p:cNvSpPr>
            <a:spLocks noGrp="1" noChangeArrowheads="1"/>
          </p:cNvSpPr>
          <p:nvPr>
            <p:ph type="body" idx="1"/>
          </p:nvPr>
        </p:nvSpPr>
        <p:spPr>
          <a:xfrm>
            <a:off x="422275" y="1455738"/>
            <a:ext cx="8134350" cy="4841875"/>
          </a:xfrm>
        </p:spPr>
        <p:txBody>
          <a:bodyPr/>
          <a:lstStyle/>
          <a:p>
            <a:pPr>
              <a:buFont typeface="Wingdings" pitchFamily="2" charset="2"/>
              <a:buNone/>
              <a:tabLst>
                <a:tab pos="7485063" algn="r"/>
              </a:tabLst>
            </a:pPr>
            <a:r>
              <a:rPr lang="en-US" u="sng" dirty="0" smtClean="0"/>
              <a:t>Program Increases:	+$270.559 M</a:t>
            </a:r>
            <a:endParaRPr lang="en-US" sz="2200" dirty="0" smtClean="0">
              <a:solidFill>
                <a:srgbClr val="CC9900"/>
              </a:solidFill>
            </a:endParaRPr>
          </a:p>
          <a:p>
            <a:pPr>
              <a:lnSpc>
                <a:spcPct val="50000"/>
              </a:lnSpc>
              <a:spcAft>
                <a:spcPts val="1200"/>
              </a:spcAft>
              <a:tabLst>
                <a:tab pos="7485063" algn="r"/>
              </a:tabLst>
            </a:pPr>
            <a:r>
              <a:rPr lang="en-US" sz="2000" dirty="0" smtClean="0">
                <a:solidFill>
                  <a:srgbClr val="CC9900"/>
                </a:solidFill>
              </a:rPr>
              <a:t>Contract Health Services/CHEF</a:t>
            </a:r>
            <a:r>
              <a:rPr lang="en-US" sz="2000" i="1" dirty="0" smtClean="0">
                <a:solidFill>
                  <a:srgbClr val="CC9900"/>
                </a:solidFill>
              </a:rPr>
              <a:t>	+$ 89.635 M</a:t>
            </a:r>
          </a:p>
          <a:p>
            <a:pPr>
              <a:lnSpc>
                <a:spcPct val="50000"/>
              </a:lnSpc>
              <a:spcAft>
                <a:spcPts val="1200"/>
              </a:spcAft>
              <a:tabLst>
                <a:tab pos="7485063" algn="r"/>
              </a:tabLst>
            </a:pPr>
            <a:r>
              <a:rPr lang="en-US" sz="2000" dirty="0" smtClean="0">
                <a:solidFill>
                  <a:srgbClr val="CC9900"/>
                </a:solidFill>
              </a:rPr>
              <a:t>Indian </a:t>
            </a:r>
            <a:r>
              <a:rPr lang="en-US" sz="2000" dirty="0" err="1" smtClean="0">
                <a:solidFill>
                  <a:srgbClr val="CC9900"/>
                </a:solidFill>
              </a:rPr>
              <a:t>Hlth</a:t>
            </a:r>
            <a:r>
              <a:rPr lang="en-US" sz="2000" dirty="0" smtClean="0">
                <a:solidFill>
                  <a:srgbClr val="CC9900"/>
                </a:solidFill>
              </a:rPr>
              <a:t> Care Improvement Fund	</a:t>
            </a:r>
            <a:r>
              <a:rPr lang="en-US" sz="2000" i="1" dirty="0" smtClean="0">
                <a:solidFill>
                  <a:srgbClr val="CC9900"/>
                </a:solidFill>
              </a:rPr>
              <a:t>+$ 54.000 M</a:t>
            </a:r>
          </a:p>
          <a:p>
            <a:pPr>
              <a:lnSpc>
                <a:spcPct val="50000"/>
              </a:lnSpc>
              <a:spcAft>
                <a:spcPts val="1200"/>
              </a:spcAft>
              <a:tabLst>
                <a:tab pos="7485063" algn="r"/>
              </a:tabLst>
            </a:pPr>
            <a:r>
              <a:rPr lang="en-US" sz="2000" dirty="0" err="1" smtClean="0">
                <a:solidFill>
                  <a:srgbClr val="CC9900"/>
                </a:solidFill>
              </a:rPr>
              <a:t>Hlth</a:t>
            </a:r>
            <a:r>
              <a:rPr lang="en-US" sz="2000" dirty="0" smtClean="0">
                <a:solidFill>
                  <a:srgbClr val="CC9900"/>
                </a:solidFill>
              </a:rPr>
              <a:t> Care Facilities Construction</a:t>
            </a:r>
            <a:r>
              <a:rPr lang="en-US" sz="2000" i="1" dirty="0" smtClean="0">
                <a:solidFill>
                  <a:srgbClr val="CC9900"/>
                </a:solidFill>
              </a:rPr>
              <a:t>	+$ 53.958 M</a:t>
            </a:r>
          </a:p>
          <a:p>
            <a:pPr>
              <a:lnSpc>
                <a:spcPct val="50000"/>
              </a:lnSpc>
              <a:spcAft>
                <a:spcPts val="1200"/>
              </a:spcAft>
              <a:tabLst>
                <a:tab pos="7485063" algn="r"/>
              </a:tabLst>
            </a:pPr>
            <a:r>
              <a:rPr lang="en-US" sz="2000" dirty="0" smtClean="0">
                <a:solidFill>
                  <a:srgbClr val="CC9900"/>
                </a:solidFill>
              </a:rPr>
              <a:t>Contract Support Costs</a:t>
            </a:r>
            <a:r>
              <a:rPr lang="en-US" sz="2000" i="1" dirty="0" smtClean="0">
                <a:solidFill>
                  <a:srgbClr val="CC9900"/>
                </a:solidFill>
              </a:rPr>
              <a:t>	+$ 50.000 M</a:t>
            </a:r>
          </a:p>
          <a:p>
            <a:pPr>
              <a:lnSpc>
                <a:spcPct val="50000"/>
              </a:lnSpc>
              <a:spcAft>
                <a:spcPts val="1200"/>
              </a:spcAft>
              <a:tabLst>
                <a:tab pos="7485063" algn="r"/>
              </a:tabLst>
            </a:pPr>
            <a:r>
              <a:rPr lang="en-US" sz="2000" dirty="0" smtClean="0">
                <a:solidFill>
                  <a:srgbClr val="CC9900"/>
                </a:solidFill>
              </a:rPr>
              <a:t>Chronic Diseases &amp; </a:t>
            </a:r>
            <a:r>
              <a:rPr lang="en-US" sz="2000" dirty="0" err="1" smtClean="0">
                <a:solidFill>
                  <a:srgbClr val="CC9900"/>
                </a:solidFill>
              </a:rPr>
              <a:t>Alc</a:t>
            </a:r>
            <a:r>
              <a:rPr lang="en-US" sz="2000" dirty="0" smtClean="0">
                <a:solidFill>
                  <a:srgbClr val="CC9900"/>
                </a:solidFill>
              </a:rPr>
              <a:t>/Sub Abuse</a:t>
            </a:r>
            <a:r>
              <a:rPr lang="en-US" sz="2000" i="1" dirty="0" smtClean="0">
                <a:solidFill>
                  <a:srgbClr val="CC9900"/>
                </a:solidFill>
              </a:rPr>
              <a:t>	+$ 6.529 M</a:t>
            </a:r>
          </a:p>
          <a:p>
            <a:pPr>
              <a:lnSpc>
                <a:spcPct val="50000"/>
              </a:lnSpc>
              <a:spcAft>
                <a:spcPts val="1200"/>
              </a:spcAft>
              <a:tabLst>
                <a:tab pos="7485063" algn="r"/>
              </a:tabLst>
            </a:pPr>
            <a:r>
              <a:rPr lang="en-US" sz="2000" dirty="0" smtClean="0">
                <a:solidFill>
                  <a:srgbClr val="CC9900"/>
                </a:solidFill>
              </a:rPr>
              <a:t>Business Operations Support	</a:t>
            </a:r>
            <a:r>
              <a:rPr lang="en-US" sz="2000" i="1" dirty="0" smtClean="0">
                <a:solidFill>
                  <a:srgbClr val="CC9900"/>
                </a:solidFill>
              </a:rPr>
              <a:t>+$ 6.033 M</a:t>
            </a:r>
          </a:p>
          <a:p>
            <a:pPr>
              <a:lnSpc>
                <a:spcPct val="50000"/>
              </a:lnSpc>
              <a:spcAft>
                <a:spcPts val="1200"/>
              </a:spcAft>
              <a:tabLst>
                <a:tab pos="7485063" algn="r"/>
              </a:tabLst>
            </a:pPr>
            <a:r>
              <a:rPr lang="en-US" sz="2000" dirty="0" smtClean="0">
                <a:solidFill>
                  <a:srgbClr val="CC9900"/>
                </a:solidFill>
              </a:rPr>
              <a:t>Health IT Security</a:t>
            </a:r>
            <a:r>
              <a:rPr lang="en-US" sz="2000" i="1" dirty="0" smtClean="0">
                <a:solidFill>
                  <a:srgbClr val="CC9900"/>
                </a:solidFill>
              </a:rPr>
              <a:t>	+$ 4.000 M</a:t>
            </a:r>
          </a:p>
          <a:p>
            <a:pPr>
              <a:lnSpc>
                <a:spcPct val="50000"/>
              </a:lnSpc>
              <a:spcAft>
                <a:spcPts val="1200"/>
              </a:spcAft>
              <a:tabLst>
                <a:tab pos="7485063" algn="r"/>
              </a:tabLst>
            </a:pPr>
            <a:r>
              <a:rPr lang="en-US" sz="2000" dirty="0" smtClean="0">
                <a:solidFill>
                  <a:srgbClr val="CC9900"/>
                </a:solidFill>
              </a:rPr>
              <a:t>Direct Operations</a:t>
            </a:r>
            <a:r>
              <a:rPr lang="en-US" sz="2000" i="1" dirty="0" smtClean="0">
                <a:solidFill>
                  <a:srgbClr val="CC9900"/>
                </a:solidFill>
              </a:rPr>
              <a:t>	+$ 3.404 M</a:t>
            </a:r>
          </a:p>
          <a:p>
            <a:pPr>
              <a:lnSpc>
                <a:spcPct val="50000"/>
              </a:lnSpc>
              <a:spcAft>
                <a:spcPts val="1200"/>
              </a:spcAft>
              <a:tabLst>
                <a:tab pos="7485063" algn="r"/>
              </a:tabLst>
            </a:pPr>
            <a:r>
              <a:rPr lang="en-US" sz="2000" dirty="0" smtClean="0">
                <a:solidFill>
                  <a:srgbClr val="CC9900"/>
                </a:solidFill>
              </a:rPr>
              <a:t>IHCIA Implementation</a:t>
            </a:r>
            <a:r>
              <a:rPr lang="en-US" sz="2000" i="1" dirty="0" smtClean="0">
                <a:solidFill>
                  <a:srgbClr val="CC9900"/>
                </a:solidFill>
              </a:rPr>
              <a:t>	+$ 2.000 M</a:t>
            </a:r>
          </a:p>
          <a:p>
            <a:pPr>
              <a:lnSpc>
                <a:spcPct val="50000"/>
              </a:lnSpc>
              <a:spcAft>
                <a:spcPts val="1200"/>
              </a:spcAft>
              <a:tabLst>
                <a:tab pos="7485063" algn="r"/>
              </a:tabLst>
            </a:pPr>
            <a:r>
              <a:rPr lang="en-US" sz="2000" dirty="0" smtClean="0">
                <a:solidFill>
                  <a:srgbClr val="CC9900"/>
                </a:solidFill>
              </a:rPr>
              <a:t>Improve 3</a:t>
            </a:r>
            <a:r>
              <a:rPr lang="en-US" sz="2000" baseline="30000" dirty="0" smtClean="0">
                <a:solidFill>
                  <a:srgbClr val="CC9900"/>
                </a:solidFill>
              </a:rPr>
              <a:t>rd</a:t>
            </a:r>
            <a:r>
              <a:rPr lang="en-US" sz="2000" dirty="0" smtClean="0">
                <a:solidFill>
                  <a:srgbClr val="CC9900"/>
                </a:solidFill>
              </a:rPr>
              <a:t> Party Collections</a:t>
            </a:r>
            <a:r>
              <a:rPr lang="en-US" sz="2000" i="1" dirty="0" smtClean="0">
                <a:solidFill>
                  <a:srgbClr val="CC9900"/>
                </a:solidFill>
              </a:rPr>
              <a:t>	+$ 1.000 </a:t>
            </a:r>
            <a:r>
              <a:rPr lang="en-US" sz="2000" i="1" dirty="0" smtClean="0">
                <a:solidFill>
                  <a:srgbClr val="CC9900"/>
                </a:solidFill>
              </a:rPr>
              <a:t>M</a:t>
            </a:r>
            <a:endParaRPr lang="en-US" sz="2600" i="1" dirty="0" smtClean="0">
              <a:solidFill>
                <a:srgbClr val="CC99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1"/>
          </p:nvPr>
        </p:nvSpPr>
        <p:spPr>
          <a:noFill/>
        </p:spPr>
        <p:txBody>
          <a:bodyPr/>
          <a:lstStyle/>
          <a:p>
            <a:fld id="{28F2CA2C-4F9B-48D7-8324-4A29CB50A1F3}" type="slidenum">
              <a:rPr lang="en-US" smtClean="0"/>
              <a:pPr/>
              <a:t>6</a:t>
            </a:fld>
            <a:endParaRPr lang="en-US" smtClean="0"/>
          </a:p>
        </p:txBody>
      </p:sp>
      <p:sp>
        <p:nvSpPr>
          <p:cNvPr id="6" name="Footer Placeholder 5"/>
          <p:cNvSpPr>
            <a:spLocks noGrp="1"/>
          </p:cNvSpPr>
          <p:nvPr>
            <p:ph type="ftr" sz="quarter" idx="12"/>
          </p:nvPr>
        </p:nvSpPr>
        <p:spPr/>
        <p:txBody>
          <a:bodyPr/>
          <a:lstStyle/>
          <a:p>
            <a:pPr>
              <a:defRPr/>
            </a:pPr>
            <a:r>
              <a:rPr lang="en-US"/>
              <a:t>Indian Health Service</a:t>
            </a:r>
            <a:endParaRPr lang="en-US">
              <a:solidFill>
                <a:schemeClr val="tx1"/>
              </a:solidFill>
              <a:effectLst>
                <a:outerShdw blurRad="38100" dist="38100" dir="2700000" algn="tl">
                  <a:srgbClr val="C0C0C0"/>
                </a:outerShdw>
              </a:effectLst>
            </a:endParaRPr>
          </a:p>
        </p:txBody>
      </p:sp>
      <p:sp>
        <p:nvSpPr>
          <p:cNvPr id="19460" name="Rectangle 2"/>
          <p:cNvSpPr>
            <a:spLocks noGrp="1" noChangeArrowheads="1"/>
          </p:cNvSpPr>
          <p:nvPr>
            <p:ph type="title"/>
          </p:nvPr>
        </p:nvSpPr>
        <p:spPr>
          <a:xfrm>
            <a:off x="1371600" y="495300"/>
            <a:ext cx="6591300" cy="723900"/>
          </a:xfrm>
        </p:spPr>
        <p:txBody>
          <a:bodyPr/>
          <a:lstStyle/>
          <a:p>
            <a:r>
              <a:rPr lang="en-US" sz="2800" dirty="0" smtClean="0"/>
              <a:t>Health Care Facilities Construction</a:t>
            </a:r>
          </a:p>
        </p:txBody>
      </p:sp>
      <p:sp>
        <p:nvSpPr>
          <p:cNvPr id="19461" name="Rectangle 3"/>
          <p:cNvSpPr>
            <a:spLocks noGrp="1" noChangeArrowheads="1"/>
          </p:cNvSpPr>
          <p:nvPr>
            <p:ph type="body" idx="1"/>
          </p:nvPr>
        </p:nvSpPr>
        <p:spPr>
          <a:xfrm>
            <a:off x="366713" y="1563688"/>
            <a:ext cx="8364537" cy="4703762"/>
          </a:xfrm>
        </p:spPr>
        <p:txBody>
          <a:bodyPr/>
          <a:lstStyle/>
          <a:p>
            <a:pPr marL="63500" indent="-63500">
              <a:lnSpc>
                <a:spcPct val="100000"/>
              </a:lnSpc>
              <a:spcBef>
                <a:spcPct val="0"/>
              </a:spcBef>
              <a:buFont typeface="Wingdings" pitchFamily="2" charset="2"/>
              <a:buNone/>
              <a:tabLst>
                <a:tab pos="7654925" algn="r"/>
              </a:tabLst>
            </a:pPr>
            <a:r>
              <a:rPr lang="en-US" sz="2800" b="1" dirty="0" smtClean="0">
                <a:latin typeface="Arial" charset="0"/>
              </a:rPr>
              <a:t>	</a:t>
            </a:r>
            <a:r>
              <a:rPr lang="en-US" b="1" u="sng" dirty="0" smtClean="0">
                <a:latin typeface="Arial" charset="0"/>
              </a:rPr>
              <a:t>Project</a:t>
            </a:r>
            <a:r>
              <a:rPr lang="en-US" b="1" dirty="0" smtClean="0">
                <a:latin typeface="Arial" charset="0"/>
              </a:rPr>
              <a:t>	</a:t>
            </a:r>
            <a:r>
              <a:rPr lang="en-US" b="1" u="sng" dirty="0" smtClean="0">
                <a:latin typeface="Arial" charset="0"/>
              </a:rPr>
              <a:t>Amount</a:t>
            </a:r>
            <a:r>
              <a:rPr lang="en-US" b="1" dirty="0" smtClean="0">
                <a:latin typeface="Arial" charset="0"/>
              </a:rPr>
              <a:t>   </a:t>
            </a:r>
          </a:p>
          <a:p>
            <a:pPr marL="63500" indent="-63500">
              <a:buFont typeface="Wingdings" pitchFamily="2" charset="2"/>
              <a:buNone/>
              <a:tabLst>
                <a:tab pos="7654925" algn="r"/>
              </a:tabLst>
            </a:pPr>
            <a:r>
              <a:rPr lang="en-US" b="1" dirty="0" smtClean="0">
                <a:latin typeface="Arial" charset="0"/>
              </a:rPr>
              <a:t>Barrow, AK Hospital	$62,184,000</a:t>
            </a:r>
          </a:p>
          <a:p>
            <a:pPr marL="63500" indent="-63500">
              <a:buFont typeface="Wingdings" pitchFamily="2" charset="2"/>
              <a:buNone/>
              <a:tabLst>
                <a:tab pos="7654925" algn="r"/>
              </a:tabLst>
            </a:pPr>
            <a:r>
              <a:rPr lang="en-US" b="1" dirty="0" err="1" smtClean="0">
                <a:latin typeface="Arial" charset="0"/>
              </a:rPr>
              <a:t>Kayenta</a:t>
            </a:r>
            <a:r>
              <a:rPr lang="en-US" b="1" dirty="0" smtClean="0">
                <a:latin typeface="Arial" charset="0"/>
              </a:rPr>
              <a:t>, AZ </a:t>
            </a:r>
            <a:r>
              <a:rPr lang="en-US" b="1" dirty="0" err="1" smtClean="0">
                <a:latin typeface="Arial" charset="0"/>
              </a:rPr>
              <a:t>Hlth</a:t>
            </a:r>
            <a:r>
              <a:rPr lang="en-US" b="1" dirty="0" smtClean="0">
                <a:latin typeface="Arial" charset="0"/>
              </a:rPr>
              <a:t> Center	$10,000,000</a:t>
            </a:r>
          </a:p>
          <a:p>
            <a:pPr marL="63500" indent="-63500">
              <a:buFont typeface="Wingdings" pitchFamily="2" charset="2"/>
              <a:buNone/>
              <a:tabLst>
                <a:tab pos="7654925" algn="r"/>
              </a:tabLst>
            </a:pPr>
            <a:r>
              <a:rPr lang="en-US" b="1" dirty="0" smtClean="0">
                <a:latin typeface="Arial" charset="0"/>
              </a:rPr>
              <a:t>San Carlos, AZ </a:t>
            </a:r>
            <a:r>
              <a:rPr lang="en-US" b="1" dirty="0" err="1" smtClean="0">
                <a:latin typeface="Arial" charset="0"/>
              </a:rPr>
              <a:t>Hlth</a:t>
            </a:r>
            <a:r>
              <a:rPr lang="en-US" b="1" dirty="0" smtClean="0">
                <a:latin typeface="Arial" charset="0"/>
              </a:rPr>
              <a:t> Center	$10,000,000</a:t>
            </a:r>
          </a:p>
          <a:p>
            <a:pPr marL="63500" indent="-63500">
              <a:buFont typeface="Wingdings" pitchFamily="2" charset="2"/>
              <a:buNone/>
              <a:tabLst>
                <a:tab pos="7654925" algn="r"/>
              </a:tabLst>
            </a:pPr>
            <a:r>
              <a:rPr lang="en-US" b="1" dirty="0" smtClean="0">
                <a:latin typeface="Arial" charset="0"/>
              </a:rPr>
              <a:t>S. California YRTC	</a:t>
            </a:r>
            <a:r>
              <a:rPr lang="en-US" b="1" u="sng" dirty="0" smtClean="0">
                <a:latin typeface="Arial" charset="0"/>
              </a:rPr>
              <a:t>  $2,000,000</a:t>
            </a:r>
          </a:p>
          <a:p>
            <a:pPr marL="63500" indent="-63500">
              <a:buFont typeface="Wingdings" pitchFamily="2" charset="2"/>
              <a:buNone/>
              <a:tabLst>
                <a:tab pos="7654925" algn="r"/>
              </a:tabLst>
            </a:pPr>
            <a:r>
              <a:rPr lang="en-US" b="1" dirty="0" smtClean="0">
                <a:latin typeface="Arial" charset="0"/>
              </a:rPr>
              <a:t>                                Total	$</a:t>
            </a:r>
            <a:r>
              <a:rPr lang="en-US" b="1" dirty="0" smtClean="0">
                <a:latin typeface="Arial" charset="0"/>
              </a:rPr>
              <a:t>84,184,000</a:t>
            </a:r>
          </a:p>
          <a:p>
            <a:pPr marL="63500" indent="-63500">
              <a:buNone/>
              <a:tabLst>
                <a:tab pos="7654925" algn="r"/>
              </a:tabLst>
            </a:pPr>
            <a:endParaRPr lang="en-US" sz="1600" dirty="0" smtClean="0"/>
          </a:p>
          <a:p>
            <a:pPr marL="63500" indent="-63500">
              <a:buNone/>
              <a:tabLst>
                <a:tab pos="7654925" algn="r"/>
              </a:tabLst>
            </a:pPr>
            <a:endParaRPr lang="en-US" sz="1600" dirty="0"/>
          </a:p>
          <a:p>
            <a:pPr marL="63500" indent="-63500">
              <a:buNone/>
              <a:tabLst>
                <a:tab pos="7654925" algn="r"/>
              </a:tabLst>
            </a:pPr>
            <a:r>
              <a:rPr lang="en-US" sz="1600" dirty="0" smtClean="0">
                <a:latin typeface="Arial" pitchFamily="34" charset="0"/>
                <a:cs typeface="Arial" pitchFamily="34" charset="0"/>
              </a:rPr>
              <a:t>Note</a:t>
            </a:r>
            <a:r>
              <a:rPr lang="en-US" sz="1600" dirty="0">
                <a:latin typeface="Arial" pitchFamily="34" charset="0"/>
                <a:cs typeface="Arial" pitchFamily="34" charset="0"/>
              </a:rPr>
              <a:t>:  The total request for Health Care Facilities Construction is $85,184,000.  In addition to these projects, $1M is included in the Indian Health Care Improvement Act Implementation amount to assess the feasibility of modular construction</a:t>
            </a:r>
            <a:r>
              <a:rPr lang="en-US" sz="1600" dirty="0" smtClean="0">
                <a:latin typeface="Arial" pitchFamily="34" charset="0"/>
                <a:cs typeface="Arial" pitchFamily="34" charset="0"/>
              </a:rPr>
              <a:t>.</a:t>
            </a:r>
            <a:endParaRPr lang="en-US" sz="2800" b="1" dirty="0" smtClean="0">
              <a:latin typeface="Arial"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1"/>
          </p:nvPr>
        </p:nvSpPr>
        <p:spPr>
          <a:noFill/>
        </p:spPr>
        <p:txBody>
          <a:bodyPr/>
          <a:lstStyle/>
          <a:p>
            <a:fld id="{23718CF1-EEC3-4BD5-B9DF-ACAEDF33FD2F}" type="slidenum">
              <a:rPr lang="en-US" smtClean="0"/>
              <a:pPr/>
              <a:t>7</a:t>
            </a:fld>
            <a:endParaRPr lang="en-US" smtClean="0"/>
          </a:p>
        </p:txBody>
      </p:sp>
      <p:sp>
        <p:nvSpPr>
          <p:cNvPr id="6" name="Footer Placeholder 5"/>
          <p:cNvSpPr>
            <a:spLocks noGrp="1"/>
          </p:cNvSpPr>
          <p:nvPr>
            <p:ph type="ftr" sz="quarter" idx="12"/>
          </p:nvPr>
        </p:nvSpPr>
        <p:spPr/>
        <p:txBody>
          <a:bodyPr/>
          <a:lstStyle/>
          <a:p>
            <a:pPr>
              <a:defRPr/>
            </a:pPr>
            <a:r>
              <a:rPr lang="en-US"/>
              <a:t>Indian Health Service</a:t>
            </a:r>
            <a:endParaRPr lang="en-US">
              <a:solidFill>
                <a:schemeClr val="tx1"/>
              </a:solidFill>
              <a:effectLst>
                <a:outerShdw blurRad="38100" dist="38100" dir="2700000" algn="tl">
                  <a:srgbClr val="C0C0C0"/>
                </a:outerShdw>
              </a:effectLst>
            </a:endParaRPr>
          </a:p>
        </p:txBody>
      </p:sp>
      <p:sp>
        <p:nvSpPr>
          <p:cNvPr id="20484" name="Rectangle 2"/>
          <p:cNvSpPr>
            <a:spLocks noGrp="1" noChangeArrowheads="1"/>
          </p:cNvSpPr>
          <p:nvPr>
            <p:ph type="title"/>
          </p:nvPr>
        </p:nvSpPr>
        <p:spPr>
          <a:xfrm>
            <a:off x="958850" y="295275"/>
            <a:ext cx="7323138" cy="935038"/>
          </a:xfrm>
        </p:spPr>
        <p:txBody>
          <a:bodyPr/>
          <a:lstStyle/>
          <a:p>
            <a:r>
              <a:rPr lang="en-US" sz="3400" dirty="0" smtClean="0"/>
              <a:t>Summary of Changes </a:t>
            </a:r>
          </a:p>
        </p:txBody>
      </p:sp>
      <p:sp>
        <p:nvSpPr>
          <p:cNvPr id="20485" name="Rectangle 3"/>
          <p:cNvSpPr>
            <a:spLocks noGrp="1" noChangeArrowheads="1"/>
          </p:cNvSpPr>
          <p:nvPr>
            <p:ph type="body" idx="1"/>
          </p:nvPr>
        </p:nvSpPr>
        <p:spPr>
          <a:xfrm>
            <a:off x="407988" y="1647825"/>
            <a:ext cx="8134350" cy="3367088"/>
          </a:xfrm>
        </p:spPr>
        <p:txBody>
          <a:bodyPr/>
          <a:lstStyle/>
          <a:p>
            <a:pPr>
              <a:buFont typeface="Wingdings" pitchFamily="2" charset="2"/>
              <a:buNone/>
              <a:tabLst>
                <a:tab pos="7485063" algn="r"/>
              </a:tabLst>
            </a:pPr>
            <a:r>
              <a:rPr lang="en-US" u="sng" dirty="0" smtClean="0"/>
              <a:t>Savings:	-$26.619 M</a:t>
            </a:r>
            <a:endParaRPr lang="en-US" sz="2200" dirty="0" smtClean="0">
              <a:solidFill>
                <a:srgbClr val="CC9900"/>
              </a:solidFill>
            </a:endParaRPr>
          </a:p>
          <a:p>
            <a:pPr>
              <a:lnSpc>
                <a:spcPct val="50000"/>
              </a:lnSpc>
              <a:spcAft>
                <a:spcPct val="25000"/>
              </a:spcAft>
              <a:tabLst>
                <a:tab pos="7485063" algn="r"/>
              </a:tabLst>
            </a:pPr>
            <a:endParaRPr lang="en-US" sz="2200" dirty="0" smtClean="0">
              <a:solidFill>
                <a:srgbClr val="CC9900"/>
              </a:solidFill>
            </a:endParaRPr>
          </a:p>
          <a:p>
            <a:pPr>
              <a:lnSpc>
                <a:spcPct val="50000"/>
              </a:lnSpc>
              <a:spcAft>
                <a:spcPct val="25000"/>
              </a:spcAft>
              <a:tabLst>
                <a:tab pos="7485063" algn="r"/>
              </a:tabLst>
            </a:pPr>
            <a:r>
              <a:rPr lang="en-US" sz="2200" dirty="0" smtClean="0">
                <a:solidFill>
                  <a:srgbClr val="CC9900"/>
                </a:solidFill>
              </a:rPr>
              <a:t>Grant Savings	</a:t>
            </a:r>
            <a:r>
              <a:rPr lang="en-US" sz="2200" i="1" dirty="0" smtClean="0">
                <a:solidFill>
                  <a:srgbClr val="CC9900"/>
                </a:solidFill>
              </a:rPr>
              <a:t>-$ 7.000 M</a:t>
            </a:r>
          </a:p>
          <a:p>
            <a:pPr>
              <a:lnSpc>
                <a:spcPct val="50000"/>
              </a:lnSpc>
              <a:spcAft>
                <a:spcPct val="25000"/>
              </a:spcAft>
              <a:tabLst>
                <a:tab pos="7485063" algn="r"/>
              </a:tabLst>
            </a:pPr>
            <a:r>
              <a:rPr lang="en-US" sz="2200" dirty="0" smtClean="0">
                <a:solidFill>
                  <a:srgbClr val="CC9900"/>
                </a:solidFill>
              </a:rPr>
              <a:t>Sanitation Facilities Construction</a:t>
            </a:r>
            <a:r>
              <a:rPr lang="en-US" sz="2200" i="1" dirty="0" smtClean="0">
                <a:solidFill>
                  <a:srgbClr val="CC9900"/>
                </a:solidFill>
              </a:rPr>
              <a:t>	-$ 19.619 </a:t>
            </a:r>
            <a:r>
              <a:rPr lang="en-US" sz="2200" i="1" dirty="0" smtClean="0">
                <a:solidFill>
                  <a:srgbClr val="CC9900"/>
                </a:solidFill>
              </a:rPr>
              <a:t>M</a:t>
            </a:r>
            <a:endParaRPr lang="en-US" sz="2600" i="1" dirty="0" smtClean="0">
              <a:solidFill>
                <a:srgbClr val="CC99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p:cNvSpPr>
            <a:spLocks noGrp="1"/>
          </p:cNvSpPr>
          <p:nvPr>
            <p:ph type="sldNum" sz="quarter" idx="11"/>
          </p:nvPr>
        </p:nvSpPr>
        <p:spPr>
          <a:noFill/>
        </p:spPr>
        <p:txBody>
          <a:bodyPr/>
          <a:lstStyle/>
          <a:p>
            <a:fld id="{BFB83DE7-DE96-400A-AA31-EB555312C044}" type="slidenum">
              <a:rPr lang="en-US" smtClean="0"/>
              <a:pPr/>
              <a:t>8</a:t>
            </a:fld>
            <a:endParaRPr lang="en-US" smtClean="0"/>
          </a:p>
        </p:txBody>
      </p:sp>
      <p:sp>
        <p:nvSpPr>
          <p:cNvPr id="5" name="Footer Placeholder 5"/>
          <p:cNvSpPr>
            <a:spLocks noGrp="1"/>
          </p:cNvSpPr>
          <p:nvPr>
            <p:ph type="ftr" sz="quarter" idx="12"/>
          </p:nvPr>
        </p:nvSpPr>
        <p:spPr/>
        <p:txBody>
          <a:bodyPr/>
          <a:lstStyle/>
          <a:p>
            <a:pPr>
              <a:defRPr/>
            </a:pPr>
            <a:r>
              <a:rPr lang="en-US"/>
              <a:t>Indian Health Service</a:t>
            </a:r>
            <a:endParaRPr lang="en-US">
              <a:solidFill>
                <a:schemeClr val="tx1"/>
              </a:solidFill>
              <a:effectLst>
                <a:outerShdw blurRad="38100" dist="38100" dir="2700000" algn="tl">
                  <a:srgbClr val="C0C0C0"/>
                </a:outerShdw>
              </a:effectLst>
            </a:endParaRPr>
          </a:p>
        </p:txBody>
      </p:sp>
      <p:sp>
        <p:nvSpPr>
          <p:cNvPr id="13316" name="Rectangle 2"/>
          <p:cNvSpPr>
            <a:spLocks noGrp="1" noChangeArrowheads="1"/>
          </p:cNvSpPr>
          <p:nvPr>
            <p:ph type="ctrTitle"/>
          </p:nvPr>
        </p:nvSpPr>
        <p:spPr>
          <a:xfrm>
            <a:off x="622300" y="2576513"/>
            <a:ext cx="7772400" cy="1470025"/>
          </a:xfrm>
        </p:spPr>
        <p:txBody>
          <a:bodyPr/>
          <a:lstStyle/>
          <a:p>
            <a:r>
              <a:rPr lang="en-US" sz="2800" dirty="0" smtClean="0"/>
              <a:t>INDIAN HEALTH SERVICE</a:t>
            </a:r>
            <a:br>
              <a:rPr lang="en-US" sz="2800" dirty="0" smtClean="0"/>
            </a:br>
            <a:r>
              <a:rPr lang="en-US" sz="2800" dirty="0" smtClean="0"/>
              <a:t/>
            </a:r>
            <a:br>
              <a:rPr lang="en-US" sz="2800" dirty="0" smtClean="0"/>
            </a:br>
            <a:r>
              <a:rPr lang="en-US" sz="2800" dirty="0" smtClean="0"/>
              <a:t>BUDGET WEBINAR</a:t>
            </a:r>
            <a:br>
              <a:rPr lang="en-US" sz="2800" dirty="0" smtClean="0"/>
            </a:br>
            <a:r>
              <a:rPr lang="en-US" sz="2400" dirty="0" smtClean="0"/>
              <a:t>FY 2012 PRESIDENT'S BUDGET REQUEST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ndWHITE">
  <a:themeElements>
    <a:clrScheme name="">
      <a:dk1>
        <a:srgbClr val="000000"/>
      </a:dk1>
      <a:lt1>
        <a:srgbClr val="FFFFFF"/>
      </a:lt1>
      <a:dk2>
        <a:srgbClr val="063DE8"/>
      </a:dk2>
      <a:lt2>
        <a:srgbClr val="FFFFFF"/>
      </a:lt2>
      <a:accent1>
        <a:srgbClr val="FC0128"/>
      </a:accent1>
      <a:accent2>
        <a:srgbClr val="114FFB"/>
      </a:accent2>
      <a:accent3>
        <a:srgbClr val="AAAFF2"/>
      </a:accent3>
      <a:accent4>
        <a:srgbClr val="DADADA"/>
      </a:accent4>
      <a:accent5>
        <a:srgbClr val="FDAAAC"/>
      </a:accent5>
      <a:accent6>
        <a:srgbClr val="0E47E3"/>
      </a:accent6>
      <a:hlink>
        <a:srgbClr val="CECECE"/>
      </a:hlink>
      <a:folHlink>
        <a:srgbClr val="8CF4EA"/>
      </a:folHlink>
    </a:clrScheme>
    <a:fontScheme name="LandWHITE">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LandWHI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ndWHI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ndWHI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ndWHI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ndWHI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ndWHI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ndWHI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LandWHITE</Template>
  <TotalTime>9537</TotalTime>
  <Pages>13</Pages>
  <Words>1163</Words>
  <Application>Microsoft Office PowerPoint</Application>
  <PresentationFormat>Letter Paper (8.5x11 in)</PresentationFormat>
  <Paragraphs>159</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LandWHITE</vt:lpstr>
      <vt:lpstr>INDIAN HEALTH SERVICE  BUDGET WEBINAR FY 2012 PRESIDENT'S BUDGET REQUEST</vt:lpstr>
      <vt:lpstr>FY 2012 President’s Budget Request Discretionary Budget Authority</vt:lpstr>
      <vt:lpstr>Summary of Changes </vt:lpstr>
      <vt:lpstr>Staffing of New Facilities</vt:lpstr>
      <vt:lpstr>Summary of Changes </vt:lpstr>
      <vt:lpstr>Health Care Facilities Construction</vt:lpstr>
      <vt:lpstr>Summary of Changes </vt:lpstr>
      <vt:lpstr>INDIAN HEALTH SERVICE  BUDGET WEBINAR FY 2012 PRESIDENT'S BUDGET REQUEST</vt:lpstr>
    </vt:vector>
  </TitlesOfParts>
  <Company>Indian Health Service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 WEBINAR - FY 2012 PRESIDENT'S BUDGET REQUEST</dc:title>
  <dc:subject>FY 2012 PRESIDENT'S BUDGET REQUEST</dc:subject>
  <dc:creator>Tony Kendrick</dc:creator>
  <cp:lastModifiedBy>Waquie, Janell F (IHS/HQ)</cp:lastModifiedBy>
  <cp:revision>708</cp:revision>
  <cp:lastPrinted>1996-08-13T19:26:48Z</cp:lastPrinted>
  <dcterms:created xsi:type="dcterms:W3CDTF">2002-07-08T18:21:10Z</dcterms:created>
  <dcterms:modified xsi:type="dcterms:W3CDTF">2011-04-29T19:43:23Z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