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58"/>
  </p:notesMasterIdLst>
  <p:sldIdLst>
    <p:sldId id="440" r:id="rId2"/>
    <p:sldId id="314" r:id="rId3"/>
    <p:sldId id="957" r:id="rId4"/>
    <p:sldId id="862" r:id="rId5"/>
    <p:sldId id="315" r:id="rId6"/>
    <p:sldId id="919" r:id="rId7"/>
    <p:sldId id="320" r:id="rId8"/>
    <p:sldId id="903" r:id="rId9"/>
    <p:sldId id="887" r:id="rId10"/>
    <p:sldId id="915" r:id="rId11"/>
    <p:sldId id="944" r:id="rId12"/>
    <p:sldId id="326" r:id="rId13"/>
    <p:sldId id="956" r:id="rId14"/>
    <p:sldId id="928" r:id="rId15"/>
    <p:sldId id="925" r:id="rId16"/>
    <p:sldId id="328" r:id="rId17"/>
    <p:sldId id="319" r:id="rId18"/>
    <p:sldId id="444" r:id="rId19"/>
    <p:sldId id="947" r:id="rId20"/>
    <p:sldId id="425" r:id="rId21"/>
    <p:sldId id="924" r:id="rId22"/>
    <p:sldId id="447" r:id="rId23"/>
    <p:sldId id="948" r:id="rId24"/>
    <p:sldId id="949" r:id="rId25"/>
    <p:sldId id="929" r:id="rId26"/>
    <p:sldId id="283" r:id="rId27"/>
    <p:sldId id="946" r:id="rId28"/>
    <p:sldId id="450" r:id="rId29"/>
    <p:sldId id="451" r:id="rId30"/>
    <p:sldId id="950" r:id="rId31"/>
    <p:sldId id="945" r:id="rId32"/>
    <p:sldId id="936" r:id="rId33"/>
    <p:sldId id="348" r:id="rId34"/>
    <p:sldId id="922" r:id="rId35"/>
    <p:sldId id="951" r:id="rId36"/>
    <p:sldId id="952" r:id="rId37"/>
    <p:sldId id="935" r:id="rId38"/>
    <p:sldId id="907" r:id="rId39"/>
    <p:sldId id="953" r:id="rId40"/>
    <p:sldId id="931" r:id="rId41"/>
    <p:sldId id="943" r:id="rId42"/>
    <p:sldId id="932" r:id="rId43"/>
    <p:sldId id="938" r:id="rId44"/>
    <p:sldId id="942" r:id="rId45"/>
    <p:sldId id="939" r:id="rId46"/>
    <p:sldId id="434" r:id="rId47"/>
    <p:sldId id="940" r:id="rId48"/>
    <p:sldId id="941" r:id="rId49"/>
    <p:sldId id="920" r:id="rId50"/>
    <p:sldId id="923" r:id="rId51"/>
    <p:sldId id="930" r:id="rId52"/>
    <p:sldId id="933" r:id="rId53"/>
    <p:sldId id="911" r:id="rId54"/>
    <p:sldId id="910" r:id="rId55"/>
    <p:sldId id="909" r:id="rId56"/>
    <p:sldId id="95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31E629-7806-2566-0241-A2A5BBEC0F04}" name="Stacy-Ann Whitton" initials="SW" userId="S::swhitton_telligen.com#ext#@healthinsight.onmicrosoft.com::33c18edb-6413-498f-b624-20456a912103" providerId="AD"/>
  <p188:author id="{94246E3D-8691-7769-D36C-FE193F58038E}" name="Allmaras, Kristin (IHS/BEM/RDL)" initials="A(" userId="S::kristin.allmaras_ihs.gov#ext#@healthinsight.onmicrosoft.com::58c5ac7c-1a64-41b2-8e61-991f23695452" providerId="AD"/>
  <p188:author id="{55573D5E-2B9F-03E2-46CB-2C06AD975BBD}" name="Becky Blystone" initials="BB" userId="S::bblystone_telligen.com#ext#@healthinsight.onmicrosoft.com::c61bca9a-3e99-4cd6-ad3b-00d3572608b0" providerId="AD"/>
  <p188:author id="{49B23B74-1270-4C23-0A8D-D7DB1459E3A3}" name="Gustafson, Samantha (IHS/BEM/RDL)" initials="G(" userId="S::samantha.gustafson_ihs.gov#ext#@healthinsight.onmicrosoft.com::207d2b80-cb0d-482f-90b1-cfec308757db" providerId="AD"/>
  <p188:author id="{0746F274-F623-1FD6-A7A1-278C6BDF8D06}" name="Gunderson, Cynthia (IHS/BEM/AO)" initials="G(" userId="S::cynthia.gunderson_ihs.gov#ext#@healthinsight.onmicrosoft.com::1dd9e18c-4a0f-4801-af8a-26a747e921d0" providerId="AD"/>
  <p188:author id="{21EFCDA4-4447-98CB-36F3-E2DD21B32086}" name="Becky Blystone" initials="BB" userId="S::bblystone@telligen.com::c8ce5869-7814-4b03-ac91-5259f9a14735" providerId="AD"/>
  <p188:author id="{F6BD3BCB-5846-541B-9466-26E51E9C047C}" name="Beth Brown" initials="BB" userId="S::bbrown@mpqhf.org::4d3e07ee-d1dd-49ba-b280-fdf5629913d9" providerId="AD"/>
  <p188:author id="{62BB99E7-475E-FEC8-02F9-42B8009F0518}" name="Stacy-Ann Whitton" initials="SAW" userId="S::swhitton@telligen.com::6812395f-c9df-4ecb-9a34-ca5574597a0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45F3C"/>
    <a:srgbClr val="E9943A"/>
    <a:srgbClr val="FBEAD8"/>
    <a:srgbClr val="FADFD8"/>
    <a:srgbClr val="B31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6B568A-8724-4929-B949-89F205F42068}" v="11" dt="2023-06-20T19:45:28.9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76964" autoAdjust="0"/>
  </p:normalViewPr>
  <p:slideViewPr>
    <p:cSldViewPr snapToGrid="0">
      <p:cViewPr varScale="1">
        <p:scale>
          <a:sx n="64" d="100"/>
          <a:sy n="64" d="100"/>
        </p:scale>
        <p:origin x="600" y="62"/>
      </p:cViewPr>
      <p:guideLst/>
    </p:cSldViewPr>
  </p:slideViewPr>
  <p:outlineViewPr>
    <p:cViewPr>
      <p:scale>
        <a:sx n="33" d="100"/>
        <a:sy n="33" d="100"/>
      </p:scale>
      <p:origin x="0" y="-140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6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C2880D-3E65-4863-B008-E5B17515DF65}"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C64DD-2190-4EEE-AF73-AB8EBF79E1AE}" type="slidenum">
              <a:rPr lang="en-US" smtClean="0"/>
              <a:t>‹#›</a:t>
            </a:fld>
            <a:endParaRPr lang="en-US"/>
          </a:p>
        </p:txBody>
      </p:sp>
    </p:spTree>
    <p:extLst>
      <p:ext uri="{BB962C8B-B14F-4D97-AF65-F5344CB8AC3E}">
        <p14:creationId xmlns:p14="http://schemas.microsoft.com/office/powerpoint/2010/main" val="457006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tore.samhsa.gov/sites/default/files/d7/priv/sma18-4742.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nVRm1GQgJmc"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aaai.org/allergist-resources/ask-the-expert/answers/old-ask-the-experts/naloxon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cdc.gov/mmwr/volumes/71/wr/mm7150a2.htm#:~:text=*%20Among%20persons%20aged%2014%E2%80%9318,2019%E2%80%932020%20(2)" TargetMode="External"/><Relationship Id="rId3" Type="http://schemas.openxmlformats.org/officeDocument/2006/relationships/hyperlink" Target="https://www.hhs.gov/overdose-prevention/#:~:text=The%20overdose%20crisis%20is%20national,removing%20barriers%20to%20effective%20interventions" TargetMode="External"/><Relationship Id="rId7" Type="http://schemas.openxmlformats.org/officeDocument/2006/relationships/hyperlink" Target="https://www.cdc.gov/drugoverdose/fatal/dashboard/index.html" TargetMode="External"/><Relationship Id="rId12" Type="http://schemas.openxmlformats.org/officeDocument/2006/relationships/hyperlink" Target="https://www.ncbi.nlm.nih.gov/pmc/articles/PMC8386181/"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cdc.gov/mmwr/volumes/71/wr/mm7129e2.htm#:~:text=From%202019%20to%202020%2C%20overdose,increased%2C%20particularly%20among%20Black%20persons" TargetMode="External"/><Relationship Id="rId11" Type="http://schemas.openxmlformats.org/officeDocument/2006/relationships/hyperlink" Target="https://www.cdc.gov/mmwr/volumes/71/wr/mm7150a2.htm" TargetMode="External"/><Relationship Id="rId5" Type="http://schemas.openxmlformats.org/officeDocument/2006/relationships/hyperlink" Target="https://www.ihs.gov/opioids/opioidresponse/data/#:~:text=According%20to%20the%20most%20recent,ethnic%20groups%20in%20the%20US" TargetMode="External"/><Relationship Id="rId10" Type="http://schemas.openxmlformats.org/officeDocument/2006/relationships/hyperlink" Target="http://https/" TargetMode="External"/><Relationship Id="rId4" Type="http://schemas.openxmlformats.org/officeDocument/2006/relationships/hyperlink" Target="https://www.cdc.gov/injury/budget/opioidoverdosepolicy/TribalCommunities.html" TargetMode="External"/><Relationship Id="rId9" Type="http://schemas.openxmlformats.org/officeDocument/2006/relationships/hyperlink" Target="https://jamanetwork.com/journals/jama/fullarticle/2790949?guestAccessKey=c6551d85-8488-4716-887d-a598dae6d048&amp;utm_source=For_The_Media&amp;utm_medium=referral&amp;utm_campaign=ftm_links&amp;utm_content=tfl&amp;utm_term=041222"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tore.samhsa.gov/sites/default/files/d7/priv/sma18-4742.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tore.samhsa.gov/sites/default/files/d7/priv/sma18-4742.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C64DD-2190-4EEE-AF73-AB8EBF79E1AE}" type="slidenum">
              <a:rPr lang="en-US" smtClean="0"/>
              <a:t>1</a:t>
            </a:fld>
            <a:endParaRPr lang="en-US"/>
          </a:p>
        </p:txBody>
      </p:sp>
    </p:spTree>
    <p:extLst>
      <p:ext uri="{BB962C8B-B14F-4D97-AF65-F5344CB8AC3E}">
        <p14:creationId xmlns:p14="http://schemas.microsoft.com/office/powerpoint/2010/main" val="1838683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We are learning about Naloxone because it is an essential tool to save a life.</a:t>
            </a:r>
            <a:br>
              <a:rPr lang="en-US" sz="1800">
                <a:effectLst/>
                <a:latin typeface="Segoe UI" panose="020B0502040204020203" pitchFamily="34" charset="0"/>
              </a:rPr>
            </a:b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Unfortunately, anyone can experience an overdose. We all make mistakes, and sometimes we grab the wrong medication or misread instructions. </a:t>
            </a:r>
          </a:p>
          <a:p>
            <a:pPr marL="171450" indent="-171450">
              <a:buFont typeface="Arial" panose="020B0604020202020204" pitchFamily="34" charset="0"/>
              <a:buChar char="•"/>
            </a:pPr>
            <a:r>
              <a:rPr lang="en-US"/>
              <a:t>Sometimes family members may not know they are at a higher risk of an overdose, like if they have chronic health problems like COPD.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There is a great deal of stigma around persons with Substance Use Disorder, or SUD. This may stem from a belief that SUD is a personal choice or a moral failing rather than a chronic, treatable disease from which patients can recover and continue to lead healthy lives. This stigma also contributes to negative attitudes toward Naloxone and the false belief that naloxone is only needed for persons with OUD. This continues to be a major barrier to naloxone distribution and harm reduction efforts to prevent opioid overdose. </a:t>
            </a:r>
            <a:endParaRPr lang="en-US">
              <a:cs typeface="Calibri"/>
            </a:endParaRPr>
          </a:p>
          <a:p>
            <a:pPr marL="171450" indent="-171450">
              <a:buFont typeface="Arial" panose="020B0604020202020204" pitchFamily="34" charset="0"/>
              <a:buChar char="•"/>
            </a:pPr>
            <a:endParaRPr lang="en-US"/>
          </a:p>
          <a:p>
            <a:pPr marL="0" indent="0">
              <a:buFont typeface="Arial" panose="020B0604020202020204" pitchFamily="34" charset="0"/>
              <a:buNone/>
            </a:pPr>
            <a:r>
              <a:rPr lang="en-US"/>
              <a:t>Did you know : </a:t>
            </a:r>
          </a:p>
          <a:p>
            <a:pPr marL="628650" lvl="1" indent="-171450">
              <a:buFont typeface="Arial" panose="020B0604020202020204" pitchFamily="34" charset="0"/>
              <a:buChar char="•"/>
            </a:pPr>
            <a:r>
              <a:rPr lang="en-US" b="0" i="0">
                <a:solidFill>
                  <a:srgbClr val="000000"/>
                </a:solidFill>
                <a:effectLst/>
                <a:latin typeface="Open Sans" panose="020B0606030504020204" pitchFamily="34" charset="0"/>
              </a:rPr>
              <a:t>Most people who died by overdose had no evidence of substance use treatment before their deaths</a:t>
            </a:r>
          </a:p>
          <a:p>
            <a:pPr marL="628650" lvl="1" indent="-171450">
              <a:buFont typeface="Arial" panose="020B0604020202020204" pitchFamily="34" charset="0"/>
              <a:buChar char="•"/>
            </a:pPr>
            <a:r>
              <a:rPr lang="en-US" b="0" i="0">
                <a:solidFill>
                  <a:srgbClr val="000000"/>
                </a:solidFill>
                <a:effectLst/>
                <a:latin typeface="Open Sans" panose="020B0606030504020204" pitchFamily="34" charset="0"/>
              </a:rPr>
              <a:t>Some conditions in the places where people live, work, and play can widen these disparities. For instance, rural areas and low income areas have higher rates of overdose deaths. </a:t>
            </a:r>
          </a:p>
          <a:p>
            <a:pPr marL="628650" lvl="1" indent="-171450">
              <a:buFont typeface="Arial" panose="020B0604020202020204" pitchFamily="34" charset="0"/>
              <a:buChar char="•"/>
            </a:pPr>
            <a:r>
              <a:rPr lang="en-US" b="0" i="0">
                <a:solidFill>
                  <a:srgbClr val="000000"/>
                </a:solidFill>
                <a:effectLst/>
                <a:latin typeface="Open Sans" panose="020B0606030504020204" pitchFamily="34" charset="0"/>
              </a:rPr>
              <a:t>Comprehensive, community-based prevention and response efforts should incorporate proven, culturally responsive actions that address disparities in drug overdose deaths and the inequities that contribute to them.</a:t>
            </a:r>
          </a:p>
          <a:p>
            <a:pPr marL="742950" lvl="1" indent="-285750">
              <a:buFont typeface="Arial"/>
              <a:buChar char="•"/>
            </a:pPr>
            <a:r>
              <a:rPr lang="en-US" b="1" i="1">
                <a:latin typeface="+mn-lt"/>
              </a:rPr>
              <a:t>https://www.cdc.gov/vitalsigns/overdose-death-disparities/index.html</a:t>
            </a:r>
            <a:endParaRPr lang="en-US" b="1" i="1"/>
          </a:p>
        </p:txBody>
      </p:sp>
    </p:spTree>
    <p:extLst>
      <p:ext uri="{BB962C8B-B14F-4D97-AF65-F5344CB8AC3E}">
        <p14:creationId xmlns:p14="http://schemas.microsoft.com/office/powerpoint/2010/main" val="1450453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7500" lnSpcReduction="20000"/>
          </a:bodyPr>
          <a:lstStyle/>
          <a:p>
            <a:pPr>
              <a:defRPr/>
            </a:pPr>
            <a:r>
              <a:rPr lang="en-US"/>
              <a:t>Discuss education points for youth and what to do should you be exposed to any unknown substance (i.e. wash hands with soap and water, no hand sanitizers, etc.).</a:t>
            </a:r>
          </a:p>
          <a:p>
            <a:pPr>
              <a:defRPr/>
            </a:pPr>
            <a:endParaRPr lang="en-US" sz="1800">
              <a:latin typeface="Segoe UI" panose="020B0502040204020203" pitchFamily="34" charset="0"/>
              <a:cs typeface="Segoe UI"/>
            </a:endParaRPr>
          </a:p>
          <a:p>
            <a:pPr>
              <a:defRPr/>
            </a:pPr>
            <a:endParaRPr lang="en-US" sz="1800">
              <a:latin typeface="Segoe UI" panose="020B0502040204020203" pitchFamily="34" charset="0"/>
              <a:cs typeface="Segoe UI"/>
            </a:endParaRPr>
          </a:p>
          <a:p>
            <a:pPr marL="0" marR="0" lvl="0" indent="0" algn="l" defTabSz="914400">
              <a:lnSpc>
                <a:spcPct val="100000"/>
              </a:lnSpc>
              <a:spcBef>
                <a:spcPts val="0"/>
              </a:spcBef>
              <a:spcAft>
                <a:spcPts val="0"/>
              </a:spcAft>
              <a:buClrTx/>
              <a:buSzTx/>
              <a:buFontTx/>
              <a:buNone/>
              <a:tabLst/>
              <a:defRPr/>
            </a:pPr>
            <a:r>
              <a:rPr lang="en-US" sz="1800">
                <a:effectLst/>
                <a:latin typeface="Segoe UI"/>
                <a:cs typeface="Segoe UI"/>
              </a:rPr>
              <a:t>We are learning about Naloxone because it is an essential tool to save a life.</a:t>
            </a:r>
            <a:r>
              <a:rPr lang="en-US" sz="1800">
                <a:effectLst/>
                <a:latin typeface="Segoe UI" panose="020B0502040204020203" pitchFamily="34" charset="0"/>
                <a:cs typeface="Segoe UI"/>
              </a:rPr>
              <a:t/>
            </a:r>
            <a:br>
              <a:rPr lang="en-US" sz="1800">
                <a:effectLst/>
                <a:latin typeface="Segoe UI" panose="020B0502040204020203" pitchFamily="34" charset="0"/>
                <a:cs typeface="Segoe UI"/>
              </a:rPr>
            </a:br>
            <a:endParaRPr lang="en-US" sz="1800">
              <a:effectLst/>
              <a:latin typeface="Segoe UI" panose="020B0502040204020203" pitchFamily="34" charset="0"/>
              <a:cs typeface="Segoe UI"/>
            </a:endParaRPr>
          </a:p>
          <a:p>
            <a:pPr>
              <a:defRPr/>
            </a:pPr>
            <a:r>
              <a:rPr lang="en-US"/>
              <a:t>Unfortunately, anyone can experience an overdose. We all make mistakes, and sometimes we grab the wrong medication or misread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Sometimes family members may not know they are at a higher risk of an overdose, like if they have chronic health problems like COPD.</a:t>
            </a:r>
            <a:endParaRPr lang="en-US">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There is a great deal of stigma around persons with Substance Use Disorder, or SUD. This may stem from a belief that SUD is a personal choice or a moral failing rather than a chronic, treatable disease from which patients can recover and continue to lead healthy lives. This stigma also contributes to negative attitudes toward Naloxone and the false belief that naloxone is only needed for persons with OUD. This continues to be a major barrier to naloxone distribution and harm reduction efforts to prevent opioid overdose. </a:t>
            </a:r>
            <a:endParaRPr lang="en-US">
              <a:cs typeface="Calibri"/>
            </a:endParaRPr>
          </a:p>
          <a:p>
            <a:pPr marL="171450" indent="-171450">
              <a:buFont typeface="Arial" panose="020B0604020202020204" pitchFamily="34" charset="0"/>
              <a:buChar char="•"/>
            </a:pPr>
            <a:endParaRPr lang="en-US"/>
          </a:p>
          <a:p>
            <a:r>
              <a:rPr lang="en-US"/>
              <a:t>Did you know : </a:t>
            </a:r>
            <a:endParaRPr lang="en-US">
              <a:cs typeface="Calibri"/>
            </a:endParaRPr>
          </a:p>
          <a:p>
            <a:pPr marL="628650" lvl="1" indent="-171450">
              <a:buFont typeface="Arial" panose="020B0604020202020204" pitchFamily="34" charset="0"/>
              <a:buChar char="•"/>
            </a:pPr>
            <a:r>
              <a:rPr lang="en-US" b="0" i="0">
                <a:solidFill>
                  <a:srgbClr val="000000"/>
                </a:solidFill>
                <a:effectLst/>
                <a:latin typeface="Open Sans"/>
                <a:ea typeface="Open Sans"/>
                <a:cs typeface="Open Sans"/>
              </a:rPr>
              <a:t>Most people who died by overdose had no evidence of substance use treatment before their deaths</a:t>
            </a:r>
          </a:p>
          <a:p>
            <a:pPr marL="628650" lvl="1" indent="-171450">
              <a:buFont typeface="Arial" panose="020B0604020202020204" pitchFamily="34" charset="0"/>
              <a:buChar char="•"/>
            </a:pPr>
            <a:r>
              <a:rPr lang="en-US" b="0" i="0">
                <a:solidFill>
                  <a:srgbClr val="000000"/>
                </a:solidFill>
                <a:effectLst/>
                <a:latin typeface="Open Sans"/>
                <a:ea typeface="Open Sans"/>
                <a:cs typeface="Open Sans"/>
              </a:rPr>
              <a:t>Some conditions in the places where people live, work, and play can widen these disparities. For instance, rural areas and low income areas have higher rates of overdose deaths.</a:t>
            </a:r>
            <a:r>
              <a:rPr lang="en-US">
                <a:solidFill>
                  <a:srgbClr val="000000"/>
                </a:solidFill>
                <a:latin typeface="Open Sans"/>
                <a:ea typeface="Open Sans"/>
                <a:cs typeface="Open Sans"/>
              </a:rPr>
              <a:t> </a:t>
            </a:r>
            <a:endParaRPr lang="en-US" b="0" i="0">
              <a:solidFill>
                <a:srgbClr val="000000"/>
              </a:solidFill>
              <a:effectLst/>
              <a:latin typeface="Open Sans" panose="020B0606030504020204" pitchFamily="34" charset="0"/>
              <a:ea typeface="Open Sans"/>
              <a:cs typeface="Open Sans"/>
            </a:endParaRPr>
          </a:p>
          <a:p>
            <a:pPr marL="628650" lvl="1" indent="-171450">
              <a:buFont typeface="Arial" panose="020B0604020202020204" pitchFamily="34" charset="0"/>
              <a:buChar char="•"/>
            </a:pPr>
            <a:r>
              <a:rPr lang="en-US" b="0" i="0">
                <a:solidFill>
                  <a:srgbClr val="000000"/>
                </a:solidFill>
                <a:effectLst/>
                <a:latin typeface="Open Sans"/>
                <a:ea typeface="Open Sans"/>
                <a:cs typeface="Open Sans"/>
              </a:rPr>
              <a:t>Comprehensive, community-based prevention and response efforts should incorporate proven, culturally responsive actions that address disparities in drug overdose deaths and the inequities that contribute to them.</a:t>
            </a:r>
          </a:p>
          <a:p>
            <a:pPr marL="742950" lvl="1" indent="-285750">
              <a:buFont typeface="Arial"/>
              <a:buChar char="•"/>
            </a:pPr>
            <a:r>
              <a:rPr lang="en-US" b="1" i="1">
                <a:latin typeface="+mn-lt"/>
              </a:rPr>
              <a:t>https://www.cdc.gov/vitalsigns/overdose-death-disparities/index.html</a:t>
            </a:r>
            <a:endParaRPr lang="en-US" b="1" i="1">
              <a:cs typeface="Calibri"/>
            </a:endParaRPr>
          </a:p>
        </p:txBody>
      </p:sp>
    </p:spTree>
    <p:extLst>
      <p:ext uri="{BB962C8B-B14F-4D97-AF65-F5344CB8AC3E}">
        <p14:creationId xmlns:p14="http://schemas.microsoft.com/office/powerpoint/2010/main" val="4100568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FB886-F5B1-419F-BC83-E56B9B737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65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Calibri Light"/>
                <a:cs typeface="Calibri Light"/>
              </a:rPr>
              <a:t>As we talked about in the last slide, overdoses can unfortunately occur in anyone. They are unintentional. We should learn what happens during an overdose. </a:t>
            </a:r>
          </a:p>
          <a:p>
            <a:pPr>
              <a:defRPr/>
            </a:pPr>
            <a:endParaRPr lang="en-US" dirty="0">
              <a:latin typeface="Calibri Light"/>
              <a:cs typeface="Calibri Light"/>
            </a:endParaRPr>
          </a:p>
          <a:p>
            <a:pPr marL="0" marR="0" lvl="0" indent="0" algn="l" defTabSz="914400">
              <a:lnSpc>
                <a:spcPct val="100000"/>
              </a:lnSpc>
              <a:spcBef>
                <a:spcPts val="0"/>
              </a:spcBef>
              <a:spcAft>
                <a:spcPts val="0"/>
              </a:spcAft>
              <a:buClrTx/>
              <a:buSzTx/>
              <a:buFontTx/>
              <a:buNone/>
              <a:tabLst/>
              <a:defRPr/>
            </a:pPr>
            <a:r>
              <a:rPr lang="en-US" sz="1200" dirty="0">
                <a:latin typeface="Calibri Light"/>
                <a:cs typeface="Calibri Light"/>
              </a:rPr>
              <a:t>*</a:t>
            </a:r>
            <a:r>
              <a:rPr lang="en-US" sz="1200" spc="-15" dirty="0">
                <a:latin typeface="Calibri Light"/>
                <a:cs typeface="Calibri Light"/>
              </a:rPr>
              <a:t>Opi</a:t>
            </a:r>
            <a:r>
              <a:rPr lang="en-US" sz="1200" spc="-5" dirty="0">
                <a:latin typeface="Calibri Light"/>
                <a:cs typeface="Calibri Light"/>
              </a:rPr>
              <a:t>o</a:t>
            </a:r>
            <a:r>
              <a:rPr lang="en-US" sz="1200" spc="-15" dirty="0">
                <a:latin typeface="Calibri Light"/>
                <a:cs typeface="Calibri Light"/>
              </a:rPr>
              <a:t>ids</a:t>
            </a:r>
            <a:r>
              <a:rPr lang="en-US" sz="1200" spc="-10" dirty="0">
                <a:latin typeface="Calibri Light"/>
                <a:cs typeface="Calibri Light"/>
              </a:rPr>
              <a:t> </a:t>
            </a:r>
            <a:r>
              <a:rPr lang="en-US" sz="1200" spc="-15" dirty="0">
                <a:latin typeface="Calibri Light"/>
                <a:cs typeface="Calibri Light"/>
              </a:rPr>
              <a:t>supp</a:t>
            </a:r>
            <a:r>
              <a:rPr lang="en-US" sz="1200" spc="-50" dirty="0">
                <a:latin typeface="Calibri Light"/>
                <a:cs typeface="Calibri Light"/>
              </a:rPr>
              <a:t>r</a:t>
            </a:r>
            <a:r>
              <a:rPr lang="en-US" sz="1200" spc="-15" dirty="0">
                <a:latin typeface="Calibri Light"/>
                <a:cs typeface="Calibri Light"/>
              </a:rPr>
              <a:t>es</a:t>
            </a:r>
            <a:r>
              <a:rPr lang="en-US" sz="1200" spc="-10" dirty="0">
                <a:latin typeface="Calibri Light"/>
                <a:cs typeface="Calibri Light"/>
              </a:rPr>
              <a:t>s </a:t>
            </a:r>
            <a:r>
              <a:rPr lang="en-US" sz="1200" spc="-15" dirty="0">
                <a:latin typeface="Calibri Light"/>
                <a:cs typeface="Calibri Light"/>
              </a:rPr>
              <a:t>th</a:t>
            </a:r>
            <a:r>
              <a:rPr lang="en-US" sz="1200" dirty="0">
                <a:latin typeface="Calibri Light"/>
                <a:cs typeface="Calibri Light"/>
              </a:rPr>
              <a:t>e </a:t>
            </a:r>
            <a:r>
              <a:rPr lang="en-US" sz="1200" spc="-15" dirty="0">
                <a:latin typeface="Calibri Light"/>
                <a:cs typeface="Calibri Light"/>
              </a:rPr>
              <a:t>u</a:t>
            </a:r>
            <a:r>
              <a:rPr lang="en-US" sz="1200" spc="-50" dirty="0">
                <a:latin typeface="Calibri Light"/>
                <a:cs typeface="Calibri Light"/>
              </a:rPr>
              <a:t>r</a:t>
            </a:r>
            <a:r>
              <a:rPr lang="en-US" sz="1200" spc="-25" dirty="0">
                <a:latin typeface="Calibri Light"/>
                <a:cs typeface="Calibri Light"/>
              </a:rPr>
              <a:t>g</a:t>
            </a:r>
            <a:r>
              <a:rPr lang="en-US" sz="1200" dirty="0">
                <a:latin typeface="Calibri Light"/>
                <a:cs typeface="Calibri Light"/>
              </a:rPr>
              <a:t>e </a:t>
            </a:r>
            <a:r>
              <a:rPr lang="en-US" sz="1200" spc="-35" dirty="0">
                <a:latin typeface="Calibri Light"/>
                <a:cs typeface="Calibri Light"/>
              </a:rPr>
              <a:t>t</a:t>
            </a:r>
            <a:r>
              <a:rPr lang="en-US" sz="1200" dirty="0">
                <a:latin typeface="Calibri Light"/>
                <a:cs typeface="Calibri Light"/>
              </a:rPr>
              <a:t>o</a:t>
            </a:r>
            <a:r>
              <a:rPr lang="en-US" sz="1200" spc="-20" dirty="0">
                <a:latin typeface="Calibri Light"/>
                <a:cs typeface="Calibri Light"/>
              </a:rPr>
              <a:t> </a:t>
            </a:r>
            <a:r>
              <a:rPr lang="en-US" sz="1200" spc="-15" dirty="0">
                <a:latin typeface="Calibri Light"/>
                <a:cs typeface="Calibri Light"/>
              </a:rPr>
              <a:t>b</a:t>
            </a:r>
            <a:r>
              <a:rPr lang="en-US" sz="1200" spc="-50" dirty="0">
                <a:latin typeface="Calibri Light"/>
                <a:cs typeface="Calibri Light"/>
              </a:rPr>
              <a:t>r</a:t>
            </a:r>
            <a:r>
              <a:rPr lang="en-US" sz="1200" spc="-15" dirty="0">
                <a:latin typeface="Calibri Light"/>
                <a:cs typeface="Calibri Light"/>
              </a:rPr>
              <a:t>e</a:t>
            </a:r>
            <a:r>
              <a:rPr lang="en-US" sz="1200" spc="-45" dirty="0">
                <a:latin typeface="Calibri Light"/>
                <a:cs typeface="Calibri Light"/>
              </a:rPr>
              <a:t>a</a:t>
            </a:r>
            <a:r>
              <a:rPr lang="en-US" sz="1200" spc="-15" dirty="0">
                <a:latin typeface="Calibri Light"/>
                <a:cs typeface="Calibri Light"/>
              </a:rPr>
              <a:t>th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a:cs typeface="Calibri Light"/>
              </a:rPr>
              <a:t>*</a:t>
            </a:r>
            <a:r>
              <a:rPr lang="en-US" sz="1200" spc="-5" dirty="0">
                <a:latin typeface="Calibri Light"/>
                <a:cs typeface="Calibri Light"/>
              </a:rPr>
              <a:t>C</a:t>
            </a:r>
            <a:r>
              <a:rPr lang="en-US" sz="1200" spc="-20" dirty="0">
                <a:latin typeface="Calibri Light"/>
                <a:cs typeface="Calibri Light"/>
              </a:rPr>
              <a:t>a</a:t>
            </a:r>
            <a:r>
              <a:rPr lang="en-US" sz="1200" spc="-15" dirty="0">
                <a:latin typeface="Calibri Light"/>
                <a:cs typeface="Calibri Light"/>
              </a:rPr>
              <a:t>rb</a:t>
            </a:r>
            <a:r>
              <a:rPr lang="en-US" sz="1200" spc="-5" dirty="0">
                <a:latin typeface="Calibri Light"/>
                <a:cs typeface="Calibri Light"/>
              </a:rPr>
              <a:t>o</a:t>
            </a:r>
            <a:r>
              <a:rPr lang="en-US" sz="1200" dirty="0">
                <a:latin typeface="Calibri Light"/>
                <a:cs typeface="Calibri Light"/>
              </a:rPr>
              <a:t>n </a:t>
            </a:r>
            <a:r>
              <a:rPr lang="en-US" sz="1200" spc="-15" dirty="0">
                <a:latin typeface="Calibri Light"/>
                <a:cs typeface="Calibri Light"/>
              </a:rPr>
              <a:t>d</a:t>
            </a:r>
            <a:r>
              <a:rPr lang="en-US" sz="1200" spc="-5" dirty="0">
                <a:latin typeface="Calibri Light"/>
                <a:cs typeface="Calibri Light"/>
              </a:rPr>
              <a:t>i</a:t>
            </a:r>
            <a:r>
              <a:rPr lang="en-US" sz="1200" spc="-55" dirty="0">
                <a:latin typeface="Calibri Light"/>
                <a:cs typeface="Calibri Light"/>
              </a:rPr>
              <a:t>o</a:t>
            </a:r>
            <a:r>
              <a:rPr lang="en-US" sz="1200" dirty="0">
                <a:latin typeface="Calibri Light"/>
                <a:cs typeface="Calibri Light"/>
              </a:rPr>
              <a:t>x</a:t>
            </a:r>
            <a:r>
              <a:rPr lang="en-US" sz="1200" spc="-15" dirty="0">
                <a:latin typeface="Calibri Light"/>
                <a:cs typeface="Calibri Light"/>
              </a:rPr>
              <a:t>id</a:t>
            </a:r>
            <a:r>
              <a:rPr lang="en-US" sz="1200" dirty="0">
                <a:latin typeface="Calibri Light"/>
                <a:cs typeface="Calibri Light"/>
              </a:rPr>
              <a:t>e</a:t>
            </a:r>
            <a:r>
              <a:rPr lang="en-US" sz="1200" spc="-15" dirty="0">
                <a:latin typeface="Calibri Light"/>
                <a:cs typeface="Calibri Light"/>
              </a:rPr>
              <a:t> l</a:t>
            </a:r>
            <a:r>
              <a:rPr lang="en-US" sz="1200" spc="-25" dirty="0">
                <a:latin typeface="Calibri Light"/>
                <a:cs typeface="Calibri Light"/>
              </a:rPr>
              <a:t>e</a:t>
            </a:r>
            <a:r>
              <a:rPr lang="en-US" sz="1200" spc="-40" dirty="0">
                <a:latin typeface="Calibri Light"/>
                <a:cs typeface="Calibri Light"/>
              </a:rPr>
              <a:t>v</a:t>
            </a:r>
            <a:r>
              <a:rPr lang="en-US" sz="1200" dirty="0">
                <a:latin typeface="Calibri Light"/>
                <a:cs typeface="Calibri Light"/>
              </a:rPr>
              <a:t>e</a:t>
            </a:r>
            <a:r>
              <a:rPr lang="en-US" sz="1200" spc="-15" dirty="0">
                <a:latin typeface="Calibri Light"/>
                <a:cs typeface="Calibri Light"/>
              </a:rPr>
              <a:t>ls in</a:t>
            </a:r>
            <a:r>
              <a:rPr lang="en-US" sz="1200" spc="-5" dirty="0">
                <a:latin typeface="Calibri Light"/>
                <a:cs typeface="Calibri Light"/>
              </a:rPr>
              <a:t>c</a:t>
            </a:r>
            <a:r>
              <a:rPr lang="en-US" sz="1200" spc="-50" dirty="0">
                <a:latin typeface="Calibri Light"/>
                <a:cs typeface="Calibri Light"/>
              </a:rPr>
              <a:t>r</a:t>
            </a:r>
            <a:r>
              <a:rPr lang="en-US" sz="1200" dirty="0">
                <a:latin typeface="Calibri Light"/>
                <a:cs typeface="Calibri Light"/>
              </a:rPr>
              <a:t>e</a:t>
            </a:r>
            <a:r>
              <a:rPr lang="en-US" sz="1200" spc="-20" dirty="0">
                <a:latin typeface="Calibri Light"/>
                <a:cs typeface="Calibri Light"/>
              </a:rPr>
              <a:t>as</a:t>
            </a:r>
            <a:r>
              <a:rPr lang="en-US" sz="1200" dirty="0">
                <a:latin typeface="Calibri Light"/>
                <a:cs typeface="Calibri Light"/>
              </a:rPr>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a:cs typeface="Calibri Light"/>
              </a:rPr>
              <a:t>*</a:t>
            </a:r>
            <a:r>
              <a:rPr lang="en-US" sz="1200" spc="-15" dirty="0">
                <a:latin typeface="Calibri Light"/>
                <a:cs typeface="Calibri Light"/>
              </a:rPr>
              <a:t>O</a:t>
            </a:r>
            <a:r>
              <a:rPr lang="en-US" sz="1200" dirty="0">
                <a:latin typeface="Calibri Light"/>
                <a:cs typeface="Calibri Light"/>
              </a:rPr>
              <a:t>x</a:t>
            </a:r>
            <a:r>
              <a:rPr lang="en-US" sz="1200" spc="-55" dirty="0">
                <a:latin typeface="Calibri Light"/>
                <a:cs typeface="Calibri Light"/>
              </a:rPr>
              <a:t>y</a:t>
            </a:r>
            <a:r>
              <a:rPr lang="en-US" sz="1200" spc="-25" dirty="0">
                <a:latin typeface="Calibri Light"/>
                <a:cs typeface="Calibri Light"/>
              </a:rPr>
              <a:t>g</a:t>
            </a:r>
            <a:r>
              <a:rPr lang="en-US" sz="1200" spc="-15" dirty="0">
                <a:latin typeface="Calibri Light"/>
                <a:cs typeface="Calibri Light"/>
              </a:rPr>
              <a:t>en l</a:t>
            </a:r>
            <a:r>
              <a:rPr lang="en-US" sz="1200" spc="-10" dirty="0">
                <a:latin typeface="Calibri Light"/>
                <a:cs typeface="Calibri Light"/>
              </a:rPr>
              <a:t>e</a:t>
            </a:r>
            <a:r>
              <a:rPr lang="en-US" sz="1200" spc="-40" dirty="0">
                <a:latin typeface="Calibri Light"/>
                <a:cs typeface="Calibri Light"/>
              </a:rPr>
              <a:t>v</a:t>
            </a:r>
            <a:r>
              <a:rPr lang="en-US" sz="1200" spc="-15" dirty="0">
                <a:latin typeface="Calibri Light"/>
                <a:cs typeface="Calibri Light"/>
              </a:rPr>
              <a:t>el</a:t>
            </a:r>
            <a:r>
              <a:rPr lang="en-US" sz="1200" spc="-10" dirty="0">
                <a:latin typeface="Calibri Light"/>
                <a:cs typeface="Calibri Light"/>
              </a:rPr>
              <a:t>s</a:t>
            </a:r>
            <a:r>
              <a:rPr lang="en-US" sz="1200" spc="-20" dirty="0">
                <a:latin typeface="Calibri Light"/>
                <a:cs typeface="Calibri Light"/>
              </a:rPr>
              <a:t> </a:t>
            </a:r>
            <a:r>
              <a:rPr lang="en-US" sz="1200" spc="-15" dirty="0">
                <a:latin typeface="Calibri Light"/>
                <a:cs typeface="Calibri Light"/>
              </a:rPr>
              <a:t>d</a:t>
            </a:r>
            <a:r>
              <a:rPr lang="en-US" sz="1200" dirty="0">
                <a:latin typeface="Calibri Light"/>
                <a:cs typeface="Calibri Light"/>
              </a:rPr>
              <a:t>e</a:t>
            </a:r>
            <a:r>
              <a:rPr lang="en-US" sz="1200" spc="-5" dirty="0">
                <a:latin typeface="Calibri Light"/>
                <a:cs typeface="Calibri Light"/>
              </a:rPr>
              <a:t>c</a:t>
            </a:r>
            <a:r>
              <a:rPr lang="en-US" sz="1200" spc="-50" dirty="0">
                <a:latin typeface="Calibri Light"/>
                <a:cs typeface="Calibri Light"/>
              </a:rPr>
              <a:t>r</a:t>
            </a:r>
            <a:r>
              <a:rPr lang="en-US" sz="1200" spc="-15" dirty="0">
                <a:latin typeface="Calibri Light"/>
                <a:cs typeface="Calibri Light"/>
              </a:rPr>
              <a:t>e</a:t>
            </a:r>
            <a:r>
              <a:rPr lang="en-US" sz="1200" spc="-20" dirty="0">
                <a:latin typeface="Calibri Light"/>
                <a:cs typeface="Calibri Light"/>
              </a:rPr>
              <a:t>as</a:t>
            </a:r>
            <a:r>
              <a:rPr lang="en-US" sz="1200" dirty="0">
                <a:latin typeface="Calibri Light"/>
                <a:cs typeface="Calibri Light"/>
              </a:rPr>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a:cs typeface="Calibri Light"/>
              </a:rPr>
              <a:t>*</a:t>
            </a:r>
            <a:r>
              <a:rPr lang="en-US" sz="1200" spc="-35" dirty="0">
                <a:latin typeface="Calibri Light"/>
                <a:cs typeface="Calibri Light"/>
              </a:rPr>
              <a:t>P</a:t>
            </a:r>
            <a:r>
              <a:rPr lang="en-US" sz="1200" spc="-60" dirty="0">
                <a:latin typeface="Calibri Light"/>
                <a:cs typeface="Calibri Light"/>
              </a:rPr>
              <a:t>r</a:t>
            </a:r>
            <a:r>
              <a:rPr lang="en-US" sz="1200" spc="-5" dirty="0">
                <a:latin typeface="Calibri Light"/>
                <a:cs typeface="Calibri Light"/>
              </a:rPr>
              <a:t>oc</a:t>
            </a:r>
            <a:r>
              <a:rPr lang="en-US" sz="1200" dirty="0">
                <a:latin typeface="Calibri Light"/>
                <a:cs typeface="Calibri Light"/>
              </a:rPr>
              <a:t>e</a:t>
            </a:r>
            <a:r>
              <a:rPr lang="en-US" sz="1200" spc="-15" dirty="0">
                <a:latin typeface="Calibri Light"/>
                <a:cs typeface="Calibri Light"/>
              </a:rPr>
              <a:t>s</a:t>
            </a:r>
            <a:r>
              <a:rPr lang="en-US" sz="1200" spc="-10" dirty="0">
                <a:latin typeface="Calibri Light"/>
                <a:cs typeface="Calibri Light"/>
              </a:rPr>
              <a:t>s </a:t>
            </a:r>
            <a:r>
              <a:rPr lang="en-US" sz="1200" spc="-45" dirty="0">
                <a:latin typeface="Calibri Light"/>
                <a:cs typeface="Calibri Light"/>
              </a:rPr>
              <a:t>t</a:t>
            </a:r>
            <a:r>
              <a:rPr lang="en-US" sz="1200" spc="-20" dirty="0">
                <a:latin typeface="Calibri Light"/>
                <a:cs typeface="Calibri Light"/>
              </a:rPr>
              <a:t>a</a:t>
            </a:r>
            <a:r>
              <a:rPr lang="en-US" sz="1200" spc="-105" dirty="0">
                <a:latin typeface="Calibri Light"/>
                <a:cs typeface="Calibri Light"/>
              </a:rPr>
              <a:t>k</a:t>
            </a:r>
            <a:r>
              <a:rPr lang="en-US" sz="1200" dirty="0">
                <a:latin typeface="Calibri Light"/>
                <a:cs typeface="Calibri Light"/>
              </a:rPr>
              <a:t>e</a:t>
            </a:r>
            <a:r>
              <a:rPr lang="en-US" sz="1200" spc="-10" dirty="0">
                <a:latin typeface="Calibri Light"/>
                <a:cs typeface="Calibri Light"/>
              </a:rPr>
              <a:t>s t</a:t>
            </a:r>
            <a:r>
              <a:rPr lang="en-US" sz="1200" spc="-15" dirty="0">
                <a:latin typeface="Calibri Light"/>
                <a:cs typeface="Calibri Light"/>
              </a:rPr>
              <a:t>i</a:t>
            </a:r>
            <a:r>
              <a:rPr lang="en-US" sz="1200" spc="-5" dirty="0">
                <a:latin typeface="Calibri Light"/>
                <a:cs typeface="Calibri Light"/>
              </a:rPr>
              <a:t>m</a:t>
            </a:r>
            <a:r>
              <a:rPr lang="en-US" sz="1200" dirty="0">
                <a:latin typeface="Calibri Light"/>
                <a:cs typeface="Calibri Light"/>
              </a:rPr>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Light"/>
                <a:cs typeface="Calibri Light"/>
              </a:rPr>
              <a:t>*T</a:t>
            </a:r>
            <a:r>
              <a:rPr lang="en-US" sz="1200" spc="-15" dirty="0">
                <a:latin typeface="Calibri Light"/>
                <a:cs typeface="Calibri Light"/>
              </a:rPr>
              <a:t>he</a:t>
            </a:r>
            <a:r>
              <a:rPr lang="en-US" sz="1200" spc="-50" dirty="0">
                <a:latin typeface="Calibri Light"/>
                <a:cs typeface="Calibri Light"/>
              </a:rPr>
              <a:t>r</a:t>
            </a:r>
            <a:r>
              <a:rPr lang="en-US" sz="1200" dirty="0">
                <a:latin typeface="Calibri Light"/>
                <a:cs typeface="Calibri Light"/>
              </a:rPr>
              <a:t>e</a:t>
            </a:r>
            <a:r>
              <a:rPr lang="en-US" sz="1200" spc="-5" dirty="0">
                <a:latin typeface="Calibri Light"/>
                <a:cs typeface="Calibri Light"/>
              </a:rPr>
              <a:t> </a:t>
            </a:r>
            <a:r>
              <a:rPr lang="en-US" sz="1200" spc="-15" dirty="0">
                <a:latin typeface="Calibri Light"/>
                <a:cs typeface="Calibri Light"/>
              </a:rPr>
              <a:t>i</a:t>
            </a:r>
            <a:r>
              <a:rPr lang="en-US" sz="1200" spc="-10" dirty="0">
                <a:latin typeface="Calibri Light"/>
                <a:cs typeface="Calibri Light"/>
              </a:rPr>
              <a:t>s</a:t>
            </a:r>
            <a:r>
              <a:rPr lang="en-US" sz="1200" spc="-20" dirty="0">
                <a:latin typeface="Calibri Light"/>
                <a:cs typeface="Calibri Light"/>
              </a:rPr>
              <a:t> </a:t>
            </a:r>
            <a:r>
              <a:rPr lang="en-US" sz="1200" spc="-10" dirty="0">
                <a:latin typeface="Calibri Light"/>
                <a:cs typeface="Calibri Light"/>
              </a:rPr>
              <a:t>t</a:t>
            </a:r>
            <a:r>
              <a:rPr lang="en-US" sz="1200" spc="-15" dirty="0">
                <a:latin typeface="Calibri Light"/>
                <a:cs typeface="Calibri Light"/>
              </a:rPr>
              <a:t>i</a:t>
            </a:r>
            <a:r>
              <a:rPr lang="en-US" sz="1200" spc="-5" dirty="0">
                <a:latin typeface="Calibri Light"/>
                <a:cs typeface="Calibri Light"/>
              </a:rPr>
              <a:t>m</a:t>
            </a:r>
            <a:r>
              <a:rPr lang="en-US" sz="1200" dirty="0">
                <a:latin typeface="Calibri Light"/>
                <a:cs typeface="Calibri Light"/>
              </a:rPr>
              <a:t>e</a:t>
            </a:r>
            <a:r>
              <a:rPr lang="en-US" sz="1200" spc="-5" dirty="0">
                <a:latin typeface="Calibri Light"/>
                <a:cs typeface="Calibri Light"/>
              </a:rPr>
              <a:t> </a:t>
            </a:r>
            <a:r>
              <a:rPr lang="en-US" sz="1200" spc="-35" dirty="0">
                <a:latin typeface="Calibri Light"/>
                <a:cs typeface="Calibri Light"/>
              </a:rPr>
              <a:t>t</a:t>
            </a:r>
            <a:r>
              <a:rPr lang="en-US" sz="1200" dirty="0">
                <a:latin typeface="Calibri Light"/>
                <a:cs typeface="Calibri Light"/>
              </a:rPr>
              <a:t>o</a:t>
            </a:r>
            <a:r>
              <a:rPr lang="en-US" sz="1200" spc="-20" dirty="0">
                <a:latin typeface="Calibri Light"/>
                <a:cs typeface="Calibri Light"/>
              </a:rPr>
              <a:t> </a:t>
            </a:r>
            <a:r>
              <a:rPr lang="en-US" sz="1200" spc="-50" dirty="0">
                <a:latin typeface="Calibri Light"/>
                <a:cs typeface="Calibri Light"/>
              </a:rPr>
              <a:t>r</a:t>
            </a:r>
            <a:r>
              <a:rPr lang="en-US" sz="1200" spc="-15" dirty="0">
                <a:latin typeface="Calibri Light"/>
                <a:cs typeface="Calibri Light"/>
              </a:rPr>
              <a:t>esp</a:t>
            </a:r>
            <a:r>
              <a:rPr lang="en-US" sz="1200" spc="-5" dirty="0">
                <a:latin typeface="Calibri Light"/>
                <a:cs typeface="Calibri Light"/>
              </a:rPr>
              <a:t>o</a:t>
            </a:r>
            <a:r>
              <a:rPr lang="en-US" sz="1200" spc="-15" dirty="0">
                <a:latin typeface="Calibri Light"/>
                <a:cs typeface="Calibri Light"/>
              </a:rPr>
              <a:t>nd,</a:t>
            </a:r>
            <a:r>
              <a:rPr lang="en-US" sz="1200" spc="-10" dirty="0">
                <a:latin typeface="Calibri Light"/>
                <a:cs typeface="Calibri Light"/>
              </a:rPr>
              <a:t> but</a:t>
            </a:r>
            <a:r>
              <a:rPr lang="en-US" sz="1200" spc="-15" dirty="0">
                <a:latin typeface="Calibri Light"/>
                <a:cs typeface="Calibri Light"/>
              </a:rPr>
              <a:t> n</a:t>
            </a:r>
            <a:r>
              <a:rPr lang="en-US" sz="1200" dirty="0">
                <a:latin typeface="Calibri Light"/>
                <a:cs typeface="Calibri Light"/>
              </a:rPr>
              <a:t>o</a:t>
            </a:r>
            <a:r>
              <a:rPr lang="en-US" sz="1200" spc="-10" dirty="0">
                <a:latin typeface="Calibri Light"/>
                <a:cs typeface="Calibri Light"/>
              </a:rPr>
              <a:t> t</a:t>
            </a:r>
            <a:r>
              <a:rPr lang="en-US" sz="1200" spc="-15" dirty="0">
                <a:latin typeface="Calibri Light"/>
                <a:cs typeface="Calibri Light"/>
              </a:rPr>
              <a:t>i</a:t>
            </a:r>
            <a:r>
              <a:rPr lang="en-US" sz="1200" spc="-5" dirty="0">
                <a:latin typeface="Calibri Light"/>
                <a:cs typeface="Calibri Light"/>
              </a:rPr>
              <a:t>m</a:t>
            </a:r>
            <a:r>
              <a:rPr lang="en-US" sz="1200" dirty="0">
                <a:latin typeface="Calibri Light"/>
                <a:cs typeface="Calibri Light"/>
              </a:rPr>
              <a:t>e</a:t>
            </a:r>
            <a:r>
              <a:rPr lang="en-US" sz="1200" spc="-5" dirty="0">
                <a:latin typeface="Calibri Light"/>
                <a:cs typeface="Calibri Light"/>
              </a:rPr>
              <a:t> </a:t>
            </a:r>
            <a:r>
              <a:rPr lang="en-US" sz="1200" spc="-35" dirty="0">
                <a:latin typeface="Calibri Light"/>
                <a:cs typeface="Calibri Light"/>
              </a:rPr>
              <a:t>t</a:t>
            </a:r>
            <a:r>
              <a:rPr lang="en-US" sz="1200" dirty="0">
                <a:latin typeface="Calibri Light"/>
                <a:cs typeface="Calibri Light"/>
              </a:rPr>
              <a:t>o</a:t>
            </a:r>
            <a:r>
              <a:rPr lang="en-US" sz="1200" spc="-10" dirty="0">
                <a:latin typeface="Calibri Light"/>
                <a:cs typeface="Calibri Light"/>
              </a:rPr>
              <a:t> </a:t>
            </a:r>
            <a:r>
              <a:rPr lang="en-US" sz="1200" spc="-45" dirty="0">
                <a:latin typeface="Calibri Light"/>
                <a:cs typeface="Calibri Light"/>
              </a:rPr>
              <a:t>w</a:t>
            </a:r>
            <a:r>
              <a:rPr lang="en-US" sz="1200" spc="-20" dirty="0">
                <a:latin typeface="Calibri Light"/>
                <a:cs typeface="Calibri Light"/>
              </a:rPr>
              <a:t>a</a:t>
            </a:r>
            <a:r>
              <a:rPr lang="en-US" sz="1200" spc="-40" dirty="0">
                <a:latin typeface="Calibri Light"/>
                <a:cs typeface="Calibri Light"/>
              </a:rPr>
              <a:t>s</a:t>
            </a:r>
            <a:r>
              <a:rPr lang="en-US" sz="1200" spc="-35" dirty="0">
                <a:latin typeface="Calibri Light"/>
                <a:cs typeface="Calibri Light"/>
              </a:rPr>
              <a:t>t</a:t>
            </a:r>
            <a:r>
              <a:rPr lang="en-US" sz="1200" dirty="0">
                <a:latin typeface="Calibri Light"/>
                <a:cs typeface="Calibri Light"/>
              </a:rPr>
              <a:t>e</a:t>
            </a:r>
          </a:p>
          <a:p>
            <a:r>
              <a:rPr lang="en-US" dirty="0"/>
              <a:t>Every minute counts.  The sooner we respond, the higher the potential for a better outcome.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1ABC64DD-2190-4EEE-AF73-AB8EBF79E1AE}" type="slidenum">
              <a:rPr lang="en-US" smtClean="0"/>
              <a:t>13</a:t>
            </a:fld>
            <a:endParaRPr lang="en-US"/>
          </a:p>
        </p:txBody>
      </p:sp>
    </p:spTree>
    <p:extLst>
      <p:ext uri="{BB962C8B-B14F-4D97-AF65-F5344CB8AC3E}">
        <p14:creationId xmlns:p14="http://schemas.microsoft.com/office/powerpoint/2010/main" val="4226460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1 or all of these may be present.  Having multiple substances on board can cause conflicting symptoms, but if someone is not arousable they should be treated with Narcan.  </a:t>
            </a:r>
          </a:p>
          <a:p>
            <a:endParaRPr lang="en-US">
              <a:cs typeface="Calibri"/>
            </a:endParaRPr>
          </a:p>
        </p:txBody>
      </p:sp>
      <p:sp>
        <p:nvSpPr>
          <p:cNvPr id="4" name="Slide Number Placeholder 3"/>
          <p:cNvSpPr>
            <a:spLocks noGrp="1"/>
          </p:cNvSpPr>
          <p:nvPr>
            <p:ph type="sldNum" sz="quarter" idx="5"/>
          </p:nvPr>
        </p:nvSpPr>
        <p:spPr/>
        <p:txBody>
          <a:bodyPr/>
          <a:lstStyle/>
          <a:p>
            <a:fld id="{1ABC64DD-2190-4EEE-AF73-AB8EBF79E1AE}" type="slidenum">
              <a:rPr lang="en-US" smtClean="0"/>
              <a:t>14</a:t>
            </a:fld>
            <a:endParaRPr lang="en-US"/>
          </a:p>
        </p:txBody>
      </p:sp>
    </p:spTree>
    <p:extLst>
      <p:ext uri="{BB962C8B-B14F-4D97-AF65-F5344CB8AC3E}">
        <p14:creationId xmlns:p14="http://schemas.microsoft.com/office/powerpoint/2010/main" val="2940177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FB886-F5B1-419F-BC83-E56B9B737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65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a:ea typeface="+mn-lt"/>
              <a:cs typeface="+mn-lt"/>
            </a:endParaRPr>
          </a:p>
          <a:p>
            <a:pPr marL="0" indent="0">
              <a:buNone/>
            </a:pPr>
            <a:r>
              <a:rPr lang="en-US" b="1">
                <a:ea typeface="+mn-lt"/>
                <a:cs typeface="+mn-lt"/>
              </a:rPr>
              <a:t>Note for recently in jail/drug treatment:</a:t>
            </a:r>
          </a:p>
          <a:p>
            <a:pPr marL="171450" indent="-171450">
              <a:buFont typeface="Arial" panose="020B0604020202020204" pitchFamily="34" charset="0"/>
              <a:buChar char="•"/>
            </a:pPr>
            <a:r>
              <a:rPr lang="en-US" b="0">
                <a:ea typeface="+mn-lt"/>
                <a:cs typeface="+mn-lt"/>
              </a:rPr>
              <a:t>Tolerance</a:t>
            </a:r>
            <a:r>
              <a:rPr lang="en-US" b="1">
                <a:ea typeface="+mn-lt"/>
                <a:cs typeface="+mn-lt"/>
              </a:rPr>
              <a:t> </a:t>
            </a:r>
            <a:r>
              <a:rPr lang="en-US">
                <a:ea typeface="+mn-lt"/>
                <a:cs typeface="+mn-lt"/>
              </a:rPr>
              <a:t>develops when someone uses an opioid drug regularly so that their body becomes accustomed to the drug and needs a larger or more frequent dose to continue to experience the same effect. </a:t>
            </a:r>
          </a:p>
          <a:p>
            <a:pPr marL="171450" indent="-171450">
              <a:buFont typeface="Arial" panose="020B0604020202020204" pitchFamily="34" charset="0"/>
              <a:buChar char="•"/>
            </a:pPr>
            <a:r>
              <a:rPr lang="en-US">
                <a:ea typeface="+mn-lt"/>
                <a:cs typeface="+mn-lt"/>
              </a:rPr>
              <a:t>Loss of tolerance occurs when someone stops taking an opioid after long term use. When someone loses tolerance and then takes the opioid drug again, he or she can experience serious adverse effects, including overdose, even if the amount taken had not caused problems in the past. This can happen when someone was recently in jail or other program. They may not be aware of how much their tolerance has decreased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B31166"/>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B31166"/>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B31166"/>
                </a:solidFill>
                <a:cs typeface="Calibri"/>
              </a:rPr>
              <a:t>In nearly 40% of overdose deaths, someone else was present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B31166"/>
                </a:solidFill>
                <a:cs typeface="Calibri"/>
              </a:rPr>
              <a:t>- Source: https://www.cdc.gov/mmwr/volumes/69/wr/mm6935a1.htm?s_cid=mm6935a1_w</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FB886-F5B1-419F-BC83-E56B9B737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71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FB886-F5B1-419F-BC83-E56B9B737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599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a:lnSpc>
                <a:spcPct val="100000"/>
              </a:lnSpc>
              <a:spcBef>
                <a:spcPts val="0"/>
              </a:spcBef>
              <a:spcAft>
                <a:spcPts val="0"/>
              </a:spcAft>
              <a:buNone/>
              <a:tabLst/>
              <a:defRPr/>
            </a:pPr>
            <a:endParaRPr lang="en-US"/>
          </a:p>
          <a:p>
            <a:pPr>
              <a:defRPr/>
            </a:pPr>
            <a:endParaRPr lang="en-US"/>
          </a:p>
          <a:p>
            <a:pPr>
              <a:defRPr/>
            </a:pPr>
            <a:r>
              <a:rPr lang="en-US" dirty="0"/>
              <a:t>Discuss how pushing all the doses you have right away does not make the product work any better.  Need to wait 2-3 minutes between doses to give medicine time to work.  Need medical attention even if response is noted as overdose can occur again if substance onboard lasts longer than effects of naloxone.</a:t>
            </a:r>
            <a:endParaRPr lang="en-US">
              <a:cs typeface="Calibri"/>
            </a:endParaRPr>
          </a:p>
          <a:p>
            <a:pPr>
              <a:defRPr/>
            </a:pPr>
            <a:endParaRPr lang="en-US"/>
          </a:p>
          <a:p>
            <a:pPr>
              <a:defRPr/>
            </a:pPr>
            <a:r>
              <a:rPr lang="en-US" dirty="0"/>
              <a:t>Discuss tolerance—you can’t become tolerant to naloxone as you can with opioids.  Dose required is dependent on what you took, how strong it is, how much, etc.  Doses should be given until a response is noted.</a:t>
            </a:r>
          </a:p>
          <a:p>
            <a:pPr>
              <a:defRPr/>
            </a:pPr>
            <a:endParaRPr lang="en-US"/>
          </a:p>
          <a:p>
            <a:pPr>
              <a:defRPr/>
            </a:pPr>
            <a:endParaRPr lang="en-US">
              <a:cs typeface="Calibri"/>
            </a:endParaRPr>
          </a:p>
        </p:txBody>
      </p:sp>
    </p:spTree>
    <p:extLst>
      <p:ext uri="{BB962C8B-B14F-4D97-AF65-F5344CB8AC3E}">
        <p14:creationId xmlns:p14="http://schemas.microsoft.com/office/powerpoint/2010/main" val="995131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a:defRPr/>
            </a:pPr>
            <a:r>
              <a:rPr lang="en-US" dirty="0"/>
              <a:t>Most substances are mixed with many others.  If you have Narcan, it’s always better to give it than assume it won’t work.  Can’t hurt if no opioids on board.</a:t>
            </a:r>
          </a:p>
          <a:p>
            <a:pPr>
              <a:defRPr/>
            </a:pPr>
            <a:endParaRPr lang="en-US"/>
          </a:p>
          <a:p>
            <a:pPr marL="0" marR="0" lvl="0" indent="0" algn="l" defTabSz="914400">
              <a:lnSpc>
                <a:spcPct val="100000"/>
              </a:lnSpc>
              <a:spcBef>
                <a:spcPts val="0"/>
              </a:spcBef>
              <a:spcAft>
                <a:spcPts val="0"/>
              </a:spcAft>
              <a:buClrTx/>
              <a:buSzTx/>
              <a:buFont typeface="Wingdings" panose="05000000000000000000" pitchFamily="2" charset="2"/>
              <a:buNone/>
              <a:tabLst/>
              <a:defRPr/>
            </a:pPr>
            <a:r>
              <a:rPr lang="en-US" dirty="0"/>
              <a:t>Slang</a:t>
            </a:r>
            <a:r>
              <a:rPr lang="en-US" sz="1200" dirty="0">
                <a:latin typeface="+mn-lt"/>
                <a:cs typeface="Calibri"/>
              </a:rPr>
              <a:t> terms include: OCs, Oxy, perks, </a:t>
            </a:r>
            <a:r>
              <a:rPr lang="en-US" sz="1200" dirty="0" err="1">
                <a:latin typeface="+mn-lt"/>
                <a:cs typeface="Calibri"/>
              </a:rPr>
              <a:t>vics</a:t>
            </a:r>
            <a:r>
              <a:rPr lang="en-US" sz="1200" dirty="0">
                <a:latin typeface="+mn-lt"/>
                <a:cs typeface="Calibri"/>
              </a:rPr>
              <a:t>, smack, junk, black tar, </a:t>
            </a:r>
            <a:r>
              <a:rPr lang="en-US" sz="1200" dirty="0">
                <a:latin typeface="+mn-lt"/>
                <a:ea typeface="+mn-lt"/>
                <a:cs typeface="+mn-lt"/>
              </a:rPr>
              <a:t>ills, skittles, blues, rails, </a:t>
            </a:r>
            <a:r>
              <a:rPr lang="en-US" sz="1200" dirty="0" err="1">
                <a:latin typeface="+mn-lt"/>
                <a:ea typeface="+mn-lt"/>
                <a:cs typeface="+mn-lt"/>
              </a:rPr>
              <a:t>feddy</a:t>
            </a:r>
            <a:r>
              <a:rPr lang="en-US" sz="1200" dirty="0">
                <a:latin typeface="+mn-lt"/>
                <a:ea typeface="+mn-lt"/>
                <a:cs typeface="+mn-lt"/>
              </a:rPr>
              <a:t>. (</a:t>
            </a:r>
            <a:r>
              <a:rPr lang="en-US" sz="1200" i="1" dirty="0">
                <a:latin typeface="+mn-lt"/>
                <a:ea typeface="+mn-lt"/>
                <a:cs typeface="+mn-lt"/>
              </a:rPr>
              <a:t>NOTE: there may be others that are more localized, consider adding for your area</a:t>
            </a:r>
            <a:r>
              <a:rPr lang="en-US" sz="1200" dirty="0">
                <a:latin typeface="+mn-lt"/>
                <a:ea typeface="+mn-lt"/>
                <a:cs typeface="+mn-lt"/>
              </a:rPr>
              <a:t>.) </a:t>
            </a:r>
            <a:r>
              <a:rPr lang="en-US" dirty="0">
                <a:hlinkClick r:id="rId3"/>
              </a:rPr>
              <a:t>https://store.samhsa. gov/sites/default/files/d7/priv/sma18-4742.pdf</a:t>
            </a:r>
            <a:endParaRPr lang="en-US" dirty="0">
              <a:cs typeface="Calibri"/>
            </a:endParaRPr>
          </a:p>
          <a:p>
            <a:pPr lvl="0">
              <a:buFont typeface="Wingdings" panose="05000000000000000000" pitchFamily="2" charset="2"/>
              <a:buNone/>
            </a:pPr>
            <a:endParaRPr lang="en-US">
              <a:latin typeface="+mn-lt"/>
              <a:ea typeface="+mn-lt"/>
              <a:cs typeface="Calibri"/>
            </a:endParaRPr>
          </a:p>
          <a:p>
            <a:r>
              <a:rPr lang="en-US" dirty="0">
                <a:latin typeface="+mn-lt"/>
                <a:ea typeface="+mn-lt"/>
                <a:cs typeface="Calibri"/>
              </a:rPr>
              <a:t>Yes:</a:t>
            </a:r>
            <a:r>
              <a:rPr lang="en-US" dirty="0">
                <a:ea typeface="+mn-lt"/>
                <a:cs typeface="Calibri"/>
              </a:rPr>
              <a:t> </a:t>
            </a:r>
          </a:p>
          <a:p>
            <a:pPr lvl="0">
              <a:buFont typeface="Wingdings" panose="05000000000000000000" pitchFamily="2" charset="2"/>
              <a:buNone/>
            </a:pPr>
            <a:r>
              <a:rPr lang="en-US" dirty="0">
                <a:latin typeface="+mn-lt"/>
                <a:ea typeface="+mn-lt"/>
                <a:cs typeface="Calibri"/>
              </a:rPr>
              <a:t>Oxycodone (Oxycontin®)</a:t>
            </a:r>
            <a:endParaRPr lang="en-US" dirty="0">
              <a:latin typeface="+mn-lt"/>
              <a:cs typeface="Calibri"/>
            </a:endParaRPr>
          </a:p>
          <a:p>
            <a:pPr lvl="0">
              <a:buFont typeface="Wingdings" panose="05000000000000000000" pitchFamily="2" charset="2"/>
              <a:buChar char="ü"/>
            </a:pPr>
            <a:r>
              <a:rPr lang="en-US" dirty="0">
                <a:latin typeface="+mn-lt"/>
                <a:ea typeface="+mn-lt"/>
                <a:cs typeface="Calibri"/>
              </a:rPr>
              <a:t>Hydrocodone (Vicodin®, Norco®)</a:t>
            </a:r>
          </a:p>
          <a:p>
            <a:pPr lvl="0">
              <a:buFont typeface="Wingdings" panose="05000000000000000000" pitchFamily="2" charset="2"/>
              <a:buChar char="ü"/>
            </a:pPr>
            <a:r>
              <a:rPr lang="en-US" dirty="0">
                <a:latin typeface="+mn-lt"/>
                <a:ea typeface="+mn-lt"/>
                <a:cs typeface="Calibri"/>
              </a:rPr>
              <a:t>Hydromorphone (</a:t>
            </a:r>
            <a:r>
              <a:rPr lang="en-US" dirty="0" err="1">
                <a:latin typeface="+mn-lt"/>
                <a:ea typeface="+mn-lt"/>
                <a:cs typeface="Calibri"/>
              </a:rPr>
              <a:t>Dilaudid</a:t>
            </a:r>
            <a:r>
              <a:rPr lang="en-US" dirty="0">
                <a:latin typeface="+mn-lt"/>
                <a:ea typeface="+mn-lt"/>
                <a:cs typeface="Calibri"/>
              </a:rPr>
              <a:t>®)</a:t>
            </a:r>
            <a:endParaRPr lang="en-US" dirty="0">
              <a:latin typeface="+mn-lt"/>
              <a:cs typeface="Calibri"/>
            </a:endParaRPr>
          </a:p>
          <a:p>
            <a:pPr lvl="0">
              <a:buFont typeface="Wingdings" panose="05000000000000000000" pitchFamily="2" charset="2"/>
              <a:buChar char="ü"/>
            </a:pPr>
            <a:r>
              <a:rPr lang="en-US" dirty="0">
                <a:latin typeface="+mn-lt"/>
                <a:ea typeface="+mn-lt"/>
                <a:cs typeface="Calibri"/>
              </a:rPr>
              <a:t>Oxymorphone (</a:t>
            </a:r>
            <a:r>
              <a:rPr lang="en-US" dirty="0" err="1">
                <a:latin typeface="+mn-lt"/>
                <a:ea typeface="+mn-lt"/>
                <a:cs typeface="Calibri"/>
              </a:rPr>
              <a:t>Opana</a:t>
            </a:r>
            <a:r>
              <a:rPr lang="en-US" dirty="0">
                <a:latin typeface="+mn-lt"/>
                <a:ea typeface="+mn-lt"/>
                <a:cs typeface="Calibri"/>
              </a:rPr>
              <a:t>®)</a:t>
            </a:r>
            <a:endParaRPr lang="en-US" sz="1200" u="none" kern="1200" spc="0" dirty="0">
              <a:solidFill>
                <a:schemeClr val="tx1"/>
              </a:solidFill>
              <a:latin typeface="+mn-lt"/>
              <a:ea typeface="+mn-lt"/>
              <a:cs typeface="Calibri"/>
            </a:endParaRPr>
          </a:p>
          <a:p>
            <a:pPr lvl="0">
              <a:buFont typeface="Wingdings" panose="05000000000000000000" pitchFamily="2" charset="2"/>
              <a:buNone/>
            </a:pPr>
            <a:endParaRPr lang="en-US" sz="1200" u="none" kern="1200" spc="0">
              <a:solidFill>
                <a:schemeClr val="tx1"/>
              </a:solidFill>
              <a:latin typeface="+mn-lt"/>
              <a:ea typeface="+mn-lt"/>
              <a:cs typeface="Calibri"/>
            </a:endParaRPr>
          </a:p>
          <a:p>
            <a:r>
              <a:rPr lang="en-US" sz="1200" u="none" kern="1200" spc="0" dirty="0">
                <a:solidFill>
                  <a:schemeClr val="tx1"/>
                </a:solidFill>
                <a:latin typeface="+mn-lt"/>
                <a:ea typeface="+mn-lt"/>
                <a:cs typeface="Calibri"/>
              </a:rPr>
              <a:t>No:</a:t>
            </a:r>
            <a:r>
              <a:rPr lang="en-US" dirty="0">
                <a:ea typeface="+mn-lt"/>
                <a:cs typeface="Calibri"/>
              </a:rPr>
              <a:t> </a:t>
            </a:r>
            <a:endParaRPr lang="en-US" sz="1200" u="none" kern="1200" spc="0" dirty="0">
              <a:solidFill>
                <a:schemeClr val="tx1"/>
              </a:solidFill>
              <a:latin typeface="+mn-lt"/>
              <a:ea typeface="+mn-lt"/>
              <a:cs typeface="Calibri"/>
            </a:endParaRPr>
          </a:p>
          <a:p>
            <a:pPr marL="171450" lvl="0" indent="-171450">
              <a:buFont typeface="Arial" panose="020B0604020202020204" pitchFamily="34" charset="0"/>
              <a:buChar char="•"/>
            </a:pPr>
            <a:r>
              <a:rPr lang="en-US" sz="1200" u="none" kern="1200" spc="5" dirty="0">
                <a:solidFill>
                  <a:prstClr val="black">
                    <a:hueOff val="0"/>
                    <a:satOff val="0"/>
                    <a:lumOff val="0"/>
                    <a:alphaOff val="0"/>
                  </a:prstClr>
                </a:solidFill>
                <a:latin typeface="Century Gothic" panose="020B0502020202020204"/>
                <a:ea typeface="+mn-ea"/>
                <a:cs typeface="Calibri"/>
              </a:rPr>
              <a:t>Diazepam</a:t>
            </a:r>
            <a:r>
              <a:rPr lang="en-US" sz="1200" u="none" kern="1200" spc="5" dirty="0">
                <a:solidFill>
                  <a:prstClr val="black">
                    <a:hueOff val="0"/>
                    <a:satOff val="0"/>
                    <a:lumOff val="0"/>
                    <a:alphaOff val="0"/>
                  </a:prstClr>
                </a:solidFill>
                <a:latin typeface="+mn-lt"/>
                <a:ea typeface="+mn-ea"/>
                <a:cs typeface="Calibri"/>
              </a:rPr>
              <a:t> (valium</a:t>
            </a:r>
            <a:r>
              <a:rPr lang="en-US" sz="1200" dirty="0">
                <a:latin typeface="+mn-lt"/>
              </a:rPr>
              <a:t>®)</a:t>
            </a:r>
            <a:endParaRPr lang="en-US" sz="1200" spc="0" dirty="0">
              <a:latin typeface="+mn-lt"/>
              <a:cs typeface="Calibri" panose="020F0502020204030204" pitchFamily="34" charset="0"/>
            </a:endParaRPr>
          </a:p>
          <a:p>
            <a:pPr marL="171450" lvl="0" indent="-171450">
              <a:buFont typeface="Arial" panose="020B0604020202020204" pitchFamily="34" charset="0"/>
              <a:buChar char="•"/>
            </a:pPr>
            <a:r>
              <a:rPr lang="en-US" sz="1200" spc="-20" dirty="0">
                <a:latin typeface="+mn-lt"/>
                <a:cs typeface="Calibri"/>
              </a:rPr>
              <a:t>Alprazolam (Xanax</a:t>
            </a:r>
            <a:r>
              <a:rPr lang="en-US" sz="1200" dirty="0">
                <a:latin typeface="+mn-lt"/>
              </a:rPr>
              <a:t>®)</a:t>
            </a:r>
            <a:endParaRPr lang="en-US" sz="1200" dirty="0">
              <a:latin typeface="+mn-lt"/>
              <a:cs typeface="Calibri" panose="020F0502020204030204" pitchFamily="34" charset="0"/>
            </a:endParaRPr>
          </a:p>
          <a:p>
            <a:pPr lvl="0">
              <a:buFont typeface="Wingdings" panose="05000000000000000000" pitchFamily="2" charset="2"/>
              <a:buNone/>
            </a:pPr>
            <a:endParaRPr lang="en-US">
              <a:latin typeface="Calibri"/>
              <a:cs typeface="Calibri"/>
            </a:endParaRPr>
          </a:p>
          <a:p>
            <a:endParaRPr/>
          </a:p>
        </p:txBody>
      </p:sp>
    </p:spTree>
    <p:extLst>
      <p:ext uri="{BB962C8B-B14F-4D97-AF65-F5344CB8AC3E}">
        <p14:creationId xmlns:p14="http://schemas.microsoft.com/office/powerpoint/2010/main" val="235666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Agenda. </a:t>
            </a:r>
            <a:endParaRPr lang="en-US"/>
          </a:p>
        </p:txBody>
      </p:sp>
      <p:sp>
        <p:nvSpPr>
          <p:cNvPr id="4" name="Slide Number Placeholder 3"/>
          <p:cNvSpPr>
            <a:spLocks noGrp="1"/>
          </p:cNvSpPr>
          <p:nvPr>
            <p:ph type="sldNum" sz="quarter" idx="5"/>
          </p:nvPr>
        </p:nvSpPr>
        <p:spPr/>
        <p:txBody>
          <a:bodyPr/>
          <a:lstStyle/>
          <a:p>
            <a:fld id="{367FB886-F5B1-419F-BC83-E56B9B737A97}" type="slidenum">
              <a:rPr lang="en-US" smtClean="0"/>
              <a:t>2</a:t>
            </a:fld>
            <a:endParaRPr lang="en-US"/>
          </a:p>
        </p:txBody>
      </p:sp>
    </p:spTree>
    <p:extLst>
      <p:ext uri="{BB962C8B-B14F-4D97-AF65-F5344CB8AC3E}">
        <p14:creationId xmlns:p14="http://schemas.microsoft.com/office/powerpoint/2010/main" val="3363032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Naloxone Overview Video: </a:t>
            </a:r>
            <a:r>
              <a:rPr lang="en-US" dirty="0">
                <a:ea typeface="+mn-lt"/>
                <a:cs typeface="+mn-lt"/>
                <a:hlinkClick r:id="rId3"/>
              </a:rPr>
              <a:t>https://www.youtube.com/watch?v=nVRm1GQgJmc</a:t>
            </a:r>
            <a:r>
              <a:rPr lang="en-US" dirty="0">
                <a:ea typeface="+mn-lt"/>
                <a:cs typeface="+mn-lt"/>
              </a:rPr>
              <a:t> </a:t>
            </a:r>
            <a:endParaRPr lang="en-US" dirty="0">
              <a:solidFill>
                <a:schemeClr val="tx1"/>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1ABC64DD-2190-4EEE-AF73-AB8EBF79E1AE}" type="slidenum">
              <a:rPr lang="en-US" smtClean="0"/>
              <a:t>20</a:t>
            </a:fld>
            <a:endParaRPr lang="en-US"/>
          </a:p>
        </p:txBody>
      </p:sp>
    </p:spTree>
    <p:extLst>
      <p:ext uri="{BB962C8B-B14F-4D97-AF65-F5344CB8AC3E}">
        <p14:creationId xmlns:p14="http://schemas.microsoft.com/office/powerpoint/2010/main" val="1260981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a:defRPr/>
            </a:pPr>
            <a:r>
              <a:rPr lang="en-US" dirty="0"/>
              <a:t>Include review of tribal code if it applies in your area.</a:t>
            </a:r>
          </a:p>
        </p:txBody>
      </p:sp>
    </p:spTree>
    <p:extLst>
      <p:ext uri="{BB962C8B-B14F-4D97-AF65-F5344CB8AC3E}">
        <p14:creationId xmlns:p14="http://schemas.microsoft.com/office/powerpoint/2010/main" val="1450453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12700" indent="0">
              <a:buFont typeface="Arial"/>
              <a:buNone/>
              <a:tabLst>
                <a:tab pos="185253" algn="l"/>
              </a:tabLst>
            </a:pPr>
            <a:r>
              <a:rPr lang="en-US" sz="1200" spc="-85" dirty="0">
                <a:highlight>
                  <a:srgbClr val="FFFF00"/>
                </a:highlight>
                <a:cs typeface="Calibri Light"/>
              </a:rPr>
              <a:t>CPR info: </a:t>
            </a:r>
          </a:p>
          <a:p>
            <a:pPr marL="184150" indent="-171450">
              <a:buFont typeface="Arial" panose="020B0604020202020204" pitchFamily="34" charset="0"/>
              <a:buChar char="•"/>
              <a:tabLst>
                <a:tab pos="185253" algn="l"/>
              </a:tabLst>
            </a:pPr>
            <a:r>
              <a:rPr lang="en-US" sz="1200" spc="-85" dirty="0">
                <a:highlight>
                  <a:srgbClr val="FFFF00"/>
                </a:highlight>
                <a:cs typeface="Calibri Light"/>
              </a:rPr>
              <a:t>V</a:t>
            </a:r>
            <a:r>
              <a:rPr lang="en-US" sz="1200" spc="-5" dirty="0">
                <a:highlight>
                  <a:srgbClr val="FFFF00"/>
                </a:highlight>
                <a:cs typeface="Calibri Light"/>
              </a:rPr>
              <a:t>e</a:t>
            </a:r>
            <a:r>
              <a:rPr lang="en-US" sz="1200" dirty="0">
                <a:highlight>
                  <a:srgbClr val="FFFF00"/>
                </a:highlight>
                <a:cs typeface="Calibri Light"/>
              </a:rPr>
              <a:t>r</a:t>
            </a:r>
            <a:r>
              <a:rPr lang="en-US" sz="1200" spc="-5" dirty="0">
                <a:highlight>
                  <a:srgbClr val="FFFF00"/>
                </a:highlight>
                <a:cs typeface="Calibri Light"/>
              </a:rPr>
              <a:t>i</a:t>
            </a:r>
            <a:r>
              <a:rPr lang="en-US" sz="1200" spc="5" dirty="0">
                <a:highlight>
                  <a:srgbClr val="FFFF00"/>
                </a:highlight>
                <a:cs typeface="Calibri Light"/>
              </a:rPr>
              <a:t>f</a:t>
            </a:r>
            <a:r>
              <a:rPr lang="en-US" sz="1200" dirty="0">
                <a:highlight>
                  <a:srgbClr val="FFFF00"/>
                </a:highlight>
                <a:cs typeface="Calibri Light"/>
              </a:rPr>
              <a:t>y</a:t>
            </a:r>
            <a:r>
              <a:rPr lang="en-US" sz="1200" spc="-10" dirty="0">
                <a:highlight>
                  <a:srgbClr val="FFFF00"/>
                </a:highlight>
                <a:cs typeface="Calibri Light"/>
              </a:rPr>
              <a:t> </a:t>
            </a:r>
            <a:r>
              <a:rPr lang="en-US" sz="1200" dirty="0">
                <a:highlight>
                  <a:srgbClr val="FFFF00"/>
                </a:highlight>
                <a:cs typeface="Calibri Light"/>
              </a:rPr>
              <a:t>a</a:t>
            </a:r>
            <a:r>
              <a:rPr lang="en-US" sz="1200" spc="-5" dirty="0">
                <a:highlight>
                  <a:srgbClr val="FFFF00"/>
                </a:highlight>
                <a:cs typeface="Calibri Light"/>
              </a:rPr>
              <a:t>i</a:t>
            </a:r>
            <a:r>
              <a:rPr lang="en-US" sz="1200" spc="10" dirty="0">
                <a:highlight>
                  <a:srgbClr val="FFFF00"/>
                </a:highlight>
                <a:cs typeface="Calibri Light"/>
              </a:rPr>
              <a:t>r</a:t>
            </a:r>
            <a:r>
              <a:rPr lang="en-US" sz="1200" spc="-30" dirty="0">
                <a:highlight>
                  <a:srgbClr val="FFFF00"/>
                </a:highlight>
                <a:cs typeface="Calibri Light"/>
              </a:rPr>
              <a:t>w</a:t>
            </a:r>
            <a:r>
              <a:rPr lang="en-US" sz="1200" spc="-35" dirty="0">
                <a:highlight>
                  <a:srgbClr val="FFFF00"/>
                </a:highlight>
                <a:cs typeface="Calibri Light"/>
              </a:rPr>
              <a:t>a</a:t>
            </a:r>
            <a:r>
              <a:rPr lang="en-US" sz="1200" dirty="0">
                <a:highlight>
                  <a:srgbClr val="FFFF00"/>
                </a:highlight>
                <a:cs typeface="Calibri Light"/>
              </a:rPr>
              <a:t>y </a:t>
            </a:r>
            <a:r>
              <a:rPr lang="en-US" sz="1200" spc="-5" dirty="0">
                <a:highlight>
                  <a:srgbClr val="FFFF00"/>
                </a:highlight>
                <a:cs typeface="Calibri Light"/>
              </a:rPr>
              <a:t>i</a:t>
            </a:r>
            <a:r>
              <a:rPr lang="en-US" sz="1200" dirty="0">
                <a:highlight>
                  <a:srgbClr val="FFFF00"/>
                </a:highlight>
                <a:cs typeface="Calibri Light"/>
              </a:rPr>
              <a:t>s</a:t>
            </a:r>
            <a:r>
              <a:rPr lang="en-US" sz="1200" spc="10" dirty="0">
                <a:highlight>
                  <a:srgbClr val="FFFF00"/>
                </a:highlight>
                <a:cs typeface="Calibri Light"/>
              </a:rPr>
              <a:t> </a:t>
            </a:r>
            <a:r>
              <a:rPr lang="en-US" sz="1200" spc="-5" dirty="0">
                <a:highlight>
                  <a:srgbClr val="FFFF00"/>
                </a:highlight>
                <a:cs typeface="Calibri Light"/>
              </a:rPr>
              <a:t>cle</a:t>
            </a:r>
            <a:r>
              <a:rPr lang="en-US" sz="1200" dirty="0">
                <a:highlight>
                  <a:srgbClr val="FFFF00"/>
                </a:highlight>
                <a:cs typeface="Calibri Light"/>
              </a:rPr>
              <a:t>ar</a:t>
            </a:r>
          </a:p>
          <a:p>
            <a:pPr marL="184150" indent="-171450">
              <a:buFont typeface="Arial" panose="020B0604020202020204" pitchFamily="34" charset="0"/>
              <a:buChar char="•"/>
              <a:tabLst>
                <a:tab pos="185253" algn="l"/>
              </a:tabLst>
            </a:pPr>
            <a:r>
              <a:rPr lang="en-US" sz="1200" spc="-40" dirty="0">
                <a:highlight>
                  <a:srgbClr val="FFFF00"/>
                </a:highlight>
                <a:cs typeface="Calibri Light"/>
              </a:rPr>
              <a:t>P</a:t>
            </a:r>
            <a:r>
              <a:rPr lang="en-US" sz="1200" spc="-5" dirty="0">
                <a:highlight>
                  <a:srgbClr val="FFFF00"/>
                </a:highlight>
                <a:cs typeface="Calibri Light"/>
              </a:rPr>
              <a:t>e</a:t>
            </a:r>
            <a:r>
              <a:rPr lang="en-US" sz="1200" dirty="0">
                <a:highlight>
                  <a:srgbClr val="FFFF00"/>
                </a:highlight>
                <a:cs typeface="Calibri Light"/>
              </a:rPr>
              <a:t>r</a:t>
            </a:r>
            <a:r>
              <a:rPr lang="en-US" sz="1200" spc="-45" dirty="0">
                <a:highlight>
                  <a:srgbClr val="FFFF00"/>
                </a:highlight>
                <a:cs typeface="Calibri Light"/>
              </a:rPr>
              <a:t>f</a:t>
            </a:r>
            <a:r>
              <a:rPr lang="en-US" sz="1200" spc="-5" dirty="0">
                <a:highlight>
                  <a:srgbClr val="FFFF00"/>
                </a:highlight>
                <a:cs typeface="Calibri Light"/>
              </a:rPr>
              <a:t>or</a:t>
            </a:r>
            <a:r>
              <a:rPr lang="en-US" sz="1200" dirty="0">
                <a:highlight>
                  <a:srgbClr val="FFFF00"/>
                </a:highlight>
                <a:cs typeface="Calibri Light"/>
              </a:rPr>
              <a:t>m</a:t>
            </a:r>
            <a:r>
              <a:rPr lang="en-US" sz="1200" spc="-5" dirty="0">
                <a:highlight>
                  <a:srgbClr val="FFFF00"/>
                </a:highlight>
                <a:cs typeface="Calibri Light"/>
              </a:rPr>
              <a:t> </a:t>
            </a:r>
            <a:r>
              <a:rPr lang="en-US" sz="1200" dirty="0">
                <a:highlight>
                  <a:srgbClr val="FFFF00"/>
                </a:highlight>
                <a:cs typeface="Calibri Light"/>
              </a:rPr>
              <a:t>h</a:t>
            </a:r>
            <a:r>
              <a:rPr lang="en-US" sz="1200" spc="-5" dirty="0">
                <a:highlight>
                  <a:srgbClr val="FFFF00"/>
                </a:highlight>
                <a:cs typeface="Calibri Light"/>
              </a:rPr>
              <a:t>e</a:t>
            </a:r>
            <a:r>
              <a:rPr lang="en-US" sz="1200" dirty="0">
                <a:highlight>
                  <a:srgbClr val="FFFF00"/>
                </a:highlight>
                <a:cs typeface="Calibri Light"/>
              </a:rPr>
              <a:t>ad</a:t>
            </a:r>
            <a:r>
              <a:rPr lang="en-US" sz="1200" spc="-10" dirty="0">
                <a:highlight>
                  <a:srgbClr val="FFFF00"/>
                </a:highlight>
                <a:cs typeface="Calibri Light"/>
              </a:rPr>
              <a:t>-</a:t>
            </a:r>
            <a:r>
              <a:rPr lang="en-US" sz="1200" dirty="0">
                <a:highlight>
                  <a:srgbClr val="FFFF00"/>
                </a:highlight>
                <a:cs typeface="Calibri Light"/>
              </a:rPr>
              <a:t>t</a:t>
            </a:r>
            <a:r>
              <a:rPr lang="en-US" sz="1200" spc="-5" dirty="0">
                <a:highlight>
                  <a:srgbClr val="FFFF00"/>
                </a:highlight>
                <a:cs typeface="Calibri Light"/>
              </a:rPr>
              <a:t>il</a:t>
            </a:r>
            <a:r>
              <a:rPr lang="en-US" sz="1200" dirty="0">
                <a:highlight>
                  <a:srgbClr val="FFFF00"/>
                </a:highlight>
                <a:cs typeface="Calibri Light"/>
              </a:rPr>
              <a:t>t</a:t>
            </a:r>
            <a:r>
              <a:rPr lang="en-US" sz="1200" spc="15" dirty="0">
                <a:highlight>
                  <a:srgbClr val="FFFF00"/>
                </a:highlight>
                <a:cs typeface="Calibri Light"/>
              </a:rPr>
              <a:t> </a:t>
            </a:r>
            <a:r>
              <a:rPr lang="en-US" sz="1200" spc="-5" dirty="0">
                <a:highlight>
                  <a:srgbClr val="FFFF00"/>
                </a:highlight>
                <a:cs typeface="Calibri Light"/>
              </a:rPr>
              <a:t>c</a:t>
            </a:r>
            <a:r>
              <a:rPr lang="en-US" sz="1200" dirty="0">
                <a:highlight>
                  <a:srgbClr val="FFFF00"/>
                </a:highlight>
                <a:cs typeface="Calibri Light"/>
              </a:rPr>
              <a:t>h</a:t>
            </a:r>
            <a:r>
              <a:rPr lang="en-US" sz="1200" spc="-5" dirty="0">
                <a:highlight>
                  <a:srgbClr val="FFFF00"/>
                </a:highlight>
                <a:cs typeface="Calibri Light"/>
              </a:rPr>
              <a:t>i</a:t>
            </a:r>
            <a:r>
              <a:rPr lang="en-US" sz="1200" dirty="0">
                <a:highlight>
                  <a:srgbClr val="FFFF00"/>
                </a:highlight>
                <a:cs typeface="Calibri Light"/>
              </a:rPr>
              <a:t>n</a:t>
            </a:r>
            <a:r>
              <a:rPr lang="en-US" sz="1200" spc="-10" dirty="0">
                <a:highlight>
                  <a:srgbClr val="FFFF00"/>
                </a:highlight>
                <a:cs typeface="Calibri Light"/>
              </a:rPr>
              <a:t>-</a:t>
            </a:r>
            <a:r>
              <a:rPr lang="en-US" sz="1200" spc="-5" dirty="0">
                <a:highlight>
                  <a:srgbClr val="FFFF00"/>
                </a:highlight>
                <a:cs typeface="Calibri Light"/>
              </a:rPr>
              <a:t>li</a:t>
            </a:r>
            <a:r>
              <a:rPr lang="en-US" sz="1200" spc="-10" dirty="0">
                <a:highlight>
                  <a:srgbClr val="FFFF00"/>
                </a:highlight>
                <a:cs typeface="Calibri Light"/>
              </a:rPr>
              <a:t>f</a:t>
            </a:r>
            <a:r>
              <a:rPr lang="en-US" sz="1200" dirty="0">
                <a:highlight>
                  <a:srgbClr val="FFFF00"/>
                </a:highlight>
                <a:cs typeface="Calibri Light"/>
              </a:rPr>
              <a:t>t</a:t>
            </a:r>
            <a:r>
              <a:rPr lang="en-US" sz="1200" spc="40" dirty="0">
                <a:highlight>
                  <a:srgbClr val="FFFF00"/>
                </a:highlight>
                <a:cs typeface="Calibri Light"/>
              </a:rPr>
              <a:t> </a:t>
            </a:r>
            <a:r>
              <a:rPr lang="en-US" sz="1200" dirty="0">
                <a:highlight>
                  <a:srgbClr val="FFFF00"/>
                </a:highlight>
                <a:cs typeface="Calibri Light"/>
              </a:rPr>
              <a:t>and p</a:t>
            </a:r>
            <a:r>
              <a:rPr lang="en-US" sz="1200" spc="-5" dirty="0">
                <a:highlight>
                  <a:srgbClr val="FFFF00"/>
                </a:highlight>
                <a:cs typeface="Calibri Light"/>
              </a:rPr>
              <a:t>i</a:t>
            </a:r>
            <a:r>
              <a:rPr lang="en-US" sz="1200" dirty="0">
                <a:highlight>
                  <a:srgbClr val="FFFF00"/>
                </a:highlight>
                <a:cs typeface="Calibri Light"/>
              </a:rPr>
              <a:t>n</a:t>
            </a:r>
            <a:r>
              <a:rPr lang="en-US" sz="1200" spc="-5" dirty="0">
                <a:highlight>
                  <a:srgbClr val="FFFF00"/>
                </a:highlight>
                <a:cs typeface="Calibri Light"/>
              </a:rPr>
              <a:t>c</a:t>
            </a:r>
            <a:r>
              <a:rPr lang="en-US" sz="1200" dirty="0">
                <a:highlight>
                  <a:srgbClr val="FFFF00"/>
                </a:highlight>
                <a:cs typeface="Calibri Light"/>
              </a:rPr>
              <a:t>h n</a:t>
            </a:r>
            <a:r>
              <a:rPr lang="en-US" sz="1200" spc="-5" dirty="0">
                <a:highlight>
                  <a:srgbClr val="FFFF00"/>
                </a:highlight>
                <a:cs typeface="Calibri Light"/>
              </a:rPr>
              <a:t>o</a:t>
            </a:r>
            <a:r>
              <a:rPr lang="en-US" sz="1200" dirty="0">
                <a:highlight>
                  <a:srgbClr val="FFFF00"/>
                </a:highlight>
                <a:cs typeface="Calibri Light"/>
              </a:rPr>
              <a:t>se</a:t>
            </a:r>
            <a:r>
              <a:rPr lang="en-US" sz="1200" spc="-5" dirty="0">
                <a:highlight>
                  <a:srgbClr val="FFFF00"/>
                </a:highlight>
                <a:cs typeface="Calibri Light"/>
              </a:rPr>
              <a:t> clo</a:t>
            </a:r>
            <a:r>
              <a:rPr lang="en-US" sz="1200" dirty="0">
                <a:highlight>
                  <a:srgbClr val="FFFF00"/>
                </a:highlight>
                <a:cs typeface="Calibri Light"/>
              </a:rPr>
              <a:t>s</a:t>
            </a:r>
            <a:r>
              <a:rPr lang="en-US" sz="1200" spc="-5" dirty="0">
                <a:highlight>
                  <a:srgbClr val="FFFF00"/>
                </a:highlight>
                <a:cs typeface="Calibri Light"/>
              </a:rPr>
              <a:t>e</a:t>
            </a:r>
            <a:r>
              <a:rPr lang="en-US" sz="1200" dirty="0">
                <a:highlight>
                  <a:srgbClr val="FFFF00"/>
                </a:highlight>
                <a:cs typeface="Calibri Light"/>
              </a:rPr>
              <a:t>d</a:t>
            </a:r>
          </a:p>
          <a:p>
            <a:pPr marL="184150" indent="-171450">
              <a:buFont typeface="Arial"/>
              <a:buChar char="•"/>
              <a:tabLst>
                <a:tab pos="185253" algn="l"/>
              </a:tabLst>
            </a:pPr>
            <a:r>
              <a:rPr lang="en-US" sz="1200" spc="-40" dirty="0">
                <a:highlight>
                  <a:srgbClr val="FFFF00"/>
                </a:highlight>
                <a:cs typeface="Calibri Light"/>
              </a:rPr>
              <a:t>P</a:t>
            </a:r>
            <a:r>
              <a:rPr lang="en-US" sz="1200" spc="-5" dirty="0">
                <a:highlight>
                  <a:srgbClr val="FFFF00"/>
                </a:highlight>
                <a:cs typeface="Calibri Light"/>
              </a:rPr>
              <a:t>e</a:t>
            </a:r>
            <a:r>
              <a:rPr lang="en-US" sz="1200" dirty="0">
                <a:highlight>
                  <a:srgbClr val="FFFF00"/>
                </a:highlight>
                <a:cs typeface="Calibri Light"/>
              </a:rPr>
              <a:t>r</a:t>
            </a:r>
            <a:r>
              <a:rPr lang="en-US" sz="1200" spc="-45" dirty="0">
                <a:highlight>
                  <a:srgbClr val="FFFF00"/>
                </a:highlight>
                <a:cs typeface="Calibri Light"/>
              </a:rPr>
              <a:t>f</a:t>
            </a:r>
            <a:r>
              <a:rPr lang="en-US" sz="1200" spc="-5" dirty="0">
                <a:highlight>
                  <a:srgbClr val="FFFF00"/>
                </a:highlight>
                <a:cs typeface="Calibri Light"/>
              </a:rPr>
              <a:t>o</a:t>
            </a:r>
            <a:r>
              <a:rPr lang="en-US" sz="1200" dirty="0">
                <a:highlight>
                  <a:srgbClr val="FFFF00"/>
                </a:highlight>
                <a:cs typeface="Calibri Light"/>
              </a:rPr>
              <a:t>rm</a:t>
            </a:r>
            <a:r>
              <a:rPr lang="en-US" sz="1200" spc="-5" dirty="0">
                <a:highlight>
                  <a:srgbClr val="FFFF00"/>
                </a:highlight>
                <a:cs typeface="Calibri Light"/>
              </a:rPr>
              <a:t> </a:t>
            </a:r>
            <a:r>
              <a:rPr lang="en-US" sz="1200" dirty="0">
                <a:highlight>
                  <a:srgbClr val="FFFF00"/>
                </a:highlight>
                <a:cs typeface="Calibri Light"/>
              </a:rPr>
              <a:t>2</a:t>
            </a:r>
            <a:r>
              <a:rPr lang="en-US" sz="1200" spc="10" dirty="0">
                <a:highlight>
                  <a:srgbClr val="FFFF00"/>
                </a:highlight>
                <a:cs typeface="Calibri Light"/>
              </a:rPr>
              <a:t> </a:t>
            </a:r>
            <a:r>
              <a:rPr lang="en-US" sz="1200" spc="-25" dirty="0">
                <a:highlight>
                  <a:srgbClr val="FFFF00"/>
                </a:highlight>
                <a:cs typeface="Calibri Light"/>
              </a:rPr>
              <a:t>r</a:t>
            </a:r>
            <a:r>
              <a:rPr lang="en-US" sz="1200" spc="-5" dirty="0">
                <a:highlight>
                  <a:srgbClr val="FFFF00"/>
                </a:highlight>
                <a:cs typeface="Calibri Light"/>
              </a:rPr>
              <a:t>e</a:t>
            </a:r>
            <a:r>
              <a:rPr lang="en-US" sz="1200" dirty="0">
                <a:highlight>
                  <a:srgbClr val="FFFF00"/>
                </a:highlight>
                <a:cs typeface="Calibri Light"/>
              </a:rPr>
              <a:t>s</a:t>
            </a:r>
            <a:r>
              <a:rPr lang="en-US" sz="1200" spc="-5" dirty="0">
                <a:highlight>
                  <a:srgbClr val="FFFF00"/>
                </a:highlight>
                <a:cs typeface="Calibri Light"/>
              </a:rPr>
              <a:t>c</a:t>
            </a:r>
            <a:r>
              <a:rPr lang="en-US" sz="1200" dirty="0">
                <a:highlight>
                  <a:srgbClr val="FFFF00"/>
                </a:highlight>
                <a:cs typeface="Calibri Light"/>
              </a:rPr>
              <a:t>ue</a:t>
            </a:r>
            <a:r>
              <a:rPr lang="en-US" sz="1200" spc="-5" dirty="0">
                <a:highlight>
                  <a:srgbClr val="FFFF00"/>
                </a:highlight>
                <a:cs typeface="Calibri Light"/>
              </a:rPr>
              <a:t> </a:t>
            </a:r>
            <a:r>
              <a:rPr lang="en-US" sz="1200" dirty="0">
                <a:highlight>
                  <a:srgbClr val="FFFF00"/>
                </a:highlight>
                <a:cs typeface="Calibri Light"/>
              </a:rPr>
              <a:t>b</a:t>
            </a:r>
            <a:r>
              <a:rPr lang="en-US" sz="1200" spc="-25" dirty="0">
                <a:highlight>
                  <a:srgbClr val="FFFF00"/>
                </a:highlight>
                <a:cs typeface="Calibri Light"/>
              </a:rPr>
              <a:t>r</a:t>
            </a:r>
            <a:r>
              <a:rPr lang="en-US" sz="1200" spc="-5" dirty="0">
                <a:highlight>
                  <a:srgbClr val="FFFF00"/>
                </a:highlight>
                <a:cs typeface="Calibri Light"/>
              </a:rPr>
              <a:t>e</a:t>
            </a:r>
            <a:r>
              <a:rPr lang="en-US" sz="1200" spc="-15" dirty="0">
                <a:highlight>
                  <a:srgbClr val="FFFF00"/>
                </a:highlight>
                <a:cs typeface="Calibri Light"/>
              </a:rPr>
              <a:t>a</a:t>
            </a:r>
            <a:r>
              <a:rPr lang="en-US" sz="1200" dirty="0">
                <a:highlight>
                  <a:srgbClr val="FFFF00"/>
                </a:highlight>
                <a:cs typeface="Calibri Light"/>
              </a:rPr>
              <a:t>ths</a:t>
            </a:r>
            <a:r>
              <a:rPr lang="en-US" sz="1200" spc="-15" dirty="0">
                <a:highlight>
                  <a:srgbClr val="FFFF00"/>
                </a:highlight>
                <a:cs typeface="Calibri Light"/>
              </a:rPr>
              <a:t> </a:t>
            </a:r>
            <a:r>
              <a:rPr lang="en-US" sz="1200" dirty="0">
                <a:highlight>
                  <a:srgbClr val="FFFF00"/>
                </a:highlight>
                <a:cs typeface="Calibri Light"/>
              </a:rPr>
              <a:t>and </a:t>
            </a:r>
            <a:r>
              <a:rPr lang="en-US" sz="1200" spc="-25" dirty="0">
                <a:highlight>
                  <a:srgbClr val="FFFF00"/>
                </a:highlight>
                <a:cs typeface="Calibri Light"/>
              </a:rPr>
              <a:t>r</a:t>
            </a:r>
            <a:r>
              <a:rPr lang="en-US" sz="1200" spc="-5" dirty="0">
                <a:highlight>
                  <a:srgbClr val="FFFF00"/>
                </a:highlight>
                <a:cs typeface="Calibri Light"/>
              </a:rPr>
              <a:t>e</a:t>
            </a:r>
            <a:r>
              <a:rPr lang="en-US" sz="1200" dirty="0">
                <a:highlight>
                  <a:srgbClr val="FFFF00"/>
                </a:highlight>
                <a:cs typeface="Calibri Light"/>
              </a:rPr>
              <a:t>p</a:t>
            </a:r>
            <a:r>
              <a:rPr lang="en-US" sz="1200" spc="-5" dirty="0">
                <a:highlight>
                  <a:srgbClr val="FFFF00"/>
                </a:highlight>
                <a:cs typeface="Calibri Light"/>
              </a:rPr>
              <a:t>e</a:t>
            </a:r>
            <a:r>
              <a:rPr lang="en-US" sz="1200" spc="-10" dirty="0">
                <a:highlight>
                  <a:srgbClr val="FFFF00"/>
                </a:highlight>
                <a:cs typeface="Calibri Light"/>
              </a:rPr>
              <a:t>a</a:t>
            </a:r>
            <a:r>
              <a:rPr lang="en-US" sz="1200" dirty="0">
                <a:highlight>
                  <a:srgbClr val="FFFF00"/>
                </a:highlight>
                <a:cs typeface="Calibri Light"/>
              </a:rPr>
              <a:t>t</a:t>
            </a:r>
            <a:r>
              <a:rPr lang="en-US" sz="1200" spc="-10" dirty="0">
                <a:highlight>
                  <a:srgbClr val="FFFF00"/>
                </a:highlight>
                <a:cs typeface="Calibri Light"/>
              </a:rPr>
              <a:t> </a:t>
            </a:r>
            <a:r>
              <a:rPr lang="en-US" sz="1200" dirty="0">
                <a:highlight>
                  <a:srgbClr val="FFFF00"/>
                </a:highlight>
                <a:cs typeface="Calibri Light"/>
              </a:rPr>
              <a:t>1</a:t>
            </a:r>
            <a:r>
              <a:rPr lang="en-US" sz="1200" spc="-5" dirty="0">
                <a:highlight>
                  <a:srgbClr val="FFFF00"/>
                </a:highlight>
                <a:cs typeface="Calibri Light"/>
              </a:rPr>
              <a:t> </a:t>
            </a:r>
            <a:r>
              <a:rPr lang="en-US" sz="1200" dirty="0">
                <a:highlight>
                  <a:srgbClr val="FFFF00"/>
                </a:highlight>
                <a:cs typeface="Calibri Light"/>
              </a:rPr>
              <a:t>b</a:t>
            </a:r>
            <a:r>
              <a:rPr lang="en-US" sz="1200" spc="-25" dirty="0">
                <a:highlight>
                  <a:srgbClr val="FFFF00"/>
                </a:highlight>
                <a:cs typeface="Calibri Light"/>
              </a:rPr>
              <a:t>r</a:t>
            </a:r>
            <a:r>
              <a:rPr lang="en-US" sz="1200" spc="-5" dirty="0">
                <a:highlight>
                  <a:srgbClr val="FFFF00"/>
                </a:highlight>
                <a:cs typeface="Calibri Light"/>
              </a:rPr>
              <a:t>e</a:t>
            </a:r>
            <a:r>
              <a:rPr lang="en-US" sz="1200" spc="-15" dirty="0">
                <a:highlight>
                  <a:srgbClr val="FFFF00"/>
                </a:highlight>
                <a:cs typeface="Calibri Light"/>
              </a:rPr>
              <a:t>a</a:t>
            </a:r>
            <a:r>
              <a:rPr lang="en-US" sz="1200" dirty="0">
                <a:highlight>
                  <a:srgbClr val="FFFF00"/>
                </a:highlight>
                <a:cs typeface="Calibri Light"/>
              </a:rPr>
              <a:t>th</a:t>
            </a:r>
            <a:r>
              <a:rPr lang="en-US" sz="1200" spc="-10" dirty="0">
                <a:highlight>
                  <a:srgbClr val="FFFF00"/>
                </a:highlight>
                <a:cs typeface="Calibri Light"/>
              </a:rPr>
              <a:t> </a:t>
            </a:r>
            <a:r>
              <a:rPr lang="en-US" sz="1200" spc="-15" dirty="0">
                <a:highlight>
                  <a:srgbClr val="FFFF00"/>
                </a:highlight>
                <a:cs typeface="Calibri Light"/>
              </a:rPr>
              <a:t>e</a:t>
            </a:r>
            <a:r>
              <a:rPr lang="en-US" sz="1200" spc="-20" dirty="0">
                <a:highlight>
                  <a:srgbClr val="FFFF00"/>
                </a:highlight>
                <a:cs typeface="Calibri Light"/>
              </a:rPr>
              <a:t>v</a:t>
            </a:r>
            <a:r>
              <a:rPr lang="en-US" sz="1200" spc="-5" dirty="0">
                <a:highlight>
                  <a:srgbClr val="FFFF00"/>
                </a:highlight>
                <a:cs typeface="Calibri Light"/>
              </a:rPr>
              <a:t>e</a:t>
            </a:r>
            <a:r>
              <a:rPr lang="en-US" sz="1200" spc="10" dirty="0">
                <a:highlight>
                  <a:srgbClr val="FFFF00"/>
                </a:highlight>
                <a:cs typeface="Calibri Light"/>
              </a:rPr>
              <a:t>r</a:t>
            </a:r>
            <a:r>
              <a:rPr lang="en-US" sz="1200" dirty="0">
                <a:highlight>
                  <a:srgbClr val="FFFF00"/>
                </a:highlight>
                <a:cs typeface="Calibri Light"/>
              </a:rPr>
              <a:t>y 5 s</a:t>
            </a:r>
            <a:r>
              <a:rPr lang="en-US" sz="1200" spc="-5" dirty="0">
                <a:highlight>
                  <a:srgbClr val="FFFF00"/>
                </a:highlight>
                <a:cs typeface="Calibri Light"/>
              </a:rPr>
              <a:t>e</a:t>
            </a:r>
            <a:r>
              <a:rPr lang="en-US" sz="1200" spc="-20" dirty="0">
                <a:highlight>
                  <a:srgbClr val="FFFF00"/>
                </a:highlight>
                <a:cs typeface="Calibri Light"/>
              </a:rPr>
              <a:t>c</a:t>
            </a:r>
            <a:r>
              <a:rPr lang="en-US" sz="1200" spc="-5" dirty="0">
                <a:highlight>
                  <a:srgbClr val="FFFF00"/>
                </a:highlight>
                <a:cs typeface="Calibri Light"/>
              </a:rPr>
              <a:t>o</a:t>
            </a:r>
            <a:r>
              <a:rPr lang="en-US" sz="1200" dirty="0">
                <a:highlight>
                  <a:srgbClr val="FFFF00"/>
                </a:highlight>
                <a:cs typeface="Calibri Light"/>
              </a:rPr>
              <a:t>nds</a:t>
            </a:r>
            <a:r>
              <a:rPr lang="en-US" sz="1200" spc="10" dirty="0">
                <a:highlight>
                  <a:srgbClr val="FFFF00"/>
                </a:highlight>
                <a:cs typeface="Calibri Light"/>
              </a:rPr>
              <a:t> </a:t>
            </a:r>
            <a:r>
              <a:rPr lang="en-US" sz="1200" spc="-45" dirty="0">
                <a:highlight>
                  <a:srgbClr val="FFFF00"/>
                </a:highlight>
                <a:cs typeface="Calibri Light"/>
              </a:rPr>
              <a:t>f</a:t>
            </a:r>
            <a:r>
              <a:rPr lang="en-US" sz="1200" spc="-5" dirty="0">
                <a:highlight>
                  <a:srgbClr val="FFFF00"/>
                </a:highlight>
                <a:cs typeface="Calibri Light"/>
              </a:rPr>
              <a:t>o</a:t>
            </a:r>
            <a:r>
              <a:rPr lang="en-US" sz="1200" dirty="0">
                <a:highlight>
                  <a:srgbClr val="FFFF00"/>
                </a:highlight>
                <a:cs typeface="Calibri Light"/>
              </a:rPr>
              <a:t>r 1</a:t>
            </a:r>
            <a:r>
              <a:rPr lang="en-US" sz="1200" spc="-5" dirty="0">
                <a:highlight>
                  <a:srgbClr val="FFFF00"/>
                </a:highlight>
                <a:cs typeface="Calibri Light"/>
              </a:rPr>
              <a:t> mi</a:t>
            </a:r>
            <a:r>
              <a:rPr lang="en-US" sz="1200" dirty="0">
                <a:highlight>
                  <a:srgbClr val="FFFF00"/>
                </a:highlight>
                <a:cs typeface="Calibri Light"/>
              </a:rPr>
              <a:t>nu</a:t>
            </a:r>
            <a:r>
              <a:rPr lang="en-US" sz="1200" spc="-10" dirty="0">
                <a:highlight>
                  <a:srgbClr val="FFFF00"/>
                </a:highlight>
                <a:cs typeface="Calibri Light"/>
              </a:rPr>
              <a:t>t</a:t>
            </a:r>
            <a:r>
              <a:rPr lang="en-US" sz="1200" dirty="0">
                <a:highlight>
                  <a:srgbClr val="FFFF00"/>
                </a:highlight>
                <a:cs typeface="Calibri Light"/>
              </a:rPr>
              <a:t>e</a:t>
            </a:r>
          </a:p>
          <a:p>
            <a:endParaRPr/>
          </a:p>
          <a:p>
            <a:endParaRPr lang="en-US">
              <a:cs typeface="Calibri" panose="020F0502020204030204"/>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Spray is FDA-approved – it is a pre-filled, needle-free device that requires no assembly and is sprayed into one nostril while the person lays on their back</a:t>
            </a:r>
            <a:endParaRPr lang="en-US" sz="1200" dirty="0">
              <a:effectLst/>
              <a:latin typeface="Arial" panose="020B0604020202020204" pitchFamily="34" charset="0"/>
            </a:endParaRPr>
          </a:p>
          <a:p>
            <a:endParaRPr/>
          </a:p>
        </p:txBody>
      </p:sp>
    </p:spTree>
    <p:extLst>
      <p:ext uri="{BB962C8B-B14F-4D97-AF65-F5344CB8AC3E}">
        <p14:creationId xmlns:p14="http://schemas.microsoft.com/office/powerpoint/2010/main" val="3721901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31306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099">
              <a:defRPr/>
            </a:pPr>
            <a:r>
              <a:rPr lang="en-US" dirty="0"/>
              <a:t>Once the patient is stabilized it is important to place the individual in a position to prevent complications of vomiting by placing</a:t>
            </a:r>
            <a:r>
              <a:rPr lang="en-US" baseline="0" dirty="0"/>
              <a:t> </a:t>
            </a:r>
            <a:r>
              <a:rPr lang="en-US" dirty="0"/>
              <a:t>them in the recovery position.</a:t>
            </a:r>
            <a:r>
              <a:rPr lang="en-US" baseline="0" dirty="0"/>
              <a:t> </a:t>
            </a:r>
          </a:p>
          <a:p>
            <a:pPr defTabSz="457099">
              <a:defRPr/>
            </a:pPr>
            <a:endParaRPr lang="en-US" baseline="0"/>
          </a:p>
          <a:p>
            <a:pPr defTabSz="457099">
              <a:defRPr/>
            </a:pPr>
            <a:r>
              <a:rPr lang="en-US" dirty="0"/>
              <a:t>Continue to stay with the victim and to observe for any return of overdose symptoms especially since the opioid drugs last longer in the body than the naloxone.</a:t>
            </a:r>
          </a:p>
          <a:p>
            <a:pPr defTabSz="457099">
              <a:defRPr/>
            </a:pPr>
            <a:endParaRPr lang="en-US"/>
          </a:p>
          <a:p>
            <a:pPr defTabSz="457099">
              <a:defRPr/>
            </a:pPr>
            <a:r>
              <a:rPr lang="en-US" altLang="en-US" dirty="0"/>
              <a:t>Keep person </a:t>
            </a:r>
            <a:r>
              <a:rPr lang="en-US" altLang="en-US" b="1" dirty="0">
                <a:effectLst>
                  <a:outerShdw blurRad="38100" dist="38100" dir="2700000" algn="tl">
                    <a:srgbClr val="000000">
                      <a:alpha val="43137"/>
                    </a:srgbClr>
                  </a:outerShdw>
                </a:effectLst>
              </a:rPr>
              <a:t>calm</a:t>
            </a:r>
            <a:r>
              <a:rPr lang="en-US" altLang="en-US" dirty="0"/>
              <a:t> and encourage him/her not to take more opioids.  While waiting for EMS, it is important not to give them any medications or pain meds if they awake in pain.</a:t>
            </a:r>
          </a:p>
          <a:p>
            <a:endParaRPr lang="en-US"/>
          </a:p>
        </p:txBody>
      </p:sp>
      <p:sp>
        <p:nvSpPr>
          <p:cNvPr id="4" name="Slide Number Placeholder 3"/>
          <p:cNvSpPr>
            <a:spLocks noGrp="1"/>
          </p:cNvSpPr>
          <p:nvPr>
            <p:ph type="sldNum" sz="quarter" idx="5"/>
          </p:nvPr>
        </p:nvSpPr>
        <p:spPr/>
        <p:txBody>
          <a:bodyPr/>
          <a:lstStyle/>
          <a:p>
            <a:fld id="{1ABC64DD-2190-4EEE-AF73-AB8EBF79E1AE}" type="slidenum">
              <a:rPr lang="en-US" smtClean="0"/>
              <a:t>25</a:t>
            </a:fld>
            <a:endParaRPr lang="en-US"/>
          </a:p>
        </p:txBody>
      </p:sp>
    </p:spTree>
    <p:extLst>
      <p:ext uri="{BB962C8B-B14F-4D97-AF65-F5344CB8AC3E}">
        <p14:creationId xmlns:p14="http://schemas.microsoft.com/office/powerpoint/2010/main" val="3729472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https://www.aaaai.org/allergist-resources/ask-the-expert/answers/old-ask-the-experts/naloxone</a:t>
            </a:r>
            <a:r>
              <a:rPr lang="en-US" dirty="0"/>
              <a:t>  </a:t>
            </a:r>
          </a:p>
        </p:txBody>
      </p:sp>
      <p:sp>
        <p:nvSpPr>
          <p:cNvPr id="4" name="Slide Number Placeholder 3"/>
          <p:cNvSpPr>
            <a:spLocks noGrp="1"/>
          </p:cNvSpPr>
          <p:nvPr>
            <p:ph type="sldNum" sz="quarter" idx="5"/>
          </p:nvPr>
        </p:nvSpPr>
        <p:spPr/>
        <p:txBody>
          <a:bodyPr/>
          <a:lstStyle/>
          <a:p>
            <a:fld id="{1ABC64DD-2190-4EEE-AF73-AB8EBF79E1AE}" type="slidenum">
              <a:rPr lang="en-US" smtClean="0"/>
              <a:t>27</a:t>
            </a:fld>
            <a:endParaRPr lang="en-US"/>
          </a:p>
        </p:txBody>
      </p:sp>
    </p:spTree>
    <p:extLst>
      <p:ext uri="{BB962C8B-B14F-4D97-AF65-F5344CB8AC3E}">
        <p14:creationId xmlns:p14="http://schemas.microsoft.com/office/powerpoint/2010/main" val="3058740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FB886-F5B1-419F-BC83-E56B9B737A97}" type="slidenum">
              <a:rPr lang="en-US" smtClean="0"/>
              <a:t>29</a:t>
            </a:fld>
            <a:endParaRPr lang="en-US"/>
          </a:p>
        </p:txBody>
      </p:sp>
    </p:spTree>
    <p:extLst>
      <p:ext uri="{BB962C8B-B14F-4D97-AF65-F5344CB8AC3E}">
        <p14:creationId xmlns:p14="http://schemas.microsoft.com/office/powerpoint/2010/main" val="385846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1" u="sng" dirty="0">
                <a:solidFill>
                  <a:srgbClr val="000000"/>
                </a:solidFill>
                <a:effectLst/>
                <a:latin typeface="+mn-lt"/>
              </a:rPr>
              <a:t>Overarching/ National/ Community data: </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“The overdose crisis is national, but the impact is personal”  </a:t>
            </a:r>
          </a:p>
          <a:p>
            <a:pPr algn="l" rtl="0" fontAlgn="base">
              <a:buFont typeface="Arial" panose="020B0604020202020204" pitchFamily="34" charset="0"/>
              <a:buChar char="•"/>
            </a:pPr>
            <a:r>
              <a:rPr lang="en-US" sz="1200" b="0" i="0" dirty="0">
                <a:solidFill>
                  <a:srgbClr val="000000"/>
                </a:solidFill>
                <a:effectLst/>
                <a:latin typeface="+mn-lt"/>
              </a:rPr>
              <a:t>Source: </a:t>
            </a:r>
            <a:r>
              <a:rPr lang="en-US" sz="1200" b="0" i="0" u="sng" strike="noStrike" dirty="0">
                <a:solidFill>
                  <a:srgbClr val="0563C1"/>
                </a:solidFill>
                <a:effectLst/>
                <a:latin typeface="+mn-lt"/>
                <a:hlinkClick r:id="rId3"/>
              </a:rPr>
              <a:t>https://www.hhs.gov/overdose-prevention/#:~:text=The%20overdose%20crisis%20is%20national,removing%20barriers%20to%20effective%20interventions</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On average, 250 Americans die every day from an opioid </a:t>
            </a:r>
          </a:p>
          <a:p>
            <a:pPr algn="l" rtl="0" fontAlgn="base">
              <a:buFont typeface="Arial" panose="020B0604020202020204" pitchFamily="34" charset="0"/>
              <a:buChar char="•"/>
            </a:pPr>
            <a:r>
              <a:rPr lang="en-US" sz="1200" b="0" i="0" dirty="0">
                <a:solidFill>
                  <a:srgbClr val="000000"/>
                </a:solidFill>
                <a:effectLst/>
                <a:latin typeface="+mn-lt"/>
              </a:rPr>
              <a:t>Source:  </a:t>
            </a:r>
            <a:r>
              <a:rPr lang="en-US" sz="1200" b="0" i="0" u="sng" strike="noStrike" dirty="0">
                <a:solidFill>
                  <a:srgbClr val="0563C1"/>
                </a:solidFill>
                <a:effectLst/>
                <a:latin typeface="+mn-lt"/>
                <a:hlinkClick r:id="rId4"/>
              </a:rPr>
              <a:t>https://www.cdc.gov/injury/budget/opioidoverdosepolicy/TribalCommunities.html</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American Indian and Alaska Native populations had the second highest overdose rates from all opioids in 2017 (15.7 deaths/100,000 population) among racial/ethnic groups in the US. AI/AN populations also had the second highest overdose death rates from heroin (5.2) and third highest from synthetic opioids  </a:t>
            </a:r>
          </a:p>
          <a:p>
            <a:pPr algn="l" rtl="0" fontAlgn="base">
              <a:buFont typeface="Arial" panose="020B0604020202020204" pitchFamily="34" charset="0"/>
              <a:buChar char="•"/>
            </a:pPr>
            <a:r>
              <a:rPr lang="en-US" sz="1200" b="0" i="0" dirty="0">
                <a:solidFill>
                  <a:srgbClr val="000000"/>
                </a:solidFill>
                <a:effectLst/>
                <a:latin typeface="+mn-lt"/>
              </a:rPr>
              <a:t>Source: </a:t>
            </a:r>
            <a:r>
              <a:rPr lang="en-US" sz="1200" b="0" i="0" u="sng" strike="noStrike" dirty="0">
                <a:solidFill>
                  <a:srgbClr val="0563C1"/>
                </a:solidFill>
                <a:effectLst/>
                <a:latin typeface="+mn-lt"/>
                <a:hlinkClick r:id="rId5"/>
              </a:rPr>
              <a:t>https://www.ihs.gov/opioids/opioidresponse/data/#:~:text=According%20to%20the%20most%20recent,ethnic%20groups%20in%20the%20US</a:t>
            </a:r>
            <a:r>
              <a:rPr lang="en-US" sz="1200" b="0" i="0" dirty="0">
                <a:solidFill>
                  <a:srgbClr val="000000"/>
                </a:solidFill>
                <a:effectLst/>
                <a:latin typeface="+mn-lt"/>
              </a:rPr>
              <a:t> </a:t>
            </a:r>
          </a:p>
          <a:p>
            <a:pPr algn="l" rtl="0" fontAlgn="base">
              <a:buFont typeface="Arial" panose="020B0604020202020204" pitchFamily="34" charset="0"/>
              <a:buChar char="•"/>
            </a:pPr>
            <a:endParaRPr lang="en-US" sz="1200" b="0" i="0" dirty="0">
              <a:solidFill>
                <a:srgbClr val="000000"/>
              </a:solidFill>
              <a:effectLst/>
              <a:latin typeface="+mn-lt"/>
            </a:endParaRPr>
          </a:p>
          <a:p>
            <a:pPr algn="l" rtl="0" fontAlgn="base"/>
            <a:r>
              <a:rPr lang="en-US" sz="1200" b="1" i="0" dirty="0">
                <a:solidFill>
                  <a:srgbClr val="000000"/>
                </a:solidFill>
                <a:effectLst/>
                <a:latin typeface="+mn-lt"/>
              </a:rPr>
              <a:t>From 2019 to 2020, overdose death rates increased by 39% among American Indian or Alaska Native persons </a:t>
            </a:r>
          </a:p>
          <a:p>
            <a:pPr algn="l" rtl="0" fontAlgn="base">
              <a:buFont typeface="Arial" panose="020B0604020202020204" pitchFamily="34" charset="0"/>
              <a:buChar char="•"/>
            </a:pPr>
            <a:r>
              <a:rPr lang="en-US" sz="1200" b="1" i="0" dirty="0">
                <a:solidFill>
                  <a:srgbClr val="000000"/>
                </a:solidFill>
                <a:effectLst/>
                <a:latin typeface="+mn-lt"/>
              </a:rPr>
              <a:t>Source: </a:t>
            </a:r>
            <a:r>
              <a:rPr lang="en-US" sz="1200" b="1" i="0" u="sng" strike="noStrike" dirty="0">
                <a:solidFill>
                  <a:srgbClr val="0563C1"/>
                </a:solidFill>
                <a:effectLst/>
                <a:latin typeface="+mn-lt"/>
                <a:hlinkClick r:id="rId6"/>
              </a:rPr>
              <a:t>https://www.cdc.gov/mmwr/volumes/71/wr/mm7129e2.htm#:~:text=From%202019%20to%202020%2C%20overdose,increased%2C%20particularly%20among%20Black%20persons</a:t>
            </a:r>
            <a:r>
              <a:rPr lang="en-US" sz="1200" b="1"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1" i="0" dirty="0">
                <a:solidFill>
                  <a:srgbClr val="000000"/>
                </a:solidFill>
                <a:effectLst/>
                <a:latin typeface="+mn-lt"/>
              </a:rPr>
              <a:t>66.8% of drug overdose deaths had at east one potential opportunity for intervention </a:t>
            </a:r>
          </a:p>
          <a:p>
            <a:pPr algn="l" rtl="0" fontAlgn="base">
              <a:buFont typeface="Arial" panose="020B0604020202020204" pitchFamily="34" charset="0"/>
              <a:buChar char="•"/>
            </a:pPr>
            <a:r>
              <a:rPr lang="en-US" sz="1200" b="1" i="0" dirty="0">
                <a:solidFill>
                  <a:srgbClr val="000000"/>
                </a:solidFill>
                <a:effectLst/>
                <a:latin typeface="+mn-lt"/>
              </a:rPr>
              <a:t>Source: </a:t>
            </a:r>
            <a:r>
              <a:rPr lang="en-US" sz="1200" b="1" i="0" u="sng" strike="noStrike" dirty="0">
                <a:solidFill>
                  <a:srgbClr val="0563C1"/>
                </a:solidFill>
                <a:effectLst/>
                <a:latin typeface="+mn-lt"/>
                <a:hlinkClick r:id="rId7"/>
              </a:rPr>
              <a:t>https://www.cdc.gov/drugoverdose/fatal/dashboard/index.html</a:t>
            </a:r>
            <a:r>
              <a:rPr lang="en-US" sz="1200" b="1" i="0" dirty="0">
                <a:solidFill>
                  <a:srgbClr val="000000"/>
                </a:solidFill>
                <a:effectLst/>
                <a:latin typeface="+mn-lt"/>
              </a:rPr>
              <a:t> </a:t>
            </a:r>
          </a:p>
          <a:p>
            <a:pPr algn="l" rtl="0" fontAlgn="base"/>
            <a:r>
              <a:rPr lang="en-US" sz="1200" b="1" i="0" dirty="0">
                <a:solidFill>
                  <a:srgbClr val="000000"/>
                </a:solidFill>
                <a:effectLst/>
                <a:latin typeface="+mn-lt"/>
              </a:rPr>
              <a:t> </a:t>
            </a:r>
          </a:p>
          <a:p>
            <a:pPr algn="l" rtl="0" fontAlgn="base"/>
            <a:r>
              <a:rPr lang="en-US" sz="1200" b="1" i="0" dirty="0">
                <a:solidFill>
                  <a:srgbClr val="000000"/>
                </a:solidFill>
                <a:effectLst/>
                <a:latin typeface="+mn-lt"/>
              </a:rPr>
              <a:t>46.1% overdose death had bystander present.   </a:t>
            </a:r>
          </a:p>
          <a:p>
            <a:pPr algn="l" rtl="0" fontAlgn="base">
              <a:buFont typeface="Arial" panose="020B0604020202020204" pitchFamily="34" charset="0"/>
              <a:buChar char="•"/>
            </a:pPr>
            <a:r>
              <a:rPr lang="en-US" sz="1200" b="1" i="0" dirty="0">
                <a:solidFill>
                  <a:srgbClr val="000000"/>
                </a:solidFill>
                <a:effectLst/>
                <a:latin typeface="+mn-lt"/>
              </a:rPr>
              <a:t>Source: </a:t>
            </a:r>
            <a:r>
              <a:rPr lang="en-US" sz="1200" b="1" i="0" u="sng" strike="noStrike" dirty="0">
                <a:solidFill>
                  <a:srgbClr val="0563C1"/>
                </a:solidFill>
                <a:effectLst/>
                <a:latin typeface="+mn-lt"/>
                <a:hlinkClick r:id="rId7"/>
              </a:rPr>
              <a:t>https://www.cdc.gov/drugoverdose/fatal/dashboard/index.html</a:t>
            </a:r>
            <a:r>
              <a:rPr lang="en-US" sz="1200" b="1"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1" i="1" u="sng" dirty="0">
                <a:solidFill>
                  <a:srgbClr val="000000"/>
                </a:solidFill>
                <a:effectLst/>
                <a:latin typeface="+mn-lt"/>
              </a:rPr>
              <a:t>Teen Data: </a:t>
            </a:r>
            <a:r>
              <a:rPr lang="en-US" sz="1200" b="0" i="0" dirty="0">
                <a:solidFill>
                  <a:srgbClr val="000000"/>
                </a:solidFill>
                <a:effectLst/>
                <a:latin typeface="+mn-lt"/>
              </a:rPr>
              <a:t> </a:t>
            </a:r>
          </a:p>
          <a:p>
            <a:pPr algn="l" rtl="0" fontAlgn="base"/>
            <a:r>
              <a:rPr lang="en-US" sz="1200" b="1" i="0" dirty="0">
                <a:solidFill>
                  <a:srgbClr val="000000"/>
                </a:solidFill>
                <a:effectLst/>
                <a:latin typeface="+mn-lt"/>
              </a:rPr>
              <a:t>Among persons aged 14–18 years, overdose deaths increased 94% from 2019 to 2020 and 20% from 2020 to 2021, </a:t>
            </a:r>
            <a:r>
              <a:rPr lang="en-US" sz="1200" b="1" i="0" u="sng" dirty="0">
                <a:solidFill>
                  <a:srgbClr val="000000"/>
                </a:solidFill>
                <a:effectLst/>
                <a:latin typeface="+mn-lt"/>
              </a:rPr>
              <a:t>although illicit drug use declined overall among surveyed middle and high school students during 2019–2020.</a:t>
            </a:r>
            <a:r>
              <a:rPr lang="en-US" sz="1200" b="1" i="0" dirty="0">
                <a:solidFill>
                  <a:srgbClr val="000000"/>
                </a:solidFill>
                <a:effectLst/>
                <a:latin typeface="+mn-lt"/>
              </a:rPr>
              <a:t> </a:t>
            </a:r>
          </a:p>
          <a:p>
            <a:pPr algn="l" rtl="0" fontAlgn="base">
              <a:buFont typeface="Arial" panose="020B0604020202020204" pitchFamily="34" charset="0"/>
              <a:buChar char="•"/>
            </a:pPr>
            <a:r>
              <a:rPr lang="en-US" sz="1200" b="1" i="0" dirty="0">
                <a:solidFill>
                  <a:srgbClr val="000000"/>
                </a:solidFill>
                <a:effectLst/>
                <a:latin typeface="+mn-lt"/>
              </a:rPr>
              <a:t>Source: </a:t>
            </a:r>
            <a:r>
              <a:rPr lang="en-US" sz="1200" b="1" i="0" u="sng" strike="noStrike" dirty="0">
                <a:solidFill>
                  <a:srgbClr val="0563C1"/>
                </a:solidFill>
                <a:effectLst/>
                <a:latin typeface="+mn-lt"/>
                <a:hlinkClick r:id="rId8"/>
              </a:rPr>
              <a:t>https://www.cdc.gov/mmwr/volumes/71/wr/mm7150a2.htm#:~:text=*%20Among%20persons%20aged%2014%E2%80%9318,2019%E2%80%932020%20(2)</a:t>
            </a:r>
            <a:r>
              <a:rPr lang="en-US" sz="1200" b="1" i="0" dirty="0">
                <a:solidFill>
                  <a:srgbClr val="000000"/>
                </a:solidFill>
                <a:effectLst/>
                <a:latin typeface="+mn-lt"/>
              </a:rPr>
              <a:t> </a:t>
            </a:r>
          </a:p>
          <a:p>
            <a:pPr algn="l" rtl="0" fontAlgn="base"/>
            <a:r>
              <a:rPr lang="en-US" sz="1200" b="1" i="0" dirty="0">
                <a:solidFill>
                  <a:srgbClr val="000000"/>
                </a:solidFill>
                <a:effectLst/>
                <a:latin typeface="+mn-lt"/>
              </a:rPr>
              <a:t> </a:t>
            </a:r>
          </a:p>
          <a:p>
            <a:pPr algn="l" rtl="0" fontAlgn="base"/>
            <a:r>
              <a:rPr lang="en-US" sz="1200" b="0" i="0" dirty="0">
                <a:solidFill>
                  <a:srgbClr val="000000"/>
                </a:solidFill>
                <a:effectLst/>
                <a:latin typeface="+mn-lt"/>
              </a:rPr>
              <a:t>Widespread availability of illicitly manufactured </a:t>
            </a:r>
            <a:r>
              <a:rPr lang="en-US" sz="1200" b="0" i="0" dirty="0" err="1">
                <a:solidFill>
                  <a:srgbClr val="000000"/>
                </a:solidFill>
                <a:effectLst/>
                <a:latin typeface="+mn-lt"/>
              </a:rPr>
              <a:t>fentanyls</a:t>
            </a:r>
            <a:r>
              <a:rPr lang="en-US" sz="1200" b="0" i="0" dirty="0">
                <a:solidFill>
                  <a:srgbClr val="000000"/>
                </a:solidFill>
                <a:effectLst/>
                <a:latin typeface="+mn-lt"/>
              </a:rPr>
              <a:t>, proliferation of counterfeit pills resembling prescription drugs but containing IMFs or other illicit drugs, and ease of purchasing pills through social media have increased fatal overdose risk among adolescents. </a:t>
            </a:r>
          </a:p>
          <a:p>
            <a:pPr algn="l" rtl="0" fontAlgn="base">
              <a:buFont typeface="Arial" panose="020B0604020202020204" pitchFamily="34" charset="0"/>
              <a:buChar char="•"/>
            </a:pPr>
            <a:r>
              <a:rPr lang="en-US" sz="1200" b="0" i="0" dirty="0">
                <a:solidFill>
                  <a:srgbClr val="000000"/>
                </a:solidFill>
                <a:effectLst/>
                <a:latin typeface="+mn-lt"/>
              </a:rPr>
              <a:t>Source: </a:t>
            </a:r>
            <a:r>
              <a:rPr lang="en-US" sz="1200" b="0" i="0" u="sng" strike="noStrike" dirty="0">
                <a:solidFill>
                  <a:srgbClr val="0563C1"/>
                </a:solidFill>
                <a:effectLst/>
                <a:latin typeface="+mn-lt"/>
                <a:hlinkClick r:id="rId8"/>
              </a:rPr>
              <a:t>https://www.cdc.gov/mmwr/volumes/71/wr/mm7150a2.htm#:~:text=*%20Among%20persons%20aged%2014%E2%80%9318,2019%E2%80%932020%20(2)</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From July–December 2019 to July–December 2021, Approximately 90% of overdose deaths involved opioids, and 83.9% involved illicitly manufactured </a:t>
            </a:r>
            <a:r>
              <a:rPr lang="en-US" sz="1200" b="0" i="0" dirty="0" err="1">
                <a:solidFill>
                  <a:srgbClr val="000000"/>
                </a:solidFill>
                <a:effectLst/>
                <a:latin typeface="+mn-lt"/>
              </a:rPr>
              <a:t>fentanyls</a:t>
            </a:r>
            <a:r>
              <a:rPr lang="en-US" sz="1200" b="0" i="0" dirty="0">
                <a:solidFill>
                  <a:srgbClr val="000000"/>
                </a:solidFill>
                <a:effectLst/>
                <a:latin typeface="+mn-lt"/>
              </a:rPr>
              <a:t>; however, only 35% of those who died had documented opioid use history. Counterfeit pill evidence was present in 24.5% of overdose deaths, and 40.9% of decedents had evidence of mental health conditions or treatment.  </a:t>
            </a:r>
          </a:p>
          <a:p>
            <a:pPr algn="l" rtl="0" fontAlgn="base"/>
            <a:r>
              <a:rPr lang="en-US" sz="1200" b="0" i="0" dirty="0">
                <a:solidFill>
                  <a:srgbClr val="000000"/>
                </a:solidFill>
                <a:effectLst/>
                <a:latin typeface="+mn-lt"/>
              </a:rPr>
              <a:t> Source: </a:t>
            </a:r>
            <a:r>
              <a:rPr lang="en-US" sz="1200" b="0" i="0" u="sng" strike="noStrike" dirty="0">
                <a:solidFill>
                  <a:srgbClr val="0563C1"/>
                </a:solidFill>
                <a:effectLst/>
                <a:latin typeface="+mn-lt"/>
                <a:hlinkClick r:id="rId8"/>
              </a:rPr>
              <a:t>https://www.cdc.gov/mmwr/volumes/71/wr/mm7150a2.htm#:~:text=*%20Among%20persons%20aged%2014%E2%80%9318,2019%E2%80%932020%20(2)</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To prevent overdose deaths among adolescents, urgent efforts are needed, including preventing substance use initiation, strengthening partnerships between public health and public safety to reduce availability of illicit drugs, expanding efforts focused on resilience and connectedness of adolescents to prevent substance misuse and related harms, increasing education regarding IMFs and counterfeit pills, expanding naloxone training and access, and ensuring access to treatment for substance use and mental health disorders. </a:t>
            </a:r>
          </a:p>
          <a:p>
            <a:pPr algn="l" rtl="0" fontAlgn="base">
              <a:buFont typeface="Arial" panose="020B0604020202020204" pitchFamily="34" charset="0"/>
              <a:buChar char="•"/>
            </a:pPr>
            <a:r>
              <a:rPr lang="en-US" sz="1200" b="0" i="0" dirty="0">
                <a:solidFill>
                  <a:srgbClr val="000000"/>
                </a:solidFill>
                <a:effectLst/>
                <a:latin typeface="+mn-lt"/>
              </a:rPr>
              <a:t>Source: </a:t>
            </a:r>
            <a:r>
              <a:rPr lang="en-US" sz="1200" b="0" i="0" u="sng" strike="noStrike" dirty="0">
                <a:solidFill>
                  <a:srgbClr val="0563C1"/>
                </a:solidFill>
                <a:effectLst/>
                <a:latin typeface="+mn-lt"/>
                <a:hlinkClick r:id="rId8"/>
              </a:rPr>
              <a:t>https://www.cdc.gov/mmwr/volumes/71/wr/mm7150a2.htm#:~:text=*%20Among%20persons%20aged%2014%E2%80%9318,2019%E2%80%932020%20(2)</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 The rate of overdose deaths among U.S. teenagers nearly doubled in 2020, the first year of the COVID pandemic, and rose another 20% in the first half of 2021 compared with the 10 years before the pandemic, even as drug use remained generally stable during the same period, according to new UCLA research. The increases are almost entirely due to illicit </a:t>
            </a:r>
            <a:r>
              <a:rPr lang="en-US" sz="1200" b="0" i="0" dirty="0" err="1">
                <a:solidFill>
                  <a:srgbClr val="000000"/>
                </a:solidFill>
                <a:effectLst/>
                <a:latin typeface="+mn-lt"/>
              </a:rPr>
              <a:t>fentanyls</a:t>
            </a:r>
            <a:r>
              <a:rPr lang="en-US" sz="1200" b="0" i="0" dirty="0">
                <a:solidFill>
                  <a:srgbClr val="000000"/>
                </a:solidFill>
                <a:effectLst/>
                <a:latin typeface="+mn-lt"/>
              </a:rPr>
              <a:t>, which are increasingly found in counterfeit pills… counterfeit pills are spreading across the nation, and teens may not realize they are dangerous.” Fake versions of prescription drugs such as Xanax, Percocet and Vicodin, whose strength can fluctuate, also contributed toward the increase in overdose deaths, Source: </a:t>
            </a:r>
            <a:r>
              <a:rPr lang="en-US" sz="1200" b="0" i="0" u="sng" strike="noStrike" dirty="0">
                <a:solidFill>
                  <a:srgbClr val="0563C1"/>
                </a:solidFill>
                <a:effectLst/>
                <a:latin typeface="+mn-lt"/>
                <a:hlinkClick r:id="rId9"/>
              </a:rPr>
              <a:t>https://jamanetwork.com/journals/jama/fullarticle/2790949?guestAccessKey=c6551d85-8488-4716-887d-a598dae6d048&amp;utm_source=For_The_Media&amp;utm_medium=referral&amp;utm_campaign=ftm_links&amp;utm_content=tfl&amp;utm_term=041222</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Among persons aged 14–18 years, overdose deaths increased 94% from 2019 to 2020 and 20% from 2020 to 2021  </a:t>
            </a:r>
          </a:p>
          <a:p>
            <a:pPr algn="l" rtl="0" fontAlgn="base">
              <a:buFont typeface="Arial" panose="020B0604020202020204" pitchFamily="34" charset="0"/>
              <a:buChar char="•"/>
            </a:pPr>
            <a:r>
              <a:rPr lang="en-US" sz="1200" b="0" i="0" dirty="0">
                <a:solidFill>
                  <a:srgbClr val="000000"/>
                </a:solidFill>
                <a:effectLst/>
                <a:latin typeface="+mn-lt"/>
              </a:rPr>
              <a:t>Source: </a:t>
            </a:r>
            <a:r>
              <a:rPr lang="en-US" sz="1200" b="0" i="0" u="sng" strike="noStrike" dirty="0">
                <a:solidFill>
                  <a:srgbClr val="0563C1"/>
                </a:solidFill>
                <a:effectLst/>
                <a:latin typeface="+mn-lt"/>
                <a:hlinkClick r:id="rId10"/>
              </a:rPr>
              <a:t>https</a:t>
            </a:r>
            <a:r>
              <a:rPr lang="en-US" sz="1200" b="0" i="0" u="sng" strike="noStrike" dirty="0">
                <a:solidFill>
                  <a:srgbClr val="0563C1"/>
                </a:solidFill>
                <a:effectLst/>
                <a:latin typeface="+mn-lt"/>
                <a:hlinkClick r:id="rId11"/>
              </a:rPr>
              <a:t>://www.cdc.gov/mmwr/volumes/71/wr/mm7150a2.htm</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0" i="0" dirty="0">
                <a:solidFill>
                  <a:srgbClr val="000000"/>
                </a:solidFill>
                <a:effectLst/>
                <a:latin typeface="+mn-lt"/>
              </a:rPr>
              <a:t>Most teen overdose deaths recorded by the CDC were caused by fentanyl, a synthetic opioid up to 100 times stronger than morphine and 50 times more potent than heroin. </a:t>
            </a:r>
            <a:r>
              <a:rPr lang="en-US" sz="1200" b="1" i="0" dirty="0">
                <a:solidFill>
                  <a:srgbClr val="000000"/>
                </a:solidFill>
                <a:effectLst/>
                <a:latin typeface="+mn-lt"/>
              </a:rPr>
              <a:t>Recent research shows that particularly high rates of opioid misuse are seen among AI adolescents who live on or near reservations. </a:t>
            </a:r>
            <a:r>
              <a:rPr lang="en-US" sz="1200" b="0" i="0" dirty="0">
                <a:solidFill>
                  <a:srgbClr val="000000"/>
                </a:solidFill>
                <a:effectLst/>
                <a:latin typeface="+mn-lt"/>
              </a:rPr>
              <a:t>Annual misuse of OxyContin and heroin among AI reservation adolescents in 2018 was significantly greater than among the comparable national population </a:t>
            </a:r>
          </a:p>
          <a:p>
            <a:pPr algn="l" rtl="0" fontAlgn="base">
              <a:buFont typeface="Arial" panose="020B0604020202020204" pitchFamily="34" charset="0"/>
              <a:buChar char="•"/>
            </a:pPr>
            <a:r>
              <a:rPr lang="en-US" sz="1200" b="0" i="0" dirty="0">
                <a:solidFill>
                  <a:srgbClr val="000000"/>
                </a:solidFill>
                <a:effectLst/>
                <a:latin typeface="+mn-lt"/>
              </a:rPr>
              <a:t>Source: </a:t>
            </a:r>
            <a:r>
              <a:rPr lang="en-US" sz="1200" b="0" i="0" u="sng" strike="noStrike" dirty="0">
                <a:solidFill>
                  <a:srgbClr val="0563C1"/>
                </a:solidFill>
                <a:effectLst/>
                <a:latin typeface="+mn-lt"/>
                <a:hlinkClick r:id="rId12"/>
              </a:rPr>
              <a:t>https://www.ncbi.nlm.nih.gov/pmc/articles/PMC8386181/</a:t>
            </a:r>
            <a:r>
              <a:rPr lang="en-US" sz="1200" b="0" i="0" dirty="0">
                <a:solidFill>
                  <a:srgbClr val="000000"/>
                </a:solidFill>
                <a:effectLst/>
                <a:latin typeface="+mn-lt"/>
              </a:rPr>
              <a:t> </a:t>
            </a:r>
          </a:p>
          <a:p>
            <a:pPr algn="l" rtl="0" fontAlgn="base"/>
            <a:r>
              <a:rPr lang="en-US" sz="1200" b="0" i="0" dirty="0">
                <a:solidFill>
                  <a:srgbClr val="000000"/>
                </a:solidFill>
                <a:effectLst/>
                <a:latin typeface="+mn-lt"/>
              </a:rPr>
              <a:t> </a:t>
            </a:r>
          </a:p>
          <a:p>
            <a:pPr algn="l" rtl="0" fontAlgn="base"/>
            <a:r>
              <a:rPr lang="en-US" sz="1200" b="1" i="0" dirty="0">
                <a:solidFill>
                  <a:srgbClr val="000000"/>
                </a:solidFill>
                <a:effectLst/>
                <a:latin typeface="+mn-lt"/>
              </a:rPr>
              <a:t>Substance Abuse and Mental Health Services Administration indicate that 5.8% of AI/ANs age 12 and older reported pain reliever misuse, compared to 3.6% of the general population, while AI/AN opioid misuse rates were 5.8%, compared to 3.7% nationally.  </a:t>
            </a:r>
          </a:p>
          <a:p>
            <a:pPr algn="l" rtl="0" fontAlgn="base"/>
            <a:r>
              <a:rPr lang="en-US" sz="1200" b="1" i="0" dirty="0">
                <a:solidFill>
                  <a:srgbClr val="000000"/>
                </a:solidFill>
                <a:effectLst/>
                <a:latin typeface="+mn-lt"/>
              </a:rPr>
              <a:t>Source: </a:t>
            </a:r>
            <a:r>
              <a:rPr lang="en-US" sz="1200" b="1" i="0" u="sng" strike="noStrike" dirty="0">
                <a:solidFill>
                  <a:srgbClr val="0563C1"/>
                </a:solidFill>
                <a:effectLst/>
                <a:latin typeface="+mn-lt"/>
                <a:hlinkClick r:id="rId12"/>
              </a:rPr>
              <a:t>https://www.ncbi.nlm.nih.gov/pmc/articles/PMC8386181/</a:t>
            </a:r>
            <a:r>
              <a:rPr lang="en-US" sz="1200" b="1" i="0" dirty="0">
                <a:solidFill>
                  <a:srgbClr val="000000"/>
                </a:solidFill>
                <a:effectLst/>
                <a:latin typeface="+mn-lt"/>
              </a:rPr>
              <a:t> </a:t>
            </a:r>
          </a:p>
          <a:p>
            <a:pPr algn="l" rtl="0" fontAlgn="base"/>
            <a:r>
              <a:rPr lang="en-US" sz="1200" b="0" i="0" dirty="0">
                <a:solidFill>
                  <a:srgbClr val="000000"/>
                </a:solidFill>
                <a:effectLst/>
                <a:latin typeface="+mn-lt"/>
              </a:rPr>
              <a:t> </a:t>
            </a:r>
          </a:p>
          <a:p>
            <a:endParaRPr lang="en-US" dirty="0"/>
          </a:p>
        </p:txBody>
      </p:sp>
      <p:sp>
        <p:nvSpPr>
          <p:cNvPr id="4" name="Slide Number Placeholder 3"/>
          <p:cNvSpPr>
            <a:spLocks noGrp="1"/>
          </p:cNvSpPr>
          <p:nvPr>
            <p:ph type="sldNum" sz="quarter" idx="5"/>
          </p:nvPr>
        </p:nvSpPr>
        <p:spPr/>
        <p:txBody>
          <a:bodyPr/>
          <a:lstStyle/>
          <a:p>
            <a:fld id="{1ABC64DD-2190-4EEE-AF73-AB8EBF79E1AE}" type="slidenum">
              <a:rPr lang="en-US" smtClean="0"/>
              <a:t>3</a:t>
            </a:fld>
            <a:endParaRPr lang="en-US"/>
          </a:p>
        </p:txBody>
      </p:sp>
    </p:spTree>
    <p:extLst>
      <p:ext uri="{BB962C8B-B14F-4D97-AF65-F5344CB8AC3E}">
        <p14:creationId xmlns:p14="http://schemas.microsoft.com/office/powerpoint/2010/main" val="3793952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lang="en-US">
              <a:cs typeface="Calibri"/>
            </a:endParaRPr>
          </a:p>
        </p:txBody>
      </p:sp>
    </p:spTree>
    <p:extLst>
      <p:ext uri="{BB962C8B-B14F-4D97-AF65-F5344CB8AC3E}">
        <p14:creationId xmlns:p14="http://schemas.microsoft.com/office/powerpoint/2010/main" val="626540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Opioid overdose can occur accidentally – accidental exposure to skin or eyes, accidentally taking wrong medication, etc. But sometimes individuals will intentionally take an opioid incorrectly</a:t>
            </a:r>
            <a:endParaRPr lang="en-US" dirty="0"/>
          </a:p>
        </p:txBody>
      </p:sp>
      <p:sp>
        <p:nvSpPr>
          <p:cNvPr id="4" name="Slide Number Placeholder 3"/>
          <p:cNvSpPr>
            <a:spLocks noGrp="1"/>
          </p:cNvSpPr>
          <p:nvPr>
            <p:ph type="sldNum" sz="quarter" idx="5"/>
          </p:nvPr>
        </p:nvSpPr>
        <p:spPr/>
        <p:txBody>
          <a:bodyPr/>
          <a:lstStyle/>
          <a:p>
            <a:fld id="{1ABC64DD-2190-4EEE-AF73-AB8EBF79E1AE}" type="slidenum">
              <a:rPr lang="en-US" smtClean="0"/>
              <a:t>31</a:t>
            </a:fld>
            <a:endParaRPr lang="en-US"/>
          </a:p>
        </p:txBody>
      </p:sp>
    </p:spTree>
    <p:extLst>
      <p:ext uri="{BB962C8B-B14F-4D97-AF65-F5344CB8AC3E}">
        <p14:creationId xmlns:p14="http://schemas.microsoft.com/office/powerpoint/2010/main" val="4055668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FB886-F5B1-419F-BC83-E56B9B737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627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87466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199186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C64DD-2190-4EEE-AF73-AB8EBF79E1AE}" type="slidenum">
              <a:rPr lang="en-US" smtClean="0"/>
              <a:t>37</a:t>
            </a:fld>
            <a:endParaRPr lang="en-US"/>
          </a:p>
        </p:txBody>
      </p:sp>
    </p:spTree>
    <p:extLst>
      <p:ext uri="{BB962C8B-B14F-4D97-AF65-F5344CB8AC3E}">
        <p14:creationId xmlns:p14="http://schemas.microsoft.com/office/powerpoint/2010/main" val="818310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FB886-F5B1-419F-BC83-E56B9B737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153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326601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FB886-F5B1-419F-BC83-E56B9B737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71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Segoe UI" panose="020B0502040204020203" pitchFamily="34" charset="0"/>
              </a:rPr>
              <a:t>1. This is true.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While sad, this does mean that there is someone else present that can act and safe a person’s life! With the right tools and trainings, we can all help to prevent an overdose death. </a:t>
            </a:r>
            <a:r>
              <a:rPr lang="en-US" sz="1800" b="0" i="0">
                <a:solidFill>
                  <a:srgbClr val="444444"/>
                </a:solidFill>
                <a:effectLst/>
                <a:latin typeface="Calibri" panose="020F0502020204030204" pitchFamily="34" charset="0"/>
              </a:rPr>
              <a:t>Bystanders can act to prevent overdose deaths​</a:t>
            </a:r>
            <a:r>
              <a:rPr lang="en-US" sz="1800" b="0" i="0">
                <a:solidFill>
                  <a:srgbClr val="444444"/>
                </a:solidFill>
                <a:effectLst/>
                <a:latin typeface="Arial" panose="020B0604020202020204" pitchFamily="34" charset="0"/>
              </a:rPr>
              <a:t>; m</a:t>
            </a:r>
            <a:r>
              <a:rPr lang="en-US" sz="1800" b="0" i="0">
                <a:solidFill>
                  <a:srgbClr val="444444"/>
                </a:solidFill>
                <a:effectLst/>
                <a:latin typeface="Calibri" panose="020F0502020204030204" pitchFamily="34" charset="0"/>
              </a:rPr>
              <a:t>ost states have laws to protect person overdosing and bystanders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Segoe UI" panose="020B0502040204020203" pitchFamily="34" charset="0"/>
              </a:rPr>
              <a:t>2. This is true. </a:t>
            </a:r>
            <a:r>
              <a:rPr lang="en-US" sz="1800" b="0" i="0">
                <a:effectLst/>
                <a:latin typeface="Segoe UI" panose="020B0502040204020203" pitchFamily="34" charset="0"/>
              </a:rPr>
              <a:t>A CDC report found that even though illicit drug use </a:t>
            </a:r>
            <a:r>
              <a:rPr lang="en-US" sz="1800" b="0" i="0" u="sng">
                <a:effectLst/>
                <a:latin typeface="Segoe UI" panose="020B0502040204020203" pitchFamily="34" charset="0"/>
              </a:rPr>
              <a:t>has declined in teenagers</a:t>
            </a:r>
            <a:r>
              <a:rPr lang="en-US" sz="1800" b="0" i="0">
                <a:effectLst/>
                <a:latin typeface="Segoe UI" panose="020B0502040204020203" pitchFamily="34" charset="0"/>
              </a:rPr>
              <a:t>, </a:t>
            </a:r>
            <a:r>
              <a:rPr lang="en-US" sz="1800" b="0" i="0" u="sng">
                <a:effectLst/>
                <a:latin typeface="Segoe UI" panose="020B0502040204020203" pitchFamily="34" charset="0"/>
              </a:rPr>
              <a:t>overdose deaths in teens increased.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Segoe UI" panose="020B0502040204020203" pitchFamily="34" charset="0"/>
              </a:rPr>
              <a:t>3. Choice  “D” all of the above are true</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4000" b="0" i="0">
                <a:solidFill>
                  <a:srgbClr val="444444"/>
                </a:solidFill>
                <a:effectLst/>
                <a:latin typeface="Calibri" panose="020F0502020204030204" pitchFamily="34" charset="0"/>
              </a:rPr>
              <a:t>Naloxone is a simple yet life-saving medication </a:t>
            </a:r>
            <a:r>
              <a:rPr lang="en-US" sz="4000" b="0" i="0" u="sng">
                <a:solidFill>
                  <a:srgbClr val="444444"/>
                </a:solidFill>
                <a:effectLst/>
                <a:latin typeface="Calibri" panose="020F0502020204030204" pitchFamily="34" charset="0"/>
              </a:rPr>
              <a:t>that can be given by anyone at anytime, to anyone who may be experiencing a drug overdose</a:t>
            </a:r>
            <a:r>
              <a:rPr lang="en-US" sz="4000" b="0" i="0">
                <a:solidFill>
                  <a:srgbClr val="444444"/>
                </a:solidFill>
                <a:effectLst/>
                <a:latin typeface="Calibri" panose="020F0502020204030204" pitchFamily="34" charset="0"/>
              </a:rPr>
              <a:t>. </a:t>
            </a:r>
          </a:p>
          <a:p>
            <a:pPr algn="l" rtl="0" fontAlgn="base">
              <a:buFont typeface="Arial" panose="020B0604020202020204" pitchFamily="34" charset="0"/>
              <a:buNone/>
            </a:pPr>
            <a:endParaRPr lang="en-US" sz="2800" b="0" i="0">
              <a:solidFill>
                <a:srgbClr val="444444"/>
              </a:solidFill>
              <a:effectLst/>
              <a:latin typeface="Arial" panose="020B0604020202020204" pitchFamily="34" charset="0"/>
            </a:endParaRPr>
          </a:p>
          <a:p>
            <a:pPr algn="l" rtl="0" fontAlgn="base">
              <a:buFont typeface="Arial" panose="020B0604020202020204" pitchFamily="34" charset="0"/>
              <a:buNone/>
            </a:pPr>
            <a:r>
              <a:rPr lang="en-US" sz="2800" b="0" i="0">
                <a:solidFill>
                  <a:srgbClr val="444444"/>
                </a:solidFill>
                <a:effectLst/>
                <a:latin typeface="Arial" panose="020B0604020202020204" pitchFamily="34" charset="0"/>
              </a:rPr>
              <a:t>We are happy that everyone is here today to learn more about naloxone, be trained on how to use it, and potentially safe a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86DFF2B-4463-436A-8943-656B851EDC9A}" type="slidenum">
              <a:rPr lang="en-US" smtClean="0"/>
              <a:t>4</a:t>
            </a:fld>
            <a:endParaRPr lang="en-US"/>
          </a:p>
        </p:txBody>
      </p:sp>
    </p:spTree>
    <p:extLst>
      <p:ext uri="{BB962C8B-B14F-4D97-AF65-F5344CB8AC3E}">
        <p14:creationId xmlns:p14="http://schemas.microsoft.com/office/powerpoint/2010/main" val="12392990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following slides can be adapted for whatever content the speaker would like to focus on in the competency assessment</a:t>
            </a:r>
          </a:p>
          <a:p>
            <a:r>
              <a:rPr lang="en-US" dirty="0"/>
              <a:t>IF required by school </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FB886-F5B1-419F-BC83-E56B9B737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951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local resources for naloxone</a:t>
            </a:r>
          </a:p>
          <a:p>
            <a:endParaRPr lang="en-US"/>
          </a:p>
          <a:p>
            <a:r>
              <a:rPr lang="en-US" dirty="0"/>
              <a:t>IHS Federal facilities:  no charge for IHS beneficiaries </a:t>
            </a:r>
          </a:p>
          <a:p>
            <a:endParaRPr lang="en-US"/>
          </a:p>
          <a:p>
            <a:r>
              <a:rPr lang="en-US" dirty="0"/>
              <a:t>Veterans:  mail order </a:t>
            </a:r>
          </a:p>
          <a:p>
            <a:endParaRPr lang="en-US"/>
          </a:p>
          <a:p>
            <a:r>
              <a:rPr lang="en-US" dirty="0"/>
              <a:t>Local pharmacy access:  INSERT – e.g.:  Thrifty White Bagley appointment with pharmacist—insurance charged for medication (approximately $120 cash pay)</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ABC64DD-2190-4EEE-AF73-AB8EBF79E1AE}" type="slidenum">
              <a:rPr lang="en-US" smtClean="0"/>
              <a:t>43</a:t>
            </a:fld>
            <a:endParaRPr lang="en-US"/>
          </a:p>
        </p:txBody>
      </p:sp>
    </p:spTree>
    <p:extLst>
      <p:ext uri="{BB962C8B-B14F-4D97-AF65-F5344CB8AC3E}">
        <p14:creationId xmlns:p14="http://schemas.microsoft.com/office/powerpoint/2010/main" val="12609816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ABC64DD-2190-4EEE-AF73-AB8EBF79E1AE}" type="slidenum">
              <a:rPr lang="en-US" smtClean="0"/>
              <a:t>44</a:t>
            </a:fld>
            <a:endParaRPr lang="en-US"/>
          </a:p>
        </p:txBody>
      </p:sp>
    </p:spTree>
    <p:extLst>
      <p:ext uri="{BB962C8B-B14F-4D97-AF65-F5344CB8AC3E}">
        <p14:creationId xmlns:p14="http://schemas.microsoft.com/office/powerpoint/2010/main" val="622137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C64DD-2190-4EEE-AF73-AB8EBF79E1AE}" type="slidenum">
              <a:rPr lang="en-US" smtClean="0"/>
              <a:t>45</a:t>
            </a:fld>
            <a:endParaRPr lang="en-US"/>
          </a:p>
        </p:txBody>
      </p:sp>
    </p:spTree>
    <p:extLst>
      <p:ext uri="{BB962C8B-B14F-4D97-AF65-F5344CB8AC3E}">
        <p14:creationId xmlns:p14="http://schemas.microsoft.com/office/powerpoint/2010/main" val="994992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Pinpoint pupils, Shallow breathing </a:t>
            </a:r>
            <a:r>
              <a:rPr lang="en-US">
                <a:solidFill>
                  <a:schemeClr val="tx1"/>
                </a:solidFill>
              </a:rPr>
              <a:t/>
            </a:r>
            <a:br>
              <a:rPr lang="en-US">
                <a:solidFill>
                  <a:schemeClr val="tx1"/>
                </a:solidFill>
              </a:rPr>
            </a:br>
            <a:r>
              <a:rPr lang="en-US" dirty="0">
                <a:solidFill>
                  <a:schemeClr val="tx1"/>
                </a:solidFill>
              </a:rPr>
              <a:t>Choking or Gurgling Sounds, Unconsciousness</a:t>
            </a:r>
          </a:p>
          <a:p>
            <a:endParaRPr lang="en-US"/>
          </a:p>
        </p:txBody>
      </p:sp>
      <p:sp>
        <p:nvSpPr>
          <p:cNvPr id="4" name="Slide Number Placeholder 3"/>
          <p:cNvSpPr>
            <a:spLocks noGrp="1"/>
          </p:cNvSpPr>
          <p:nvPr>
            <p:ph type="sldNum" sz="quarter" idx="5"/>
          </p:nvPr>
        </p:nvSpPr>
        <p:spPr/>
        <p:txBody>
          <a:bodyPr/>
          <a:lstStyle/>
          <a:p>
            <a:fld id="{1ABC64DD-2190-4EEE-AF73-AB8EBF79E1AE}" type="slidenum">
              <a:rPr lang="en-US" smtClean="0"/>
              <a:t>46</a:t>
            </a:fld>
            <a:endParaRPr lang="en-US"/>
          </a:p>
        </p:txBody>
      </p:sp>
    </p:spTree>
    <p:extLst>
      <p:ext uri="{BB962C8B-B14F-4D97-AF65-F5344CB8AC3E}">
        <p14:creationId xmlns:p14="http://schemas.microsoft.com/office/powerpoint/2010/main" val="4135077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C64DD-2190-4EEE-AF73-AB8EBF79E1AE}" type="slidenum">
              <a:rPr lang="en-US" smtClean="0"/>
              <a:t>47</a:t>
            </a:fld>
            <a:endParaRPr lang="en-US"/>
          </a:p>
        </p:txBody>
      </p:sp>
    </p:spTree>
    <p:extLst>
      <p:ext uri="{BB962C8B-B14F-4D97-AF65-F5344CB8AC3E}">
        <p14:creationId xmlns:p14="http://schemas.microsoft.com/office/powerpoint/2010/main" val="828235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C64DD-2190-4EEE-AF73-AB8EBF79E1AE}" type="slidenum">
              <a:rPr lang="en-US" smtClean="0"/>
              <a:t>48</a:t>
            </a:fld>
            <a:endParaRPr lang="en-US"/>
          </a:p>
        </p:txBody>
      </p:sp>
    </p:spTree>
    <p:extLst>
      <p:ext uri="{BB962C8B-B14F-4D97-AF65-F5344CB8AC3E}">
        <p14:creationId xmlns:p14="http://schemas.microsoft.com/office/powerpoint/2010/main" val="32099530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FB886-F5B1-419F-BC83-E56B9B737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5349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a:p>
        </p:txBody>
      </p:sp>
    </p:spTree>
    <p:extLst>
      <p:ext uri="{BB962C8B-B14F-4D97-AF65-F5344CB8AC3E}">
        <p14:creationId xmlns:p14="http://schemas.microsoft.com/office/powerpoint/2010/main" val="8440561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BC64DD-2190-4EEE-AF73-AB8EBF79E1AE}" type="slidenum">
              <a:rPr lang="en-US" smtClean="0"/>
              <a:t>51</a:t>
            </a:fld>
            <a:endParaRPr lang="en-US"/>
          </a:p>
        </p:txBody>
      </p:sp>
    </p:spTree>
    <p:extLst>
      <p:ext uri="{BB962C8B-B14F-4D97-AF65-F5344CB8AC3E}">
        <p14:creationId xmlns:p14="http://schemas.microsoft.com/office/powerpoint/2010/main" val="3497812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67FB886-F5B1-419F-BC83-E56B9B737A97}" type="slidenum">
              <a:rPr lang="en-US" smtClean="0"/>
              <a:t>5</a:t>
            </a:fld>
            <a:endParaRPr lang="en-US"/>
          </a:p>
        </p:txBody>
      </p:sp>
    </p:spTree>
    <p:extLst>
      <p:ext uri="{BB962C8B-B14F-4D97-AF65-F5344CB8AC3E}">
        <p14:creationId xmlns:p14="http://schemas.microsoft.com/office/powerpoint/2010/main" val="17737141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FB886-F5B1-419F-BC83-E56B9B737A97}" type="slidenum">
              <a:rPr lang="en-US" smtClean="0"/>
              <a:t>52</a:t>
            </a:fld>
            <a:endParaRPr lang="en-US"/>
          </a:p>
        </p:txBody>
      </p:sp>
    </p:spTree>
    <p:extLst>
      <p:ext uri="{BB962C8B-B14F-4D97-AF65-F5344CB8AC3E}">
        <p14:creationId xmlns:p14="http://schemas.microsoft.com/office/powerpoint/2010/main" val="3162178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957963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4705271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12689">
              <a:spcBef>
                <a:spcPts val="370"/>
              </a:spcBef>
              <a:buClr>
                <a:srgbClr val="4472C4"/>
              </a:buClr>
              <a:tabLst>
                <a:tab pos="185253" algn="l"/>
              </a:tabLst>
            </a:pPr>
            <a:endParaRPr lang="en-US"/>
          </a:p>
        </p:txBody>
      </p:sp>
    </p:spTree>
    <p:extLst>
      <p:ext uri="{BB962C8B-B14F-4D97-AF65-F5344CB8AC3E}">
        <p14:creationId xmlns:p14="http://schemas.microsoft.com/office/powerpoint/2010/main" val="20585602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BC64DD-2190-4EEE-AF73-AB8EBF79E1AE}" type="slidenum">
              <a:rPr lang="en-US" smtClean="0"/>
              <a:t>56</a:t>
            </a:fld>
            <a:endParaRPr lang="en-US"/>
          </a:p>
        </p:txBody>
      </p:sp>
    </p:spTree>
    <p:extLst>
      <p:ext uri="{BB962C8B-B14F-4D97-AF65-F5344CB8AC3E}">
        <p14:creationId xmlns:p14="http://schemas.microsoft.com/office/powerpoint/2010/main" val="3072766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171450" indent="-171450">
              <a:buFont typeface="Arial" panose="020B0604020202020204" pitchFamily="34" charset="0"/>
              <a:buChar char="•"/>
              <a:defRPr/>
            </a:pPr>
            <a:r>
              <a:rPr lang="en-US"/>
              <a:t>Slang</a:t>
            </a:r>
            <a:r>
              <a:rPr lang="en-US" sz="1200">
                <a:latin typeface="+mn-lt"/>
                <a:cs typeface="Calibri"/>
              </a:rPr>
              <a:t> terms include: OCs, Oxy, perks, </a:t>
            </a:r>
            <a:r>
              <a:rPr lang="en-US" sz="1200" err="1">
                <a:latin typeface="+mn-lt"/>
                <a:cs typeface="Calibri"/>
              </a:rPr>
              <a:t>vics</a:t>
            </a:r>
            <a:r>
              <a:rPr lang="en-US" sz="1200">
                <a:latin typeface="+mn-lt"/>
                <a:cs typeface="Calibri"/>
              </a:rPr>
              <a:t>, smack, junk, black tar, </a:t>
            </a:r>
            <a:r>
              <a:rPr lang="en-US" sz="1200">
                <a:latin typeface="+mn-lt"/>
                <a:ea typeface="+mn-lt"/>
                <a:cs typeface="+mn-lt"/>
              </a:rPr>
              <a:t>ills, skittles, blues, rails, </a:t>
            </a:r>
            <a:r>
              <a:rPr lang="en-US" sz="1200" err="1">
                <a:latin typeface="+mn-lt"/>
                <a:ea typeface="+mn-lt"/>
                <a:cs typeface="+mn-lt"/>
              </a:rPr>
              <a:t>feddy</a:t>
            </a:r>
            <a:r>
              <a:rPr lang="en-US" sz="1200">
                <a:latin typeface="+mn-lt"/>
                <a:ea typeface="+mn-lt"/>
                <a:cs typeface="+mn-lt"/>
              </a:rPr>
              <a:t>. </a:t>
            </a:r>
          </a:p>
          <a:p>
            <a:pPr marL="171450" indent="-171450">
              <a:buFont typeface="Arial" panose="020B0604020202020204" pitchFamily="34" charset="0"/>
              <a:buChar char="•"/>
              <a:defRPr/>
            </a:pPr>
            <a:r>
              <a:rPr lang="en-US" sz="1200">
                <a:latin typeface="+mn-lt"/>
                <a:ea typeface="+mn-lt"/>
                <a:cs typeface="+mn-lt"/>
              </a:rPr>
              <a:t>(</a:t>
            </a:r>
            <a:r>
              <a:rPr lang="en-US" sz="1200" i="1">
                <a:latin typeface="+mn-lt"/>
                <a:ea typeface="+mn-lt"/>
                <a:cs typeface="+mn-lt"/>
              </a:rPr>
              <a:t>NOTE: there may be others that are more localized, consider adding for your area</a:t>
            </a:r>
            <a:r>
              <a:rPr lang="en-US" sz="1200">
                <a:latin typeface="+mn-lt"/>
                <a:ea typeface="+mn-lt"/>
                <a:cs typeface="+mn-lt"/>
              </a:rPr>
              <a:t>.) </a:t>
            </a:r>
          </a:p>
          <a:p>
            <a:pPr marL="171450" indent="-171450">
              <a:buFont typeface="Arial" panose="020B0604020202020204" pitchFamily="34" charset="0"/>
              <a:buChar char="•"/>
              <a:defRPr/>
            </a:pPr>
            <a:r>
              <a:rPr lang="en-US">
                <a:hlinkClick r:id="rId3"/>
              </a:rPr>
              <a:t>https://store.samhsa. gov/sites/default/files/d7/</a:t>
            </a:r>
            <a:r>
              <a:rPr lang="en-US" err="1">
                <a:hlinkClick r:id="rId3"/>
              </a:rPr>
              <a:t>priv</a:t>
            </a:r>
            <a:r>
              <a:rPr lang="en-US">
                <a:hlinkClick r:id="rId3"/>
              </a:rPr>
              <a:t>/sma18-4742.pdf</a:t>
            </a:r>
            <a:endParaRPr lang="en-US"/>
          </a:p>
          <a:p>
            <a:endParaRPr lang="en-US">
              <a:cs typeface="Calibri"/>
            </a:endParaRP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a:t>Slang</a:t>
            </a:r>
            <a:r>
              <a:rPr lang="en-US" sz="1200">
                <a:latin typeface="+mn-lt"/>
                <a:cs typeface="Calibri"/>
              </a:rPr>
              <a:t> terms include: OCs, Oxy, perks, </a:t>
            </a:r>
            <a:r>
              <a:rPr lang="en-US" sz="1200" err="1">
                <a:latin typeface="+mn-lt"/>
                <a:cs typeface="Calibri"/>
              </a:rPr>
              <a:t>vics</a:t>
            </a:r>
            <a:r>
              <a:rPr lang="en-US" sz="1200">
                <a:latin typeface="+mn-lt"/>
                <a:cs typeface="Calibri"/>
              </a:rPr>
              <a:t>, smack, junk, black tar, </a:t>
            </a:r>
            <a:r>
              <a:rPr lang="en-US" sz="1200">
                <a:latin typeface="+mn-lt"/>
                <a:ea typeface="+mn-lt"/>
                <a:cs typeface="+mn-lt"/>
              </a:rPr>
              <a:t>ills, skittles, blues, rails, </a:t>
            </a:r>
            <a:r>
              <a:rPr lang="en-US" sz="1200" err="1">
                <a:latin typeface="+mn-lt"/>
                <a:ea typeface="+mn-lt"/>
                <a:cs typeface="+mn-lt"/>
              </a:rPr>
              <a:t>feddy</a:t>
            </a:r>
            <a:r>
              <a:rPr lang="en-US" sz="1200">
                <a:latin typeface="+mn-lt"/>
                <a:ea typeface="+mn-lt"/>
                <a:cs typeface="+mn-lt"/>
              </a:rPr>
              <a:t>. </a:t>
            </a:r>
          </a:p>
          <a:p>
            <a:pPr marL="171450" indent="-171450">
              <a:buFont typeface="Arial" panose="020B0604020202020204" pitchFamily="34" charset="0"/>
              <a:buChar char="•"/>
              <a:defRPr/>
            </a:pPr>
            <a:r>
              <a:rPr lang="en-US" sz="1200">
                <a:latin typeface="+mn-lt"/>
                <a:ea typeface="+mn-lt"/>
                <a:cs typeface="+mn-lt"/>
              </a:rPr>
              <a:t>(</a:t>
            </a:r>
            <a:r>
              <a:rPr lang="en-US" sz="1200" i="1">
                <a:latin typeface="+mn-lt"/>
                <a:ea typeface="+mn-lt"/>
                <a:cs typeface="+mn-lt"/>
              </a:rPr>
              <a:t>NOTE: there may be others that are more localized, consider adding for your area</a:t>
            </a:r>
            <a:r>
              <a:rPr lang="en-US" sz="1200">
                <a:latin typeface="+mn-lt"/>
                <a:ea typeface="+mn-lt"/>
                <a:cs typeface="+mn-lt"/>
              </a:rPr>
              <a:t>.) </a:t>
            </a:r>
          </a:p>
          <a:p>
            <a:pPr marL="171450" indent="-171450">
              <a:buFont typeface="Arial" panose="020B0604020202020204" pitchFamily="34" charset="0"/>
              <a:buChar char="•"/>
              <a:defRPr/>
            </a:pPr>
            <a:r>
              <a:rPr lang="en-US">
                <a:hlinkClick r:id="rId3"/>
              </a:rPr>
              <a:t>https://store.samhsa. gov/sites/default/files/d7/</a:t>
            </a:r>
            <a:r>
              <a:rPr lang="en-US" err="1">
                <a:hlinkClick r:id="rId3"/>
              </a:rPr>
              <a:t>priv</a:t>
            </a:r>
            <a:r>
              <a:rPr lang="en-US">
                <a:hlinkClick r:id="rId3"/>
              </a:rPr>
              <a:t>/sma18-4742.pdf</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367FB886-F5B1-419F-BC83-E56B9B737A97}" type="slidenum">
              <a:rPr lang="en-US" smtClean="0"/>
              <a:t>7</a:t>
            </a:fld>
            <a:endParaRPr lang="en-US"/>
          </a:p>
        </p:txBody>
      </p:sp>
    </p:spTree>
    <p:extLst>
      <p:ext uri="{BB962C8B-B14F-4D97-AF65-F5344CB8AC3E}">
        <p14:creationId xmlns:p14="http://schemas.microsoft.com/office/powerpoint/2010/main" val="3861974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260F35-A25B-426E-8EEA-E3CC2D8E59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808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FB886-F5B1-419F-BC83-E56B9B737A97}" type="slidenum">
              <a:rPr lang="en-US" smtClean="0"/>
              <a:t>9</a:t>
            </a:fld>
            <a:endParaRPr lang="en-US"/>
          </a:p>
        </p:txBody>
      </p:sp>
    </p:spTree>
    <p:extLst>
      <p:ext uri="{BB962C8B-B14F-4D97-AF65-F5344CB8AC3E}">
        <p14:creationId xmlns:p14="http://schemas.microsoft.com/office/powerpoint/2010/main" val="442728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C183D7F6-B498-43B3-948B-1728B52AA6E4}">
                <adec:decorative xmlns="" xmlns:adec="http://schemas.microsoft.com/office/drawing/2017/decorative" val="1"/>
              </a:ext>
            </a:extLst>
          </p:cNvPr>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solidFill>
                  <a:schemeClr val="bg1"/>
                </a:solidFill>
              </a:defRPr>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118F555A-0D56-48E3-A457-DC86A3918F3A}" type="datetime2">
              <a:rPr lang="en-US" smtClean="0"/>
              <a:t>Friday, December 1, 2023</a:t>
            </a:fld>
            <a:endParaRPr lang="en-US"/>
          </a:p>
        </p:txBody>
      </p:sp>
      <p:sp>
        <p:nvSpPr>
          <p:cNvPr id="5" name="Footer Placeholder 4"/>
          <p:cNvSpPr>
            <a:spLocks noGrp="1"/>
          </p:cNvSpPr>
          <p:nvPr>
            <p:ph type="ftr" sz="quarter" idx="11"/>
          </p:nvPr>
        </p:nvSpPr>
        <p:spPr bwMode="gray">
          <a:xfrm rot="5400000">
            <a:off x="8951976" y="3227832"/>
            <a:ext cx="3859795" cy="304801"/>
          </a:xfrm>
          <a:prstGeom prst="rect">
            <a:avLst/>
          </a:prstGeom>
        </p:spPr>
        <p:txBody>
          <a:bodyPr/>
          <a:lstStyle>
            <a:lvl1pPr>
              <a:defRPr b="0" i="0">
                <a:solidFill>
                  <a:schemeClr val="bg1">
                    <a:alpha val="60000"/>
                  </a:schemeClr>
                </a:solidFill>
              </a:defRPr>
            </a:lvl1pPr>
          </a:lstStyle>
          <a:p>
            <a:pPr algn="l"/>
            <a:r>
              <a:rPr lang="en-US"/>
              <a:t>Sample Footer Text</a:t>
            </a:r>
          </a:p>
        </p:txBody>
      </p:sp>
      <p:sp>
        <p:nvSpPr>
          <p:cNvPr id="11" name="Rectangle 10">
            <a:extLst>
              <a:ext uri="{C183D7F6-B498-43B3-948B-1728B52AA6E4}">
                <adec:decorative xmlns="" xmlns:adec="http://schemas.microsoft.com/office/drawing/2017/decorative" val="1"/>
              </a:ext>
            </a:extLst>
          </p:cNvPr>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196075" y="5497121"/>
            <a:ext cx="838199" cy="767687"/>
          </a:xfrm>
        </p:spPr>
        <p:txBody>
          <a:bodyPr/>
          <a:lstStyle>
            <a:lvl1pPr>
              <a:defRPr>
                <a:solidFill>
                  <a:schemeClr val="bg1"/>
                </a:solidFill>
              </a:defRPr>
            </a:lvl1pPr>
          </a:lstStyle>
          <a:p>
            <a:fld id="{1621B6DD-29C1-4FEA-923F-71EA1347694C}" type="slidenum">
              <a:rPr lang="en-US" smtClean="0"/>
              <a:pPr/>
              <a:t>‹#›</a:t>
            </a:fld>
            <a:endParaRPr lang="en-US"/>
          </a:p>
        </p:txBody>
      </p:sp>
    </p:spTree>
    <p:extLst>
      <p:ext uri="{BB962C8B-B14F-4D97-AF65-F5344CB8AC3E}">
        <p14:creationId xmlns:p14="http://schemas.microsoft.com/office/powerpoint/2010/main" val="14423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a:extLst>
              <a:ext uri="{C183D7F6-B498-43B3-948B-1728B52AA6E4}">
                <adec:decorative xmlns="" xmlns:adec="http://schemas.microsoft.com/office/drawing/2017/decorative" val="1"/>
              </a:ext>
            </a:extLst>
          </p:cNvPr>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a:extLst>
                <a:ext uri="{C183D7F6-B498-43B3-948B-1728B52AA6E4}">
                  <adec:decorative xmlns="" xmlns:adec="http://schemas.microsoft.com/office/drawing/2017/decorative" val="1"/>
                </a:ext>
              </a:extLst>
            </p:cNvPr>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C183D7F6-B498-43B3-948B-1728B52AA6E4}">
                  <adec:decorative xmlns="" xmlns:adec="http://schemas.microsoft.com/office/drawing/2017/decorative" val="1"/>
                </a:ext>
              </a:extLst>
            </p:cNvPr>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a:extLst>
                <a:ext uri="{C183D7F6-B498-43B3-948B-1728B52AA6E4}">
                  <adec:decorative xmlns="" xmlns:adec="http://schemas.microsoft.com/office/drawing/2017/decorative" val="1"/>
                </a:ext>
              </a:extLst>
            </p:cNvPr>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7C0108-350B-4EFF-B5EF-11CC58F3A1D9}" type="datetime2">
              <a:rPr lang="en-US" smtClean="0"/>
              <a:t>Friday, December 1, 2023</a:t>
            </a:fld>
            <a:endParaRPr lang="en-US"/>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pPr algn="l"/>
            <a:r>
              <a:rPr lang="en-US"/>
              <a:t>Sample Footer Text</a:t>
            </a:r>
          </a:p>
        </p:txBody>
      </p:sp>
      <p:sp>
        <p:nvSpPr>
          <p:cNvPr id="16" name="Rectangle 15">
            <a:extLst>
              <a:ext uri="{C183D7F6-B498-43B3-948B-1728B52AA6E4}">
                <adec:decorative xmlns="" xmlns:adec="http://schemas.microsoft.com/office/drawing/2017/decorative" val="1"/>
              </a:ext>
            </a:extLst>
          </p:cNvPr>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621B6DD-29C1-4FEA-923F-71EA1347694C}" type="slidenum">
              <a:rPr lang="en-US" smtClean="0"/>
              <a:pPr/>
              <a:t>‹#›</a:t>
            </a:fld>
            <a:endParaRPr lang="en-US"/>
          </a:p>
        </p:txBody>
      </p:sp>
    </p:spTree>
    <p:extLst>
      <p:ext uri="{BB962C8B-B14F-4D97-AF65-F5344CB8AC3E}">
        <p14:creationId xmlns:p14="http://schemas.microsoft.com/office/powerpoint/2010/main" val="1733612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a:extLst>
              <a:ext uri="{C183D7F6-B498-43B3-948B-1728B52AA6E4}">
                <adec:decorative xmlns="" xmlns:adec="http://schemas.microsoft.com/office/drawing/2017/decorative" val="1"/>
              </a:ext>
            </a:extLst>
          </p:cNvPr>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49B4533-09B4-4718-8A51-359B65A78A36}" type="datetime2">
              <a:rPr lang="en-US" smtClean="0"/>
              <a:t>Friday, December 1, 2023</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lgn="l"/>
            <a:r>
              <a:rPr lang="en-US"/>
              <a:t>Sample Footer Text</a:t>
            </a:r>
          </a:p>
        </p:txBody>
      </p:sp>
      <p:sp>
        <p:nvSpPr>
          <p:cNvPr id="13" name="Rectangle 12">
            <a:extLst>
              <a:ext uri="{C183D7F6-B498-43B3-948B-1728B52AA6E4}">
                <adec:decorative xmlns="" xmlns:adec="http://schemas.microsoft.com/office/drawing/2017/decorative" val="1"/>
              </a:ext>
            </a:extLst>
          </p:cNvPr>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21B6DD-29C1-4FEA-923F-71EA1347694C}" type="slidenum">
              <a:rPr lang="en-US" smtClean="0"/>
              <a:pPr/>
              <a:t>‹#›</a:t>
            </a:fld>
            <a:endParaRPr lang="en-US"/>
          </a:p>
        </p:txBody>
      </p:sp>
    </p:spTree>
    <p:extLst>
      <p:ext uri="{BB962C8B-B14F-4D97-AF65-F5344CB8AC3E}">
        <p14:creationId xmlns:p14="http://schemas.microsoft.com/office/powerpoint/2010/main" val="55009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A711D20-868C-4705-8E55-4ED11D5AAB1E}" type="datetime2">
              <a:rPr lang="en-US" smtClean="0"/>
              <a:t>Friday, December 1, 2023</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lgn="l"/>
            <a:r>
              <a:rPr lang="en-US"/>
              <a:t>Sample Footer Text</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21B6DD-29C1-4FEA-923F-71EA1347694C}" type="slidenum">
              <a:rPr lang="en-US" smtClean="0"/>
              <a:pPr/>
              <a:t>‹#›</a:t>
            </a:fld>
            <a:endParaRPr lang="en-US"/>
          </a:p>
        </p:txBody>
      </p:sp>
    </p:spTree>
    <p:extLst>
      <p:ext uri="{BB962C8B-B14F-4D97-AF65-F5344CB8AC3E}">
        <p14:creationId xmlns:p14="http://schemas.microsoft.com/office/powerpoint/2010/main" val="253137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a:extLst>
              <a:ext uri="{C183D7F6-B498-43B3-948B-1728B52AA6E4}">
                <adec:decorative xmlns="" xmlns:adec="http://schemas.microsoft.com/office/drawing/2017/decorative" val="1"/>
              </a:ext>
            </a:extLst>
          </p:cNvPr>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C183D7F6-B498-43B3-948B-1728B52AA6E4}">
                  <adec:decorative xmlns="" xmlns:adec="http://schemas.microsoft.com/office/drawing/2017/decorative" val="1"/>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C183D7F6-B498-43B3-948B-1728B52AA6E4}">
                  <adec:decorative xmlns="" xmlns:adec="http://schemas.microsoft.com/office/drawing/2017/decorative" val="1"/>
                </a:ext>
              </a:extLst>
            </p:cNvPr>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a:extLst>
                <a:ext uri="{C183D7F6-B498-43B3-948B-1728B52AA6E4}">
                  <adec:decorative xmlns="" xmlns:adec="http://schemas.microsoft.com/office/drawing/2017/decorative" val="1"/>
                </a:ext>
              </a:extLst>
            </p:cNvPr>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a:extLst>
                <a:ext uri="{C183D7F6-B498-43B3-948B-1728B52AA6E4}">
                  <adec:decorative xmlns="" xmlns:adec="http://schemas.microsoft.com/office/drawing/2017/decorative" val="1"/>
                </a:ext>
              </a:extLst>
            </p:cNvPr>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FEDE77-4321-42B9-B63A-C207BCC5023C}" type="datetime2">
              <a:rPr lang="en-US" smtClean="0"/>
              <a:t>Friday, December 1, 2023</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lgn="l"/>
            <a:r>
              <a:rPr lang="en-US"/>
              <a:t>Sample Footer Text</a:t>
            </a:r>
          </a:p>
        </p:txBody>
      </p:sp>
      <p:sp>
        <p:nvSpPr>
          <p:cNvPr id="14" name="Rectangle 13">
            <a:extLst>
              <a:ext uri="{C183D7F6-B498-43B3-948B-1728B52AA6E4}">
                <adec:decorative xmlns="" xmlns:adec="http://schemas.microsoft.com/office/drawing/2017/decorative" val="1"/>
              </a:ext>
            </a:extLst>
          </p:cNvPr>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21B6DD-29C1-4FEA-923F-71EA1347694C}" type="slidenum">
              <a:rPr lang="en-US" smtClean="0"/>
              <a:pPr/>
              <a:t>‹#›</a:t>
            </a:fld>
            <a:endParaRPr lang="en-US"/>
          </a:p>
        </p:txBody>
      </p:sp>
    </p:spTree>
    <p:extLst>
      <p:ext uri="{BB962C8B-B14F-4D97-AF65-F5344CB8AC3E}">
        <p14:creationId xmlns:p14="http://schemas.microsoft.com/office/powerpoint/2010/main" val="2960052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102B4EB-269E-48F2-9F56-86E7F97656D0}" type="datetime2">
              <a:rPr lang="en-US" smtClean="0"/>
              <a:t>Friday, December 1, 2023</a:t>
            </a:fld>
            <a:endParaRPr lang="en-US"/>
          </a:p>
        </p:txBody>
      </p:sp>
      <p:sp>
        <p:nvSpPr>
          <p:cNvPr id="8" name="Footer Placeholder 7"/>
          <p:cNvSpPr>
            <a:spLocks noGrp="1"/>
          </p:cNvSpPr>
          <p:nvPr>
            <p:ph type="ftr" sz="quarter" idx="11"/>
          </p:nvPr>
        </p:nvSpPr>
        <p:spPr>
          <a:xfrm>
            <a:off x="561110" y="6391838"/>
            <a:ext cx="3859795" cy="304801"/>
          </a:xfrm>
          <a:prstGeom prst="rect">
            <a:avLst/>
          </a:prstGeom>
        </p:spPr>
        <p:txBody>
          <a:bodyPr/>
          <a:lstStyle/>
          <a:p>
            <a:pPr algn="l"/>
            <a:r>
              <a:rPr lang="en-US"/>
              <a:t>Sample Footer Text</a:t>
            </a:r>
          </a:p>
        </p:txBody>
      </p:sp>
      <p:sp>
        <p:nvSpPr>
          <p:cNvPr id="9" name="Slide Number Placeholder 8"/>
          <p:cNvSpPr>
            <a:spLocks noGrp="1"/>
          </p:cNvSpPr>
          <p:nvPr>
            <p:ph type="sldNum" sz="quarter" idx="12"/>
          </p:nvPr>
        </p:nvSpPr>
        <p:spPr/>
        <p:txBody>
          <a:bodyPr/>
          <a:lstStyle/>
          <a:p>
            <a:fld id="{1621B6DD-29C1-4FEA-923F-71EA1347694C}" type="slidenum">
              <a:rPr lang="en-US" smtClean="0"/>
              <a:pPr/>
              <a:t>‹#›</a:t>
            </a:fld>
            <a:endParaRPr lang="en-US"/>
          </a:p>
        </p:txBody>
      </p:sp>
    </p:spTree>
    <p:extLst>
      <p:ext uri="{BB962C8B-B14F-4D97-AF65-F5344CB8AC3E}">
        <p14:creationId xmlns:p14="http://schemas.microsoft.com/office/powerpoint/2010/main" val="4103949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981CAB0-B392-43FE-B5A4-860C3C871D9E}" type="datetime2">
              <a:rPr lang="en-US" smtClean="0"/>
              <a:t>Friday, December 1, 2023</a:t>
            </a:fld>
            <a:endParaRPr lang="en-US"/>
          </a:p>
        </p:txBody>
      </p:sp>
      <p:sp>
        <p:nvSpPr>
          <p:cNvPr id="8" name="Footer Placeholder 7"/>
          <p:cNvSpPr>
            <a:spLocks noGrp="1"/>
          </p:cNvSpPr>
          <p:nvPr>
            <p:ph type="ftr" sz="quarter" idx="11"/>
          </p:nvPr>
        </p:nvSpPr>
        <p:spPr>
          <a:xfrm>
            <a:off x="561111" y="6391838"/>
            <a:ext cx="3644282" cy="304801"/>
          </a:xfrm>
          <a:prstGeom prst="rect">
            <a:avLst/>
          </a:prstGeom>
        </p:spPr>
        <p:txBody>
          <a:bodyPr/>
          <a:lstStyle/>
          <a:p>
            <a:pPr algn="l"/>
            <a:r>
              <a:rPr lang="en-US"/>
              <a:t>Sample Footer Text</a:t>
            </a:r>
          </a:p>
        </p:txBody>
      </p:sp>
      <p:sp>
        <p:nvSpPr>
          <p:cNvPr id="9" name="Slide Number Placeholder 8"/>
          <p:cNvSpPr>
            <a:spLocks noGrp="1"/>
          </p:cNvSpPr>
          <p:nvPr>
            <p:ph type="sldNum" sz="quarter" idx="12"/>
          </p:nvPr>
        </p:nvSpPr>
        <p:spPr/>
        <p:txBody>
          <a:bodyPr/>
          <a:lstStyle/>
          <a:p>
            <a:fld id="{1621B6DD-29C1-4FEA-923F-71EA1347694C}" type="slidenum">
              <a:rPr lang="en-US" smtClean="0"/>
              <a:pPr/>
              <a:t>‹#›</a:t>
            </a:fld>
            <a:endParaRPr lang="en-US"/>
          </a:p>
        </p:txBody>
      </p:sp>
    </p:spTree>
    <p:extLst>
      <p:ext uri="{BB962C8B-B14F-4D97-AF65-F5344CB8AC3E}">
        <p14:creationId xmlns:p14="http://schemas.microsoft.com/office/powerpoint/2010/main" val="3597265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A8432600-D253-4C0A-A008-0E2B04A4823D}" type="datetime2">
              <a:rPr lang="en-US" smtClean="0"/>
              <a:t>Friday, December 1, 2023</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51969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4F3D7C76-6C8B-4A7C-AB85-F5D523B86F6F}" type="datetime2">
              <a:rPr lang="en-US" smtClean="0"/>
              <a:t>Friday, December 1, 2023</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r>
              <a:rPr lang="en-US"/>
              <a:t>Sample Footer Text</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484331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609600" y="2603500"/>
            <a:ext cx="10972800"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2E83F2-DFC3-4579-ADB5-0B584B656C8D}" type="datetime2">
              <a:rPr lang="en-US" smtClean="0"/>
              <a:t>Friday, December 1, 2023</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lgn="l"/>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67577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a:extLst>
              <a:ext uri="{C183D7F6-B498-43B3-948B-1728B52AA6E4}">
                <adec:decorative xmlns="" xmlns:adec="http://schemas.microsoft.com/office/drawing/2017/decorative" val="1"/>
              </a:ext>
            </a:extLst>
          </p:cNvPr>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C183D7F6-B498-43B3-948B-1728B52AA6E4}">
                  <adec:decorative xmlns="" xmlns:adec="http://schemas.microsoft.com/office/drawing/2017/decorative" val="1"/>
                </a:ext>
              </a:extLst>
            </p:cNvPr>
            <p:cNvSpPr/>
            <p:nvPr userDrawn="1"/>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C183D7F6-B498-43B3-948B-1728B52AA6E4}">
                  <adec:decorative xmlns="" xmlns:adec="http://schemas.microsoft.com/office/drawing/2017/decorative" val="1"/>
                </a:ext>
              </a:extLst>
            </p:cNvPr>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895559" y="2677644"/>
            <a:ext cx="4836935" cy="2283824"/>
          </a:xfrm>
        </p:spPr>
        <p:txBody>
          <a:bodyPr anchor="ctr"/>
          <a:lstStyle>
            <a:lvl1pPr marL="0" indent="0" algn="l">
              <a:buNone/>
              <a:defRPr sz="2000" cap="all">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5335BC-FA92-4269-8895-CCBCDD072673}" type="datetime2">
              <a:rPr lang="en-US" smtClean="0"/>
              <a:t>Friday, December 1, 2023</a:t>
            </a:fld>
            <a:endParaRPr lang="en-US"/>
          </a:p>
        </p:txBody>
      </p:sp>
      <p:sp>
        <p:nvSpPr>
          <p:cNvPr id="5" name="Footer Placeholder 4"/>
          <p:cNvSpPr>
            <a:spLocks noGrp="1"/>
          </p:cNvSpPr>
          <p:nvPr>
            <p:ph type="ftr" sz="quarter" idx="11"/>
          </p:nvPr>
        </p:nvSpPr>
        <p:spPr>
          <a:xfrm>
            <a:off x="561110" y="6391838"/>
            <a:ext cx="3859795" cy="304801"/>
          </a:xfrm>
          <a:prstGeom prst="rect">
            <a:avLst/>
          </a:prstGeom>
        </p:spPr>
        <p:txBody>
          <a:bodyPr/>
          <a:lstStyle/>
          <a:p>
            <a:pPr algn="l"/>
            <a:r>
              <a:rPr lang="en-US"/>
              <a:t>Sample Footer Text</a:t>
            </a:r>
          </a:p>
        </p:txBody>
      </p:sp>
      <p:sp>
        <p:nvSpPr>
          <p:cNvPr id="16" name="Rectangle 15">
            <a:extLst>
              <a:ext uri="{C183D7F6-B498-43B3-948B-1728B52AA6E4}">
                <adec:decorative xmlns="" xmlns:adec="http://schemas.microsoft.com/office/drawing/2017/decorative" val="1"/>
              </a:ext>
            </a:extLst>
          </p:cNvPr>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57511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54895" y="2603499"/>
            <a:ext cx="5303520"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33586" y="2603499"/>
            <a:ext cx="5303520"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2E345E-22E6-406E-8630-4F98C5494195}" type="datetime2">
              <a:rPr lang="en-US" smtClean="0"/>
              <a:t>Friday, December 1, 2023</a:t>
            </a:fld>
            <a:endParaRPr lang="en-US"/>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1412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6184" y="2603500"/>
            <a:ext cx="530352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6185" y="3179762"/>
            <a:ext cx="5303520"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22295" y="2603500"/>
            <a:ext cx="530352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22295" y="3179762"/>
            <a:ext cx="5303520"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1F753C-9B34-45BD-A4C2-FC802C4D2645}" type="datetime2">
              <a:rPr lang="en-US" smtClean="0"/>
              <a:t>Friday, December 1, 2023</a:t>
            </a:fld>
            <a:endParaRPr lang="en-US"/>
          </a:p>
        </p:txBody>
      </p:sp>
      <p:sp>
        <p:nvSpPr>
          <p:cNvPr id="8" name="Footer Placeholder 7"/>
          <p:cNvSpPr>
            <a:spLocks noGrp="1"/>
          </p:cNvSpPr>
          <p:nvPr>
            <p:ph type="ftr" sz="quarter" idx="11"/>
          </p:nvPr>
        </p:nvSpPr>
        <p:spPr>
          <a:xfrm>
            <a:off x="561110" y="6391838"/>
            <a:ext cx="3859795" cy="304801"/>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401910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20C440CC-C5CC-44F2-A5E3-F06E7AA31DAC}" type="datetime2">
              <a:rPr lang="en-US" smtClean="0"/>
              <a:t>Friday, December 1, 2023</a:t>
            </a:fld>
            <a:endParaRPr lang="en-US"/>
          </a:p>
        </p:txBody>
      </p:sp>
      <p:sp>
        <p:nvSpPr>
          <p:cNvPr id="4" name="Footer Placeholder 3"/>
          <p:cNvSpPr>
            <a:spLocks noGrp="1"/>
          </p:cNvSpPr>
          <p:nvPr>
            <p:ph type="ftr" sz="quarter" idx="11"/>
          </p:nvPr>
        </p:nvSpPr>
        <p:spPr>
          <a:xfrm>
            <a:off x="561110" y="6391838"/>
            <a:ext cx="3859795" cy="304801"/>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5834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693C3D-89F6-45BE-B27F-EF87E2EEA995}" type="datetime2">
              <a:rPr lang="en-US" smtClean="0"/>
              <a:t>Friday, December 1, 2023</a:t>
            </a:fld>
            <a:endParaRPr lang="en-US"/>
          </a:p>
        </p:txBody>
      </p:sp>
      <p:sp>
        <p:nvSpPr>
          <p:cNvPr id="3" name="Footer Placeholder 2"/>
          <p:cNvSpPr>
            <a:spLocks noGrp="1"/>
          </p:cNvSpPr>
          <p:nvPr>
            <p:ph type="ftr" sz="quarter" idx="11"/>
          </p:nvPr>
        </p:nvSpPr>
        <p:spPr>
          <a:xfrm>
            <a:off x="561110" y="6391838"/>
            <a:ext cx="3859795" cy="304801"/>
          </a:xfrm>
          <a:prstGeom prst="rect">
            <a:avLst/>
          </a:prstGeom>
        </p:spPr>
        <p:txBody>
          <a:bodyPr/>
          <a:lstStyle/>
          <a:p>
            <a:r>
              <a:rPr lang="en-US"/>
              <a:t>Sample Footer Text</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12855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a:extLst>
              <a:ext uri="{C183D7F6-B498-43B3-948B-1728B52AA6E4}">
                <adec:decorative xmlns="" xmlns:adec="http://schemas.microsoft.com/office/drawing/2017/decorative" val="1"/>
              </a:ext>
            </a:extLst>
          </p:cNvPr>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C183D7F6-B498-43B3-948B-1728B52AA6E4}">
                  <adec:decorative xmlns="" xmlns:adec="http://schemas.microsoft.com/office/drawing/2017/decorative" val="1"/>
                </a:ext>
              </a:extLst>
            </p:cNvPr>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a:extLst>
                <a:ext uri="{C183D7F6-B498-43B3-948B-1728B52AA6E4}">
                  <adec:decorative xmlns="" xmlns:adec="http://schemas.microsoft.com/office/drawing/2017/decorative" val="1"/>
                </a:ext>
              </a:extLst>
            </p:cNvPr>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580893" y="1447800"/>
            <a:ext cx="6151601"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CA7767-8220-46E4-8290-22FD2BA811A7}" type="datetime2">
              <a:rPr lang="en-US" smtClean="0"/>
              <a:t>Friday, December 1, 2023</a:t>
            </a:fld>
            <a:endParaRPr lang="en-US"/>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r>
              <a:rPr lang="en-US"/>
              <a:t>Sample Footer Text</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538739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a:extLst>
              <a:ext uri="{C183D7F6-B498-43B3-948B-1728B52AA6E4}">
                <adec:decorative xmlns="" xmlns:adec="http://schemas.microsoft.com/office/drawing/2017/decorative" val="1"/>
              </a:ext>
            </a:extLst>
          </p:cNvPr>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a:extLst>
                <a:ext uri="{C183D7F6-B498-43B3-948B-1728B52AA6E4}">
                  <adec:decorative xmlns="" xmlns:adec="http://schemas.microsoft.com/office/drawing/2017/decorative" val="1"/>
                </a:ext>
              </a:extLst>
            </p:cNvPr>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a:extLst>
                <a:ext uri="{C183D7F6-B498-43B3-948B-1728B52AA6E4}">
                  <adec:decorative xmlns="" xmlns:adec="http://schemas.microsoft.com/office/drawing/2017/decorative" val="1"/>
                </a:ext>
              </a:extLst>
            </p:cNvPr>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34CC06-742B-4FF7-B135-BC8A3277A709}" type="datetime2">
              <a:rPr lang="en-US" smtClean="0"/>
              <a:t>Friday, December 1, 2023</a:t>
            </a:fld>
            <a:endParaRPr lang="en-US"/>
          </a:p>
        </p:txBody>
      </p:sp>
      <p:sp>
        <p:nvSpPr>
          <p:cNvPr id="6" name="Footer Placeholder 5"/>
          <p:cNvSpPr>
            <a:spLocks noGrp="1"/>
          </p:cNvSpPr>
          <p:nvPr>
            <p:ph type="ftr" sz="quarter" idx="11"/>
          </p:nvPr>
        </p:nvSpPr>
        <p:spPr>
          <a:xfrm>
            <a:off x="561110" y="6391838"/>
            <a:ext cx="3859795" cy="304801"/>
          </a:xfrm>
          <a:prstGeom prst="rect">
            <a:avLst/>
          </a:prstGeom>
        </p:spPr>
        <p:txBody>
          <a:bodyPr/>
          <a:lstStyle/>
          <a:p>
            <a:r>
              <a:rPr lang="en-US"/>
              <a:t>Sample Footer Text</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86555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a:extLst>
              <a:ext uri="{C183D7F6-B498-43B3-948B-1728B52AA6E4}">
                <adec:decorative xmlns="" xmlns:adec="http://schemas.microsoft.com/office/drawing/2017/decorative" val="1"/>
              </a:ext>
            </a:extLst>
          </p:cNvPr>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2603500"/>
            <a:ext cx="10972800"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4895" y="6391838"/>
            <a:ext cx="4114800" cy="304799"/>
          </a:xfrm>
          <a:prstGeom prst="rect">
            <a:avLst/>
          </a:prstGeom>
        </p:spPr>
        <p:txBody>
          <a:bodyPr vert="horz" lIns="91440" tIns="45720" rIns="91440" bIns="45720" rtlCol="0" anchor="ctr"/>
          <a:lstStyle>
            <a:lvl1pPr algn="r">
              <a:defRPr sz="1000" b="1" i="0">
                <a:solidFill>
                  <a:schemeClr val="accent1"/>
                </a:solidFill>
              </a:defRPr>
            </a:lvl1pPr>
          </a:lstStyle>
          <a:p>
            <a:fld id="{9796E7D3-20F6-41C3-B59A-2F62B9FA3927}" type="datetime2">
              <a:rPr lang="en-US" smtClean="0"/>
              <a:t>Friday, December 1, 2023</a:t>
            </a:fld>
            <a:endParaRPr lang="en-US"/>
          </a:p>
        </p:txBody>
      </p:sp>
      <p:sp>
        <p:nvSpPr>
          <p:cNvPr id="21" name="Rectangle 20">
            <a:extLst>
              <a:ext uri="{C183D7F6-B498-43B3-948B-1728B52AA6E4}">
                <adec:decorative xmlns="" xmlns:adec="http://schemas.microsoft.com/office/drawing/2017/decorative" val="1"/>
              </a:ext>
            </a:extLst>
          </p:cNvPr>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894295" y="6360618"/>
            <a:ext cx="838199" cy="383843"/>
          </a:xfrm>
          <a:prstGeom prst="rect">
            <a:avLst/>
          </a:prstGeom>
        </p:spPr>
        <p:txBody>
          <a:bodyPr vert="horz" lIns="91440" tIns="45720" rIns="91440" bIns="45720" rtlCol="0" anchor="b"/>
          <a:lstStyle>
            <a:lvl1pPr algn="ctr">
              <a:defRPr sz="1800" b="1" i="0">
                <a:solidFill>
                  <a:schemeClr val="tx2"/>
                </a:solidFill>
              </a:defRPr>
            </a:lvl1pPr>
          </a:lstStyle>
          <a:p>
            <a:fld id="{1621B6DD-29C1-4FEA-923F-71EA1347694C}" type="slidenum">
              <a:rPr lang="en-US" smtClean="0"/>
              <a:pPr/>
              <a:t>‹#›</a:t>
            </a:fld>
            <a:endParaRPr lang="en-US"/>
          </a:p>
        </p:txBody>
      </p:sp>
    </p:spTree>
    <p:extLst>
      <p:ext uri="{BB962C8B-B14F-4D97-AF65-F5344CB8AC3E}">
        <p14:creationId xmlns:p14="http://schemas.microsoft.com/office/powerpoint/2010/main" val="1254512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hdr="0" ftr="0" dt="0"/>
  <p:txStyles>
    <p:titleStyle>
      <a:lvl1pPr algn="l" defTabSz="457200" rtl="0" eaLnBrk="1" latinLnBrk="0" hangingPunct="1">
        <a:spcBef>
          <a:spcPct val="0"/>
        </a:spcBef>
        <a:buNone/>
        <a:defRPr sz="36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0.png"/><Relationship Id="rId4" Type="http://schemas.openxmlformats.org/officeDocument/2006/relationships/image" Target="../media/image23.sv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pdaps.org/datasets/good-samaritan-overdose-laws-1501695153"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pdaps.org/"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25.png"/><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44.sv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42.svg"/><Relationship Id="rId4" Type="http://schemas.openxmlformats.org/officeDocument/2006/relationships/image" Target="../media/image32.png"/><Relationship Id="rId9" Type="http://schemas.openxmlformats.org/officeDocument/2006/relationships/image" Target="../media/image46.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youtube.com/watch?v=nVRm1GQgJmc"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53.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3.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53.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1.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60EE1B3-DDB2-44D7-943C-63D9CEF2735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9" name="Rectangle 28">
              <a:extLst>
                <a:ext uri="{FF2B5EF4-FFF2-40B4-BE49-F238E27FC236}">
                  <a16:creationId xmlns:a16="http://schemas.microsoft.com/office/drawing/2014/main" id="{072909CE-AD29-4CE7-A9A7-05D21672CCE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5">
              <a:extLst>
                <a:ext uri="{FF2B5EF4-FFF2-40B4-BE49-F238E27FC236}">
                  <a16:creationId xmlns:a16="http://schemas.microsoft.com/office/drawing/2014/main" id="{B8DBF1C0-B8F1-4AAC-8704-256BA0E9D63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 name="Picture 5" descr="Teacher and students walking in school hallway">
            <a:extLst>
              <a:ext uri="{FF2B5EF4-FFF2-40B4-BE49-F238E27FC236}">
                <a16:creationId xmlns:a16="http://schemas.microsoft.com/office/drawing/2014/main" id="{93BF39C9-6BFE-216F-5AC8-0ED12E242CFF}"/>
              </a:ext>
            </a:extLst>
          </p:cNvPr>
          <p:cNvPicPr>
            <a:picLocks noChangeAspect="1"/>
          </p:cNvPicPr>
          <p:nvPr/>
        </p:nvPicPr>
        <p:blipFill rotWithShape="1">
          <a:blip r:embed="rId4" cstate="hqprint">
            <a:duotone>
              <a:prstClr val="black"/>
              <a:schemeClr val="accent5">
                <a:tint val="45000"/>
                <a:satMod val="400000"/>
              </a:schemeClr>
            </a:duotone>
            <a:alphaModFix amt="25000"/>
            <a:extLst>
              <a:ext uri="{28A0092B-C50C-407E-A947-70E740481C1C}">
                <a14:useLocalDpi xmlns:a14="http://schemas.microsoft.com/office/drawing/2010/main" val="0"/>
              </a:ext>
            </a:extLst>
          </a:blip>
          <a:srcRect r="-1" b="-1"/>
          <a:stretch/>
        </p:blipFill>
        <p:spPr>
          <a:xfrm>
            <a:off x="474133" y="475488"/>
            <a:ext cx="11243734" cy="5909733"/>
          </a:xfrm>
          <a:prstGeom prst="rect">
            <a:avLst/>
          </a:prstGeom>
        </p:spPr>
      </p:pic>
      <p:sp>
        <p:nvSpPr>
          <p:cNvPr id="2" name="Title 1">
            <a:extLst>
              <a:ext uri="{FF2B5EF4-FFF2-40B4-BE49-F238E27FC236}">
                <a16:creationId xmlns:a16="http://schemas.microsoft.com/office/drawing/2014/main" id="{2D20724E-FE7E-365C-8D64-7E75468A1404}"/>
              </a:ext>
            </a:extLst>
          </p:cNvPr>
          <p:cNvSpPr>
            <a:spLocks noGrp="1"/>
          </p:cNvSpPr>
          <p:nvPr>
            <p:ph type="ctrTitle"/>
          </p:nvPr>
        </p:nvSpPr>
        <p:spPr>
          <a:xfrm>
            <a:off x="1154954" y="2099733"/>
            <a:ext cx="8827245" cy="2677648"/>
          </a:xfrm>
        </p:spPr>
        <p:txBody>
          <a:bodyPr>
            <a:normAutofit/>
          </a:bodyPr>
          <a:lstStyle/>
          <a:p>
            <a:r>
              <a:rPr lang="en-US" sz="6000" b="1" dirty="0">
                <a:solidFill>
                  <a:schemeClr val="bg1"/>
                </a:solidFill>
                <a:cs typeface="Arial"/>
              </a:rPr>
              <a:t>Keep the Circle Strong:</a:t>
            </a:r>
            <a:r>
              <a:rPr lang="en-US" sz="5000" b="1" dirty="0">
                <a:solidFill>
                  <a:schemeClr val="bg1"/>
                </a:solidFill>
                <a:cs typeface="Arial"/>
              </a:rPr>
              <a:t/>
            </a:r>
            <a:br>
              <a:rPr lang="en-US" sz="5000" b="1" dirty="0">
                <a:solidFill>
                  <a:schemeClr val="bg1"/>
                </a:solidFill>
                <a:cs typeface="Arial"/>
              </a:rPr>
            </a:br>
            <a:r>
              <a:rPr lang="en-US" sz="5000" dirty="0">
                <a:solidFill>
                  <a:schemeClr val="bg1"/>
                </a:solidFill>
                <a:cs typeface="Arial"/>
              </a:rPr>
              <a:t>Naloxone Training for </a:t>
            </a:r>
            <a:br>
              <a:rPr lang="en-US" sz="5000" dirty="0">
                <a:solidFill>
                  <a:schemeClr val="bg1"/>
                </a:solidFill>
                <a:cs typeface="Arial"/>
              </a:rPr>
            </a:br>
            <a:r>
              <a:rPr lang="en-US" sz="5000" dirty="0">
                <a:solidFill>
                  <a:schemeClr val="bg1"/>
                </a:solidFill>
                <a:cs typeface="Arial"/>
              </a:rPr>
              <a:t>School Staff and Educators</a:t>
            </a:r>
          </a:p>
        </p:txBody>
      </p:sp>
      <p:sp>
        <p:nvSpPr>
          <p:cNvPr id="3" name="Subtitle 2">
            <a:extLst>
              <a:ext uri="{FF2B5EF4-FFF2-40B4-BE49-F238E27FC236}">
                <a16:creationId xmlns:a16="http://schemas.microsoft.com/office/drawing/2014/main" id="{5964C992-0EE8-240E-C68D-B07CD912DE9B}"/>
              </a:ext>
            </a:extLst>
          </p:cNvPr>
          <p:cNvSpPr>
            <a:spLocks noGrp="1"/>
          </p:cNvSpPr>
          <p:nvPr>
            <p:ph type="subTitle" idx="1"/>
          </p:nvPr>
        </p:nvSpPr>
        <p:spPr>
          <a:xfrm>
            <a:off x="1154954" y="4777380"/>
            <a:ext cx="8827245" cy="861420"/>
          </a:xfrm>
        </p:spPr>
        <p:txBody>
          <a:bodyPr>
            <a:normAutofit/>
          </a:bodyPr>
          <a:lstStyle/>
          <a:p>
            <a:r>
              <a:rPr lang="en-US" b="1"/>
              <a:t>By: [Name, credential]</a:t>
            </a:r>
          </a:p>
          <a:p>
            <a:r>
              <a:rPr lang="en-US" b="1"/>
              <a:t>email</a:t>
            </a:r>
          </a:p>
        </p:txBody>
      </p:sp>
      <p:sp>
        <p:nvSpPr>
          <p:cNvPr id="32" name="Rectangle 31">
            <a:extLst>
              <a:ext uri="{FF2B5EF4-FFF2-40B4-BE49-F238E27FC236}">
                <a16:creationId xmlns:a16="http://schemas.microsoft.com/office/drawing/2014/main" id="{B70F7E59-C971-4F55-8E3A-1E583B65FC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14444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4101-C3E7-0947-7425-528E38865BA0}"/>
              </a:ext>
            </a:extLst>
          </p:cNvPr>
          <p:cNvSpPr txBox="1">
            <a:spLocks noGrp="1"/>
          </p:cNvSpPr>
          <p:nvPr>
            <p:ph type="title"/>
          </p:nvPr>
        </p:nvSpPr>
        <p:spPr>
          <a:xfrm>
            <a:off x="533865" y="852633"/>
            <a:ext cx="4130889" cy="13083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defRPr/>
            </a:pPr>
            <a:r>
              <a:rPr kumimoji="0" lang="en-US" sz="2800" b="1" i="0" u="none" strike="noStrike" kern="1200" cap="none" spc="0" normalizeH="0" baseline="0" noProof="0" dirty="0">
                <a:ln>
                  <a:noFill/>
                </a:ln>
                <a:solidFill>
                  <a:schemeClr val="bg1"/>
                </a:solidFill>
                <a:effectLst/>
                <a:uLnTx/>
                <a:uFillTx/>
                <a:latin typeface="+mj-lt"/>
                <a:ea typeface="+mj-ea"/>
                <a:cs typeface="+mj-cs"/>
              </a:rPr>
              <a:t>I carry naloxone because</a:t>
            </a:r>
            <a:br>
              <a:rPr kumimoji="0" lang="en-US" sz="2800" b="1" i="0" u="none" strike="noStrike" kern="1200" cap="none" spc="0" normalizeH="0" baseline="0" noProof="0" dirty="0">
                <a:ln>
                  <a:noFill/>
                </a:ln>
                <a:solidFill>
                  <a:schemeClr val="bg1"/>
                </a:solidFill>
                <a:effectLst/>
                <a:uLnTx/>
                <a:uFillTx/>
                <a:latin typeface="+mj-lt"/>
                <a:ea typeface="+mj-ea"/>
                <a:cs typeface="+mj-cs"/>
              </a:rPr>
            </a:br>
            <a:r>
              <a:rPr lang="en-US" sz="2800" b="1" dirty="0">
                <a:solidFill>
                  <a:schemeClr val="bg1"/>
                </a:solidFill>
              </a:rPr>
              <a:t>naloxone keeps the circle strong.</a:t>
            </a:r>
            <a:endParaRPr kumimoji="0" lang="en-US" sz="2800" b="1" i="0" u="none" strike="noStrike" kern="1200" cap="none" spc="0" normalizeH="0" baseline="0" noProof="0" dirty="0">
              <a:ln>
                <a:noFill/>
              </a:ln>
              <a:solidFill>
                <a:schemeClr val="bg1"/>
              </a:solidFill>
              <a:effectLst/>
              <a:uLnTx/>
              <a:uFillTx/>
              <a:latin typeface="+mj-lt"/>
              <a:ea typeface="+mj-ea"/>
              <a:cs typeface="+mj-cs"/>
            </a:endParaRPr>
          </a:p>
        </p:txBody>
      </p:sp>
      <p:pic>
        <p:nvPicPr>
          <p:cNvPr id="4" name="Picture 3" descr="Composite graphic of Native American families">
            <a:extLst>
              <a:ext uri="{FF2B5EF4-FFF2-40B4-BE49-F238E27FC236}">
                <a16:creationId xmlns:a16="http://schemas.microsoft.com/office/drawing/2014/main" id="{435EE9B9-CDC7-9CF6-A205-1349A35DE0E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012" b="-1"/>
          <a:stretch/>
        </p:blipFill>
        <p:spPr>
          <a:xfrm>
            <a:off x="279879" y="2269493"/>
            <a:ext cx="4638862" cy="3963175"/>
          </a:xfrm>
          <a:prstGeom prst="rect">
            <a:avLst/>
          </a:prstGeom>
          <a:ln>
            <a:noFill/>
          </a:ln>
        </p:spPr>
      </p:pic>
      <p:pic>
        <p:nvPicPr>
          <p:cNvPr id="5259" name="Picture 5259" descr="Diagram listing reasons to carry naloxone:&#10;Naloxone saves lives. &#10;Anyone can experience overdose, from children to elders. &#10;Accidents happen. &#10;Every minute counts. Naloxone is first aid.&#10;Naloxone is safe and effective.">
            <a:extLst>
              <a:ext uri="{FF2B5EF4-FFF2-40B4-BE49-F238E27FC236}">
                <a16:creationId xmlns:a16="http://schemas.microsoft.com/office/drawing/2014/main" id="{69729D81-1058-D19C-AADD-94325327A7A5}"/>
              </a:ext>
            </a:extLst>
          </p:cNvPr>
          <p:cNvPicPr>
            <a:picLocks noChangeAspect="1"/>
          </p:cNvPicPr>
          <p:nvPr/>
        </p:nvPicPr>
        <p:blipFill rotWithShape="1">
          <a:blip r:embed="rId4"/>
          <a:srcRect l="350" r="5625" b="-2"/>
          <a:stretch/>
        </p:blipFill>
        <p:spPr>
          <a:xfrm>
            <a:off x="4575656" y="404210"/>
            <a:ext cx="7336465" cy="6049579"/>
          </a:xfrm>
          <a:prstGeom prst="rect">
            <a:avLst/>
          </a:prstGeom>
          <a:ln>
            <a:noFill/>
          </a:ln>
        </p:spPr>
      </p:pic>
      <p:sp>
        <p:nvSpPr>
          <p:cNvPr id="3" name="Slide Number Placeholder 2">
            <a:extLst>
              <a:ext uri="{FF2B5EF4-FFF2-40B4-BE49-F238E27FC236}">
                <a16:creationId xmlns:a16="http://schemas.microsoft.com/office/drawing/2014/main" id="{AECAB0F0-7721-AFA4-47F1-8CD2B8A5C0C5}"/>
              </a:ext>
            </a:extLst>
          </p:cNvPr>
          <p:cNvSpPr>
            <a:spLocks noGrp="1"/>
          </p:cNvSpPr>
          <p:nvPr>
            <p:ph type="sldNum" sz="quarter" idx="12"/>
          </p:nvPr>
        </p:nvSpPr>
        <p:spPr/>
        <p:txBody>
          <a:bodyPr/>
          <a:lstStyle/>
          <a:p>
            <a:fld id="{1621B6DD-29C1-4FEA-923F-71EA1347694C}" type="slidenum">
              <a:rPr lang="en-US" sz="1800" smtClean="0"/>
              <a:t>10</a:t>
            </a:fld>
            <a:endParaRPr lang="en-US" dirty="0"/>
          </a:p>
        </p:txBody>
      </p:sp>
    </p:spTree>
    <p:extLst>
      <p:ext uri="{BB962C8B-B14F-4D97-AF65-F5344CB8AC3E}">
        <p14:creationId xmlns:p14="http://schemas.microsoft.com/office/powerpoint/2010/main" val="4136315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B741C75-7CD8-3C45-8633-C67314DA5DA6}"/>
              </a:ext>
            </a:extLst>
          </p:cNvPr>
          <p:cNvSpPr txBox="1">
            <a:spLocks noGrp="1"/>
          </p:cNvSpPr>
          <p:nvPr>
            <p:ph type="title"/>
          </p:nvPr>
        </p:nvSpPr>
        <p:spPr>
          <a:xfrm>
            <a:off x="577493" y="1052316"/>
            <a:ext cx="4113841" cy="16657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j-lt"/>
                <a:ea typeface="+mj-ea"/>
                <a:cs typeface="+mj-cs"/>
              </a:rPr>
              <a:t>I carry naloxone because </a:t>
            </a:r>
            <a:r>
              <a:rPr lang="en-US" sz="2800" b="1" spc="-35" dirty="0">
                <a:solidFill>
                  <a:schemeClr val="bg1"/>
                </a:solidFill>
                <a:ea typeface="+mj-ea"/>
                <a:cs typeface="+mj-cs"/>
              </a:rPr>
              <a:t>a single use of an opioid can be fatal.</a:t>
            </a:r>
            <a:endParaRPr kumimoji="0" lang="en-US" sz="2800" b="1" i="0" u="none" strike="noStrike" kern="1200" cap="none" spc="0" normalizeH="0" baseline="0" noProof="0" dirty="0">
              <a:ln>
                <a:noFill/>
              </a:ln>
              <a:solidFill>
                <a:schemeClr val="bg1"/>
              </a:solidFill>
              <a:effectLst/>
              <a:uLnTx/>
              <a:uFillTx/>
              <a:latin typeface="+mj-lt"/>
              <a:ea typeface="+mj-ea"/>
              <a:cs typeface="+mj-cs"/>
            </a:endParaRPr>
          </a:p>
        </p:txBody>
      </p:sp>
      <p:pic>
        <p:nvPicPr>
          <p:cNvPr id="3" name="Picture 5" descr="teacher with students">
            <a:extLst>
              <a:ext uri="{FF2B5EF4-FFF2-40B4-BE49-F238E27FC236}">
                <a16:creationId xmlns:a16="http://schemas.microsoft.com/office/drawing/2014/main" id="{51485A4E-350D-ED98-E089-14663F42A18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897054" y="2730728"/>
            <a:ext cx="3474720" cy="3365486"/>
          </a:xfrm>
          <a:prstGeom prst="roundRect">
            <a:avLst/>
          </a:prstGeom>
          <a:effectLst/>
        </p:spPr>
      </p:pic>
      <p:sp>
        <p:nvSpPr>
          <p:cNvPr id="5" name="Content Placeholder 2">
            <a:extLst>
              <a:ext uri="{FF2B5EF4-FFF2-40B4-BE49-F238E27FC236}">
                <a16:creationId xmlns:a16="http://schemas.microsoft.com/office/drawing/2014/main" id="{68A850FC-4D27-94AD-9413-F2394F80D84E}"/>
              </a:ext>
            </a:extLst>
          </p:cNvPr>
          <p:cNvSpPr>
            <a:spLocks noGrp="1"/>
          </p:cNvSpPr>
          <p:nvPr>
            <p:ph idx="1"/>
          </p:nvPr>
        </p:nvSpPr>
        <p:spPr>
          <a:xfrm>
            <a:off x="5090452" y="1134811"/>
            <a:ext cx="6400800" cy="4991386"/>
          </a:xfrm>
        </p:spPr>
        <p:txBody>
          <a:bodyPr vert="horz" lIns="91440" tIns="0" rIns="0" bIns="0" rtlCol="0" anchor="ctr">
            <a:noAutofit/>
          </a:bodyPr>
          <a:lstStyle/>
          <a:p>
            <a:pPr marL="0" indent="0" algn="ctr">
              <a:spcBef>
                <a:spcPts val="0"/>
              </a:spcBef>
              <a:spcAft>
                <a:spcPts val="600"/>
              </a:spcAft>
              <a:buNone/>
            </a:pPr>
            <a:r>
              <a:rPr lang="en-US" sz="2200" b="1" dirty="0">
                <a:solidFill>
                  <a:schemeClr val="tx2"/>
                </a:solidFill>
              </a:rPr>
              <a:t>What are synthetic opioids?</a:t>
            </a:r>
            <a:endParaRPr lang="en-US" sz="2200" dirty="0">
              <a:solidFill>
                <a:schemeClr val="tx2"/>
              </a:solidFill>
            </a:endParaRPr>
          </a:p>
          <a:p>
            <a:pPr>
              <a:spcBef>
                <a:spcPts val="0"/>
              </a:spcBef>
              <a:spcAft>
                <a:spcPts val="600"/>
              </a:spcAft>
              <a:buFont typeface="Wingdings" panose="05000000000000000000" pitchFamily="2" charset="2"/>
              <a:buChar char="§"/>
            </a:pPr>
            <a:r>
              <a:rPr lang="en-US" b="1" dirty="0">
                <a:solidFill>
                  <a:schemeClr val="tx1"/>
                </a:solidFill>
              </a:rPr>
              <a:t>Potent, manufactured substances (not naturally derived)</a:t>
            </a:r>
            <a:endParaRPr lang="en-US" dirty="0">
              <a:solidFill>
                <a:schemeClr val="tx1"/>
              </a:solidFill>
            </a:endParaRPr>
          </a:p>
          <a:p>
            <a:pPr>
              <a:spcBef>
                <a:spcPts val="0"/>
              </a:spcBef>
              <a:spcAft>
                <a:spcPts val="1200"/>
              </a:spcAft>
              <a:buFont typeface="Wingdings" panose="05000000000000000000" pitchFamily="2" charset="2"/>
              <a:buChar char="§"/>
            </a:pPr>
            <a:r>
              <a:rPr lang="en-US" dirty="0">
                <a:solidFill>
                  <a:schemeClr val="tx1"/>
                </a:solidFill>
              </a:rPr>
              <a:t>Not regulated for purity or quality, so each “batch” can be very different</a:t>
            </a:r>
          </a:p>
          <a:p>
            <a:pPr marL="0" indent="0" algn="ctr">
              <a:spcBef>
                <a:spcPts val="0"/>
              </a:spcBef>
              <a:spcAft>
                <a:spcPts val="600"/>
              </a:spcAft>
              <a:buNone/>
            </a:pPr>
            <a:r>
              <a:rPr lang="en-US" sz="2200" b="1" dirty="0">
                <a:solidFill>
                  <a:schemeClr val="tx2"/>
                </a:solidFill>
                <a:effectLst/>
              </a:rPr>
              <a:t>Why </a:t>
            </a:r>
            <a:r>
              <a:rPr lang="en-US" sz="2200" b="1" dirty="0">
                <a:solidFill>
                  <a:schemeClr val="tx2"/>
                </a:solidFill>
              </a:rPr>
              <a:t>are synthetic opioids </a:t>
            </a:r>
            <a:r>
              <a:rPr lang="en-US" sz="2200" b="1" dirty="0">
                <a:solidFill>
                  <a:schemeClr val="tx2"/>
                </a:solidFill>
                <a:effectLst/>
              </a:rPr>
              <a:t>dangerous?</a:t>
            </a:r>
          </a:p>
          <a:p>
            <a:pPr>
              <a:spcBef>
                <a:spcPts val="0"/>
              </a:spcBef>
              <a:spcAft>
                <a:spcPts val="600"/>
              </a:spcAft>
              <a:buFont typeface="Wingdings" panose="05000000000000000000" pitchFamily="2" charset="2"/>
              <a:buChar char="§"/>
            </a:pPr>
            <a:r>
              <a:rPr lang="en-US" b="1" dirty="0">
                <a:solidFill>
                  <a:schemeClr val="tx1"/>
                </a:solidFill>
                <a:effectLst/>
              </a:rPr>
              <a:t>A very small </a:t>
            </a:r>
            <a:r>
              <a:rPr lang="en-US" b="1" dirty="0">
                <a:solidFill>
                  <a:schemeClr val="tx1"/>
                </a:solidFill>
              </a:rPr>
              <a:t>amount can</a:t>
            </a:r>
            <a:r>
              <a:rPr lang="en-US" b="1" dirty="0">
                <a:solidFill>
                  <a:schemeClr val="tx1"/>
                </a:solidFill>
                <a:effectLst/>
              </a:rPr>
              <a:t> be lethal </a:t>
            </a:r>
            <a:r>
              <a:rPr lang="en-US" b="1" dirty="0">
                <a:solidFill>
                  <a:schemeClr val="tx1"/>
                </a:solidFill>
              </a:rPr>
              <a:t>(10-15</a:t>
            </a:r>
            <a:r>
              <a:rPr lang="en-US" b="1" dirty="0">
                <a:solidFill>
                  <a:schemeClr val="tx1"/>
                </a:solidFill>
                <a:effectLst/>
              </a:rPr>
              <a:t> grains of table salt)</a:t>
            </a:r>
          </a:p>
          <a:p>
            <a:pPr>
              <a:spcBef>
                <a:spcPts val="0"/>
              </a:spcBef>
              <a:spcAft>
                <a:spcPts val="600"/>
              </a:spcAft>
              <a:buFont typeface="Wingdings" panose="05000000000000000000" pitchFamily="2" charset="2"/>
              <a:buChar char="§"/>
            </a:pPr>
            <a:r>
              <a:rPr lang="en-US" dirty="0">
                <a:solidFill>
                  <a:schemeClr val="tx1"/>
                </a:solidFill>
              </a:rPr>
              <a:t>Illicitly manufactured fentanyl is: </a:t>
            </a:r>
          </a:p>
          <a:p>
            <a:pPr lvl="1">
              <a:spcBef>
                <a:spcPts val="0"/>
              </a:spcBef>
              <a:spcAft>
                <a:spcPts val="600"/>
              </a:spcAft>
              <a:buSzPct val="100000"/>
              <a:buFont typeface="Calibri" panose="020F0502020204030204" pitchFamily="34" charset="0"/>
              <a:buChar char="–"/>
            </a:pPr>
            <a:r>
              <a:rPr lang="en-US" sz="1800" dirty="0">
                <a:solidFill>
                  <a:schemeClr val="tx1"/>
                </a:solidFill>
              </a:rPr>
              <a:t>50</a:t>
            </a:r>
            <a:r>
              <a:rPr lang="en-US" sz="1800" dirty="0">
                <a:solidFill>
                  <a:schemeClr val="tx1"/>
                </a:solidFill>
                <a:effectLst/>
              </a:rPr>
              <a:t> times more potent than </a:t>
            </a:r>
            <a:r>
              <a:rPr lang="en-US" sz="1800" dirty="0">
                <a:solidFill>
                  <a:schemeClr val="tx1"/>
                </a:solidFill>
              </a:rPr>
              <a:t>heroin</a:t>
            </a:r>
          </a:p>
          <a:p>
            <a:pPr lvl="1">
              <a:spcBef>
                <a:spcPts val="0"/>
              </a:spcBef>
              <a:spcAft>
                <a:spcPts val="600"/>
              </a:spcAft>
              <a:buSzPct val="100000"/>
              <a:buFont typeface="Calibri" panose="020F0502020204030204" pitchFamily="34" charset="0"/>
              <a:buChar char="–"/>
            </a:pPr>
            <a:r>
              <a:rPr lang="en-US" sz="1800" dirty="0">
                <a:solidFill>
                  <a:schemeClr val="tx1"/>
                </a:solidFill>
              </a:rPr>
              <a:t>100</a:t>
            </a:r>
            <a:r>
              <a:rPr lang="en-US" sz="1800" dirty="0">
                <a:solidFill>
                  <a:schemeClr val="tx1"/>
                </a:solidFill>
                <a:effectLst/>
              </a:rPr>
              <a:t> times more potent than morphine</a:t>
            </a:r>
            <a:endParaRPr lang="en-US" sz="1800" dirty="0">
              <a:solidFill>
                <a:schemeClr val="tx1"/>
              </a:solidFill>
            </a:endParaRPr>
          </a:p>
          <a:p>
            <a:pPr>
              <a:spcBef>
                <a:spcPts val="0"/>
              </a:spcBef>
              <a:spcAft>
                <a:spcPts val="1200"/>
              </a:spcAft>
              <a:buFont typeface="Wingdings" panose="05000000000000000000" pitchFamily="2" charset="2"/>
              <a:buChar char="§"/>
            </a:pPr>
            <a:r>
              <a:rPr lang="en-US" dirty="0">
                <a:solidFill>
                  <a:schemeClr val="tx1"/>
                </a:solidFill>
              </a:rPr>
              <a:t>They can be mixed with other substances (such as methamphetamines) without the user's knowledge</a:t>
            </a:r>
            <a:endParaRPr lang="en-US" dirty="0">
              <a:solidFill>
                <a:schemeClr val="tx1"/>
              </a:solidFill>
              <a:effectLst/>
            </a:endParaRPr>
          </a:p>
          <a:p>
            <a:pPr marL="0" indent="0" algn="ctr">
              <a:spcBef>
                <a:spcPts val="0"/>
              </a:spcBef>
              <a:spcAft>
                <a:spcPts val="600"/>
              </a:spcAft>
              <a:buNone/>
            </a:pPr>
            <a:r>
              <a:rPr lang="en-US" sz="2200" b="1" dirty="0">
                <a:solidFill>
                  <a:schemeClr val="tx2"/>
                </a:solidFill>
                <a:effectLst/>
              </a:rPr>
              <a:t>What can we do?</a:t>
            </a:r>
          </a:p>
          <a:p>
            <a:pPr>
              <a:spcBef>
                <a:spcPts val="0"/>
              </a:spcBef>
              <a:spcAft>
                <a:spcPts val="600"/>
              </a:spcAft>
              <a:buFont typeface="Wingdings" panose="05000000000000000000" pitchFamily="2" charset="2"/>
              <a:buChar char="§"/>
            </a:pPr>
            <a:r>
              <a:rPr lang="en-US" b="1" dirty="0">
                <a:solidFill>
                  <a:schemeClr val="tx1"/>
                </a:solidFill>
              </a:rPr>
              <a:t>Carry and administer naloxone!</a:t>
            </a:r>
          </a:p>
          <a:p>
            <a:pPr>
              <a:spcBef>
                <a:spcPts val="0"/>
              </a:spcBef>
              <a:spcAft>
                <a:spcPts val="600"/>
              </a:spcAft>
              <a:buFont typeface="Wingdings" panose="05000000000000000000" pitchFamily="2" charset="2"/>
              <a:buChar char="§"/>
            </a:pPr>
            <a:r>
              <a:rPr lang="en-US" dirty="0">
                <a:solidFill>
                  <a:schemeClr val="tx1"/>
                </a:solidFill>
                <a:effectLst/>
              </a:rPr>
              <a:t>Local authorities should be contacted if products are suspected in your area </a:t>
            </a:r>
          </a:p>
        </p:txBody>
      </p:sp>
      <p:sp>
        <p:nvSpPr>
          <p:cNvPr id="4" name="Slide Number Placeholder 3">
            <a:extLst>
              <a:ext uri="{FF2B5EF4-FFF2-40B4-BE49-F238E27FC236}">
                <a16:creationId xmlns:a16="http://schemas.microsoft.com/office/drawing/2014/main" id="{3FB08BFC-23F3-557D-1D6C-43D6B78EBD9E}"/>
              </a:ext>
            </a:extLst>
          </p:cNvPr>
          <p:cNvSpPr>
            <a:spLocks noGrp="1"/>
          </p:cNvSpPr>
          <p:nvPr>
            <p:ph type="sldNum" sz="quarter" idx="12"/>
          </p:nvPr>
        </p:nvSpPr>
        <p:spPr/>
        <p:txBody>
          <a:bodyPr/>
          <a:lstStyle/>
          <a:p>
            <a:fld id="{1621B6DD-29C1-4FEA-923F-71EA1347694C}" type="slidenum">
              <a:rPr lang="en-US" sz="1800" smtClean="0"/>
              <a:t>11</a:t>
            </a:fld>
            <a:endParaRPr lang="en-US" dirty="0"/>
          </a:p>
        </p:txBody>
      </p:sp>
    </p:spTree>
    <p:extLst>
      <p:ext uri="{BB962C8B-B14F-4D97-AF65-F5344CB8AC3E}">
        <p14:creationId xmlns:p14="http://schemas.microsoft.com/office/powerpoint/2010/main" val="1187298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4DCC793-99D0-6E29-21F7-5288CB10D5D9}"/>
              </a:ext>
            </a:extLst>
          </p:cNvPr>
          <p:cNvSpPr txBox="1">
            <a:spLocks noGrp="1"/>
          </p:cNvSpPr>
          <p:nvPr>
            <p:ph type="title" idx="4294967295"/>
          </p:nvPr>
        </p:nvSpPr>
        <p:spPr bwMode="gray">
          <a:xfrm>
            <a:off x="1341968" y="3613666"/>
            <a:ext cx="9692640" cy="14157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1"/>
                </a:solidFill>
                <a:effectLst/>
                <a:uLnTx/>
                <a:uFillTx/>
                <a:latin typeface="+mn-lt"/>
                <a:ea typeface="+mn-ea"/>
                <a:cs typeface="+mn-cs"/>
              </a:rPr>
              <a:t>What is an opioid overdose?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n-lt"/>
                <a:ea typeface="+mn-ea"/>
                <a:cs typeface="+mn-cs"/>
              </a:rPr>
              <a:t>How do we know an overdose is occurring?</a:t>
            </a:r>
            <a:endParaRPr kumimoji="0" lang="en-US" sz="4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TextBox 3">
            <a:extLst>
              <a:ext uri="{FF2B5EF4-FFF2-40B4-BE49-F238E27FC236}">
                <a16:creationId xmlns:a16="http://schemas.microsoft.com/office/drawing/2014/main" id="{B8B95420-5CB3-8AEC-A776-744226BC35ED}"/>
              </a:ext>
            </a:extLst>
          </p:cNvPr>
          <p:cNvSpPr txBox="1"/>
          <p:nvPr/>
        </p:nvSpPr>
        <p:spPr>
          <a:xfrm>
            <a:off x="1341968" y="2967335"/>
            <a:ext cx="3698959" cy="646331"/>
          </a:xfrm>
          <a:prstGeom prst="rect">
            <a:avLst/>
          </a:prstGeom>
          <a:noFill/>
        </p:spPr>
        <p:txBody>
          <a:bodyPr wrap="square" rtlCol="0">
            <a:spAutoFit/>
          </a:bodyPr>
          <a:lstStyle/>
          <a:p>
            <a:r>
              <a:rPr lang="en-US" sz="3600" dirty="0">
                <a:solidFill>
                  <a:schemeClr val="bg1"/>
                </a:solidFill>
              </a:rPr>
              <a:t>Topic 3	</a:t>
            </a:r>
            <a:endParaRPr lang="en-US" sz="3600" dirty="0"/>
          </a:p>
        </p:txBody>
      </p:sp>
      <p:sp>
        <p:nvSpPr>
          <p:cNvPr id="2" name="Slide Number Placeholder 1">
            <a:extLst>
              <a:ext uri="{FF2B5EF4-FFF2-40B4-BE49-F238E27FC236}">
                <a16:creationId xmlns:a16="http://schemas.microsoft.com/office/drawing/2014/main" id="{66E87CC2-0B8A-9DFC-0F32-866B3A20CE3B}"/>
              </a:ext>
            </a:extLst>
          </p:cNvPr>
          <p:cNvSpPr>
            <a:spLocks noGrp="1"/>
          </p:cNvSpPr>
          <p:nvPr>
            <p:ph type="sldNum" sz="quarter" idx="12"/>
          </p:nvPr>
        </p:nvSpPr>
        <p:spPr/>
        <p:txBody>
          <a:bodyPr/>
          <a:lstStyle/>
          <a:p>
            <a:fld id="{1621B6DD-29C1-4FEA-923F-71EA1347694C}" type="slidenum">
              <a:rPr lang="en-US" sz="1800" smtClean="0"/>
              <a:t>12</a:t>
            </a:fld>
            <a:endParaRPr lang="en-US" dirty="0"/>
          </a:p>
        </p:txBody>
      </p:sp>
    </p:spTree>
    <p:extLst>
      <p:ext uri="{BB962C8B-B14F-4D97-AF65-F5344CB8AC3E}">
        <p14:creationId xmlns:p14="http://schemas.microsoft.com/office/powerpoint/2010/main" val="801067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FCFD-1834-A4BE-19F6-886429840501}"/>
              </a:ext>
            </a:extLst>
          </p:cNvPr>
          <p:cNvSpPr>
            <a:spLocks noGrp="1"/>
          </p:cNvSpPr>
          <p:nvPr>
            <p:ph type="title"/>
          </p:nvPr>
        </p:nvSpPr>
        <p:spPr/>
        <p:txBody>
          <a:bodyPr/>
          <a:lstStyle/>
          <a:p>
            <a:r>
              <a:rPr lang="en-US" sz="4000" b="1" dirty="0"/>
              <a:t>What is an overdose?</a:t>
            </a:r>
          </a:p>
        </p:txBody>
      </p:sp>
      <p:sp>
        <p:nvSpPr>
          <p:cNvPr id="4" name="Text Placeholder 3">
            <a:extLst>
              <a:ext uri="{FF2B5EF4-FFF2-40B4-BE49-F238E27FC236}">
                <a16:creationId xmlns:a16="http://schemas.microsoft.com/office/drawing/2014/main" id="{FD404309-204A-585D-3922-7AD87329CBFB}"/>
              </a:ext>
            </a:extLst>
          </p:cNvPr>
          <p:cNvSpPr>
            <a:spLocks noGrp="1"/>
          </p:cNvSpPr>
          <p:nvPr>
            <p:ph type="body" sz="half" idx="2"/>
          </p:nvPr>
        </p:nvSpPr>
        <p:spPr/>
        <p:txBody>
          <a:bodyPr>
            <a:normAutofit/>
          </a:bodyPr>
          <a:lstStyle/>
          <a:p>
            <a:r>
              <a:rPr lang="en-US" sz="3200" dirty="0">
                <a:solidFill>
                  <a:schemeClr val="bg1"/>
                </a:solidFill>
              </a:rPr>
              <a:t>What is occurring inside the body?</a:t>
            </a:r>
          </a:p>
        </p:txBody>
      </p:sp>
      <p:sp>
        <p:nvSpPr>
          <p:cNvPr id="6" name="Rectangle: Rounded Corners 5">
            <a:extLst>
              <a:ext uri="{FF2B5EF4-FFF2-40B4-BE49-F238E27FC236}">
                <a16:creationId xmlns:a16="http://schemas.microsoft.com/office/drawing/2014/main" id="{D4FE054B-B3FA-1355-514E-E8F3559CEB9A}"/>
              </a:ext>
              <a:ext uri="{C183D7F6-B498-43B3-948B-1728B52AA6E4}">
                <adec:decorative xmlns="" xmlns:adec="http://schemas.microsoft.com/office/drawing/2017/decorative" val="1"/>
              </a:ext>
            </a:extLst>
          </p:cNvPr>
          <p:cNvSpPr/>
          <p:nvPr/>
        </p:nvSpPr>
        <p:spPr>
          <a:xfrm>
            <a:off x="5041231" y="1610524"/>
            <a:ext cx="6858000" cy="68580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642119-B782-C9EA-45AD-62A2FEB9F19F}"/>
              </a:ext>
            </a:extLst>
          </p:cNvPr>
          <p:cNvSpPr txBox="1"/>
          <p:nvPr/>
        </p:nvSpPr>
        <p:spPr>
          <a:xfrm>
            <a:off x="5727031" y="1768758"/>
            <a:ext cx="5486400" cy="369332"/>
          </a:xfrm>
          <a:prstGeom prst="rect">
            <a:avLst/>
          </a:prstGeom>
          <a:noFill/>
        </p:spPr>
        <p:txBody>
          <a:bodyPr wrap="square" rtlCol="0">
            <a:spAutoFit/>
          </a:bodyPr>
          <a:lstStyle/>
          <a:p>
            <a:pPr algn="ctr"/>
            <a:r>
              <a:rPr lang="en-US" dirty="0"/>
              <a:t>A person takes more opioids than the body can handle.</a:t>
            </a:r>
          </a:p>
        </p:txBody>
      </p:sp>
      <p:sp>
        <p:nvSpPr>
          <p:cNvPr id="8" name="Rectangle: Rounded Corners 7">
            <a:extLst>
              <a:ext uri="{FF2B5EF4-FFF2-40B4-BE49-F238E27FC236}">
                <a16:creationId xmlns:a16="http://schemas.microsoft.com/office/drawing/2014/main" id="{F4B483D5-3B1F-54C0-C896-E2F70768547A}"/>
              </a:ext>
              <a:ext uri="{C183D7F6-B498-43B3-948B-1728B52AA6E4}">
                <adec:decorative xmlns="" xmlns:adec="http://schemas.microsoft.com/office/drawing/2017/decorative" val="1"/>
              </a:ext>
            </a:extLst>
          </p:cNvPr>
          <p:cNvSpPr/>
          <p:nvPr/>
        </p:nvSpPr>
        <p:spPr>
          <a:xfrm>
            <a:off x="5361270" y="2593264"/>
            <a:ext cx="6217920" cy="68580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6E64794-945D-97E9-A74A-82C754DEC5FF}"/>
              </a:ext>
              <a:ext uri="{C183D7F6-B498-43B3-948B-1728B52AA6E4}">
                <adec:decorative xmlns="" xmlns:adec="http://schemas.microsoft.com/office/drawing/2017/decorative" val="1"/>
              </a:ext>
            </a:extLst>
          </p:cNvPr>
          <p:cNvSpPr/>
          <p:nvPr/>
        </p:nvSpPr>
        <p:spPr>
          <a:xfrm>
            <a:off x="8241630" y="2215181"/>
            <a:ext cx="457200" cy="457200"/>
          </a:xfrm>
          <a:custGeom>
            <a:avLst/>
            <a:gdLst>
              <a:gd name="connsiteX0" fmla="*/ 0 w 314653"/>
              <a:gd name="connsiteY0" fmla="*/ 75517 h 377583"/>
              <a:gd name="connsiteX1" fmla="*/ 157327 w 314653"/>
              <a:gd name="connsiteY1" fmla="*/ 75517 h 377583"/>
              <a:gd name="connsiteX2" fmla="*/ 157327 w 314653"/>
              <a:gd name="connsiteY2" fmla="*/ 0 h 377583"/>
              <a:gd name="connsiteX3" fmla="*/ 314653 w 314653"/>
              <a:gd name="connsiteY3" fmla="*/ 188792 h 377583"/>
              <a:gd name="connsiteX4" fmla="*/ 157327 w 314653"/>
              <a:gd name="connsiteY4" fmla="*/ 377583 h 377583"/>
              <a:gd name="connsiteX5" fmla="*/ 157327 w 314653"/>
              <a:gd name="connsiteY5" fmla="*/ 302066 h 377583"/>
              <a:gd name="connsiteX6" fmla="*/ 0 w 314653"/>
              <a:gd name="connsiteY6" fmla="*/ 302066 h 377583"/>
              <a:gd name="connsiteX7" fmla="*/ 0 w 314653"/>
              <a:gd name="connsiteY7" fmla="*/ 75517 h 37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653" h="377583">
                <a:moveTo>
                  <a:pt x="251722" y="0"/>
                </a:moveTo>
                <a:lnTo>
                  <a:pt x="251722" y="188792"/>
                </a:lnTo>
                <a:lnTo>
                  <a:pt x="314653" y="188792"/>
                </a:lnTo>
                <a:lnTo>
                  <a:pt x="157326" y="377583"/>
                </a:lnTo>
                <a:lnTo>
                  <a:pt x="0" y="188792"/>
                </a:lnTo>
                <a:lnTo>
                  <a:pt x="62931" y="188792"/>
                </a:lnTo>
                <a:lnTo>
                  <a:pt x="62931" y="0"/>
                </a:lnTo>
                <a:lnTo>
                  <a:pt x="251722" y="0"/>
                </a:lnTo>
                <a:close/>
              </a:path>
            </a:pathLst>
          </a:cu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75517" tIns="0" rIns="75517" bIns="94396"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9" name="TextBox 8">
            <a:extLst>
              <a:ext uri="{FF2B5EF4-FFF2-40B4-BE49-F238E27FC236}">
                <a16:creationId xmlns:a16="http://schemas.microsoft.com/office/drawing/2014/main" id="{89B10CA1-F344-246D-2F85-5A0D4CDCAB33}"/>
              </a:ext>
            </a:extLst>
          </p:cNvPr>
          <p:cNvSpPr txBox="1"/>
          <p:nvPr/>
        </p:nvSpPr>
        <p:spPr>
          <a:xfrm>
            <a:off x="5498431" y="2751498"/>
            <a:ext cx="5943600" cy="369332"/>
          </a:xfrm>
          <a:prstGeom prst="rect">
            <a:avLst/>
          </a:prstGeom>
          <a:noFill/>
        </p:spPr>
        <p:txBody>
          <a:bodyPr wrap="square" rtlCol="0">
            <a:spAutoFit/>
          </a:bodyPr>
          <a:lstStyle/>
          <a:p>
            <a:pPr algn="ctr"/>
            <a:r>
              <a:rPr lang="en-US" dirty="0"/>
              <a:t>Breathing slows as the opioid suppresses the urge to breathe.</a:t>
            </a:r>
          </a:p>
        </p:txBody>
      </p:sp>
      <p:sp>
        <p:nvSpPr>
          <p:cNvPr id="11" name="Rectangle: Rounded Corners 10">
            <a:extLst>
              <a:ext uri="{FF2B5EF4-FFF2-40B4-BE49-F238E27FC236}">
                <a16:creationId xmlns:a16="http://schemas.microsoft.com/office/drawing/2014/main" id="{5171DFC2-2FD0-7A7C-94D8-9E57C0D2B90A}"/>
              </a:ext>
              <a:ext uri="{C183D7F6-B498-43B3-948B-1728B52AA6E4}">
                <adec:decorative xmlns="" xmlns:adec="http://schemas.microsoft.com/office/drawing/2017/decorative" val="1"/>
              </a:ext>
            </a:extLst>
          </p:cNvPr>
          <p:cNvSpPr/>
          <p:nvPr/>
        </p:nvSpPr>
        <p:spPr>
          <a:xfrm>
            <a:off x="5544150" y="3576004"/>
            <a:ext cx="5852160" cy="68580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9C15144F-7761-3071-6151-FC48A86041A8}"/>
              </a:ext>
              <a:ext uri="{C183D7F6-B498-43B3-948B-1728B52AA6E4}">
                <adec:decorative xmlns="" xmlns:adec="http://schemas.microsoft.com/office/drawing/2017/decorative" val="1"/>
              </a:ext>
            </a:extLst>
          </p:cNvPr>
          <p:cNvSpPr/>
          <p:nvPr/>
        </p:nvSpPr>
        <p:spPr>
          <a:xfrm>
            <a:off x="8241630" y="3208698"/>
            <a:ext cx="457200" cy="457200"/>
          </a:xfrm>
          <a:custGeom>
            <a:avLst/>
            <a:gdLst>
              <a:gd name="connsiteX0" fmla="*/ 0 w 314653"/>
              <a:gd name="connsiteY0" fmla="*/ 75517 h 377583"/>
              <a:gd name="connsiteX1" fmla="*/ 157327 w 314653"/>
              <a:gd name="connsiteY1" fmla="*/ 75517 h 377583"/>
              <a:gd name="connsiteX2" fmla="*/ 157327 w 314653"/>
              <a:gd name="connsiteY2" fmla="*/ 0 h 377583"/>
              <a:gd name="connsiteX3" fmla="*/ 314653 w 314653"/>
              <a:gd name="connsiteY3" fmla="*/ 188792 h 377583"/>
              <a:gd name="connsiteX4" fmla="*/ 157327 w 314653"/>
              <a:gd name="connsiteY4" fmla="*/ 377583 h 377583"/>
              <a:gd name="connsiteX5" fmla="*/ 157327 w 314653"/>
              <a:gd name="connsiteY5" fmla="*/ 302066 h 377583"/>
              <a:gd name="connsiteX6" fmla="*/ 0 w 314653"/>
              <a:gd name="connsiteY6" fmla="*/ 302066 h 377583"/>
              <a:gd name="connsiteX7" fmla="*/ 0 w 314653"/>
              <a:gd name="connsiteY7" fmla="*/ 75517 h 37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653" h="377583">
                <a:moveTo>
                  <a:pt x="251722" y="0"/>
                </a:moveTo>
                <a:lnTo>
                  <a:pt x="251722" y="188792"/>
                </a:lnTo>
                <a:lnTo>
                  <a:pt x="314653" y="188792"/>
                </a:lnTo>
                <a:lnTo>
                  <a:pt x="157326" y="377583"/>
                </a:lnTo>
                <a:lnTo>
                  <a:pt x="0" y="188792"/>
                </a:lnTo>
                <a:lnTo>
                  <a:pt x="62931" y="188792"/>
                </a:lnTo>
                <a:lnTo>
                  <a:pt x="62931" y="0"/>
                </a:lnTo>
                <a:lnTo>
                  <a:pt x="251722" y="0"/>
                </a:lnTo>
                <a:close/>
              </a:path>
            </a:pathLst>
          </a:cu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75517" tIns="0" rIns="75517" bIns="94396"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2" name="TextBox 11">
            <a:extLst>
              <a:ext uri="{FF2B5EF4-FFF2-40B4-BE49-F238E27FC236}">
                <a16:creationId xmlns:a16="http://schemas.microsoft.com/office/drawing/2014/main" id="{450AD176-8E02-B5C6-DFEA-289E9DD519C2}"/>
              </a:ext>
            </a:extLst>
          </p:cNvPr>
          <p:cNvSpPr txBox="1"/>
          <p:nvPr/>
        </p:nvSpPr>
        <p:spPr>
          <a:xfrm>
            <a:off x="5495454" y="3734238"/>
            <a:ext cx="5943600" cy="369332"/>
          </a:xfrm>
          <a:prstGeom prst="rect">
            <a:avLst/>
          </a:prstGeom>
          <a:noFill/>
        </p:spPr>
        <p:txBody>
          <a:bodyPr wrap="square" rtlCol="0">
            <a:spAutoFit/>
          </a:bodyPr>
          <a:lstStyle/>
          <a:p>
            <a:pPr algn="ctr"/>
            <a:r>
              <a:rPr lang="en-US" dirty="0"/>
              <a:t>Breathing stops and carbon dioxide builds up in the body.</a:t>
            </a:r>
          </a:p>
        </p:txBody>
      </p:sp>
      <p:sp>
        <p:nvSpPr>
          <p:cNvPr id="14" name="Rectangle: Rounded Corners 13">
            <a:extLst>
              <a:ext uri="{FF2B5EF4-FFF2-40B4-BE49-F238E27FC236}">
                <a16:creationId xmlns:a16="http://schemas.microsoft.com/office/drawing/2014/main" id="{3B4D20EA-CAEE-A6D0-405F-16679DF7205F}"/>
              </a:ext>
              <a:ext uri="{C183D7F6-B498-43B3-948B-1728B52AA6E4}">
                <adec:decorative xmlns="" xmlns:adec="http://schemas.microsoft.com/office/drawing/2017/decorative" val="1"/>
              </a:ext>
            </a:extLst>
          </p:cNvPr>
          <p:cNvSpPr/>
          <p:nvPr/>
        </p:nvSpPr>
        <p:spPr>
          <a:xfrm>
            <a:off x="5682483" y="4558744"/>
            <a:ext cx="5577840" cy="68580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1664789-FD25-9CD2-79B6-8E8C2886C071}"/>
              </a:ext>
              <a:ext uri="{C183D7F6-B498-43B3-948B-1728B52AA6E4}">
                <adec:decorative xmlns="" xmlns:adec="http://schemas.microsoft.com/office/drawing/2017/decorative" val="1"/>
              </a:ext>
            </a:extLst>
          </p:cNvPr>
          <p:cNvSpPr/>
          <p:nvPr/>
        </p:nvSpPr>
        <p:spPr>
          <a:xfrm>
            <a:off x="8241630" y="4191438"/>
            <a:ext cx="457200" cy="457200"/>
          </a:xfrm>
          <a:custGeom>
            <a:avLst/>
            <a:gdLst>
              <a:gd name="connsiteX0" fmla="*/ 0 w 314653"/>
              <a:gd name="connsiteY0" fmla="*/ 75517 h 377583"/>
              <a:gd name="connsiteX1" fmla="*/ 157327 w 314653"/>
              <a:gd name="connsiteY1" fmla="*/ 75517 h 377583"/>
              <a:gd name="connsiteX2" fmla="*/ 157327 w 314653"/>
              <a:gd name="connsiteY2" fmla="*/ 0 h 377583"/>
              <a:gd name="connsiteX3" fmla="*/ 314653 w 314653"/>
              <a:gd name="connsiteY3" fmla="*/ 188792 h 377583"/>
              <a:gd name="connsiteX4" fmla="*/ 157327 w 314653"/>
              <a:gd name="connsiteY4" fmla="*/ 377583 h 377583"/>
              <a:gd name="connsiteX5" fmla="*/ 157327 w 314653"/>
              <a:gd name="connsiteY5" fmla="*/ 302066 h 377583"/>
              <a:gd name="connsiteX6" fmla="*/ 0 w 314653"/>
              <a:gd name="connsiteY6" fmla="*/ 302066 h 377583"/>
              <a:gd name="connsiteX7" fmla="*/ 0 w 314653"/>
              <a:gd name="connsiteY7" fmla="*/ 75517 h 37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653" h="377583">
                <a:moveTo>
                  <a:pt x="251722" y="0"/>
                </a:moveTo>
                <a:lnTo>
                  <a:pt x="251722" y="188792"/>
                </a:lnTo>
                <a:lnTo>
                  <a:pt x="314653" y="188792"/>
                </a:lnTo>
                <a:lnTo>
                  <a:pt x="157326" y="377583"/>
                </a:lnTo>
                <a:lnTo>
                  <a:pt x="0" y="188792"/>
                </a:lnTo>
                <a:lnTo>
                  <a:pt x="62931" y="188792"/>
                </a:lnTo>
                <a:lnTo>
                  <a:pt x="62931" y="0"/>
                </a:lnTo>
                <a:lnTo>
                  <a:pt x="251722" y="0"/>
                </a:lnTo>
                <a:close/>
              </a:path>
            </a:pathLst>
          </a:cu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75517" tIns="0" rIns="75517" bIns="94396"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5" name="TextBox 14">
            <a:extLst>
              <a:ext uri="{FF2B5EF4-FFF2-40B4-BE49-F238E27FC236}">
                <a16:creationId xmlns:a16="http://schemas.microsoft.com/office/drawing/2014/main" id="{7FB25EDA-878F-9787-AC46-1B33EA779CD7}"/>
              </a:ext>
            </a:extLst>
          </p:cNvPr>
          <p:cNvSpPr txBox="1"/>
          <p:nvPr/>
        </p:nvSpPr>
        <p:spPr>
          <a:xfrm>
            <a:off x="5678334" y="4716978"/>
            <a:ext cx="5577840" cy="369332"/>
          </a:xfrm>
          <a:prstGeom prst="rect">
            <a:avLst/>
          </a:prstGeom>
          <a:noFill/>
        </p:spPr>
        <p:txBody>
          <a:bodyPr wrap="square" rtlCol="0">
            <a:spAutoFit/>
          </a:bodyPr>
          <a:lstStyle/>
          <a:p>
            <a:pPr algn="ctr"/>
            <a:r>
              <a:rPr lang="en-US" dirty="0"/>
              <a:t>Oxygen levels decrease, which may lead to brain damage.</a:t>
            </a:r>
          </a:p>
        </p:txBody>
      </p:sp>
      <p:sp>
        <p:nvSpPr>
          <p:cNvPr id="17" name="Rectangle: Rounded Corners 16">
            <a:extLst>
              <a:ext uri="{FF2B5EF4-FFF2-40B4-BE49-F238E27FC236}">
                <a16:creationId xmlns:a16="http://schemas.microsoft.com/office/drawing/2014/main" id="{8A5B989B-944C-EDB7-35FA-858F7141A678}"/>
              </a:ext>
              <a:ext uri="{C183D7F6-B498-43B3-948B-1728B52AA6E4}">
                <adec:decorative xmlns="" xmlns:adec="http://schemas.microsoft.com/office/drawing/2017/decorative" val="1"/>
              </a:ext>
            </a:extLst>
          </p:cNvPr>
          <p:cNvSpPr/>
          <p:nvPr/>
        </p:nvSpPr>
        <p:spPr>
          <a:xfrm>
            <a:off x="6199639" y="5541484"/>
            <a:ext cx="4572000" cy="68580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DCC32C4-81D5-5353-D8D9-03C1AA6053B3}"/>
              </a:ext>
              <a:ext uri="{C183D7F6-B498-43B3-948B-1728B52AA6E4}">
                <adec:decorative xmlns="" xmlns:adec="http://schemas.microsoft.com/office/drawing/2017/decorative" val="1"/>
              </a:ext>
            </a:extLst>
          </p:cNvPr>
          <p:cNvSpPr/>
          <p:nvPr/>
        </p:nvSpPr>
        <p:spPr>
          <a:xfrm>
            <a:off x="8238654" y="5174178"/>
            <a:ext cx="457200" cy="457200"/>
          </a:xfrm>
          <a:custGeom>
            <a:avLst/>
            <a:gdLst>
              <a:gd name="connsiteX0" fmla="*/ 0 w 314653"/>
              <a:gd name="connsiteY0" fmla="*/ 75517 h 377583"/>
              <a:gd name="connsiteX1" fmla="*/ 157327 w 314653"/>
              <a:gd name="connsiteY1" fmla="*/ 75517 h 377583"/>
              <a:gd name="connsiteX2" fmla="*/ 157327 w 314653"/>
              <a:gd name="connsiteY2" fmla="*/ 0 h 377583"/>
              <a:gd name="connsiteX3" fmla="*/ 314653 w 314653"/>
              <a:gd name="connsiteY3" fmla="*/ 188792 h 377583"/>
              <a:gd name="connsiteX4" fmla="*/ 157327 w 314653"/>
              <a:gd name="connsiteY4" fmla="*/ 377583 h 377583"/>
              <a:gd name="connsiteX5" fmla="*/ 157327 w 314653"/>
              <a:gd name="connsiteY5" fmla="*/ 302066 h 377583"/>
              <a:gd name="connsiteX6" fmla="*/ 0 w 314653"/>
              <a:gd name="connsiteY6" fmla="*/ 302066 h 377583"/>
              <a:gd name="connsiteX7" fmla="*/ 0 w 314653"/>
              <a:gd name="connsiteY7" fmla="*/ 75517 h 37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653" h="377583">
                <a:moveTo>
                  <a:pt x="251722" y="0"/>
                </a:moveTo>
                <a:lnTo>
                  <a:pt x="251722" y="188792"/>
                </a:lnTo>
                <a:lnTo>
                  <a:pt x="314653" y="188792"/>
                </a:lnTo>
                <a:lnTo>
                  <a:pt x="157326" y="377583"/>
                </a:lnTo>
                <a:lnTo>
                  <a:pt x="0" y="188792"/>
                </a:lnTo>
                <a:lnTo>
                  <a:pt x="62931" y="188792"/>
                </a:lnTo>
                <a:lnTo>
                  <a:pt x="62931" y="0"/>
                </a:lnTo>
                <a:lnTo>
                  <a:pt x="251722" y="0"/>
                </a:lnTo>
                <a:close/>
              </a:path>
            </a:pathLst>
          </a:cu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75517" tIns="0" rIns="75517" bIns="94396"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8" name="TextBox 17">
            <a:extLst>
              <a:ext uri="{FF2B5EF4-FFF2-40B4-BE49-F238E27FC236}">
                <a16:creationId xmlns:a16="http://schemas.microsoft.com/office/drawing/2014/main" id="{754526C7-E6A1-AA79-1CE0-98632AA3B195}"/>
              </a:ext>
            </a:extLst>
          </p:cNvPr>
          <p:cNvSpPr txBox="1"/>
          <p:nvPr/>
        </p:nvSpPr>
        <p:spPr>
          <a:xfrm>
            <a:off x="6775614" y="5699718"/>
            <a:ext cx="3383280" cy="369332"/>
          </a:xfrm>
          <a:prstGeom prst="rect">
            <a:avLst/>
          </a:prstGeom>
          <a:noFill/>
        </p:spPr>
        <p:txBody>
          <a:bodyPr wrap="square" rtlCol="0">
            <a:spAutoFit/>
          </a:bodyPr>
          <a:lstStyle/>
          <a:p>
            <a:pPr algn="ctr"/>
            <a:r>
              <a:rPr lang="en-US" dirty="0"/>
              <a:t>The heart stops.</a:t>
            </a:r>
          </a:p>
        </p:txBody>
      </p:sp>
      <p:sp>
        <p:nvSpPr>
          <p:cNvPr id="5" name="Slide Number Placeholder 4">
            <a:extLst>
              <a:ext uri="{FF2B5EF4-FFF2-40B4-BE49-F238E27FC236}">
                <a16:creationId xmlns:a16="http://schemas.microsoft.com/office/drawing/2014/main" id="{95BD9CE5-AA89-5FFB-5DC3-A8224A7DA3BF}"/>
              </a:ext>
            </a:extLst>
          </p:cNvPr>
          <p:cNvSpPr>
            <a:spLocks noGrp="1"/>
          </p:cNvSpPr>
          <p:nvPr>
            <p:ph type="sldNum" sz="quarter" idx="12"/>
          </p:nvPr>
        </p:nvSpPr>
        <p:spPr/>
        <p:txBody>
          <a:bodyPr/>
          <a:lstStyle/>
          <a:p>
            <a:fld id="{1621B6DD-29C1-4FEA-923F-71EA1347694C}" type="slidenum">
              <a:rPr lang="en-US" smtClean="0"/>
              <a:t>13</a:t>
            </a:fld>
            <a:endParaRPr lang="en-US"/>
          </a:p>
        </p:txBody>
      </p:sp>
    </p:spTree>
    <p:extLst>
      <p:ext uri="{BB962C8B-B14F-4D97-AF65-F5344CB8AC3E}">
        <p14:creationId xmlns:p14="http://schemas.microsoft.com/office/powerpoint/2010/main" val="1766185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B7928-5F92-8FD1-6878-D515DF2A3801}"/>
              </a:ext>
            </a:extLst>
          </p:cNvPr>
          <p:cNvSpPr>
            <a:spLocks noGrp="1"/>
          </p:cNvSpPr>
          <p:nvPr>
            <p:ph type="title"/>
          </p:nvPr>
        </p:nvSpPr>
        <p:spPr>
          <a:xfrm>
            <a:off x="719019" y="1233377"/>
            <a:ext cx="3682859" cy="3144334"/>
          </a:xfrm>
        </p:spPr>
        <p:txBody>
          <a:bodyPr/>
          <a:lstStyle/>
          <a:p>
            <a:pPr algn="ctr"/>
            <a:r>
              <a:rPr lang="en-US" sz="2800" b="1" dirty="0">
                <a:solidFill>
                  <a:schemeClr val="bg1"/>
                </a:solidFill>
              </a:rPr>
              <a:t>What are the signs of an opioid overdose?</a:t>
            </a:r>
            <a:r>
              <a:rPr lang="en-US" sz="2800" dirty="0">
                <a:solidFill>
                  <a:schemeClr val="bg1"/>
                </a:solidFill>
              </a:rPr>
              <a:t/>
            </a:r>
            <a:br>
              <a:rPr lang="en-US" sz="2800" dirty="0">
                <a:solidFill>
                  <a:schemeClr val="bg1"/>
                </a:solidFill>
              </a:rPr>
            </a:b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What do I look for?</a:t>
            </a:r>
            <a:br>
              <a:rPr lang="en-US" dirty="0">
                <a:solidFill>
                  <a:schemeClr val="bg1"/>
                </a:solidFill>
              </a:rPr>
            </a:br>
            <a:endParaRPr lang="en-US" dirty="0">
              <a:solidFill>
                <a:schemeClr val="bg1"/>
              </a:solidFill>
            </a:endParaRPr>
          </a:p>
        </p:txBody>
      </p:sp>
      <p:pic>
        <p:nvPicPr>
          <p:cNvPr id="3" name="Picture 3" descr="Graphic of opioid overdose symptoms">
            <a:extLst>
              <a:ext uri="{FF2B5EF4-FFF2-40B4-BE49-F238E27FC236}">
                <a16:creationId xmlns:a16="http://schemas.microsoft.com/office/drawing/2014/main" id="{68F6DF29-913C-1841-73A9-8024099AA7B9}"/>
              </a:ext>
            </a:extLst>
          </p:cNvPr>
          <p:cNvPicPr>
            <a:picLocks noChangeAspect="1"/>
          </p:cNvPicPr>
          <p:nvPr/>
        </p:nvPicPr>
        <p:blipFill>
          <a:blip r:embed="rId3"/>
          <a:stretch>
            <a:fillRect/>
          </a:stretch>
        </p:blipFill>
        <p:spPr>
          <a:xfrm>
            <a:off x="5024644" y="599337"/>
            <a:ext cx="6713413" cy="5659326"/>
          </a:xfrm>
          <a:prstGeom prst="rect">
            <a:avLst/>
          </a:prstGeom>
        </p:spPr>
      </p:pic>
      <p:sp>
        <p:nvSpPr>
          <p:cNvPr id="4" name="Slide Number Placeholder 3">
            <a:extLst>
              <a:ext uri="{FF2B5EF4-FFF2-40B4-BE49-F238E27FC236}">
                <a16:creationId xmlns:a16="http://schemas.microsoft.com/office/drawing/2014/main" id="{78E7A03A-7E31-98B2-695C-3B739EC22957}"/>
              </a:ext>
            </a:extLst>
          </p:cNvPr>
          <p:cNvSpPr>
            <a:spLocks noGrp="1"/>
          </p:cNvSpPr>
          <p:nvPr>
            <p:ph type="sldNum" sz="quarter" idx="12"/>
          </p:nvPr>
        </p:nvSpPr>
        <p:spPr/>
        <p:txBody>
          <a:bodyPr/>
          <a:lstStyle/>
          <a:p>
            <a:fld id="{1621B6DD-29C1-4FEA-923F-71EA1347694C}" type="slidenum">
              <a:rPr lang="en-US" sz="1800" smtClean="0"/>
              <a:t>14</a:t>
            </a:fld>
            <a:endParaRPr lang="en-US" sz="1800" dirty="0"/>
          </a:p>
        </p:txBody>
      </p:sp>
    </p:spTree>
    <p:extLst>
      <p:ext uri="{BB962C8B-B14F-4D97-AF65-F5344CB8AC3E}">
        <p14:creationId xmlns:p14="http://schemas.microsoft.com/office/powerpoint/2010/main" val="538417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73BC7E1-1204-DA2E-E58A-2C9E214F4AD0}"/>
              </a:ext>
            </a:extLst>
          </p:cNvPr>
          <p:cNvSpPr txBox="1">
            <a:spLocks noGrp="1"/>
          </p:cNvSpPr>
          <p:nvPr>
            <p:ph type="title" idx="4294967295"/>
          </p:nvPr>
        </p:nvSpPr>
        <p:spPr bwMode="gray">
          <a:xfrm>
            <a:off x="1341968" y="3613666"/>
            <a:ext cx="9692640"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1"/>
                </a:solidFill>
                <a:effectLst/>
                <a:uLnTx/>
                <a:uFillTx/>
                <a:latin typeface="+mn-lt"/>
                <a:ea typeface="+mn-ea"/>
                <a:cs typeface="+mn-cs"/>
              </a:rPr>
              <a:t>Who is at risk?</a:t>
            </a:r>
            <a:endParaRPr kumimoji="0" lang="en-US" sz="48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TextBox 3">
            <a:extLst>
              <a:ext uri="{FF2B5EF4-FFF2-40B4-BE49-F238E27FC236}">
                <a16:creationId xmlns:a16="http://schemas.microsoft.com/office/drawing/2014/main" id="{8F32A2DD-6B09-1DD9-B43E-57655AEF7B9E}"/>
              </a:ext>
            </a:extLst>
          </p:cNvPr>
          <p:cNvSpPr txBox="1"/>
          <p:nvPr/>
        </p:nvSpPr>
        <p:spPr>
          <a:xfrm>
            <a:off x="1341968" y="2967335"/>
            <a:ext cx="3698959" cy="646331"/>
          </a:xfrm>
          <a:prstGeom prst="rect">
            <a:avLst/>
          </a:prstGeom>
          <a:noFill/>
        </p:spPr>
        <p:txBody>
          <a:bodyPr wrap="square" rtlCol="0">
            <a:spAutoFit/>
          </a:bodyPr>
          <a:lstStyle/>
          <a:p>
            <a:r>
              <a:rPr lang="en-US" sz="3600" dirty="0">
                <a:solidFill>
                  <a:schemeClr val="bg1"/>
                </a:solidFill>
              </a:rPr>
              <a:t>Topic 4	</a:t>
            </a:r>
            <a:endParaRPr lang="en-US" sz="3600" dirty="0"/>
          </a:p>
        </p:txBody>
      </p:sp>
      <p:sp>
        <p:nvSpPr>
          <p:cNvPr id="2" name="Slide Number Placeholder 1">
            <a:extLst>
              <a:ext uri="{FF2B5EF4-FFF2-40B4-BE49-F238E27FC236}">
                <a16:creationId xmlns:a16="http://schemas.microsoft.com/office/drawing/2014/main" id="{2EBBCCC6-3E9D-57F6-3F29-DA25A405F108}"/>
              </a:ext>
            </a:extLst>
          </p:cNvPr>
          <p:cNvSpPr>
            <a:spLocks noGrp="1"/>
          </p:cNvSpPr>
          <p:nvPr>
            <p:ph type="sldNum" sz="quarter" idx="12"/>
          </p:nvPr>
        </p:nvSpPr>
        <p:spPr/>
        <p:txBody>
          <a:bodyPr/>
          <a:lstStyle/>
          <a:p>
            <a:fld id="{1621B6DD-29C1-4FEA-923F-71EA1347694C}" type="slidenum">
              <a:rPr lang="en-US" sz="1600" smtClean="0"/>
              <a:t>15</a:t>
            </a:fld>
            <a:endParaRPr lang="en-US" dirty="0"/>
          </a:p>
        </p:txBody>
      </p:sp>
    </p:spTree>
    <p:extLst>
      <p:ext uri="{BB962C8B-B14F-4D97-AF65-F5344CB8AC3E}">
        <p14:creationId xmlns:p14="http://schemas.microsoft.com/office/powerpoint/2010/main" val="874185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80" name="Group 2054">
            <a:extLst>
              <a:ext uri="{FF2B5EF4-FFF2-40B4-BE49-F238E27FC236}">
                <a16:creationId xmlns:a16="http://schemas.microsoft.com/office/drawing/2014/main" id="{FAEF28A3-012D-4640-B8B8-1EF6EAF7233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56" name="Rectangle 2055">
              <a:extLst>
                <a:ext uri="{FF2B5EF4-FFF2-40B4-BE49-F238E27FC236}">
                  <a16:creationId xmlns:a16="http://schemas.microsoft.com/office/drawing/2014/main" id="{F3B2F1C2-14D3-4A53-B329-323795BCFD5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57" name="Oval 2056">
              <a:extLst>
                <a:ext uri="{FF2B5EF4-FFF2-40B4-BE49-F238E27FC236}">
                  <a16:creationId xmlns:a16="http://schemas.microsoft.com/office/drawing/2014/main" id="{194E879E-1515-4211-8F1B-B68A92B2C20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58" name="Oval 2057">
              <a:extLst>
                <a:ext uri="{FF2B5EF4-FFF2-40B4-BE49-F238E27FC236}">
                  <a16:creationId xmlns:a16="http://schemas.microsoft.com/office/drawing/2014/main" id="{F7137E7D-1F4E-498A-97D1-0E1FE6FC6F9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59" name="Oval 2058">
              <a:extLst>
                <a:ext uri="{FF2B5EF4-FFF2-40B4-BE49-F238E27FC236}">
                  <a16:creationId xmlns:a16="http://schemas.microsoft.com/office/drawing/2014/main" id="{91375183-B6E5-43E0-B28F-39EC908385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0" name="Oval 2059">
              <a:extLst>
                <a:ext uri="{FF2B5EF4-FFF2-40B4-BE49-F238E27FC236}">
                  <a16:creationId xmlns:a16="http://schemas.microsoft.com/office/drawing/2014/main" id="{267F36BD-A8AF-4304-A662-1007CC1748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1" name="Oval 2060">
              <a:extLst>
                <a:ext uri="{FF2B5EF4-FFF2-40B4-BE49-F238E27FC236}">
                  <a16:creationId xmlns:a16="http://schemas.microsoft.com/office/drawing/2014/main" id="{15D9095F-2809-4A90-A032-250AC21C35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2" name="Freeform 5">
              <a:extLst>
                <a:ext uri="{FF2B5EF4-FFF2-40B4-BE49-F238E27FC236}">
                  <a16:creationId xmlns:a16="http://schemas.microsoft.com/office/drawing/2014/main" id="{9027D7BF-C282-4477-A406-245C3F26521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63" name="Freeform 5">
              <a:extLst>
                <a:ext uri="{FF2B5EF4-FFF2-40B4-BE49-F238E27FC236}">
                  <a16:creationId xmlns:a16="http://schemas.microsoft.com/office/drawing/2014/main" id="{AC3C43D8-426E-472E-A8E8-C41BF7A876B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64" name="Freeform 5">
              <a:extLst>
                <a:ext uri="{FF2B5EF4-FFF2-40B4-BE49-F238E27FC236}">
                  <a16:creationId xmlns:a16="http://schemas.microsoft.com/office/drawing/2014/main" id="{52DCAE0E-B8DE-4C42-A48F-FA0C8345AC9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81" name="Rectangle 2065">
            <a:extLst>
              <a:ext uri="{FF2B5EF4-FFF2-40B4-BE49-F238E27FC236}">
                <a16:creationId xmlns:a16="http://schemas.microsoft.com/office/drawing/2014/main" id="{59647F54-801D-44AB-8284-EDDFF77631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E58BC34-13BB-77B0-46AE-0233E6C4E8F6}"/>
              </a:ext>
            </a:extLst>
          </p:cNvPr>
          <p:cNvSpPr>
            <a:spLocks noGrp="1"/>
          </p:cNvSpPr>
          <p:nvPr>
            <p:ph type="title"/>
          </p:nvPr>
        </p:nvSpPr>
        <p:spPr>
          <a:xfrm>
            <a:off x="1154954" y="973668"/>
            <a:ext cx="9509502" cy="706964"/>
          </a:xfrm>
        </p:spPr>
        <p:txBody>
          <a:bodyPr vert="horz" lIns="91440" tIns="45720" rIns="91440" bIns="45720" rtlCol="0" anchor="ctr">
            <a:normAutofit/>
          </a:bodyPr>
          <a:lstStyle/>
          <a:p>
            <a:pPr algn="ctr">
              <a:lnSpc>
                <a:spcPct val="90000"/>
              </a:lnSpc>
            </a:pPr>
            <a:r>
              <a:rPr lang="en-US" b="1" dirty="0">
                <a:solidFill>
                  <a:schemeClr val="bg1"/>
                </a:solidFill>
              </a:rPr>
              <a:t>Opioid Overdose Risk Factors</a:t>
            </a:r>
          </a:p>
        </p:txBody>
      </p:sp>
      <p:pic>
        <p:nvPicPr>
          <p:cNvPr id="2050" name="Picture 2" descr="Group of students taking a selfie">
            <a:extLst>
              <a:ext uri="{FF2B5EF4-FFF2-40B4-BE49-F238E27FC236}">
                <a16:creationId xmlns:a16="http://schemas.microsoft.com/office/drawing/2014/main" id="{E655D6AC-BBA1-ED27-E936-6A885D1861C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p:blipFill>
        <p:spPr bwMode="auto">
          <a:xfrm>
            <a:off x="621415" y="2481227"/>
            <a:ext cx="4052293" cy="2860523"/>
          </a:xfrm>
          <a:prstGeom prst="roundRect">
            <a:avLst/>
          </a:prstGeom>
          <a:effectLst/>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BDC83204-46B9-9472-8AE9-8CA52535DD48}"/>
              </a:ext>
            </a:extLst>
          </p:cNvPr>
          <p:cNvSpPr>
            <a:spLocks noGrp="1"/>
          </p:cNvSpPr>
          <p:nvPr>
            <p:ph type="body" sz="half" idx="4294967295"/>
          </p:nvPr>
        </p:nvSpPr>
        <p:spPr>
          <a:xfrm>
            <a:off x="5023262" y="2551953"/>
            <a:ext cx="6818680" cy="2617149"/>
          </a:xfrm>
        </p:spPr>
        <p:txBody>
          <a:bodyPr vert="horz" lIns="91440" tIns="45720" rIns="91440" bIns="45720" rtlCol="0" anchor="ctr">
            <a:noAutofit/>
          </a:bodyPr>
          <a:lstStyle/>
          <a:p>
            <a:pPr marL="12700" indent="0">
              <a:spcBef>
                <a:spcPts val="0"/>
              </a:spcBef>
              <a:spcAft>
                <a:spcPts val="600"/>
              </a:spcAft>
              <a:buNone/>
            </a:pPr>
            <a:r>
              <a:rPr lang="en-US" sz="2400" b="1" dirty="0" smtClean="0">
                <a:solidFill>
                  <a:schemeClr val="tx2"/>
                </a:solidFill>
              </a:rPr>
              <a:t>Potential </a:t>
            </a:r>
            <a:r>
              <a:rPr lang="en-US" sz="2400" b="1" dirty="0">
                <a:solidFill>
                  <a:schemeClr val="tx2"/>
                </a:solidFill>
              </a:rPr>
              <a:t>Risk Factors: </a:t>
            </a:r>
          </a:p>
          <a:p>
            <a:pPr marL="457200" indent="-222250">
              <a:spcBef>
                <a:spcPts val="0"/>
              </a:spcBef>
              <a:spcAft>
                <a:spcPts val="600"/>
              </a:spcAft>
              <a:buFont typeface="Arial" panose="020B0604020202020204" pitchFamily="34" charset="0"/>
              <a:buChar char="•"/>
            </a:pPr>
            <a:r>
              <a:rPr lang="en-US" dirty="0">
                <a:solidFill>
                  <a:schemeClr val="tx1"/>
                </a:solidFill>
              </a:rPr>
              <a:t>Youth who have </a:t>
            </a:r>
            <a:r>
              <a:rPr lang="en-US" b="1" dirty="0">
                <a:solidFill>
                  <a:schemeClr val="tx1"/>
                </a:solidFill>
              </a:rPr>
              <a:t>chronic health issues </a:t>
            </a:r>
            <a:r>
              <a:rPr lang="en-US" dirty="0">
                <a:solidFill>
                  <a:schemeClr val="tx1"/>
                </a:solidFill>
              </a:rPr>
              <a:t>(like asthma, sleep apnea)</a:t>
            </a:r>
          </a:p>
          <a:p>
            <a:pPr marL="457200" indent="-222250">
              <a:spcBef>
                <a:spcPts val="0"/>
              </a:spcBef>
              <a:spcAft>
                <a:spcPts val="600"/>
              </a:spcAft>
              <a:buFont typeface="Arial" panose="020B0604020202020204" pitchFamily="34" charset="0"/>
              <a:buChar char="•"/>
            </a:pPr>
            <a:r>
              <a:rPr lang="en-US" dirty="0">
                <a:solidFill>
                  <a:schemeClr val="tx1"/>
                </a:solidFill>
              </a:rPr>
              <a:t>Youth or household has </a:t>
            </a:r>
            <a:r>
              <a:rPr lang="en-US" b="1" dirty="0">
                <a:solidFill>
                  <a:schemeClr val="tx1"/>
                </a:solidFill>
              </a:rPr>
              <a:t>prescription for opioid</a:t>
            </a:r>
          </a:p>
          <a:p>
            <a:pPr marL="457200" indent="-222250">
              <a:spcBef>
                <a:spcPts val="0"/>
              </a:spcBef>
              <a:spcAft>
                <a:spcPts val="600"/>
              </a:spcAft>
              <a:buFont typeface="Arial" panose="020B0604020202020204" pitchFamily="34" charset="0"/>
              <a:buChar char="•"/>
            </a:pPr>
            <a:r>
              <a:rPr lang="en-US" dirty="0">
                <a:solidFill>
                  <a:schemeClr val="tx1"/>
                </a:solidFill>
              </a:rPr>
              <a:t>Youth or household has </a:t>
            </a:r>
            <a:r>
              <a:rPr lang="en-US" b="1" dirty="0">
                <a:solidFill>
                  <a:schemeClr val="tx1"/>
                </a:solidFill>
              </a:rPr>
              <a:t>multiple prescriptions </a:t>
            </a:r>
            <a:r>
              <a:rPr lang="en-US" dirty="0">
                <a:solidFill>
                  <a:schemeClr val="tx1"/>
                </a:solidFill>
              </a:rPr>
              <a:t>for sedating medications</a:t>
            </a:r>
          </a:p>
          <a:p>
            <a:pPr marL="457200" indent="-222250">
              <a:spcBef>
                <a:spcPts val="0"/>
              </a:spcBef>
              <a:spcAft>
                <a:spcPts val="600"/>
              </a:spcAft>
              <a:buFont typeface="Arial" panose="020B0604020202020204" pitchFamily="34" charset="0"/>
              <a:buChar char="•"/>
            </a:pPr>
            <a:r>
              <a:rPr lang="en-US" dirty="0">
                <a:solidFill>
                  <a:schemeClr val="tx1"/>
                </a:solidFill>
              </a:rPr>
              <a:t>Youth or family has a </a:t>
            </a:r>
            <a:r>
              <a:rPr lang="en-US" b="1" dirty="0">
                <a:solidFill>
                  <a:schemeClr val="tx1"/>
                </a:solidFill>
              </a:rPr>
              <a:t>history of substance use</a:t>
            </a:r>
          </a:p>
          <a:p>
            <a:pPr marL="457200" indent="-222250">
              <a:spcBef>
                <a:spcPts val="0"/>
              </a:spcBef>
              <a:spcAft>
                <a:spcPts val="600"/>
              </a:spcAft>
              <a:buFont typeface="Arial" panose="020B0604020202020204" pitchFamily="34" charset="0"/>
              <a:buChar char="•"/>
            </a:pPr>
            <a:r>
              <a:rPr lang="en-US" dirty="0">
                <a:solidFill>
                  <a:schemeClr val="tx1"/>
                </a:solidFill>
              </a:rPr>
              <a:t>Youth </a:t>
            </a:r>
            <a:r>
              <a:rPr lang="en-US" b="1" dirty="0">
                <a:solidFill>
                  <a:schemeClr val="tx1"/>
                </a:solidFill>
              </a:rPr>
              <a:t>associates with substance-using peers</a:t>
            </a:r>
          </a:p>
          <a:p>
            <a:pPr marL="457200" indent="-222250">
              <a:spcBef>
                <a:spcPts val="0"/>
              </a:spcBef>
              <a:spcAft>
                <a:spcPts val="600"/>
              </a:spcAft>
              <a:buFont typeface="Arial" panose="020B0604020202020204" pitchFamily="34" charset="0"/>
              <a:buChar char="•"/>
            </a:pPr>
            <a:r>
              <a:rPr lang="en-US" dirty="0">
                <a:solidFill>
                  <a:schemeClr val="tx1"/>
                </a:solidFill>
              </a:rPr>
              <a:t>Youth, family or friends </a:t>
            </a:r>
            <a:r>
              <a:rPr lang="en-US" b="1" dirty="0">
                <a:solidFill>
                  <a:schemeClr val="tx1"/>
                </a:solidFill>
              </a:rPr>
              <a:t>use injection drugs</a:t>
            </a:r>
          </a:p>
        </p:txBody>
      </p:sp>
      <p:sp>
        <p:nvSpPr>
          <p:cNvPr id="3" name="TextBox 2">
            <a:extLst>
              <a:ext uri="{FF2B5EF4-FFF2-40B4-BE49-F238E27FC236}">
                <a16:creationId xmlns:a16="http://schemas.microsoft.com/office/drawing/2014/main" id="{72C60264-FD55-3FB7-F7D1-897E8BD6DE08}"/>
              </a:ext>
            </a:extLst>
          </p:cNvPr>
          <p:cNvSpPr txBox="1"/>
          <p:nvPr/>
        </p:nvSpPr>
        <p:spPr>
          <a:xfrm>
            <a:off x="513176" y="5492354"/>
            <a:ext cx="11165648" cy="1200329"/>
          </a:xfrm>
          <a:prstGeom prst="rect">
            <a:avLst/>
          </a:prstGeom>
          <a:noFill/>
        </p:spPr>
        <p:txBody>
          <a:bodyPr wrap="square" lIns="91440" tIns="45720" rIns="91440" bIns="45720" rtlCol="0" anchor="t">
            <a:spAutoFit/>
          </a:bodyPr>
          <a:lstStyle/>
          <a:p>
            <a:pPr marL="12700" algn="ctr"/>
            <a:r>
              <a:rPr lang="en-US" b="1" dirty="0">
                <a:solidFill>
                  <a:schemeClr val="accent1"/>
                </a:solidFill>
              </a:rPr>
              <a:t>Be on the look out for youth who may be at risk for opioid use.</a:t>
            </a:r>
            <a:endParaRPr lang="en-US" dirty="0">
              <a:solidFill>
                <a:schemeClr val="accent1"/>
              </a:solidFill>
            </a:endParaRPr>
          </a:p>
          <a:p>
            <a:pPr marL="12700" algn="ctr"/>
            <a:endParaRPr lang="en-US" b="1" dirty="0"/>
          </a:p>
          <a:p>
            <a:pPr marL="12700" algn="ctr"/>
            <a:r>
              <a:rPr lang="en-US" b="1" dirty="0"/>
              <a:t>Remember: ANYONE can experience an opioid overdose! </a:t>
            </a:r>
            <a:endParaRPr lang="en-US" dirty="0"/>
          </a:p>
          <a:p>
            <a:pPr marL="12700" algn="ctr"/>
            <a:r>
              <a:rPr lang="en-US" dirty="0"/>
              <a:t>People are curious, can misunderstand instructions or be forgetful. EVERYONE can be prepared with naloxone. </a:t>
            </a:r>
          </a:p>
        </p:txBody>
      </p:sp>
      <p:sp>
        <p:nvSpPr>
          <p:cNvPr id="4" name="Slide Number Placeholder 3">
            <a:extLst>
              <a:ext uri="{FF2B5EF4-FFF2-40B4-BE49-F238E27FC236}">
                <a16:creationId xmlns:a16="http://schemas.microsoft.com/office/drawing/2014/main" id="{A97DC557-DD32-D43F-411F-8FE563367752}"/>
              </a:ext>
            </a:extLst>
          </p:cNvPr>
          <p:cNvSpPr>
            <a:spLocks noGrp="1"/>
          </p:cNvSpPr>
          <p:nvPr>
            <p:ph type="sldNum" sz="quarter" idx="12"/>
          </p:nvPr>
        </p:nvSpPr>
        <p:spPr/>
        <p:txBody>
          <a:bodyPr/>
          <a:lstStyle/>
          <a:p>
            <a:fld id="{1621B6DD-29C1-4FEA-923F-71EA1347694C}" type="slidenum">
              <a:rPr lang="en-US" sz="1800" smtClean="0"/>
              <a:t>16</a:t>
            </a:fld>
            <a:endParaRPr lang="en-US" dirty="0"/>
          </a:p>
        </p:txBody>
      </p:sp>
    </p:spTree>
    <p:extLst>
      <p:ext uri="{BB962C8B-B14F-4D97-AF65-F5344CB8AC3E}">
        <p14:creationId xmlns:p14="http://schemas.microsoft.com/office/powerpoint/2010/main" val="564345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980848AE-277E-97A8-8B6B-3FF401EAFC9D}"/>
              </a:ext>
            </a:extLst>
          </p:cNvPr>
          <p:cNvSpPr txBox="1">
            <a:spLocks noGrp="1"/>
          </p:cNvSpPr>
          <p:nvPr>
            <p:ph type="title" idx="4294967295"/>
          </p:nvPr>
        </p:nvSpPr>
        <p:spPr bwMode="gray">
          <a:xfrm>
            <a:off x="1341968" y="3613666"/>
            <a:ext cx="9692640"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1"/>
                </a:solidFill>
                <a:effectLst/>
                <a:uLnTx/>
                <a:uFillTx/>
                <a:latin typeface="+mn-lt"/>
                <a:ea typeface="+mn-ea"/>
                <a:cs typeface="+mn-cs"/>
              </a:rPr>
              <a:t>What is naloxone?</a:t>
            </a:r>
          </a:p>
        </p:txBody>
      </p:sp>
      <p:sp>
        <p:nvSpPr>
          <p:cNvPr id="4" name="TextBox 3">
            <a:extLst>
              <a:ext uri="{FF2B5EF4-FFF2-40B4-BE49-F238E27FC236}">
                <a16:creationId xmlns:a16="http://schemas.microsoft.com/office/drawing/2014/main" id="{0594B2B6-CEAF-3D70-9508-5CD41F5D768C}"/>
              </a:ext>
            </a:extLst>
          </p:cNvPr>
          <p:cNvSpPr txBox="1"/>
          <p:nvPr/>
        </p:nvSpPr>
        <p:spPr>
          <a:xfrm>
            <a:off x="1341968" y="2967335"/>
            <a:ext cx="3698959" cy="646331"/>
          </a:xfrm>
          <a:prstGeom prst="rect">
            <a:avLst/>
          </a:prstGeom>
          <a:noFill/>
        </p:spPr>
        <p:txBody>
          <a:bodyPr wrap="square" rtlCol="0">
            <a:spAutoFit/>
          </a:bodyPr>
          <a:lstStyle/>
          <a:p>
            <a:r>
              <a:rPr lang="en-US" sz="3600" dirty="0">
                <a:solidFill>
                  <a:schemeClr val="bg1"/>
                </a:solidFill>
              </a:rPr>
              <a:t>Topic 5	</a:t>
            </a:r>
            <a:endParaRPr lang="en-US" sz="3600" dirty="0"/>
          </a:p>
        </p:txBody>
      </p:sp>
      <p:sp>
        <p:nvSpPr>
          <p:cNvPr id="2" name="Slide Number Placeholder 1">
            <a:extLst>
              <a:ext uri="{FF2B5EF4-FFF2-40B4-BE49-F238E27FC236}">
                <a16:creationId xmlns:a16="http://schemas.microsoft.com/office/drawing/2014/main" id="{CD33676A-BC0E-7C6C-9269-D63C468EA1D9}"/>
              </a:ext>
            </a:extLst>
          </p:cNvPr>
          <p:cNvSpPr>
            <a:spLocks noGrp="1"/>
          </p:cNvSpPr>
          <p:nvPr>
            <p:ph type="sldNum" sz="quarter" idx="12"/>
          </p:nvPr>
        </p:nvSpPr>
        <p:spPr/>
        <p:txBody>
          <a:bodyPr/>
          <a:lstStyle/>
          <a:p>
            <a:fld id="{1621B6DD-29C1-4FEA-923F-71EA1347694C}" type="slidenum">
              <a:rPr lang="en-US" sz="1800" smtClean="0"/>
              <a:t>17</a:t>
            </a:fld>
            <a:endParaRPr lang="en-US" dirty="0"/>
          </a:p>
        </p:txBody>
      </p:sp>
    </p:spTree>
    <p:extLst>
      <p:ext uri="{BB962C8B-B14F-4D97-AF65-F5344CB8AC3E}">
        <p14:creationId xmlns:p14="http://schemas.microsoft.com/office/powerpoint/2010/main" val="3808436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 xmlns:adec="http://schemas.microsoft.com/office/drawing/2017/decorative" val="0"/>
              </a:ext>
            </a:extLst>
          </p:cNvPr>
          <p:cNvSpPr txBox="1">
            <a:spLocks noGrp="1"/>
          </p:cNvSpPr>
          <p:nvPr>
            <p:ph type="title"/>
          </p:nvPr>
        </p:nvSpPr>
        <p:spPr>
          <a:xfrm>
            <a:off x="1108699" y="933194"/>
            <a:ext cx="9974601" cy="638251"/>
          </a:xfrm>
          <a:prstGeom prst="rect">
            <a:avLst/>
          </a:prstGeom>
        </p:spPr>
        <p:txBody>
          <a:bodyPr vert="horz" wrap="square" lIns="0" tIns="83438" rIns="0" bIns="0" rtlCol="0" anchor="ctr">
            <a:spAutoFit/>
          </a:bodyPr>
          <a:lstStyle/>
          <a:p>
            <a:pPr algn="ctr"/>
            <a:r>
              <a:rPr lang="en-US" b="1" dirty="0">
                <a:solidFill>
                  <a:schemeClr val="bg1"/>
                </a:solidFill>
              </a:rPr>
              <a:t>What is naloxone, and how does it work?</a:t>
            </a:r>
            <a:endParaRPr lang="en-US" b="1" dirty="0">
              <a:solidFill>
                <a:schemeClr val="bg1"/>
              </a:solidFill>
              <a:cs typeface="Calibri" panose="020F0502020204030204" pitchFamily="34" charset="0"/>
            </a:endParaRPr>
          </a:p>
        </p:txBody>
      </p:sp>
      <p:sp>
        <p:nvSpPr>
          <p:cNvPr id="17" name="TextBox 16">
            <a:extLst>
              <a:ext uri="{FF2B5EF4-FFF2-40B4-BE49-F238E27FC236}">
                <a16:creationId xmlns:a16="http://schemas.microsoft.com/office/drawing/2014/main" id="{53B9916C-C2E5-4EC0-AD57-7099B98E7B83}"/>
              </a:ext>
            </a:extLst>
          </p:cNvPr>
          <p:cNvSpPr txBox="1"/>
          <p:nvPr/>
        </p:nvSpPr>
        <p:spPr>
          <a:xfrm>
            <a:off x="274840" y="2318879"/>
            <a:ext cx="3803532" cy="4247317"/>
          </a:xfrm>
          <a:prstGeom prst="rect">
            <a:avLst/>
          </a:prstGeom>
          <a:no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0" normalizeH="0" baseline="0" noProof="0" dirty="0" err="1">
                <a:ln>
                  <a:noFill/>
                </a:ln>
                <a:effectLst/>
                <a:uLnTx/>
                <a:uFillTx/>
                <a:latin typeface="+mj-lt"/>
                <a:ea typeface="+mn-lt"/>
                <a:cs typeface="Calibri"/>
              </a:rPr>
              <a:t>aloxone</a:t>
            </a:r>
            <a:endParaRPr lang="en-US" sz="2400" b="0" i="0" u="none" strike="noStrike" kern="1200" cap="none" spc="-10" normalizeH="0" baseline="0" noProof="0" dirty="0">
              <a:ln>
                <a:noFill/>
              </a:ln>
              <a:effectLst/>
              <a:uLnTx/>
              <a:uFillTx/>
              <a:latin typeface="+mj-lt"/>
              <a:ea typeface="+mn-lt"/>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 normalizeH="0" baseline="0" noProof="0" dirty="0">
              <a:ln>
                <a:noFill/>
              </a:ln>
              <a:solidFill>
                <a:prstClr val="black"/>
              </a:solidFill>
              <a:effectLst/>
              <a:uLnTx/>
              <a:uFillTx/>
              <a:latin typeface="+mj-lt"/>
              <a:ea typeface="+mn-lt"/>
              <a:cs typeface="Calibri"/>
            </a:endParaRPr>
          </a:p>
          <a:p>
            <a:pPr marL="285750" marR="0" lvl="0" indent="-285750" algn="l" defTabSz="457200" rtl="0" eaLnBrk="1" fontAlgn="auto" latinLnBrk="0" hangingPunct="1">
              <a:spcAft>
                <a:spcPts val="1200"/>
              </a:spcAft>
              <a:buClrTx/>
              <a:buSzTx/>
              <a:buFont typeface="Wingdings" panose="05000000000000000000" pitchFamily="2" charset="2"/>
              <a:buChar char="ü"/>
              <a:tabLst/>
              <a:defRPr/>
            </a:pPr>
            <a:r>
              <a:rPr kumimoji="0" lang="en-US" b="0" i="0" u="none" strike="noStrike" kern="1200" cap="none" spc="-10" normalizeH="0" baseline="0" noProof="0" dirty="0">
                <a:ln>
                  <a:noFill/>
                </a:ln>
                <a:effectLst/>
                <a:uLnTx/>
                <a:uFillTx/>
                <a:latin typeface="+mj-lt"/>
                <a:ea typeface="+mn-lt"/>
                <a:cs typeface="Calibri"/>
              </a:rPr>
              <a:t>Is a life-saving medication</a:t>
            </a:r>
            <a:endParaRPr lang="en-US" b="0" i="0" u="none" strike="noStrike" kern="1200" cap="none" spc="-10" normalizeH="0" baseline="0" noProof="0" dirty="0">
              <a:ln>
                <a:noFill/>
              </a:ln>
              <a:effectLst/>
              <a:uLnTx/>
              <a:uFillTx/>
              <a:latin typeface="+mj-lt"/>
              <a:ea typeface="+mn-lt"/>
              <a:cs typeface="Calibri"/>
            </a:endParaRPr>
          </a:p>
          <a:p>
            <a:pPr marL="285750" indent="-285750">
              <a:spcAft>
                <a:spcPts val="1200"/>
              </a:spcAft>
              <a:buFont typeface="Wingdings" panose="05000000000000000000" pitchFamily="2" charset="2"/>
              <a:buChar char="ü"/>
              <a:defRPr/>
            </a:pPr>
            <a:r>
              <a:rPr kumimoji="0" lang="en-US" b="0" i="0" u="none" strike="noStrike" kern="1200" cap="none" spc="-10" normalizeH="0" baseline="0" noProof="0" dirty="0">
                <a:ln>
                  <a:noFill/>
                </a:ln>
                <a:effectLst/>
                <a:uLnTx/>
                <a:uFillTx/>
                <a:latin typeface="+mj-lt"/>
                <a:ea typeface="+mn-lt"/>
                <a:cs typeface="Calibri"/>
              </a:rPr>
              <a:t>Can be given as a nasal spray</a:t>
            </a:r>
            <a:r>
              <a:rPr lang="en-US" spc="-10" dirty="0">
                <a:latin typeface="+mj-lt"/>
                <a:ea typeface="+mn-lt"/>
                <a:cs typeface="Calibri"/>
              </a:rPr>
              <a:t> </a:t>
            </a:r>
          </a:p>
          <a:p>
            <a:pPr marL="285750" indent="-285750" defTabSz="457200">
              <a:spcAft>
                <a:spcPts val="1200"/>
              </a:spcAft>
              <a:buFont typeface="Wingdings" panose="05000000000000000000" pitchFamily="2" charset="2"/>
              <a:buChar char="ü"/>
              <a:defRPr/>
            </a:pPr>
            <a:r>
              <a:rPr kumimoji="0" lang="en-US" b="0" i="0" u="none" strike="noStrike" kern="1200" cap="none" spc="-10" normalizeH="0" baseline="0" noProof="0" dirty="0">
                <a:ln>
                  <a:noFill/>
                </a:ln>
                <a:effectLst/>
                <a:uLnTx/>
                <a:uFillTx/>
                <a:latin typeface="+mj-lt"/>
                <a:ea typeface="+mn-lt"/>
                <a:cs typeface="Calibri"/>
              </a:rPr>
              <a:t>Reverses overdoses from all types of opioids (</a:t>
            </a:r>
            <a:r>
              <a:rPr lang="en-US" spc="-10" dirty="0">
                <a:latin typeface="+mj-lt"/>
                <a:cs typeface="Calibri"/>
              </a:rPr>
              <a:t>prescription and illicit</a:t>
            </a:r>
            <a:r>
              <a:rPr kumimoji="0" lang="en-US" b="0" i="0" u="none" strike="noStrike" kern="1200" cap="none" spc="-30" normalizeH="0" baseline="0" noProof="0" dirty="0">
                <a:ln>
                  <a:noFill/>
                </a:ln>
                <a:effectLst/>
                <a:uLnTx/>
                <a:uFillTx/>
                <a:latin typeface="+mj-lt"/>
                <a:ea typeface="+mn-ea"/>
                <a:cs typeface="Calibri"/>
              </a:rPr>
              <a:t>)</a:t>
            </a:r>
            <a:endParaRPr lang="en-US" b="0" i="0" u="none" strike="noStrike" kern="1200" cap="none" spc="-30" normalizeH="0" baseline="0" noProof="0" dirty="0">
              <a:ln>
                <a:noFill/>
              </a:ln>
              <a:effectLst/>
              <a:uLnTx/>
              <a:uFillTx/>
              <a:latin typeface="+mj-lt"/>
              <a:cs typeface="Calibri"/>
            </a:endParaRPr>
          </a:p>
          <a:p>
            <a:pPr marL="285750" indent="-285750">
              <a:spcAft>
                <a:spcPts val="1200"/>
              </a:spcAft>
              <a:buFont typeface="Wingdings" panose="05000000000000000000" pitchFamily="2" charset="2"/>
              <a:buChar char="ü"/>
              <a:defRPr/>
            </a:pPr>
            <a:r>
              <a:rPr lang="en-US" dirty="0">
                <a:latin typeface="+mj-lt"/>
                <a:cs typeface="Calibri"/>
              </a:rPr>
              <a:t>Does not harm someone without opioids onboard (Give it if you've got it.)</a:t>
            </a:r>
            <a:endParaRPr lang="en-US" b="0" i="1" u="none" strike="noStrike" kern="1200" cap="none" spc="0" normalizeH="0" baseline="0" noProof="0" dirty="0">
              <a:ln>
                <a:noFill/>
              </a:ln>
              <a:effectLst/>
              <a:uLnTx/>
              <a:uFillTx/>
              <a:latin typeface="+mj-lt"/>
              <a:cs typeface="Calibri"/>
            </a:endParaRPr>
          </a:p>
          <a:p>
            <a:pPr marL="285750" indent="-285750" defTabSz="457200">
              <a:spcAft>
                <a:spcPts val="1200"/>
              </a:spcAft>
              <a:buFont typeface="Wingdings" panose="05000000000000000000" pitchFamily="2" charset="2"/>
              <a:buChar char="ü"/>
              <a:defRPr/>
            </a:pPr>
            <a:r>
              <a:rPr kumimoji="0" lang="en-US" b="0" i="0" u="none" strike="noStrike" kern="1200" cap="none" spc="0" normalizeH="0" baseline="0" noProof="0" dirty="0">
                <a:ln>
                  <a:noFill/>
                </a:ln>
                <a:effectLst/>
                <a:uLnTx/>
                <a:uFillTx/>
                <a:latin typeface="+mj-lt"/>
                <a:ea typeface="+mn-ea"/>
                <a:cs typeface="Calibri"/>
              </a:rPr>
              <a:t>Lasts 30-90 </a:t>
            </a:r>
            <a:r>
              <a:rPr lang="en-US" dirty="0">
                <a:latin typeface="+mj-lt"/>
                <a:cs typeface="Calibri"/>
              </a:rPr>
              <a:t>minutes</a:t>
            </a:r>
          </a:p>
          <a:p>
            <a:pPr marL="285750" indent="-285750" defTabSz="457200">
              <a:spcAft>
                <a:spcPts val="1200"/>
              </a:spcAft>
              <a:buFont typeface="Wingdings" panose="05000000000000000000" pitchFamily="2" charset="2"/>
              <a:buChar char="ü"/>
              <a:defRPr/>
            </a:pPr>
            <a:r>
              <a:rPr lang="en-US" dirty="0">
                <a:latin typeface="+mj-lt"/>
                <a:cs typeface="Calibri"/>
              </a:rPr>
              <a:t>FDA-approved in 1971, but widely used since the 1990s</a:t>
            </a:r>
            <a:endParaRPr lang="en-US" sz="2000" dirty="0">
              <a:latin typeface="+mj-lt"/>
            </a:endParaRPr>
          </a:p>
        </p:txBody>
      </p:sp>
      <p:pic>
        <p:nvPicPr>
          <p:cNvPr id="31" name="Graphic 30">
            <a:extLst>
              <a:ext uri="{FF2B5EF4-FFF2-40B4-BE49-F238E27FC236}">
                <a16:creationId xmlns:a16="http://schemas.microsoft.com/office/drawing/2014/main" id="{BFAB1C2E-36BD-4CA0-8F40-B3B9219F4A9C}"/>
              </a:ext>
              <a:ext uri="{C183D7F6-B498-43B3-948B-1728B52AA6E4}">
                <adec:decorative xmlns=""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922884" y="2770112"/>
            <a:ext cx="878484" cy="878484"/>
          </a:xfrm>
          <a:prstGeom prst="rect">
            <a:avLst/>
          </a:prstGeom>
        </p:spPr>
      </p:pic>
      <p:pic>
        <p:nvPicPr>
          <p:cNvPr id="3" name="Graphic 3">
            <a:extLst>
              <a:ext uri="{FF2B5EF4-FFF2-40B4-BE49-F238E27FC236}">
                <a16:creationId xmlns:a16="http://schemas.microsoft.com/office/drawing/2014/main" id="{7D413828-27A1-3DB3-6AFE-F5DCDDE44D0E}"/>
              </a:ext>
              <a:ext uri="{C183D7F6-B498-43B3-948B-1728B52AA6E4}">
                <adec:decorative xmlns="" xmlns:adec="http://schemas.microsoft.com/office/drawing/2017/decorative" val="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923757" y="3508172"/>
            <a:ext cx="799064" cy="1371600"/>
          </a:xfrm>
          <a:prstGeom prst="rect">
            <a:avLst/>
          </a:prstGeom>
        </p:spPr>
      </p:pic>
      <p:sp>
        <p:nvSpPr>
          <p:cNvPr id="50" name="TextBox 49">
            <a:extLst>
              <a:ext uri="{FF2B5EF4-FFF2-40B4-BE49-F238E27FC236}">
                <a16:creationId xmlns:a16="http://schemas.microsoft.com/office/drawing/2014/main" id="{440CE528-B771-4C3A-8E5C-72C4D5C8A6E3}"/>
              </a:ext>
            </a:extLst>
          </p:cNvPr>
          <p:cNvSpPr txBox="1"/>
          <p:nvPr/>
        </p:nvSpPr>
        <p:spPr>
          <a:xfrm>
            <a:off x="4090971" y="4955440"/>
            <a:ext cx="2558265" cy="1200329"/>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8F2978"/>
                </a:solidFill>
                <a:effectLst/>
                <a:uLnTx/>
                <a:uFillTx/>
                <a:latin typeface="+mj-lt"/>
                <a:ea typeface="+mn-ea"/>
                <a:cs typeface="+mn-cs"/>
              </a:rPr>
              <a:t>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mj-lt"/>
                <a:ea typeface="+mn-ea"/>
                <a:cs typeface="+mn-cs"/>
              </a:rPr>
              <a:t>Opioid sits on a receptor in your brain;</a:t>
            </a:r>
            <a:endParaRPr lang="en-US" b="0" i="0" u="none" strike="noStrike" kern="1200" cap="none" spc="0" normalizeH="0" baseline="0" noProof="0" dirty="0">
              <a:ln>
                <a:noFill/>
              </a:ln>
              <a:effectLst/>
              <a:uLnTx/>
              <a:uFillTx/>
              <a:latin typeface="+mj-l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mj-lt"/>
                <a:ea typeface="+mn-ea"/>
                <a:cs typeface="+mn-cs"/>
              </a:rPr>
              <a:t>overdose </a:t>
            </a:r>
            <a:r>
              <a:rPr lang="en-US" b="1" dirty="0">
                <a:latin typeface="+mj-lt"/>
              </a:rPr>
              <a:t>occurs</a:t>
            </a:r>
            <a:r>
              <a:rPr lang="en-US" dirty="0">
                <a:latin typeface="+mj-lt"/>
              </a:rPr>
              <a:t>.</a:t>
            </a:r>
            <a:endParaRPr lang="en-US" i="0" u="none" strike="noStrike" kern="1200" cap="none" spc="0" normalizeH="0" baseline="0" noProof="0" dirty="0">
              <a:ln>
                <a:noFill/>
              </a:ln>
              <a:effectLst/>
              <a:uLnTx/>
              <a:uFillTx/>
              <a:latin typeface="+mj-lt"/>
            </a:endParaRPr>
          </a:p>
        </p:txBody>
      </p:sp>
      <p:pic>
        <p:nvPicPr>
          <p:cNvPr id="42" name="Picture 2" descr="Naloxone moving towards brain receptor.">
            <a:extLst>
              <a:ext uri="{FF2B5EF4-FFF2-40B4-BE49-F238E27FC236}">
                <a16:creationId xmlns:a16="http://schemas.microsoft.com/office/drawing/2014/main" id="{6861EA53-EE95-4496-8276-5A9A89277367}"/>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6649236" y="2461939"/>
            <a:ext cx="608924" cy="612683"/>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95DDDE71-D67E-4ED4-8108-441479BB857C}"/>
              </a:ext>
              <a:ext uri="{C183D7F6-B498-43B3-948B-1728B52AA6E4}">
                <adec:decorative xmlns="" xmlns:adec="http://schemas.microsoft.com/office/drawing/2017/decorative" val="1"/>
              </a:ext>
            </a:extLst>
          </p:cNvPr>
          <p:cNvCxnSpPr>
            <a:cxnSpLocks/>
            <a:stCxn id="42" idx="3"/>
          </p:cNvCxnSpPr>
          <p:nvPr/>
        </p:nvCxnSpPr>
        <p:spPr>
          <a:xfrm>
            <a:off x="7258160" y="2768281"/>
            <a:ext cx="357555" cy="2883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7" name="Graphic 36">
            <a:extLst>
              <a:ext uri="{FF2B5EF4-FFF2-40B4-BE49-F238E27FC236}">
                <a16:creationId xmlns:a16="http://schemas.microsoft.com/office/drawing/2014/main" id="{95867742-D833-4AE1-A0A2-ED9548321123}"/>
              </a:ext>
              <a:ext uri="{C183D7F6-B498-43B3-948B-1728B52AA6E4}">
                <adec:decorative xmlns=""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527328" y="2802107"/>
            <a:ext cx="914400" cy="914400"/>
          </a:xfrm>
          <a:prstGeom prst="rect">
            <a:avLst/>
          </a:prstGeom>
        </p:spPr>
      </p:pic>
      <p:pic>
        <p:nvPicPr>
          <p:cNvPr id="18" name="Graphic 3">
            <a:extLst>
              <a:ext uri="{FF2B5EF4-FFF2-40B4-BE49-F238E27FC236}">
                <a16:creationId xmlns:a16="http://schemas.microsoft.com/office/drawing/2014/main" id="{7C72E538-F813-4FBC-9012-F29DFE608414}"/>
              </a:ext>
              <a:ext uri="{C183D7F6-B498-43B3-948B-1728B52AA6E4}">
                <adec:decorative xmlns="" xmlns:adec="http://schemas.microsoft.com/office/drawing/2017/decorative" val="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567329" y="3570132"/>
            <a:ext cx="799064" cy="1371600"/>
          </a:xfrm>
          <a:prstGeom prst="rect">
            <a:avLst/>
          </a:prstGeom>
        </p:spPr>
      </p:pic>
      <p:sp>
        <p:nvSpPr>
          <p:cNvPr id="51" name="TextBox 50">
            <a:extLst>
              <a:ext uri="{FF2B5EF4-FFF2-40B4-BE49-F238E27FC236}">
                <a16:creationId xmlns:a16="http://schemas.microsoft.com/office/drawing/2014/main" id="{5A338F89-44BB-4464-9DB7-7C69E05A9F43}"/>
              </a:ext>
            </a:extLst>
          </p:cNvPr>
          <p:cNvSpPr txBox="1"/>
          <p:nvPr/>
        </p:nvSpPr>
        <p:spPr>
          <a:xfrm>
            <a:off x="6601468" y="4959750"/>
            <a:ext cx="2608858"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8F2978"/>
                </a:solidFill>
                <a:effectLst/>
                <a:uLnTx/>
                <a:uFillTx/>
                <a:latin typeface="+mj-lt"/>
                <a:ea typeface="+mn-ea"/>
                <a:cs typeface="+mn-cs"/>
              </a:rPr>
              <a:t>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mj-lt"/>
                <a:ea typeface="+mn-ea"/>
                <a:cs typeface="+mn-cs"/>
              </a:rPr>
              <a:t>Naloxone enters your body</a:t>
            </a:r>
            <a:r>
              <a:rPr lang="en-US" dirty="0">
                <a:solidFill>
                  <a:prstClr val="black"/>
                </a:solidFill>
                <a:latin typeface="+mj-lt"/>
              </a:rPr>
              <a:t> </a:t>
            </a:r>
            <a:r>
              <a:rPr kumimoji="0" lang="en-US" b="0" i="0" u="none" strike="noStrike" kern="1200" cap="none" spc="0" normalizeH="0" baseline="0" noProof="0" dirty="0">
                <a:ln>
                  <a:noFill/>
                </a:ln>
                <a:solidFill>
                  <a:prstClr val="black"/>
                </a:solidFill>
                <a:effectLst/>
                <a:uLnTx/>
                <a:uFillTx/>
                <a:latin typeface="+mj-lt"/>
                <a:ea typeface="+mn-ea"/>
                <a:cs typeface="+mn-cs"/>
              </a:rPr>
              <a:t>and knocks the opioid away.</a:t>
            </a:r>
          </a:p>
        </p:txBody>
      </p:sp>
      <p:pic>
        <p:nvPicPr>
          <p:cNvPr id="43" name="Picture 2" descr="Naloxone attaching to brain receptor in place of opioid.">
            <a:extLst>
              <a:ext uri="{FF2B5EF4-FFF2-40B4-BE49-F238E27FC236}">
                <a16:creationId xmlns:a16="http://schemas.microsoft.com/office/drawing/2014/main" id="{7446DA94-F078-48E7-878B-F4041F525CB0}"/>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10168907" y="2666751"/>
            <a:ext cx="91439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3">
            <a:extLst>
              <a:ext uri="{FF2B5EF4-FFF2-40B4-BE49-F238E27FC236}">
                <a16:creationId xmlns:a16="http://schemas.microsoft.com/office/drawing/2014/main" id="{AA82F40E-4CBE-4383-B08C-DFA4D9E5635D}"/>
              </a:ext>
              <a:ext uri="{C183D7F6-B498-43B3-948B-1728B52AA6E4}">
                <adec:decorative xmlns="" xmlns:adec="http://schemas.microsoft.com/office/drawing/2017/decorative" val="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210901" y="3581152"/>
            <a:ext cx="799064" cy="1371600"/>
          </a:xfrm>
          <a:prstGeom prst="rect">
            <a:avLst/>
          </a:prstGeom>
        </p:spPr>
      </p:pic>
      <p:pic>
        <p:nvPicPr>
          <p:cNvPr id="33" name="Graphic 32">
            <a:extLst>
              <a:ext uri="{FF2B5EF4-FFF2-40B4-BE49-F238E27FC236}">
                <a16:creationId xmlns:a16="http://schemas.microsoft.com/office/drawing/2014/main" id="{011388F6-90A3-4AD2-9076-360675190F38}"/>
              </a:ext>
              <a:ext uri="{C183D7F6-B498-43B3-948B-1728B52AA6E4}">
                <adec:decorative xmlns=""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771639" y="3970975"/>
            <a:ext cx="914400" cy="908797"/>
          </a:xfrm>
          <a:prstGeom prst="rect">
            <a:avLst/>
          </a:prstGeom>
        </p:spPr>
      </p:pic>
      <p:sp>
        <p:nvSpPr>
          <p:cNvPr id="52" name="TextBox 51">
            <a:extLst>
              <a:ext uri="{FF2B5EF4-FFF2-40B4-BE49-F238E27FC236}">
                <a16:creationId xmlns:a16="http://schemas.microsoft.com/office/drawing/2014/main" id="{E01FAD14-503B-44B8-832E-9EB00AC7E10F}"/>
              </a:ext>
            </a:extLst>
          </p:cNvPr>
          <p:cNvSpPr txBox="1"/>
          <p:nvPr/>
        </p:nvSpPr>
        <p:spPr>
          <a:xfrm>
            <a:off x="9056134" y="4959749"/>
            <a:ext cx="2978879" cy="1477328"/>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8F2978"/>
                </a:solidFill>
                <a:effectLst/>
                <a:uLnTx/>
                <a:uFillTx/>
                <a:latin typeface="+mj-lt"/>
                <a:ea typeface="+mn-ea"/>
                <a:cs typeface="+mn-cs"/>
              </a:rPr>
              <a:t>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mj-lt"/>
                <a:ea typeface="+mn-ea"/>
                <a:cs typeface="+mn-cs"/>
              </a:rPr>
              <a:t>Naloxone sits on the receptor, allowing your body to breathe again;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latin typeface="+mj-lt"/>
                <a:cs typeface="Calibri"/>
              </a:rPr>
              <a:t>o</a:t>
            </a:r>
            <a:r>
              <a:rPr kumimoji="0" lang="en-US" b="1" i="0" u="none" strike="noStrike" kern="1200" cap="none" spc="0" normalizeH="0" baseline="0" noProof="0" dirty="0" err="1">
                <a:ln>
                  <a:noFill/>
                </a:ln>
                <a:effectLst/>
                <a:uLnTx/>
                <a:uFillTx/>
                <a:latin typeface="+mj-lt"/>
                <a:ea typeface="+mn-ea"/>
                <a:cs typeface="Calibri"/>
              </a:rPr>
              <a:t>verdose</a:t>
            </a:r>
            <a:r>
              <a:rPr kumimoji="0" lang="en-US" b="1" i="0" u="none" strike="noStrike" kern="1200" cap="none" spc="0" normalizeH="0" baseline="0" noProof="0" dirty="0">
                <a:ln>
                  <a:noFill/>
                </a:ln>
                <a:effectLst/>
                <a:uLnTx/>
                <a:uFillTx/>
                <a:latin typeface="+mj-lt"/>
                <a:ea typeface="+mn-ea"/>
                <a:cs typeface="Calibri"/>
              </a:rPr>
              <a:t> </a:t>
            </a:r>
            <a:r>
              <a:rPr lang="en-US" b="1" dirty="0">
                <a:latin typeface="+mj-lt"/>
                <a:cs typeface="Calibri"/>
              </a:rPr>
              <a:t>stops.</a:t>
            </a:r>
            <a:endParaRPr lang="en-US" b="1" i="0" u="none" strike="noStrike" kern="1200" cap="none" spc="0" normalizeH="0" baseline="0" noProof="0" dirty="0">
              <a:ln>
                <a:noFill/>
              </a:ln>
              <a:effectLst/>
              <a:uLnTx/>
              <a:uFillTx/>
              <a:latin typeface="+mj-lt"/>
              <a:cs typeface="Calibri"/>
            </a:endParaRPr>
          </a:p>
        </p:txBody>
      </p:sp>
      <p:cxnSp>
        <p:nvCxnSpPr>
          <p:cNvPr id="21" name="Straight Connector 20">
            <a:extLst>
              <a:ext uri="{FF2B5EF4-FFF2-40B4-BE49-F238E27FC236}">
                <a16:creationId xmlns:a16="http://schemas.microsoft.com/office/drawing/2014/main" id="{B699A24F-012C-4E4B-B3F2-0FF8A49F8B30}"/>
              </a:ext>
              <a:ext uri="{C183D7F6-B498-43B3-948B-1728B52AA6E4}">
                <adec:decorative xmlns="" xmlns:adec="http://schemas.microsoft.com/office/drawing/2017/decorative" val="1"/>
              </a:ext>
            </a:extLst>
          </p:cNvPr>
          <p:cNvCxnSpPr>
            <a:cxnSpLocks/>
          </p:cNvCxnSpPr>
          <p:nvPr/>
        </p:nvCxnSpPr>
        <p:spPr>
          <a:xfrm flipH="1">
            <a:off x="4113773" y="2376495"/>
            <a:ext cx="0" cy="4172418"/>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
            <a:extLst>
              <a:ext uri="{FF2B5EF4-FFF2-40B4-BE49-F238E27FC236}">
                <a16:creationId xmlns:a16="http://schemas.microsoft.com/office/drawing/2014/main" id="{2ECA7912-73E9-4311-A6EA-07E41EA7F480}"/>
              </a:ext>
              <a:ext uri="{C183D7F6-B498-43B3-948B-1728B52AA6E4}">
                <adec:decorative xmlns="" xmlns:adec="http://schemas.microsoft.com/office/drawing/2017/decorative" val="1"/>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1201846" y="2308113"/>
            <a:ext cx="471918" cy="47483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7C43777-1549-B992-81C4-AF760F4FD43E}"/>
              </a:ext>
            </a:extLst>
          </p:cNvPr>
          <p:cNvSpPr>
            <a:spLocks noGrp="1"/>
          </p:cNvSpPr>
          <p:nvPr>
            <p:ph type="sldNum" sz="quarter" idx="12"/>
          </p:nvPr>
        </p:nvSpPr>
        <p:spPr/>
        <p:txBody>
          <a:bodyPr/>
          <a:lstStyle/>
          <a:p>
            <a:fld id="{1621B6DD-29C1-4FEA-923F-71EA1347694C}" type="slidenum">
              <a:rPr lang="en-US" sz="1800" smtClean="0"/>
              <a:t>18</a:t>
            </a:fld>
            <a:endParaRPr lang="en-US" sz="1800" dirty="0"/>
          </a:p>
        </p:txBody>
      </p:sp>
    </p:spTree>
    <p:extLst>
      <p:ext uri="{BB962C8B-B14F-4D97-AF65-F5344CB8AC3E}">
        <p14:creationId xmlns:p14="http://schemas.microsoft.com/office/powerpoint/2010/main" val="2920897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026E46-C4B6-A374-0C4D-5A5C21AA496D}"/>
              </a:ext>
            </a:extLst>
          </p:cNvPr>
          <p:cNvSpPr>
            <a:spLocks noGrp="1"/>
          </p:cNvSpPr>
          <p:nvPr>
            <p:ph type="title"/>
          </p:nvPr>
        </p:nvSpPr>
        <p:spPr/>
        <p:txBody>
          <a:bodyPr/>
          <a:lstStyle/>
          <a:p>
            <a:pPr algn="ctr"/>
            <a:r>
              <a:rPr lang="en-US" sz="4400" b="1" dirty="0"/>
              <a:t>What does naloxone reverse?</a:t>
            </a:r>
          </a:p>
        </p:txBody>
      </p:sp>
      <p:sp>
        <p:nvSpPr>
          <p:cNvPr id="9" name="Rectangle 8">
            <a:extLst>
              <a:ext uri="{FF2B5EF4-FFF2-40B4-BE49-F238E27FC236}">
                <a16:creationId xmlns:a16="http://schemas.microsoft.com/office/drawing/2014/main" id="{3D2472C7-A028-B1B7-821A-18173CCCAD5F}"/>
              </a:ext>
              <a:ext uri="{C183D7F6-B498-43B3-948B-1728B52AA6E4}">
                <adec:decorative xmlns="" xmlns:adec="http://schemas.microsoft.com/office/drawing/2017/decorative" val="1"/>
              </a:ext>
            </a:extLst>
          </p:cNvPr>
          <p:cNvSpPr/>
          <p:nvPr/>
        </p:nvSpPr>
        <p:spPr>
          <a:xfrm>
            <a:off x="868491" y="2727808"/>
            <a:ext cx="4937760" cy="656492"/>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1BD6E-E493-241C-35C4-F9D09B2D553C}"/>
              </a:ext>
              <a:ext uri="{C183D7F6-B498-43B3-948B-1728B52AA6E4}">
                <adec:decorative xmlns="" xmlns:adec="http://schemas.microsoft.com/office/drawing/2017/decorative" val="1"/>
              </a:ext>
            </a:extLst>
          </p:cNvPr>
          <p:cNvSpPr/>
          <p:nvPr/>
        </p:nvSpPr>
        <p:spPr>
          <a:xfrm>
            <a:off x="868491" y="3588868"/>
            <a:ext cx="4937760" cy="246888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61D48B-AF45-A951-8A95-FA357DA6FDC4}"/>
              </a:ext>
              <a:ext uri="{C183D7F6-B498-43B3-948B-1728B52AA6E4}">
                <adec:decorative xmlns="" xmlns:adec="http://schemas.microsoft.com/office/drawing/2017/decorative" val="1"/>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478468" y="2469900"/>
            <a:ext cx="780046" cy="7848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20B965A-3D19-13C5-B6EA-679C899D6154}"/>
              </a:ext>
            </a:extLst>
          </p:cNvPr>
          <p:cNvSpPr txBox="1"/>
          <p:nvPr/>
        </p:nvSpPr>
        <p:spPr>
          <a:xfrm>
            <a:off x="1133254" y="2794444"/>
            <a:ext cx="4389120" cy="523220"/>
          </a:xfrm>
          <a:prstGeom prst="rect">
            <a:avLst/>
          </a:prstGeom>
          <a:noFill/>
        </p:spPr>
        <p:txBody>
          <a:bodyPr wrap="square" rtlCol="0">
            <a:spAutoFit/>
          </a:bodyPr>
          <a:lstStyle/>
          <a:p>
            <a:pPr algn="ctr"/>
            <a:r>
              <a:rPr lang="en-US" sz="2800" b="1" dirty="0"/>
              <a:t>Does reverse</a:t>
            </a:r>
          </a:p>
        </p:txBody>
      </p:sp>
      <p:sp>
        <p:nvSpPr>
          <p:cNvPr id="13" name="TextBox 12">
            <a:extLst>
              <a:ext uri="{FF2B5EF4-FFF2-40B4-BE49-F238E27FC236}">
                <a16:creationId xmlns:a16="http://schemas.microsoft.com/office/drawing/2014/main" id="{955B63DF-4280-7EDA-14B0-8EC5AA75CFC5}"/>
              </a:ext>
            </a:extLst>
          </p:cNvPr>
          <p:cNvSpPr txBox="1"/>
          <p:nvPr/>
        </p:nvSpPr>
        <p:spPr>
          <a:xfrm>
            <a:off x="937071" y="3750538"/>
            <a:ext cx="4800600" cy="2169825"/>
          </a:xfrm>
          <a:prstGeom prst="rect">
            <a:avLst/>
          </a:prstGeom>
          <a:noFill/>
        </p:spPr>
        <p:txBody>
          <a:bodyPr wrap="square" numCol="2" rtlCol="0">
            <a:spAutoFit/>
          </a:bodyPr>
          <a:lstStyle/>
          <a:p>
            <a:pPr marL="342900" indent="-342900">
              <a:spcAft>
                <a:spcPts val="600"/>
              </a:spcAft>
              <a:buClr>
                <a:schemeClr val="accent4"/>
              </a:buClr>
              <a:buFont typeface="Wingdings" panose="05000000000000000000" pitchFamily="2" charset="2"/>
              <a:buChar char="ü"/>
            </a:pPr>
            <a:r>
              <a:rPr lang="en-US" sz="2200" dirty="0"/>
              <a:t>Opioids</a:t>
            </a:r>
          </a:p>
          <a:p>
            <a:pPr marL="342900" indent="-342900">
              <a:spcAft>
                <a:spcPts val="600"/>
              </a:spcAft>
              <a:buClr>
                <a:schemeClr val="accent4"/>
              </a:buClr>
              <a:buFont typeface="Wingdings" panose="05000000000000000000" pitchFamily="2" charset="2"/>
              <a:buChar char="ü"/>
            </a:pPr>
            <a:r>
              <a:rPr lang="en-US" sz="2200" dirty="0"/>
              <a:t>Morphine</a:t>
            </a:r>
          </a:p>
          <a:p>
            <a:pPr marL="342900" indent="-342900">
              <a:spcAft>
                <a:spcPts val="600"/>
              </a:spcAft>
              <a:buClr>
                <a:schemeClr val="accent4"/>
              </a:buClr>
              <a:buFont typeface="Wingdings" panose="05000000000000000000" pitchFamily="2" charset="2"/>
              <a:buChar char="ü"/>
            </a:pPr>
            <a:r>
              <a:rPr lang="en-US" sz="2200" dirty="0"/>
              <a:t>Codeine</a:t>
            </a:r>
          </a:p>
          <a:p>
            <a:pPr marL="342900" indent="-342900">
              <a:spcAft>
                <a:spcPts val="600"/>
              </a:spcAft>
              <a:buClr>
                <a:schemeClr val="accent4"/>
              </a:buClr>
              <a:buFont typeface="Wingdings" panose="05000000000000000000" pitchFamily="2" charset="2"/>
              <a:buChar char="ü"/>
            </a:pPr>
            <a:r>
              <a:rPr lang="en-US" sz="2200" dirty="0"/>
              <a:t>Oxycodone</a:t>
            </a:r>
          </a:p>
          <a:p>
            <a:pPr marL="342900" indent="-342900">
              <a:spcAft>
                <a:spcPts val="600"/>
              </a:spcAft>
              <a:buClr>
                <a:schemeClr val="accent4"/>
              </a:buClr>
              <a:buFont typeface="Wingdings" panose="05000000000000000000" pitchFamily="2" charset="2"/>
              <a:buChar char="ü"/>
            </a:pPr>
            <a:r>
              <a:rPr lang="en-US" sz="2200" dirty="0"/>
              <a:t>Hydrocodone</a:t>
            </a:r>
          </a:p>
          <a:p>
            <a:pPr marL="342900" indent="-342900">
              <a:spcAft>
                <a:spcPts val="600"/>
              </a:spcAft>
              <a:buClr>
                <a:schemeClr val="accent4"/>
              </a:buClr>
              <a:buFont typeface="Wingdings" panose="05000000000000000000" pitchFamily="2" charset="2"/>
              <a:buChar char="ü"/>
            </a:pPr>
            <a:r>
              <a:rPr lang="en-US" sz="2200" dirty="0"/>
              <a:t>Fentanyl</a:t>
            </a:r>
          </a:p>
          <a:p>
            <a:pPr marL="342900" indent="-342900">
              <a:spcAft>
                <a:spcPts val="600"/>
              </a:spcAft>
              <a:buClr>
                <a:schemeClr val="accent4"/>
              </a:buClr>
              <a:buFont typeface="Wingdings" panose="05000000000000000000" pitchFamily="2" charset="2"/>
              <a:buChar char="ü"/>
            </a:pPr>
            <a:r>
              <a:rPr lang="en-US" sz="2200" dirty="0"/>
              <a:t>Hydromorphone</a:t>
            </a:r>
          </a:p>
          <a:p>
            <a:pPr marL="342900" indent="-342900">
              <a:spcAft>
                <a:spcPts val="600"/>
              </a:spcAft>
              <a:buClr>
                <a:schemeClr val="accent4"/>
              </a:buClr>
              <a:buFont typeface="Wingdings" panose="05000000000000000000" pitchFamily="2" charset="2"/>
              <a:buChar char="ü"/>
            </a:pPr>
            <a:r>
              <a:rPr lang="en-US" sz="2200" dirty="0"/>
              <a:t>Oxymorphone</a:t>
            </a:r>
          </a:p>
          <a:p>
            <a:pPr marL="342900" indent="-342900">
              <a:spcAft>
                <a:spcPts val="600"/>
              </a:spcAft>
              <a:buClr>
                <a:schemeClr val="accent4"/>
              </a:buClr>
              <a:buFont typeface="Wingdings" panose="05000000000000000000" pitchFamily="2" charset="2"/>
              <a:buChar char="ü"/>
            </a:pPr>
            <a:r>
              <a:rPr lang="en-US" sz="2200" dirty="0"/>
              <a:t>Heroin</a:t>
            </a:r>
          </a:p>
        </p:txBody>
      </p:sp>
      <p:sp>
        <p:nvSpPr>
          <p:cNvPr id="11" name="Rectangle 10">
            <a:extLst>
              <a:ext uri="{FF2B5EF4-FFF2-40B4-BE49-F238E27FC236}">
                <a16:creationId xmlns:a16="http://schemas.microsoft.com/office/drawing/2014/main" id="{851204A1-47A9-F2F3-65A4-639787B349E1}"/>
              </a:ext>
              <a:ext uri="{C183D7F6-B498-43B3-948B-1728B52AA6E4}">
                <adec:decorative xmlns="" xmlns:adec="http://schemas.microsoft.com/office/drawing/2017/decorative" val="1"/>
              </a:ext>
            </a:extLst>
          </p:cNvPr>
          <p:cNvSpPr/>
          <p:nvPr/>
        </p:nvSpPr>
        <p:spPr>
          <a:xfrm>
            <a:off x="6529764" y="2727808"/>
            <a:ext cx="4937760" cy="656492"/>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6D86B2-4AB2-947E-D5D8-7A8227FBC89E}"/>
              </a:ext>
              <a:ext uri="{C183D7F6-B498-43B3-948B-1728B52AA6E4}">
                <adec:decorative xmlns="" xmlns:adec="http://schemas.microsoft.com/office/drawing/2017/decorative" val="1"/>
              </a:ext>
            </a:extLst>
          </p:cNvPr>
          <p:cNvSpPr/>
          <p:nvPr/>
        </p:nvSpPr>
        <p:spPr>
          <a:xfrm>
            <a:off x="6529764" y="3588868"/>
            <a:ext cx="4937760" cy="246888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45BE2CA-794A-B086-0009-F3FE204D5174}"/>
              </a:ext>
              <a:ext uri="{C183D7F6-B498-43B3-948B-1728B52AA6E4}">
                <adec:decorative xmlns="" xmlns:adec="http://schemas.microsoft.com/office/drawing/2017/decorative" val="1"/>
              </a:ext>
            </a:extLst>
          </p:cNvPr>
          <p:cNvSpPr/>
          <p:nvPr/>
        </p:nvSpPr>
        <p:spPr>
          <a:xfrm>
            <a:off x="6156077" y="2570764"/>
            <a:ext cx="780046" cy="6886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Graphic 4">
            <a:extLst>
              <a:ext uri="{FF2B5EF4-FFF2-40B4-BE49-F238E27FC236}">
                <a16:creationId xmlns:a16="http://schemas.microsoft.com/office/drawing/2014/main" id="{E322D013-59EF-6D05-7624-BBE151D33C8B}"/>
              </a:ext>
              <a:ext uri="{C183D7F6-B498-43B3-948B-1728B52AA6E4}">
                <adec:decorative xmlns=""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124996" y="2469900"/>
            <a:ext cx="914400" cy="914400"/>
          </a:xfrm>
          <a:prstGeom prst="rect">
            <a:avLst/>
          </a:prstGeom>
        </p:spPr>
      </p:pic>
      <p:sp>
        <p:nvSpPr>
          <p:cNvPr id="16" name="TextBox 15">
            <a:extLst>
              <a:ext uri="{FF2B5EF4-FFF2-40B4-BE49-F238E27FC236}">
                <a16:creationId xmlns:a16="http://schemas.microsoft.com/office/drawing/2014/main" id="{D91993F8-6352-D808-FABD-3047A7291A92}"/>
              </a:ext>
            </a:extLst>
          </p:cNvPr>
          <p:cNvSpPr txBox="1"/>
          <p:nvPr/>
        </p:nvSpPr>
        <p:spPr>
          <a:xfrm>
            <a:off x="6863107" y="2794444"/>
            <a:ext cx="4389120" cy="523220"/>
          </a:xfrm>
          <a:prstGeom prst="rect">
            <a:avLst/>
          </a:prstGeom>
          <a:noFill/>
        </p:spPr>
        <p:txBody>
          <a:bodyPr wrap="square" rtlCol="0">
            <a:spAutoFit/>
          </a:bodyPr>
          <a:lstStyle/>
          <a:p>
            <a:pPr algn="ctr"/>
            <a:r>
              <a:rPr lang="en-US" sz="2800" b="1" dirty="0"/>
              <a:t>Does NOT reverse</a:t>
            </a:r>
          </a:p>
        </p:txBody>
      </p:sp>
      <p:sp>
        <p:nvSpPr>
          <p:cNvPr id="15" name="TextBox 14">
            <a:extLst>
              <a:ext uri="{FF2B5EF4-FFF2-40B4-BE49-F238E27FC236}">
                <a16:creationId xmlns:a16="http://schemas.microsoft.com/office/drawing/2014/main" id="{148260B1-2102-A2BC-1DEC-D97AE746A5DD}"/>
              </a:ext>
            </a:extLst>
          </p:cNvPr>
          <p:cNvSpPr txBox="1"/>
          <p:nvPr/>
        </p:nvSpPr>
        <p:spPr>
          <a:xfrm>
            <a:off x="6666924" y="3750538"/>
            <a:ext cx="6035040" cy="1338828"/>
          </a:xfrm>
          <a:prstGeom prst="rect">
            <a:avLst/>
          </a:prstGeom>
          <a:noFill/>
        </p:spPr>
        <p:txBody>
          <a:bodyPr wrap="square" numCol="2" rtlCol="0">
            <a:spAutoFit/>
          </a:bodyPr>
          <a:lstStyle/>
          <a:p>
            <a:pPr marL="342900" indent="-342900">
              <a:spcAft>
                <a:spcPts val="600"/>
              </a:spcAft>
              <a:buClr>
                <a:schemeClr val="accent1"/>
              </a:buClr>
              <a:buSzPct val="85000"/>
              <a:buFont typeface="Wingdings" panose="05000000000000000000" pitchFamily="2" charset="2"/>
              <a:buChar char=""/>
            </a:pPr>
            <a:r>
              <a:rPr lang="en-US" sz="2200" dirty="0"/>
              <a:t>Cocaine</a:t>
            </a:r>
          </a:p>
          <a:p>
            <a:pPr marL="342900" indent="-342900">
              <a:spcAft>
                <a:spcPts val="600"/>
              </a:spcAft>
              <a:buClr>
                <a:schemeClr val="accent1"/>
              </a:buClr>
              <a:buSzPct val="85000"/>
              <a:buFont typeface="Wingdings" panose="05000000000000000000" pitchFamily="2" charset="2"/>
              <a:buChar char=""/>
            </a:pPr>
            <a:r>
              <a:rPr lang="en-US" sz="2200" dirty="0"/>
              <a:t>Methamphetamines</a:t>
            </a:r>
          </a:p>
          <a:p>
            <a:pPr marL="342900" indent="-342900">
              <a:spcAft>
                <a:spcPts val="600"/>
              </a:spcAft>
              <a:buClr>
                <a:schemeClr val="accent1"/>
              </a:buClr>
              <a:buSzPct val="85000"/>
              <a:buFont typeface="Wingdings" panose="05000000000000000000" pitchFamily="2" charset="2"/>
              <a:buChar char=""/>
            </a:pPr>
            <a:r>
              <a:rPr lang="en-US" sz="2200" dirty="0"/>
              <a:t>Diazepam</a:t>
            </a:r>
          </a:p>
          <a:p>
            <a:pPr marL="342900" indent="-342900">
              <a:spcAft>
                <a:spcPts val="600"/>
              </a:spcAft>
              <a:buClr>
                <a:schemeClr val="accent1"/>
              </a:buClr>
              <a:buSzPct val="85000"/>
              <a:buFont typeface="Wingdings" panose="05000000000000000000" pitchFamily="2" charset="2"/>
              <a:buChar char=""/>
            </a:pPr>
            <a:r>
              <a:rPr lang="en-US" sz="2200" dirty="0"/>
              <a:t>Alprazolam</a:t>
            </a:r>
          </a:p>
          <a:p>
            <a:pPr marL="342900" indent="-342900">
              <a:spcAft>
                <a:spcPts val="600"/>
              </a:spcAft>
              <a:buClr>
                <a:schemeClr val="accent1"/>
              </a:buClr>
              <a:buSzPct val="85000"/>
              <a:buFont typeface="Wingdings" panose="05000000000000000000" pitchFamily="2" charset="2"/>
              <a:buChar char=""/>
            </a:pPr>
            <a:r>
              <a:rPr lang="en-US" sz="2200" dirty="0"/>
              <a:t>Alcohol</a:t>
            </a:r>
          </a:p>
          <a:p>
            <a:pPr marL="342900" indent="-342900">
              <a:spcAft>
                <a:spcPts val="600"/>
              </a:spcAft>
              <a:buClr>
                <a:schemeClr val="accent1"/>
              </a:buClr>
              <a:buSzPct val="85000"/>
              <a:buFont typeface="Wingdings" panose="05000000000000000000" pitchFamily="2" charset="2"/>
              <a:buChar char=""/>
            </a:pPr>
            <a:r>
              <a:rPr lang="en-US" sz="2200" dirty="0"/>
              <a:t>Xylazine</a:t>
            </a:r>
          </a:p>
        </p:txBody>
      </p:sp>
      <p:sp>
        <p:nvSpPr>
          <p:cNvPr id="8" name="Slide Number Placeholder 7">
            <a:extLst>
              <a:ext uri="{FF2B5EF4-FFF2-40B4-BE49-F238E27FC236}">
                <a16:creationId xmlns:a16="http://schemas.microsoft.com/office/drawing/2014/main" id="{591FCDBE-5B4C-1461-C4C3-59DEAACADE9D}"/>
              </a:ext>
            </a:extLst>
          </p:cNvPr>
          <p:cNvSpPr>
            <a:spLocks noGrp="1"/>
          </p:cNvSpPr>
          <p:nvPr>
            <p:ph type="sldNum" sz="quarter" idx="12"/>
          </p:nvPr>
        </p:nvSpPr>
        <p:spPr/>
        <p:txBody>
          <a:bodyPr/>
          <a:lstStyle/>
          <a:p>
            <a:fld id="{1621B6DD-29C1-4FEA-923F-71EA1347694C}" type="slidenum">
              <a:rPr lang="en-US" sz="1800" smtClean="0"/>
              <a:t>19</a:t>
            </a:fld>
            <a:endParaRPr lang="en-US" dirty="0"/>
          </a:p>
        </p:txBody>
      </p:sp>
    </p:spTree>
    <p:extLst>
      <p:ext uri="{BB962C8B-B14F-4D97-AF65-F5344CB8AC3E}">
        <p14:creationId xmlns:p14="http://schemas.microsoft.com/office/powerpoint/2010/main" val="10058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1264B21-37A9-4E6F-9BF5-AB4CDB0336E1}"/>
              </a:ext>
            </a:extLst>
          </p:cNvPr>
          <p:cNvGraphicFramePr>
            <a:graphicFrameLocks noGrp="1"/>
          </p:cNvGraphicFramePr>
          <p:nvPr>
            <p:extLst>
              <p:ext uri="{D42A27DB-BD31-4B8C-83A1-F6EECF244321}">
                <p14:modId xmlns:p14="http://schemas.microsoft.com/office/powerpoint/2010/main" val="1500725627"/>
              </p:ext>
            </p:extLst>
          </p:nvPr>
        </p:nvGraphicFramePr>
        <p:xfrm>
          <a:off x="5934049" y="364764"/>
          <a:ext cx="6369269" cy="6035040"/>
        </p:xfrm>
        <a:graphic>
          <a:graphicData uri="http://schemas.openxmlformats.org/drawingml/2006/table">
            <a:tbl>
              <a:tblPr firstRow="1" bandRow="1">
                <a:tableStyleId>{2D5ABB26-0587-4C30-8999-92F81FD0307C}</a:tableStyleId>
              </a:tblPr>
              <a:tblGrid>
                <a:gridCol w="865933">
                  <a:extLst>
                    <a:ext uri="{9D8B030D-6E8A-4147-A177-3AD203B41FA5}">
                      <a16:colId xmlns:a16="http://schemas.microsoft.com/office/drawing/2014/main" val="4132660950"/>
                    </a:ext>
                  </a:extLst>
                </a:gridCol>
                <a:gridCol w="5503336">
                  <a:extLst>
                    <a:ext uri="{9D8B030D-6E8A-4147-A177-3AD203B41FA5}">
                      <a16:colId xmlns:a16="http://schemas.microsoft.com/office/drawing/2014/main" val="1352050040"/>
                    </a:ext>
                  </a:extLst>
                </a:gridCol>
              </a:tblGrid>
              <a:tr h="3650837">
                <a:tc>
                  <a:txBody>
                    <a:bodyPr/>
                    <a:lstStyle/>
                    <a:p>
                      <a:endParaRPr lang="en-US" sz="2000" b="0">
                        <a:latin typeface="+mn-lt"/>
                        <a:cs typeface="Calibri" panose="020F0502020204030204" pitchFamily="34" charset="0"/>
                      </a:endParaRPr>
                    </a:p>
                  </a:txBody>
                  <a:tcPr>
                    <a:lnL w="0">
                      <a:noFill/>
                    </a:lnL>
                    <a:lnR w="0">
                      <a:noFill/>
                    </a:lnR>
                    <a:lnT w="0">
                      <a:noFill/>
                    </a:lnT>
                    <a:lnB w="0">
                      <a:noFill/>
                    </a:lnB>
                  </a:tcPr>
                </a:tc>
                <a:tc>
                  <a:txBody>
                    <a:bodyPr/>
                    <a:lstStyle/>
                    <a:p>
                      <a:pPr lvl="0">
                        <a:lnSpc>
                          <a:spcPct val="150000"/>
                        </a:lnSpc>
                        <a:buNone/>
                      </a:pPr>
                      <a:r>
                        <a:rPr lang="en-US" sz="2000" b="1" dirty="0">
                          <a:latin typeface="+mn-lt"/>
                          <a:cs typeface="Calibri"/>
                        </a:rPr>
                        <a:t>Why are we here today?</a:t>
                      </a:r>
                    </a:p>
                    <a:p>
                      <a:pPr marL="342900" lvl="0" indent="-342900">
                        <a:lnSpc>
                          <a:spcPct val="150000"/>
                        </a:lnSpc>
                        <a:buFont typeface="+mj-lt"/>
                        <a:buAutoNum type="arabicPeriod"/>
                      </a:pPr>
                      <a:r>
                        <a:rPr lang="en-US" sz="2000" b="0" dirty="0">
                          <a:latin typeface="+mn-lt"/>
                          <a:cs typeface="Calibri"/>
                        </a:rPr>
                        <a:t>Key definitions</a:t>
                      </a:r>
                      <a:endParaRPr lang="en-US" sz="2000" b="0" dirty="0">
                        <a:latin typeface="+mn-lt"/>
                      </a:endParaRPr>
                    </a:p>
                    <a:p>
                      <a:pPr lvl="0">
                        <a:lnSpc>
                          <a:spcPct val="150000"/>
                        </a:lnSpc>
                        <a:buNone/>
                      </a:pPr>
                      <a:r>
                        <a:rPr lang="en-US" sz="2000" b="0" dirty="0">
                          <a:latin typeface="+mn-lt"/>
                          <a:cs typeface="Calibri"/>
                        </a:rPr>
                        <a:t>2.   Why should I learn about naloxone</a:t>
                      </a:r>
                    </a:p>
                    <a:p>
                      <a:pPr marL="342900" lvl="0" indent="-342900" algn="l" rtl="0" eaLnBrk="1" latinLnBrk="0" hangingPunct="1">
                        <a:lnSpc>
                          <a:spcPct val="150000"/>
                        </a:lnSpc>
                        <a:buAutoNum type="arabicPeriod" startAt="3"/>
                      </a:pPr>
                      <a:r>
                        <a:rPr lang="en-US" sz="2000" b="0" kern="1200" noProof="0" dirty="0">
                          <a:solidFill>
                            <a:schemeClr val="tx1"/>
                          </a:solidFill>
                          <a:latin typeface="+mn-lt"/>
                          <a:ea typeface="+mn-ea"/>
                          <a:cs typeface="Calibri"/>
                        </a:rPr>
                        <a:t>Opioid overdose basics </a:t>
                      </a:r>
                    </a:p>
                    <a:p>
                      <a:pPr marL="342900" lvl="0" indent="-342900" algn="l">
                        <a:lnSpc>
                          <a:spcPct val="150000"/>
                        </a:lnSpc>
                        <a:buAutoNum type="arabicPeriod" startAt="3"/>
                      </a:pPr>
                      <a:r>
                        <a:rPr lang="en-US" sz="2000" b="0" dirty="0">
                          <a:latin typeface="+mn-lt"/>
                          <a:cs typeface="Calibri"/>
                        </a:rPr>
                        <a:t>Who is at risk</a:t>
                      </a:r>
                      <a:endParaRPr lang="en-US" sz="2000" dirty="0"/>
                    </a:p>
                    <a:p>
                      <a:pPr marL="342900" lvl="0" indent="-342900">
                        <a:lnSpc>
                          <a:spcPct val="150000"/>
                        </a:lnSpc>
                        <a:buAutoNum type="arabicPeriod" startAt="3"/>
                      </a:pPr>
                      <a:r>
                        <a:rPr lang="en-US" sz="2000" b="0" dirty="0">
                          <a:latin typeface="+mn-lt"/>
                          <a:cs typeface="Calibri"/>
                        </a:rPr>
                        <a:t>What is naloxone</a:t>
                      </a:r>
                    </a:p>
                    <a:p>
                      <a:pPr marL="342900" lvl="0" indent="-342900">
                        <a:lnSpc>
                          <a:spcPct val="150000"/>
                        </a:lnSpc>
                        <a:buAutoNum type="arabicPeriod" startAt="3"/>
                      </a:pPr>
                      <a:r>
                        <a:rPr lang="en-US" sz="2000" b="0" dirty="0">
                          <a:latin typeface="+mn-lt"/>
                          <a:cs typeface="Calibri"/>
                        </a:rPr>
                        <a:t>Naloxone in action</a:t>
                      </a:r>
                    </a:p>
                    <a:p>
                      <a:pPr marL="342900" lvl="0" indent="-342900">
                        <a:lnSpc>
                          <a:spcPct val="150000"/>
                        </a:lnSpc>
                        <a:buAutoNum type="arabicPeriod" startAt="3"/>
                      </a:pPr>
                      <a:r>
                        <a:rPr lang="en-US" sz="2000" b="0" dirty="0">
                          <a:latin typeface="+mn-lt"/>
                          <a:cs typeface="Calibri"/>
                        </a:rPr>
                        <a:t>Accessing and storing naloxone</a:t>
                      </a:r>
                    </a:p>
                    <a:p>
                      <a:pPr marL="342900" lvl="0" indent="-342900">
                        <a:lnSpc>
                          <a:spcPct val="150000"/>
                        </a:lnSpc>
                        <a:buAutoNum type="arabicPeriod" startAt="3"/>
                      </a:pPr>
                      <a:r>
                        <a:rPr lang="en-US" sz="2000" b="0" dirty="0">
                          <a:latin typeface="+mn-lt"/>
                          <a:cs typeface="Calibri"/>
                        </a:rPr>
                        <a:t>Putting it all together</a:t>
                      </a:r>
                    </a:p>
                    <a:p>
                      <a:pPr marL="342900" lvl="0" indent="-342900">
                        <a:lnSpc>
                          <a:spcPct val="150000"/>
                        </a:lnSpc>
                        <a:buAutoNum type="arabicPeriod" startAt="3"/>
                      </a:pPr>
                      <a:r>
                        <a:rPr lang="en-US" sz="2000" b="0" dirty="0">
                          <a:latin typeface="+mn-lt"/>
                          <a:cs typeface="Calibri"/>
                        </a:rPr>
                        <a:t>School policy overview</a:t>
                      </a:r>
                    </a:p>
                    <a:p>
                      <a:pPr marL="342900" lvl="0" indent="-342900">
                        <a:lnSpc>
                          <a:spcPct val="150000"/>
                        </a:lnSpc>
                        <a:buAutoNum type="arabicPeriod" startAt="3"/>
                      </a:pPr>
                      <a:r>
                        <a:rPr lang="en-US" sz="2000" b="0" dirty="0">
                          <a:latin typeface="+mn-lt"/>
                          <a:cs typeface="Calibri"/>
                        </a:rPr>
                        <a:t>Competency assessment</a:t>
                      </a:r>
                    </a:p>
                    <a:p>
                      <a:pPr marL="342900" lvl="0" indent="-342900">
                        <a:lnSpc>
                          <a:spcPct val="150000"/>
                        </a:lnSpc>
                        <a:buAutoNum type="arabicPeriod" startAt="3"/>
                      </a:pPr>
                      <a:r>
                        <a:rPr lang="en-US" sz="2000" b="0" dirty="0">
                          <a:latin typeface="+mn-lt"/>
                          <a:cs typeface="Calibri"/>
                        </a:rPr>
                        <a:t>Closing</a:t>
                      </a:r>
                    </a:p>
                    <a:p>
                      <a:pPr marL="342900" lvl="0" indent="-342900">
                        <a:lnSpc>
                          <a:spcPct val="150000"/>
                        </a:lnSpc>
                        <a:buAutoNum type="arabicPeriod" startAt="3"/>
                      </a:pPr>
                      <a:r>
                        <a:rPr lang="en-US" sz="2000" b="0" dirty="0">
                          <a:latin typeface="+mn-lt"/>
                          <a:cs typeface="Calibri"/>
                        </a:rPr>
                        <a:t>Frequently asked questions</a:t>
                      </a:r>
                    </a:p>
                  </a:txBody>
                  <a:tcPr>
                    <a:lnL w="0">
                      <a:noFill/>
                    </a:lnL>
                    <a:lnR w="0">
                      <a:noFill/>
                    </a:lnR>
                    <a:lnT w="0">
                      <a:noFill/>
                    </a:lnT>
                    <a:lnB w="0">
                      <a:noFill/>
                    </a:lnB>
                  </a:tcPr>
                </a:tc>
                <a:extLst>
                  <a:ext uri="{0D108BD9-81ED-4DB2-BD59-A6C34878D82A}">
                    <a16:rowId xmlns:a16="http://schemas.microsoft.com/office/drawing/2014/main" val="3326473778"/>
                  </a:ext>
                </a:extLst>
              </a:tr>
            </a:tbl>
          </a:graphicData>
        </a:graphic>
      </p:graphicFrame>
      <p:sp>
        <p:nvSpPr>
          <p:cNvPr id="8" name="Title 7">
            <a:extLst>
              <a:ext uri="{FF2B5EF4-FFF2-40B4-BE49-F238E27FC236}">
                <a16:creationId xmlns:a16="http://schemas.microsoft.com/office/drawing/2014/main" id="{31DAC3F1-9876-8B96-3E0A-8D541BA5ED3F}"/>
              </a:ext>
            </a:extLst>
          </p:cNvPr>
          <p:cNvSpPr txBox="1">
            <a:spLocks noGrp="1"/>
          </p:cNvSpPr>
          <p:nvPr>
            <p:ph type="title" idx="4294967295"/>
          </p:nvPr>
        </p:nvSpPr>
        <p:spPr>
          <a:xfrm flipH="1">
            <a:off x="559306" y="1033117"/>
            <a:ext cx="5536694"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chemeClr val="bg1"/>
                </a:solidFill>
                <a:cs typeface="Arial"/>
              </a:rPr>
              <a:t>Naloxone Training for </a:t>
            </a:r>
            <a:br>
              <a:rPr lang="en-US" sz="3200" b="1" dirty="0">
                <a:solidFill>
                  <a:schemeClr val="bg1"/>
                </a:solidFill>
                <a:cs typeface="Arial"/>
              </a:rPr>
            </a:br>
            <a:r>
              <a:rPr lang="en-US" sz="3200" b="1" dirty="0">
                <a:solidFill>
                  <a:schemeClr val="bg1"/>
                </a:solidFill>
                <a:cs typeface="Arial"/>
              </a:rPr>
              <a:t>School Staff and Educators</a:t>
            </a:r>
            <a:endParaRPr kumimoji="0" lang="en-US" sz="3200" b="1" i="0" u="none" strike="noStrike" kern="1200" cap="none" spc="0" normalizeH="0" baseline="0" noProof="0" dirty="0">
              <a:ln>
                <a:noFill/>
              </a:ln>
              <a:solidFill>
                <a:schemeClr val="bg1"/>
              </a:solidFill>
              <a:effectLst/>
              <a:uLnTx/>
              <a:uFillTx/>
              <a:ea typeface="+mn-ea"/>
              <a:cs typeface="+mn-cs"/>
            </a:endParaRPr>
          </a:p>
        </p:txBody>
      </p:sp>
      <p:pic>
        <p:nvPicPr>
          <p:cNvPr id="1030" name="Picture 6" descr="Hands holding a small seedling.">
            <a:extLst>
              <a:ext uri="{FF2B5EF4-FFF2-40B4-BE49-F238E27FC236}">
                <a16:creationId xmlns:a16="http://schemas.microsoft.com/office/drawing/2014/main" id="{81CB55DC-D532-8631-4AAF-0FDBF9C85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331" y="2621915"/>
            <a:ext cx="4558643" cy="32029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0E140305-A570-0A41-E42A-BB79B024FDA7}"/>
              </a:ext>
              <a:ext uri="{C183D7F6-B498-43B3-948B-1728B52AA6E4}">
                <adec:decorative xmlns="" xmlns:adec="http://schemas.microsoft.com/office/drawing/2017/decorative" val="1"/>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407566" y="5199761"/>
            <a:ext cx="1289657" cy="12934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177E9CC-21BA-370F-F8C9-9200A9947CE0}"/>
              </a:ext>
            </a:extLst>
          </p:cNvPr>
          <p:cNvSpPr>
            <a:spLocks noGrp="1"/>
          </p:cNvSpPr>
          <p:nvPr>
            <p:ph type="sldNum" sz="quarter" idx="12"/>
          </p:nvPr>
        </p:nvSpPr>
        <p:spPr/>
        <p:txBody>
          <a:bodyPr/>
          <a:lstStyle/>
          <a:p>
            <a:fld id="{1621B6DD-29C1-4FEA-923F-71EA1347694C}" type="slidenum">
              <a:rPr lang="en-US" sz="1800" smtClean="0"/>
              <a:t>2</a:t>
            </a:fld>
            <a:endParaRPr lang="en-US" sz="1800" dirty="0"/>
          </a:p>
        </p:txBody>
      </p:sp>
    </p:spTree>
    <p:extLst>
      <p:ext uri="{BB962C8B-B14F-4D97-AF65-F5344CB8AC3E}">
        <p14:creationId xmlns:p14="http://schemas.microsoft.com/office/powerpoint/2010/main" val="207506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7C5D4D-88E2-4410-B125-DDE1E4ED1386}"/>
              </a:ext>
            </a:extLst>
          </p:cNvPr>
          <p:cNvSpPr>
            <a:spLocks noGrp="1"/>
          </p:cNvSpPr>
          <p:nvPr>
            <p:ph type="title"/>
          </p:nvPr>
        </p:nvSpPr>
        <p:spPr>
          <a:xfrm>
            <a:off x="1048852" y="1423610"/>
            <a:ext cx="10089229" cy="1822514"/>
          </a:xfrm>
        </p:spPr>
        <p:txBody>
          <a:bodyPr/>
          <a:lstStyle/>
          <a:p>
            <a:pPr algn="ctr"/>
            <a:r>
              <a:rPr lang="en-US" sz="4400" b="1" dirty="0">
                <a:solidFill>
                  <a:schemeClr val="bg1"/>
                </a:solidFill>
              </a:rPr>
              <a:t>Responding to an Opioid Overdose</a:t>
            </a:r>
          </a:p>
        </p:txBody>
      </p:sp>
      <p:sp>
        <p:nvSpPr>
          <p:cNvPr id="2" name="Slide Number Placeholder 1">
            <a:extLst>
              <a:ext uri="{FF2B5EF4-FFF2-40B4-BE49-F238E27FC236}">
                <a16:creationId xmlns:a16="http://schemas.microsoft.com/office/drawing/2014/main" id="{4AFF2B3E-DA50-5225-1C08-BCB41411638C}"/>
              </a:ext>
            </a:extLst>
          </p:cNvPr>
          <p:cNvSpPr>
            <a:spLocks noGrp="1"/>
          </p:cNvSpPr>
          <p:nvPr>
            <p:ph type="sldNum" sz="quarter" idx="12"/>
          </p:nvPr>
        </p:nvSpPr>
        <p:spPr/>
        <p:txBody>
          <a:bodyPr/>
          <a:lstStyle/>
          <a:p>
            <a:fld id="{1621B6DD-29C1-4FEA-923F-71EA1347694C}" type="slidenum">
              <a:rPr lang="en-US" sz="1800" smtClean="0"/>
              <a:pPr/>
              <a:t>20</a:t>
            </a:fld>
            <a:endParaRPr lang="en-US" dirty="0"/>
          </a:p>
        </p:txBody>
      </p:sp>
    </p:spTree>
    <p:extLst>
      <p:ext uri="{BB962C8B-B14F-4D97-AF65-F5344CB8AC3E}">
        <p14:creationId xmlns:p14="http://schemas.microsoft.com/office/powerpoint/2010/main" val="3868554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1BAE7D-5D5B-DF6F-EA6C-225A08FF15CD}"/>
              </a:ext>
            </a:extLst>
          </p:cNvPr>
          <p:cNvSpPr txBox="1">
            <a:spLocks noGrp="1"/>
          </p:cNvSpPr>
          <p:nvPr>
            <p:ph type="title" idx="4294967295"/>
          </p:nvPr>
        </p:nvSpPr>
        <p:spPr>
          <a:xfrm>
            <a:off x="686747" y="1461564"/>
            <a:ext cx="3817443" cy="47397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mn-lt"/>
                <a:ea typeface="+mn-ea"/>
                <a:cs typeface="+mn-cs"/>
              </a:rPr>
              <a:t>Legal Considerations</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mn-lt"/>
                <a:ea typeface="+mn-ea"/>
                <a:cs typeface="+mn-cs"/>
              </a:rPr>
              <a:t>Learn more about your state and Good Samaritan laws here:</a:t>
            </a:r>
          </a:p>
          <a:p>
            <a:pPr marL="3429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schemeClr val="bg1"/>
                </a:solidFill>
                <a:effectLst/>
                <a:uLnTx/>
                <a:uFillTx/>
                <a:latin typeface="+mn-lt"/>
                <a:ea typeface="+mn-ea"/>
                <a:cs typeface="+mn-cs"/>
                <a:hlinkClick r:id="rId3">
                  <a:extLst>
                    <a:ext uri="{A12FA001-AC4F-418D-AE19-62706E023703}">
                      <ahyp:hlinkClr xmlns="" xmlns:ahyp="http://schemas.microsoft.com/office/drawing/2018/hyperlinkcolor" val="tx"/>
                    </a:ext>
                  </a:extLst>
                </a:hlinkClick>
              </a:rPr>
              <a:t>Prescription Drug Abuse Policy System (PDAPS) Good Samaritan Overdose Prevention Laws</a:t>
            </a:r>
            <a:endParaRPr kumimoji="0" lang="en-US" sz="2000" b="0" i="0" u="none" strike="noStrike" kern="1200" cap="none" spc="0" normalizeH="0" baseline="0" noProof="0" dirty="0">
              <a:ln>
                <a:noFill/>
              </a:ln>
              <a:solidFill>
                <a:schemeClr val="bg1"/>
              </a:solidFill>
              <a:effectLst/>
              <a:uLnTx/>
              <a:uFillTx/>
              <a:latin typeface="+mn-lt"/>
              <a:ea typeface="+mn-ea"/>
              <a:cs typeface="Calibri"/>
            </a:endParaRPr>
          </a:p>
          <a:p>
            <a:pPr marL="3429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mn-lt"/>
                <a:ea typeface="+mn-lt"/>
                <a:cs typeface="+mn-lt"/>
                <a:hlinkClick r:id="rId4">
                  <a:extLst>
                    <a:ext uri="{A12FA001-AC4F-418D-AE19-62706E023703}">
                      <ahyp:hlinkClr xmlns="" xmlns:ahyp="http://schemas.microsoft.com/office/drawing/2018/hyperlinkcolor" val="tx"/>
                    </a:ext>
                  </a:extLst>
                </a:hlinkClick>
              </a:rPr>
              <a:t>https://pdaps.org/</a:t>
            </a:r>
            <a:r>
              <a:rPr kumimoji="0" lang="en-US" sz="2000" b="0" i="0" u="none" strike="noStrike" kern="1200" cap="none" spc="0" normalizeH="0" baseline="0" noProof="0" dirty="0">
                <a:ln>
                  <a:noFill/>
                </a:ln>
                <a:solidFill>
                  <a:schemeClr val="bg1"/>
                </a:solidFill>
                <a:effectLst/>
                <a:uLnTx/>
                <a:uFillTx/>
                <a:latin typeface="+mn-lt"/>
                <a:ea typeface="+mn-ea"/>
                <a:cs typeface="+mn-cs"/>
              </a:rPr>
              <a:t>  </a:t>
            </a:r>
            <a:endParaRPr kumimoji="0" lang="en-US" sz="2000" b="0" i="0" u="none" strike="noStrike" kern="1200" cap="none" spc="0" normalizeH="0" baseline="0" noProof="0" dirty="0">
              <a:ln>
                <a:noFill/>
              </a:ln>
              <a:solidFill>
                <a:schemeClr val="bg1"/>
              </a:solidFill>
              <a:effectLst/>
              <a:uLnTx/>
              <a:uFillTx/>
              <a:latin typeface="+mn-lt"/>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A3C1C7FE-D3F2-8D9D-C93C-7DC1CA466979}"/>
              </a:ext>
            </a:extLst>
          </p:cNvPr>
          <p:cNvSpPr txBox="1"/>
          <p:nvPr/>
        </p:nvSpPr>
        <p:spPr>
          <a:xfrm>
            <a:off x="5104453" y="2110884"/>
            <a:ext cx="6400800" cy="3416320"/>
          </a:xfrm>
          <a:prstGeom prst="rect">
            <a:avLst/>
          </a:prstGeom>
          <a:noFill/>
        </p:spPr>
        <p:txBody>
          <a:bodyPr wrap="square" rtlCol="0">
            <a:spAutoFit/>
          </a:bodyPr>
          <a:lstStyle/>
          <a:p>
            <a:pPr marL="0" indent="0" algn="ctr">
              <a:buNone/>
            </a:pPr>
            <a:r>
              <a:rPr lang="en-US" sz="3200" b="1" dirty="0">
                <a:solidFill>
                  <a:schemeClr val="tx2"/>
                </a:solidFill>
              </a:rPr>
              <a:t>Good Samaritan Law</a:t>
            </a:r>
          </a:p>
          <a:p>
            <a:pPr marL="0" indent="0" algn="ctr">
              <a:buNone/>
            </a:pPr>
            <a:endParaRPr lang="en-US" sz="1600" dirty="0"/>
          </a:p>
          <a:p>
            <a:pPr marL="0" indent="0" algn="ctr">
              <a:buNone/>
            </a:pPr>
            <a:r>
              <a:rPr lang="en-US" sz="2400" dirty="0"/>
              <a:t>“A </a:t>
            </a:r>
            <a:r>
              <a:rPr lang="en-US" sz="2400" b="1" dirty="0">
                <a:solidFill>
                  <a:schemeClr val="accent1"/>
                </a:solidFill>
              </a:rPr>
              <a:t>person who is not a health care professional who acts in good faith in administering an opiate antagonist to another person </a:t>
            </a:r>
            <a:r>
              <a:rPr lang="en-US" sz="2400" dirty="0"/>
              <a:t>whom the person believes in good faith to be suffering an opioid overdose </a:t>
            </a:r>
            <a:r>
              <a:rPr lang="en-US" sz="2400" b="1" dirty="0">
                <a:solidFill>
                  <a:schemeClr val="accent1"/>
                </a:solidFill>
              </a:rPr>
              <a:t>is immune from criminal prosecution</a:t>
            </a:r>
            <a:r>
              <a:rPr lang="en-US" sz="2400" dirty="0">
                <a:solidFill>
                  <a:schemeClr val="accent1"/>
                </a:solidFill>
              </a:rPr>
              <a:t> </a:t>
            </a:r>
            <a:r>
              <a:rPr lang="en-US" sz="2400" dirty="0"/>
              <a:t>for the act and is not liable for any civil damages for acts or omissions resulting from the act.”</a:t>
            </a:r>
            <a:endParaRPr lang="en-US" sz="1600" dirty="0"/>
          </a:p>
        </p:txBody>
      </p:sp>
      <p:sp>
        <p:nvSpPr>
          <p:cNvPr id="2" name="Slide Number Placeholder 1">
            <a:extLst>
              <a:ext uri="{FF2B5EF4-FFF2-40B4-BE49-F238E27FC236}">
                <a16:creationId xmlns:a16="http://schemas.microsoft.com/office/drawing/2014/main" id="{891D6626-595F-2CAE-B7E5-96AB32421B7D}"/>
              </a:ext>
            </a:extLst>
          </p:cNvPr>
          <p:cNvSpPr>
            <a:spLocks noGrp="1"/>
          </p:cNvSpPr>
          <p:nvPr>
            <p:ph type="sldNum" sz="quarter" idx="12"/>
          </p:nvPr>
        </p:nvSpPr>
        <p:spPr/>
        <p:txBody>
          <a:bodyPr/>
          <a:lstStyle/>
          <a:p>
            <a:fld id="{1621B6DD-29C1-4FEA-923F-71EA1347694C}" type="slidenum">
              <a:rPr lang="en-US" sz="1800" smtClean="0"/>
              <a:t>21</a:t>
            </a:fld>
            <a:endParaRPr lang="en-US" sz="1800" dirty="0"/>
          </a:p>
        </p:txBody>
      </p:sp>
    </p:spTree>
    <p:extLst>
      <p:ext uri="{BB962C8B-B14F-4D97-AF65-F5344CB8AC3E}">
        <p14:creationId xmlns:p14="http://schemas.microsoft.com/office/powerpoint/2010/main" val="28913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D1973F1-C2A6-01EA-B11F-585B554A2535}"/>
              </a:ext>
            </a:extLst>
          </p:cNvPr>
          <p:cNvSpPr>
            <a:spLocks noGrp="1"/>
          </p:cNvSpPr>
          <p:nvPr>
            <p:ph type="title"/>
          </p:nvPr>
        </p:nvSpPr>
        <p:spPr/>
        <p:txBody>
          <a:bodyPr/>
          <a:lstStyle/>
          <a:p>
            <a:pPr algn="ctr"/>
            <a:r>
              <a:rPr lang="en-US" sz="4400" b="1" dirty="0"/>
              <a:t>Take action if someone is in need.</a:t>
            </a:r>
          </a:p>
        </p:txBody>
      </p:sp>
      <p:pic>
        <p:nvPicPr>
          <p:cNvPr id="16" name="Graphic 15">
            <a:extLst>
              <a:ext uri="{FF2B5EF4-FFF2-40B4-BE49-F238E27FC236}">
                <a16:creationId xmlns:a16="http://schemas.microsoft.com/office/drawing/2014/main" id="{0C853C7E-2AA5-4AF5-95CC-203D775B03FC}"/>
              </a:ext>
              <a:ext uri="{C183D7F6-B498-43B3-948B-1728B52AA6E4}">
                <adec:decorative xmlns=""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938954" y="2316185"/>
            <a:ext cx="1005840" cy="1005840"/>
          </a:xfrm>
          <a:prstGeom prst="rect">
            <a:avLst/>
          </a:prstGeom>
        </p:spPr>
      </p:pic>
      <p:sp>
        <p:nvSpPr>
          <p:cNvPr id="6" name="Arrow: Chevron 5">
            <a:extLst>
              <a:ext uri="{FF2B5EF4-FFF2-40B4-BE49-F238E27FC236}">
                <a16:creationId xmlns:a16="http://schemas.microsoft.com/office/drawing/2014/main" id="{0D64E61F-1A15-2D03-8777-2D81F26F1BE7}"/>
              </a:ext>
              <a:ext uri="{C183D7F6-B498-43B3-948B-1728B52AA6E4}">
                <adec:decorative xmlns="" xmlns:adec="http://schemas.microsoft.com/office/drawing/2017/decorative" val="1"/>
              </a:ext>
            </a:extLst>
          </p:cNvPr>
          <p:cNvSpPr/>
          <p:nvPr/>
        </p:nvSpPr>
        <p:spPr>
          <a:xfrm>
            <a:off x="634031" y="3161559"/>
            <a:ext cx="3931920" cy="1005840"/>
          </a:xfrm>
          <a:prstGeom prst="chevron">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21E5EF7-90DD-8A1C-FF95-D74A7624FC2E}"/>
              </a:ext>
            </a:extLst>
          </p:cNvPr>
          <p:cNvSpPr txBox="1"/>
          <p:nvPr/>
        </p:nvSpPr>
        <p:spPr>
          <a:xfrm>
            <a:off x="970768" y="3272736"/>
            <a:ext cx="3383280" cy="769441"/>
          </a:xfrm>
          <a:prstGeom prst="rect">
            <a:avLst/>
          </a:prstGeom>
          <a:noFill/>
        </p:spPr>
        <p:txBody>
          <a:bodyPr wrap="square" rtlCol="0">
            <a:spAutoFit/>
          </a:bodyPr>
          <a:lstStyle/>
          <a:p>
            <a:pPr algn="ctr"/>
            <a:r>
              <a:rPr lang="en-US" sz="2200" b="1" dirty="0"/>
              <a:t>Activate 911/emergency medical services (EMS).</a:t>
            </a:r>
          </a:p>
        </p:txBody>
      </p:sp>
      <p:sp>
        <p:nvSpPr>
          <p:cNvPr id="7" name="Rectangle 6">
            <a:extLst>
              <a:ext uri="{FF2B5EF4-FFF2-40B4-BE49-F238E27FC236}">
                <a16:creationId xmlns:a16="http://schemas.microsoft.com/office/drawing/2014/main" id="{7FDC70DE-7E9E-E483-BCC8-E0F8397C4345}"/>
              </a:ext>
              <a:ext uri="{C183D7F6-B498-43B3-948B-1728B52AA6E4}">
                <adec:decorative xmlns="" xmlns:adec="http://schemas.microsoft.com/office/drawing/2017/decorative" val="1"/>
              </a:ext>
            </a:extLst>
          </p:cNvPr>
          <p:cNvSpPr/>
          <p:nvPr/>
        </p:nvSpPr>
        <p:spPr>
          <a:xfrm>
            <a:off x="634030" y="4233633"/>
            <a:ext cx="3450791" cy="2286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7ABEA88-4F33-7F4F-3B04-AC19D7CC887A}"/>
              </a:ext>
            </a:extLst>
          </p:cNvPr>
          <p:cNvSpPr txBox="1"/>
          <p:nvPr/>
        </p:nvSpPr>
        <p:spPr>
          <a:xfrm>
            <a:off x="761226" y="4336688"/>
            <a:ext cx="3200400" cy="1538883"/>
          </a:xfrm>
          <a:prstGeom prst="rect">
            <a:avLst/>
          </a:prstGeom>
          <a:noFill/>
        </p:spPr>
        <p:txBody>
          <a:bodyPr wrap="square" numCol="1" rtlCol="0">
            <a:spAutoFit/>
          </a:bodyPr>
          <a:lstStyle/>
          <a:p>
            <a:pPr>
              <a:spcAft>
                <a:spcPts val="1200"/>
              </a:spcAft>
              <a:buClr>
                <a:schemeClr val="accent4"/>
              </a:buClr>
            </a:pPr>
            <a:r>
              <a:rPr lang="en-US" sz="2000" dirty="0"/>
              <a:t>Person is unresponsive or not breathing.</a:t>
            </a:r>
          </a:p>
          <a:p>
            <a:pPr>
              <a:spcAft>
                <a:spcPts val="1200"/>
              </a:spcAft>
              <a:buClr>
                <a:schemeClr val="accent4"/>
              </a:buClr>
            </a:pPr>
            <a:r>
              <a:rPr lang="en-US" sz="2200" b="1" dirty="0"/>
              <a:t>Activate the emergency response system </a:t>
            </a:r>
            <a:r>
              <a:rPr lang="en-US" sz="2000" dirty="0"/>
              <a:t>(call 911).</a:t>
            </a:r>
          </a:p>
        </p:txBody>
      </p:sp>
      <p:pic>
        <p:nvPicPr>
          <p:cNvPr id="20" name="Graphic 19">
            <a:extLst>
              <a:ext uri="{FF2B5EF4-FFF2-40B4-BE49-F238E27FC236}">
                <a16:creationId xmlns:a16="http://schemas.microsoft.com/office/drawing/2014/main" id="{406B89F6-526F-4384-B599-04F245992B08}"/>
              </a:ext>
              <a:ext uri="{C183D7F6-B498-43B3-948B-1728B52AA6E4}">
                <adec:decorative xmlns=""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551827" y="2332382"/>
            <a:ext cx="822960" cy="822960"/>
          </a:xfrm>
          <a:prstGeom prst="rect">
            <a:avLst/>
          </a:prstGeom>
        </p:spPr>
      </p:pic>
      <p:sp>
        <p:nvSpPr>
          <p:cNvPr id="10" name="Arrow: Chevron 9">
            <a:extLst>
              <a:ext uri="{FF2B5EF4-FFF2-40B4-BE49-F238E27FC236}">
                <a16:creationId xmlns:a16="http://schemas.microsoft.com/office/drawing/2014/main" id="{A5A053F6-54F5-B53D-B544-65FD3CAAD705}"/>
              </a:ext>
              <a:ext uri="{C183D7F6-B498-43B3-948B-1728B52AA6E4}">
                <adec:decorative xmlns="" xmlns:adec="http://schemas.microsoft.com/office/drawing/2017/decorative" val="1"/>
              </a:ext>
            </a:extLst>
          </p:cNvPr>
          <p:cNvSpPr/>
          <p:nvPr/>
        </p:nvSpPr>
        <p:spPr>
          <a:xfrm>
            <a:off x="4191101" y="3161559"/>
            <a:ext cx="3931920" cy="1005840"/>
          </a:xfrm>
          <a:prstGeom prst="chevron">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F23B1A2-D078-E127-2572-B38C60B09EA1}"/>
              </a:ext>
            </a:extLst>
          </p:cNvPr>
          <p:cNvSpPr txBox="1"/>
          <p:nvPr/>
        </p:nvSpPr>
        <p:spPr>
          <a:xfrm>
            <a:off x="4517587" y="3445927"/>
            <a:ext cx="3383280" cy="430887"/>
          </a:xfrm>
          <a:prstGeom prst="rect">
            <a:avLst/>
          </a:prstGeom>
          <a:noFill/>
        </p:spPr>
        <p:txBody>
          <a:bodyPr wrap="square" rtlCol="0">
            <a:spAutoFit/>
          </a:bodyPr>
          <a:lstStyle/>
          <a:p>
            <a:pPr algn="ctr"/>
            <a:r>
              <a:rPr lang="en-US" sz="2200" b="1" dirty="0"/>
              <a:t>Check for symptoms.</a:t>
            </a:r>
          </a:p>
        </p:txBody>
      </p:sp>
      <p:sp>
        <p:nvSpPr>
          <p:cNvPr id="11" name="Rectangle 10">
            <a:extLst>
              <a:ext uri="{FF2B5EF4-FFF2-40B4-BE49-F238E27FC236}">
                <a16:creationId xmlns:a16="http://schemas.microsoft.com/office/drawing/2014/main" id="{472609A5-9970-2B20-A665-6C9A52181ECB}"/>
              </a:ext>
              <a:ext uri="{C183D7F6-B498-43B3-948B-1728B52AA6E4}">
                <adec:decorative xmlns="" xmlns:adec="http://schemas.microsoft.com/office/drawing/2017/decorative" val="1"/>
              </a:ext>
            </a:extLst>
          </p:cNvPr>
          <p:cNvSpPr/>
          <p:nvPr/>
        </p:nvSpPr>
        <p:spPr>
          <a:xfrm>
            <a:off x="4173415" y="4233633"/>
            <a:ext cx="3460455" cy="2286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2A44453-F0D2-97F5-8D1D-67FE8CDD0602}"/>
              </a:ext>
            </a:extLst>
          </p:cNvPr>
          <p:cNvSpPr txBox="1"/>
          <p:nvPr/>
        </p:nvSpPr>
        <p:spPr>
          <a:xfrm>
            <a:off x="4306573" y="4336688"/>
            <a:ext cx="3200400" cy="1969770"/>
          </a:xfrm>
          <a:prstGeom prst="rect">
            <a:avLst/>
          </a:prstGeom>
          <a:noFill/>
        </p:spPr>
        <p:txBody>
          <a:bodyPr wrap="square" numCol="1" rtlCol="0">
            <a:spAutoFit/>
          </a:bodyPr>
          <a:lstStyle/>
          <a:p>
            <a:pPr>
              <a:spcAft>
                <a:spcPts val="1200"/>
              </a:spcAft>
              <a:buClr>
                <a:schemeClr val="accent4"/>
              </a:buClr>
            </a:pPr>
            <a:r>
              <a:rPr lang="en-US" sz="2000" dirty="0"/>
              <a:t>Assess for signs of an opioid overdose.</a:t>
            </a:r>
          </a:p>
          <a:p>
            <a:pPr>
              <a:spcAft>
                <a:spcPts val="1200"/>
              </a:spcAft>
              <a:buClr>
                <a:schemeClr val="accent4"/>
              </a:buClr>
            </a:pPr>
            <a:r>
              <a:rPr lang="en-US" sz="2000" dirty="0"/>
              <a:t>Are there witnesses that can tell you what happened? </a:t>
            </a:r>
          </a:p>
          <a:p>
            <a:pPr>
              <a:spcAft>
                <a:spcPts val="1200"/>
              </a:spcAft>
              <a:buClr>
                <a:schemeClr val="accent4"/>
              </a:buClr>
            </a:pPr>
            <a:r>
              <a:rPr lang="en-US" sz="2200" b="1" dirty="0"/>
              <a:t>Give naloxone</a:t>
            </a:r>
            <a:r>
              <a:rPr lang="en-US" sz="2000" dirty="0"/>
              <a:t>.</a:t>
            </a:r>
          </a:p>
        </p:txBody>
      </p:sp>
      <p:pic>
        <p:nvPicPr>
          <p:cNvPr id="15" name="Graphic 14">
            <a:extLst>
              <a:ext uri="{FF2B5EF4-FFF2-40B4-BE49-F238E27FC236}">
                <a16:creationId xmlns:a16="http://schemas.microsoft.com/office/drawing/2014/main" id="{21FAE51E-E7FE-4DE6-8BCB-FC43FF19ED9B}"/>
              </a:ext>
              <a:ext uri="{C183D7F6-B498-43B3-948B-1728B52AA6E4}">
                <adec:decorative xmlns=""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p:blipFill>
        <p:spPr>
          <a:xfrm>
            <a:off x="9111564" y="2249495"/>
            <a:ext cx="914400" cy="914400"/>
          </a:xfrm>
          <a:prstGeom prst="rect">
            <a:avLst/>
          </a:prstGeom>
        </p:spPr>
      </p:pic>
      <p:sp>
        <p:nvSpPr>
          <p:cNvPr id="14" name="Arrow: Chevron 13">
            <a:extLst>
              <a:ext uri="{FF2B5EF4-FFF2-40B4-BE49-F238E27FC236}">
                <a16:creationId xmlns:a16="http://schemas.microsoft.com/office/drawing/2014/main" id="{E9FC1F45-C778-2505-BCA4-DC2BE1CB53D5}"/>
              </a:ext>
              <a:ext uri="{C183D7F6-B498-43B3-948B-1728B52AA6E4}">
                <adec:decorative xmlns="" xmlns:adec="http://schemas.microsoft.com/office/drawing/2017/decorative" val="1"/>
              </a:ext>
            </a:extLst>
          </p:cNvPr>
          <p:cNvSpPr/>
          <p:nvPr/>
        </p:nvSpPr>
        <p:spPr>
          <a:xfrm>
            <a:off x="7748171" y="3161559"/>
            <a:ext cx="3931920" cy="1005840"/>
          </a:xfrm>
          <a:prstGeom prst="chevron">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3ACE8A9-504B-8958-5B95-6888905E8E3A}"/>
              </a:ext>
            </a:extLst>
          </p:cNvPr>
          <p:cNvSpPr txBox="1"/>
          <p:nvPr/>
        </p:nvSpPr>
        <p:spPr>
          <a:xfrm>
            <a:off x="8074657" y="3445927"/>
            <a:ext cx="3383280" cy="430887"/>
          </a:xfrm>
          <a:prstGeom prst="rect">
            <a:avLst/>
          </a:prstGeom>
          <a:noFill/>
        </p:spPr>
        <p:txBody>
          <a:bodyPr wrap="square" rtlCol="0">
            <a:spAutoFit/>
          </a:bodyPr>
          <a:lstStyle/>
          <a:p>
            <a:pPr algn="ctr"/>
            <a:r>
              <a:rPr lang="en-US" sz="2200" b="1" dirty="0"/>
              <a:t>Support breathing.</a:t>
            </a:r>
          </a:p>
        </p:txBody>
      </p:sp>
      <p:sp>
        <p:nvSpPr>
          <p:cNvPr id="17" name="Rectangle 16">
            <a:extLst>
              <a:ext uri="{FF2B5EF4-FFF2-40B4-BE49-F238E27FC236}">
                <a16:creationId xmlns:a16="http://schemas.microsoft.com/office/drawing/2014/main" id="{7EFC7B87-C83D-031D-8D17-70A3F4B6BB17}"/>
              </a:ext>
              <a:ext uri="{C183D7F6-B498-43B3-948B-1728B52AA6E4}">
                <adec:decorative xmlns="" xmlns:adec="http://schemas.microsoft.com/office/drawing/2017/decorative" val="1"/>
              </a:ext>
            </a:extLst>
          </p:cNvPr>
          <p:cNvSpPr/>
          <p:nvPr/>
        </p:nvSpPr>
        <p:spPr>
          <a:xfrm>
            <a:off x="7722464" y="4233633"/>
            <a:ext cx="3460455" cy="2286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6069D1F-43A5-E137-8746-FF76C8FAED3E}"/>
              </a:ext>
            </a:extLst>
          </p:cNvPr>
          <p:cNvSpPr txBox="1"/>
          <p:nvPr/>
        </p:nvSpPr>
        <p:spPr>
          <a:xfrm>
            <a:off x="7851920" y="4336688"/>
            <a:ext cx="3200400" cy="2000548"/>
          </a:xfrm>
          <a:prstGeom prst="rect">
            <a:avLst/>
          </a:prstGeom>
          <a:noFill/>
        </p:spPr>
        <p:txBody>
          <a:bodyPr wrap="square" numCol="1" rtlCol="0">
            <a:spAutoFit/>
          </a:bodyPr>
          <a:lstStyle/>
          <a:p>
            <a:pPr>
              <a:spcAft>
                <a:spcPts val="1200"/>
              </a:spcAft>
              <a:buClr>
                <a:schemeClr val="accent4"/>
              </a:buClr>
            </a:pPr>
            <a:r>
              <a:rPr lang="en-US" sz="2000" dirty="0"/>
              <a:t>Open airways.</a:t>
            </a:r>
          </a:p>
          <a:p>
            <a:pPr>
              <a:spcAft>
                <a:spcPts val="1200"/>
              </a:spcAft>
              <a:buClr>
                <a:schemeClr val="accent4"/>
              </a:buClr>
            </a:pPr>
            <a:r>
              <a:rPr lang="en-US" sz="2000" dirty="0"/>
              <a:t>If certified, </a:t>
            </a:r>
            <a:r>
              <a:rPr lang="en-US" sz="2200" b="1" dirty="0"/>
              <a:t>begin CPR</a:t>
            </a:r>
            <a:r>
              <a:rPr lang="en-US" sz="2000" dirty="0"/>
              <a:t>.</a:t>
            </a:r>
          </a:p>
          <a:p>
            <a:pPr>
              <a:spcAft>
                <a:spcPts val="1200"/>
              </a:spcAft>
              <a:buClr>
                <a:schemeClr val="accent4"/>
              </a:buClr>
            </a:pPr>
            <a:r>
              <a:rPr lang="en-US" sz="2200" b="1" dirty="0"/>
              <a:t>Roll person on their side </a:t>
            </a:r>
            <a:r>
              <a:rPr lang="en-US" sz="2000" dirty="0"/>
              <a:t>to prevent choking and monitor until help arrives.</a:t>
            </a:r>
          </a:p>
        </p:txBody>
      </p:sp>
      <p:sp>
        <p:nvSpPr>
          <p:cNvPr id="3" name="Slide Number Placeholder 2">
            <a:extLst>
              <a:ext uri="{FF2B5EF4-FFF2-40B4-BE49-F238E27FC236}">
                <a16:creationId xmlns:a16="http://schemas.microsoft.com/office/drawing/2014/main" id="{FA129DEA-ECE9-BC05-C1AF-13DCEAA839E9}"/>
              </a:ext>
            </a:extLst>
          </p:cNvPr>
          <p:cNvSpPr>
            <a:spLocks noGrp="1"/>
          </p:cNvSpPr>
          <p:nvPr>
            <p:ph type="sldNum" sz="quarter" idx="12"/>
          </p:nvPr>
        </p:nvSpPr>
        <p:spPr/>
        <p:txBody>
          <a:bodyPr/>
          <a:lstStyle/>
          <a:p>
            <a:fld id="{1621B6DD-29C1-4FEA-923F-71EA1347694C}" type="slidenum">
              <a:rPr lang="en-US" sz="1800" smtClean="0"/>
              <a:t>22</a:t>
            </a:fld>
            <a:endParaRPr lang="en-US" sz="1800" dirty="0"/>
          </a:p>
        </p:txBody>
      </p:sp>
    </p:spTree>
    <p:extLst>
      <p:ext uri="{BB962C8B-B14F-4D97-AF65-F5344CB8AC3E}">
        <p14:creationId xmlns:p14="http://schemas.microsoft.com/office/powerpoint/2010/main" val="17692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318B98C-C4C1-D4D4-F0E7-CB502EB570F6}"/>
              </a:ext>
            </a:extLst>
          </p:cNvPr>
          <p:cNvSpPr>
            <a:spLocks noGrp="1"/>
          </p:cNvSpPr>
          <p:nvPr>
            <p:ph type="title"/>
          </p:nvPr>
        </p:nvSpPr>
        <p:spPr>
          <a:xfrm>
            <a:off x="1154954" y="973668"/>
            <a:ext cx="8928160" cy="706964"/>
          </a:xfrm>
        </p:spPr>
        <p:txBody>
          <a:bodyPr/>
          <a:lstStyle/>
          <a:p>
            <a:r>
              <a:rPr lang="en-US" sz="4000" b="1" dirty="0"/>
              <a:t>How to Administer Naloxone Nasal Spray</a:t>
            </a:r>
          </a:p>
        </p:txBody>
      </p:sp>
      <p:sp>
        <p:nvSpPr>
          <p:cNvPr id="7" name="Rectangle: Rounded Corners 6">
            <a:extLst>
              <a:ext uri="{FF2B5EF4-FFF2-40B4-BE49-F238E27FC236}">
                <a16:creationId xmlns:a16="http://schemas.microsoft.com/office/drawing/2014/main" id="{AF132C8B-D65B-1BC8-B88C-BF54E1C5CDAE}"/>
              </a:ext>
              <a:ext uri="{C183D7F6-B498-43B3-948B-1728B52AA6E4}">
                <adec:decorative xmlns="" xmlns:adec="http://schemas.microsoft.com/office/drawing/2017/decorative" val="1"/>
              </a:ext>
            </a:extLst>
          </p:cNvPr>
          <p:cNvSpPr/>
          <p:nvPr/>
        </p:nvSpPr>
        <p:spPr>
          <a:xfrm>
            <a:off x="519288" y="4098778"/>
            <a:ext cx="9144000" cy="4572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9879D58-5FBB-A12A-3BFA-1805079D3844}"/>
              </a:ext>
              <a:ext uri="{C183D7F6-B498-43B3-948B-1728B52AA6E4}">
                <adec:decorative xmlns="" xmlns:adec="http://schemas.microsoft.com/office/drawing/2017/decorative" val="1"/>
              </a:ext>
            </a:extLst>
          </p:cNvPr>
          <p:cNvSpPr/>
          <p:nvPr/>
        </p:nvSpPr>
        <p:spPr>
          <a:xfrm>
            <a:off x="519288" y="2485139"/>
            <a:ext cx="9144000" cy="4572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E8DA5B0-79DC-A49B-4210-087F589DE9B4}"/>
              </a:ext>
            </a:extLst>
          </p:cNvPr>
          <p:cNvSpPr>
            <a:spLocks noGrp="1"/>
          </p:cNvSpPr>
          <p:nvPr>
            <p:ph idx="1"/>
          </p:nvPr>
        </p:nvSpPr>
        <p:spPr>
          <a:xfrm>
            <a:off x="1159368" y="2529358"/>
            <a:ext cx="8440641" cy="3416300"/>
          </a:xfrm>
        </p:spPr>
        <p:txBody>
          <a:bodyPr>
            <a:noAutofit/>
          </a:bodyPr>
          <a:lstStyle/>
          <a:p>
            <a:pPr marL="0" indent="0">
              <a:buNone/>
            </a:pPr>
            <a:r>
              <a:rPr lang="en-US" sz="2200" b="1" dirty="0">
                <a:solidFill>
                  <a:schemeClr val="tx1"/>
                </a:solidFill>
              </a:rPr>
              <a:t>Prepare the naloxone spray.</a:t>
            </a:r>
          </a:p>
          <a:p>
            <a:pPr marL="344488" indent="-225425">
              <a:buFont typeface="Wingdings" panose="05000000000000000000" pitchFamily="2" charset="2"/>
              <a:buChar char="§"/>
            </a:pPr>
            <a:r>
              <a:rPr lang="en-US" sz="2000" dirty="0">
                <a:solidFill>
                  <a:schemeClr val="tx1"/>
                </a:solidFill>
              </a:rPr>
              <a:t>Remove naloxone from the box.</a:t>
            </a:r>
          </a:p>
          <a:p>
            <a:pPr marL="344488" indent="-225425">
              <a:buFont typeface="Wingdings" panose="05000000000000000000" pitchFamily="2" charset="2"/>
              <a:buChar char="§"/>
            </a:pPr>
            <a:r>
              <a:rPr lang="en-US" sz="2000" dirty="0">
                <a:solidFill>
                  <a:schemeClr val="tx1"/>
                </a:solidFill>
              </a:rPr>
              <a:t>Peel back the tab with the circle at the top right corner to open.</a:t>
            </a:r>
          </a:p>
          <a:p>
            <a:pPr marL="0" indent="0">
              <a:buNone/>
            </a:pPr>
            <a:endParaRPr lang="en-US" sz="1100" dirty="0">
              <a:solidFill>
                <a:schemeClr val="tx1"/>
              </a:solidFill>
            </a:endParaRPr>
          </a:p>
          <a:p>
            <a:pPr marL="0" indent="0">
              <a:buNone/>
            </a:pPr>
            <a:r>
              <a:rPr lang="en-US" sz="2200" b="1" dirty="0">
                <a:solidFill>
                  <a:schemeClr val="tx1"/>
                </a:solidFill>
              </a:rPr>
              <a:t>Position the person.</a:t>
            </a:r>
          </a:p>
          <a:p>
            <a:pPr marL="344488" indent="-225425">
              <a:buFont typeface="Wingdings" panose="05000000000000000000" pitchFamily="2" charset="2"/>
              <a:buChar char="§"/>
            </a:pPr>
            <a:r>
              <a:rPr lang="en-US" sz="2000" dirty="0">
                <a:solidFill>
                  <a:schemeClr val="tx1"/>
                </a:solidFill>
              </a:rPr>
              <a:t>Tilt the person’s head back and use your hand to support their neck.</a:t>
            </a:r>
          </a:p>
          <a:p>
            <a:pPr marL="344488" indent="-225425">
              <a:buFont typeface="Wingdings" panose="05000000000000000000" pitchFamily="2" charset="2"/>
              <a:buChar char="§"/>
            </a:pPr>
            <a:r>
              <a:rPr lang="en-US" sz="2000" dirty="0">
                <a:solidFill>
                  <a:schemeClr val="tx1"/>
                </a:solidFill>
              </a:rPr>
              <a:t>Hold naloxone with your first and middle fingers on either side of the nozzle and your thumb on the plunger.</a:t>
            </a:r>
          </a:p>
          <a:p>
            <a:pPr marL="344488" indent="-225425">
              <a:buFont typeface="Wingdings" panose="05000000000000000000" pitchFamily="2" charset="2"/>
              <a:buChar char="§"/>
            </a:pPr>
            <a:r>
              <a:rPr lang="en-US" sz="2000" dirty="0">
                <a:solidFill>
                  <a:schemeClr val="tx1"/>
                </a:solidFill>
              </a:rPr>
              <a:t>Gently insert the tip of the nozzle into one nostril until your fingers on either side of the nozzle are against the bottom of the person’s nose.</a:t>
            </a:r>
          </a:p>
        </p:txBody>
      </p:sp>
      <p:pic>
        <p:nvPicPr>
          <p:cNvPr id="14" name="Picture 14" descr="Person peeling back tab to remove naloxone">
            <a:extLst>
              <a:ext uri="{FF2B5EF4-FFF2-40B4-BE49-F238E27FC236}">
                <a16:creationId xmlns:a16="http://schemas.microsoft.com/office/drawing/2014/main" id="{A7FF39A1-A29F-82B0-F314-72C7D72CABA5}"/>
              </a:ext>
            </a:extLst>
          </p:cNvPr>
          <p:cNvPicPr>
            <a:picLocks noChangeAspect="1"/>
          </p:cNvPicPr>
          <p:nvPr/>
        </p:nvPicPr>
        <p:blipFill>
          <a:blip r:embed="rId3"/>
          <a:stretch>
            <a:fillRect/>
          </a:stretch>
        </p:blipFill>
        <p:spPr>
          <a:xfrm>
            <a:off x="9823938" y="2197712"/>
            <a:ext cx="1848774" cy="1840522"/>
          </a:xfrm>
          <a:prstGeom prst="roundRect">
            <a:avLst/>
          </a:prstGeom>
        </p:spPr>
      </p:pic>
      <p:pic>
        <p:nvPicPr>
          <p:cNvPr id="20" name="Picture 20" descr="Person holding naloxone nasal spray">
            <a:extLst>
              <a:ext uri="{FF2B5EF4-FFF2-40B4-BE49-F238E27FC236}">
                <a16:creationId xmlns:a16="http://schemas.microsoft.com/office/drawing/2014/main" id="{2C35E37B-F9BB-C850-B231-13C1A5D5223C}"/>
              </a:ext>
            </a:extLst>
          </p:cNvPr>
          <p:cNvPicPr>
            <a:picLocks noChangeAspect="1"/>
          </p:cNvPicPr>
          <p:nvPr/>
        </p:nvPicPr>
        <p:blipFill>
          <a:blip r:embed="rId4"/>
          <a:stretch>
            <a:fillRect/>
          </a:stretch>
        </p:blipFill>
        <p:spPr>
          <a:xfrm>
            <a:off x="9823938" y="4135229"/>
            <a:ext cx="1848774" cy="2535269"/>
          </a:xfrm>
          <a:prstGeom prst="roundRect">
            <a:avLst/>
          </a:prstGeom>
        </p:spPr>
      </p:pic>
      <p:sp>
        <p:nvSpPr>
          <p:cNvPr id="13" name="Oval 12">
            <a:extLst>
              <a:ext uri="{FF2B5EF4-FFF2-40B4-BE49-F238E27FC236}">
                <a16:creationId xmlns:a16="http://schemas.microsoft.com/office/drawing/2014/main" id="{9ECC408F-FD11-6193-AC9E-4571DCB1E2E6}"/>
              </a:ext>
              <a:ext uri="{C183D7F6-B498-43B3-948B-1728B52AA6E4}">
                <adec:decorative xmlns="" xmlns:adec="http://schemas.microsoft.com/office/drawing/2017/decorative" val="1"/>
              </a:ext>
            </a:extLst>
          </p:cNvPr>
          <p:cNvSpPr/>
          <p:nvPr/>
        </p:nvSpPr>
        <p:spPr>
          <a:xfrm>
            <a:off x="736270" y="4040229"/>
            <a:ext cx="18288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59C326C-32A0-F455-924E-F44A623C8139}"/>
              </a:ext>
              <a:ext uri="{C183D7F6-B498-43B3-948B-1728B52AA6E4}">
                <adec:decorative xmlns=""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02999" y="3851749"/>
            <a:ext cx="640080" cy="640080"/>
          </a:xfrm>
          <a:prstGeom prst="rect">
            <a:avLst/>
          </a:prstGeom>
        </p:spPr>
      </p:pic>
      <p:sp>
        <p:nvSpPr>
          <p:cNvPr id="12" name="Oval 11">
            <a:extLst>
              <a:ext uri="{FF2B5EF4-FFF2-40B4-BE49-F238E27FC236}">
                <a16:creationId xmlns:a16="http://schemas.microsoft.com/office/drawing/2014/main" id="{807A36A2-2108-9F6F-F5C4-CB4D5B224320}"/>
              </a:ext>
              <a:ext uri="{C183D7F6-B498-43B3-948B-1728B52AA6E4}">
                <adec:decorative xmlns="" xmlns:adec="http://schemas.microsoft.com/office/drawing/2017/decorative" val="1"/>
              </a:ext>
            </a:extLst>
          </p:cNvPr>
          <p:cNvSpPr/>
          <p:nvPr/>
        </p:nvSpPr>
        <p:spPr>
          <a:xfrm>
            <a:off x="736270" y="2437638"/>
            <a:ext cx="18288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7850DB78-B98E-2DEA-B979-82143C037F45}"/>
              </a:ext>
              <a:ext uri="{C183D7F6-B498-43B3-948B-1728B52AA6E4}">
                <adec:decorative xmlns=""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02999" y="2244100"/>
            <a:ext cx="640080" cy="640080"/>
          </a:xfrm>
          <a:prstGeom prst="rect">
            <a:avLst/>
          </a:prstGeom>
        </p:spPr>
      </p:pic>
      <p:sp>
        <p:nvSpPr>
          <p:cNvPr id="4" name="Slide Number Placeholder 3">
            <a:extLst>
              <a:ext uri="{FF2B5EF4-FFF2-40B4-BE49-F238E27FC236}">
                <a16:creationId xmlns:a16="http://schemas.microsoft.com/office/drawing/2014/main" id="{1532CC39-1417-EAA2-AB18-382B6B07121D}"/>
              </a:ext>
            </a:extLst>
          </p:cNvPr>
          <p:cNvSpPr>
            <a:spLocks noGrp="1"/>
          </p:cNvSpPr>
          <p:nvPr>
            <p:ph type="sldNum" sz="quarter" idx="12"/>
          </p:nvPr>
        </p:nvSpPr>
        <p:spPr/>
        <p:txBody>
          <a:bodyPr/>
          <a:lstStyle/>
          <a:p>
            <a:fld id="{1621B6DD-29C1-4FEA-923F-71EA1347694C}" type="slidenum">
              <a:rPr lang="en-US" sz="1800" smtClean="0"/>
              <a:t>23</a:t>
            </a:fld>
            <a:endParaRPr lang="en-US" dirty="0"/>
          </a:p>
        </p:txBody>
      </p:sp>
    </p:spTree>
    <p:extLst>
      <p:ext uri="{BB962C8B-B14F-4D97-AF65-F5344CB8AC3E}">
        <p14:creationId xmlns:p14="http://schemas.microsoft.com/office/powerpoint/2010/main" val="751777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8593791-3324-B4CF-05B0-77FB5A4C77A5}"/>
              </a:ext>
            </a:extLst>
          </p:cNvPr>
          <p:cNvSpPr>
            <a:spLocks noGrp="1"/>
          </p:cNvSpPr>
          <p:nvPr>
            <p:ph type="title"/>
          </p:nvPr>
        </p:nvSpPr>
        <p:spPr>
          <a:xfrm>
            <a:off x="1154954" y="973668"/>
            <a:ext cx="9027014" cy="706964"/>
          </a:xfrm>
        </p:spPr>
        <p:txBody>
          <a:bodyPr/>
          <a:lstStyle/>
          <a:p>
            <a:r>
              <a:rPr lang="en-US" b="1" dirty="0"/>
              <a:t>How to Administer Naloxone Nasal Spray </a:t>
            </a:r>
            <a:r>
              <a:rPr lang="en-US" sz="2400" dirty="0"/>
              <a:t>(cont.)</a:t>
            </a:r>
            <a:endParaRPr lang="en-US" dirty="0"/>
          </a:p>
        </p:txBody>
      </p:sp>
      <p:pic>
        <p:nvPicPr>
          <p:cNvPr id="26" name="Picture 26" descr="Person practicing administering naloxone">
            <a:extLst>
              <a:ext uri="{FF2B5EF4-FFF2-40B4-BE49-F238E27FC236}">
                <a16:creationId xmlns:a16="http://schemas.microsoft.com/office/drawing/2014/main" id="{6CB99038-A4A5-B022-A4B5-9B7759D6B252}"/>
              </a:ext>
            </a:extLst>
          </p:cNvPr>
          <p:cNvPicPr>
            <a:picLocks noChangeAspect="1"/>
          </p:cNvPicPr>
          <p:nvPr/>
        </p:nvPicPr>
        <p:blipFill>
          <a:blip r:embed="rId3"/>
          <a:stretch>
            <a:fillRect/>
          </a:stretch>
        </p:blipFill>
        <p:spPr>
          <a:xfrm>
            <a:off x="372937" y="2574536"/>
            <a:ext cx="2787071" cy="3476655"/>
          </a:xfrm>
          <a:prstGeom prst="roundRect">
            <a:avLst/>
          </a:prstGeom>
        </p:spPr>
      </p:pic>
      <p:sp>
        <p:nvSpPr>
          <p:cNvPr id="5" name="Rectangle: Rounded Corners 4">
            <a:extLst>
              <a:ext uri="{FF2B5EF4-FFF2-40B4-BE49-F238E27FC236}">
                <a16:creationId xmlns:a16="http://schemas.microsoft.com/office/drawing/2014/main" id="{C7FFC0A0-BB79-11BF-7135-75ED7DE89E5F}"/>
              </a:ext>
              <a:ext uri="{C183D7F6-B498-43B3-948B-1728B52AA6E4}">
                <adec:decorative xmlns="" xmlns:adec="http://schemas.microsoft.com/office/drawing/2017/decorative" val="1"/>
              </a:ext>
            </a:extLst>
          </p:cNvPr>
          <p:cNvSpPr/>
          <p:nvPr/>
        </p:nvSpPr>
        <p:spPr>
          <a:xfrm>
            <a:off x="2705270" y="2401359"/>
            <a:ext cx="9144000" cy="4572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0CB672C-75C3-5CBA-5778-E1996C8818D4}"/>
              </a:ext>
              <a:ext uri="{C183D7F6-B498-43B3-948B-1728B52AA6E4}">
                <adec:decorative xmlns="" xmlns:adec="http://schemas.microsoft.com/office/drawing/2017/decorative" val="1"/>
              </a:ext>
            </a:extLst>
          </p:cNvPr>
          <p:cNvSpPr/>
          <p:nvPr/>
        </p:nvSpPr>
        <p:spPr>
          <a:xfrm>
            <a:off x="2705270" y="3599370"/>
            <a:ext cx="9144000" cy="4572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C9654AB-4517-2F9F-4EDC-E3476C158593}"/>
              </a:ext>
              <a:ext uri="{C183D7F6-B498-43B3-948B-1728B52AA6E4}">
                <adec:decorative xmlns="" xmlns:adec="http://schemas.microsoft.com/office/drawing/2017/decorative" val="1"/>
              </a:ext>
            </a:extLst>
          </p:cNvPr>
          <p:cNvSpPr/>
          <p:nvPr/>
        </p:nvSpPr>
        <p:spPr>
          <a:xfrm>
            <a:off x="2703294" y="5509310"/>
            <a:ext cx="9144000" cy="4572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ED586EF5-E154-0CE2-363F-03B12A817C55}"/>
              </a:ext>
            </a:extLst>
          </p:cNvPr>
          <p:cNvSpPr>
            <a:spLocks noGrp="1"/>
          </p:cNvSpPr>
          <p:nvPr>
            <p:ph idx="4294967295"/>
          </p:nvPr>
        </p:nvSpPr>
        <p:spPr>
          <a:xfrm>
            <a:off x="3393279" y="2414588"/>
            <a:ext cx="8798721" cy="3416300"/>
          </a:xfrm>
        </p:spPr>
        <p:txBody>
          <a:bodyPr>
            <a:noAutofit/>
          </a:bodyPr>
          <a:lstStyle/>
          <a:p>
            <a:pPr marL="0" indent="0">
              <a:spcBef>
                <a:spcPts val="600"/>
              </a:spcBef>
              <a:buNone/>
            </a:pPr>
            <a:r>
              <a:rPr lang="en-US" sz="2200" b="1" dirty="0">
                <a:solidFill>
                  <a:schemeClr val="tx1"/>
                </a:solidFill>
              </a:rPr>
              <a:t>Press.</a:t>
            </a:r>
          </a:p>
          <a:p>
            <a:pPr marL="344488" indent="-225425">
              <a:spcBef>
                <a:spcPts val="600"/>
              </a:spcBef>
              <a:buFont typeface="Wingdings" panose="05000000000000000000" pitchFamily="2" charset="2"/>
              <a:buChar char="§"/>
            </a:pPr>
            <a:r>
              <a:rPr lang="en-US" sz="2000" dirty="0">
                <a:solidFill>
                  <a:schemeClr val="tx1"/>
                </a:solidFill>
              </a:rPr>
              <a:t>Press the plunger firmly to spray the dose of naloxone into the person’s nostril.</a:t>
            </a:r>
          </a:p>
          <a:p>
            <a:pPr marL="344488" indent="-225425">
              <a:spcBef>
                <a:spcPts val="600"/>
              </a:spcBef>
              <a:buFont typeface="Wingdings" panose="05000000000000000000" pitchFamily="2" charset="2"/>
              <a:buChar char="§"/>
            </a:pPr>
            <a:endParaRPr lang="en-US" sz="200" dirty="0">
              <a:solidFill>
                <a:schemeClr val="tx1"/>
              </a:solidFill>
            </a:endParaRPr>
          </a:p>
          <a:p>
            <a:pPr marL="0" indent="0">
              <a:spcBef>
                <a:spcPts val="600"/>
              </a:spcBef>
              <a:buNone/>
            </a:pPr>
            <a:endParaRPr lang="en-US" sz="1400" b="1" dirty="0">
              <a:solidFill>
                <a:schemeClr val="tx1"/>
              </a:solidFill>
            </a:endParaRPr>
          </a:p>
          <a:p>
            <a:pPr marL="0" indent="0">
              <a:spcBef>
                <a:spcPts val="600"/>
              </a:spcBef>
              <a:buNone/>
            </a:pPr>
            <a:r>
              <a:rPr lang="en-US" sz="2200" b="1" dirty="0">
                <a:solidFill>
                  <a:schemeClr val="tx1"/>
                </a:solidFill>
              </a:rPr>
              <a:t>Observe and repeat.</a:t>
            </a:r>
          </a:p>
          <a:p>
            <a:pPr marL="344488" indent="-225425">
              <a:spcBef>
                <a:spcPts val="600"/>
              </a:spcBef>
              <a:buFont typeface="Wingdings" panose="05000000000000000000" pitchFamily="2" charset="2"/>
              <a:buChar char="§"/>
            </a:pPr>
            <a:r>
              <a:rPr lang="en-US" sz="2000" dirty="0">
                <a:solidFill>
                  <a:schemeClr val="tx1"/>
                </a:solidFill>
              </a:rPr>
              <a:t>Roll person onto their side (recovery position) and look for independent breathing.</a:t>
            </a:r>
          </a:p>
          <a:p>
            <a:pPr marL="344488" indent="-225425">
              <a:spcBef>
                <a:spcPts val="600"/>
              </a:spcBef>
              <a:buFont typeface="Wingdings" panose="05000000000000000000" pitchFamily="2" charset="2"/>
              <a:buChar char="§"/>
            </a:pPr>
            <a:r>
              <a:rPr lang="en-US" sz="2000" dirty="0">
                <a:solidFill>
                  <a:schemeClr val="tx1"/>
                </a:solidFill>
              </a:rPr>
              <a:t>Repeat doses in alternating nostrils every 2-3 minutes until independent breathing resumes.</a:t>
            </a:r>
          </a:p>
          <a:p>
            <a:pPr marL="0" indent="0">
              <a:spcBef>
                <a:spcPts val="600"/>
              </a:spcBef>
              <a:buNone/>
            </a:pPr>
            <a:endParaRPr lang="en-US" sz="300" b="1" dirty="0">
              <a:solidFill>
                <a:schemeClr val="tx1"/>
              </a:solidFill>
            </a:endParaRPr>
          </a:p>
          <a:p>
            <a:pPr marL="0" indent="0">
              <a:spcBef>
                <a:spcPts val="600"/>
              </a:spcBef>
              <a:buNone/>
            </a:pPr>
            <a:r>
              <a:rPr lang="en-US" sz="2200" b="1" dirty="0">
                <a:solidFill>
                  <a:schemeClr val="tx1"/>
                </a:solidFill>
              </a:rPr>
              <a:t>Maintain recovery.</a:t>
            </a:r>
          </a:p>
          <a:p>
            <a:pPr indent="-223838">
              <a:spcBef>
                <a:spcPts val="600"/>
              </a:spcBef>
              <a:buFont typeface="Wingdings" panose="05000000000000000000" pitchFamily="2" charset="2"/>
              <a:buChar char="§"/>
            </a:pPr>
            <a:r>
              <a:rPr lang="en-US" sz="2000" dirty="0">
                <a:solidFill>
                  <a:schemeClr val="tx1"/>
                </a:solidFill>
              </a:rPr>
              <a:t>The effect of naloxone lasts 30-90 minutes.</a:t>
            </a:r>
          </a:p>
          <a:p>
            <a:pPr indent="-223838">
              <a:spcBef>
                <a:spcPts val="600"/>
              </a:spcBef>
              <a:buFont typeface="Wingdings" panose="05000000000000000000" pitchFamily="2" charset="2"/>
              <a:buChar char="§"/>
            </a:pPr>
            <a:r>
              <a:rPr lang="en-US" sz="2000" dirty="0">
                <a:solidFill>
                  <a:schemeClr val="tx1"/>
                </a:solidFill>
              </a:rPr>
              <a:t>If overdose signs set in again, repeat dose to maintain overdose reversal.</a:t>
            </a:r>
          </a:p>
        </p:txBody>
      </p:sp>
      <p:sp>
        <p:nvSpPr>
          <p:cNvPr id="8" name="Oval 7">
            <a:extLst>
              <a:ext uri="{FF2B5EF4-FFF2-40B4-BE49-F238E27FC236}">
                <a16:creationId xmlns:a16="http://schemas.microsoft.com/office/drawing/2014/main" id="{71559A20-A0D6-690E-41A4-B2E6AF66661D}"/>
              </a:ext>
              <a:ext uri="{C183D7F6-B498-43B3-948B-1728B52AA6E4}">
                <adec:decorative xmlns="" xmlns:adec="http://schemas.microsoft.com/office/drawing/2017/decorative" val="1"/>
              </a:ext>
            </a:extLst>
          </p:cNvPr>
          <p:cNvSpPr/>
          <p:nvPr/>
        </p:nvSpPr>
        <p:spPr>
          <a:xfrm>
            <a:off x="2922252" y="3540821"/>
            <a:ext cx="18288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A306513C-FA69-33B3-61F3-F9DBCCF1FF7F}"/>
              </a:ext>
              <a:ext uri="{C183D7F6-B498-43B3-948B-1728B52AA6E4}">
                <adec:decorative xmlns=""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2688981" y="3352341"/>
            <a:ext cx="640080" cy="640080"/>
          </a:xfrm>
          <a:prstGeom prst="rect">
            <a:avLst/>
          </a:prstGeom>
        </p:spPr>
      </p:pic>
      <p:sp>
        <p:nvSpPr>
          <p:cNvPr id="10" name="Oval 9">
            <a:extLst>
              <a:ext uri="{FF2B5EF4-FFF2-40B4-BE49-F238E27FC236}">
                <a16:creationId xmlns:a16="http://schemas.microsoft.com/office/drawing/2014/main" id="{B29FAC5B-DAD5-3452-6C88-C3D9B5CFDCB7}"/>
              </a:ext>
              <a:ext uri="{C183D7F6-B498-43B3-948B-1728B52AA6E4}">
                <adec:decorative xmlns="" xmlns:adec="http://schemas.microsoft.com/office/drawing/2017/decorative" val="1"/>
              </a:ext>
            </a:extLst>
          </p:cNvPr>
          <p:cNvSpPr/>
          <p:nvPr/>
        </p:nvSpPr>
        <p:spPr>
          <a:xfrm>
            <a:off x="2922252" y="2353858"/>
            <a:ext cx="18288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C5F25F1B-20E5-169C-6206-2AA44DC51997}"/>
              </a:ext>
              <a:ext uri="{C183D7F6-B498-43B3-948B-1728B52AA6E4}">
                <adec:decorative xmlns=""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p:blipFill>
        <p:spPr>
          <a:xfrm>
            <a:off x="2688981" y="2160320"/>
            <a:ext cx="640080" cy="640080"/>
          </a:xfrm>
          <a:prstGeom prst="rect">
            <a:avLst/>
          </a:prstGeom>
        </p:spPr>
      </p:pic>
      <p:sp>
        <p:nvSpPr>
          <p:cNvPr id="13" name="Oval 12">
            <a:extLst>
              <a:ext uri="{FF2B5EF4-FFF2-40B4-BE49-F238E27FC236}">
                <a16:creationId xmlns:a16="http://schemas.microsoft.com/office/drawing/2014/main" id="{3B884430-6A8C-6513-E0EE-24BA160A444C}"/>
              </a:ext>
              <a:ext uri="{C183D7F6-B498-43B3-948B-1728B52AA6E4}">
                <adec:decorative xmlns="" xmlns:adec="http://schemas.microsoft.com/office/drawing/2017/decorative" val="1"/>
              </a:ext>
            </a:extLst>
          </p:cNvPr>
          <p:cNvSpPr/>
          <p:nvPr/>
        </p:nvSpPr>
        <p:spPr>
          <a:xfrm>
            <a:off x="2872776" y="5438886"/>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Badge 5 with solid fill">
            <a:extLst>
              <a:ext uri="{FF2B5EF4-FFF2-40B4-BE49-F238E27FC236}">
                <a16:creationId xmlns:a16="http://schemas.microsoft.com/office/drawing/2014/main" id="{A40BB657-C8E7-C40A-43F0-B164053DC12B}"/>
              </a:ext>
              <a:ext uri="{C183D7F6-B498-43B3-948B-1728B52AA6E4}">
                <adec:decorative xmlns=""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p:blipFill>
        <p:spPr>
          <a:xfrm>
            <a:off x="2687005" y="5262281"/>
            <a:ext cx="640080" cy="640080"/>
          </a:xfrm>
          <a:prstGeom prst="rect">
            <a:avLst/>
          </a:prstGeom>
        </p:spPr>
      </p:pic>
      <p:sp>
        <p:nvSpPr>
          <p:cNvPr id="4" name="Slide Number Placeholder 3">
            <a:extLst>
              <a:ext uri="{FF2B5EF4-FFF2-40B4-BE49-F238E27FC236}">
                <a16:creationId xmlns:a16="http://schemas.microsoft.com/office/drawing/2014/main" id="{E26DABCF-ED54-7B43-CF22-D01295374AFC}"/>
              </a:ext>
            </a:extLst>
          </p:cNvPr>
          <p:cNvSpPr>
            <a:spLocks noGrp="1"/>
          </p:cNvSpPr>
          <p:nvPr>
            <p:ph type="sldNum" sz="quarter" idx="12"/>
          </p:nvPr>
        </p:nvSpPr>
        <p:spPr>
          <a:xfrm>
            <a:off x="11250554" y="6365336"/>
            <a:ext cx="838199" cy="383843"/>
          </a:xfrm>
        </p:spPr>
        <p:txBody>
          <a:bodyPr/>
          <a:lstStyle/>
          <a:p>
            <a:fld id="{1621B6DD-29C1-4FEA-923F-71EA1347694C}" type="slidenum">
              <a:rPr lang="en-US" sz="1800" smtClean="0"/>
              <a:t>24</a:t>
            </a:fld>
            <a:endParaRPr lang="en-US" sz="1800" dirty="0"/>
          </a:p>
        </p:txBody>
      </p:sp>
    </p:spTree>
    <p:extLst>
      <p:ext uri="{BB962C8B-B14F-4D97-AF65-F5344CB8AC3E}">
        <p14:creationId xmlns:p14="http://schemas.microsoft.com/office/powerpoint/2010/main" val="2509735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09F9A-DAED-DD1C-63DB-8E062D7709F7}"/>
              </a:ext>
            </a:extLst>
          </p:cNvPr>
          <p:cNvSpPr>
            <a:spLocks noGrp="1"/>
          </p:cNvSpPr>
          <p:nvPr>
            <p:ph type="title"/>
          </p:nvPr>
        </p:nvSpPr>
        <p:spPr/>
        <p:txBody>
          <a:bodyPr/>
          <a:lstStyle/>
          <a:p>
            <a:pPr algn="ctr"/>
            <a:r>
              <a:rPr lang="en-US" sz="4000" b="1" dirty="0">
                <a:solidFill>
                  <a:schemeClr val="bg1"/>
                </a:solidFill>
              </a:rPr>
              <a:t>Recovery Position</a:t>
            </a:r>
          </a:p>
        </p:txBody>
      </p:sp>
      <p:sp>
        <p:nvSpPr>
          <p:cNvPr id="3" name="TextBox 2">
            <a:extLst>
              <a:ext uri="{FF2B5EF4-FFF2-40B4-BE49-F238E27FC236}">
                <a16:creationId xmlns:a16="http://schemas.microsoft.com/office/drawing/2014/main" id="{697C5DAE-83FF-548C-3C10-A2B4F6DAA8B0}"/>
              </a:ext>
            </a:extLst>
          </p:cNvPr>
          <p:cNvSpPr txBox="1"/>
          <p:nvPr/>
        </p:nvSpPr>
        <p:spPr>
          <a:xfrm>
            <a:off x="421239" y="2343421"/>
            <a:ext cx="11363219" cy="43140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b="1" dirty="0">
                <a:solidFill>
                  <a:schemeClr val="tx2"/>
                </a:solidFill>
              </a:rPr>
              <a:t>What is the recovery position?  </a:t>
            </a:r>
          </a:p>
          <a:p>
            <a:r>
              <a:rPr lang="en-US" dirty="0"/>
              <a:t>The recovery position refers to placing the person on their side so airways stay open, reducing the risk of choking. </a:t>
            </a:r>
          </a:p>
          <a:p>
            <a:endParaRPr lang="en-US" sz="1600" dirty="0"/>
          </a:p>
          <a:p>
            <a:r>
              <a:rPr lang="en-US" sz="2000" b="1" dirty="0">
                <a:solidFill>
                  <a:schemeClr val="tx2"/>
                </a:solidFill>
              </a:rPr>
              <a:t>How do you place someone in the recovery position? </a:t>
            </a:r>
          </a:p>
          <a:p>
            <a:pPr marL="457200" indent="-231775">
              <a:spcAft>
                <a:spcPts val="600"/>
              </a:spcAft>
              <a:buAutoNum type="arabicPeriod"/>
            </a:pPr>
            <a:r>
              <a:rPr lang="en-US" dirty="0"/>
              <a:t>Person is laying on their back after naloxone was given.</a:t>
            </a:r>
          </a:p>
          <a:p>
            <a:pPr marL="457200" indent="-231775">
              <a:spcAft>
                <a:spcPts val="600"/>
              </a:spcAft>
              <a:buFont typeface="+mj-lt"/>
              <a:buAutoNum type="arabicPeriod"/>
            </a:pPr>
            <a:r>
              <a:rPr lang="en-US" dirty="0"/>
              <a:t>Kneel on the side of the person.</a:t>
            </a:r>
          </a:p>
          <a:p>
            <a:pPr marL="457200" indent="-231775">
              <a:spcAft>
                <a:spcPts val="600"/>
              </a:spcAft>
              <a:buFont typeface="+mj-lt"/>
              <a:buAutoNum type="arabicPeriod"/>
            </a:pPr>
            <a:r>
              <a:rPr lang="en-US" dirty="0"/>
              <a:t>Straighten their arms so the person is in a T-shape. </a:t>
            </a:r>
          </a:p>
          <a:p>
            <a:pPr marL="457200" indent="-231775">
              <a:spcAft>
                <a:spcPts val="600"/>
              </a:spcAft>
              <a:buFont typeface="+mj-lt"/>
              <a:buAutoNum type="arabicPeriod"/>
            </a:pPr>
            <a:r>
              <a:rPr lang="en-US" dirty="0"/>
              <a:t>Fold one arm over their chest and lift their knee into a bend.</a:t>
            </a:r>
          </a:p>
          <a:p>
            <a:pPr marL="457200" indent="-231775">
              <a:spcAft>
                <a:spcPts val="600"/>
              </a:spcAft>
              <a:buFont typeface="+mj-lt"/>
              <a:buAutoNum type="arabicPeriod"/>
            </a:pPr>
            <a:r>
              <a:rPr lang="en-US" dirty="0"/>
              <a:t>Tuck their other arm close to their side. </a:t>
            </a:r>
          </a:p>
          <a:p>
            <a:pPr marL="457200" indent="-231775">
              <a:spcAft>
                <a:spcPts val="600"/>
              </a:spcAft>
              <a:buFont typeface="+mj-lt"/>
              <a:buAutoNum type="arabicPeriod"/>
            </a:pPr>
            <a:r>
              <a:rPr lang="en-US" dirty="0"/>
              <a:t>While supporting their head and neck, take the bent knee and gently roll person away from you onto their side.</a:t>
            </a:r>
          </a:p>
          <a:p>
            <a:pPr marL="457200" indent="-231775">
              <a:spcAft>
                <a:spcPts val="600"/>
              </a:spcAft>
              <a:buFont typeface="+mj-lt"/>
              <a:buAutoNum type="arabicPeriod"/>
            </a:pPr>
            <a:r>
              <a:rPr lang="en-US" dirty="0"/>
              <a:t>Tilt their head back and make sure their airways are clear and open. </a:t>
            </a:r>
          </a:p>
          <a:p>
            <a:pPr>
              <a:buFont typeface="Calibri"/>
            </a:pPr>
            <a:endParaRPr lang="en-US" sz="1600" dirty="0"/>
          </a:p>
          <a:p>
            <a:pPr algn="ctr">
              <a:buFont typeface="Calibri"/>
            </a:pPr>
            <a:r>
              <a:rPr lang="en-US" dirty="0"/>
              <a:t>Allow the person to lay peacefully. Assist them in remaining calm when they become aware of the situation.</a:t>
            </a:r>
          </a:p>
        </p:txBody>
      </p:sp>
      <p:sp>
        <p:nvSpPr>
          <p:cNvPr id="4" name="Slide Number Placeholder 3">
            <a:extLst>
              <a:ext uri="{FF2B5EF4-FFF2-40B4-BE49-F238E27FC236}">
                <a16:creationId xmlns:a16="http://schemas.microsoft.com/office/drawing/2014/main" id="{2F3B3D07-719E-0E84-FA75-9633A1011061}"/>
              </a:ext>
            </a:extLst>
          </p:cNvPr>
          <p:cNvSpPr>
            <a:spLocks noGrp="1"/>
          </p:cNvSpPr>
          <p:nvPr>
            <p:ph type="sldNum" sz="quarter" idx="12"/>
          </p:nvPr>
        </p:nvSpPr>
        <p:spPr/>
        <p:txBody>
          <a:bodyPr/>
          <a:lstStyle/>
          <a:p>
            <a:fld id="{1621B6DD-29C1-4FEA-923F-71EA1347694C}" type="slidenum">
              <a:rPr lang="en-US" sz="1800" smtClean="0"/>
              <a:t>25</a:t>
            </a:fld>
            <a:endParaRPr lang="en-US" sz="1800" dirty="0"/>
          </a:p>
        </p:txBody>
      </p:sp>
    </p:spTree>
    <p:extLst>
      <p:ext uri="{BB962C8B-B14F-4D97-AF65-F5344CB8AC3E}">
        <p14:creationId xmlns:p14="http://schemas.microsoft.com/office/powerpoint/2010/main" val="692278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8B53D07F-9BA3-54C8-7181-5400E3D5DFBA}"/>
              </a:ext>
            </a:extLst>
          </p:cNvPr>
          <p:cNvSpPr>
            <a:spLocks noGrp="1"/>
          </p:cNvSpPr>
          <p:nvPr>
            <p:ph type="title"/>
          </p:nvPr>
        </p:nvSpPr>
        <p:spPr/>
        <p:txBody>
          <a:bodyPr/>
          <a:lstStyle/>
          <a:p>
            <a:pPr algn="ctr"/>
            <a:r>
              <a:rPr lang="en-US" sz="4400" b="1" spc="-20" dirty="0">
                <a:solidFill>
                  <a:schemeClr val="bg1"/>
                </a:solidFill>
                <a:ea typeface="+mj-lt"/>
                <a:cs typeface="+mj-lt"/>
              </a:rPr>
              <a:t>After Administration:</a:t>
            </a:r>
            <a:r>
              <a:rPr lang="en-US" sz="3600" b="1" spc="-20" dirty="0">
                <a:solidFill>
                  <a:schemeClr val="bg1"/>
                </a:solidFill>
                <a:ea typeface="+mj-lt"/>
                <a:cs typeface="+mj-lt"/>
              </a:rPr>
              <a:t/>
            </a:r>
            <a:br>
              <a:rPr lang="en-US" sz="3600" b="1" spc="-20" dirty="0">
                <a:solidFill>
                  <a:schemeClr val="bg1"/>
                </a:solidFill>
                <a:ea typeface="+mj-lt"/>
                <a:cs typeface="+mj-lt"/>
              </a:rPr>
            </a:br>
            <a:r>
              <a:rPr lang="en-US" sz="3600" spc="-20" dirty="0">
                <a:solidFill>
                  <a:schemeClr val="bg1"/>
                </a:solidFill>
                <a:ea typeface="+mj-lt"/>
                <a:cs typeface="+mj-lt"/>
              </a:rPr>
              <a:t>What to Expect When Reversing an Overdose</a:t>
            </a:r>
            <a:endParaRPr lang="en-US" dirty="0"/>
          </a:p>
        </p:txBody>
      </p:sp>
      <p:sp>
        <p:nvSpPr>
          <p:cNvPr id="5" name="Straight Connector 4">
            <a:extLst>
              <a:ext uri="{FF2B5EF4-FFF2-40B4-BE49-F238E27FC236}">
                <a16:creationId xmlns:a16="http://schemas.microsoft.com/office/drawing/2014/main" id="{9F7B2C2A-F0EA-5983-64B8-5959DF348FC4}"/>
              </a:ext>
              <a:ext uri="{C183D7F6-B498-43B3-948B-1728B52AA6E4}">
                <adec:decorative xmlns="" xmlns:adec="http://schemas.microsoft.com/office/drawing/2017/decorative" val="1"/>
              </a:ext>
            </a:extLst>
          </p:cNvPr>
          <p:cNvSpPr/>
          <p:nvPr/>
        </p:nvSpPr>
        <p:spPr>
          <a:xfrm>
            <a:off x="1057193" y="2708445"/>
            <a:ext cx="5494039" cy="0"/>
          </a:xfrm>
          <a:prstGeom prst="line">
            <a:avLst/>
          </a:prstGeom>
          <a:ln w="12700"/>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BD1F0B7E-52FF-47D3-8823-02FD1204AEC0}"/>
              </a:ext>
            </a:extLst>
          </p:cNvPr>
          <p:cNvSpPr/>
          <p:nvPr/>
        </p:nvSpPr>
        <p:spPr>
          <a:xfrm>
            <a:off x="1057193" y="2759245"/>
            <a:ext cx="5494039" cy="457200"/>
          </a:xfrm>
          <a:custGeom>
            <a:avLst/>
            <a:gdLst>
              <a:gd name="connsiteX0" fmla="*/ 0 w 5494039"/>
              <a:gd name="connsiteY0" fmla="*/ 0 h 579094"/>
              <a:gd name="connsiteX1" fmla="*/ 5494039 w 5494039"/>
              <a:gd name="connsiteY1" fmla="*/ 0 h 579094"/>
              <a:gd name="connsiteX2" fmla="*/ 5494039 w 5494039"/>
              <a:gd name="connsiteY2" fmla="*/ 579094 h 579094"/>
              <a:gd name="connsiteX3" fmla="*/ 0 w 5494039"/>
              <a:gd name="connsiteY3" fmla="*/ 579094 h 579094"/>
              <a:gd name="connsiteX4" fmla="*/ 0 w 5494039"/>
              <a:gd name="connsiteY4" fmla="*/ 0 h 57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039" h="579094">
                <a:moveTo>
                  <a:pt x="0" y="0"/>
                </a:moveTo>
                <a:lnTo>
                  <a:pt x="5494039" y="0"/>
                </a:lnTo>
                <a:lnTo>
                  <a:pt x="5494039" y="579094"/>
                </a:lnTo>
                <a:lnTo>
                  <a:pt x="0" y="579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ctr" defTabSz="1155700">
              <a:lnSpc>
                <a:spcPct val="90000"/>
              </a:lnSpc>
              <a:spcBef>
                <a:spcPct val="0"/>
              </a:spcBef>
              <a:spcAft>
                <a:spcPct val="35000"/>
              </a:spcAft>
              <a:buNone/>
            </a:pPr>
            <a:r>
              <a:rPr lang="en-US" sz="2400" b="0" i="0" kern="1200" dirty="0">
                <a:latin typeface="+mj-lt"/>
              </a:rPr>
              <a:t>Agitation</a:t>
            </a:r>
            <a:endParaRPr lang="en-US" sz="2400" kern="1200" dirty="0">
              <a:latin typeface="+mj-lt"/>
            </a:endParaRPr>
          </a:p>
        </p:txBody>
      </p:sp>
      <p:sp>
        <p:nvSpPr>
          <p:cNvPr id="7" name="Straight Connector 6">
            <a:extLst>
              <a:ext uri="{FF2B5EF4-FFF2-40B4-BE49-F238E27FC236}">
                <a16:creationId xmlns:a16="http://schemas.microsoft.com/office/drawing/2014/main" id="{9C8C1224-7EAF-B121-AD10-EB32523A0DEE}"/>
              </a:ext>
              <a:ext uri="{C183D7F6-B498-43B3-948B-1728B52AA6E4}">
                <adec:decorative xmlns="" xmlns:adec="http://schemas.microsoft.com/office/drawing/2017/decorative" val="1"/>
              </a:ext>
            </a:extLst>
          </p:cNvPr>
          <p:cNvSpPr/>
          <p:nvPr/>
        </p:nvSpPr>
        <p:spPr>
          <a:xfrm>
            <a:off x="1057193" y="3287539"/>
            <a:ext cx="5494039" cy="0"/>
          </a:xfrm>
          <a:prstGeom prst="line">
            <a:avLst/>
          </a:prstGeom>
          <a:ln w="12700"/>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CCA989A0-F1E7-C382-D159-7AB8CC903D9C}"/>
              </a:ext>
            </a:extLst>
          </p:cNvPr>
          <p:cNvSpPr/>
          <p:nvPr/>
        </p:nvSpPr>
        <p:spPr>
          <a:xfrm>
            <a:off x="1057193" y="3338339"/>
            <a:ext cx="5494039" cy="457200"/>
          </a:xfrm>
          <a:custGeom>
            <a:avLst/>
            <a:gdLst>
              <a:gd name="connsiteX0" fmla="*/ 0 w 5494039"/>
              <a:gd name="connsiteY0" fmla="*/ 0 h 579094"/>
              <a:gd name="connsiteX1" fmla="*/ 5494039 w 5494039"/>
              <a:gd name="connsiteY1" fmla="*/ 0 h 579094"/>
              <a:gd name="connsiteX2" fmla="*/ 5494039 w 5494039"/>
              <a:gd name="connsiteY2" fmla="*/ 579094 h 579094"/>
              <a:gd name="connsiteX3" fmla="*/ 0 w 5494039"/>
              <a:gd name="connsiteY3" fmla="*/ 579094 h 579094"/>
              <a:gd name="connsiteX4" fmla="*/ 0 w 5494039"/>
              <a:gd name="connsiteY4" fmla="*/ 0 h 57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039" h="579094">
                <a:moveTo>
                  <a:pt x="0" y="0"/>
                </a:moveTo>
                <a:lnTo>
                  <a:pt x="5494039" y="0"/>
                </a:lnTo>
                <a:lnTo>
                  <a:pt x="5494039" y="579094"/>
                </a:lnTo>
                <a:lnTo>
                  <a:pt x="0" y="579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ctr" defTabSz="1155700">
              <a:lnSpc>
                <a:spcPct val="90000"/>
              </a:lnSpc>
              <a:spcBef>
                <a:spcPct val="0"/>
              </a:spcBef>
              <a:spcAft>
                <a:spcPct val="35000"/>
              </a:spcAft>
              <a:buNone/>
            </a:pPr>
            <a:r>
              <a:rPr lang="en-US" sz="2400" b="0" i="0" kern="1200" dirty="0">
                <a:latin typeface="+mj-lt"/>
              </a:rPr>
              <a:t>Nausea and vomiting</a:t>
            </a:r>
            <a:endParaRPr lang="en-US" sz="2400" kern="1200" dirty="0">
              <a:latin typeface="+mj-lt"/>
            </a:endParaRPr>
          </a:p>
        </p:txBody>
      </p:sp>
      <p:sp>
        <p:nvSpPr>
          <p:cNvPr id="9" name="Straight Connector 8">
            <a:extLst>
              <a:ext uri="{FF2B5EF4-FFF2-40B4-BE49-F238E27FC236}">
                <a16:creationId xmlns:a16="http://schemas.microsoft.com/office/drawing/2014/main" id="{33A68758-1895-7EE1-3F35-C0E481875C97}"/>
              </a:ext>
              <a:ext uri="{C183D7F6-B498-43B3-948B-1728B52AA6E4}">
                <adec:decorative xmlns="" xmlns:adec="http://schemas.microsoft.com/office/drawing/2017/decorative" val="1"/>
              </a:ext>
            </a:extLst>
          </p:cNvPr>
          <p:cNvSpPr/>
          <p:nvPr/>
        </p:nvSpPr>
        <p:spPr>
          <a:xfrm>
            <a:off x="1057193" y="3866633"/>
            <a:ext cx="5494039" cy="0"/>
          </a:xfrm>
          <a:prstGeom prst="line">
            <a:avLst/>
          </a:prstGeom>
          <a:ln w="12700"/>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1F0637F1-644D-F67D-001C-9AAE740E19BA}"/>
              </a:ext>
            </a:extLst>
          </p:cNvPr>
          <p:cNvSpPr/>
          <p:nvPr/>
        </p:nvSpPr>
        <p:spPr>
          <a:xfrm>
            <a:off x="1057193" y="3917433"/>
            <a:ext cx="5494039" cy="457200"/>
          </a:xfrm>
          <a:custGeom>
            <a:avLst/>
            <a:gdLst>
              <a:gd name="connsiteX0" fmla="*/ 0 w 5494039"/>
              <a:gd name="connsiteY0" fmla="*/ 0 h 579094"/>
              <a:gd name="connsiteX1" fmla="*/ 5494039 w 5494039"/>
              <a:gd name="connsiteY1" fmla="*/ 0 h 579094"/>
              <a:gd name="connsiteX2" fmla="*/ 5494039 w 5494039"/>
              <a:gd name="connsiteY2" fmla="*/ 579094 h 579094"/>
              <a:gd name="connsiteX3" fmla="*/ 0 w 5494039"/>
              <a:gd name="connsiteY3" fmla="*/ 579094 h 579094"/>
              <a:gd name="connsiteX4" fmla="*/ 0 w 5494039"/>
              <a:gd name="connsiteY4" fmla="*/ 0 h 57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039" h="579094">
                <a:moveTo>
                  <a:pt x="0" y="0"/>
                </a:moveTo>
                <a:lnTo>
                  <a:pt x="5494039" y="0"/>
                </a:lnTo>
                <a:lnTo>
                  <a:pt x="5494039" y="579094"/>
                </a:lnTo>
                <a:lnTo>
                  <a:pt x="0" y="579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ctr" defTabSz="1155700">
              <a:lnSpc>
                <a:spcPct val="90000"/>
              </a:lnSpc>
              <a:spcBef>
                <a:spcPct val="0"/>
              </a:spcBef>
              <a:spcAft>
                <a:spcPct val="35000"/>
              </a:spcAft>
              <a:buNone/>
            </a:pPr>
            <a:r>
              <a:rPr lang="en-US" sz="2400" b="0" i="0" kern="1200" dirty="0">
                <a:latin typeface="+mj-lt"/>
              </a:rPr>
              <a:t>Excessive sweating</a:t>
            </a:r>
            <a:endParaRPr lang="en-US" sz="2400" kern="1200" dirty="0">
              <a:latin typeface="+mj-lt"/>
            </a:endParaRPr>
          </a:p>
        </p:txBody>
      </p:sp>
      <p:sp>
        <p:nvSpPr>
          <p:cNvPr id="11" name="Straight Connector 10">
            <a:extLst>
              <a:ext uri="{FF2B5EF4-FFF2-40B4-BE49-F238E27FC236}">
                <a16:creationId xmlns:a16="http://schemas.microsoft.com/office/drawing/2014/main" id="{17681E5F-8AD4-97C4-87DD-E6F2C057AA33}"/>
              </a:ext>
              <a:ext uri="{C183D7F6-B498-43B3-948B-1728B52AA6E4}">
                <adec:decorative xmlns="" xmlns:adec="http://schemas.microsoft.com/office/drawing/2017/decorative" val="1"/>
              </a:ext>
            </a:extLst>
          </p:cNvPr>
          <p:cNvSpPr/>
          <p:nvPr/>
        </p:nvSpPr>
        <p:spPr>
          <a:xfrm>
            <a:off x="1057193" y="4445727"/>
            <a:ext cx="5494039" cy="0"/>
          </a:xfrm>
          <a:prstGeom prst="line">
            <a:avLst/>
          </a:prstGeom>
          <a:ln w="12700"/>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0AD420AE-01F2-B718-06AE-E8A594334BEF}"/>
              </a:ext>
            </a:extLst>
          </p:cNvPr>
          <p:cNvSpPr/>
          <p:nvPr/>
        </p:nvSpPr>
        <p:spPr>
          <a:xfrm>
            <a:off x="1057193" y="4496527"/>
            <a:ext cx="5494039" cy="457200"/>
          </a:xfrm>
          <a:custGeom>
            <a:avLst/>
            <a:gdLst>
              <a:gd name="connsiteX0" fmla="*/ 0 w 5494039"/>
              <a:gd name="connsiteY0" fmla="*/ 0 h 579094"/>
              <a:gd name="connsiteX1" fmla="*/ 5494039 w 5494039"/>
              <a:gd name="connsiteY1" fmla="*/ 0 h 579094"/>
              <a:gd name="connsiteX2" fmla="*/ 5494039 w 5494039"/>
              <a:gd name="connsiteY2" fmla="*/ 579094 h 579094"/>
              <a:gd name="connsiteX3" fmla="*/ 0 w 5494039"/>
              <a:gd name="connsiteY3" fmla="*/ 579094 h 579094"/>
              <a:gd name="connsiteX4" fmla="*/ 0 w 5494039"/>
              <a:gd name="connsiteY4" fmla="*/ 0 h 57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039" h="579094">
                <a:moveTo>
                  <a:pt x="0" y="0"/>
                </a:moveTo>
                <a:lnTo>
                  <a:pt x="5494039" y="0"/>
                </a:lnTo>
                <a:lnTo>
                  <a:pt x="5494039" y="579094"/>
                </a:lnTo>
                <a:lnTo>
                  <a:pt x="0" y="579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ctr" defTabSz="1155700">
              <a:lnSpc>
                <a:spcPct val="90000"/>
              </a:lnSpc>
              <a:spcBef>
                <a:spcPct val="0"/>
              </a:spcBef>
              <a:spcAft>
                <a:spcPct val="35000"/>
              </a:spcAft>
              <a:buNone/>
            </a:pPr>
            <a:r>
              <a:rPr lang="en-US" sz="2400" b="0" i="0" kern="1200" dirty="0">
                <a:latin typeface="+mj-lt"/>
              </a:rPr>
              <a:t>Runny or bloody nose</a:t>
            </a:r>
            <a:endParaRPr lang="en-US" sz="2400" kern="1200" dirty="0">
              <a:latin typeface="+mj-lt"/>
            </a:endParaRPr>
          </a:p>
        </p:txBody>
      </p:sp>
      <p:sp>
        <p:nvSpPr>
          <p:cNvPr id="13" name="Straight Connector 12">
            <a:extLst>
              <a:ext uri="{FF2B5EF4-FFF2-40B4-BE49-F238E27FC236}">
                <a16:creationId xmlns:a16="http://schemas.microsoft.com/office/drawing/2014/main" id="{5E37A1FB-DCE5-0A37-3BC4-BEE49A4E3EF6}"/>
              </a:ext>
              <a:ext uri="{C183D7F6-B498-43B3-948B-1728B52AA6E4}">
                <adec:decorative xmlns="" xmlns:adec="http://schemas.microsoft.com/office/drawing/2017/decorative" val="1"/>
              </a:ext>
            </a:extLst>
          </p:cNvPr>
          <p:cNvSpPr/>
          <p:nvPr/>
        </p:nvSpPr>
        <p:spPr>
          <a:xfrm>
            <a:off x="1057193" y="5024821"/>
            <a:ext cx="5494039" cy="0"/>
          </a:xfrm>
          <a:prstGeom prst="line">
            <a:avLst/>
          </a:prstGeom>
          <a:ln w="12700"/>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F42073BD-1FD9-1D57-2958-EDF94C50BC59}"/>
              </a:ext>
            </a:extLst>
          </p:cNvPr>
          <p:cNvSpPr/>
          <p:nvPr/>
        </p:nvSpPr>
        <p:spPr>
          <a:xfrm>
            <a:off x="1057193" y="5075621"/>
            <a:ext cx="5494039" cy="457200"/>
          </a:xfrm>
          <a:custGeom>
            <a:avLst/>
            <a:gdLst>
              <a:gd name="connsiteX0" fmla="*/ 0 w 5494039"/>
              <a:gd name="connsiteY0" fmla="*/ 0 h 579094"/>
              <a:gd name="connsiteX1" fmla="*/ 5494039 w 5494039"/>
              <a:gd name="connsiteY1" fmla="*/ 0 h 579094"/>
              <a:gd name="connsiteX2" fmla="*/ 5494039 w 5494039"/>
              <a:gd name="connsiteY2" fmla="*/ 579094 h 579094"/>
              <a:gd name="connsiteX3" fmla="*/ 0 w 5494039"/>
              <a:gd name="connsiteY3" fmla="*/ 579094 h 579094"/>
              <a:gd name="connsiteX4" fmla="*/ 0 w 5494039"/>
              <a:gd name="connsiteY4" fmla="*/ 0 h 57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039" h="579094">
                <a:moveTo>
                  <a:pt x="0" y="0"/>
                </a:moveTo>
                <a:lnTo>
                  <a:pt x="5494039" y="0"/>
                </a:lnTo>
                <a:lnTo>
                  <a:pt x="5494039" y="579094"/>
                </a:lnTo>
                <a:lnTo>
                  <a:pt x="0" y="579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ctr" defTabSz="1155700">
              <a:lnSpc>
                <a:spcPct val="90000"/>
              </a:lnSpc>
              <a:spcBef>
                <a:spcPct val="0"/>
              </a:spcBef>
              <a:spcAft>
                <a:spcPct val="35000"/>
              </a:spcAft>
              <a:buNone/>
            </a:pPr>
            <a:r>
              <a:rPr lang="en-US" sz="2400" b="0" i="0" kern="1200" dirty="0">
                <a:latin typeface="+mj-lt"/>
              </a:rPr>
              <a:t>Fast heartbeat</a:t>
            </a:r>
            <a:endParaRPr lang="en-US" sz="2400" kern="1200" dirty="0">
              <a:latin typeface="+mj-lt"/>
            </a:endParaRPr>
          </a:p>
        </p:txBody>
      </p:sp>
      <p:sp>
        <p:nvSpPr>
          <p:cNvPr id="15" name="Straight Connector 14">
            <a:extLst>
              <a:ext uri="{FF2B5EF4-FFF2-40B4-BE49-F238E27FC236}">
                <a16:creationId xmlns:a16="http://schemas.microsoft.com/office/drawing/2014/main" id="{FD2227DF-4047-7064-3348-F8CFB57E6ED8}"/>
              </a:ext>
              <a:ext uri="{C183D7F6-B498-43B3-948B-1728B52AA6E4}">
                <adec:decorative xmlns="" xmlns:adec="http://schemas.microsoft.com/office/drawing/2017/decorative" val="1"/>
              </a:ext>
            </a:extLst>
          </p:cNvPr>
          <p:cNvSpPr/>
          <p:nvPr/>
        </p:nvSpPr>
        <p:spPr>
          <a:xfrm>
            <a:off x="1057193" y="5603915"/>
            <a:ext cx="5494039" cy="0"/>
          </a:xfrm>
          <a:prstGeom prst="line">
            <a:avLst/>
          </a:prstGeom>
          <a:ln w="12700"/>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Freeform: Shape 15">
            <a:extLst>
              <a:ext uri="{FF2B5EF4-FFF2-40B4-BE49-F238E27FC236}">
                <a16:creationId xmlns:a16="http://schemas.microsoft.com/office/drawing/2014/main" id="{A7989699-12EE-AA36-D1F4-1F941261068E}"/>
              </a:ext>
            </a:extLst>
          </p:cNvPr>
          <p:cNvSpPr/>
          <p:nvPr/>
        </p:nvSpPr>
        <p:spPr>
          <a:xfrm>
            <a:off x="1057193" y="5654715"/>
            <a:ext cx="5494039" cy="457200"/>
          </a:xfrm>
          <a:custGeom>
            <a:avLst/>
            <a:gdLst>
              <a:gd name="connsiteX0" fmla="*/ 0 w 5494039"/>
              <a:gd name="connsiteY0" fmla="*/ 0 h 579094"/>
              <a:gd name="connsiteX1" fmla="*/ 5494039 w 5494039"/>
              <a:gd name="connsiteY1" fmla="*/ 0 h 579094"/>
              <a:gd name="connsiteX2" fmla="*/ 5494039 w 5494039"/>
              <a:gd name="connsiteY2" fmla="*/ 579094 h 579094"/>
              <a:gd name="connsiteX3" fmla="*/ 0 w 5494039"/>
              <a:gd name="connsiteY3" fmla="*/ 579094 h 579094"/>
              <a:gd name="connsiteX4" fmla="*/ 0 w 5494039"/>
              <a:gd name="connsiteY4" fmla="*/ 0 h 579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4039" h="579094">
                <a:moveTo>
                  <a:pt x="0" y="0"/>
                </a:moveTo>
                <a:lnTo>
                  <a:pt x="5494039" y="0"/>
                </a:lnTo>
                <a:lnTo>
                  <a:pt x="5494039" y="579094"/>
                </a:lnTo>
                <a:lnTo>
                  <a:pt x="0" y="5790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ctr" defTabSz="1155700">
              <a:lnSpc>
                <a:spcPct val="90000"/>
              </a:lnSpc>
              <a:spcBef>
                <a:spcPct val="0"/>
              </a:spcBef>
              <a:spcAft>
                <a:spcPct val="35000"/>
              </a:spcAft>
              <a:buNone/>
            </a:pPr>
            <a:r>
              <a:rPr lang="en-US" sz="2400" b="0" i="0" kern="1200" dirty="0">
                <a:latin typeface="+mj-lt"/>
              </a:rPr>
              <a:t>High blood pressure</a:t>
            </a:r>
            <a:endParaRPr lang="en-US" sz="2400" kern="1200" dirty="0">
              <a:latin typeface="+mj-lt"/>
            </a:endParaRPr>
          </a:p>
        </p:txBody>
      </p:sp>
      <p:sp>
        <p:nvSpPr>
          <p:cNvPr id="18" name="Rectangle 17">
            <a:extLst>
              <a:ext uri="{FF2B5EF4-FFF2-40B4-BE49-F238E27FC236}">
                <a16:creationId xmlns:a16="http://schemas.microsoft.com/office/drawing/2014/main" id="{6B6AECA2-3824-8937-55C0-7AB328BE1AD4}"/>
              </a:ext>
              <a:ext uri="{C183D7F6-B498-43B3-948B-1728B52AA6E4}">
                <adec:decorative xmlns="" xmlns:adec="http://schemas.microsoft.com/office/drawing/2017/decorative" val="1"/>
              </a:ext>
            </a:extLst>
          </p:cNvPr>
          <p:cNvSpPr/>
          <p:nvPr/>
        </p:nvSpPr>
        <p:spPr>
          <a:xfrm>
            <a:off x="7263384" y="2868495"/>
            <a:ext cx="4297680" cy="283464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DBA5BD7-E89D-6E65-F21A-35C528FABA3C}"/>
              </a:ext>
            </a:extLst>
          </p:cNvPr>
          <p:cNvSpPr txBox="1"/>
          <p:nvPr/>
        </p:nvSpPr>
        <p:spPr>
          <a:xfrm>
            <a:off x="7315200" y="3147042"/>
            <a:ext cx="4194048" cy="2277547"/>
          </a:xfrm>
          <a:prstGeom prst="rect">
            <a:avLst/>
          </a:prstGeom>
          <a:noFill/>
        </p:spPr>
        <p:txBody>
          <a:bodyPr wrap="square" rtlCol="0">
            <a:spAutoFit/>
          </a:bodyPr>
          <a:lstStyle/>
          <a:p>
            <a:pPr algn="ctr">
              <a:spcAft>
                <a:spcPts val="1200"/>
              </a:spcAft>
            </a:pPr>
            <a:r>
              <a:rPr lang="en-US" sz="2800" b="1" dirty="0">
                <a:solidFill>
                  <a:schemeClr val="tx2"/>
                </a:solidFill>
              </a:rPr>
              <a:t>Remember:</a:t>
            </a:r>
          </a:p>
          <a:p>
            <a:pPr algn="ctr">
              <a:spcAft>
                <a:spcPts val="1200"/>
              </a:spcAft>
            </a:pPr>
            <a:r>
              <a:rPr lang="en-US" sz="2600" dirty="0"/>
              <a:t>Experiencing opioid withdrawal symptoms can be unpleasant, but not life-threatening </a:t>
            </a:r>
          </a:p>
        </p:txBody>
      </p:sp>
      <p:sp>
        <p:nvSpPr>
          <p:cNvPr id="3" name="Slide Number Placeholder 2">
            <a:extLst>
              <a:ext uri="{FF2B5EF4-FFF2-40B4-BE49-F238E27FC236}">
                <a16:creationId xmlns:a16="http://schemas.microsoft.com/office/drawing/2014/main" id="{FBE687D7-9160-80D6-FD51-1D907FB5CE38}"/>
              </a:ext>
            </a:extLst>
          </p:cNvPr>
          <p:cNvSpPr>
            <a:spLocks noGrp="1"/>
          </p:cNvSpPr>
          <p:nvPr>
            <p:ph type="sldNum" sz="quarter" idx="12"/>
          </p:nvPr>
        </p:nvSpPr>
        <p:spPr/>
        <p:txBody>
          <a:bodyPr/>
          <a:lstStyle/>
          <a:p>
            <a:fld id="{1621B6DD-29C1-4FEA-923F-71EA1347694C}" type="slidenum">
              <a:rPr lang="en-US" sz="1800" smtClean="0"/>
              <a:t>26</a:t>
            </a:fld>
            <a:endParaRPr lang="en-US" sz="1800" dirty="0"/>
          </a:p>
        </p:txBody>
      </p:sp>
    </p:spTree>
    <p:extLst>
      <p:ext uri="{BB962C8B-B14F-4D97-AF65-F5344CB8AC3E}">
        <p14:creationId xmlns:p14="http://schemas.microsoft.com/office/powerpoint/2010/main" val="4203310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AEF28A3-012D-4640-B8B8-1EF6EAF7233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F3B2F1C2-14D3-4A53-B329-323795BCFD5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94E879E-1515-4211-8F1B-B68A92B2C20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F7137E7D-1F4E-498A-97D1-0E1FE6FC6F9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91375183-B6E5-43E0-B28F-39EC908385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267F36BD-A8AF-4304-A662-1007CC1748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15D9095F-2809-4A90-A032-250AC21C35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9027D7BF-C282-4477-A406-245C3F26521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AC3C43D8-426E-472E-A8E8-C41BF7A876B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52DCAE0E-B8DE-4C42-A48F-FA0C8345AC9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21">
            <a:extLst>
              <a:ext uri="{FF2B5EF4-FFF2-40B4-BE49-F238E27FC236}">
                <a16:creationId xmlns:a16="http://schemas.microsoft.com/office/drawing/2014/main" id="{59647F54-801D-44AB-8284-EDDFF77631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F3CC02A-260F-A647-A22D-D5D75AF76A45}"/>
              </a:ext>
            </a:extLst>
          </p:cNvPr>
          <p:cNvSpPr>
            <a:spLocks noGrp="1"/>
          </p:cNvSpPr>
          <p:nvPr>
            <p:ph type="title"/>
          </p:nvPr>
        </p:nvSpPr>
        <p:spPr>
          <a:xfrm>
            <a:off x="1847681" y="1003356"/>
            <a:ext cx="8761413" cy="706964"/>
          </a:xfrm>
        </p:spPr>
        <p:txBody>
          <a:bodyPr vert="horz" lIns="91440" tIns="45720" rIns="91440" bIns="45720" rtlCol="0" anchor="ctr">
            <a:normAutofit/>
          </a:bodyPr>
          <a:lstStyle/>
          <a:p>
            <a:pPr algn="ctr"/>
            <a:r>
              <a:rPr lang="en-US" sz="4000" b="1" dirty="0">
                <a:solidFill>
                  <a:schemeClr val="bg1"/>
                </a:solidFill>
              </a:rPr>
              <a:t>Allergy Considerations</a:t>
            </a:r>
          </a:p>
        </p:txBody>
      </p:sp>
      <p:sp>
        <p:nvSpPr>
          <p:cNvPr id="3" name="Content Placeholder 2">
            <a:extLst>
              <a:ext uri="{FF2B5EF4-FFF2-40B4-BE49-F238E27FC236}">
                <a16:creationId xmlns:a16="http://schemas.microsoft.com/office/drawing/2014/main" id="{CE3CBA18-CADE-C724-EE84-F5A0F501E4FA}"/>
              </a:ext>
            </a:extLst>
          </p:cNvPr>
          <p:cNvSpPr>
            <a:spLocks noGrp="1"/>
          </p:cNvSpPr>
          <p:nvPr>
            <p:ph sz="half" idx="1"/>
          </p:nvPr>
        </p:nvSpPr>
        <p:spPr>
          <a:xfrm>
            <a:off x="608907" y="2796109"/>
            <a:ext cx="5758026" cy="3399381"/>
          </a:xfrm>
        </p:spPr>
        <p:txBody>
          <a:bodyPr vert="horz" lIns="91440" tIns="45720" rIns="91440" bIns="45720" rtlCol="0" anchor="t" anchorCtr="0">
            <a:normAutofit/>
          </a:bodyPr>
          <a:lstStyle/>
          <a:p>
            <a:pPr marL="0" indent="0" algn="ctr">
              <a:lnSpc>
                <a:spcPct val="90000"/>
              </a:lnSpc>
              <a:buNone/>
            </a:pPr>
            <a:r>
              <a:rPr lang="en-US" sz="2400" b="1" dirty="0">
                <a:solidFill>
                  <a:schemeClr val="tx2"/>
                </a:solidFill>
              </a:rPr>
              <a:t>Symptoms described as allergies are       typically symptoms of opioid withdrawal.</a:t>
            </a:r>
          </a:p>
          <a:p>
            <a:pPr>
              <a:lnSpc>
                <a:spcPct val="90000"/>
              </a:lnSpc>
              <a:buFont typeface="Wingdings" panose="05000000000000000000" pitchFamily="2" charset="2"/>
              <a:buChar char="§"/>
            </a:pPr>
            <a:r>
              <a:rPr lang="en-US" sz="2000" dirty="0">
                <a:solidFill>
                  <a:schemeClr val="tx1">
                    <a:lumMod val="95000"/>
                    <a:lumOff val="5000"/>
                  </a:schemeClr>
                </a:solidFill>
              </a:rPr>
              <a:t>No clinically significant allergic responses have been convincingly demonstrated.</a:t>
            </a:r>
          </a:p>
          <a:p>
            <a:pPr>
              <a:lnSpc>
                <a:spcPct val="90000"/>
              </a:lnSpc>
              <a:buFont typeface="Wingdings" panose="05000000000000000000" pitchFamily="2" charset="2"/>
              <a:buChar char="§"/>
            </a:pPr>
            <a:r>
              <a:rPr lang="en-US" sz="2000" dirty="0">
                <a:solidFill>
                  <a:schemeClr val="tx1">
                    <a:lumMod val="95000"/>
                    <a:lumOff val="5000"/>
                  </a:schemeClr>
                </a:solidFill>
              </a:rPr>
              <a:t>Allergy information often cannot be determined in an  emergency situation.</a:t>
            </a:r>
          </a:p>
          <a:p>
            <a:pPr marL="0" lvl="1" indent="0" algn="ctr">
              <a:lnSpc>
                <a:spcPct val="90000"/>
              </a:lnSpc>
              <a:buNone/>
            </a:pPr>
            <a:r>
              <a:rPr lang="en-US" sz="2000" b="1" dirty="0">
                <a:solidFill>
                  <a:schemeClr val="tx1">
                    <a:lumMod val="95000"/>
                    <a:lumOff val="5000"/>
                  </a:schemeClr>
                </a:solidFill>
              </a:rPr>
              <a:t>Best practice is to administer naloxone.</a:t>
            </a:r>
          </a:p>
          <a:p>
            <a:pPr marL="0" lvl="2" indent="0" algn="ctr">
              <a:lnSpc>
                <a:spcPct val="90000"/>
              </a:lnSpc>
              <a:buNone/>
            </a:pPr>
            <a:r>
              <a:rPr lang="en-US" sz="2000" dirty="0">
                <a:solidFill>
                  <a:schemeClr val="tx1">
                    <a:lumMod val="95000"/>
                    <a:lumOff val="5000"/>
                  </a:schemeClr>
                </a:solidFill>
              </a:rPr>
              <a:t>In the very rare event an allergy was noted,                            it could be treated as well.</a:t>
            </a:r>
            <a:endParaRPr lang="en-US" sz="1600" dirty="0">
              <a:solidFill>
                <a:schemeClr val="tx1"/>
              </a:solidFill>
            </a:endParaRPr>
          </a:p>
        </p:txBody>
      </p:sp>
      <p:pic>
        <p:nvPicPr>
          <p:cNvPr id="6" name="Picture 6" descr="Large and small hands holding red heart">
            <a:extLst>
              <a:ext uri="{FF2B5EF4-FFF2-40B4-BE49-F238E27FC236}">
                <a16:creationId xmlns:a16="http://schemas.microsoft.com/office/drawing/2014/main" id="{AAD5E948-1E59-7A1B-D7D6-A6F4923C1067}"/>
              </a:ext>
            </a:extLst>
          </p:cNvPr>
          <p:cNvPicPr>
            <a:picLocks noChangeAspect="1"/>
          </p:cNvPicPr>
          <p:nvPr/>
        </p:nvPicPr>
        <p:blipFill rotWithShape="1">
          <a:blip r:embed="rId4"/>
          <a:srcRect r="20316" b="1"/>
          <a:stretch/>
        </p:blipFill>
        <p:spPr>
          <a:xfrm>
            <a:off x="6767440" y="2705212"/>
            <a:ext cx="4815653" cy="3399381"/>
          </a:xfrm>
          <a:prstGeom prst="roundRect">
            <a:avLst/>
          </a:prstGeom>
          <a:effectLst/>
        </p:spPr>
      </p:pic>
      <p:sp>
        <p:nvSpPr>
          <p:cNvPr id="4" name="Slide Number Placeholder 3">
            <a:extLst>
              <a:ext uri="{FF2B5EF4-FFF2-40B4-BE49-F238E27FC236}">
                <a16:creationId xmlns:a16="http://schemas.microsoft.com/office/drawing/2014/main" id="{1FAE7118-7379-E2DA-57D1-57EA673C7DF1}"/>
              </a:ext>
            </a:extLst>
          </p:cNvPr>
          <p:cNvSpPr>
            <a:spLocks noGrp="1"/>
          </p:cNvSpPr>
          <p:nvPr>
            <p:ph type="sldNum" sz="quarter" idx="12"/>
          </p:nvPr>
        </p:nvSpPr>
        <p:spPr/>
        <p:txBody>
          <a:bodyPr/>
          <a:lstStyle/>
          <a:p>
            <a:fld id="{1621B6DD-29C1-4FEA-923F-71EA1347694C}" type="slidenum">
              <a:rPr lang="en-US" sz="1800" smtClean="0"/>
              <a:t>27</a:t>
            </a:fld>
            <a:endParaRPr lang="en-US" dirty="0"/>
          </a:p>
        </p:txBody>
      </p:sp>
    </p:spTree>
    <p:extLst>
      <p:ext uri="{BB962C8B-B14F-4D97-AF65-F5344CB8AC3E}">
        <p14:creationId xmlns:p14="http://schemas.microsoft.com/office/powerpoint/2010/main" val="576284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AEF28A3-012D-4640-B8B8-1EF6EAF7233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8" name="Rectangle 17">
              <a:extLst>
                <a:ext uri="{FF2B5EF4-FFF2-40B4-BE49-F238E27FC236}">
                  <a16:creationId xmlns:a16="http://schemas.microsoft.com/office/drawing/2014/main" id="{F3B2F1C2-14D3-4A53-B329-323795BCFD5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Oval 18">
              <a:extLst>
                <a:ext uri="{FF2B5EF4-FFF2-40B4-BE49-F238E27FC236}">
                  <a16:creationId xmlns:a16="http://schemas.microsoft.com/office/drawing/2014/main" id="{194E879E-1515-4211-8F1B-B68A92B2C20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F7137E7D-1F4E-498A-97D1-0E1FE6FC6F9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91375183-B6E5-43E0-B28F-39EC908385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267F36BD-A8AF-4304-A662-1007CC1748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15D9095F-2809-4A90-A032-250AC21C35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Freeform 5">
              <a:extLst>
                <a:ext uri="{FF2B5EF4-FFF2-40B4-BE49-F238E27FC236}">
                  <a16:creationId xmlns:a16="http://schemas.microsoft.com/office/drawing/2014/main" id="{9027D7BF-C282-4477-A406-245C3F26521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5">
              <a:extLst>
                <a:ext uri="{FF2B5EF4-FFF2-40B4-BE49-F238E27FC236}">
                  <a16:creationId xmlns:a16="http://schemas.microsoft.com/office/drawing/2014/main" id="{AC3C43D8-426E-472E-A8E8-C41BF7A876B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6" name="Freeform 5">
              <a:extLst>
                <a:ext uri="{FF2B5EF4-FFF2-40B4-BE49-F238E27FC236}">
                  <a16:creationId xmlns:a16="http://schemas.microsoft.com/office/drawing/2014/main" id="{52DCAE0E-B8DE-4C42-A48F-FA0C8345AC9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8" name="Rectangle 27">
            <a:extLst>
              <a:ext uri="{FF2B5EF4-FFF2-40B4-BE49-F238E27FC236}">
                <a16:creationId xmlns:a16="http://schemas.microsoft.com/office/drawing/2014/main" id="{59647F54-801D-44AB-8284-EDDFF77631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30" name="Rectangle 29">
            <a:extLst>
              <a:ext uri="{FF2B5EF4-FFF2-40B4-BE49-F238E27FC236}">
                <a16:creationId xmlns:a16="http://schemas.microsoft.com/office/drawing/2014/main" id="{89EA2611-DCBA-4E97-A2B2-9A466E76BD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Shape 31">
            <a:extLst>
              <a:ext uri="{FF2B5EF4-FFF2-40B4-BE49-F238E27FC236}">
                <a16:creationId xmlns:a16="http://schemas.microsoft.com/office/drawing/2014/main" id="{FD2669AB-35DB-41EC-BE9C-DA80B60A32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4" name="Freeform 5">
            <a:extLst>
              <a:ext uri="{FF2B5EF4-FFF2-40B4-BE49-F238E27FC236}">
                <a16:creationId xmlns:a16="http://schemas.microsoft.com/office/drawing/2014/main" id="{BBC615D1-6E12-40EF-915B-316CFDB550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6" name="Freeform 5">
            <a:extLst>
              <a:ext uri="{FF2B5EF4-FFF2-40B4-BE49-F238E27FC236}">
                <a16:creationId xmlns:a16="http://schemas.microsoft.com/office/drawing/2014/main" id="{B9797D36-DE1E-47CD-881A-6C1F582826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4924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object 2"/>
          <p:cNvSpPr txBox="1">
            <a:spLocks noGrp="1"/>
          </p:cNvSpPr>
          <p:nvPr>
            <p:ph type="title" idx="4294967295"/>
          </p:nvPr>
        </p:nvSpPr>
        <p:spPr>
          <a:xfrm>
            <a:off x="484314" y="1142505"/>
            <a:ext cx="6432995" cy="971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2700" marR="0" lvl="0" indent="0" algn="ctr" defTabSz="457200" rtl="0" eaLnBrk="1" fontAlgn="auto" latinLnBrk="0" hangingPunct="1">
              <a:lnSpc>
                <a:spcPct val="100000"/>
              </a:lnSpc>
              <a:spcBef>
                <a:spcPct val="0"/>
              </a:spcBef>
              <a:spcAft>
                <a:spcPts val="600"/>
              </a:spcAft>
              <a:buClrTx/>
              <a:buSzTx/>
              <a:buFontTx/>
              <a:buNone/>
              <a:tabLst/>
              <a:defRPr/>
            </a:pPr>
            <a:r>
              <a:rPr kumimoji="0" lang="en-US" sz="3200" b="1" i="0" u="none" strike="noStrike" kern="1200" cap="none" spc="-45" normalizeH="0" baseline="0" noProof="0" dirty="0">
                <a:ln>
                  <a:noFill/>
                </a:ln>
                <a:solidFill>
                  <a:schemeClr val="tx1"/>
                </a:solidFill>
                <a:effectLst/>
                <a:uLnTx/>
                <a:uFillTx/>
                <a:latin typeface="+mj-lt"/>
                <a:ea typeface="+mj-ea"/>
                <a:cs typeface="+mj-cs"/>
              </a:rPr>
              <a:t>M</a:t>
            </a:r>
            <a:r>
              <a:rPr kumimoji="0" lang="en-US" sz="3200" b="1" i="0" u="none" strike="noStrike" kern="1200" cap="none" spc="-25" normalizeH="0" baseline="0" noProof="0" dirty="0">
                <a:ln>
                  <a:noFill/>
                </a:ln>
                <a:solidFill>
                  <a:schemeClr val="tx1"/>
                </a:solidFill>
                <a:effectLst/>
                <a:uLnTx/>
                <a:uFillTx/>
                <a:latin typeface="+mj-lt"/>
                <a:ea typeface="+mj-ea"/>
                <a:cs typeface="+mj-cs"/>
              </a:rPr>
              <a:t>ai</a:t>
            </a:r>
            <a:r>
              <a:rPr kumimoji="0" lang="en-US" sz="3200" b="1" i="0" u="none" strike="noStrike" kern="1200" cap="none" spc="-75" normalizeH="0" baseline="0" noProof="0" dirty="0">
                <a:ln>
                  <a:noFill/>
                </a:ln>
                <a:solidFill>
                  <a:schemeClr val="tx1"/>
                </a:solidFill>
                <a:effectLst/>
                <a:uLnTx/>
                <a:uFillTx/>
                <a:latin typeface="+mj-lt"/>
                <a:ea typeface="+mj-ea"/>
                <a:cs typeface="+mj-cs"/>
              </a:rPr>
              <a:t>n</a:t>
            </a:r>
            <a:r>
              <a:rPr kumimoji="0" lang="en-US" sz="3200" b="1" i="0" u="none" strike="noStrike" kern="1200" cap="none" spc="-100" normalizeH="0" baseline="0" noProof="0" dirty="0">
                <a:ln>
                  <a:noFill/>
                </a:ln>
                <a:solidFill>
                  <a:schemeClr val="tx1"/>
                </a:solidFill>
                <a:effectLst/>
                <a:uLnTx/>
                <a:uFillTx/>
                <a:latin typeface="+mj-lt"/>
                <a:ea typeface="+mj-ea"/>
                <a:cs typeface="+mj-cs"/>
              </a:rPr>
              <a:t>t</a:t>
            </a:r>
            <a:r>
              <a:rPr kumimoji="0" lang="en-US" sz="3200" b="1" i="0" u="none" strike="noStrike" kern="1200" cap="none" spc="-25" normalizeH="0" baseline="0" noProof="0" dirty="0">
                <a:ln>
                  <a:noFill/>
                </a:ln>
                <a:solidFill>
                  <a:schemeClr val="tx1"/>
                </a:solidFill>
                <a:effectLst/>
                <a:uLnTx/>
                <a:uFillTx/>
                <a:latin typeface="+mj-lt"/>
                <a:ea typeface="+mj-ea"/>
                <a:cs typeface="+mj-cs"/>
              </a:rPr>
              <a:t>ain</a:t>
            </a:r>
            <a:r>
              <a:rPr kumimoji="0" lang="en-US" sz="3200" b="1" i="0" u="none" strike="noStrike" kern="1200" cap="none" spc="-20" normalizeH="0" baseline="0" noProof="0" dirty="0">
                <a:ln>
                  <a:noFill/>
                </a:ln>
                <a:solidFill>
                  <a:schemeClr val="tx1"/>
                </a:solidFill>
                <a:effectLst/>
                <a:uLnTx/>
                <a:uFillTx/>
                <a:latin typeface="+mj-lt"/>
                <a:ea typeface="+mj-ea"/>
                <a:cs typeface="+mj-cs"/>
              </a:rPr>
              <a:t>i</a:t>
            </a:r>
            <a:r>
              <a:rPr kumimoji="0" lang="en-US" sz="3200" b="1" i="0" u="none" strike="noStrike" kern="1200" cap="none" spc="-25" normalizeH="0" baseline="0" noProof="0" dirty="0">
                <a:ln>
                  <a:noFill/>
                </a:ln>
                <a:solidFill>
                  <a:schemeClr val="tx1"/>
                </a:solidFill>
                <a:effectLst/>
                <a:uLnTx/>
                <a:uFillTx/>
                <a:latin typeface="+mj-lt"/>
                <a:ea typeface="+mj-ea"/>
                <a:cs typeface="+mj-cs"/>
              </a:rPr>
              <a:t>ng</a:t>
            </a:r>
            <a:r>
              <a:rPr kumimoji="0" lang="en-US" sz="3200" b="1" i="0" u="none" strike="noStrike" kern="1200" cap="none" spc="45" normalizeH="0" baseline="0" noProof="0" dirty="0">
                <a:ln>
                  <a:noFill/>
                </a:ln>
                <a:solidFill>
                  <a:schemeClr val="tx1"/>
                </a:solidFill>
                <a:effectLst/>
                <a:uLnTx/>
                <a:uFillTx/>
                <a:latin typeface="+mj-lt"/>
                <a:ea typeface="+mj-ea"/>
                <a:cs typeface="+mj-cs"/>
              </a:rPr>
              <a:t> </a:t>
            </a:r>
            <a:r>
              <a:rPr kumimoji="0" lang="en-US" sz="3200" b="1" i="0" u="none" strike="noStrike" kern="1200" cap="none" spc="0" normalizeH="0" baseline="0" noProof="0" dirty="0">
                <a:ln>
                  <a:noFill/>
                </a:ln>
                <a:solidFill>
                  <a:schemeClr val="tx1"/>
                </a:solidFill>
                <a:effectLst/>
                <a:uLnTx/>
                <a:uFillTx/>
                <a:latin typeface="+mj-lt"/>
                <a:ea typeface="+mj-ea"/>
                <a:cs typeface="+mj-cs"/>
              </a:rPr>
              <a:t>O</a:t>
            </a:r>
            <a:r>
              <a:rPr kumimoji="0" lang="en-US" sz="3200" b="1" i="0" u="none" strike="noStrike" kern="1200" cap="none" spc="-50" normalizeH="0" baseline="0" noProof="0" dirty="0">
                <a:ln>
                  <a:noFill/>
                </a:ln>
                <a:solidFill>
                  <a:schemeClr val="tx1"/>
                </a:solidFill>
                <a:effectLst/>
                <a:uLnTx/>
                <a:uFillTx/>
                <a:latin typeface="+mj-lt"/>
                <a:ea typeface="+mj-ea"/>
                <a:cs typeface="+mj-cs"/>
              </a:rPr>
              <a:t>v</a:t>
            </a:r>
            <a:r>
              <a:rPr kumimoji="0" lang="en-US" sz="3200" b="1" i="0" u="none" strike="noStrike" kern="1200" cap="none" spc="-25" normalizeH="0" baseline="0" noProof="0" dirty="0">
                <a:ln>
                  <a:noFill/>
                </a:ln>
                <a:solidFill>
                  <a:schemeClr val="tx1"/>
                </a:solidFill>
                <a:effectLst/>
                <a:uLnTx/>
                <a:uFillTx/>
                <a:latin typeface="+mj-lt"/>
                <a:ea typeface="+mj-ea"/>
                <a:cs typeface="+mj-cs"/>
              </a:rPr>
              <a:t>e</a:t>
            </a:r>
            <a:r>
              <a:rPr kumimoji="0" lang="en-US" sz="3200" b="1" i="0" u="none" strike="noStrike" kern="1200" cap="none" spc="-95" normalizeH="0" baseline="0" noProof="0" dirty="0">
                <a:ln>
                  <a:noFill/>
                </a:ln>
                <a:solidFill>
                  <a:schemeClr val="tx1"/>
                </a:solidFill>
                <a:effectLst/>
                <a:uLnTx/>
                <a:uFillTx/>
                <a:latin typeface="+mj-lt"/>
                <a:ea typeface="+mj-ea"/>
                <a:cs typeface="+mj-cs"/>
              </a:rPr>
              <a:t>r</a:t>
            </a:r>
            <a:r>
              <a:rPr kumimoji="0" lang="en-US" sz="3200" b="1" i="0" u="none" strike="noStrike" kern="1200" cap="none" spc="-25" normalizeH="0" baseline="0" noProof="0" dirty="0">
                <a:ln>
                  <a:noFill/>
                </a:ln>
                <a:solidFill>
                  <a:schemeClr val="tx1"/>
                </a:solidFill>
                <a:effectLst/>
                <a:uLnTx/>
                <a:uFillTx/>
                <a:latin typeface="+mj-lt"/>
                <a:ea typeface="+mj-ea"/>
                <a:cs typeface="+mj-cs"/>
              </a:rPr>
              <a:t>d</a:t>
            </a:r>
            <a:r>
              <a:rPr kumimoji="0" lang="en-US" sz="3200" b="1" i="0" u="none" strike="noStrike" kern="1200" cap="none" spc="0" normalizeH="0" baseline="0" noProof="0" dirty="0">
                <a:ln>
                  <a:noFill/>
                </a:ln>
                <a:solidFill>
                  <a:schemeClr val="tx1"/>
                </a:solidFill>
                <a:effectLst/>
                <a:uLnTx/>
                <a:uFillTx/>
                <a:latin typeface="+mj-lt"/>
                <a:ea typeface="+mj-ea"/>
                <a:cs typeface="+mj-cs"/>
              </a:rPr>
              <a:t>ose</a:t>
            </a:r>
            <a:r>
              <a:rPr kumimoji="0" lang="en-US" sz="3200" b="1" i="0" u="none" strike="noStrike" kern="1200" cap="none" spc="-15" normalizeH="0" baseline="0" noProof="0" dirty="0">
                <a:ln>
                  <a:noFill/>
                </a:ln>
                <a:solidFill>
                  <a:schemeClr val="tx1"/>
                </a:solidFill>
                <a:effectLst/>
                <a:uLnTx/>
                <a:uFillTx/>
                <a:latin typeface="+mj-lt"/>
                <a:ea typeface="+mj-ea"/>
                <a:cs typeface="+mj-cs"/>
              </a:rPr>
              <a:t> </a:t>
            </a:r>
            <a:r>
              <a:rPr kumimoji="0" lang="en-US" sz="3200" b="1" i="0" u="none" strike="noStrike" kern="1200" cap="none" spc="-100" normalizeH="0" baseline="0" noProof="0" dirty="0">
                <a:ln>
                  <a:noFill/>
                </a:ln>
                <a:solidFill>
                  <a:schemeClr val="tx1"/>
                </a:solidFill>
                <a:effectLst/>
                <a:uLnTx/>
                <a:uFillTx/>
                <a:latin typeface="+mj-lt"/>
                <a:ea typeface="+mj-ea"/>
                <a:cs typeface="+mj-cs"/>
              </a:rPr>
              <a:t>R</a:t>
            </a:r>
            <a:r>
              <a:rPr kumimoji="0" lang="en-US" sz="3200" b="1" i="0" u="none" strike="noStrike" kern="1200" cap="none" spc="-20" normalizeH="0" baseline="0" noProof="0" dirty="0">
                <a:ln>
                  <a:noFill/>
                </a:ln>
                <a:solidFill>
                  <a:schemeClr val="tx1"/>
                </a:solidFill>
                <a:effectLst/>
                <a:uLnTx/>
                <a:uFillTx/>
                <a:latin typeface="+mj-lt"/>
                <a:ea typeface="+mj-ea"/>
                <a:cs typeface="+mj-cs"/>
              </a:rPr>
              <a:t>e</a:t>
            </a:r>
            <a:r>
              <a:rPr kumimoji="0" lang="en-US" sz="3200" b="1" i="0" u="none" strike="noStrike" kern="1200" cap="none" spc="-75" normalizeH="0" baseline="0" noProof="0" dirty="0">
                <a:ln>
                  <a:noFill/>
                </a:ln>
                <a:solidFill>
                  <a:schemeClr val="tx1"/>
                </a:solidFill>
                <a:effectLst/>
                <a:uLnTx/>
                <a:uFillTx/>
                <a:latin typeface="+mj-lt"/>
                <a:ea typeface="+mj-ea"/>
                <a:cs typeface="+mj-cs"/>
              </a:rPr>
              <a:t>v</a:t>
            </a:r>
            <a:r>
              <a:rPr kumimoji="0" lang="en-US" sz="3200" b="1" i="0" u="none" strike="noStrike" kern="1200" cap="none" spc="-25" normalizeH="0" baseline="0" noProof="0" dirty="0">
                <a:ln>
                  <a:noFill/>
                </a:ln>
                <a:solidFill>
                  <a:schemeClr val="tx1"/>
                </a:solidFill>
                <a:effectLst/>
                <a:uLnTx/>
                <a:uFillTx/>
                <a:latin typeface="+mj-lt"/>
                <a:ea typeface="+mj-ea"/>
                <a:cs typeface="+mj-cs"/>
              </a:rPr>
              <a:t>e</a:t>
            </a:r>
            <a:r>
              <a:rPr kumimoji="0" lang="en-US" sz="3200" b="1" i="0" u="none" strike="noStrike" kern="1200" cap="none" spc="-114" normalizeH="0" baseline="0" noProof="0" dirty="0">
                <a:ln>
                  <a:noFill/>
                </a:ln>
                <a:solidFill>
                  <a:schemeClr val="tx1"/>
                </a:solidFill>
                <a:effectLst/>
                <a:uLnTx/>
                <a:uFillTx/>
                <a:latin typeface="+mj-lt"/>
                <a:ea typeface="+mj-ea"/>
                <a:cs typeface="+mj-cs"/>
              </a:rPr>
              <a:t>r</a:t>
            </a:r>
            <a:r>
              <a:rPr kumimoji="0" lang="en-US" sz="3200" b="1" i="0" u="none" strike="noStrike" kern="1200" cap="none" spc="-20" normalizeH="0" baseline="0" noProof="0" dirty="0">
                <a:ln>
                  <a:noFill/>
                </a:ln>
                <a:solidFill>
                  <a:schemeClr val="tx1"/>
                </a:solidFill>
                <a:effectLst/>
                <a:uLnTx/>
                <a:uFillTx/>
                <a:latin typeface="+mj-lt"/>
                <a:ea typeface="+mj-ea"/>
                <a:cs typeface="+mj-cs"/>
              </a:rPr>
              <a:t>s</a:t>
            </a:r>
            <a:r>
              <a:rPr kumimoji="0" lang="en-US" sz="3200" b="1" i="0" u="none" strike="noStrike" kern="1200" cap="none" spc="-30" normalizeH="0" baseline="0" noProof="0" dirty="0">
                <a:ln>
                  <a:noFill/>
                </a:ln>
                <a:solidFill>
                  <a:schemeClr val="tx1"/>
                </a:solidFill>
                <a:effectLst/>
                <a:uLnTx/>
                <a:uFillTx/>
                <a:latin typeface="+mj-lt"/>
                <a:ea typeface="+mj-ea"/>
                <a:cs typeface="+mj-cs"/>
              </a:rPr>
              <a:t>a</a:t>
            </a:r>
            <a:r>
              <a:rPr kumimoji="0" lang="en-US" sz="3200" b="1" i="0" u="none" strike="noStrike" kern="1200" cap="none" spc="-15" normalizeH="0" baseline="0" noProof="0" dirty="0">
                <a:ln>
                  <a:noFill/>
                </a:ln>
                <a:solidFill>
                  <a:schemeClr val="tx1"/>
                </a:solidFill>
                <a:effectLst/>
                <a:uLnTx/>
                <a:uFillTx/>
                <a:latin typeface="+mj-lt"/>
                <a:ea typeface="+mj-ea"/>
                <a:cs typeface="+mj-cs"/>
              </a:rPr>
              <a:t>l</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5" name="object 5"/>
          <p:cNvSpPr txBox="1"/>
          <p:nvPr/>
        </p:nvSpPr>
        <p:spPr>
          <a:xfrm>
            <a:off x="813692" y="1970201"/>
            <a:ext cx="6675120" cy="3311424"/>
          </a:xfrm>
          <a:prstGeom prst="rect">
            <a:avLst/>
          </a:prstGeom>
          <a:ln>
            <a:noFill/>
          </a:ln>
        </p:spPr>
        <p:txBody>
          <a:bodyPr vert="horz" lIns="0" tIns="0" rIns="0" bIns="0" rtlCol="0" anchor="ctr">
            <a:noAutofit/>
          </a:bodyPr>
          <a:lstStyle/>
          <a:p>
            <a:pPr marL="12700" marR="1052195">
              <a:spcBef>
                <a:spcPts val="1000"/>
              </a:spcBef>
              <a:buClr>
                <a:schemeClr val="accent1"/>
              </a:buClr>
              <a:buSzPct val="80000"/>
            </a:pPr>
            <a:r>
              <a:rPr lang="en-US" sz="2400" b="1" spc="-5" dirty="0"/>
              <a:t>Monitor the person’s response.</a:t>
            </a:r>
          </a:p>
          <a:p>
            <a:pPr marL="457200" marR="1052195" indent="-228600">
              <a:spcBef>
                <a:spcPts val="1000"/>
              </a:spcBef>
              <a:buClr>
                <a:schemeClr val="tx1"/>
              </a:buClr>
              <a:buSzPct val="100000"/>
              <a:buFont typeface="Wingdings" panose="05000000000000000000" pitchFamily="2" charset="2"/>
              <a:buChar char="§"/>
            </a:pPr>
            <a:r>
              <a:rPr lang="en-US" sz="2400" spc="-5" dirty="0"/>
              <a:t>Are they breathing normally? </a:t>
            </a:r>
          </a:p>
          <a:p>
            <a:pPr marL="457200" marR="1052195" indent="-228600">
              <a:spcBef>
                <a:spcPts val="1000"/>
              </a:spcBef>
              <a:buClr>
                <a:schemeClr val="tx1"/>
              </a:buClr>
              <a:buSzPct val="100000"/>
              <a:buFont typeface="Wingdings" panose="05000000000000000000" pitchFamily="2" charset="2"/>
              <a:buChar char="§"/>
            </a:pPr>
            <a:r>
              <a:rPr lang="en-US" sz="2400" spc="-5" dirty="0"/>
              <a:t>Have they maintained or regained consciousness? </a:t>
            </a:r>
          </a:p>
          <a:p>
            <a:pPr marL="12700" marR="1052195">
              <a:spcBef>
                <a:spcPts val="1000"/>
              </a:spcBef>
              <a:buClr>
                <a:schemeClr val="accent1"/>
              </a:buClr>
              <a:buSzPct val="80000"/>
            </a:pPr>
            <a:r>
              <a:rPr lang="en-US" sz="2400" b="1" spc="-5" dirty="0"/>
              <a:t>If not, you may need to give naloxone again.</a:t>
            </a:r>
          </a:p>
        </p:txBody>
      </p:sp>
      <p:pic>
        <p:nvPicPr>
          <p:cNvPr id="12" name="Picture 11" descr="Stopwatch">
            <a:extLst>
              <a:ext uri="{FF2B5EF4-FFF2-40B4-BE49-F238E27FC236}">
                <a16:creationId xmlns:a16="http://schemas.microsoft.com/office/drawing/2014/main" id="{4285BA95-26D0-455F-B794-36CCE9DFEA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3"/>
          <a:stretch/>
        </p:blipFill>
        <p:spPr>
          <a:xfrm>
            <a:off x="7358623" y="822677"/>
            <a:ext cx="1541782" cy="2087456"/>
          </a:xfrm>
          <a:prstGeom prst="rect">
            <a:avLst/>
          </a:prstGeom>
        </p:spPr>
      </p:pic>
      <p:sp>
        <p:nvSpPr>
          <p:cNvPr id="15" name="Rectangle 37">
            <a:extLst>
              <a:ext uri="{FF2B5EF4-FFF2-40B4-BE49-F238E27FC236}">
                <a16:creationId xmlns:a16="http://schemas.microsoft.com/office/drawing/2014/main" id="{4A2FAF1F-F462-46AF-A9E6-CC93C4E2C3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0" name="Oval 39">
            <a:extLst>
              <a:ext uri="{FF2B5EF4-FFF2-40B4-BE49-F238E27FC236}">
                <a16:creationId xmlns:a16="http://schemas.microsoft.com/office/drawing/2014/main" id="{7146BED8-BAE9-42C5-A3DD-7B946445DB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 name="Oval 41">
            <a:extLst>
              <a:ext uri="{FF2B5EF4-FFF2-40B4-BE49-F238E27FC236}">
                <a16:creationId xmlns:a16="http://schemas.microsoft.com/office/drawing/2014/main" id="{15765FE8-B62F-41E4-A73C-74C91A8FD9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Slide Number Placeholder 2">
            <a:extLst>
              <a:ext uri="{FF2B5EF4-FFF2-40B4-BE49-F238E27FC236}">
                <a16:creationId xmlns:a16="http://schemas.microsoft.com/office/drawing/2014/main" id="{7F26A40F-386A-AA49-A978-1003DC1A1F3D}"/>
              </a:ext>
            </a:extLst>
          </p:cNvPr>
          <p:cNvSpPr>
            <a:spLocks noGrp="1"/>
          </p:cNvSpPr>
          <p:nvPr>
            <p:ph type="sldNum" sz="quarter" idx="12"/>
          </p:nvPr>
        </p:nvSpPr>
        <p:spPr/>
        <p:txBody>
          <a:bodyPr/>
          <a:lstStyle/>
          <a:p>
            <a:fld id="{1621B6DD-29C1-4FEA-923F-71EA1347694C}" type="slidenum">
              <a:rPr lang="en-US" sz="1800" smtClean="0">
                <a:solidFill>
                  <a:schemeClr val="tx1"/>
                </a:solidFill>
              </a:rPr>
              <a:t>28</a:t>
            </a:fld>
            <a:endParaRPr lang="en-US" dirty="0">
              <a:solidFill>
                <a:schemeClr val="tx1"/>
              </a:solidFill>
            </a:endParaRPr>
          </a:p>
        </p:txBody>
      </p:sp>
      <p:sp>
        <p:nvSpPr>
          <p:cNvPr id="7" name="TextBox 6">
            <a:extLst>
              <a:ext uri="{FF2B5EF4-FFF2-40B4-BE49-F238E27FC236}">
                <a16:creationId xmlns:a16="http://schemas.microsoft.com/office/drawing/2014/main" id="{1AA3713C-4264-1C04-0B5E-9CC07A205A62}"/>
              </a:ext>
            </a:extLst>
          </p:cNvPr>
          <p:cNvSpPr txBox="1"/>
          <p:nvPr/>
        </p:nvSpPr>
        <p:spPr>
          <a:xfrm>
            <a:off x="7431472" y="2029664"/>
            <a:ext cx="4480560" cy="3724096"/>
          </a:xfrm>
          <a:prstGeom prst="rect">
            <a:avLst/>
          </a:prstGeom>
          <a:noFill/>
        </p:spPr>
        <p:txBody>
          <a:bodyPr wrap="square" rtlCol="0">
            <a:spAutoFit/>
          </a:bodyPr>
          <a:lstStyle/>
          <a:p>
            <a:pPr algn="ctr">
              <a:spcAft>
                <a:spcPts val="3600"/>
              </a:spcAft>
            </a:pPr>
            <a:r>
              <a:rPr lang="en-US" sz="2800" b="1" dirty="0">
                <a:solidFill>
                  <a:schemeClr val="bg2"/>
                </a:solidFill>
              </a:rPr>
              <a:t>      Remember</a:t>
            </a:r>
            <a:r>
              <a:rPr lang="en-US" sz="2800" dirty="0">
                <a:solidFill>
                  <a:schemeClr val="bg2"/>
                </a:solidFill>
              </a:rPr>
              <a:t>: </a:t>
            </a:r>
          </a:p>
          <a:p>
            <a:pPr marL="338138" indent="-279400">
              <a:spcAft>
                <a:spcPts val="1200"/>
              </a:spcAft>
              <a:buClr>
                <a:schemeClr val="accent1"/>
              </a:buClr>
              <a:buFont typeface="Wingdings" panose="05000000000000000000" pitchFamily="2" charset="2"/>
              <a:buChar char="§"/>
            </a:pPr>
            <a:r>
              <a:rPr lang="en-US" sz="2000" dirty="0">
                <a:solidFill>
                  <a:schemeClr val="bg1"/>
                </a:solidFill>
              </a:rPr>
              <a:t>Naloxone’s effect </a:t>
            </a:r>
            <a:r>
              <a:rPr lang="en-US" sz="2000" b="1" dirty="0">
                <a:solidFill>
                  <a:schemeClr val="bg1"/>
                </a:solidFill>
              </a:rPr>
              <a:t>lasts between 30 to 90 minutes </a:t>
            </a:r>
          </a:p>
          <a:p>
            <a:pPr marL="338138" indent="-279400">
              <a:spcAft>
                <a:spcPts val="1200"/>
              </a:spcAft>
              <a:buClr>
                <a:schemeClr val="accent1"/>
              </a:buClr>
              <a:buFont typeface="Wingdings" panose="05000000000000000000" pitchFamily="2" charset="2"/>
              <a:buChar char="§"/>
            </a:pPr>
            <a:r>
              <a:rPr lang="en-US" sz="2000" dirty="0">
                <a:solidFill>
                  <a:schemeClr val="bg1"/>
                </a:solidFill>
              </a:rPr>
              <a:t>Naloxone </a:t>
            </a:r>
            <a:r>
              <a:rPr lang="en-US" sz="2000" b="1" dirty="0">
                <a:solidFill>
                  <a:schemeClr val="bg1"/>
                </a:solidFill>
              </a:rPr>
              <a:t>may need to be repeated </a:t>
            </a:r>
            <a:r>
              <a:rPr lang="en-US" sz="2000" dirty="0">
                <a:solidFill>
                  <a:schemeClr val="bg1"/>
                </a:solidFill>
              </a:rPr>
              <a:t>after normal breathing has returned to maintain opioid reversal, especially if extended-release products were taken</a:t>
            </a:r>
          </a:p>
          <a:p>
            <a:pPr marL="338138" indent="-279400">
              <a:spcAft>
                <a:spcPts val="1200"/>
              </a:spcAft>
              <a:buClr>
                <a:schemeClr val="accent1"/>
              </a:buClr>
              <a:buFont typeface="Wingdings" panose="05000000000000000000" pitchFamily="2" charset="2"/>
              <a:buChar char="§"/>
            </a:pPr>
            <a:r>
              <a:rPr lang="en-US" sz="2000" b="1" dirty="0">
                <a:solidFill>
                  <a:schemeClr val="bg1"/>
                </a:solidFill>
              </a:rPr>
              <a:t>There is no maximum dose!</a:t>
            </a:r>
          </a:p>
        </p:txBody>
      </p:sp>
    </p:spTree>
    <p:extLst>
      <p:ext uri="{BB962C8B-B14F-4D97-AF65-F5344CB8AC3E}">
        <p14:creationId xmlns:p14="http://schemas.microsoft.com/office/powerpoint/2010/main" val="210946140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22AC-B59E-4DC7-BEAE-32D291CA3D95}"/>
              </a:ext>
            </a:extLst>
          </p:cNvPr>
          <p:cNvSpPr>
            <a:spLocks noGrp="1"/>
          </p:cNvSpPr>
          <p:nvPr>
            <p:ph type="title"/>
          </p:nvPr>
        </p:nvSpPr>
        <p:spPr>
          <a:xfrm>
            <a:off x="1715293" y="911042"/>
            <a:ext cx="8761413" cy="706964"/>
          </a:xfrm>
        </p:spPr>
        <p:txBody>
          <a:bodyPr/>
          <a:lstStyle/>
          <a:p>
            <a:pPr algn="ctr"/>
            <a:r>
              <a:rPr lang="en-US" sz="4000" b="1" spc="10" dirty="0">
                <a:solidFill>
                  <a:schemeClr val="bg1"/>
                </a:solidFill>
              </a:rPr>
              <a:t>Recap: </a:t>
            </a:r>
            <a:r>
              <a:rPr lang="en-US" spc="10" dirty="0"/>
              <a:t/>
            </a:r>
            <a:br>
              <a:rPr lang="en-US" spc="10" dirty="0"/>
            </a:br>
            <a:r>
              <a:rPr lang="en-US" spc="10" dirty="0">
                <a:solidFill>
                  <a:schemeClr val="bg1"/>
                </a:solidFill>
              </a:rPr>
              <a:t>How You Can Save a Life</a:t>
            </a:r>
          </a:p>
        </p:txBody>
      </p:sp>
      <p:pic>
        <p:nvPicPr>
          <p:cNvPr id="167" name="Picture 167" descr="Man checking to see if woman on ground is overdosing.">
            <a:extLst>
              <a:ext uri="{FF2B5EF4-FFF2-40B4-BE49-F238E27FC236}">
                <a16:creationId xmlns:a16="http://schemas.microsoft.com/office/drawing/2014/main" id="{E2AB62FA-8725-72F6-77AB-00B5A13DAF2C}"/>
              </a:ext>
            </a:extLst>
          </p:cNvPr>
          <p:cNvPicPr>
            <a:picLocks noChangeAspect="1"/>
          </p:cNvPicPr>
          <p:nvPr/>
        </p:nvPicPr>
        <p:blipFill>
          <a:blip r:embed="rId3"/>
          <a:stretch>
            <a:fillRect/>
          </a:stretch>
        </p:blipFill>
        <p:spPr>
          <a:xfrm>
            <a:off x="634906" y="2675916"/>
            <a:ext cx="4008406" cy="2763328"/>
          </a:xfrm>
          <a:prstGeom prst="roundRect">
            <a:avLst/>
          </a:prstGeom>
        </p:spPr>
      </p:pic>
      <p:sp>
        <p:nvSpPr>
          <p:cNvPr id="163" name="TextBox 162">
            <a:extLst>
              <a:ext uri="{FF2B5EF4-FFF2-40B4-BE49-F238E27FC236}">
                <a16:creationId xmlns:a16="http://schemas.microsoft.com/office/drawing/2014/main" id="{C9FDC760-2DC3-C5D4-518C-FCFE22B394F2}"/>
              </a:ext>
            </a:extLst>
          </p:cNvPr>
          <p:cNvSpPr txBox="1"/>
          <p:nvPr/>
        </p:nvSpPr>
        <p:spPr>
          <a:xfrm>
            <a:off x="634906" y="5448208"/>
            <a:ext cx="4008406" cy="830997"/>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Calibri"/>
                <a:cs typeface="Calibri"/>
              </a:rPr>
              <a:t>Recognize a potential </a:t>
            </a:r>
          </a:p>
          <a:p>
            <a:pPr algn="ctr"/>
            <a:r>
              <a:rPr lang="en-US" sz="2400" b="1" dirty="0">
                <a:latin typeface="Calibri"/>
                <a:cs typeface="Calibri"/>
              </a:rPr>
              <a:t>opioid overdose.</a:t>
            </a:r>
          </a:p>
        </p:txBody>
      </p:sp>
      <p:pic>
        <p:nvPicPr>
          <p:cNvPr id="160" name="Picture 160" descr="Flashing lights on an emergency vehicle.">
            <a:extLst>
              <a:ext uri="{FF2B5EF4-FFF2-40B4-BE49-F238E27FC236}">
                <a16:creationId xmlns:a16="http://schemas.microsoft.com/office/drawing/2014/main" id="{C8379AB4-06BA-BC93-905E-82D6E4DF9236}"/>
              </a:ext>
            </a:extLst>
          </p:cNvPr>
          <p:cNvPicPr>
            <a:picLocks noChangeAspect="1"/>
          </p:cNvPicPr>
          <p:nvPr/>
        </p:nvPicPr>
        <p:blipFill>
          <a:blip r:embed="rId4"/>
          <a:stretch>
            <a:fillRect/>
          </a:stretch>
        </p:blipFill>
        <p:spPr>
          <a:xfrm>
            <a:off x="5246726" y="2671043"/>
            <a:ext cx="3174520" cy="2754307"/>
          </a:xfrm>
          <a:prstGeom prst="roundRect">
            <a:avLst/>
          </a:prstGeom>
        </p:spPr>
      </p:pic>
      <p:sp>
        <p:nvSpPr>
          <p:cNvPr id="165" name="TextBox 164">
            <a:extLst>
              <a:ext uri="{FF2B5EF4-FFF2-40B4-BE49-F238E27FC236}">
                <a16:creationId xmlns:a16="http://schemas.microsoft.com/office/drawing/2014/main" id="{5D67033F-8700-164E-2273-CA6654A28295}"/>
              </a:ext>
            </a:extLst>
          </p:cNvPr>
          <p:cNvSpPr txBox="1"/>
          <p:nvPr/>
        </p:nvSpPr>
        <p:spPr>
          <a:xfrm>
            <a:off x="5246726" y="5425350"/>
            <a:ext cx="3174521" cy="830997"/>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Calibri"/>
                <a:cs typeface="Calibri"/>
              </a:rPr>
              <a:t>Call emergency </a:t>
            </a:r>
          </a:p>
          <a:p>
            <a:pPr algn="ctr"/>
            <a:r>
              <a:rPr lang="en-US" sz="2400" b="1" dirty="0">
                <a:latin typeface="Calibri"/>
                <a:cs typeface="Calibri"/>
              </a:rPr>
              <a:t>services.</a:t>
            </a:r>
          </a:p>
        </p:txBody>
      </p:sp>
      <p:pic>
        <p:nvPicPr>
          <p:cNvPr id="4" name="Picture 4" descr="Person holding naloxone nasal spray">
            <a:extLst>
              <a:ext uri="{FF2B5EF4-FFF2-40B4-BE49-F238E27FC236}">
                <a16:creationId xmlns:a16="http://schemas.microsoft.com/office/drawing/2014/main" id="{D3D3EDEE-1AA6-83EB-DA06-FC0FF0E27753}"/>
              </a:ext>
            </a:extLst>
          </p:cNvPr>
          <p:cNvPicPr>
            <a:picLocks noChangeAspect="1"/>
          </p:cNvPicPr>
          <p:nvPr/>
        </p:nvPicPr>
        <p:blipFill>
          <a:blip r:embed="rId5"/>
          <a:stretch>
            <a:fillRect/>
          </a:stretch>
        </p:blipFill>
        <p:spPr>
          <a:xfrm>
            <a:off x="9024663" y="2679298"/>
            <a:ext cx="2573867" cy="2755292"/>
          </a:xfrm>
          <a:prstGeom prst="roundRect">
            <a:avLst/>
          </a:prstGeom>
        </p:spPr>
      </p:pic>
      <p:sp>
        <p:nvSpPr>
          <p:cNvPr id="164" name="TextBox 163">
            <a:extLst>
              <a:ext uri="{FF2B5EF4-FFF2-40B4-BE49-F238E27FC236}">
                <a16:creationId xmlns:a16="http://schemas.microsoft.com/office/drawing/2014/main" id="{1D8EC4D5-5459-C638-D453-535A7BDC3104}"/>
              </a:ext>
            </a:extLst>
          </p:cNvPr>
          <p:cNvSpPr txBox="1"/>
          <p:nvPr/>
        </p:nvSpPr>
        <p:spPr>
          <a:xfrm flipH="1">
            <a:off x="9024662" y="5425350"/>
            <a:ext cx="2573866"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Calibri"/>
                <a:cs typeface="Calibri"/>
              </a:rPr>
              <a:t>Give naloxone.</a:t>
            </a:r>
            <a:endParaRPr lang="en-US" sz="2800" b="1" dirty="0">
              <a:latin typeface="Calibri"/>
              <a:cs typeface="Calibri"/>
            </a:endParaRPr>
          </a:p>
        </p:txBody>
      </p:sp>
      <p:sp>
        <p:nvSpPr>
          <p:cNvPr id="3" name="TextBox 2">
            <a:extLst>
              <a:ext uri="{FF2B5EF4-FFF2-40B4-BE49-F238E27FC236}">
                <a16:creationId xmlns:a16="http://schemas.microsoft.com/office/drawing/2014/main" id="{E238C28B-505F-BBA5-98CF-C73A039BA3A0}"/>
              </a:ext>
            </a:extLst>
          </p:cNvPr>
          <p:cNvSpPr txBox="1"/>
          <p:nvPr/>
        </p:nvSpPr>
        <p:spPr>
          <a:xfrm>
            <a:off x="2198512" y="6389512"/>
            <a:ext cx="77949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Video: </a:t>
            </a:r>
            <a:r>
              <a:rPr lang="en-US" dirty="0">
                <a:solidFill>
                  <a:schemeClr val="accent1"/>
                </a:solidFill>
                <a:hlinkClick r:id="rId6">
                  <a:extLst>
                    <a:ext uri="{A12FA001-AC4F-418D-AE19-62706E023703}">
                      <ahyp:hlinkClr xmlns="" xmlns:ahyp="http://schemas.microsoft.com/office/drawing/2018/hyperlinkcolor" val="tx"/>
                    </a:ext>
                  </a:extLst>
                </a:hlinkClick>
              </a:rPr>
              <a:t>https://www.youtube.com/watch?v=nVRm1GQgJmc</a:t>
            </a:r>
            <a:r>
              <a:rPr lang="en-US" dirty="0">
                <a:solidFill>
                  <a:schemeClr val="accent1"/>
                </a:solidFill>
              </a:rPr>
              <a:t>  </a:t>
            </a:r>
          </a:p>
        </p:txBody>
      </p:sp>
      <p:sp>
        <p:nvSpPr>
          <p:cNvPr id="5" name="Slide Number Placeholder 4">
            <a:extLst>
              <a:ext uri="{FF2B5EF4-FFF2-40B4-BE49-F238E27FC236}">
                <a16:creationId xmlns:a16="http://schemas.microsoft.com/office/drawing/2014/main" id="{26E3DACD-3188-1CB0-C151-6AE083B30934}"/>
              </a:ext>
            </a:extLst>
          </p:cNvPr>
          <p:cNvSpPr>
            <a:spLocks noGrp="1"/>
          </p:cNvSpPr>
          <p:nvPr>
            <p:ph type="sldNum" sz="quarter" idx="12"/>
          </p:nvPr>
        </p:nvSpPr>
        <p:spPr/>
        <p:txBody>
          <a:bodyPr/>
          <a:lstStyle/>
          <a:p>
            <a:fld id="{1621B6DD-29C1-4FEA-923F-71EA1347694C}" type="slidenum">
              <a:rPr lang="en-US" sz="1800" smtClean="0"/>
              <a:t>29</a:t>
            </a:fld>
            <a:endParaRPr lang="en-US" dirty="0"/>
          </a:p>
        </p:txBody>
      </p:sp>
    </p:spTree>
    <p:extLst>
      <p:ext uri="{BB962C8B-B14F-4D97-AF65-F5344CB8AC3E}">
        <p14:creationId xmlns:p14="http://schemas.microsoft.com/office/powerpoint/2010/main" val="4277843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78234F3-7690-34AC-E6BC-1D9EAD4D1E67}"/>
              </a:ext>
            </a:extLst>
          </p:cNvPr>
          <p:cNvSpPr>
            <a:spLocks noGrp="1"/>
          </p:cNvSpPr>
          <p:nvPr>
            <p:ph type="title"/>
          </p:nvPr>
        </p:nvSpPr>
        <p:spPr>
          <a:xfrm>
            <a:off x="694927" y="621613"/>
            <a:ext cx="5394960" cy="1463040"/>
          </a:xfrm>
        </p:spPr>
        <p:txBody>
          <a:bodyPr/>
          <a:lstStyle/>
          <a:p>
            <a:pPr marL="0" marR="0" lvl="0" indent="0" algn="ctr" defTabSz="914400" rtl="0" eaLnBrk="1" fontAlgn="auto" latinLnBrk="0" hangingPunct="1">
              <a:lnSpc>
                <a:spcPct val="100000"/>
              </a:lnSpc>
              <a:spcBef>
                <a:spcPts val="0"/>
              </a:spcBef>
              <a:spcAft>
                <a:spcPts val="1200"/>
              </a:spcAft>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lt"/>
                <a:cs typeface="Calibri" panose="020F0502020204030204"/>
              </a:rPr>
              <a:t>National Crisis Hitting Home</a:t>
            </a:r>
            <a:r>
              <a:rPr kumimoji="0" lang="en-US" sz="2800" b="1" i="0" u="none" strike="noStrike" kern="1200" cap="none" spc="0" normalizeH="0" baseline="0" noProof="0" dirty="0">
                <a:ln>
                  <a:noFill/>
                </a:ln>
                <a:solidFill>
                  <a:prstClr val="white"/>
                </a:solidFill>
                <a:effectLst/>
                <a:uLnTx/>
                <a:uFillTx/>
                <a:latin typeface="Calibri" panose="020F0502020204030204"/>
                <a:ea typeface="+mj-lt"/>
                <a:cs typeface="Calibri" panose="020F0502020204030204"/>
              </a:rPr>
              <a:t/>
            </a:r>
            <a:br>
              <a:rPr kumimoji="0" lang="en-US" sz="2800" b="1" i="0" u="none" strike="noStrike" kern="1200" cap="none" spc="0" normalizeH="0" baseline="0" noProof="0" dirty="0">
                <a:ln>
                  <a:noFill/>
                </a:ln>
                <a:solidFill>
                  <a:prstClr val="white"/>
                </a:solidFill>
                <a:effectLst/>
                <a:uLnTx/>
                <a:uFillTx/>
                <a:latin typeface="Calibri" panose="020F0502020204030204"/>
                <a:ea typeface="+mj-lt"/>
                <a:cs typeface="Calibri" panose="020F0502020204030204"/>
              </a:rPr>
            </a:b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Calibri Light"/>
              </a:rPr>
              <a:t>On average, 250 Americans die every day from an opioid overdose.</a:t>
            </a:r>
            <a:endParaRPr lang="en-US" dirty="0"/>
          </a:p>
        </p:txBody>
      </p:sp>
      <p:cxnSp>
        <p:nvCxnSpPr>
          <p:cNvPr id="10" name="Straight Connector 9">
            <a:extLst>
              <a:ext uri="{FF2B5EF4-FFF2-40B4-BE49-F238E27FC236}">
                <a16:creationId xmlns:a16="http://schemas.microsoft.com/office/drawing/2014/main" id="{46D8E182-596A-7A52-AB40-40FB131F7EE2}"/>
              </a:ext>
              <a:ext uri="{C183D7F6-B498-43B3-948B-1728B52AA6E4}">
                <adec:decorative xmlns="" xmlns:adec="http://schemas.microsoft.com/office/drawing/2017/decorative" val="1"/>
              </a:ext>
            </a:extLst>
          </p:cNvPr>
          <p:cNvCxnSpPr>
            <a:cxnSpLocks/>
          </p:cNvCxnSpPr>
          <p:nvPr/>
        </p:nvCxnSpPr>
        <p:spPr>
          <a:xfrm>
            <a:off x="848085" y="2257571"/>
            <a:ext cx="512064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94C9A167-A8EA-2D8B-893A-72220B79E1DB}"/>
              </a:ext>
            </a:extLst>
          </p:cNvPr>
          <p:cNvSpPr txBox="1">
            <a:spLocks/>
          </p:cNvSpPr>
          <p:nvPr/>
        </p:nvSpPr>
        <p:spPr bwMode="gray">
          <a:xfrm>
            <a:off x="694927" y="2364915"/>
            <a:ext cx="5577840" cy="19202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cap="none">
                <a:solidFill>
                  <a:schemeClr val="accen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pPr marL="12700" marR="182880" algn="ctr">
              <a:spcBef>
                <a:spcPts val="0"/>
              </a:spcBef>
              <a:spcAft>
                <a:spcPts val="1200"/>
              </a:spcAft>
              <a:defRPr/>
            </a:pPr>
            <a:r>
              <a:rPr lang="en-US" sz="3200" b="1" dirty="0">
                <a:solidFill>
                  <a:schemeClr val="bg1"/>
                </a:solidFill>
                <a:ea typeface="+mj-lt"/>
                <a:cs typeface="+mj-lt"/>
              </a:rPr>
              <a:t>Overdoses in our Communities</a:t>
            </a:r>
          </a:p>
          <a:p>
            <a:pPr marL="12700" marR="182880" algn="ctr">
              <a:spcBef>
                <a:spcPts val="0"/>
              </a:spcBef>
              <a:spcAft>
                <a:spcPts val="1200"/>
              </a:spcAft>
              <a:defRPr/>
            </a:pPr>
            <a:r>
              <a:rPr lang="en-US" dirty="0">
                <a:solidFill>
                  <a:schemeClr val="bg1"/>
                </a:solidFill>
              </a:rPr>
              <a:t>In one year (2019-2020), </a:t>
            </a:r>
            <a:r>
              <a:rPr lang="en-US" b="1" dirty="0">
                <a:solidFill>
                  <a:schemeClr val="bg1"/>
                </a:solidFill>
              </a:rPr>
              <a:t>overdose death rates increased by 39% among American Indian or Alaska Native persons</a:t>
            </a:r>
            <a:r>
              <a:rPr lang="en-US" dirty="0">
                <a:solidFill>
                  <a:schemeClr val="bg1"/>
                </a:solidFill>
              </a:rPr>
              <a:t>.</a:t>
            </a:r>
          </a:p>
        </p:txBody>
      </p:sp>
      <p:cxnSp>
        <p:nvCxnSpPr>
          <p:cNvPr id="12" name="Straight Connector 11">
            <a:extLst>
              <a:ext uri="{FF2B5EF4-FFF2-40B4-BE49-F238E27FC236}">
                <a16:creationId xmlns:a16="http://schemas.microsoft.com/office/drawing/2014/main" id="{893BC1C9-41D2-A95A-8781-979724D8D3CF}"/>
              </a:ext>
              <a:ext uri="{C183D7F6-B498-43B3-948B-1728B52AA6E4}">
                <adec:decorative xmlns="" xmlns:adec="http://schemas.microsoft.com/office/drawing/2017/decorative" val="1"/>
              </a:ext>
            </a:extLst>
          </p:cNvPr>
          <p:cNvCxnSpPr>
            <a:cxnSpLocks/>
          </p:cNvCxnSpPr>
          <p:nvPr/>
        </p:nvCxnSpPr>
        <p:spPr>
          <a:xfrm>
            <a:off x="848085" y="4427510"/>
            <a:ext cx="512064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a:extLst>
              <a:ext uri="{FF2B5EF4-FFF2-40B4-BE49-F238E27FC236}">
                <a16:creationId xmlns:a16="http://schemas.microsoft.com/office/drawing/2014/main" id="{7E794DC1-AB70-2538-624B-397C9D9A731F}"/>
              </a:ext>
              <a:ext uri="{C183D7F6-B498-43B3-948B-1728B52AA6E4}">
                <adec:decorative xmlns="" xmlns:adec="http://schemas.microsoft.com/office/drawing/2017/decorative" val="0"/>
              </a:ext>
            </a:extLst>
          </p:cNvPr>
          <p:cNvSpPr txBox="1">
            <a:spLocks/>
          </p:cNvSpPr>
          <p:nvPr/>
        </p:nvSpPr>
        <p:spPr bwMode="gray">
          <a:xfrm>
            <a:off x="626215" y="4565417"/>
            <a:ext cx="5394960" cy="15718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Aft>
                <a:spcPts val="1200"/>
              </a:spcAft>
            </a:pPr>
            <a:r>
              <a:rPr lang="en-US" sz="3200" b="1" dirty="0">
                <a:solidFill>
                  <a:schemeClr val="bg1"/>
                </a:solidFill>
                <a:latin typeface="+mn-lt"/>
                <a:ea typeface="+mj-lt"/>
                <a:cs typeface="+mj-lt"/>
              </a:rPr>
              <a:t>Teens are at risk.</a:t>
            </a:r>
          </a:p>
          <a:p>
            <a:pPr algn="ctr">
              <a:spcAft>
                <a:spcPts val="1200"/>
              </a:spcAft>
            </a:pPr>
            <a:r>
              <a:rPr lang="en-GB" sz="2400" dirty="0">
                <a:solidFill>
                  <a:schemeClr val="bg1"/>
                </a:solidFill>
                <a:latin typeface="+mn-lt"/>
                <a:cs typeface="Calibri Light"/>
              </a:rPr>
              <a:t>Even though illicit drug use has declined among teenagers, overdose deaths     have increased.</a:t>
            </a:r>
            <a:endParaRPr lang="en-US" sz="2400" b="1" dirty="0">
              <a:solidFill>
                <a:schemeClr val="bg1"/>
              </a:solidFill>
              <a:latin typeface="+mn-lt"/>
            </a:endParaRPr>
          </a:p>
        </p:txBody>
      </p:sp>
      <p:pic>
        <p:nvPicPr>
          <p:cNvPr id="14" name="Picture 7" descr="Students in hallway">
            <a:extLst>
              <a:ext uri="{FF2B5EF4-FFF2-40B4-BE49-F238E27FC236}">
                <a16:creationId xmlns:a16="http://schemas.microsoft.com/office/drawing/2014/main" id="{16F55A7D-0600-0786-7B2E-4E9CD35E6693}"/>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122811" y="601168"/>
            <a:ext cx="4253810" cy="5759450"/>
          </a:xfrm>
          <a:prstGeom prst="rect">
            <a:avLst/>
          </a:prstGeom>
        </p:spPr>
      </p:pic>
      <p:sp>
        <p:nvSpPr>
          <p:cNvPr id="5" name="Slide Number Placeholder 4">
            <a:extLst>
              <a:ext uri="{FF2B5EF4-FFF2-40B4-BE49-F238E27FC236}">
                <a16:creationId xmlns:a16="http://schemas.microsoft.com/office/drawing/2014/main" id="{17909B95-063A-02C1-D3AD-6F7FDD8C2A9A}"/>
              </a:ext>
            </a:extLst>
          </p:cNvPr>
          <p:cNvSpPr>
            <a:spLocks noGrp="1"/>
          </p:cNvSpPr>
          <p:nvPr>
            <p:ph type="sldNum" sz="quarter" idx="12"/>
          </p:nvPr>
        </p:nvSpPr>
        <p:spPr/>
        <p:txBody>
          <a:bodyPr/>
          <a:lstStyle/>
          <a:p>
            <a:fld id="{1621B6DD-29C1-4FEA-923F-71EA1347694C}" type="slidenum">
              <a:rPr lang="en-US" smtClean="0"/>
              <a:t>3</a:t>
            </a:fld>
            <a:endParaRPr lang="en-US"/>
          </a:p>
        </p:txBody>
      </p:sp>
      <p:sp>
        <p:nvSpPr>
          <p:cNvPr id="15" name="Rectangle 14">
            <a:extLst>
              <a:ext uri="{FF2B5EF4-FFF2-40B4-BE49-F238E27FC236}">
                <a16:creationId xmlns:a16="http://schemas.microsoft.com/office/drawing/2014/main" id="{90DED1BB-9177-C1BB-D23F-960EADF74B4B}"/>
              </a:ext>
              <a:ext uri="{C183D7F6-B498-43B3-948B-1728B52AA6E4}">
                <adec:decorative xmlns="" xmlns:adec="http://schemas.microsoft.com/office/drawing/2017/decorative" val="1"/>
              </a:ext>
            </a:extLst>
          </p:cNvPr>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42453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23E7FE-66CB-D43D-FBB5-99A63F932473}"/>
              </a:ext>
            </a:extLst>
          </p:cNvPr>
          <p:cNvSpPr>
            <a:spLocks noGrp="1"/>
          </p:cNvSpPr>
          <p:nvPr>
            <p:ph type="title"/>
          </p:nvPr>
        </p:nvSpPr>
        <p:spPr/>
        <p:txBody>
          <a:bodyPr/>
          <a:lstStyle/>
          <a:p>
            <a:pPr algn="ctr"/>
            <a:r>
              <a:rPr lang="en-US" sz="4400" b="1" dirty="0"/>
              <a:t>Key Actions to Remember</a:t>
            </a:r>
          </a:p>
        </p:txBody>
      </p:sp>
      <p:sp>
        <p:nvSpPr>
          <p:cNvPr id="6" name="Content Placeholder 5">
            <a:extLst>
              <a:ext uri="{FF2B5EF4-FFF2-40B4-BE49-F238E27FC236}">
                <a16:creationId xmlns:a16="http://schemas.microsoft.com/office/drawing/2014/main" id="{FD54BE71-ED7C-3518-375F-9F9E46E7A7A8}"/>
              </a:ext>
            </a:extLst>
          </p:cNvPr>
          <p:cNvSpPr>
            <a:spLocks noGrp="1"/>
          </p:cNvSpPr>
          <p:nvPr>
            <p:ph sz="half" idx="1"/>
          </p:nvPr>
        </p:nvSpPr>
        <p:spPr>
          <a:xfrm>
            <a:off x="522514" y="2603500"/>
            <a:ext cx="5394960" cy="3416301"/>
          </a:xfrm>
          <a:noFill/>
        </p:spPr>
        <p:txBody>
          <a:bodyPr>
            <a:normAutofit/>
          </a:bodyPr>
          <a:lstStyle/>
          <a:p>
            <a:pPr>
              <a:buClr>
                <a:schemeClr val="accent3"/>
              </a:buClr>
              <a:buSzPct val="100000"/>
              <a:buFont typeface="Wingdings" panose="05000000000000000000" pitchFamily="2" charset="2"/>
              <a:buChar char=""/>
            </a:pPr>
            <a:r>
              <a:rPr lang="en-US" sz="2400" b="1" dirty="0">
                <a:solidFill>
                  <a:schemeClr val="tx1"/>
                </a:solidFill>
              </a:rPr>
              <a:t>DO</a:t>
            </a:r>
            <a:r>
              <a:rPr lang="en-US" sz="2400" dirty="0">
                <a:solidFill>
                  <a:schemeClr val="tx1"/>
                </a:solidFill>
              </a:rPr>
              <a:t> call for help.</a:t>
            </a:r>
          </a:p>
          <a:p>
            <a:pPr>
              <a:buClr>
                <a:schemeClr val="accent3"/>
              </a:buClr>
              <a:buSzPct val="100000"/>
              <a:buFont typeface="Wingdings" panose="05000000000000000000" pitchFamily="2" charset="2"/>
              <a:buChar char=""/>
            </a:pPr>
            <a:r>
              <a:rPr lang="en-US" sz="2400" b="1" dirty="0">
                <a:solidFill>
                  <a:schemeClr val="tx1"/>
                </a:solidFill>
              </a:rPr>
              <a:t>DO</a:t>
            </a:r>
            <a:r>
              <a:rPr lang="en-US" sz="2400" dirty="0">
                <a:solidFill>
                  <a:schemeClr val="tx1"/>
                </a:solidFill>
              </a:rPr>
              <a:t> lay the person on their side.</a:t>
            </a:r>
          </a:p>
          <a:p>
            <a:pPr>
              <a:buClr>
                <a:schemeClr val="accent3"/>
              </a:buClr>
              <a:buSzPct val="100000"/>
              <a:buFont typeface="Wingdings" panose="05000000000000000000" pitchFamily="2" charset="2"/>
              <a:buChar char=""/>
            </a:pPr>
            <a:r>
              <a:rPr lang="en-US" sz="2400" b="1" dirty="0">
                <a:solidFill>
                  <a:schemeClr val="tx1"/>
                </a:solidFill>
              </a:rPr>
              <a:t>DO</a:t>
            </a:r>
            <a:r>
              <a:rPr lang="en-US" sz="2400" dirty="0">
                <a:solidFill>
                  <a:schemeClr val="tx1"/>
                </a:solidFill>
              </a:rPr>
              <a:t> stay with the person until additional help arrives.</a:t>
            </a:r>
          </a:p>
          <a:p>
            <a:pPr>
              <a:buClr>
                <a:schemeClr val="accent3"/>
              </a:buClr>
              <a:buSzPct val="100000"/>
              <a:buFont typeface="Wingdings" panose="05000000000000000000" pitchFamily="2" charset="2"/>
              <a:buChar char=""/>
            </a:pPr>
            <a:r>
              <a:rPr lang="en-US" sz="2400" b="1" dirty="0">
                <a:solidFill>
                  <a:schemeClr val="tx1"/>
                </a:solidFill>
              </a:rPr>
              <a:t>DO</a:t>
            </a:r>
            <a:r>
              <a:rPr lang="en-US" sz="2400" dirty="0">
                <a:solidFill>
                  <a:schemeClr val="tx1"/>
                </a:solidFill>
              </a:rPr>
              <a:t> monitor the person’s response.</a:t>
            </a:r>
          </a:p>
          <a:p>
            <a:pPr>
              <a:buClr>
                <a:schemeClr val="accent3"/>
              </a:buClr>
              <a:buSzPct val="100000"/>
              <a:buFont typeface="Wingdings" panose="05000000000000000000" pitchFamily="2" charset="2"/>
              <a:buChar char=""/>
            </a:pPr>
            <a:r>
              <a:rPr lang="en-US" sz="2400" b="1" dirty="0">
                <a:solidFill>
                  <a:schemeClr val="tx1"/>
                </a:solidFill>
              </a:rPr>
              <a:t>DO</a:t>
            </a:r>
            <a:r>
              <a:rPr lang="en-US" sz="2400" dirty="0">
                <a:solidFill>
                  <a:schemeClr val="tx1"/>
                </a:solidFill>
              </a:rPr>
              <a:t> let others know you have naloxone. (You cannot use it on yourself.)</a:t>
            </a:r>
          </a:p>
        </p:txBody>
      </p:sp>
      <p:sp>
        <p:nvSpPr>
          <p:cNvPr id="9" name="Content Placeholder 8">
            <a:extLst>
              <a:ext uri="{FF2B5EF4-FFF2-40B4-BE49-F238E27FC236}">
                <a16:creationId xmlns:a16="http://schemas.microsoft.com/office/drawing/2014/main" id="{B4D3DE87-425E-D856-504E-66B6CAB790CB}"/>
              </a:ext>
            </a:extLst>
          </p:cNvPr>
          <p:cNvSpPr>
            <a:spLocks noGrp="1"/>
          </p:cNvSpPr>
          <p:nvPr>
            <p:ph sz="half" idx="2"/>
          </p:nvPr>
        </p:nvSpPr>
        <p:spPr>
          <a:xfrm>
            <a:off x="6303711" y="2603500"/>
            <a:ext cx="5394960" cy="3416300"/>
          </a:xfrm>
          <a:noFill/>
        </p:spPr>
        <p:txBody>
          <a:bodyPr>
            <a:normAutofit/>
          </a:bodyPr>
          <a:lstStyle/>
          <a:p>
            <a:pPr>
              <a:buFont typeface="Wingdings" panose="05000000000000000000" pitchFamily="2" charset="2"/>
              <a:buChar char="x"/>
            </a:pPr>
            <a:r>
              <a:rPr lang="en-US" sz="2400" b="1" dirty="0">
                <a:solidFill>
                  <a:schemeClr val="tx1"/>
                </a:solidFill>
              </a:rPr>
              <a:t>DO NOT </a:t>
            </a:r>
            <a:r>
              <a:rPr lang="en-US" sz="2400" dirty="0">
                <a:solidFill>
                  <a:schemeClr val="tx1"/>
                </a:solidFill>
              </a:rPr>
              <a:t>slap or forcefully try to wake the person.</a:t>
            </a:r>
          </a:p>
          <a:p>
            <a:pPr>
              <a:buFont typeface="Wingdings" panose="05000000000000000000" pitchFamily="2" charset="2"/>
              <a:buChar char="x"/>
            </a:pPr>
            <a:r>
              <a:rPr lang="en-US" sz="2400" b="1" dirty="0">
                <a:solidFill>
                  <a:schemeClr val="tx1"/>
                </a:solidFill>
              </a:rPr>
              <a:t>DO NOT </a:t>
            </a:r>
            <a:r>
              <a:rPr lang="en-US" sz="2400" dirty="0">
                <a:solidFill>
                  <a:schemeClr val="tx1"/>
                </a:solidFill>
              </a:rPr>
              <a:t>spray nasal naloxone in a person’s mouth.</a:t>
            </a:r>
          </a:p>
          <a:p>
            <a:pPr>
              <a:buFont typeface="Wingdings" panose="05000000000000000000" pitchFamily="2" charset="2"/>
              <a:buChar char="x"/>
            </a:pPr>
            <a:r>
              <a:rPr lang="en-US" sz="2400" b="1" dirty="0">
                <a:solidFill>
                  <a:schemeClr val="tx1"/>
                </a:solidFill>
              </a:rPr>
              <a:t>DO NOT </a:t>
            </a:r>
            <a:r>
              <a:rPr lang="en-US" sz="2400" dirty="0">
                <a:solidFill>
                  <a:schemeClr val="tx1"/>
                </a:solidFill>
              </a:rPr>
              <a:t>try to make the person vomit.</a:t>
            </a:r>
          </a:p>
        </p:txBody>
      </p:sp>
      <p:sp>
        <p:nvSpPr>
          <p:cNvPr id="3" name="Slide Number Placeholder 2">
            <a:extLst>
              <a:ext uri="{FF2B5EF4-FFF2-40B4-BE49-F238E27FC236}">
                <a16:creationId xmlns:a16="http://schemas.microsoft.com/office/drawing/2014/main" id="{4C2C5771-F309-AFDD-AA21-91FB8E96491A}"/>
              </a:ext>
            </a:extLst>
          </p:cNvPr>
          <p:cNvSpPr>
            <a:spLocks noGrp="1"/>
          </p:cNvSpPr>
          <p:nvPr>
            <p:ph type="sldNum" sz="quarter" idx="12"/>
          </p:nvPr>
        </p:nvSpPr>
        <p:spPr/>
        <p:txBody>
          <a:bodyPr/>
          <a:lstStyle/>
          <a:p>
            <a:fld id="{1621B6DD-29C1-4FEA-923F-71EA1347694C}" type="slidenum">
              <a:rPr lang="en-US" sz="1800" smtClean="0"/>
              <a:t>30</a:t>
            </a:fld>
            <a:endParaRPr lang="en-US" sz="1800" dirty="0"/>
          </a:p>
        </p:txBody>
      </p:sp>
    </p:spTree>
    <p:extLst>
      <p:ext uri="{BB962C8B-B14F-4D97-AF65-F5344CB8AC3E}">
        <p14:creationId xmlns:p14="http://schemas.microsoft.com/office/powerpoint/2010/main" val="3126353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CD9A2-BB44-118D-EE5F-9CE796B2F51D}"/>
              </a:ext>
            </a:extLst>
          </p:cNvPr>
          <p:cNvSpPr>
            <a:spLocks noGrp="1"/>
          </p:cNvSpPr>
          <p:nvPr>
            <p:ph type="title"/>
          </p:nvPr>
        </p:nvSpPr>
        <p:spPr>
          <a:xfrm>
            <a:off x="929668" y="1699591"/>
            <a:ext cx="3433836" cy="3458817"/>
          </a:xfrm>
        </p:spPr>
        <p:txBody>
          <a:bodyPr/>
          <a:lstStyle/>
          <a:p>
            <a:pPr algn="ctr"/>
            <a:r>
              <a:rPr lang="en-US" sz="4000" b="1" dirty="0">
                <a:solidFill>
                  <a:schemeClr val="bg1"/>
                </a:solidFill>
                <a:cs typeface="Calibri Light"/>
              </a:rPr>
              <a:t>Post-Overdose </a:t>
            </a:r>
            <a:br>
              <a:rPr lang="en-US" sz="4000" b="1" dirty="0">
                <a:solidFill>
                  <a:schemeClr val="bg1"/>
                </a:solidFill>
                <a:cs typeface="Calibri Light"/>
              </a:rPr>
            </a:br>
            <a:r>
              <a:rPr lang="en-US" sz="4000" b="1" dirty="0">
                <a:solidFill>
                  <a:schemeClr val="bg1"/>
                </a:solidFill>
                <a:cs typeface="Calibri Light"/>
              </a:rPr>
              <a:t>Care </a:t>
            </a:r>
            <a:r>
              <a:rPr lang="en-US" b="1" dirty="0">
                <a:solidFill>
                  <a:schemeClr val="bg1"/>
                </a:solidFill>
                <a:cs typeface="Calibri Light"/>
              </a:rPr>
              <a:t/>
            </a:r>
            <a:br>
              <a:rPr lang="en-US" b="1" dirty="0">
                <a:solidFill>
                  <a:schemeClr val="bg1"/>
                </a:solidFill>
                <a:cs typeface="Calibri Light"/>
              </a:rPr>
            </a:br>
            <a:r>
              <a:rPr lang="en-US" b="1" dirty="0">
                <a:solidFill>
                  <a:schemeClr val="bg1"/>
                </a:solidFill>
                <a:cs typeface="Calibri Light"/>
              </a:rPr>
              <a:t/>
            </a:r>
            <a:br>
              <a:rPr lang="en-US" b="1" dirty="0">
                <a:solidFill>
                  <a:schemeClr val="bg1"/>
                </a:solidFill>
                <a:cs typeface="Calibri Light"/>
              </a:rPr>
            </a:br>
            <a:r>
              <a:rPr lang="en-US" b="1" dirty="0">
                <a:solidFill>
                  <a:schemeClr val="bg1"/>
                </a:solidFill>
                <a:cs typeface="Calibri Light"/>
              </a:rPr>
              <a:t>What if the overdose occurred following intentional drug misuse?</a:t>
            </a:r>
            <a:r>
              <a:rPr lang="en-US" dirty="0">
                <a:solidFill>
                  <a:schemeClr val="bg1"/>
                </a:solidFill>
                <a:cs typeface="Calibri Light"/>
              </a:rPr>
              <a:t/>
            </a:r>
            <a:br>
              <a:rPr lang="en-US" dirty="0">
                <a:solidFill>
                  <a:schemeClr val="bg1"/>
                </a:solidFill>
                <a:cs typeface="Calibri Light"/>
              </a:rPr>
            </a:br>
            <a:r>
              <a:rPr lang="en-US" dirty="0">
                <a:solidFill>
                  <a:schemeClr val="bg1"/>
                </a:solidFill>
                <a:cs typeface="Calibri Light"/>
              </a:rPr>
              <a:t/>
            </a:r>
            <a:br>
              <a:rPr lang="en-US" dirty="0">
                <a:solidFill>
                  <a:schemeClr val="bg1"/>
                </a:solidFill>
                <a:cs typeface="Calibri Light"/>
              </a:rPr>
            </a:br>
            <a:r>
              <a:rPr lang="en-US" dirty="0">
                <a:solidFill>
                  <a:schemeClr val="bg1"/>
                </a:solidFill>
                <a:cs typeface="Calibri Light"/>
              </a:rPr>
              <a:t/>
            </a:r>
            <a:br>
              <a:rPr lang="en-US" dirty="0">
                <a:solidFill>
                  <a:schemeClr val="bg1"/>
                </a:solidFill>
                <a:cs typeface="Calibri Light"/>
              </a:rPr>
            </a:br>
            <a:endParaRPr lang="en-US" dirty="0">
              <a:solidFill>
                <a:schemeClr val="bg1"/>
              </a:solidFill>
            </a:endParaRPr>
          </a:p>
        </p:txBody>
      </p:sp>
      <p:sp>
        <p:nvSpPr>
          <p:cNvPr id="3" name="Content Placeholder 2">
            <a:extLst>
              <a:ext uri="{FF2B5EF4-FFF2-40B4-BE49-F238E27FC236}">
                <a16:creationId xmlns:a16="http://schemas.microsoft.com/office/drawing/2014/main" id="{E1730957-1E58-18B7-BEA8-106B0ECA01CA}"/>
              </a:ext>
            </a:extLst>
          </p:cNvPr>
          <p:cNvSpPr>
            <a:spLocks noGrp="1"/>
          </p:cNvSpPr>
          <p:nvPr>
            <p:ph idx="1"/>
          </p:nvPr>
        </p:nvSpPr>
        <p:spPr>
          <a:xfrm>
            <a:off x="5156276" y="1295400"/>
            <a:ext cx="6523731" cy="3289853"/>
          </a:xfrm>
        </p:spPr>
        <p:txBody>
          <a:bodyPr vert="horz" lIns="91440" tIns="45720" rIns="91440" bIns="45720" rtlCol="0" anchor="t">
            <a:normAutofit/>
          </a:bodyPr>
          <a:lstStyle/>
          <a:p>
            <a:pPr marL="0" indent="0" algn="ctr">
              <a:buNone/>
            </a:pPr>
            <a:r>
              <a:rPr lang="en-US" sz="2200" b="1" dirty="0">
                <a:solidFill>
                  <a:schemeClr val="tx2"/>
                </a:solidFill>
                <a:cs typeface="Calibri"/>
              </a:rPr>
              <a:t>In the event of overdose following intentional misuse, consider supportive care coordination. </a:t>
            </a:r>
          </a:p>
          <a:p>
            <a:pPr marL="344488" lvl="1" indent="-225425">
              <a:buFont typeface="Wingdings" panose="05000000000000000000" pitchFamily="2" charset="2"/>
              <a:buChar char="§"/>
            </a:pPr>
            <a:r>
              <a:rPr lang="en-US" sz="1900" dirty="0">
                <a:solidFill>
                  <a:schemeClr val="tx1"/>
                </a:solidFill>
                <a:cs typeface="Calibri"/>
              </a:rPr>
              <a:t>Discuss treatment options/programs available in your area.</a:t>
            </a:r>
          </a:p>
          <a:p>
            <a:pPr marL="344488" lvl="1" indent="-225425">
              <a:buFont typeface="Wingdings" panose="05000000000000000000" pitchFamily="2" charset="2"/>
              <a:buChar char="§"/>
            </a:pPr>
            <a:r>
              <a:rPr lang="en-US" sz="1900" dirty="0">
                <a:solidFill>
                  <a:schemeClr val="tx1"/>
                </a:solidFill>
                <a:cs typeface="Calibri"/>
              </a:rPr>
              <a:t>These programs offer medication and behavioral support for people on their path to recovery.</a:t>
            </a:r>
          </a:p>
          <a:p>
            <a:pPr marL="344488" lvl="1" indent="-225425">
              <a:buFont typeface="Wingdings" panose="05000000000000000000" pitchFamily="2" charset="2"/>
              <a:buChar char="§"/>
            </a:pPr>
            <a:r>
              <a:rPr lang="en-US" sz="1900" dirty="0">
                <a:solidFill>
                  <a:schemeClr val="tx1"/>
                </a:solidFill>
                <a:cs typeface="Calibri"/>
              </a:rPr>
              <a:t>Offer harm reduction resources in your area if someone is not ready for treatment.</a:t>
            </a:r>
          </a:p>
          <a:p>
            <a:pPr marL="344488" lvl="1" indent="-225425">
              <a:buFont typeface="Wingdings" panose="05000000000000000000" pitchFamily="2" charset="2"/>
              <a:buChar char="§"/>
            </a:pPr>
            <a:r>
              <a:rPr lang="en-US" sz="1900" dirty="0">
                <a:solidFill>
                  <a:schemeClr val="tx1"/>
                </a:solidFill>
                <a:cs typeface="Calibri"/>
              </a:rPr>
              <a:t>Offer local naloxone programs.</a:t>
            </a:r>
          </a:p>
        </p:txBody>
      </p:sp>
      <p:sp>
        <p:nvSpPr>
          <p:cNvPr id="5" name="Oval 4">
            <a:extLst>
              <a:ext uri="{FF2B5EF4-FFF2-40B4-BE49-F238E27FC236}">
                <a16:creationId xmlns:a16="http://schemas.microsoft.com/office/drawing/2014/main" id="{23F055CA-F187-3BB8-261E-83E04FD46FB7}"/>
              </a:ext>
              <a:ext uri="{C183D7F6-B498-43B3-948B-1728B52AA6E4}">
                <adec:decorative xmlns="" xmlns:adec="http://schemas.microsoft.com/office/drawing/2017/decorative" val="1"/>
              </a:ext>
            </a:extLst>
          </p:cNvPr>
          <p:cNvSpPr/>
          <p:nvPr/>
        </p:nvSpPr>
        <p:spPr>
          <a:xfrm>
            <a:off x="5349639" y="4577933"/>
            <a:ext cx="1828800" cy="1828800"/>
          </a:xfrm>
          <a:prstGeom prst="ellipse">
            <a:avLst/>
          </a:prstGeom>
          <a:solidFill>
            <a:srgbClr val="E45F3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B8F7620-36A0-FD1A-E096-64AD13764373}"/>
              </a:ext>
              <a:ext uri="{C183D7F6-B498-43B3-948B-1728B52AA6E4}">
                <adec:decorative xmlns="" xmlns:adec="http://schemas.microsoft.com/office/drawing/2017/decorative" val="1"/>
              </a:ext>
            </a:extLst>
          </p:cNvPr>
          <p:cNvSpPr/>
          <p:nvPr/>
        </p:nvSpPr>
        <p:spPr>
          <a:xfrm>
            <a:off x="6850162" y="4577933"/>
            <a:ext cx="1828800" cy="1828800"/>
          </a:xfrm>
          <a:prstGeom prst="ellipse">
            <a:avLst/>
          </a:prstGeom>
          <a:solidFill>
            <a:srgbClr val="E45F3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AFD75BD-6EA9-B208-237E-756A19B873C4}"/>
              </a:ext>
              <a:ext uri="{C183D7F6-B498-43B3-948B-1728B52AA6E4}">
                <adec:decorative xmlns="" xmlns:adec="http://schemas.microsoft.com/office/drawing/2017/decorative" val="1"/>
              </a:ext>
            </a:extLst>
          </p:cNvPr>
          <p:cNvSpPr/>
          <p:nvPr/>
        </p:nvSpPr>
        <p:spPr>
          <a:xfrm>
            <a:off x="8350685" y="4577933"/>
            <a:ext cx="1828800" cy="1828800"/>
          </a:xfrm>
          <a:prstGeom prst="ellipse">
            <a:avLst/>
          </a:prstGeom>
          <a:solidFill>
            <a:srgbClr val="E45F3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64BA945-9580-B073-0384-0DDAB6485E00}"/>
              </a:ext>
              <a:ext uri="{C183D7F6-B498-43B3-948B-1728B52AA6E4}">
                <adec:decorative xmlns="" xmlns:adec="http://schemas.microsoft.com/office/drawing/2017/decorative" val="1"/>
              </a:ext>
            </a:extLst>
          </p:cNvPr>
          <p:cNvSpPr/>
          <p:nvPr/>
        </p:nvSpPr>
        <p:spPr>
          <a:xfrm>
            <a:off x="9851208" y="4577933"/>
            <a:ext cx="1828800" cy="1828800"/>
          </a:xfrm>
          <a:prstGeom prst="ellipse">
            <a:avLst/>
          </a:prstGeom>
          <a:solidFill>
            <a:srgbClr val="E45F3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EE9C3C5-2728-B5C5-8945-9128B2BC060A}"/>
              </a:ext>
            </a:extLst>
          </p:cNvPr>
          <p:cNvSpPr txBox="1"/>
          <p:nvPr/>
        </p:nvSpPr>
        <p:spPr>
          <a:xfrm>
            <a:off x="5583259" y="5167783"/>
            <a:ext cx="1280160" cy="646331"/>
          </a:xfrm>
          <a:prstGeom prst="rect">
            <a:avLst/>
          </a:prstGeom>
          <a:noFill/>
        </p:spPr>
        <p:txBody>
          <a:bodyPr wrap="square" rtlCol="0">
            <a:spAutoFit/>
          </a:bodyPr>
          <a:lstStyle/>
          <a:p>
            <a:pPr algn="ctr">
              <a:lnSpc>
                <a:spcPct val="90000"/>
              </a:lnSpc>
            </a:pPr>
            <a:r>
              <a:rPr lang="en-US" sz="2000" dirty="0"/>
              <a:t>Acute Care</a:t>
            </a:r>
          </a:p>
        </p:txBody>
      </p:sp>
      <p:sp>
        <p:nvSpPr>
          <p:cNvPr id="10" name="TextBox 9">
            <a:extLst>
              <a:ext uri="{FF2B5EF4-FFF2-40B4-BE49-F238E27FC236}">
                <a16:creationId xmlns:a16="http://schemas.microsoft.com/office/drawing/2014/main" id="{CDD83EF2-D63F-206D-9635-9C692158660F}"/>
              </a:ext>
            </a:extLst>
          </p:cNvPr>
          <p:cNvSpPr txBox="1"/>
          <p:nvPr/>
        </p:nvSpPr>
        <p:spPr>
          <a:xfrm>
            <a:off x="7140822" y="5167782"/>
            <a:ext cx="1280160" cy="646331"/>
          </a:xfrm>
          <a:prstGeom prst="rect">
            <a:avLst/>
          </a:prstGeom>
          <a:noFill/>
        </p:spPr>
        <p:txBody>
          <a:bodyPr wrap="square" rtlCol="0">
            <a:spAutoFit/>
          </a:bodyPr>
          <a:lstStyle/>
          <a:p>
            <a:pPr algn="ctr">
              <a:lnSpc>
                <a:spcPct val="90000"/>
              </a:lnSpc>
            </a:pPr>
            <a:r>
              <a:rPr lang="en-US" sz="2000" dirty="0"/>
              <a:t>Treatment Resources</a:t>
            </a:r>
          </a:p>
        </p:txBody>
      </p:sp>
      <p:sp>
        <p:nvSpPr>
          <p:cNvPr id="11" name="TextBox 10">
            <a:extLst>
              <a:ext uri="{FF2B5EF4-FFF2-40B4-BE49-F238E27FC236}">
                <a16:creationId xmlns:a16="http://schemas.microsoft.com/office/drawing/2014/main" id="{12854098-F211-51D3-F608-DD1CE36DF92F}"/>
              </a:ext>
            </a:extLst>
          </p:cNvPr>
          <p:cNvSpPr txBox="1"/>
          <p:nvPr/>
        </p:nvSpPr>
        <p:spPr>
          <a:xfrm>
            <a:off x="8618031" y="5179246"/>
            <a:ext cx="1280160" cy="646331"/>
          </a:xfrm>
          <a:prstGeom prst="rect">
            <a:avLst/>
          </a:prstGeom>
          <a:noFill/>
        </p:spPr>
        <p:txBody>
          <a:bodyPr wrap="square" rtlCol="0">
            <a:spAutoFit/>
          </a:bodyPr>
          <a:lstStyle/>
          <a:p>
            <a:pPr algn="ctr">
              <a:lnSpc>
                <a:spcPct val="90000"/>
              </a:lnSpc>
            </a:pPr>
            <a:r>
              <a:rPr lang="en-US" sz="2000" dirty="0"/>
              <a:t>Family Support</a:t>
            </a:r>
          </a:p>
        </p:txBody>
      </p:sp>
      <p:sp>
        <p:nvSpPr>
          <p:cNvPr id="12" name="TextBox 11">
            <a:extLst>
              <a:ext uri="{FF2B5EF4-FFF2-40B4-BE49-F238E27FC236}">
                <a16:creationId xmlns:a16="http://schemas.microsoft.com/office/drawing/2014/main" id="{4DFD9EFD-4BFF-3CD6-B13C-3D9E619E3FAE}"/>
              </a:ext>
            </a:extLst>
          </p:cNvPr>
          <p:cNvSpPr txBox="1"/>
          <p:nvPr/>
        </p:nvSpPr>
        <p:spPr>
          <a:xfrm>
            <a:off x="10175594" y="5179245"/>
            <a:ext cx="1280160" cy="646331"/>
          </a:xfrm>
          <a:prstGeom prst="rect">
            <a:avLst/>
          </a:prstGeom>
          <a:noFill/>
        </p:spPr>
        <p:txBody>
          <a:bodyPr wrap="square" rtlCol="0">
            <a:spAutoFit/>
          </a:bodyPr>
          <a:lstStyle/>
          <a:p>
            <a:pPr algn="ctr">
              <a:lnSpc>
                <a:spcPct val="90000"/>
              </a:lnSpc>
            </a:pPr>
            <a:r>
              <a:rPr lang="en-US" sz="2000" dirty="0"/>
              <a:t>Harm Reduction</a:t>
            </a:r>
          </a:p>
        </p:txBody>
      </p:sp>
      <p:sp>
        <p:nvSpPr>
          <p:cNvPr id="4" name="Slide Number Placeholder 3">
            <a:extLst>
              <a:ext uri="{FF2B5EF4-FFF2-40B4-BE49-F238E27FC236}">
                <a16:creationId xmlns:a16="http://schemas.microsoft.com/office/drawing/2014/main" id="{FC0AC3B1-2263-4C83-F4D1-D9FEB4791F00}"/>
              </a:ext>
            </a:extLst>
          </p:cNvPr>
          <p:cNvSpPr>
            <a:spLocks noGrp="1"/>
          </p:cNvSpPr>
          <p:nvPr>
            <p:ph type="sldNum" sz="quarter" idx="12"/>
          </p:nvPr>
        </p:nvSpPr>
        <p:spPr/>
        <p:txBody>
          <a:bodyPr/>
          <a:lstStyle/>
          <a:p>
            <a:fld id="{1621B6DD-29C1-4FEA-923F-71EA1347694C}" type="slidenum">
              <a:rPr lang="en-US" sz="1800" smtClean="0"/>
              <a:t>31</a:t>
            </a:fld>
            <a:endParaRPr lang="en-US" dirty="0"/>
          </a:p>
        </p:txBody>
      </p:sp>
    </p:spTree>
    <p:extLst>
      <p:ext uri="{BB962C8B-B14F-4D97-AF65-F5344CB8AC3E}">
        <p14:creationId xmlns:p14="http://schemas.microsoft.com/office/powerpoint/2010/main" val="4061542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86C4F2-3102-53C3-0850-500A2C2852AE}"/>
              </a:ext>
            </a:extLst>
          </p:cNvPr>
          <p:cNvSpPr txBox="1">
            <a:spLocks noGrp="1"/>
          </p:cNvSpPr>
          <p:nvPr>
            <p:ph type="title" idx="4294967295"/>
          </p:nvPr>
        </p:nvSpPr>
        <p:spPr>
          <a:xfrm>
            <a:off x="2014384" y="2104091"/>
            <a:ext cx="816323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n-lt"/>
                <a:ea typeface="+mn-ea"/>
                <a:cs typeface="+mn-cs"/>
              </a:rPr>
              <a:t>Where can someone get naloxone?</a:t>
            </a:r>
          </a:p>
        </p:txBody>
      </p:sp>
      <p:sp>
        <p:nvSpPr>
          <p:cNvPr id="4" name="Slide Number Placeholder 3">
            <a:extLst>
              <a:ext uri="{FF2B5EF4-FFF2-40B4-BE49-F238E27FC236}">
                <a16:creationId xmlns:a16="http://schemas.microsoft.com/office/drawing/2014/main" id="{24BA2946-CF99-219A-8D79-969A72E478F6}"/>
              </a:ext>
            </a:extLst>
          </p:cNvPr>
          <p:cNvSpPr>
            <a:spLocks noGrp="1"/>
          </p:cNvSpPr>
          <p:nvPr>
            <p:ph type="sldNum" sz="quarter" idx="12"/>
          </p:nvPr>
        </p:nvSpPr>
        <p:spPr/>
        <p:txBody>
          <a:bodyPr/>
          <a:lstStyle/>
          <a:p>
            <a:fld id="{1621B6DD-29C1-4FEA-923F-71EA1347694C}" type="slidenum">
              <a:rPr lang="en-US" sz="1800" smtClean="0"/>
              <a:t>32</a:t>
            </a:fld>
            <a:endParaRPr lang="en-US" dirty="0"/>
          </a:p>
        </p:txBody>
      </p:sp>
      <p:sp>
        <p:nvSpPr>
          <p:cNvPr id="7" name="Oval 6">
            <a:extLst>
              <a:ext uri="{FF2B5EF4-FFF2-40B4-BE49-F238E27FC236}">
                <a16:creationId xmlns:a16="http://schemas.microsoft.com/office/drawing/2014/main" id="{05AF7E4B-1880-659E-3577-B2D31634ED73}"/>
              </a:ext>
              <a:ext uri="{C183D7F6-B498-43B3-948B-1728B52AA6E4}">
                <adec:decorative xmlns="" xmlns:adec="http://schemas.microsoft.com/office/drawing/2017/decorative" val="1"/>
              </a:ext>
            </a:extLst>
          </p:cNvPr>
          <p:cNvSpPr/>
          <p:nvPr/>
        </p:nvSpPr>
        <p:spPr>
          <a:xfrm>
            <a:off x="1853852" y="3895595"/>
            <a:ext cx="1202499" cy="15333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715FA07-A711-91F3-E405-3ECD6F5DE43A}"/>
              </a:ext>
              <a:ext uri="{C183D7F6-B498-43B3-948B-1728B52AA6E4}">
                <adec:decorative xmlns=""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154954" y="3251610"/>
            <a:ext cx="2678482" cy="2678482"/>
          </a:xfrm>
          <a:prstGeom prst="rect">
            <a:avLst/>
          </a:prstGeom>
        </p:spPr>
      </p:pic>
    </p:spTree>
    <p:extLst>
      <p:ext uri="{BB962C8B-B14F-4D97-AF65-F5344CB8AC3E}">
        <p14:creationId xmlns:p14="http://schemas.microsoft.com/office/powerpoint/2010/main" val="1013824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7CC660C1-1F4E-1BC0-604A-BEFE698FF6A8}"/>
              </a:ext>
            </a:extLst>
          </p:cNvPr>
          <p:cNvSpPr txBox="1">
            <a:spLocks noGrp="1"/>
          </p:cNvSpPr>
          <p:nvPr>
            <p:ph type="title" idx="4294967295"/>
          </p:nvPr>
        </p:nvSpPr>
        <p:spPr bwMode="gray">
          <a:xfrm>
            <a:off x="1341968" y="3613666"/>
            <a:ext cx="9692640"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1"/>
                </a:solidFill>
                <a:effectLst/>
                <a:uLnTx/>
                <a:uFillTx/>
                <a:latin typeface="+mn-lt"/>
                <a:ea typeface="+mn-ea"/>
                <a:cs typeface="+mn-cs"/>
              </a:rPr>
              <a:t>Accessing and Storing Naloxone</a:t>
            </a:r>
          </a:p>
        </p:txBody>
      </p:sp>
      <p:sp>
        <p:nvSpPr>
          <p:cNvPr id="4" name="TextBox 3">
            <a:extLst>
              <a:ext uri="{FF2B5EF4-FFF2-40B4-BE49-F238E27FC236}">
                <a16:creationId xmlns:a16="http://schemas.microsoft.com/office/drawing/2014/main" id="{3B15089C-B6F2-0BF8-2E6F-E0CD4DF8093C}"/>
              </a:ext>
            </a:extLst>
          </p:cNvPr>
          <p:cNvSpPr txBox="1"/>
          <p:nvPr/>
        </p:nvSpPr>
        <p:spPr>
          <a:xfrm>
            <a:off x="1341968" y="2967335"/>
            <a:ext cx="3698959" cy="646331"/>
          </a:xfrm>
          <a:prstGeom prst="rect">
            <a:avLst/>
          </a:prstGeom>
          <a:noFill/>
        </p:spPr>
        <p:txBody>
          <a:bodyPr wrap="square" rtlCol="0">
            <a:spAutoFit/>
          </a:bodyPr>
          <a:lstStyle/>
          <a:p>
            <a:r>
              <a:rPr lang="en-US" sz="3600" dirty="0">
                <a:solidFill>
                  <a:schemeClr val="bg1"/>
                </a:solidFill>
              </a:rPr>
              <a:t>Topic 7	</a:t>
            </a:r>
            <a:endParaRPr lang="en-US" sz="3600" dirty="0"/>
          </a:p>
        </p:txBody>
      </p:sp>
      <p:sp>
        <p:nvSpPr>
          <p:cNvPr id="2" name="Slide Number Placeholder 1">
            <a:extLst>
              <a:ext uri="{FF2B5EF4-FFF2-40B4-BE49-F238E27FC236}">
                <a16:creationId xmlns:a16="http://schemas.microsoft.com/office/drawing/2014/main" id="{6C830B22-9FBF-5A8D-F0CC-15852AF6F8C3}"/>
              </a:ext>
            </a:extLst>
          </p:cNvPr>
          <p:cNvSpPr>
            <a:spLocks noGrp="1"/>
          </p:cNvSpPr>
          <p:nvPr>
            <p:ph type="sldNum" sz="quarter" idx="12"/>
          </p:nvPr>
        </p:nvSpPr>
        <p:spPr/>
        <p:txBody>
          <a:bodyPr/>
          <a:lstStyle/>
          <a:p>
            <a:fld id="{1621B6DD-29C1-4FEA-923F-71EA1347694C}" type="slidenum">
              <a:rPr lang="en-US" sz="1800" smtClean="0"/>
              <a:t>33</a:t>
            </a:fld>
            <a:endParaRPr lang="en-US" dirty="0"/>
          </a:p>
        </p:txBody>
      </p:sp>
    </p:spTree>
    <p:extLst>
      <p:ext uri="{BB962C8B-B14F-4D97-AF65-F5344CB8AC3E}">
        <p14:creationId xmlns:p14="http://schemas.microsoft.com/office/powerpoint/2010/main" val="4126670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1655" y="865291"/>
            <a:ext cx="8961120" cy="638251"/>
          </a:xfrm>
          <a:prstGeom prst="rect">
            <a:avLst/>
          </a:prstGeom>
        </p:spPr>
        <p:txBody>
          <a:bodyPr vert="horz" wrap="square" lIns="0" tIns="83438" rIns="0" bIns="0" rtlCol="0" anchor="ctr">
            <a:spAutoFit/>
          </a:bodyPr>
          <a:lstStyle/>
          <a:p>
            <a:pPr marL="12700" algn="ctr"/>
            <a:r>
              <a:rPr lang="en-US" b="1" dirty="0">
                <a:solidFill>
                  <a:schemeClr val="bg1"/>
                </a:solidFill>
              </a:rPr>
              <a:t>Getting Access to Naloxone in the  Community </a:t>
            </a:r>
          </a:p>
        </p:txBody>
      </p:sp>
      <p:pic>
        <p:nvPicPr>
          <p:cNvPr id="13" name="Picture 13" descr="Pharmacist sorting medications.">
            <a:extLst>
              <a:ext uri="{FF2B5EF4-FFF2-40B4-BE49-F238E27FC236}">
                <a16:creationId xmlns:a16="http://schemas.microsoft.com/office/drawing/2014/main" id="{F6708472-BB23-C4A1-993E-340D3239C568}"/>
              </a:ext>
            </a:extLst>
          </p:cNvPr>
          <p:cNvPicPr>
            <a:picLocks noGrp="1" noChangeAspect="1"/>
          </p:cNvPicPr>
          <p:nvPr>
            <p:ph sz="half" idx="1"/>
          </p:nvPr>
        </p:nvPicPr>
        <p:blipFill>
          <a:blip r:embed="rId3"/>
          <a:stretch>
            <a:fillRect/>
          </a:stretch>
        </p:blipFill>
        <p:spPr>
          <a:xfrm>
            <a:off x="623015" y="2592671"/>
            <a:ext cx="5029200" cy="3500558"/>
          </a:xfrm>
          <a:prstGeom prst="roundRect">
            <a:avLst/>
          </a:prstGeom>
          <a:effectLst/>
        </p:spPr>
      </p:pic>
      <p:sp>
        <p:nvSpPr>
          <p:cNvPr id="12" name="Content Placeholder 11">
            <a:extLst>
              <a:ext uri="{FF2B5EF4-FFF2-40B4-BE49-F238E27FC236}">
                <a16:creationId xmlns:a16="http://schemas.microsoft.com/office/drawing/2014/main" id="{E0137F58-7289-1788-770A-B0A588A29D29}"/>
              </a:ext>
            </a:extLst>
          </p:cNvPr>
          <p:cNvSpPr>
            <a:spLocks noGrp="1"/>
          </p:cNvSpPr>
          <p:nvPr>
            <p:ph sz="half" idx="2"/>
          </p:nvPr>
        </p:nvSpPr>
        <p:spPr>
          <a:xfrm>
            <a:off x="5539409" y="2497666"/>
            <a:ext cx="6149319" cy="4217438"/>
          </a:xfrm>
        </p:spPr>
        <p:txBody>
          <a:bodyPr vert="horz" lIns="91440" tIns="45720" rIns="91440" bIns="45720" rtlCol="0" anchor="t">
            <a:normAutofit/>
          </a:bodyPr>
          <a:lstStyle/>
          <a:p>
            <a:pPr marL="0" indent="0" algn="ctr">
              <a:buNone/>
            </a:pPr>
            <a:r>
              <a:rPr lang="en-US" sz="2000" b="1" dirty="0">
                <a:solidFill>
                  <a:schemeClr val="tx1"/>
                </a:solidFill>
                <a:ea typeface="+mn-lt"/>
                <a:cs typeface="+mn-lt"/>
              </a:rPr>
              <a:t>Getting naloxone</a:t>
            </a:r>
            <a:endParaRPr lang="en-US" sz="2000" b="1" dirty="0">
              <a:solidFill>
                <a:schemeClr val="tx1"/>
              </a:solidFill>
              <a:cs typeface="Calibri"/>
            </a:endParaRPr>
          </a:p>
          <a:p>
            <a:pPr lvl="1">
              <a:buFont typeface="Wingdings" panose="05000000000000000000" pitchFamily="2" charset="2"/>
              <a:buChar char="§"/>
            </a:pPr>
            <a:r>
              <a:rPr lang="en-US" sz="1800" dirty="0">
                <a:solidFill>
                  <a:schemeClr val="tx1"/>
                </a:solidFill>
                <a:ea typeface="+mn-lt"/>
                <a:cs typeface="+mn-lt"/>
              </a:rPr>
              <a:t>Naloxone nasal spray can be obtained at Indian Health Service (IHS) pharmacies.</a:t>
            </a:r>
          </a:p>
          <a:p>
            <a:pPr lvl="1">
              <a:buFont typeface="Wingdings" panose="05000000000000000000" pitchFamily="2" charset="2"/>
              <a:buChar char="§"/>
            </a:pPr>
            <a:r>
              <a:rPr lang="en-US" sz="1800" dirty="0">
                <a:solidFill>
                  <a:schemeClr val="tx1"/>
                </a:solidFill>
                <a:ea typeface="+mn-lt"/>
                <a:cs typeface="+mn-lt"/>
              </a:rPr>
              <a:t>It is also available for purchase at retail pharmacies.</a:t>
            </a:r>
          </a:p>
          <a:p>
            <a:pPr lvl="1">
              <a:buFont typeface="Wingdings" panose="05000000000000000000" pitchFamily="2" charset="2"/>
              <a:buChar char="§"/>
            </a:pPr>
            <a:r>
              <a:rPr lang="en-US" sz="1800" dirty="0">
                <a:solidFill>
                  <a:schemeClr val="tx1"/>
                </a:solidFill>
                <a:ea typeface="+mn-lt"/>
                <a:cs typeface="+mn-lt"/>
              </a:rPr>
              <a:t>The pharmacist will go over any questions and training and will dispense per local policy and procedure. </a:t>
            </a:r>
          </a:p>
          <a:p>
            <a:pPr lvl="1">
              <a:buFont typeface="Wingdings" panose="05000000000000000000" pitchFamily="2" charset="2"/>
              <a:buChar char="§"/>
            </a:pPr>
            <a:r>
              <a:rPr lang="en-US" sz="1800" dirty="0">
                <a:solidFill>
                  <a:schemeClr val="tx1"/>
                </a:solidFill>
                <a:ea typeface="+mn-lt"/>
                <a:cs typeface="+mn-lt"/>
              </a:rPr>
              <a:t>It will soon be available to purchase over-the-counter.</a:t>
            </a:r>
            <a:endParaRPr lang="en-US" sz="2000" b="1" u="sng" dirty="0">
              <a:solidFill>
                <a:schemeClr val="tx1"/>
              </a:solidFill>
              <a:ea typeface="+mn-lt"/>
              <a:cs typeface="+mn-lt"/>
            </a:endParaRPr>
          </a:p>
          <a:p>
            <a:pPr algn="ctr">
              <a:buNone/>
            </a:pPr>
            <a:r>
              <a:rPr lang="en-US" sz="2000" b="1" dirty="0">
                <a:solidFill>
                  <a:schemeClr val="tx1"/>
                </a:solidFill>
                <a:ea typeface="+mn-lt"/>
                <a:cs typeface="+mn-lt"/>
              </a:rPr>
              <a:t>Replacing naloxone</a:t>
            </a:r>
            <a:endParaRPr lang="en-US" sz="2000" b="1" dirty="0">
              <a:solidFill>
                <a:schemeClr val="tx1"/>
              </a:solidFill>
              <a:cs typeface="Calibri"/>
            </a:endParaRPr>
          </a:p>
          <a:p>
            <a:pPr lvl="1">
              <a:buFont typeface="Wingdings" panose="05000000000000000000" pitchFamily="2" charset="2"/>
              <a:buChar char="§"/>
            </a:pPr>
            <a:r>
              <a:rPr lang="en-US" sz="1800" dirty="0">
                <a:solidFill>
                  <a:schemeClr val="tx1"/>
                </a:solidFill>
                <a:ea typeface="+mn-lt"/>
                <a:cs typeface="+mn-lt"/>
              </a:rPr>
              <a:t>Be sure to check the expiration date and replace naloxone if expired, damaged or used.</a:t>
            </a:r>
            <a:endParaRPr lang="en-US" sz="2000" dirty="0">
              <a:solidFill>
                <a:schemeClr val="tx1"/>
              </a:solidFill>
            </a:endParaRPr>
          </a:p>
        </p:txBody>
      </p:sp>
      <p:sp>
        <p:nvSpPr>
          <p:cNvPr id="3" name="Slide Number Placeholder 2">
            <a:extLst>
              <a:ext uri="{FF2B5EF4-FFF2-40B4-BE49-F238E27FC236}">
                <a16:creationId xmlns:a16="http://schemas.microsoft.com/office/drawing/2014/main" id="{933C930E-6896-AE31-D24B-05C70DCBD438}"/>
              </a:ext>
            </a:extLst>
          </p:cNvPr>
          <p:cNvSpPr>
            <a:spLocks noGrp="1"/>
          </p:cNvSpPr>
          <p:nvPr>
            <p:ph type="sldNum" sz="quarter" idx="12"/>
          </p:nvPr>
        </p:nvSpPr>
        <p:spPr/>
        <p:txBody>
          <a:bodyPr/>
          <a:lstStyle/>
          <a:p>
            <a:fld id="{1621B6DD-29C1-4FEA-923F-71EA1347694C}" type="slidenum">
              <a:rPr lang="en-US" sz="1800" smtClean="0"/>
              <a:t>34</a:t>
            </a:fld>
            <a:endParaRPr lang="en-US" sz="1800" dirty="0"/>
          </a:p>
        </p:txBody>
      </p:sp>
    </p:spTree>
    <p:extLst>
      <p:ext uri="{BB962C8B-B14F-4D97-AF65-F5344CB8AC3E}">
        <p14:creationId xmlns:p14="http://schemas.microsoft.com/office/powerpoint/2010/main" val="3452823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3FB071-C632-CCFA-E7EC-B7C9CA6C9825}"/>
              </a:ext>
            </a:extLst>
          </p:cNvPr>
          <p:cNvSpPr>
            <a:spLocks noGrp="1"/>
          </p:cNvSpPr>
          <p:nvPr>
            <p:ph type="title"/>
          </p:nvPr>
        </p:nvSpPr>
        <p:spPr/>
        <p:txBody>
          <a:bodyPr/>
          <a:lstStyle/>
          <a:p>
            <a:pPr algn="ctr"/>
            <a:r>
              <a:rPr lang="en-US" sz="4000" b="1" spc="5" dirty="0">
                <a:solidFill>
                  <a:schemeClr val="bg1"/>
                </a:solidFill>
                <a:latin typeface="+mn-lt"/>
                <a:cs typeface="Calibri"/>
              </a:rPr>
              <a:t>Recommended Locations to Store Naloxone in School Settings</a:t>
            </a:r>
            <a:endParaRPr lang="en-US" sz="4000" dirty="0"/>
          </a:p>
        </p:txBody>
      </p:sp>
      <p:sp>
        <p:nvSpPr>
          <p:cNvPr id="14" name="Content Placeholder 13">
            <a:extLst>
              <a:ext uri="{FF2B5EF4-FFF2-40B4-BE49-F238E27FC236}">
                <a16:creationId xmlns:a16="http://schemas.microsoft.com/office/drawing/2014/main" id="{E57C6284-734C-DE9D-1536-E801B5B59DC7}"/>
              </a:ext>
            </a:extLst>
          </p:cNvPr>
          <p:cNvSpPr>
            <a:spLocks noGrp="1"/>
          </p:cNvSpPr>
          <p:nvPr>
            <p:ph sz="half" idx="1"/>
          </p:nvPr>
        </p:nvSpPr>
        <p:spPr>
          <a:xfrm>
            <a:off x="710502" y="2520375"/>
            <a:ext cx="5120640" cy="2382682"/>
          </a:xfrm>
        </p:spPr>
        <p:txBody>
          <a:bodyPr>
            <a:normAutofit/>
          </a:bodyPr>
          <a:lstStyle/>
          <a:p>
            <a:pPr marL="0" indent="0">
              <a:spcBef>
                <a:spcPts val="0"/>
              </a:spcBef>
              <a:spcAft>
                <a:spcPts val="1200"/>
              </a:spcAft>
              <a:buNone/>
            </a:pPr>
            <a:r>
              <a:rPr lang="en-US" sz="2400" dirty="0">
                <a:solidFill>
                  <a:schemeClr val="tx1"/>
                </a:solidFill>
              </a:rPr>
              <a:t>Consider storing naloxone:</a:t>
            </a:r>
          </a:p>
          <a:p>
            <a:pPr indent="-223838">
              <a:spcBef>
                <a:spcPts val="0"/>
              </a:spcBef>
              <a:spcAft>
                <a:spcPts val="1200"/>
              </a:spcAft>
              <a:buFont typeface="Wingdings" panose="05000000000000000000" pitchFamily="2" charset="2"/>
              <a:buChar char="§"/>
            </a:pPr>
            <a:r>
              <a:rPr lang="en-US" sz="2000" dirty="0">
                <a:solidFill>
                  <a:schemeClr val="tx1"/>
                </a:solidFill>
              </a:rPr>
              <a:t>Dean of student’s office – 2 boxes</a:t>
            </a:r>
          </a:p>
          <a:p>
            <a:pPr indent="-223838">
              <a:spcBef>
                <a:spcPts val="0"/>
              </a:spcBef>
              <a:spcAft>
                <a:spcPts val="1200"/>
              </a:spcAft>
              <a:buFont typeface="Wingdings" panose="05000000000000000000" pitchFamily="2" charset="2"/>
              <a:buChar char="§"/>
            </a:pPr>
            <a:r>
              <a:rPr lang="en-US" sz="2000" dirty="0">
                <a:solidFill>
                  <a:schemeClr val="tx1"/>
                </a:solidFill>
              </a:rPr>
              <a:t>Nurse’s office – 2 boxes</a:t>
            </a:r>
          </a:p>
          <a:p>
            <a:pPr indent="-223838">
              <a:spcBef>
                <a:spcPts val="0"/>
              </a:spcBef>
              <a:spcAft>
                <a:spcPts val="1200"/>
              </a:spcAft>
              <a:buFont typeface="Wingdings" panose="05000000000000000000" pitchFamily="2" charset="2"/>
              <a:buChar char="§"/>
            </a:pPr>
            <a:r>
              <a:rPr lang="en-US" sz="2000" dirty="0">
                <a:solidFill>
                  <a:schemeClr val="tx1"/>
                </a:solidFill>
              </a:rPr>
              <a:t>School resource officer or security locations</a:t>
            </a:r>
          </a:p>
        </p:txBody>
      </p:sp>
      <p:cxnSp>
        <p:nvCxnSpPr>
          <p:cNvPr id="21" name="Straight Connector 20">
            <a:extLst>
              <a:ext uri="{FF2B5EF4-FFF2-40B4-BE49-F238E27FC236}">
                <a16:creationId xmlns:a16="http://schemas.microsoft.com/office/drawing/2014/main" id="{C6923C81-AFF0-B8C4-E051-A3B064DD782E}"/>
              </a:ext>
              <a:ext uri="{C183D7F6-B498-43B3-948B-1728B52AA6E4}">
                <adec:decorative xmlns="" xmlns:adec="http://schemas.microsoft.com/office/drawing/2017/decorative" val="1"/>
              </a:ext>
            </a:extLst>
          </p:cNvPr>
          <p:cNvCxnSpPr/>
          <p:nvPr/>
        </p:nvCxnSpPr>
        <p:spPr>
          <a:xfrm>
            <a:off x="573062" y="4524501"/>
            <a:ext cx="539496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6CA40B8-559B-5D36-6421-D47A98D79860}"/>
              </a:ext>
            </a:extLst>
          </p:cNvPr>
          <p:cNvSpPr txBox="1"/>
          <p:nvPr/>
        </p:nvSpPr>
        <p:spPr>
          <a:xfrm>
            <a:off x="710502" y="4710308"/>
            <a:ext cx="5120640" cy="1538883"/>
          </a:xfrm>
          <a:prstGeom prst="rect">
            <a:avLst/>
          </a:prstGeom>
          <a:noFill/>
        </p:spPr>
        <p:txBody>
          <a:bodyPr wrap="square">
            <a:spAutoFit/>
          </a:bodyPr>
          <a:lstStyle/>
          <a:p>
            <a:pPr marL="0" lvl="2">
              <a:spcAft>
                <a:spcPts val="1200"/>
              </a:spcAft>
            </a:pPr>
            <a:r>
              <a:rPr lang="en-US" sz="2400" dirty="0"/>
              <a:t>Consider response time: </a:t>
            </a:r>
          </a:p>
          <a:p>
            <a:pPr marL="0" lvl="2">
              <a:spcAft>
                <a:spcPts val="1200"/>
              </a:spcAft>
            </a:pPr>
            <a:r>
              <a:rPr lang="en-US" sz="2000" dirty="0"/>
              <a:t>If it would take your staff more than 2 minutes to reach the naloxone, additional store sites may be necessary.</a:t>
            </a:r>
          </a:p>
        </p:txBody>
      </p:sp>
      <p:pic>
        <p:nvPicPr>
          <p:cNvPr id="17" name="Content Placeholder 16" descr="Teacher walking in school hallway">
            <a:extLst>
              <a:ext uri="{FF2B5EF4-FFF2-40B4-BE49-F238E27FC236}">
                <a16:creationId xmlns:a16="http://schemas.microsoft.com/office/drawing/2014/main" id="{44E1841D-A17A-240D-9F99-1E1D0C8BA6B9}"/>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6361113" y="2614633"/>
            <a:ext cx="5119687" cy="3394033"/>
          </a:xfrm>
          <a:prstGeom prst="roundRect">
            <a:avLst/>
          </a:prstGeom>
        </p:spPr>
      </p:pic>
      <p:sp>
        <p:nvSpPr>
          <p:cNvPr id="3" name="Slide Number Placeholder 2">
            <a:extLst>
              <a:ext uri="{FF2B5EF4-FFF2-40B4-BE49-F238E27FC236}">
                <a16:creationId xmlns:a16="http://schemas.microsoft.com/office/drawing/2014/main" id="{56B1491B-35D2-D52C-F035-337307D26B4C}"/>
              </a:ext>
            </a:extLst>
          </p:cNvPr>
          <p:cNvSpPr>
            <a:spLocks noGrp="1"/>
          </p:cNvSpPr>
          <p:nvPr>
            <p:ph type="sldNum" sz="quarter" idx="12"/>
          </p:nvPr>
        </p:nvSpPr>
        <p:spPr/>
        <p:txBody>
          <a:bodyPr/>
          <a:lstStyle/>
          <a:p>
            <a:fld id="{1621B6DD-29C1-4FEA-923F-71EA1347694C}" type="slidenum">
              <a:rPr lang="en-US" sz="1800" smtClean="0"/>
              <a:t>35</a:t>
            </a:fld>
            <a:endParaRPr lang="en-US" dirty="0"/>
          </a:p>
        </p:txBody>
      </p:sp>
    </p:spTree>
    <p:extLst>
      <p:ext uri="{BB962C8B-B14F-4D97-AF65-F5344CB8AC3E}">
        <p14:creationId xmlns:p14="http://schemas.microsoft.com/office/powerpoint/2010/main" val="1210484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lIns="91440" tIns="45720" rIns="91440" bIns="45720" rtlCol="0" anchor="ctr">
            <a:normAutofit/>
          </a:bodyPr>
          <a:lstStyle/>
          <a:p>
            <a:pPr marL="12700" algn="ctr"/>
            <a:r>
              <a:rPr lang="en-US" sz="4000" b="1" i="0" kern="1200" spc="-5" dirty="0">
                <a:solidFill>
                  <a:schemeClr val="bg1"/>
                </a:solidFill>
                <a:latin typeface="+mj-lt"/>
                <a:ea typeface="+mj-ea"/>
                <a:cs typeface="+mj-cs"/>
              </a:rPr>
              <a:t>N</a:t>
            </a:r>
            <a:r>
              <a:rPr lang="en-US" sz="4000" b="1" i="0" kern="1200" dirty="0">
                <a:solidFill>
                  <a:schemeClr val="bg1"/>
                </a:solidFill>
                <a:latin typeface="+mj-lt"/>
                <a:ea typeface="+mj-ea"/>
                <a:cs typeface="+mj-cs"/>
              </a:rPr>
              <a:t>a</a:t>
            </a:r>
            <a:r>
              <a:rPr lang="en-US" sz="4000" b="1" i="0" kern="1200" spc="-10" dirty="0">
                <a:solidFill>
                  <a:schemeClr val="bg1"/>
                </a:solidFill>
                <a:latin typeface="+mj-lt"/>
                <a:ea typeface="+mj-ea"/>
                <a:cs typeface="+mj-cs"/>
              </a:rPr>
              <a:t>l</a:t>
            </a:r>
            <a:r>
              <a:rPr lang="en-US" sz="4000" b="1" i="0" kern="1200" spc="-90" dirty="0">
                <a:solidFill>
                  <a:schemeClr val="bg1"/>
                </a:solidFill>
                <a:latin typeface="+mj-lt"/>
                <a:ea typeface="+mj-ea"/>
                <a:cs typeface="+mj-cs"/>
              </a:rPr>
              <a:t>o</a:t>
            </a:r>
            <a:r>
              <a:rPr lang="en-US" sz="4000" b="1" i="0" kern="1200" spc="-130" dirty="0">
                <a:solidFill>
                  <a:schemeClr val="bg1"/>
                </a:solidFill>
                <a:latin typeface="+mj-lt"/>
                <a:ea typeface="+mj-ea"/>
                <a:cs typeface="+mj-cs"/>
              </a:rPr>
              <a:t>x</a:t>
            </a:r>
            <a:r>
              <a:rPr lang="en-US" sz="4000" b="1" i="0" kern="1200" spc="-10" dirty="0">
                <a:solidFill>
                  <a:schemeClr val="bg1"/>
                </a:solidFill>
                <a:latin typeface="+mj-lt"/>
                <a:ea typeface="+mj-ea"/>
                <a:cs typeface="+mj-cs"/>
              </a:rPr>
              <a:t>o</a:t>
            </a:r>
            <a:r>
              <a:rPr lang="en-US" sz="4000" b="1" i="0" kern="1200" dirty="0">
                <a:solidFill>
                  <a:schemeClr val="bg1"/>
                </a:solidFill>
                <a:latin typeface="+mj-lt"/>
                <a:ea typeface="+mj-ea"/>
                <a:cs typeface="+mj-cs"/>
              </a:rPr>
              <a:t>ne</a:t>
            </a:r>
            <a:r>
              <a:rPr lang="en-US" sz="4000" b="1" spc="5" dirty="0">
                <a:solidFill>
                  <a:schemeClr val="bg1"/>
                </a:solidFill>
              </a:rPr>
              <a:t> S</a:t>
            </a:r>
            <a:r>
              <a:rPr lang="en-US" sz="4000" b="1" spc="-60" dirty="0">
                <a:solidFill>
                  <a:schemeClr val="bg1"/>
                </a:solidFill>
              </a:rPr>
              <a:t>t</a:t>
            </a:r>
            <a:r>
              <a:rPr lang="en-US" sz="4000" b="1" spc="-10" dirty="0">
                <a:solidFill>
                  <a:schemeClr val="bg1"/>
                </a:solidFill>
              </a:rPr>
              <a:t>orage Best Practices</a:t>
            </a:r>
            <a:endParaRPr lang="en-US" sz="4000" b="1" i="0" kern="1200" dirty="0">
              <a:solidFill>
                <a:schemeClr val="bg1"/>
              </a:solidFill>
              <a:latin typeface="+mj-lt"/>
            </a:endParaRPr>
          </a:p>
        </p:txBody>
      </p:sp>
      <p:sp>
        <p:nvSpPr>
          <p:cNvPr id="4" name="Content Placeholder 3">
            <a:extLst>
              <a:ext uri="{FF2B5EF4-FFF2-40B4-BE49-F238E27FC236}">
                <a16:creationId xmlns:a16="http://schemas.microsoft.com/office/drawing/2014/main" id="{319E0542-08DA-6E9C-4408-C9E4A96BAEC6}"/>
              </a:ext>
            </a:extLst>
          </p:cNvPr>
          <p:cNvSpPr>
            <a:spLocks noGrp="1"/>
          </p:cNvSpPr>
          <p:nvPr>
            <p:ph idx="1"/>
          </p:nvPr>
        </p:nvSpPr>
        <p:spPr>
          <a:xfrm>
            <a:off x="1683171" y="2603500"/>
            <a:ext cx="8825659" cy="3566160"/>
          </a:xfrm>
        </p:spPr>
        <p:txBody>
          <a:bodyPr>
            <a:noAutofit/>
          </a:bodyPr>
          <a:lstStyle/>
          <a:p>
            <a:pPr marL="0" indent="0" algn="ctr">
              <a:spcBef>
                <a:spcPts val="0"/>
              </a:spcBef>
              <a:spcAft>
                <a:spcPts val="1800"/>
              </a:spcAft>
              <a:buNone/>
            </a:pPr>
            <a:r>
              <a:rPr lang="en-US" sz="2400" dirty="0">
                <a:solidFill>
                  <a:schemeClr val="tx1"/>
                </a:solidFill>
              </a:rPr>
              <a:t>Store at room temperature.</a:t>
            </a:r>
          </a:p>
          <a:p>
            <a:pPr marL="0" indent="0" algn="ctr">
              <a:spcBef>
                <a:spcPts val="0"/>
              </a:spcBef>
              <a:spcAft>
                <a:spcPts val="1800"/>
              </a:spcAft>
              <a:buNone/>
            </a:pPr>
            <a:r>
              <a:rPr lang="en-US" sz="2400" dirty="0">
                <a:solidFill>
                  <a:schemeClr val="tx1"/>
                </a:solidFill>
              </a:rPr>
              <a:t>Do not freeze or expose to excessive heat.</a:t>
            </a:r>
          </a:p>
          <a:p>
            <a:pPr marL="0" indent="0" algn="ctr">
              <a:spcBef>
                <a:spcPts val="0"/>
              </a:spcBef>
              <a:spcAft>
                <a:spcPts val="1800"/>
              </a:spcAft>
              <a:buNone/>
            </a:pPr>
            <a:r>
              <a:rPr lang="en-US" sz="2400" dirty="0">
                <a:solidFill>
                  <a:schemeClr val="tx1"/>
                </a:solidFill>
              </a:rPr>
              <a:t>Protect from light.</a:t>
            </a:r>
          </a:p>
          <a:p>
            <a:pPr marL="0" indent="0" algn="ctr">
              <a:spcBef>
                <a:spcPts val="0"/>
              </a:spcBef>
              <a:spcAft>
                <a:spcPts val="1800"/>
              </a:spcAft>
              <a:buNone/>
            </a:pPr>
            <a:r>
              <a:rPr lang="en-US" sz="2400" dirty="0">
                <a:solidFill>
                  <a:schemeClr val="tx1"/>
                </a:solidFill>
              </a:rPr>
              <a:t>Keep a full kit (2 nasal spray doses) per location.</a:t>
            </a:r>
          </a:p>
          <a:p>
            <a:pPr marL="0" indent="0" algn="ctr">
              <a:spcBef>
                <a:spcPts val="0"/>
              </a:spcBef>
              <a:spcAft>
                <a:spcPts val="1800"/>
              </a:spcAft>
              <a:buNone/>
            </a:pPr>
            <a:r>
              <a:rPr lang="en-US" sz="2400" dirty="0">
                <a:solidFill>
                  <a:schemeClr val="tx1"/>
                </a:solidFill>
              </a:rPr>
              <a:t>Store in the carton provided, when possible.</a:t>
            </a:r>
          </a:p>
          <a:p>
            <a:pPr marL="0" indent="0" algn="ctr">
              <a:spcBef>
                <a:spcPts val="0"/>
              </a:spcBef>
              <a:spcAft>
                <a:spcPts val="1800"/>
              </a:spcAft>
              <a:buNone/>
            </a:pPr>
            <a:r>
              <a:rPr lang="en-US" sz="2400" dirty="0">
                <a:solidFill>
                  <a:schemeClr val="tx1"/>
                </a:solidFill>
              </a:rPr>
              <a:t>Inspect daily to ensure it is intact and ready for use.</a:t>
            </a:r>
          </a:p>
        </p:txBody>
      </p:sp>
      <p:sp>
        <p:nvSpPr>
          <p:cNvPr id="3" name="Slide Number Placeholder 2">
            <a:extLst>
              <a:ext uri="{FF2B5EF4-FFF2-40B4-BE49-F238E27FC236}">
                <a16:creationId xmlns:a16="http://schemas.microsoft.com/office/drawing/2014/main" id="{68FDA976-4E79-21EE-097B-47035F25D086}"/>
              </a:ext>
            </a:extLst>
          </p:cNvPr>
          <p:cNvSpPr>
            <a:spLocks noGrp="1"/>
          </p:cNvSpPr>
          <p:nvPr>
            <p:ph type="sldNum" sz="quarter" idx="12"/>
          </p:nvPr>
        </p:nvSpPr>
        <p:spPr/>
        <p:txBody>
          <a:bodyPr/>
          <a:lstStyle/>
          <a:p>
            <a:fld id="{1621B6DD-29C1-4FEA-923F-71EA1347694C}" type="slidenum">
              <a:rPr lang="en-US" sz="1800" smtClean="0"/>
              <a:t>36</a:t>
            </a:fld>
            <a:endParaRPr lang="en-US" sz="1800" dirty="0"/>
          </a:p>
        </p:txBody>
      </p:sp>
      <p:cxnSp>
        <p:nvCxnSpPr>
          <p:cNvPr id="7" name="Straight Connector 6">
            <a:extLst>
              <a:ext uri="{FF2B5EF4-FFF2-40B4-BE49-F238E27FC236}">
                <a16:creationId xmlns:a16="http://schemas.microsoft.com/office/drawing/2014/main" id="{E4D58AEB-F256-4AC2-E3AF-E5184782ADD3}"/>
              </a:ext>
              <a:ext uri="{C183D7F6-B498-43B3-948B-1728B52AA6E4}">
                <adec:decorative xmlns="" xmlns:adec="http://schemas.microsoft.com/office/drawing/2017/decorative" val="1"/>
              </a:ext>
            </a:extLst>
          </p:cNvPr>
          <p:cNvCxnSpPr>
            <a:cxnSpLocks/>
          </p:cNvCxnSpPr>
          <p:nvPr/>
        </p:nvCxnSpPr>
        <p:spPr>
          <a:xfrm>
            <a:off x="2438400" y="3145536"/>
            <a:ext cx="7315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2F2E1A-26BC-1172-2729-54D180A6A757}"/>
              </a:ext>
              <a:ext uri="{C183D7F6-B498-43B3-948B-1728B52AA6E4}">
                <adec:decorative xmlns="" xmlns:adec="http://schemas.microsoft.com/office/drawing/2017/decorative" val="1"/>
              </a:ext>
            </a:extLst>
          </p:cNvPr>
          <p:cNvCxnSpPr>
            <a:cxnSpLocks/>
          </p:cNvCxnSpPr>
          <p:nvPr/>
        </p:nvCxnSpPr>
        <p:spPr>
          <a:xfrm>
            <a:off x="2438400" y="3724656"/>
            <a:ext cx="7315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8D80C4E-7405-F291-40EB-F8500728B399}"/>
              </a:ext>
              <a:ext uri="{C183D7F6-B498-43B3-948B-1728B52AA6E4}">
                <adec:decorative xmlns="" xmlns:adec="http://schemas.microsoft.com/office/drawing/2017/decorative" val="1"/>
              </a:ext>
            </a:extLst>
          </p:cNvPr>
          <p:cNvCxnSpPr>
            <a:cxnSpLocks/>
          </p:cNvCxnSpPr>
          <p:nvPr/>
        </p:nvCxnSpPr>
        <p:spPr>
          <a:xfrm>
            <a:off x="2438400" y="4285488"/>
            <a:ext cx="7315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198AC1-699C-F7F2-94C9-5AABD3928E83}"/>
              </a:ext>
              <a:ext uri="{C183D7F6-B498-43B3-948B-1728B52AA6E4}">
                <adec:decorative xmlns="" xmlns:adec="http://schemas.microsoft.com/office/drawing/2017/decorative" val="1"/>
              </a:ext>
            </a:extLst>
          </p:cNvPr>
          <p:cNvCxnSpPr>
            <a:cxnSpLocks/>
          </p:cNvCxnSpPr>
          <p:nvPr/>
        </p:nvCxnSpPr>
        <p:spPr>
          <a:xfrm>
            <a:off x="2438400" y="4901184"/>
            <a:ext cx="7315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A3899E-181A-DD1F-3F04-6DFB42329B41}"/>
              </a:ext>
              <a:ext uri="{C183D7F6-B498-43B3-948B-1728B52AA6E4}">
                <adec:decorative xmlns="" xmlns:adec="http://schemas.microsoft.com/office/drawing/2017/decorative" val="1"/>
              </a:ext>
            </a:extLst>
          </p:cNvPr>
          <p:cNvCxnSpPr>
            <a:cxnSpLocks/>
          </p:cNvCxnSpPr>
          <p:nvPr/>
        </p:nvCxnSpPr>
        <p:spPr>
          <a:xfrm>
            <a:off x="2438400" y="5516880"/>
            <a:ext cx="7315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380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177" name="Group 6176">
            <a:extLst>
              <a:ext uri="{FF2B5EF4-FFF2-40B4-BE49-F238E27FC236}">
                <a16:creationId xmlns:a16="http://schemas.microsoft.com/office/drawing/2014/main" id="{FAEF28A3-012D-4640-B8B8-1EF6EAF7233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178" name="Rectangle 6177">
              <a:extLst>
                <a:ext uri="{FF2B5EF4-FFF2-40B4-BE49-F238E27FC236}">
                  <a16:creationId xmlns:a16="http://schemas.microsoft.com/office/drawing/2014/main" id="{F3B2F1C2-14D3-4A53-B329-323795BCFD5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179" name="Oval 6178">
              <a:extLst>
                <a:ext uri="{FF2B5EF4-FFF2-40B4-BE49-F238E27FC236}">
                  <a16:creationId xmlns:a16="http://schemas.microsoft.com/office/drawing/2014/main" id="{194E879E-1515-4211-8F1B-B68A92B2C20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180" name="Oval 6179">
              <a:extLst>
                <a:ext uri="{FF2B5EF4-FFF2-40B4-BE49-F238E27FC236}">
                  <a16:creationId xmlns:a16="http://schemas.microsoft.com/office/drawing/2014/main" id="{F7137E7D-1F4E-498A-97D1-0E1FE6FC6F9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181" name="Oval 6180">
              <a:extLst>
                <a:ext uri="{FF2B5EF4-FFF2-40B4-BE49-F238E27FC236}">
                  <a16:creationId xmlns:a16="http://schemas.microsoft.com/office/drawing/2014/main" id="{91375183-B6E5-43E0-B28F-39EC908385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182" name="Oval 6181">
              <a:extLst>
                <a:ext uri="{FF2B5EF4-FFF2-40B4-BE49-F238E27FC236}">
                  <a16:creationId xmlns:a16="http://schemas.microsoft.com/office/drawing/2014/main" id="{267F36BD-A8AF-4304-A662-1007CC1748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183" name="Oval 6182">
              <a:extLst>
                <a:ext uri="{FF2B5EF4-FFF2-40B4-BE49-F238E27FC236}">
                  <a16:creationId xmlns:a16="http://schemas.microsoft.com/office/drawing/2014/main" id="{15D9095F-2809-4A90-A032-250AC21C35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184" name="Freeform 5">
              <a:extLst>
                <a:ext uri="{FF2B5EF4-FFF2-40B4-BE49-F238E27FC236}">
                  <a16:creationId xmlns:a16="http://schemas.microsoft.com/office/drawing/2014/main" id="{9027D7BF-C282-4477-A406-245C3F26521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185" name="Freeform 5">
              <a:extLst>
                <a:ext uri="{FF2B5EF4-FFF2-40B4-BE49-F238E27FC236}">
                  <a16:creationId xmlns:a16="http://schemas.microsoft.com/office/drawing/2014/main" id="{AC3C43D8-426E-472E-A8E8-C41BF7A876B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6186" name="Freeform 5">
              <a:extLst>
                <a:ext uri="{FF2B5EF4-FFF2-40B4-BE49-F238E27FC236}">
                  <a16:creationId xmlns:a16="http://schemas.microsoft.com/office/drawing/2014/main" id="{52DCAE0E-B8DE-4C42-A48F-FA0C8345AC9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188" name="Rectangle 6187">
            <a:extLst>
              <a:ext uri="{FF2B5EF4-FFF2-40B4-BE49-F238E27FC236}">
                <a16:creationId xmlns:a16="http://schemas.microsoft.com/office/drawing/2014/main" id="{59647F54-801D-44AB-8284-EDDFF77631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190" name="Rectangle 6189">
            <a:extLst>
              <a:ext uri="{FF2B5EF4-FFF2-40B4-BE49-F238E27FC236}">
                <a16:creationId xmlns:a16="http://schemas.microsoft.com/office/drawing/2014/main" id="{89EA2611-DCBA-4E97-A2B2-9A466E76BD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6192" name="Freeform 5">
            <a:extLst>
              <a:ext uri="{FF2B5EF4-FFF2-40B4-BE49-F238E27FC236}">
                <a16:creationId xmlns:a16="http://schemas.microsoft.com/office/drawing/2014/main" id="{BBC615D1-6E12-40EF-915B-316CFDB550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6194" name="Freeform 5">
            <a:extLst>
              <a:ext uri="{FF2B5EF4-FFF2-40B4-BE49-F238E27FC236}">
                <a16:creationId xmlns:a16="http://schemas.microsoft.com/office/drawing/2014/main" id="{B9797D36-DE1E-47CD-881A-6C1F582826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4290BEA2-DCF7-48B4-D596-B2B9F69559C4}"/>
              </a:ext>
            </a:extLst>
          </p:cNvPr>
          <p:cNvSpPr>
            <a:spLocks noGrp="1"/>
          </p:cNvSpPr>
          <p:nvPr>
            <p:ph type="title"/>
          </p:nvPr>
        </p:nvSpPr>
        <p:spPr>
          <a:xfrm>
            <a:off x="912672" y="1445218"/>
            <a:ext cx="5710613" cy="1622322"/>
          </a:xfrm>
        </p:spPr>
        <p:txBody>
          <a:bodyPr vert="horz" lIns="91440" tIns="45720" rIns="91440" bIns="45720" rtlCol="0" anchor="ctr">
            <a:normAutofit/>
          </a:bodyPr>
          <a:lstStyle/>
          <a:p>
            <a:r>
              <a:rPr lang="en-US" sz="4000" b="1" dirty="0">
                <a:solidFill>
                  <a:srgbClr val="FFFFFF"/>
                </a:solidFill>
              </a:rPr>
              <a:t>Your Feedback Matters</a:t>
            </a:r>
          </a:p>
        </p:txBody>
      </p:sp>
      <p:pic>
        <p:nvPicPr>
          <p:cNvPr id="6146" name="Picture 2" descr="Hands on ears">
            <a:extLst>
              <a:ext uri="{FF2B5EF4-FFF2-40B4-BE49-F238E27FC236}">
                <a16:creationId xmlns:a16="http://schemas.microsoft.com/office/drawing/2014/main" id="{109E95EE-971A-AE16-1C47-E608B5AACB25}"/>
              </a:ext>
            </a:extLst>
          </p:cNvPr>
          <p:cNvPicPr>
            <a:picLocks noGrp="1" noChangeAspect="1" noChangeArrowheads="1"/>
          </p:cNvPicPr>
          <p:nvPr>
            <p:ph idx="1"/>
          </p:nvPr>
        </p:nvPicPr>
        <p:blipFill rotWithShape="1">
          <a:blip r:embed="rId4" cstate="hqprint">
            <a:extLst>
              <a:ext uri="{28A0092B-C50C-407E-A947-70E740481C1C}">
                <a14:useLocalDpi xmlns:a14="http://schemas.microsoft.com/office/drawing/2010/main" val="0"/>
              </a:ext>
            </a:extLst>
          </a:blip>
          <a:srcRect b="-1"/>
          <a:stretch/>
        </p:blipFill>
        <p:spPr bwMode="auto">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a:extLst>
            <a:ext uri="{909E8E84-426E-40DD-AFC4-6F175D3DCCD1}">
              <a14:hiddenFill xmlns:a14="http://schemas.microsoft.com/office/drawing/2010/main">
                <a:solidFill>
                  <a:srgbClr val="FFFFFF"/>
                </a:solidFill>
              </a14:hiddenFill>
            </a:ext>
          </a:extLst>
        </p:spPr>
      </p:pic>
      <p:sp>
        <p:nvSpPr>
          <p:cNvPr id="6196" name="Rectangle 6195">
            <a:extLst>
              <a:ext uri="{FF2B5EF4-FFF2-40B4-BE49-F238E27FC236}">
                <a16:creationId xmlns:a16="http://schemas.microsoft.com/office/drawing/2014/main" id="{4A2FAF1F-F462-46AF-A9E6-CC93C4E2C3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lide Number Placeholder 2">
            <a:extLst>
              <a:ext uri="{FF2B5EF4-FFF2-40B4-BE49-F238E27FC236}">
                <a16:creationId xmlns:a16="http://schemas.microsoft.com/office/drawing/2014/main" id="{546771E1-59D5-9C76-3829-A10AEF1C82F5}"/>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a:spcAft>
                <a:spcPts val="600"/>
              </a:spcAft>
            </a:pPr>
            <a:fld id="{1621B6DD-29C1-4FEA-923F-71EA1347694C}" type="slidenum">
              <a:rPr lang="en-US" sz="1800">
                <a:solidFill>
                  <a:srgbClr val="FFFFFF"/>
                </a:solidFill>
              </a:rPr>
              <a:pPr>
                <a:spcAft>
                  <a:spcPts val="600"/>
                </a:spcAft>
              </a:pPr>
              <a:t>37</a:t>
            </a:fld>
            <a:endParaRPr lang="en-US" dirty="0">
              <a:solidFill>
                <a:srgbClr val="FFFFFF"/>
              </a:solidFill>
            </a:endParaRPr>
          </a:p>
        </p:txBody>
      </p:sp>
      <p:sp>
        <p:nvSpPr>
          <p:cNvPr id="6198" name="Oval 6197">
            <a:extLst>
              <a:ext uri="{FF2B5EF4-FFF2-40B4-BE49-F238E27FC236}">
                <a16:creationId xmlns:a16="http://schemas.microsoft.com/office/drawing/2014/main" id="{7146BED8-BAE9-42C5-A3DD-7B946445DB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200" name="Oval 6199">
            <a:extLst>
              <a:ext uri="{FF2B5EF4-FFF2-40B4-BE49-F238E27FC236}">
                <a16:creationId xmlns:a16="http://schemas.microsoft.com/office/drawing/2014/main" id="{15765FE8-B62F-41E4-A73C-74C91A8FD9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9D713F7D-ADE2-FFE2-A1B7-E77D8B707472}"/>
              </a:ext>
            </a:extLst>
          </p:cNvPr>
          <p:cNvSpPr>
            <a:spLocks noGrp="1"/>
          </p:cNvSpPr>
          <p:nvPr>
            <p:ph type="body" sz="half" idx="2"/>
          </p:nvPr>
        </p:nvSpPr>
        <p:spPr>
          <a:xfrm>
            <a:off x="912672" y="2086232"/>
            <a:ext cx="5760720" cy="3811740"/>
          </a:xfrm>
        </p:spPr>
        <p:txBody>
          <a:bodyPr vert="horz" lIns="91440" tIns="45720" rIns="91440" bIns="45720" rtlCol="0" anchor="ctr">
            <a:normAutofit/>
          </a:bodyPr>
          <a:lstStyle/>
          <a:p>
            <a:pPr marL="285750" indent="-285750">
              <a:spcBef>
                <a:spcPts val="0"/>
              </a:spcBef>
              <a:spcAft>
                <a:spcPts val="1800"/>
              </a:spcAft>
              <a:buFont typeface="Wingdings" panose="05000000000000000000" pitchFamily="2" charset="2"/>
              <a:buChar char="§"/>
            </a:pPr>
            <a:r>
              <a:rPr lang="en-US" sz="2400" dirty="0">
                <a:solidFill>
                  <a:srgbClr val="FFFFFF"/>
                </a:solidFill>
              </a:rPr>
              <a:t>Where are other potential storage locations places within your buildings?</a:t>
            </a:r>
          </a:p>
          <a:p>
            <a:pPr marL="285750" indent="-285750">
              <a:spcBef>
                <a:spcPts val="0"/>
              </a:spcBef>
              <a:spcAft>
                <a:spcPts val="1800"/>
              </a:spcAft>
              <a:buFont typeface="Wingdings" panose="05000000000000000000" pitchFamily="2" charset="2"/>
              <a:buChar char="§"/>
            </a:pPr>
            <a:r>
              <a:rPr lang="en-US" sz="2400" dirty="0">
                <a:solidFill>
                  <a:srgbClr val="FFFFFF"/>
                </a:solidFill>
              </a:rPr>
              <a:t>Could staff be allowed to keep naloxone on themselves or in the classroom for quick access?</a:t>
            </a:r>
          </a:p>
        </p:txBody>
      </p:sp>
    </p:spTree>
    <p:extLst>
      <p:ext uri="{BB962C8B-B14F-4D97-AF65-F5344CB8AC3E}">
        <p14:creationId xmlns:p14="http://schemas.microsoft.com/office/powerpoint/2010/main" val="124721653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903B3D0C-FA5E-E0E8-CAB5-F622265BD67F}"/>
              </a:ext>
            </a:extLst>
          </p:cNvPr>
          <p:cNvSpPr txBox="1">
            <a:spLocks noGrp="1"/>
          </p:cNvSpPr>
          <p:nvPr>
            <p:ph type="title" idx="4294967295"/>
          </p:nvPr>
        </p:nvSpPr>
        <p:spPr bwMode="gray">
          <a:xfrm>
            <a:off x="1341968" y="3613666"/>
            <a:ext cx="9692640"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1"/>
                </a:solidFill>
                <a:effectLst/>
                <a:uLnTx/>
                <a:uFillTx/>
                <a:latin typeface="+mn-lt"/>
                <a:ea typeface="+mn-ea"/>
                <a:cs typeface="+mn-cs"/>
              </a:rPr>
              <a:t>Putting it all together</a:t>
            </a:r>
          </a:p>
        </p:txBody>
      </p:sp>
      <p:sp>
        <p:nvSpPr>
          <p:cNvPr id="5" name="TextBox 4">
            <a:extLst>
              <a:ext uri="{FF2B5EF4-FFF2-40B4-BE49-F238E27FC236}">
                <a16:creationId xmlns:a16="http://schemas.microsoft.com/office/drawing/2014/main" id="{A76BC9CA-0D86-FCA4-E72F-94BAD5E6ACD2}"/>
              </a:ext>
            </a:extLst>
          </p:cNvPr>
          <p:cNvSpPr txBox="1"/>
          <p:nvPr/>
        </p:nvSpPr>
        <p:spPr>
          <a:xfrm>
            <a:off x="1341968" y="2967335"/>
            <a:ext cx="3698959" cy="646331"/>
          </a:xfrm>
          <a:prstGeom prst="rect">
            <a:avLst/>
          </a:prstGeom>
          <a:noFill/>
        </p:spPr>
        <p:txBody>
          <a:bodyPr wrap="square" rtlCol="0">
            <a:spAutoFit/>
          </a:bodyPr>
          <a:lstStyle/>
          <a:p>
            <a:r>
              <a:rPr lang="en-US" sz="3600" dirty="0">
                <a:solidFill>
                  <a:schemeClr val="bg1"/>
                </a:solidFill>
              </a:rPr>
              <a:t>Topic 8 </a:t>
            </a:r>
            <a:endParaRPr lang="en-US" sz="3600" dirty="0"/>
          </a:p>
        </p:txBody>
      </p:sp>
      <p:sp>
        <p:nvSpPr>
          <p:cNvPr id="3" name="Slide Number Placeholder 2">
            <a:extLst>
              <a:ext uri="{FF2B5EF4-FFF2-40B4-BE49-F238E27FC236}">
                <a16:creationId xmlns:a16="http://schemas.microsoft.com/office/drawing/2014/main" id="{A515D1ED-1C4C-A1E4-C300-FF461D9A1BB4}"/>
              </a:ext>
            </a:extLst>
          </p:cNvPr>
          <p:cNvSpPr>
            <a:spLocks noGrp="1"/>
          </p:cNvSpPr>
          <p:nvPr>
            <p:ph type="sldNum" sz="quarter" idx="12"/>
          </p:nvPr>
        </p:nvSpPr>
        <p:spPr/>
        <p:txBody>
          <a:bodyPr/>
          <a:lstStyle/>
          <a:p>
            <a:fld id="{1621B6DD-29C1-4FEA-923F-71EA1347694C}" type="slidenum">
              <a:rPr lang="en-US" sz="1800" smtClean="0"/>
              <a:t>38</a:t>
            </a:fld>
            <a:endParaRPr lang="en-US" dirty="0"/>
          </a:p>
        </p:txBody>
      </p:sp>
    </p:spTree>
    <p:extLst>
      <p:ext uri="{BB962C8B-B14F-4D97-AF65-F5344CB8AC3E}">
        <p14:creationId xmlns:p14="http://schemas.microsoft.com/office/powerpoint/2010/main" val="3433137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3F55FC-0ED8-23F7-884E-0307D086A32C}"/>
              </a:ext>
            </a:extLst>
          </p:cNvPr>
          <p:cNvSpPr>
            <a:spLocks noGrp="1"/>
          </p:cNvSpPr>
          <p:nvPr>
            <p:ph type="title"/>
          </p:nvPr>
        </p:nvSpPr>
        <p:spPr/>
        <p:txBody>
          <a:bodyPr/>
          <a:lstStyle/>
          <a:p>
            <a:pPr algn="ctr"/>
            <a:r>
              <a:rPr lang="en-US" sz="4400" b="1" dirty="0"/>
              <a:t>Put It All Together</a:t>
            </a:r>
          </a:p>
        </p:txBody>
      </p:sp>
      <p:sp>
        <p:nvSpPr>
          <p:cNvPr id="7" name="Partial Circle 6">
            <a:extLst>
              <a:ext uri="{FF2B5EF4-FFF2-40B4-BE49-F238E27FC236}">
                <a16:creationId xmlns:a16="http://schemas.microsoft.com/office/drawing/2014/main" id="{F82D27EA-D53F-3B35-0606-7C6CCAC41EDC}"/>
              </a:ext>
              <a:ext uri="{C183D7F6-B498-43B3-948B-1728B52AA6E4}">
                <adec:decorative xmlns="" xmlns:adec="http://schemas.microsoft.com/office/drawing/2017/decorative" val="1"/>
              </a:ext>
            </a:extLst>
          </p:cNvPr>
          <p:cNvSpPr/>
          <p:nvPr/>
        </p:nvSpPr>
        <p:spPr>
          <a:xfrm>
            <a:off x="534443" y="2448258"/>
            <a:ext cx="4438389" cy="4206240"/>
          </a:xfrm>
          <a:prstGeom prst="pie">
            <a:avLst>
              <a:gd name="adj1" fmla="val 6267529"/>
              <a:gd name="adj2" fmla="val 15271123"/>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CA21B0B1-F21E-E3C3-D4D2-DF73311D62C2}"/>
              </a:ext>
              <a:ext uri="{C183D7F6-B498-43B3-948B-1728B52AA6E4}">
                <adec:decorative xmlns="" xmlns:adec="http://schemas.microsoft.com/office/drawing/2017/decorative" val="1"/>
              </a:ext>
            </a:extLst>
          </p:cNvPr>
          <p:cNvSpPr/>
          <p:nvPr/>
        </p:nvSpPr>
        <p:spPr>
          <a:xfrm>
            <a:off x="2132766" y="2548466"/>
            <a:ext cx="9418320" cy="4005072"/>
          </a:xfrm>
          <a:custGeom>
            <a:avLst/>
            <a:gdLst>
              <a:gd name="connsiteX0" fmla="*/ 0 w 8961120"/>
              <a:gd name="connsiteY0" fmla="*/ 0 h 4023360"/>
              <a:gd name="connsiteX1" fmla="*/ 8961120 w 8961120"/>
              <a:gd name="connsiteY1" fmla="*/ 0 h 4023360"/>
              <a:gd name="connsiteX2" fmla="*/ 8961120 w 8961120"/>
              <a:gd name="connsiteY2" fmla="*/ 4023360 h 4023360"/>
              <a:gd name="connsiteX3" fmla="*/ 0 w 8961120"/>
              <a:gd name="connsiteY3" fmla="*/ 4023360 h 4023360"/>
              <a:gd name="connsiteX4" fmla="*/ 0 w 8961120"/>
              <a:gd name="connsiteY4" fmla="*/ 0 h 402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120" h="4023360">
                <a:moveTo>
                  <a:pt x="0" y="0"/>
                </a:moveTo>
                <a:lnTo>
                  <a:pt x="8961120" y="0"/>
                </a:lnTo>
                <a:lnTo>
                  <a:pt x="8961120" y="4023360"/>
                </a:lnTo>
                <a:lnTo>
                  <a:pt x="0" y="4023360"/>
                </a:lnTo>
                <a:lnTo>
                  <a:pt x="0" y="0"/>
                </a:lnTo>
                <a:close/>
              </a:path>
            </a:pathLst>
          </a:custGeom>
          <a:solidFill>
            <a:schemeClr val="bg1"/>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9550" tIns="209550" rIns="209550" bIns="3025900" numCol="1" spcCol="1270" anchor="ctr" anchorCtr="0">
            <a:noAutofit/>
          </a:bodyPr>
          <a:lstStyle/>
          <a:p>
            <a:pPr marL="0" lvl="0" indent="0" algn="ctr" defTabSz="2444750">
              <a:lnSpc>
                <a:spcPct val="90000"/>
              </a:lnSpc>
              <a:spcBef>
                <a:spcPct val="0"/>
              </a:spcBef>
              <a:spcAft>
                <a:spcPct val="35000"/>
              </a:spcAft>
              <a:buNone/>
            </a:pPr>
            <a:endParaRPr lang="en-US" sz="5500" kern="1200" dirty="0"/>
          </a:p>
        </p:txBody>
      </p:sp>
      <p:sp>
        <p:nvSpPr>
          <p:cNvPr id="10" name="Partial Circle 9">
            <a:extLst>
              <a:ext uri="{FF2B5EF4-FFF2-40B4-BE49-F238E27FC236}">
                <a16:creationId xmlns:a16="http://schemas.microsoft.com/office/drawing/2014/main" id="{2AD5156F-D0E3-06E0-8D40-C07C4DFA346E}"/>
              </a:ext>
              <a:ext uri="{C183D7F6-B498-43B3-948B-1728B52AA6E4}">
                <adec:decorative xmlns="" xmlns:adec="http://schemas.microsoft.com/office/drawing/2017/decorative" val="1"/>
              </a:ext>
            </a:extLst>
          </p:cNvPr>
          <p:cNvSpPr/>
          <p:nvPr/>
        </p:nvSpPr>
        <p:spPr>
          <a:xfrm>
            <a:off x="1238533" y="3692845"/>
            <a:ext cx="2615181" cy="2898648"/>
          </a:xfrm>
          <a:prstGeom prst="pie">
            <a:avLst>
              <a:gd name="adj1" fmla="val 6139607"/>
              <a:gd name="adj2" fmla="val 15335907"/>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65C1ECA6-C4CB-6AEA-04B0-6190DA5E284F}"/>
              </a:ext>
              <a:ext uri="{C183D7F6-B498-43B3-948B-1728B52AA6E4}">
                <adec:decorative xmlns="" xmlns:adec="http://schemas.microsoft.com/office/drawing/2017/decorative" val="1"/>
              </a:ext>
            </a:extLst>
          </p:cNvPr>
          <p:cNvSpPr/>
          <p:nvPr/>
        </p:nvSpPr>
        <p:spPr>
          <a:xfrm>
            <a:off x="2132766" y="3730424"/>
            <a:ext cx="9418320" cy="2615181"/>
          </a:xfrm>
          <a:custGeom>
            <a:avLst/>
            <a:gdLst>
              <a:gd name="connsiteX0" fmla="*/ 0 w 8961120"/>
              <a:gd name="connsiteY0" fmla="*/ 0 h 2615181"/>
              <a:gd name="connsiteX1" fmla="*/ 8961120 w 8961120"/>
              <a:gd name="connsiteY1" fmla="*/ 0 h 2615181"/>
              <a:gd name="connsiteX2" fmla="*/ 8961120 w 8961120"/>
              <a:gd name="connsiteY2" fmla="*/ 2615181 h 2615181"/>
              <a:gd name="connsiteX3" fmla="*/ 0 w 8961120"/>
              <a:gd name="connsiteY3" fmla="*/ 2615181 h 2615181"/>
              <a:gd name="connsiteX4" fmla="*/ 0 w 8961120"/>
              <a:gd name="connsiteY4" fmla="*/ 0 h 261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120" h="2615181">
                <a:moveTo>
                  <a:pt x="0" y="0"/>
                </a:moveTo>
                <a:lnTo>
                  <a:pt x="8961120" y="0"/>
                </a:lnTo>
                <a:lnTo>
                  <a:pt x="8961120" y="2615181"/>
                </a:lnTo>
                <a:lnTo>
                  <a:pt x="0" y="2615181"/>
                </a:lnTo>
                <a:lnTo>
                  <a:pt x="0" y="0"/>
                </a:lnTo>
                <a:close/>
              </a:path>
            </a:pathLst>
          </a:custGeom>
          <a:solidFill>
            <a:schemeClr val="bg1"/>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9550" tIns="209550" rIns="209550" bIns="1617725" numCol="1" spcCol="1270" anchor="ctr" anchorCtr="0">
            <a:noAutofit/>
          </a:bodyPr>
          <a:lstStyle/>
          <a:p>
            <a:pPr marL="0" lvl="0" indent="0" algn="ctr" defTabSz="2444750">
              <a:lnSpc>
                <a:spcPct val="90000"/>
              </a:lnSpc>
              <a:spcBef>
                <a:spcPct val="0"/>
              </a:spcBef>
              <a:spcAft>
                <a:spcPct val="35000"/>
              </a:spcAft>
              <a:buNone/>
            </a:pPr>
            <a:endParaRPr lang="en-US" sz="5500" kern="1200" dirty="0"/>
          </a:p>
        </p:txBody>
      </p:sp>
      <p:sp>
        <p:nvSpPr>
          <p:cNvPr id="12" name="Partial Circle 11">
            <a:extLst>
              <a:ext uri="{FF2B5EF4-FFF2-40B4-BE49-F238E27FC236}">
                <a16:creationId xmlns:a16="http://schemas.microsoft.com/office/drawing/2014/main" id="{BFD82BB8-1015-1224-8CC7-F359D4A036FB}"/>
              </a:ext>
              <a:ext uri="{C183D7F6-B498-43B3-948B-1728B52AA6E4}">
                <adec:decorative xmlns="" xmlns:adec="http://schemas.microsoft.com/office/drawing/2017/decorative" val="1"/>
              </a:ext>
            </a:extLst>
          </p:cNvPr>
          <p:cNvSpPr/>
          <p:nvPr/>
        </p:nvSpPr>
        <p:spPr>
          <a:xfrm>
            <a:off x="1867464" y="5037639"/>
            <a:ext cx="1207006" cy="1609344"/>
          </a:xfrm>
          <a:prstGeom prst="pie">
            <a:avLst>
              <a:gd name="adj1" fmla="val 6706438"/>
              <a:gd name="adj2" fmla="val 14920937"/>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72DF3E29-49C9-A38F-BD2E-73682B9B40F0}"/>
              </a:ext>
              <a:ext uri="{C183D7F6-B498-43B3-948B-1728B52AA6E4}">
                <adec:decorative xmlns="" xmlns:adec="http://schemas.microsoft.com/office/drawing/2017/decorative" val="1"/>
              </a:ext>
            </a:extLst>
          </p:cNvPr>
          <p:cNvSpPr/>
          <p:nvPr/>
        </p:nvSpPr>
        <p:spPr>
          <a:xfrm>
            <a:off x="2132766" y="5150373"/>
            <a:ext cx="9418320" cy="1408176"/>
          </a:xfrm>
          <a:custGeom>
            <a:avLst/>
            <a:gdLst>
              <a:gd name="connsiteX0" fmla="*/ 0 w 8961120"/>
              <a:gd name="connsiteY0" fmla="*/ 0 h 1207006"/>
              <a:gd name="connsiteX1" fmla="*/ 8961120 w 8961120"/>
              <a:gd name="connsiteY1" fmla="*/ 0 h 1207006"/>
              <a:gd name="connsiteX2" fmla="*/ 8961120 w 8961120"/>
              <a:gd name="connsiteY2" fmla="*/ 1207006 h 1207006"/>
              <a:gd name="connsiteX3" fmla="*/ 0 w 8961120"/>
              <a:gd name="connsiteY3" fmla="*/ 1207006 h 1207006"/>
              <a:gd name="connsiteX4" fmla="*/ 0 w 8961120"/>
              <a:gd name="connsiteY4" fmla="*/ 0 h 1207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120" h="1207006">
                <a:moveTo>
                  <a:pt x="0" y="0"/>
                </a:moveTo>
                <a:lnTo>
                  <a:pt x="8961120" y="0"/>
                </a:lnTo>
                <a:lnTo>
                  <a:pt x="8961120" y="1207006"/>
                </a:lnTo>
                <a:lnTo>
                  <a:pt x="0" y="1207006"/>
                </a:lnTo>
                <a:lnTo>
                  <a:pt x="0" y="0"/>
                </a:lnTo>
                <a:close/>
              </a:path>
            </a:pathLst>
          </a:custGeom>
          <a:solidFill>
            <a:schemeClr val="bg1"/>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endParaRPr lang="en-US" sz="5500" kern="1200" dirty="0"/>
          </a:p>
        </p:txBody>
      </p:sp>
      <p:sp>
        <p:nvSpPr>
          <p:cNvPr id="14" name="TextBox 13">
            <a:extLst>
              <a:ext uri="{FF2B5EF4-FFF2-40B4-BE49-F238E27FC236}">
                <a16:creationId xmlns:a16="http://schemas.microsoft.com/office/drawing/2014/main" id="{1B0BB135-DCFD-471C-9ADF-3746EBC9CC1E}"/>
              </a:ext>
            </a:extLst>
          </p:cNvPr>
          <p:cNvSpPr txBox="1"/>
          <p:nvPr/>
        </p:nvSpPr>
        <p:spPr>
          <a:xfrm>
            <a:off x="2207921" y="2862177"/>
            <a:ext cx="2011680" cy="492443"/>
          </a:xfrm>
          <a:prstGeom prst="rect">
            <a:avLst/>
          </a:prstGeom>
          <a:solidFill>
            <a:schemeClr val="bg1"/>
          </a:solidFill>
        </p:spPr>
        <p:txBody>
          <a:bodyPr wrap="square" rtlCol="0">
            <a:spAutoFit/>
          </a:bodyPr>
          <a:lstStyle/>
          <a:p>
            <a:r>
              <a:rPr lang="en-US" sz="2600" dirty="0"/>
              <a:t>Can only help</a:t>
            </a:r>
          </a:p>
        </p:txBody>
      </p:sp>
      <p:sp>
        <p:nvSpPr>
          <p:cNvPr id="17" name="TextBox 16">
            <a:extLst>
              <a:ext uri="{FF2B5EF4-FFF2-40B4-BE49-F238E27FC236}">
                <a16:creationId xmlns:a16="http://schemas.microsoft.com/office/drawing/2014/main" id="{E4B42036-74B1-C933-6E79-A23BA613D0BC}"/>
              </a:ext>
            </a:extLst>
          </p:cNvPr>
          <p:cNvSpPr txBox="1"/>
          <p:nvPr/>
        </p:nvSpPr>
        <p:spPr>
          <a:xfrm>
            <a:off x="4271377" y="2655518"/>
            <a:ext cx="7223760" cy="974626"/>
          </a:xfrm>
          <a:prstGeom prst="rect">
            <a:avLst/>
          </a:prstGeom>
          <a:noFill/>
        </p:spPr>
        <p:txBody>
          <a:bodyPr wrap="square" rtlCol="0">
            <a:spAutoFit/>
          </a:bodyPr>
          <a:lstStyle/>
          <a:p>
            <a:pPr marL="285750" indent="-285750">
              <a:spcAft>
                <a:spcPts val="200"/>
              </a:spcAft>
              <a:buClr>
                <a:schemeClr val="accent1"/>
              </a:buClr>
              <a:buFont typeface="Wingdings" panose="05000000000000000000" pitchFamily="2" charset="2"/>
              <a:buChar char="§"/>
            </a:pPr>
            <a:r>
              <a:rPr lang="en-US" dirty="0"/>
              <a:t>Not harmful if no opioids in blood stream</a:t>
            </a:r>
          </a:p>
          <a:p>
            <a:pPr marL="285750" indent="-285750">
              <a:spcAft>
                <a:spcPts val="200"/>
              </a:spcAft>
              <a:buClr>
                <a:schemeClr val="accent1"/>
              </a:buClr>
              <a:buFont typeface="Wingdings" panose="05000000000000000000" pitchFamily="2" charset="2"/>
              <a:buChar char="§"/>
            </a:pPr>
            <a:r>
              <a:rPr lang="en-US" dirty="0"/>
              <a:t>Delay in administering can lead to injury or death</a:t>
            </a:r>
          </a:p>
          <a:p>
            <a:pPr marL="285750" indent="-285750">
              <a:spcAft>
                <a:spcPts val="200"/>
              </a:spcAft>
              <a:buClr>
                <a:schemeClr val="accent1"/>
              </a:buClr>
              <a:buFont typeface="Wingdings" panose="05000000000000000000" pitchFamily="2" charset="2"/>
              <a:buChar char="§"/>
            </a:pPr>
            <a:r>
              <a:rPr lang="en-US" dirty="0"/>
              <a:t>Cannot be used to get high or set someone back in recovery</a:t>
            </a:r>
          </a:p>
        </p:txBody>
      </p:sp>
      <p:sp>
        <p:nvSpPr>
          <p:cNvPr id="15" name="TextBox 14">
            <a:extLst>
              <a:ext uri="{FF2B5EF4-FFF2-40B4-BE49-F238E27FC236}">
                <a16:creationId xmlns:a16="http://schemas.microsoft.com/office/drawing/2014/main" id="{6594A108-4A59-00FD-FF3D-71F93D6213C8}"/>
              </a:ext>
            </a:extLst>
          </p:cNvPr>
          <p:cNvSpPr txBox="1"/>
          <p:nvPr/>
        </p:nvSpPr>
        <p:spPr>
          <a:xfrm>
            <a:off x="2207921" y="4187914"/>
            <a:ext cx="2011680" cy="492443"/>
          </a:xfrm>
          <a:prstGeom prst="rect">
            <a:avLst/>
          </a:prstGeom>
          <a:solidFill>
            <a:schemeClr val="bg1"/>
          </a:solidFill>
        </p:spPr>
        <p:txBody>
          <a:bodyPr wrap="square" rtlCol="0">
            <a:spAutoFit/>
          </a:bodyPr>
          <a:lstStyle/>
          <a:p>
            <a:r>
              <a:rPr lang="en-US" sz="2600" dirty="0"/>
              <a:t>Will give time</a:t>
            </a:r>
          </a:p>
        </p:txBody>
      </p:sp>
      <p:sp>
        <p:nvSpPr>
          <p:cNvPr id="18" name="TextBox 17">
            <a:extLst>
              <a:ext uri="{FF2B5EF4-FFF2-40B4-BE49-F238E27FC236}">
                <a16:creationId xmlns:a16="http://schemas.microsoft.com/office/drawing/2014/main" id="{4684B4B2-B00C-833B-30A5-1943AB3D8142}"/>
              </a:ext>
            </a:extLst>
          </p:cNvPr>
          <p:cNvSpPr txBox="1"/>
          <p:nvPr/>
        </p:nvSpPr>
        <p:spPr>
          <a:xfrm>
            <a:off x="4284737" y="3820194"/>
            <a:ext cx="7223760" cy="1251625"/>
          </a:xfrm>
          <a:prstGeom prst="rect">
            <a:avLst/>
          </a:prstGeom>
          <a:noFill/>
        </p:spPr>
        <p:txBody>
          <a:bodyPr wrap="square" rtlCol="0">
            <a:spAutoFit/>
          </a:bodyPr>
          <a:lstStyle/>
          <a:p>
            <a:pPr marL="285750" indent="-285750">
              <a:spcAft>
                <a:spcPts val="200"/>
              </a:spcAft>
              <a:buClr>
                <a:schemeClr val="accent1"/>
              </a:buClr>
              <a:buFont typeface="Wingdings" panose="05000000000000000000" pitchFamily="2" charset="2"/>
              <a:buChar char="§"/>
            </a:pPr>
            <a:r>
              <a:rPr lang="en-US" dirty="0"/>
              <a:t>Can be given at any point during an overdose</a:t>
            </a:r>
          </a:p>
          <a:p>
            <a:pPr marL="285750" indent="-285750">
              <a:spcAft>
                <a:spcPts val="200"/>
              </a:spcAft>
              <a:buClr>
                <a:schemeClr val="accent1"/>
              </a:buClr>
              <a:buFont typeface="Wingdings" panose="05000000000000000000" pitchFamily="2" charset="2"/>
              <a:buChar char="§"/>
            </a:pPr>
            <a:r>
              <a:rPr lang="en-US" dirty="0"/>
              <a:t>Usually is effective within 1 to 3 minutes</a:t>
            </a:r>
          </a:p>
          <a:p>
            <a:pPr marL="285750" indent="-285750">
              <a:spcAft>
                <a:spcPts val="200"/>
              </a:spcAft>
              <a:buClr>
                <a:schemeClr val="accent1"/>
              </a:buClr>
              <a:buFont typeface="Wingdings" panose="05000000000000000000" pitchFamily="2" charset="2"/>
              <a:buChar char="§"/>
            </a:pPr>
            <a:r>
              <a:rPr lang="en-US" dirty="0"/>
              <a:t>Effects last 30 to 90 minutes; recipients should be monitored by medical professionals, even if reversal is achieved</a:t>
            </a:r>
          </a:p>
        </p:txBody>
      </p:sp>
      <p:sp>
        <p:nvSpPr>
          <p:cNvPr id="16" name="TextBox 15">
            <a:extLst>
              <a:ext uri="{FF2B5EF4-FFF2-40B4-BE49-F238E27FC236}">
                <a16:creationId xmlns:a16="http://schemas.microsoft.com/office/drawing/2014/main" id="{2CF3F4E1-814E-25E3-C59D-869BAC242522}"/>
              </a:ext>
            </a:extLst>
          </p:cNvPr>
          <p:cNvSpPr txBox="1"/>
          <p:nvPr/>
        </p:nvSpPr>
        <p:spPr>
          <a:xfrm>
            <a:off x="2207921" y="5571225"/>
            <a:ext cx="2011680" cy="492443"/>
          </a:xfrm>
          <a:prstGeom prst="rect">
            <a:avLst/>
          </a:prstGeom>
          <a:solidFill>
            <a:schemeClr val="bg1"/>
          </a:solidFill>
        </p:spPr>
        <p:txBody>
          <a:bodyPr wrap="square" rtlCol="0">
            <a:spAutoFit/>
          </a:bodyPr>
          <a:lstStyle/>
          <a:p>
            <a:r>
              <a:rPr lang="en-US" sz="2600" dirty="0"/>
              <a:t>Is life-saving</a:t>
            </a:r>
          </a:p>
        </p:txBody>
      </p:sp>
      <p:sp>
        <p:nvSpPr>
          <p:cNvPr id="19" name="TextBox 18">
            <a:extLst>
              <a:ext uri="{FF2B5EF4-FFF2-40B4-BE49-F238E27FC236}">
                <a16:creationId xmlns:a16="http://schemas.microsoft.com/office/drawing/2014/main" id="{EEE9C09F-B315-314D-0BEC-D3989AFBC46D}"/>
              </a:ext>
            </a:extLst>
          </p:cNvPr>
          <p:cNvSpPr txBox="1"/>
          <p:nvPr/>
        </p:nvSpPr>
        <p:spPr>
          <a:xfrm>
            <a:off x="4271377" y="5225904"/>
            <a:ext cx="7223760" cy="1277273"/>
          </a:xfrm>
          <a:prstGeom prst="rect">
            <a:avLst/>
          </a:prstGeom>
          <a:noFill/>
        </p:spPr>
        <p:txBody>
          <a:bodyPr wrap="square" rtlCol="0">
            <a:spAutoFit/>
          </a:bodyPr>
          <a:lstStyle/>
          <a:p>
            <a:pPr marL="285750" indent="-285750">
              <a:spcAft>
                <a:spcPts val="200"/>
              </a:spcAft>
              <a:buClr>
                <a:schemeClr val="accent1"/>
              </a:buClr>
              <a:buFont typeface="Wingdings" panose="05000000000000000000" pitchFamily="2" charset="2"/>
              <a:buChar char="§"/>
            </a:pPr>
            <a:r>
              <a:rPr lang="en-US" dirty="0"/>
              <a:t>Has become a standard component of first aid kits in many communities</a:t>
            </a:r>
          </a:p>
          <a:p>
            <a:pPr marL="285750" indent="-285750">
              <a:spcAft>
                <a:spcPts val="200"/>
              </a:spcAft>
              <a:buClr>
                <a:schemeClr val="accent1"/>
              </a:buClr>
              <a:buFont typeface="Wingdings" panose="05000000000000000000" pitchFamily="2" charset="2"/>
              <a:buChar char="§"/>
            </a:pPr>
            <a:r>
              <a:rPr lang="en-US" dirty="0"/>
              <a:t>No negative health outcomes reported after 40+ years of use</a:t>
            </a:r>
          </a:p>
          <a:p>
            <a:pPr marL="285750" indent="-285750">
              <a:spcAft>
                <a:spcPts val="200"/>
              </a:spcAft>
              <a:buClr>
                <a:schemeClr val="accent1"/>
              </a:buClr>
              <a:buFont typeface="Wingdings" panose="05000000000000000000" pitchFamily="2" charset="2"/>
              <a:buChar char="§"/>
            </a:pPr>
            <a:r>
              <a:rPr lang="en-US" dirty="0"/>
              <a:t>In nearly 40% of overdose deaths, someone else was present</a:t>
            </a:r>
          </a:p>
          <a:p>
            <a:pPr marL="285750" indent="-285750">
              <a:spcAft>
                <a:spcPts val="200"/>
              </a:spcAft>
              <a:buClr>
                <a:schemeClr val="accent1"/>
              </a:buClr>
              <a:buFont typeface="Wingdings" panose="05000000000000000000" pitchFamily="2" charset="2"/>
              <a:buChar char="§"/>
            </a:pPr>
            <a:r>
              <a:rPr lang="en-US" dirty="0"/>
              <a:t>Naloxone’s life-saving benefits in reversing opioid overdose are clear</a:t>
            </a:r>
          </a:p>
        </p:txBody>
      </p:sp>
      <p:sp>
        <p:nvSpPr>
          <p:cNvPr id="3" name="Slide Number Placeholder 2">
            <a:extLst>
              <a:ext uri="{FF2B5EF4-FFF2-40B4-BE49-F238E27FC236}">
                <a16:creationId xmlns:a16="http://schemas.microsoft.com/office/drawing/2014/main" id="{957BC603-32E7-AB22-EE6C-57E267F97D05}"/>
              </a:ext>
            </a:extLst>
          </p:cNvPr>
          <p:cNvSpPr>
            <a:spLocks noGrp="1"/>
          </p:cNvSpPr>
          <p:nvPr>
            <p:ph type="sldNum" sz="quarter" idx="12"/>
          </p:nvPr>
        </p:nvSpPr>
        <p:spPr/>
        <p:txBody>
          <a:bodyPr/>
          <a:lstStyle/>
          <a:p>
            <a:fld id="{1621B6DD-29C1-4FEA-923F-71EA1347694C}" type="slidenum">
              <a:rPr lang="en-US" sz="1800" smtClean="0"/>
              <a:t>39</a:t>
            </a:fld>
            <a:endParaRPr lang="en-US" dirty="0"/>
          </a:p>
        </p:txBody>
      </p:sp>
    </p:spTree>
    <p:extLst>
      <p:ext uri="{BB962C8B-B14F-4D97-AF65-F5344CB8AC3E}">
        <p14:creationId xmlns:p14="http://schemas.microsoft.com/office/powerpoint/2010/main" val="2245022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CC0B04-2D24-5A6F-B206-55EF6A9412C7}"/>
              </a:ext>
            </a:extLst>
          </p:cNvPr>
          <p:cNvSpPr>
            <a:spLocks noGrp="1"/>
          </p:cNvSpPr>
          <p:nvPr>
            <p:ph type="title"/>
          </p:nvPr>
        </p:nvSpPr>
        <p:spPr>
          <a:xfrm>
            <a:off x="3661150" y="611580"/>
            <a:ext cx="4869701" cy="1325563"/>
          </a:xfrm>
        </p:spPr>
        <p:txBody>
          <a:bodyPr/>
          <a:lstStyle/>
          <a:p>
            <a:pPr algn="ctr"/>
            <a:r>
              <a:rPr lang="en-US" sz="4400" b="1" dirty="0">
                <a:solidFill>
                  <a:schemeClr val="bg1"/>
                </a:solidFill>
                <a:ea typeface="+mn-lt"/>
                <a:cs typeface="+mn-lt"/>
              </a:rPr>
              <a:t>Knowledge Check</a:t>
            </a:r>
            <a:endParaRPr lang="en-US" sz="4800" b="1" dirty="0">
              <a:solidFill>
                <a:schemeClr val="bg1"/>
              </a:solidFill>
            </a:endParaRPr>
          </a:p>
        </p:txBody>
      </p:sp>
      <p:pic>
        <p:nvPicPr>
          <p:cNvPr id="5" name="Graphic 4">
            <a:extLst>
              <a:ext uri="{FF2B5EF4-FFF2-40B4-BE49-F238E27FC236}">
                <a16:creationId xmlns:a16="http://schemas.microsoft.com/office/drawing/2014/main" id="{A615947F-3806-44D7-BBA6-CAD7FCEFCFEF}"/>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930419" y="537424"/>
            <a:ext cx="1192198" cy="1192198"/>
          </a:xfrm>
          <a:prstGeom prst="rect">
            <a:avLst/>
          </a:prstGeom>
        </p:spPr>
      </p:pic>
      <p:cxnSp>
        <p:nvCxnSpPr>
          <p:cNvPr id="18" name="Straight Connector 17">
            <a:extLst>
              <a:ext uri="{FF2B5EF4-FFF2-40B4-BE49-F238E27FC236}">
                <a16:creationId xmlns:a16="http://schemas.microsoft.com/office/drawing/2014/main" id="{D9E2B871-6F7E-4376-8EBA-1273407224CF}"/>
              </a:ext>
              <a:ext uri="{C183D7F6-B498-43B3-948B-1728B52AA6E4}">
                <adec:decorative xmlns="" xmlns:adec="http://schemas.microsoft.com/office/drawing/2017/decorative" val="1"/>
              </a:ext>
            </a:extLst>
          </p:cNvPr>
          <p:cNvCxnSpPr>
            <a:cxnSpLocks/>
          </p:cNvCxnSpPr>
          <p:nvPr/>
        </p:nvCxnSpPr>
        <p:spPr>
          <a:xfrm>
            <a:off x="525973" y="3257045"/>
            <a:ext cx="109728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AE58339C-2F00-6350-8F72-989FB2A43D37}"/>
              </a:ext>
              <a:ext uri="{C183D7F6-B498-43B3-948B-1728B52AA6E4}">
                <adec:decorative xmlns=""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flipH="1">
            <a:off x="609599" y="798176"/>
            <a:ext cx="1192198" cy="1192198"/>
          </a:xfrm>
          <a:prstGeom prst="rect">
            <a:avLst/>
          </a:prstGeom>
        </p:spPr>
      </p:pic>
      <p:sp>
        <p:nvSpPr>
          <p:cNvPr id="21" name="TextBox 20">
            <a:extLst>
              <a:ext uri="{FF2B5EF4-FFF2-40B4-BE49-F238E27FC236}">
                <a16:creationId xmlns:a16="http://schemas.microsoft.com/office/drawing/2014/main" id="{590EB4FD-DAF8-E0ED-F421-398FB4C60ACA}"/>
              </a:ext>
            </a:extLst>
          </p:cNvPr>
          <p:cNvSpPr txBox="1"/>
          <p:nvPr/>
        </p:nvSpPr>
        <p:spPr>
          <a:xfrm flipH="1">
            <a:off x="572209" y="2177584"/>
            <a:ext cx="11056428" cy="1015663"/>
          </a:xfrm>
          <a:prstGeom prst="rect">
            <a:avLst/>
          </a:prstGeom>
          <a:noFill/>
        </p:spPr>
        <p:txBody>
          <a:bodyPr wrap="square" rtlCol="0">
            <a:spAutoFit/>
          </a:bodyPr>
          <a:lstStyle/>
          <a:p>
            <a:pPr indent="-57150">
              <a:lnSpc>
                <a:spcPct val="200000"/>
              </a:lnSpc>
            </a:pPr>
            <a:r>
              <a:rPr lang="en-US" sz="2000" b="1" dirty="0">
                <a:solidFill>
                  <a:schemeClr val="accent2"/>
                </a:solidFill>
              </a:rPr>
              <a:t>True or false?	</a:t>
            </a:r>
          </a:p>
          <a:p>
            <a:pPr indent="-57150"/>
            <a:r>
              <a:rPr lang="en-US" sz="2000" b="1" dirty="0">
                <a:solidFill>
                  <a:schemeClr val="accent2"/>
                </a:solidFill>
              </a:rPr>
              <a:t>	</a:t>
            </a:r>
            <a:r>
              <a:rPr lang="en-US" dirty="0"/>
              <a:t>In nearly 40% of overdose deaths, someone else was present</a:t>
            </a:r>
            <a:r>
              <a:rPr lang="en-US" sz="2000" i="1" dirty="0"/>
              <a:t>. </a:t>
            </a:r>
          </a:p>
        </p:txBody>
      </p:sp>
      <p:sp>
        <p:nvSpPr>
          <p:cNvPr id="8" name="Content Placeholder 2">
            <a:extLst>
              <a:ext uri="{FF2B5EF4-FFF2-40B4-BE49-F238E27FC236}">
                <a16:creationId xmlns:a16="http://schemas.microsoft.com/office/drawing/2014/main" id="{08F9612F-05F2-2D29-48A3-ACDD856668FC}"/>
              </a:ext>
            </a:extLst>
          </p:cNvPr>
          <p:cNvSpPr txBox="1">
            <a:spLocks/>
          </p:cNvSpPr>
          <p:nvPr/>
        </p:nvSpPr>
        <p:spPr>
          <a:xfrm>
            <a:off x="572209" y="3257045"/>
            <a:ext cx="11047579" cy="943985"/>
          </a:xfrm>
          <a:prstGeom prst="rect">
            <a:avLst/>
          </a:prstGeom>
          <a:noFill/>
          <a:ln>
            <a:noFill/>
          </a:ln>
          <a:effectLst>
            <a:glow rad="63500">
              <a:schemeClr val="accent6">
                <a:satMod val="175000"/>
                <a:alpha val="40000"/>
              </a:schemeClr>
            </a:glow>
          </a:effectLst>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chorCtr="0">
            <a:noAutofit/>
          </a:bodyPr>
          <a:lstStyle>
            <a:lvl1pPr indent="0" algn="ctr">
              <a:lnSpc>
                <a:spcPct val="100000"/>
              </a:lnSpc>
              <a:spcBef>
                <a:spcPts val="1000"/>
              </a:spcBef>
              <a:buClr>
                <a:srgbClr val="E48656"/>
              </a:buClr>
              <a:buFont typeface="Arial" panose="020B0604020202020204" pitchFamily="34" charset="0"/>
              <a:buNone/>
              <a:defRPr sz="3200" i="1">
                <a:solidFill>
                  <a:schemeClr val="dk1"/>
                </a:solidFill>
                <a:cs typeface="Calibri"/>
              </a:defRPr>
            </a:lvl1pPr>
            <a:lvl2pPr marL="685800" indent="-228600">
              <a:lnSpc>
                <a:spcPct val="100000"/>
              </a:lnSpc>
              <a:spcBef>
                <a:spcPts val="500"/>
              </a:spcBef>
              <a:buFont typeface="Arial" panose="020B0604020202020204" pitchFamily="34" charset="0"/>
              <a:buChar char="•"/>
              <a:defRPr sz="2800">
                <a:solidFill>
                  <a:schemeClr val="dk1"/>
                </a:solidFill>
              </a:defRPr>
            </a:lvl2pPr>
            <a:lvl3pPr marL="1143000" indent="-228600">
              <a:lnSpc>
                <a:spcPct val="100000"/>
              </a:lnSpc>
              <a:spcBef>
                <a:spcPts val="500"/>
              </a:spcBef>
              <a:buFont typeface="Arial" panose="020B0604020202020204" pitchFamily="34" charset="0"/>
              <a:buChar char="•"/>
              <a:defRPr sz="2400">
                <a:solidFill>
                  <a:schemeClr val="dk1"/>
                </a:solidFill>
              </a:defRPr>
            </a:lvl3pPr>
            <a:lvl4pPr marL="1600200" indent="-228600">
              <a:lnSpc>
                <a:spcPct val="100000"/>
              </a:lnSpc>
              <a:spcBef>
                <a:spcPts val="500"/>
              </a:spcBef>
              <a:buFont typeface="Arial" panose="020B0604020202020204" pitchFamily="34" charset="0"/>
              <a:buChar char="•"/>
              <a:defRPr sz="2000">
                <a:solidFill>
                  <a:schemeClr val="dk1"/>
                </a:solidFill>
              </a:defRPr>
            </a:lvl4pPr>
            <a:lvl5pPr marL="2057400" indent="-228600">
              <a:lnSpc>
                <a:spcPct val="100000"/>
              </a:lnSpc>
              <a:spcBef>
                <a:spcPts val="500"/>
              </a:spcBef>
              <a:buFont typeface="Arial" panose="020B0604020202020204" pitchFamily="34" charset="0"/>
              <a:buChar char="•"/>
              <a:defRPr sz="2000">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algn="l"/>
            <a:r>
              <a:rPr lang="en-US" sz="2000" b="1" i="0" dirty="0">
                <a:solidFill>
                  <a:schemeClr val="accent2"/>
                </a:solidFill>
              </a:rPr>
              <a:t>True or false?</a:t>
            </a:r>
          </a:p>
          <a:p>
            <a:pPr algn="l"/>
            <a:r>
              <a:rPr lang="en-US" sz="2000" b="1" i="0" dirty="0">
                <a:solidFill>
                  <a:schemeClr val="accent2"/>
                </a:solidFill>
              </a:rPr>
              <a:t>	</a:t>
            </a:r>
            <a:r>
              <a:rPr lang="en-US" sz="1800" i="0" dirty="0">
                <a:solidFill>
                  <a:schemeClr val="tx1"/>
                </a:solidFill>
              </a:rPr>
              <a:t>In teenagers, age 14 to 18 years, overdose deaths increased 94% from 2019 - 2020.</a:t>
            </a:r>
            <a:endParaRPr lang="en-US" sz="2000" i="0" dirty="0">
              <a:solidFill>
                <a:schemeClr val="tx1"/>
              </a:solidFill>
            </a:endParaRPr>
          </a:p>
        </p:txBody>
      </p:sp>
      <p:sp>
        <p:nvSpPr>
          <p:cNvPr id="3" name="Content Placeholder 2">
            <a:extLst>
              <a:ext uri="{FF2B5EF4-FFF2-40B4-BE49-F238E27FC236}">
                <a16:creationId xmlns:a16="http://schemas.microsoft.com/office/drawing/2014/main" id="{EBA8D0E2-086B-4A53-9A83-12016C01FFBC}"/>
              </a:ext>
            </a:extLst>
          </p:cNvPr>
          <p:cNvSpPr>
            <a:spLocks noGrp="1"/>
          </p:cNvSpPr>
          <p:nvPr>
            <p:ph idx="1"/>
          </p:nvPr>
        </p:nvSpPr>
        <p:spPr>
          <a:xfrm>
            <a:off x="563363" y="4107608"/>
            <a:ext cx="11056425" cy="2519820"/>
          </a:xfrm>
          <a:noFill/>
          <a:ln>
            <a:noFill/>
          </a:ln>
          <a:effectLst>
            <a:glow rad="63500">
              <a:schemeClr val="accent6">
                <a:satMod val="175000"/>
                <a:alpha val="40000"/>
              </a:schemeClr>
            </a:glow>
          </a:effectLst>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chorCtr="0">
            <a:noAutofit/>
          </a:bodyPr>
          <a:lstStyle/>
          <a:p>
            <a:pPr marL="0" indent="0">
              <a:buNone/>
            </a:pPr>
            <a:endParaRPr lang="en-US" sz="2000" b="1" dirty="0">
              <a:solidFill>
                <a:srgbClr val="E48656"/>
              </a:solidFill>
            </a:endParaRPr>
          </a:p>
          <a:p>
            <a:pPr marL="0" indent="0">
              <a:buNone/>
            </a:pPr>
            <a:endParaRPr lang="en-US" sz="2000" b="1" dirty="0">
              <a:solidFill>
                <a:srgbClr val="E48656"/>
              </a:solidFill>
            </a:endParaRPr>
          </a:p>
          <a:p>
            <a:pPr marL="0" indent="0">
              <a:buNone/>
            </a:pPr>
            <a:endParaRPr lang="en-US" sz="2000" b="1" dirty="0">
              <a:solidFill>
                <a:srgbClr val="E48656"/>
              </a:solidFill>
            </a:endParaRPr>
          </a:p>
          <a:p>
            <a:pPr marL="0" indent="0">
              <a:buNone/>
            </a:pPr>
            <a:r>
              <a:rPr lang="en-US" sz="2000" b="1" dirty="0">
                <a:solidFill>
                  <a:schemeClr val="accent2"/>
                </a:solidFill>
              </a:rPr>
              <a:t>Which statement is true?	</a:t>
            </a:r>
          </a:p>
          <a:p>
            <a:pPr marL="1254125" lvl="2" indent="-339725">
              <a:buSzPct val="100000"/>
              <a:buFont typeface="+mj-lt"/>
              <a:buAutoNum type="alphaUcPeriod"/>
            </a:pPr>
            <a:r>
              <a:rPr lang="en-US" sz="1800" dirty="0">
                <a:solidFill>
                  <a:schemeClr val="tx1"/>
                </a:solidFill>
              </a:rPr>
              <a:t>Naloxone is a life-saving medication that anyone can give to someone experiencing an opioid overdose.</a:t>
            </a:r>
          </a:p>
          <a:p>
            <a:pPr marL="1254125" lvl="2" indent="-339725">
              <a:buSzPct val="100000"/>
              <a:buFont typeface="+mj-lt"/>
              <a:buAutoNum type="alphaUcPeriod"/>
            </a:pPr>
            <a:r>
              <a:rPr lang="en-US" sz="1800" dirty="0">
                <a:solidFill>
                  <a:schemeClr val="tx1"/>
                </a:solidFill>
              </a:rPr>
              <a:t>Naloxone is safe to give to everyone, including elders, children, pregnant women.</a:t>
            </a:r>
          </a:p>
          <a:p>
            <a:pPr marL="1254125" lvl="2" indent="-339725">
              <a:buSzPct val="100000"/>
              <a:buFont typeface="+mj-lt"/>
              <a:buAutoNum type="alphaUcPeriod"/>
            </a:pPr>
            <a:r>
              <a:rPr lang="en-US" sz="1800" dirty="0">
                <a:solidFill>
                  <a:schemeClr val="tx1"/>
                </a:solidFill>
              </a:rPr>
              <a:t>Naloxone can only help – it can be given even if uncertain an overdose is occurring.</a:t>
            </a:r>
          </a:p>
          <a:p>
            <a:pPr marL="1254125" lvl="2" indent="-339725">
              <a:buSzPct val="100000"/>
              <a:buFont typeface="+mj-lt"/>
              <a:buAutoNum type="alphaUcPeriod"/>
            </a:pPr>
            <a:r>
              <a:rPr lang="en-US" sz="1800" dirty="0">
                <a:solidFill>
                  <a:schemeClr val="tx1"/>
                </a:solidFill>
              </a:rPr>
              <a:t>All the above.</a:t>
            </a:r>
          </a:p>
          <a:p>
            <a:pPr marL="457200" indent="-457200">
              <a:buAutoNum type="alphaUcParenR"/>
            </a:pPr>
            <a:endParaRPr lang="en-US" sz="2000" dirty="0">
              <a:solidFill>
                <a:schemeClr val="tx1"/>
              </a:solidFill>
            </a:endParaRPr>
          </a:p>
          <a:p>
            <a:pPr marL="0" indent="0">
              <a:buNone/>
            </a:pPr>
            <a:endParaRPr lang="en-US" sz="2000" b="1" dirty="0">
              <a:solidFill>
                <a:srgbClr val="E48656"/>
              </a:solidFill>
            </a:endParaRPr>
          </a:p>
          <a:p>
            <a:pPr marL="0" indent="0">
              <a:buNone/>
            </a:pPr>
            <a:endParaRPr lang="en-US" sz="2000" dirty="0">
              <a:solidFill>
                <a:srgbClr val="385072"/>
              </a:solidFill>
              <a:cs typeface="Calibri"/>
            </a:endParaRPr>
          </a:p>
        </p:txBody>
      </p:sp>
      <p:cxnSp>
        <p:nvCxnSpPr>
          <p:cNvPr id="23" name="Straight Connector 22">
            <a:extLst>
              <a:ext uri="{FF2B5EF4-FFF2-40B4-BE49-F238E27FC236}">
                <a16:creationId xmlns:a16="http://schemas.microsoft.com/office/drawing/2014/main" id="{036C6DFC-7A40-BB36-E5D8-4003C8D1A00B}"/>
              </a:ext>
              <a:ext uri="{C183D7F6-B498-43B3-948B-1728B52AA6E4}">
                <adec:decorative xmlns="" xmlns:adec="http://schemas.microsoft.com/office/drawing/2017/decorative" val="1"/>
              </a:ext>
            </a:extLst>
          </p:cNvPr>
          <p:cNvCxnSpPr>
            <a:cxnSpLocks/>
          </p:cNvCxnSpPr>
          <p:nvPr/>
        </p:nvCxnSpPr>
        <p:spPr>
          <a:xfrm>
            <a:off x="525973" y="4226430"/>
            <a:ext cx="109728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5B0B371-9924-7FBF-AC67-C2B0A26E889C}"/>
              </a:ext>
            </a:extLst>
          </p:cNvPr>
          <p:cNvSpPr>
            <a:spLocks noGrp="1"/>
          </p:cNvSpPr>
          <p:nvPr>
            <p:ph type="sldNum" sz="quarter" idx="12"/>
          </p:nvPr>
        </p:nvSpPr>
        <p:spPr/>
        <p:txBody>
          <a:bodyPr/>
          <a:lstStyle/>
          <a:p>
            <a:fld id="{1621B6DD-29C1-4FEA-923F-71EA1347694C}" type="slidenum">
              <a:rPr lang="en-US" sz="1800" smtClean="0"/>
              <a:t>4</a:t>
            </a:fld>
            <a:endParaRPr lang="en-US" dirty="0"/>
          </a:p>
        </p:txBody>
      </p:sp>
    </p:spTree>
    <p:extLst>
      <p:ext uri="{BB962C8B-B14F-4D97-AF65-F5344CB8AC3E}">
        <p14:creationId xmlns:p14="http://schemas.microsoft.com/office/powerpoint/2010/main" val="3606954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5CCB548-32E6-FA93-B38A-335A87427C4A}"/>
              </a:ext>
            </a:extLst>
          </p:cNvPr>
          <p:cNvSpPr txBox="1">
            <a:spLocks noGrp="1"/>
          </p:cNvSpPr>
          <p:nvPr>
            <p:ph type="title" idx="4294967295"/>
          </p:nvPr>
        </p:nvSpPr>
        <p:spPr bwMode="gray">
          <a:xfrm>
            <a:off x="1341968" y="3613666"/>
            <a:ext cx="9692640"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1"/>
                </a:solidFill>
                <a:effectLst/>
                <a:uLnTx/>
                <a:uFillTx/>
                <a:latin typeface="+mn-lt"/>
                <a:ea typeface="+mn-ea"/>
                <a:cs typeface="+mn-cs"/>
              </a:rPr>
              <a:t>School Policy Overview</a:t>
            </a:r>
          </a:p>
        </p:txBody>
      </p:sp>
      <p:sp>
        <p:nvSpPr>
          <p:cNvPr id="5" name="TextBox 4">
            <a:extLst>
              <a:ext uri="{FF2B5EF4-FFF2-40B4-BE49-F238E27FC236}">
                <a16:creationId xmlns:a16="http://schemas.microsoft.com/office/drawing/2014/main" id="{D94DF2B1-3199-1B77-4475-2DFECD5E4AF4}"/>
              </a:ext>
            </a:extLst>
          </p:cNvPr>
          <p:cNvSpPr txBox="1"/>
          <p:nvPr/>
        </p:nvSpPr>
        <p:spPr>
          <a:xfrm>
            <a:off x="1341968" y="2967335"/>
            <a:ext cx="3698959" cy="646331"/>
          </a:xfrm>
          <a:prstGeom prst="rect">
            <a:avLst/>
          </a:prstGeom>
          <a:noFill/>
        </p:spPr>
        <p:txBody>
          <a:bodyPr wrap="square" rtlCol="0">
            <a:spAutoFit/>
          </a:bodyPr>
          <a:lstStyle/>
          <a:p>
            <a:r>
              <a:rPr lang="en-US" sz="3600" dirty="0">
                <a:solidFill>
                  <a:schemeClr val="bg1"/>
                </a:solidFill>
              </a:rPr>
              <a:t>Topic 9	</a:t>
            </a:r>
          </a:p>
        </p:txBody>
      </p:sp>
      <p:sp>
        <p:nvSpPr>
          <p:cNvPr id="3" name="Slide Number Placeholder 2">
            <a:extLst>
              <a:ext uri="{FF2B5EF4-FFF2-40B4-BE49-F238E27FC236}">
                <a16:creationId xmlns:a16="http://schemas.microsoft.com/office/drawing/2014/main" id="{30CCAA39-2977-75F4-1141-7F9980E51253}"/>
              </a:ext>
            </a:extLst>
          </p:cNvPr>
          <p:cNvSpPr>
            <a:spLocks noGrp="1"/>
          </p:cNvSpPr>
          <p:nvPr>
            <p:ph type="sldNum" sz="quarter" idx="12"/>
          </p:nvPr>
        </p:nvSpPr>
        <p:spPr/>
        <p:txBody>
          <a:bodyPr/>
          <a:lstStyle/>
          <a:p>
            <a:fld id="{1621B6DD-29C1-4FEA-923F-71EA1347694C}" type="slidenum">
              <a:rPr lang="en-US" sz="1800" smtClean="0"/>
              <a:t>40</a:t>
            </a:fld>
            <a:endParaRPr lang="en-US" dirty="0"/>
          </a:p>
        </p:txBody>
      </p:sp>
    </p:spTree>
    <p:extLst>
      <p:ext uri="{BB962C8B-B14F-4D97-AF65-F5344CB8AC3E}">
        <p14:creationId xmlns:p14="http://schemas.microsoft.com/office/powerpoint/2010/main" val="4074844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E212B76-74CB-461F-90A3-EF4F2397A8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AB01EE12-5055-93B1-2242-9AC8268E0CDC}"/>
              </a:ext>
            </a:extLst>
          </p:cNvPr>
          <p:cNvSpPr>
            <a:spLocks noGrp="1"/>
          </p:cNvSpPr>
          <p:nvPr>
            <p:ph type="title" idx="4294967295"/>
          </p:nvPr>
        </p:nvSpPr>
        <p:spPr>
          <a:xfrm>
            <a:off x="5407183" y="679572"/>
            <a:ext cx="5716429" cy="4305594"/>
          </a:xfrm>
        </p:spPr>
        <p:txBody>
          <a:bodyPr vert="horz" lIns="91440" tIns="45720" rIns="91440" bIns="45720" rtlCol="0" anchor="b">
            <a:normAutofit/>
          </a:bodyPr>
          <a:lstStyle/>
          <a:p>
            <a:pPr algn="ctr">
              <a:spcAft>
                <a:spcPts val="1200"/>
              </a:spcAft>
            </a:pPr>
            <a:r>
              <a:rPr lang="en-US" sz="5400" b="1" i="0" kern="1200" dirty="0">
                <a:solidFill>
                  <a:schemeClr val="tx1"/>
                </a:solidFill>
                <a:latin typeface="+mj-lt"/>
                <a:ea typeface="+mj-ea"/>
                <a:cs typeface="+mj-cs"/>
              </a:rPr>
              <a:t>Discussion</a:t>
            </a:r>
            <a:r>
              <a:rPr lang="en-US" sz="5400" b="0" i="0" kern="1200" dirty="0">
                <a:solidFill>
                  <a:schemeClr val="tx1"/>
                </a:solidFill>
              </a:rPr>
              <a:t/>
            </a:r>
            <a:br>
              <a:rPr lang="en-US" sz="5400" b="0" i="0" kern="1200" dirty="0">
                <a:solidFill>
                  <a:schemeClr val="tx1"/>
                </a:solidFill>
              </a:rPr>
            </a:br>
            <a:r>
              <a:rPr lang="en-US" sz="4400" b="0" i="0" kern="1200" dirty="0">
                <a:solidFill>
                  <a:schemeClr val="tx1"/>
                </a:solidFill>
                <a:latin typeface="+mj-lt"/>
                <a:ea typeface="+mj-ea"/>
                <a:cs typeface="+mj-cs"/>
              </a:rPr>
              <a:t>School Policy Expectations</a:t>
            </a:r>
            <a:r>
              <a:rPr lang="en-US" sz="4400" b="0" i="0" kern="1200" dirty="0">
                <a:solidFill>
                  <a:schemeClr val="tx1"/>
                </a:solidFill>
              </a:rPr>
              <a:t/>
            </a:r>
            <a:br>
              <a:rPr lang="en-US" sz="4400" b="0" i="0" kern="1200" dirty="0">
                <a:solidFill>
                  <a:schemeClr val="tx1"/>
                </a:solidFill>
              </a:rPr>
            </a:br>
            <a:r>
              <a:rPr lang="en-US" sz="4400" b="0" i="0" kern="1200" dirty="0">
                <a:solidFill>
                  <a:schemeClr val="tx1"/>
                </a:solidFill>
                <a:latin typeface="+mj-lt"/>
                <a:ea typeface="+mj-ea"/>
                <a:cs typeface="+mj-cs"/>
              </a:rPr>
              <a:t>Q&amp;A</a:t>
            </a:r>
            <a:endParaRPr lang="en-US" sz="5400" b="0" i="0" kern="1200" dirty="0">
              <a:solidFill>
                <a:schemeClr val="tx1"/>
              </a:solidFill>
              <a:latin typeface="+mj-lt"/>
            </a:endParaRPr>
          </a:p>
        </p:txBody>
      </p:sp>
      <p:sp>
        <p:nvSpPr>
          <p:cNvPr id="17" name="Rectangle 16">
            <a:extLst>
              <a:ext uri="{FF2B5EF4-FFF2-40B4-BE49-F238E27FC236}">
                <a16:creationId xmlns:a16="http://schemas.microsoft.com/office/drawing/2014/main" id="{81E746D0-4B37-4869-B2EF-79D5F0FFFB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Graphic 5" descr="Chat">
            <a:extLst>
              <a:ext uri="{FF2B5EF4-FFF2-40B4-BE49-F238E27FC236}">
                <a16:creationId xmlns:a16="http://schemas.microsoft.com/office/drawing/2014/main" id="{236F898B-FB40-EE23-6CEC-FCE688FCA3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288503" y="1113063"/>
            <a:ext cx="4628758" cy="4628758"/>
          </a:xfrm>
          <a:prstGeom prst="roundRect">
            <a:avLst>
              <a:gd name="adj" fmla="val 1858"/>
            </a:avLst>
          </a:prstGeom>
          <a:effectLst>
            <a:outerShdw blurRad="50800" dist="50800" dir="5400000" algn="tl" rotWithShape="0">
              <a:srgbClr val="000000">
                <a:alpha val="43000"/>
              </a:srgbClr>
            </a:outerShdw>
          </a:effectLst>
        </p:spPr>
      </p:pic>
      <p:sp>
        <p:nvSpPr>
          <p:cNvPr id="3" name="Slide Number Placeholder 2">
            <a:extLst>
              <a:ext uri="{FF2B5EF4-FFF2-40B4-BE49-F238E27FC236}">
                <a16:creationId xmlns:a16="http://schemas.microsoft.com/office/drawing/2014/main" id="{D175E9BF-7BDA-3436-FD5F-E61FDFBF74C3}"/>
              </a:ext>
            </a:extLst>
          </p:cNvPr>
          <p:cNvSpPr>
            <a:spLocks noGrp="1"/>
          </p:cNvSpPr>
          <p:nvPr>
            <p:ph type="sldNum" sz="quarter" idx="12"/>
          </p:nvPr>
        </p:nvSpPr>
        <p:spPr/>
        <p:txBody>
          <a:bodyPr/>
          <a:lstStyle/>
          <a:p>
            <a:fld id="{1621B6DD-29C1-4FEA-923F-71EA1347694C}" type="slidenum">
              <a:rPr lang="en-US" sz="1800" smtClean="0">
                <a:solidFill>
                  <a:schemeClr val="tx1"/>
                </a:solidFill>
              </a:rPr>
              <a:t>41</a:t>
            </a:fld>
            <a:endParaRPr lang="en-US" dirty="0">
              <a:solidFill>
                <a:schemeClr val="tx1"/>
              </a:solidFill>
            </a:endParaRPr>
          </a:p>
        </p:txBody>
      </p:sp>
    </p:spTree>
    <p:extLst>
      <p:ext uri="{BB962C8B-B14F-4D97-AF65-F5344CB8AC3E}">
        <p14:creationId xmlns:p14="http://schemas.microsoft.com/office/powerpoint/2010/main" val="2969331229"/>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DF0F1FB-1263-0A55-7B78-1B623FBD4D1F}"/>
              </a:ext>
            </a:extLst>
          </p:cNvPr>
          <p:cNvSpPr txBox="1">
            <a:spLocks noGrp="1"/>
          </p:cNvSpPr>
          <p:nvPr>
            <p:ph type="title" idx="4294967295"/>
          </p:nvPr>
        </p:nvSpPr>
        <p:spPr bwMode="gray">
          <a:xfrm>
            <a:off x="1341968" y="3613666"/>
            <a:ext cx="9692640"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1"/>
                </a:solidFill>
                <a:effectLst/>
                <a:uLnTx/>
                <a:uFillTx/>
                <a:latin typeface="+mn-lt"/>
                <a:ea typeface="+mn-ea"/>
                <a:cs typeface="+mn-cs"/>
              </a:rPr>
              <a:t>Competency Assessment</a:t>
            </a:r>
            <a:endParaRPr kumimoji="0" lang="en-US" sz="4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C2123CEF-09E2-2046-CCC4-EDED322B6DDF}"/>
              </a:ext>
            </a:extLst>
          </p:cNvPr>
          <p:cNvSpPr txBox="1"/>
          <p:nvPr/>
        </p:nvSpPr>
        <p:spPr>
          <a:xfrm>
            <a:off x="1341968" y="2967335"/>
            <a:ext cx="3698959" cy="646331"/>
          </a:xfrm>
          <a:prstGeom prst="rect">
            <a:avLst/>
          </a:prstGeom>
          <a:noFill/>
        </p:spPr>
        <p:txBody>
          <a:bodyPr wrap="square" rtlCol="0">
            <a:spAutoFit/>
          </a:bodyPr>
          <a:lstStyle/>
          <a:p>
            <a:r>
              <a:rPr lang="en-US" sz="3600" dirty="0">
                <a:solidFill>
                  <a:schemeClr val="bg1"/>
                </a:solidFill>
              </a:rPr>
              <a:t>Topic 10	</a:t>
            </a:r>
          </a:p>
        </p:txBody>
      </p:sp>
      <p:sp>
        <p:nvSpPr>
          <p:cNvPr id="3" name="Slide Number Placeholder 2">
            <a:extLst>
              <a:ext uri="{FF2B5EF4-FFF2-40B4-BE49-F238E27FC236}">
                <a16:creationId xmlns:a16="http://schemas.microsoft.com/office/drawing/2014/main" id="{38D00491-6AE3-C8D3-4169-CFCD366C0BAF}"/>
              </a:ext>
            </a:extLst>
          </p:cNvPr>
          <p:cNvSpPr>
            <a:spLocks noGrp="1"/>
          </p:cNvSpPr>
          <p:nvPr>
            <p:ph type="sldNum" sz="quarter" idx="12"/>
          </p:nvPr>
        </p:nvSpPr>
        <p:spPr/>
        <p:txBody>
          <a:bodyPr/>
          <a:lstStyle/>
          <a:p>
            <a:fld id="{1621B6DD-29C1-4FEA-923F-71EA1347694C}" type="slidenum">
              <a:rPr lang="en-US" sz="1800" smtClean="0"/>
              <a:t>42</a:t>
            </a:fld>
            <a:endParaRPr lang="en-US" dirty="0"/>
          </a:p>
        </p:txBody>
      </p:sp>
    </p:spTree>
    <p:extLst>
      <p:ext uri="{BB962C8B-B14F-4D97-AF65-F5344CB8AC3E}">
        <p14:creationId xmlns:p14="http://schemas.microsoft.com/office/powerpoint/2010/main" val="557071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7C5D4D-88E2-4410-B125-DDE1E4ED1386}"/>
              </a:ext>
            </a:extLst>
          </p:cNvPr>
          <p:cNvSpPr>
            <a:spLocks noGrp="1"/>
          </p:cNvSpPr>
          <p:nvPr>
            <p:ph type="title"/>
          </p:nvPr>
        </p:nvSpPr>
        <p:spPr>
          <a:xfrm>
            <a:off x="1615440" y="1429096"/>
            <a:ext cx="8961120" cy="1822514"/>
          </a:xfrm>
        </p:spPr>
        <p:txBody>
          <a:bodyPr/>
          <a:lstStyle/>
          <a:p>
            <a:pPr algn="ctr"/>
            <a:r>
              <a:rPr lang="en-US" b="1" dirty="0">
                <a:solidFill>
                  <a:schemeClr val="bg1"/>
                </a:solidFill>
              </a:rPr>
              <a:t>What steps can be taken if you or a loved one would like access to naloxone?</a:t>
            </a:r>
          </a:p>
        </p:txBody>
      </p:sp>
      <p:sp>
        <p:nvSpPr>
          <p:cNvPr id="2" name="Slide Number Placeholder 1">
            <a:extLst>
              <a:ext uri="{FF2B5EF4-FFF2-40B4-BE49-F238E27FC236}">
                <a16:creationId xmlns:a16="http://schemas.microsoft.com/office/drawing/2014/main" id="{A82C9628-1FC9-F002-37FB-7879A257D60E}"/>
              </a:ext>
            </a:extLst>
          </p:cNvPr>
          <p:cNvSpPr>
            <a:spLocks noGrp="1"/>
          </p:cNvSpPr>
          <p:nvPr>
            <p:ph type="sldNum" sz="quarter" idx="12"/>
          </p:nvPr>
        </p:nvSpPr>
        <p:spPr/>
        <p:txBody>
          <a:bodyPr/>
          <a:lstStyle/>
          <a:p>
            <a:fld id="{1621B6DD-29C1-4FEA-923F-71EA1347694C}" type="slidenum">
              <a:rPr lang="en-US" sz="1600" smtClean="0"/>
              <a:pPr/>
              <a:t>43</a:t>
            </a:fld>
            <a:endParaRPr lang="en-US" dirty="0"/>
          </a:p>
        </p:txBody>
      </p:sp>
      <p:sp>
        <p:nvSpPr>
          <p:cNvPr id="6" name="Oval 5">
            <a:extLst>
              <a:ext uri="{FF2B5EF4-FFF2-40B4-BE49-F238E27FC236}">
                <a16:creationId xmlns:a16="http://schemas.microsoft.com/office/drawing/2014/main" id="{E9D30B6B-5B19-70A3-BDDC-59871D6B45E1}"/>
              </a:ext>
              <a:ext uri="{C183D7F6-B498-43B3-948B-1728B52AA6E4}">
                <adec:decorative xmlns="" xmlns:adec="http://schemas.microsoft.com/office/drawing/2017/decorative" val="1"/>
              </a:ext>
            </a:extLst>
          </p:cNvPr>
          <p:cNvSpPr/>
          <p:nvPr/>
        </p:nvSpPr>
        <p:spPr>
          <a:xfrm>
            <a:off x="1853852" y="3895595"/>
            <a:ext cx="1202499" cy="15333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366355D3-3917-66E0-5F96-D512A8507596}"/>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54954" y="3251610"/>
            <a:ext cx="2678482" cy="2678482"/>
          </a:xfrm>
          <a:prstGeom prst="rect">
            <a:avLst/>
          </a:prstGeom>
        </p:spPr>
      </p:pic>
    </p:spTree>
    <p:extLst>
      <p:ext uri="{BB962C8B-B14F-4D97-AF65-F5344CB8AC3E}">
        <p14:creationId xmlns:p14="http://schemas.microsoft.com/office/powerpoint/2010/main" val="3231250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F499-5286-4B13-B926-FF567E78CAE1}"/>
              </a:ext>
            </a:extLst>
          </p:cNvPr>
          <p:cNvSpPr>
            <a:spLocks noGrp="1"/>
          </p:cNvSpPr>
          <p:nvPr>
            <p:ph type="title"/>
          </p:nvPr>
        </p:nvSpPr>
        <p:spPr>
          <a:xfrm>
            <a:off x="1715294" y="911038"/>
            <a:ext cx="8761413" cy="706964"/>
          </a:xfrm>
        </p:spPr>
        <p:txBody>
          <a:bodyPr>
            <a:noAutofit/>
          </a:bodyPr>
          <a:lstStyle/>
          <a:p>
            <a:pPr algn="ctr"/>
            <a:r>
              <a:rPr lang="en-US" sz="4400" b="1" dirty="0">
                <a:solidFill>
                  <a:schemeClr val="bg1"/>
                </a:solidFill>
              </a:rPr>
              <a:t/>
            </a:r>
            <a:br>
              <a:rPr lang="en-US" sz="4400" b="1" dirty="0">
                <a:solidFill>
                  <a:schemeClr val="bg1"/>
                </a:solidFill>
              </a:rPr>
            </a:br>
            <a:r>
              <a:rPr lang="en-US" sz="4400" b="1" dirty="0">
                <a:solidFill>
                  <a:schemeClr val="bg1"/>
                </a:solidFill>
              </a:rPr>
              <a:t/>
            </a:r>
            <a:br>
              <a:rPr lang="en-US" sz="4400" b="1" dirty="0">
                <a:solidFill>
                  <a:schemeClr val="bg1"/>
                </a:solidFill>
              </a:rPr>
            </a:br>
            <a:r>
              <a:rPr lang="en-US" sz="4400" b="1" dirty="0">
                <a:solidFill>
                  <a:schemeClr val="bg1"/>
                </a:solidFill>
              </a:rPr>
              <a:t>Answer</a:t>
            </a:r>
            <a:br>
              <a:rPr lang="en-US" sz="4400" b="1" dirty="0">
                <a:solidFill>
                  <a:schemeClr val="bg1"/>
                </a:solidFill>
              </a:rPr>
            </a:br>
            <a:r>
              <a:rPr lang="en-US" sz="4400" b="1" dirty="0">
                <a:solidFill>
                  <a:schemeClr val="bg1"/>
                </a:solidFill>
              </a:rPr>
              <a:t/>
            </a:r>
            <a:br>
              <a:rPr lang="en-US" sz="4400" b="1" dirty="0">
                <a:solidFill>
                  <a:schemeClr val="bg1"/>
                </a:solidFill>
              </a:rPr>
            </a:br>
            <a:endParaRPr lang="en-US" sz="4400" b="1" dirty="0">
              <a:solidFill>
                <a:schemeClr val="bg1"/>
              </a:solidFill>
            </a:endParaRPr>
          </a:p>
        </p:txBody>
      </p:sp>
      <p:sp>
        <p:nvSpPr>
          <p:cNvPr id="3" name="Content Placeholder 2">
            <a:extLst>
              <a:ext uri="{FF2B5EF4-FFF2-40B4-BE49-F238E27FC236}">
                <a16:creationId xmlns:a16="http://schemas.microsoft.com/office/drawing/2014/main" id="{2EFD3FA5-F976-01FA-A788-8EEAB4E13A35}"/>
              </a:ext>
            </a:extLst>
          </p:cNvPr>
          <p:cNvSpPr>
            <a:spLocks noGrp="1"/>
          </p:cNvSpPr>
          <p:nvPr>
            <p:ph idx="1"/>
          </p:nvPr>
        </p:nvSpPr>
        <p:spPr>
          <a:xfrm>
            <a:off x="1154954" y="2603500"/>
            <a:ext cx="10035785" cy="3416300"/>
          </a:xfrm>
        </p:spPr>
        <p:txBody>
          <a:bodyPr vert="horz" lIns="91440" tIns="45720" rIns="91440" bIns="45720" rtlCol="0" anchor="t">
            <a:normAutofit/>
          </a:bodyPr>
          <a:lstStyle/>
          <a:p>
            <a:pPr marL="0" indent="0" algn="ctr">
              <a:buNone/>
            </a:pPr>
            <a:r>
              <a:rPr lang="en-US" sz="2800" dirty="0">
                <a:solidFill>
                  <a:schemeClr val="tx1"/>
                </a:solidFill>
              </a:rPr>
              <a:t>Naloxone spray can be obtained at an Indian Health Service (IHS) pharmacy, retail pharmacies, harm reduction programs and many other locations across the country.</a:t>
            </a:r>
          </a:p>
        </p:txBody>
      </p:sp>
      <p:sp>
        <p:nvSpPr>
          <p:cNvPr id="4" name="Slide Number Placeholder 3">
            <a:extLst>
              <a:ext uri="{FF2B5EF4-FFF2-40B4-BE49-F238E27FC236}">
                <a16:creationId xmlns:a16="http://schemas.microsoft.com/office/drawing/2014/main" id="{4709D89C-AE1C-6204-6497-B85DB42565D8}"/>
              </a:ext>
            </a:extLst>
          </p:cNvPr>
          <p:cNvSpPr>
            <a:spLocks noGrp="1"/>
          </p:cNvSpPr>
          <p:nvPr>
            <p:ph type="sldNum" sz="quarter" idx="12"/>
          </p:nvPr>
        </p:nvSpPr>
        <p:spPr/>
        <p:txBody>
          <a:bodyPr/>
          <a:lstStyle/>
          <a:p>
            <a:fld id="{1621B6DD-29C1-4FEA-923F-71EA1347694C}" type="slidenum">
              <a:rPr lang="en-US" sz="1800" smtClean="0"/>
              <a:t>44</a:t>
            </a:fld>
            <a:endParaRPr lang="en-US" dirty="0"/>
          </a:p>
        </p:txBody>
      </p:sp>
    </p:spTree>
    <p:extLst>
      <p:ext uri="{BB962C8B-B14F-4D97-AF65-F5344CB8AC3E}">
        <p14:creationId xmlns:p14="http://schemas.microsoft.com/office/powerpoint/2010/main" val="119456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7C5D4D-88E2-4410-B125-DDE1E4ED1386}"/>
              </a:ext>
            </a:extLst>
          </p:cNvPr>
          <p:cNvSpPr>
            <a:spLocks noGrp="1"/>
          </p:cNvSpPr>
          <p:nvPr>
            <p:ph type="title"/>
          </p:nvPr>
        </p:nvSpPr>
        <p:spPr>
          <a:xfrm>
            <a:off x="1683170" y="1255758"/>
            <a:ext cx="8825660" cy="1822514"/>
          </a:xfrm>
        </p:spPr>
        <p:txBody>
          <a:bodyPr/>
          <a:lstStyle/>
          <a:p>
            <a:pPr algn="ctr"/>
            <a:r>
              <a:rPr lang="en-US" b="1" dirty="0">
                <a:solidFill>
                  <a:schemeClr val="bg1"/>
                </a:solidFill>
              </a:rPr>
              <a:t>What are the signs of </a:t>
            </a:r>
            <a:br>
              <a:rPr lang="en-US" b="1" dirty="0">
                <a:solidFill>
                  <a:schemeClr val="bg1"/>
                </a:solidFill>
              </a:rPr>
            </a:br>
            <a:r>
              <a:rPr lang="en-US" b="1" dirty="0">
                <a:solidFill>
                  <a:schemeClr val="bg1"/>
                </a:solidFill>
              </a:rPr>
              <a:t>an opioid overdose?</a:t>
            </a:r>
            <a:endParaRPr lang="en-US" sz="4400" b="1" dirty="0">
              <a:solidFill>
                <a:schemeClr val="bg1"/>
              </a:solidFill>
            </a:endParaRPr>
          </a:p>
        </p:txBody>
      </p:sp>
      <p:sp>
        <p:nvSpPr>
          <p:cNvPr id="2" name="Slide Number Placeholder 1">
            <a:extLst>
              <a:ext uri="{FF2B5EF4-FFF2-40B4-BE49-F238E27FC236}">
                <a16:creationId xmlns:a16="http://schemas.microsoft.com/office/drawing/2014/main" id="{B8873921-0646-995F-BBBB-083B3302C771}"/>
              </a:ext>
            </a:extLst>
          </p:cNvPr>
          <p:cNvSpPr>
            <a:spLocks noGrp="1"/>
          </p:cNvSpPr>
          <p:nvPr>
            <p:ph type="sldNum" sz="quarter" idx="12"/>
          </p:nvPr>
        </p:nvSpPr>
        <p:spPr/>
        <p:txBody>
          <a:bodyPr/>
          <a:lstStyle/>
          <a:p>
            <a:fld id="{1621B6DD-29C1-4FEA-923F-71EA1347694C}" type="slidenum">
              <a:rPr lang="en-US" sz="1800" smtClean="0"/>
              <a:pPr/>
              <a:t>45</a:t>
            </a:fld>
            <a:endParaRPr lang="en-US" dirty="0"/>
          </a:p>
        </p:txBody>
      </p:sp>
      <p:sp>
        <p:nvSpPr>
          <p:cNvPr id="4" name="Oval 3">
            <a:extLst>
              <a:ext uri="{FF2B5EF4-FFF2-40B4-BE49-F238E27FC236}">
                <a16:creationId xmlns:a16="http://schemas.microsoft.com/office/drawing/2014/main" id="{D73CC1FD-7C2E-202F-7EA5-0C2EFE2EF1D2}"/>
              </a:ext>
              <a:ext uri="{C183D7F6-B498-43B3-948B-1728B52AA6E4}">
                <adec:decorative xmlns="" xmlns:adec="http://schemas.microsoft.com/office/drawing/2017/decorative" val="1"/>
              </a:ext>
            </a:extLst>
          </p:cNvPr>
          <p:cNvSpPr/>
          <p:nvPr/>
        </p:nvSpPr>
        <p:spPr>
          <a:xfrm>
            <a:off x="1853852" y="3895595"/>
            <a:ext cx="1202499" cy="15333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EFC2727-F879-F10C-182D-69C3957C744B}"/>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54954" y="3251610"/>
            <a:ext cx="2678482" cy="2678482"/>
          </a:xfrm>
          <a:prstGeom prst="rect">
            <a:avLst/>
          </a:prstGeom>
        </p:spPr>
      </p:pic>
    </p:spTree>
    <p:extLst>
      <p:ext uri="{BB962C8B-B14F-4D97-AF65-F5344CB8AC3E}">
        <p14:creationId xmlns:p14="http://schemas.microsoft.com/office/powerpoint/2010/main" val="2474948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F499-5286-4B13-B926-FF567E78CAE1}"/>
              </a:ext>
            </a:extLst>
          </p:cNvPr>
          <p:cNvSpPr>
            <a:spLocks noGrp="1"/>
          </p:cNvSpPr>
          <p:nvPr>
            <p:ph type="title"/>
          </p:nvPr>
        </p:nvSpPr>
        <p:spPr>
          <a:xfrm>
            <a:off x="1715294" y="660518"/>
            <a:ext cx="8761413" cy="706964"/>
          </a:xfrm>
        </p:spPr>
        <p:txBody>
          <a:bodyPr>
            <a:noAutofit/>
          </a:bodyPr>
          <a:lstStyle/>
          <a:p>
            <a:pPr algn="ctr"/>
            <a:r>
              <a:rPr lang="en-US" sz="4400" b="1" dirty="0">
                <a:solidFill>
                  <a:schemeClr val="bg1"/>
                </a:solidFill>
              </a:rPr>
              <a:t/>
            </a:r>
            <a:br>
              <a:rPr lang="en-US" sz="4400" b="1" dirty="0">
                <a:solidFill>
                  <a:schemeClr val="bg1"/>
                </a:solidFill>
              </a:rPr>
            </a:br>
            <a:r>
              <a:rPr lang="en-US" sz="4400" b="1" dirty="0">
                <a:solidFill>
                  <a:schemeClr val="bg1"/>
                </a:solidFill>
              </a:rPr>
              <a:t/>
            </a:r>
            <a:br>
              <a:rPr lang="en-US" sz="4400" b="1" dirty="0">
                <a:solidFill>
                  <a:schemeClr val="bg1"/>
                </a:solidFill>
              </a:rPr>
            </a:br>
            <a:r>
              <a:rPr lang="en-US" sz="4400" b="1" dirty="0">
                <a:solidFill>
                  <a:schemeClr val="bg1"/>
                </a:solidFill>
              </a:rPr>
              <a:t/>
            </a:r>
            <a:br>
              <a:rPr lang="en-US" sz="4400" b="1" dirty="0">
                <a:solidFill>
                  <a:schemeClr val="bg1"/>
                </a:solidFill>
              </a:rPr>
            </a:br>
            <a:r>
              <a:rPr lang="en-US" sz="4400" b="1" dirty="0">
                <a:solidFill>
                  <a:schemeClr val="bg1"/>
                </a:solidFill>
              </a:rPr>
              <a:t>Answer</a:t>
            </a:r>
            <a:br>
              <a:rPr lang="en-US" sz="4400" b="1" dirty="0">
                <a:solidFill>
                  <a:schemeClr val="bg1"/>
                </a:solidFill>
              </a:rPr>
            </a:br>
            <a:r>
              <a:rPr lang="en-US" sz="4400" b="1" dirty="0">
                <a:solidFill>
                  <a:schemeClr val="bg1"/>
                </a:solidFill>
              </a:rPr>
              <a:t/>
            </a:r>
            <a:br>
              <a:rPr lang="en-US" sz="4400" b="1" dirty="0">
                <a:solidFill>
                  <a:schemeClr val="bg1"/>
                </a:solidFill>
              </a:rPr>
            </a:br>
            <a:endParaRPr lang="en-US" sz="4400" b="1" dirty="0">
              <a:solidFill>
                <a:schemeClr val="bg1"/>
              </a:solidFill>
            </a:endParaRPr>
          </a:p>
        </p:txBody>
      </p:sp>
      <p:sp>
        <p:nvSpPr>
          <p:cNvPr id="3" name="Content Placeholder 2">
            <a:extLst>
              <a:ext uri="{FF2B5EF4-FFF2-40B4-BE49-F238E27FC236}">
                <a16:creationId xmlns:a16="http://schemas.microsoft.com/office/drawing/2014/main" id="{2EFD3FA5-F976-01FA-A788-8EEAB4E13A35}"/>
              </a:ext>
            </a:extLst>
          </p:cNvPr>
          <p:cNvSpPr>
            <a:spLocks noGrp="1"/>
          </p:cNvSpPr>
          <p:nvPr>
            <p:ph idx="1"/>
          </p:nvPr>
        </p:nvSpPr>
        <p:spPr/>
        <p:txBody>
          <a:bodyPr vert="horz" lIns="91440" tIns="45720" rIns="91440" bIns="45720" rtlCol="0" anchor="t">
            <a:normAutofit/>
          </a:bodyPr>
          <a:lstStyle/>
          <a:p>
            <a:pPr marL="285750" indent="-285750">
              <a:buFont typeface="Wingdings" charset="2"/>
              <a:buChar char="§"/>
            </a:pPr>
            <a:r>
              <a:rPr lang="en-US" sz="2400" dirty="0"/>
              <a:t>Cold or clammy skin</a:t>
            </a:r>
          </a:p>
          <a:p>
            <a:pPr marL="285750" indent="-285750">
              <a:buFont typeface="Wingdings" charset="2"/>
              <a:buChar char="§"/>
            </a:pPr>
            <a:r>
              <a:rPr lang="en-US" sz="2400" dirty="0"/>
              <a:t>Pinpoint pupils</a:t>
            </a:r>
          </a:p>
          <a:p>
            <a:pPr marL="285750" indent="-285750">
              <a:buFont typeface="Wingdings" charset="2"/>
              <a:buChar char="§"/>
            </a:pPr>
            <a:r>
              <a:rPr lang="en-US" sz="2400" dirty="0"/>
              <a:t>Blue lips or fingers</a:t>
            </a:r>
          </a:p>
          <a:p>
            <a:pPr marL="285750" indent="-285750">
              <a:buFont typeface="Wingdings" charset="2"/>
              <a:buChar char="§"/>
            </a:pPr>
            <a:r>
              <a:rPr lang="en-US" sz="2400" dirty="0"/>
              <a:t>Slow or shallow breathing</a:t>
            </a:r>
          </a:p>
          <a:p>
            <a:pPr marL="285750" indent="-285750">
              <a:buFont typeface="Wingdings" charset="2"/>
              <a:buChar char="§"/>
            </a:pPr>
            <a:r>
              <a:rPr lang="en-US" sz="2400" dirty="0"/>
              <a:t>Gurgling or choking noises</a:t>
            </a:r>
          </a:p>
          <a:p>
            <a:pPr marL="285750" indent="-285750">
              <a:buFont typeface="Wingdings" charset="2"/>
              <a:buChar char="§"/>
            </a:pPr>
            <a:r>
              <a:rPr lang="en-US" sz="2400" dirty="0"/>
              <a:t>Unresponsive or can't wake up</a:t>
            </a:r>
          </a:p>
          <a:p>
            <a:pPr marL="285750" indent="-285750">
              <a:buFont typeface="Wingdings" charset="2"/>
              <a:buChar char="§"/>
            </a:pPr>
            <a:r>
              <a:rPr lang="en-US" sz="2400" dirty="0"/>
              <a:t>Slow heart rate, low blood pressure</a:t>
            </a:r>
          </a:p>
        </p:txBody>
      </p:sp>
      <p:sp>
        <p:nvSpPr>
          <p:cNvPr id="4" name="Slide Number Placeholder 3">
            <a:extLst>
              <a:ext uri="{FF2B5EF4-FFF2-40B4-BE49-F238E27FC236}">
                <a16:creationId xmlns:a16="http://schemas.microsoft.com/office/drawing/2014/main" id="{90E67E28-AFCF-6F1A-AF78-46A898121650}"/>
              </a:ext>
            </a:extLst>
          </p:cNvPr>
          <p:cNvSpPr>
            <a:spLocks noGrp="1"/>
          </p:cNvSpPr>
          <p:nvPr>
            <p:ph type="sldNum" sz="quarter" idx="12"/>
          </p:nvPr>
        </p:nvSpPr>
        <p:spPr/>
        <p:txBody>
          <a:bodyPr/>
          <a:lstStyle/>
          <a:p>
            <a:fld id="{1621B6DD-29C1-4FEA-923F-71EA1347694C}" type="slidenum">
              <a:rPr lang="en-US" sz="1800" smtClean="0"/>
              <a:t>46</a:t>
            </a:fld>
            <a:endParaRPr lang="en-US" dirty="0"/>
          </a:p>
        </p:txBody>
      </p:sp>
    </p:spTree>
    <p:extLst>
      <p:ext uri="{BB962C8B-B14F-4D97-AF65-F5344CB8AC3E}">
        <p14:creationId xmlns:p14="http://schemas.microsoft.com/office/powerpoint/2010/main" val="2345404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7C5D4D-88E2-4410-B125-DDE1E4ED1386}"/>
              </a:ext>
            </a:extLst>
          </p:cNvPr>
          <p:cNvSpPr>
            <a:spLocks noGrp="1"/>
          </p:cNvSpPr>
          <p:nvPr>
            <p:ph type="title"/>
          </p:nvPr>
        </p:nvSpPr>
        <p:spPr>
          <a:xfrm>
            <a:off x="1683170" y="1243325"/>
            <a:ext cx="8825660" cy="1822514"/>
          </a:xfrm>
        </p:spPr>
        <p:txBody>
          <a:bodyPr/>
          <a:lstStyle/>
          <a:p>
            <a:pPr algn="ctr"/>
            <a:r>
              <a:rPr lang="en-US" b="1" dirty="0">
                <a:solidFill>
                  <a:schemeClr val="bg1"/>
                </a:solidFill>
              </a:rPr>
              <a:t>What steps are recommended for responding  to an opioid overdose?</a:t>
            </a:r>
          </a:p>
        </p:txBody>
      </p:sp>
      <p:sp>
        <p:nvSpPr>
          <p:cNvPr id="2" name="Slide Number Placeholder 1">
            <a:extLst>
              <a:ext uri="{FF2B5EF4-FFF2-40B4-BE49-F238E27FC236}">
                <a16:creationId xmlns:a16="http://schemas.microsoft.com/office/drawing/2014/main" id="{1AACCD71-4A91-047B-3E97-7116E59D1615}"/>
              </a:ext>
            </a:extLst>
          </p:cNvPr>
          <p:cNvSpPr>
            <a:spLocks noGrp="1"/>
          </p:cNvSpPr>
          <p:nvPr>
            <p:ph type="sldNum" sz="quarter" idx="12"/>
          </p:nvPr>
        </p:nvSpPr>
        <p:spPr/>
        <p:txBody>
          <a:bodyPr/>
          <a:lstStyle/>
          <a:p>
            <a:fld id="{1621B6DD-29C1-4FEA-923F-71EA1347694C}" type="slidenum">
              <a:rPr lang="en-US" sz="1800" smtClean="0"/>
              <a:pPr/>
              <a:t>47</a:t>
            </a:fld>
            <a:endParaRPr lang="en-US" dirty="0"/>
          </a:p>
        </p:txBody>
      </p:sp>
      <p:sp>
        <p:nvSpPr>
          <p:cNvPr id="3" name="Oval 2">
            <a:extLst>
              <a:ext uri="{FF2B5EF4-FFF2-40B4-BE49-F238E27FC236}">
                <a16:creationId xmlns:a16="http://schemas.microsoft.com/office/drawing/2014/main" id="{8C322446-D92F-D69F-28C4-FBDEDA634098}"/>
              </a:ext>
              <a:ext uri="{C183D7F6-B498-43B3-948B-1728B52AA6E4}">
                <adec:decorative xmlns="" xmlns:adec="http://schemas.microsoft.com/office/drawing/2017/decorative" val="1"/>
              </a:ext>
            </a:extLst>
          </p:cNvPr>
          <p:cNvSpPr/>
          <p:nvPr/>
        </p:nvSpPr>
        <p:spPr>
          <a:xfrm>
            <a:off x="1853852" y="3895595"/>
            <a:ext cx="1202499" cy="15333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CC70F279-26FE-13B4-2D58-07A39587E6AD}"/>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54954" y="3251610"/>
            <a:ext cx="2678482" cy="2678482"/>
          </a:xfrm>
          <a:prstGeom prst="rect">
            <a:avLst/>
          </a:prstGeom>
        </p:spPr>
      </p:pic>
    </p:spTree>
    <p:extLst>
      <p:ext uri="{BB962C8B-B14F-4D97-AF65-F5344CB8AC3E}">
        <p14:creationId xmlns:p14="http://schemas.microsoft.com/office/powerpoint/2010/main" val="518452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F499-5286-4B13-B926-FF567E78CAE1}"/>
              </a:ext>
            </a:extLst>
          </p:cNvPr>
          <p:cNvSpPr>
            <a:spLocks noGrp="1"/>
          </p:cNvSpPr>
          <p:nvPr>
            <p:ph type="title"/>
          </p:nvPr>
        </p:nvSpPr>
        <p:spPr>
          <a:xfrm>
            <a:off x="1715294" y="973668"/>
            <a:ext cx="8761413" cy="706964"/>
          </a:xfrm>
        </p:spPr>
        <p:txBody>
          <a:bodyPr>
            <a:normAutofit fontScale="90000"/>
          </a:bodyPr>
          <a:lstStyle/>
          <a:p>
            <a:pPr algn="ctr"/>
            <a:r>
              <a:rPr lang="en-US" sz="4400" b="1" dirty="0">
                <a:solidFill>
                  <a:schemeClr val="bg1"/>
                </a:solidFill>
              </a:rPr>
              <a:t>Answer</a:t>
            </a:r>
            <a:endParaRPr lang="en-US" sz="4000" b="1" dirty="0">
              <a:solidFill>
                <a:schemeClr val="bg1"/>
              </a:solidFill>
            </a:endParaRPr>
          </a:p>
        </p:txBody>
      </p:sp>
      <p:sp>
        <p:nvSpPr>
          <p:cNvPr id="3" name="Content Placeholder 2">
            <a:extLst>
              <a:ext uri="{FF2B5EF4-FFF2-40B4-BE49-F238E27FC236}">
                <a16:creationId xmlns:a16="http://schemas.microsoft.com/office/drawing/2014/main" id="{2EFD3FA5-F976-01FA-A788-8EEAB4E13A35}"/>
              </a:ext>
            </a:extLst>
          </p:cNvPr>
          <p:cNvSpPr>
            <a:spLocks noGrp="1"/>
          </p:cNvSpPr>
          <p:nvPr>
            <p:ph idx="1"/>
          </p:nvPr>
        </p:nvSpPr>
        <p:spPr/>
        <p:txBody>
          <a:bodyPr vert="horz" lIns="91440" tIns="45720" rIns="91440" bIns="45720" rtlCol="0" anchor="t">
            <a:normAutofit/>
          </a:bodyPr>
          <a:lstStyle/>
          <a:p>
            <a:pPr marL="457200" indent="-457200">
              <a:buSzPct val="100000"/>
              <a:buAutoNum type="arabicPeriod"/>
            </a:pPr>
            <a:r>
              <a:rPr lang="en-US" sz="2400" dirty="0">
                <a:solidFill>
                  <a:schemeClr val="tx1"/>
                </a:solidFill>
              </a:rPr>
              <a:t>Ensure scene safety.</a:t>
            </a:r>
          </a:p>
          <a:p>
            <a:pPr marL="457200" indent="-457200">
              <a:buSzPct val="100000"/>
              <a:buAutoNum type="arabicPeriod"/>
            </a:pPr>
            <a:r>
              <a:rPr lang="en-US" sz="2400" dirty="0">
                <a:solidFill>
                  <a:schemeClr val="tx1"/>
                </a:solidFill>
              </a:rPr>
              <a:t>Check for breathing; attempt to rouse.</a:t>
            </a:r>
          </a:p>
          <a:p>
            <a:pPr marL="457200" indent="-457200">
              <a:buSzPct val="100000"/>
              <a:buAutoNum type="arabicPeriod"/>
            </a:pPr>
            <a:r>
              <a:rPr lang="en-US" sz="2400" dirty="0">
                <a:solidFill>
                  <a:schemeClr val="tx1"/>
                </a:solidFill>
              </a:rPr>
              <a:t>Call 911/EMS.</a:t>
            </a:r>
          </a:p>
          <a:p>
            <a:pPr marL="457200" indent="-457200">
              <a:buSzPct val="100000"/>
              <a:buAutoNum type="arabicPeriod"/>
            </a:pPr>
            <a:r>
              <a:rPr lang="en-US" sz="2400" dirty="0">
                <a:solidFill>
                  <a:schemeClr val="tx1"/>
                </a:solidFill>
              </a:rPr>
              <a:t>Administer/re-administer naloxone.</a:t>
            </a:r>
          </a:p>
          <a:p>
            <a:pPr marL="457200" indent="-457200">
              <a:buSzPct val="100000"/>
              <a:buAutoNum type="arabicPeriod"/>
            </a:pPr>
            <a:r>
              <a:rPr lang="en-US" sz="2400" dirty="0">
                <a:solidFill>
                  <a:schemeClr val="tx1"/>
                </a:solidFill>
              </a:rPr>
              <a:t>Further resuscitation if needed.</a:t>
            </a:r>
          </a:p>
          <a:p>
            <a:pPr marL="457200" indent="-457200">
              <a:buSzPct val="100000"/>
              <a:buAutoNum type="arabicPeriod"/>
            </a:pPr>
            <a:r>
              <a:rPr lang="en-US" sz="2400" dirty="0">
                <a:solidFill>
                  <a:schemeClr val="tx1"/>
                </a:solidFill>
              </a:rPr>
              <a:t>Evaluate and support.</a:t>
            </a:r>
          </a:p>
          <a:p>
            <a:pPr marL="457200" indent="-457200">
              <a:buSzPct val="100000"/>
              <a:buFont typeface="+mj-lt"/>
              <a:buAutoNum type="arabicPeriod"/>
            </a:pPr>
            <a:endParaRPr lang="en-US" sz="2400" dirty="0">
              <a:solidFill>
                <a:schemeClr val="tx1"/>
              </a:solidFill>
            </a:endParaRPr>
          </a:p>
        </p:txBody>
      </p:sp>
      <p:sp>
        <p:nvSpPr>
          <p:cNvPr id="4" name="Slide Number Placeholder 3">
            <a:extLst>
              <a:ext uri="{FF2B5EF4-FFF2-40B4-BE49-F238E27FC236}">
                <a16:creationId xmlns:a16="http://schemas.microsoft.com/office/drawing/2014/main" id="{FD13B3F3-1740-F272-5FAE-A79974442533}"/>
              </a:ext>
            </a:extLst>
          </p:cNvPr>
          <p:cNvSpPr>
            <a:spLocks noGrp="1"/>
          </p:cNvSpPr>
          <p:nvPr>
            <p:ph type="sldNum" sz="quarter" idx="12"/>
          </p:nvPr>
        </p:nvSpPr>
        <p:spPr/>
        <p:txBody>
          <a:bodyPr/>
          <a:lstStyle/>
          <a:p>
            <a:fld id="{1621B6DD-29C1-4FEA-923F-71EA1347694C}" type="slidenum">
              <a:rPr lang="en-US" sz="1800" smtClean="0"/>
              <a:t>48</a:t>
            </a:fld>
            <a:endParaRPr lang="en-US" dirty="0"/>
          </a:p>
        </p:txBody>
      </p:sp>
    </p:spTree>
    <p:extLst>
      <p:ext uri="{BB962C8B-B14F-4D97-AF65-F5344CB8AC3E}">
        <p14:creationId xmlns:p14="http://schemas.microsoft.com/office/powerpoint/2010/main" val="3222107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19E76E76-B734-3D87-3483-25C7E6A4ED38}"/>
              </a:ext>
            </a:extLst>
          </p:cNvPr>
          <p:cNvSpPr txBox="1">
            <a:spLocks noGrp="1"/>
          </p:cNvSpPr>
          <p:nvPr>
            <p:ph type="title" idx="4294967295"/>
          </p:nvPr>
        </p:nvSpPr>
        <p:spPr bwMode="gray">
          <a:xfrm>
            <a:off x="1341968" y="3613666"/>
            <a:ext cx="9692640"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1"/>
                </a:solidFill>
                <a:effectLst/>
                <a:uLnTx/>
                <a:uFillTx/>
                <a:latin typeface="+mn-lt"/>
                <a:ea typeface="+mn-ea"/>
                <a:cs typeface="+mn-cs"/>
              </a:rPr>
              <a:t>Closing</a:t>
            </a:r>
          </a:p>
        </p:txBody>
      </p:sp>
      <p:sp>
        <p:nvSpPr>
          <p:cNvPr id="5" name="TextBox 4">
            <a:extLst>
              <a:ext uri="{FF2B5EF4-FFF2-40B4-BE49-F238E27FC236}">
                <a16:creationId xmlns:a16="http://schemas.microsoft.com/office/drawing/2014/main" id="{FE2C7A28-1BF5-693E-4913-917A6B273AE9}"/>
              </a:ext>
            </a:extLst>
          </p:cNvPr>
          <p:cNvSpPr txBox="1"/>
          <p:nvPr/>
        </p:nvSpPr>
        <p:spPr>
          <a:xfrm>
            <a:off x="1341968" y="2967335"/>
            <a:ext cx="3698959" cy="646331"/>
          </a:xfrm>
          <a:prstGeom prst="rect">
            <a:avLst/>
          </a:prstGeom>
          <a:noFill/>
        </p:spPr>
        <p:txBody>
          <a:bodyPr wrap="square" rtlCol="0">
            <a:spAutoFit/>
          </a:bodyPr>
          <a:lstStyle/>
          <a:p>
            <a:r>
              <a:rPr lang="en-US" sz="3600" dirty="0">
                <a:solidFill>
                  <a:schemeClr val="bg1"/>
                </a:solidFill>
              </a:rPr>
              <a:t>Topic 11	</a:t>
            </a:r>
            <a:endParaRPr lang="en-US" sz="3600" dirty="0"/>
          </a:p>
        </p:txBody>
      </p:sp>
      <p:sp>
        <p:nvSpPr>
          <p:cNvPr id="3" name="Slide Number Placeholder 2">
            <a:extLst>
              <a:ext uri="{FF2B5EF4-FFF2-40B4-BE49-F238E27FC236}">
                <a16:creationId xmlns:a16="http://schemas.microsoft.com/office/drawing/2014/main" id="{A9DF844D-4E69-47FC-15CE-E08039F4C558}"/>
              </a:ext>
            </a:extLst>
          </p:cNvPr>
          <p:cNvSpPr>
            <a:spLocks noGrp="1"/>
          </p:cNvSpPr>
          <p:nvPr>
            <p:ph type="sldNum" sz="quarter" idx="12"/>
          </p:nvPr>
        </p:nvSpPr>
        <p:spPr/>
        <p:txBody>
          <a:bodyPr/>
          <a:lstStyle/>
          <a:p>
            <a:fld id="{1621B6DD-29C1-4FEA-923F-71EA1347694C}" type="slidenum">
              <a:rPr lang="en-US" sz="1800" smtClean="0"/>
              <a:t>49</a:t>
            </a:fld>
            <a:endParaRPr lang="en-US" dirty="0"/>
          </a:p>
        </p:txBody>
      </p:sp>
    </p:spTree>
    <p:extLst>
      <p:ext uri="{BB962C8B-B14F-4D97-AF65-F5344CB8AC3E}">
        <p14:creationId xmlns:p14="http://schemas.microsoft.com/office/powerpoint/2010/main" val="1849920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CDFACF-459A-4153-A12A-67D888C90BE8}"/>
              </a:ext>
            </a:extLst>
          </p:cNvPr>
          <p:cNvSpPr txBox="1">
            <a:spLocks noGrp="1"/>
          </p:cNvSpPr>
          <p:nvPr>
            <p:ph type="title" idx="4294967295"/>
          </p:nvPr>
        </p:nvSpPr>
        <p:spPr>
          <a:xfrm>
            <a:off x="2490825" y="3613666"/>
            <a:ext cx="8036498"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1"/>
                </a:solidFill>
                <a:effectLst/>
                <a:uLnTx/>
                <a:uFillTx/>
                <a:latin typeface="+mn-lt"/>
                <a:ea typeface="+mn-ea"/>
                <a:cs typeface="+mn-cs"/>
              </a:rPr>
              <a:t>Key </a:t>
            </a:r>
            <a:r>
              <a:rPr lang="en-US" sz="5000" b="1" dirty="0">
                <a:solidFill>
                  <a:schemeClr val="bg1"/>
                </a:solidFill>
                <a:latin typeface="+mn-lt"/>
                <a:ea typeface="+mn-ea"/>
                <a:cs typeface="+mn-cs"/>
              </a:rPr>
              <a:t>Definitions</a:t>
            </a:r>
            <a:endParaRPr kumimoji="0" lang="en-US" sz="5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TextBox 8">
            <a:extLst>
              <a:ext uri="{FF2B5EF4-FFF2-40B4-BE49-F238E27FC236}">
                <a16:creationId xmlns:a16="http://schemas.microsoft.com/office/drawing/2014/main" id="{75599401-F988-43C7-AEC4-8C64EBCCF5AA}"/>
              </a:ext>
            </a:extLst>
          </p:cNvPr>
          <p:cNvSpPr txBox="1"/>
          <p:nvPr/>
        </p:nvSpPr>
        <p:spPr>
          <a:xfrm>
            <a:off x="2490825" y="2967335"/>
            <a:ext cx="3698959" cy="646331"/>
          </a:xfrm>
          <a:prstGeom prst="rect">
            <a:avLst/>
          </a:prstGeom>
          <a:noFill/>
        </p:spPr>
        <p:txBody>
          <a:bodyPr wrap="square" rtlCol="0">
            <a:spAutoFit/>
          </a:bodyPr>
          <a:lstStyle/>
          <a:p>
            <a:r>
              <a:rPr lang="en-US" sz="3600" dirty="0">
                <a:solidFill>
                  <a:schemeClr val="bg1"/>
                </a:solidFill>
              </a:rPr>
              <a:t>Topic 1	</a:t>
            </a:r>
          </a:p>
        </p:txBody>
      </p:sp>
      <p:sp>
        <p:nvSpPr>
          <p:cNvPr id="2" name="Slide Number Placeholder 1">
            <a:extLst>
              <a:ext uri="{FF2B5EF4-FFF2-40B4-BE49-F238E27FC236}">
                <a16:creationId xmlns:a16="http://schemas.microsoft.com/office/drawing/2014/main" id="{4F46EBE8-D33C-DCC5-2A98-EB16EB252A7D}"/>
              </a:ext>
            </a:extLst>
          </p:cNvPr>
          <p:cNvSpPr>
            <a:spLocks noGrp="1"/>
          </p:cNvSpPr>
          <p:nvPr>
            <p:ph type="sldNum" sz="quarter" idx="12"/>
          </p:nvPr>
        </p:nvSpPr>
        <p:spPr/>
        <p:txBody>
          <a:bodyPr/>
          <a:lstStyle/>
          <a:p>
            <a:fld id="{1621B6DD-29C1-4FEA-923F-71EA1347694C}" type="slidenum">
              <a:rPr lang="en-US" sz="1800" smtClean="0"/>
              <a:t>5</a:t>
            </a:fld>
            <a:endParaRPr lang="en-US" dirty="0"/>
          </a:p>
        </p:txBody>
      </p:sp>
    </p:spTree>
    <p:extLst>
      <p:ext uri="{BB962C8B-B14F-4D97-AF65-F5344CB8AC3E}">
        <p14:creationId xmlns:p14="http://schemas.microsoft.com/office/powerpoint/2010/main" val="501827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F32D4-5CD9-58AF-E4AE-C92EBD70C938}"/>
              </a:ext>
            </a:extLst>
          </p:cNvPr>
          <p:cNvSpPr>
            <a:spLocks noGrp="1"/>
          </p:cNvSpPr>
          <p:nvPr>
            <p:ph type="title"/>
          </p:nvPr>
        </p:nvSpPr>
        <p:spPr>
          <a:xfrm>
            <a:off x="2083869" y="-551543"/>
            <a:ext cx="3865134" cy="551543"/>
          </a:xfrm>
        </p:spPr>
        <p:txBody>
          <a:bodyPr>
            <a:normAutofit fontScale="90000"/>
          </a:bodyPr>
          <a:lstStyle/>
          <a:p>
            <a:r>
              <a:rPr lang="en-US" dirty="0"/>
              <a:t>Thank you</a:t>
            </a:r>
          </a:p>
        </p:txBody>
      </p:sp>
      <p:sp>
        <p:nvSpPr>
          <p:cNvPr id="5" name="TextBox 4">
            <a:extLst>
              <a:ext uri="{FF2B5EF4-FFF2-40B4-BE49-F238E27FC236}">
                <a16:creationId xmlns:a16="http://schemas.microsoft.com/office/drawing/2014/main" id="{FEE9F19A-6F0D-603D-7D07-FA1248EEE94B}"/>
              </a:ext>
            </a:extLst>
          </p:cNvPr>
          <p:cNvSpPr txBox="1"/>
          <p:nvPr/>
        </p:nvSpPr>
        <p:spPr>
          <a:xfrm>
            <a:off x="671419" y="988742"/>
            <a:ext cx="4919756" cy="4632037"/>
          </a:xfrm>
          <a:prstGeom prst="rect">
            <a:avLst/>
          </a:prstGeom>
          <a:noFill/>
        </p:spPr>
        <p:txBody>
          <a:bodyPr wrap="square" lIns="91440" tIns="45720" rIns="91440" bIns="45720" anchor="t">
            <a:spAutoFit/>
          </a:bodyPr>
          <a:lstStyle/>
          <a:p>
            <a:pPr marL="0" marR="0" lvl="0" indent="0" algn="l" defTabSz="457200" rtl="0" eaLnBrk="1" fontAlgn="auto" latinLnBrk="0" hangingPunct="1">
              <a:spcAft>
                <a:spcPts val="1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j-lt"/>
                <a:ea typeface="+mn-ea"/>
                <a:cs typeface="+mn-cs"/>
              </a:rPr>
              <a:t>Thank you for attending this naloxone training. </a:t>
            </a:r>
          </a:p>
          <a:p>
            <a:pPr marL="0" marR="0" lvl="0" indent="0" algn="l" defTabSz="457200" rtl="0" eaLnBrk="1" fontAlgn="auto" latinLnBrk="0" hangingPunct="1">
              <a:spcAft>
                <a:spcPts val="18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j-lt"/>
              <a:ea typeface="+mn-ea"/>
              <a:cs typeface="+mn-cs"/>
            </a:endParaRPr>
          </a:p>
          <a:p>
            <a:pPr defTabSz="457200">
              <a:spcAft>
                <a:spcPts val="600"/>
              </a:spcAft>
              <a:defRPr/>
            </a:pPr>
            <a:r>
              <a:rPr kumimoji="0" lang="en-US" sz="2200" b="1" i="0" u="none" strike="noStrike" kern="1200" cap="none" spc="0" normalizeH="0" baseline="0" noProof="0" dirty="0">
                <a:ln>
                  <a:noFill/>
                </a:ln>
                <a:solidFill>
                  <a:schemeClr val="bg1"/>
                </a:solidFill>
                <a:effectLst/>
                <a:uLnTx/>
                <a:uFillTx/>
                <a:latin typeface="+mj-lt"/>
                <a:ea typeface="+mn-ea"/>
                <a:cs typeface="+mn-cs"/>
              </a:rPr>
              <a:t>Remember:</a:t>
            </a:r>
            <a:r>
              <a:rPr lang="en-US" sz="2200" b="1" dirty="0">
                <a:solidFill>
                  <a:schemeClr val="bg1"/>
                </a:solidFill>
                <a:latin typeface="+mj-lt"/>
              </a:rPr>
              <a:t> </a:t>
            </a:r>
          </a:p>
          <a:p>
            <a:pPr marL="0" marR="0" lvl="0" indent="0" algn="l" defTabSz="457200" rtl="0" eaLnBrk="1" fontAlgn="auto" latinLnBrk="0" hangingPunct="1">
              <a:spcAft>
                <a:spcPts val="180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mj-lt"/>
                <a:ea typeface="+mn-ea"/>
                <a:cs typeface="+mn-cs"/>
              </a:rPr>
              <a:t>Naloxone distribution is an effective strategy to prevent opioid overdose and death.</a:t>
            </a:r>
            <a:endParaRPr lang="en-US" sz="2200" b="0" i="0" u="none" strike="noStrike" kern="1200" cap="none" spc="0" normalizeH="0" baseline="0" noProof="0" dirty="0">
              <a:ln>
                <a:noFill/>
              </a:ln>
              <a:solidFill>
                <a:schemeClr val="bg1"/>
              </a:solidFill>
              <a:effectLst/>
              <a:uLnTx/>
              <a:uFillTx/>
              <a:latin typeface="+mj-lt"/>
            </a:endParaRPr>
          </a:p>
          <a:p>
            <a:pPr marL="285750" indent="-285750" defTabSz="457200">
              <a:spcAft>
                <a:spcPts val="1800"/>
              </a:spcAft>
              <a:buFont typeface="Wingdings" panose="05000000000000000000" pitchFamily="2" charset="2"/>
              <a:buChar char="ü"/>
              <a:defRPr/>
            </a:pPr>
            <a:r>
              <a:rPr kumimoji="0" lang="en-US" sz="2200" b="0" i="0" u="none" strike="noStrike" kern="1200" cap="none" spc="0" normalizeH="0" baseline="0" noProof="0" dirty="0">
                <a:ln>
                  <a:noFill/>
                </a:ln>
                <a:solidFill>
                  <a:schemeClr val="bg1"/>
                </a:solidFill>
                <a:effectLst/>
                <a:uLnTx/>
                <a:uFillTx/>
                <a:latin typeface="+mj-lt"/>
                <a:ea typeface="+mn-ea"/>
                <a:cs typeface="+mn-cs"/>
              </a:rPr>
              <a:t>Your participation may lead to giving someone a second chance at life. </a:t>
            </a:r>
            <a:r>
              <a:rPr lang="en-US" sz="2200" dirty="0">
                <a:solidFill>
                  <a:schemeClr val="bg1"/>
                </a:solidFill>
                <a:latin typeface="+mj-lt"/>
              </a:rPr>
              <a:t> </a:t>
            </a:r>
            <a:endParaRPr lang="en-US" sz="2200" b="0" i="0" u="none" strike="noStrike" kern="1200" cap="none" spc="0" normalizeH="0" baseline="0" noProof="0" dirty="0">
              <a:ln>
                <a:noFill/>
              </a:ln>
              <a:solidFill>
                <a:schemeClr val="bg1"/>
              </a:solidFill>
              <a:effectLst/>
              <a:uLnTx/>
              <a:uFillTx/>
              <a:latin typeface="+mj-lt"/>
            </a:endParaRPr>
          </a:p>
          <a:p>
            <a:pPr marL="342900" marR="0" lvl="0" indent="-342900" algn="l" defTabSz="457200" rtl="0" eaLnBrk="1" fontAlgn="auto" latinLnBrk="0" hangingPunct="1">
              <a:spcAft>
                <a:spcPts val="18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chemeClr val="bg1"/>
                </a:solidFill>
                <a:effectLst/>
                <a:uLnTx/>
                <a:uFillTx/>
                <a:latin typeface="+mj-lt"/>
                <a:ea typeface="+mn-ea"/>
                <a:cs typeface="+mn-cs"/>
              </a:rPr>
              <a:t>Naloxone keeps the circle </a:t>
            </a:r>
            <a:r>
              <a:rPr lang="en-US" sz="2200" dirty="0">
                <a:solidFill>
                  <a:schemeClr val="bg1"/>
                </a:solidFill>
                <a:latin typeface="+mj-lt"/>
              </a:rPr>
              <a:t>strong.</a:t>
            </a:r>
            <a:endParaRPr lang="en-US" sz="2200" b="0" i="0" u="none" strike="noStrike" kern="1200" cap="none" spc="0" normalizeH="0" baseline="0" noProof="0" dirty="0">
              <a:ln>
                <a:noFill/>
              </a:ln>
              <a:solidFill>
                <a:schemeClr val="bg1"/>
              </a:solidFill>
              <a:effectLst/>
              <a:uLnTx/>
              <a:uFillTx/>
              <a:latin typeface="+mj-lt"/>
            </a:endParaRPr>
          </a:p>
        </p:txBody>
      </p:sp>
      <p:pic>
        <p:nvPicPr>
          <p:cNvPr id="4" name="Picture 3" descr="Composite graphic of Native American families.">
            <a:extLst>
              <a:ext uri="{FF2B5EF4-FFF2-40B4-BE49-F238E27FC236}">
                <a16:creationId xmlns:a16="http://schemas.microsoft.com/office/drawing/2014/main" id="{435EE9B9-CDC7-9CF6-A205-1349A35DE0ED}"/>
              </a:ext>
            </a:extLst>
          </p:cNvPr>
          <p:cNvPicPr>
            <a:picLocks noChangeAspect="1"/>
          </p:cNvPicPr>
          <p:nvPr/>
        </p:nvPicPr>
        <p:blipFill rotWithShape="1">
          <a:blip r:embed="rId3">
            <a:extLst>
              <a:ext uri="{28A0092B-C50C-407E-A947-70E740481C1C}">
                <a14:useLocalDpi xmlns:a14="http://schemas.microsoft.com/office/drawing/2010/main" val="0"/>
              </a:ext>
            </a:extLst>
          </a:blip>
          <a:srcRect t="-852" r="-3" b="-1"/>
          <a:stretch/>
        </p:blipFill>
        <p:spPr>
          <a:xfrm>
            <a:off x="5399906" y="370083"/>
            <a:ext cx="7243198" cy="6117833"/>
          </a:xfrm>
          <a:prstGeom prst="rect">
            <a:avLst/>
          </a:prstGeom>
          <a:ln>
            <a:noFill/>
          </a:ln>
        </p:spPr>
      </p:pic>
      <p:sp>
        <p:nvSpPr>
          <p:cNvPr id="3" name="Slide Number Placeholder 2">
            <a:extLst>
              <a:ext uri="{FF2B5EF4-FFF2-40B4-BE49-F238E27FC236}">
                <a16:creationId xmlns:a16="http://schemas.microsoft.com/office/drawing/2014/main" id="{EEF6D4E6-ABBB-3ECD-387C-0204F233EDF9}"/>
              </a:ext>
            </a:extLst>
          </p:cNvPr>
          <p:cNvSpPr>
            <a:spLocks noGrp="1"/>
          </p:cNvSpPr>
          <p:nvPr>
            <p:ph type="sldNum" sz="quarter" idx="12"/>
          </p:nvPr>
        </p:nvSpPr>
        <p:spPr/>
        <p:txBody>
          <a:bodyPr/>
          <a:lstStyle/>
          <a:p>
            <a:fld id="{1621B6DD-29C1-4FEA-923F-71EA1347694C}" type="slidenum">
              <a:rPr lang="en-US" sz="1800" smtClean="0"/>
              <a:t>50</a:t>
            </a:fld>
            <a:endParaRPr lang="en-US" sz="1800" dirty="0"/>
          </a:p>
        </p:txBody>
      </p:sp>
    </p:spTree>
    <p:extLst>
      <p:ext uri="{BB962C8B-B14F-4D97-AF65-F5344CB8AC3E}">
        <p14:creationId xmlns:p14="http://schemas.microsoft.com/office/powerpoint/2010/main" val="4121994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31" name="Group 4230">
            <a:extLst>
              <a:ext uri="{FF2B5EF4-FFF2-40B4-BE49-F238E27FC236}">
                <a16:creationId xmlns:a16="http://schemas.microsoft.com/office/drawing/2014/main" id="{FAEF28A3-012D-4640-B8B8-1EF6EAF7233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232" name="Rectangle 4231">
              <a:extLst>
                <a:ext uri="{FF2B5EF4-FFF2-40B4-BE49-F238E27FC236}">
                  <a16:creationId xmlns:a16="http://schemas.microsoft.com/office/drawing/2014/main" id="{F3B2F1C2-14D3-4A53-B329-323795BCFD5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233" name="Oval 4232">
              <a:extLst>
                <a:ext uri="{FF2B5EF4-FFF2-40B4-BE49-F238E27FC236}">
                  <a16:creationId xmlns:a16="http://schemas.microsoft.com/office/drawing/2014/main" id="{194E879E-1515-4211-8F1B-B68A92B2C20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34" name="Oval 4233">
              <a:extLst>
                <a:ext uri="{FF2B5EF4-FFF2-40B4-BE49-F238E27FC236}">
                  <a16:creationId xmlns:a16="http://schemas.microsoft.com/office/drawing/2014/main" id="{F7137E7D-1F4E-498A-97D1-0E1FE6FC6F9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35" name="Oval 4234">
              <a:extLst>
                <a:ext uri="{FF2B5EF4-FFF2-40B4-BE49-F238E27FC236}">
                  <a16:creationId xmlns:a16="http://schemas.microsoft.com/office/drawing/2014/main" id="{91375183-B6E5-43E0-B28F-39EC908385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36" name="Oval 4235">
              <a:extLst>
                <a:ext uri="{FF2B5EF4-FFF2-40B4-BE49-F238E27FC236}">
                  <a16:creationId xmlns:a16="http://schemas.microsoft.com/office/drawing/2014/main" id="{267F36BD-A8AF-4304-A662-1007CC1748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37" name="Oval 4236">
              <a:extLst>
                <a:ext uri="{FF2B5EF4-FFF2-40B4-BE49-F238E27FC236}">
                  <a16:creationId xmlns:a16="http://schemas.microsoft.com/office/drawing/2014/main" id="{15D9095F-2809-4A90-A032-250AC21C35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38" name="Freeform 5">
              <a:extLst>
                <a:ext uri="{FF2B5EF4-FFF2-40B4-BE49-F238E27FC236}">
                  <a16:creationId xmlns:a16="http://schemas.microsoft.com/office/drawing/2014/main" id="{9027D7BF-C282-4477-A406-245C3F26521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239" name="Freeform 5">
              <a:extLst>
                <a:ext uri="{FF2B5EF4-FFF2-40B4-BE49-F238E27FC236}">
                  <a16:creationId xmlns:a16="http://schemas.microsoft.com/office/drawing/2014/main" id="{AC3C43D8-426E-472E-A8E8-C41BF7A876B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240" name="Freeform 5">
              <a:extLst>
                <a:ext uri="{FF2B5EF4-FFF2-40B4-BE49-F238E27FC236}">
                  <a16:creationId xmlns:a16="http://schemas.microsoft.com/office/drawing/2014/main" id="{52DCAE0E-B8DE-4C42-A48F-FA0C8345AC9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242" name="Rectangle 4241">
            <a:extLst>
              <a:ext uri="{FF2B5EF4-FFF2-40B4-BE49-F238E27FC236}">
                <a16:creationId xmlns:a16="http://schemas.microsoft.com/office/drawing/2014/main" id="{59647F54-801D-44AB-8284-EDDFF77631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7009E79-6BA0-751B-A442-8141F425971B}"/>
              </a:ext>
            </a:extLst>
          </p:cNvPr>
          <p:cNvSpPr>
            <a:spLocks noGrp="1"/>
          </p:cNvSpPr>
          <p:nvPr>
            <p:ph type="title"/>
          </p:nvPr>
        </p:nvSpPr>
        <p:spPr>
          <a:xfrm>
            <a:off x="459506" y="970210"/>
            <a:ext cx="11175903" cy="706964"/>
          </a:xfrm>
        </p:spPr>
        <p:txBody>
          <a:bodyPr vert="horz" lIns="91440" tIns="45720" rIns="91440" bIns="45720" rtlCol="0" anchor="ctr">
            <a:normAutofit fontScale="90000"/>
          </a:bodyPr>
          <a:lstStyle/>
          <a:p>
            <a:pPr algn="ctr"/>
            <a:r>
              <a:rPr lang="en-US" sz="4400" b="1" dirty="0">
                <a:solidFill>
                  <a:schemeClr val="bg1"/>
                </a:solidFill>
              </a:rPr>
              <a:t>We want to hear from you!</a:t>
            </a:r>
          </a:p>
        </p:txBody>
      </p:sp>
      <p:pic>
        <p:nvPicPr>
          <p:cNvPr id="4" name="Picture 3" descr="Five square speech bubbles in color">
            <a:extLst>
              <a:ext uri="{FF2B5EF4-FFF2-40B4-BE49-F238E27FC236}">
                <a16:creationId xmlns:a16="http://schemas.microsoft.com/office/drawing/2014/main" id="{45F49CB9-4874-A7B4-FC2C-53795D6FB5F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
          <a:stretch/>
        </p:blipFill>
        <p:spPr>
          <a:xfrm>
            <a:off x="763588" y="2516912"/>
            <a:ext cx="4389120" cy="3098290"/>
          </a:xfrm>
          <a:prstGeom prst="roundRect">
            <a:avLst/>
          </a:prstGeom>
          <a:effectLst>
            <a:outerShdw blurRad="50800" dist="50800" dir="5400000" algn="tl" rotWithShape="0">
              <a:srgbClr val="000000">
                <a:alpha val="43000"/>
              </a:srgbClr>
            </a:outerShdw>
          </a:effectLst>
        </p:spPr>
      </p:pic>
      <p:sp>
        <p:nvSpPr>
          <p:cNvPr id="27" name="TextBox 26">
            <a:extLst>
              <a:ext uri="{FF2B5EF4-FFF2-40B4-BE49-F238E27FC236}">
                <a16:creationId xmlns:a16="http://schemas.microsoft.com/office/drawing/2014/main" id="{5F5393C5-AB69-C455-FBA3-6C0C61F1BCB9}"/>
              </a:ext>
            </a:extLst>
          </p:cNvPr>
          <p:cNvSpPr txBox="1"/>
          <p:nvPr/>
        </p:nvSpPr>
        <p:spPr>
          <a:xfrm>
            <a:off x="5261113" y="2603500"/>
            <a:ext cx="6471381" cy="341630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1" defTabSz="457200">
              <a:spcBef>
                <a:spcPts val="1000"/>
              </a:spcBef>
              <a:buClr>
                <a:schemeClr val="accent1"/>
              </a:buClr>
              <a:buSzPct val="80000"/>
            </a:pPr>
            <a:r>
              <a:rPr lang="en-US" sz="2800" b="1" dirty="0"/>
              <a:t>Please share your training feedback: </a:t>
            </a:r>
          </a:p>
          <a:p>
            <a:pPr marL="800100" lvl="1" indent="-342900" defTabSz="457200">
              <a:spcBef>
                <a:spcPts val="1000"/>
              </a:spcBef>
              <a:buClr>
                <a:schemeClr val="accent1"/>
              </a:buClr>
              <a:buSzPct val="80000"/>
              <a:buFont typeface="Wingdings" panose="05000000000000000000" pitchFamily="2" charset="2"/>
              <a:buChar char="§"/>
            </a:pPr>
            <a:r>
              <a:rPr lang="en-US" sz="2400" dirty="0"/>
              <a:t>What did you like?</a:t>
            </a:r>
          </a:p>
          <a:p>
            <a:pPr marL="800100" lvl="1" indent="-342900" defTabSz="457200">
              <a:spcBef>
                <a:spcPts val="1000"/>
              </a:spcBef>
              <a:buClr>
                <a:schemeClr val="accent1"/>
              </a:buClr>
              <a:buSzPct val="80000"/>
              <a:buFont typeface="Wingdings" panose="05000000000000000000" pitchFamily="2" charset="2"/>
              <a:buChar char="§"/>
            </a:pPr>
            <a:r>
              <a:rPr lang="en-US" sz="2400" dirty="0"/>
              <a:t>What are we missing?</a:t>
            </a:r>
          </a:p>
          <a:p>
            <a:pPr marL="800100" lvl="1" indent="-342900" defTabSz="457200">
              <a:spcBef>
                <a:spcPts val="1000"/>
              </a:spcBef>
              <a:buClr>
                <a:schemeClr val="accent1"/>
              </a:buClr>
              <a:buSzPct val="80000"/>
              <a:buFont typeface="Wingdings" panose="05000000000000000000" pitchFamily="2" charset="2"/>
              <a:buChar char="§"/>
            </a:pPr>
            <a:r>
              <a:rPr lang="en-US" sz="2400" dirty="0"/>
              <a:t>Any other comments or feedback?</a:t>
            </a:r>
          </a:p>
          <a:p>
            <a:pPr defTabSz="457200">
              <a:spcBef>
                <a:spcPts val="1000"/>
              </a:spcBef>
              <a:buClr>
                <a:schemeClr val="accent1"/>
              </a:buClr>
              <a:buSzPct val="80000"/>
              <a:buFont typeface="Wingdings 3" charset="2"/>
              <a:buChar char=""/>
            </a:pPr>
            <a:endParaRPr lang="en-US" sz="2400" dirty="0"/>
          </a:p>
        </p:txBody>
      </p:sp>
      <p:sp>
        <p:nvSpPr>
          <p:cNvPr id="3" name="Slide Number Placeholder 2">
            <a:extLst>
              <a:ext uri="{FF2B5EF4-FFF2-40B4-BE49-F238E27FC236}">
                <a16:creationId xmlns:a16="http://schemas.microsoft.com/office/drawing/2014/main" id="{600F2923-7F0C-EE9A-FA80-57F207602FC6}"/>
              </a:ext>
            </a:extLst>
          </p:cNvPr>
          <p:cNvSpPr>
            <a:spLocks noGrp="1"/>
          </p:cNvSpPr>
          <p:nvPr>
            <p:ph type="sldNum" sz="quarter" idx="12"/>
          </p:nvPr>
        </p:nvSpPr>
        <p:spPr/>
        <p:txBody>
          <a:bodyPr/>
          <a:lstStyle/>
          <a:p>
            <a:fld id="{1621B6DD-29C1-4FEA-923F-71EA1347694C}" type="slidenum">
              <a:rPr lang="en-US" sz="1800" smtClean="0"/>
              <a:pPr/>
              <a:t>51</a:t>
            </a:fld>
            <a:endParaRPr lang="en-US" dirty="0"/>
          </a:p>
        </p:txBody>
      </p:sp>
    </p:spTree>
    <p:extLst>
      <p:ext uri="{BB962C8B-B14F-4D97-AF65-F5344CB8AC3E}">
        <p14:creationId xmlns:p14="http://schemas.microsoft.com/office/powerpoint/2010/main" val="2758107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2FC5DDDA-59A0-8BB0-C30E-95981BB104B5}"/>
              </a:ext>
            </a:extLst>
          </p:cNvPr>
          <p:cNvSpPr txBox="1">
            <a:spLocks noGrp="1"/>
          </p:cNvSpPr>
          <p:nvPr>
            <p:ph type="title" idx="4294967295"/>
          </p:nvPr>
        </p:nvSpPr>
        <p:spPr bwMode="gray">
          <a:xfrm>
            <a:off x="1341968" y="3613666"/>
            <a:ext cx="9692640"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1"/>
                </a:solidFill>
                <a:effectLst/>
                <a:uLnTx/>
                <a:uFillTx/>
                <a:latin typeface="+mn-lt"/>
                <a:ea typeface="+mn-ea"/>
                <a:cs typeface="+mn-cs"/>
              </a:rPr>
              <a:t>Frequently Asked Questions</a:t>
            </a:r>
          </a:p>
        </p:txBody>
      </p:sp>
      <p:sp>
        <p:nvSpPr>
          <p:cNvPr id="5" name="TextBox 4">
            <a:extLst>
              <a:ext uri="{FF2B5EF4-FFF2-40B4-BE49-F238E27FC236}">
                <a16:creationId xmlns:a16="http://schemas.microsoft.com/office/drawing/2014/main" id="{CDA4B2CB-399B-71ED-F310-0DD42BEBCD9C}"/>
              </a:ext>
            </a:extLst>
          </p:cNvPr>
          <p:cNvSpPr txBox="1"/>
          <p:nvPr/>
        </p:nvSpPr>
        <p:spPr>
          <a:xfrm>
            <a:off x="1341968" y="2967335"/>
            <a:ext cx="3698959" cy="646331"/>
          </a:xfrm>
          <a:prstGeom prst="rect">
            <a:avLst/>
          </a:prstGeom>
          <a:noFill/>
        </p:spPr>
        <p:txBody>
          <a:bodyPr wrap="square" rtlCol="0">
            <a:spAutoFit/>
          </a:bodyPr>
          <a:lstStyle/>
          <a:p>
            <a:r>
              <a:rPr lang="en-US" sz="3600" dirty="0">
                <a:solidFill>
                  <a:schemeClr val="bg1"/>
                </a:solidFill>
              </a:rPr>
              <a:t>Topic 12	</a:t>
            </a:r>
            <a:endParaRPr lang="en-US" sz="3600" dirty="0"/>
          </a:p>
        </p:txBody>
      </p:sp>
      <p:sp>
        <p:nvSpPr>
          <p:cNvPr id="3" name="Slide Number Placeholder 2">
            <a:extLst>
              <a:ext uri="{FF2B5EF4-FFF2-40B4-BE49-F238E27FC236}">
                <a16:creationId xmlns:a16="http://schemas.microsoft.com/office/drawing/2014/main" id="{77B68242-041A-35F0-2957-BC8A17394EA4}"/>
              </a:ext>
            </a:extLst>
          </p:cNvPr>
          <p:cNvSpPr>
            <a:spLocks noGrp="1"/>
          </p:cNvSpPr>
          <p:nvPr>
            <p:ph type="sldNum" sz="quarter" idx="12"/>
          </p:nvPr>
        </p:nvSpPr>
        <p:spPr/>
        <p:txBody>
          <a:bodyPr/>
          <a:lstStyle/>
          <a:p>
            <a:fld id="{1621B6DD-29C1-4FEA-923F-71EA1347694C}" type="slidenum">
              <a:rPr lang="en-US" sz="1800" smtClean="0"/>
              <a:t>52</a:t>
            </a:fld>
            <a:endParaRPr lang="en-US" dirty="0"/>
          </a:p>
        </p:txBody>
      </p:sp>
    </p:spTree>
    <p:extLst>
      <p:ext uri="{BB962C8B-B14F-4D97-AF65-F5344CB8AC3E}">
        <p14:creationId xmlns:p14="http://schemas.microsoft.com/office/powerpoint/2010/main" val="2589114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15294" y="973668"/>
            <a:ext cx="8761413" cy="706964"/>
          </a:xfrm>
          <a:prstGeom prst="rect">
            <a:avLst/>
          </a:prstGeom>
        </p:spPr>
        <p:txBody>
          <a:bodyPr vert="horz" lIns="91440" tIns="45720" rIns="91440" bIns="45720" rtlCol="0" anchor="ctr">
            <a:normAutofit fontScale="90000"/>
          </a:bodyPr>
          <a:lstStyle/>
          <a:p>
            <a:pPr marL="12689" algn="ctr"/>
            <a:r>
              <a:rPr lang="en-US" sz="4400" b="1" spc="-30" dirty="0">
                <a:solidFill>
                  <a:schemeClr val="bg1"/>
                </a:solidFill>
              </a:rPr>
              <a:t>F</a:t>
            </a:r>
            <a:r>
              <a:rPr lang="en-US" sz="4400" b="1" spc="-65" dirty="0">
                <a:solidFill>
                  <a:schemeClr val="bg1"/>
                </a:solidFill>
              </a:rPr>
              <a:t>r</a:t>
            </a:r>
            <a:r>
              <a:rPr lang="en-US" sz="4400" b="1" dirty="0">
                <a:solidFill>
                  <a:schemeClr val="bg1"/>
                </a:solidFill>
              </a:rPr>
              <a:t>e</a:t>
            </a:r>
            <a:r>
              <a:rPr lang="en-US" sz="4400" b="1" spc="-20" dirty="0">
                <a:solidFill>
                  <a:schemeClr val="bg1"/>
                </a:solidFill>
              </a:rPr>
              <a:t>qu</a:t>
            </a:r>
            <a:r>
              <a:rPr lang="en-US" sz="4400" b="1" dirty="0">
                <a:solidFill>
                  <a:schemeClr val="bg1"/>
                </a:solidFill>
              </a:rPr>
              <a:t>e</a:t>
            </a:r>
            <a:r>
              <a:rPr lang="en-US" sz="4400" b="1" spc="-55" dirty="0">
                <a:solidFill>
                  <a:schemeClr val="bg1"/>
                </a:solidFill>
              </a:rPr>
              <a:t>n</a:t>
            </a:r>
            <a:r>
              <a:rPr lang="en-US" sz="4400" b="1" spc="-20" dirty="0">
                <a:solidFill>
                  <a:schemeClr val="bg1"/>
                </a:solidFill>
              </a:rPr>
              <a:t>t</a:t>
            </a:r>
            <a:r>
              <a:rPr lang="en-US" sz="4400" b="1" spc="-15" dirty="0">
                <a:solidFill>
                  <a:schemeClr val="bg1"/>
                </a:solidFill>
              </a:rPr>
              <a:t>ly</a:t>
            </a:r>
            <a:r>
              <a:rPr lang="en-US" sz="4400" b="1" spc="-30" dirty="0">
                <a:solidFill>
                  <a:schemeClr val="bg1"/>
                </a:solidFill>
              </a:rPr>
              <a:t> </a:t>
            </a:r>
            <a:r>
              <a:rPr lang="en-US" sz="4400" b="1" dirty="0">
                <a:solidFill>
                  <a:schemeClr val="bg1"/>
                </a:solidFill>
              </a:rPr>
              <a:t>A</a:t>
            </a:r>
            <a:r>
              <a:rPr lang="en-US" sz="4400" b="1" spc="-5" dirty="0">
                <a:solidFill>
                  <a:schemeClr val="bg1"/>
                </a:solidFill>
              </a:rPr>
              <a:t>s</a:t>
            </a:r>
            <a:r>
              <a:rPr lang="en-US" sz="4400" b="1" spc="-130" dirty="0">
                <a:solidFill>
                  <a:schemeClr val="bg1"/>
                </a:solidFill>
              </a:rPr>
              <a:t>k</a:t>
            </a:r>
            <a:r>
              <a:rPr lang="en-US" sz="4400" b="1" dirty="0">
                <a:solidFill>
                  <a:schemeClr val="bg1"/>
                </a:solidFill>
              </a:rPr>
              <a:t>e</a:t>
            </a:r>
            <a:r>
              <a:rPr lang="en-US" sz="4400" b="1" spc="-20" dirty="0">
                <a:solidFill>
                  <a:schemeClr val="bg1"/>
                </a:solidFill>
              </a:rPr>
              <a:t>d</a:t>
            </a:r>
            <a:r>
              <a:rPr lang="en-US" sz="4400" b="1" spc="-5" dirty="0">
                <a:solidFill>
                  <a:schemeClr val="bg1"/>
                </a:solidFill>
              </a:rPr>
              <a:t> Q</a:t>
            </a:r>
            <a:r>
              <a:rPr lang="en-US" sz="4400" b="1" spc="-20" dirty="0">
                <a:solidFill>
                  <a:schemeClr val="bg1"/>
                </a:solidFill>
              </a:rPr>
              <a:t>ue</a:t>
            </a:r>
            <a:r>
              <a:rPr lang="en-US" sz="4400" b="1" spc="-60" dirty="0">
                <a:solidFill>
                  <a:schemeClr val="bg1"/>
                </a:solidFill>
              </a:rPr>
              <a:t>s</a:t>
            </a:r>
            <a:r>
              <a:rPr lang="en-US" sz="4400" b="1" spc="-20" dirty="0">
                <a:solidFill>
                  <a:schemeClr val="bg1"/>
                </a:solidFill>
              </a:rPr>
              <a:t>t</a:t>
            </a:r>
            <a:r>
              <a:rPr lang="en-US" sz="4400" b="1" dirty="0">
                <a:solidFill>
                  <a:schemeClr val="bg1"/>
                </a:solidFill>
              </a:rPr>
              <a:t>i</a:t>
            </a:r>
            <a:r>
              <a:rPr lang="en-US" sz="4400" b="1" spc="-5" dirty="0">
                <a:solidFill>
                  <a:schemeClr val="bg1"/>
                </a:solidFill>
              </a:rPr>
              <a:t>o</a:t>
            </a:r>
            <a:r>
              <a:rPr lang="en-US" sz="4400" b="1" spc="-15" dirty="0">
                <a:solidFill>
                  <a:schemeClr val="bg1"/>
                </a:solidFill>
              </a:rPr>
              <a:t>ns</a:t>
            </a:r>
            <a:br>
              <a:rPr lang="en-US" sz="4400" b="1" spc="-15" dirty="0">
                <a:solidFill>
                  <a:schemeClr val="bg1"/>
                </a:solidFill>
              </a:rPr>
            </a:br>
            <a:r>
              <a:rPr lang="en-US" sz="4400" b="1" spc="-15" dirty="0">
                <a:solidFill>
                  <a:schemeClr val="bg1"/>
                </a:solidFill>
              </a:rPr>
              <a:t>Part 1</a:t>
            </a:r>
          </a:p>
        </p:txBody>
      </p:sp>
      <p:sp>
        <p:nvSpPr>
          <p:cNvPr id="3" name="object 3"/>
          <p:cNvSpPr txBox="1"/>
          <p:nvPr/>
        </p:nvSpPr>
        <p:spPr>
          <a:xfrm>
            <a:off x="633509" y="2598362"/>
            <a:ext cx="6492240" cy="3967354"/>
          </a:xfrm>
          <a:prstGeom prst="rect">
            <a:avLst/>
          </a:prstGeom>
        </p:spPr>
        <p:txBody>
          <a:bodyPr vert="horz" lIns="0" tIns="0" rIns="0" bIns="0" rtlCol="0" anchor="ctr">
            <a:normAutofit/>
          </a:bodyPr>
          <a:lstStyle/>
          <a:p>
            <a:pPr marL="12065" marR="504825" defTabSz="457200">
              <a:lnSpc>
                <a:spcPct val="90000"/>
              </a:lnSpc>
              <a:spcBef>
                <a:spcPts val="1000"/>
              </a:spcBef>
              <a:buClr>
                <a:srgbClr val="B31166"/>
              </a:buClr>
              <a:buSzPct val="80000"/>
              <a:defRPr/>
            </a:pPr>
            <a:r>
              <a:rPr lang="en-US" sz="2100" b="1" dirty="0">
                <a:solidFill>
                  <a:srgbClr val="8F2978"/>
                </a:solidFill>
                <a:latin typeface="+mj-lt"/>
              </a:rPr>
              <a:t>Is</a:t>
            </a:r>
            <a:r>
              <a:rPr kumimoji="0" lang="en-US" sz="2100" b="1" i="0" u="none" strike="noStrike" kern="1200" cap="none" spc="-10" normalizeH="0" baseline="0" noProof="0" dirty="0">
                <a:ln>
                  <a:noFill/>
                </a:ln>
                <a:solidFill>
                  <a:srgbClr val="8F2978"/>
                </a:solidFill>
                <a:effectLst/>
                <a:uLnTx/>
                <a:uFillTx/>
                <a:latin typeface="+mj-lt"/>
                <a:ea typeface="+mn-ea"/>
                <a:cs typeface="+mn-cs"/>
              </a:rPr>
              <a:t> n</a:t>
            </a:r>
            <a:r>
              <a:rPr kumimoji="0" lang="en-US" sz="2100" b="1" i="0" u="none" strike="noStrike" kern="1200" cap="none" spc="-5" normalizeH="0" baseline="0" noProof="0" dirty="0">
                <a:ln>
                  <a:noFill/>
                </a:ln>
                <a:solidFill>
                  <a:srgbClr val="8F2978"/>
                </a:solidFill>
                <a:effectLst/>
                <a:uLnTx/>
                <a:uFillTx/>
                <a:latin typeface="+mj-lt"/>
                <a:ea typeface="+mn-ea"/>
                <a:cs typeface="+mn-cs"/>
              </a:rPr>
              <a:t>al</a:t>
            </a:r>
            <a:r>
              <a:rPr kumimoji="0" lang="en-US" sz="2100" b="1" i="0" u="none" strike="noStrike" kern="1200" cap="none" spc="-45" normalizeH="0" baseline="0" noProof="0" dirty="0">
                <a:ln>
                  <a:noFill/>
                </a:ln>
                <a:solidFill>
                  <a:srgbClr val="8F2978"/>
                </a:solidFill>
                <a:effectLst/>
                <a:uLnTx/>
                <a:uFillTx/>
                <a:latin typeface="+mj-lt"/>
                <a:ea typeface="+mn-ea"/>
                <a:cs typeface="+mn-cs"/>
              </a:rPr>
              <a:t>o</a:t>
            </a:r>
            <a:r>
              <a:rPr kumimoji="0" lang="en-US" sz="2100" b="1" i="0" u="none" strike="noStrike" kern="1200" cap="none" spc="-60" normalizeH="0" baseline="0" noProof="0" dirty="0">
                <a:ln>
                  <a:noFill/>
                </a:ln>
                <a:solidFill>
                  <a:srgbClr val="8F2978"/>
                </a:solidFill>
                <a:effectLst/>
                <a:uLnTx/>
                <a:uFillTx/>
                <a:latin typeface="+mj-lt"/>
                <a:ea typeface="+mn-ea"/>
                <a:cs typeface="+mn-cs"/>
              </a:rPr>
              <a:t>x</a:t>
            </a:r>
            <a:r>
              <a:rPr kumimoji="0" lang="en-US" sz="2100" b="1" i="0" u="none" strike="noStrike" kern="1200" cap="none" spc="0" normalizeH="0" baseline="0" noProof="0" dirty="0">
                <a:ln>
                  <a:noFill/>
                </a:ln>
                <a:solidFill>
                  <a:srgbClr val="8F2978"/>
                </a:solidFill>
                <a:effectLst/>
                <a:uLnTx/>
                <a:uFillTx/>
                <a:latin typeface="+mj-lt"/>
                <a:ea typeface="+mn-ea"/>
                <a:cs typeface="+mn-cs"/>
              </a:rPr>
              <a:t>o</a:t>
            </a:r>
            <a:r>
              <a:rPr kumimoji="0" lang="en-US" sz="2100" b="1" i="0" u="none" strike="noStrike" kern="1200" cap="none" spc="-10" normalizeH="0" baseline="0" noProof="0" dirty="0">
                <a:ln>
                  <a:noFill/>
                </a:ln>
                <a:solidFill>
                  <a:srgbClr val="8F2978"/>
                </a:solidFill>
                <a:effectLst/>
                <a:uLnTx/>
                <a:uFillTx/>
                <a:latin typeface="+mj-lt"/>
                <a:ea typeface="+mn-ea"/>
                <a:cs typeface="+mn-cs"/>
              </a:rPr>
              <a:t>n</a:t>
            </a:r>
            <a:r>
              <a:rPr kumimoji="0" lang="en-US" sz="2100" b="1" i="0" u="none" strike="noStrike" kern="1200" cap="none" spc="0" normalizeH="0" baseline="0" noProof="0" dirty="0">
                <a:ln>
                  <a:noFill/>
                </a:ln>
                <a:solidFill>
                  <a:srgbClr val="8F2978"/>
                </a:solidFill>
                <a:effectLst/>
                <a:uLnTx/>
                <a:uFillTx/>
                <a:latin typeface="+mj-lt"/>
                <a:ea typeface="+mn-ea"/>
                <a:cs typeface="+mn-cs"/>
              </a:rPr>
              <a:t>e</a:t>
            </a:r>
            <a:r>
              <a:rPr kumimoji="0" lang="en-US" sz="2100" b="1" i="0" u="none" strike="noStrike" kern="1200" cap="none" spc="5" normalizeH="0" baseline="0" noProof="0" dirty="0">
                <a:ln>
                  <a:noFill/>
                </a:ln>
                <a:solidFill>
                  <a:srgbClr val="8F2978"/>
                </a:solidFill>
                <a:effectLst/>
                <a:uLnTx/>
                <a:uFillTx/>
                <a:latin typeface="+mj-lt"/>
                <a:ea typeface="+mn-ea"/>
                <a:cs typeface="+mn-cs"/>
              </a:rPr>
              <a:t> </a:t>
            </a:r>
            <a:r>
              <a:rPr kumimoji="0" lang="en-US" sz="2100" b="1" i="0" u="none" strike="noStrike" kern="1200" cap="none" spc="0" normalizeH="0" baseline="0" noProof="0" dirty="0">
                <a:ln>
                  <a:noFill/>
                </a:ln>
                <a:solidFill>
                  <a:srgbClr val="8F2978"/>
                </a:solidFill>
                <a:effectLst/>
                <a:uLnTx/>
                <a:uFillTx/>
                <a:latin typeface="+mj-lt"/>
                <a:ea typeface="+mn-ea"/>
                <a:cs typeface="+mn-cs"/>
              </a:rPr>
              <a:t>a</a:t>
            </a:r>
            <a:r>
              <a:rPr kumimoji="0" lang="en-US" sz="2100" b="1" i="0" u="none" strike="noStrike" kern="1200" cap="none" spc="-5" normalizeH="0" baseline="0" noProof="0" dirty="0">
                <a:ln>
                  <a:noFill/>
                </a:ln>
                <a:solidFill>
                  <a:srgbClr val="8F2978"/>
                </a:solidFill>
                <a:effectLst/>
                <a:uLnTx/>
                <a:uFillTx/>
                <a:latin typeface="+mj-lt"/>
                <a:ea typeface="+mn-ea"/>
                <a:cs typeface="+mn-cs"/>
              </a:rPr>
              <a:t> </a:t>
            </a:r>
            <a:r>
              <a:rPr kumimoji="0" lang="en-US" sz="2100" b="1" i="0" u="none" strike="noStrike" kern="1200" cap="none" spc="-55" normalizeH="0" baseline="0" noProof="0" dirty="0">
                <a:ln>
                  <a:noFill/>
                </a:ln>
                <a:solidFill>
                  <a:srgbClr val="8F2978"/>
                </a:solidFill>
                <a:effectLst/>
                <a:uLnTx/>
                <a:uFillTx/>
                <a:latin typeface="+mj-lt"/>
                <a:ea typeface="+mn-ea"/>
                <a:cs typeface="+mn-cs"/>
              </a:rPr>
              <a:t>“</a:t>
            </a:r>
            <a:r>
              <a:rPr kumimoji="0" lang="en-US" sz="2100" b="1" i="0" u="none" strike="noStrike" kern="1200" cap="none" spc="5" normalizeH="0" baseline="0" noProof="0" dirty="0">
                <a:ln>
                  <a:noFill/>
                </a:ln>
                <a:solidFill>
                  <a:srgbClr val="8F2978"/>
                </a:solidFill>
                <a:effectLst/>
                <a:uLnTx/>
                <a:uFillTx/>
                <a:latin typeface="+mj-lt"/>
                <a:ea typeface="+mn-ea"/>
                <a:cs typeface="+mn-cs"/>
              </a:rPr>
              <a:t>s</a:t>
            </a:r>
            <a:r>
              <a:rPr kumimoji="0" lang="en-US" sz="2100" b="1" i="0" u="none" strike="noStrike" kern="1200" cap="none" spc="-15" normalizeH="0" baseline="0" noProof="0" dirty="0">
                <a:ln>
                  <a:noFill/>
                </a:ln>
                <a:solidFill>
                  <a:srgbClr val="8F2978"/>
                </a:solidFill>
                <a:effectLst/>
                <a:uLnTx/>
                <a:uFillTx/>
                <a:latin typeface="+mj-lt"/>
                <a:ea typeface="+mn-ea"/>
                <a:cs typeface="+mn-cs"/>
              </a:rPr>
              <a:t>a</a:t>
            </a:r>
            <a:r>
              <a:rPr kumimoji="0" lang="en-US" sz="2100" b="1" i="0" u="none" strike="noStrike" kern="1200" cap="none" spc="-45" normalizeH="0" baseline="0" noProof="0" dirty="0">
                <a:ln>
                  <a:noFill/>
                </a:ln>
                <a:solidFill>
                  <a:srgbClr val="8F2978"/>
                </a:solidFill>
                <a:effectLst/>
                <a:uLnTx/>
                <a:uFillTx/>
                <a:latin typeface="+mj-lt"/>
                <a:ea typeface="+mn-ea"/>
                <a:cs typeface="+mn-cs"/>
              </a:rPr>
              <a:t>f</a:t>
            </a:r>
            <a:r>
              <a:rPr kumimoji="0" lang="en-US" sz="2100" b="1" i="0" u="none" strike="noStrike" kern="1200" cap="none" spc="-15" normalizeH="0" baseline="0" noProof="0" dirty="0">
                <a:ln>
                  <a:noFill/>
                </a:ln>
                <a:solidFill>
                  <a:srgbClr val="8F2978"/>
                </a:solidFill>
                <a:effectLst/>
                <a:uLnTx/>
                <a:uFillTx/>
                <a:latin typeface="+mj-lt"/>
                <a:ea typeface="+mn-ea"/>
                <a:cs typeface="+mn-cs"/>
              </a:rPr>
              <a:t>e</a:t>
            </a:r>
            <a:r>
              <a:rPr kumimoji="0" lang="en-US" sz="2100" b="1" i="0" u="none" strike="noStrike" kern="1200" cap="none" spc="-5" normalizeH="0" baseline="0" noProof="0" dirty="0">
                <a:ln>
                  <a:noFill/>
                </a:ln>
                <a:solidFill>
                  <a:srgbClr val="8F2978"/>
                </a:solidFill>
                <a:effectLst/>
                <a:uLnTx/>
                <a:uFillTx/>
                <a:latin typeface="+mj-lt"/>
                <a:ea typeface="+mn-ea"/>
                <a:cs typeface="+mn-cs"/>
              </a:rPr>
              <a:t>t</a:t>
            </a:r>
            <a:r>
              <a:rPr kumimoji="0" lang="en-US" sz="2100" b="1" i="0" u="none" strike="noStrike" kern="1200" cap="none" spc="0" normalizeH="0" baseline="0" noProof="0" dirty="0">
                <a:ln>
                  <a:noFill/>
                </a:ln>
                <a:solidFill>
                  <a:srgbClr val="8F2978"/>
                </a:solidFill>
                <a:effectLst/>
                <a:uLnTx/>
                <a:uFillTx/>
                <a:latin typeface="+mj-lt"/>
                <a:ea typeface="+mn-ea"/>
                <a:cs typeface="+mn-cs"/>
              </a:rPr>
              <a:t>y</a:t>
            </a:r>
            <a:r>
              <a:rPr kumimoji="0" lang="en-US" sz="2100" b="1" i="0" u="none" strike="noStrike" kern="1200" cap="none" spc="-10" normalizeH="0" baseline="0" noProof="0" dirty="0">
                <a:ln>
                  <a:noFill/>
                </a:ln>
                <a:solidFill>
                  <a:srgbClr val="8F2978"/>
                </a:solidFill>
                <a:effectLst/>
                <a:uLnTx/>
                <a:uFillTx/>
                <a:latin typeface="+mj-lt"/>
                <a:ea typeface="+mn-ea"/>
                <a:cs typeface="+mn-cs"/>
              </a:rPr>
              <a:t> n</a:t>
            </a:r>
            <a:r>
              <a:rPr kumimoji="0" lang="en-US" sz="2100" b="1" i="0" u="none" strike="noStrike" kern="1200" cap="none" spc="-15" normalizeH="0" baseline="0" noProof="0" dirty="0">
                <a:ln>
                  <a:noFill/>
                </a:ln>
                <a:solidFill>
                  <a:srgbClr val="8F2978"/>
                </a:solidFill>
                <a:effectLst/>
                <a:uLnTx/>
                <a:uFillTx/>
                <a:latin typeface="+mj-lt"/>
                <a:ea typeface="+mn-ea"/>
                <a:cs typeface="+mn-cs"/>
              </a:rPr>
              <a:t>e</a:t>
            </a:r>
            <a:r>
              <a:rPr kumimoji="0" lang="en-US" sz="2100" b="1" i="0" u="none" strike="noStrike" kern="1200" cap="none" spc="65" normalizeH="0" baseline="0" noProof="0" dirty="0">
                <a:ln>
                  <a:noFill/>
                </a:ln>
                <a:solidFill>
                  <a:srgbClr val="8F2978"/>
                </a:solidFill>
                <a:effectLst/>
                <a:uLnTx/>
                <a:uFillTx/>
                <a:latin typeface="+mj-lt"/>
                <a:ea typeface="+mn-ea"/>
                <a:cs typeface="+mn-cs"/>
              </a:rPr>
              <a:t>t</a:t>
            </a:r>
            <a:r>
              <a:rPr kumimoji="0" lang="en-US" sz="2100" b="1" i="0" u="none" strike="noStrike" kern="1200" cap="none" spc="0" normalizeH="0" baseline="0" noProof="0" dirty="0">
                <a:ln>
                  <a:noFill/>
                </a:ln>
                <a:solidFill>
                  <a:srgbClr val="8F2978"/>
                </a:solidFill>
                <a:effectLst/>
                <a:uLnTx/>
                <a:uFillTx/>
                <a:latin typeface="+mj-lt"/>
                <a:ea typeface="+mn-ea"/>
                <a:cs typeface="+mn-cs"/>
              </a:rPr>
              <a:t>”</a:t>
            </a:r>
            <a:r>
              <a:rPr kumimoji="0" lang="en-US" sz="2100" b="1" i="0" u="none" strike="noStrike" kern="1200" cap="none" spc="-5" normalizeH="0" baseline="0" noProof="0" dirty="0">
                <a:ln>
                  <a:noFill/>
                </a:ln>
                <a:solidFill>
                  <a:srgbClr val="8F2978"/>
                </a:solidFill>
                <a:effectLst/>
                <a:uLnTx/>
                <a:uFillTx/>
                <a:latin typeface="+mj-lt"/>
                <a:ea typeface="+mn-ea"/>
                <a:cs typeface="+mn-cs"/>
              </a:rPr>
              <a:t> t</a:t>
            </a:r>
            <a:r>
              <a:rPr kumimoji="0" lang="en-US" sz="2100" b="1" i="0" u="none" strike="noStrike" kern="1200" cap="none" spc="-10" normalizeH="0" baseline="0" noProof="0" dirty="0">
                <a:ln>
                  <a:noFill/>
                </a:ln>
                <a:solidFill>
                  <a:srgbClr val="8F2978"/>
                </a:solidFill>
                <a:effectLst/>
                <a:uLnTx/>
                <a:uFillTx/>
                <a:latin typeface="+mj-lt"/>
                <a:ea typeface="+mn-ea"/>
                <a:cs typeface="+mn-cs"/>
              </a:rPr>
              <a:t>h</a:t>
            </a:r>
            <a:r>
              <a:rPr kumimoji="0" lang="en-US" sz="2100" b="1" i="0" u="none" strike="noStrike" kern="1200" cap="none" spc="-30" normalizeH="0" baseline="0" noProof="0" dirty="0">
                <a:ln>
                  <a:noFill/>
                </a:ln>
                <a:solidFill>
                  <a:srgbClr val="8F2978"/>
                </a:solidFill>
                <a:effectLst/>
                <a:uLnTx/>
                <a:uFillTx/>
                <a:latin typeface="+mj-lt"/>
                <a:ea typeface="+mn-ea"/>
                <a:cs typeface="+mn-cs"/>
              </a:rPr>
              <a:t>a</a:t>
            </a:r>
            <a:r>
              <a:rPr kumimoji="0" lang="en-US" sz="2100" b="1" i="0" u="none" strike="noStrike" kern="1200" cap="none" spc="0" normalizeH="0" baseline="0" noProof="0" dirty="0">
                <a:ln>
                  <a:noFill/>
                </a:ln>
                <a:solidFill>
                  <a:srgbClr val="8F2978"/>
                </a:solidFill>
                <a:effectLst/>
                <a:uLnTx/>
                <a:uFillTx/>
                <a:latin typeface="+mj-lt"/>
                <a:ea typeface="+mn-ea"/>
                <a:cs typeface="+mn-cs"/>
              </a:rPr>
              <a:t>t</a:t>
            </a:r>
            <a:r>
              <a:rPr kumimoji="0" lang="en-US" sz="2100" b="1" i="0" u="none" strike="noStrike" kern="1200" cap="none" spc="10" normalizeH="0" baseline="0" noProof="0" dirty="0">
                <a:ln>
                  <a:noFill/>
                </a:ln>
                <a:solidFill>
                  <a:srgbClr val="8F2978"/>
                </a:solidFill>
                <a:effectLst/>
                <a:uLnTx/>
                <a:uFillTx/>
                <a:latin typeface="+mj-lt"/>
                <a:ea typeface="+mn-ea"/>
                <a:cs typeface="+mn-cs"/>
              </a:rPr>
              <a:t> </a:t>
            </a:r>
            <a:r>
              <a:rPr kumimoji="0" lang="en-US" sz="2100" b="1" i="0" u="none" strike="noStrike" kern="1200" cap="none" spc="-5" normalizeH="0" baseline="0" noProof="0" dirty="0">
                <a:ln>
                  <a:noFill/>
                </a:ln>
                <a:solidFill>
                  <a:srgbClr val="8F2978"/>
                </a:solidFill>
                <a:effectLst/>
                <a:uLnTx/>
                <a:uFillTx/>
                <a:latin typeface="+mj-lt"/>
                <a:ea typeface="+mn-ea"/>
                <a:cs typeface="+mn-cs"/>
              </a:rPr>
              <a:t>al</a:t>
            </a:r>
            <a:r>
              <a:rPr kumimoji="0" lang="en-US" sz="2100" b="1" i="0" u="none" strike="noStrike" kern="1200" cap="none" spc="-15" normalizeH="0" baseline="0" noProof="0" dirty="0">
                <a:ln>
                  <a:noFill/>
                </a:ln>
                <a:solidFill>
                  <a:srgbClr val="8F2978"/>
                </a:solidFill>
                <a:effectLst/>
                <a:uLnTx/>
                <a:uFillTx/>
                <a:latin typeface="+mj-lt"/>
                <a:ea typeface="+mn-ea"/>
                <a:cs typeface="+mn-cs"/>
              </a:rPr>
              <a:t>l</a:t>
            </a:r>
            <a:r>
              <a:rPr kumimoji="0" lang="en-US" sz="2100" b="1" i="0" u="none" strike="noStrike" kern="1200" cap="none" spc="0" normalizeH="0" baseline="0" noProof="0" dirty="0">
                <a:ln>
                  <a:noFill/>
                </a:ln>
                <a:solidFill>
                  <a:srgbClr val="8F2978"/>
                </a:solidFill>
                <a:effectLst/>
                <a:uLnTx/>
                <a:uFillTx/>
                <a:latin typeface="+mj-lt"/>
                <a:ea typeface="+mn-ea"/>
                <a:cs typeface="+mn-cs"/>
              </a:rPr>
              <a:t>o</a:t>
            </a:r>
            <a:r>
              <a:rPr kumimoji="0" lang="en-US" sz="2100" b="1" i="0" u="none" strike="noStrike" kern="1200" cap="none" spc="-10" normalizeH="0" baseline="0" noProof="0" dirty="0">
                <a:ln>
                  <a:noFill/>
                </a:ln>
                <a:solidFill>
                  <a:srgbClr val="8F2978"/>
                </a:solidFill>
                <a:effectLst/>
                <a:uLnTx/>
                <a:uFillTx/>
                <a:latin typeface="+mj-lt"/>
                <a:ea typeface="+mn-ea"/>
                <a:cs typeface="+mn-cs"/>
              </a:rPr>
              <a:t>w</a:t>
            </a:r>
            <a:r>
              <a:rPr kumimoji="0" lang="en-US" sz="2100" b="1" i="0" u="none" strike="noStrike" kern="1200" cap="none" spc="0" normalizeH="0" baseline="0" noProof="0" dirty="0">
                <a:ln>
                  <a:noFill/>
                </a:ln>
                <a:solidFill>
                  <a:srgbClr val="8F2978"/>
                </a:solidFill>
                <a:effectLst/>
                <a:uLnTx/>
                <a:uFillTx/>
                <a:latin typeface="+mj-lt"/>
                <a:ea typeface="+mn-ea"/>
                <a:cs typeface="+mn-cs"/>
              </a:rPr>
              <a:t>s</a:t>
            </a:r>
            <a:r>
              <a:rPr lang="en-US" sz="2100" b="1" spc="-20" dirty="0">
                <a:solidFill>
                  <a:srgbClr val="8F2978"/>
                </a:solidFill>
                <a:latin typeface="+mj-lt"/>
              </a:rPr>
              <a:t> people who struggle with substance use to </a:t>
            </a:r>
            <a:r>
              <a:rPr lang="en-US" sz="2100" b="1" spc="-10" dirty="0">
                <a:solidFill>
                  <a:srgbClr val="8F2978"/>
                </a:solidFill>
                <a:latin typeface="+mj-lt"/>
              </a:rPr>
              <a:t>u</a:t>
            </a:r>
            <a:r>
              <a:rPr lang="en-US" sz="2100" b="1" spc="5" dirty="0">
                <a:solidFill>
                  <a:srgbClr val="8F2978"/>
                </a:solidFill>
                <a:latin typeface="+mj-lt"/>
              </a:rPr>
              <a:t>s</a:t>
            </a:r>
            <a:r>
              <a:rPr lang="en-US" sz="2100" b="1" dirty="0">
                <a:solidFill>
                  <a:srgbClr val="8F2978"/>
                </a:solidFill>
                <a:latin typeface="+mj-lt"/>
              </a:rPr>
              <a:t>e</a:t>
            </a:r>
            <a:r>
              <a:rPr kumimoji="0" lang="en-US" sz="2100" b="1" i="0" u="none" strike="noStrike" kern="1200" cap="none" spc="0" normalizeH="0" baseline="0" noProof="0" dirty="0">
                <a:ln>
                  <a:noFill/>
                </a:ln>
                <a:solidFill>
                  <a:srgbClr val="8F2978"/>
                </a:solidFill>
                <a:effectLst/>
                <a:uLnTx/>
                <a:uFillTx/>
                <a:latin typeface="+mj-lt"/>
                <a:ea typeface="+mn-ea"/>
                <a:cs typeface="+mn-cs"/>
              </a:rPr>
              <a:t> </a:t>
            </a:r>
            <a:r>
              <a:rPr kumimoji="0" lang="en-US" sz="2100" b="1" i="0" u="none" strike="noStrike" kern="1200" cap="none" spc="-15" normalizeH="0" baseline="0" noProof="0" dirty="0">
                <a:ln>
                  <a:noFill/>
                </a:ln>
                <a:solidFill>
                  <a:srgbClr val="8F2978"/>
                </a:solidFill>
                <a:effectLst/>
                <a:uLnTx/>
                <a:uFillTx/>
                <a:latin typeface="+mj-lt"/>
                <a:ea typeface="+mn-ea"/>
                <a:cs typeface="+mn-cs"/>
              </a:rPr>
              <a:t>e</a:t>
            </a:r>
            <a:r>
              <a:rPr kumimoji="0" lang="en-US" sz="2100" b="1" i="0" u="none" strike="noStrike" kern="1200" cap="none" spc="-25" normalizeH="0" baseline="0" noProof="0" dirty="0">
                <a:ln>
                  <a:noFill/>
                </a:ln>
                <a:solidFill>
                  <a:srgbClr val="8F2978"/>
                </a:solidFill>
                <a:effectLst/>
                <a:uLnTx/>
                <a:uFillTx/>
                <a:latin typeface="+mj-lt"/>
                <a:ea typeface="+mn-ea"/>
                <a:cs typeface="+mn-cs"/>
              </a:rPr>
              <a:t>v</a:t>
            </a:r>
            <a:r>
              <a:rPr kumimoji="0" lang="en-US" sz="2100" b="1" i="0" u="none" strike="noStrike" kern="1200" cap="none" spc="-5" normalizeH="0" baseline="0" noProof="0" dirty="0">
                <a:ln>
                  <a:noFill/>
                </a:ln>
                <a:solidFill>
                  <a:srgbClr val="8F2978"/>
                </a:solidFill>
                <a:effectLst/>
                <a:uLnTx/>
                <a:uFillTx/>
                <a:latin typeface="+mj-lt"/>
                <a:ea typeface="+mn-ea"/>
                <a:cs typeface="+mn-cs"/>
              </a:rPr>
              <a:t>e</a:t>
            </a:r>
            <a:r>
              <a:rPr kumimoji="0" lang="en-US" sz="2100" b="1" i="0" u="none" strike="noStrike" kern="1200" cap="none" spc="0" normalizeH="0" baseline="0" noProof="0" dirty="0">
                <a:ln>
                  <a:noFill/>
                </a:ln>
                <a:solidFill>
                  <a:srgbClr val="8F2978"/>
                </a:solidFill>
                <a:effectLst/>
                <a:uLnTx/>
                <a:uFillTx/>
                <a:latin typeface="+mj-lt"/>
                <a:ea typeface="+mn-ea"/>
                <a:cs typeface="+mn-cs"/>
              </a:rPr>
              <a:t>n</a:t>
            </a:r>
            <a:r>
              <a:rPr kumimoji="0" lang="en-US" sz="2100" b="1" i="0" u="none" strike="noStrike" kern="1200" cap="none" spc="-5" normalizeH="0" baseline="0" noProof="0" dirty="0">
                <a:ln>
                  <a:noFill/>
                </a:ln>
                <a:solidFill>
                  <a:srgbClr val="8F2978"/>
                </a:solidFill>
                <a:effectLst/>
                <a:uLnTx/>
                <a:uFillTx/>
                <a:latin typeface="+mj-lt"/>
                <a:ea typeface="+mn-ea"/>
                <a:cs typeface="+mn-cs"/>
              </a:rPr>
              <a:t> </a:t>
            </a:r>
            <a:r>
              <a:rPr kumimoji="0" lang="en-US" sz="2100" b="1" i="0" u="none" strike="noStrike" kern="1200" cap="none" spc="5" normalizeH="0" baseline="0" noProof="0" dirty="0">
                <a:ln>
                  <a:noFill/>
                </a:ln>
                <a:solidFill>
                  <a:srgbClr val="8F2978"/>
                </a:solidFill>
                <a:effectLst/>
                <a:uLnTx/>
                <a:uFillTx/>
                <a:latin typeface="+mj-lt"/>
                <a:ea typeface="+mn-ea"/>
                <a:cs typeface="+mn-cs"/>
              </a:rPr>
              <a:t>m</a:t>
            </a:r>
            <a:r>
              <a:rPr kumimoji="0" lang="en-US" sz="2100" b="1" i="0" u="none" strike="noStrike" kern="1200" cap="none" spc="0" normalizeH="0" baseline="0" noProof="0" dirty="0">
                <a:ln>
                  <a:noFill/>
                </a:ln>
                <a:solidFill>
                  <a:srgbClr val="8F2978"/>
                </a:solidFill>
                <a:effectLst/>
                <a:uLnTx/>
                <a:uFillTx/>
                <a:latin typeface="+mj-lt"/>
                <a:ea typeface="+mn-ea"/>
                <a:cs typeface="+mn-cs"/>
              </a:rPr>
              <a:t>o</a:t>
            </a:r>
            <a:r>
              <a:rPr kumimoji="0" lang="en-US" sz="2100" b="1" i="0" u="none" strike="noStrike" kern="1200" cap="none" spc="-30" normalizeH="0" baseline="0" noProof="0" dirty="0">
                <a:ln>
                  <a:noFill/>
                </a:ln>
                <a:solidFill>
                  <a:srgbClr val="8F2978"/>
                </a:solidFill>
                <a:effectLst/>
                <a:uLnTx/>
                <a:uFillTx/>
                <a:latin typeface="+mj-lt"/>
                <a:ea typeface="+mn-ea"/>
                <a:cs typeface="+mn-cs"/>
              </a:rPr>
              <a:t>r</a:t>
            </a:r>
            <a:r>
              <a:rPr kumimoji="0" lang="en-US" sz="2100" b="1" i="0" u="none" strike="noStrike" kern="1200" cap="none" spc="0" normalizeH="0" baseline="0" noProof="0" dirty="0">
                <a:ln>
                  <a:noFill/>
                </a:ln>
                <a:solidFill>
                  <a:srgbClr val="8F2978"/>
                </a:solidFill>
                <a:effectLst/>
                <a:uLnTx/>
                <a:uFillTx/>
                <a:latin typeface="+mj-lt"/>
                <a:ea typeface="+mn-ea"/>
                <a:cs typeface="+mn-cs"/>
              </a:rPr>
              <a:t>e</a:t>
            </a:r>
            <a:r>
              <a:rPr kumimoji="0" lang="en-US" sz="2100" b="1" i="0" u="none" strike="noStrike" kern="1200" cap="none" spc="-20" normalizeH="0" baseline="0" noProof="0" dirty="0">
                <a:ln>
                  <a:noFill/>
                </a:ln>
                <a:solidFill>
                  <a:srgbClr val="8F2978"/>
                </a:solidFill>
                <a:effectLst/>
                <a:uLnTx/>
                <a:uFillTx/>
                <a:latin typeface="+mj-lt"/>
                <a:ea typeface="+mn-ea"/>
                <a:cs typeface="+mn-cs"/>
              </a:rPr>
              <a:t> </a:t>
            </a:r>
            <a:r>
              <a:rPr kumimoji="0" lang="en-US" sz="2100" b="1" i="0" u="none" strike="noStrike" kern="1200" cap="none" spc="0" normalizeH="0" baseline="0" noProof="0" dirty="0">
                <a:ln>
                  <a:noFill/>
                </a:ln>
                <a:solidFill>
                  <a:srgbClr val="8F2978"/>
                </a:solidFill>
                <a:effectLst/>
                <a:uLnTx/>
                <a:uFillTx/>
                <a:latin typeface="+mj-lt"/>
                <a:ea typeface="+mn-ea"/>
                <a:cs typeface="+mn-cs"/>
              </a:rPr>
              <a:t>o</a:t>
            </a:r>
            <a:r>
              <a:rPr kumimoji="0" lang="en-US" sz="2100" b="1" i="0" u="none" strike="noStrike" kern="1200" cap="none" spc="-10" normalizeH="0" baseline="0" noProof="0" dirty="0">
                <a:ln>
                  <a:noFill/>
                </a:ln>
                <a:solidFill>
                  <a:srgbClr val="8F2978"/>
                </a:solidFill>
                <a:effectLst/>
                <a:uLnTx/>
                <a:uFillTx/>
                <a:latin typeface="+mj-lt"/>
                <a:ea typeface="+mn-ea"/>
                <a:cs typeface="+mn-cs"/>
              </a:rPr>
              <a:t>p</a:t>
            </a:r>
            <a:r>
              <a:rPr kumimoji="0" lang="en-US" sz="2100" b="1" i="0" u="none" strike="noStrike" kern="1200" cap="none" spc="-15" normalizeH="0" baseline="0" noProof="0" dirty="0">
                <a:ln>
                  <a:noFill/>
                </a:ln>
                <a:solidFill>
                  <a:srgbClr val="8F2978"/>
                </a:solidFill>
                <a:effectLst/>
                <a:uLnTx/>
                <a:uFillTx/>
                <a:latin typeface="+mj-lt"/>
                <a:ea typeface="+mn-ea"/>
                <a:cs typeface="+mn-cs"/>
              </a:rPr>
              <a:t>i</a:t>
            </a:r>
            <a:r>
              <a:rPr kumimoji="0" lang="en-US" sz="2100" b="1" i="0" u="none" strike="noStrike" kern="1200" cap="none" spc="0" normalizeH="0" baseline="0" noProof="0" dirty="0">
                <a:ln>
                  <a:noFill/>
                </a:ln>
                <a:solidFill>
                  <a:srgbClr val="8F2978"/>
                </a:solidFill>
                <a:effectLst/>
                <a:uLnTx/>
                <a:uFillTx/>
                <a:latin typeface="+mj-lt"/>
                <a:ea typeface="+mn-ea"/>
                <a:cs typeface="+mn-cs"/>
              </a:rPr>
              <a:t>o</a:t>
            </a:r>
            <a:r>
              <a:rPr kumimoji="0" lang="en-US" sz="2100" b="1" i="0" u="none" strike="noStrike" kern="1200" cap="none" spc="-15" normalizeH="0" baseline="0" noProof="0" dirty="0">
                <a:ln>
                  <a:noFill/>
                </a:ln>
                <a:solidFill>
                  <a:srgbClr val="8F2978"/>
                </a:solidFill>
                <a:effectLst/>
                <a:uLnTx/>
                <a:uFillTx/>
                <a:latin typeface="+mj-lt"/>
                <a:ea typeface="+mn-ea"/>
                <a:cs typeface="+mn-cs"/>
              </a:rPr>
              <a:t>i</a:t>
            </a:r>
            <a:r>
              <a:rPr kumimoji="0" lang="en-US" sz="2100" b="1" i="0" u="none" strike="noStrike" kern="1200" cap="none" spc="-10" normalizeH="0" baseline="0" noProof="0" dirty="0">
                <a:ln>
                  <a:noFill/>
                </a:ln>
                <a:solidFill>
                  <a:srgbClr val="8F2978"/>
                </a:solidFill>
                <a:effectLst/>
                <a:uLnTx/>
                <a:uFillTx/>
                <a:latin typeface="+mj-lt"/>
                <a:ea typeface="+mn-ea"/>
                <a:cs typeface="+mn-cs"/>
              </a:rPr>
              <a:t>d</a:t>
            </a:r>
            <a:r>
              <a:rPr kumimoji="0" lang="en-US" sz="2100" b="1" i="0" u="none" strike="noStrike" kern="1200" cap="none" spc="5" normalizeH="0" baseline="0" noProof="0" dirty="0">
                <a:ln>
                  <a:noFill/>
                </a:ln>
                <a:solidFill>
                  <a:srgbClr val="8F2978"/>
                </a:solidFill>
                <a:effectLst/>
                <a:uLnTx/>
                <a:uFillTx/>
                <a:latin typeface="+mj-lt"/>
                <a:ea typeface="+mn-ea"/>
                <a:cs typeface="+mn-cs"/>
              </a:rPr>
              <a:t>s</a:t>
            </a:r>
            <a:r>
              <a:rPr kumimoji="0" lang="en-US" sz="2100" b="1" i="0" u="none" strike="noStrike" kern="1200" cap="none" spc="0" normalizeH="0" baseline="0" noProof="0" dirty="0">
                <a:ln>
                  <a:noFill/>
                </a:ln>
                <a:solidFill>
                  <a:srgbClr val="8F2978"/>
                </a:solidFill>
                <a:effectLst/>
                <a:uLnTx/>
                <a:uFillTx/>
                <a:latin typeface="+mj-lt"/>
                <a:ea typeface="+mn-ea"/>
                <a:cs typeface="+mn-cs"/>
              </a:rPr>
              <a:t>?</a:t>
            </a:r>
          </a:p>
          <a:p>
            <a:pPr marL="511175" marR="4445" lvl="1" indent="-285750" algn="l" defTabSz="457200" rtl="0" eaLnBrk="1" fontAlgn="auto" latinLnBrk="0" hangingPunct="1">
              <a:lnSpc>
                <a:spcPct val="90000"/>
              </a:lnSpc>
              <a:spcBef>
                <a:spcPts val="1000"/>
              </a:spcBef>
              <a:spcAft>
                <a:spcPts val="0"/>
              </a:spcAft>
              <a:buClr>
                <a:srgbClr val="B31166"/>
              </a:buClr>
              <a:buSzPct val="80000"/>
              <a:buFont typeface="Wingdings" panose="05000000000000000000" pitchFamily="2" charset="2"/>
              <a:buChar char="§"/>
              <a:tabLst>
                <a:tab pos="0" algn="l"/>
              </a:tabLst>
              <a:defRPr/>
            </a:pPr>
            <a:r>
              <a:rPr kumimoji="0" lang="en-US" sz="2000" b="0" i="0" u="none" strike="noStrike" kern="1200" cap="none" spc="-5" normalizeH="0" baseline="0" noProof="0" dirty="0">
                <a:ln>
                  <a:noFill/>
                </a:ln>
                <a:effectLst/>
                <a:uLnTx/>
                <a:uFillTx/>
                <a:latin typeface="+mj-lt"/>
                <a:ea typeface="+mn-ea"/>
                <a:cs typeface="+mn-cs"/>
              </a:rPr>
              <a:t>Naloxone is non-addictive. </a:t>
            </a:r>
            <a:endParaRPr lang="en-US" sz="2000" b="0" i="0" u="none" strike="noStrike" kern="1200" cap="none" spc="-5" normalizeH="0" baseline="0" noProof="0" dirty="0">
              <a:ln>
                <a:noFill/>
              </a:ln>
              <a:effectLst/>
              <a:uLnTx/>
              <a:uFillTx/>
              <a:latin typeface="+mj-lt"/>
            </a:endParaRPr>
          </a:p>
          <a:p>
            <a:pPr marL="511175" marR="4445" lvl="1" indent="-285750" algn="l" defTabSz="457200" rtl="0" eaLnBrk="1" fontAlgn="auto" latinLnBrk="0" hangingPunct="1">
              <a:lnSpc>
                <a:spcPct val="90000"/>
              </a:lnSpc>
              <a:spcBef>
                <a:spcPts val="1000"/>
              </a:spcBef>
              <a:spcAft>
                <a:spcPts val="0"/>
              </a:spcAft>
              <a:buClr>
                <a:srgbClr val="B31166"/>
              </a:buClr>
              <a:buSzPct val="80000"/>
              <a:buFont typeface="Wingdings" panose="05000000000000000000" pitchFamily="2" charset="2"/>
              <a:buChar char="§"/>
              <a:tabLst>
                <a:tab pos="0" algn="l"/>
              </a:tabLst>
              <a:defRPr/>
            </a:pPr>
            <a:r>
              <a:rPr kumimoji="0" lang="en-US" sz="2000" b="0" i="0" u="none" strike="noStrike" kern="1200" cap="none" spc="-5" normalizeH="0" baseline="0" noProof="0" dirty="0">
                <a:ln>
                  <a:noFill/>
                </a:ln>
                <a:effectLst/>
                <a:uLnTx/>
                <a:uFillTx/>
                <a:latin typeface="+mj-lt"/>
                <a:ea typeface="+mn-ea"/>
                <a:cs typeface="+mn-cs"/>
              </a:rPr>
              <a:t>I</a:t>
            </a:r>
            <a:r>
              <a:rPr kumimoji="0" lang="en-US" sz="2000" b="0" i="0" u="none" strike="noStrike" kern="1200" cap="none" spc="0" normalizeH="0" baseline="0" noProof="0" dirty="0">
                <a:ln>
                  <a:noFill/>
                </a:ln>
                <a:effectLst/>
                <a:uLnTx/>
                <a:uFillTx/>
                <a:latin typeface="+mj-lt"/>
                <a:ea typeface="+mn-ea"/>
                <a:cs typeface="+mn-cs"/>
              </a:rPr>
              <a:t>nc</a:t>
            </a:r>
            <a:r>
              <a:rPr kumimoji="0" lang="en-US" sz="2000" b="0" i="0" u="none" strike="noStrike" kern="1200" cap="none" spc="-30" normalizeH="0" baseline="0" noProof="0" dirty="0">
                <a:ln>
                  <a:noFill/>
                </a:ln>
                <a:effectLst/>
                <a:uLnTx/>
                <a:uFillTx/>
                <a:latin typeface="+mj-lt"/>
                <a:ea typeface="+mn-ea"/>
                <a:cs typeface="+mn-cs"/>
              </a:rPr>
              <a:t>r</a:t>
            </a:r>
            <a:r>
              <a:rPr kumimoji="0" lang="en-US" sz="2000" b="0" i="0" u="none" strike="noStrike" kern="1200" cap="none" spc="-5" normalizeH="0" baseline="0" noProof="0" dirty="0">
                <a:ln>
                  <a:noFill/>
                </a:ln>
                <a:effectLst/>
                <a:uLnTx/>
                <a:uFillTx/>
                <a:latin typeface="+mj-lt"/>
                <a:ea typeface="+mn-ea"/>
                <a:cs typeface="+mn-cs"/>
              </a:rPr>
              <a:t>e</a:t>
            </a:r>
            <a:r>
              <a:rPr kumimoji="0" lang="en-US" sz="2000" b="0" i="0" u="none" strike="noStrike" kern="1200" cap="none" spc="0" normalizeH="0" baseline="0" noProof="0" dirty="0">
                <a:ln>
                  <a:noFill/>
                </a:ln>
                <a:effectLst/>
                <a:uLnTx/>
                <a:uFillTx/>
                <a:latin typeface="+mj-lt"/>
                <a:ea typeface="+mn-ea"/>
                <a:cs typeface="+mn-cs"/>
              </a:rPr>
              <a:t>a</a:t>
            </a:r>
            <a:r>
              <a:rPr kumimoji="0" lang="en-US" sz="2000" b="0" i="0" u="none" strike="noStrike" kern="1200" cap="none" spc="-5" normalizeH="0" baseline="0" noProof="0" dirty="0">
                <a:ln>
                  <a:noFill/>
                </a:ln>
                <a:effectLst/>
                <a:uLnTx/>
                <a:uFillTx/>
                <a:latin typeface="+mj-lt"/>
                <a:ea typeface="+mn-ea"/>
                <a:cs typeface="+mn-cs"/>
              </a:rPr>
              <a:t>si</a:t>
            </a:r>
            <a:r>
              <a:rPr kumimoji="0" lang="en-US" sz="2000" b="0" i="0" u="none" strike="noStrike" kern="1200" cap="none" spc="0" normalizeH="0" baseline="0" noProof="0" dirty="0">
                <a:ln>
                  <a:noFill/>
                </a:ln>
                <a:effectLst/>
                <a:uLnTx/>
                <a:uFillTx/>
                <a:latin typeface="+mj-lt"/>
                <a:ea typeface="+mn-ea"/>
                <a:cs typeface="+mn-cs"/>
              </a:rPr>
              <a:t>ng</a:t>
            </a:r>
            <a:r>
              <a:rPr kumimoji="0" lang="en-US" sz="2000" b="0" i="0" u="none" strike="noStrike" kern="1200" cap="none" spc="-5" normalizeH="0" baseline="0" noProof="0" dirty="0">
                <a:ln>
                  <a:noFill/>
                </a:ln>
                <a:effectLst/>
                <a:uLnTx/>
                <a:uFillTx/>
                <a:latin typeface="+mj-lt"/>
                <a:ea typeface="+mn-ea"/>
                <a:cs typeface="+mn-cs"/>
              </a:rPr>
              <a:t> the </a:t>
            </a:r>
            <a:r>
              <a:rPr kumimoji="0" lang="en-US" sz="2000" b="0" i="0" u="none" strike="noStrike" kern="1200" cap="none" spc="-40" normalizeH="0" baseline="0" noProof="0" dirty="0">
                <a:ln>
                  <a:noFill/>
                </a:ln>
                <a:effectLst/>
                <a:uLnTx/>
                <a:uFillTx/>
                <a:latin typeface="+mj-lt"/>
                <a:ea typeface="+mn-ea"/>
                <a:cs typeface="+mn-cs"/>
              </a:rPr>
              <a:t>a</a:t>
            </a:r>
            <a:r>
              <a:rPr kumimoji="0" lang="en-US" sz="2000" b="0" i="0" u="none" strike="noStrike" kern="1200" cap="none" spc="-30" normalizeH="0" baseline="0" noProof="0" dirty="0">
                <a:ln>
                  <a:noFill/>
                </a:ln>
                <a:effectLst/>
                <a:uLnTx/>
                <a:uFillTx/>
                <a:latin typeface="+mj-lt"/>
                <a:ea typeface="+mn-ea"/>
                <a:cs typeface="+mn-cs"/>
              </a:rPr>
              <a:t>v</a:t>
            </a:r>
            <a:r>
              <a:rPr kumimoji="0" lang="en-US" sz="2000" b="0" i="0" u="none" strike="noStrike" kern="1200" cap="none" spc="0" normalizeH="0" baseline="0" noProof="0" dirty="0">
                <a:ln>
                  <a:noFill/>
                </a:ln>
                <a:effectLst/>
                <a:uLnTx/>
                <a:uFillTx/>
                <a:latin typeface="+mj-lt"/>
                <a:ea typeface="+mn-ea"/>
                <a:cs typeface="+mn-cs"/>
              </a:rPr>
              <a:t>a</a:t>
            </a:r>
            <a:r>
              <a:rPr kumimoji="0" lang="en-US" sz="2000" b="0" i="0" u="none" strike="noStrike" kern="1200" cap="none" spc="-5" normalizeH="0" baseline="0" noProof="0" dirty="0">
                <a:ln>
                  <a:noFill/>
                </a:ln>
                <a:effectLst/>
                <a:uLnTx/>
                <a:uFillTx/>
                <a:latin typeface="+mj-lt"/>
                <a:ea typeface="+mn-ea"/>
                <a:cs typeface="+mn-cs"/>
              </a:rPr>
              <a:t>il</a:t>
            </a:r>
            <a:r>
              <a:rPr kumimoji="0" lang="en-US" sz="2000" b="0" i="0" u="none" strike="noStrike" kern="1200" cap="none" spc="0" normalizeH="0" baseline="0" noProof="0" dirty="0">
                <a:ln>
                  <a:noFill/>
                </a:ln>
                <a:effectLst/>
                <a:uLnTx/>
                <a:uFillTx/>
                <a:latin typeface="+mj-lt"/>
                <a:ea typeface="+mn-ea"/>
                <a:cs typeface="+mn-cs"/>
              </a:rPr>
              <a:t>ab</a:t>
            </a:r>
            <a:r>
              <a:rPr kumimoji="0" lang="en-US" sz="2000" b="0" i="0" u="none" strike="noStrike" kern="1200" cap="none" spc="-5" normalizeH="0" baseline="0" noProof="0" dirty="0">
                <a:ln>
                  <a:noFill/>
                </a:ln>
                <a:effectLst/>
                <a:uLnTx/>
                <a:uFillTx/>
                <a:latin typeface="+mj-lt"/>
                <a:ea typeface="+mn-ea"/>
                <a:cs typeface="+mn-cs"/>
              </a:rPr>
              <a:t>ili</a:t>
            </a:r>
            <a:r>
              <a:rPr kumimoji="0" lang="en-US" sz="2000" b="0" i="0" u="none" strike="noStrike" kern="1200" cap="none" spc="0" normalizeH="0" baseline="0" noProof="0" dirty="0">
                <a:ln>
                  <a:noFill/>
                </a:ln>
                <a:effectLst/>
                <a:uLnTx/>
                <a:uFillTx/>
                <a:latin typeface="+mj-lt"/>
                <a:ea typeface="+mn-ea"/>
                <a:cs typeface="+mn-cs"/>
              </a:rPr>
              <a:t>ty</a:t>
            </a:r>
            <a:r>
              <a:rPr kumimoji="0" lang="en-US" sz="2000" b="0" i="0" u="none" strike="noStrike" kern="1200" cap="none" spc="20" normalizeH="0" baseline="0" noProof="0" dirty="0">
                <a:ln>
                  <a:noFill/>
                </a:ln>
                <a:effectLst/>
                <a:uLnTx/>
                <a:uFillTx/>
                <a:latin typeface="+mj-lt"/>
                <a:ea typeface="+mn-ea"/>
                <a:cs typeface="+mn-cs"/>
              </a:rPr>
              <a:t> </a:t>
            </a:r>
            <a:r>
              <a:rPr kumimoji="0" lang="en-US" sz="2000" b="0" i="0" u="none" strike="noStrike" kern="1200" cap="none" spc="-5" normalizeH="0" baseline="0" noProof="0" dirty="0">
                <a:ln>
                  <a:noFill/>
                </a:ln>
                <a:effectLst/>
                <a:uLnTx/>
                <a:uFillTx/>
                <a:latin typeface="+mj-lt"/>
                <a:ea typeface="+mn-ea"/>
                <a:cs typeface="+mn-cs"/>
              </a:rPr>
              <a:t>o</a:t>
            </a:r>
            <a:r>
              <a:rPr kumimoji="0" lang="en-US" sz="2000" b="0" i="0" u="none" strike="noStrike" kern="1200" cap="none" spc="0" normalizeH="0" baseline="0" noProof="0" dirty="0">
                <a:ln>
                  <a:noFill/>
                </a:ln>
                <a:effectLst/>
                <a:uLnTx/>
                <a:uFillTx/>
                <a:latin typeface="+mj-lt"/>
                <a:ea typeface="+mn-ea"/>
                <a:cs typeface="+mn-cs"/>
              </a:rPr>
              <a:t>f</a:t>
            </a:r>
            <a:r>
              <a:rPr kumimoji="0" lang="en-US" sz="2000" b="0" i="0" u="none" strike="noStrike" kern="1200" cap="none" spc="-10" normalizeH="0" baseline="0" noProof="0" dirty="0">
                <a:ln>
                  <a:noFill/>
                </a:ln>
                <a:effectLst/>
                <a:uLnTx/>
                <a:uFillTx/>
                <a:latin typeface="+mj-lt"/>
                <a:ea typeface="+mn-ea"/>
                <a:cs typeface="+mn-cs"/>
              </a:rPr>
              <a:t> </a:t>
            </a:r>
            <a:r>
              <a:rPr kumimoji="0" lang="en-US" sz="2000" b="0" i="0" u="none" strike="noStrike" kern="1200" cap="none" spc="0" normalizeH="0" baseline="0" noProof="0" dirty="0">
                <a:ln>
                  <a:noFill/>
                </a:ln>
                <a:effectLst/>
                <a:uLnTx/>
                <a:uFillTx/>
                <a:latin typeface="+mj-lt"/>
                <a:ea typeface="+mn-ea"/>
                <a:cs typeface="+mn-cs"/>
              </a:rPr>
              <a:t>na</a:t>
            </a:r>
            <a:r>
              <a:rPr kumimoji="0" lang="en-US" sz="2000" b="0" i="0" u="none" strike="noStrike" kern="1200" cap="none" spc="-5" normalizeH="0" baseline="0" noProof="0" dirty="0">
                <a:ln>
                  <a:noFill/>
                </a:ln>
                <a:effectLst/>
                <a:uLnTx/>
                <a:uFillTx/>
                <a:latin typeface="+mj-lt"/>
                <a:ea typeface="+mn-ea"/>
                <a:cs typeface="+mn-cs"/>
              </a:rPr>
              <a:t>l</a:t>
            </a:r>
            <a:r>
              <a:rPr kumimoji="0" lang="en-US" sz="2000" b="0" i="0" u="none" strike="noStrike" kern="1200" cap="none" spc="-40" normalizeH="0" baseline="0" noProof="0" dirty="0">
                <a:ln>
                  <a:noFill/>
                </a:ln>
                <a:effectLst/>
                <a:uLnTx/>
                <a:uFillTx/>
                <a:latin typeface="+mj-lt"/>
                <a:ea typeface="+mn-ea"/>
                <a:cs typeface="+mn-cs"/>
              </a:rPr>
              <a:t>o</a:t>
            </a:r>
            <a:r>
              <a:rPr kumimoji="0" lang="en-US" sz="2000" b="0" i="0" u="none" strike="noStrike" kern="1200" cap="none" spc="-55" normalizeH="0" baseline="0" noProof="0" dirty="0">
                <a:ln>
                  <a:noFill/>
                </a:ln>
                <a:effectLst/>
                <a:uLnTx/>
                <a:uFillTx/>
                <a:latin typeface="+mj-lt"/>
                <a:ea typeface="+mn-ea"/>
                <a:cs typeface="+mn-cs"/>
              </a:rPr>
              <a:t>x</a:t>
            </a:r>
            <a:r>
              <a:rPr kumimoji="0" lang="en-US" sz="2000" b="0" i="0" u="none" strike="noStrike" kern="1200" cap="none" spc="-5" normalizeH="0" baseline="0" noProof="0" dirty="0">
                <a:ln>
                  <a:noFill/>
                </a:ln>
                <a:effectLst/>
                <a:uLnTx/>
                <a:uFillTx/>
                <a:latin typeface="+mj-lt"/>
                <a:ea typeface="+mn-ea"/>
                <a:cs typeface="+mn-cs"/>
              </a:rPr>
              <a:t>o</a:t>
            </a:r>
            <a:r>
              <a:rPr kumimoji="0" lang="en-US" sz="2000" b="0" i="0" u="none" strike="noStrike" kern="1200" cap="none" spc="0" normalizeH="0" baseline="0" noProof="0" dirty="0">
                <a:ln>
                  <a:noFill/>
                </a:ln>
                <a:effectLst/>
                <a:uLnTx/>
                <a:uFillTx/>
                <a:latin typeface="+mj-lt"/>
                <a:ea typeface="+mn-ea"/>
                <a:cs typeface="+mn-cs"/>
              </a:rPr>
              <a:t>ne</a:t>
            </a:r>
            <a:r>
              <a:rPr kumimoji="0" lang="en-US" sz="2000" b="0" i="0" u="none" strike="noStrike" kern="1200" cap="none" spc="-25" normalizeH="0" baseline="0" noProof="0" dirty="0">
                <a:ln>
                  <a:noFill/>
                </a:ln>
                <a:effectLst/>
                <a:uLnTx/>
                <a:uFillTx/>
                <a:latin typeface="+mj-lt"/>
                <a:ea typeface="+mn-ea"/>
                <a:cs typeface="+mn-cs"/>
              </a:rPr>
              <a:t> t</a:t>
            </a:r>
            <a:r>
              <a:rPr kumimoji="0" lang="en-US" sz="2000" b="0" i="0" u="none" strike="noStrike" kern="1200" cap="none" spc="0" normalizeH="0" baseline="0" noProof="0" dirty="0">
                <a:ln>
                  <a:noFill/>
                </a:ln>
                <a:effectLst/>
                <a:uLnTx/>
                <a:uFillTx/>
                <a:latin typeface="+mj-lt"/>
                <a:ea typeface="+mn-ea"/>
                <a:cs typeface="+mn-cs"/>
              </a:rPr>
              <a:t>o </a:t>
            </a:r>
            <a:r>
              <a:rPr kumimoji="0" lang="en-US" sz="2000" b="0" i="0" u="none" strike="noStrike" kern="1200" cap="none" spc="-30" normalizeH="0" baseline="0" noProof="0" dirty="0">
                <a:ln>
                  <a:noFill/>
                </a:ln>
                <a:effectLst/>
                <a:uLnTx/>
                <a:uFillTx/>
                <a:latin typeface="+mj-lt"/>
                <a:ea typeface="+mn-ea"/>
                <a:cs typeface="+mn-cs"/>
              </a:rPr>
              <a:t>r</a:t>
            </a:r>
            <a:r>
              <a:rPr kumimoji="0" lang="en-US" sz="2000" b="0" i="0" u="none" strike="noStrike" kern="1200" cap="none" spc="-5" normalizeH="0" baseline="0" noProof="0" dirty="0">
                <a:ln>
                  <a:noFill/>
                </a:ln>
                <a:effectLst/>
                <a:uLnTx/>
                <a:uFillTx/>
                <a:latin typeface="+mj-lt"/>
                <a:ea typeface="+mn-ea"/>
                <a:cs typeface="+mn-cs"/>
              </a:rPr>
              <a:t>e</a:t>
            </a:r>
            <a:r>
              <a:rPr kumimoji="0" lang="en-US" sz="2000" b="0" i="0" u="none" strike="noStrike" kern="1200" cap="none" spc="0" normalizeH="0" baseline="0" noProof="0" dirty="0">
                <a:ln>
                  <a:noFill/>
                </a:ln>
                <a:effectLst/>
                <a:uLnTx/>
                <a:uFillTx/>
                <a:latin typeface="+mj-lt"/>
                <a:ea typeface="+mn-ea"/>
                <a:cs typeface="+mn-cs"/>
              </a:rPr>
              <a:t>duce</a:t>
            </a:r>
            <a:r>
              <a:rPr kumimoji="0" lang="en-US" sz="2000" b="0" i="0" u="none" strike="noStrike" kern="1200" cap="none" spc="-10" normalizeH="0" baseline="0" noProof="0" dirty="0">
                <a:ln>
                  <a:noFill/>
                </a:ln>
                <a:effectLst/>
                <a:uLnTx/>
                <a:uFillTx/>
                <a:latin typeface="+mj-lt"/>
                <a:ea typeface="+mn-ea"/>
                <a:cs typeface="+mn-cs"/>
              </a:rPr>
              <a:t> </a:t>
            </a:r>
            <a:r>
              <a:rPr kumimoji="0" lang="en-US" sz="2000" b="0" i="0" u="none" strike="noStrike" kern="1200" cap="none" spc="0" normalizeH="0" baseline="0" noProof="0" dirty="0">
                <a:ln>
                  <a:noFill/>
                </a:ln>
                <a:effectLst/>
                <a:uLnTx/>
                <a:uFillTx/>
                <a:latin typeface="+mj-lt"/>
                <a:ea typeface="+mn-ea"/>
                <a:cs typeface="+mn-cs"/>
              </a:rPr>
              <a:t>d</a:t>
            </a:r>
            <a:r>
              <a:rPr kumimoji="0" lang="en-US" sz="2000" b="0" i="0" u="none" strike="noStrike" kern="1200" cap="none" spc="-5" normalizeH="0" baseline="0" noProof="0" dirty="0">
                <a:ln>
                  <a:noFill/>
                </a:ln>
                <a:effectLst/>
                <a:uLnTx/>
                <a:uFillTx/>
                <a:latin typeface="+mj-lt"/>
                <a:ea typeface="+mn-ea"/>
                <a:cs typeface="+mn-cs"/>
              </a:rPr>
              <a:t>e</a:t>
            </a:r>
            <a:r>
              <a:rPr kumimoji="0" lang="en-US" sz="2000" b="0" i="0" u="none" strike="noStrike" kern="1200" cap="none" spc="-25" normalizeH="0" baseline="0" noProof="0" dirty="0">
                <a:ln>
                  <a:noFill/>
                </a:ln>
                <a:effectLst/>
                <a:uLnTx/>
                <a:uFillTx/>
                <a:latin typeface="+mj-lt"/>
                <a:ea typeface="+mn-ea"/>
                <a:cs typeface="+mn-cs"/>
              </a:rPr>
              <a:t>a</a:t>
            </a:r>
            <a:r>
              <a:rPr kumimoji="0" lang="en-US" sz="2000" b="0" i="0" u="none" strike="noStrike" kern="1200" cap="none" spc="0" normalizeH="0" baseline="0" noProof="0" dirty="0">
                <a:ln>
                  <a:noFill/>
                </a:ln>
                <a:effectLst/>
                <a:uLnTx/>
                <a:uFillTx/>
                <a:latin typeface="+mj-lt"/>
                <a:ea typeface="+mn-ea"/>
                <a:cs typeface="+mn-cs"/>
              </a:rPr>
              <a:t>ths d</a:t>
            </a:r>
            <a:r>
              <a:rPr kumimoji="0" lang="en-US" sz="2000" b="0" i="0" u="none" strike="noStrike" kern="1200" cap="none" spc="-5" normalizeH="0" baseline="0" noProof="0" dirty="0">
                <a:ln>
                  <a:noFill/>
                </a:ln>
                <a:effectLst/>
                <a:uLnTx/>
                <a:uFillTx/>
                <a:latin typeface="+mj-lt"/>
                <a:ea typeface="+mn-ea"/>
                <a:cs typeface="+mn-cs"/>
              </a:rPr>
              <a:t>oe</a:t>
            </a:r>
            <a:r>
              <a:rPr kumimoji="0" lang="en-US" sz="2000" b="0" i="0" u="none" strike="noStrike" kern="1200" cap="none" spc="0" normalizeH="0" baseline="0" noProof="0" dirty="0">
                <a:ln>
                  <a:noFill/>
                </a:ln>
                <a:effectLst/>
                <a:uLnTx/>
                <a:uFillTx/>
                <a:latin typeface="+mj-lt"/>
                <a:ea typeface="+mn-ea"/>
                <a:cs typeface="+mn-cs"/>
              </a:rPr>
              <a:t>s n</a:t>
            </a:r>
            <a:r>
              <a:rPr kumimoji="0" lang="en-US" sz="2000" b="0" i="0" u="none" strike="noStrike" kern="1200" cap="none" spc="-5" normalizeH="0" baseline="0" noProof="0" dirty="0">
                <a:ln>
                  <a:noFill/>
                </a:ln>
                <a:effectLst/>
                <a:uLnTx/>
                <a:uFillTx/>
                <a:latin typeface="+mj-lt"/>
                <a:ea typeface="+mn-ea"/>
                <a:cs typeface="+mn-cs"/>
              </a:rPr>
              <a:t>o</a:t>
            </a:r>
            <a:r>
              <a:rPr kumimoji="0" lang="en-US" sz="2000" b="0" i="0" u="none" strike="noStrike" kern="1200" cap="none" spc="0" normalizeH="0" baseline="0" noProof="0" dirty="0">
                <a:ln>
                  <a:noFill/>
                </a:ln>
                <a:effectLst/>
                <a:uLnTx/>
                <a:uFillTx/>
                <a:latin typeface="+mj-lt"/>
                <a:ea typeface="+mn-ea"/>
                <a:cs typeface="+mn-cs"/>
              </a:rPr>
              <a:t>t</a:t>
            </a:r>
            <a:r>
              <a:rPr kumimoji="0" lang="en-US" sz="2000" b="0" i="0" u="none" strike="noStrike" kern="1200" cap="none" spc="-20" normalizeH="0" baseline="0" noProof="0" dirty="0">
                <a:ln>
                  <a:noFill/>
                </a:ln>
                <a:effectLst/>
                <a:uLnTx/>
                <a:uFillTx/>
                <a:latin typeface="+mj-lt"/>
                <a:ea typeface="+mn-ea"/>
                <a:cs typeface="+mn-cs"/>
              </a:rPr>
              <a:t> </a:t>
            </a:r>
            <a:r>
              <a:rPr kumimoji="0" lang="en-US" sz="2000" b="0" i="0" u="none" strike="noStrike" kern="1200" cap="none" spc="0" normalizeH="0" baseline="0" noProof="0" dirty="0">
                <a:ln>
                  <a:noFill/>
                </a:ln>
                <a:effectLst/>
                <a:uLnTx/>
                <a:uFillTx/>
                <a:latin typeface="+mj-lt"/>
                <a:ea typeface="+mn-ea"/>
                <a:cs typeface="+mn-cs"/>
              </a:rPr>
              <a:t>p</a:t>
            </a:r>
            <a:r>
              <a:rPr kumimoji="0" lang="en-US" sz="2000" b="0" i="0" u="none" strike="noStrike" kern="1200" cap="none" spc="-40" normalizeH="0" baseline="0" noProof="0" dirty="0">
                <a:ln>
                  <a:noFill/>
                </a:ln>
                <a:effectLst/>
                <a:uLnTx/>
                <a:uFillTx/>
                <a:latin typeface="+mj-lt"/>
                <a:ea typeface="+mn-ea"/>
                <a:cs typeface="+mn-cs"/>
              </a:rPr>
              <a:t>r</a:t>
            </a:r>
            <a:r>
              <a:rPr kumimoji="0" lang="en-US" sz="2000" b="0" i="0" u="none" strike="noStrike" kern="1200" cap="none" spc="-15" normalizeH="0" baseline="0" noProof="0" dirty="0">
                <a:ln>
                  <a:noFill/>
                </a:ln>
                <a:effectLst/>
                <a:uLnTx/>
                <a:uFillTx/>
                <a:latin typeface="+mj-lt"/>
                <a:ea typeface="+mn-ea"/>
                <a:cs typeface="+mn-cs"/>
              </a:rPr>
              <a:t>o</a:t>
            </a:r>
            <a:r>
              <a:rPr kumimoji="0" lang="en-US" sz="2000" b="0" i="0" u="none" strike="noStrike" kern="1200" cap="none" spc="-10" normalizeH="0" baseline="0" noProof="0" dirty="0">
                <a:ln>
                  <a:noFill/>
                </a:ln>
                <a:effectLst/>
                <a:uLnTx/>
                <a:uFillTx/>
                <a:latin typeface="+mj-lt"/>
                <a:ea typeface="+mn-ea"/>
                <a:cs typeface="+mn-cs"/>
              </a:rPr>
              <a:t>v</a:t>
            </a:r>
            <a:r>
              <a:rPr kumimoji="0" lang="en-US" sz="2000" b="0" i="0" u="none" strike="noStrike" kern="1200" cap="none" spc="-5" normalizeH="0" baseline="0" noProof="0" dirty="0">
                <a:ln>
                  <a:noFill/>
                </a:ln>
                <a:effectLst/>
                <a:uLnTx/>
                <a:uFillTx/>
                <a:latin typeface="+mj-lt"/>
                <a:ea typeface="+mn-ea"/>
                <a:cs typeface="+mn-cs"/>
              </a:rPr>
              <a:t>i</a:t>
            </a:r>
            <a:r>
              <a:rPr kumimoji="0" lang="en-US" sz="2000" b="0" i="0" u="none" strike="noStrike" kern="1200" cap="none" spc="0" normalizeH="0" baseline="0" noProof="0" dirty="0">
                <a:ln>
                  <a:noFill/>
                </a:ln>
                <a:effectLst/>
                <a:uLnTx/>
                <a:uFillTx/>
                <a:latin typeface="+mj-lt"/>
                <a:ea typeface="+mn-ea"/>
                <a:cs typeface="+mn-cs"/>
              </a:rPr>
              <a:t>de </a:t>
            </a:r>
            <a:r>
              <a:rPr kumimoji="0" lang="en-US" sz="2000" b="0" i="0" u="none" strike="noStrike" kern="1200" cap="none" spc="-5" normalizeH="0" baseline="0" noProof="0" dirty="0">
                <a:ln>
                  <a:noFill/>
                </a:ln>
                <a:effectLst/>
                <a:uLnTx/>
                <a:uFillTx/>
                <a:latin typeface="+mj-lt"/>
                <a:ea typeface="+mn-ea"/>
                <a:cs typeface="+mn-cs"/>
              </a:rPr>
              <a:t>i</a:t>
            </a:r>
            <a:r>
              <a:rPr kumimoji="0" lang="en-US" sz="2000" b="0" i="0" u="none" strike="noStrike" kern="1200" cap="none" spc="0" normalizeH="0" baseline="0" noProof="0" dirty="0">
                <a:ln>
                  <a:noFill/>
                </a:ln>
                <a:effectLst/>
                <a:uLnTx/>
                <a:uFillTx/>
                <a:latin typeface="+mj-lt"/>
                <a:ea typeface="+mn-ea"/>
                <a:cs typeface="+mn-cs"/>
              </a:rPr>
              <a:t>nc</a:t>
            </a:r>
            <a:r>
              <a:rPr kumimoji="0" lang="en-US" sz="2000" b="0" i="0" u="none" strike="noStrike" kern="1200" cap="none" spc="-5" normalizeH="0" baseline="0" noProof="0" dirty="0">
                <a:ln>
                  <a:noFill/>
                </a:ln>
                <a:effectLst/>
                <a:uLnTx/>
                <a:uFillTx/>
                <a:latin typeface="+mj-lt"/>
                <a:ea typeface="+mn-ea"/>
                <a:cs typeface="+mn-cs"/>
              </a:rPr>
              <a:t>e</a:t>
            </a:r>
            <a:r>
              <a:rPr kumimoji="0" lang="en-US" sz="2000" b="0" i="0" u="none" strike="noStrike" kern="1200" cap="none" spc="-25" normalizeH="0" baseline="0" noProof="0" dirty="0">
                <a:ln>
                  <a:noFill/>
                </a:ln>
                <a:effectLst/>
                <a:uLnTx/>
                <a:uFillTx/>
                <a:latin typeface="+mj-lt"/>
                <a:ea typeface="+mn-ea"/>
                <a:cs typeface="+mn-cs"/>
              </a:rPr>
              <a:t>n</a:t>
            </a:r>
            <a:r>
              <a:rPr kumimoji="0" lang="en-US" sz="2000" b="0" i="0" u="none" strike="noStrike" kern="1200" cap="none" spc="0" normalizeH="0" baseline="0" noProof="0" dirty="0">
                <a:ln>
                  <a:noFill/>
                </a:ln>
                <a:effectLst/>
                <a:uLnTx/>
                <a:uFillTx/>
                <a:latin typeface="+mj-lt"/>
                <a:ea typeface="+mn-ea"/>
                <a:cs typeface="+mn-cs"/>
              </a:rPr>
              <a:t>t</a:t>
            </a:r>
            <a:r>
              <a:rPr kumimoji="0" lang="en-US" sz="2000" b="0" i="0" u="none" strike="noStrike" kern="1200" cap="none" spc="-5" normalizeH="0" baseline="0" noProof="0" dirty="0">
                <a:ln>
                  <a:noFill/>
                </a:ln>
                <a:effectLst/>
                <a:uLnTx/>
                <a:uFillTx/>
                <a:latin typeface="+mj-lt"/>
                <a:ea typeface="+mn-ea"/>
                <a:cs typeface="+mn-cs"/>
              </a:rPr>
              <a:t>i</a:t>
            </a:r>
            <a:r>
              <a:rPr kumimoji="0" lang="en-US" sz="2000" b="0" i="0" u="none" strike="noStrike" kern="1200" cap="none" spc="-30" normalizeH="0" baseline="0" noProof="0" dirty="0">
                <a:ln>
                  <a:noFill/>
                </a:ln>
                <a:effectLst/>
                <a:uLnTx/>
                <a:uFillTx/>
                <a:latin typeface="+mj-lt"/>
                <a:ea typeface="+mn-ea"/>
                <a:cs typeface="+mn-cs"/>
              </a:rPr>
              <a:t>v</a:t>
            </a:r>
            <a:r>
              <a:rPr kumimoji="0" lang="en-US" sz="2000" b="0" i="0" u="none" strike="noStrike" kern="1200" cap="none" spc="0" normalizeH="0" baseline="0" noProof="0" dirty="0">
                <a:ln>
                  <a:noFill/>
                </a:ln>
                <a:effectLst/>
                <a:uLnTx/>
                <a:uFillTx/>
                <a:latin typeface="+mj-lt"/>
                <a:ea typeface="+mn-ea"/>
                <a:cs typeface="+mn-cs"/>
              </a:rPr>
              <a:t>e</a:t>
            </a:r>
            <a:r>
              <a:rPr kumimoji="0" lang="en-US" sz="2000" b="0" i="0" u="none" strike="noStrike" kern="1200" cap="none" spc="10" normalizeH="0" baseline="0" noProof="0" dirty="0">
                <a:ln>
                  <a:noFill/>
                </a:ln>
                <a:effectLst/>
                <a:uLnTx/>
                <a:uFillTx/>
                <a:latin typeface="+mj-lt"/>
                <a:ea typeface="+mn-ea"/>
                <a:cs typeface="+mn-cs"/>
              </a:rPr>
              <a:t> </a:t>
            </a:r>
            <a:r>
              <a:rPr kumimoji="0" lang="en-US" sz="2000" b="0" i="0" u="none" strike="noStrike" kern="1200" cap="none" spc="-25" normalizeH="0" baseline="0" noProof="0" dirty="0">
                <a:ln>
                  <a:noFill/>
                </a:ln>
                <a:effectLst/>
                <a:uLnTx/>
                <a:uFillTx/>
                <a:latin typeface="+mj-lt"/>
                <a:ea typeface="+mn-ea"/>
                <a:cs typeface="+mn-cs"/>
              </a:rPr>
              <a:t>t</a:t>
            </a:r>
            <a:r>
              <a:rPr kumimoji="0" lang="en-US" sz="2000" b="0" i="0" u="none" strike="noStrike" kern="1200" cap="none" spc="0" normalizeH="0" baseline="0" noProof="0" dirty="0">
                <a:ln>
                  <a:noFill/>
                </a:ln>
                <a:effectLst/>
                <a:uLnTx/>
                <a:uFillTx/>
                <a:latin typeface="+mj-lt"/>
                <a:ea typeface="+mn-ea"/>
                <a:cs typeface="+mn-cs"/>
              </a:rPr>
              <a:t>o u</a:t>
            </a:r>
            <a:r>
              <a:rPr kumimoji="0" lang="en-US" sz="2000" b="0" i="0" u="none" strike="noStrike" kern="1200" cap="none" spc="-5" normalizeH="0" baseline="0" noProof="0" dirty="0">
                <a:ln>
                  <a:noFill/>
                </a:ln>
                <a:effectLst/>
                <a:uLnTx/>
                <a:uFillTx/>
                <a:latin typeface="+mj-lt"/>
                <a:ea typeface="+mn-ea"/>
                <a:cs typeface="+mn-cs"/>
              </a:rPr>
              <a:t>s</a:t>
            </a:r>
            <a:r>
              <a:rPr kumimoji="0" lang="en-US" sz="2000" b="0" i="0" u="none" strike="noStrike" kern="1200" cap="none" spc="0" normalizeH="0" baseline="0" noProof="0" dirty="0">
                <a:ln>
                  <a:noFill/>
                </a:ln>
                <a:effectLst/>
                <a:uLnTx/>
                <a:uFillTx/>
                <a:latin typeface="+mj-lt"/>
                <a:ea typeface="+mn-ea"/>
                <a:cs typeface="+mn-cs"/>
              </a:rPr>
              <a:t>e op</a:t>
            </a:r>
            <a:r>
              <a:rPr kumimoji="0" lang="en-US" sz="2000" b="0" i="0" u="none" strike="noStrike" kern="1200" cap="none" spc="-5" normalizeH="0" baseline="0" noProof="0" dirty="0">
                <a:ln>
                  <a:noFill/>
                </a:ln>
                <a:effectLst/>
                <a:uLnTx/>
                <a:uFillTx/>
                <a:latin typeface="+mj-lt"/>
                <a:ea typeface="+mn-ea"/>
                <a:cs typeface="+mn-cs"/>
              </a:rPr>
              <a:t>ioi</a:t>
            </a:r>
            <a:r>
              <a:rPr kumimoji="0" lang="en-US" sz="2000" b="0" i="0" u="none" strike="noStrike" kern="1200" cap="none" spc="0" normalizeH="0" baseline="0" noProof="0" dirty="0">
                <a:ln>
                  <a:noFill/>
                </a:ln>
                <a:effectLst/>
                <a:uLnTx/>
                <a:uFillTx/>
                <a:latin typeface="+mj-lt"/>
                <a:ea typeface="+mn-ea"/>
                <a:cs typeface="+mn-cs"/>
              </a:rPr>
              <a:t>d</a:t>
            </a:r>
            <a:r>
              <a:rPr kumimoji="0" lang="en-US" sz="2000" b="0" i="0" u="none" strike="noStrike" kern="1200" cap="none" spc="-5" normalizeH="0" baseline="0" noProof="0" dirty="0">
                <a:ln>
                  <a:noFill/>
                </a:ln>
                <a:effectLst/>
                <a:uLnTx/>
                <a:uFillTx/>
                <a:latin typeface="+mj-lt"/>
                <a:ea typeface="+mn-ea"/>
                <a:cs typeface="+mn-cs"/>
              </a:rPr>
              <a:t>s</a:t>
            </a:r>
            <a:r>
              <a:rPr lang="en-US" sz="2000" dirty="0">
                <a:latin typeface="+mj-lt"/>
              </a:rPr>
              <a:t>.</a:t>
            </a:r>
            <a:r>
              <a:rPr kumimoji="0" lang="en-US" sz="2000" b="0" i="0" u="none" strike="noStrike" kern="1200" cap="none" spc="-5" normalizeH="0" baseline="0" noProof="0" dirty="0">
                <a:ln>
                  <a:noFill/>
                </a:ln>
                <a:effectLst/>
                <a:uLnTx/>
                <a:uFillTx/>
                <a:latin typeface="+mj-lt"/>
                <a:ea typeface="+mn-ea"/>
                <a:cs typeface="+mn-cs"/>
              </a:rPr>
              <a:t> T</a:t>
            </a:r>
            <a:r>
              <a:rPr kumimoji="0" lang="en-US" sz="2000" b="0" i="0" u="none" strike="noStrike" kern="1200" cap="none" spc="0" normalizeH="0" baseline="0" noProof="0" dirty="0">
                <a:ln>
                  <a:noFill/>
                </a:ln>
                <a:effectLst/>
                <a:uLnTx/>
                <a:uFillTx/>
                <a:latin typeface="+mj-lt"/>
                <a:ea typeface="+mn-ea"/>
                <a:cs typeface="+mn-cs"/>
              </a:rPr>
              <a:t>he</a:t>
            </a:r>
            <a:r>
              <a:rPr kumimoji="0" lang="en-US" sz="2000" b="0" i="0" u="none" strike="noStrike" kern="1200" cap="none" spc="-10" normalizeH="0" baseline="0" noProof="0" dirty="0">
                <a:ln>
                  <a:noFill/>
                </a:ln>
                <a:effectLst/>
                <a:uLnTx/>
                <a:uFillTx/>
                <a:latin typeface="+mj-lt"/>
                <a:ea typeface="+mn-ea"/>
                <a:cs typeface="+mn-cs"/>
              </a:rPr>
              <a:t> </a:t>
            </a:r>
            <a:r>
              <a:rPr kumimoji="0" lang="en-US" sz="2000" b="0" i="0" u="none" strike="noStrike" kern="1200" cap="none" spc="0" normalizeH="0" baseline="0" noProof="0" dirty="0">
                <a:ln>
                  <a:noFill/>
                </a:ln>
                <a:effectLst/>
                <a:uLnTx/>
                <a:uFillTx/>
                <a:latin typeface="+mj-lt"/>
                <a:ea typeface="+mn-ea"/>
                <a:cs typeface="+mn-cs"/>
              </a:rPr>
              <a:t>b</a:t>
            </a:r>
            <a:r>
              <a:rPr kumimoji="0" lang="en-US" sz="2000" b="0" i="0" u="none" strike="noStrike" kern="1200" cap="none" spc="-5" normalizeH="0" baseline="0" noProof="0" dirty="0">
                <a:ln>
                  <a:noFill/>
                </a:ln>
                <a:effectLst/>
                <a:uLnTx/>
                <a:uFillTx/>
                <a:latin typeface="+mj-lt"/>
                <a:ea typeface="+mn-ea"/>
                <a:cs typeface="+mn-cs"/>
              </a:rPr>
              <a:t>e</a:t>
            </a:r>
            <a:r>
              <a:rPr kumimoji="0" lang="en-US" sz="2000" b="0" i="0" u="none" strike="noStrike" kern="1200" cap="none" spc="0" normalizeH="0" baseline="0" noProof="0" dirty="0">
                <a:ln>
                  <a:noFill/>
                </a:ln>
                <a:effectLst/>
                <a:uLnTx/>
                <a:uFillTx/>
                <a:latin typeface="+mj-lt"/>
                <a:ea typeface="+mn-ea"/>
                <a:cs typeface="+mn-cs"/>
              </a:rPr>
              <a:t>h</a:t>
            </a:r>
            <a:r>
              <a:rPr kumimoji="0" lang="en-US" sz="2000" b="0" i="0" u="none" strike="noStrike" kern="1200" cap="none" spc="-40" normalizeH="0" baseline="0" noProof="0" dirty="0">
                <a:ln>
                  <a:noFill/>
                </a:ln>
                <a:effectLst/>
                <a:uLnTx/>
                <a:uFillTx/>
                <a:latin typeface="+mj-lt"/>
                <a:ea typeface="+mn-ea"/>
                <a:cs typeface="+mn-cs"/>
              </a:rPr>
              <a:t>a</a:t>
            </a:r>
            <a:r>
              <a:rPr kumimoji="0" lang="en-US" sz="2000" b="0" i="0" u="none" strike="noStrike" kern="1200" cap="none" spc="-10" normalizeH="0" baseline="0" noProof="0" dirty="0">
                <a:ln>
                  <a:noFill/>
                </a:ln>
                <a:effectLst/>
                <a:uLnTx/>
                <a:uFillTx/>
                <a:latin typeface="+mj-lt"/>
                <a:ea typeface="+mn-ea"/>
                <a:cs typeface="+mn-cs"/>
              </a:rPr>
              <a:t>v</a:t>
            </a:r>
            <a:r>
              <a:rPr kumimoji="0" lang="en-US" sz="2000" b="0" i="0" u="none" strike="noStrike" kern="1200" cap="none" spc="-5" normalizeH="0" baseline="0" noProof="0" dirty="0">
                <a:ln>
                  <a:noFill/>
                </a:ln>
                <a:effectLst/>
                <a:uLnTx/>
                <a:uFillTx/>
                <a:latin typeface="+mj-lt"/>
                <a:ea typeface="+mn-ea"/>
                <a:cs typeface="+mn-cs"/>
              </a:rPr>
              <a:t>io</a:t>
            </a:r>
            <a:r>
              <a:rPr kumimoji="0" lang="en-US" sz="2000" b="0" i="0" u="none" strike="noStrike" kern="1200" cap="none" spc="0" normalizeH="0" baseline="0" noProof="0" dirty="0">
                <a:ln>
                  <a:noFill/>
                </a:ln>
                <a:effectLst/>
                <a:uLnTx/>
                <a:uFillTx/>
                <a:latin typeface="+mj-lt"/>
                <a:ea typeface="+mn-ea"/>
                <a:cs typeface="+mn-cs"/>
              </a:rPr>
              <a:t>r </a:t>
            </a:r>
            <a:r>
              <a:rPr kumimoji="0" lang="en-US" sz="2000" b="0" i="0" u="none" strike="noStrike" kern="1200" cap="none" spc="-5" normalizeH="0" baseline="0" noProof="0" dirty="0">
                <a:ln>
                  <a:noFill/>
                </a:ln>
                <a:effectLst/>
                <a:uLnTx/>
                <a:uFillTx/>
                <a:latin typeface="+mj-lt"/>
                <a:ea typeface="+mn-ea"/>
                <a:cs typeface="+mn-cs"/>
              </a:rPr>
              <a:t>wil</a:t>
            </a:r>
            <a:r>
              <a:rPr kumimoji="0" lang="en-US" sz="2000" b="0" i="0" u="none" strike="noStrike" kern="1200" cap="none" spc="0" normalizeH="0" baseline="0" noProof="0" dirty="0">
                <a:ln>
                  <a:noFill/>
                </a:ln>
                <a:effectLst/>
                <a:uLnTx/>
                <a:uFillTx/>
                <a:latin typeface="+mj-lt"/>
                <a:ea typeface="+mn-ea"/>
                <a:cs typeface="+mn-cs"/>
              </a:rPr>
              <a:t>l</a:t>
            </a:r>
            <a:r>
              <a:rPr kumimoji="0" lang="en-US" sz="2000" b="0" i="0" u="none" strike="noStrike" kern="1200" cap="none" spc="10" normalizeH="0" baseline="0" noProof="0" dirty="0">
                <a:ln>
                  <a:noFill/>
                </a:ln>
                <a:effectLst/>
                <a:uLnTx/>
                <a:uFillTx/>
                <a:latin typeface="+mj-lt"/>
                <a:ea typeface="+mn-ea"/>
                <a:cs typeface="+mn-cs"/>
              </a:rPr>
              <a:t> </a:t>
            </a:r>
            <a:r>
              <a:rPr kumimoji="0" lang="en-US" sz="2000" b="0" i="0" u="none" strike="noStrike" kern="1200" cap="none" spc="-40" normalizeH="0" baseline="0" noProof="0" dirty="0">
                <a:ln>
                  <a:noFill/>
                </a:ln>
                <a:effectLst/>
                <a:uLnTx/>
                <a:uFillTx/>
                <a:latin typeface="+mj-lt"/>
                <a:ea typeface="+mn-ea"/>
                <a:cs typeface="+mn-cs"/>
              </a:rPr>
              <a:t>e</a:t>
            </a:r>
            <a:r>
              <a:rPr kumimoji="0" lang="en-US" sz="2000" b="0" i="0" u="none" strike="noStrike" kern="1200" cap="none" spc="-5" normalizeH="0" baseline="0" noProof="0" dirty="0">
                <a:ln>
                  <a:noFill/>
                </a:ln>
                <a:effectLst/>
                <a:uLnTx/>
                <a:uFillTx/>
                <a:latin typeface="+mj-lt"/>
                <a:ea typeface="+mn-ea"/>
                <a:cs typeface="+mn-cs"/>
              </a:rPr>
              <a:t>xi</a:t>
            </a:r>
            <a:r>
              <a:rPr kumimoji="0" lang="en-US" sz="2000" b="0" i="0" u="none" strike="noStrike" kern="1200" cap="none" spc="-30" normalizeH="0" baseline="0" noProof="0" dirty="0">
                <a:ln>
                  <a:noFill/>
                </a:ln>
                <a:effectLst/>
                <a:uLnTx/>
                <a:uFillTx/>
                <a:latin typeface="+mj-lt"/>
                <a:ea typeface="+mn-ea"/>
                <a:cs typeface="+mn-cs"/>
              </a:rPr>
              <a:t>s</a:t>
            </a:r>
            <a:r>
              <a:rPr kumimoji="0" lang="en-US" sz="2000" b="0" i="0" u="none" strike="noStrike" kern="1200" cap="none" spc="0" normalizeH="0" baseline="0" noProof="0" dirty="0">
                <a:ln>
                  <a:noFill/>
                </a:ln>
                <a:effectLst/>
                <a:uLnTx/>
                <a:uFillTx/>
                <a:latin typeface="+mj-lt"/>
                <a:ea typeface="+mn-ea"/>
                <a:cs typeface="+mn-cs"/>
              </a:rPr>
              <a:t>t</a:t>
            </a:r>
            <a:r>
              <a:rPr kumimoji="0" lang="en-US" sz="2000" b="0" i="0" u="none" strike="noStrike" kern="1200" cap="none" spc="15" normalizeH="0" baseline="0" noProof="0" dirty="0">
                <a:ln>
                  <a:noFill/>
                </a:ln>
                <a:effectLst/>
                <a:uLnTx/>
                <a:uFillTx/>
                <a:latin typeface="+mj-lt"/>
                <a:ea typeface="+mn-ea"/>
                <a:cs typeface="+mn-cs"/>
              </a:rPr>
              <a:t> </a:t>
            </a:r>
            <a:r>
              <a:rPr kumimoji="0" lang="en-US" sz="2000" b="0" i="0" u="none" strike="noStrike" kern="1200" cap="none" spc="-5" normalizeH="0" baseline="0" noProof="0" dirty="0">
                <a:ln>
                  <a:noFill/>
                </a:ln>
                <a:effectLst/>
                <a:uLnTx/>
                <a:uFillTx/>
                <a:latin typeface="+mj-lt"/>
                <a:ea typeface="+mn-ea"/>
                <a:cs typeface="+mn-cs"/>
              </a:rPr>
              <a:t>wit</a:t>
            </a:r>
            <a:r>
              <a:rPr kumimoji="0" lang="en-US" sz="2000" b="0" i="0" u="none" strike="noStrike" kern="1200" cap="none" spc="0" normalizeH="0" baseline="0" noProof="0" dirty="0">
                <a:ln>
                  <a:noFill/>
                </a:ln>
                <a:effectLst/>
                <a:uLnTx/>
                <a:uFillTx/>
                <a:latin typeface="+mj-lt"/>
                <a:ea typeface="+mn-ea"/>
                <a:cs typeface="+mn-cs"/>
              </a:rPr>
              <a:t>h</a:t>
            </a:r>
            <a:r>
              <a:rPr kumimoji="0" lang="en-US" sz="2000" b="0" i="0" u="none" strike="noStrike" kern="1200" cap="none" spc="5" normalizeH="0" baseline="0" noProof="0" dirty="0">
                <a:ln>
                  <a:noFill/>
                </a:ln>
                <a:effectLst/>
                <a:uLnTx/>
                <a:uFillTx/>
                <a:latin typeface="+mj-lt"/>
                <a:ea typeface="+mn-ea"/>
                <a:cs typeface="+mn-cs"/>
              </a:rPr>
              <a:t> </a:t>
            </a:r>
            <a:r>
              <a:rPr kumimoji="0" lang="en-US" sz="2000" b="0" i="0" u="none" strike="noStrike" kern="1200" cap="none" spc="-5" normalizeH="0" baseline="0" noProof="0" dirty="0">
                <a:ln>
                  <a:noFill/>
                </a:ln>
                <a:effectLst/>
                <a:uLnTx/>
                <a:uFillTx/>
                <a:latin typeface="+mj-lt"/>
                <a:ea typeface="+mn-ea"/>
                <a:cs typeface="+mn-cs"/>
              </a:rPr>
              <a:t>o</a:t>
            </a:r>
            <a:r>
              <a:rPr kumimoji="0" lang="en-US" sz="2000" b="0" i="0" u="none" strike="noStrike" kern="1200" cap="none" spc="0" normalizeH="0" baseline="0" noProof="0" dirty="0">
                <a:ln>
                  <a:noFill/>
                </a:ln>
                <a:effectLst/>
                <a:uLnTx/>
                <a:uFillTx/>
                <a:latin typeface="+mj-lt"/>
                <a:ea typeface="+mn-ea"/>
                <a:cs typeface="+mn-cs"/>
              </a:rPr>
              <a:t>r</a:t>
            </a:r>
            <a:r>
              <a:rPr kumimoji="0" lang="en-US" sz="2000" b="0" i="0" u="none" strike="noStrike" kern="1200" cap="none" spc="-15" normalizeH="0" baseline="0" noProof="0" dirty="0">
                <a:ln>
                  <a:noFill/>
                </a:ln>
                <a:effectLst/>
                <a:uLnTx/>
                <a:uFillTx/>
                <a:latin typeface="+mj-lt"/>
                <a:ea typeface="+mn-ea"/>
                <a:cs typeface="+mn-cs"/>
              </a:rPr>
              <a:t> </a:t>
            </a:r>
            <a:r>
              <a:rPr kumimoji="0" lang="en-US" sz="2000" b="0" i="0" u="none" strike="noStrike" kern="1200" cap="none" spc="-5" normalizeH="0" baseline="0" noProof="0" dirty="0">
                <a:ln>
                  <a:noFill/>
                </a:ln>
                <a:effectLst/>
                <a:uLnTx/>
                <a:uFillTx/>
                <a:latin typeface="+mj-lt"/>
                <a:ea typeface="+mn-ea"/>
                <a:cs typeface="+mn-cs"/>
              </a:rPr>
              <a:t>wit</a:t>
            </a:r>
            <a:r>
              <a:rPr kumimoji="0" lang="en-US" sz="2000" b="0" i="0" u="none" strike="noStrike" kern="1200" cap="none" spc="0" normalizeH="0" baseline="0" noProof="0" dirty="0">
                <a:ln>
                  <a:noFill/>
                </a:ln>
                <a:effectLst/>
                <a:uLnTx/>
                <a:uFillTx/>
                <a:latin typeface="+mj-lt"/>
                <a:ea typeface="+mn-ea"/>
                <a:cs typeface="+mn-cs"/>
              </a:rPr>
              <a:t>h</a:t>
            </a:r>
            <a:r>
              <a:rPr kumimoji="0" lang="en-US" sz="2000" b="0" i="0" u="none" strike="noStrike" kern="1200" cap="none" spc="-5" normalizeH="0" baseline="0" noProof="0" dirty="0">
                <a:ln>
                  <a:noFill/>
                </a:ln>
                <a:effectLst/>
                <a:uLnTx/>
                <a:uFillTx/>
                <a:latin typeface="+mj-lt"/>
                <a:ea typeface="+mn-ea"/>
                <a:cs typeface="+mn-cs"/>
              </a:rPr>
              <a:t>o</a:t>
            </a:r>
            <a:r>
              <a:rPr kumimoji="0" lang="en-US" sz="2000" b="0" i="0" u="none" strike="noStrike" kern="1200" cap="none" spc="0" normalizeH="0" baseline="0" noProof="0" dirty="0">
                <a:ln>
                  <a:noFill/>
                </a:ln>
                <a:effectLst/>
                <a:uLnTx/>
                <a:uFillTx/>
                <a:latin typeface="+mj-lt"/>
                <a:ea typeface="+mn-ea"/>
                <a:cs typeface="+mn-cs"/>
              </a:rPr>
              <a:t>ut na</a:t>
            </a:r>
            <a:r>
              <a:rPr kumimoji="0" lang="en-US" sz="2000" b="0" i="0" u="none" strike="noStrike" kern="1200" cap="none" spc="-5" normalizeH="0" baseline="0" noProof="0" dirty="0">
                <a:ln>
                  <a:noFill/>
                </a:ln>
                <a:effectLst/>
                <a:uLnTx/>
                <a:uFillTx/>
                <a:latin typeface="+mj-lt"/>
                <a:ea typeface="+mn-ea"/>
                <a:cs typeface="+mn-cs"/>
              </a:rPr>
              <a:t>l</a:t>
            </a:r>
            <a:r>
              <a:rPr kumimoji="0" lang="en-US" sz="2000" b="0" i="0" u="none" strike="noStrike" kern="1200" cap="none" spc="-40" normalizeH="0" baseline="0" noProof="0" dirty="0">
                <a:ln>
                  <a:noFill/>
                </a:ln>
                <a:effectLst/>
                <a:uLnTx/>
                <a:uFillTx/>
                <a:latin typeface="+mj-lt"/>
                <a:ea typeface="+mn-ea"/>
                <a:cs typeface="+mn-cs"/>
              </a:rPr>
              <a:t>o</a:t>
            </a:r>
            <a:r>
              <a:rPr kumimoji="0" lang="en-US" sz="2000" b="0" i="0" u="none" strike="noStrike" kern="1200" cap="none" spc="-55" normalizeH="0" baseline="0" noProof="0" dirty="0">
                <a:ln>
                  <a:noFill/>
                </a:ln>
                <a:effectLst/>
                <a:uLnTx/>
                <a:uFillTx/>
                <a:latin typeface="+mj-lt"/>
                <a:ea typeface="+mn-ea"/>
                <a:cs typeface="+mn-cs"/>
              </a:rPr>
              <a:t>x</a:t>
            </a:r>
            <a:r>
              <a:rPr kumimoji="0" lang="en-US" sz="2000" b="0" i="0" u="none" strike="noStrike" kern="1200" cap="none" spc="-5" normalizeH="0" baseline="0" noProof="0" dirty="0">
                <a:ln>
                  <a:noFill/>
                </a:ln>
                <a:effectLst/>
                <a:uLnTx/>
                <a:uFillTx/>
                <a:latin typeface="+mj-lt"/>
                <a:ea typeface="+mn-ea"/>
                <a:cs typeface="+mn-cs"/>
              </a:rPr>
              <a:t>o</a:t>
            </a:r>
            <a:r>
              <a:rPr kumimoji="0" lang="en-US" sz="2000" b="0" i="0" u="none" strike="noStrike" kern="1200" cap="none" spc="0" normalizeH="0" baseline="0" noProof="0" dirty="0">
                <a:ln>
                  <a:noFill/>
                </a:ln>
                <a:effectLst/>
                <a:uLnTx/>
                <a:uFillTx/>
                <a:latin typeface="+mj-lt"/>
                <a:ea typeface="+mn-ea"/>
                <a:cs typeface="+mn-cs"/>
              </a:rPr>
              <a:t>n</a:t>
            </a:r>
            <a:r>
              <a:rPr kumimoji="0" lang="en-US" sz="2000" b="0" i="0" u="none" strike="noStrike" kern="1200" cap="none" spc="-5" normalizeH="0" baseline="0" noProof="0" dirty="0">
                <a:ln>
                  <a:noFill/>
                </a:ln>
                <a:effectLst/>
                <a:uLnTx/>
                <a:uFillTx/>
                <a:latin typeface="+mj-lt"/>
                <a:ea typeface="+mn-ea"/>
                <a:cs typeface="+mn-cs"/>
              </a:rPr>
              <a:t>e</a:t>
            </a:r>
            <a:r>
              <a:rPr kumimoji="0" lang="en-US" sz="2000" b="0" i="0" u="none" strike="noStrike" kern="1200" cap="none" spc="0" normalizeH="0" baseline="0" noProof="0" dirty="0">
                <a:ln>
                  <a:noFill/>
                </a:ln>
                <a:effectLst/>
                <a:uLnTx/>
                <a:uFillTx/>
                <a:latin typeface="+mj-lt"/>
                <a:ea typeface="+mn-ea"/>
                <a:cs typeface="+mn-cs"/>
              </a:rPr>
              <a:t>.</a:t>
            </a:r>
            <a:endParaRPr kumimoji="0" lang="en-US" sz="2000" b="0" i="0" u="none" strike="noStrike" kern="1200" cap="none" spc="-35" normalizeH="0" baseline="0" noProof="0" dirty="0">
              <a:ln>
                <a:noFill/>
              </a:ln>
              <a:effectLst/>
              <a:uLnTx/>
              <a:uFillTx/>
              <a:latin typeface="+mj-lt"/>
              <a:ea typeface="+mn-ea"/>
              <a:cs typeface="+mn-cs"/>
            </a:endParaRPr>
          </a:p>
          <a:p>
            <a:pPr marL="511175" marR="4445" lvl="1" indent="-285750" algn="l" defTabSz="457200" rtl="0" eaLnBrk="1" fontAlgn="auto" latinLnBrk="0" hangingPunct="1">
              <a:lnSpc>
                <a:spcPct val="90000"/>
              </a:lnSpc>
              <a:spcBef>
                <a:spcPts val="1000"/>
              </a:spcBef>
              <a:spcAft>
                <a:spcPts val="0"/>
              </a:spcAft>
              <a:buClr>
                <a:srgbClr val="B31166"/>
              </a:buClr>
              <a:buSzPct val="80000"/>
              <a:buFont typeface="Wingdings" panose="05000000000000000000" pitchFamily="2" charset="2"/>
              <a:buChar char="§"/>
              <a:tabLst>
                <a:tab pos="0" algn="l"/>
              </a:tabLst>
              <a:defRPr/>
            </a:pPr>
            <a:r>
              <a:rPr kumimoji="0" lang="en-US" sz="2000" b="0" i="0" u="none" strike="noStrike" kern="1200" cap="none" spc="-5" normalizeH="0" baseline="0" noProof="0" dirty="0">
                <a:ln>
                  <a:noFill/>
                </a:ln>
                <a:effectLst/>
                <a:uLnTx/>
                <a:uFillTx/>
                <a:latin typeface="+mj-lt"/>
                <a:ea typeface="+mn-ea"/>
                <a:cs typeface="+mn-cs"/>
              </a:rPr>
              <a:t>P</a:t>
            </a:r>
            <a:r>
              <a:rPr kumimoji="0" lang="en-US" sz="2000" b="0" i="0" u="none" strike="noStrike" kern="1200" cap="none" spc="-40" normalizeH="0" baseline="0" noProof="0" dirty="0">
                <a:ln>
                  <a:noFill/>
                </a:ln>
                <a:effectLst/>
                <a:uLnTx/>
                <a:uFillTx/>
                <a:latin typeface="+mj-lt"/>
                <a:ea typeface="+mn-ea"/>
                <a:cs typeface="+mn-cs"/>
              </a:rPr>
              <a:t>r</a:t>
            </a:r>
            <a:r>
              <a:rPr kumimoji="0" lang="en-US" sz="2000" b="0" i="0" u="none" strike="noStrike" kern="1200" cap="none" spc="-15" normalizeH="0" baseline="0" noProof="0" dirty="0">
                <a:ln>
                  <a:noFill/>
                </a:ln>
                <a:effectLst/>
                <a:uLnTx/>
                <a:uFillTx/>
                <a:latin typeface="+mj-lt"/>
                <a:ea typeface="+mn-ea"/>
                <a:cs typeface="+mn-cs"/>
              </a:rPr>
              <a:t>o</a:t>
            </a:r>
            <a:r>
              <a:rPr kumimoji="0" lang="en-US" sz="2000" b="0" i="0" u="none" strike="noStrike" kern="1200" cap="none" spc="-10" normalizeH="0" baseline="0" noProof="0" dirty="0">
                <a:ln>
                  <a:noFill/>
                </a:ln>
                <a:effectLst/>
                <a:uLnTx/>
                <a:uFillTx/>
                <a:latin typeface="+mj-lt"/>
                <a:ea typeface="+mn-ea"/>
                <a:cs typeface="+mn-cs"/>
              </a:rPr>
              <a:t>v</a:t>
            </a:r>
            <a:r>
              <a:rPr kumimoji="0" lang="en-US" sz="2000" b="0" i="0" u="none" strike="noStrike" kern="1200" cap="none" spc="-5" normalizeH="0" baseline="0" noProof="0" dirty="0">
                <a:ln>
                  <a:noFill/>
                </a:ln>
                <a:effectLst/>
                <a:uLnTx/>
                <a:uFillTx/>
                <a:latin typeface="+mj-lt"/>
                <a:ea typeface="+mn-ea"/>
                <a:cs typeface="+mn-cs"/>
              </a:rPr>
              <a:t>i</a:t>
            </a:r>
            <a:r>
              <a:rPr kumimoji="0" lang="en-US" sz="2000" b="0" i="0" u="none" strike="noStrike" kern="1200" cap="none" spc="0" normalizeH="0" baseline="0" noProof="0" dirty="0">
                <a:ln>
                  <a:noFill/>
                </a:ln>
                <a:effectLst/>
                <a:uLnTx/>
                <a:uFillTx/>
                <a:latin typeface="+mj-lt"/>
                <a:ea typeface="+mn-ea"/>
                <a:cs typeface="+mn-cs"/>
              </a:rPr>
              <a:t>d</a:t>
            </a:r>
            <a:r>
              <a:rPr kumimoji="0" lang="en-US" sz="2000" b="0" i="0" u="none" strike="noStrike" kern="1200" cap="none" spc="-5" normalizeH="0" baseline="0" noProof="0" dirty="0">
                <a:ln>
                  <a:noFill/>
                </a:ln>
                <a:effectLst/>
                <a:uLnTx/>
                <a:uFillTx/>
                <a:latin typeface="+mj-lt"/>
                <a:ea typeface="+mn-ea"/>
                <a:cs typeface="+mn-cs"/>
              </a:rPr>
              <a:t>i</a:t>
            </a:r>
            <a:r>
              <a:rPr kumimoji="0" lang="en-US" sz="2000" b="0" i="0" u="none" strike="noStrike" kern="1200" cap="none" spc="0" normalizeH="0" baseline="0" noProof="0" dirty="0">
                <a:ln>
                  <a:noFill/>
                </a:ln>
                <a:effectLst/>
                <a:uLnTx/>
                <a:uFillTx/>
                <a:latin typeface="+mj-lt"/>
                <a:ea typeface="+mn-ea"/>
                <a:cs typeface="+mn-cs"/>
              </a:rPr>
              <a:t>ng na</a:t>
            </a:r>
            <a:r>
              <a:rPr kumimoji="0" lang="en-US" sz="2000" b="0" i="0" u="none" strike="noStrike" kern="1200" cap="none" spc="-5" normalizeH="0" baseline="0" noProof="0" dirty="0">
                <a:ln>
                  <a:noFill/>
                </a:ln>
                <a:effectLst/>
                <a:uLnTx/>
                <a:uFillTx/>
                <a:latin typeface="+mj-lt"/>
                <a:ea typeface="+mn-ea"/>
                <a:cs typeface="+mn-cs"/>
              </a:rPr>
              <a:t>l</a:t>
            </a:r>
            <a:r>
              <a:rPr kumimoji="0" lang="en-US" sz="2000" b="0" i="0" u="none" strike="noStrike" kern="1200" cap="none" spc="-40" normalizeH="0" baseline="0" noProof="0" dirty="0">
                <a:ln>
                  <a:noFill/>
                </a:ln>
                <a:effectLst/>
                <a:uLnTx/>
                <a:uFillTx/>
                <a:latin typeface="+mj-lt"/>
                <a:ea typeface="+mn-ea"/>
                <a:cs typeface="+mn-cs"/>
              </a:rPr>
              <a:t>o</a:t>
            </a:r>
            <a:r>
              <a:rPr kumimoji="0" lang="en-US" sz="2000" b="0" i="0" u="none" strike="noStrike" kern="1200" cap="none" spc="-55" normalizeH="0" baseline="0" noProof="0" dirty="0">
                <a:ln>
                  <a:noFill/>
                </a:ln>
                <a:effectLst/>
                <a:uLnTx/>
                <a:uFillTx/>
                <a:latin typeface="+mj-lt"/>
                <a:ea typeface="+mn-ea"/>
                <a:cs typeface="+mn-cs"/>
              </a:rPr>
              <a:t>x</a:t>
            </a:r>
            <a:r>
              <a:rPr kumimoji="0" lang="en-US" sz="2000" b="0" i="0" u="none" strike="noStrike" kern="1200" cap="none" spc="-5" normalizeH="0" baseline="0" noProof="0" dirty="0">
                <a:ln>
                  <a:noFill/>
                </a:ln>
                <a:effectLst/>
                <a:uLnTx/>
                <a:uFillTx/>
                <a:latin typeface="+mj-lt"/>
                <a:ea typeface="+mn-ea"/>
                <a:cs typeface="+mn-cs"/>
              </a:rPr>
              <a:t>o</a:t>
            </a:r>
            <a:r>
              <a:rPr kumimoji="0" lang="en-US" sz="2000" b="0" i="0" u="none" strike="noStrike" kern="1200" cap="none" spc="0" normalizeH="0" baseline="0" noProof="0" dirty="0">
                <a:ln>
                  <a:noFill/>
                </a:ln>
                <a:effectLst/>
                <a:uLnTx/>
                <a:uFillTx/>
                <a:latin typeface="+mj-lt"/>
                <a:ea typeface="+mn-ea"/>
                <a:cs typeface="+mn-cs"/>
              </a:rPr>
              <a:t>ne</a:t>
            </a:r>
            <a:r>
              <a:rPr kumimoji="0" lang="en-US" sz="2000" b="0" i="0" u="none" strike="noStrike" kern="1200" cap="none" spc="-25" normalizeH="0" baseline="0" noProof="0" dirty="0">
                <a:ln>
                  <a:noFill/>
                </a:ln>
                <a:effectLst/>
                <a:uLnTx/>
                <a:uFillTx/>
                <a:latin typeface="+mj-lt"/>
                <a:ea typeface="+mn-ea"/>
                <a:cs typeface="+mn-cs"/>
              </a:rPr>
              <a:t> </a:t>
            </a:r>
            <a:r>
              <a:rPr kumimoji="0" lang="en-US" sz="2000" b="0" i="0" u="none" strike="noStrike" kern="1200" cap="none" spc="-5" normalizeH="0" baseline="0" noProof="0" dirty="0">
                <a:ln>
                  <a:noFill/>
                </a:ln>
                <a:effectLst/>
                <a:uLnTx/>
                <a:uFillTx/>
                <a:latin typeface="+mj-lt"/>
                <a:ea typeface="+mn-ea"/>
                <a:cs typeface="+mn-cs"/>
              </a:rPr>
              <a:t>i</a:t>
            </a:r>
            <a:r>
              <a:rPr kumimoji="0" lang="en-US" sz="2000" b="0" i="0" u="none" strike="noStrike" kern="1200" cap="none" spc="0" normalizeH="0" baseline="0" noProof="0" dirty="0">
                <a:ln>
                  <a:noFill/>
                </a:ln>
                <a:effectLst/>
                <a:uLnTx/>
                <a:uFillTx/>
                <a:latin typeface="+mj-lt"/>
                <a:ea typeface="+mn-ea"/>
                <a:cs typeface="+mn-cs"/>
              </a:rPr>
              <a:t>s </a:t>
            </a:r>
            <a:r>
              <a:rPr kumimoji="0" lang="en-US" sz="2000" b="0" i="0" u="none" strike="noStrike" kern="1200" cap="none" spc="-5" normalizeH="0" baseline="0" noProof="0" dirty="0">
                <a:ln>
                  <a:noFill/>
                </a:ln>
                <a:effectLst/>
                <a:uLnTx/>
                <a:uFillTx/>
                <a:latin typeface="+mj-lt"/>
                <a:ea typeface="+mn-ea"/>
                <a:cs typeface="+mn-cs"/>
              </a:rPr>
              <a:t>o</a:t>
            </a:r>
            <a:r>
              <a:rPr kumimoji="0" lang="en-US" sz="2000" b="0" i="0" u="none" strike="noStrike" kern="1200" cap="none" spc="0" normalizeH="0" baseline="0" noProof="0" dirty="0">
                <a:ln>
                  <a:noFill/>
                </a:ln>
                <a:effectLst/>
                <a:uLnTx/>
                <a:uFillTx/>
                <a:latin typeface="+mj-lt"/>
                <a:ea typeface="+mn-ea"/>
                <a:cs typeface="+mn-cs"/>
              </a:rPr>
              <a:t>ne</a:t>
            </a:r>
            <a:r>
              <a:rPr kumimoji="0" lang="en-US" sz="2000" b="0" i="0" u="none" strike="noStrike" kern="1200" cap="none" spc="-10" normalizeH="0" baseline="0" noProof="0" dirty="0">
                <a:ln>
                  <a:noFill/>
                </a:ln>
                <a:effectLst/>
                <a:uLnTx/>
                <a:uFillTx/>
                <a:latin typeface="+mj-lt"/>
                <a:ea typeface="+mn-ea"/>
                <a:cs typeface="+mn-cs"/>
              </a:rPr>
              <a:t> </a:t>
            </a:r>
            <a:r>
              <a:rPr kumimoji="0" lang="en-US" sz="2000" b="0" i="0" u="none" strike="noStrike" kern="1200" cap="none" spc="0" normalizeH="0" baseline="0" noProof="0" dirty="0">
                <a:ln>
                  <a:noFill/>
                </a:ln>
                <a:effectLst/>
                <a:uLnTx/>
                <a:uFillTx/>
                <a:latin typeface="+mj-lt"/>
                <a:ea typeface="+mn-ea"/>
                <a:cs typeface="+mn-cs"/>
              </a:rPr>
              <a:t>app</a:t>
            </a:r>
            <a:r>
              <a:rPr kumimoji="0" lang="en-US" sz="2000" b="0" i="0" u="none" strike="noStrike" kern="1200" cap="none" spc="-40" normalizeH="0" baseline="0" noProof="0" dirty="0">
                <a:ln>
                  <a:noFill/>
                </a:ln>
                <a:effectLst/>
                <a:uLnTx/>
                <a:uFillTx/>
                <a:latin typeface="+mj-lt"/>
                <a:ea typeface="+mn-ea"/>
                <a:cs typeface="+mn-cs"/>
              </a:rPr>
              <a:t>r</a:t>
            </a:r>
            <a:r>
              <a:rPr kumimoji="0" lang="en-US" sz="2000" b="0" i="0" u="none" strike="noStrike" kern="1200" cap="none" spc="-5" normalizeH="0" baseline="0" noProof="0" dirty="0">
                <a:ln>
                  <a:noFill/>
                </a:ln>
                <a:effectLst/>
                <a:uLnTx/>
                <a:uFillTx/>
                <a:latin typeface="+mj-lt"/>
                <a:ea typeface="+mn-ea"/>
                <a:cs typeface="+mn-cs"/>
              </a:rPr>
              <a:t>o</a:t>
            </a:r>
            <a:r>
              <a:rPr kumimoji="0" lang="en-US" sz="2000" b="0" i="0" u="none" strike="noStrike" kern="1200" cap="none" spc="0" normalizeH="0" baseline="0" noProof="0" dirty="0">
                <a:ln>
                  <a:noFill/>
                </a:ln>
                <a:effectLst/>
                <a:uLnTx/>
                <a:uFillTx/>
                <a:latin typeface="+mj-lt"/>
                <a:ea typeface="+mn-ea"/>
                <a:cs typeface="+mn-cs"/>
              </a:rPr>
              <a:t>ach</a:t>
            </a:r>
            <a:r>
              <a:rPr kumimoji="0" lang="en-US" sz="2000" b="0" i="0" u="none" strike="noStrike" kern="1200" cap="none" spc="-5" normalizeH="0" baseline="0" noProof="0" dirty="0">
                <a:ln>
                  <a:noFill/>
                </a:ln>
                <a:effectLst/>
                <a:uLnTx/>
                <a:uFillTx/>
                <a:latin typeface="+mj-lt"/>
                <a:ea typeface="+mn-ea"/>
                <a:cs typeface="+mn-cs"/>
              </a:rPr>
              <a:t> </a:t>
            </a:r>
            <a:r>
              <a:rPr kumimoji="0" lang="en-US" sz="2000" b="0" i="0" u="none" strike="noStrike" kern="1200" cap="none" spc="-25" normalizeH="0" baseline="0" noProof="0" dirty="0">
                <a:ln>
                  <a:noFill/>
                </a:ln>
                <a:effectLst/>
                <a:uLnTx/>
                <a:uFillTx/>
                <a:latin typeface="+mj-lt"/>
                <a:ea typeface="+mn-ea"/>
                <a:cs typeface="+mn-cs"/>
              </a:rPr>
              <a:t>t</a:t>
            </a:r>
            <a:r>
              <a:rPr kumimoji="0" lang="en-US" sz="2000" b="0" i="0" u="none" strike="noStrike" kern="1200" cap="none" spc="0" normalizeH="0" baseline="0" noProof="0" dirty="0">
                <a:ln>
                  <a:noFill/>
                </a:ln>
                <a:effectLst/>
                <a:uLnTx/>
                <a:uFillTx/>
                <a:latin typeface="+mj-lt"/>
                <a:ea typeface="+mn-ea"/>
                <a:cs typeface="+mn-cs"/>
              </a:rPr>
              <a:t>o</a:t>
            </a:r>
            <a:r>
              <a:rPr kumimoji="0" lang="en-US" sz="2000" b="0" i="0" u="none" strike="noStrike" kern="1200" cap="none" spc="-10" normalizeH="0" baseline="0" noProof="0" dirty="0">
                <a:ln>
                  <a:noFill/>
                </a:ln>
                <a:effectLst/>
                <a:uLnTx/>
                <a:uFillTx/>
                <a:latin typeface="+mj-lt"/>
                <a:ea typeface="+mn-ea"/>
                <a:cs typeface="+mn-cs"/>
              </a:rPr>
              <a:t> </a:t>
            </a:r>
            <a:r>
              <a:rPr kumimoji="0" lang="en-US" sz="2000" b="0" i="0" u="none" strike="noStrike" kern="1200" cap="none" spc="0" normalizeH="0" baseline="0" noProof="0" dirty="0">
                <a:ln>
                  <a:noFill/>
                </a:ln>
                <a:effectLst/>
                <a:uLnTx/>
                <a:uFillTx/>
                <a:latin typeface="+mj-lt"/>
                <a:ea typeface="+mn-ea"/>
                <a:cs typeface="+mn-cs"/>
              </a:rPr>
              <a:t>d</a:t>
            </a:r>
            <a:r>
              <a:rPr kumimoji="0" lang="en-US" sz="2000" b="0" i="0" u="none" strike="noStrike" kern="1200" cap="none" spc="-5" normalizeH="0" baseline="0" noProof="0" dirty="0">
                <a:ln>
                  <a:noFill/>
                </a:ln>
                <a:effectLst/>
                <a:uLnTx/>
                <a:uFillTx/>
                <a:latin typeface="+mj-lt"/>
                <a:ea typeface="+mn-ea"/>
                <a:cs typeface="+mn-cs"/>
              </a:rPr>
              <a:t>e</a:t>
            </a:r>
            <a:r>
              <a:rPr kumimoji="0" lang="en-US" sz="2000" b="0" i="0" u="none" strike="noStrike" kern="1200" cap="none" spc="0" normalizeH="0" baseline="0" noProof="0" dirty="0">
                <a:ln>
                  <a:noFill/>
                </a:ln>
                <a:effectLst/>
                <a:uLnTx/>
                <a:uFillTx/>
                <a:latin typeface="+mj-lt"/>
                <a:ea typeface="+mn-ea"/>
                <a:cs typeface="+mn-cs"/>
              </a:rPr>
              <a:t>a</a:t>
            </a:r>
            <a:r>
              <a:rPr kumimoji="0" lang="en-US" sz="2000" b="0" i="0" u="none" strike="noStrike" kern="1200" cap="none" spc="-5" normalizeH="0" baseline="0" noProof="0" dirty="0">
                <a:ln>
                  <a:noFill/>
                </a:ln>
                <a:effectLst/>
                <a:uLnTx/>
                <a:uFillTx/>
                <a:latin typeface="+mj-lt"/>
                <a:ea typeface="+mn-ea"/>
                <a:cs typeface="+mn-cs"/>
              </a:rPr>
              <a:t>li</a:t>
            </a:r>
            <a:r>
              <a:rPr kumimoji="0" lang="en-US" sz="2000" b="0" i="0" u="none" strike="noStrike" kern="1200" cap="none" spc="0" normalizeH="0" baseline="0" noProof="0" dirty="0">
                <a:ln>
                  <a:noFill/>
                </a:ln>
                <a:effectLst/>
                <a:uLnTx/>
                <a:uFillTx/>
                <a:latin typeface="+mj-lt"/>
                <a:ea typeface="+mn-ea"/>
                <a:cs typeface="+mn-cs"/>
              </a:rPr>
              <a:t>ng</a:t>
            </a:r>
            <a:r>
              <a:rPr kumimoji="0" lang="en-US" sz="2000" b="0" i="0" u="none" strike="noStrike" kern="1200" cap="none" spc="5" normalizeH="0" baseline="0" noProof="0" dirty="0">
                <a:ln>
                  <a:noFill/>
                </a:ln>
                <a:effectLst/>
                <a:uLnTx/>
                <a:uFillTx/>
                <a:latin typeface="+mj-lt"/>
                <a:ea typeface="+mn-ea"/>
                <a:cs typeface="+mn-cs"/>
              </a:rPr>
              <a:t> </a:t>
            </a:r>
            <a:r>
              <a:rPr kumimoji="0" lang="en-US" sz="2000" b="0" i="0" u="none" strike="noStrike" kern="1200" cap="none" spc="-5" normalizeH="0" baseline="0" noProof="0" dirty="0">
                <a:ln>
                  <a:noFill/>
                </a:ln>
                <a:effectLst/>
                <a:uLnTx/>
                <a:uFillTx/>
                <a:latin typeface="+mj-lt"/>
                <a:ea typeface="+mn-ea"/>
                <a:cs typeface="+mn-cs"/>
              </a:rPr>
              <a:t>wi</a:t>
            </a:r>
            <a:r>
              <a:rPr kumimoji="0" lang="en-US" sz="2000" b="0" i="0" u="none" strike="noStrike" kern="1200" cap="none" spc="0" normalizeH="0" baseline="0" noProof="0" dirty="0">
                <a:ln>
                  <a:noFill/>
                </a:ln>
                <a:effectLst/>
                <a:uLnTx/>
                <a:uFillTx/>
                <a:latin typeface="+mj-lt"/>
                <a:ea typeface="+mn-ea"/>
                <a:cs typeface="+mn-cs"/>
              </a:rPr>
              <a:t>th</a:t>
            </a:r>
            <a:r>
              <a:rPr kumimoji="0" lang="en-US" sz="2000" b="0" i="0" u="none" strike="noStrike" kern="1200" cap="none" spc="-5" normalizeH="0" baseline="0" noProof="0" dirty="0">
                <a:ln>
                  <a:noFill/>
                </a:ln>
                <a:effectLst/>
                <a:uLnTx/>
                <a:uFillTx/>
                <a:latin typeface="+mj-lt"/>
                <a:ea typeface="+mn-ea"/>
                <a:cs typeface="+mn-cs"/>
              </a:rPr>
              <a:t> </a:t>
            </a:r>
            <a:r>
              <a:rPr kumimoji="0" lang="en-US" sz="2000" b="0" i="0" u="none" strike="noStrike" kern="1200" cap="none" spc="0" normalizeH="0" baseline="0" noProof="0" dirty="0">
                <a:ln>
                  <a:noFill/>
                </a:ln>
                <a:effectLst/>
                <a:uLnTx/>
                <a:uFillTx/>
                <a:latin typeface="+mj-lt"/>
                <a:ea typeface="+mn-ea"/>
                <a:cs typeface="+mn-cs"/>
              </a:rPr>
              <a:t>th</a:t>
            </a:r>
            <a:r>
              <a:rPr kumimoji="0" lang="en-US" sz="2000" b="0" i="0" u="none" strike="noStrike" kern="1200" cap="none" spc="-5" normalizeH="0" baseline="0" noProof="0" dirty="0">
                <a:ln>
                  <a:noFill/>
                </a:ln>
                <a:effectLst/>
                <a:uLnTx/>
                <a:uFillTx/>
                <a:latin typeface="+mj-lt"/>
                <a:ea typeface="+mn-ea"/>
                <a:cs typeface="+mn-cs"/>
              </a:rPr>
              <a:t>i</a:t>
            </a:r>
            <a:r>
              <a:rPr kumimoji="0" lang="en-US" sz="2000" b="0" i="0" u="none" strike="noStrike" kern="1200" cap="none" spc="0" normalizeH="0" baseline="0" noProof="0" dirty="0">
                <a:ln>
                  <a:noFill/>
                </a:ln>
                <a:effectLst/>
                <a:uLnTx/>
                <a:uFillTx/>
                <a:latin typeface="+mj-lt"/>
                <a:ea typeface="+mn-ea"/>
                <a:cs typeface="+mn-cs"/>
              </a:rPr>
              <a:t>s</a:t>
            </a:r>
            <a:r>
              <a:rPr kumimoji="0" lang="en-US" sz="2000" b="0" i="0" u="none" strike="noStrike" kern="1200" cap="none" spc="10" normalizeH="0" baseline="0" noProof="0" dirty="0">
                <a:ln>
                  <a:noFill/>
                </a:ln>
                <a:effectLst/>
                <a:uLnTx/>
                <a:uFillTx/>
                <a:latin typeface="+mj-lt"/>
                <a:ea typeface="+mn-ea"/>
                <a:cs typeface="+mn-cs"/>
              </a:rPr>
              <a:t> </a:t>
            </a:r>
            <a:r>
              <a:rPr kumimoji="0" lang="en-US" sz="2000" b="0" i="0" u="none" strike="noStrike" kern="1200" cap="none" spc="0" normalizeH="0" baseline="0" noProof="0" dirty="0">
                <a:ln>
                  <a:noFill/>
                </a:ln>
                <a:effectLst/>
                <a:uLnTx/>
                <a:uFillTx/>
                <a:latin typeface="+mj-lt"/>
                <a:ea typeface="+mn-ea"/>
                <a:cs typeface="+mn-cs"/>
              </a:rPr>
              <a:t>n</a:t>
            </a:r>
            <a:r>
              <a:rPr kumimoji="0" lang="en-US" sz="2000" b="0" i="0" u="none" strike="noStrike" kern="1200" cap="none" spc="-25" normalizeH="0" baseline="0" noProof="0" dirty="0">
                <a:ln>
                  <a:noFill/>
                </a:ln>
                <a:effectLst/>
                <a:uLnTx/>
                <a:uFillTx/>
                <a:latin typeface="+mj-lt"/>
                <a:ea typeface="+mn-ea"/>
                <a:cs typeface="+mn-cs"/>
              </a:rPr>
              <a:t>a</a:t>
            </a:r>
            <a:r>
              <a:rPr kumimoji="0" lang="en-US" sz="2000" b="0" i="0" u="none" strike="noStrike" kern="1200" cap="none" spc="0" normalizeH="0" baseline="0" noProof="0" dirty="0">
                <a:ln>
                  <a:noFill/>
                </a:ln>
                <a:effectLst/>
                <a:uLnTx/>
                <a:uFillTx/>
                <a:latin typeface="+mj-lt"/>
                <a:ea typeface="+mn-ea"/>
                <a:cs typeface="+mn-cs"/>
              </a:rPr>
              <a:t>t</a:t>
            </a:r>
            <a:r>
              <a:rPr kumimoji="0" lang="en-US" sz="2000" b="0" i="0" u="none" strike="noStrike" kern="1200" cap="none" spc="-5" normalizeH="0" baseline="0" noProof="0" dirty="0">
                <a:ln>
                  <a:noFill/>
                </a:ln>
                <a:effectLst/>
                <a:uLnTx/>
                <a:uFillTx/>
                <a:latin typeface="+mj-lt"/>
                <a:ea typeface="+mn-ea"/>
                <a:cs typeface="+mn-cs"/>
              </a:rPr>
              <a:t>io</a:t>
            </a:r>
            <a:r>
              <a:rPr kumimoji="0" lang="en-US" sz="2000" b="0" i="0" u="none" strike="noStrike" kern="1200" cap="none" spc="0" normalizeH="0" baseline="0" noProof="0" dirty="0">
                <a:ln>
                  <a:noFill/>
                </a:ln>
                <a:effectLst/>
                <a:uLnTx/>
                <a:uFillTx/>
                <a:latin typeface="+mj-lt"/>
                <a:ea typeface="+mn-ea"/>
                <a:cs typeface="+mn-cs"/>
              </a:rPr>
              <a:t>nal </a:t>
            </a:r>
            <a:r>
              <a:rPr kumimoji="0" lang="en-US" sz="2000" b="0" i="0" u="none" strike="noStrike" kern="1200" cap="none" spc="-5" normalizeH="0" baseline="0" noProof="0" dirty="0">
                <a:ln>
                  <a:noFill/>
                </a:ln>
                <a:effectLst/>
                <a:uLnTx/>
                <a:uFillTx/>
                <a:latin typeface="+mj-lt"/>
                <a:ea typeface="+mn-ea"/>
                <a:cs typeface="+mn-cs"/>
              </a:rPr>
              <a:t>e</a:t>
            </a:r>
            <a:r>
              <a:rPr kumimoji="0" lang="en-US" sz="2000" b="0" i="0" u="none" strike="noStrike" kern="1200" cap="none" spc="0" normalizeH="0" baseline="0" noProof="0" dirty="0">
                <a:ln>
                  <a:noFill/>
                </a:ln>
                <a:effectLst/>
                <a:uLnTx/>
                <a:uFillTx/>
                <a:latin typeface="+mj-lt"/>
                <a:ea typeface="+mn-ea"/>
                <a:cs typeface="+mn-cs"/>
              </a:rPr>
              <a:t>p</a:t>
            </a:r>
            <a:r>
              <a:rPr kumimoji="0" lang="en-US" sz="2000" b="0" i="0" u="none" strike="noStrike" kern="1200" cap="none" spc="-5" normalizeH="0" baseline="0" noProof="0" dirty="0">
                <a:ln>
                  <a:noFill/>
                </a:ln>
                <a:effectLst/>
                <a:uLnTx/>
                <a:uFillTx/>
                <a:latin typeface="+mj-lt"/>
                <a:ea typeface="+mn-ea"/>
                <a:cs typeface="+mn-cs"/>
              </a:rPr>
              <a:t>i</a:t>
            </a:r>
            <a:r>
              <a:rPr kumimoji="0" lang="en-US" sz="2000" b="0" i="0" u="none" strike="noStrike" kern="1200" cap="none" spc="0" normalizeH="0" baseline="0" noProof="0" dirty="0">
                <a:ln>
                  <a:noFill/>
                </a:ln>
                <a:effectLst/>
                <a:uLnTx/>
                <a:uFillTx/>
                <a:latin typeface="+mj-lt"/>
                <a:ea typeface="+mn-ea"/>
                <a:cs typeface="+mn-cs"/>
              </a:rPr>
              <a:t>d</a:t>
            </a:r>
            <a:r>
              <a:rPr kumimoji="0" lang="en-US" sz="2000" b="0" i="0" u="none" strike="noStrike" kern="1200" cap="none" spc="-5" normalizeH="0" baseline="0" noProof="0" dirty="0">
                <a:ln>
                  <a:noFill/>
                </a:ln>
                <a:effectLst/>
                <a:uLnTx/>
                <a:uFillTx/>
                <a:latin typeface="+mj-lt"/>
                <a:ea typeface="+mn-ea"/>
                <a:cs typeface="+mn-cs"/>
              </a:rPr>
              <a:t>emi</a:t>
            </a:r>
            <a:r>
              <a:rPr kumimoji="0" lang="en-US" sz="2000" b="0" i="0" u="none" strike="noStrike" kern="1200" cap="none" spc="0" normalizeH="0" baseline="0" noProof="0" dirty="0">
                <a:ln>
                  <a:noFill/>
                </a:ln>
                <a:effectLst/>
                <a:uLnTx/>
                <a:uFillTx/>
                <a:latin typeface="+mj-lt"/>
                <a:ea typeface="+mn-ea"/>
                <a:cs typeface="+mn-cs"/>
              </a:rPr>
              <a:t>c. </a:t>
            </a:r>
            <a:r>
              <a:rPr lang="en-US" sz="2000" spc="-5" dirty="0">
                <a:latin typeface="+mj-lt"/>
              </a:rPr>
              <a:t>Other strategies include safe opioid prescribing practices and increasing access to Medications for Opioid Use Disorder (MOUD) such as buprenorphine (Suboxone®) and methadone.</a:t>
            </a:r>
          </a:p>
        </p:txBody>
      </p:sp>
      <p:sp>
        <p:nvSpPr>
          <p:cNvPr id="5" name="TextBox 4">
            <a:extLst>
              <a:ext uri="{FF2B5EF4-FFF2-40B4-BE49-F238E27FC236}">
                <a16:creationId xmlns:a16="http://schemas.microsoft.com/office/drawing/2014/main" id="{F5AAB283-D48B-A91E-D839-8453DA1777ED}"/>
              </a:ext>
            </a:extLst>
          </p:cNvPr>
          <p:cNvSpPr txBox="1"/>
          <p:nvPr/>
        </p:nvSpPr>
        <p:spPr>
          <a:xfrm>
            <a:off x="7579154" y="2767280"/>
            <a:ext cx="4275855" cy="2985433"/>
          </a:xfrm>
          <a:prstGeom prst="rect">
            <a:avLst/>
          </a:prstGeom>
          <a:noFill/>
        </p:spPr>
        <p:txBody>
          <a:bodyPr wrap="square" lIns="91440" tIns="45720" rIns="91440" bIns="45720" rtlCol="0" anchor="t">
            <a:spAutoFit/>
          </a:bodyPr>
          <a:lstStyle/>
          <a:p>
            <a:pPr algn="ctr" defTabSz="457200">
              <a:defRPr/>
            </a:pPr>
            <a:r>
              <a:rPr kumimoji="0" lang="en-US" sz="2400" b="1" i="0" u="none" strike="noStrike" kern="1200" cap="none" spc="0" normalizeH="0" baseline="0" noProof="0" dirty="0">
                <a:ln>
                  <a:noFill/>
                </a:ln>
                <a:solidFill>
                  <a:srgbClr val="8F2978"/>
                </a:solidFill>
                <a:effectLst/>
                <a:uLnTx/>
                <a:uFillTx/>
                <a:latin typeface="+mj-lt"/>
                <a:ea typeface="+mn-ea"/>
                <a:cs typeface="+mn-cs"/>
              </a:rPr>
              <a:t>Naloxone is first aid.</a:t>
            </a:r>
            <a:r>
              <a:rPr lang="en-US" sz="2400" b="1" dirty="0">
                <a:solidFill>
                  <a:srgbClr val="8F2978"/>
                </a:solidFill>
                <a:latin typeface="+mj-lt"/>
              </a:rPr>
              <a:t> </a:t>
            </a:r>
            <a:endParaRPr kumimoji="0" lang="en-US" sz="2400" b="1" i="0" u="none" strike="noStrike" kern="1200" cap="none" spc="0" normalizeH="0" baseline="0" noProof="0" dirty="0">
              <a:ln>
                <a:noFill/>
              </a:ln>
              <a:solidFill>
                <a:srgbClr val="8F2978"/>
              </a:solidFill>
              <a:effectLst/>
              <a:uLnTx/>
              <a:uFillTx/>
              <a:latin typeface="+mj-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8F2978"/>
              </a:solidFill>
              <a:effectLst/>
              <a:uLnTx/>
              <a:uFillTx/>
              <a:latin typeface="+mj-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F2978"/>
                </a:solidFill>
                <a:effectLst/>
                <a:uLnTx/>
                <a:uFillTx/>
                <a:latin typeface="+mj-lt"/>
                <a:ea typeface="+mn-ea"/>
                <a:cs typeface="+mn-cs"/>
              </a:rPr>
              <a:t>Inhalers and EpiPens can save a life, and so can naloxone.</a:t>
            </a:r>
          </a:p>
          <a:p>
            <a:pPr algn="ctr" defTabSz="457200">
              <a:defRPr/>
            </a:pPr>
            <a:endParaRPr lang="en-US" sz="2000" dirty="0">
              <a:solidFill>
                <a:srgbClr val="8F2978"/>
              </a:solidFill>
              <a:latin typeface="+mj-lt"/>
            </a:endParaRPr>
          </a:p>
          <a:p>
            <a:pPr algn="ctr" defTabSz="457200">
              <a:defRPr/>
            </a:pPr>
            <a:endParaRPr lang="en-US" sz="2000" dirty="0">
              <a:solidFill>
                <a:srgbClr val="8F2978"/>
              </a:solidFill>
              <a:latin typeface="+mj-lt"/>
            </a:endParaRPr>
          </a:p>
          <a:p>
            <a:pPr algn="ctr" defTabSz="457200">
              <a:defRPr/>
            </a:pPr>
            <a:endParaRPr lang="en-US" sz="2000" dirty="0">
              <a:solidFill>
                <a:srgbClr val="8F2978"/>
              </a:solidFill>
              <a:latin typeface="+mj-lt"/>
            </a:endParaRPr>
          </a:p>
          <a:p>
            <a:pPr algn="ctr" defTabSz="457200">
              <a:defRPr/>
            </a:pPr>
            <a:r>
              <a:rPr lang="en-US" sz="4400" dirty="0">
                <a:solidFill>
                  <a:srgbClr val="8F2978"/>
                </a:solidFill>
                <a:latin typeface="+mj-lt"/>
              </a:rPr>
              <a:t>=</a:t>
            </a:r>
          </a:p>
        </p:txBody>
      </p:sp>
      <p:pic>
        <p:nvPicPr>
          <p:cNvPr id="7" name="Graphic 6" descr="Medical with solid fill">
            <a:extLst>
              <a:ext uri="{FF2B5EF4-FFF2-40B4-BE49-F238E27FC236}">
                <a16:creationId xmlns:a16="http://schemas.microsoft.com/office/drawing/2014/main" id="{E5AA0088-D89D-4A7B-8821-61F9457F8B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088151" y="4732712"/>
            <a:ext cx="1268194" cy="1324638"/>
          </a:xfrm>
          <a:prstGeom prst="rect">
            <a:avLst/>
          </a:prstGeom>
        </p:spPr>
      </p:pic>
      <p:cxnSp>
        <p:nvCxnSpPr>
          <p:cNvPr id="8" name="Straight Connector 7">
            <a:extLst>
              <a:ext uri="{FF2B5EF4-FFF2-40B4-BE49-F238E27FC236}">
                <a16:creationId xmlns:a16="http://schemas.microsoft.com/office/drawing/2014/main" id="{3F65DEEA-95AE-4BD3-BBB0-120272C80162}"/>
              </a:ext>
              <a:ext uri="{C183D7F6-B498-43B3-948B-1728B52AA6E4}">
                <adec:decorative xmlns="" xmlns:adec="http://schemas.microsoft.com/office/drawing/2017/decorative" val="1"/>
              </a:ext>
            </a:extLst>
          </p:cNvPr>
          <p:cNvCxnSpPr>
            <a:cxnSpLocks/>
          </p:cNvCxnSpPr>
          <p:nvPr/>
        </p:nvCxnSpPr>
        <p:spPr>
          <a:xfrm flipV="1">
            <a:off x="7507413" y="2743361"/>
            <a:ext cx="0" cy="365760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pic>
        <p:nvPicPr>
          <p:cNvPr id="6" name="Picture 2" descr="Naloxone attaching to brain receptor in place of opioid.">
            <a:extLst>
              <a:ext uri="{FF2B5EF4-FFF2-40B4-BE49-F238E27FC236}">
                <a16:creationId xmlns:a16="http://schemas.microsoft.com/office/drawing/2014/main" id="{DC44341A-325D-50BB-4714-502F8F632C0A}"/>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10245242" y="4897939"/>
            <a:ext cx="1005840" cy="100584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C0CDE04-67E8-C1D1-D8DE-414ADD7914E2}"/>
              </a:ext>
            </a:extLst>
          </p:cNvPr>
          <p:cNvSpPr>
            <a:spLocks noGrp="1"/>
          </p:cNvSpPr>
          <p:nvPr>
            <p:ph type="sldNum" sz="quarter" idx="12"/>
          </p:nvPr>
        </p:nvSpPr>
        <p:spPr/>
        <p:txBody>
          <a:bodyPr/>
          <a:lstStyle/>
          <a:p>
            <a:fld id="{1621B6DD-29C1-4FEA-923F-71EA1347694C}" type="slidenum">
              <a:rPr lang="en-US" sz="1800" smtClean="0"/>
              <a:t>53</a:t>
            </a:fld>
            <a:endParaRPr lang="en-US" dirty="0"/>
          </a:p>
        </p:txBody>
      </p:sp>
    </p:spTree>
    <p:extLst>
      <p:ext uri="{BB962C8B-B14F-4D97-AF65-F5344CB8AC3E}">
        <p14:creationId xmlns:p14="http://schemas.microsoft.com/office/powerpoint/2010/main" val="3164018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15294" y="973668"/>
            <a:ext cx="8761413" cy="706964"/>
          </a:xfrm>
        </p:spPr>
        <p:txBody>
          <a:bodyPr/>
          <a:lstStyle/>
          <a:p>
            <a:pPr algn="ctr"/>
            <a:r>
              <a:rPr lang="en-US" sz="4000" b="1" dirty="0">
                <a:solidFill>
                  <a:schemeClr val="bg1"/>
                </a:solidFill>
              </a:rPr>
              <a:t>Frequently Asked Questions</a:t>
            </a:r>
            <a:br>
              <a:rPr lang="en-US" sz="4000" b="1" dirty="0">
                <a:solidFill>
                  <a:schemeClr val="bg1"/>
                </a:solidFill>
              </a:rPr>
            </a:br>
            <a:r>
              <a:rPr lang="en-US" sz="4000" b="1" dirty="0">
                <a:solidFill>
                  <a:schemeClr val="bg1"/>
                </a:solidFill>
              </a:rPr>
              <a:t>Part 2</a:t>
            </a:r>
          </a:p>
        </p:txBody>
      </p:sp>
      <p:sp>
        <p:nvSpPr>
          <p:cNvPr id="38" name="Content Placeholder 37">
            <a:extLst>
              <a:ext uri="{FF2B5EF4-FFF2-40B4-BE49-F238E27FC236}">
                <a16:creationId xmlns:a16="http://schemas.microsoft.com/office/drawing/2014/main" id="{5C20917E-971B-E5B5-28A8-5B2C3A753481}"/>
              </a:ext>
            </a:extLst>
          </p:cNvPr>
          <p:cNvSpPr>
            <a:spLocks noGrp="1"/>
          </p:cNvSpPr>
          <p:nvPr>
            <p:ph sz="half" idx="1"/>
          </p:nvPr>
        </p:nvSpPr>
        <p:spPr>
          <a:xfrm>
            <a:off x="608649" y="2638990"/>
            <a:ext cx="5257800" cy="3416301"/>
          </a:xfrm>
        </p:spPr>
        <p:txBody>
          <a:bodyPr vert="horz" lIns="91440" tIns="45720" rIns="91440" bIns="45720" rtlCol="0" anchor="t">
            <a:noAutofit/>
          </a:bodyPr>
          <a:lstStyle/>
          <a:p>
            <a:pPr marL="0" indent="0">
              <a:spcBef>
                <a:spcPts val="0"/>
              </a:spcBef>
              <a:buNone/>
            </a:pPr>
            <a:r>
              <a:rPr lang="en-US" sz="2000" b="1" dirty="0">
                <a:solidFill>
                  <a:srgbClr val="8F2978"/>
                </a:solidFill>
              </a:rPr>
              <a:t>What happens if I accidentally expose myself to naloxone?</a:t>
            </a:r>
          </a:p>
          <a:p>
            <a:pPr marL="0" lvl="1" indent="0">
              <a:spcBef>
                <a:spcPts val="0"/>
              </a:spcBef>
              <a:spcAft>
                <a:spcPts val="1200"/>
              </a:spcAft>
              <a:buNone/>
            </a:pPr>
            <a:r>
              <a:rPr lang="en-US" sz="1800" dirty="0">
                <a:solidFill>
                  <a:schemeClr val="tx1"/>
                </a:solidFill>
              </a:rPr>
              <a:t>Naloxone is safe. There will be no adverse effects if it gets on your skin or in your mouth. </a:t>
            </a:r>
          </a:p>
          <a:p>
            <a:pPr marL="0" indent="0">
              <a:spcBef>
                <a:spcPts val="0"/>
              </a:spcBef>
              <a:buNone/>
            </a:pPr>
            <a:r>
              <a:rPr lang="en-US" sz="2000" b="1" dirty="0">
                <a:solidFill>
                  <a:srgbClr val="8F2978"/>
                </a:solidFill>
              </a:rPr>
              <a:t>If it is unknown why someone is unresponsive, should I give naloxone?</a:t>
            </a:r>
          </a:p>
          <a:p>
            <a:pPr marL="0" lvl="1" indent="0">
              <a:spcBef>
                <a:spcPts val="0"/>
              </a:spcBef>
              <a:spcAft>
                <a:spcPts val="1200"/>
              </a:spcAft>
              <a:buNone/>
            </a:pPr>
            <a:r>
              <a:rPr lang="en-US" sz="1800" dirty="0">
                <a:solidFill>
                  <a:schemeClr val="tx1"/>
                </a:solidFill>
              </a:rPr>
              <a:t>Yes, naloxone should be given to someone found unconscious.</a:t>
            </a:r>
          </a:p>
          <a:p>
            <a:pPr marL="0" indent="0">
              <a:spcBef>
                <a:spcPts val="0"/>
              </a:spcBef>
              <a:buNone/>
            </a:pPr>
            <a:r>
              <a:rPr lang="en-US" sz="2000" b="1" dirty="0">
                <a:solidFill>
                  <a:srgbClr val="8F2978"/>
                </a:solidFill>
              </a:rPr>
              <a:t>Is there an age cutoff to administer naloxone?</a:t>
            </a:r>
          </a:p>
          <a:p>
            <a:pPr marL="0" lvl="1" indent="0">
              <a:spcBef>
                <a:spcPts val="0"/>
              </a:spcBef>
              <a:spcAft>
                <a:spcPts val="1200"/>
              </a:spcAft>
              <a:buNone/>
            </a:pPr>
            <a:r>
              <a:rPr lang="en-US" sz="1800" dirty="0">
                <a:solidFill>
                  <a:schemeClr val="tx1"/>
                </a:solidFill>
              </a:rPr>
              <a:t>No, it can be given at any age.</a:t>
            </a:r>
          </a:p>
        </p:txBody>
      </p:sp>
      <p:sp>
        <p:nvSpPr>
          <p:cNvPr id="40" name="Content Placeholder 39">
            <a:extLst>
              <a:ext uri="{FF2B5EF4-FFF2-40B4-BE49-F238E27FC236}">
                <a16:creationId xmlns:a16="http://schemas.microsoft.com/office/drawing/2014/main" id="{E9E31BFA-1D9B-53A1-834E-A6EBDCDB6806}"/>
              </a:ext>
            </a:extLst>
          </p:cNvPr>
          <p:cNvSpPr>
            <a:spLocks noGrp="1"/>
          </p:cNvSpPr>
          <p:nvPr>
            <p:ph sz="half" idx="2"/>
          </p:nvPr>
        </p:nvSpPr>
        <p:spPr>
          <a:xfrm>
            <a:off x="6325553" y="2643222"/>
            <a:ext cx="5257800" cy="3416300"/>
          </a:xfrm>
        </p:spPr>
        <p:txBody>
          <a:bodyPr vert="horz" lIns="91440" tIns="45720" rIns="91440" bIns="45720" rtlCol="0" anchor="t">
            <a:noAutofit/>
          </a:bodyPr>
          <a:lstStyle/>
          <a:p>
            <a:pPr marL="0" indent="0">
              <a:spcBef>
                <a:spcPts val="0"/>
              </a:spcBef>
              <a:buNone/>
            </a:pPr>
            <a:r>
              <a:rPr lang="en-US" sz="2000" b="1" dirty="0">
                <a:solidFill>
                  <a:srgbClr val="8F2978"/>
                </a:solidFill>
              </a:rPr>
              <a:t>What will happen if I give naloxone to someone who did not have an opioid overdose?</a:t>
            </a:r>
          </a:p>
          <a:p>
            <a:pPr marL="0" lvl="1" indent="0">
              <a:spcBef>
                <a:spcPts val="0"/>
              </a:spcBef>
              <a:spcAft>
                <a:spcPts val="1200"/>
              </a:spcAft>
              <a:buNone/>
            </a:pPr>
            <a:r>
              <a:rPr lang="en-US" sz="1800" dirty="0">
                <a:solidFill>
                  <a:schemeClr val="tx1"/>
                </a:solidFill>
              </a:rPr>
              <a:t>Naloxone will not harm someone if they have not overdosed from opioids.  </a:t>
            </a:r>
          </a:p>
          <a:p>
            <a:pPr marL="0" indent="0">
              <a:spcBef>
                <a:spcPts val="0"/>
              </a:spcBef>
              <a:buNone/>
            </a:pPr>
            <a:r>
              <a:rPr lang="en-US" sz="2000" b="1" dirty="0">
                <a:solidFill>
                  <a:srgbClr val="8F2978"/>
                </a:solidFill>
              </a:rPr>
              <a:t>How quickly does naloxone work?</a:t>
            </a:r>
          </a:p>
          <a:p>
            <a:pPr marL="0" lvl="1" indent="0">
              <a:spcBef>
                <a:spcPts val="0"/>
              </a:spcBef>
              <a:spcAft>
                <a:spcPts val="1200"/>
              </a:spcAft>
              <a:buNone/>
            </a:pPr>
            <a:r>
              <a:rPr lang="en-US" sz="1800" dirty="0">
                <a:solidFill>
                  <a:schemeClr val="tx1"/>
                </a:solidFill>
              </a:rPr>
              <a:t>Likely between 2-3 minutes but can be repeated until a full response and regaining of consciousness. </a:t>
            </a:r>
          </a:p>
          <a:p>
            <a:pPr marL="0" indent="0">
              <a:spcBef>
                <a:spcPts val="0"/>
              </a:spcBef>
              <a:buNone/>
            </a:pPr>
            <a:r>
              <a:rPr lang="en-US" sz="2000" b="1" dirty="0">
                <a:solidFill>
                  <a:srgbClr val="8F2978"/>
                </a:solidFill>
              </a:rPr>
              <a:t>What do I do if I think the person might be pregnant?</a:t>
            </a:r>
          </a:p>
          <a:p>
            <a:pPr marL="0" lvl="1" indent="0">
              <a:spcBef>
                <a:spcPts val="0"/>
              </a:spcBef>
              <a:spcAft>
                <a:spcPts val="1200"/>
              </a:spcAft>
              <a:buNone/>
            </a:pPr>
            <a:r>
              <a:rPr lang="en-US" sz="1800" dirty="0">
                <a:solidFill>
                  <a:schemeClr val="tx1"/>
                </a:solidFill>
              </a:rPr>
              <a:t>Naloxone is safe to give in pregnancy but will impact the pregnant person and baby. Ensure they both get emergency care following administration. </a:t>
            </a:r>
          </a:p>
          <a:p>
            <a:pPr>
              <a:spcBef>
                <a:spcPts val="0"/>
              </a:spcBef>
              <a:spcAft>
                <a:spcPts val="1200"/>
              </a:spcAft>
            </a:pPr>
            <a:endParaRPr lang="en-US" dirty="0"/>
          </a:p>
          <a:p>
            <a:pPr lvl="1">
              <a:spcBef>
                <a:spcPts val="0"/>
              </a:spcBef>
              <a:spcAft>
                <a:spcPts val="1200"/>
              </a:spcAft>
            </a:pPr>
            <a:endParaRPr lang="en-US" sz="1800" dirty="0"/>
          </a:p>
          <a:p>
            <a:pPr lvl="1">
              <a:spcBef>
                <a:spcPts val="0"/>
              </a:spcBef>
              <a:spcAft>
                <a:spcPts val="1200"/>
              </a:spcAft>
            </a:pPr>
            <a:endParaRPr lang="en-US" sz="1800" dirty="0"/>
          </a:p>
        </p:txBody>
      </p:sp>
      <p:sp>
        <p:nvSpPr>
          <p:cNvPr id="3" name="Slide Number Placeholder 2">
            <a:extLst>
              <a:ext uri="{FF2B5EF4-FFF2-40B4-BE49-F238E27FC236}">
                <a16:creationId xmlns:a16="http://schemas.microsoft.com/office/drawing/2014/main" id="{4EC02727-C858-B27D-1D5A-483E3094C53A}"/>
              </a:ext>
            </a:extLst>
          </p:cNvPr>
          <p:cNvSpPr>
            <a:spLocks noGrp="1"/>
          </p:cNvSpPr>
          <p:nvPr>
            <p:ph type="sldNum" sz="quarter" idx="12"/>
          </p:nvPr>
        </p:nvSpPr>
        <p:spPr/>
        <p:txBody>
          <a:bodyPr/>
          <a:lstStyle/>
          <a:p>
            <a:fld id="{1621B6DD-29C1-4FEA-923F-71EA1347694C}" type="slidenum">
              <a:rPr lang="en-US" sz="1800" smtClean="0"/>
              <a:t>54</a:t>
            </a:fld>
            <a:endParaRPr lang="en-US" sz="1800" dirty="0"/>
          </a:p>
        </p:txBody>
      </p:sp>
      <p:cxnSp>
        <p:nvCxnSpPr>
          <p:cNvPr id="6" name="Straight Connector 5">
            <a:extLst>
              <a:ext uri="{FF2B5EF4-FFF2-40B4-BE49-F238E27FC236}">
                <a16:creationId xmlns:a16="http://schemas.microsoft.com/office/drawing/2014/main" id="{3F9420E8-CF09-7A90-F225-E5F48036B08E}"/>
              </a:ext>
              <a:ext uri="{C183D7F6-B498-43B3-948B-1728B52AA6E4}">
                <adec:decorative xmlns="" xmlns:adec="http://schemas.microsoft.com/office/drawing/2017/decorative" val="1"/>
              </a:ext>
            </a:extLst>
          </p:cNvPr>
          <p:cNvCxnSpPr>
            <a:cxnSpLocks/>
          </p:cNvCxnSpPr>
          <p:nvPr/>
        </p:nvCxnSpPr>
        <p:spPr>
          <a:xfrm flipV="1">
            <a:off x="6020844" y="2593049"/>
            <a:ext cx="0" cy="393192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178759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15294" y="973668"/>
            <a:ext cx="8761413" cy="706964"/>
          </a:xfrm>
          <a:prstGeom prst="rect">
            <a:avLst/>
          </a:prstGeom>
        </p:spPr>
        <p:txBody>
          <a:bodyPr vert="horz" lIns="91440" tIns="45720" rIns="91440" bIns="45720" rtlCol="0" anchor="ctr">
            <a:noAutofit/>
          </a:bodyPr>
          <a:lstStyle/>
          <a:p>
            <a:pPr marL="12689" algn="ctr"/>
            <a:r>
              <a:rPr lang="en-US" sz="4000" b="1" spc="-30" dirty="0">
                <a:solidFill>
                  <a:schemeClr val="bg1"/>
                </a:solidFill>
              </a:rPr>
              <a:t>F</a:t>
            </a:r>
            <a:r>
              <a:rPr lang="en-US" sz="4000" b="1" spc="-65" dirty="0">
                <a:solidFill>
                  <a:schemeClr val="bg1"/>
                </a:solidFill>
              </a:rPr>
              <a:t>r</a:t>
            </a:r>
            <a:r>
              <a:rPr lang="en-US" sz="4000" b="1" dirty="0">
                <a:solidFill>
                  <a:schemeClr val="bg1"/>
                </a:solidFill>
              </a:rPr>
              <a:t>e</a:t>
            </a:r>
            <a:r>
              <a:rPr lang="en-US" sz="4000" b="1" spc="-20" dirty="0">
                <a:solidFill>
                  <a:schemeClr val="bg1"/>
                </a:solidFill>
              </a:rPr>
              <a:t>qu</a:t>
            </a:r>
            <a:r>
              <a:rPr lang="en-US" sz="4000" b="1" dirty="0">
                <a:solidFill>
                  <a:schemeClr val="bg1"/>
                </a:solidFill>
              </a:rPr>
              <a:t>e</a:t>
            </a:r>
            <a:r>
              <a:rPr lang="en-US" sz="4000" b="1" spc="-55" dirty="0">
                <a:solidFill>
                  <a:schemeClr val="bg1"/>
                </a:solidFill>
              </a:rPr>
              <a:t>n</a:t>
            </a:r>
            <a:r>
              <a:rPr lang="en-US" sz="4000" b="1" spc="-20" dirty="0">
                <a:solidFill>
                  <a:schemeClr val="bg1"/>
                </a:solidFill>
              </a:rPr>
              <a:t>t</a:t>
            </a:r>
            <a:r>
              <a:rPr lang="en-US" sz="4000" b="1" spc="-15" dirty="0">
                <a:solidFill>
                  <a:schemeClr val="bg1"/>
                </a:solidFill>
              </a:rPr>
              <a:t>ly</a:t>
            </a:r>
            <a:r>
              <a:rPr lang="en-US" sz="4000" b="1" spc="-30" dirty="0">
                <a:solidFill>
                  <a:schemeClr val="bg1"/>
                </a:solidFill>
              </a:rPr>
              <a:t> </a:t>
            </a:r>
            <a:r>
              <a:rPr lang="en-US" sz="4000" b="1" dirty="0">
                <a:solidFill>
                  <a:schemeClr val="bg1"/>
                </a:solidFill>
              </a:rPr>
              <a:t>A</a:t>
            </a:r>
            <a:r>
              <a:rPr lang="en-US" sz="4000" b="1" spc="-5" dirty="0">
                <a:solidFill>
                  <a:schemeClr val="bg1"/>
                </a:solidFill>
              </a:rPr>
              <a:t>s</a:t>
            </a:r>
            <a:r>
              <a:rPr lang="en-US" sz="4000" b="1" spc="-130" dirty="0">
                <a:solidFill>
                  <a:schemeClr val="bg1"/>
                </a:solidFill>
              </a:rPr>
              <a:t>k</a:t>
            </a:r>
            <a:r>
              <a:rPr lang="en-US" sz="4000" b="1" dirty="0">
                <a:solidFill>
                  <a:schemeClr val="bg1"/>
                </a:solidFill>
              </a:rPr>
              <a:t>e</a:t>
            </a:r>
            <a:r>
              <a:rPr lang="en-US" sz="4000" b="1" spc="-20" dirty="0">
                <a:solidFill>
                  <a:schemeClr val="bg1"/>
                </a:solidFill>
              </a:rPr>
              <a:t>d</a:t>
            </a:r>
            <a:r>
              <a:rPr lang="en-US" sz="4000" b="1" spc="-5" dirty="0">
                <a:solidFill>
                  <a:schemeClr val="bg1"/>
                </a:solidFill>
              </a:rPr>
              <a:t> Q</a:t>
            </a:r>
            <a:r>
              <a:rPr lang="en-US" sz="4000" b="1" spc="-20" dirty="0">
                <a:solidFill>
                  <a:schemeClr val="bg1"/>
                </a:solidFill>
              </a:rPr>
              <a:t>ue</a:t>
            </a:r>
            <a:r>
              <a:rPr lang="en-US" sz="4000" b="1" spc="-60" dirty="0">
                <a:solidFill>
                  <a:schemeClr val="bg1"/>
                </a:solidFill>
              </a:rPr>
              <a:t>s</a:t>
            </a:r>
            <a:r>
              <a:rPr lang="en-US" sz="4000" b="1" spc="-20" dirty="0">
                <a:solidFill>
                  <a:schemeClr val="bg1"/>
                </a:solidFill>
              </a:rPr>
              <a:t>t</a:t>
            </a:r>
            <a:r>
              <a:rPr lang="en-US" sz="4000" b="1" dirty="0">
                <a:solidFill>
                  <a:schemeClr val="bg1"/>
                </a:solidFill>
              </a:rPr>
              <a:t>i</a:t>
            </a:r>
            <a:r>
              <a:rPr lang="en-US" sz="4000" b="1" spc="-5" dirty="0">
                <a:solidFill>
                  <a:schemeClr val="bg1"/>
                </a:solidFill>
              </a:rPr>
              <a:t>o</a:t>
            </a:r>
            <a:r>
              <a:rPr lang="en-US" sz="4000" b="1" spc="-15" dirty="0">
                <a:solidFill>
                  <a:schemeClr val="bg1"/>
                </a:solidFill>
              </a:rPr>
              <a:t>ns</a:t>
            </a:r>
            <a:br>
              <a:rPr lang="en-US" sz="4000" b="1" spc="-15" dirty="0">
                <a:solidFill>
                  <a:schemeClr val="bg1"/>
                </a:solidFill>
              </a:rPr>
            </a:br>
            <a:r>
              <a:rPr lang="en-US" sz="4000" b="1" spc="-15" dirty="0">
                <a:solidFill>
                  <a:schemeClr val="bg1"/>
                </a:solidFill>
              </a:rPr>
              <a:t>Part 3</a:t>
            </a:r>
          </a:p>
        </p:txBody>
      </p:sp>
      <p:sp>
        <p:nvSpPr>
          <p:cNvPr id="4" name="Content Placeholder 3">
            <a:extLst>
              <a:ext uri="{FF2B5EF4-FFF2-40B4-BE49-F238E27FC236}">
                <a16:creationId xmlns:a16="http://schemas.microsoft.com/office/drawing/2014/main" id="{7C6FEB01-6228-CF84-B97C-282D7F5885F6}"/>
              </a:ext>
            </a:extLst>
          </p:cNvPr>
          <p:cNvSpPr>
            <a:spLocks noGrp="1"/>
          </p:cNvSpPr>
          <p:nvPr>
            <p:ph sz="half" idx="1"/>
          </p:nvPr>
        </p:nvSpPr>
        <p:spPr>
          <a:xfrm>
            <a:off x="575177" y="2555955"/>
            <a:ext cx="5257800" cy="3749040"/>
          </a:xfrm>
        </p:spPr>
        <p:txBody>
          <a:bodyPr vert="horz" lIns="91440" tIns="45720" rIns="91440" bIns="45720" rtlCol="0" anchor="t">
            <a:noAutofit/>
          </a:bodyPr>
          <a:lstStyle/>
          <a:p>
            <a:pPr marL="0" indent="0">
              <a:spcBef>
                <a:spcPts val="0"/>
              </a:spcBef>
              <a:buNone/>
            </a:pPr>
            <a:r>
              <a:rPr lang="en-US" sz="2000" b="1" dirty="0">
                <a:solidFill>
                  <a:srgbClr val="8F2978"/>
                </a:solidFill>
              </a:rPr>
              <a:t>Will the person “wake up” agitated and/or aggressive?</a:t>
            </a:r>
          </a:p>
          <a:p>
            <a:pPr marL="0" lvl="1" indent="0">
              <a:spcBef>
                <a:spcPts val="0"/>
              </a:spcBef>
              <a:spcAft>
                <a:spcPts val="1200"/>
              </a:spcAft>
              <a:buNone/>
            </a:pPr>
            <a:r>
              <a:rPr lang="en-US" sz="1800" dirty="0">
                <a:solidFill>
                  <a:schemeClr val="tx1"/>
                </a:solidFill>
              </a:rPr>
              <a:t>It is possible but not always the case. Using needleless administration of naloxone was designed for quick and safe administration to prevent injury for emergency responders. </a:t>
            </a:r>
          </a:p>
          <a:p>
            <a:pPr marL="0" indent="0">
              <a:spcBef>
                <a:spcPts val="0"/>
              </a:spcBef>
              <a:buNone/>
            </a:pPr>
            <a:r>
              <a:rPr lang="en-US" sz="2000" b="1" dirty="0">
                <a:solidFill>
                  <a:srgbClr val="8F2978"/>
                </a:solidFill>
              </a:rPr>
              <a:t>If</a:t>
            </a:r>
            <a:r>
              <a:rPr lang="en-US" sz="2000" b="1" spc="-10" dirty="0">
                <a:solidFill>
                  <a:srgbClr val="8F2978"/>
                </a:solidFill>
              </a:rPr>
              <a:t> the person begins </a:t>
            </a:r>
            <a:r>
              <a:rPr lang="en-US" sz="2000" b="1" spc="-30" dirty="0">
                <a:solidFill>
                  <a:srgbClr val="8F2978"/>
                </a:solidFill>
              </a:rPr>
              <a:t>t</a:t>
            </a:r>
            <a:r>
              <a:rPr lang="en-US" sz="2000" b="1" dirty="0">
                <a:solidFill>
                  <a:srgbClr val="8F2978"/>
                </a:solidFill>
              </a:rPr>
              <a:t>o</a:t>
            </a:r>
            <a:r>
              <a:rPr lang="en-US" sz="2000" b="1" spc="-10" dirty="0">
                <a:solidFill>
                  <a:srgbClr val="8F2978"/>
                </a:solidFill>
              </a:rPr>
              <a:t> b</a:t>
            </a:r>
            <a:r>
              <a:rPr lang="en-US" sz="2000" b="1" spc="-30" dirty="0">
                <a:solidFill>
                  <a:srgbClr val="8F2978"/>
                </a:solidFill>
              </a:rPr>
              <a:t>r</a:t>
            </a:r>
            <a:r>
              <a:rPr lang="en-US" sz="2000" b="1" spc="-5" dirty="0">
                <a:solidFill>
                  <a:srgbClr val="8F2978"/>
                </a:solidFill>
              </a:rPr>
              <a:t>e</a:t>
            </a:r>
            <a:r>
              <a:rPr lang="en-US" sz="2000" b="1" spc="-30" dirty="0">
                <a:solidFill>
                  <a:srgbClr val="8F2978"/>
                </a:solidFill>
              </a:rPr>
              <a:t>a</a:t>
            </a:r>
            <a:r>
              <a:rPr lang="en-US" sz="2000" b="1" spc="-5" dirty="0">
                <a:solidFill>
                  <a:srgbClr val="8F2978"/>
                </a:solidFill>
              </a:rPr>
              <a:t>t</a:t>
            </a:r>
            <a:r>
              <a:rPr lang="en-US" sz="2000" b="1" dirty="0">
                <a:solidFill>
                  <a:srgbClr val="8F2978"/>
                </a:solidFill>
              </a:rPr>
              <a:t>he</a:t>
            </a:r>
            <a:r>
              <a:rPr lang="en-US" sz="2000" b="1" spc="15" dirty="0">
                <a:solidFill>
                  <a:srgbClr val="8F2978"/>
                </a:solidFill>
              </a:rPr>
              <a:t> </a:t>
            </a:r>
            <a:r>
              <a:rPr lang="en-US" sz="2000" b="1" spc="-15" dirty="0">
                <a:solidFill>
                  <a:srgbClr val="8F2978"/>
                </a:solidFill>
              </a:rPr>
              <a:t>a</a:t>
            </a:r>
            <a:r>
              <a:rPr lang="en-US" sz="2000" b="1" dirty="0">
                <a:solidFill>
                  <a:srgbClr val="8F2978"/>
                </a:solidFill>
              </a:rPr>
              <a:t>f</a:t>
            </a:r>
            <a:r>
              <a:rPr lang="en-US" sz="2000" b="1" spc="-40" dirty="0">
                <a:solidFill>
                  <a:srgbClr val="8F2978"/>
                </a:solidFill>
              </a:rPr>
              <a:t>t</a:t>
            </a:r>
            <a:r>
              <a:rPr lang="en-US" sz="2000" b="1" spc="-5" dirty="0">
                <a:solidFill>
                  <a:srgbClr val="8F2978"/>
                </a:solidFill>
              </a:rPr>
              <a:t>e</a:t>
            </a:r>
            <a:r>
              <a:rPr lang="en-US" sz="2000" b="1" dirty="0">
                <a:solidFill>
                  <a:srgbClr val="8F2978"/>
                </a:solidFill>
              </a:rPr>
              <a:t>r</a:t>
            </a:r>
            <a:r>
              <a:rPr lang="en-US" sz="2000" b="1" spc="10" dirty="0">
                <a:solidFill>
                  <a:srgbClr val="8F2978"/>
                </a:solidFill>
              </a:rPr>
              <a:t> I give </a:t>
            </a:r>
            <a:r>
              <a:rPr lang="en-US" sz="2000" b="1" dirty="0">
                <a:solidFill>
                  <a:srgbClr val="8F2978"/>
                </a:solidFill>
              </a:rPr>
              <a:t>o</a:t>
            </a:r>
            <a:r>
              <a:rPr lang="en-US" sz="2000" b="1" spc="-10" dirty="0">
                <a:solidFill>
                  <a:srgbClr val="8F2978"/>
                </a:solidFill>
              </a:rPr>
              <a:t>n</a:t>
            </a:r>
            <a:r>
              <a:rPr lang="en-US" sz="2000" b="1" dirty="0">
                <a:solidFill>
                  <a:srgbClr val="8F2978"/>
                </a:solidFill>
              </a:rPr>
              <a:t>e</a:t>
            </a:r>
            <a:r>
              <a:rPr lang="en-US" sz="2000" b="1" spc="-5" dirty="0">
                <a:solidFill>
                  <a:srgbClr val="8F2978"/>
                </a:solidFill>
              </a:rPr>
              <a:t> </a:t>
            </a:r>
            <a:r>
              <a:rPr lang="en-US" sz="2000" b="1" spc="-10" dirty="0">
                <a:solidFill>
                  <a:srgbClr val="8F2978"/>
                </a:solidFill>
              </a:rPr>
              <a:t>d</a:t>
            </a:r>
            <a:r>
              <a:rPr lang="en-US" sz="2000" b="1" dirty="0">
                <a:solidFill>
                  <a:srgbClr val="8F2978"/>
                </a:solidFill>
              </a:rPr>
              <a:t>o</a:t>
            </a:r>
            <a:r>
              <a:rPr lang="en-US" sz="2000" b="1" spc="5" dirty="0">
                <a:solidFill>
                  <a:srgbClr val="8F2978"/>
                </a:solidFill>
              </a:rPr>
              <a:t>s</a:t>
            </a:r>
            <a:r>
              <a:rPr lang="en-US" sz="2000" b="1" dirty="0">
                <a:solidFill>
                  <a:srgbClr val="8F2978"/>
                </a:solidFill>
              </a:rPr>
              <a:t>e</a:t>
            </a:r>
            <a:r>
              <a:rPr lang="en-US" sz="2000" b="1" spc="5" dirty="0">
                <a:solidFill>
                  <a:srgbClr val="8F2978"/>
                </a:solidFill>
              </a:rPr>
              <a:t> </a:t>
            </a:r>
            <a:r>
              <a:rPr lang="en-US" sz="2000" b="1" spc="-10" dirty="0">
                <a:solidFill>
                  <a:srgbClr val="8F2978"/>
                </a:solidFill>
              </a:rPr>
              <a:t>bu</a:t>
            </a:r>
            <a:r>
              <a:rPr lang="en-US" sz="2000" b="1" dirty="0">
                <a:solidFill>
                  <a:srgbClr val="8F2978"/>
                </a:solidFill>
              </a:rPr>
              <a:t>t</a:t>
            </a:r>
            <a:r>
              <a:rPr lang="en-US" sz="2000" b="1" spc="10" dirty="0">
                <a:solidFill>
                  <a:srgbClr val="8F2978"/>
                </a:solidFill>
              </a:rPr>
              <a:t> </a:t>
            </a:r>
            <a:r>
              <a:rPr lang="en-US" sz="2000" b="1" spc="-15" dirty="0">
                <a:solidFill>
                  <a:srgbClr val="8F2978"/>
                </a:solidFill>
              </a:rPr>
              <a:t>i</a:t>
            </a:r>
            <a:r>
              <a:rPr lang="en-US" sz="2000" b="1" dirty="0">
                <a:solidFill>
                  <a:srgbClr val="8F2978"/>
                </a:solidFill>
              </a:rPr>
              <a:t>s</a:t>
            </a:r>
            <a:r>
              <a:rPr lang="en-US" sz="2000" b="1" spc="-10" dirty="0">
                <a:solidFill>
                  <a:srgbClr val="8F2978"/>
                </a:solidFill>
              </a:rPr>
              <a:t> n</a:t>
            </a:r>
            <a:r>
              <a:rPr lang="en-US" sz="2000" b="1" dirty="0">
                <a:solidFill>
                  <a:srgbClr val="8F2978"/>
                </a:solidFill>
              </a:rPr>
              <a:t>ot</a:t>
            </a:r>
            <a:r>
              <a:rPr lang="en-US" sz="2000" b="1" spc="10" dirty="0">
                <a:solidFill>
                  <a:srgbClr val="8F2978"/>
                </a:solidFill>
              </a:rPr>
              <a:t> </a:t>
            </a:r>
            <a:r>
              <a:rPr lang="en-US" sz="2000" b="1" dirty="0">
                <a:solidFill>
                  <a:srgbClr val="8F2978"/>
                </a:solidFill>
              </a:rPr>
              <a:t>f</a:t>
            </a:r>
            <a:r>
              <a:rPr lang="en-US" sz="2000" b="1" spc="-10" dirty="0">
                <a:solidFill>
                  <a:srgbClr val="8F2978"/>
                </a:solidFill>
              </a:rPr>
              <a:t>u</a:t>
            </a:r>
            <a:r>
              <a:rPr lang="en-US" sz="2000" b="1" spc="-15" dirty="0">
                <a:solidFill>
                  <a:srgbClr val="8F2978"/>
                </a:solidFill>
              </a:rPr>
              <a:t>ll</a:t>
            </a:r>
            <a:r>
              <a:rPr lang="en-US" sz="2000" b="1" dirty="0">
                <a:solidFill>
                  <a:srgbClr val="8F2978"/>
                </a:solidFill>
              </a:rPr>
              <a:t>y </a:t>
            </a:r>
            <a:r>
              <a:rPr lang="en-US" sz="2000" b="1" spc="-10" dirty="0">
                <a:solidFill>
                  <a:srgbClr val="8F2978"/>
                </a:solidFill>
              </a:rPr>
              <a:t>c</a:t>
            </a:r>
            <a:r>
              <a:rPr lang="en-US" sz="2000" b="1" dirty="0">
                <a:solidFill>
                  <a:srgbClr val="8F2978"/>
                </a:solidFill>
              </a:rPr>
              <a:t>o</a:t>
            </a:r>
            <a:r>
              <a:rPr lang="en-US" sz="2000" b="1" spc="-5" dirty="0">
                <a:solidFill>
                  <a:srgbClr val="8F2978"/>
                </a:solidFill>
              </a:rPr>
              <a:t>n</a:t>
            </a:r>
            <a:r>
              <a:rPr lang="en-US" sz="2000" b="1" spc="5" dirty="0">
                <a:solidFill>
                  <a:srgbClr val="8F2978"/>
                </a:solidFill>
              </a:rPr>
              <a:t>s</a:t>
            </a:r>
            <a:r>
              <a:rPr lang="en-US" sz="2000" b="1" dirty="0">
                <a:solidFill>
                  <a:srgbClr val="8F2978"/>
                </a:solidFill>
              </a:rPr>
              <a:t>c</a:t>
            </a:r>
            <a:r>
              <a:rPr lang="en-US" sz="2000" b="1" spc="-5" dirty="0">
                <a:solidFill>
                  <a:srgbClr val="8F2978"/>
                </a:solidFill>
              </a:rPr>
              <a:t>i</a:t>
            </a:r>
            <a:r>
              <a:rPr lang="en-US" sz="2000" b="1" dirty="0">
                <a:solidFill>
                  <a:srgbClr val="8F2978"/>
                </a:solidFill>
              </a:rPr>
              <a:t>o</a:t>
            </a:r>
            <a:r>
              <a:rPr lang="en-US" sz="2000" b="1" spc="-10" dirty="0">
                <a:solidFill>
                  <a:srgbClr val="8F2978"/>
                </a:solidFill>
              </a:rPr>
              <a:t>u</a:t>
            </a:r>
            <a:r>
              <a:rPr lang="en-US" sz="2000" b="1" spc="5" dirty="0">
                <a:solidFill>
                  <a:srgbClr val="8F2978"/>
                </a:solidFill>
              </a:rPr>
              <a:t>s</a:t>
            </a:r>
            <a:r>
              <a:rPr lang="en-US" sz="2000" b="1" dirty="0">
                <a:solidFill>
                  <a:srgbClr val="8F2978"/>
                </a:solidFill>
              </a:rPr>
              <a:t>,</a:t>
            </a:r>
            <a:r>
              <a:rPr lang="en-US" sz="2000" b="1" spc="-15" dirty="0">
                <a:solidFill>
                  <a:srgbClr val="8F2978"/>
                </a:solidFill>
              </a:rPr>
              <a:t> </a:t>
            </a:r>
            <a:r>
              <a:rPr lang="en-US" sz="2000" b="1" spc="5" dirty="0">
                <a:solidFill>
                  <a:srgbClr val="8F2978"/>
                </a:solidFill>
              </a:rPr>
              <a:t>s</a:t>
            </a:r>
            <a:r>
              <a:rPr lang="en-US" sz="2000" b="1" spc="-5" dirty="0">
                <a:solidFill>
                  <a:srgbClr val="8F2978"/>
                </a:solidFill>
              </a:rPr>
              <a:t>h</a:t>
            </a:r>
            <a:r>
              <a:rPr lang="en-US" sz="2000" b="1" dirty="0">
                <a:solidFill>
                  <a:srgbClr val="8F2978"/>
                </a:solidFill>
              </a:rPr>
              <a:t>o</a:t>
            </a:r>
            <a:r>
              <a:rPr lang="en-US" sz="2000" b="1" spc="-10" dirty="0">
                <a:solidFill>
                  <a:srgbClr val="8F2978"/>
                </a:solidFill>
              </a:rPr>
              <a:t>u</a:t>
            </a:r>
            <a:r>
              <a:rPr lang="en-US" sz="2000" b="1" spc="-5" dirty="0">
                <a:solidFill>
                  <a:srgbClr val="8F2978"/>
                </a:solidFill>
              </a:rPr>
              <a:t>l</a:t>
            </a:r>
            <a:r>
              <a:rPr lang="en-US" sz="2000" b="1" dirty="0">
                <a:solidFill>
                  <a:srgbClr val="8F2978"/>
                </a:solidFill>
              </a:rPr>
              <a:t>d</a:t>
            </a:r>
            <a:r>
              <a:rPr lang="en-US" sz="2000" b="1" spc="5" dirty="0">
                <a:solidFill>
                  <a:srgbClr val="8F2978"/>
                </a:solidFill>
              </a:rPr>
              <a:t> I give </a:t>
            </a:r>
            <a:r>
              <a:rPr lang="en-US" sz="2000" b="1" dirty="0">
                <a:solidFill>
                  <a:srgbClr val="8F2978"/>
                </a:solidFill>
              </a:rPr>
              <a:t>a</a:t>
            </a:r>
            <a:r>
              <a:rPr lang="en-US" sz="2000" b="1" spc="5" dirty="0">
                <a:solidFill>
                  <a:srgbClr val="8F2978"/>
                </a:solidFill>
              </a:rPr>
              <a:t> s</a:t>
            </a:r>
            <a:r>
              <a:rPr lang="en-US" sz="2000" b="1" spc="-5" dirty="0">
                <a:solidFill>
                  <a:srgbClr val="8F2978"/>
                </a:solidFill>
              </a:rPr>
              <a:t>e</a:t>
            </a:r>
            <a:r>
              <a:rPr lang="en-US" sz="2000" b="1" spc="-10" dirty="0">
                <a:solidFill>
                  <a:srgbClr val="8F2978"/>
                </a:solidFill>
              </a:rPr>
              <a:t>c</a:t>
            </a:r>
            <a:r>
              <a:rPr lang="en-US" sz="2000" b="1" dirty="0">
                <a:solidFill>
                  <a:srgbClr val="8F2978"/>
                </a:solidFill>
              </a:rPr>
              <a:t>o</a:t>
            </a:r>
            <a:r>
              <a:rPr lang="en-US" sz="2000" b="1" spc="-10" dirty="0">
                <a:solidFill>
                  <a:srgbClr val="8F2978"/>
                </a:solidFill>
              </a:rPr>
              <a:t>n</a:t>
            </a:r>
            <a:r>
              <a:rPr lang="en-US" sz="2000" b="1" dirty="0">
                <a:solidFill>
                  <a:srgbClr val="8F2978"/>
                </a:solidFill>
              </a:rPr>
              <a:t>d</a:t>
            </a:r>
            <a:r>
              <a:rPr lang="en-US" sz="2000" b="1" spc="-5" dirty="0">
                <a:solidFill>
                  <a:srgbClr val="8F2978"/>
                </a:solidFill>
              </a:rPr>
              <a:t> d</a:t>
            </a:r>
            <a:r>
              <a:rPr lang="en-US" sz="2000" b="1" dirty="0">
                <a:solidFill>
                  <a:srgbClr val="8F2978"/>
                </a:solidFill>
              </a:rPr>
              <a:t>o</a:t>
            </a:r>
            <a:r>
              <a:rPr lang="en-US" sz="2000" b="1" spc="5" dirty="0">
                <a:solidFill>
                  <a:srgbClr val="8F2978"/>
                </a:solidFill>
              </a:rPr>
              <a:t>s</a:t>
            </a:r>
            <a:r>
              <a:rPr lang="en-US" sz="2000" b="1" dirty="0">
                <a:solidFill>
                  <a:srgbClr val="8F2978"/>
                </a:solidFill>
              </a:rPr>
              <a:t>e?</a:t>
            </a:r>
          </a:p>
          <a:p>
            <a:pPr marL="0" lvl="1" indent="0">
              <a:spcBef>
                <a:spcPts val="0"/>
              </a:spcBef>
              <a:spcAft>
                <a:spcPts val="1200"/>
              </a:spcAft>
              <a:buNone/>
            </a:pPr>
            <a:r>
              <a:rPr lang="en-US" sz="1800" spc="-175" dirty="0">
                <a:solidFill>
                  <a:schemeClr val="tx1"/>
                </a:solidFill>
              </a:rPr>
              <a:t>Y</a:t>
            </a:r>
            <a:r>
              <a:rPr lang="en-US" sz="1800" spc="-10" dirty="0">
                <a:solidFill>
                  <a:schemeClr val="tx1"/>
                </a:solidFill>
              </a:rPr>
              <a:t>e</a:t>
            </a:r>
            <a:r>
              <a:rPr lang="en-US" sz="1800" spc="-5" dirty="0">
                <a:solidFill>
                  <a:schemeClr val="tx1"/>
                </a:solidFill>
              </a:rPr>
              <a:t>s</a:t>
            </a:r>
            <a:r>
              <a:rPr lang="en-US" sz="1800" spc="-10" dirty="0">
                <a:solidFill>
                  <a:schemeClr val="tx1"/>
                </a:solidFill>
              </a:rPr>
              <a:t>,</a:t>
            </a:r>
            <a:r>
              <a:rPr lang="en-US" sz="1800" spc="-5" dirty="0">
                <a:solidFill>
                  <a:schemeClr val="tx1"/>
                </a:solidFill>
              </a:rPr>
              <a:t> n</a:t>
            </a:r>
            <a:r>
              <a:rPr lang="en-US" sz="1800" dirty="0">
                <a:solidFill>
                  <a:schemeClr val="tx1"/>
                </a:solidFill>
              </a:rPr>
              <a:t>al</a:t>
            </a:r>
            <a:r>
              <a:rPr lang="en-US" sz="1800" spc="-55" dirty="0">
                <a:solidFill>
                  <a:schemeClr val="tx1"/>
                </a:solidFill>
              </a:rPr>
              <a:t>o</a:t>
            </a:r>
            <a:r>
              <a:rPr lang="en-US" sz="1800" spc="-60" dirty="0">
                <a:solidFill>
                  <a:schemeClr val="tx1"/>
                </a:solidFill>
              </a:rPr>
              <a:t>x</a:t>
            </a:r>
            <a:r>
              <a:rPr lang="en-US" sz="1800" spc="-10" dirty="0">
                <a:solidFill>
                  <a:schemeClr val="tx1"/>
                </a:solidFill>
              </a:rPr>
              <a:t>o</a:t>
            </a:r>
            <a:r>
              <a:rPr lang="en-US" sz="1800" spc="-20" dirty="0">
                <a:solidFill>
                  <a:schemeClr val="tx1"/>
                </a:solidFill>
              </a:rPr>
              <a:t>n</a:t>
            </a:r>
            <a:r>
              <a:rPr lang="en-US" sz="1800" spc="-15" dirty="0">
                <a:solidFill>
                  <a:schemeClr val="tx1"/>
                </a:solidFill>
              </a:rPr>
              <a:t>e</a:t>
            </a:r>
            <a:r>
              <a:rPr lang="en-US" sz="1800" dirty="0">
                <a:solidFill>
                  <a:schemeClr val="tx1"/>
                </a:solidFill>
              </a:rPr>
              <a:t> </a:t>
            </a:r>
            <a:r>
              <a:rPr lang="en-US" sz="1800" spc="-5" dirty="0">
                <a:solidFill>
                  <a:schemeClr val="tx1"/>
                </a:solidFill>
              </a:rPr>
              <a:t>sh</a:t>
            </a:r>
            <a:r>
              <a:rPr lang="en-US" sz="1800" spc="-10" dirty="0">
                <a:solidFill>
                  <a:schemeClr val="tx1"/>
                </a:solidFill>
              </a:rPr>
              <a:t>o</a:t>
            </a:r>
            <a:r>
              <a:rPr lang="en-US" sz="1800" spc="-5" dirty="0">
                <a:solidFill>
                  <a:schemeClr val="tx1"/>
                </a:solidFill>
              </a:rPr>
              <a:t>u</a:t>
            </a:r>
            <a:r>
              <a:rPr lang="en-US" sz="1800" dirty="0">
                <a:solidFill>
                  <a:schemeClr val="tx1"/>
                </a:solidFill>
              </a:rPr>
              <a:t>ld</a:t>
            </a:r>
            <a:r>
              <a:rPr lang="en-US" sz="1800" spc="5" dirty="0">
                <a:solidFill>
                  <a:schemeClr val="tx1"/>
                </a:solidFill>
              </a:rPr>
              <a:t> </a:t>
            </a:r>
            <a:r>
              <a:rPr lang="en-US" sz="1800" spc="-20" dirty="0">
                <a:solidFill>
                  <a:schemeClr val="tx1"/>
                </a:solidFill>
              </a:rPr>
              <a:t>b</a:t>
            </a:r>
            <a:r>
              <a:rPr lang="en-US" sz="1800" spc="-15" dirty="0">
                <a:solidFill>
                  <a:schemeClr val="tx1"/>
                </a:solidFill>
              </a:rPr>
              <a:t>e</a:t>
            </a:r>
            <a:r>
              <a:rPr lang="en-US" sz="1800" dirty="0">
                <a:solidFill>
                  <a:schemeClr val="tx1"/>
                </a:solidFill>
              </a:rPr>
              <a:t> </a:t>
            </a:r>
            <a:r>
              <a:rPr lang="en-US" sz="1800" spc="-20" dirty="0">
                <a:solidFill>
                  <a:schemeClr val="tx1"/>
                </a:solidFill>
              </a:rPr>
              <a:t>g</a:t>
            </a:r>
            <a:r>
              <a:rPr lang="en-US" sz="1800" dirty="0">
                <a:solidFill>
                  <a:schemeClr val="tx1"/>
                </a:solidFill>
              </a:rPr>
              <a:t>i</a:t>
            </a:r>
            <a:r>
              <a:rPr lang="en-US" sz="1800" spc="-45" dirty="0">
                <a:solidFill>
                  <a:schemeClr val="tx1"/>
                </a:solidFill>
              </a:rPr>
              <a:t>v</a:t>
            </a:r>
            <a:r>
              <a:rPr lang="en-US" sz="1800" spc="-10" dirty="0">
                <a:solidFill>
                  <a:schemeClr val="tx1"/>
                </a:solidFill>
              </a:rPr>
              <a:t>e</a:t>
            </a:r>
            <a:r>
              <a:rPr lang="en-US" sz="1800" dirty="0">
                <a:solidFill>
                  <a:schemeClr val="tx1"/>
                </a:solidFill>
              </a:rPr>
              <a:t>n</a:t>
            </a:r>
            <a:r>
              <a:rPr lang="en-US" sz="1800" spc="-5" dirty="0">
                <a:solidFill>
                  <a:schemeClr val="tx1"/>
                </a:solidFill>
              </a:rPr>
              <a:t> </a:t>
            </a:r>
            <a:r>
              <a:rPr lang="en-US" sz="1800" spc="-25" dirty="0">
                <a:solidFill>
                  <a:schemeClr val="tx1"/>
                </a:solidFill>
              </a:rPr>
              <a:t>e</a:t>
            </a:r>
            <a:r>
              <a:rPr lang="en-US" sz="1800" spc="-45" dirty="0">
                <a:solidFill>
                  <a:schemeClr val="tx1"/>
                </a:solidFill>
              </a:rPr>
              <a:t>v</a:t>
            </a:r>
            <a:r>
              <a:rPr lang="en-US" sz="1800" spc="-10" dirty="0">
                <a:solidFill>
                  <a:schemeClr val="tx1"/>
                </a:solidFill>
              </a:rPr>
              <a:t>e</a:t>
            </a:r>
            <a:r>
              <a:rPr lang="en-US" sz="1800" dirty="0">
                <a:solidFill>
                  <a:schemeClr val="tx1"/>
                </a:solidFill>
              </a:rPr>
              <a:t>r</a:t>
            </a:r>
            <a:r>
              <a:rPr lang="en-US" sz="1800" spc="-15" dirty="0">
                <a:solidFill>
                  <a:schemeClr val="tx1"/>
                </a:solidFill>
              </a:rPr>
              <a:t>y</a:t>
            </a:r>
            <a:r>
              <a:rPr lang="en-US" sz="1800" dirty="0">
                <a:solidFill>
                  <a:schemeClr val="tx1"/>
                </a:solidFill>
              </a:rPr>
              <a:t> </a:t>
            </a:r>
            <a:r>
              <a:rPr lang="en-US" sz="1800" spc="-15" dirty="0">
                <a:solidFill>
                  <a:schemeClr val="tx1"/>
                </a:solidFill>
              </a:rPr>
              <a:t>2</a:t>
            </a:r>
            <a:r>
              <a:rPr lang="en-US" sz="1800" spc="-20" dirty="0">
                <a:solidFill>
                  <a:schemeClr val="tx1"/>
                </a:solidFill>
              </a:rPr>
              <a:t> to</a:t>
            </a:r>
            <a:r>
              <a:rPr lang="en-US" sz="1800" dirty="0">
                <a:solidFill>
                  <a:schemeClr val="tx1"/>
                </a:solidFill>
              </a:rPr>
              <a:t> </a:t>
            </a:r>
            <a:r>
              <a:rPr lang="en-US" sz="1800" spc="-15" dirty="0">
                <a:solidFill>
                  <a:schemeClr val="tx1"/>
                </a:solidFill>
              </a:rPr>
              <a:t>3</a:t>
            </a:r>
            <a:r>
              <a:rPr lang="en-US" sz="1800" spc="-10" dirty="0">
                <a:solidFill>
                  <a:schemeClr val="tx1"/>
                </a:solidFill>
              </a:rPr>
              <a:t> </a:t>
            </a:r>
            <a:r>
              <a:rPr lang="en-US" sz="1800" dirty="0">
                <a:solidFill>
                  <a:schemeClr val="tx1"/>
                </a:solidFill>
              </a:rPr>
              <a:t>mi</a:t>
            </a:r>
            <a:r>
              <a:rPr lang="en-US" sz="1800" spc="-5" dirty="0">
                <a:solidFill>
                  <a:schemeClr val="tx1"/>
                </a:solidFill>
              </a:rPr>
              <a:t>nu</a:t>
            </a:r>
            <a:r>
              <a:rPr lang="en-US" sz="1800" spc="-35" dirty="0">
                <a:solidFill>
                  <a:schemeClr val="tx1"/>
                </a:solidFill>
              </a:rPr>
              <a:t>t</a:t>
            </a:r>
            <a:r>
              <a:rPr lang="en-US" sz="1800" spc="-10" dirty="0">
                <a:solidFill>
                  <a:schemeClr val="tx1"/>
                </a:solidFill>
              </a:rPr>
              <a:t>e</a:t>
            </a:r>
            <a:r>
              <a:rPr lang="en-US" sz="1800" dirty="0">
                <a:solidFill>
                  <a:schemeClr val="tx1"/>
                </a:solidFill>
              </a:rPr>
              <a:t>s</a:t>
            </a:r>
            <a:r>
              <a:rPr lang="en-US" sz="1800" spc="-20" dirty="0">
                <a:solidFill>
                  <a:schemeClr val="tx1"/>
                </a:solidFill>
              </a:rPr>
              <a:t> </a:t>
            </a:r>
            <a:r>
              <a:rPr lang="en-US" sz="1800" spc="-5" dirty="0">
                <a:solidFill>
                  <a:schemeClr val="tx1"/>
                </a:solidFill>
              </a:rPr>
              <a:t>u</a:t>
            </a:r>
            <a:r>
              <a:rPr lang="en-US" sz="1800" spc="-25" dirty="0">
                <a:solidFill>
                  <a:schemeClr val="tx1"/>
                </a:solidFill>
              </a:rPr>
              <a:t>n</a:t>
            </a:r>
            <a:r>
              <a:rPr lang="en-US" sz="1800" spc="-10" dirty="0">
                <a:solidFill>
                  <a:schemeClr val="tx1"/>
                </a:solidFill>
              </a:rPr>
              <a:t>t</a:t>
            </a:r>
            <a:r>
              <a:rPr lang="en-US" sz="1800" dirty="0">
                <a:solidFill>
                  <a:schemeClr val="tx1"/>
                </a:solidFill>
              </a:rPr>
              <a:t>il the person has a</a:t>
            </a:r>
            <a:r>
              <a:rPr lang="en-US" sz="1800" spc="-15" dirty="0">
                <a:solidFill>
                  <a:schemeClr val="tx1"/>
                </a:solidFill>
              </a:rPr>
              <a:t> </a:t>
            </a:r>
            <a:r>
              <a:rPr lang="en-US" sz="1800" spc="-5" dirty="0">
                <a:solidFill>
                  <a:schemeClr val="tx1"/>
                </a:solidFill>
              </a:rPr>
              <a:t>fu</a:t>
            </a:r>
            <a:r>
              <a:rPr lang="en-US" sz="1800" dirty="0">
                <a:solidFill>
                  <a:schemeClr val="tx1"/>
                </a:solidFill>
              </a:rPr>
              <a:t>ll </a:t>
            </a:r>
            <a:r>
              <a:rPr lang="en-US" sz="1800" spc="-45" dirty="0">
                <a:solidFill>
                  <a:schemeClr val="tx1"/>
                </a:solidFill>
              </a:rPr>
              <a:t>r</a:t>
            </a:r>
            <a:r>
              <a:rPr lang="en-US" sz="1800" spc="-10" dirty="0">
                <a:solidFill>
                  <a:schemeClr val="tx1"/>
                </a:solidFill>
              </a:rPr>
              <a:t>e</a:t>
            </a:r>
            <a:r>
              <a:rPr lang="en-US" sz="1800" spc="-5" dirty="0">
                <a:solidFill>
                  <a:schemeClr val="tx1"/>
                </a:solidFill>
              </a:rPr>
              <a:t>sp</a:t>
            </a:r>
            <a:r>
              <a:rPr lang="en-US" sz="1800" spc="-10" dirty="0">
                <a:solidFill>
                  <a:schemeClr val="tx1"/>
                </a:solidFill>
              </a:rPr>
              <a:t>o</a:t>
            </a:r>
            <a:r>
              <a:rPr lang="en-US" sz="1800" spc="-5" dirty="0">
                <a:solidFill>
                  <a:schemeClr val="tx1"/>
                </a:solidFill>
              </a:rPr>
              <a:t>ns</a:t>
            </a:r>
            <a:r>
              <a:rPr lang="en-US" sz="1800" spc="-15" dirty="0">
                <a:solidFill>
                  <a:schemeClr val="tx1"/>
                </a:solidFill>
              </a:rPr>
              <a:t>e</a:t>
            </a:r>
            <a:r>
              <a:rPr lang="en-US" sz="1800" spc="15" dirty="0">
                <a:solidFill>
                  <a:schemeClr val="tx1"/>
                </a:solidFill>
              </a:rPr>
              <a:t> </a:t>
            </a:r>
            <a:r>
              <a:rPr lang="en-US" sz="1800" spc="-10" dirty="0">
                <a:solidFill>
                  <a:schemeClr val="tx1"/>
                </a:solidFill>
              </a:rPr>
              <a:t>o</a:t>
            </a:r>
            <a:r>
              <a:rPr lang="en-US" sz="1800" dirty="0">
                <a:solidFill>
                  <a:schemeClr val="tx1"/>
                </a:solidFill>
              </a:rPr>
              <a:t>f</a:t>
            </a:r>
            <a:r>
              <a:rPr lang="en-US" sz="1800" spc="-5" dirty="0">
                <a:solidFill>
                  <a:schemeClr val="tx1"/>
                </a:solidFill>
              </a:rPr>
              <a:t> </a:t>
            </a:r>
            <a:r>
              <a:rPr lang="en-US" sz="1800" spc="-45" dirty="0">
                <a:solidFill>
                  <a:schemeClr val="tx1"/>
                </a:solidFill>
              </a:rPr>
              <a:t>r</a:t>
            </a:r>
            <a:r>
              <a:rPr lang="en-US" sz="1800" spc="-10" dirty="0">
                <a:solidFill>
                  <a:schemeClr val="tx1"/>
                </a:solidFill>
              </a:rPr>
              <a:t>e</a:t>
            </a:r>
            <a:r>
              <a:rPr lang="en-US" sz="1800" spc="-65" dirty="0">
                <a:solidFill>
                  <a:schemeClr val="tx1"/>
                </a:solidFill>
              </a:rPr>
              <a:t>g</a:t>
            </a:r>
            <a:r>
              <a:rPr lang="en-US" sz="1800" dirty="0">
                <a:solidFill>
                  <a:schemeClr val="tx1"/>
                </a:solidFill>
              </a:rPr>
              <a:t>ai</a:t>
            </a:r>
            <a:r>
              <a:rPr lang="en-US" sz="1800" spc="-5" dirty="0">
                <a:solidFill>
                  <a:schemeClr val="tx1"/>
                </a:solidFill>
              </a:rPr>
              <a:t>n</a:t>
            </a:r>
            <a:r>
              <a:rPr lang="en-US" sz="1800" dirty="0">
                <a:solidFill>
                  <a:schemeClr val="tx1"/>
                </a:solidFill>
              </a:rPr>
              <a:t>i</a:t>
            </a:r>
            <a:r>
              <a:rPr lang="en-US" sz="1800" spc="-5" dirty="0">
                <a:solidFill>
                  <a:schemeClr val="tx1"/>
                </a:solidFill>
              </a:rPr>
              <a:t>n</a:t>
            </a:r>
            <a:r>
              <a:rPr lang="en-US" sz="1800" dirty="0">
                <a:solidFill>
                  <a:schemeClr val="tx1"/>
                </a:solidFill>
              </a:rPr>
              <a:t>g</a:t>
            </a:r>
            <a:r>
              <a:rPr lang="en-US" sz="1800" spc="-5" dirty="0">
                <a:solidFill>
                  <a:schemeClr val="tx1"/>
                </a:solidFill>
              </a:rPr>
              <a:t> </a:t>
            </a:r>
            <a:r>
              <a:rPr lang="en-US" sz="1800" spc="-35" dirty="0">
                <a:solidFill>
                  <a:schemeClr val="tx1"/>
                </a:solidFill>
              </a:rPr>
              <a:t>c</a:t>
            </a:r>
            <a:r>
              <a:rPr lang="en-US" sz="1800" spc="-10" dirty="0">
                <a:solidFill>
                  <a:schemeClr val="tx1"/>
                </a:solidFill>
              </a:rPr>
              <a:t>o</a:t>
            </a:r>
            <a:r>
              <a:rPr lang="en-US" sz="1800" spc="-5" dirty="0">
                <a:solidFill>
                  <a:schemeClr val="tx1"/>
                </a:solidFill>
              </a:rPr>
              <a:t>ns</a:t>
            </a:r>
            <a:r>
              <a:rPr lang="en-US" sz="1800" spc="-10" dirty="0">
                <a:solidFill>
                  <a:schemeClr val="tx1"/>
                </a:solidFill>
              </a:rPr>
              <a:t>c</a:t>
            </a:r>
            <a:r>
              <a:rPr lang="en-US" sz="1800" dirty="0">
                <a:solidFill>
                  <a:schemeClr val="tx1"/>
                </a:solidFill>
              </a:rPr>
              <a:t>i</a:t>
            </a:r>
            <a:r>
              <a:rPr lang="en-US" sz="1800" spc="-10" dirty="0">
                <a:solidFill>
                  <a:schemeClr val="tx1"/>
                </a:solidFill>
              </a:rPr>
              <a:t>o</a:t>
            </a:r>
            <a:r>
              <a:rPr lang="en-US" sz="1800" spc="-5" dirty="0">
                <a:solidFill>
                  <a:schemeClr val="tx1"/>
                </a:solidFill>
              </a:rPr>
              <a:t>us</a:t>
            </a:r>
            <a:r>
              <a:rPr lang="en-US" sz="1800" spc="-20" dirty="0">
                <a:solidFill>
                  <a:schemeClr val="tx1"/>
                </a:solidFill>
              </a:rPr>
              <a:t>n</a:t>
            </a:r>
            <a:r>
              <a:rPr lang="en-US" sz="1800" spc="-10" dirty="0">
                <a:solidFill>
                  <a:schemeClr val="tx1"/>
                </a:solidFill>
              </a:rPr>
              <a:t>e</a:t>
            </a:r>
            <a:r>
              <a:rPr lang="en-US" sz="1800" spc="-5" dirty="0">
                <a:solidFill>
                  <a:schemeClr val="tx1"/>
                </a:solidFill>
              </a:rPr>
              <a:t>s</a:t>
            </a:r>
            <a:r>
              <a:rPr lang="en-US" sz="1800" dirty="0">
                <a:solidFill>
                  <a:schemeClr val="tx1"/>
                </a:solidFill>
              </a:rPr>
              <a:t>s</a:t>
            </a:r>
            <a:r>
              <a:rPr lang="en-US" sz="1800" spc="-5" dirty="0">
                <a:solidFill>
                  <a:schemeClr val="tx1"/>
                </a:solidFill>
              </a:rPr>
              <a:t> </a:t>
            </a:r>
            <a:r>
              <a:rPr lang="en-US" sz="1800" dirty="0">
                <a:solidFill>
                  <a:schemeClr val="tx1"/>
                </a:solidFill>
              </a:rPr>
              <a:t>a</a:t>
            </a:r>
            <a:r>
              <a:rPr lang="en-US" sz="1800" spc="-5" dirty="0">
                <a:solidFill>
                  <a:schemeClr val="tx1"/>
                </a:solidFill>
              </a:rPr>
              <a:t>n</a:t>
            </a:r>
            <a:r>
              <a:rPr lang="en-US" sz="1800" dirty="0">
                <a:solidFill>
                  <a:schemeClr val="tx1"/>
                </a:solidFill>
              </a:rPr>
              <a:t>d</a:t>
            </a:r>
            <a:r>
              <a:rPr lang="en-US" sz="1800" spc="-5" dirty="0">
                <a:solidFill>
                  <a:schemeClr val="tx1"/>
                </a:solidFill>
              </a:rPr>
              <a:t> is b</a:t>
            </a:r>
            <a:r>
              <a:rPr lang="en-US" sz="1800" spc="-35" dirty="0">
                <a:solidFill>
                  <a:schemeClr val="tx1"/>
                </a:solidFill>
              </a:rPr>
              <a:t>r</a:t>
            </a:r>
            <a:r>
              <a:rPr lang="en-US" sz="1800" spc="-10" dirty="0">
                <a:solidFill>
                  <a:schemeClr val="tx1"/>
                </a:solidFill>
              </a:rPr>
              <a:t>e</a:t>
            </a:r>
            <a:r>
              <a:rPr lang="en-US" sz="1800" spc="-25" dirty="0">
                <a:solidFill>
                  <a:schemeClr val="tx1"/>
                </a:solidFill>
              </a:rPr>
              <a:t>a</a:t>
            </a:r>
            <a:r>
              <a:rPr lang="en-US" sz="1800" dirty="0">
                <a:solidFill>
                  <a:schemeClr val="tx1"/>
                </a:solidFill>
              </a:rPr>
              <a:t>thi</a:t>
            </a:r>
            <a:r>
              <a:rPr lang="en-US" sz="1800" spc="-5" dirty="0">
                <a:solidFill>
                  <a:schemeClr val="tx1"/>
                </a:solidFill>
              </a:rPr>
              <a:t>n</a:t>
            </a:r>
            <a:r>
              <a:rPr lang="en-US" sz="1800" dirty="0">
                <a:solidFill>
                  <a:schemeClr val="tx1"/>
                </a:solidFill>
              </a:rPr>
              <a:t>g</a:t>
            </a:r>
            <a:r>
              <a:rPr lang="en-US" sz="1800" spc="-5" dirty="0">
                <a:solidFill>
                  <a:schemeClr val="tx1"/>
                </a:solidFill>
              </a:rPr>
              <a:t> </a:t>
            </a:r>
            <a:r>
              <a:rPr lang="en-US" sz="1800" spc="-20" dirty="0">
                <a:solidFill>
                  <a:schemeClr val="tx1"/>
                </a:solidFill>
              </a:rPr>
              <a:t>1</a:t>
            </a:r>
            <a:r>
              <a:rPr lang="en-US" sz="1800" spc="-15" dirty="0">
                <a:solidFill>
                  <a:schemeClr val="tx1"/>
                </a:solidFill>
              </a:rPr>
              <a:t>2</a:t>
            </a:r>
            <a:r>
              <a:rPr lang="en-US" sz="1800" spc="-10" dirty="0">
                <a:solidFill>
                  <a:schemeClr val="tx1"/>
                </a:solidFill>
              </a:rPr>
              <a:t> to</a:t>
            </a:r>
            <a:r>
              <a:rPr lang="en-US" sz="1800" dirty="0">
                <a:solidFill>
                  <a:schemeClr val="tx1"/>
                </a:solidFill>
              </a:rPr>
              <a:t> </a:t>
            </a:r>
            <a:r>
              <a:rPr lang="en-US" sz="1800" spc="-20" dirty="0">
                <a:solidFill>
                  <a:schemeClr val="tx1"/>
                </a:solidFill>
              </a:rPr>
              <a:t>20</a:t>
            </a:r>
            <a:r>
              <a:rPr lang="en-US" sz="1800" spc="-15" dirty="0">
                <a:solidFill>
                  <a:schemeClr val="tx1"/>
                </a:solidFill>
              </a:rPr>
              <a:t> </a:t>
            </a:r>
            <a:r>
              <a:rPr lang="en-US" sz="1800" spc="-5" dirty="0">
                <a:solidFill>
                  <a:schemeClr val="tx1"/>
                </a:solidFill>
              </a:rPr>
              <a:t>b</a:t>
            </a:r>
            <a:r>
              <a:rPr lang="en-US" sz="1800" spc="-35" dirty="0">
                <a:solidFill>
                  <a:schemeClr val="tx1"/>
                </a:solidFill>
              </a:rPr>
              <a:t>r</a:t>
            </a:r>
            <a:r>
              <a:rPr lang="en-US" sz="1800" spc="-10" dirty="0">
                <a:solidFill>
                  <a:schemeClr val="tx1"/>
                </a:solidFill>
              </a:rPr>
              <a:t>e</a:t>
            </a:r>
            <a:r>
              <a:rPr lang="en-US" sz="1800" spc="-25" dirty="0">
                <a:solidFill>
                  <a:schemeClr val="tx1"/>
                </a:solidFill>
              </a:rPr>
              <a:t>a</a:t>
            </a:r>
            <a:r>
              <a:rPr lang="en-US" sz="1800" dirty="0">
                <a:solidFill>
                  <a:schemeClr val="tx1"/>
                </a:solidFill>
              </a:rPr>
              <a:t>ths</a:t>
            </a:r>
            <a:r>
              <a:rPr lang="en-US" sz="1800" spc="-10" dirty="0">
                <a:solidFill>
                  <a:schemeClr val="tx1"/>
                </a:solidFill>
              </a:rPr>
              <a:t> </a:t>
            </a:r>
            <a:r>
              <a:rPr lang="en-US" sz="1800" spc="-20" dirty="0">
                <a:solidFill>
                  <a:schemeClr val="tx1"/>
                </a:solidFill>
              </a:rPr>
              <a:t>p</a:t>
            </a:r>
            <a:r>
              <a:rPr lang="en-US" sz="1800" spc="-10" dirty="0">
                <a:solidFill>
                  <a:schemeClr val="tx1"/>
                </a:solidFill>
              </a:rPr>
              <a:t>er</a:t>
            </a:r>
            <a:r>
              <a:rPr lang="en-US" sz="1800" dirty="0">
                <a:solidFill>
                  <a:schemeClr val="tx1"/>
                </a:solidFill>
              </a:rPr>
              <a:t> </a:t>
            </a:r>
            <a:r>
              <a:rPr lang="en-US" sz="1800" spc="-20" dirty="0">
                <a:solidFill>
                  <a:schemeClr val="tx1"/>
                </a:solidFill>
              </a:rPr>
              <a:t>m</a:t>
            </a:r>
            <a:r>
              <a:rPr lang="en-US" sz="1800" dirty="0">
                <a:solidFill>
                  <a:schemeClr val="tx1"/>
                </a:solidFill>
              </a:rPr>
              <a:t>i</a:t>
            </a:r>
            <a:r>
              <a:rPr lang="en-US" sz="1800" spc="-5" dirty="0">
                <a:solidFill>
                  <a:schemeClr val="tx1"/>
                </a:solidFill>
              </a:rPr>
              <a:t>nu</a:t>
            </a:r>
            <a:r>
              <a:rPr lang="en-US" sz="1800" spc="-25" dirty="0">
                <a:solidFill>
                  <a:schemeClr val="tx1"/>
                </a:solidFill>
              </a:rPr>
              <a:t>t</a:t>
            </a:r>
            <a:r>
              <a:rPr lang="en-US" sz="1800" spc="-15" dirty="0">
                <a:solidFill>
                  <a:schemeClr val="tx1"/>
                </a:solidFill>
              </a:rPr>
              <a:t>e</a:t>
            </a:r>
            <a:r>
              <a:rPr lang="en-US" sz="1800" spc="-10" dirty="0">
                <a:solidFill>
                  <a:schemeClr val="tx1"/>
                </a:solidFill>
              </a:rPr>
              <a:t> </a:t>
            </a:r>
            <a:r>
              <a:rPr lang="en-US" sz="1800" dirty="0">
                <a:solidFill>
                  <a:schemeClr val="tx1"/>
                </a:solidFill>
              </a:rPr>
              <a:t>(</a:t>
            </a:r>
            <a:r>
              <a:rPr lang="en-US" sz="1800" spc="-20" dirty="0">
                <a:solidFill>
                  <a:schemeClr val="tx1"/>
                </a:solidFill>
              </a:rPr>
              <a:t>1</a:t>
            </a:r>
            <a:r>
              <a:rPr lang="en-US" sz="1800" spc="-15" dirty="0">
                <a:solidFill>
                  <a:schemeClr val="tx1"/>
                </a:solidFill>
              </a:rPr>
              <a:t>8</a:t>
            </a:r>
            <a:r>
              <a:rPr lang="en-US" sz="1800" spc="-20" dirty="0">
                <a:solidFill>
                  <a:schemeClr val="tx1"/>
                </a:solidFill>
              </a:rPr>
              <a:t> to</a:t>
            </a:r>
            <a:r>
              <a:rPr lang="en-US" sz="1800" dirty="0">
                <a:solidFill>
                  <a:schemeClr val="tx1"/>
                </a:solidFill>
              </a:rPr>
              <a:t> </a:t>
            </a:r>
            <a:r>
              <a:rPr lang="en-US" sz="1800" spc="-20" dirty="0">
                <a:solidFill>
                  <a:schemeClr val="tx1"/>
                </a:solidFill>
              </a:rPr>
              <a:t>4</a:t>
            </a:r>
            <a:r>
              <a:rPr lang="en-US" sz="1800" spc="-15" dirty="0">
                <a:solidFill>
                  <a:schemeClr val="tx1"/>
                </a:solidFill>
              </a:rPr>
              <a:t>0</a:t>
            </a:r>
            <a:r>
              <a:rPr lang="en-US" sz="1800" spc="-10" dirty="0">
                <a:solidFill>
                  <a:schemeClr val="tx1"/>
                </a:solidFill>
              </a:rPr>
              <a:t> </a:t>
            </a:r>
            <a:r>
              <a:rPr lang="en-US" sz="1800" spc="-5" dirty="0">
                <a:solidFill>
                  <a:schemeClr val="tx1"/>
                </a:solidFill>
              </a:rPr>
              <a:t>b</a:t>
            </a:r>
            <a:r>
              <a:rPr lang="en-US" sz="1800" spc="-35" dirty="0">
                <a:solidFill>
                  <a:schemeClr val="tx1"/>
                </a:solidFill>
              </a:rPr>
              <a:t>r</a:t>
            </a:r>
            <a:r>
              <a:rPr lang="en-US" sz="1800" spc="-10" dirty="0">
                <a:solidFill>
                  <a:schemeClr val="tx1"/>
                </a:solidFill>
              </a:rPr>
              <a:t>e</a:t>
            </a:r>
            <a:r>
              <a:rPr lang="en-US" sz="1800" spc="-25" dirty="0">
                <a:solidFill>
                  <a:schemeClr val="tx1"/>
                </a:solidFill>
              </a:rPr>
              <a:t>a</a:t>
            </a:r>
            <a:r>
              <a:rPr lang="en-US" sz="1800" dirty="0">
                <a:solidFill>
                  <a:schemeClr val="tx1"/>
                </a:solidFill>
              </a:rPr>
              <a:t>ths</a:t>
            </a:r>
            <a:r>
              <a:rPr lang="en-US" sz="1800" spc="-10" dirty="0">
                <a:solidFill>
                  <a:schemeClr val="tx1"/>
                </a:solidFill>
              </a:rPr>
              <a:t> </a:t>
            </a:r>
            <a:r>
              <a:rPr lang="en-US" sz="1800" dirty="0">
                <a:solidFill>
                  <a:schemeClr val="tx1"/>
                </a:solidFill>
              </a:rPr>
              <a:t>if</a:t>
            </a:r>
            <a:r>
              <a:rPr lang="en-US" sz="1800" spc="-5" dirty="0">
                <a:solidFill>
                  <a:schemeClr val="tx1"/>
                </a:solidFill>
              </a:rPr>
              <a:t> und</a:t>
            </a:r>
            <a:r>
              <a:rPr lang="en-US" sz="1800" spc="5" dirty="0">
                <a:solidFill>
                  <a:schemeClr val="tx1"/>
                </a:solidFill>
              </a:rPr>
              <a:t>e</a:t>
            </a:r>
            <a:r>
              <a:rPr lang="en-US" sz="1800" spc="-10" dirty="0">
                <a:solidFill>
                  <a:schemeClr val="tx1"/>
                </a:solidFill>
              </a:rPr>
              <a:t>r</a:t>
            </a:r>
            <a:r>
              <a:rPr lang="en-US" sz="1800" dirty="0">
                <a:solidFill>
                  <a:schemeClr val="tx1"/>
                </a:solidFill>
              </a:rPr>
              <a:t> </a:t>
            </a:r>
            <a:r>
              <a:rPr lang="en-US" sz="1800" spc="-15" dirty="0">
                <a:solidFill>
                  <a:schemeClr val="tx1"/>
                </a:solidFill>
              </a:rPr>
              <a:t>6</a:t>
            </a:r>
            <a:r>
              <a:rPr lang="en-US" sz="1800" spc="-10" dirty="0">
                <a:solidFill>
                  <a:schemeClr val="tx1"/>
                </a:solidFill>
              </a:rPr>
              <a:t> </a:t>
            </a:r>
            <a:r>
              <a:rPr lang="en-US" sz="1800" spc="-35" dirty="0">
                <a:solidFill>
                  <a:schemeClr val="tx1"/>
                </a:solidFill>
              </a:rPr>
              <a:t>y</a:t>
            </a:r>
            <a:r>
              <a:rPr lang="en-US" sz="1800" spc="-10" dirty="0">
                <a:solidFill>
                  <a:schemeClr val="tx1"/>
                </a:solidFill>
              </a:rPr>
              <a:t>e</a:t>
            </a:r>
            <a:r>
              <a:rPr lang="en-US" sz="1800" dirty="0">
                <a:solidFill>
                  <a:schemeClr val="tx1"/>
                </a:solidFill>
              </a:rPr>
              <a:t>a</a:t>
            </a:r>
            <a:r>
              <a:rPr lang="en-US" sz="1800" spc="-45" dirty="0">
                <a:solidFill>
                  <a:schemeClr val="tx1"/>
                </a:solidFill>
              </a:rPr>
              <a:t>r</a:t>
            </a:r>
            <a:r>
              <a:rPr lang="en-US" sz="1800" dirty="0">
                <a:solidFill>
                  <a:schemeClr val="tx1"/>
                </a:solidFill>
              </a:rPr>
              <a:t>s</a:t>
            </a:r>
            <a:r>
              <a:rPr lang="en-US" sz="1800" spc="-30" dirty="0">
                <a:solidFill>
                  <a:schemeClr val="tx1"/>
                </a:solidFill>
              </a:rPr>
              <a:t> </a:t>
            </a:r>
            <a:r>
              <a:rPr lang="en-US" sz="1800" spc="-10" dirty="0">
                <a:solidFill>
                  <a:schemeClr val="tx1"/>
                </a:solidFill>
              </a:rPr>
              <a:t>o</a:t>
            </a:r>
            <a:r>
              <a:rPr lang="en-US" sz="1800" dirty="0">
                <a:solidFill>
                  <a:schemeClr val="tx1"/>
                </a:solidFill>
              </a:rPr>
              <a:t>l</a:t>
            </a:r>
            <a:r>
              <a:rPr lang="en-US" sz="1800" spc="-5" dirty="0">
                <a:solidFill>
                  <a:schemeClr val="tx1"/>
                </a:solidFill>
              </a:rPr>
              <a:t>d).</a:t>
            </a:r>
            <a:endParaRPr lang="en-US" dirty="0"/>
          </a:p>
        </p:txBody>
      </p:sp>
      <p:sp>
        <p:nvSpPr>
          <p:cNvPr id="6" name="Content Placeholder 5">
            <a:extLst>
              <a:ext uri="{FF2B5EF4-FFF2-40B4-BE49-F238E27FC236}">
                <a16:creationId xmlns:a16="http://schemas.microsoft.com/office/drawing/2014/main" id="{11B42909-CFD3-F878-C9DE-4D89C9D97789}"/>
              </a:ext>
            </a:extLst>
          </p:cNvPr>
          <p:cNvSpPr>
            <a:spLocks noGrp="1"/>
          </p:cNvSpPr>
          <p:nvPr>
            <p:ph sz="half" idx="2"/>
          </p:nvPr>
        </p:nvSpPr>
        <p:spPr>
          <a:xfrm>
            <a:off x="6359023" y="2555955"/>
            <a:ext cx="5257800" cy="3500417"/>
          </a:xfrm>
        </p:spPr>
        <p:txBody>
          <a:bodyPr vert="horz" lIns="91440" tIns="45720" rIns="91440" bIns="45720" rtlCol="0" anchor="t">
            <a:noAutofit/>
          </a:bodyPr>
          <a:lstStyle/>
          <a:p>
            <a:pPr marL="0" indent="0">
              <a:spcBef>
                <a:spcPts val="0"/>
              </a:spcBef>
              <a:buNone/>
            </a:pPr>
            <a:r>
              <a:rPr lang="en-US" sz="2000" b="1" dirty="0">
                <a:solidFill>
                  <a:srgbClr val="8F2978"/>
                </a:solidFill>
              </a:rPr>
              <a:t>How</a:t>
            </a:r>
            <a:r>
              <a:rPr lang="en-US" sz="2000" b="1" spc="-20" dirty="0">
                <a:solidFill>
                  <a:srgbClr val="8F2978"/>
                </a:solidFill>
              </a:rPr>
              <a:t> </a:t>
            </a:r>
            <a:r>
              <a:rPr lang="en-US" sz="2000" b="1" spc="5" dirty="0">
                <a:solidFill>
                  <a:srgbClr val="8F2978"/>
                </a:solidFill>
              </a:rPr>
              <a:t>m</a:t>
            </a:r>
            <a:r>
              <a:rPr lang="en-US" sz="2000" b="1" spc="-10" dirty="0">
                <a:solidFill>
                  <a:srgbClr val="8F2978"/>
                </a:solidFill>
              </a:rPr>
              <a:t>u</a:t>
            </a:r>
            <a:r>
              <a:rPr lang="en-US" sz="2000" b="1" dirty="0">
                <a:solidFill>
                  <a:srgbClr val="8F2978"/>
                </a:solidFill>
              </a:rPr>
              <a:t>ch</a:t>
            </a:r>
            <a:r>
              <a:rPr lang="en-US" sz="2000" b="1" spc="-5" dirty="0">
                <a:solidFill>
                  <a:srgbClr val="8F2978"/>
                </a:solidFill>
              </a:rPr>
              <a:t> </a:t>
            </a:r>
            <a:r>
              <a:rPr lang="en-US" sz="2000" b="1" spc="-10" dirty="0">
                <a:solidFill>
                  <a:srgbClr val="8F2978"/>
                </a:solidFill>
              </a:rPr>
              <a:t>n</a:t>
            </a:r>
            <a:r>
              <a:rPr lang="en-US" sz="2000" b="1" spc="-5" dirty="0">
                <a:solidFill>
                  <a:srgbClr val="8F2978"/>
                </a:solidFill>
              </a:rPr>
              <a:t>a</a:t>
            </a:r>
            <a:r>
              <a:rPr lang="en-US" sz="2000" b="1" spc="-15" dirty="0">
                <a:solidFill>
                  <a:srgbClr val="8F2978"/>
                </a:solidFill>
              </a:rPr>
              <a:t>l</a:t>
            </a:r>
            <a:r>
              <a:rPr lang="en-US" sz="2000" b="1" spc="-45" dirty="0">
                <a:solidFill>
                  <a:srgbClr val="8F2978"/>
                </a:solidFill>
              </a:rPr>
              <a:t>o</a:t>
            </a:r>
            <a:r>
              <a:rPr lang="en-US" sz="2000" b="1" spc="-60" dirty="0">
                <a:solidFill>
                  <a:srgbClr val="8F2978"/>
                </a:solidFill>
              </a:rPr>
              <a:t>x</a:t>
            </a:r>
            <a:r>
              <a:rPr lang="en-US" sz="2000" b="1" dirty="0">
                <a:solidFill>
                  <a:srgbClr val="8F2978"/>
                </a:solidFill>
              </a:rPr>
              <a:t>o</a:t>
            </a:r>
            <a:r>
              <a:rPr lang="en-US" sz="2000" b="1" spc="-10" dirty="0">
                <a:solidFill>
                  <a:srgbClr val="8F2978"/>
                </a:solidFill>
              </a:rPr>
              <a:t>n</a:t>
            </a:r>
            <a:r>
              <a:rPr lang="en-US" sz="2000" b="1" dirty="0">
                <a:solidFill>
                  <a:srgbClr val="8F2978"/>
                </a:solidFill>
              </a:rPr>
              <a:t>e</a:t>
            </a:r>
            <a:r>
              <a:rPr lang="en-US" sz="2000" b="1" spc="5" dirty="0">
                <a:solidFill>
                  <a:srgbClr val="8F2978"/>
                </a:solidFill>
              </a:rPr>
              <a:t> </a:t>
            </a:r>
            <a:r>
              <a:rPr lang="en-US" sz="2000" b="1" spc="-15" dirty="0">
                <a:solidFill>
                  <a:srgbClr val="8F2978"/>
                </a:solidFill>
              </a:rPr>
              <a:t>i</a:t>
            </a:r>
            <a:r>
              <a:rPr lang="en-US" sz="2000" b="1" dirty="0">
                <a:solidFill>
                  <a:srgbClr val="8F2978"/>
                </a:solidFill>
              </a:rPr>
              <a:t>s</a:t>
            </a:r>
            <a:r>
              <a:rPr lang="en-US" sz="2000" b="1" spc="5" dirty="0">
                <a:solidFill>
                  <a:srgbClr val="8F2978"/>
                </a:solidFill>
              </a:rPr>
              <a:t> </a:t>
            </a:r>
            <a:r>
              <a:rPr lang="en-US" sz="2000" b="1" spc="-30" dirty="0">
                <a:solidFill>
                  <a:srgbClr val="8F2978"/>
                </a:solidFill>
              </a:rPr>
              <a:t>t</a:t>
            </a:r>
            <a:r>
              <a:rPr lang="en-US" sz="2000" b="1" dirty="0">
                <a:solidFill>
                  <a:srgbClr val="8F2978"/>
                </a:solidFill>
              </a:rPr>
              <a:t>oo</a:t>
            </a:r>
            <a:r>
              <a:rPr lang="en-US" sz="2000" b="1" spc="-10" dirty="0">
                <a:solidFill>
                  <a:srgbClr val="8F2978"/>
                </a:solidFill>
              </a:rPr>
              <a:t> </a:t>
            </a:r>
            <a:r>
              <a:rPr lang="en-US" sz="2000" b="1" spc="5" dirty="0">
                <a:solidFill>
                  <a:srgbClr val="8F2978"/>
                </a:solidFill>
              </a:rPr>
              <a:t>m</a:t>
            </a:r>
            <a:r>
              <a:rPr lang="en-US" sz="2000" b="1" spc="-10" dirty="0">
                <a:solidFill>
                  <a:srgbClr val="8F2978"/>
                </a:solidFill>
              </a:rPr>
              <a:t>u</a:t>
            </a:r>
            <a:r>
              <a:rPr lang="en-US" sz="2000" b="1" dirty="0">
                <a:solidFill>
                  <a:srgbClr val="8F2978"/>
                </a:solidFill>
              </a:rPr>
              <a:t>c</a:t>
            </a:r>
            <a:r>
              <a:rPr lang="en-US" sz="2000" b="1" spc="-10" dirty="0">
                <a:solidFill>
                  <a:srgbClr val="8F2978"/>
                </a:solidFill>
              </a:rPr>
              <a:t>h</a:t>
            </a:r>
            <a:r>
              <a:rPr lang="en-US" sz="2000" b="1" dirty="0">
                <a:solidFill>
                  <a:srgbClr val="8F2978"/>
                </a:solidFill>
              </a:rPr>
              <a:t>?</a:t>
            </a:r>
            <a:r>
              <a:rPr lang="en-US" sz="2000" b="1" spc="-10" dirty="0">
                <a:solidFill>
                  <a:srgbClr val="8F2978"/>
                </a:solidFill>
              </a:rPr>
              <a:t> </a:t>
            </a:r>
            <a:r>
              <a:rPr lang="en-US" sz="2000" b="1" dirty="0">
                <a:solidFill>
                  <a:srgbClr val="8F2978"/>
                </a:solidFill>
              </a:rPr>
              <a:t>How</a:t>
            </a:r>
            <a:r>
              <a:rPr lang="en-US" sz="2000" b="1" spc="-20" dirty="0">
                <a:solidFill>
                  <a:srgbClr val="8F2978"/>
                </a:solidFill>
              </a:rPr>
              <a:t> </a:t>
            </a:r>
            <a:r>
              <a:rPr lang="en-US" sz="2000" b="1" spc="5" dirty="0">
                <a:solidFill>
                  <a:srgbClr val="8F2978"/>
                </a:solidFill>
              </a:rPr>
              <a:t>m</a:t>
            </a:r>
            <a:r>
              <a:rPr lang="en-US" sz="2000" b="1" spc="-5" dirty="0">
                <a:solidFill>
                  <a:srgbClr val="8F2978"/>
                </a:solidFill>
              </a:rPr>
              <a:t>a</a:t>
            </a:r>
            <a:r>
              <a:rPr lang="en-US" sz="2000" b="1" spc="-55" dirty="0">
                <a:solidFill>
                  <a:srgbClr val="8F2978"/>
                </a:solidFill>
              </a:rPr>
              <a:t>n</a:t>
            </a:r>
            <a:r>
              <a:rPr lang="en-US" sz="2000" b="1" dirty="0">
                <a:solidFill>
                  <a:srgbClr val="8F2978"/>
                </a:solidFill>
              </a:rPr>
              <a:t>y </a:t>
            </a:r>
            <a:r>
              <a:rPr lang="en-US" sz="2000" b="1" spc="-10" dirty="0">
                <a:solidFill>
                  <a:srgbClr val="8F2978"/>
                </a:solidFill>
              </a:rPr>
              <a:t>d</a:t>
            </a:r>
            <a:r>
              <a:rPr lang="en-US" sz="2000" b="1" dirty="0">
                <a:solidFill>
                  <a:srgbClr val="8F2978"/>
                </a:solidFill>
              </a:rPr>
              <a:t>o</a:t>
            </a:r>
            <a:r>
              <a:rPr lang="en-US" sz="2000" b="1" spc="5" dirty="0">
                <a:solidFill>
                  <a:srgbClr val="8F2978"/>
                </a:solidFill>
              </a:rPr>
              <a:t>s</a:t>
            </a:r>
            <a:r>
              <a:rPr lang="en-US" sz="2000" b="1" spc="-5" dirty="0">
                <a:solidFill>
                  <a:srgbClr val="8F2978"/>
                </a:solidFill>
              </a:rPr>
              <a:t>e</a:t>
            </a:r>
            <a:r>
              <a:rPr lang="en-US" sz="2000" b="1" dirty="0">
                <a:solidFill>
                  <a:srgbClr val="8F2978"/>
                </a:solidFill>
              </a:rPr>
              <a:t>s</a:t>
            </a:r>
            <a:r>
              <a:rPr lang="en-US" sz="2000" b="1" spc="5" dirty="0">
                <a:solidFill>
                  <a:srgbClr val="8F2978"/>
                </a:solidFill>
              </a:rPr>
              <a:t> </a:t>
            </a:r>
            <a:r>
              <a:rPr lang="en-US" sz="2000" b="1" spc="-10" dirty="0">
                <a:solidFill>
                  <a:srgbClr val="8F2978"/>
                </a:solidFill>
              </a:rPr>
              <a:t>c</a:t>
            </a:r>
            <a:r>
              <a:rPr lang="en-US" sz="2000" b="1" spc="-5" dirty="0">
                <a:solidFill>
                  <a:srgbClr val="8F2978"/>
                </a:solidFill>
              </a:rPr>
              <a:t>a</a:t>
            </a:r>
            <a:r>
              <a:rPr lang="en-US" sz="2000" b="1" dirty="0">
                <a:solidFill>
                  <a:srgbClr val="8F2978"/>
                </a:solidFill>
              </a:rPr>
              <a:t>n </a:t>
            </a:r>
            <a:r>
              <a:rPr lang="en-US" sz="2000" b="1" spc="-25" dirty="0">
                <a:solidFill>
                  <a:srgbClr val="8F2978"/>
                </a:solidFill>
              </a:rPr>
              <a:t>I</a:t>
            </a:r>
            <a:r>
              <a:rPr lang="en-US" sz="2000" b="1" spc="-5" dirty="0">
                <a:solidFill>
                  <a:srgbClr val="8F2978"/>
                </a:solidFill>
              </a:rPr>
              <a:t> </a:t>
            </a:r>
            <a:r>
              <a:rPr lang="en-US" sz="2000" b="1" dirty="0">
                <a:solidFill>
                  <a:srgbClr val="8F2978"/>
                </a:solidFill>
              </a:rPr>
              <a:t>g</a:t>
            </a:r>
            <a:r>
              <a:rPr lang="en-US" sz="2000" b="1" spc="-15" dirty="0">
                <a:solidFill>
                  <a:srgbClr val="8F2978"/>
                </a:solidFill>
              </a:rPr>
              <a:t>i</a:t>
            </a:r>
            <a:r>
              <a:rPr lang="en-US" sz="2000" b="1" spc="-25" dirty="0">
                <a:solidFill>
                  <a:srgbClr val="8F2978"/>
                </a:solidFill>
              </a:rPr>
              <a:t>v</a:t>
            </a:r>
            <a:r>
              <a:rPr lang="en-US" sz="2000" b="1" spc="-5" dirty="0">
                <a:solidFill>
                  <a:srgbClr val="8F2978"/>
                </a:solidFill>
              </a:rPr>
              <a:t>e</a:t>
            </a:r>
            <a:r>
              <a:rPr lang="en-US" sz="2000" b="1" dirty="0">
                <a:solidFill>
                  <a:srgbClr val="8F2978"/>
                </a:solidFill>
              </a:rPr>
              <a:t>?</a:t>
            </a:r>
          </a:p>
          <a:p>
            <a:pPr marL="0" lvl="1" indent="0">
              <a:spcBef>
                <a:spcPts val="0"/>
              </a:spcBef>
              <a:spcAft>
                <a:spcPts val="1200"/>
              </a:spcAft>
              <a:buNone/>
            </a:pPr>
            <a:r>
              <a:rPr lang="en-US" sz="1800" spc="-10" dirty="0">
                <a:solidFill>
                  <a:schemeClr val="tx1"/>
                </a:solidFill>
              </a:rPr>
              <a:t>T</a:t>
            </a:r>
            <a:r>
              <a:rPr lang="en-US" sz="1800" spc="-5" dirty="0">
                <a:solidFill>
                  <a:schemeClr val="tx1"/>
                </a:solidFill>
              </a:rPr>
              <a:t>h</a:t>
            </a:r>
            <a:r>
              <a:rPr lang="en-US" sz="1800" spc="-10" dirty="0">
                <a:solidFill>
                  <a:schemeClr val="tx1"/>
                </a:solidFill>
              </a:rPr>
              <a:t>e</a:t>
            </a:r>
            <a:r>
              <a:rPr lang="en-US" sz="1800" spc="-45" dirty="0">
                <a:solidFill>
                  <a:schemeClr val="tx1"/>
                </a:solidFill>
              </a:rPr>
              <a:t>r</a:t>
            </a:r>
            <a:r>
              <a:rPr lang="en-US" sz="1800" spc="-15" dirty="0">
                <a:solidFill>
                  <a:schemeClr val="tx1"/>
                </a:solidFill>
              </a:rPr>
              <a:t>e</a:t>
            </a:r>
            <a:r>
              <a:rPr lang="en-US" sz="1800" spc="15" dirty="0">
                <a:solidFill>
                  <a:schemeClr val="tx1"/>
                </a:solidFill>
              </a:rPr>
              <a:t> </a:t>
            </a:r>
            <a:r>
              <a:rPr lang="en-US" sz="1800" dirty="0">
                <a:solidFill>
                  <a:schemeClr val="tx1"/>
                </a:solidFill>
              </a:rPr>
              <a:t>is</a:t>
            </a:r>
            <a:r>
              <a:rPr lang="en-US" sz="1800" spc="-10" dirty="0">
                <a:solidFill>
                  <a:schemeClr val="tx1"/>
                </a:solidFill>
              </a:rPr>
              <a:t> </a:t>
            </a:r>
            <a:r>
              <a:rPr lang="en-US" sz="1800" spc="-5" dirty="0">
                <a:solidFill>
                  <a:schemeClr val="tx1"/>
                </a:solidFill>
              </a:rPr>
              <a:t>n</a:t>
            </a:r>
            <a:r>
              <a:rPr lang="en-US" sz="1800" spc="-10" dirty="0">
                <a:solidFill>
                  <a:schemeClr val="tx1"/>
                </a:solidFill>
              </a:rPr>
              <a:t>ot</a:t>
            </a:r>
            <a:r>
              <a:rPr lang="en-US" sz="1800" spc="-5" dirty="0">
                <a:solidFill>
                  <a:schemeClr val="tx1"/>
                </a:solidFill>
              </a:rPr>
              <a:t> </a:t>
            </a:r>
            <a:r>
              <a:rPr lang="en-US" sz="1800" dirty="0">
                <a:solidFill>
                  <a:schemeClr val="tx1"/>
                </a:solidFill>
              </a:rPr>
              <a:t>a</a:t>
            </a:r>
            <a:r>
              <a:rPr lang="en-US" sz="1800" spc="-15" dirty="0">
                <a:solidFill>
                  <a:schemeClr val="tx1"/>
                </a:solidFill>
              </a:rPr>
              <a:t> </a:t>
            </a:r>
            <a:r>
              <a:rPr lang="en-US" sz="1800" spc="-20" dirty="0">
                <a:solidFill>
                  <a:schemeClr val="tx1"/>
                </a:solidFill>
              </a:rPr>
              <a:t>m</a:t>
            </a:r>
            <a:r>
              <a:rPr lang="en-US" sz="1800" spc="-40" dirty="0">
                <a:solidFill>
                  <a:schemeClr val="tx1"/>
                </a:solidFill>
              </a:rPr>
              <a:t>a</a:t>
            </a:r>
            <a:r>
              <a:rPr lang="en-US" sz="1800" dirty="0">
                <a:solidFill>
                  <a:schemeClr val="tx1"/>
                </a:solidFill>
              </a:rPr>
              <a:t>ximu</a:t>
            </a:r>
            <a:r>
              <a:rPr lang="en-US" sz="1800" spc="-20" dirty="0">
                <a:solidFill>
                  <a:schemeClr val="tx1"/>
                </a:solidFill>
              </a:rPr>
              <a:t>m</a:t>
            </a:r>
            <a:r>
              <a:rPr lang="en-US" sz="1800" spc="-25" dirty="0">
                <a:solidFill>
                  <a:schemeClr val="tx1"/>
                </a:solidFill>
              </a:rPr>
              <a:t> </a:t>
            </a:r>
            <a:r>
              <a:rPr lang="en-US" sz="1800" spc="-5" dirty="0">
                <a:solidFill>
                  <a:schemeClr val="tx1"/>
                </a:solidFill>
              </a:rPr>
              <a:t>d</a:t>
            </a:r>
            <a:r>
              <a:rPr lang="en-US" sz="1800" spc="-10" dirty="0">
                <a:solidFill>
                  <a:schemeClr val="tx1"/>
                </a:solidFill>
              </a:rPr>
              <a:t>o</a:t>
            </a:r>
            <a:r>
              <a:rPr lang="en-US" sz="1800" spc="-5" dirty="0">
                <a:solidFill>
                  <a:schemeClr val="tx1"/>
                </a:solidFill>
              </a:rPr>
              <a:t>s</a:t>
            </a:r>
            <a:r>
              <a:rPr lang="en-US" sz="1800" spc="-10" dirty="0">
                <a:solidFill>
                  <a:schemeClr val="tx1"/>
                </a:solidFill>
              </a:rPr>
              <a:t>e.</a:t>
            </a:r>
            <a:r>
              <a:rPr lang="en-US" sz="1800" spc="-5" dirty="0">
                <a:solidFill>
                  <a:schemeClr val="tx1"/>
                </a:solidFill>
              </a:rPr>
              <a:t> Naloxone</a:t>
            </a:r>
            <a:r>
              <a:rPr lang="en-US" sz="1800" spc="-15" dirty="0">
                <a:solidFill>
                  <a:schemeClr val="tx1"/>
                </a:solidFill>
              </a:rPr>
              <a:t> </a:t>
            </a:r>
            <a:r>
              <a:rPr lang="en-US" sz="1800" spc="-35" dirty="0">
                <a:solidFill>
                  <a:schemeClr val="tx1"/>
                </a:solidFill>
              </a:rPr>
              <a:t>c</a:t>
            </a:r>
            <a:r>
              <a:rPr lang="en-US" sz="1800" dirty="0">
                <a:solidFill>
                  <a:schemeClr val="tx1"/>
                </a:solidFill>
              </a:rPr>
              <a:t>an</a:t>
            </a:r>
            <a:r>
              <a:rPr lang="en-US" sz="1800" spc="-5" dirty="0">
                <a:solidFill>
                  <a:schemeClr val="tx1"/>
                </a:solidFill>
              </a:rPr>
              <a:t> b</a:t>
            </a:r>
            <a:r>
              <a:rPr lang="en-US" sz="1800" spc="-15" dirty="0">
                <a:solidFill>
                  <a:schemeClr val="tx1"/>
                </a:solidFill>
              </a:rPr>
              <a:t>e</a:t>
            </a:r>
            <a:r>
              <a:rPr lang="en-US" sz="1800" dirty="0">
                <a:solidFill>
                  <a:schemeClr val="tx1"/>
                </a:solidFill>
              </a:rPr>
              <a:t> </a:t>
            </a:r>
            <a:r>
              <a:rPr lang="en-US" sz="1800" spc="-20" dirty="0">
                <a:solidFill>
                  <a:schemeClr val="tx1"/>
                </a:solidFill>
              </a:rPr>
              <a:t>g</a:t>
            </a:r>
            <a:r>
              <a:rPr lang="en-US" sz="1800" dirty="0">
                <a:solidFill>
                  <a:schemeClr val="tx1"/>
                </a:solidFill>
              </a:rPr>
              <a:t>i</a:t>
            </a:r>
            <a:r>
              <a:rPr lang="en-US" sz="1800" spc="-30" dirty="0">
                <a:solidFill>
                  <a:schemeClr val="tx1"/>
                </a:solidFill>
              </a:rPr>
              <a:t>v</a:t>
            </a:r>
            <a:r>
              <a:rPr lang="en-US" sz="1800" spc="-10" dirty="0">
                <a:solidFill>
                  <a:schemeClr val="tx1"/>
                </a:solidFill>
              </a:rPr>
              <a:t>e</a:t>
            </a:r>
            <a:r>
              <a:rPr lang="en-US" sz="1800" dirty="0">
                <a:solidFill>
                  <a:schemeClr val="tx1"/>
                </a:solidFill>
              </a:rPr>
              <a:t>n</a:t>
            </a:r>
            <a:r>
              <a:rPr lang="en-US" sz="1800" spc="-5" dirty="0">
                <a:solidFill>
                  <a:schemeClr val="tx1"/>
                </a:solidFill>
              </a:rPr>
              <a:t> </a:t>
            </a:r>
            <a:r>
              <a:rPr lang="en-US" sz="1800" spc="-25" dirty="0">
                <a:solidFill>
                  <a:schemeClr val="tx1"/>
                </a:solidFill>
              </a:rPr>
              <a:t>e</a:t>
            </a:r>
            <a:r>
              <a:rPr lang="en-US" sz="1800" spc="-45" dirty="0">
                <a:solidFill>
                  <a:schemeClr val="tx1"/>
                </a:solidFill>
              </a:rPr>
              <a:t>v</a:t>
            </a:r>
            <a:r>
              <a:rPr lang="en-US" sz="1800" spc="-10" dirty="0">
                <a:solidFill>
                  <a:schemeClr val="tx1"/>
                </a:solidFill>
              </a:rPr>
              <a:t>e</a:t>
            </a:r>
            <a:r>
              <a:rPr lang="en-US" sz="1800" dirty="0">
                <a:solidFill>
                  <a:schemeClr val="tx1"/>
                </a:solidFill>
              </a:rPr>
              <a:t>r</a:t>
            </a:r>
            <a:r>
              <a:rPr lang="en-US" sz="1800" spc="-15" dirty="0">
                <a:solidFill>
                  <a:schemeClr val="tx1"/>
                </a:solidFill>
              </a:rPr>
              <a:t>y</a:t>
            </a:r>
            <a:r>
              <a:rPr lang="en-US" sz="1800" dirty="0">
                <a:solidFill>
                  <a:schemeClr val="tx1"/>
                </a:solidFill>
              </a:rPr>
              <a:t> </a:t>
            </a:r>
            <a:r>
              <a:rPr lang="en-US" sz="1800" spc="-15" dirty="0">
                <a:solidFill>
                  <a:schemeClr val="tx1"/>
                </a:solidFill>
              </a:rPr>
              <a:t>2</a:t>
            </a:r>
            <a:r>
              <a:rPr lang="en-US" sz="1800" spc="-10" dirty="0">
                <a:solidFill>
                  <a:schemeClr val="tx1"/>
                </a:solidFill>
              </a:rPr>
              <a:t> to</a:t>
            </a:r>
            <a:r>
              <a:rPr lang="en-US" sz="1800" dirty="0">
                <a:solidFill>
                  <a:schemeClr val="tx1"/>
                </a:solidFill>
              </a:rPr>
              <a:t> </a:t>
            </a:r>
            <a:r>
              <a:rPr lang="en-US" sz="1800" spc="-15" dirty="0">
                <a:solidFill>
                  <a:schemeClr val="tx1"/>
                </a:solidFill>
              </a:rPr>
              <a:t>3</a:t>
            </a:r>
            <a:r>
              <a:rPr lang="en-US" sz="1800" spc="-10" dirty="0">
                <a:solidFill>
                  <a:schemeClr val="tx1"/>
                </a:solidFill>
              </a:rPr>
              <a:t> </a:t>
            </a:r>
            <a:r>
              <a:rPr lang="en-US" sz="1800" dirty="0">
                <a:solidFill>
                  <a:schemeClr val="tx1"/>
                </a:solidFill>
              </a:rPr>
              <a:t>mi</a:t>
            </a:r>
            <a:r>
              <a:rPr lang="en-US" sz="1800" spc="-5" dirty="0">
                <a:solidFill>
                  <a:schemeClr val="tx1"/>
                </a:solidFill>
              </a:rPr>
              <a:t>nu</a:t>
            </a:r>
            <a:r>
              <a:rPr lang="en-US" sz="1800" spc="-35" dirty="0">
                <a:solidFill>
                  <a:schemeClr val="tx1"/>
                </a:solidFill>
              </a:rPr>
              <a:t>t</a:t>
            </a:r>
            <a:r>
              <a:rPr lang="en-US" sz="1800" spc="-10" dirty="0">
                <a:solidFill>
                  <a:schemeClr val="tx1"/>
                </a:solidFill>
              </a:rPr>
              <a:t>e</a:t>
            </a:r>
            <a:r>
              <a:rPr lang="en-US" sz="1800" dirty="0">
                <a:solidFill>
                  <a:schemeClr val="tx1"/>
                </a:solidFill>
              </a:rPr>
              <a:t>s</a:t>
            </a:r>
            <a:r>
              <a:rPr lang="en-US" sz="1800" spc="-20" dirty="0">
                <a:solidFill>
                  <a:schemeClr val="tx1"/>
                </a:solidFill>
              </a:rPr>
              <a:t> </a:t>
            </a:r>
            <a:r>
              <a:rPr lang="en-US" sz="1800" spc="-5" dirty="0">
                <a:solidFill>
                  <a:schemeClr val="tx1"/>
                </a:solidFill>
              </a:rPr>
              <a:t>u</a:t>
            </a:r>
            <a:r>
              <a:rPr lang="en-US" sz="1800" spc="-25" dirty="0">
                <a:solidFill>
                  <a:schemeClr val="tx1"/>
                </a:solidFill>
              </a:rPr>
              <a:t>n</a:t>
            </a:r>
            <a:r>
              <a:rPr lang="en-US" sz="1800" spc="-10" dirty="0">
                <a:solidFill>
                  <a:schemeClr val="tx1"/>
                </a:solidFill>
              </a:rPr>
              <a:t>t</a:t>
            </a:r>
            <a:r>
              <a:rPr lang="en-US" sz="1800" dirty="0">
                <a:solidFill>
                  <a:schemeClr val="tx1"/>
                </a:solidFill>
              </a:rPr>
              <a:t>il </a:t>
            </a:r>
            <a:r>
              <a:rPr lang="en-US" sz="1800" spc="-10" dirty="0">
                <a:solidFill>
                  <a:schemeClr val="tx1"/>
                </a:solidFill>
              </a:rPr>
              <a:t>t</a:t>
            </a:r>
            <a:r>
              <a:rPr lang="en-US" sz="1800" spc="-5" dirty="0">
                <a:solidFill>
                  <a:schemeClr val="tx1"/>
                </a:solidFill>
              </a:rPr>
              <a:t>h</a:t>
            </a:r>
            <a:r>
              <a:rPr lang="en-US" sz="1800" spc="-10" dirty="0">
                <a:solidFill>
                  <a:schemeClr val="tx1"/>
                </a:solidFill>
              </a:rPr>
              <a:t>e</a:t>
            </a:r>
            <a:r>
              <a:rPr lang="en-US" sz="1800" spc="-45" dirty="0">
                <a:solidFill>
                  <a:schemeClr val="tx1"/>
                </a:solidFill>
              </a:rPr>
              <a:t>r</a:t>
            </a:r>
            <a:r>
              <a:rPr lang="en-US" sz="1800" spc="-15" dirty="0">
                <a:solidFill>
                  <a:schemeClr val="tx1"/>
                </a:solidFill>
              </a:rPr>
              <a:t>e</a:t>
            </a:r>
            <a:r>
              <a:rPr lang="en-US" sz="1800" dirty="0">
                <a:solidFill>
                  <a:schemeClr val="tx1"/>
                </a:solidFill>
              </a:rPr>
              <a:t> is</a:t>
            </a:r>
            <a:r>
              <a:rPr lang="en-US" sz="1800" spc="-20" dirty="0">
                <a:solidFill>
                  <a:schemeClr val="tx1"/>
                </a:solidFill>
              </a:rPr>
              <a:t> </a:t>
            </a:r>
            <a:r>
              <a:rPr lang="en-US" sz="1800" dirty="0">
                <a:solidFill>
                  <a:schemeClr val="tx1"/>
                </a:solidFill>
              </a:rPr>
              <a:t>a </a:t>
            </a:r>
            <a:r>
              <a:rPr lang="en-US" sz="1800" spc="-45" dirty="0">
                <a:solidFill>
                  <a:schemeClr val="tx1"/>
                </a:solidFill>
              </a:rPr>
              <a:t>r</a:t>
            </a:r>
            <a:r>
              <a:rPr lang="en-US" sz="1800" spc="-10" dirty="0">
                <a:solidFill>
                  <a:schemeClr val="tx1"/>
                </a:solidFill>
              </a:rPr>
              <a:t>e</a:t>
            </a:r>
            <a:r>
              <a:rPr lang="en-US" sz="1800" spc="-5" dirty="0">
                <a:solidFill>
                  <a:schemeClr val="tx1"/>
                </a:solidFill>
              </a:rPr>
              <a:t>sp</a:t>
            </a:r>
            <a:r>
              <a:rPr lang="en-US" sz="1800" spc="-10" dirty="0">
                <a:solidFill>
                  <a:schemeClr val="tx1"/>
                </a:solidFill>
              </a:rPr>
              <a:t>o</a:t>
            </a:r>
            <a:r>
              <a:rPr lang="en-US" sz="1800" spc="-5" dirty="0">
                <a:solidFill>
                  <a:schemeClr val="tx1"/>
                </a:solidFill>
              </a:rPr>
              <a:t>ns</a:t>
            </a:r>
            <a:r>
              <a:rPr lang="en-US" sz="1800" spc="-15" dirty="0">
                <a:solidFill>
                  <a:schemeClr val="tx1"/>
                </a:solidFill>
              </a:rPr>
              <a:t>e</a:t>
            </a:r>
            <a:r>
              <a:rPr lang="en-US" sz="1800" spc="15" dirty="0">
                <a:solidFill>
                  <a:schemeClr val="tx1"/>
                </a:solidFill>
              </a:rPr>
              <a:t> </a:t>
            </a:r>
            <a:r>
              <a:rPr lang="en-US" sz="1800" spc="-10" dirty="0">
                <a:solidFill>
                  <a:schemeClr val="tx1"/>
                </a:solidFill>
              </a:rPr>
              <a:t>or</a:t>
            </a:r>
            <a:r>
              <a:rPr lang="en-US" sz="1800" dirty="0">
                <a:solidFill>
                  <a:schemeClr val="tx1"/>
                </a:solidFill>
              </a:rPr>
              <a:t> </a:t>
            </a:r>
            <a:r>
              <a:rPr lang="en-US" sz="1800" spc="-10" dirty="0">
                <a:solidFill>
                  <a:schemeClr val="tx1"/>
                </a:solidFill>
              </a:rPr>
              <a:t>e</a:t>
            </a:r>
            <a:r>
              <a:rPr lang="en-US" sz="1800" spc="-20" dirty="0">
                <a:solidFill>
                  <a:schemeClr val="tx1"/>
                </a:solidFill>
              </a:rPr>
              <a:t>m</a:t>
            </a:r>
            <a:r>
              <a:rPr lang="en-US" sz="1800" spc="-10" dirty="0">
                <a:solidFill>
                  <a:schemeClr val="tx1"/>
                </a:solidFill>
              </a:rPr>
              <a:t>e</a:t>
            </a:r>
            <a:r>
              <a:rPr lang="en-US" sz="1800" spc="-45" dirty="0">
                <a:solidFill>
                  <a:schemeClr val="tx1"/>
                </a:solidFill>
              </a:rPr>
              <a:t>rg</a:t>
            </a:r>
            <a:r>
              <a:rPr lang="en-US" sz="1800" spc="-10" dirty="0">
                <a:solidFill>
                  <a:schemeClr val="tx1"/>
                </a:solidFill>
              </a:rPr>
              <a:t>e</a:t>
            </a:r>
            <a:r>
              <a:rPr lang="en-US" sz="1800" spc="-5" dirty="0">
                <a:solidFill>
                  <a:schemeClr val="tx1"/>
                </a:solidFill>
              </a:rPr>
              <a:t>n</a:t>
            </a:r>
            <a:r>
              <a:rPr lang="en-US" sz="1800" spc="-10" dirty="0">
                <a:solidFill>
                  <a:schemeClr val="tx1"/>
                </a:solidFill>
              </a:rPr>
              <a:t>c</a:t>
            </a:r>
            <a:r>
              <a:rPr lang="en-US" sz="1800" spc="-15" dirty="0">
                <a:solidFill>
                  <a:schemeClr val="tx1"/>
                </a:solidFill>
              </a:rPr>
              <a:t>y</a:t>
            </a:r>
            <a:r>
              <a:rPr lang="en-US" sz="1800" spc="-25" dirty="0">
                <a:solidFill>
                  <a:schemeClr val="tx1"/>
                </a:solidFill>
              </a:rPr>
              <a:t> </a:t>
            </a:r>
            <a:r>
              <a:rPr lang="en-US" sz="1800" spc="-20" dirty="0">
                <a:solidFill>
                  <a:schemeClr val="tx1"/>
                </a:solidFill>
              </a:rPr>
              <a:t>m</a:t>
            </a:r>
            <a:r>
              <a:rPr lang="en-US" sz="1800" spc="-10" dirty="0">
                <a:solidFill>
                  <a:schemeClr val="tx1"/>
                </a:solidFill>
              </a:rPr>
              <a:t>e</a:t>
            </a:r>
            <a:r>
              <a:rPr lang="en-US" sz="1800" spc="-5" dirty="0">
                <a:solidFill>
                  <a:schemeClr val="tx1"/>
                </a:solidFill>
              </a:rPr>
              <a:t>d</a:t>
            </a:r>
            <a:r>
              <a:rPr lang="en-US" sz="1800" dirty="0">
                <a:solidFill>
                  <a:schemeClr val="tx1"/>
                </a:solidFill>
              </a:rPr>
              <a:t>i</a:t>
            </a:r>
            <a:r>
              <a:rPr lang="en-US" sz="1800" spc="-20" dirty="0">
                <a:solidFill>
                  <a:schemeClr val="tx1"/>
                </a:solidFill>
              </a:rPr>
              <a:t>c</a:t>
            </a:r>
            <a:r>
              <a:rPr lang="en-US" sz="1800" dirty="0">
                <a:solidFill>
                  <a:schemeClr val="tx1"/>
                </a:solidFill>
              </a:rPr>
              <a:t>al </a:t>
            </a:r>
            <a:r>
              <a:rPr lang="en-US" sz="1800" spc="-15" dirty="0">
                <a:solidFill>
                  <a:schemeClr val="tx1"/>
                </a:solidFill>
              </a:rPr>
              <a:t>s</a:t>
            </a:r>
            <a:r>
              <a:rPr lang="en-US" sz="1800" spc="-10" dirty="0">
                <a:solidFill>
                  <a:schemeClr val="tx1"/>
                </a:solidFill>
              </a:rPr>
              <a:t>e</a:t>
            </a:r>
            <a:r>
              <a:rPr lang="en-US" sz="1800" spc="15" dirty="0">
                <a:solidFill>
                  <a:schemeClr val="tx1"/>
                </a:solidFill>
              </a:rPr>
              <a:t>r</a:t>
            </a:r>
            <a:r>
              <a:rPr lang="en-US" sz="1800" spc="-20" dirty="0">
                <a:solidFill>
                  <a:schemeClr val="tx1"/>
                </a:solidFill>
              </a:rPr>
              <a:t>v</a:t>
            </a:r>
            <a:r>
              <a:rPr lang="en-US" sz="1800" dirty="0">
                <a:solidFill>
                  <a:schemeClr val="tx1"/>
                </a:solidFill>
              </a:rPr>
              <a:t>i</a:t>
            </a:r>
            <a:r>
              <a:rPr lang="en-US" sz="1800" spc="-10" dirty="0">
                <a:solidFill>
                  <a:schemeClr val="tx1"/>
                </a:solidFill>
              </a:rPr>
              <a:t>ce</a:t>
            </a:r>
            <a:r>
              <a:rPr lang="en-US" sz="1800" dirty="0">
                <a:solidFill>
                  <a:schemeClr val="tx1"/>
                </a:solidFill>
              </a:rPr>
              <a:t>s</a:t>
            </a:r>
            <a:r>
              <a:rPr lang="en-US" sz="1800" spc="-5" dirty="0">
                <a:solidFill>
                  <a:schemeClr val="tx1"/>
                </a:solidFill>
              </a:rPr>
              <a:t> personnel </a:t>
            </a:r>
            <a:r>
              <a:rPr lang="en-US" sz="1800" dirty="0">
                <a:solidFill>
                  <a:schemeClr val="tx1"/>
                </a:solidFill>
              </a:rPr>
              <a:t>a</a:t>
            </a:r>
            <a:r>
              <a:rPr lang="en-US" sz="1800" spc="-5" dirty="0">
                <a:solidFill>
                  <a:schemeClr val="tx1"/>
                </a:solidFill>
              </a:rPr>
              <a:t>ssu</a:t>
            </a:r>
            <a:r>
              <a:rPr lang="en-US" sz="1800" spc="-20" dirty="0">
                <a:solidFill>
                  <a:schemeClr val="tx1"/>
                </a:solidFill>
              </a:rPr>
              <a:t>m</a:t>
            </a:r>
            <a:r>
              <a:rPr lang="en-US" sz="1800" spc="-10" dirty="0">
                <a:solidFill>
                  <a:schemeClr val="tx1"/>
                </a:solidFill>
              </a:rPr>
              <a:t>e</a:t>
            </a:r>
            <a:r>
              <a:rPr lang="en-US" sz="1800" dirty="0">
                <a:solidFill>
                  <a:schemeClr val="tx1"/>
                </a:solidFill>
              </a:rPr>
              <a:t>s</a:t>
            </a:r>
            <a:r>
              <a:rPr lang="en-US" sz="1800" spc="-20" dirty="0">
                <a:solidFill>
                  <a:schemeClr val="tx1"/>
                </a:solidFill>
              </a:rPr>
              <a:t> </a:t>
            </a:r>
            <a:r>
              <a:rPr lang="en-US" sz="1800" spc="-35" dirty="0">
                <a:solidFill>
                  <a:schemeClr val="tx1"/>
                </a:solidFill>
              </a:rPr>
              <a:t>c</a:t>
            </a:r>
            <a:r>
              <a:rPr lang="en-US" sz="1800" dirty="0">
                <a:solidFill>
                  <a:schemeClr val="tx1"/>
                </a:solidFill>
              </a:rPr>
              <a:t>a</a:t>
            </a:r>
            <a:r>
              <a:rPr lang="en-US" sz="1800" spc="-50" dirty="0">
                <a:solidFill>
                  <a:schemeClr val="tx1"/>
                </a:solidFill>
              </a:rPr>
              <a:t>re</a:t>
            </a:r>
            <a:r>
              <a:rPr lang="en-US" sz="1800" spc="-50" dirty="0">
                <a:solidFill>
                  <a:schemeClr val="tx1"/>
                </a:solidFill>
                <a:cs typeface="Calibri"/>
              </a:rPr>
              <a:t>.</a:t>
            </a:r>
          </a:p>
          <a:p>
            <a:pPr marL="0" indent="0">
              <a:spcBef>
                <a:spcPts val="0"/>
              </a:spcBef>
              <a:buNone/>
            </a:pPr>
            <a:r>
              <a:rPr lang="en-US" sz="2000" b="1" dirty="0">
                <a:solidFill>
                  <a:srgbClr val="8F2978"/>
                </a:solidFill>
              </a:rPr>
              <a:t>W</a:t>
            </a:r>
            <a:r>
              <a:rPr lang="en-US" sz="2000" b="1" spc="-5" dirty="0">
                <a:solidFill>
                  <a:srgbClr val="8F2978"/>
                </a:solidFill>
              </a:rPr>
              <a:t>he</a:t>
            </a:r>
            <a:r>
              <a:rPr lang="en-US" sz="2000" b="1" dirty="0">
                <a:solidFill>
                  <a:srgbClr val="8F2978"/>
                </a:solidFill>
              </a:rPr>
              <a:t>n</a:t>
            </a:r>
            <a:r>
              <a:rPr lang="en-US" sz="2000" b="1" spc="20" dirty="0">
                <a:solidFill>
                  <a:srgbClr val="8F2978"/>
                </a:solidFill>
              </a:rPr>
              <a:t> </a:t>
            </a:r>
            <a:r>
              <a:rPr lang="en-US" sz="2000" b="1" spc="-10" dirty="0">
                <a:solidFill>
                  <a:srgbClr val="8F2978"/>
                </a:solidFill>
              </a:rPr>
              <a:t>d</a:t>
            </a:r>
            <a:r>
              <a:rPr lang="en-US" sz="2000" b="1" dirty="0">
                <a:solidFill>
                  <a:srgbClr val="8F2978"/>
                </a:solidFill>
              </a:rPr>
              <a:t>o</a:t>
            </a:r>
            <a:r>
              <a:rPr lang="en-US" sz="2000" b="1" spc="5" dirty="0">
                <a:solidFill>
                  <a:srgbClr val="8F2978"/>
                </a:solidFill>
              </a:rPr>
              <a:t> </a:t>
            </a:r>
            <a:r>
              <a:rPr lang="en-US" sz="2000" b="1" spc="-25" dirty="0">
                <a:solidFill>
                  <a:srgbClr val="8F2978"/>
                </a:solidFill>
              </a:rPr>
              <a:t>I give</a:t>
            </a:r>
            <a:r>
              <a:rPr lang="en-US" sz="2000" b="1" dirty="0">
                <a:solidFill>
                  <a:srgbClr val="8F2978"/>
                </a:solidFill>
              </a:rPr>
              <a:t> </a:t>
            </a:r>
            <a:r>
              <a:rPr lang="en-US" sz="2000" b="1" spc="-30" dirty="0">
                <a:solidFill>
                  <a:srgbClr val="8F2978"/>
                </a:solidFill>
              </a:rPr>
              <a:t>r</a:t>
            </a:r>
            <a:r>
              <a:rPr lang="en-US" sz="2000" b="1" spc="-5" dirty="0">
                <a:solidFill>
                  <a:srgbClr val="8F2978"/>
                </a:solidFill>
              </a:rPr>
              <a:t>e</a:t>
            </a:r>
            <a:r>
              <a:rPr lang="en-US" sz="2000" b="1" spc="5" dirty="0">
                <a:solidFill>
                  <a:srgbClr val="8F2978"/>
                </a:solidFill>
              </a:rPr>
              <a:t>s</a:t>
            </a:r>
            <a:r>
              <a:rPr lang="en-US" sz="2000" b="1" dirty="0">
                <a:solidFill>
                  <a:srgbClr val="8F2978"/>
                </a:solidFill>
              </a:rPr>
              <a:t>c</a:t>
            </a:r>
            <a:r>
              <a:rPr lang="en-US" sz="2000" b="1" spc="-5" dirty="0">
                <a:solidFill>
                  <a:srgbClr val="8F2978"/>
                </a:solidFill>
              </a:rPr>
              <a:t>u</a:t>
            </a:r>
            <a:r>
              <a:rPr lang="en-US" sz="2000" b="1" dirty="0">
                <a:solidFill>
                  <a:srgbClr val="8F2978"/>
                </a:solidFill>
              </a:rPr>
              <a:t>e</a:t>
            </a:r>
            <a:r>
              <a:rPr lang="en-US" sz="2000" b="1" spc="-5" dirty="0">
                <a:solidFill>
                  <a:srgbClr val="8F2978"/>
                </a:solidFill>
              </a:rPr>
              <a:t> b</a:t>
            </a:r>
            <a:r>
              <a:rPr lang="en-US" sz="2000" b="1" spc="-30" dirty="0">
                <a:solidFill>
                  <a:srgbClr val="8F2978"/>
                </a:solidFill>
              </a:rPr>
              <a:t>r</a:t>
            </a:r>
            <a:r>
              <a:rPr lang="en-US" sz="2000" b="1" spc="-5" dirty="0">
                <a:solidFill>
                  <a:srgbClr val="8F2978"/>
                </a:solidFill>
              </a:rPr>
              <a:t>e</a:t>
            </a:r>
            <a:r>
              <a:rPr lang="en-US" sz="2000" b="1" spc="-30" dirty="0">
                <a:solidFill>
                  <a:srgbClr val="8F2978"/>
                </a:solidFill>
              </a:rPr>
              <a:t>a</a:t>
            </a:r>
            <a:r>
              <a:rPr lang="en-US" sz="2000" b="1" spc="-5" dirty="0">
                <a:solidFill>
                  <a:srgbClr val="8F2978"/>
                </a:solidFill>
              </a:rPr>
              <a:t>t</a:t>
            </a:r>
            <a:r>
              <a:rPr lang="en-US" sz="2000" b="1" spc="-10" dirty="0">
                <a:solidFill>
                  <a:srgbClr val="8F2978"/>
                </a:solidFill>
              </a:rPr>
              <a:t>h</a:t>
            </a:r>
            <a:r>
              <a:rPr lang="en-US" sz="2000" b="1" spc="-5" dirty="0">
                <a:solidFill>
                  <a:srgbClr val="8F2978"/>
                </a:solidFill>
              </a:rPr>
              <a:t>i</a:t>
            </a:r>
            <a:r>
              <a:rPr lang="en-US" sz="2000" b="1" spc="-10" dirty="0">
                <a:solidFill>
                  <a:srgbClr val="8F2978"/>
                </a:solidFill>
              </a:rPr>
              <a:t>n</a:t>
            </a:r>
            <a:r>
              <a:rPr lang="en-US" sz="2000" b="1" dirty="0">
                <a:solidFill>
                  <a:srgbClr val="8F2978"/>
                </a:solidFill>
              </a:rPr>
              <a:t>g</a:t>
            </a:r>
            <a:r>
              <a:rPr lang="en-US" sz="2000" b="1" spc="35" dirty="0">
                <a:solidFill>
                  <a:srgbClr val="8F2978"/>
                </a:solidFill>
              </a:rPr>
              <a:t> </a:t>
            </a:r>
            <a:r>
              <a:rPr lang="en-US" sz="2000" b="1" spc="-20" dirty="0">
                <a:solidFill>
                  <a:srgbClr val="8F2978"/>
                </a:solidFill>
              </a:rPr>
              <a:t>v</a:t>
            </a:r>
            <a:r>
              <a:rPr lang="en-US" sz="2000" b="1" spc="-5" dirty="0">
                <a:solidFill>
                  <a:srgbClr val="8F2978"/>
                </a:solidFill>
              </a:rPr>
              <a:t>e</a:t>
            </a:r>
            <a:r>
              <a:rPr lang="en-US" sz="2000" b="1" spc="-40" dirty="0">
                <a:solidFill>
                  <a:srgbClr val="8F2978"/>
                </a:solidFill>
              </a:rPr>
              <a:t>r</a:t>
            </a:r>
            <a:r>
              <a:rPr lang="en-US" sz="2000" b="1" spc="5" dirty="0">
                <a:solidFill>
                  <a:srgbClr val="8F2978"/>
                </a:solidFill>
              </a:rPr>
              <a:t>s</a:t>
            </a:r>
            <a:r>
              <a:rPr lang="en-US" sz="2000" b="1" spc="-5" dirty="0">
                <a:solidFill>
                  <a:srgbClr val="8F2978"/>
                </a:solidFill>
              </a:rPr>
              <a:t>u</a:t>
            </a:r>
            <a:r>
              <a:rPr lang="en-US" sz="2000" b="1" dirty="0">
                <a:solidFill>
                  <a:srgbClr val="8F2978"/>
                </a:solidFill>
              </a:rPr>
              <a:t>s</a:t>
            </a:r>
            <a:r>
              <a:rPr lang="en-US" sz="2000" b="1" spc="-10" dirty="0">
                <a:solidFill>
                  <a:srgbClr val="8F2978"/>
                </a:solidFill>
              </a:rPr>
              <a:t> </a:t>
            </a:r>
            <a:r>
              <a:rPr lang="en-US" sz="2000" b="1" dirty="0">
                <a:solidFill>
                  <a:srgbClr val="8F2978"/>
                </a:solidFill>
              </a:rPr>
              <a:t>f</a:t>
            </a:r>
            <a:r>
              <a:rPr lang="en-US" sz="2000" b="1" spc="-5" dirty="0">
                <a:solidFill>
                  <a:srgbClr val="8F2978"/>
                </a:solidFill>
              </a:rPr>
              <a:t>ull </a:t>
            </a:r>
            <a:r>
              <a:rPr lang="en-US" sz="2000" b="1" spc="-10" dirty="0">
                <a:solidFill>
                  <a:srgbClr val="8F2978"/>
                </a:solidFill>
              </a:rPr>
              <a:t>c</a:t>
            </a:r>
            <a:r>
              <a:rPr lang="en-US" sz="2000" b="1" spc="-5" dirty="0">
                <a:solidFill>
                  <a:srgbClr val="8F2978"/>
                </a:solidFill>
              </a:rPr>
              <a:t>a</a:t>
            </a:r>
            <a:r>
              <a:rPr lang="en-US" sz="2000" b="1" spc="-40" dirty="0">
                <a:solidFill>
                  <a:srgbClr val="8F2978"/>
                </a:solidFill>
              </a:rPr>
              <a:t>r</a:t>
            </a:r>
            <a:r>
              <a:rPr lang="en-US" sz="2000" b="1" spc="-10" dirty="0">
                <a:solidFill>
                  <a:srgbClr val="8F2978"/>
                </a:solidFill>
              </a:rPr>
              <a:t>d</a:t>
            </a:r>
            <a:r>
              <a:rPr lang="en-US" sz="2000" b="1" spc="-15" dirty="0">
                <a:solidFill>
                  <a:srgbClr val="8F2978"/>
                </a:solidFill>
              </a:rPr>
              <a:t>i</a:t>
            </a:r>
            <a:r>
              <a:rPr lang="en-US" sz="2000" b="1" dirty="0">
                <a:solidFill>
                  <a:srgbClr val="8F2978"/>
                </a:solidFill>
              </a:rPr>
              <a:t>o</a:t>
            </a:r>
            <a:r>
              <a:rPr lang="en-US" sz="2000" b="1" spc="-10" dirty="0">
                <a:solidFill>
                  <a:srgbClr val="8F2978"/>
                </a:solidFill>
              </a:rPr>
              <a:t>pu</a:t>
            </a:r>
            <a:r>
              <a:rPr lang="en-US" sz="2000" b="1" spc="-15" dirty="0">
                <a:solidFill>
                  <a:srgbClr val="8F2978"/>
                </a:solidFill>
              </a:rPr>
              <a:t>l</a:t>
            </a:r>
            <a:r>
              <a:rPr lang="en-US" sz="2000" b="1" spc="5" dirty="0">
                <a:solidFill>
                  <a:srgbClr val="8F2978"/>
                </a:solidFill>
              </a:rPr>
              <a:t>m</a:t>
            </a:r>
            <a:r>
              <a:rPr lang="en-US" sz="2000" b="1" dirty="0">
                <a:solidFill>
                  <a:srgbClr val="8F2978"/>
                </a:solidFill>
              </a:rPr>
              <a:t>o</a:t>
            </a:r>
            <a:r>
              <a:rPr lang="en-US" sz="2000" b="1" spc="-10" dirty="0">
                <a:solidFill>
                  <a:srgbClr val="8F2978"/>
                </a:solidFill>
              </a:rPr>
              <a:t>n</a:t>
            </a:r>
            <a:r>
              <a:rPr lang="en-US" sz="2000" b="1" spc="-5" dirty="0">
                <a:solidFill>
                  <a:srgbClr val="8F2978"/>
                </a:solidFill>
              </a:rPr>
              <a:t>a</a:t>
            </a:r>
            <a:r>
              <a:rPr lang="en-US" sz="2000" b="1" spc="10" dirty="0">
                <a:solidFill>
                  <a:srgbClr val="8F2978"/>
                </a:solidFill>
              </a:rPr>
              <a:t>r</a:t>
            </a:r>
            <a:r>
              <a:rPr lang="en-US" sz="2000" b="1" dirty="0">
                <a:solidFill>
                  <a:srgbClr val="8F2978"/>
                </a:solidFill>
              </a:rPr>
              <a:t>y</a:t>
            </a:r>
            <a:r>
              <a:rPr lang="en-US" sz="2000" b="1" spc="25" dirty="0">
                <a:solidFill>
                  <a:srgbClr val="8F2978"/>
                </a:solidFill>
              </a:rPr>
              <a:t> </a:t>
            </a:r>
            <a:r>
              <a:rPr lang="en-US" sz="2000" b="1" spc="-30" dirty="0">
                <a:solidFill>
                  <a:srgbClr val="8F2978"/>
                </a:solidFill>
              </a:rPr>
              <a:t>r</a:t>
            </a:r>
            <a:r>
              <a:rPr lang="en-US" sz="2000" b="1" spc="-5" dirty="0">
                <a:solidFill>
                  <a:srgbClr val="8F2978"/>
                </a:solidFill>
              </a:rPr>
              <a:t>e</a:t>
            </a:r>
            <a:r>
              <a:rPr lang="en-US" sz="2000" b="1" spc="5" dirty="0">
                <a:solidFill>
                  <a:srgbClr val="8F2978"/>
                </a:solidFill>
              </a:rPr>
              <a:t>s</a:t>
            </a:r>
            <a:r>
              <a:rPr lang="en-US" sz="2000" b="1" spc="-10" dirty="0">
                <a:solidFill>
                  <a:srgbClr val="8F2978"/>
                </a:solidFill>
              </a:rPr>
              <a:t>u</a:t>
            </a:r>
            <a:r>
              <a:rPr lang="en-US" sz="2000" b="1" spc="5" dirty="0">
                <a:solidFill>
                  <a:srgbClr val="8F2978"/>
                </a:solidFill>
              </a:rPr>
              <a:t>s</a:t>
            </a:r>
            <a:r>
              <a:rPr lang="en-US" sz="2000" b="1" dirty="0">
                <a:solidFill>
                  <a:srgbClr val="8F2978"/>
                </a:solidFill>
              </a:rPr>
              <a:t>c</a:t>
            </a:r>
            <a:r>
              <a:rPr lang="en-US" sz="2000" b="1" spc="-15" dirty="0">
                <a:solidFill>
                  <a:srgbClr val="8F2978"/>
                </a:solidFill>
              </a:rPr>
              <a:t>i</a:t>
            </a:r>
            <a:r>
              <a:rPr lang="en-US" sz="2000" b="1" spc="-30" dirty="0">
                <a:solidFill>
                  <a:srgbClr val="8F2978"/>
                </a:solidFill>
              </a:rPr>
              <a:t>ta</a:t>
            </a:r>
            <a:r>
              <a:rPr lang="en-US" sz="2000" b="1" spc="-5" dirty="0">
                <a:solidFill>
                  <a:srgbClr val="8F2978"/>
                </a:solidFill>
              </a:rPr>
              <a:t>ti</a:t>
            </a:r>
            <a:r>
              <a:rPr lang="en-US" sz="2000" b="1" dirty="0">
                <a:solidFill>
                  <a:srgbClr val="8F2978"/>
                </a:solidFill>
              </a:rPr>
              <a:t>on</a:t>
            </a:r>
            <a:r>
              <a:rPr lang="en-US" sz="2000" b="1" spc="-5" dirty="0">
                <a:solidFill>
                  <a:srgbClr val="8F2978"/>
                </a:solidFill>
              </a:rPr>
              <a:t> </a:t>
            </a:r>
            <a:r>
              <a:rPr lang="en-US" sz="2000" b="1" dirty="0">
                <a:solidFill>
                  <a:srgbClr val="8F2978"/>
                </a:solidFill>
              </a:rPr>
              <a:t>(C</a:t>
            </a:r>
            <a:r>
              <a:rPr lang="en-US" sz="2000" b="1" spc="5" dirty="0">
                <a:solidFill>
                  <a:srgbClr val="8F2978"/>
                </a:solidFill>
              </a:rPr>
              <a:t>P</a:t>
            </a:r>
            <a:r>
              <a:rPr lang="en-US" sz="2000" b="1" spc="-5" dirty="0">
                <a:solidFill>
                  <a:srgbClr val="8F2978"/>
                </a:solidFill>
              </a:rPr>
              <a:t>R</a:t>
            </a:r>
            <a:r>
              <a:rPr lang="en-US" sz="2000" b="1" dirty="0">
                <a:solidFill>
                  <a:srgbClr val="8F2978"/>
                </a:solidFill>
              </a:rPr>
              <a:t>)?</a:t>
            </a:r>
          </a:p>
          <a:p>
            <a:pPr marL="0" lvl="1" indent="0">
              <a:spcBef>
                <a:spcPts val="0"/>
              </a:spcBef>
              <a:spcAft>
                <a:spcPts val="1200"/>
              </a:spcAft>
              <a:buNone/>
            </a:pPr>
            <a:r>
              <a:rPr lang="en-US" sz="1800" spc="-15" dirty="0">
                <a:solidFill>
                  <a:schemeClr val="tx1"/>
                </a:solidFill>
              </a:rPr>
              <a:t>I</a:t>
            </a:r>
            <a:r>
              <a:rPr lang="en-US" sz="1800" dirty="0">
                <a:solidFill>
                  <a:schemeClr val="tx1"/>
                </a:solidFill>
              </a:rPr>
              <a:t>f</a:t>
            </a:r>
            <a:r>
              <a:rPr lang="en-US" sz="1800" spc="-5" dirty="0">
                <a:solidFill>
                  <a:schemeClr val="tx1"/>
                </a:solidFill>
              </a:rPr>
              <a:t> </a:t>
            </a:r>
            <a:r>
              <a:rPr lang="en-US" sz="1800" spc="-45" dirty="0">
                <a:solidFill>
                  <a:schemeClr val="tx1"/>
                </a:solidFill>
              </a:rPr>
              <a:t>r</a:t>
            </a:r>
            <a:r>
              <a:rPr lang="en-US" sz="1800" spc="-10" dirty="0">
                <a:solidFill>
                  <a:schemeClr val="tx1"/>
                </a:solidFill>
              </a:rPr>
              <a:t>e</a:t>
            </a:r>
            <a:r>
              <a:rPr lang="en-US" sz="1800" spc="-5" dirty="0">
                <a:solidFill>
                  <a:schemeClr val="tx1"/>
                </a:solidFill>
              </a:rPr>
              <a:t>sp</a:t>
            </a:r>
            <a:r>
              <a:rPr lang="en-US" sz="1800" spc="-10" dirty="0">
                <a:solidFill>
                  <a:schemeClr val="tx1"/>
                </a:solidFill>
              </a:rPr>
              <a:t>o</a:t>
            </a:r>
            <a:r>
              <a:rPr lang="en-US" sz="1800" spc="-5" dirty="0">
                <a:solidFill>
                  <a:schemeClr val="tx1"/>
                </a:solidFill>
              </a:rPr>
              <a:t>ns</a:t>
            </a:r>
            <a:r>
              <a:rPr lang="en-US" sz="1800" spc="-15" dirty="0">
                <a:solidFill>
                  <a:schemeClr val="tx1"/>
                </a:solidFill>
              </a:rPr>
              <a:t>e</a:t>
            </a:r>
            <a:r>
              <a:rPr lang="en-US" sz="1800" spc="15" dirty="0">
                <a:solidFill>
                  <a:schemeClr val="tx1"/>
                </a:solidFill>
              </a:rPr>
              <a:t> </a:t>
            </a:r>
            <a:r>
              <a:rPr lang="en-US" sz="1800" dirty="0">
                <a:solidFill>
                  <a:schemeClr val="tx1"/>
                </a:solidFill>
              </a:rPr>
              <a:t>is</a:t>
            </a:r>
            <a:r>
              <a:rPr lang="en-US" sz="1800" spc="-5" dirty="0">
                <a:solidFill>
                  <a:schemeClr val="tx1"/>
                </a:solidFill>
              </a:rPr>
              <a:t> </a:t>
            </a:r>
            <a:r>
              <a:rPr lang="en-US" sz="1800" spc="-10" dirty="0">
                <a:solidFill>
                  <a:schemeClr val="tx1"/>
                </a:solidFill>
              </a:rPr>
              <a:t>e</a:t>
            </a:r>
            <a:r>
              <a:rPr lang="en-US" sz="1800" dirty="0">
                <a:solidFill>
                  <a:schemeClr val="tx1"/>
                </a:solidFill>
              </a:rPr>
              <a:t>a</a:t>
            </a:r>
            <a:r>
              <a:rPr lang="en-US" sz="1800" spc="-10" dirty="0">
                <a:solidFill>
                  <a:schemeClr val="tx1"/>
                </a:solidFill>
              </a:rPr>
              <a:t>r</a:t>
            </a:r>
            <a:r>
              <a:rPr lang="en-US" sz="1800" dirty="0">
                <a:solidFill>
                  <a:schemeClr val="tx1"/>
                </a:solidFill>
              </a:rPr>
              <a:t>l</a:t>
            </a:r>
            <a:r>
              <a:rPr lang="en-US" sz="1800" spc="-15" dirty="0">
                <a:solidFill>
                  <a:schemeClr val="tx1"/>
                </a:solidFill>
              </a:rPr>
              <a:t>y</a:t>
            </a:r>
            <a:r>
              <a:rPr lang="en-US" sz="1800" spc="-10" dirty="0">
                <a:solidFill>
                  <a:schemeClr val="tx1"/>
                </a:solidFill>
              </a:rPr>
              <a:t> e</a:t>
            </a:r>
            <a:r>
              <a:rPr lang="en-US" sz="1800" spc="-5" dirty="0">
                <a:solidFill>
                  <a:schemeClr val="tx1"/>
                </a:solidFill>
              </a:rPr>
              <a:t>n</a:t>
            </a:r>
            <a:r>
              <a:rPr lang="en-US" sz="1800" spc="-10" dirty="0">
                <a:solidFill>
                  <a:schemeClr val="tx1"/>
                </a:solidFill>
              </a:rPr>
              <a:t>o</a:t>
            </a:r>
            <a:r>
              <a:rPr lang="en-US" sz="1800" spc="-5" dirty="0">
                <a:solidFill>
                  <a:schemeClr val="tx1"/>
                </a:solidFill>
              </a:rPr>
              <a:t>ug</a:t>
            </a:r>
            <a:r>
              <a:rPr lang="en-US" sz="1800" dirty="0">
                <a:solidFill>
                  <a:schemeClr val="tx1"/>
                </a:solidFill>
              </a:rPr>
              <a:t>h,</a:t>
            </a:r>
            <a:r>
              <a:rPr lang="en-US" sz="1800" spc="-5" dirty="0">
                <a:solidFill>
                  <a:schemeClr val="tx1"/>
                </a:solidFill>
              </a:rPr>
              <a:t> </a:t>
            </a:r>
            <a:r>
              <a:rPr lang="en-US" sz="1800" spc="-10" dirty="0">
                <a:solidFill>
                  <a:schemeClr val="tx1"/>
                </a:solidFill>
              </a:rPr>
              <a:t>o</a:t>
            </a:r>
            <a:r>
              <a:rPr lang="en-US" sz="1800" spc="-5" dirty="0">
                <a:solidFill>
                  <a:schemeClr val="tx1"/>
                </a:solidFill>
              </a:rPr>
              <a:t>n</a:t>
            </a:r>
            <a:r>
              <a:rPr lang="en-US" sz="1800" dirty="0">
                <a:solidFill>
                  <a:schemeClr val="tx1"/>
                </a:solidFill>
              </a:rPr>
              <a:t>l</a:t>
            </a:r>
            <a:r>
              <a:rPr lang="en-US" sz="1800" spc="-15" dirty="0">
                <a:solidFill>
                  <a:schemeClr val="tx1"/>
                </a:solidFill>
              </a:rPr>
              <a:t>y</a:t>
            </a:r>
            <a:r>
              <a:rPr lang="en-US" sz="1800" dirty="0">
                <a:solidFill>
                  <a:schemeClr val="tx1"/>
                </a:solidFill>
              </a:rPr>
              <a:t> </a:t>
            </a:r>
            <a:r>
              <a:rPr lang="en-US" sz="1800" spc="-45" dirty="0">
                <a:solidFill>
                  <a:schemeClr val="tx1"/>
                </a:solidFill>
              </a:rPr>
              <a:t>r</a:t>
            </a:r>
            <a:r>
              <a:rPr lang="en-US" sz="1800" spc="-10" dirty="0">
                <a:solidFill>
                  <a:schemeClr val="tx1"/>
                </a:solidFill>
              </a:rPr>
              <a:t>e</a:t>
            </a:r>
            <a:r>
              <a:rPr lang="en-US" sz="1800" spc="-5" dirty="0">
                <a:solidFill>
                  <a:schemeClr val="tx1"/>
                </a:solidFill>
              </a:rPr>
              <a:t>s</a:t>
            </a:r>
            <a:r>
              <a:rPr lang="en-US" sz="1800" spc="-10" dirty="0">
                <a:solidFill>
                  <a:schemeClr val="tx1"/>
                </a:solidFill>
              </a:rPr>
              <a:t>c</a:t>
            </a:r>
            <a:r>
              <a:rPr lang="en-US" sz="1800" spc="-20" dirty="0">
                <a:solidFill>
                  <a:schemeClr val="tx1"/>
                </a:solidFill>
              </a:rPr>
              <a:t>u</a:t>
            </a:r>
            <a:r>
              <a:rPr lang="en-US" sz="1800" spc="-15" dirty="0">
                <a:solidFill>
                  <a:schemeClr val="tx1"/>
                </a:solidFill>
              </a:rPr>
              <a:t>e</a:t>
            </a:r>
            <a:r>
              <a:rPr lang="en-US" sz="1800" spc="-10" dirty="0">
                <a:solidFill>
                  <a:schemeClr val="tx1"/>
                </a:solidFill>
              </a:rPr>
              <a:t> </a:t>
            </a:r>
            <a:r>
              <a:rPr lang="en-US" sz="1800" spc="-5" dirty="0">
                <a:solidFill>
                  <a:schemeClr val="tx1"/>
                </a:solidFill>
              </a:rPr>
              <a:t>b</a:t>
            </a:r>
            <a:r>
              <a:rPr lang="en-US" sz="1800" spc="-35" dirty="0">
                <a:solidFill>
                  <a:schemeClr val="tx1"/>
                </a:solidFill>
              </a:rPr>
              <a:t>r</a:t>
            </a:r>
            <a:r>
              <a:rPr lang="en-US" sz="1800" spc="-10" dirty="0">
                <a:solidFill>
                  <a:schemeClr val="tx1"/>
                </a:solidFill>
              </a:rPr>
              <a:t>e</a:t>
            </a:r>
            <a:r>
              <a:rPr lang="en-US" sz="1800" spc="-25" dirty="0">
                <a:solidFill>
                  <a:schemeClr val="tx1"/>
                </a:solidFill>
              </a:rPr>
              <a:t>a</a:t>
            </a:r>
            <a:r>
              <a:rPr lang="en-US" sz="1800" dirty="0">
                <a:solidFill>
                  <a:schemeClr val="tx1"/>
                </a:solidFill>
              </a:rPr>
              <a:t>thi</a:t>
            </a:r>
            <a:r>
              <a:rPr lang="en-US" sz="1800" spc="-5" dirty="0">
                <a:solidFill>
                  <a:schemeClr val="tx1"/>
                </a:solidFill>
              </a:rPr>
              <a:t>n</a:t>
            </a:r>
            <a:r>
              <a:rPr lang="en-US" sz="1800" dirty="0">
                <a:solidFill>
                  <a:schemeClr val="tx1"/>
                </a:solidFill>
              </a:rPr>
              <a:t>g</a:t>
            </a:r>
            <a:r>
              <a:rPr lang="en-US" sz="1800" spc="-5" dirty="0">
                <a:solidFill>
                  <a:schemeClr val="tx1"/>
                </a:solidFill>
              </a:rPr>
              <a:t> may be </a:t>
            </a:r>
            <a:r>
              <a:rPr lang="en-US" sz="1800" spc="-20" dirty="0">
                <a:solidFill>
                  <a:schemeClr val="tx1"/>
                </a:solidFill>
              </a:rPr>
              <a:t>n</a:t>
            </a:r>
            <a:r>
              <a:rPr lang="en-US" sz="1800" spc="-10" dirty="0">
                <a:solidFill>
                  <a:schemeClr val="tx1"/>
                </a:solidFill>
              </a:rPr>
              <a:t>ee</a:t>
            </a:r>
            <a:r>
              <a:rPr lang="en-US" sz="1800" spc="-20" dirty="0">
                <a:solidFill>
                  <a:schemeClr val="tx1"/>
                </a:solidFill>
              </a:rPr>
              <a:t>d</a:t>
            </a:r>
            <a:r>
              <a:rPr lang="en-US" sz="1800" spc="-10" dirty="0">
                <a:solidFill>
                  <a:schemeClr val="tx1"/>
                </a:solidFill>
              </a:rPr>
              <a:t>e</a:t>
            </a:r>
            <a:r>
              <a:rPr lang="en-US" sz="1800" spc="-15" dirty="0">
                <a:solidFill>
                  <a:schemeClr val="tx1"/>
                </a:solidFill>
              </a:rPr>
              <a:t>d. I</a:t>
            </a:r>
            <a:r>
              <a:rPr lang="en-US" sz="1800" dirty="0">
                <a:solidFill>
                  <a:schemeClr val="tx1"/>
                </a:solidFill>
              </a:rPr>
              <a:t>f</a:t>
            </a:r>
            <a:r>
              <a:rPr lang="en-US" sz="1800" spc="-5" dirty="0">
                <a:solidFill>
                  <a:schemeClr val="tx1"/>
                </a:solidFill>
              </a:rPr>
              <a:t> </a:t>
            </a:r>
            <a:r>
              <a:rPr lang="en-US" sz="1800" spc="-15" dirty="0">
                <a:solidFill>
                  <a:schemeClr val="tx1"/>
                </a:solidFill>
              </a:rPr>
              <a:t>the</a:t>
            </a:r>
            <a:r>
              <a:rPr lang="en-US" sz="1800" spc="-45" dirty="0">
                <a:solidFill>
                  <a:schemeClr val="tx1"/>
                </a:solidFill>
              </a:rPr>
              <a:t>r</a:t>
            </a:r>
            <a:r>
              <a:rPr lang="en-US" sz="1800" spc="-15" dirty="0">
                <a:solidFill>
                  <a:schemeClr val="tx1"/>
                </a:solidFill>
              </a:rPr>
              <a:t>e</a:t>
            </a:r>
            <a:r>
              <a:rPr lang="en-US" sz="1800" dirty="0">
                <a:solidFill>
                  <a:schemeClr val="tx1"/>
                </a:solidFill>
              </a:rPr>
              <a:t> is</a:t>
            </a:r>
            <a:r>
              <a:rPr lang="en-US" sz="1800" spc="-5" dirty="0">
                <a:solidFill>
                  <a:schemeClr val="tx1"/>
                </a:solidFill>
              </a:rPr>
              <a:t> n</a:t>
            </a:r>
            <a:r>
              <a:rPr lang="en-US" sz="1800" dirty="0">
                <a:solidFill>
                  <a:schemeClr val="tx1"/>
                </a:solidFill>
              </a:rPr>
              <a:t>o</a:t>
            </a:r>
            <a:r>
              <a:rPr lang="en-US" sz="1800" spc="-10" dirty="0">
                <a:solidFill>
                  <a:schemeClr val="tx1"/>
                </a:solidFill>
              </a:rPr>
              <a:t> </a:t>
            </a:r>
            <a:r>
              <a:rPr lang="en-US" sz="1800" spc="-5" dirty="0">
                <a:solidFill>
                  <a:schemeClr val="tx1"/>
                </a:solidFill>
              </a:rPr>
              <a:t>pu</a:t>
            </a:r>
            <a:r>
              <a:rPr lang="en-US" sz="1800" dirty="0">
                <a:solidFill>
                  <a:schemeClr val="tx1"/>
                </a:solidFill>
              </a:rPr>
              <a:t>l</a:t>
            </a:r>
            <a:r>
              <a:rPr lang="en-US" sz="1800" spc="-5" dirty="0">
                <a:solidFill>
                  <a:schemeClr val="tx1"/>
                </a:solidFill>
              </a:rPr>
              <a:t>s</a:t>
            </a:r>
            <a:r>
              <a:rPr lang="en-US" sz="1800" spc="-15" dirty="0">
                <a:solidFill>
                  <a:schemeClr val="tx1"/>
                </a:solidFill>
              </a:rPr>
              <a:t>e,</a:t>
            </a:r>
            <a:r>
              <a:rPr lang="en-US" sz="1800" dirty="0">
                <a:solidFill>
                  <a:schemeClr val="tx1"/>
                </a:solidFill>
              </a:rPr>
              <a:t> </a:t>
            </a:r>
            <a:r>
              <a:rPr lang="en-US" sz="1800" spc="-5" dirty="0">
                <a:solidFill>
                  <a:schemeClr val="tx1"/>
                </a:solidFill>
              </a:rPr>
              <a:t>p</a:t>
            </a:r>
            <a:r>
              <a:rPr lang="en-US" sz="1800" spc="-35" dirty="0">
                <a:solidFill>
                  <a:schemeClr val="tx1"/>
                </a:solidFill>
              </a:rPr>
              <a:t>r</a:t>
            </a:r>
            <a:r>
              <a:rPr lang="en-US" sz="1800" spc="-10" dirty="0">
                <a:solidFill>
                  <a:schemeClr val="tx1"/>
                </a:solidFill>
              </a:rPr>
              <a:t>ocee</a:t>
            </a:r>
            <a:r>
              <a:rPr lang="en-US" sz="1800" dirty="0">
                <a:solidFill>
                  <a:schemeClr val="tx1"/>
                </a:solidFill>
              </a:rPr>
              <a:t>d</a:t>
            </a:r>
            <a:r>
              <a:rPr lang="en-US" sz="1800" spc="-15" dirty="0">
                <a:solidFill>
                  <a:schemeClr val="tx1"/>
                </a:solidFill>
              </a:rPr>
              <a:t> </a:t>
            </a:r>
            <a:r>
              <a:rPr lang="en-US" sz="1800" dirty="0">
                <a:solidFill>
                  <a:schemeClr val="tx1"/>
                </a:solidFill>
              </a:rPr>
              <a:t>with</a:t>
            </a:r>
            <a:r>
              <a:rPr lang="en-US" sz="1800" spc="-5" dirty="0">
                <a:solidFill>
                  <a:schemeClr val="tx1"/>
                </a:solidFill>
              </a:rPr>
              <a:t> fu</a:t>
            </a:r>
            <a:r>
              <a:rPr lang="en-US" sz="1800" dirty="0">
                <a:solidFill>
                  <a:schemeClr val="tx1"/>
                </a:solidFill>
              </a:rPr>
              <a:t>ll</a:t>
            </a:r>
            <a:r>
              <a:rPr lang="en-US" sz="1800" spc="-5" dirty="0">
                <a:solidFill>
                  <a:schemeClr val="tx1"/>
                </a:solidFill>
              </a:rPr>
              <a:t> </a:t>
            </a:r>
            <a:r>
              <a:rPr lang="en-US" sz="1800" dirty="0">
                <a:solidFill>
                  <a:schemeClr val="tx1"/>
                </a:solidFill>
              </a:rPr>
              <a:t>C</a:t>
            </a:r>
            <a:r>
              <a:rPr lang="en-US" sz="1800" spc="-20" dirty="0">
                <a:solidFill>
                  <a:schemeClr val="tx1"/>
                </a:solidFill>
              </a:rPr>
              <a:t>P</a:t>
            </a:r>
            <a:r>
              <a:rPr lang="en-US" sz="1800" spc="-15" dirty="0">
                <a:solidFill>
                  <a:schemeClr val="tx1"/>
                </a:solidFill>
              </a:rPr>
              <a:t>R</a:t>
            </a:r>
            <a:r>
              <a:rPr lang="en-US" sz="1800" spc="-25" dirty="0">
                <a:solidFill>
                  <a:schemeClr val="tx1"/>
                </a:solidFill>
              </a:rPr>
              <a:t> </a:t>
            </a:r>
            <a:r>
              <a:rPr lang="en-US" sz="1800" spc="-35" dirty="0">
                <a:solidFill>
                  <a:schemeClr val="tx1"/>
                </a:solidFill>
              </a:rPr>
              <a:t>e</a:t>
            </a:r>
            <a:r>
              <a:rPr lang="en-US" sz="1800" spc="-25" dirty="0">
                <a:solidFill>
                  <a:schemeClr val="tx1"/>
                </a:solidFill>
              </a:rPr>
              <a:t>f</a:t>
            </a:r>
            <a:r>
              <a:rPr lang="en-US" sz="1800" spc="-50" dirty="0">
                <a:solidFill>
                  <a:schemeClr val="tx1"/>
                </a:solidFill>
              </a:rPr>
              <a:t>f</a:t>
            </a:r>
            <a:r>
              <a:rPr lang="en-US" sz="1800" spc="-10" dirty="0">
                <a:solidFill>
                  <a:schemeClr val="tx1"/>
                </a:solidFill>
              </a:rPr>
              <a:t>ort</a:t>
            </a:r>
            <a:r>
              <a:rPr lang="en-US" sz="1800" dirty="0">
                <a:solidFill>
                  <a:schemeClr val="tx1"/>
                </a:solidFill>
              </a:rPr>
              <a:t>s if you are trained to do so.  </a:t>
            </a:r>
          </a:p>
          <a:p>
            <a:pPr marL="457200" lvl="1" indent="0">
              <a:spcBef>
                <a:spcPts val="0"/>
              </a:spcBef>
              <a:spcAft>
                <a:spcPts val="1200"/>
              </a:spcAft>
              <a:buNone/>
            </a:pPr>
            <a:endParaRPr lang="en-US" sz="1800"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86714288-F1AC-A0D2-7CE4-EAB519BC3AAD}"/>
              </a:ext>
            </a:extLst>
          </p:cNvPr>
          <p:cNvSpPr>
            <a:spLocks noGrp="1"/>
          </p:cNvSpPr>
          <p:nvPr>
            <p:ph type="sldNum" sz="quarter" idx="12"/>
          </p:nvPr>
        </p:nvSpPr>
        <p:spPr/>
        <p:txBody>
          <a:bodyPr/>
          <a:lstStyle/>
          <a:p>
            <a:fld id="{1621B6DD-29C1-4FEA-923F-71EA1347694C}" type="slidenum">
              <a:rPr lang="en-US" sz="1800" smtClean="0"/>
              <a:t>55</a:t>
            </a:fld>
            <a:endParaRPr lang="en-US" dirty="0"/>
          </a:p>
        </p:txBody>
      </p:sp>
      <p:cxnSp>
        <p:nvCxnSpPr>
          <p:cNvPr id="5" name="Straight Connector 4">
            <a:extLst>
              <a:ext uri="{FF2B5EF4-FFF2-40B4-BE49-F238E27FC236}">
                <a16:creationId xmlns:a16="http://schemas.microsoft.com/office/drawing/2014/main" id="{9A503A37-2C38-3448-82DE-B34139D8B297}"/>
              </a:ext>
              <a:ext uri="{C183D7F6-B498-43B3-948B-1728B52AA6E4}">
                <adec:decorative xmlns="" xmlns:adec="http://schemas.microsoft.com/office/drawing/2017/decorative" val="1"/>
              </a:ext>
            </a:extLst>
          </p:cNvPr>
          <p:cNvCxnSpPr>
            <a:cxnSpLocks/>
          </p:cNvCxnSpPr>
          <p:nvPr/>
        </p:nvCxnSpPr>
        <p:spPr>
          <a:xfrm flipV="1">
            <a:off x="6020844" y="2593049"/>
            <a:ext cx="0" cy="3931920"/>
          </a:xfrm>
          <a:prstGeom prst="line">
            <a:avLst/>
          </a:prstGeom>
          <a:ln>
            <a:solidFill>
              <a:schemeClr val="accent3"/>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240676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7E26258-A860-3DEC-9D2B-D36FD483C494}"/>
              </a:ext>
            </a:extLst>
          </p:cNvPr>
          <p:cNvSpPr>
            <a:spLocks noGrp="1"/>
          </p:cNvSpPr>
          <p:nvPr>
            <p:ph type="title"/>
          </p:nvPr>
        </p:nvSpPr>
        <p:spPr>
          <a:xfrm>
            <a:off x="1021080" y="2116667"/>
            <a:ext cx="10149840" cy="1822514"/>
          </a:xfrm>
        </p:spPr>
        <p:txBody>
          <a:bodyPr/>
          <a:lstStyle/>
          <a:p>
            <a:r>
              <a:rPr lang="en-US" sz="1600" i="1" dirty="0"/>
              <a:t>In collaboration with the Indian Health Service (IHS) Heroin Opioids and Pain Efforts (HOPE) Committee, this material was prepared by </a:t>
            </a:r>
            <a:r>
              <a:rPr lang="en-US" sz="1600" i="1" dirty="0" err="1"/>
              <a:t>Comagine</a:t>
            </a:r>
            <a:r>
              <a:rPr lang="en-US" sz="1600" i="1" dirty="0"/>
              <a:t> Health for the American Indian Alaska Native Healthcare Quality Initiative under contract with the Centers for Medicare &amp; Medicaid Services (CMS), an agency of the U.S. Department of Health and Human Services. Views expressed in this material do not necessarily reflect the official views or policy of CMS or HHS, and any reference to a specific product or entity herein does not constitute endorsement of that product or entity by CMS or HHS. </a:t>
            </a:r>
            <a:br>
              <a:rPr lang="en-US" sz="1600" i="1" dirty="0"/>
            </a:br>
            <a:r>
              <a:rPr lang="en-US" sz="1600" i="1" dirty="0"/>
              <a:t>NQIIC-AIHQI-380-06/05/2023 </a:t>
            </a:r>
            <a:endParaRPr lang="en-US" sz="1600" dirty="0"/>
          </a:p>
        </p:txBody>
      </p:sp>
      <p:sp>
        <p:nvSpPr>
          <p:cNvPr id="2" name="Slide Number Placeholder 1">
            <a:extLst>
              <a:ext uri="{FF2B5EF4-FFF2-40B4-BE49-F238E27FC236}">
                <a16:creationId xmlns:a16="http://schemas.microsoft.com/office/drawing/2014/main" id="{0F9EFE40-23F2-A078-4A5A-76474E9E375B}"/>
              </a:ext>
            </a:extLst>
          </p:cNvPr>
          <p:cNvSpPr>
            <a:spLocks noGrp="1"/>
          </p:cNvSpPr>
          <p:nvPr>
            <p:ph type="sldNum" sz="quarter" idx="12"/>
          </p:nvPr>
        </p:nvSpPr>
        <p:spPr/>
        <p:txBody>
          <a:bodyPr/>
          <a:lstStyle/>
          <a:p>
            <a:fld id="{1621B6DD-29C1-4FEA-923F-71EA1347694C}" type="slidenum">
              <a:rPr lang="en-US" sz="1800" smtClean="0"/>
              <a:t>56</a:t>
            </a:fld>
            <a:endParaRPr lang="en-US" dirty="0"/>
          </a:p>
        </p:txBody>
      </p:sp>
      <p:pic>
        <p:nvPicPr>
          <p:cNvPr id="3" name="Picture 2" descr="Quality Improvement Organizations logo">
            <a:extLst>
              <a:ext uri="{FF2B5EF4-FFF2-40B4-BE49-F238E27FC236}">
                <a16:creationId xmlns:a16="http://schemas.microsoft.com/office/drawing/2014/main" id="{7FBF3EE2-7FBF-FBC7-C2B0-0568BAFC35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6586" y="5523227"/>
            <a:ext cx="2946853" cy="878660"/>
          </a:xfrm>
          <a:prstGeom prst="rect">
            <a:avLst/>
          </a:prstGeom>
        </p:spPr>
      </p:pic>
      <p:cxnSp>
        <p:nvCxnSpPr>
          <p:cNvPr id="4" name="Straight Connector 3">
            <a:extLst>
              <a:ext uri="{FF2B5EF4-FFF2-40B4-BE49-F238E27FC236}">
                <a16:creationId xmlns:a16="http://schemas.microsoft.com/office/drawing/2014/main" id="{C710BE2C-27FE-AA4E-2466-B88AF7387BCC}"/>
              </a:ext>
              <a:ext uri="{C183D7F6-B498-43B3-948B-1728B52AA6E4}">
                <adec:decorative xmlns="" xmlns:adec="http://schemas.microsoft.com/office/drawing/2017/decorative" val="1"/>
              </a:ext>
            </a:extLst>
          </p:cNvPr>
          <p:cNvCxnSpPr/>
          <p:nvPr/>
        </p:nvCxnSpPr>
        <p:spPr>
          <a:xfrm>
            <a:off x="3301909" y="5523227"/>
            <a:ext cx="0" cy="8616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Comagine Health Logo">
            <a:extLst>
              <a:ext uri="{FF2B5EF4-FFF2-40B4-BE49-F238E27FC236}">
                <a16:creationId xmlns:a16="http://schemas.microsoft.com/office/drawing/2014/main" id="{B78DAAC1-2CFF-70F8-4AE3-91527735608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01746" y="5554297"/>
            <a:ext cx="2357483" cy="762963"/>
          </a:xfrm>
          <a:prstGeom prst="rect">
            <a:avLst/>
          </a:prstGeom>
        </p:spPr>
      </p:pic>
      <p:pic>
        <p:nvPicPr>
          <p:cNvPr id="9" name="Picture 2" descr="Telligen logo">
            <a:extLst>
              <a:ext uri="{FF2B5EF4-FFF2-40B4-BE49-F238E27FC236}">
                <a16:creationId xmlns:a16="http://schemas.microsoft.com/office/drawing/2014/main" id="{BA76699C-4475-5EB0-8B46-91E2A566B6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9246" y="5369069"/>
            <a:ext cx="2180917" cy="10125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tratis Health logo&#10;">
            <a:extLst>
              <a:ext uri="{FF2B5EF4-FFF2-40B4-BE49-F238E27FC236}">
                <a16:creationId xmlns:a16="http://schemas.microsoft.com/office/drawing/2014/main" id="{500FBE1E-7B25-6588-8993-A1F9719D80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4084" y="5322944"/>
            <a:ext cx="2135267" cy="119668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7EF57064-5FC8-16D8-0A48-6F32C2897398}"/>
              </a:ext>
              <a:ext uri="{C183D7F6-B498-43B3-948B-1728B52AA6E4}">
                <adec:decorative xmlns="" xmlns:adec="http://schemas.microsoft.com/office/drawing/2017/decorative" val="1"/>
              </a:ext>
            </a:extLst>
          </p:cNvPr>
          <p:cNvCxnSpPr/>
          <p:nvPr/>
        </p:nvCxnSpPr>
        <p:spPr>
          <a:xfrm>
            <a:off x="6336656" y="5504975"/>
            <a:ext cx="0" cy="8616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B2A13D-FEA3-F397-50F9-EBB59C1A69F0}"/>
              </a:ext>
              <a:ext uri="{C183D7F6-B498-43B3-948B-1728B52AA6E4}">
                <adec:decorative xmlns="" xmlns:adec="http://schemas.microsoft.com/office/drawing/2017/decorative" val="1"/>
              </a:ext>
            </a:extLst>
          </p:cNvPr>
          <p:cNvCxnSpPr/>
          <p:nvPr/>
        </p:nvCxnSpPr>
        <p:spPr>
          <a:xfrm>
            <a:off x="9143356" y="5540279"/>
            <a:ext cx="0" cy="8616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421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2A318B-DEBF-FE01-F833-1AF0EDB624ED}"/>
              </a:ext>
            </a:extLst>
          </p:cNvPr>
          <p:cNvSpPr>
            <a:spLocks noGrp="1"/>
          </p:cNvSpPr>
          <p:nvPr>
            <p:ph type="title"/>
          </p:nvPr>
        </p:nvSpPr>
        <p:spPr/>
        <p:txBody>
          <a:bodyPr/>
          <a:lstStyle/>
          <a:p>
            <a:pPr algn="ctr"/>
            <a:r>
              <a:rPr lang="en-US" sz="4400" b="1" dirty="0">
                <a:solidFill>
                  <a:srgbClr val="FFFFFF"/>
                </a:solidFill>
              </a:rPr>
              <a:t>What is an opioid?</a:t>
            </a:r>
          </a:p>
        </p:txBody>
      </p:sp>
      <p:sp>
        <p:nvSpPr>
          <p:cNvPr id="11" name="Rectangle 10">
            <a:extLst>
              <a:ext uri="{FF2B5EF4-FFF2-40B4-BE49-F238E27FC236}">
                <a16:creationId xmlns:a16="http://schemas.microsoft.com/office/drawing/2014/main" id="{EE1A8F5B-9F66-7DE4-AB8E-226EE30A16E9}"/>
              </a:ext>
              <a:ext uri="{C183D7F6-B498-43B3-948B-1728B52AA6E4}">
                <adec:decorative xmlns="" xmlns:adec="http://schemas.microsoft.com/office/drawing/2017/decorative" val="1"/>
              </a:ext>
            </a:extLst>
          </p:cNvPr>
          <p:cNvSpPr/>
          <p:nvPr/>
        </p:nvSpPr>
        <p:spPr>
          <a:xfrm>
            <a:off x="828264" y="2586930"/>
            <a:ext cx="3291840" cy="137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EAB4AA8-B28F-2BA7-6669-725A92C110FD}"/>
              </a:ext>
            </a:extLst>
          </p:cNvPr>
          <p:cNvSpPr txBox="1"/>
          <p:nvPr/>
        </p:nvSpPr>
        <p:spPr>
          <a:xfrm>
            <a:off x="919397" y="2611367"/>
            <a:ext cx="3108960" cy="1292662"/>
          </a:xfrm>
          <a:prstGeom prst="rect">
            <a:avLst/>
          </a:prstGeom>
          <a:noFill/>
        </p:spPr>
        <p:txBody>
          <a:bodyPr wrap="square" rtlCol="0">
            <a:spAutoFit/>
          </a:bodyPr>
          <a:lstStyle/>
          <a:p>
            <a:pPr algn="ctr"/>
            <a:r>
              <a:rPr lang="en-US" sz="2600" dirty="0">
                <a:solidFill>
                  <a:schemeClr val="bg1"/>
                </a:solidFill>
                <a:latin typeface="Calibri" panose="020F0502020204030204" pitchFamily="34" charset="0"/>
                <a:cs typeface="Calibri" panose="020F0502020204030204" pitchFamily="34" charset="0"/>
              </a:rPr>
              <a:t>Prescription medications that treat pain or a cough</a:t>
            </a:r>
          </a:p>
        </p:txBody>
      </p:sp>
      <p:sp>
        <p:nvSpPr>
          <p:cNvPr id="13" name="Rectangle 12">
            <a:extLst>
              <a:ext uri="{FF2B5EF4-FFF2-40B4-BE49-F238E27FC236}">
                <a16:creationId xmlns:a16="http://schemas.microsoft.com/office/drawing/2014/main" id="{105D36DE-797D-8B3C-2523-3540A2D435DF}"/>
              </a:ext>
              <a:ext uri="{C183D7F6-B498-43B3-948B-1728B52AA6E4}">
                <adec:decorative xmlns="" xmlns:adec="http://schemas.microsoft.com/office/drawing/2017/decorative" val="1"/>
              </a:ext>
            </a:extLst>
          </p:cNvPr>
          <p:cNvSpPr/>
          <p:nvPr/>
        </p:nvSpPr>
        <p:spPr>
          <a:xfrm>
            <a:off x="827957" y="3982967"/>
            <a:ext cx="3291840" cy="23774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92B615C-D6D5-7A69-0B47-06809545B3E0}"/>
              </a:ext>
            </a:extLst>
          </p:cNvPr>
          <p:cNvSpPr txBox="1"/>
          <p:nvPr/>
        </p:nvSpPr>
        <p:spPr>
          <a:xfrm>
            <a:off x="919397" y="3999000"/>
            <a:ext cx="3108960" cy="2323713"/>
          </a:xfrm>
          <a:prstGeom prst="rect">
            <a:avLst/>
          </a:prstGeom>
          <a:noFill/>
        </p:spPr>
        <p:txBody>
          <a:bodyPr wrap="square" rtlCol="0">
            <a:spAutoFit/>
          </a:bodyPr>
          <a:lstStyle/>
          <a:p>
            <a:pPr marL="285750" indent="-285750">
              <a:spcAft>
                <a:spcPts val="600"/>
              </a:spcAft>
              <a:buClr>
                <a:schemeClr val="accent3"/>
              </a:buClr>
              <a:buFont typeface="Wingdings" panose="05000000000000000000" pitchFamily="2" charset="2"/>
              <a:buChar char="§"/>
            </a:pPr>
            <a:r>
              <a:rPr lang="en-US" sz="2000" dirty="0"/>
              <a:t>Morphine</a:t>
            </a:r>
          </a:p>
          <a:p>
            <a:pPr marL="285750" indent="-285750">
              <a:spcAft>
                <a:spcPts val="600"/>
              </a:spcAft>
              <a:buClr>
                <a:schemeClr val="accent3"/>
              </a:buClr>
              <a:buFont typeface="Wingdings" panose="05000000000000000000" pitchFamily="2" charset="2"/>
              <a:buChar char="§"/>
            </a:pPr>
            <a:r>
              <a:rPr lang="en-US" sz="2000" dirty="0"/>
              <a:t>Codeine</a:t>
            </a:r>
          </a:p>
          <a:p>
            <a:pPr marL="285750" indent="-285750">
              <a:spcAft>
                <a:spcPts val="600"/>
              </a:spcAft>
              <a:buClr>
                <a:schemeClr val="accent3"/>
              </a:buClr>
              <a:buFont typeface="Wingdings" panose="05000000000000000000" pitchFamily="2" charset="2"/>
              <a:buChar char="§"/>
            </a:pPr>
            <a:r>
              <a:rPr lang="en-US" sz="2000" dirty="0"/>
              <a:t>Oxycodone</a:t>
            </a:r>
          </a:p>
          <a:p>
            <a:pPr marL="285750" indent="-285750">
              <a:spcAft>
                <a:spcPts val="600"/>
              </a:spcAft>
              <a:buClr>
                <a:schemeClr val="accent3"/>
              </a:buClr>
              <a:buFont typeface="Wingdings" panose="05000000000000000000" pitchFamily="2" charset="2"/>
              <a:buChar char="§"/>
            </a:pPr>
            <a:r>
              <a:rPr lang="en-US" sz="2000" dirty="0"/>
              <a:t>Hydrocodone</a:t>
            </a:r>
          </a:p>
          <a:p>
            <a:pPr marL="285750" indent="-285750">
              <a:spcAft>
                <a:spcPts val="600"/>
              </a:spcAft>
              <a:buClr>
                <a:schemeClr val="accent3"/>
              </a:buClr>
              <a:buFont typeface="Wingdings" panose="05000000000000000000" pitchFamily="2" charset="2"/>
              <a:buChar char="§"/>
            </a:pPr>
            <a:r>
              <a:rPr lang="en-US" sz="2000" dirty="0"/>
              <a:t>Fentanyl</a:t>
            </a:r>
          </a:p>
          <a:p>
            <a:pPr marL="285750" indent="-285750">
              <a:spcAft>
                <a:spcPts val="600"/>
              </a:spcAft>
              <a:buClr>
                <a:schemeClr val="accent3"/>
              </a:buClr>
              <a:buFont typeface="Wingdings" panose="05000000000000000000" pitchFamily="2" charset="2"/>
              <a:buChar char="§"/>
            </a:pPr>
            <a:r>
              <a:rPr lang="en-US" sz="2000" dirty="0"/>
              <a:t>Hydromorphone</a:t>
            </a:r>
          </a:p>
        </p:txBody>
      </p:sp>
      <p:sp>
        <p:nvSpPr>
          <p:cNvPr id="15" name="Rectangle 14">
            <a:extLst>
              <a:ext uri="{FF2B5EF4-FFF2-40B4-BE49-F238E27FC236}">
                <a16:creationId xmlns:a16="http://schemas.microsoft.com/office/drawing/2014/main" id="{4E1167D6-A2AF-E8AF-6D3A-7A3AC8F1888D}"/>
              </a:ext>
              <a:ext uri="{C183D7F6-B498-43B3-948B-1728B52AA6E4}">
                <adec:decorative xmlns="" xmlns:adec="http://schemas.microsoft.com/office/drawing/2017/decorative" val="1"/>
              </a:ext>
            </a:extLst>
          </p:cNvPr>
          <p:cNvSpPr/>
          <p:nvPr/>
        </p:nvSpPr>
        <p:spPr>
          <a:xfrm>
            <a:off x="4450080" y="2611367"/>
            <a:ext cx="3291840" cy="137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EE2C900-C735-D41F-2490-B91797EA3BC2}"/>
              </a:ext>
              <a:ext uri="{C183D7F6-B498-43B3-948B-1728B52AA6E4}">
                <adec:decorative xmlns="" xmlns:adec="http://schemas.microsoft.com/office/drawing/2017/decorative" val="1"/>
              </a:ext>
            </a:extLst>
          </p:cNvPr>
          <p:cNvSpPr/>
          <p:nvPr/>
        </p:nvSpPr>
        <p:spPr>
          <a:xfrm>
            <a:off x="4450080" y="4007403"/>
            <a:ext cx="3291840" cy="23774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B6A99CF-DD7A-7841-CF1A-D3859F1D076E}"/>
              </a:ext>
            </a:extLst>
          </p:cNvPr>
          <p:cNvSpPr txBox="1"/>
          <p:nvPr/>
        </p:nvSpPr>
        <p:spPr>
          <a:xfrm>
            <a:off x="4541213" y="2811422"/>
            <a:ext cx="3108960" cy="892552"/>
          </a:xfrm>
          <a:prstGeom prst="rect">
            <a:avLst/>
          </a:prstGeom>
          <a:noFill/>
        </p:spPr>
        <p:txBody>
          <a:bodyPr wrap="square" rtlCol="0">
            <a:spAutoFit/>
          </a:bodyPr>
          <a:lstStyle/>
          <a:p>
            <a:pPr algn="ctr"/>
            <a:r>
              <a:rPr lang="en-US" sz="2600" dirty="0">
                <a:solidFill>
                  <a:schemeClr val="bg1"/>
                </a:solidFill>
                <a:latin typeface="Calibri" panose="020F0502020204030204" pitchFamily="34" charset="0"/>
                <a:cs typeface="Calibri" panose="020F0502020204030204" pitchFamily="34" charset="0"/>
              </a:rPr>
              <a:t>Illicit </a:t>
            </a:r>
          </a:p>
          <a:p>
            <a:pPr algn="ctr"/>
            <a:r>
              <a:rPr lang="en-US" sz="2600" dirty="0">
                <a:solidFill>
                  <a:schemeClr val="bg1"/>
                </a:solidFill>
                <a:latin typeface="Calibri" panose="020F0502020204030204" pitchFamily="34" charset="0"/>
                <a:cs typeface="Calibri" panose="020F0502020204030204" pitchFamily="34" charset="0"/>
              </a:rPr>
              <a:t>drugs</a:t>
            </a:r>
          </a:p>
        </p:txBody>
      </p:sp>
      <p:sp>
        <p:nvSpPr>
          <p:cNvPr id="17" name="TextBox 16">
            <a:extLst>
              <a:ext uri="{FF2B5EF4-FFF2-40B4-BE49-F238E27FC236}">
                <a16:creationId xmlns:a16="http://schemas.microsoft.com/office/drawing/2014/main" id="{BB860682-3182-CEC6-C5CB-5CB8E87863AF}"/>
              </a:ext>
            </a:extLst>
          </p:cNvPr>
          <p:cNvSpPr txBox="1"/>
          <p:nvPr/>
        </p:nvSpPr>
        <p:spPr>
          <a:xfrm>
            <a:off x="4541213" y="4023437"/>
            <a:ext cx="3108960" cy="784830"/>
          </a:xfrm>
          <a:prstGeom prst="rect">
            <a:avLst/>
          </a:prstGeom>
          <a:noFill/>
        </p:spPr>
        <p:txBody>
          <a:bodyPr wrap="square" rtlCol="0">
            <a:spAutoFit/>
          </a:bodyPr>
          <a:lstStyle/>
          <a:p>
            <a:pPr marL="285750" indent="-285750">
              <a:spcAft>
                <a:spcPts val="600"/>
              </a:spcAft>
              <a:buClr>
                <a:schemeClr val="accent3"/>
              </a:buClr>
              <a:buFont typeface="Wingdings" panose="05000000000000000000" pitchFamily="2" charset="2"/>
              <a:buChar char="§"/>
            </a:pPr>
            <a:r>
              <a:rPr lang="en-US" sz="2000" dirty="0"/>
              <a:t>Heroin</a:t>
            </a:r>
          </a:p>
          <a:p>
            <a:pPr marL="285750" indent="-285750">
              <a:spcAft>
                <a:spcPts val="600"/>
              </a:spcAft>
              <a:buClr>
                <a:schemeClr val="accent3"/>
              </a:buClr>
              <a:buFont typeface="Wingdings" panose="05000000000000000000" pitchFamily="2" charset="2"/>
              <a:buChar char="§"/>
            </a:pPr>
            <a:r>
              <a:rPr lang="en-US" sz="2000" dirty="0"/>
              <a:t>Illegally created fentanyl</a:t>
            </a:r>
          </a:p>
        </p:txBody>
      </p:sp>
      <p:sp>
        <p:nvSpPr>
          <p:cNvPr id="20" name="Rectangle 19">
            <a:extLst>
              <a:ext uri="{FF2B5EF4-FFF2-40B4-BE49-F238E27FC236}">
                <a16:creationId xmlns:a16="http://schemas.microsoft.com/office/drawing/2014/main" id="{B99346D0-35E5-DE43-5552-AEF9EB3FC667}"/>
              </a:ext>
              <a:ext uri="{C183D7F6-B498-43B3-948B-1728B52AA6E4}">
                <adec:decorative xmlns="" xmlns:adec="http://schemas.microsoft.com/office/drawing/2017/decorative" val="1"/>
              </a:ext>
            </a:extLst>
          </p:cNvPr>
          <p:cNvSpPr/>
          <p:nvPr/>
        </p:nvSpPr>
        <p:spPr>
          <a:xfrm>
            <a:off x="8072510" y="2586931"/>
            <a:ext cx="3291840" cy="137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B0773B7-022E-F5CE-89A0-7368D204D8FC}"/>
              </a:ext>
              <a:ext uri="{C183D7F6-B498-43B3-948B-1728B52AA6E4}">
                <adec:decorative xmlns="" xmlns:adec="http://schemas.microsoft.com/office/drawing/2017/decorative" val="1"/>
              </a:ext>
            </a:extLst>
          </p:cNvPr>
          <p:cNvSpPr/>
          <p:nvPr/>
        </p:nvSpPr>
        <p:spPr>
          <a:xfrm>
            <a:off x="8072510" y="3982967"/>
            <a:ext cx="3291840" cy="23774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0C71A1-C2F7-0E61-BA48-DC3D09C3CFC1}"/>
              </a:ext>
            </a:extLst>
          </p:cNvPr>
          <p:cNvSpPr txBox="1"/>
          <p:nvPr/>
        </p:nvSpPr>
        <p:spPr>
          <a:xfrm>
            <a:off x="8163643" y="2633445"/>
            <a:ext cx="3108960" cy="1292662"/>
          </a:xfrm>
          <a:prstGeom prst="rect">
            <a:avLst/>
          </a:prstGeom>
          <a:noFill/>
        </p:spPr>
        <p:txBody>
          <a:bodyPr wrap="square" rtlCol="0">
            <a:spAutoFit/>
          </a:bodyPr>
          <a:lstStyle/>
          <a:p>
            <a:pPr algn="ctr"/>
            <a:r>
              <a:rPr lang="en-US" sz="2600" dirty="0">
                <a:solidFill>
                  <a:schemeClr val="bg1"/>
                </a:solidFill>
                <a:latin typeface="Calibri" panose="020F0502020204030204" pitchFamily="34" charset="0"/>
                <a:cs typeface="Calibri" panose="020F0502020204030204" pitchFamily="34" charset="0"/>
              </a:rPr>
              <a:t>Medications to treat substance use disorder</a:t>
            </a:r>
          </a:p>
        </p:txBody>
      </p:sp>
      <p:sp>
        <p:nvSpPr>
          <p:cNvPr id="22" name="TextBox 21">
            <a:extLst>
              <a:ext uri="{FF2B5EF4-FFF2-40B4-BE49-F238E27FC236}">
                <a16:creationId xmlns:a16="http://schemas.microsoft.com/office/drawing/2014/main" id="{E8D56CD5-41F4-B483-8E5B-EA078C8004B6}"/>
              </a:ext>
            </a:extLst>
          </p:cNvPr>
          <p:cNvSpPr txBox="1"/>
          <p:nvPr/>
        </p:nvSpPr>
        <p:spPr>
          <a:xfrm>
            <a:off x="8163643" y="3999001"/>
            <a:ext cx="3108960" cy="784830"/>
          </a:xfrm>
          <a:prstGeom prst="rect">
            <a:avLst/>
          </a:prstGeom>
          <a:noFill/>
        </p:spPr>
        <p:txBody>
          <a:bodyPr wrap="square" rtlCol="0">
            <a:spAutoFit/>
          </a:bodyPr>
          <a:lstStyle/>
          <a:p>
            <a:pPr marL="285750" indent="-285750">
              <a:spcAft>
                <a:spcPts val="600"/>
              </a:spcAft>
              <a:buClr>
                <a:schemeClr val="accent3"/>
              </a:buClr>
              <a:buFont typeface="Wingdings" panose="05000000000000000000" pitchFamily="2" charset="2"/>
              <a:buChar char="§"/>
            </a:pPr>
            <a:r>
              <a:rPr lang="en-US" sz="2000" dirty="0"/>
              <a:t>Buprenorphine</a:t>
            </a:r>
          </a:p>
          <a:p>
            <a:pPr marL="285750" indent="-285750">
              <a:spcAft>
                <a:spcPts val="600"/>
              </a:spcAft>
              <a:buClr>
                <a:schemeClr val="accent3"/>
              </a:buClr>
              <a:buFont typeface="Wingdings" panose="05000000000000000000" pitchFamily="2" charset="2"/>
              <a:buChar char="§"/>
            </a:pPr>
            <a:r>
              <a:rPr lang="en-US" sz="2000" dirty="0"/>
              <a:t>Methadone</a:t>
            </a:r>
          </a:p>
        </p:txBody>
      </p:sp>
      <p:sp>
        <p:nvSpPr>
          <p:cNvPr id="23" name="Slide Number Placeholder 22">
            <a:extLst>
              <a:ext uri="{FF2B5EF4-FFF2-40B4-BE49-F238E27FC236}">
                <a16:creationId xmlns:a16="http://schemas.microsoft.com/office/drawing/2014/main" id="{F6AE9491-E087-BDC7-6470-4B5C74541670}"/>
              </a:ext>
            </a:extLst>
          </p:cNvPr>
          <p:cNvSpPr>
            <a:spLocks noGrp="1"/>
          </p:cNvSpPr>
          <p:nvPr>
            <p:ph type="sldNum" sz="quarter" idx="12"/>
          </p:nvPr>
        </p:nvSpPr>
        <p:spPr/>
        <p:txBody>
          <a:bodyPr/>
          <a:lstStyle/>
          <a:p>
            <a:fld id="{1621B6DD-29C1-4FEA-923F-71EA1347694C}" type="slidenum">
              <a:rPr lang="en-US" sz="1800" smtClean="0"/>
              <a:t>6</a:t>
            </a:fld>
            <a:endParaRPr lang="en-US" sz="1800" dirty="0"/>
          </a:p>
        </p:txBody>
      </p:sp>
    </p:spTree>
    <p:extLst>
      <p:ext uri="{BB962C8B-B14F-4D97-AF65-F5344CB8AC3E}">
        <p14:creationId xmlns:p14="http://schemas.microsoft.com/office/powerpoint/2010/main" val="2258693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8D8C0-02BE-49E7-ACA8-069567A293D8}"/>
              </a:ext>
            </a:extLst>
          </p:cNvPr>
          <p:cNvSpPr>
            <a:spLocks noGrp="1"/>
          </p:cNvSpPr>
          <p:nvPr>
            <p:ph type="title"/>
          </p:nvPr>
        </p:nvSpPr>
        <p:spPr>
          <a:xfrm>
            <a:off x="1715293" y="591225"/>
            <a:ext cx="8761413" cy="1415164"/>
          </a:xfrm>
        </p:spPr>
        <p:txBody>
          <a:bodyPr>
            <a:normAutofit/>
          </a:bodyPr>
          <a:lstStyle/>
          <a:p>
            <a:pPr algn="ctr"/>
            <a:r>
              <a:rPr lang="en-US" b="1" dirty="0">
                <a:solidFill>
                  <a:schemeClr val="bg1"/>
                </a:solidFill>
              </a:rPr>
              <a:t>The Relationship Between </a:t>
            </a:r>
            <a:br>
              <a:rPr lang="en-US" b="1" dirty="0">
                <a:solidFill>
                  <a:schemeClr val="bg1"/>
                </a:solidFill>
              </a:rPr>
            </a:br>
            <a:r>
              <a:rPr lang="en-US" b="1" dirty="0">
                <a:solidFill>
                  <a:schemeClr val="bg1"/>
                </a:solidFill>
              </a:rPr>
              <a:t>Opioids, Overdose and Naloxone</a:t>
            </a:r>
          </a:p>
        </p:txBody>
      </p:sp>
      <p:pic>
        <p:nvPicPr>
          <p:cNvPr id="3" name="Graphic 6">
            <a:extLst>
              <a:ext uri="{FF2B5EF4-FFF2-40B4-BE49-F238E27FC236}">
                <a16:creationId xmlns:a16="http://schemas.microsoft.com/office/drawing/2014/main" id="{06C75823-AD66-5DCC-C5B4-BB12C0365526}"/>
              </a:ext>
              <a:ext uri="{C183D7F6-B498-43B3-948B-1728B52AA6E4}">
                <adec:decorative xmlns=""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p:blipFill>
        <p:spPr>
          <a:xfrm>
            <a:off x="1681486" y="3226590"/>
            <a:ext cx="822960" cy="822960"/>
          </a:xfrm>
          <a:prstGeom prst="rect">
            <a:avLst/>
          </a:prstGeom>
        </p:spPr>
      </p:pic>
      <p:sp>
        <p:nvSpPr>
          <p:cNvPr id="4" name="TextBox 3">
            <a:extLst>
              <a:ext uri="{FF2B5EF4-FFF2-40B4-BE49-F238E27FC236}">
                <a16:creationId xmlns:a16="http://schemas.microsoft.com/office/drawing/2014/main" id="{4FB8E04E-86F1-4326-9D54-4D75884C42FB}"/>
              </a:ext>
            </a:extLst>
          </p:cNvPr>
          <p:cNvSpPr txBox="1"/>
          <p:nvPr/>
        </p:nvSpPr>
        <p:spPr>
          <a:xfrm>
            <a:off x="538486" y="4074002"/>
            <a:ext cx="3108960" cy="1631216"/>
          </a:xfrm>
          <a:prstGeom prst="rect">
            <a:avLst/>
          </a:prstGeom>
          <a:noFill/>
          <a:ln>
            <a:noFill/>
          </a:ln>
        </p:spPr>
        <p:txBody>
          <a:bodyPr wrap="square" lIns="91440" tIns="45720" rIns="91440" bIns="45720" rtlCol="0" anchor="t">
            <a:spAutoFit/>
          </a:bodyPr>
          <a:lstStyle/>
          <a:p>
            <a:pPr algn="ctr"/>
            <a:r>
              <a:rPr lang="en-US" sz="2000" dirty="0">
                <a:latin typeface="+mj-lt"/>
                <a:cs typeface="Calibri"/>
              </a:rPr>
              <a:t>If someone ingests </a:t>
            </a:r>
            <a:r>
              <a:rPr lang="en-US" sz="2000" b="1" dirty="0">
                <a:latin typeface="+mj-lt"/>
                <a:cs typeface="Calibri"/>
              </a:rPr>
              <a:t>too many opioids, </a:t>
            </a:r>
            <a:r>
              <a:rPr lang="en-US" sz="2000" dirty="0">
                <a:latin typeface="+mj-lt"/>
                <a:cs typeface="Calibri"/>
              </a:rPr>
              <a:t>an overdose may occur.</a:t>
            </a:r>
            <a:endParaRPr lang="en-US" sz="2000" dirty="0">
              <a:latin typeface="+mj-lt"/>
              <a:cs typeface="Calibri" panose="020F0502020204030204" pitchFamily="34" charset="0"/>
            </a:endParaRPr>
          </a:p>
          <a:p>
            <a:pPr algn="ctr"/>
            <a:endParaRPr lang="en-US" sz="2000" b="1" dirty="0">
              <a:latin typeface="+mj-lt"/>
              <a:cs typeface="Calibri"/>
            </a:endParaRPr>
          </a:p>
        </p:txBody>
      </p:sp>
      <p:pic>
        <p:nvPicPr>
          <p:cNvPr id="5" name="Graphic 4">
            <a:extLst>
              <a:ext uri="{FF2B5EF4-FFF2-40B4-BE49-F238E27FC236}">
                <a16:creationId xmlns:a16="http://schemas.microsoft.com/office/drawing/2014/main" id="{BF4D860B-54EF-4B53-BB65-0E813508A2BE}"/>
              </a:ext>
              <a:ext uri="{C183D7F6-B498-43B3-948B-1728B52AA6E4}">
                <adec:decorative xmlns=""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p:blipFill>
        <p:spPr>
          <a:xfrm>
            <a:off x="5684519" y="3159884"/>
            <a:ext cx="822960" cy="822960"/>
          </a:xfrm>
          <a:prstGeom prst="rect">
            <a:avLst/>
          </a:prstGeom>
        </p:spPr>
      </p:pic>
      <p:sp>
        <p:nvSpPr>
          <p:cNvPr id="9" name="TextBox 8">
            <a:extLst>
              <a:ext uri="{FF2B5EF4-FFF2-40B4-BE49-F238E27FC236}">
                <a16:creationId xmlns:a16="http://schemas.microsoft.com/office/drawing/2014/main" id="{55A65064-0965-436A-B8C0-50CA1897D569}"/>
              </a:ext>
            </a:extLst>
          </p:cNvPr>
          <p:cNvSpPr txBox="1"/>
          <p:nvPr/>
        </p:nvSpPr>
        <p:spPr>
          <a:xfrm>
            <a:off x="4404360" y="4074002"/>
            <a:ext cx="3383280" cy="2554545"/>
          </a:xfrm>
          <a:prstGeom prst="rect">
            <a:avLst/>
          </a:prstGeom>
          <a:noFill/>
          <a:ln>
            <a:noFill/>
          </a:ln>
        </p:spPr>
        <p:txBody>
          <a:bodyPr wrap="square" lIns="91440" tIns="45720" rIns="91440" bIns="45720" rtlCol="0" anchor="t">
            <a:spAutoFit/>
          </a:bodyPr>
          <a:lstStyle/>
          <a:p>
            <a:pPr algn="ctr"/>
            <a:r>
              <a:rPr lang="en-US" sz="2000" spc="-30" dirty="0">
                <a:latin typeface="+mj-lt"/>
                <a:cs typeface="Calibri"/>
              </a:rPr>
              <a:t>An </a:t>
            </a:r>
            <a:r>
              <a:rPr lang="en-US" sz="2000" b="1" spc="-30" dirty="0">
                <a:latin typeface="+mj-lt"/>
                <a:cs typeface="Calibri"/>
              </a:rPr>
              <a:t>overdose</a:t>
            </a:r>
            <a:r>
              <a:rPr lang="en-US" sz="2000" spc="-30" dirty="0">
                <a:latin typeface="+mj-lt"/>
                <a:cs typeface="Calibri"/>
              </a:rPr>
              <a:t> is a severe and sudden </a:t>
            </a:r>
            <a:r>
              <a:rPr lang="en-US" sz="2000" spc="-40" dirty="0">
                <a:latin typeface="+mj-lt"/>
                <a:cs typeface="Calibri"/>
              </a:rPr>
              <a:t>c</a:t>
            </a:r>
            <a:r>
              <a:rPr lang="en-US" sz="2000" spc="-10" dirty="0">
                <a:latin typeface="+mj-lt"/>
                <a:cs typeface="Calibri"/>
              </a:rPr>
              <a:t>o</a:t>
            </a:r>
            <a:r>
              <a:rPr lang="en-US" sz="2000" spc="-20" dirty="0">
                <a:latin typeface="+mj-lt"/>
                <a:cs typeface="Calibri"/>
              </a:rPr>
              <a:t>nd</a:t>
            </a:r>
            <a:r>
              <a:rPr lang="en-US" sz="2000" spc="-15" dirty="0">
                <a:latin typeface="+mj-lt"/>
                <a:cs typeface="Calibri"/>
              </a:rPr>
              <a:t>i</a:t>
            </a:r>
            <a:r>
              <a:rPr lang="en-US" sz="2000" spc="-5" dirty="0">
                <a:latin typeface="+mj-lt"/>
                <a:cs typeface="Calibri"/>
              </a:rPr>
              <a:t>t</a:t>
            </a:r>
            <a:r>
              <a:rPr lang="en-US" sz="2000" spc="-15" dirty="0">
                <a:latin typeface="+mj-lt"/>
                <a:cs typeface="Calibri"/>
              </a:rPr>
              <a:t>i</a:t>
            </a:r>
            <a:r>
              <a:rPr lang="en-US" sz="2000" spc="-10" dirty="0">
                <a:latin typeface="+mj-lt"/>
                <a:cs typeface="Calibri"/>
              </a:rPr>
              <a:t>o</a:t>
            </a:r>
            <a:r>
              <a:rPr lang="en-US" sz="2000" spc="-15" dirty="0">
                <a:latin typeface="+mj-lt"/>
                <a:cs typeface="Calibri"/>
              </a:rPr>
              <a:t>n resulting from</a:t>
            </a:r>
            <a:r>
              <a:rPr lang="en-US" sz="2000" spc="10" dirty="0">
                <a:latin typeface="+mj-lt"/>
                <a:cs typeface="Calibri"/>
              </a:rPr>
              <a:t> </a:t>
            </a:r>
            <a:r>
              <a:rPr lang="en-US" sz="2000" spc="-15" dirty="0">
                <a:latin typeface="+mj-lt"/>
                <a:cs typeface="Calibri"/>
              </a:rPr>
              <a:t>an</a:t>
            </a:r>
            <a:r>
              <a:rPr lang="en-US" sz="2000" spc="-10" dirty="0">
                <a:latin typeface="+mj-lt"/>
                <a:cs typeface="Calibri"/>
              </a:rPr>
              <a:t> </a:t>
            </a:r>
            <a:r>
              <a:rPr lang="en-US" sz="2000" spc="-55" dirty="0">
                <a:latin typeface="+mj-lt"/>
                <a:cs typeface="Calibri"/>
              </a:rPr>
              <a:t>e</a:t>
            </a:r>
            <a:r>
              <a:rPr lang="en-US" sz="2000" spc="-70" dirty="0">
                <a:latin typeface="+mj-lt"/>
                <a:cs typeface="Calibri"/>
              </a:rPr>
              <a:t>x</a:t>
            </a:r>
            <a:r>
              <a:rPr lang="en-US" sz="2000" spc="-20" dirty="0">
                <a:latin typeface="+mj-lt"/>
                <a:cs typeface="Calibri"/>
              </a:rPr>
              <a:t>cess</a:t>
            </a:r>
            <a:r>
              <a:rPr lang="en-US" sz="2000" spc="-15" dirty="0">
                <a:latin typeface="+mj-lt"/>
                <a:cs typeface="Calibri"/>
              </a:rPr>
              <a:t>i</a:t>
            </a:r>
            <a:r>
              <a:rPr lang="en-US" sz="2000" spc="-35" dirty="0">
                <a:latin typeface="+mj-lt"/>
                <a:cs typeface="Calibri"/>
              </a:rPr>
              <a:t>v</a:t>
            </a:r>
            <a:r>
              <a:rPr lang="en-US" sz="2000" spc="-15" dirty="0">
                <a:latin typeface="+mj-lt"/>
                <a:cs typeface="Calibri"/>
              </a:rPr>
              <a:t>e</a:t>
            </a:r>
            <a:r>
              <a:rPr lang="en-US" sz="2000" spc="35" dirty="0">
                <a:latin typeface="+mj-lt"/>
                <a:cs typeface="Calibri"/>
              </a:rPr>
              <a:t> </a:t>
            </a:r>
            <a:r>
              <a:rPr lang="en-US" sz="2000" spc="-15" dirty="0">
                <a:latin typeface="+mj-lt"/>
                <a:cs typeface="Calibri"/>
              </a:rPr>
              <a:t>a</a:t>
            </a:r>
            <a:r>
              <a:rPr lang="en-US" sz="2000" spc="-30" dirty="0">
                <a:latin typeface="+mj-lt"/>
                <a:cs typeface="Calibri"/>
              </a:rPr>
              <a:t>m</a:t>
            </a:r>
            <a:r>
              <a:rPr lang="en-US" sz="2000" spc="-10" dirty="0">
                <a:latin typeface="+mj-lt"/>
                <a:cs typeface="Calibri"/>
              </a:rPr>
              <a:t>o</a:t>
            </a:r>
            <a:r>
              <a:rPr lang="en-US" sz="2000" spc="-20" dirty="0">
                <a:latin typeface="+mj-lt"/>
                <a:cs typeface="Calibri"/>
              </a:rPr>
              <a:t>u</a:t>
            </a:r>
            <a:r>
              <a:rPr lang="en-US" sz="2000" spc="-40" dirty="0">
                <a:latin typeface="+mj-lt"/>
                <a:cs typeface="Calibri"/>
              </a:rPr>
              <a:t>n</a:t>
            </a:r>
            <a:r>
              <a:rPr lang="en-US" sz="2000" spc="-10" dirty="0">
                <a:latin typeface="+mj-lt"/>
                <a:cs typeface="Calibri"/>
              </a:rPr>
              <a:t>t</a:t>
            </a:r>
            <a:r>
              <a:rPr lang="en-US" sz="2000" spc="-5" dirty="0">
                <a:latin typeface="+mj-lt"/>
                <a:cs typeface="Calibri"/>
              </a:rPr>
              <a:t> </a:t>
            </a:r>
            <a:r>
              <a:rPr lang="en-US" sz="2000" spc="-10" dirty="0">
                <a:latin typeface="+mj-lt"/>
                <a:cs typeface="Calibri"/>
              </a:rPr>
              <a:t>of o</a:t>
            </a:r>
            <a:r>
              <a:rPr lang="en-US" sz="2000" spc="-20" dirty="0">
                <a:latin typeface="+mj-lt"/>
                <a:cs typeface="Calibri"/>
              </a:rPr>
              <a:t>p</a:t>
            </a:r>
            <a:r>
              <a:rPr lang="en-US" sz="2000" spc="-15" dirty="0">
                <a:latin typeface="+mj-lt"/>
                <a:cs typeface="Calibri"/>
              </a:rPr>
              <a:t>i</a:t>
            </a:r>
            <a:r>
              <a:rPr lang="en-US" sz="2000" spc="-10" dirty="0">
                <a:latin typeface="+mj-lt"/>
                <a:cs typeface="Calibri"/>
              </a:rPr>
              <a:t>o</a:t>
            </a:r>
            <a:r>
              <a:rPr lang="en-US" sz="2000" spc="-15" dirty="0">
                <a:latin typeface="+mj-lt"/>
                <a:cs typeface="Calibri"/>
              </a:rPr>
              <a:t>id</a:t>
            </a:r>
            <a:r>
              <a:rPr lang="en-US" sz="2000" dirty="0">
                <a:latin typeface="+mj-lt"/>
                <a:cs typeface="Calibri"/>
              </a:rPr>
              <a:t> being </a:t>
            </a:r>
            <a:r>
              <a:rPr lang="en-US" sz="2000" spc="-30" dirty="0">
                <a:latin typeface="+mj-lt"/>
                <a:cs typeface="Calibri"/>
              </a:rPr>
              <a:t>s</a:t>
            </a:r>
            <a:r>
              <a:rPr lang="en-US" sz="2000" spc="-55" dirty="0">
                <a:latin typeface="+mj-lt"/>
                <a:cs typeface="Calibri"/>
              </a:rPr>
              <a:t>w</a:t>
            </a:r>
            <a:r>
              <a:rPr lang="en-US" sz="2000" spc="-15" dirty="0">
                <a:latin typeface="+mj-lt"/>
                <a:cs typeface="Calibri"/>
              </a:rPr>
              <a:t>all</a:t>
            </a:r>
            <a:r>
              <a:rPr lang="en-US" sz="2000" spc="-25" dirty="0">
                <a:latin typeface="+mj-lt"/>
                <a:cs typeface="Calibri"/>
              </a:rPr>
              <a:t>o</a:t>
            </a:r>
            <a:r>
              <a:rPr lang="en-US" sz="2000" spc="-45" dirty="0">
                <a:latin typeface="+mj-lt"/>
                <a:cs typeface="Calibri"/>
              </a:rPr>
              <a:t>w</a:t>
            </a:r>
            <a:r>
              <a:rPr lang="en-US" sz="2000" spc="-20" dirty="0">
                <a:latin typeface="+mj-lt"/>
                <a:cs typeface="Calibri"/>
              </a:rPr>
              <a:t>ed</a:t>
            </a:r>
            <a:r>
              <a:rPr lang="en-US" sz="2000" spc="-10" dirty="0">
                <a:latin typeface="+mj-lt"/>
                <a:cs typeface="Calibri"/>
              </a:rPr>
              <a:t>,</a:t>
            </a:r>
            <a:r>
              <a:rPr lang="en-US" sz="2000" spc="25" dirty="0">
                <a:latin typeface="+mj-lt"/>
                <a:cs typeface="Calibri"/>
              </a:rPr>
              <a:t> </a:t>
            </a:r>
            <a:r>
              <a:rPr lang="en-US" sz="2000" spc="-15" dirty="0">
                <a:latin typeface="+mj-lt"/>
                <a:cs typeface="Calibri"/>
              </a:rPr>
              <a:t>i</a:t>
            </a:r>
            <a:r>
              <a:rPr lang="en-US" sz="2000" spc="-20" dirty="0">
                <a:latin typeface="+mj-lt"/>
                <a:cs typeface="Calibri"/>
              </a:rPr>
              <a:t>nh</a:t>
            </a:r>
            <a:r>
              <a:rPr lang="en-US" sz="2000" spc="-15" dirty="0">
                <a:latin typeface="+mj-lt"/>
                <a:cs typeface="Calibri"/>
              </a:rPr>
              <a:t>al</a:t>
            </a:r>
            <a:r>
              <a:rPr lang="en-US" sz="2000" spc="-20" dirty="0">
                <a:latin typeface="+mj-lt"/>
                <a:cs typeface="Calibri"/>
              </a:rPr>
              <a:t>ed</a:t>
            </a:r>
            <a:r>
              <a:rPr lang="en-US" sz="2000" spc="-10" dirty="0">
                <a:latin typeface="+mj-lt"/>
                <a:cs typeface="Calibri"/>
              </a:rPr>
              <a:t>,</a:t>
            </a:r>
            <a:r>
              <a:rPr lang="en-US" sz="2000" dirty="0">
                <a:latin typeface="+mj-lt"/>
                <a:cs typeface="Calibri"/>
              </a:rPr>
              <a:t> </a:t>
            </a:r>
            <a:r>
              <a:rPr lang="en-US" sz="2000" spc="-15" dirty="0">
                <a:latin typeface="+mj-lt"/>
                <a:cs typeface="Calibri"/>
              </a:rPr>
              <a:t>i</a:t>
            </a:r>
            <a:r>
              <a:rPr lang="en-US" sz="2000" spc="-20" dirty="0">
                <a:latin typeface="+mj-lt"/>
                <a:cs typeface="Calibri"/>
              </a:rPr>
              <a:t>n</a:t>
            </a:r>
            <a:r>
              <a:rPr lang="en-US" sz="2000" spc="-5" dirty="0">
                <a:latin typeface="+mj-lt"/>
                <a:cs typeface="Calibri"/>
              </a:rPr>
              <a:t>j</a:t>
            </a:r>
            <a:r>
              <a:rPr lang="en-US" sz="2000" spc="-20" dirty="0">
                <a:latin typeface="+mj-lt"/>
                <a:cs typeface="Calibri"/>
              </a:rPr>
              <a:t>ec</a:t>
            </a:r>
            <a:r>
              <a:rPr lang="en-US" sz="2000" spc="-30" dirty="0">
                <a:latin typeface="+mj-lt"/>
                <a:cs typeface="Calibri"/>
              </a:rPr>
              <a:t>t</a:t>
            </a:r>
            <a:r>
              <a:rPr lang="en-US" sz="2000" spc="-20" dirty="0">
                <a:latin typeface="+mj-lt"/>
                <a:cs typeface="Calibri"/>
              </a:rPr>
              <a:t>e</a:t>
            </a:r>
            <a:r>
              <a:rPr lang="en-US" sz="2000" spc="-15" dirty="0">
                <a:latin typeface="+mj-lt"/>
                <a:cs typeface="Calibri"/>
              </a:rPr>
              <a:t>d</a:t>
            </a:r>
            <a:r>
              <a:rPr lang="en-US" sz="2000" spc="15" dirty="0">
                <a:latin typeface="+mj-lt"/>
                <a:cs typeface="Calibri"/>
              </a:rPr>
              <a:t> </a:t>
            </a:r>
            <a:r>
              <a:rPr lang="en-US" sz="2000" spc="-10" dirty="0">
                <a:latin typeface="+mj-lt"/>
                <a:cs typeface="Calibri"/>
              </a:rPr>
              <a:t>or</a:t>
            </a:r>
            <a:r>
              <a:rPr lang="en-US" sz="2000" spc="-5" dirty="0">
                <a:latin typeface="+mj-lt"/>
                <a:cs typeface="Calibri"/>
              </a:rPr>
              <a:t> </a:t>
            </a:r>
            <a:r>
              <a:rPr lang="en-US" sz="2000" spc="-15" dirty="0">
                <a:latin typeface="+mj-lt"/>
                <a:cs typeface="Calibri"/>
              </a:rPr>
              <a:t>a</a:t>
            </a:r>
            <a:r>
              <a:rPr lang="en-US" sz="2000" spc="-30" dirty="0">
                <a:latin typeface="+mj-lt"/>
                <a:cs typeface="Calibri"/>
              </a:rPr>
              <a:t>b</a:t>
            </a:r>
            <a:r>
              <a:rPr lang="en-US" sz="2000" spc="-20" dirty="0">
                <a:latin typeface="+mj-lt"/>
                <a:cs typeface="Calibri"/>
              </a:rPr>
              <a:t>s</a:t>
            </a:r>
            <a:r>
              <a:rPr lang="en-US" sz="2000" spc="-10" dirty="0">
                <a:latin typeface="+mj-lt"/>
                <a:cs typeface="Calibri"/>
              </a:rPr>
              <a:t>o</a:t>
            </a:r>
            <a:r>
              <a:rPr lang="en-US" sz="2000" spc="-15" dirty="0">
                <a:latin typeface="+mj-lt"/>
                <a:cs typeface="Calibri"/>
              </a:rPr>
              <a:t>r</a:t>
            </a:r>
            <a:r>
              <a:rPr lang="en-US" sz="2000" spc="-20" dirty="0">
                <a:latin typeface="+mj-lt"/>
                <a:cs typeface="Calibri"/>
              </a:rPr>
              <a:t>bed</a:t>
            </a:r>
            <a:r>
              <a:rPr lang="en-US" sz="2000" spc="-15" dirty="0">
                <a:latin typeface="+mj-lt"/>
                <a:cs typeface="Calibri"/>
              </a:rPr>
              <a:t> </a:t>
            </a:r>
            <a:r>
              <a:rPr lang="en-US" sz="2000" spc="-5" dirty="0">
                <a:latin typeface="+mj-lt"/>
                <a:cs typeface="Calibri"/>
              </a:rPr>
              <a:t>t</a:t>
            </a:r>
            <a:r>
              <a:rPr lang="en-US" sz="2000" spc="-20" dirty="0">
                <a:latin typeface="+mj-lt"/>
                <a:cs typeface="Calibri"/>
              </a:rPr>
              <a:t>h</a:t>
            </a:r>
            <a:r>
              <a:rPr lang="en-US" sz="2000" spc="-75" dirty="0">
                <a:latin typeface="+mj-lt"/>
                <a:cs typeface="Calibri"/>
              </a:rPr>
              <a:t>r</a:t>
            </a:r>
            <a:r>
              <a:rPr lang="en-US" sz="2000" spc="-10" dirty="0">
                <a:latin typeface="+mj-lt"/>
                <a:cs typeface="Calibri"/>
              </a:rPr>
              <a:t>o</a:t>
            </a:r>
            <a:r>
              <a:rPr lang="en-US" sz="2000" spc="-20" dirty="0">
                <a:latin typeface="+mj-lt"/>
                <a:cs typeface="Calibri"/>
              </a:rPr>
              <a:t>ug</a:t>
            </a:r>
            <a:r>
              <a:rPr lang="en-US" sz="2000" spc="-15" dirty="0">
                <a:latin typeface="+mj-lt"/>
                <a:cs typeface="Calibri"/>
              </a:rPr>
              <a:t>h</a:t>
            </a:r>
            <a:r>
              <a:rPr lang="en-US" sz="2000" spc="15" dirty="0">
                <a:latin typeface="+mj-lt"/>
                <a:cs typeface="Calibri"/>
              </a:rPr>
              <a:t> </a:t>
            </a:r>
            <a:r>
              <a:rPr lang="en-US" sz="2000" spc="-5" dirty="0">
                <a:latin typeface="+mj-lt"/>
                <a:cs typeface="Calibri"/>
              </a:rPr>
              <a:t>t</a:t>
            </a:r>
            <a:r>
              <a:rPr lang="en-US" sz="2000" spc="-20" dirty="0">
                <a:latin typeface="+mj-lt"/>
                <a:cs typeface="Calibri"/>
              </a:rPr>
              <a:t>h</a:t>
            </a:r>
            <a:r>
              <a:rPr lang="en-US" sz="2000" spc="-15" dirty="0">
                <a:latin typeface="+mj-lt"/>
                <a:cs typeface="Calibri"/>
              </a:rPr>
              <a:t>e</a:t>
            </a:r>
            <a:r>
              <a:rPr lang="en-US" sz="2000" dirty="0">
                <a:latin typeface="+mj-lt"/>
                <a:cs typeface="Calibri"/>
              </a:rPr>
              <a:t> </a:t>
            </a:r>
            <a:r>
              <a:rPr lang="en-US" sz="2000" spc="-20" dirty="0">
                <a:latin typeface="+mj-lt"/>
                <a:cs typeface="Calibri"/>
              </a:rPr>
              <a:t>s</a:t>
            </a:r>
            <a:r>
              <a:rPr lang="en-US" sz="2000" spc="-15" dirty="0">
                <a:latin typeface="+mj-lt"/>
                <a:cs typeface="Calibri"/>
              </a:rPr>
              <a:t>ki</a:t>
            </a:r>
            <a:r>
              <a:rPr lang="en-US" sz="2000" spc="-20" dirty="0">
                <a:latin typeface="+mj-lt"/>
                <a:cs typeface="Calibri"/>
              </a:rPr>
              <a:t>n</a:t>
            </a:r>
            <a:r>
              <a:rPr lang="en-US" sz="2000" spc="-10" dirty="0">
                <a:latin typeface="+mj-lt"/>
                <a:cs typeface="Calibri"/>
              </a:rPr>
              <a:t>,</a:t>
            </a:r>
            <a:r>
              <a:rPr lang="en-US" sz="2000" spc="15" dirty="0">
                <a:latin typeface="+mj-lt"/>
                <a:cs typeface="Calibri"/>
              </a:rPr>
              <a:t> </a:t>
            </a:r>
            <a:r>
              <a:rPr lang="en-US" sz="2000" spc="-30" dirty="0">
                <a:latin typeface="+mj-lt"/>
                <a:cs typeface="Calibri"/>
              </a:rPr>
              <a:t>intentionally or unintentionally, leading to possible death.</a:t>
            </a:r>
          </a:p>
        </p:txBody>
      </p:sp>
      <p:sp>
        <p:nvSpPr>
          <p:cNvPr id="10" name="TextBox 9">
            <a:extLst>
              <a:ext uri="{FF2B5EF4-FFF2-40B4-BE49-F238E27FC236}">
                <a16:creationId xmlns:a16="http://schemas.microsoft.com/office/drawing/2014/main" id="{A9D29CE4-6C18-4406-AF18-35AB511B2041}"/>
              </a:ext>
            </a:extLst>
          </p:cNvPr>
          <p:cNvSpPr txBox="1"/>
          <p:nvPr/>
        </p:nvSpPr>
        <p:spPr>
          <a:xfrm>
            <a:off x="8304395" y="4108165"/>
            <a:ext cx="3383280" cy="1938992"/>
          </a:xfrm>
          <a:prstGeom prst="rect">
            <a:avLst/>
          </a:prstGeom>
          <a:noFill/>
          <a:ln>
            <a:noFill/>
          </a:ln>
        </p:spPr>
        <p:txBody>
          <a:bodyPr wrap="square" lIns="91440" tIns="45720" rIns="91440" bIns="45720" rtlCol="0" anchor="t">
            <a:spAutoFit/>
          </a:bodyPr>
          <a:lstStyle/>
          <a:p>
            <a:pPr algn="ctr"/>
            <a:r>
              <a:rPr lang="en-US" sz="2000" b="1" spc="-10" dirty="0">
                <a:latin typeface="+mj-lt"/>
                <a:ea typeface="+mn-lt"/>
                <a:cs typeface="Calibri"/>
              </a:rPr>
              <a:t>Naloxone</a:t>
            </a:r>
            <a:r>
              <a:rPr lang="en-US" sz="2000" spc="-10" dirty="0">
                <a:latin typeface="+mj-lt"/>
                <a:ea typeface="+mn-lt"/>
                <a:cs typeface="Calibri"/>
              </a:rPr>
              <a:t> is a safe and life-saving medication that can reverse an overdose from all types of opioids, such as </a:t>
            </a:r>
            <a:r>
              <a:rPr lang="en-US" sz="2000" spc="-30" dirty="0">
                <a:latin typeface="+mj-lt"/>
                <a:ea typeface="+mn-lt"/>
                <a:cs typeface="Calibri"/>
              </a:rPr>
              <a:t>heroin</a:t>
            </a:r>
            <a:r>
              <a:rPr lang="en-US" sz="2000" spc="-30" dirty="0">
                <a:latin typeface="+mj-lt"/>
                <a:cs typeface="Calibri"/>
              </a:rPr>
              <a:t>, fentanyl, and prescription opioid medications.</a:t>
            </a:r>
            <a:endParaRPr lang="en-US" sz="2000" dirty="0">
              <a:latin typeface="+mj-lt"/>
            </a:endParaRPr>
          </a:p>
        </p:txBody>
      </p:sp>
      <p:sp>
        <p:nvSpPr>
          <p:cNvPr id="11" name="Arrow: Right 10">
            <a:extLst>
              <a:ext uri="{FF2B5EF4-FFF2-40B4-BE49-F238E27FC236}">
                <a16:creationId xmlns:a16="http://schemas.microsoft.com/office/drawing/2014/main" id="{9AD7E67C-DDFC-2329-06E6-068D05B9D10E}"/>
              </a:ext>
              <a:ext uri="{C183D7F6-B498-43B3-948B-1728B52AA6E4}">
                <adec:decorative xmlns="" xmlns:adec="http://schemas.microsoft.com/office/drawing/2017/decorative" val="1"/>
              </a:ext>
            </a:extLst>
          </p:cNvPr>
          <p:cNvSpPr/>
          <p:nvPr/>
        </p:nvSpPr>
        <p:spPr>
          <a:xfrm>
            <a:off x="636182" y="2332805"/>
            <a:ext cx="10919637" cy="846357"/>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0A1E51C-512D-FBC2-1648-2C662C999A82}"/>
              </a:ext>
            </a:extLst>
          </p:cNvPr>
          <p:cNvSpPr txBox="1"/>
          <p:nvPr/>
        </p:nvSpPr>
        <p:spPr>
          <a:xfrm>
            <a:off x="1127051" y="2558085"/>
            <a:ext cx="9937898" cy="400110"/>
          </a:xfrm>
          <a:prstGeom prst="rect">
            <a:avLst/>
          </a:prstGeom>
          <a:noFill/>
        </p:spPr>
        <p:txBody>
          <a:bodyPr wrap="square" lIns="91440" tIns="45720" rIns="91440" bIns="45720" rtlCol="0" anchor="t">
            <a:spAutoFit/>
          </a:bodyPr>
          <a:lstStyle/>
          <a:p>
            <a:r>
              <a:rPr lang="en-US" sz="2000" b="1" dirty="0"/>
              <a:t>        Opioids                                                      Overdose			 	 Naloxone</a:t>
            </a:r>
          </a:p>
        </p:txBody>
      </p:sp>
      <p:pic>
        <p:nvPicPr>
          <p:cNvPr id="14" name="Picture 2">
            <a:extLst>
              <a:ext uri="{FF2B5EF4-FFF2-40B4-BE49-F238E27FC236}">
                <a16:creationId xmlns:a16="http://schemas.microsoft.com/office/drawing/2014/main" id="{5A792A90-DFDF-4B84-D328-8CF8AEF0884E}"/>
              </a:ext>
              <a:ext uri="{C183D7F6-B498-43B3-948B-1728B52AA6E4}">
                <adec:decorative xmlns="" xmlns:adec="http://schemas.microsoft.com/office/drawing/2017/decorative" val="1"/>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9634064" y="3221221"/>
            <a:ext cx="723942" cy="78237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165E0B74-FB91-12C9-3648-CB41D40BEC3A}"/>
              </a:ext>
            </a:extLst>
          </p:cNvPr>
          <p:cNvSpPr>
            <a:spLocks noGrp="1"/>
          </p:cNvSpPr>
          <p:nvPr>
            <p:ph type="sldNum" sz="quarter" idx="12"/>
          </p:nvPr>
        </p:nvSpPr>
        <p:spPr/>
        <p:txBody>
          <a:bodyPr/>
          <a:lstStyle/>
          <a:p>
            <a:fld id="{1621B6DD-29C1-4FEA-923F-71EA1347694C}" type="slidenum">
              <a:rPr lang="en-US" sz="1800" smtClean="0"/>
              <a:t>7</a:t>
            </a:fld>
            <a:endParaRPr lang="en-US" sz="1800" dirty="0"/>
          </a:p>
        </p:txBody>
      </p:sp>
    </p:spTree>
    <p:extLst>
      <p:ext uri="{BB962C8B-B14F-4D97-AF65-F5344CB8AC3E}">
        <p14:creationId xmlns:p14="http://schemas.microsoft.com/office/powerpoint/2010/main" val="2872631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23A82C8-0070-4018-9AD8-D44F49C9AB9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4" name="Rectangle 13">
              <a:extLst>
                <a:ext uri="{FF2B5EF4-FFF2-40B4-BE49-F238E27FC236}">
                  <a16:creationId xmlns:a16="http://schemas.microsoft.com/office/drawing/2014/main" id="{7550C5E6-27CB-49BC-931E-C0E6EBF57E3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a:extLst>
                <a:ext uri="{FF2B5EF4-FFF2-40B4-BE49-F238E27FC236}">
                  <a16:creationId xmlns:a16="http://schemas.microsoft.com/office/drawing/2014/main" id="{51C96AF2-676B-4EC5-B55D-24572100262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9D54B5F4-092E-41C0-A116-E6111BACB50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4C83DA3A-E0DE-45C4-A6CF-58D6B7ADD63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82D0EF15-C3BB-42A3-9E8B-56C712EEB34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BEF7329D-69F7-4EE4-8708-FCCCFF17B80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04187803-7D29-4FCB-8488-9CFA23D60E8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1" name="Freeform 5">
              <a:extLst>
                <a:ext uri="{FF2B5EF4-FFF2-40B4-BE49-F238E27FC236}">
                  <a16:creationId xmlns:a16="http://schemas.microsoft.com/office/drawing/2014/main" id="{4FE1963C-6666-44A0-A90C-AF69B0A5EE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id="{1202C530-7D1D-48FB-A25B-4011D282658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4" name="Rectangle 23">
            <a:extLst>
              <a:ext uri="{FF2B5EF4-FFF2-40B4-BE49-F238E27FC236}">
                <a16:creationId xmlns:a16="http://schemas.microsoft.com/office/drawing/2014/main" id="{1286F636-668F-4D6D-82E9-73203A7D44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AF10A03D-B8D7-4106-B452-8F3C714622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8" name="Freeform 5">
            <a:extLst>
              <a:ext uri="{FF2B5EF4-FFF2-40B4-BE49-F238E27FC236}">
                <a16:creationId xmlns:a16="http://schemas.microsoft.com/office/drawing/2014/main" id="{65159176-5854-41AA-8779-1E39496D38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30" name="Freeform: Shape 29">
            <a:extLst>
              <a:ext uri="{FF2B5EF4-FFF2-40B4-BE49-F238E27FC236}">
                <a16:creationId xmlns:a16="http://schemas.microsoft.com/office/drawing/2014/main" id="{D2FA54D7-F682-4168-A15B-6262BF16AB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 name="Content Placeholder 2">
            <a:extLst>
              <a:ext uri="{FF2B5EF4-FFF2-40B4-BE49-F238E27FC236}">
                <a16:creationId xmlns:a16="http://schemas.microsoft.com/office/drawing/2014/main" id="{DAE4D714-1888-4B0C-BB2C-A3BF906E6857}"/>
              </a:ext>
            </a:extLst>
          </p:cNvPr>
          <p:cNvSpPr>
            <a:spLocks noGrp="1"/>
          </p:cNvSpPr>
          <p:nvPr>
            <p:ph type="title" idx="4294967295"/>
          </p:nvPr>
        </p:nvSpPr>
        <p:spPr bwMode="gray">
          <a:xfrm>
            <a:off x="603250" y="741363"/>
            <a:ext cx="3935413" cy="5375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457200" rtl="0" eaLnBrk="1" fontAlgn="auto" latinLnBrk="0" hangingPunct="1">
              <a:lnSpc>
                <a:spcPct val="100000"/>
              </a:lnSpc>
              <a:spcBef>
                <a:spcPts val="1000"/>
              </a:spcBef>
              <a:spcAft>
                <a:spcPts val="0"/>
              </a:spcAft>
              <a:buClr>
                <a:schemeClr val="accent1"/>
              </a:buClr>
              <a:buSzPct val="80000"/>
              <a:buFont typeface="Wingdings 3" charset="2"/>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You are a first responder.</a:t>
            </a: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charset="2"/>
              <a:buNone/>
              <a:tabLst/>
              <a:defRPr/>
            </a:pPr>
            <a:endParaRPr kumimoji="0" lang="en-US"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1800"/>
              </a:spcAft>
              <a:buClr>
                <a:schemeClr val="accent1"/>
              </a:buClr>
              <a:buSzPct val="80000"/>
              <a:buFont typeface="Wingdings 3" charset="2"/>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A </a:t>
            </a:r>
            <a:r>
              <a:rPr kumimoji="0" lang="en-US" sz="2000" b="1" i="0" u="none" strike="noStrike" kern="1200" cap="none" spc="0" normalizeH="0" baseline="0" noProof="0" dirty="0">
                <a:ln>
                  <a:noFill/>
                </a:ln>
                <a:solidFill>
                  <a:schemeClr val="tx1"/>
                </a:solidFill>
                <a:effectLst/>
                <a:uLnTx/>
                <a:uFillTx/>
                <a:latin typeface="+mn-lt"/>
                <a:ea typeface="+mn-ea"/>
                <a:cs typeface="+mn-cs"/>
              </a:rPr>
              <a:t>first responder </a:t>
            </a:r>
            <a:r>
              <a:rPr kumimoji="0" lang="en-US" sz="2000" b="0" i="0" u="none" strike="noStrike" kern="1200" cap="none" spc="0" normalizeH="0" baseline="0" noProof="0" dirty="0">
                <a:ln>
                  <a:noFill/>
                </a:ln>
                <a:solidFill>
                  <a:schemeClr val="tx1"/>
                </a:solidFill>
                <a:effectLst/>
                <a:uLnTx/>
                <a:uFillTx/>
                <a:latin typeface="+mn-lt"/>
                <a:ea typeface="+mn-ea"/>
                <a:cs typeface="+mn-cs"/>
              </a:rPr>
              <a:t>is a person who is designated to immediately respond to an emergency, including: </a:t>
            </a:r>
          </a:p>
          <a:p>
            <a:pPr marL="342900" marR="0" lvl="0" indent="-342900" algn="l" defTabSz="457200" rtl="0" eaLnBrk="1" fontAlgn="auto" latinLnBrk="0" hangingPunct="1">
              <a:lnSpc>
                <a:spcPct val="100000"/>
              </a:lnSpc>
              <a:spcBef>
                <a:spcPts val="0"/>
              </a:spcBef>
              <a:spcAft>
                <a:spcPts val="1800"/>
              </a:spcAft>
              <a:buClr>
                <a:schemeClr val="accent1"/>
              </a:buClr>
              <a:buSzPct val="80000"/>
              <a:buFont typeface="Wingdings" panose="05000000000000000000" pitchFamily="2" charset="2"/>
              <a:buChar char="ü"/>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School administrators and staff</a:t>
            </a:r>
          </a:p>
          <a:p>
            <a:pPr marL="342900" marR="0" lvl="0" indent="-342900" algn="l" defTabSz="457200" rtl="0" eaLnBrk="1" fontAlgn="auto" latinLnBrk="0" hangingPunct="1">
              <a:lnSpc>
                <a:spcPct val="100000"/>
              </a:lnSpc>
              <a:spcBef>
                <a:spcPts val="0"/>
              </a:spcBef>
              <a:spcAft>
                <a:spcPts val="1800"/>
              </a:spcAft>
              <a:buClr>
                <a:schemeClr val="accent1"/>
              </a:buClr>
              <a:buSzPct val="80000"/>
              <a:buFont typeface="Wingdings" panose="05000000000000000000" pitchFamily="2" charset="2"/>
              <a:buChar char="ü"/>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Community representatives</a:t>
            </a:r>
          </a:p>
          <a:p>
            <a:pPr marL="342900" marR="0" lvl="0" indent="-342900" algn="l" defTabSz="457200" rtl="0" eaLnBrk="1" fontAlgn="auto" latinLnBrk="0" hangingPunct="1">
              <a:lnSpc>
                <a:spcPct val="100000"/>
              </a:lnSpc>
              <a:spcBef>
                <a:spcPts val="0"/>
              </a:spcBef>
              <a:spcAft>
                <a:spcPts val="1800"/>
              </a:spcAft>
              <a:buClr>
                <a:schemeClr val="accent1"/>
              </a:buClr>
              <a:buSzPct val="80000"/>
              <a:buFont typeface="Wingdings" panose="05000000000000000000" pitchFamily="2" charset="2"/>
              <a:buChar char="ü"/>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Volunteers</a:t>
            </a:r>
          </a:p>
          <a:p>
            <a:pPr marL="342900" marR="0" lvl="0" indent="-342900" algn="l" defTabSz="457200" rtl="0" eaLnBrk="1" fontAlgn="auto" latinLnBrk="0" hangingPunct="1">
              <a:lnSpc>
                <a:spcPct val="100000"/>
              </a:lnSpc>
              <a:spcBef>
                <a:spcPts val="0"/>
              </a:spcBef>
              <a:spcAft>
                <a:spcPts val="1800"/>
              </a:spcAft>
              <a:buClr>
                <a:schemeClr val="accent1"/>
              </a:buClr>
              <a:buSzPct val="80000"/>
              <a:buFont typeface="Wingdings" panose="05000000000000000000" pitchFamily="2" charset="2"/>
              <a:buChar char="ü"/>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Any person trained to administer naloxone</a:t>
            </a:r>
          </a:p>
          <a:p>
            <a:pPr marL="342900" marR="0" lvl="0" indent="-342900" algn="l" defTabSz="457200" rtl="0" eaLnBrk="1" fontAlgn="auto" latinLnBrk="0" hangingPunct="1">
              <a:lnSpc>
                <a:spcPct val="100000"/>
              </a:lnSpc>
              <a:spcBef>
                <a:spcPts val="0"/>
              </a:spcBef>
              <a:spcAft>
                <a:spcPts val="1800"/>
              </a:spcAft>
              <a:buClr>
                <a:schemeClr val="accent1"/>
              </a:buClr>
              <a:buSzPct val="80000"/>
              <a:buFont typeface="Wingdings" panose="05000000000000000000" pitchFamily="2" charset="2"/>
              <a:buChar char="ü"/>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Law enforcement officers</a:t>
            </a:r>
          </a:p>
          <a:p>
            <a:pPr marL="342900" marR="0" lvl="0" indent="-342900" algn="l" defTabSz="457200" rtl="0" eaLnBrk="1" fontAlgn="auto" latinLnBrk="0" hangingPunct="1">
              <a:lnSpc>
                <a:spcPct val="100000"/>
              </a:lnSpc>
              <a:spcBef>
                <a:spcPts val="0"/>
              </a:spcBef>
              <a:spcAft>
                <a:spcPts val="1800"/>
              </a:spcAft>
              <a:buClr>
                <a:schemeClr val="accent1"/>
              </a:buClr>
              <a:buSzPct val="80000"/>
              <a:buFont typeface="Wingdings" panose="05000000000000000000" pitchFamily="2" charset="2"/>
              <a:buChar char="ü"/>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Emergency medical workers</a:t>
            </a: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panose="05000000000000000000" pitchFamily="2" charset="2"/>
              <a:buChar char="ü"/>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descr="Father and son American football">
            <a:extLst>
              <a:ext uri="{FF2B5EF4-FFF2-40B4-BE49-F238E27FC236}">
                <a16:creationId xmlns:a16="http://schemas.microsoft.com/office/drawing/2014/main" id="{EE534359-80DA-3085-60B0-2519DD4181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32942" y="795991"/>
            <a:ext cx="3056767" cy="2542289"/>
          </a:xfrm>
          <a:prstGeom prst="rect">
            <a:avLst/>
          </a:prstGeom>
        </p:spPr>
      </p:pic>
      <p:pic>
        <p:nvPicPr>
          <p:cNvPr id="10" name="Picture 2" descr="Teacher walking in hallway">
            <a:extLst>
              <a:ext uri="{FF2B5EF4-FFF2-40B4-BE49-F238E27FC236}">
                <a16:creationId xmlns:a16="http://schemas.microsoft.com/office/drawing/2014/main" id="{DCF904AA-8B3D-C3D4-95B4-2A2ED9607BB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461758" y="803751"/>
            <a:ext cx="3113905" cy="25522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lassroom of students raising their hands in front of a teacher">
            <a:extLst>
              <a:ext uri="{FF2B5EF4-FFF2-40B4-BE49-F238E27FC236}">
                <a16:creationId xmlns:a16="http://schemas.microsoft.com/office/drawing/2014/main" id="{3D4A62BA-FBEB-8024-0006-FBAD44DFFDE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3" b="-3"/>
          <a:stretch/>
        </p:blipFill>
        <p:spPr>
          <a:xfrm>
            <a:off x="5225183" y="3511960"/>
            <a:ext cx="3064526" cy="2542289"/>
          </a:xfrm>
          <a:prstGeom prst="rect">
            <a:avLst/>
          </a:prstGeom>
        </p:spPr>
      </p:pic>
      <p:pic>
        <p:nvPicPr>
          <p:cNvPr id="7" name="Picture 7" descr="Librarian shelving books.">
            <a:extLst>
              <a:ext uri="{FF2B5EF4-FFF2-40B4-BE49-F238E27FC236}">
                <a16:creationId xmlns:a16="http://schemas.microsoft.com/office/drawing/2014/main" id="{F052B539-DFC4-70FB-88D8-CBB9258A8C0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472235" y="3511960"/>
            <a:ext cx="3113904" cy="2542289"/>
          </a:xfrm>
          <a:prstGeom prst="rect">
            <a:avLst/>
          </a:prstGeom>
        </p:spPr>
      </p:pic>
      <p:sp>
        <p:nvSpPr>
          <p:cNvPr id="32" name="Freeform 5">
            <a:extLst>
              <a:ext uri="{FF2B5EF4-FFF2-40B4-BE49-F238E27FC236}">
                <a16:creationId xmlns:a16="http://schemas.microsoft.com/office/drawing/2014/main" id="{439C4658-FDF2-4373-8344-47DA03B043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4" name="Rectangle 33">
            <a:extLst>
              <a:ext uri="{FF2B5EF4-FFF2-40B4-BE49-F238E27FC236}">
                <a16:creationId xmlns:a16="http://schemas.microsoft.com/office/drawing/2014/main" id="{C0246788-5559-4236-B1FF-BE8D221042C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Slide Number Placeholder 1">
            <a:extLst>
              <a:ext uri="{FF2B5EF4-FFF2-40B4-BE49-F238E27FC236}">
                <a16:creationId xmlns:a16="http://schemas.microsoft.com/office/drawing/2014/main" id="{B35FC9AB-7FA4-5339-6DC1-41AB3ECA2633}"/>
              </a:ext>
            </a:extLst>
          </p:cNvPr>
          <p:cNvSpPr>
            <a:spLocks noGrp="1"/>
          </p:cNvSpPr>
          <p:nvPr>
            <p:ph type="sldNum" sz="quarter" idx="12"/>
          </p:nvPr>
        </p:nvSpPr>
        <p:spPr/>
        <p:txBody>
          <a:bodyPr/>
          <a:lstStyle/>
          <a:p>
            <a:fld id="{1621B6DD-29C1-4FEA-923F-71EA1347694C}" type="slidenum">
              <a:rPr lang="en-US" sz="1800" smtClean="0">
                <a:solidFill>
                  <a:schemeClr val="tx1"/>
                </a:solidFill>
              </a:rPr>
              <a:t>8</a:t>
            </a:fld>
            <a:endParaRPr lang="en-US" sz="1800" dirty="0">
              <a:solidFill>
                <a:schemeClr val="tx1"/>
              </a:solidFill>
            </a:endParaRPr>
          </a:p>
        </p:txBody>
      </p:sp>
    </p:spTree>
    <p:extLst>
      <p:ext uri="{BB962C8B-B14F-4D97-AF65-F5344CB8AC3E}">
        <p14:creationId xmlns:p14="http://schemas.microsoft.com/office/powerpoint/2010/main" val="157444172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41D87030-B883-9486-3993-0DC95F59115D}"/>
              </a:ext>
            </a:extLst>
          </p:cNvPr>
          <p:cNvSpPr txBox="1">
            <a:spLocks noGrp="1"/>
          </p:cNvSpPr>
          <p:nvPr>
            <p:ph type="title" idx="4294967295"/>
          </p:nvPr>
        </p:nvSpPr>
        <p:spPr bwMode="gray">
          <a:xfrm>
            <a:off x="1341968" y="3613666"/>
            <a:ext cx="9692640"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1"/>
                </a:solidFill>
                <a:effectLst/>
                <a:uLnTx/>
                <a:uFillTx/>
                <a:latin typeface="+mn-lt"/>
                <a:ea typeface="+mn-ea"/>
                <a:cs typeface="+mn-cs"/>
              </a:rPr>
              <a:t>Why should I learn about naloxone?</a:t>
            </a:r>
          </a:p>
        </p:txBody>
      </p:sp>
      <p:sp>
        <p:nvSpPr>
          <p:cNvPr id="4" name="TextBox 3">
            <a:extLst>
              <a:ext uri="{FF2B5EF4-FFF2-40B4-BE49-F238E27FC236}">
                <a16:creationId xmlns:a16="http://schemas.microsoft.com/office/drawing/2014/main" id="{AA87C5E3-ED5F-AE78-9121-70E9FA544E23}"/>
              </a:ext>
            </a:extLst>
          </p:cNvPr>
          <p:cNvSpPr txBox="1"/>
          <p:nvPr/>
        </p:nvSpPr>
        <p:spPr>
          <a:xfrm>
            <a:off x="1341968" y="2967335"/>
            <a:ext cx="3698959" cy="646331"/>
          </a:xfrm>
          <a:prstGeom prst="rect">
            <a:avLst/>
          </a:prstGeom>
          <a:noFill/>
        </p:spPr>
        <p:txBody>
          <a:bodyPr wrap="square" rtlCol="0">
            <a:spAutoFit/>
          </a:bodyPr>
          <a:lstStyle/>
          <a:p>
            <a:r>
              <a:rPr lang="en-US" sz="3600" dirty="0">
                <a:solidFill>
                  <a:schemeClr val="bg1"/>
                </a:solidFill>
              </a:rPr>
              <a:t>Topic 2	</a:t>
            </a:r>
            <a:endParaRPr lang="en-US" sz="3600" dirty="0"/>
          </a:p>
        </p:txBody>
      </p:sp>
      <p:sp>
        <p:nvSpPr>
          <p:cNvPr id="2" name="Slide Number Placeholder 1">
            <a:extLst>
              <a:ext uri="{FF2B5EF4-FFF2-40B4-BE49-F238E27FC236}">
                <a16:creationId xmlns:a16="http://schemas.microsoft.com/office/drawing/2014/main" id="{BF7E99BB-84F2-9689-02EB-ED0547EF2D1D}"/>
              </a:ext>
            </a:extLst>
          </p:cNvPr>
          <p:cNvSpPr>
            <a:spLocks noGrp="1"/>
          </p:cNvSpPr>
          <p:nvPr>
            <p:ph type="sldNum" sz="quarter" idx="12"/>
          </p:nvPr>
        </p:nvSpPr>
        <p:spPr/>
        <p:txBody>
          <a:bodyPr/>
          <a:lstStyle/>
          <a:p>
            <a:fld id="{1621B6DD-29C1-4FEA-923F-71EA1347694C}" type="slidenum">
              <a:rPr lang="en-US" sz="1800" smtClean="0"/>
              <a:t>9</a:t>
            </a:fld>
            <a:endParaRPr lang="en-US" dirty="0"/>
          </a:p>
        </p:txBody>
      </p:sp>
    </p:spTree>
    <p:extLst>
      <p:ext uri="{BB962C8B-B14F-4D97-AF65-F5344CB8AC3E}">
        <p14:creationId xmlns:p14="http://schemas.microsoft.com/office/powerpoint/2010/main" val="29886199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5545</Words>
  <Application>Microsoft Office PowerPoint</Application>
  <PresentationFormat>Widescreen</PresentationFormat>
  <Paragraphs>608</Paragraphs>
  <Slides>56</Slides>
  <Notes>54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Calibri</vt:lpstr>
      <vt:lpstr>Calibri Light</vt:lpstr>
      <vt:lpstr>Century Gothic</vt:lpstr>
      <vt:lpstr>Open Sans</vt:lpstr>
      <vt:lpstr>Segoe UI</vt:lpstr>
      <vt:lpstr>Wingdings</vt:lpstr>
      <vt:lpstr>Wingdings 3</vt:lpstr>
      <vt:lpstr>Ion Boardroom</vt:lpstr>
      <vt:lpstr>Keep the Circle Strong: Naloxone Training for  School Staff and Educators</vt:lpstr>
      <vt:lpstr>Naloxone Training for  School Staff and Educators</vt:lpstr>
      <vt:lpstr>National Crisis Hitting Home On average, 250 Americans die every day from an opioid overdose.</vt:lpstr>
      <vt:lpstr>Knowledge Check</vt:lpstr>
      <vt:lpstr>Key Definitions</vt:lpstr>
      <vt:lpstr>What is an opioid?</vt:lpstr>
      <vt:lpstr>The Relationship Between  Opioids, Overdose and Naloxone</vt:lpstr>
      <vt:lpstr>You are a first responder.  A first responder is a person who is designated to immediately respond to an emergency, including:  School administrators and staff Community representatives Volunteers Any person trained to administer naloxone Law enforcement officers Emergency medical workers </vt:lpstr>
      <vt:lpstr>Why should I learn about naloxone?</vt:lpstr>
      <vt:lpstr>I carry naloxone because naloxone keeps the circle strong.</vt:lpstr>
      <vt:lpstr>I carry naloxone because a single use of an opioid can be fatal.</vt:lpstr>
      <vt:lpstr>What is an opioid overdose? How do we know an overdose is occurring?</vt:lpstr>
      <vt:lpstr>What is an overdose?</vt:lpstr>
      <vt:lpstr>What are the signs of an opioid overdose?     What do I look for? </vt:lpstr>
      <vt:lpstr>Who is at risk?</vt:lpstr>
      <vt:lpstr>Opioid Overdose Risk Factors</vt:lpstr>
      <vt:lpstr>What is naloxone?</vt:lpstr>
      <vt:lpstr>What is naloxone, and how does it work?</vt:lpstr>
      <vt:lpstr>What does naloxone reverse?</vt:lpstr>
      <vt:lpstr>Responding to an Opioid Overdose</vt:lpstr>
      <vt:lpstr>Legal Considerations  Learn more about your state and Good Samaritan laws here: Prescription Drug Abuse Policy System (PDAPS) Good Samaritan Overdose Prevention Laws https://pdaps.org/   </vt:lpstr>
      <vt:lpstr>Take action if someone is in need.</vt:lpstr>
      <vt:lpstr>How to Administer Naloxone Nasal Spray</vt:lpstr>
      <vt:lpstr>How to Administer Naloxone Nasal Spray (cont.)</vt:lpstr>
      <vt:lpstr>Recovery Position</vt:lpstr>
      <vt:lpstr>After Administration: What to Expect When Reversing an Overdose</vt:lpstr>
      <vt:lpstr>Allergy Considerations</vt:lpstr>
      <vt:lpstr>Maintaining Overdose Reversal</vt:lpstr>
      <vt:lpstr>Recap:  How You Can Save a Life</vt:lpstr>
      <vt:lpstr>Key Actions to Remember</vt:lpstr>
      <vt:lpstr>Post-Overdose  Care   What if the overdose occurred following intentional drug misuse?   </vt:lpstr>
      <vt:lpstr>Where can someone get naloxone?</vt:lpstr>
      <vt:lpstr>Accessing and Storing Naloxone</vt:lpstr>
      <vt:lpstr>Getting Access to Naloxone in the  Community </vt:lpstr>
      <vt:lpstr>Recommended Locations to Store Naloxone in School Settings</vt:lpstr>
      <vt:lpstr>Naloxone Storage Best Practices</vt:lpstr>
      <vt:lpstr>Your Feedback Matters</vt:lpstr>
      <vt:lpstr>Putting it all together</vt:lpstr>
      <vt:lpstr>Put It All Together</vt:lpstr>
      <vt:lpstr>School Policy Overview</vt:lpstr>
      <vt:lpstr>Discussion School Policy Expectations Q&amp;A</vt:lpstr>
      <vt:lpstr>Competency Assessment</vt:lpstr>
      <vt:lpstr>What steps can be taken if you or a loved one would like access to naloxone?</vt:lpstr>
      <vt:lpstr>  Answer  </vt:lpstr>
      <vt:lpstr>What are the signs of  an opioid overdose?</vt:lpstr>
      <vt:lpstr>   Answer  </vt:lpstr>
      <vt:lpstr>What steps are recommended for responding  to an opioid overdose?</vt:lpstr>
      <vt:lpstr>Answer</vt:lpstr>
      <vt:lpstr>Closing</vt:lpstr>
      <vt:lpstr>Thank you</vt:lpstr>
      <vt:lpstr>We want to hear from you!</vt:lpstr>
      <vt:lpstr>Frequently Asked Questions</vt:lpstr>
      <vt:lpstr>Frequently Asked Questions Part 1</vt:lpstr>
      <vt:lpstr>Frequently Asked Questions Part 2</vt:lpstr>
      <vt:lpstr>Frequently Asked Questions Part 3</vt:lpstr>
      <vt:lpstr>In collaboration with the Indian Health Service (IHS) Heroin Opioids and Pain Efforts (HOPE) Committee, this material was prepared by Comagine Health for the American Indian Alaska Native Healthcare Quality Initiative under contract with the Centers for Medicare &amp; Medicaid Services (CMS), an agency of the U.S. Department of Health and Human Services. Views expressed in this material do not necessarily reflect the official views or policy of CMS or HHS, and any reference to a specific product or entity herein does not constitute endorsement of that product or entity by CMS or HHS.  NQIIC-AIHQI-380-06/05/2023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2023-12-01T22:21:07Z</dcterms:created>
  <dcterms:modified xsi:type="dcterms:W3CDTF">2023-12-01T22:23:16Z</dcterms:modified>
</cp:coreProperties>
</file>