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0" r:id="rId5"/>
  </p:sldMasterIdLst>
  <p:notesMasterIdLst>
    <p:notesMasterId r:id="rId38"/>
  </p:notesMasterIdLst>
  <p:sldIdLst>
    <p:sldId id="256" r:id="rId6"/>
    <p:sldId id="257" r:id="rId7"/>
    <p:sldId id="258" r:id="rId8"/>
    <p:sldId id="259" r:id="rId9"/>
    <p:sldId id="261" r:id="rId10"/>
    <p:sldId id="260"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8" r:id="rId34"/>
    <p:sldId id="289" r:id="rId35"/>
    <p:sldId id="286" r:id="rId36"/>
    <p:sldId id="287"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364" autoAdjust="0"/>
  </p:normalViewPr>
  <p:slideViewPr>
    <p:cSldViewPr snapToGrid="0" snapToObjects="1">
      <p:cViewPr varScale="1">
        <p:scale>
          <a:sx n="68" d="100"/>
          <a:sy n="68" d="100"/>
        </p:scale>
        <p:origin x="-252" y="-102"/>
      </p:cViewPr>
      <p:guideLst>
        <p:guide orient="horz" pos="2160"/>
        <p:guide pos="2880"/>
      </p:guideLst>
    </p:cSldViewPr>
  </p:slideViewPr>
  <p:outlineViewPr>
    <p:cViewPr>
      <p:scale>
        <a:sx n="33" d="100"/>
        <a:sy n="33" d="100"/>
      </p:scale>
      <p:origin x="0" y="1095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42B4C94-D69A-41EC-A366-0099F0CD32F5}" type="datetimeFigureOut">
              <a:rPr lang="en-US"/>
              <a:pPr>
                <a:defRPr/>
              </a:pPr>
              <a:t>2/25/2013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6BDDC8F-87F8-457F-B050-00F45BAF18DB}" type="slidenum">
              <a:rPr lang="en-US"/>
              <a:pPr>
                <a:defRPr/>
              </a:pPr>
              <a:t>‹#›</a:t>
            </a:fld>
            <a:endParaRPr lang="en-US" dirty="0"/>
          </a:p>
        </p:txBody>
      </p:sp>
    </p:spTree>
    <p:extLst>
      <p:ext uri="{BB962C8B-B14F-4D97-AF65-F5344CB8AC3E}">
        <p14:creationId xmlns:p14="http://schemas.microsoft.com/office/powerpoint/2010/main" val="184494410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In order to register for the Medicare Incentive program the EP will need an active enrollment in Pecos.</a:t>
            </a:r>
          </a:p>
          <a:p>
            <a:pPr eaLnBrk="1" hangingPunct="1">
              <a:spcBef>
                <a:spcPct val="0"/>
              </a:spcBef>
            </a:pPr>
            <a:r>
              <a:rPr lang="en-US" dirty="0" smtClean="0"/>
              <a:t>In order to register for the Medicaid program an EP will need either an active PECOS user id or password or an NPPES.</a:t>
            </a:r>
          </a:p>
          <a:p>
            <a:endParaRPr lang="en-US" dirty="0"/>
          </a:p>
        </p:txBody>
      </p:sp>
      <p:sp>
        <p:nvSpPr>
          <p:cNvPr id="4" name="Slide Number Placeholder 3"/>
          <p:cNvSpPr>
            <a:spLocks noGrp="1"/>
          </p:cNvSpPr>
          <p:nvPr>
            <p:ph type="sldNum" sz="quarter" idx="10"/>
          </p:nvPr>
        </p:nvSpPr>
        <p:spPr/>
        <p:txBody>
          <a:bodyPr/>
          <a:lstStyle/>
          <a:p>
            <a:pPr>
              <a:defRPr/>
            </a:pPr>
            <a:fld id="{66BDDC8F-87F8-457F-B050-00F45BAF18DB}" type="slidenum">
              <a:rPr lang="en-US" smtClean="0"/>
              <a:pPr>
                <a:defRPr/>
              </a:pPr>
              <a:t>8</a:t>
            </a:fld>
            <a:endParaRPr lang="en-US" dirty="0"/>
          </a:p>
        </p:txBody>
      </p:sp>
    </p:spTree>
    <p:extLst>
      <p:ext uri="{BB962C8B-B14F-4D97-AF65-F5344CB8AC3E}">
        <p14:creationId xmlns:p14="http://schemas.microsoft.com/office/powerpoint/2010/main" val="93097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BDDC8F-87F8-457F-B050-00F45BAF18DB}" type="slidenum">
              <a:rPr lang="en-US" smtClean="0"/>
              <a:pPr>
                <a:defRPr/>
              </a:pPr>
              <a:t>17</a:t>
            </a:fld>
            <a:endParaRPr lang="en-US" dirty="0"/>
          </a:p>
        </p:txBody>
      </p:sp>
    </p:spTree>
    <p:extLst>
      <p:ext uri="{BB962C8B-B14F-4D97-AF65-F5344CB8AC3E}">
        <p14:creationId xmlns:p14="http://schemas.microsoft.com/office/powerpoint/2010/main" val="181699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is of the first screen that appears after clicking the Attestation tab. Shown here are all of the attestation topics that the EP must complete in order to attest to demonstrate meaningful use successfully and to receive an incentive payment. After each topic has been completed, a check mark will appear in the completed tab next to the topic. Clicking on the Start Attestation button will bring the user to the first Meaningful Use core measure question. </a:t>
            </a:r>
            <a:endParaRPr lang="en-US" dirty="0"/>
          </a:p>
        </p:txBody>
      </p:sp>
      <p:sp>
        <p:nvSpPr>
          <p:cNvPr id="4" name="Slide Number Placeholder 3"/>
          <p:cNvSpPr>
            <a:spLocks noGrp="1"/>
          </p:cNvSpPr>
          <p:nvPr>
            <p:ph type="sldNum" sz="quarter" idx="10"/>
          </p:nvPr>
        </p:nvSpPr>
        <p:spPr/>
        <p:txBody>
          <a:bodyPr/>
          <a:lstStyle/>
          <a:p>
            <a:pPr>
              <a:defRPr/>
            </a:pPr>
            <a:fld id="{66BDDC8F-87F8-457F-B050-00F45BAF18DB}" type="slidenum">
              <a:rPr lang="en-US" smtClean="0"/>
              <a:pPr>
                <a:defRPr/>
              </a:pPr>
              <a:t>18</a:t>
            </a:fld>
            <a:endParaRPr lang="en-US" dirty="0"/>
          </a:p>
        </p:txBody>
      </p:sp>
    </p:spTree>
    <p:extLst>
      <p:ext uri="{BB962C8B-B14F-4D97-AF65-F5344CB8AC3E}">
        <p14:creationId xmlns:p14="http://schemas.microsoft.com/office/powerpoint/2010/main" val="412135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Certain core and menu measures also provide exclusions based on specific requirements. Eligible professionals may be excluded from meeting an objective if they meet the circumstances of the exclusion. </a:t>
            </a:r>
          </a:p>
          <a:p>
            <a:endParaRPr lang="en-US" dirty="0"/>
          </a:p>
        </p:txBody>
      </p:sp>
      <p:sp>
        <p:nvSpPr>
          <p:cNvPr id="4" name="Slide Number Placeholder 3"/>
          <p:cNvSpPr>
            <a:spLocks noGrp="1"/>
          </p:cNvSpPr>
          <p:nvPr>
            <p:ph type="sldNum" sz="quarter" idx="10"/>
          </p:nvPr>
        </p:nvSpPr>
        <p:spPr/>
        <p:txBody>
          <a:bodyPr/>
          <a:lstStyle/>
          <a:p>
            <a:pPr>
              <a:defRPr/>
            </a:pPr>
            <a:fld id="{66BDDC8F-87F8-457F-B050-00F45BAF18DB}" type="slidenum">
              <a:rPr lang="en-US" smtClean="0"/>
              <a:pPr>
                <a:defRPr/>
              </a:pPr>
              <a:t>19</a:t>
            </a:fld>
            <a:endParaRPr lang="en-US" dirty="0"/>
          </a:p>
        </p:txBody>
      </p:sp>
    </p:spTree>
    <p:extLst>
      <p:ext uri="{BB962C8B-B14F-4D97-AF65-F5344CB8AC3E}">
        <p14:creationId xmlns:p14="http://schemas.microsoft.com/office/powerpoint/2010/main" val="2659708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menu measure questions follow the same format as the core measure questions. </a:t>
            </a:r>
          </a:p>
          <a:p>
            <a:endParaRPr lang="en-US" dirty="0"/>
          </a:p>
        </p:txBody>
      </p:sp>
      <p:sp>
        <p:nvSpPr>
          <p:cNvPr id="4" name="Slide Number Placeholder 3"/>
          <p:cNvSpPr>
            <a:spLocks noGrp="1"/>
          </p:cNvSpPr>
          <p:nvPr>
            <p:ph type="sldNum" sz="quarter" idx="10"/>
          </p:nvPr>
        </p:nvSpPr>
        <p:spPr/>
        <p:txBody>
          <a:bodyPr/>
          <a:lstStyle/>
          <a:p>
            <a:pPr>
              <a:defRPr/>
            </a:pPr>
            <a:fld id="{66BDDC8F-87F8-457F-B050-00F45BAF18DB}" type="slidenum">
              <a:rPr lang="en-US" smtClean="0"/>
              <a:pPr>
                <a:defRPr/>
              </a:pPr>
              <a:t>20</a:t>
            </a:fld>
            <a:endParaRPr lang="en-US" dirty="0"/>
          </a:p>
        </p:txBody>
      </p:sp>
    </p:spTree>
    <p:extLst>
      <p:ext uri="{BB962C8B-B14F-4D97-AF65-F5344CB8AC3E}">
        <p14:creationId xmlns:p14="http://schemas.microsoft.com/office/powerpoint/2010/main" val="244303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CMS recommends you review all of their attestation information before submitting. EPs who fail their attestation can submit their information again, but cannot submit information for the exact same 90-day period. The 90-day period can be a day later (3/1-5/31 vs. 3/2-6/1), but that will mean that EPs may have to recalculate all of their numerator and denominator information</a:t>
            </a:r>
          </a:p>
          <a:p>
            <a:endParaRPr lang="en-US" dirty="0"/>
          </a:p>
        </p:txBody>
      </p:sp>
      <p:sp>
        <p:nvSpPr>
          <p:cNvPr id="4" name="Slide Number Placeholder 3"/>
          <p:cNvSpPr>
            <a:spLocks noGrp="1"/>
          </p:cNvSpPr>
          <p:nvPr>
            <p:ph type="sldNum" sz="quarter" idx="10"/>
          </p:nvPr>
        </p:nvSpPr>
        <p:spPr/>
        <p:txBody>
          <a:bodyPr/>
          <a:lstStyle/>
          <a:p>
            <a:pPr>
              <a:defRPr/>
            </a:pPr>
            <a:fld id="{66BDDC8F-87F8-457F-B050-00F45BAF18DB}" type="slidenum">
              <a:rPr lang="en-US" smtClean="0"/>
              <a:pPr>
                <a:defRPr/>
              </a:pPr>
              <a:t>24</a:t>
            </a:fld>
            <a:endParaRPr lang="en-US" dirty="0"/>
          </a:p>
        </p:txBody>
      </p:sp>
    </p:spTree>
    <p:extLst>
      <p:ext uri="{BB962C8B-B14F-4D97-AF65-F5344CB8AC3E}">
        <p14:creationId xmlns:p14="http://schemas.microsoft.com/office/powerpoint/2010/main" val="3428879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BDDC8F-87F8-457F-B050-00F45BAF18DB}" type="slidenum">
              <a:rPr lang="en-US" smtClean="0"/>
              <a:pPr>
                <a:defRPr/>
              </a:pPr>
              <a:t>29</a:t>
            </a:fld>
            <a:endParaRPr lang="en-US" dirty="0"/>
          </a:p>
        </p:txBody>
      </p:sp>
    </p:spTree>
    <p:extLst>
      <p:ext uri="{BB962C8B-B14F-4D97-AF65-F5344CB8AC3E}">
        <p14:creationId xmlns:p14="http://schemas.microsoft.com/office/powerpoint/2010/main" val="1298405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2"/>
          <p:cNvSpPr>
            <a:spLocks/>
          </p:cNvSpPr>
          <p:nvPr/>
        </p:nvSpPr>
        <p:spPr bwMode="auto">
          <a:xfrm>
            <a:off x="0" y="63500"/>
            <a:ext cx="9156700" cy="2025650"/>
          </a:xfrm>
          <a:prstGeom prst="rect">
            <a:avLst/>
          </a:prstGeom>
          <a:solidFill>
            <a:srgbClr val="98C9CD"/>
          </a:solidFill>
          <a:ln>
            <a:noFill/>
          </a:ln>
          <a:extLst/>
        </p:spPr>
        <p:txBody>
          <a:bodyPr lIns="0" tIns="0" rIns="0" bIns="0"/>
          <a:lstStyle/>
          <a:p>
            <a:pPr fontAlgn="auto">
              <a:spcBef>
                <a:spcPts val="0"/>
              </a:spcBef>
              <a:spcAft>
                <a:spcPts val="0"/>
              </a:spcAft>
              <a:defRPr/>
            </a:pPr>
            <a:endParaRPr lang="en-US" dirty="0">
              <a:latin typeface="+mn-lt"/>
            </a:endParaRPr>
          </a:p>
        </p:txBody>
      </p:sp>
      <p:pic>
        <p:nvPicPr>
          <p:cNvPr id="6" name="Picture 17"/>
          <p:cNvPicPr>
            <a:picLocks noChangeAspect="1" noChangeArrowheads="1"/>
          </p:cNvPicPr>
          <p:nvPr/>
        </p:nvPicPr>
        <p:blipFill>
          <a:blip r:embed="rId2"/>
          <a:srcRect/>
          <a:stretch>
            <a:fillRect/>
          </a:stretch>
        </p:blipFill>
        <p:spPr bwMode="auto">
          <a:xfrm>
            <a:off x="139700" y="84138"/>
            <a:ext cx="4321175" cy="1704975"/>
          </a:xfrm>
          <a:prstGeom prst="rect">
            <a:avLst/>
          </a:prstGeom>
          <a:noFill/>
          <a:ln w="9525">
            <a:noFill/>
            <a:miter lim="800000"/>
            <a:headEnd/>
            <a:tailEnd/>
          </a:ln>
        </p:spPr>
      </p:pic>
      <p:sp>
        <p:nvSpPr>
          <p:cNvPr id="7" name="Rectangle 2"/>
          <p:cNvSpPr>
            <a:spLocks/>
          </p:cNvSpPr>
          <p:nvPr/>
        </p:nvSpPr>
        <p:spPr bwMode="auto">
          <a:xfrm>
            <a:off x="0" y="2147888"/>
            <a:ext cx="2187575" cy="4618037"/>
          </a:xfrm>
          <a:prstGeom prst="rect">
            <a:avLst/>
          </a:prstGeom>
          <a:solidFill>
            <a:srgbClr val="98C9CD"/>
          </a:solidFill>
          <a:ln>
            <a:noFill/>
          </a:ln>
          <a:extLst/>
        </p:spPr>
        <p:txBody>
          <a:bodyPr lIns="0" tIns="0" rIns="0" bIns="0"/>
          <a:lstStyle/>
          <a:p>
            <a:pPr fontAlgn="auto">
              <a:spcBef>
                <a:spcPts val="0"/>
              </a:spcBef>
              <a:spcAft>
                <a:spcPts val="0"/>
              </a:spcAft>
              <a:defRPr/>
            </a:pPr>
            <a:endParaRPr lang="en-US" dirty="0">
              <a:latin typeface="+mn-lt"/>
            </a:endParaRPr>
          </a:p>
        </p:txBody>
      </p:sp>
      <p:pic>
        <p:nvPicPr>
          <p:cNvPr id="8" name="Picture 8"/>
          <p:cNvPicPr>
            <a:picLocks noChangeArrowheads="1"/>
          </p:cNvPicPr>
          <p:nvPr/>
        </p:nvPicPr>
        <p:blipFill>
          <a:blip r:embed="rId3"/>
          <a:srcRect/>
          <a:stretch>
            <a:fillRect/>
          </a:stretch>
        </p:blipFill>
        <p:spPr bwMode="auto">
          <a:xfrm>
            <a:off x="1054100" y="5430838"/>
            <a:ext cx="800100" cy="800100"/>
          </a:xfrm>
          <a:prstGeom prst="rect">
            <a:avLst/>
          </a:prstGeom>
          <a:noFill/>
          <a:ln w="9525">
            <a:noFill/>
            <a:miter lim="800000"/>
            <a:headEnd/>
            <a:tailEnd/>
          </a:ln>
        </p:spPr>
      </p:pic>
      <p:pic>
        <p:nvPicPr>
          <p:cNvPr id="9" name="Picture 9"/>
          <p:cNvPicPr>
            <a:picLocks noChangeArrowheads="1"/>
          </p:cNvPicPr>
          <p:nvPr/>
        </p:nvPicPr>
        <p:blipFill>
          <a:blip r:embed="rId4"/>
          <a:srcRect/>
          <a:stretch>
            <a:fillRect/>
          </a:stretch>
        </p:blipFill>
        <p:spPr bwMode="auto">
          <a:xfrm>
            <a:off x="0" y="6423025"/>
            <a:ext cx="2149475" cy="284163"/>
          </a:xfrm>
          <a:prstGeom prst="rect">
            <a:avLst/>
          </a:prstGeom>
          <a:noFill/>
          <a:ln w="9525">
            <a:noFill/>
            <a:miter lim="800000"/>
            <a:headEnd/>
            <a:tailEnd/>
          </a:ln>
        </p:spPr>
      </p:pic>
      <p:pic>
        <p:nvPicPr>
          <p:cNvPr id="10" name="Picture 10"/>
          <p:cNvPicPr>
            <a:picLocks noChangeArrowheads="1"/>
          </p:cNvPicPr>
          <p:nvPr/>
        </p:nvPicPr>
        <p:blipFill>
          <a:blip r:embed="rId5"/>
          <a:srcRect/>
          <a:stretch>
            <a:fillRect/>
          </a:stretch>
        </p:blipFill>
        <p:spPr bwMode="auto">
          <a:xfrm>
            <a:off x="165100" y="5430838"/>
            <a:ext cx="800100" cy="800100"/>
          </a:xfrm>
          <a:prstGeom prst="rect">
            <a:avLst/>
          </a:prstGeom>
          <a:noFill/>
          <a:ln w="9525">
            <a:noFill/>
            <a:miter lim="800000"/>
            <a:headEnd/>
            <a:tailEnd/>
          </a:ln>
        </p:spPr>
      </p:pic>
      <p:pic>
        <p:nvPicPr>
          <p:cNvPr id="11" name="Picture 3"/>
          <p:cNvPicPr>
            <a:picLocks noChangeArrowheads="1"/>
          </p:cNvPicPr>
          <p:nvPr/>
        </p:nvPicPr>
        <p:blipFill>
          <a:blip r:embed="rId6"/>
          <a:srcRect/>
          <a:stretch>
            <a:fillRect/>
          </a:stretch>
        </p:blipFill>
        <p:spPr bwMode="auto">
          <a:xfrm>
            <a:off x="-25400" y="1871663"/>
            <a:ext cx="2376488" cy="341312"/>
          </a:xfrm>
          <a:prstGeom prst="rect">
            <a:avLst/>
          </a:prstGeom>
          <a:noFill/>
          <a:ln w="9525">
            <a:noFill/>
            <a:miter lim="800000"/>
            <a:headEnd/>
            <a:tailEnd/>
          </a:ln>
        </p:spPr>
      </p:pic>
      <p:pic>
        <p:nvPicPr>
          <p:cNvPr id="12" name="Picture 4"/>
          <p:cNvPicPr>
            <a:picLocks noChangeArrowheads="1"/>
          </p:cNvPicPr>
          <p:nvPr/>
        </p:nvPicPr>
        <p:blipFill>
          <a:blip r:embed="rId6"/>
          <a:srcRect/>
          <a:stretch>
            <a:fillRect/>
          </a:stretch>
        </p:blipFill>
        <p:spPr bwMode="auto">
          <a:xfrm>
            <a:off x="2349500" y="1871663"/>
            <a:ext cx="2376488" cy="341312"/>
          </a:xfrm>
          <a:prstGeom prst="rect">
            <a:avLst/>
          </a:prstGeom>
          <a:noFill/>
          <a:ln w="9525">
            <a:noFill/>
            <a:miter lim="800000"/>
            <a:headEnd/>
            <a:tailEnd/>
          </a:ln>
        </p:spPr>
      </p:pic>
      <p:pic>
        <p:nvPicPr>
          <p:cNvPr id="13" name="Picture 5"/>
          <p:cNvPicPr>
            <a:picLocks noChangeArrowheads="1"/>
          </p:cNvPicPr>
          <p:nvPr/>
        </p:nvPicPr>
        <p:blipFill>
          <a:blip r:embed="rId6"/>
          <a:srcRect/>
          <a:stretch>
            <a:fillRect/>
          </a:stretch>
        </p:blipFill>
        <p:spPr bwMode="auto">
          <a:xfrm>
            <a:off x="4724400" y="1871663"/>
            <a:ext cx="2376488" cy="341312"/>
          </a:xfrm>
          <a:prstGeom prst="rect">
            <a:avLst/>
          </a:prstGeom>
          <a:noFill/>
          <a:ln w="9525">
            <a:noFill/>
            <a:miter lim="800000"/>
            <a:headEnd/>
            <a:tailEnd/>
          </a:ln>
        </p:spPr>
      </p:pic>
      <p:pic>
        <p:nvPicPr>
          <p:cNvPr id="14" name="Picture 6"/>
          <p:cNvPicPr>
            <a:picLocks noChangeArrowheads="1"/>
          </p:cNvPicPr>
          <p:nvPr/>
        </p:nvPicPr>
        <p:blipFill>
          <a:blip r:embed="rId7"/>
          <a:srcRect/>
          <a:stretch>
            <a:fillRect/>
          </a:stretch>
        </p:blipFill>
        <p:spPr bwMode="auto">
          <a:xfrm>
            <a:off x="7100888" y="1871663"/>
            <a:ext cx="2030412" cy="341312"/>
          </a:xfrm>
          <a:prstGeom prst="rect">
            <a:avLst/>
          </a:prstGeom>
          <a:noFill/>
          <a:ln w="9525">
            <a:noFill/>
            <a:miter lim="800000"/>
            <a:headEnd/>
            <a:tailEnd/>
          </a:ln>
        </p:spPr>
      </p:pic>
      <p:sp>
        <p:nvSpPr>
          <p:cNvPr id="2" name="Title 1"/>
          <p:cNvSpPr>
            <a:spLocks noGrp="1"/>
          </p:cNvSpPr>
          <p:nvPr>
            <p:ph type="ctrTitle"/>
          </p:nvPr>
        </p:nvSpPr>
        <p:spPr>
          <a:xfrm>
            <a:off x="2300226" y="2413000"/>
            <a:ext cx="6157973" cy="2528454"/>
          </a:xfrm>
        </p:spPr>
        <p:txBody>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2300226" y="4941454"/>
            <a:ext cx="6157973" cy="1296427"/>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3"/>
          <p:cNvPicPr>
            <a:picLocks noChangeArrowheads="1"/>
          </p:cNvPicPr>
          <p:nvPr/>
        </p:nvPicPr>
        <p:blipFill>
          <a:blip r:embed="rId8"/>
          <a:srcRect/>
          <a:stretch>
            <a:fillRect/>
          </a:stretch>
        </p:blipFill>
        <p:spPr bwMode="auto">
          <a:xfrm>
            <a:off x="0" y="2509838"/>
            <a:ext cx="2514600" cy="2590800"/>
          </a:xfrm>
          <a:prstGeom prst="rect">
            <a:avLst/>
          </a:prstGeom>
          <a:noFill/>
          <a:ln w="9525">
            <a:noFill/>
            <a:round/>
            <a:headEnd/>
            <a:tailEnd/>
          </a:ln>
        </p:spPr>
      </p:pic>
      <p:sp>
        <p:nvSpPr>
          <p:cNvPr id="18" name="Slide Number Placeholder 17"/>
          <p:cNvSpPr>
            <a:spLocks noGrp="1"/>
          </p:cNvSpPr>
          <p:nvPr>
            <p:ph type="sldNum" sz="quarter" idx="4"/>
          </p:nvPr>
        </p:nvSpPr>
        <p:spPr>
          <a:xfrm>
            <a:off x="6553200" y="6356350"/>
            <a:ext cx="2133600" cy="365125"/>
          </a:xfrm>
          <a:prstGeom prst="rect">
            <a:avLst/>
          </a:prstGeom>
        </p:spPr>
        <p:txBody>
          <a:bodyPr/>
          <a:lstStyle>
            <a:lvl1pPr algn="r">
              <a:defRPr/>
            </a:lvl1pPr>
          </a:lstStyle>
          <a:p>
            <a:pPr>
              <a:defRPr/>
            </a:pPr>
            <a:fld id="{96785AF7-42EF-4F17-99CE-90056EF898D1}" type="slidenum">
              <a:rPr lang="en-US" smtClean="0"/>
              <a:pPr>
                <a:defRPr/>
              </a:pPr>
              <a:t>‹#›</a:t>
            </a:fld>
            <a:endParaRPr lang="en-US" dirty="0"/>
          </a:p>
        </p:txBody>
      </p:sp>
      <p:sp>
        <p:nvSpPr>
          <p:cNvPr id="16" name="Rectangle 2"/>
          <p:cNvSpPr>
            <a:spLocks/>
          </p:cNvSpPr>
          <p:nvPr userDrawn="1"/>
        </p:nvSpPr>
        <p:spPr bwMode="auto">
          <a:xfrm>
            <a:off x="0" y="63500"/>
            <a:ext cx="9156700" cy="2025650"/>
          </a:xfrm>
          <a:prstGeom prst="rect">
            <a:avLst/>
          </a:prstGeom>
          <a:solidFill>
            <a:srgbClr val="98C9CD"/>
          </a:solidFill>
          <a:ln>
            <a:noFill/>
          </a:ln>
          <a:extLst/>
        </p:spPr>
        <p:txBody>
          <a:bodyPr lIns="0" tIns="0" rIns="0" bIns="0"/>
          <a:lstStyle/>
          <a:p>
            <a:pPr fontAlgn="auto">
              <a:spcBef>
                <a:spcPts val="0"/>
              </a:spcBef>
              <a:spcAft>
                <a:spcPts val="0"/>
              </a:spcAft>
              <a:defRPr/>
            </a:pPr>
            <a:endParaRPr lang="en-US" dirty="0">
              <a:latin typeface="+mn-lt"/>
            </a:endParaRPr>
          </a:p>
        </p:txBody>
      </p:sp>
      <p:pic>
        <p:nvPicPr>
          <p:cNvPr id="17" name="Picture 17"/>
          <p:cNvPicPr>
            <a:picLocks noChangeAspect="1" noChangeArrowheads="1"/>
          </p:cNvPicPr>
          <p:nvPr userDrawn="1"/>
        </p:nvPicPr>
        <p:blipFill>
          <a:blip r:embed="rId2"/>
          <a:srcRect/>
          <a:stretch>
            <a:fillRect/>
          </a:stretch>
        </p:blipFill>
        <p:spPr bwMode="auto">
          <a:xfrm>
            <a:off x="139700" y="84138"/>
            <a:ext cx="4321175" cy="1704975"/>
          </a:xfrm>
          <a:prstGeom prst="rect">
            <a:avLst/>
          </a:prstGeom>
          <a:noFill/>
          <a:ln w="9525">
            <a:noFill/>
            <a:miter lim="800000"/>
            <a:headEnd/>
            <a:tailEnd/>
          </a:ln>
        </p:spPr>
      </p:pic>
      <p:sp>
        <p:nvSpPr>
          <p:cNvPr id="19" name="Rectangle 2"/>
          <p:cNvSpPr>
            <a:spLocks/>
          </p:cNvSpPr>
          <p:nvPr userDrawn="1"/>
        </p:nvSpPr>
        <p:spPr bwMode="auto">
          <a:xfrm>
            <a:off x="0" y="2147888"/>
            <a:ext cx="2187575" cy="4618037"/>
          </a:xfrm>
          <a:prstGeom prst="rect">
            <a:avLst/>
          </a:prstGeom>
          <a:solidFill>
            <a:srgbClr val="98C9CD"/>
          </a:solidFill>
          <a:ln>
            <a:noFill/>
          </a:ln>
          <a:extLst/>
        </p:spPr>
        <p:txBody>
          <a:bodyPr lIns="0" tIns="0" rIns="0" bIns="0"/>
          <a:lstStyle/>
          <a:p>
            <a:pPr fontAlgn="auto">
              <a:spcBef>
                <a:spcPts val="0"/>
              </a:spcBef>
              <a:spcAft>
                <a:spcPts val="0"/>
              </a:spcAft>
              <a:defRPr/>
            </a:pPr>
            <a:endParaRPr lang="en-US" dirty="0">
              <a:latin typeface="+mn-lt"/>
            </a:endParaRPr>
          </a:p>
        </p:txBody>
      </p:sp>
      <p:pic>
        <p:nvPicPr>
          <p:cNvPr id="20" name="Picture 8"/>
          <p:cNvPicPr>
            <a:picLocks noChangeArrowheads="1"/>
          </p:cNvPicPr>
          <p:nvPr userDrawn="1"/>
        </p:nvPicPr>
        <p:blipFill>
          <a:blip r:embed="rId3"/>
          <a:srcRect/>
          <a:stretch>
            <a:fillRect/>
          </a:stretch>
        </p:blipFill>
        <p:spPr bwMode="auto">
          <a:xfrm>
            <a:off x="1054100" y="5430838"/>
            <a:ext cx="800100" cy="800100"/>
          </a:xfrm>
          <a:prstGeom prst="rect">
            <a:avLst/>
          </a:prstGeom>
          <a:noFill/>
          <a:ln w="9525">
            <a:noFill/>
            <a:miter lim="800000"/>
            <a:headEnd/>
            <a:tailEnd/>
          </a:ln>
        </p:spPr>
      </p:pic>
      <p:pic>
        <p:nvPicPr>
          <p:cNvPr id="21" name="Picture 9"/>
          <p:cNvPicPr>
            <a:picLocks noChangeArrowheads="1"/>
          </p:cNvPicPr>
          <p:nvPr userDrawn="1"/>
        </p:nvPicPr>
        <p:blipFill>
          <a:blip r:embed="rId4"/>
          <a:srcRect/>
          <a:stretch>
            <a:fillRect/>
          </a:stretch>
        </p:blipFill>
        <p:spPr bwMode="auto">
          <a:xfrm>
            <a:off x="0" y="6423025"/>
            <a:ext cx="2149475" cy="284163"/>
          </a:xfrm>
          <a:prstGeom prst="rect">
            <a:avLst/>
          </a:prstGeom>
          <a:noFill/>
          <a:ln w="9525">
            <a:noFill/>
            <a:miter lim="800000"/>
            <a:headEnd/>
            <a:tailEnd/>
          </a:ln>
        </p:spPr>
      </p:pic>
      <p:pic>
        <p:nvPicPr>
          <p:cNvPr id="22" name="Picture 10"/>
          <p:cNvPicPr>
            <a:picLocks noChangeArrowheads="1"/>
          </p:cNvPicPr>
          <p:nvPr userDrawn="1"/>
        </p:nvPicPr>
        <p:blipFill>
          <a:blip r:embed="rId5"/>
          <a:srcRect/>
          <a:stretch>
            <a:fillRect/>
          </a:stretch>
        </p:blipFill>
        <p:spPr bwMode="auto">
          <a:xfrm>
            <a:off x="165100" y="5430838"/>
            <a:ext cx="800100" cy="800100"/>
          </a:xfrm>
          <a:prstGeom prst="rect">
            <a:avLst/>
          </a:prstGeom>
          <a:noFill/>
          <a:ln w="9525">
            <a:noFill/>
            <a:miter lim="800000"/>
            <a:headEnd/>
            <a:tailEnd/>
          </a:ln>
        </p:spPr>
      </p:pic>
      <p:pic>
        <p:nvPicPr>
          <p:cNvPr id="23" name="Picture 3"/>
          <p:cNvPicPr>
            <a:picLocks noChangeArrowheads="1"/>
          </p:cNvPicPr>
          <p:nvPr userDrawn="1"/>
        </p:nvPicPr>
        <p:blipFill>
          <a:blip r:embed="rId6"/>
          <a:srcRect/>
          <a:stretch>
            <a:fillRect/>
          </a:stretch>
        </p:blipFill>
        <p:spPr bwMode="auto">
          <a:xfrm>
            <a:off x="-25400" y="1871663"/>
            <a:ext cx="2376488" cy="341312"/>
          </a:xfrm>
          <a:prstGeom prst="rect">
            <a:avLst/>
          </a:prstGeom>
          <a:noFill/>
          <a:ln w="9525">
            <a:noFill/>
            <a:miter lim="800000"/>
            <a:headEnd/>
            <a:tailEnd/>
          </a:ln>
        </p:spPr>
      </p:pic>
      <p:pic>
        <p:nvPicPr>
          <p:cNvPr id="24" name="Picture 4"/>
          <p:cNvPicPr>
            <a:picLocks noChangeArrowheads="1"/>
          </p:cNvPicPr>
          <p:nvPr userDrawn="1"/>
        </p:nvPicPr>
        <p:blipFill>
          <a:blip r:embed="rId6"/>
          <a:srcRect/>
          <a:stretch>
            <a:fillRect/>
          </a:stretch>
        </p:blipFill>
        <p:spPr bwMode="auto">
          <a:xfrm>
            <a:off x="2349500" y="1871663"/>
            <a:ext cx="2376488" cy="341312"/>
          </a:xfrm>
          <a:prstGeom prst="rect">
            <a:avLst/>
          </a:prstGeom>
          <a:noFill/>
          <a:ln w="9525">
            <a:noFill/>
            <a:miter lim="800000"/>
            <a:headEnd/>
            <a:tailEnd/>
          </a:ln>
        </p:spPr>
      </p:pic>
      <p:pic>
        <p:nvPicPr>
          <p:cNvPr id="25" name="Picture 5"/>
          <p:cNvPicPr>
            <a:picLocks noChangeArrowheads="1"/>
          </p:cNvPicPr>
          <p:nvPr userDrawn="1"/>
        </p:nvPicPr>
        <p:blipFill>
          <a:blip r:embed="rId6"/>
          <a:srcRect/>
          <a:stretch>
            <a:fillRect/>
          </a:stretch>
        </p:blipFill>
        <p:spPr bwMode="auto">
          <a:xfrm>
            <a:off x="4724400" y="1871663"/>
            <a:ext cx="2376488" cy="341312"/>
          </a:xfrm>
          <a:prstGeom prst="rect">
            <a:avLst/>
          </a:prstGeom>
          <a:noFill/>
          <a:ln w="9525">
            <a:noFill/>
            <a:miter lim="800000"/>
            <a:headEnd/>
            <a:tailEnd/>
          </a:ln>
        </p:spPr>
      </p:pic>
      <p:pic>
        <p:nvPicPr>
          <p:cNvPr id="26" name="Picture 6"/>
          <p:cNvPicPr>
            <a:picLocks noChangeArrowheads="1"/>
          </p:cNvPicPr>
          <p:nvPr userDrawn="1"/>
        </p:nvPicPr>
        <p:blipFill>
          <a:blip r:embed="rId7"/>
          <a:srcRect/>
          <a:stretch>
            <a:fillRect/>
          </a:stretch>
        </p:blipFill>
        <p:spPr bwMode="auto">
          <a:xfrm>
            <a:off x="7100888" y="1871663"/>
            <a:ext cx="2030412" cy="341312"/>
          </a:xfrm>
          <a:prstGeom prst="rect">
            <a:avLst/>
          </a:prstGeom>
          <a:noFill/>
          <a:ln w="9525">
            <a:noFill/>
            <a:miter lim="800000"/>
            <a:headEnd/>
            <a:tailEnd/>
          </a:ln>
        </p:spPr>
      </p:pic>
      <p:pic>
        <p:nvPicPr>
          <p:cNvPr id="27" name="Picture 13"/>
          <p:cNvPicPr>
            <a:picLocks noChangeArrowheads="1"/>
          </p:cNvPicPr>
          <p:nvPr userDrawn="1"/>
        </p:nvPicPr>
        <p:blipFill>
          <a:blip r:embed="rId8"/>
          <a:srcRect/>
          <a:stretch>
            <a:fillRect/>
          </a:stretch>
        </p:blipFill>
        <p:spPr bwMode="auto">
          <a:xfrm>
            <a:off x="0" y="2509838"/>
            <a:ext cx="2514600" cy="2590800"/>
          </a:xfrm>
          <a:prstGeom prst="rect">
            <a:avLst/>
          </a:prstGeom>
          <a:noFill/>
          <a:ln w="9525">
            <a:noFill/>
            <a:round/>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17"/>
          <p:cNvSpPr>
            <a:spLocks noGrp="1"/>
          </p:cNvSpPr>
          <p:nvPr>
            <p:ph type="sldNum" sz="quarter" idx="4"/>
          </p:nvPr>
        </p:nvSpPr>
        <p:spPr>
          <a:xfrm>
            <a:off x="6553200" y="6356350"/>
            <a:ext cx="2133600" cy="365125"/>
          </a:xfrm>
          <a:prstGeom prst="rect">
            <a:avLst/>
          </a:prstGeom>
        </p:spPr>
        <p:txBody>
          <a:bodyPr/>
          <a:lstStyle/>
          <a:p>
            <a:pPr>
              <a:defRPr/>
            </a:pPr>
            <a:fld id="{96785AF7-42EF-4F17-99CE-90056EF898D1}" type="slidenum">
              <a:rPr lang="en-US" smtClean="0"/>
              <a:pPr>
                <a:defRPr/>
              </a:pPr>
              <a:t>‹#›</a:t>
            </a:fld>
            <a:endParaRPr lang="en-US"/>
          </a:p>
        </p:txBody>
      </p:sp>
    </p:spTree>
    <p:extLst>
      <p:ext uri="{BB962C8B-B14F-4D97-AF65-F5344CB8AC3E}">
        <p14:creationId xmlns:p14="http://schemas.microsoft.com/office/powerpoint/2010/main" val="32080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17"/>
          <p:cNvSpPr>
            <a:spLocks noGrp="1"/>
          </p:cNvSpPr>
          <p:nvPr>
            <p:ph type="sldNum" sz="quarter" idx="10"/>
          </p:nvPr>
        </p:nvSpPr>
        <p:spPr>
          <a:xfrm>
            <a:off x="6553200" y="6356350"/>
            <a:ext cx="2133600" cy="365125"/>
          </a:xfrm>
          <a:prstGeom prst="rect">
            <a:avLst/>
          </a:prstGeom>
        </p:spPr>
        <p:txBody>
          <a:bodyPr/>
          <a:lstStyle/>
          <a:p>
            <a:pPr>
              <a:defRPr/>
            </a:pPr>
            <a:fld id="{96785AF7-42EF-4F17-99CE-90056EF898D1}" type="slidenum">
              <a:rPr lang="en-US" smtClean="0"/>
              <a:pPr>
                <a:defRPr/>
              </a:pPr>
              <a:t>‹#›</a:t>
            </a:fld>
            <a:endParaRPr lang="en-US"/>
          </a:p>
        </p:txBody>
      </p:sp>
    </p:spTree>
    <p:extLst>
      <p:ext uri="{BB962C8B-B14F-4D97-AF65-F5344CB8AC3E}">
        <p14:creationId xmlns:p14="http://schemas.microsoft.com/office/powerpoint/2010/main" val="1002759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96785AF7-42EF-4F17-99CE-90056EF898D1}" type="slidenum">
              <a:rPr lang="en-US" smtClean="0"/>
              <a:pPr>
                <a:defRPr/>
              </a:pPr>
              <a:t>‹#›</a:t>
            </a:fld>
            <a:endParaRPr lang="en-US" dirty="0"/>
          </a:p>
        </p:txBody>
      </p:sp>
      <p:sp>
        <p:nvSpPr>
          <p:cNvPr id="4" name="Text Placeholder 2"/>
          <p:cNvSpPr>
            <a:spLocks noGrp="1"/>
          </p:cNvSpPr>
          <p:nvPr>
            <p:ph type="body" idx="1"/>
          </p:nvPr>
        </p:nvSpPr>
        <p:spPr>
          <a:xfrm>
            <a:off x="457200" y="1535113"/>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3"/>
          <p:cNvSpPr>
            <a:spLocks noGrp="1"/>
          </p:cNvSpPr>
          <p:nvPr>
            <p:ph sz="half" idx="2"/>
          </p:nvPr>
        </p:nvSpPr>
        <p:spPr>
          <a:xfrm>
            <a:off x="457200" y="2174875"/>
            <a:ext cx="8229600" cy="15919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4"/>
          <p:cNvSpPr>
            <a:spLocks noGrp="1"/>
          </p:cNvSpPr>
          <p:nvPr>
            <p:ph type="body" sz="quarter" idx="3"/>
          </p:nvPr>
        </p:nvSpPr>
        <p:spPr>
          <a:xfrm>
            <a:off x="476085" y="3875965"/>
            <a:ext cx="82107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5"/>
          <p:cNvSpPr>
            <a:spLocks noGrp="1"/>
          </p:cNvSpPr>
          <p:nvPr>
            <p:ph sz="quarter" idx="4"/>
          </p:nvPr>
        </p:nvSpPr>
        <p:spPr>
          <a:xfrm>
            <a:off x="476085" y="4515727"/>
            <a:ext cx="8210715" cy="18406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21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7"/>
          <p:cNvSpPr>
            <a:spLocks noGrp="1"/>
          </p:cNvSpPr>
          <p:nvPr>
            <p:ph type="sldNum" sz="quarter" idx="4"/>
          </p:nvPr>
        </p:nvSpPr>
        <p:spPr>
          <a:xfrm>
            <a:off x="6553200" y="6356350"/>
            <a:ext cx="2133600" cy="365125"/>
          </a:xfrm>
          <a:prstGeom prst="rect">
            <a:avLst/>
          </a:prstGeom>
        </p:spPr>
        <p:txBody>
          <a:bodyPr/>
          <a:lstStyle/>
          <a:p>
            <a:pPr>
              <a:defRPr/>
            </a:pPr>
            <a:fld id="{96785AF7-42EF-4F17-99CE-90056EF898D1}" type="slidenum">
              <a:rPr lang="en-US" smtClean="0"/>
              <a:pPr>
                <a:defRPr/>
              </a:pPr>
              <a:t>‹#›</a:t>
            </a:fld>
            <a:endParaRPr lang="en-US"/>
          </a:p>
        </p:txBody>
      </p:sp>
      <p:sp>
        <p:nvSpPr>
          <p:cNvPr id="6" name="Rectangle 5"/>
          <p:cNvSpPr>
            <a:spLocks/>
          </p:cNvSpPr>
          <p:nvPr userDrawn="1"/>
        </p:nvSpPr>
        <p:spPr bwMode="auto">
          <a:xfrm>
            <a:off x="0" y="6769100"/>
            <a:ext cx="9156700" cy="88900"/>
          </a:xfrm>
          <a:prstGeom prst="rect">
            <a:avLst/>
          </a:prstGeom>
          <a:solidFill>
            <a:srgbClr val="027ABB"/>
          </a:solidFill>
          <a:ln>
            <a:noFill/>
          </a:ln>
          <a:extLst/>
        </p:spPr>
        <p:txBody>
          <a:bodyPr lIns="0" tIns="0" rIns="0" bIns="0"/>
          <a:lstStyle/>
          <a:p>
            <a:pPr fontAlgn="auto">
              <a:spcBef>
                <a:spcPts val="0"/>
              </a:spcBef>
              <a:spcAft>
                <a:spcPts val="0"/>
              </a:spcAft>
              <a:defRPr/>
            </a:pPr>
            <a:endParaRPr lang="en-US" dirty="0">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2"/>
          <p:cNvSpPr>
            <a:spLocks/>
          </p:cNvSpPr>
          <p:nvPr/>
        </p:nvSpPr>
        <p:spPr bwMode="auto">
          <a:xfrm>
            <a:off x="0" y="63500"/>
            <a:ext cx="9156700" cy="4343400"/>
          </a:xfrm>
          <a:prstGeom prst="rect">
            <a:avLst/>
          </a:prstGeom>
          <a:solidFill>
            <a:srgbClr val="98C9CD"/>
          </a:solidFill>
          <a:ln>
            <a:noFill/>
          </a:ln>
          <a:extLst/>
        </p:spPr>
        <p:txBody>
          <a:bodyPr lIns="0" tIns="0" rIns="0" bIns="0"/>
          <a:lstStyle/>
          <a:p>
            <a:pPr fontAlgn="auto">
              <a:spcBef>
                <a:spcPts val="0"/>
              </a:spcBef>
              <a:spcAft>
                <a:spcPts val="0"/>
              </a:spcAft>
              <a:defRPr/>
            </a:pPr>
            <a:endParaRPr lang="en-US" dirty="0">
              <a:latin typeface="+mn-lt"/>
            </a:endParaRPr>
          </a:p>
        </p:txBody>
      </p:sp>
      <p:sp>
        <p:nvSpPr>
          <p:cNvPr id="5" name="TextBox 4"/>
          <p:cNvSpPr txBox="1"/>
          <p:nvPr/>
        </p:nvSpPr>
        <p:spPr>
          <a:xfrm>
            <a:off x="6276975" y="587375"/>
            <a:ext cx="185738" cy="368300"/>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566568" y="1701395"/>
            <a:ext cx="8067566" cy="1874937"/>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10332" y="4406900"/>
            <a:ext cx="6142427"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17"/>
          <p:cNvSpPr>
            <a:spLocks noGrp="1"/>
          </p:cNvSpPr>
          <p:nvPr>
            <p:ph type="sldNum" sz="quarter" idx="4"/>
          </p:nvPr>
        </p:nvSpPr>
        <p:spPr>
          <a:xfrm>
            <a:off x="6553200" y="6356350"/>
            <a:ext cx="2133600" cy="365125"/>
          </a:xfrm>
          <a:prstGeom prst="rect">
            <a:avLst/>
          </a:prstGeom>
        </p:spPr>
        <p:txBody>
          <a:bodyPr/>
          <a:lstStyle/>
          <a:p>
            <a:pPr>
              <a:defRPr/>
            </a:pPr>
            <a:fld id="{96785AF7-42EF-4F17-99CE-90056EF898D1}" type="slidenum">
              <a:rPr lang="en-US" smtClean="0"/>
              <a:pPr>
                <a:defRPr/>
              </a:pPr>
              <a:t>‹#›</a:t>
            </a:fld>
            <a:endParaRPr lang="en-US"/>
          </a:p>
        </p:txBody>
      </p:sp>
      <p:sp>
        <p:nvSpPr>
          <p:cNvPr id="8" name="Rectangle 2"/>
          <p:cNvSpPr>
            <a:spLocks/>
          </p:cNvSpPr>
          <p:nvPr userDrawn="1"/>
        </p:nvSpPr>
        <p:spPr bwMode="auto">
          <a:xfrm>
            <a:off x="0" y="63500"/>
            <a:ext cx="9156700" cy="4343400"/>
          </a:xfrm>
          <a:prstGeom prst="rect">
            <a:avLst/>
          </a:prstGeom>
          <a:solidFill>
            <a:srgbClr val="98C9CD"/>
          </a:solidFill>
          <a:ln>
            <a:noFill/>
          </a:ln>
          <a:extLst/>
        </p:spPr>
        <p:txBody>
          <a:bodyPr lIns="0" tIns="0" rIns="0" bIns="0"/>
          <a:lstStyle/>
          <a:p>
            <a:pPr fontAlgn="auto">
              <a:spcBef>
                <a:spcPts val="0"/>
              </a:spcBef>
              <a:spcAft>
                <a:spcPts val="0"/>
              </a:spcAft>
              <a:defRPr/>
            </a:pPr>
            <a:endParaRPr lang="en-US" dirty="0">
              <a:latin typeface="+mn-lt"/>
            </a:endParaRPr>
          </a:p>
        </p:txBody>
      </p:sp>
      <p:sp>
        <p:nvSpPr>
          <p:cNvPr id="9" name="TextBox 8"/>
          <p:cNvSpPr txBox="1"/>
          <p:nvPr userDrawn="1"/>
        </p:nvSpPr>
        <p:spPr>
          <a:xfrm>
            <a:off x="6276975" y="587375"/>
            <a:ext cx="185738" cy="368300"/>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10" name="Rectangle 9"/>
          <p:cNvSpPr>
            <a:spLocks/>
          </p:cNvSpPr>
          <p:nvPr userDrawn="1"/>
        </p:nvSpPr>
        <p:spPr bwMode="auto">
          <a:xfrm>
            <a:off x="0" y="6769100"/>
            <a:ext cx="9156700" cy="88900"/>
          </a:xfrm>
          <a:prstGeom prst="rect">
            <a:avLst/>
          </a:prstGeom>
          <a:solidFill>
            <a:srgbClr val="027ABB"/>
          </a:solidFill>
          <a:ln>
            <a:noFill/>
          </a:ln>
          <a:extLst/>
        </p:spPr>
        <p:txBody>
          <a:bodyPr lIns="0" tIns="0" rIns="0" bIns="0"/>
          <a:lstStyle/>
          <a:p>
            <a:pPr fontAlgn="auto">
              <a:spcBef>
                <a:spcPts val="0"/>
              </a:spcBef>
              <a:spcAft>
                <a:spcPts val="0"/>
              </a:spcAft>
              <a:defRPr/>
            </a:pPr>
            <a:endParaRPr lang="en-US" dirty="0">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17"/>
          <p:cNvSpPr>
            <a:spLocks noGrp="1"/>
          </p:cNvSpPr>
          <p:nvPr>
            <p:ph type="sldNum" sz="quarter" idx="4"/>
          </p:nvPr>
        </p:nvSpPr>
        <p:spPr>
          <a:xfrm>
            <a:off x="6553200" y="6356350"/>
            <a:ext cx="2133600" cy="365125"/>
          </a:xfrm>
          <a:prstGeom prst="rect">
            <a:avLst/>
          </a:prstGeom>
        </p:spPr>
        <p:txBody>
          <a:bodyPr/>
          <a:lstStyle/>
          <a:p>
            <a:pPr>
              <a:defRPr/>
            </a:pPr>
            <a:fld id="{96785AF7-42EF-4F17-99CE-90056EF898D1}" type="slidenum">
              <a:rPr lang="en-US" smtClean="0"/>
              <a:pPr>
                <a:defRPr/>
              </a:pPr>
              <a:t>‹#›</a:t>
            </a:fld>
            <a:endParaRPr lang="en-US"/>
          </a:p>
        </p:txBody>
      </p:sp>
      <p:sp>
        <p:nvSpPr>
          <p:cNvPr id="7" name="Rectangle 5"/>
          <p:cNvSpPr>
            <a:spLocks/>
          </p:cNvSpPr>
          <p:nvPr userDrawn="1"/>
        </p:nvSpPr>
        <p:spPr bwMode="auto">
          <a:xfrm>
            <a:off x="0" y="6769100"/>
            <a:ext cx="9156700" cy="88900"/>
          </a:xfrm>
          <a:prstGeom prst="rect">
            <a:avLst/>
          </a:prstGeom>
          <a:solidFill>
            <a:srgbClr val="027ABB"/>
          </a:solidFill>
          <a:ln>
            <a:noFill/>
          </a:ln>
          <a:extLst/>
        </p:spPr>
        <p:txBody>
          <a:bodyPr lIns="0" tIns="0" rIns="0" bIns="0"/>
          <a:lstStyle/>
          <a:p>
            <a:pPr fontAlgn="auto">
              <a:spcBef>
                <a:spcPts val="0"/>
              </a:spcBef>
              <a:spcAft>
                <a:spcPts val="0"/>
              </a:spcAft>
              <a:defRPr/>
            </a:pPr>
            <a:endParaRPr lang="en-US" dirty="0">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17"/>
          <p:cNvSpPr>
            <a:spLocks noGrp="1"/>
          </p:cNvSpPr>
          <p:nvPr>
            <p:ph type="sldNum" sz="quarter" idx="10"/>
          </p:nvPr>
        </p:nvSpPr>
        <p:spPr>
          <a:xfrm>
            <a:off x="6553200" y="6356350"/>
            <a:ext cx="2133600" cy="365125"/>
          </a:xfrm>
          <a:prstGeom prst="rect">
            <a:avLst/>
          </a:prstGeom>
        </p:spPr>
        <p:txBody>
          <a:bodyPr/>
          <a:lstStyle/>
          <a:p>
            <a:pPr>
              <a:defRPr/>
            </a:pPr>
            <a:fld id="{96785AF7-42EF-4F17-99CE-90056EF898D1}" type="slidenum">
              <a:rPr lang="en-US" smtClean="0"/>
              <a:pPr>
                <a:defRPr/>
              </a:pPr>
              <a:t>‹#›</a:t>
            </a:fld>
            <a:endParaRPr lang="en-US"/>
          </a:p>
        </p:txBody>
      </p:sp>
      <p:sp>
        <p:nvSpPr>
          <p:cNvPr id="9" name="Rectangle 5"/>
          <p:cNvSpPr>
            <a:spLocks/>
          </p:cNvSpPr>
          <p:nvPr userDrawn="1"/>
        </p:nvSpPr>
        <p:spPr bwMode="auto">
          <a:xfrm>
            <a:off x="0" y="6769100"/>
            <a:ext cx="9156700" cy="88900"/>
          </a:xfrm>
          <a:prstGeom prst="rect">
            <a:avLst/>
          </a:prstGeom>
          <a:solidFill>
            <a:srgbClr val="027ABB"/>
          </a:solidFill>
          <a:ln>
            <a:noFill/>
          </a:ln>
          <a:extLst/>
        </p:spPr>
        <p:txBody>
          <a:bodyPr lIns="0" tIns="0" rIns="0" bIns="0"/>
          <a:lstStyle/>
          <a:p>
            <a:pPr fontAlgn="auto">
              <a:spcBef>
                <a:spcPts val="0"/>
              </a:spcBef>
              <a:spcAft>
                <a:spcPts val="0"/>
              </a:spcAft>
              <a:defRPr/>
            </a:pPr>
            <a:endParaRPr lang="en-US" dirty="0">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tical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785AF7-42EF-4F17-99CE-90056EF898D1}" type="slidenum">
              <a:rPr lang="en-US" smtClean="0"/>
              <a:pPr>
                <a:defRPr/>
              </a:pPr>
              <a:t>‹#›</a:t>
            </a:fld>
            <a:endParaRPr lang="en-US" dirty="0"/>
          </a:p>
        </p:txBody>
      </p:sp>
      <p:sp>
        <p:nvSpPr>
          <p:cNvPr id="4" name="Text Placeholder 2"/>
          <p:cNvSpPr>
            <a:spLocks noGrp="1"/>
          </p:cNvSpPr>
          <p:nvPr>
            <p:ph type="body" idx="1"/>
          </p:nvPr>
        </p:nvSpPr>
        <p:spPr>
          <a:xfrm>
            <a:off x="457200" y="1535113"/>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3"/>
          <p:cNvSpPr>
            <a:spLocks noGrp="1"/>
          </p:cNvSpPr>
          <p:nvPr>
            <p:ph sz="half" idx="2"/>
          </p:nvPr>
        </p:nvSpPr>
        <p:spPr>
          <a:xfrm>
            <a:off x="457200" y="2174875"/>
            <a:ext cx="8229600" cy="15919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3"/>
          </p:nvPr>
        </p:nvSpPr>
        <p:spPr>
          <a:xfrm>
            <a:off x="476085" y="3875965"/>
            <a:ext cx="82107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5"/>
          <p:cNvSpPr>
            <a:spLocks noGrp="1"/>
          </p:cNvSpPr>
          <p:nvPr>
            <p:ph sz="quarter" idx="4"/>
          </p:nvPr>
        </p:nvSpPr>
        <p:spPr>
          <a:xfrm>
            <a:off x="476085" y="4515727"/>
            <a:ext cx="8210715" cy="18406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64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Rectangle 2"/>
          <p:cNvSpPr>
            <a:spLocks/>
          </p:cNvSpPr>
          <p:nvPr/>
        </p:nvSpPr>
        <p:spPr bwMode="auto">
          <a:xfrm>
            <a:off x="0" y="63500"/>
            <a:ext cx="9156700" cy="1669766"/>
          </a:xfrm>
          <a:prstGeom prst="rect">
            <a:avLst/>
          </a:prstGeom>
          <a:solidFill>
            <a:srgbClr val="98C9CD"/>
          </a:solidFill>
          <a:ln>
            <a:noFill/>
          </a:ln>
          <a:extLst/>
        </p:spPr>
        <p:txBody>
          <a:bodyPr lIns="0" tIns="0" rIns="0" bIns="0"/>
          <a:lstStyle/>
          <a:p>
            <a:pPr fontAlgn="auto">
              <a:spcBef>
                <a:spcPts val="0"/>
              </a:spcBef>
              <a:spcAft>
                <a:spcPts val="0"/>
              </a:spcAft>
              <a:defRPr/>
            </a:pPr>
            <a:endParaRPr lang="en-US" dirty="0">
              <a:latin typeface="+mn-lt"/>
            </a:endParaRPr>
          </a:p>
        </p:txBody>
      </p:sp>
      <p:pic>
        <p:nvPicPr>
          <p:cNvPr id="6" name="Picture 17"/>
          <p:cNvPicPr>
            <a:picLocks noChangeAspect="1" noChangeArrowheads="1"/>
          </p:cNvPicPr>
          <p:nvPr/>
        </p:nvPicPr>
        <p:blipFill>
          <a:blip r:embed="rId2"/>
          <a:srcRect/>
          <a:stretch>
            <a:fillRect/>
          </a:stretch>
        </p:blipFill>
        <p:spPr bwMode="auto">
          <a:xfrm>
            <a:off x="139701" y="84139"/>
            <a:ext cx="3398044" cy="1340742"/>
          </a:xfrm>
          <a:prstGeom prst="rect">
            <a:avLst/>
          </a:prstGeom>
          <a:noFill/>
          <a:ln w="9525">
            <a:noFill/>
            <a:miter lim="800000"/>
            <a:headEnd/>
            <a:tailEnd/>
          </a:ln>
        </p:spPr>
      </p:pic>
      <p:sp>
        <p:nvSpPr>
          <p:cNvPr id="7" name="Rectangle 2"/>
          <p:cNvSpPr>
            <a:spLocks/>
          </p:cNvSpPr>
          <p:nvPr/>
        </p:nvSpPr>
        <p:spPr bwMode="auto">
          <a:xfrm>
            <a:off x="1" y="1903922"/>
            <a:ext cx="1188244" cy="4862003"/>
          </a:xfrm>
          <a:prstGeom prst="rect">
            <a:avLst/>
          </a:prstGeom>
          <a:solidFill>
            <a:srgbClr val="98C9CD"/>
          </a:solidFill>
          <a:ln>
            <a:noFill/>
          </a:ln>
          <a:extLst/>
        </p:spPr>
        <p:txBody>
          <a:bodyPr lIns="0" tIns="0" rIns="0" bIns="0"/>
          <a:lstStyle/>
          <a:p>
            <a:pPr fontAlgn="auto">
              <a:spcBef>
                <a:spcPts val="0"/>
              </a:spcBef>
              <a:spcAft>
                <a:spcPts val="0"/>
              </a:spcAft>
              <a:defRPr/>
            </a:pPr>
            <a:endParaRPr lang="en-US" dirty="0">
              <a:latin typeface="+mn-lt"/>
            </a:endParaRPr>
          </a:p>
        </p:txBody>
      </p:sp>
      <p:pic>
        <p:nvPicPr>
          <p:cNvPr id="8" name="Picture 8"/>
          <p:cNvPicPr>
            <a:picLocks noChangeArrowheads="1"/>
          </p:cNvPicPr>
          <p:nvPr/>
        </p:nvPicPr>
        <p:blipFill>
          <a:blip r:embed="rId3"/>
          <a:srcRect/>
          <a:stretch>
            <a:fillRect/>
          </a:stretch>
        </p:blipFill>
        <p:spPr bwMode="auto">
          <a:xfrm>
            <a:off x="139701" y="3083423"/>
            <a:ext cx="800100" cy="800100"/>
          </a:xfrm>
          <a:prstGeom prst="rect">
            <a:avLst/>
          </a:prstGeom>
          <a:noFill/>
          <a:ln w="9525">
            <a:noFill/>
            <a:miter lim="800000"/>
            <a:headEnd/>
            <a:tailEnd/>
          </a:ln>
        </p:spPr>
      </p:pic>
      <p:pic>
        <p:nvPicPr>
          <p:cNvPr id="10" name="Picture 10"/>
          <p:cNvPicPr>
            <a:picLocks noChangeArrowheads="1"/>
          </p:cNvPicPr>
          <p:nvPr/>
        </p:nvPicPr>
        <p:blipFill>
          <a:blip r:embed="rId4"/>
          <a:srcRect/>
          <a:stretch>
            <a:fillRect/>
          </a:stretch>
        </p:blipFill>
        <p:spPr bwMode="auto">
          <a:xfrm>
            <a:off x="139701" y="2114432"/>
            <a:ext cx="800100" cy="800100"/>
          </a:xfrm>
          <a:prstGeom prst="rect">
            <a:avLst/>
          </a:prstGeom>
          <a:noFill/>
          <a:ln w="9525">
            <a:noFill/>
            <a:miter lim="800000"/>
            <a:headEnd/>
            <a:tailEnd/>
          </a:ln>
        </p:spPr>
      </p:pic>
      <p:pic>
        <p:nvPicPr>
          <p:cNvPr id="11" name="Picture 3"/>
          <p:cNvPicPr>
            <a:picLocks noChangeArrowheads="1"/>
          </p:cNvPicPr>
          <p:nvPr/>
        </p:nvPicPr>
        <p:blipFill>
          <a:blip r:embed="rId5"/>
          <a:srcRect/>
          <a:stretch>
            <a:fillRect/>
          </a:stretch>
        </p:blipFill>
        <p:spPr bwMode="auto">
          <a:xfrm>
            <a:off x="0" y="1562610"/>
            <a:ext cx="2376488" cy="341312"/>
          </a:xfrm>
          <a:prstGeom prst="rect">
            <a:avLst/>
          </a:prstGeom>
          <a:noFill/>
          <a:ln w="9525">
            <a:noFill/>
            <a:miter lim="800000"/>
            <a:headEnd/>
            <a:tailEnd/>
          </a:ln>
        </p:spPr>
      </p:pic>
      <p:pic>
        <p:nvPicPr>
          <p:cNvPr id="12" name="Picture 4"/>
          <p:cNvPicPr>
            <a:picLocks noChangeArrowheads="1"/>
          </p:cNvPicPr>
          <p:nvPr/>
        </p:nvPicPr>
        <p:blipFill>
          <a:blip r:embed="rId5"/>
          <a:srcRect/>
          <a:stretch>
            <a:fillRect/>
          </a:stretch>
        </p:blipFill>
        <p:spPr bwMode="auto">
          <a:xfrm>
            <a:off x="2374900" y="1562610"/>
            <a:ext cx="2376488" cy="341312"/>
          </a:xfrm>
          <a:prstGeom prst="rect">
            <a:avLst/>
          </a:prstGeom>
          <a:noFill/>
          <a:ln w="9525">
            <a:noFill/>
            <a:miter lim="800000"/>
            <a:headEnd/>
            <a:tailEnd/>
          </a:ln>
        </p:spPr>
      </p:pic>
      <p:pic>
        <p:nvPicPr>
          <p:cNvPr id="13" name="Picture 5"/>
          <p:cNvPicPr>
            <a:picLocks noChangeArrowheads="1"/>
          </p:cNvPicPr>
          <p:nvPr/>
        </p:nvPicPr>
        <p:blipFill>
          <a:blip r:embed="rId5"/>
          <a:srcRect/>
          <a:stretch>
            <a:fillRect/>
          </a:stretch>
        </p:blipFill>
        <p:spPr bwMode="auto">
          <a:xfrm>
            <a:off x="4749800" y="1562610"/>
            <a:ext cx="2376488" cy="341312"/>
          </a:xfrm>
          <a:prstGeom prst="rect">
            <a:avLst/>
          </a:prstGeom>
          <a:noFill/>
          <a:ln w="9525">
            <a:noFill/>
            <a:miter lim="800000"/>
            <a:headEnd/>
            <a:tailEnd/>
          </a:ln>
        </p:spPr>
      </p:pic>
      <p:pic>
        <p:nvPicPr>
          <p:cNvPr id="14" name="Picture 6"/>
          <p:cNvPicPr>
            <a:picLocks noChangeArrowheads="1"/>
          </p:cNvPicPr>
          <p:nvPr/>
        </p:nvPicPr>
        <p:blipFill>
          <a:blip r:embed="rId6"/>
          <a:srcRect/>
          <a:stretch>
            <a:fillRect/>
          </a:stretch>
        </p:blipFill>
        <p:spPr bwMode="auto">
          <a:xfrm>
            <a:off x="7126288" y="1562610"/>
            <a:ext cx="2030412" cy="341312"/>
          </a:xfrm>
          <a:prstGeom prst="rect">
            <a:avLst/>
          </a:prstGeom>
          <a:noFill/>
          <a:ln w="9525">
            <a:noFill/>
            <a:miter lim="800000"/>
            <a:headEnd/>
            <a:tailEnd/>
          </a:ln>
        </p:spPr>
      </p:pic>
      <p:sp>
        <p:nvSpPr>
          <p:cNvPr id="2" name="Title 1"/>
          <p:cNvSpPr>
            <a:spLocks noGrp="1"/>
          </p:cNvSpPr>
          <p:nvPr>
            <p:ph type="ctrTitle"/>
          </p:nvPr>
        </p:nvSpPr>
        <p:spPr>
          <a:xfrm>
            <a:off x="1364776" y="2413000"/>
            <a:ext cx="7093423" cy="2528454"/>
          </a:xfrm>
        </p:spPr>
        <p:txBody>
          <a:bodyPr/>
          <a:lstStyle>
            <a:lvl1pPr>
              <a:defRPr sz="4400"/>
            </a:lvl1pPr>
          </a:lstStyle>
          <a:p>
            <a:r>
              <a:rPr lang="en-US" smtClean="0"/>
              <a:t>Click to edit Master title style</a:t>
            </a:r>
            <a:endParaRPr lang="en-US" dirty="0"/>
          </a:p>
        </p:txBody>
      </p:sp>
      <p:sp>
        <p:nvSpPr>
          <p:cNvPr id="18" name="Slide Number Placeholder 17"/>
          <p:cNvSpPr>
            <a:spLocks noGrp="1"/>
          </p:cNvSpPr>
          <p:nvPr>
            <p:ph type="sldNum" sz="quarter" idx="4"/>
          </p:nvPr>
        </p:nvSpPr>
        <p:spPr>
          <a:xfrm>
            <a:off x="6553200" y="6356350"/>
            <a:ext cx="2133600" cy="365125"/>
          </a:xfrm>
          <a:prstGeom prst="rect">
            <a:avLst/>
          </a:prstGeom>
        </p:spPr>
        <p:txBody>
          <a:bodyPr/>
          <a:lstStyle>
            <a:lvl1pPr algn="r">
              <a:defRPr/>
            </a:lvl1pPr>
          </a:lstStyle>
          <a:p>
            <a:pPr>
              <a:defRPr/>
            </a:pPr>
            <a:fld id="{96785AF7-42EF-4F17-99CE-90056EF898D1}" type="slidenum">
              <a:rPr lang="en-US" smtClean="0"/>
              <a:pPr>
                <a:defRPr/>
              </a:pPr>
              <a:t>‹#›</a:t>
            </a:fld>
            <a:endParaRPr lang="en-US" dirty="0"/>
          </a:p>
        </p:txBody>
      </p:sp>
    </p:spTree>
    <p:extLst>
      <p:ext uri="{BB962C8B-B14F-4D97-AF65-F5344CB8AC3E}">
        <p14:creationId xmlns:p14="http://schemas.microsoft.com/office/powerpoint/2010/main" val="295794974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ertical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785AF7-42EF-4F17-99CE-90056EF898D1}" type="slidenum">
              <a:rPr lang="en-US" smtClean="0"/>
              <a:pPr>
                <a:defRPr/>
              </a:pPr>
              <a:t>‹#›</a:t>
            </a:fld>
            <a:endParaRPr lang="en-US" dirty="0"/>
          </a:p>
        </p:txBody>
      </p:sp>
      <p:sp>
        <p:nvSpPr>
          <p:cNvPr id="4" name="Text Placeholder 2"/>
          <p:cNvSpPr>
            <a:spLocks noGrp="1"/>
          </p:cNvSpPr>
          <p:nvPr>
            <p:ph type="body" idx="1"/>
          </p:nvPr>
        </p:nvSpPr>
        <p:spPr>
          <a:xfrm>
            <a:off x="457200" y="1535113"/>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3"/>
          <p:cNvSpPr>
            <a:spLocks noGrp="1"/>
          </p:cNvSpPr>
          <p:nvPr>
            <p:ph sz="half" idx="2"/>
          </p:nvPr>
        </p:nvSpPr>
        <p:spPr>
          <a:xfrm>
            <a:off x="457200" y="2174875"/>
            <a:ext cx="8229600" cy="15919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4"/>
          <p:cNvSpPr>
            <a:spLocks noGrp="1"/>
          </p:cNvSpPr>
          <p:nvPr>
            <p:ph type="body" sz="quarter" idx="3"/>
          </p:nvPr>
        </p:nvSpPr>
        <p:spPr>
          <a:xfrm>
            <a:off x="476085" y="3875965"/>
            <a:ext cx="82107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5"/>
          <p:cNvSpPr>
            <a:spLocks noGrp="1"/>
          </p:cNvSpPr>
          <p:nvPr>
            <p:ph sz="quarter" idx="4"/>
          </p:nvPr>
        </p:nvSpPr>
        <p:spPr>
          <a:xfrm>
            <a:off x="476085" y="4515727"/>
            <a:ext cx="8210715" cy="18406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64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7"/>
          <p:cNvSpPr>
            <a:spLocks noGrp="1"/>
          </p:cNvSpPr>
          <p:nvPr>
            <p:ph type="sldNum" sz="quarter" idx="4"/>
          </p:nvPr>
        </p:nvSpPr>
        <p:spPr>
          <a:xfrm>
            <a:off x="6553200" y="6356350"/>
            <a:ext cx="2133600" cy="365125"/>
          </a:xfrm>
          <a:prstGeom prst="rect">
            <a:avLst/>
          </a:prstGeom>
        </p:spPr>
        <p:txBody>
          <a:bodyPr/>
          <a:lstStyle/>
          <a:p>
            <a:pPr>
              <a:defRPr/>
            </a:pPr>
            <a:fld id="{96785AF7-42EF-4F17-99CE-90056EF898D1}" type="slidenum">
              <a:rPr lang="en-US" smtClean="0"/>
              <a:pPr>
                <a:defRPr/>
              </a:pPr>
              <a:t>‹#›</a:t>
            </a:fld>
            <a:endParaRPr lang="en-US"/>
          </a:p>
        </p:txBody>
      </p:sp>
    </p:spTree>
    <p:extLst>
      <p:ext uri="{BB962C8B-B14F-4D97-AF65-F5344CB8AC3E}">
        <p14:creationId xmlns:p14="http://schemas.microsoft.com/office/powerpoint/2010/main" val="99634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Rectangle 1"/>
          <p:cNvSpPr>
            <a:spLocks/>
          </p:cNvSpPr>
          <p:nvPr/>
        </p:nvSpPr>
        <p:spPr bwMode="auto">
          <a:xfrm>
            <a:off x="0" y="-9525"/>
            <a:ext cx="9156700" cy="238125"/>
          </a:xfrm>
          <a:prstGeom prst="rect">
            <a:avLst/>
          </a:prstGeom>
          <a:solidFill>
            <a:srgbClr val="027ABB"/>
          </a:solidFill>
          <a:ln>
            <a:noFill/>
          </a:ln>
          <a:extLst/>
        </p:spPr>
        <p:txBody>
          <a:bodyPr lIns="0" tIns="0" rIns="0" bIns="0"/>
          <a:lstStyle/>
          <a:p>
            <a:pPr fontAlgn="auto">
              <a:spcBef>
                <a:spcPts val="0"/>
              </a:spcBef>
              <a:spcAft>
                <a:spcPts val="0"/>
              </a:spcAft>
              <a:defRPr/>
            </a:pPr>
            <a:endParaRPr lang="en-US" dirty="0">
              <a:latin typeface="+mn-lt"/>
            </a:endParaRPr>
          </a:p>
        </p:txBody>
      </p:sp>
      <p:sp>
        <p:nvSpPr>
          <p:cNvPr id="8" name="Rectangle 2"/>
          <p:cNvSpPr>
            <a:spLocks/>
          </p:cNvSpPr>
          <p:nvPr/>
        </p:nvSpPr>
        <p:spPr bwMode="auto">
          <a:xfrm>
            <a:off x="0" y="63500"/>
            <a:ext cx="9156700" cy="927100"/>
          </a:xfrm>
          <a:prstGeom prst="rect">
            <a:avLst/>
          </a:prstGeom>
          <a:solidFill>
            <a:srgbClr val="98C9CD"/>
          </a:solidFill>
          <a:ln>
            <a:noFill/>
          </a:ln>
          <a:extLst/>
        </p:spPr>
        <p:txBody>
          <a:bodyPr lIns="0" tIns="0" rIns="0" bIns="0"/>
          <a:lstStyle/>
          <a:p>
            <a:pPr fontAlgn="auto">
              <a:spcBef>
                <a:spcPts val="0"/>
              </a:spcBef>
              <a:spcAft>
                <a:spcPts val="0"/>
              </a:spcAft>
              <a:defRPr/>
            </a:pPr>
            <a:endParaRPr lang="en-US" dirty="0">
              <a:latin typeface="+mn-lt"/>
            </a:endParaRPr>
          </a:p>
        </p:txBody>
      </p:sp>
      <p:pic>
        <p:nvPicPr>
          <p:cNvPr id="1029" name="Picture 3"/>
          <p:cNvPicPr>
            <a:picLocks noChangeArrowheads="1"/>
          </p:cNvPicPr>
          <p:nvPr/>
        </p:nvPicPr>
        <p:blipFill>
          <a:blip r:embed="rId10"/>
          <a:srcRect/>
          <a:stretch>
            <a:fillRect/>
          </a:stretch>
        </p:blipFill>
        <p:spPr bwMode="auto">
          <a:xfrm>
            <a:off x="0" y="936625"/>
            <a:ext cx="2376488" cy="341313"/>
          </a:xfrm>
          <a:prstGeom prst="rect">
            <a:avLst/>
          </a:prstGeom>
          <a:noFill/>
          <a:ln w="9525">
            <a:noFill/>
            <a:miter lim="800000"/>
            <a:headEnd/>
            <a:tailEnd/>
          </a:ln>
        </p:spPr>
      </p:pic>
      <p:pic>
        <p:nvPicPr>
          <p:cNvPr id="1030" name="Picture 4"/>
          <p:cNvPicPr>
            <a:picLocks noChangeArrowheads="1"/>
          </p:cNvPicPr>
          <p:nvPr/>
        </p:nvPicPr>
        <p:blipFill>
          <a:blip r:embed="rId10"/>
          <a:srcRect/>
          <a:stretch>
            <a:fillRect/>
          </a:stretch>
        </p:blipFill>
        <p:spPr bwMode="auto">
          <a:xfrm>
            <a:off x="2374900" y="936625"/>
            <a:ext cx="2376488" cy="341313"/>
          </a:xfrm>
          <a:prstGeom prst="rect">
            <a:avLst/>
          </a:prstGeom>
          <a:noFill/>
          <a:ln w="9525">
            <a:noFill/>
            <a:miter lim="800000"/>
            <a:headEnd/>
            <a:tailEnd/>
          </a:ln>
        </p:spPr>
      </p:pic>
      <p:pic>
        <p:nvPicPr>
          <p:cNvPr id="1031" name="Picture 5"/>
          <p:cNvPicPr>
            <a:picLocks noChangeArrowheads="1"/>
          </p:cNvPicPr>
          <p:nvPr/>
        </p:nvPicPr>
        <p:blipFill>
          <a:blip r:embed="rId10"/>
          <a:srcRect/>
          <a:stretch>
            <a:fillRect/>
          </a:stretch>
        </p:blipFill>
        <p:spPr bwMode="auto">
          <a:xfrm>
            <a:off x="4749800" y="936625"/>
            <a:ext cx="2376488" cy="341313"/>
          </a:xfrm>
          <a:prstGeom prst="rect">
            <a:avLst/>
          </a:prstGeom>
          <a:noFill/>
          <a:ln w="9525">
            <a:noFill/>
            <a:miter lim="800000"/>
            <a:headEnd/>
            <a:tailEnd/>
          </a:ln>
        </p:spPr>
      </p:pic>
      <p:pic>
        <p:nvPicPr>
          <p:cNvPr id="1032" name="Picture 6"/>
          <p:cNvPicPr>
            <a:picLocks noChangeArrowheads="1"/>
          </p:cNvPicPr>
          <p:nvPr/>
        </p:nvPicPr>
        <p:blipFill>
          <a:blip r:embed="rId11"/>
          <a:srcRect/>
          <a:stretch>
            <a:fillRect/>
          </a:stretch>
        </p:blipFill>
        <p:spPr bwMode="auto">
          <a:xfrm>
            <a:off x="7126288" y="936625"/>
            <a:ext cx="2030412" cy="341313"/>
          </a:xfrm>
          <a:prstGeom prst="rect">
            <a:avLst/>
          </a:prstGeom>
          <a:noFill/>
          <a:ln w="9525">
            <a:noFill/>
            <a:miter lim="800000"/>
            <a:headEnd/>
            <a:tailEnd/>
          </a:ln>
        </p:spPr>
      </p:pic>
      <p:sp>
        <p:nvSpPr>
          <p:cNvPr id="1033" name="Title Placeholder 1"/>
          <p:cNvSpPr>
            <a:spLocks noGrp="1"/>
          </p:cNvSpPr>
          <p:nvPr>
            <p:ph type="title"/>
          </p:nvPr>
        </p:nvSpPr>
        <p:spPr bwMode="auto">
          <a:xfrm>
            <a:off x="457200" y="84138"/>
            <a:ext cx="8229600" cy="906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 name="Rectangle 5"/>
          <p:cNvSpPr>
            <a:spLocks/>
          </p:cNvSpPr>
          <p:nvPr/>
        </p:nvSpPr>
        <p:spPr bwMode="auto">
          <a:xfrm>
            <a:off x="0" y="6769100"/>
            <a:ext cx="9156700" cy="88900"/>
          </a:xfrm>
          <a:prstGeom prst="rect">
            <a:avLst/>
          </a:prstGeom>
          <a:solidFill>
            <a:srgbClr val="027ABB"/>
          </a:solidFill>
          <a:ln>
            <a:noFill/>
          </a:ln>
          <a:extLst/>
        </p:spPr>
        <p:txBody>
          <a:bodyPr lIns="0" tIns="0" rIns="0" bIns="0"/>
          <a:lstStyle/>
          <a:p>
            <a:pPr fontAlgn="auto">
              <a:spcBef>
                <a:spcPts val="0"/>
              </a:spcBef>
              <a:spcAft>
                <a:spcPts val="0"/>
              </a:spcAft>
              <a:defRPr/>
            </a:pPr>
            <a:endParaRPr lang="en-US" dirty="0">
              <a:latin typeface="+mn-lt"/>
            </a:endParaRPr>
          </a:p>
        </p:txBody>
      </p:sp>
      <p:sp>
        <p:nvSpPr>
          <p:cNvPr id="13" name="Slide Number Placeholder 17"/>
          <p:cNvSpPr>
            <a:spLocks noGrp="1"/>
          </p:cNvSpPr>
          <p:nvPr>
            <p:ph type="sldNum" sz="quarter" idx="4"/>
          </p:nvPr>
        </p:nvSpPr>
        <p:spPr>
          <a:xfrm>
            <a:off x="6553200" y="6356350"/>
            <a:ext cx="2133600" cy="365125"/>
          </a:xfrm>
          <a:prstGeom prst="rect">
            <a:avLst/>
          </a:prstGeom>
        </p:spPr>
        <p:txBody>
          <a:bodyPr/>
          <a:lstStyle>
            <a:lvl1pPr algn="r">
              <a:defRPr/>
            </a:lvl1pPr>
          </a:lstStyle>
          <a:p>
            <a:pPr>
              <a:defRPr/>
            </a:pPr>
            <a:fld id="{96785AF7-42EF-4F17-99CE-90056EF898D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70" r:id="rId8"/>
  </p:sldLayoutIdLst>
  <p:hf hdr="0" ftr="0" dt="0"/>
  <p:txStyles>
    <p:titleStyle>
      <a:lvl1pPr algn="ctr" defTabSz="457200" rtl="0" eaLnBrk="1" fontAlgn="base" hangingPunct="1">
        <a:spcBef>
          <a:spcPct val="0"/>
        </a:spcBef>
        <a:spcAft>
          <a:spcPct val="0"/>
        </a:spcAft>
        <a:defRPr sz="3600" kern="1200">
          <a:solidFill>
            <a:schemeClr val="tx2"/>
          </a:solidFill>
          <a:latin typeface="+mj-lt"/>
          <a:ea typeface="+mj-ea"/>
          <a:cs typeface="+mj-cs"/>
        </a:defRPr>
      </a:lvl1pPr>
      <a:lvl2pPr algn="ctr" defTabSz="457200" rtl="0" eaLnBrk="1" fontAlgn="base" hangingPunct="1">
        <a:spcBef>
          <a:spcPct val="0"/>
        </a:spcBef>
        <a:spcAft>
          <a:spcPct val="0"/>
        </a:spcAft>
        <a:defRPr sz="3600">
          <a:solidFill>
            <a:schemeClr val="tx2"/>
          </a:solidFill>
          <a:latin typeface="Arial" pitchFamily="34" charset="0"/>
        </a:defRPr>
      </a:lvl2pPr>
      <a:lvl3pPr algn="ctr" defTabSz="457200" rtl="0" eaLnBrk="1" fontAlgn="base" hangingPunct="1">
        <a:spcBef>
          <a:spcPct val="0"/>
        </a:spcBef>
        <a:spcAft>
          <a:spcPct val="0"/>
        </a:spcAft>
        <a:defRPr sz="3600">
          <a:solidFill>
            <a:schemeClr val="tx2"/>
          </a:solidFill>
          <a:latin typeface="Arial" pitchFamily="34" charset="0"/>
        </a:defRPr>
      </a:lvl3pPr>
      <a:lvl4pPr algn="ctr" defTabSz="457200" rtl="0" eaLnBrk="1" fontAlgn="base" hangingPunct="1">
        <a:spcBef>
          <a:spcPct val="0"/>
        </a:spcBef>
        <a:spcAft>
          <a:spcPct val="0"/>
        </a:spcAft>
        <a:defRPr sz="3600">
          <a:solidFill>
            <a:schemeClr val="tx2"/>
          </a:solidFill>
          <a:latin typeface="Arial" pitchFamily="34" charset="0"/>
        </a:defRPr>
      </a:lvl4pPr>
      <a:lvl5pPr algn="ctr" defTabSz="457200" rtl="0" eaLnBrk="1" fontAlgn="base" hangingPunct="1">
        <a:spcBef>
          <a:spcPct val="0"/>
        </a:spcBef>
        <a:spcAft>
          <a:spcPct val="0"/>
        </a:spcAft>
        <a:defRPr sz="3600">
          <a:solidFill>
            <a:schemeClr val="tx2"/>
          </a:solidFill>
          <a:latin typeface="Arial" pitchFamily="34" charset="0"/>
        </a:defRPr>
      </a:lvl5pPr>
      <a:lvl6pPr marL="457200" algn="ctr" defTabSz="457200" rtl="0" eaLnBrk="1" fontAlgn="base" hangingPunct="1">
        <a:spcBef>
          <a:spcPct val="0"/>
        </a:spcBef>
        <a:spcAft>
          <a:spcPct val="0"/>
        </a:spcAft>
        <a:defRPr sz="3600">
          <a:solidFill>
            <a:schemeClr val="tx2"/>
          </a:solidFill>
          <a:latin typeface="Arial" pitchFamily="34" charset="0"/>
        </a:defRPr>
      </a:lvl6pPr>
      <a:lvl7pPr marL="914400" algn="ctr" defTabSz="457200" rtl="0" eaLnBrk="1" fontAlgn="base" hangingPunct="1">
        <a:spcBef>
          <a:spcPct val="0"/>
        </a:spcBef>
        <a:spcAft>
          <a:spcPct val="0"/>
        </a:spcAft>
        <a:defRPr sz="3600">
          <a:solidFill>
            <a:schemeClr val="tx2"/>
          </a:solidFill>
          <a:latin typeface="Arial" pitchFamily="34" charset="0"/>
        </a:defRPr>
      </a:lvl7pPr>
      <a:lvl8pPr marL="1371600" algn="ctr" defTabSz="457200" rtl="0" eaLnBrk="1" fontAlgn="base" hangingPunct="1">
        <a:spcBef>
          <a:spcPct val="0"/>
        </a:spcBef>
        <a:spcAft>
          <a:spcPct val="0"/>
        </a:spcAft>
        <a:defRPr sz="3600">
          <a:solidFill>
            <a:schemeClr val="tx2"/>
          </a:solidFill>
          <a:latin typeface="Arial" pitchFamily="34" charset="0"/>
        </a:defRPr>
      </a:lvl8pPr>
      <a:lvl9pPr marL="1828800" algn="ctr" defTabSz="457200" rtl="0" eaLnBrk="1" fontAlgn="base" hangingPunct="1">
        <a:spcBef>
          <a:spcPct val="0"/>
        </a:spcBef>
        <a:spcAft>
          <a:spcPct val="0"/>
        </a:spcAft>
        <a:defRPr sz="3600">
          <a:solidFill>
            <a:schemeClr val="tx2"/>
          </a:solidFill>
          <a:latin typeface="Arial" pitchFamily="34"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3" name="Title Placeholder 1"/>
          <p:cNvSpPr>
            <a:spLocks noGrp="1"/>
          </p:cNvSpPr>
          <p:nvPr>
            <p:ph type="title"/>
          </p:nvPr>
        </p:nvSpPr>
        <p:spPr bwMode="auto">
          <a:xfrm>
            <a:off x="457200" y="84138"/>
            <a:ext cx="8229600" cy="906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 name="Slide Number Placeholder 17"/>
          <p:cNvSpPr>
            <a:spLocks noGrp="1"/>
          </p:cNvSpPr>
          <p:nvPr>
            <p:ph type="sldNum" sz="quarter" idx="4"/>
          </p:nvPr>
        </p:nvSpPr>
        <p:spPr>
          <a:xfrm>
            <a:off x="6553200" y="6356350"/>
            <a:ext cx="2133600" cy="365125"/>
          </a:xfrm>
          <a:prstGeom prst="rect">
            <a:avLst/>
          </a:prstGeom>
        </p:spPr>
        <p:txBody>
          <a:bodyPr/>
          <a:lstStyle>
            <a:lvl1pPr algn="r">
              <a:defRPr/>
            </a:lvl1pPr>
          </a:lstStyle>
          <a:p>
            <a:pPr>
              <a:defRPr/>
            </a:pPr>
            <a:fld id="{96785AF7-42EF-4F17-99CE-90056EF898D1}" type="slidenum">
              <a:rPr lang="en-US" smtClean="0"/>
              <a:pPr>
                <a:defRPr/>
              </a:pPr>
              <a:t>‹#›</a:t>
            </a:fld>
            <a:endParaRPr lang="en-US" dirty="0"/>
          </a:p>
        </p:txBody>
      </p:sp>
    </p:spTree>
    <p:extLst>
      <p:ext uri="{BB962C8B-B14F-4D97-AF65-F5344CB8AC3E}">
        <p14:creationId xmlns:p14="http://schemas.microsoft.com/office/powerpoint/2010/main" val="336964167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hdr="0" ftr="0" dt="0"/>
  <p:txStyles>
    <p:titleStyle>
      <a:lvl1pPr algn="ctr" defTabSz="457200" rtl="0" eaLnBrk="1" fontAlgn="base" hangingPunct="1">
        <a:spcBef>
          <a:spcPct val="0"/>
        </a:spcBef>
        <a:spcAft>
          <a:spcPct val="0"/>
        </a:spcAft>
        <a:defRPr sz="3600" kern="1200">
          <a:solidFill>
            <a:schemeClr val="tx1"/>
          </a:solidFill>
          <a:latin typeface="+mj-lt"/>
          <a:ea typeface="+mj-ea"/>
          <a:cs typeface="+mj-cs"/>
        </a:defRPr>
      </a:lvl1pPr>
      <a:lvl2pPr algn="ctr" defTabSz="457200" rtl="0" eaLnBrk="1" fontAlgn="base" hangingPunct="1">
        <a:spcBef>
          <a:spcPct val="0"/>
        </a:spcBef>
        <a:spcAft>
          <a:spcPct val="0"/>
        </a:spcAft>
        <a:defRPr sz="3600">
          <a:solidFill>
            <a:schemeClr val="tx2"/>
          </a:solidFill>
          <a:latin typeface="Arial" pitchFamily="34" charset="0"/>
        </a:defRPr>
      </a:lvl2pPr>
      <a:lvl3pPr algn="ctr" defTabSz="457200" rtl="0" eaLnBrk="1" fontAlgn="base" hangingPunct="1">
        <a:spcBef>
          <a:spcPct val="0"/>
        </a:spcBef>
        <a:spcAft>
          <a:spcPct val="0"/>
        </a:spcAft>
        <a:defRPr sz="3600">
          <a:solidFill>
            <a:schemeClr val="tx2"/>
          </a:solidFill>
          <a:latin typeface="Arial" pitchFamily="34" charset="0"/>
        </a:defRPr>
      </a:lvl3pPr>
      <a:lvl4pPr algn="ctr" defTabSz="457200" rtl="0" eaLnBrk="1" fontAlgn="base" hangingPunct="1">
        <a:spcBef>
          <a:spcPct val="0"/>
        </a:spcBef>
        <a:spcAft>
          <a:spcPct val="0"/>
        </a:spcAft>
        <a:defRPr sz="3600">
          <a:solidFill>
            <a:schemeClr val="tx2"/>
          </a:solidFill>
          <a:latin typeface="Arial" pitchFamily="34" charset="0"/>
        </a:defRPr>
      </a:lvl4pPr>
      <a:lvl5pPr algn="ctr" defTabSz="457200" rtl="0" eaLnBrk="1" fontAlgn="base" hangingPunct="1">
        <a:spcBef>
          <a:spcPct val="0"/>
        </a:spcBef>
        <a:spcAft>
          <a:spcPct val="0"/>
        </a:spcAft>
        <a:defRPr sz="3600">
          <a:solidFill>
            <a:schemeClr val="tx2"/>
          </a:solidFill>
          <a:latin typeface="Arial" pitchFamily="34" charset="0"/>
        </a:defRPr>
      </a:lvl5pPr>
      <a:lvl6pPr marL="457200" algn="ctr" defTabSz="457200" rtl="0" eaLnBrk="1" fontAlgn="base" hangingPunct="1">
        <a:spcBef>
          <a:spcPct val="0"/>
        </a:spcBef>
        <a:spcAft>
          <a:spcPct val="0"/>
        </a:spcAft>
        <a:defRPr sz="3600">
          <a:solidFill>
            <a:schemeClr val="tx2"/>
          </a:solidFill>
          <a:latin typeface="Arial" pitchFamily="34" charset="0"/>
        </a:defRPr>
      </a:lvl6pPr>
      <a:lvl7pPr marL="914400" algn="ctr" defTabSz="457200" rtl="0" eaLnBrk="1" fontAlgn="base" hangingPunct="1">
        <a:spcBef>
          <a:spcPct val="0"/>
        </a:spcBef>
        <a:spcAft>
          <a:spcPct val="0"/>
        </a:spcAft>
        <a:defRPr sz="3600">
          <a:solidFill>
            <a:schemeClr val="tx2"/>
          </a:solidFill>
          <a:latin typeface="Arial" pitchFamily="34" charset="0"/>
        </a:defRPr>
      </a:lvl7pPr>
      <a:lvl8pPr marL="1371600" algn="ctr" defTabSz="457200" rtl="0" eaLnBrk="1" fontAlgn="base" hangingPunct="1">
        <a:spcBef>
          <a:spcPct val="0"/>
        </a:spcBef>
        <a:spcAft>
          <a:spcPct val="0"/>
        </a:spcAft>
        <a:defRPr sz="3600">
          <a:solidFill>
            <a:schemeClr val="tx2"/>
          </a:solidFill>
          <a:latin typeface="Arial" pitchFamily="34" charset="0"/>
        </a:defRPr>
      </a:lvl8pPr>
      <a:lvl9pPr marL="1828800" algn="ctr" defTabSz="457200" rtl="0" eaLnBrk="1" fontAlgn="base" hangingPunct="1">
        <a:spcBef>
          <a:spcPct val="0"/>
        </a:spcBef>
        <a:spcAft>
          <a:spcPct val="0"/>
        </a:spcAft>
        <a:defRPr sz="3600">
          <a:solidFill>
            <a:schemeClr val="tx2"/>
          </a:solidFill>
          <a:latin typeface="Arial" pitchFamily="34"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ms.gov/apps/files/statecontact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nppes.cms.hhs.gov/NPPES/IASecurityCheck.d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ms.gov/apps/files/statecontact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ecos.cms.hhs.gov/" TargetMode="External"/><Relationship Id="rId2" Type="http://schemas.openxmlformats.org/officeDocument/2006/relationships/hyperlink" Target="https://nppes.cms.hhs.gov/NPPES/NPIRegistryHome.do" TargetMode="External"/><Relationship Id="rId1" Type="http://schemas.openxmlformats.org/officeDocument/2006/relationships/slideLayout" Target="../slideLayouts/slideLayout2.xml"/><Relationship Id="rId5" Type="http://schemas.openxmlformats.org/officeDocument/2006/relationships/hyperlink" Target="http://www.cms.gov/Regulations-and-guidance/Legislation/EHRIncentivePrograms/Downloads/EHRMedicareEP_RegistrationUserGuide.pdf" TargetMode="External"/><Relationship Id="rId4" Type="http://schemas.openxmlformats.org/officeDocument/2006/relationships/hyperlink" Target="https://nppes.cms.hhs.gov/NPPES/IASecurityCheck.d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ms.gov/EHRIncentivePrograms/Downloads/EP_Attestation_Worksheet.pdf" TargetMode="External"/><Relationship Id="rId2" Type="http://schemas.openxmlformats.org/officeDocument/2006/relationships/hyperlink" Target="http://www.cms.gov/apps/her" TargetMode="External"/><Relationship Id="rId1" Type="http://schemas.openxmlformats.org/officeDocument/2006/relationships/slideLayout" Target="../slideLayouts/slideLayout2.xml"/><Relationship Id="rId6" Type="http://schemas.openxmlformats.org/officeDocument/2006/relationships/hyperlink" Target="http://www.cms.gov/EHRIncentivePrograms/30_Meaningful_Use.asp" TargetMode="External"/><Relationship Id="rId5" Type="http://schemas.openxmlformats.org/officeDocument/2006/relationships/hyperlink" Target="http://cms.gov/" TargetMode="External"/><Relationship Id="rId4" Type="http://schemas.openxmlformats.org/officeDocument/2006/relationships/hyperlink" Target="http://www.cms.gov/EHRIncentivePrograms/Downloads/EP_Attestation_User_Guide.pdf"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mailto:Jason.Douglas@ihs.gov" TargetMode="External"/><Relationship Id="rId13" Type="http://schemas.openxmlformats.org/officeDocument/2006/relationships/hyperlink" Target="mailto:Michale.Belgarde@ihs.gov" TargetMode="External"/><Relationship Id="rId18" Type="http://schemas.openxmlformats.org/officeDocument/2006/relationships/hyperlink" Target="mailto:Scott.Hamstra@ihs.gov" TargetMode="External"/><Relationship Id="rId3" Type="http://schemas.openxmlformats.org/officeDocument/2006/relationships/hyperlink" Target="mailto:Scott.Anderson@ihs.gov" TargetMode="External"/><Relationship Id="rId7" Type="http://schemas.openxmlformats.org/officeDocument/2006/relationships/hyperlink" Target="mailto:Jacque.Candelaria@ihs.gov" TargetMode="External"/><Relationship Id="rId12" Type="http://schemas.openxmlformats.org/officeDocument/2006/relationships/hyperlink" Target="mailto:Lee.Stern@ihs.gov" TargetMode="External"/><Relationship Id="rId17" Type="http://schemas.openxmlformats.org/officeDocument/2006/relationships/hyperlink" Target="mailto:Sherwood.Crow@ihs.gov" TargetMode="External"/><Relationship Id="rId2" Type="http://schemas.openxmlformats.org/officeDocument/2006/relationships/notesSlide" Target="../notesSlides/notesSlide7.xml"/><Relationship Id="rId16" Type="http://schemas.openxmlformats.org/officeDocument/2006/relationships/hyperlink" Target="mailto:Keith.Longie@ihs.gov" TargetMode="External"/><Relationship Id="rId1" Type="http://schemas.openxmlformats.org/officeDocument/2006/relationships/slideLayout" Target="../slideLayouts/slideLayout2.xml"/><Relationship Id="rId6" Type="http://schemas.openxmlformats.org/officeDocument/2006/relationships/hyperlink" Target="mailto:ksidell@anthc.org" TargetMode="External"/><Relationship Id="rId11" Type="http://schemas.openxmlformats.org/officeDocument/2006/relationships/hyperlink" Target="mailto:Steve.Viramontes@ihs.gov" TargetMode="External"/><Relationship Id="rId5" Type="http://schemas.openxmlformats.org/officeDocument/2006/relationships/hyperlink" Target="mailto:kgosney@anthc.org" TargetMode="External"/><Relationship Id="rId15" Type="http://schemas.openxmlformats.org/officeDocument/2006/relationships/hyperlink" Target="mailto:Amy.Rubin@ihs.gov" TargetMode="External"/><Relationship Id="rId10" Type="http://schemas.openxmlformats.org/officeDocument/2006/relationships/hyperlink" Target="mailto:Marilyn.Freeman@ihs.gov" TargetMode="External"/><Relationship Id="rId4" Type="http://schemas.openxmlformats.org/officeDocument/2006/relationships/hyperlink" Target="mailto:rhall@anthc.org" TargetMode="External"/><Relationship Id="rId9" Type="http://schemas.openxmlformats.org/officeDocument/2006/relationships/hyperlink" Target="mailto:James.Sabatinos@ihs.gov" TargetMode="External"/><Relationship Id="rId14" Type="http://schemas.openxmlformats.org/officeDocument/2006/relationships/hyperlink" Target="mailto:Donna.Nicholls@ihs.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mailto:Amerita.hamlet@crihb.net" TargetMode="External"/><Relationship Id="rId3" Type="http://schemas.openxmlformats.org/officeDocument/2006/relationships/hyperlink" Target="mailto:RHall@anthc.org" TargetMode="External"/><Relationship Id="rId7" Type="http://schemas.openxmlformats.org/officeDocument/2006/relationships/hyperlink" Target="mailto:Rosario.arreolapro@crihb.net" TargetMode="External"/><Relationship Id="rId2" Type="http://schemas.openxmlformats.org/officeDocument/2006/relationships/hyperlink" Target="mailto:Tkauley@nihb.org" TargetMode="External"/><Relationship Id="rId1" Type="http://schemas.openxmlformats.org/officeDocument/2006/relationships/slideLayout" Target="../slideLayouts/slideLayout2.xml"/><Relationship Id="rId6" Type="http://schemas.openxmlformats.org/officeDocument/2006/relationships/hyperlink" Target="mailto:Tim.campbell@ihs.gov" TargetMode="External"/><Relationship Id="rId5" Type="http://schemas.openxmlformats.org/officeDocument/2006/relationships/hyperlink" Target="mailto:KSidell@anthc.org" TargetMode="External"/><Relationship Id="rId10" Type="http://schemas.openxmlformats.org/officeDocument/2006/relationships/hyperlink" Target="mailto:Vicki.French@ihs.gov" TargetMode="External"/><Relationship Id="rId4" Type="http://schemas.openxmlformats.org/officeDocument/2006/relationships/hyperlink" Target="mailto:KGosney@anthc.org" TargetMode="External"/><Relationship Id="rId9" Type="http://schemas.openxmlformats.org/officeDocument/2006/relationships/hyperlink" Target="mailto:Kjohnson@npaihb.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Luther.Alexander@ihs.gov" TargetMode="External"/><Relationship Id="rId2" Type="http://schemas.openxmlformats.org/officeDocument/2006/relationships/hyperlink" Target="mailto:Chris.Lamer@ihs.gov" TargetMode="External"/><Relationship Id="rId1" Type="http://schemas.openxmlformats.org/officeDocument/2006/relationships/slideLayout" Target="../slideLayouts/slideLayout2.xml"/><Relationship Id="rId5" Type="http://schemas.openxmlformats.org/officeDocument/2006/relationships/hyperlink" Target="mailto:Cecelia.Rosales@ihs.gov" TargetMode="External"/><Relationship Id="rId4" Type="http://schemas.openxmlformats.org/officeDocument/2006/relationships/hyperlink" Target="mailto:JoAnne.Hawkins@ihs.gov"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www.ihs.gov/listserver/index.cfm?module=signUpForm&amp;list_id=168MeaningfulUseTeam@ihs.gov"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ppes.cms.hhs.gov/NPPES/NPIRegistryHome.do" TargetMode="External"/><Relationship Id="rId2" Type="http://schemas.openxmlformats.org/officeDocument/2006/relationships/hyperlink" Target="https://pecos.cms.hhs.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hrincentives.cms.gov/"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1276" y="2413000"/>
            <a:ext cx="6157973" cy="2528454"/>
          </a:xfrm>
        </p:spPr>
        <p:txBody>
          <a:bodyPr/>
          <a:lstStyle/>
          <a:p>
            <a:r>
              <a:rPr lang="en-US" dirty="0"/>
              <a:t>CMS EHR Incentive Registration </a:t>
            </a:r>
            <a:r>
              <a:rPr lang="en-US" dirty="0" smtClean="0"/>
              <a:t>and </a:t>
            </a:r>
            <a:r>
              <a:rPr lang="en-US" dirty="0"/>
              <a:t>Attestation</a:t>
            </a:r>
          </a:p>
        </p:txBody>
      </p:sp>
      <p:sp>
        <p:nvSpPr>
          <p:cNvPr id="3" name="Subtitle 2"/>
          <p:cNvSpPr>
            <a:spLocks noGrp="1"/>
          </p:cNvSpPr>
          <p:nvPr>
            <p:ph type="subTitle" idx="1"/>
          </p:nvPr>
        </p:nvSpPr>
        <p:spPr>
          <a:xfrm>
            <a:off x="2300226" y="4941454"/>
            <a:ext cx="6157973" cy="1780021"/>
          </a:xfrm>
        </p:spPr>
        <p:txBody>
          <a:bodyPr/>
          <a:lstStyle/>
          <a:p>
            <a:pPr fontAlgn="auto">
              <a:spcAft>
                <a:spcPts val="0"/>
              </a:spcAft>
              <a:defRPr/>
            </a:pPr>
            <a:r>
              <a:rPr lang="en-US" dirty="0">
                <a:solidFill>
                  <a:schemeClr val="tx1"/>
                </a:solidFill>
              </a:rPr>
              <a:t>JoAnne Hawkins</a:t>
            </a:r>
          </a:p>
          <a:p>
            <a:pPr fontAlgn="auto">
              <a:spcAft>
                <a:spcPts val="0"/>
              </a:spcAft>
              <a:defRPr/>
            </a:pPr>
            <a:r>
              <a:rPr lang="en-US" dirty="0">
                <a:solidFill>
                  <a:schemeClr val="tx1"/>
                </a:solidFill>
              </a:rPr>
              <a:t>Meaningful Use Sr. Healthcare Policy Analyst</a:t>
            </a:r>
            <a:br>
              <a:rPr lang="en-US" dirty="0">
                <a:solidFill>
                  <a:schemeClr val="tx1"/>
                </a:solidFill>
              </a:rPr>
            </a:br>
            <a:r>
              <a:rPr lang="en-US" dirty="0">
                <a:solidFill>
                  <a:schemeClr val="tx1"/>
                </a:solidFill>
              </a:rPr>
              <a:t>DNC (Contractor) for  </a:t>
            </a:r>
            <a:br>
              <a:rPr lang="en-US" dirty="0">
                <a:solidFill>
                  <a:schemeClr val="tx1"/>
                </a:solidFill>
              </a:rPr>
            </a:br>
            <a:r>
              <a:rPr lang="en-US" dirty="0">
                <a:solidFill>
                  <a:schemeClr val="tx1"/>
                </a:solidFill>
              </a:rPr>
              <a:t>U.S. Indian Health Service</a:t>
            </a:r>
          </a:p>
          <a:p>
            <a:pPr fontAlgn="auto">
              <a:spcAft>
                <a:spcPts val="0"/>
              </a:spcAft>
              <a:defRPr/>
            </a:pPr>
            <a:r>
              <a:rPr lang="en-US" dirty="0">
                <a:solidFill>
                  <a:schemeClr val="tx1"/>
                </a:solidFill>
              </a:rPr>
              <a:t>February 7, </a:t>
            </a:r>
            <a:r>
              <a:rPr lang="en-US" dirty="0" smtClean="0">
                <a:solidFill>
                  <a:schemeClr val="tx1"/>
                </a:solidFill>
              </a:rPr>
              <a:t>2013</a:t>
            </a:r>
            <a:endParaRPr lang="en-US" dirty="0">
              <a:solidFill>
                <a:srgbClr val="FF0000"/>
              </a:solidFill>
            </a:endParaRPr>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1</a:t>
            </a:fld>
            <a:endParaRPr lang="en-US"/>
          </a:p>
        </p:txBody>
      </p:sp>
    </p:spTree>
    <p:extLst>
      <p:ext uri="{BB962C8B-B14F-4D97-AF65-F5344CB8AC3E}">
        <p14:creationId xmlns:p14="http://schemas.microsoft.com/office/powerpoint/2010/main" val="2972455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Registration</a:t>
            </a:r>
            <a:endParaRPr lang="en-US" dirty="0"/>
          </a:p>
        </p:txBody>
      </p:sp>
      <p:sp>
        <p:nvSpPr>
          <p:cNvPr id="3" name="Content Placeholder 2"/>
          <p:cNvSpPr>
            <a:spLocks noGrp="1"/>
          </p:cNvSpPr>
          <p:nvPr>
            <p:ph idx="1"/>
          </p:nvPr>
        </p:nvSpPr>
        <p:spPr/>
        <p:txBody>
          <a:bodyPr/>
          <a:lstStyle/>
          <a:p>
            <a:r>
              <a:rPr lang="en-US" dirty="0" smtClean="0"/>
              <a:t>After registering with the CMS EHR Incentive program, EPs may go to the state’s Medicaid website and continue registering for the state Medicaid EHR Incentive Program.</a:t>
            </a:r>
          </a:p>
          <a:p>
            <a:r>
              <a:rPr lang="en-US" dirty="0" smtClean="0"/>
              <a:t>Each state may have a different registration process. To find your state’s registration website, visit </a:t>
            </a:r>
            <a:r>
              <a:rPr lang="en-US" sz="2400" dirty="0" smtClean="0">
                <a:hlinkClick r:id="rId2"/>
              </a:rPr>
              <a:t>http://www.cms.gov/apps/files/statecontacts.pdf</a:t>
            </a:r>
            <a:r>
              <a:rPr lang="en-US" sz="2400" dirty="0" smtClean="0"/>
              <a:t>. </a:t>
            </a:r>
            <a:endParaRPr lang="en-US" dirty="0" smtClean="0"/>
          </a:p>
          <a:p>
            <a:endParaRPr lang="en-US" dirty="0"/>
          </a:p>
        </p:txBody>
      </p:sp>
      <p:sp>
        <p:nvSpPr>
          <p:cNvPr id="4" name="Slide Number Placeholder 3"/>
          <p:cNvSpPr>
            <a:spLocks noGrp="1"/>
          </p:cNvSpPr>
          <p:nvPr>
            <p:ph type="sldNum" sz="quarter" idx="4"/>
          </p:nvPr>
        </p:nvSpPr>
        <p:spPr/>
        <p:txBody>
          <a:bodyPr/>
          <a:lstStyle/>
          <a:p>
            <a:fld id="{96785AF7-42EF-4F17-99CE-90056EF898D1}" type="slidenum">
              <a:rPr lang="en-US" smtClean="0"/>
              <a:pPr/>
              <a:t>10</a:t>
            </a:fld>
            <a:endParaRPr lang="en-US"/>
          </a:p>
        </p:txBody>
      </p:sp>
    </p:spTree>
    <p:extLst>
      <p:ext uri="{BB962C8B-B14F-4D97-AF65-F5344CB8AC3E}">
        <p14:creationId xmlns:p14="http://schemas.microsoft.com/office/powerpoint/2010/main" val="3921063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Third-Party </a:t>
            </a:r>
            <a:r>
              <a:rPr lang="en-US" dirty="0" smtClean="0"/>
              <a:t/>
            </a:r>
            <a:br>
              <a:rPr lang="en-US" dirty="0" smtClean="0"/>
            </a:br>
            <a:r>
              <a:rPr lang="en-US" dirty="0" smtClean="0"/>
              <a:t>Registration</a:t>
            </a:r>
            <a:endParaRPr lang="en-US" dirty="0"/>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11</a:t>
            </a:fld>
            <a:endParaRPr lang="en-US" dirty="0"/>
          </a:p>
        </p:txBody>
      </p:sp>
    </p:spTree>
    <p:extLst>
      <p:ext uri="{BB962C8B-B14F-4D97-AF65-F5344CB8AC3E}">
        <p14:creationId xmlns:p14="http://schemas.microsoft.com/office/powerpoint/2010/main" val="2109363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1F497D"/>
                </a:solidFill>
              </a:rPr>
              <a:t>Third-Party Registration</a:t>
            </a:r>
            <a:endParaRPr lang="en-US" dirty="0"/>
          </a:p>
        </p:txBody>
      </p:sp>
      <p:sp>
        <p:nvSpPr>
          <p:cNvPr id="3" name="Content Placeholder 2"/>
          <p:cNvSpPr>
            <a:spLocks noGrp="1"/>
          </p:cNvSpPr>
          <p:nvPr>
            <p:ph idx="1"/>
          </p:nvPr>
        </p:nvSpPr>
        <p:spPr/>
        <p:txBody>
          <a:bodyPr/>
          <a:lstStyle/>
          <a:p>
            <a:pPr marL="0" lvl="0" indent="0">
              <a:buNone/>
            </a:pPr>
            <a:r>
              <a:rPr lang="en-US" sz="2400" dirty="0">
                <a:solidFill>
                  <a:prstClr val="black"/>
                </a:solidFill>
              </a:rPr>
              <a:t>CMS has implemented functionality that allows EPs to designate a third party to register and attest on their </a:t>
            </a:r>
            <a:r>
              <a:rPr lang="en-US" sz="2400" dirty="0" smtClean="0">
                <a:solidFill>
                  <a:prstClr val="black"/>
                </a:solidFill>
              </a:rPr>
              <a:t>behalf. </a:t>
            </a:r>
          </a:p>
          <a:p>
            <a:r>
              <a:rPr lang="en-US" sz="2400" dirty="0" smtClean="0">
                <a:solidFill>
                  <a:prstClr val="black"/>
                </a:solidFill>
              </a:rPr>
              <a:t>Users </a:t>
            </a:r>
            <a:r>
              <a:rPr lang="en-US" sz="2400" dirty="0">
                <a:solidFill>
                  <a:prstClr val="black"/>
                </a:solidFill>
              </a:rPr>
              <a:t>working on the behalf of an EP must have an </a:t>
            </a:r>
            <a:r>
              <a:rPr lang="en-US" sz="2400" dirty="0" smtClean="0">
                <a:solidFill>
                  <a:prstClr val="black"/>
                </a:solidFill>
              </a:rPr>
              <a:t>I&amp;A </a:t>
            </a:r>
            <a:r>
              <a:rPr lang="en-US" sz="2400" dirty="0">
                <a:solidFill>
                  <a:prstClr val="black"/>
                </a:solidFill>
              </a:rPr>
              <a:t>web user account (ID and </a:t>
            </a:r>
            <a:r>
              <a:rPr lang="en-US" sz="2400" dirty="0" smtClean="0">
                <a:solidFill>
                  <a:prstClr val="black"/>
                </a:solidFill>
              </a:rPr>
              <a:t>password) </a:t>
            </a:r>
            <a:r>
              <a:rPr lang="en-US" sz="2400" dirty="0">
                <a:solidFill>
                  <a:prstClr val="black"/>
                </a:solidFill>
              </a:rPr>
              <a:t>and be associated with the EP’s </a:t>
            </a:r>
            <a:r>
              <a:rPr lang="en-US" sz="2400" dirty="0" smtClean="0">
                <a:solidFill>
                  <a:prstClr val="black"/>
                </a:solidFill>
              </a:rPr>
              <a:t>NPI.</a:t>
            </a:r>
          </a:p>
          <a:p>
            <a:r>
              <a:rPr lang="en-US" sz="2400" dirty="0" smtClean="0">
                <a:solidFill>
                  <a:prstClr val="black"/>
                </a:solidFill>
              </a:rPr>
              <a:t>If </a:t>
            </a:r>
            <a:r>
              <a:rPr lang="en-US" sz="2400" dirty="0">
                <a:solidFill>
                  <a:prstClr val="black"/>
                </a:solidFill>
              </a:rPr>
              <a:t>you are working on behalf of an EP and do not have a I&amp;A user account, </a:t>
            </a:r>
            <a:r>
              <a:rPr lang="en-US" sz="2400" dirty="0" smtClean="0">
                <a:solidFill>
                  <a:prstClr val="black"/>
                </a:solidFill>
              </a:rPr>
              <a:t>create one at the </a:t>
            </a:r>
            <a:r>
              <a:rPr lang="en-US" sz="2400" dirty="0">
                <a:solidFill>
                  <a:prstClr val="black"/>
                </a:solidFill>
              </a:rPr>
              <a:t>I&amp;A Security </a:t>
            </a:r>
            <a:r>
              <a:rPr lang="en-US" sz="2400" dirty="0" smtClean="0">
                <a:solidFill>
                  <a:prstClr val="black"/>
                </a:solidFill>
              </a:rPr>
              <a:t>Check: </a:t>
            </a:r>
            <a:r>
              <a:rPr lang="en-US" sz="2400" u="sng" dirty="0">
                <a:hlinkClick r:id="rId2"/>
              </a:rPr>
              <a:t>https://</a:t>
            </a:r>
            <a:r>
              <a:rPr lang="en-US" sz="2400" u="sng" dirty="0" smtClean="0">
                <a:hlinkClick r:id="rId2"/>
              </a:rPr>
              <a:t>nppes.cms.hhs.gov/NPPES/IASecurityCheck.do</a:t>
            </a:r>
            <a:r>
              <a:rPr lang="en-US" sz="2400" dirty="0">
                <a:solidFill>
                  <a:prstClr val="black"/>
                </a:solidFill>
              </a:rPr>
              <a:t>.</a:t>
            </a:r>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12</a:t>
            </a:fld>
            <a:endParaRPr lang="en-US" dirty="0"/>
          </a:p>
        </p:txBody>
      </p:sp>
    </p:spTree>
    <p:extLst>
      <p:ext uri="{BB962C8B-B14F-4D97-AF65-F5344CB8AC3E}">
        <p14:creationId xmlns:p14="http://schemas.microsoft.com/office/powerpoint/2010/main" val="2606003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1F497D"/>
                </a:solidFill>
              </a:rPr>
              <a:t>Third-Party Registration Checklist</a:t>
            </a:r>
            <a:endParaRPr lang="en-US" sz="3200" dirty="0"/>
          </a:p>
        </p:txBody>
      </p:sp>
      <p:sp>
        <p:nvSpPr>
          <p:cNvPr id="3" name="Content Placeholder 2"/>
          <p:cNvSpPr>
            <a:spLocks noGrp="1"/>
          </p:cNvSpPr>
          <p:nvPr>
            <p:ph idx="1"/>
          </p:nvPr>
        </p:nvSpPr>
        <p:spPr/>
        <p:txBody>
          <a:bodyPr/>
          <a:lstStyle/>
          <a:p>
            <a:pPr marL="0" lvl="0" indent="0" defTabSz="914400">
              <a:spcBef>
                <a:spcPct val="0"/>
              </a:spcBef>
              <a:buNone/>
            </a:pPr>
            <a:r>
              <a:rPr lang="en-US" sz="2400" dirty="0">
                <a:solidFill>
                  <a:prstClr val="black"/>
                </a:solidFill>
                <a:cs typeface="Arial" charset="0"/>
              </a:rPr>
              <a:t>A third-party </a:t>
            </a:r>
            <a:r>
              <a:rPr lang="en-US" sz="2400" dirty="0" smtClean="0">
                <a:solidFill>
                  <a:prstClr val="black"/>
                </a:solidFill>
                <a:cs typeface="Arial" charset="0"/>
              </a:rPr>
              <a:t>registrar </a:t>
            </a:r>
            <a:r>
              <a:rPr lang="en-US" sz="2400" dirty="0">
                <a:solidFill>
                  <a:prstClr val="black"/>
                </a:solidFill>
                <a:cs typeface="Arial" charset="0"/>
              </a:rPr>
              <a:t>will need the following: </a:t>
            </a:r>
            <a:endParaRPr lang="en-US" sz="2400" dirty="0" smtClean="0"/>
          </a:p>
          <a:p>
            <a:pPr fontAlgn="auto">
              <a:buFont typeface="Arial" pitchFamily="34" charset="0"/>
              <a:buChar char="•"/>
            </a:pPr>
            <a:r>
              <a:rPr lang="en-US" sz="2400" dirty="0" smtClean="0"/>
              <a:t>I&amp;A </a:t>
            </a:r>
            <a:r>
              <a:rPr lang="en-US" sz="2400" dirty="0"/>
              <a:t>system user ID and password</a:t>
            </a:r>
          </a:p>
          <a:p>
            <a:pPr fontAlgn="auto">
              <a:buFont typeface="Arial" pitchFamily="34" charset="0"/>
              <a:buChar char="•"/>
            </a:pPr>
            <a:r>
              <a:rPr lang="en-US" sz="2400" dirty="0" smtClean="0"/>
              <a:t>EP’s </a:t>
            </a:r>
            <a:r>
              <a:rPr lang="en-US" sz="2400" dirty="0"/>
              <a:t>name</a:t>
            </a:r>
          </a:p>
          <a:p>
            <a:pPr fontAlgn="auto">
              <a:buFont typeface="Arial" pitchFamily="34" charset="0"/>
              <a:buChar char="•"/>
            </a:pPr>
            <a:r>
              <a:rPr lang="en-US" sz="2400" dirty="0" smtClean="0"/>
              <a:t>EP’s National Provider Identifier (NPI)</a:t>
            </a:r>
            <a:endParaRPr lang="en-US" sz="2400" dirty="0"/>
          </a:p>
          <a:p>
            <a:pPr fontAlgn="auto">
              <a:buFont typeface="Arial" pitchFamily="34" charset="0"/>
              <a:buChar char="•"/>
            </a:pPr>
            <a:r>
              <a:rPr lang="en-US" sz="2400" dirty="0" smtClean="0"/>
              <a:t>EP’s </a:t>
            </a:r>
            <a:r>
              <a:rPr lang="en-US" sz="2400" dirty="0"/>
              <a:t>group name</a:t>
            </a:r>
          </a:p>
          <a:p>
            <a:pPr fontAlgn="auto">
              <a:buFont typeface="Arial" pitchFamily="34" charset="0"/>
              <a:buChar char="•"/>
            </a:pPr>
            <a:r>
              <a:rPr lang="en-US" sz="2400" dirty="0" smtClean="0"/>
              <a:t>EP’s </a:t>
            </a:r>
            <a:r>
              <a:rPr lang="en-US" sz="2400" dirty="0"/>
              <a:t>practice location </a:t>
            </a:r>
            <a:r>
              <a:rPr lang="en-US" sz="2400" dirty="0" smtClean="0"/>
              <a:t>address</a:t>
            </a:r>
            <a:endParaRPr lang="en-US" sz="2400" dirty="0"/>
          </a:p>
          <a:p>
            <a:pPr fontAlgn="t">
              <a:buFont typeface="Arial" pitchFamily="34" charset="0"/>
              <a:buChar char="•"/>
            </a:pPr>
            <a:r>
              <a:rPr lang="en-US" sz="2400" dirty="0" smtClean="0"/>
              <a:t>Payee NPI/TIN</a:t>
            </a:r>
            <a:endParaRPr lang="en-US" sz="2400" dirty="0"/>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13</a:t>
            </a:fld>
            <a:endParaRPr lang="en-US"/>
          </a:p>
        </p:txBody>
      </p:sp>
    </p:spTree>
    <p:extLst>
      <p:ext uri="{BB962C8B-B14F-4D97-AF65-F5344CB8AC3E}">
        <p14:creationId xmlns:p14="http://schemas.microsoft.com/office/powerpoint/2010/main" val="3427727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Attestation</a:t>
            </a:r>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14</a:t>
            </a:fld>
            <a:endParaRPr lang="en-US"/>
          </a:p>
        </p:txBody>
      </p:sp>
    </p:spTree>
    <p:extLst>
      <p:ext uri="{BB962C8B-B14F-4D97-AF65-F5344CB8AC3E}">
        <p14:creationId xmlns:p14="http://schemas.microsoft.com/office/powerpoint/2010/main" val="590671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When Can an EP Attest?</a:t>
            </a:r>
            <a:endParaRPr lang="en-US" dirty="0"/>
          </a:p>
        </p:txBody>
      </p:sp>
      <p:sp>
        <p:nvSpPr>
          <p:cNvPr id="6" name="Content Placeholder 5"/>
          <p:cNvSpPr>
            <a:spLocks noGrp="1"/>
          </p:cNvSpPr>
          <p:nvPr>
            <p:ph idx="1"/>
          </p:nvPr>
        </p:nvSpPr>
        <p:spPr/>
        <p:txBody>
          <a:bodyPr/>
          <a:lstStyle/>
          <a:p>
            <a:pPr marL="0" indent="0">
              <a:buNone/>
            </a:pPr>
            <a:r>
              <a:rPr lang="en-US" sz="2400" dirty="0" smtClean="0"/>
              <a:t>Medicaid</a:t>
            </a:r>
          </a:p>
          <a:p>
            <a:r>
              <a:rPr lang="en-US" sz="2400" dirty="0" smtClean="0"/>
              <a:t>Year 1 of participation:</a:t>
            </a:r>
          </a:p>
          <a:p>
            <a:pPr lvl="1"/>
            <a:r>
              <a:rPr lang="en-US" sz="2000" dirty="0" smtClean="0"/>
              <a:t>Meet the patient volume threshold.</a:t>
            </a:r>
          </a:p>
          <a:p>
            <a:pPr lvl="1"/>
            <a:r>
              <a:rPr lang="en-US" sz="2000" dirty="0" smtClean="0"/>
              <a:t>Adopt, Implement, and Upgrade (AIU) certified EHR technology.</a:t>
            </a:r>
          </a:p>
          <a:p>
            <a:r>
              <a:rPr lang="en-US" sz="2400" dirty="0" smtClean="0"/>
              <a:t>Year 2 and later:</a:t>
            </a:r>
          </a:p>
          <a:p>
            <a:pPr lvl="1"/>
            <a:r>
              <a:rPr lang="en-US" sz="2000" dirty="0" smtClean="0"/>
              <a:t>Continue to meet patient volume.</a:t>
            </a:r>
          </a:p>
          <a:p>
            <a:pPr lvl="1"/>
            <a:r>
              <a:rPr lang="en-US" sz="2000" dirty="0" smtClean="0"/>
              <a:t>Demonstrate MU for a continuous reporting period of 90 or 365 days.</a:t>
            </a:r>
          </a:p>
          <a:p>
            <a:pPr marL="0" indent="0">
              <a:buNone/>
            </a:pPr>
            <a:r>
              <a:rPr lang="en-US" sz="2400" dirty="0" smtClean="0"/>
              <a:t>Medicare</a:t>
            </a:r>
          </a:p>
          <a:p>
            <a:r>
              <a:rPr lang="en-US" sz="2400" dirty="0" smtClean="0"/>
              <a:t>Demonstrate MU for a continuous reporting period of 90 or 365 days.</a:t>
            </a:r>
            <a:endParaRPr lang="en-US" sz="2400" dirty="0"/>
          </a:p>
        </p:txBody>
      </p:sp>
      <p:sp>
        <p:nvSpPr>
          <p:cNvPr id="4" name="Slide Number Placeholder 3"/>
          <p:cNvSpPr>
            <a:spLocks noGrp="1"/>
          </p:cNvSpPr>
          <p:nvPr>
            <p:ph type="sldNum" sz="quarter" idx="4"/>
          </p:nvPr>
        </p:nvSpPr>
        <p:spPr/>
        <p:txBody>
          <a:bodyPr/>
          <a:lstStyle/>
          <a:p>
            <a:fld id="{96785AF7-42EF-4F17-99CE-90056EF898D1}" type="slidenum">
              <a:rPr lang="en-US" smtClean="0"/>
              <a:pPr/>
              <a:t>15</a:t>
            </a:fld>
            <a:endParaRPr lang="en-US"/>
          </a:p>
        </p:txBody>
      </p:sp>
    </p:spTree>
    <p:extLst>
      <p:ext uri="{BB962C8B-B14F-4D97-AF65-F5344CB8AC3E}">
        <p14:creationId xmlns:p14="http://schemas.microsoft.com/office/powerpoint/2010/main" val="4023924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does an EP Need to Attest?</a:t>
            </a:r>
            <a:endParaRPr lang="en-US" dirty="0"/>
          </a:p>
        </p:txBody>
      </p:sp>
      <p:sp>
        <p:nvSpPr>
          <p:cNvPr id="6" name="Content Placeholder 5"/>
          <p:cNvSpPr>
            <a:spLocks noGrp="1"/>
          </p:cNvSpPr>
          <p:nvPr>
            <p:ph idx="1"/>
          </p:nvPr>
        </p:nvSpPr>
        <p:spPr/>
        <p:txBody>
          <a:bodyPr/>
          <a:lstStyle/>
          <a:p>
            <a:pPr marL="0" indent="0">
              <a:buNone/>
            </a:pPr>
            <a:r>
              <a:rPr lang="en-US" dirty="0" smtClean="0"/>
              <a:t>EPs will also need the following information:</a:t>
            </a:r>
          </a:p>
          <a:p>
            <a:r>
              <a:rPr lang="en-US" dirty="0" smtClean="0"/>
              <a:t>EHR Certification Number</a:t>
            </a:r>
          </a:p>
          <a:p>
            <a:r>
              <a:rPr lang="en-US" dirty="0" smtClean="0"/>
              <a:t>Patient Volume report (Medicaid only)</a:t>
            </a:r>
          </a:p>
          <a:p>
            <a:r>
              <a:rPr lang="en-US" dirty="0" smtClean="0"/>
              <a:t>MU Performance Measure reports for the EHR reporting period</a:t>
            </a:r>
          </a:p>
          <a:p>
            <a:r>
              <a:rPr lang="en-US" dirty="0" smtClean="0"/>
              <a:t>MU Clinical Quality Measure report for the EHR reporting period</a:t>
            </a:r>
          </a:p>
          <a:p>
            <a:r>
              <a:rPr lang="en-US" dirty="0" smtClean="0"/>
              <a:t>Vendor letter (RPMS EHR users)</a:t>
            </a:r>
            <a:endParaRPr lang="en-US" dirty="0"/>
          </a:p>
        </p:txBody>
      </p:sp>
      <p:sp>
        <p:nvSpPr>
          <p:cNvPr id="4" name="Slide Number Placeholder 3"/>
          <p:cNvSpPr>
            <a:spLocks noGrp="1"/>
          </p:cNvSpPr>
          <p:nvPr>
            <p:ph type="sldNum" sz="quarter" idx="4"/>
          </p:nvPr>
        </p:nvSpPr>
        <p:spPr/>
        <p:txBody>
          <a:bodyPr/>
          <a:lstStyle/>
          <a:p>
            <a:fld id="{96785AF7-42EF-4F17-99CE-90056EF898D1}" type="slidenum">
              <a:rPr lang="en-US" smtClean="0"/>
              <a:pPr/>
              <a:t>16</a:t>
            </a:fld>
            <a:endParaRPr lang="en-US"/>
          </a:p>
        </p:txBody>
      </p:sp>
    </p:spTree>
    <p:extLst>
      <p:ext uri="{BB962C8B-B14F-4D97-AF65-F5344CB8AC3E}">
        <p14:creationId xmlns:p14="http://schemas.microsoft.com/office/powerpoint/2010/main" val="1937765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Attest of the Incentive Program?</a:t>
            </a:r>
            <a:endParaRPr lang="en-US" dirty="0"/>
          </a:p>
        </p:txBody>
      </p:sp>
      <p:sp>
        <p:nvSpPr>
          <p:cNvPr id="7" name="Content Placeholder 2"/>
          <p:cNvSpPr>
            <a:spLocks noGrp="1"/>
          </p:cNvSpPr>
          <p:nvPr>
            <p:ph idx="1"/>
          </p:nvPr>
        </p:nvSpPr>
        <p:spPr/>
        <p:txBody>
          <a:bodyPr/>
          <a:lstStyle/>
          <a:p>
            <a:pPr marL="0" indent="0">
              <a:buNone/>
            </a:pPr>
            <a:r>
              <a:rPr lang="en-US" sz="2400" dirty="0" smtClean="0"/>
              <a:t>Medicare EPs will have to demonstrate MU through the CMS web-based Registration and Attestation System.</a:t>
            </a:r>
          </a:p>
          <a:p>
            <a:r>
              <a:rPr lang="en-US" sz="2400" dirty="0" smtClean="0"/>
              <a:t>EPs must provide numerators and denominators for performance measures and CQMs; indicate if they qualify for available exclusions; and legally attest that they have successfully met other measures.</a:t>
            </a:r>
          </a:p>
          <a:p>
            <a:r>
              <a:rPr lang="en-US" sz="2400" dirty="0" smtClean="0"/>
              <a:t>To qualify for an incentive payment, an EP must successfully complete an online submission through the attestation module. </a:t>
            </a:r>
          </a:p>
          <a:p>
            <a:pPr marL="0" indent="0">
              <a:buNone/>
            </a:pPr>
            <a:r>
              <a:rPr lang="en-US" sz="2400" dirty="0" smtClean="0"/>
              <a:t>Medicaid EPs should contact their state for attestation information: </a:t>
            </a:r>
            <a:r>
              <a:rPr lang="en-US" sz="2400" dirty="0" smtClean="0">
                <a:hlinkClick r:id="rId3"/>
              </a:rPr>
              <a:t>http://www.cms.gov/apps/files/statecontacts.pdf</a:t>
            </a:r>
            <a:r>
              <a:rPr lang="en-US" sz="2400" dirty="0" smtClean="0"/>
              <a:t>.</a:t>
            </a:r>
          </a:p>
          <a:p>
            <a:endParaRPr lang="en-US" sz="2400" dirty="0" smtClean="0"/>
          </a:p>
        </p:txBody>
      </p:sp>
      <p:sp>
        <p:nvSpPr>
          <p:cNvPr id="4" name="Slide Number Placeholder 3"/>
          <p:cNvSpPr>
            <a:spLocks noGrp="1"/>
          </p:cNvSpPr>
          <p:nvPr>
            <p:ph type="sldNum" sz="quarter" idx="4"/>
          </p:nvPr>
        </p:nvSpPr>
        <p:spPr/>
        <p:txBody>
          <a:bodyPr/>
          <a:lstStyle/>
          <a:p>
            <a:fld id="{96785AF7-42EF-4F17-99CE-90056EF898D1}" type="slidenum">
              <a:rPr lang="en-US" smtClean="0"/>
              <a:pPr/>
              <a:t>17</a:t>
            </a:fld>
            <a:endParaRPr lang="en-US"/>
          </a:p>
        </p:txBody>
      </p:sp>
    </p:spTree>
    <p:extLst>
      <p:ext uri="{BB962C8B-B14F-4D97-AF65-F5344CB8AC3E}">
        <p14:creationId xmlns:p14="http://schemas.microsoft.com/office/powerpoint/2010/main" val="4067820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1F497D"/>
                </a:solidFill>
              </a:rPr>
              <a:t>Start Attestation</a:t>
            </a:r>
            <a:endParaRPr lang="en-US" dirty="0"/>
          </a:p>
        </p:txBody>
      </p:sp>
      <p:pic>
        <p:nvPicPr>
          <p:cNvPr id="10" name="Picture 2" descr="This image depicts the first screen that appears after clicking the Attestation tab. Shown here are all of the attestation topics that the EP must complete in order to attest to demonstrate meaningful use successfully and to receive an incentive payment. After each topic has been completed, a check mark will appear in the completed tab next to the topic. Clicking on the Start Attestation button will bring the user to the first Meaningful Use core measure question. &#10;&#1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69118" y="1600200"/>
            <a:ext cx="580576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18</a:t>
            </a:fld>
            <a:endParaRPr lang="en-US"/>
          </a:p>
        </p:txBody>
      </p:sp>
    </p:spTree>
    <p:extLst>
      <p:ext uri="{BB962C8B-B14F-4D97-AF65-F5344CB8AC3E}">
        <p14:creationId xmlns:p14="http://schemas.microsoft.com/office/powerpoint/2010/main" val="1399163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1F497D"/>
                </a:solidFill>
              </a:rPr>
              <a:t>Core Measures</a:t>
            </a:r>
            <a:endParaRPr lang="en-US" dirty="0"/>
          </a:p>
        </p:txBody>
      </p:sp>
      <p:pic>
        <p:nvPicPr>
          <p:cNvPr id="9" name="Picture 2" descr="Certain core and menu measures provide exclusions based on specific requirements. Eligible professionals may be excluded from meeting an objective if they meet the circumstances of the exclusion. &#1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88694" y="1600200"/>
            <a:ext cx="67666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19</a:t>
            </a:fld>
            <a:endParaRPr lang="en-US"/>
          </a:p>
        </p:txBody>
      </p:sp>
    </p:spTree>
    <p:extLst>
      <p:ext uri="{BB962C8B-B14F-4D97-AF65-F5344CB8AC3E}">
        <p14:creationId xmlns:p14="http://schemas.microsoft.com/office/powerpoint/2010/main" val="4054348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Objectives</a:t>
            </a:r>
          </a:p>
        </p:txBody>
      </p:sp>
      <p:sp>
        <p:nvSpPr>
          <p:cNvPr id="3" name="Content Placeholder 2"/>
          <p:cNvSpPr>
            <a:spLocks noGrp="1"/>
          </p:cNvSpPr>
          <p:nvPr>
            <p:ph idx="1"/>
          </p:nvPr>
        </p:nvSpPr>
        <p:spPr/>
        <p:txBody>
          <a:bodyPr/>
          <a:lstStyle/>
          <a:p>
            <a:r>
              <a:rPr lang="en-US" sz="2400" dirty="0"/>
              <a:t>Understand Eligible Professional (EP) eligibility.</a:t>
            </a:r>
          </a:p>
          <a:p>
            <a:r>
              <a:rPr lang="en-US" sz="2400" dirty="0"/>
              <a:t>Review </a:t>
            </a:r>
            <a:r>
              <a:rPr lang="en-US" sz="2400" dirty="0" smtClean="0"/>
              <a:t>deadlines</a:t>
            </a:r>
            <a:r>
              <a:rPr lang="en-US" sz="2400" dirty="0"/>
              <a:t>.</a:t>
            </a:r>
          </a:p>
          <a:p>
            <a:r>
              <a:rPr lang="en-US" sz="2400" dirty="0"/>
              <a:t>Understand the difference between Medicare and Medicaid registration for EPs.</a:t>
            </a:r>
          </a:p>
          <a:p>
            <a:r>
              <a:rPr lang="en-US" sz="2400" dirty="0"/>
              <a:t>Identify information needed for registration and attestation.</a:t>
            </a:r>
          </a:p>
          <a:p>
            <a:r>
              <a:rPr lang="en-US" sz="2400" dirty="0"/>
              <a:t>Attest for the Medicare or Medicaid Incentive program.</a:t>
            </a:r>
          </a:p>
          <a:p>
            <a:r>
              <a:rPr lang="en-US" sz="2400" dirty="0"/>
              <a:t>Review </a:t>
            </a:r>
            <a:r>
              <a:rPr lang="en-US" sz="2400" dirty="0" smtClean="0"/>
              <a:t>registration/attestation resources.</a:t>
            </a:r>
            <a:endParaRPr lang="en-US" sz="2400" dirty="0"/>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2</a:t>
            </a:fld>
            <a:endParaRPr lang="en-US"/>
          </a:p>
        </p:txBody>
      </p:sp>
    </p:spTree>
    <p:extLst>
      <p:ext uri="{BB962C8B-B14F-4D97-AF65-F5344CB8AC3E}">
        <p14:creationId xmlns:p14="http://schemas.microsoft.com/office/powerpoint/2010/main" val="4045653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400" dirty="0">
                <a:solidFill>
                  <a:srgbClr val="1F497D"/>
                </a:solidFill>
              </a:rPr>
              <a:t>Menu Measures</a:t>
            </a:r>
            <a:endParaRPr lang="en-US" dirty="0"/>
          </a:p>
        </p:txBody>
      </p:sp>
      <p:pic>
        <p:nvPicPr>
          <p:cNvPr id="10" name="Picture 2" descr="The Meaningful Use Menu Measures screen follows the same format as the Meaningful Use Core Measures screen on the previous slide. "/>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38250" y="1870551"/>
            <a:ext cx="6667500" cy="398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20</a:t>
            </a:fld>
            <a:endParaRPr lang="en-US"/>
          </a:p>
        </p:txBody>
      </p:sp>
    </p:spTree>
    <p:extLst>
      <p:ext uri="{BB962C8B-B14F-4D97-AF65-F5344CB8AC3E}">
        <p14:creationId xmlns:p14="http://schemas.microsoft.com/office/powerpoint/2010/main" val="825608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cs typeface="Arial" charset="0"/>
              </a:rPr>
              <a:t>Core Clinical Quality Measures</a:t>
            </a:r>
            <a:endParaRPr lang="en-US" sz="2800" dirty="0"/>
          </a:p>
        </p:txBody>
      </p:sp>
      <p:sp>
        <p:nvSpPr>
          <p:cNvPr id="3" name="Content Placeholder 2"/>
          <p:cNvSpPr>
            <a:spLocks noGrp="1"/>
          </p:cNvSpPr>
          <p:nvPr>
            <p:ph idx="1"/>
          </p:nvPr>
        </p:nvSpPr>
        <p:spPr/>
        <p:txBody>
          <a:bodyPr/>
          <a:lstStyle/>
          <a:p>
            <a:r>
              <a:rPr lang="en-US" sz="2400" dirty="0">
                <a:cs typeface="Arial" charset="0"/>
              </a:rPr>
              <a:t>EPs must report calculated CQMs directly from their certified EHR technology.</a:t>
            </a:r>
          </a:p>
          <a:p>
            <a:r>
              <a:rPr lang="en-US" sz="2400" dirty="0">
                <a:cs typeface="Arial" charset="0"/>
              </a:rPr>
              <a:t>Each EP must report on three core CQMs (or alternate core) and three additional quality measures.</a:t>
            </a:r>
          </a:p>
          <a:p>
            <a:r>
              <a:rPr lang="en-US" sz="2400" dirty="0">
                <a:cs typeface="Arial" charset="0"/>
              </a:rPr>
              <a:t>If the denominator value for all three of the core </a:t>
            </a:r>
            <a:r>
              <a:rPr lang="en-US" sz="2400" dirty="0" smtClean="0">
                <a:cs typeface="Arial" charset="0"/>
              </a:rPr>
              <a:t>CQMs=0</a:t>
            </a:r>
            <a:r>
              <a:rPr lang="en-US" sz="2400" dirty="0">
                <a:cs typeface="Arial" charset="0"/>
              </a:rPr>
              <a:t>, the EP must report a </a:t>
            </a:r>
            <a:r>
              <a:rPr lang="en-US" sz="2400" dirty="0" smtClean="0">
                <a:cs typeface="Arial" charset="0"/>
              </a:rPr>
              <a:t>zero </a:t>
            </a:r>
            <a:r>
              <a:rPr lang="en-US" sz="2400" dirty="0">
                <a:cs typeface="Arial" charset="0"/>
              </a:rPr>
              <a:t>denominator for all such core </a:t>
            </a:r>
            <a:r>
              <a:rPr lang="en-US" sz="2400" dirty="0" smtClean="0">
                <a:cs typeface="Arial" charset="0"/>
              </a:rPr>
              <a:t>measures </a:t>
            </a:r>
            <a:r>
              <a:rPr lang="en-US" sz="2400" dirty="0">
                <a:cs typeface="Arial" charset="0"/>
              </a:rPr>
              <a:t>and </a:t>
            </a:r>
            <a:r>
              <a:rPr lang="en-US" sz="2400" dirty="0" smtClean="0">
                <a:cs typeface="Arial" charset="0"/>
              </a:rPr>
              <a:t>then </a:t>
            </a:r>
            <a:r>
              <a:rPr lang="en-US" sz="2400" dirty="0">
                <a:cs typeface="Arial" charset="0"/>
              </a:rPr>
              <a:t>must also report on all three alternate core CQMs.</a:t>
            </a:r>
          </a:p>
          <a:p>
            <a:endParaRPr lang="en-US" dirty="0"/>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21</a:t>
            </a:fld>
            <a:endParaRPr lang="en-US"/>
          </a:p>
        </p:txBody>
      </p:sp>
    </p:spTree>
    <p:extLst>
      <p:ext uri="{BB962C8B-B14F-4D97-AF65-F5344CB8AC3E}">
        <p14:creationId xmlns:p14="http://schemas.microsoft.com/office/powerpoint/2010/main" val="408254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of Measures</a:t>
            </a:r>
            <a:endParaRPr lang="en-US" dirty="0"/>
          </a:p>
        </p:txBody>
      </p:sp>
      <p:sp>
        <p:nvSpPr>
          <p:cNvPr id="3" name="Content Placeholder 2"/>
          <p:cNvSpPr>
            <a:spLocks noGrp="1"/>
          </p:cNvSpPr>
          <p:nvPr>
            <p:ph idx="1"/>
          </p:nvPr>
        </p:nvSpPr>
        <p:spPr/>
        <p:txBody>
          <a:bodyPr/>
          <a:lstStyle/>
          <a:p>
            <a:r>
              <a:rPr lang="en-US" sz="2800" dirty="0" smtClean="0"/>
              <a:t>This is the last chance to review and edit the information that has been entered before attestation.</a:t>
            </a:r>
          </a:p>
          <a:p>
            <a:r>
              <a:rPr lang="en-US" sz="2800" dirty="0" smtClean="0"/>
              <a:t>Check for data entry errors as the system will not indicate the calculated percentages of the numerators and denominators prior to official submission of attestation.</a:t>
            </a:r>
          </a:p>
          <a:p>
            <a:r>
              <a:rPr lang="en-US" sz="2800" dirty="0" smtClean="0"/>
              <a:t>To make changes, click Modify under the actions section, then follow the steps for editing.</a:t>
            </a:r>
          </a:p>
          <a:p>
            <a:endParaRPr lang="en-US" sz="2800" dirty="0"/>
          </a:p>
        </p:txBody>
      </p:sp>
      <p:sp>
        <p:nvSpPr>
          <p:cNvPr id="4" name="Slide Number Placeholder 3"/>
          <p:cNvSpPr>
            <a:spLocks noGrp="1"/>
          </p:cNvSpPr>
          <p:nvPr>
            <p:ph type="sldNum" sz="quarter" idx="4"/>
          </p:nvPr>
        </p:nvSpPr>
        <p:spPr/>
        <p:txBody>
          <a:bodyPr/>
          <a:lstStyle/>
          <a:p>
            <a:fld id="{96785AF7-42EF-4F17-99CE-90056EF898D1}" type="slidenum">
              <a:rPr lang="en-US" smtClean="0"/>
              <a:pPr/>
              <a:t>22</a:t>
            </a:fld>
            <a:endParaRPr lang="en-US"/>
          </a:p>
        </p:txBody>
      </p:sp>
    </p:spTree>
    <p:extLst>
      <p:ext uri="{BB962C8B-B14F-4D97-AF65-F5344CB8AC3E}">
        <p14:creationId xmlns:p14="http://schemas.microsoft.com/office/powerpoint/2010/main" val="661955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Attestation Submission Process</a:t>
            </a:r>
            <a:endParaRPr lang="en-US" dirty="0"/>
          </a:p>
        </p:txBody>
      </p:sp>
      <p:sp>
        <p:nvSpPr>
          <p:cNvPr id="3" name="Content Placeholder 2"/>
          <p:cNvSpPr>
            <a:spLocks noGrp="1"/>
          </p:cNvSpPr>
          <p:nvPr>
            <p:ph idx="1"/>
          </p:nvPr>
        </p:nvSpPr>
        <p:spPr/>
        <p:txBody>
          <a:bodyPr/>
          <a:lstStyle/>
          <a:p>
            <a:r>
              <a:rPr lang="en-US" dirty="0" smtClean="0"/>
              <a:t>Click </a:t>
            </a:r>
            <a:r>
              <a:rPr lang="en-US" b="1" dirty="0" smtClean="0"/>
              <a:t>Agree</a:t>
            </a:r>
            <a:r>
              <a:rPr lang="en-US" dirty="0" smtClean="0"/>
              <a:t> if you agree to all the terms of submission:</a:t>
            </a:r>
          </a:p>
          <a:p>
            <a:pPr lvl="1"/>
            <a:r>
              <a:rPr lang="en-US" dirty="0" smtClean="0"/>
              <a:t>If you click </a:t>
            </a:r>
            <a:r>
              <a:rPr lang="en-US" b="1" dirty="0" smtClean="0"/>
              <a:t>Disagree</a:t>
            </a:r>
            <a:r>
              <a:rPr lang="en-US" dirty="0" smtClean="0"/>
              <a:t>, the home page will redisplay and your attestation will not be submitted.</a:t>
            </a:r>
          </a:p>
          <a:p>
            <a:pPr lvl="1"/>
            <a:r>
              <a:rPr lang="en-US" dirty="0" smtClean="0"/>
              <a:t>If you click </a:t>
            </a:r>
            <a:r>
              <a:rPr lang="en-US" b="1" dirty="0" smtClean="0"/>
              <a:t>Agree</a:t>
            </a:r>
            <a:r>
              <a:rPr lang="en-US" dirty="0" smtClean="0"/>
              <a:t>, the confirmation page will display.</a:t>
            </a:r>
          </a:p>
          <a:p>
            <a:endParaRPr lang="en-US" dirty="0"/>
          </a:p>
        </p:txBody>
      </p:sp>
      <p:sp>
        <p:nvSpPr>
          <p:cNvPr id="4" name="Slide Number Placeholder 3"/>
          <p:cNvSpPr>
            <a:spLocks noGrp="1"/>
          </p:cNvSpPr>
          <p:nvPr>
            <p:ph type="sldNum" sz="quarter" idx="4"/>
          </p:nvPr>
        </p:nvSpPr>
        <p:spPr/>
        <p:txBody>
          <a:bodyPr/>
          <a:lstStyle/>
          <a:p>
            <a:fld id="{96785AF7-42EF-4F17-99CE-90056EF898D1}" type="slidenum">
              <a:rPr lang="en-US" smtClean="0"/>
              <a:pPr/>
              <a:t>23</a:t>
            </a:fld>
            <a:endParaRPr lang="en-US"/>
          </a:p>
        </p:txBody>
      </p:sp>
    </p:spTree>
    <p:extLst>
      <p:ext uri="{BB962C8B-B14F-4D97-AF65-F5344CB8AC3E}">
        <p14:creationId xmlns:p14="http://schemas.microsoft.com/office/powerpoint/2010/main" val="1005222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Confirmation Page</a:t>
            </a:r>
          </a:p>
        </p:txBody>
      </p:sp>
      <p:sp>
        <p:nvSpPr>
          <p:cNvPr id="3" name="Content Placeholder 2"/>
          <p:cNvSpPr>
            <a:spLocks noGrp="1"/>
          </p:cNvSpPr>
          <p:nvPr>
            <p:ph idx="1"/>
          </p:nvPr>
        </p:nvSpPr>
        <p:spPr/>
        <p:txBody>
          <a:bodyPr/>
          <a:lstStyle/>
          <a:p>
            <a:r>
              <a:rPr lang="en-US" sz="2400" dirty="0"/>
              <a:t>On the confirmation page, review the summary information for accuracy.</a:t>
            </a:r>
          </a:p>
          <a:p>
            <a:r>
              <a:rPr lang="en-US" sz="2400" dirty="0" smtClean="0"/>
              <a:t>Click </a:t>
            </a:r>
            <a:r>
              <a:rPr lang="en-US" sz="2400" b="1" dirty="0" smtClean="0"/>
              <a:t>Yes</a:t>
            </a:r>
            <a:r>
              <a:rPr lang="en-US" sz="2400" dirty="0" smtClean="0"/>
              <a:t> to </a:t>
            </a:r>
            <a:r>
              <a:rPr lang="en-US" sz="2400" dirty="0"/>
              <a:t>submit.</a:t>
            </a:r>
          </a:p>
          <a:p>
            <a:r>
              <a:rPr lang="en-US" sz="2400" dirty="0" smtClean="0"/>
              <a:t>The </a:t>
            </a:r>
            <a:r>
              <a:rPr lang="en-US" sz="2400" dirty="0"/>
              <a:t>system will indicate immediately whether the attestation has been successful or whether it has failed. </a:t>
            </a:r>
          </a:p>
          <a:p>
            <a:r>
              <a:rPr lang="en-US" sz="2400" dirty="0"/>
              <a:t>The summary page shows which measures have been accepted or rejected. </a:t>
            </a:r>
          </a:p>
          <a:p>
            <a:r>
              <a:rPr lang="en-US" sz="2400" dirty="0"/>
              <a:t>If you click </a:t>
            </a:r>
            <a:r>
              <a:rPr lang="en-US" sz="2400" b="1" dirty="0" smtClean="0"/>
              <a:t>No</a:t>
            </a:r>
            <a:r>
              <a:rPr lang="en-US" sz="2400" dirty="0" smtClean="0"/>
              <a:t>, a </a:t>
            </a:r>
            <a:r>
              <a:rPr lang="en-US" sz="2400" dirty="0"/>
              <a:t>message </a:t>
            </a:r>
            <a:r>
              <a:rPr lang="en-US" sz="2400" dirty="0" smtClean="0"/>
              <a:t>is displayed stating </a:t>
            </a:r>
            <a:r>
              <a:rPr lang="en-US" sz="2400" dirty="0"/>
              <a:t>that you are not submitting at this time. Your information will be saved and your attestation will display </a:t>
            </a:r>
            <a:r>
              <a:rPr lang="en-US" sz="2400" b="1" dirty="0" smtClean="0"/>
              <a:t>In Progress</a:t>
            </a:r>
            <a:r>
              <a:rPr lang="en-US" sz="2400" dirty="0" smtClean="0"/>
              <a:t>.</a:t>
            </a:r>
            <a:endParaRPr lang="en-US" sz="2400" dirty="0"/>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24</a:t>
            </a:fld>
            <a:endParaRPr lang="en-US"/>
          </a:p>
        </p:txBody>
      </p:sp>
    </p:spTree>
    <p:extLst>
      <p:ext uri="{BB962C8B-B14F-4D97-AF65-F5344CB8AC3E}">
        <p14:creationId xmlns:p14="http://schemas.microsoft.com/office/powerpoint/2010/main" val="3158185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Attestation Disclaimer</a:t>
            </a:r>
          </a:p>
        </p:txBody>
      </p:sp>
      <p:sp>
        <p:nvSpPr>
          <p:cNvPr id="3" name="Content Placeholder 2"/>
          <p:cNvSpPr>
            <a:spLocks noGrp="1"/>
          </p:cNvSpPr>
          <p:nvPr>
            <p:ph idx="1"/>
          </p:nvPr>
        </p:nvSpPr>
        <p:spPr/>
        <p:txBody>
          <a:bodyPr/>
          <a:lstStyle/>
          <a:p>
            <a:r>
              <a:rPr lang="en-US" sz="2400" dirty="0"/>
              <a:t>Read the disclaimer and click </a:t>
            </a:r>
            <a:r>
              <a:rPr lang="en-US" sz="2400" b="1" dirty="0" smtClean="0"/>
              <a:t>Agree</a:t>
            </a:r>
            <a:r>
              <a:rPr lang="en-US" sz="2400" dirty="0" smtClean="0"/>
              <a:t> </a:t>
            </a:r>
            <a:r>
              <a:rPr lang="en-US" sz="2400" dirty="0"/>
              <a:t>to continue your attestation or </a:t>
            </a:r>
            <a:r>
              <a:rPr lang="en-US" sz="2400" b="1" dirty="0" smtClean="0"/>
              <a:t>Disagree</a:t>
            </a:r>
            <a:r>
              <a:rPr lang="en-US" sz="2400" dirty="0" smtClean="0"/>
              <a:t> </a:t>
            </a:r>
            <a:r>
              <a:rPr lang="en-US" sz="2400" dirty="0"/>
              <a:t>to stop the process. </a:t>
            </a:r>
          </a:p>
          <a:p>
            <a:r>
              <a:rPr lang="en-US" sz="2400" dirty="0"/>
              <a:t>If you click </a:t>
            </a:r>
            <a:r>
              <a:rPr lang="en-US" sz="2400" b="1" dirty="0" smtClean="0"/>
              <a:t>Disagree</a:t>
            </a:r>
            <a:r>
              <a:rPr lang="en-US" sz="2400" dirty="0" smtClean="0"/>
              <a:t>, the </a:t>
            </a:r>
            <a:r>
              <a:rPr lang="en-US" sz="2400" dirty="0"/>
              <a:t>attestation instructions </a:t>
            </a:r>
            <a:r>
              <a:rPr lang="en-US" sz="2400" dirty="0" smtClean="0"/>
              <a:t>page redisplays. </a:t>
            </a:r>
            <a:r>
              <a:rPr lang="en-US" sz="2400" dirty="0"/>
              <a:t>Your status under the </a:t>
            </a:r>
            <a:r>
              <a:rPr lang="en-US" sz="2400" b="1" dirty="0" smtClean="0"/>
              <a:t>Action</a:t>
            </a:r>
            <a:r>
              <a:rPr lang="en-US" sz="2400" dirty="0" smtClean="0"/>
              <a:t> </a:t>
            </a:r>
            <a:r>
              <a:rPr lang="en-US" sz="2400" dirty="0"/>
              <a:t>column will </a:t>
            </a:r>
            <a:r>
              <a:rPr lang="en-US" sz="2400" dirty="0" smtClean="0"/>
              <a:t>read </a:t>
            </a:r>
            <a:r>
              <a:rPr lang="en-US" sz="2400" b="1" dirty="0" smtClean="0"/>
              <a:t>Modify</a:t>
            </a:r>
            <a:r>
              <a:rPr lang="en-US" sz="2400" dirty="0" smtClean="0"/>
              <a:t> </a:t>
            </a:r>
            <a:r>
              <a:rPr lang="en-US" sz="2400" dirty="0"/>
              <a:t>or </a:t>
            </a:r>
            <a:r>
              <a:rPr lang="en-US" sz="2400" b="1" dirty="0" smtClean="0"/>
              <a:t>Cancel</a:t>
            </a:r>
            <a:r>
              <a:rPr lang="en-US" sz="2400" dirty="0" smtClean="0"/>
              <a:t>.</a:t>
            </a:r>
            <a:endParaRPr lang="en-US" sz="2400" dirty="0"/>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25</a:t>
            </a:fld>
            <a:endParaRPr lang="en-US"/>
          </a:p>
        </p:txBody>
      </p:sp>
    </p:spTree>
    <p:extLst>
      <p:ext uri="{BB962C8B-B14F-4D97-AF65-F5344CB8AC3E}">
        <p14:creationId xmlns:p14="http://schemas.microsoft.com/office/powerpoint/2010/main" val="1753428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Rejected Attestation</a:t>
            </a:r>
            <a:endParaRPr lang="en-US" dirty="0"/>
          </a:p>
        </p:txBody>
      </p:sp>
      <p:sp>
        <p:nvSpPr>
          <p:cNvPr id="3" name="Content Placeholder 2"/>
          <p:cNvSpPr>
            <a:spLocks noGrp="1"/>
          </p:cNvSpPr>
          <p:nvPr>
            <p:ph idx="1"/>
          </p:nvPr>
        </p:nvSpPr>
        <p:spPr/>
        <p:txBody>
          <a:bodyPr/>
          <a:lstStyle/>
          <a:p>
            <a:pPr marL="0" indent="0">
              <a:buNone/>
            </a:pPr>
            <a:r>
              <a:rPr lang="en-US" dirty="0" smtClean="0"/>
              <a:t>If your attestation is rejected:</a:t>
            </a:r>
          </a:p>
          <a:p>
            <a:r>
              <a:rPr lang="en-US" sz="2800" dirty="0" smtClean="0"/>
              <a:t>You did not meet one or more of the MU minimum thresholds.</a:t>
            </a:r>
          </a:p>
          <a:p>
            <a:r>
              <a:rPr lang="en-US" sz="2800" dirty="0" smtClean="0"/>
              <a:t>Attestation can be resubmitted.</a:t>
            </a:r>
          </a:p>
          <a:p>
            <a:r>
              <a:rPr lang="en-US" sz="2800" dirty="0" smtClean="0"/>
              <a:t>Reassess or modify your practice so that you can meet the measures. </a:t>
            </a:r>
          </a:p>
          <a:p>
            <a:r>
              <a:rPr lang="en-US" sz="2800" dirty="0" smtClean="0"/>
              <a:t>You may resubmit your attestation information, correct mistakes or submit new information if no mistakes were made.</a:t>
            </a:r>
            <a:endParaRPr lang="en-US" sz="2800" dirty="0"/>
          </a:p>
        </p:txBody>
      </p:sp>
      <p:sp>
        <p:nvSpPr>
          <p:cNvPr id="4" name="Slide Number Placeholder 3"/>
          <p:cNvSpPr>
            <a:spLocks noGrp="1"/>
          </p:cNvSpPr>
          <p:nvPr>
            <p:ph type="sldNum" sz="quarter" idx="4"/>
          </p:nvPr>
        </p:nvSpPr>
        <p:spPr/>
        <p:txBody>
          <a:bodyPr/>
          <a:lstStyle/>
          <a:p>
            <a:fld id="{96785AF7-42EF-4F17-99CE-90056EF898D1}" type="slidenum">
              <a:rPr lang="en-US" smtClean="0"/>
              <a:pPr/>
              <a:t>26</a:t>
            </a:fld>
            <a:endParaRPr lang="en-US"/>
          </a:p>
        </p:txBody>
      </p:sp>
    </p:spTree>
    <p:extLst>
      <p:ext uri="{BB962C8B-B14F-4D97-AF65-F5344CB8AC3E}">
        <p14:creationId xmlns:p14="http://schemas.microsoft.com/office/powerpoint/2010/main" val="3441071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Resources</a:t>
            </a:r>
          </a:p>
        </p:txBody>
      </p:sp>
      <p:sp>
        <p:nvSpPr>
          <p:cNvPr id="3" name="Content Placeholder 2"/>
          <p:cNvSpPr>
            <a:spLocks noGrp="1"/>
          </p:cNvSpPr>
          <p:nvPr>
            <p:ph idx="1"/>
          </p:nvPr>
        </p:nvSpPr>
        <p:spPr>
          <a:xfrm>
            <a:off x="313899" y="1405720"/>
            <a:ext cx="8639032" cy="4950630"/>
          </a:xfrm>
        </p:spPr>
        <p:txBody>
          <a:bodyPr/>
          <a:lstStyle/>
          <a:p>
            <a:pPr marL="0" indent="0" fontAlgn="auto">
              <a:spcBef>
                <a:spcPts val="0"/>
              </a:spcBef>
              <a:buNone/>
            </a:pPr>
            <a:r>
              <a:rPr lang="en-US" sz="2400" b="1" dirty="0" smtClean="0"/>
              <a:t>NPPES:</a:t>
            </a:r>
          </a:p>
          <a:p>
            <a:pPr marL="468313" lvl="1" indent="0" fontAlgn="auto">
              <a:spcBef>
                <a:spcPts val="0"/>
              </a:spcBef>
              <a:buNone/>
            </a:pPr>
            <a:r>
              <a:rPr lang="en-US" sz="2000" u="sng" dirty="0" smtClean="0">
                <a:hlinkClick r:id="rId2"/>
              </a:rPr>
              <a:t>https</a:t>
            </a:r>
            <a:r>
              <a:rPr lang="en-US" sz="2000" u="sng" dirty="0">
                <a:hlinkClick r:id="rId2"/>
              </a:rPr>
              <a:t>://</a:t>
            </a:r>
            <a:r>
              <a:rPr lang="en-US" sz="2000" u="sng" dirty="0" smtClean="0">
                <a:hlinkClick r:id="rId2"/>
              </a:rPr>
              <a:t>nppes.cms.hhs.gov/NPPES/NPIRegistryHome.do</a:t>
            </a:r>
            <a:endParaRPr lang="en-US" sz="2000" dirty="0"/>
          </a:p>
          <a:p>
            <a:pPr marL="0" lvl="0" indent="0" fontAlgn="auto">
              <a:spcBef>
                <a:spcPts val="0"/>
              </a:spcBef>
              <a:spcAft>
                <a:spcPts val="0"/>
              </a:spcAft>
              <a:buNone/>
              <a:defRPr/>
            </a:pPr>
            <a:r>
              <a:rPr lang="en-US" sz="2400" b="1" dirty="0"/>
              <a:t>Pecos</a:t>
            </a:r>
            <a:r>
              <a:rPr lang="en-US" sz="2400" b="1" dirty="0" smtClean="0"/>
              <a:t>:</a:t>
            </a:r>
          </a:p>
          <a:p>
            <a:pPr marL="463550" lvl="0" indent="0" fontAlgn="auto">
              <a:spcBef>
                <a:spcPts val="0"/>
              </a:spcBef>
              <a:spcAft>
                <a:spcPts val="0"/>
              </a:spcAft>
              <a:buNone/>
              <a:defRPr/>
            </a:pPr>
            <a:r>
              <a:rPr lang="en-US" sz="2400" u="sng" dirty="0" smtClean="0">
                <a:hlinkClick r:id="rId3"/>
              </a:rPr>
              <a:t>https</a:t>
            </a:r>
            <a:r>
              <a:rPr lang="en-US" sz="2400" u="sng" dirty="0">
                <a:hlinkClick r:id="rId3"/>
              </a:rPr>
              <a:t>://</a:t>
            </a:r>
            <a:r>
              <a:rPr lang="en-US" sz="2400" u="sng" dirty="0" smtClean="0">
                <a:hlinkClick r:id="rId3"/>
              </a:rPr>
              <a:t>pecos.cms.hhs.gov</a:t>
            </a:r>
            <a:r>
              <a:rPr lang="en-US" sz="2400" u="sng" dirty="0" smtClean="0"/>
              <a:t> </a:t>
            </a:r>
            <a:endParaRPr lang="en-US" sz="2400" dirty="0"/>
          </a:p>
          <a:p>
            <a:pPr marL="0" indent="0" fontAlgn="auto">
              <a:spcBef>
                <a:spcPts val="0"/>
              </a:spcBef>
              <a:buNone/>
            </a:pPr>
            <a:r>
              <a:rPr lang="en-US" sz="2400" b="1" dirty="0" smtClean="0"/>
              <a:t>I&amp;A:</a:t>
            </a:r>
          </a:p>
          <a:p>
            <a:pPr marL="463550" indent="0" fontAlgn="auto">
              <a:spcBef>
                <a:spcPts val="0"/>
              </a:spcBef>
              <a:buNone/>
            </a:pPr>
            <a:r>
              <a:rPr lang="en-US" sz="2400" dirty="0" smtClean="0">
                <a:hlinkClick r:id="rId4"/>
              </a:rPr>
              <a:t>https</a:t>
            </a:r>
            <a:r>
              <a:rPr lang="en-US" sz="2400" dirty="0">
                <a:hlinkClick r:id="rId4"/>
              </a:rPr>
              <a:t>://</a:t>
            </a:r>
            <a:r>
              <a:rPr lang="en-US" sz="2400" dirty="0" smtClean="0">
                <a:hlinkClick r:id="rId4"/>
              </a:rPr>
              <a:t>nppes.cms.hhs.gov/NPPES/IASecurityCheck.do</a:t>
            </a:r>
            <a:endParaRPr lang="en-US" sz="2400" dirty="0" smtClean="0"/>
          </a:p>
          <a:p>
            <a:pPr marL="0" indent="0" fontAlgn="auto">
              <a:spcBef>
                <a:spcPts val="0"/>
              </a:spcBef>
              <a:buNone/>
            </a:pPr>
            <a:r>
              <a:rPr lang="en-US" sz="2400" b="1" dirty="0" smtClean="0"/>
              <a:t>EP User Guide:</a:t>
            </a:r>
          </a:p>
          <a:p>
            <a:pPr marL="463550" indent="0" fontAlgn="auto">
              <a:spcBef>
                <a:spcPts val="0"/>
              </a:spcBef>
              <a:buNone/>
            </a:pPr>
            <a:r>
              <a:rPr lang="en-US" sz="2400" dirty="0" smtClean="0">
                <a:hlinkClick r:id="rId5"/>
              </a:rPr>
              <a:t>http</a:t>
            </a:r>
            <a:r>
              <a:rPr lang="en-US" sz="2400" dirty="0">
                <a:hlinkClick r:id="rId5"/>
              </a:rPr>
              <a:t>://</a:t>
            </a:r>
            <a:r>
              <a:rPr lang="en-US" sz="2400" dirty="0" smtClean="0">
                <a:hlinkClick r:id="rId5"/>
              </a:rPr>
              <a:t>www.cms.gov/Regulations-and-guidance/</a:t>
            </a:r>
            <a:br>
              <a:rPr lang="en-US" sz="2400" dirty="0" smtClean="0">
                <a:hlinkClick r:id="rId5"/>
              </a:rPr>
            </a:br>
            <a:r>
              <a:rPr lang="en-US" sz="2400" dirty="0" smtClean="0">
                <a:hlinkClick r:id="rId5"/>
              </a:rPr>
              <a:t>Legislation/</a:t>
            </a:r>
            <a:r>
              <a:rPr lang="en-US" sz="2400" dirty="0" err="1" smtClean="0">
                <a:hlinkClick r:id="rId5"/>
              </a:rPr>
              <a:t>EHRIncentivePrograms</a:t>
            </a:r>
            <a:r>
              <a:rPr lang="en-US" sz="2400" dirty="0" smtClean="0">
                <a:hlinkClick r:id="rId5"/>
              </a:rPr>
              <a:t>/Downloads/</a:t>
            </a:r>
            <a:br>
              <a:rPr lang="en-US" sz="2400" dirty="0" smtClean="0">
                <a:hlinkClick r:id="rId5"/>
              </a:rPr>
            </a:br>
            <a:r>
              <a:rPr lang="en-US" sz="2400" dirty="0" smtClean="0">
                <a:hlinkClick r:id="rId5"/>
              </a:rPr>
              <a:t>EHRMedicareEP_RegistrationUserGuide.pdf</a:t>
            </a:r>
            <a:endParaRPr lang="en-US" sz="2400" dirty="0"/>
          </a:p>
          <a:p>
            <a:pPr marL="0" lvl="0" indent="0" fontAlgn="auto">
              <a:spcBef>
                <a:spcPts val="0"/>
              </a:spcBef>
              <a:buNone/>
            </a:pPr>
            <a:r>
              <a:rPr lang="en-US" sz="2400" b="1" dirty="0">
                <a:solidFill>
                  <a:prstClr val="black"/>
                </a:solidFill>
              </a:rPr>
              <a:t>EHR Incentive Program Information Center</a:t>
            </a:r>
            <a:r>
              <a:rPr lang="en-US" sz="2400" b="1" dirty="0" smtClean="0">
                <a:solidFill>
                  <a:prstClr val="black"/>
                </a:solidFill>
              </a:rPr>
              <a:t>:</a:t>
            </a:r>
          </a:p>
          <a:p>
            <a:pPr marL="463550" lvl="0" indent="0" fontAlgn="auto">
              <a:spcBef>
                <a:spcPts val="0"/>
              </a:spcBef>
              <a:buNone/>
            </a:pPr>
            <a:r>
              <a:rPr lang="en-US" sz="2400" dirty="0" smtClean="0">
                <a:solidFill>
                  <a:prstClr val="black"/>
                </a:solidFill>
              </a:rPr>
              <a:t>(</a:t>
            </a:r>
            <a:r>
              <a:rPr lang="en-US" sz="2400" dirty="0">
                <a:solidFill>
                  <a:prstClr val="black"/>
                </a:solidFill>
              </a:rPr>
              <a:t>888) </a:t>
            </a:r>
            <a:r>
              <a:rPr lang="en-US" sz="2400" dirty="0" smtClean="0">
                <a:solidFill>
                  <a:prstClr val="black"/>
                </a:solidFill>
              </a:rPr>
              <a:t>734-6433 or TTY </a:t>
            </a:r>
            <a:r>
              <a:rPr lang="en-US" sz="2400" dirty="0">
                <a:solidFill>
                  <a:prstClr val="black"/>
                </a:solidFill>
              </a:rPr>
              <a:t>(888) 734-6563</a:t>
            </a:r>
          </a:p>
          <a:p>
            <a:pPr marL="0" indent="0" fontAlgn="auto">
              <a:spcBef>
                <a:spcPts val="0"/>
              </a:spcBef>
              <a:buNone/>
            </a:pPr>
            <a:endParaRPr lang="en-US" sz="2000" dirty="0" smtClean="0"/>
          </a:p>
          <a:p>
            <a:pPr marL="0" indent="0" fontAlgn="auto">
              <a:spcBef>
                <a:spcPts val="0"/>
              </a:spcBef>
              <a:buNone/>
            </a:pPr>
            <a:endParaRPr lang="en-US" sz="2000" dirty="0"/>
          </a:p>
          <a:p>
            <a:pPr marL="0" indent="0">
              <a:spcBef>
                <a:spcPts val="0"/>
              </a:spcBef>
              <a:buNone/>
            </a:pPr>
            <a:endParaRPr lang="en-US" dirty="0"/>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27</a:t>
            </a:fld>
            <a:endParaRPr lang="en-US"/>
          </a:p>
        </p:txBody>
      </p:sp>
    </p:spTree>
    <p:extLst>
      <p:ext uri="{BB962C8B-B14F-4D97-AF65-F5344CB8AC3E}">
        <p14:creationId xmlns:p14="http://schemas.microsoft.com/office/powerpoint/2010/main" val="2428964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Attestation Resources</a:t>
            </a:r>
          </a:p>
        </p:txBody>
      </p:sp>
      <p:sp>
        <p:nvSpPr>
          <p:cNvPr id="3" name="Content Placeholder 2"/>
          <p:cNvSpPr>
            <a:spLocks noGrp="1"/>
          </p:cNvSpPr>
          <p:nvPr>
            <p:ph idx="1"/>
          </p:nvPr>
        </p:nvSpPr>
        <p:spPr>
          <a:xfrm>
            <a:off x="204716" y="1392072"/>
            <a:ext cx="8816454" cy="5084928"/>
          </a:xfrm>
        </p:spPr>
        <p:txBody>
          <a:bodyPr/>
          <a:lstStyle/>
          <a:p>
            <a:pPr marL="0" indent="0" fontAlgn="auto">
              <a:spcBef>
                <a:spcPts val="0"/>
              </a:spcBef>
              <a:buNone/>
            </a:pPr>
            <a:r>
              <a:rPr lang="en-US" sz="2400" b="1" dirty="0"/>
              <a:t>MU Attestation </a:t>
            </a:r>
            <a:r>
              <a:rPr lang="en-US" sz="2400" b="1" dirty="0" smtClean="0"/>
              <a:t>Calculator:</a:t>
            </a:r>
          </a:p>
          <a:p>
            <a:pPr marL="463550" indent="0" fontAlgn="auto">
              <a:spcBef>
                <a:spcPts val="0"/>
              </a:spcBef>
              <a:buNone/>
            </a:pPr>
            <a:r>
              <a:rPr lang="en-US" sz="2400" dirty="0" smtClean="0">
                <a:hlinkClick r:id="rId2"/>
              </a:rPr>
              <a:t>http</a:t>
            </a:r>
            <a:r>
              <a:rPr lang="en-US" sz="2400" dirty="0">
                <a:hlinkClick r:id="rId2"/>
              </a:rPr>
              <a:t>://</a:t>
            </a:r>
            <a:r>
              <a:rPr lang="en-US" sz="2400" dirty="0" smtClean="0">
                <a:hlinkClick r:id="rId2"/>
              </a:rPr>
              <a:t>www.cms.gov/apps/her</a:t>
            </a:r>
            <a:endParaRPr lang="en-US" sz="2400" dirty="0"/>
          </a:p>
          <a:p>
            <a:pPr marL="0" indent="0" fontAlgn="auto">
              <a:spcBef>
                <a:spcPts val="0"/>
              </a:spcBef>
              <a:buNone/>
            </a:pPr>
            <a:r>
              <a:rPr lang="en-US" sz="2400" b="1" dirty="0" smtClean="0"/>
              <a:t>EP Attestation Worksheet:</a:t>
            </a:r>
          </a:p>
          <a:p>
            <a:pPr marL="463550" indent="0" fontAlgn="auto">
              <a:spcBef>
                <a:spcPts val="0"/>
              </a:spcBef>
              <a:buNone/>
            </a:pPr>
            <a:r>
              <a:rPr lang="en-US" sz="2400" dirty="0" smtClean="0">
                <a:hlinkClick r:id="rId3"/>
              </a:rPr>
              <a:t>http</a:t>
            </a:r>
            <a:r>
              <a:rPr lang="en-US" sz="2400" dirty="0">
                <a:hlinkClick r:id="rId3"/>
              </a:rPr>
              <a:t>://</a:t>
            </a:r>
            <a:r>
              <a:rPr lang="en-US" sz="2400" dirty="0" smtClean="0">
                <a:hlinkClick r:id="rId3"/>
              </a:rPr>
              <a:t>www.cms.gov/EHRIncentivePrograms/Downloads/</a:t>
            </a:r>
            <a:br>
              <a:rPr lang="en-US" sz="2400" dirty="0" smtClean="0">
                <a:hlinkClick r:id="rId3"/>
              </a:rPr>
            </a:br>
            <a:r>
              <a:rPr lang="en-US" sz="2400" dirty="0" smtClean="0">
                <a:hlinkClick r:id="rId3"/>
              </a:rPr>
              <a:t>EP_Attestation_Worksheet.pdf</a:t>
            </a:r>
            <a:endParaRPr lang="en-US" sz="2400" dirty="0"/>
          </a:p>
          <a:p>
            <a:pPr marL="0" indent="0" fontAlgn="auto">
              <a:spcBef>
                <a:spcPts val="0"/>
              </a:spcBef>
              <a:buNone/>
            </a:pPr>
            <a:r>
              <a:rPr lang="en-US" sz="2400" b="1" dirty="0" smtClean="0"/>
              <a:t>EP Attestation Guide:</a:t>
            </a:r>
          </a:p>
          <a:p>
            <a:pPr marL="463550" indent="0" fontAlgn="auto">
              <a:spcBef>
                <a:spcPts val="0"/>
              </a:spcBef>
              <a:buNone/>
            </a:pPr>
            <a:r>
              <a:rPr lang="en-US" sz="2400" dirty="0" smtClean="0">
                <a:hlinkClick r:id="rId4"/>
              </a:rPr>
              <a:t>http://www.cms.gov/EHRIncentivePrograms/Downloads/</a:t>
            </a:r>
            <a:br>
              <a:rPr lang="en-US" sz="2400" dirty="0" smtClean="0">
                <a:hlinkClick r:id="rId4"/>
              </a:rPr>
            </a:br>
            <a:r>
              <a:rPr lang="en-US" sz="2400" dirty="0" smtClean="0">
                <a:hlinkClick r:id="rId4"/>
              </a:rPr>
              <a:t>EP_Attestation_User_Guide.pdf</a:t>
            </a:r>
            <a:endParaRPr lang="en-US" sz="2400" dirty="0" smtClean="0"/>
          </a:p>
          <a:p>
            <a:pPr marL="0" indent="0" fontAlgn="t">
              <a:spcBef>
                <a:spcPts val="0"/>
              </a:spcBef>
              <a:buNone/>
            </a:pPr>
            <a:r>
              <a:rPr lang="en-US" sz="2400" b="1" dirty="0" smtClean="0"/>
              <a:t>MU </a:t>
            </a:r>
            <a:r>
              <a:rPr lang="en-US" sz="2400" b="1" dirty="0"/>
              <a:t>checklist</a:t>
            </a:r>
            <a:r>
              <a:rPr lang="en-US" sz="2400" b="1" dirty="0" smtClean="0"/>
              <a:t>:</a:t>
            </a:r>
          </a:p>
          <a:p>
            <a:pPr marL="463550" indent="0" fontAlgn="t">
              <a:spcBef>
                <a:spcPts val="0"/>
              </a:spcBef>
              <a:buNone/>
            </a:pPr>
            <a:r>
              <a:rPr lang="en-US" sz="2400" dirty="0" smtClean="0">
                <a:hlinkClick r:id="rId5"/>
              </a:rPr>
              <a:t>http</a:t>
            </a:r>
            <a:r>
              <a:rPr lang="en-US" sz="2400" dirty="0">
                <a:hlinkClick r:id="rId5"/>
              </a:rPr>
              <a:t>://</a:t>
            </a:r>
            <a:r>
              <a:rPr lang="en-US" sz="2400" dirty="0" smtClean="0">
                <a:hlinkClick r:id="rId5"/>
              </a:rPr>
              <a:t>www.cms.gov/EHRIncentivePrograms/10_Pathto</a:t>
            </a:r>
            <a:br>
              <a:rPr lang="en-US" sz="2400" dirty="0" smtClean="0">
                <a:hlinkClick r:id="rId5"/>
              </a:rPr>
            </a:br>
            <a:r>
              <a:rPr lang="en-US" sz="2400" dirty="0" smtClean="0">
                <a:hlinkClick r:id="rId5"/>
              </a:rPr>
              <a:t>Payment.asp </a:t>
            </a:r>
            <a:endParaRPr lang="en-US" sz="2400" dirty="0"/>
          </a:p>
          <a:p>
            <a:pPr marL="0" indent="0" fontAlgn="auto">
              <a:spcBef>
                <a:spcPts val="0"/>
              </a:spcBef>
              <a:buNone/>
            </a:pPr>
            <a:r>
              <a:rPr lang="en-US" sz="2400" b="1" dirty="0"/>
              <a:t>MU Website</a:t>
            </a:r>
            <a:r>
              <a:rPr lang="en-US" sz="2400" b="1" dirty="0" smtClean="0"/>
              <a:t>:</a:t>
            </a:r>
          </a:p>
          <a:p>
            <a:pPr marL="463550" indent="0" fontAlgn="auto">
              <a:spcBef>
                <a:spcPts val="0"/>
              </a:spcBef>
              <a:buNone/>
            </a:pPr>
            <a:r>
              <a:rPr lang="en-US" sz="2400" u="sng" dirty="0" smtClean="0">
                <a:solidFill>
                  <a:srgbClr val="0000CC"/>
                </a:solidFill>
              </a:rPr>
              <a:t>h</a:t>
            </a:r>
            <a:r>
              <a:rPr lang="en-US" sz="2400" u="sng" dirty="0" smtClean="0">
                <a:solidFill>
                  <a:srgbClr val="0000CC"/>
                </a:solidFill>
                <a:hlinkClick r:id="rId6"/>
              </a:rPr>
              <a:t>tt</a:t>
            </a:r>
            <a:r>
              <a:rPr lang="en-US" sz="2400" dirty="0" smtClean="0">
                <a:hlinkClick r:id="rId6"/>
              </a:rPr>
              <a:t>p</a:t>
            </a:r>
            <a:r>
              <a:rPr lang="en-US" sz="2400" dirty="0">
                <a:hlinkClick r:id="rId6"/>
              </a:rPr>
              <a:t>://www.cms.gov/EHRIncentivePrograms</a:t>
            </a:r>
            <a:r>
              <a:rPr lang="en-US" sz="2400" dirty="0" smtClean="0">
                <a:hlinkClick r:id="rId6"/>
              </a:rPr>
              <a:t>/</a:t>
            </a:r>
            <a:br>
              <a:rPr lang="en-US" sz="2400" dirty="0" smtClean="0">
                <a:hlinkClick r:id="rId6"/>
              </a:rPr>
            </a:br>
            <a:r>
              <a:rPr lang="en-US" sz="2400" dirty="0" smtClean="0">
                <a:hlinkClick r:id="rId6"/>
              </a:rPr>
              <a:t>30_Meaningful_Use.asp</a:t>
            </a:r>
            <a:endParaRPr lang="en-US" sz="2400" dirty="0"/>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28</a:t>
            </a:fld>
            <a:endParaRPr lang="en-US"/>
          </a:p>
        </p:txBody>
      </p:sp>
    </p:spTree>
    <p:extLst>
      <p:ext uri="{BB962C8B-B14F-4D97-AF65-F5344CB8AC3E}">
        <p14:creationId xmlns:p14="http://schemas.microsoft.com/office/powerpoint/2010/main" val="2854414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Area MU Contacts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7195726"/>
              </p:ext>
            </p:extLst>
          </p:nvPr>
        </p:nvGraphicFramePr>
        <p:xfrm>
          <a:off x="457200" y="1600200"/>
          <a:ext cx="7941882" cy="5029200"/>
        </p:xfrm>
        <a:graphic>
          <a:graphicData uri="http://schemas.openxmlformats.org/drawingml/2006/table">
            <a:tbl>
              <a:tblPr firstRow="1" bandRow="1">
                <a:tableStyleId>{5C22544A-7EE6-4342-B048-85BDC9FD1C3A}</a:tableStyleId>
              </a:tblPr>
              <a:tblGrid>
                <a:gridCol w="1236980"/>
                <a:gridCol w="2162429"/>
                <a:gridCol w="2618105"/>
                <a:gridCol w="1924368"/>
              </a:tblGrid>
              <a:tr h="288251">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a:cs typeface="Arial" pitchFamily="34" charset="0"/>
                        </a:rPr>
                        <a:t>Area </a:t>
                      </a:r>
                    </a:p>
                  </a:txBody>
                  <a:tcPr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a:cs typeface="Arial" pitchFamily="34" charset="0"/>
                        </a:rPr>
                        <a:t>Area MU Contact</a:t>
                      </a:r>
                    </a:p>
                  </a:txBody>
                  <a:tcPr anchor="ctr" horzOverflow="overflow"/>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a:cs typeface="Arial" pitchFamily="34" charset="0"/>
                        </a:rPr>
                        <a:t>Email</a:t>
                      </a:r>
                    </a:p>
                  </a:txBody>
                  <a:tcPr marL="87217" marR="87217" horzOverflow="overflow"/>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a:cs typeface="ＭＳ Ｐゴシック"/>
                        </a:rPr>
                        <a:t>Phone Number</a:t>
                      </a:r>
                    </a:p>
                  </a:txBody>
                  <a:tcPr marL="87217" marR="87217" horzOverflow="overflow"/>
                </a:tc>
              </a:tr>
              <a:tr h="288251">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Aberdeen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CAPT Scott Anderson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sng" strike="noStrike" cap="none" normalizeH="0" baseline="0" smtClean="0">
                          <a:ln>
                            <a:noFill/>
                          </a:ln>
                          <a:solidFill>
                            <a:schemeClr val="tx1"/>
                          </a:solidFill>
                          <a:effectLst/>
                          <a:latin typeface="Arial" pitchFamily="34" charset="0"/>
                          <a:ea typeface="ＭＳ Ｐゴシック"/>
                          <a:cs typeface="Arial" pitchFamily="34" charset="0"/>
                          <a:hlinkClick r:id="rId3"/>
                        </a:rPr>
                        <a:t>Scott.Anderson@ihs.gov</a:t>
                      </a:r>
                      <a:endPar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rPr>
                        <a:t>(605) 335-2504 </a:t>
                      </a:r>
                    </a:p>
                  </a:txBody>
                  <a:tcPr anchor="ctr" horzOverflow="overflow"/>
                </a:tc>
              </a:tr>
              <a:tr h="69180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rPr>
                        <a:t>Alaska </a:t>
                      </a: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Richard Hall</a:t>
                      </a:r>
                      <a:b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br>
                      <a:r>
                        <a:rPr kumimoji="0" lang="en-US" sz="1400" b="0" i="0" u="none" strike="noStrike" cap="none" normalizeH="0" baseline="0" dirty="0" err="1" smtClean="0">
                          <a:ln>
                            <a:noFill/>
                          </a:ln>
                          <a:solidFill>
                            <a:schemeClr val="tx1"/>
                          </a:solidFill>
                          <a:effectLst/>
                          <a:latin typeface="Arial" pitchFamily="34" charset="0"/>
                          <a:ea typeface="ＭＳ Ｐゴシック"/>
                          <a:cs typeface="Arial" pitchFamily="34" charset="0"/>
                        </a:rPr>
                        <a:t>Kimi</a:t>
                      </a: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 Gosney</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Karen Sidell</a:t>
                      </a: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hlinkClick r:id="rId4"/>
                        </a:rPr>
                        <a:t>rhall@anthc.org</a:t>
                      </a: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                       </a:t>
                      </a: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hlinkClick r:id="rId5"/>
                        </a:rPr>
                        <a:t/>
                      </a:r>
                      <a:b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hlinkClick r:id="rId5"/>
                        </a:rPr>
                      </a:b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hlinkClick r:id="rId5"/>
                        </a:rPr>
                        <a:t>kgosney@anthc.org</a:t>
                      </a: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                </a:t>
                      </a: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rPr>
                        <a:t/>
                      </a:r>
                      <a:b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rPr>
                      </a:b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hlinkClick r:id="rId6"/>
                        </a:rPr>
                        <a:t>ksidell@anthc.org</a:t>
                      </a: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(907) 729-2622</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(907) 729-2642</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(907) 729-2624</a:t>
                      </a:r>
                    </a:p>
                  </a:txBody>
                  <a:tcPr anchor="ctr" horzOverflow="overflow"/>
                </a:tc>
              </a:tr>
              <a:tr h="288251">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Albuquerque</a:t>
                      </a:r>
                    </a:p>
                  </a:txBody>
                  <a:tcPr anchor="ctr" horzOverflow="overflow"/>
                </a:tc>
                <a:tc>
                  <a:txBody>
                    <a:body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Times New Roman" pitchFamily="18" charset="0"/>
                        </a:rPr>
                        <a:t>Jacque Candelaria</a:t>
                      </a:r>
                      <a:endParaRPr kumimoji="0" lang="en-US" sz="1400" b="0" i="1" u="none" strike="noStrike" cap="none" normalizeH="0" baseline="0" dirty="0" smtClean="0">
                        <a:ln>
                          <a:noFill/>
                        </a:ln>
                        <a:solidFill>
                          <a:srgbClr val="000000"/>
                        </a:solidFill>
                        <a:effectLst/>
                        <a:latin typeface="Arial" pitchFamily="34" charset="0"/>
                        <a:ea typeface="ＭＳ Ｐゴシック"/>
                        <a:cs typeface="Times New Roman" pitchFamily="18" charset="0"/>
                      </a:endParaRPr>
                    </a:p>
                  </a:txBody>
                  <a:tcPr anchor="ctr" horzOverflow="overflow"/>
                </a:tc>
                <a:tc>
                  <a:txBody>
                    <a:body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ＭＳ Ｐゴシック"/>
                          <a:hlinkClick r:id="rId7"/>
                        </a:rPr>
                        <a:t>Jacque.Candelaria@ihs.gov</a:t>
                      </a:r>
                      <a:endParaRPr kumimoji="0" lang="en-US" sz="1400" b="0" i="0" u="none" strike="noStrike" cap="none" normalizeH="0" baseline="0" dirty="0" smtClean="0">
                        <a:ln>
                          <a:noFill/>
                        </a:ln>
                        <a:solidFill>
                          <a:srgbClr val="000000"/>
                        </a:solidFill>
                        <a:effectLst/>
                        <a:latin typeface="Arial" pitchFamily="34" charset="0"/>
                        <a:ea typeface="ＭＳ Ｐゴシック"/>
                        <a:cs typeface="ＭＳ Ｐゴシック"/>
                      </a:endParaRPr>
                    </a:p>
                  </a:txBody>
                  <a:tcPr horzOverflow="overflow"/>
                </a:tc>
                <a:tc>
                  <a:txBody>
                    <a:body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ＭＳ Ｐゴシック"/>
                        </a:rPr>
                        <a:t>(505) 946-9311</a:t>
                      </a:r>
                    </a:p>
                  </a:txBody>
                  <a:tcPr anchor="ctr" horzOverflow="overflow"/>
                </a:tc>
              </a:tr>
              <a:tr h="288251">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rPr>
                        <a:t>Bemidji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Jason Douglas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hlinkClick r:id="rId8"/>
                        </a:rPr>
                        <a:t>Jason.Douglas@ihs.gov</a:t>
                      </a:r>
                      <a:endPar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(218) 444-0550 </a:t>
                      </a:r>
                    </a:p>
                  </a:txBody>
                  <a:tcPr anchor="ctr" horzOverflow="overflow"/>
                </a:tc>
              </a:tr>
              <a:tr h="288251">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rPr>
                        <a:t>Billings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rPr>
                        <a:t>CAPT James Sabatinos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hlinkClick r:id="rId9"/>
                        </a:rPr>
                        <a:t>James.Sabatinos@ihs.gov</a:t>
                      </a:r>
                      <a:endPar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rPr>
                        <a:t>(406) 247-7125 </a:t>
                      </a:r>
                    </a:p>
                  </a:txBody>
                  <a:tcPr anchor="ctr" horzOverflow="overflow"/>
                </a:tc>
              </a:tr>
              <a:tr h="490027">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California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Marilyn Freeman</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Steve Viramontes</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hlinkClick r:id="rId10"/>
                        </a:rPr>
                        <a:t>Marilyn.Freeman@ihs.gov</a:t>
                      </a:r>
                      <a:endPar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endParaRP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hlinkClick r:id="rId11"/>
                        </a:rPr>
                        <a:t>Steve.Viramontes@ihs.gov</a:t>
                      </a: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(916) 930-3981, x362 </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(916) 930-3981, x359</a:t>
                      </a:r>
                    </a:p>
                  </a:txBody>
                  <a:tcPr anchor="ctr" horzOverflow="overflow"/>
                </a:tc>
              </a:tr>
              <a:tr h="288251">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rPr>
                        <a:t>Nashville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rPr>
                        <a:t>Robin Bartlett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sng" strike="noStrike" cap="none" normalizeH="0" baseline="0" smtClean="0">
                          <a:ln>
                            <a:noFill/>
                          </a:ln>
                          <a:solidFill>
                            <a:schemeClr val="tx1"/>
                          </a:solidFill>
                          <a:effectLst/>
                          <a:latin typeface="Arial" pitchFamily="34" charset="0"/>
                          <a:ea typeface="ＭＳ Ｐゴシック"/>
                          <a:cs typeface="Arial" pitchFamily="34" charset="0"/>
                          <a:hlinkClick r:id="rId12"/>
                        </a:rPr>
                        <a:t>Robin.Bartlett@ihs.gov</a:t>
                      </a:r>
                      <a:endPar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(615) 467-1577 </a:t>
                      </a:r>
                    </a:p>
                  </a:txBody>
                  <a:tcPr anchor="ctr" horzOverflow="overflow"/>
                </a:tc>
              </a:tr>
              <a:tr h="490027">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rPr>
                        <a:t>Navajo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CDR Michael Belgarde</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Donna Nicholls</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hlinkClick r:id="rId13"/>
                        </a:rPr>
                        <a:t>Michael.Belgarde@ihs.gov</a:t>
                      </a:r>
                      <a:endPar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endParaRP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hlinkClick r:id="rId14"/>
                        </a:rPr>
                        <a:t>Donna.Nicholls@ihs.gov</a:t>
                      </a: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(928) 871-1416</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(505) 205-9177</a:t>
                      </a:r>
                    </a:p>
                  </a:txBody>
                  <a:tcPr anchor="ctr" horzOverflow="overflow"/>
                </a:tc>
              </a:tr>
              <a:tr h="288251">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rPr>
                        <a:t>Oklahoma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Amy Rubin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sng" strike="noStrike" cap="none" normalizeH="0" baseline="0" smtClean="0">
                          <a:ln>
                            <a:noFill/>
                          </a:ln>
                          <a:solidFill>
                            <a:schemeClr val="tx1"/>
                          </a:solidFill>
                          <a:effectLst/>
                          <a:latin typeface="Arial" pitchFamily="34" charset="0"/>
                          <a:ea typeface="ＭＳ Ｐゴシック"/>
                          <a:cs typeface="Arial" pitchFamily="34" charset="0"/>
                          <a:hlinkClick r:id="rId15"/>
                        </a:rPr>
                        <a:t>Amy.Rubin@ihs.gov</a:t>
                      </a:r>
                      <a:endPar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(405) 951-3732 </a:t>
                      </a:r>
                    </a:p>
                  </a:txBody>
                  <a:tcPr anchor="ctr" horzOverflow="overflow"/>
                </a:tc>
              </a:tr>
              <a:tr h="490027">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Phoenix</a:t>
                      </a:r>
                    </a:p>
                  </a:txBody>
                  <a:tcP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CAPT Lee Stern</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Keith Longie, CIO</a:t>
                      </a:r>
                    </a:p>
                  </a:txBody>
                  <a:tcP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hlinkClick r:id="rId12"/>
                        </a:rPr>
                        <a:t>Lee.Stern@ihs.gov</a:t>
                      </a:r>
                      <a:endPar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endParaRP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hlinkClick r:id="rId16"/>
                        </a:rPr>
                        <a:t>Keith.Longie@ihs.gov</a:t>
                      </a:r>
                      <a:endPar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(602) 364-5287</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(602) 364-5080</a:t>
                      </a:r>
                    </a:p>
                  </a:txBody>
                  <a:tcPr horzOverflow="overflow"/>
                </a:tc>
              </a:tr>
              <a:tr h="288251">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a:cs typeface="Arial" pitchFamily="34" charset="0"/>
                        </a:rPr>
                        <a:t>Portland </a:t>
                      </a: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Woody Crow</a:t>
                      </a:r>
                    </a:p>
                  </a:txBody>
                  <a:tcPr anchor="ct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hlinkClick r:id="rId17"/>
                        </a:rPr>
                        <a:t>Sherwood.Crow@ihs.gov</a:t>
                      </a: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 </a:t>
                      </a:r>
                    </a:p>
                  </a:txBody>
                  <a:tcPr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(503) 414-5594</a:t>
                      </a:r>
                    </a:p>
                  </a:txBody>
                  <a:tcPr anchor="ctr" horzOverflow="overflow"/>
                </a:tc>
              </a:tr>
              <a:tr h="288251">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Tucson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Scott Hamstra, MD </a:t>
                      </a:r>
                    </a:p>
                  </a:txBody>
                  <a:tcPr anchor="ct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hlinkClick r:id="rId18"/>
                        </a:rPr>
                        <a:t>Scott.Hamstra@ihs.gov</a:t>
                      </a:r>
                      <a:endParaRPr kumimoji="0" lang="en-US" sz="1400" b="0" i="0" u="sng"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Arial" pitchFamily="34" charset="0"/>
                        </a:rPr>
                        <a:t>(520) 295-2532</a:t>
                      </a:r>
                    </a:p>
                  </a:txBody>
                  <a:tcPr anchor="ctr" horzOverflow="overflow"/>
                </a:tc>
              </a:tr>
            </a:tbl>
          </a:graphicData>
        </a:graphic>
      </p:graphicFrame>
      <p:sp>
        <p:nvSpPr>
          <p:cNvPr id="4" name="Slide Number Placeholder 3"/>
          <p:cNvSpPr>
            <a:spLocks noGrp="1"/>
          </p:cNvSpPr>
          <p:nvPr>
            <p:ph type="sldNum" sz="quarter" idx="4"/>
          </p:nvPr>
        </p:nvSpPr>
        <p:spPr/>
        <p:txBody>
          <a:bodyPr/>
          <a:lstStyle/>
          <a:p>
            <a:fld id="{96785AF7-42EF-4F17-99CE-90056EF898D1}" type="slidenum">
              <a:rPr lang="en-US" smtClean="0"/>
              <a:pPr/>
              <a:t>29</a:t>
            </a:fld>
            <a:endParaRPr lang="en-US"/>
          </a:p>
        </p:txBody>
      </p:sp>
    </p:spTree>
    <p:extLst>
      <p:ext uri="{BB962C8B-B14F-4D97-AF65-F5344CB8AC3E}">
        <p14:creationId xmlns:p14="http://schemas.microsoft.com/office/powerpoint/2010/main" val="1693601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accent1">
                    <a:lumMod val="75000"/>
                  </a:schemeClr>
                </a:solidFill>
              </a:rPr>
              <a:t>Participation Year 2012 Deadlines</a:t>
            </a:r>
            <a:endParaRPr lang="en-US" sz="3200" dirty="0"/>
          </a:p>
        </p:txBody>
      </p:sp>
      <p:sp>
        <p:nvSpPr>
          <p:cNvPr id="3" name="Content Placeholder 2"/>
          <p:cNvSpPr>
            <a:spLocks noGrp="1"/>
          </p:cNvSpPr>
          <p:nvPr>
            <p:ph idx="1"/>
          </p:nvPr>
        </p:nvSpPr>
        <p:spPr/>
        <p:txBody>
          <a:bodyPr/>
          <a:lstStyle/>
          <a:p>
            <a:r>
              <a:rPr lang="en-US" sz="2400" dirty="0"/>
              <a:t>February 28, 2013, is the last day for </a:t>
            </a:r>
            <a:r>
              <a:rPr lang="en-US" sz="2400" dirty="0" smtClean="0"/>
              <a:t>a Medicare EP </a:t>
            </a:r>
            <a:r>
              <a:rPr lang="en-US" sz="2400" dirty="0"/>
              <a:t>to register and attest to receive an incentive payment for calendar year (CY) 2012</a:t>
            </a:r>
            <a:r>
              <a:rPr lang="en-US" sz="2400" dirty="0" smtClean="0"/>
              <a:t>.</a:t>
            </a:r>
            <a:endParaRPr lang="en-US" sz="2400" dirty="0"/>
          </a:p>
          <a:p>
            <a:r>
              <a:rPr lang="en-US" sz="2400" dirty="0"/>
              <a:t>Medicaid EPs should check with their states for </a:t>
            </a:r>
            <a:r>
              <a:rPr lang="en-US" sz="2400" dirty="0" smtClean="0"/>
              <a:t>deadlines.</a:t>
            </a:r>
            <a:endParaRPr lang="en-US" sz="2400" dirty="0"/>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3</a:t>
            </a:fld>
            <a:endParaRPr lang="en-US"/>
          </a:p>
        </p:txBody>
      </p:sp>
    </p:spTree>
    <p:extLst>
      <p:ext uri="{BB962C8B-B14F-4D97-AF65-F5344CB8AC3E}">
        <p14:creationId xmlns:p14="http://schemas.microsoft.com/office/powerpoint/2010/main" val="192890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Regional Extension Center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4263889"/>
              </p:ext>
            </p:extLst>
          </p:nvPr>
        </p:nvGraphicFramePr>
        <p:xfrm>
          <a:off x="457200" y="1600200"/>
          <a:ext cx="8201427" cy="4331208"/>
        </p:xfrm>
        <a:graphic>
          <a:graphicData uri="http://schemas.openxmlformats.org/drawingml/2006/table">
            <a:tbl>
              <a:tblPr firstRow="1" bandRow="1">
                <a:tableStyleId>{5C22544A-7EE6-4342-B048-85BDC9FD1C3A}</a:tableStyleId>
              </a:tblPr>
              <a:tblGrid>
                <a:gridCol w="858224"/>
                <a:gridCol w="1755415"/>
                <a:gridCol w="4375044"/>
                <a:gridCol w="1212744"/>
              </a:tblGrid>
              <a:tr h="370840">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a:cs typeface="Arial" pitchFamily="34" charset="0"/>
                        </a:rPr>
                        <a:t>REC</a:t>
                      </a:r>
                    </a:p>
                  </a:txBody>
                  <a:tcPr marL="79322" marR="79322" horzOverflow="overflow"/>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a:cs typeface="Arial" pitchFamily="34" charset="0"/>
                        </a:rPr>
                        <a:t>REC Contact</a:t>
                      </a:r>
                    </a:p>
                  </a:txBody>
                  <a:tcPr marL="79322" marR="79322" horzOverflow="overflow"/>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a:cs typeface="Arial" pitchFamily="34" charset="0"/>
                        </a:rPr>
                        <a:t>Email</a:t>
                      </a:r>
                    </a:p>
                  </a:txBody>
                  <a:tcPr marL="79322" marR="79322" horzOverflow="overflow"/>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a:cs typeface="ＭＳ Ｐゴシック"/>
                        </a:rPr>
                        <a:t>Areas</a:t>
                      </a:r>
                    </a:p>
                  </a:txBody>
                  <a:tcPr marL="79322" marR="79322" horzOverflow="overflow"/>
                </a:tc>
              </a:tr>
              <a:tr h="370840">
                <a:tc>
                  <a:txBody>
                    <a:bodyPr/>
                    <a:lstStyle/>
                    <a:p>
                      <a:pPr marL="0" marR="0" lvl="0" indent="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NIHB</a:t>
                      </a:r>
                    </a:p>
                  </a:txBody>
                  <a:tcPr marL="79322" marR="79322" horzOverflow="overflow"/>
                </a:tc>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Tom </a:t>
                      </a:r>
                      <a:r>
                        <a:rPr kumimoji="0" lang="en-US" sz="1400" b="0" i="0" u="none" strike="noStrike" cap="none" normalizeH="0" baseline="0" dirty="0" err="1" smtClean="0">
                          <a:ln>
                            <a:noFill/>
                          </a:ln>
                          <a:solidFill>
                            <a:schemeClr val="tx1"/>
                          </a:solidFill>
                          <a:effectLst/>
                          <a:latin typeface="+mn-lt"/>
                          <a:ea typeface="ＭＳ Ｐゴシック"/>
                          <a:cs typeface="ＭＳ Ｐゴシック"/>
                        </a:rPr>
                        <a:t>Kauley</a:t>
                      </a:r>
                      <a:endParaRPr kumimoji="0" lang="en-US" sz="1400" b="0" i="0" u="none" strike="noStrike" cap="none" normalizeH="0" baseline="0" dirty="0" smtClean="0">
                        <a:ln>
                          <a:noFill/>
                        </a:ln>
                        <a:solidFill>
                          <a:schemeClr val="tx1"/>
                        </a:solidFill>
                        <a:effectLst/>
                        <a:latin typeface="+mn-lt"/>
                        <a:ea typeface="ＭＳ Ｐゴシック"/>
                        <a:cs typeface="ＭＳ Ｐゴシック"/>
                      </a:endParaRPr>
                    </a:p>
                  </a:txBody>
                  <a:tcPr marL="79322" marR="79322" horzOverflow="overflow"/>
                </a:tc>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hlinkClick r:id="rId2"/>
                        </a:rPr>
                        <a:t>Tkauley@nihb.org</a:t>
                      </a:r>
                      <a:r>
                        <a:rPr kumimoji="0" lang="en-US" sz="1400" b="0" i="0" u="none" strike="noStrike" cap="none" normalizeH="0" baseline="0" dirty="0" smtClean="0">
                          <a:ln>
                            <a:noFill/>
                          </a:ln>
                          <a:solidFill>
                            <a:schemeClr val="tx1"/>
                          </a:solidFill>
                          <a:effectLst/>
                          <a:latin typeface="+mn-lt"/>
                          <a:ea typeface="ＭＳ Ｐゴシック"/>
                          <a:cs typeface="ＭＳ Ｐゴシック"/>
                        </a:rPr>
                        <a:t>; (505) 977-6053</a:t>
                      </a:r>
                    </a:p>
                  </a:txBody>
                  <a:tcPr marL="79322" marR="79322" horzOverflow="overflow"/>
                </a:tc>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All</a:t>
                      </a:r>
                    </a:p>
                  </a:txBody>
                  <a:tcPr marL="79322" marR="79322" horzOverflow="overflow"/>
                </a:tc>
              </a:tr>
              <a:tr h="370840">
                <a:tc>
                  <a:txBody>
                    <a:bodyPr/>
                    <a:lstStyle/>
                    <a:p>
                      <a:pPr marL="0" marR="0" lvl="0" indent="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ANTHC</a:t>
                      </a:r>
                    </a:p>
                  </a:txBody>
                  <a:tcPr marL="79322" marR="79322"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Richard Hall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rPr>
                        <a:t>Kimi</a:t>
                      </a:r>
                      <a:r>
                        <a:rPr kumimoji="0" lang="en-US" sz="1400" b="0" i="0" u="none" strike="noStrike" cap="none" normalizeH="0" baseline="0" dirty="0" smtClean="0">
                          <a:ln>
                            <a:noFill/>
                          </a:ln>
                          <a:solidFill>
                            <a:schemeClr val="tx1"/>
                          </a:solidFill>
                          <a:effectLst/>
                          <a:latin typeface="+mn-lt"/>
                        </a:rPr>
                        <a:t> Gosney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Karen Sidell</a:t>
                      </a:r>
                    </a:p>
                  </a:txBody>
                  <a:tcPr marL="79322" marR="79322"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hlinkClick r:id="rId3"/>
                        </a:rPr>
                        <a:t>RHall@anthc.org</a:t>
                      </a:r>
                      <a:r>
                        <a:rPr kumimoji="0" lang="en-US" sz="1400" b="0" i="0" u="none" strike="noStrike" cap="none" normalizeH="0" baseline="0" dirty="0" smtClean="0">
                          <a:ln>
                            <a:noFill/>
                          </a:ln>
                          <a:solidFill>
                            <a:schemeClr val="tx1"/>
                          </a:solidFill>
                          <a:effectLst/>
                          <a:latin typeface="+mn-lt"/>
                        </a:rPr>
                        <a:t>; (907) 729-2622</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hlinkClick r:id="rId4"/>
                        </a:rPr>
                        <a:t>KGosney@anthc.org</a:t>
                      </a:r>
                      <a:r>
                        <a:rPr kumimoji="0" lang="en-US" sz="1400" b="0" i="0" u="none" strike="noStrike" cap="none" normalizeH="0" baseline="0" dirty="0" smtClean="0">
                          <a:ln>
                            <a:noFill/>
                          </a:ln>
                          <a:solidFill>
                            <a:schemeClr val="tx1"/>
                          </a:solidFill>
                          <a:effectLst/>
                          <a:latin typeface="+mn-lt"/>
                        </a:rPr>
                        <a:t>; (907) 729-2642</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hlinkClick r:id="rId5"/>
                        </a:rPr>
                        <a:t>KSidell@anthc.org</a:t>
                      </a:r>
                      <a:r>
                        <a:rPr kumimoji="0" lang="en-US" sz="1400" b="0" i="0" u="none" strike="noStrike" cap="none" normalizeH="0" baseline="0" dirty="0" smtClean="0">
                          <a:ln>
                            <a:noFill/>
                          </a:ln>
                          <a:solidFill>
                            <a:schemeClr val="tx1"/>
                          </a:solidFill>
                          <a:effectLst/>
                          <a:latin typeface="+mn-lt"/>
                        </a:rPr>
                        <a:t>; (907) 729-2624</a:t>
                      </a:r>
                    </a:p>
                  </a:txBody>
                  <a:tcPr marL="79322" marR="79322"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Alaska</a:t>
                      </a:r>
                    </a:p>
                  </a:txBody>
                  <a:tcPr marL="79322" marR="79322" horzOverflow="overflow"/>
                </a:tc>
              </a:tr>
              <a:tr h="370840">
                <a:tc>
                  <a:txBody>
                    <a:bodyPr/>
                    <a:lstStyle/>
                    <a:p>
                      <a:pPr marL="0" marR="0" lvl="0" indent="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CRIHB</a:t>
                      </a:r>
                    </a:p>
                  </a:txBody>
                  <a:tcPr marL="79322" marR="79322" horzOverflow="overflow"/>
                </a:tc>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Tim Campbell</a:t>
                      </a: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Rosario Arreola Pro</a:t>
                      </a: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Amerita Hamlet</a:t>
                      </a:r>
                    </a:p>
                  </a:txBody>
                  <a:tcPr marL="79322" marR="79322" horzOverflow="overflow"/>
                </a:tc>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hlinkClick r:id="rId6"/>
                        </a:rPr>
                        <a:t>Tim.campbell@ihs.gov</a:t>
                      </a:r>
                      <a:r>
                        <a:rPr kumimoji="0" lang="en-US" sz="1400" b="0" i="0" u="none" strike="noStrike" cap="none" normalizeH="0" baseline="0" dirty="0" smtClean="0">
                          <a:ln>
                            <a:noFill/>
                          </a:ln>
                          <a:solidFill>
                            <a:schemeClr val="tx1"/>
                          </a:solidFill>
                          <a:effectLst/>
                          <a:latin typeface="+mn-lt"/>
                          <a:ea typeface="ＭＳ Ｐゴシック"/>
                          <a:cs typeface="ＭＳ Ｐゴシック"/>
                        </a:rPr>
                        <a:t>; (707) 889-3009</a:t>
                      </a: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hlinkClick r:id="rId7"/>
                        </a:rPr>
                        <a:t>Rosario.arreolapro@crihb.net</a:t>
                      </a:r>
                      <a:r>
                        <a:rPr kumimoji="0" lang="en-US" sz="1400" b="0" i="0" u="none" strike="noStrike" cap="none" normalizeH="0" baseline="0" dirty="0" smtClean="0">
                          <a:ln>
                            <a:noFill/>
                          </a:ln>
                          <a:solidFill>
                            <a:schemeClr val="tx1"/>
                          </a:solidFill>
                          <a:effectLst/>
                          <a:latin typeface="+mn-lt"/>
                          <a:ea typeface="ＭＳ Ｐゴシック"/>
                          <a:cs typeface="ＭＳ Ｐゴシック"/>
                        </a:rPr>
                        <a:t>; (916) 929-9761, x1300</a:t>
                      </a: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hlinkClick r:id="rId8"/>
                        </a:rPr>
                        <a:t>Amerita.hamlet@crihb.net</a:t>
                      </a:r>
                      <a:r>
                        <a:rPr kumimoji="0" lang="en-US" sz="1400" b="0" i="0" u="none" strike="noStrike" cap="none" normalizeH="0" baseline="0" dirty="0" smtClean="0">
                          <a:ln>
                            <a:noFill/>
                          </a:ln>
                          <a:solidFill>
                            <a:schemeClr val="tx1"/>
                          </a:solidFill>
                          <a:effectLst/>
                          <a:latin typeface="+mn-lt"/>
                          <a:ea typeface="ＭＳ Ｐゴシック"/>
                          <a:cs typeface="ＭＳ Ｐゴシック"/>
                        </a:rPr>
                        <a:t>; (916) 929-9761, x1323</a:t>
                      </a:r>
                    </a:p>
                  </a:txBody>
                  <a:tcPr marL="79322" marR="79322" horzOverflow="overflow"/>
                </a:tc>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California</a:t>
                      </a:r>
                    </a:p>
                  </a:txBody>
                  <a:tcPr marL="79322" marR="79322" horzOverflow="overflow"/>
                </a:tc>
              </a:tr>
              <a:tr h="370840">
                <a:tc>
                  <a:txBody>
                    <a:bodyPr/>
                    <a:lstStyle/>
                    <a:p>
                      <a:pPr marL="0" marR="0" lvl="0" indent="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NPAIHB</a:t>
                      </a:r>
                    </a:p>
                  </a:txBody>
                  <a:tcPr marL="79322" marR="79322" horzOverflow="overflow"/>
                </a:tc>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Katie Johnson</a:t>
                      </a:r>
                    </a:p>
                  </a:txBody>
                  <a:tcPr marL="79322" marR="79322" horzOverflow="overflow"/>
                </a:tc>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hlinkClick r:id="rId9"/>
                        </a:rPr>
                        <a:t>Kjohnson@npaihb.org</a:t>
                      </a:r>
                      <a:r>
                        <a:rPr kumimoji="0" lang="en-US" sz="1400" b="0" i="0" u="none" strike="noStrike" cap="none" normalizeH="0" baseline="0" dirty="0" smtClean="0">
                          <a:ln>
                            <a:noFill/>
                          </a:ln>
                          <a:solidFill>
                            <a:schemeClr val="tx1"/>
                          </a:solidFill>
                          <a:effectLst/>
                          <a:latin typeface="+mn-lt"/>
                          <a:ea typeface="ＭＳ Ｐゴシック"/>
                          <a:cs typeface="ＭＳ Ｐゴシック"/>
                        </a:rPr>
                        <a:t>; (503) 416-3272</a:t>
                      </a:r>
                    </a:p>
                  </a:txBody>
                  <a:tcPr marL="79322" marR="79322" horzOverflow="overflow"/>
                </a:tc>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Portland</a:t>
                      </a:r>
                    </a:p>
                  </a:txBody>
                  <a:tcPr marL="79322" marR="79322" horzOverflow="overflow"/>
                </a:tc>
              </a:tr>
              <a:tr h="370840">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Arial" pitchFamily="34" charset="0"/>
                        </a:rPr>
                        <a:t>USET</a:t>
                      </a:r>
                    </a:p>
                  </a:txBody>
                  <a:tcPr marL="79322" marR="79322" horzOverflow="overflow"/>
                </a:tc>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Vicki French</a:t>
                      </a:r>
                    </a:p>
                  </a:txBody>
                  <a:tcPr marL="79322" marR="79322" horzOverflow="overflow"/>
                </a:tc>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hlinkClick r:id="rId10"/>
                        </a:rPr>
                        <a:t>Vicki.French@ihs.gov</a:t>
                      </a:r>
                      <a:r>
                        <a:rPr kumimoji="0" lang="en-US" sz="1400" b="0" i="0" u="none" strike="noStrike" cap="none" normalizeH="0" baseline="0" dirty="0" smtClean="0">
                          <a:ln>
                            <a:noFill/>
                          </a:ln>
                          <a:solidFill>
                            <a:schemeClr val="tx1"/>
                          </a:solidFill>
                          <a:effectLst/>
                          <a:latin typeface="+mn-lt"/>
                          <a:ea typeface="ＭＳ Ｐゴシック"/>
                          <a:cs typeface="ＭＳ Ｐゴシック"/>
                        </a:rPr>
                        <a:t>; (615) 467-1578</a:t>
                      </a:r>
                    </a:p>
                  </a:txBody>
                  <a:tcPr marL="79322" marR="79322" horzOverflow="overflow"/>
                </a:tc>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Aberdeen</a:t>
                      </a: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Albuquerque</a:t>
                      </a: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Bemidji</a:t>
                      </a: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Billings</a:t>
                      </a: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Nashville</a:t>
                      </a: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Navajo</a:t>
                      </a: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Oklahoma</a:t>
                      </a: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Phoenix</a:t>
                      </a: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a:cs typeface="ＭＳ Ｐゴシック"/>
                        </a:rPr>
                        <a:t>Tucson</a:t>
                      </a:r>
                    </a:p>
                  </a:txBody>
                  <a:tcPr marL="79322" marR="79322" horzOverflow="overflow"/>
                </a:tc>
              </a:tr>
            </a:tbl>
          </a:graphicData>
        </a:graphic>
      </p:graphicFrame>
      <p:sp>
        <p:nvSpPr>
          <p:cNvPr id="4" name="Slide Number Placeholder 3"/>
          <p:cNvSpPr>
            <a:spLocks noGrp="1"/>
          </p:cNvSpPr>
          <p:nvPr>
            <p:ph type="sldNum" sz="quarter" idx="4"/>
          </p:nvPr>
        </p:nvSpPr>
        <p:spPr/>
        <p:txBody>
          <a:bodyPr/>
          <a:lstStyle/>
          <a:p>
            <a:fld id="{96785AF7-42EF-4F17-99CE-90056EF898D1}" type="slidenum">
              <a:rPr lang="en-US" smtClean="0"/>
              <a:pPr/>
              <a:t>30</a:t>
            </a:fld>
            <a:endParaRPr lang="en-US"/>
          </a:p>
        </p:txBody>
      </p:sp>
    </p:spTree>
    <p:extLst>
      <p:ext uri="{BB962C8B-B14F-4D97-AF65-F5344CB8AC3E}">
        <p14:creationId xmlns:p14="http://schemas.microsoft.com/office/powerpoint/2010/main" val="4051873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IHS Meaningful Use: Contact Information</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0048736"/>
              </p:ext>
            </p:extLst>
          </p:nvPr>
        </p:nvGraphicFramePr>
        <p:xfrm>
          <a:off x="457200" y="1600200"/>
          <a:ext cx="8229600" cy="32054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Contact</a:t>
                      </a:r>
                      <a:endParaRPr lang="en-US" dirty="0"/>
                    </a:p>
                  </a:txBody>
                  <a:tcPr/>
                </a:tc>
                <a:tc>
                  <a:txBody>
                    <a:bodyPr/>
                    <a:lstStyle/>
                    <a:p>
                      <a:r>
                        <a:rPr lang="en-US" dirty="0" smtClean="0"/>
                        <a:t>Title</a:t>
                      </a:r>
                      <a:endParaRPr lang="en-US" dirty="0"/>
                    </a:p>
                  </a:txBody>
                  <a:tcPr/>
                </a:tc>
                <a:tc>
                  <a:txBody>
                    <a:bodyPr/>
                    <a:lstStyle/>
                    <a:p>
                      <a:r>
                        <a:rPr lang="en-US" dirty="0" smtClean="0"/>
                        <a:t>E-mail</a:t>
                      </a:r>
                      <a:endParaRPr lang="en-US" dirty="0"/>
                    </a:p>
                  </a:txBody>
                  <a:tcPr/>
                </a:tc>
                <a:tc>
                  <a:txBody>
                    <a:bodyPr/>
                    <a:lstStyle/>
                    <a:p>
                      <a:r>
                        <a:rPr lang="en-US" dirty="0" smtClean="0"/>
                        <a:t>Phone</a:t>
                      </a:r>
                      <a:endParaRPr lang="en-US" dirty="0"/>
                    </a:p>
                  </a:txBody>
                  <a:tcPr/>
                </a:tc>
              </a:tr>
              <a:tr h="370840">
                <a:tc>
                  <a:txBody>
                    <a:bodyPr/>
                    <a:lstStyle/>
                    <a:p>
                      <a:r>
                        <a:rPr lang="en-US" sz="1800" dirty="0" smtClean="0">
                          <a:latin typeface="Arial" pitchFamily="34" charset="0"/>
                          <a:cs typeface="Arial" pitchFamily="34" charset="0"/>
                        </a:rPr>
                        <a:t>Chris Lamer</a:t>
                      </a:r>
                      <a:endParaRPr lang="en-US" dirty="0"/>
                    </a:p>
                  </a:txBody>
                  <a:tcPr/>
                </a:tc>
                <a:tc>
                  <a:txBody>
                    <a:bodyPr/>
                    <a:lstStyle/>
                    <a:p>
                      <a:r>
                        <a:rPr lang="en-US" sz="1800" dirty="0" smtClean="0">
                          <a:latin typeface="Arial" pitchFamily="34" charset="0"/>
                          <a:cs typeface="Arial" pitchFamily="34" charset="0"/>
                        </a:rPr>
                        <a:t>Meaningful Use Project Lead, IHS</a:t>
                      </a:r>
                      <a:endParaRPr lang="en-US" dirty="0"/>
                    </a:p>
                  </a:txBody>
                  <a:tcPr/>
                </a:tc>
                <a:tc>
                  <a:txBody>
                    <a:bodyPr/>
                    <a:lstStyle/>
                    <a:p>
                      <a:r>
                        <a:rPr lang="en-US" sz="1800" dirty="0" err="1" smtClean="0">
                          <a:latin typeface="Arial" pitchFamily="34" charset="0"/>
                          <a:cs typeface="Arial" pitchFamily="34" charset="0"/>
                          <a:hlinkClick r:id="rId2"/>
                        </a:rPr>
                        <a:t>Chris.Lamer</a:t>
                      </a:r>
                      <a:r>
                        <a:rPr lang="en-US" sz="1800" dirty="0" smtClean="0">
                          <a:latin typeface="Arial" pitchFamily="34" charset="0"/>
                          <a:cs typeface="Arial" pitchFamily="34" charset="0"/>
                          <a:hlinkClick r:id="rId2"/>
                        </a:rPr>
                        <a:t/>
                      </a:r>
                      <a:br>
                        <a:rPr lang="en-US" sz="1800" dirty="0" smtClean="0">
                          <a:latin typeface="Arial" pitchFamily="34" charset="0"/>
                          <a:cs typeface="Arial" pitchFamily="34" charset="0"/>
                          <a:hlinkClick r:id="rId2"/>
                        </a:rPr>
                      </a:br>
                      <a:r>
                        <a:rPr lang="en-US" sz="1800" dirty="0" smtClean="0">
                          <a:latin typeface="Arial" pitchFamily="34" charset="0"/>
                          <a:cs typeface="Arial" pitchFamily="34" charset="0"/>
                          <a:hlinkClick r:id="rId2"/>
                        </a:rPr>
                        <a:t>@ihs.gov</a:t>
                      </a:r>
                      <a:endParaRPr lang="en-US" dirty="0"/>
                    </a:p>
                  </a:txBody>
                  <a:tcPr/>
                </a:tc>
                <a:tc>
                  <a:txBody>
                    <a:bodyPr/>
                    <a:lstStyle/>
                    <a:p>
                      <a:r>
                        <a:rPr lang="en-US" sz="1800" dirty="0" smtClean="0">
                          <a:latin typeface="Arial" pitchFamily="34" charset="0"/>
                          <a:cs typeface="Arial" pitchFamily="34" charset="0"/>
                        </a:rPr>
                        <a:t>(615) 669-2747</a:t>
                      </a:r>
                      <a:endParaRPr lang="en-US" dirty="0"/>
                    </a:p>
                  </a:txBody>
                  <a:tcPr/>
                </a:tc>
              </a:tr>
              <a:tr h="370840">
                <a:tc>
                  <a:txBody>
                    <a:bodyPr/>
                    <a:lstStyle/>
                    <a:p>
                      <a:r>
                        <a:rPr lang="en-US" sz="1800" dirty="0" smtClean="0">
                          <a:latin typeface="Arial" pitchFamily="34" charset="0"/>
                          <a:cs typeface="Arial" pitchFamily="34" charset="0"/>
                        </a:rPr>
                        <a:t>Luther Alexander</a:t>
                      </a:r>
                      <a:endParaRPr lang="en-US" dirty="0"/>
                    </a:p>
                  </a:txBody>
                  <a:tcPr/>
                </a:tc>
                <a:tc>
                  <a:txBody>
                    <a:bodyPr/>
                    <a:lstStyle/>
                    <a:p>
                      <a:r>
                        <a:rPr lang="en-US" sz="1800" dirty="0" smtClean="0">
                          <a:latin typeface="Arial" pitchFamily="34" charset="0"/>
                          <a:cs typeface="Arial" pitchFamily="34" charset="0"/>
                        </a:rPr>
                        <a:t>MU Project Manager, DNC </a:t>
                      </a:r>
                      <a:endParaRPr lang="en-US" dirty="0"/>
                    </a:p>
                  </a:txBody>
                  <a:tcPr/>
                </a:tc>
                <a:tc>
                  <a:txBody>
                    <a:bodyPr/>
                    <a:lstStyle/>
                    <a:p>
                      <a:r>
                        <a:rPr lang="en-US" sz="1800" dirty="0" smtClean="0">
                          <a:latin typeface="Arial" pitchFamily="34" charset="0"/>
                          <a:cs typeface="Arial" pitchFamily="34" charset="0"/>
                          <a:hlinkClick r:id="rId3"/>
                        </a:rPr>
                        <a:t>Luther.Alexander@ihs.gov</a:t>
                      </a:r>
                      <a:endParaRPr lang="en-US" dirty="0"/>
                    </a:p>
                  </a:txBody>
                  <a:tcPr/>
                </a:tc>
                <a:tc>
                  <a:txBody>
                    <a:bodyPr/>
                    <a:lstStyle/>
                    <a:p>
                      <a:r>
                        <a:rPr lang="en-US" sz="1800" dirty="0" smtClean="0">
                          <a:latin typeface="Arial" pitchFamily="34" charset="0"/>
                          <a:cs typeface="Arial" pitchFamily="34" charset="0"/>
                        </a:rPr>
                        <a:t>(301) 443-8114</a:t>
                      </a:r>
                      <a:endParaRPr lang="en-US" dirty="0"/>
                    </a:p>
                  </a:txBody>
                  <a:tcPr/>
                </a:tc>
              </a:tr>
              <a:tr h="370840">
                <a:tc>
                  <a:txBody>
                    <a:bodyPr/>
                    <a:lstStyle/>
                    <a:p>
                      <a:r>
                        <a:rPr lang="en-US" sz="1800" dirty="0" smtClean="0">
                          <a:latin typeface="Arial" pitchFamily="34" charset="0"/>
                          <a:cs typeface="Arial" pitchFamily="34" charset="0"/>
                        </a:rPr>
                        <a:t>JoAnne Hawkins</a:t>
                      </a:r>
                      <a:endParaRPr lang="en-US" dirty="0"/>
                    </a:p>
                  </a:txBody>
                  <a:tcPr/>
                </a:tc>
                <a:tc>
                  <a:txBody>
                    <a:bodyPr/>
                    <a:lstStyle/>
                    <a:p>
                      <a:r>
                        <a:rPr lang="en-US" sz="1800" dirty="0" smtClean="0">
                          <a:latin typeface="Arial" pitchFamily="34" charset="0"/>
                          <a:cs typeface="Arial" pitchFamily="34" charset="0"/>
                        </a:rPr>
                        <a:t>MU Healthcare Policy Analyst, DNC</a:t>
                      </a:r>
                      <a:endParaRPr lang="en-US" dirty="0"/>
                    </a:p>
                  </a:txBody>
                  <a:tcPr/>
                </a:tc>
                <a:tc>
                  <a:txBody>
                    <a:bodyPr/>
                    <a:lstStyle/>
                    <a:p>
                      <a:r>
                        <a:rPr lang="en-US" sz="1800" dirty="0" smtClean="0">
                          <a:latin typeface="Arial" pitchFamily="34" charset="0"/>
                          <a:cs typeface="Arial" pitchFamily="34" charset="0"/>
                          <a:hlinkClick r:id="rId4"/>
                        </a:rPr>
                        <a:t>JoAnne.Hawkins@ihs.gov</a:t>
                      </a:r>
                      <a:endParaRPr lang="en-US" dirty="0"/>
                    </a:p>
                  </a:txBody>
                  <a:tcPr/>
                </a:tc>
                <a:tc>
                  <a:txBody>
                    <a:bodyPr/>
                    <a:lstStyle/>
                    <a:p>
                      <a:r>
                        <a:rPr lang="en-US" sz="1800" dirty="0" smtClean="0">
                          <a:latin typeface="Arial" pitchFamily="34" charset="0"/>
                          <a:cs typeface="Arial" pitchFamily="34" charset="0"/>
                        </a:rPr>
                        <a:t>(505) 767-6600, x1525</a:t>
                      </a:r>
                      <a:endParaRPr lang="en-US" dirty="0"/>
                    </a:p>
                  </a:txBody>
                  <a:tcPr/>
                </a:tc>
              </a:tr>
              <a:tr h="370840">
                <a:tc>
                  <a:txBody>
                    <a:bodyPr/>
                    <a:lstStyle/>
                    <a:p>
                      <a:r>
                        <a:rPr lang="en-US" sz="1800" dirty="0" smtClean="0">
                          <a:latin typeface="Arial" pitchFamily="34" charset="0"/>
                          <a:cs typeface="Arial" pitchFamily="34" charset="0"/>
                        </a:rPr>
                        <a:t>Cecelia Rosales</a:t>
                      </a:r>
                      <a:endParaRPr lang="en-US" dirty="0"/>
                    </a:p>
                  </a:txBody>
                  <a:tcPr/>
                </a:tc>
                <a:tc>
                  <a:txBody>
                    <a:bodyPr/>
                    <a:lstStyle/>
                    <a:p>
                      <a:r>
                        <a:rPr lang="en-US" sz="1800" dirty="0" smtClean="0">
                          <a:latin typeface="Arial" pitchFamily="34" charset="0"/>
                          <a:cs typeface="Arial" pitchFamily="34" charset="0"/>
                        </a:rPr>
                        <a:t>MU Requirements Manager, DNC </a:t>
                      </a:r>
                      <a:endParaRPr lang="en-US" dirty="0"/>
                    </a:p>
                  </a:txBody>
                  <a:tcPr/>
                </a:tc>
                <a:tc>
                  <a:txBody>
                    <a:bodyPr/>
                    <a:lstStyle/>
                    <a:p>
                      <a:r>
                        <a:rPr lang="en-US" sz="1800" dirty="0" smtClean="0">
                          <a:latin typeface="Arial" pitchFamily="34" charset="0"/>
                          <a:cs typeface="Arial" pitchFamily="34" charset="0"/>
                          <a:hlinkClick r:id="rId5"/>
                        </a:rPr>
                        <a:t>Cecelia.Rosales@ihs.gov</a:t>
                      </a:r>
                      <a:endParaRPr lang="en-US" dirty="0"/>
                    </a:p>
                  </a:txBody>
                  <a:tcPr/>
                </a:tc>
                <a:tc>
                  <a:txBody>
                    <a:bodyPr/>
                    <a:lstStyle/>
                    <a:p>
                      <a:r>
                        <a:rPr lang="en-US" sz="1800" dirty="0" smtClean="0">
                          <a:latin typeface="Arial" pitchFamily="34" charset="0"/>
                          <a:cs typeface="Arial" pitchFamily="34" charset="0"/>
                        </a:rPr>
                        <a:t>(505) 767-6600, x1230</a:t>
                      </a:r>
                      <a:endParaRPr lang="en-US" dirty="0"/>
                    </a:p>
                  </a:txBody>
                  <a:tcPr/>
                </a:tc>
              </a:tr>
            </a:tbl>
          </a:graphicData>
        </a:graphic>
      </p:graphicFrame>
      <p:sp>
        <p:nvSpPr>
          <p:cNvPr id="4" name="Slide Number Placeholder 3"/>
          <p:cNvSpPr>
            <a:spLocks noGrp="1"/>
          </p:cNvSpPr>
          <p:nvPr>
            <p:ph type="sldNum" sz="quarter" idx="4"/>
          </p:nvPr>
        </p:nvSpPr>
        <p:spPr/>
        <p:txBody>
          <a:bodyPr/>
          <a:lstStyle/>
          <a:p>
            <a:fld id="{96785AF7-42EF-4F17-99CE-90056EF898D1}" type="slidenum">
              <a:rPr lang="en-US" smtClean="0"/>
              <a:pPr/>
              <a:t>31</a:t>
            </a:fld>
            <a:endParaRPr lang="en-US"/>
          </a:p>
        </p:txBody>
      </p:sp>
    </p:spTree>
    <p:extLst>
      <p:ext uri="{BB962C8B-B14F-4D97-AF65-F5344CB8AC3E}">
        <p14:creationId xmlns:p14="http://schemas.microsoft.com/office/powerpoint/2010/main" val="2274920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300226" y="2412999"/>
            <a:ext cx="6157973" cy="3455537"/>
          </a:xfrm>
        </p:spPr>
        <p:txBody>
          <a:bodyPr/>
          <a:lstStyle/>
          <a:p>
            <a:r>
              <a:rPr lang="en-US" sz="6600" b="1" dirty="0"/>
              <a:t>Questions?</a:t>
            </a:r>
            <a:r>
              <a:rPr lang="en-US" sz="6600" dirty="0"/>
              <a:t/>
            </a:r>
            <a:br>
              <a:rPr lang="en-US" sz="6600" dirty="0"/>
            </a:br>
            <a:r>
              <a:rPr lang="en-US" sz="2800" dirty="0"/>
              <a:t/>
            </a:r>
            <a:br>
              <a:rPr lang="en-US" sz="2800" dirty="0"/>
            </a:br>
            <a:r>
              <a:rPr lang="en-US" sz="3200" dirty="0">
                <a:solidFill>
                  <a:prstClr val="black">
                    <a:tint val="75000"/>
                  </a:prstClr>
                </a:solidFill>
              </a:rPr>
              <a:t>Sign up for the MU Listserv!</a:t>
            </a:r>
            <a:br>
              <a:rPr lang="en-US" sz="3200" dirty="0">
                <a:solidFill>
                  <a:prstClr val="black">
                    <a:tint val="75000"/>
                  </a:prstClr>
                </a:solidFill>
              </a:rPr>
            </a:br>
            <a:r>
              <a:rPr lang="en-US" sz="2400" dirty="0">
                <a:solidFill>
                  <a:prstClr val="black">
                    <a:tint val="75000"/>
                  </a:prstClr>
                </a:solidFill>
                <a:hlinkClick r:id="rId2"/>
              </a:rPr>
              <a:t>http://www.ihs.gov/listserver/index.cfm</a:t>
            </a:r>
            <a:r>
              <a:rPr lang="en-US" sz="2400" dirty="0" smtClean="0">
                <a:solidFill>
                  <a:prstClr val="black">
                    <a:tint val="75000"/>
                  </a:prstClr>
                </a:solidFill>
                <a:hlinkClick r:id="rId2"/>
              </a:rPr>
              <a:t>?</a:t>
            </a:r>
            <a:br>
              <a:rPr lang="en-US" sz="2400" dirty="0" smtClean="0">
                <a:solidFill>
                  <a:prstClr val="black">
                    <a:tint val="75000"/>
                  </a:prstClr>
                </a:solidFill>
                <a:hlinkClick r:id="rId2"/>
              </a:rPr>
            </a:br>
            <a:r>
              <a:rPr lang="en-US" sz="2400" dirty="0" smtClean="0">
                <a:solidFill>
                  <a:prstClr val="black">
                    <a:tint val="75000"/>
                  </a:prstClr>
                </a:solidFill>
                <a:hlinkClick r:id="rId2"/>
              </a:rPr>
              <a:t>module=</a:t>
            </a:r>
            <a:r>
              <a:rPr lang="en-US" sz="2400" dirty="0" err="1" smtClean="0">
                <a:solidFill>
                  <a:prstClr val="black">
                    <a:tint val="75000"/>
                  </a:prstClr>
                </a:solidFill>
                <a:hlinkClick r:id="rId2"/>
              </a:rPr>
              <a:t>signUpForm&amp;list_id</a:t>
            </a:r>
            <a:r>
              <a:rPr lang="en-US" sz="2400" dirty="0" smtClean="0">
                <a:solidFill>
                  <a:prstClr val="black">
                    <a:tint val="75000"/>
                  </a:prstClr>
                </a:solidFill>
                <a:hlinkClick r:id="rId2"/>
              </a:rPr>
              <a:t>=168Meaning</a:t>
            </a:r>
            <a:br>
              <a:rPr lang="en-US" sz="2400" dirty="0" smtClean="0">
                <a:solidFill>
                  <a:prstClr val="black">
                    <a:tint val="75000"/>
                  </a:prstClr>
                </a:solidFill>
                <a:hlinkClick r:id="rId2"/>
              </a:rPr>
            </a:br>
            <a:r>
              <a:rPr lang="en-US" sz="2400" dirty="0" smtClean="0">
                <a:solidFill>
                  <a:prstClr val="black">
                    <a:tint val="75000"/>
                  </a:prstClr>
                </a:solidFill>
                <a:hlinkClick r:id="rId2"/>
              </a:rPr>
              <a:t>fulUseTeam@ihs.gov</a:t>
            </a:r>
            <a:r>
              <a:rPr lang="en-US" sz="6000" dirty="0">
                <a:solidFill>
                  <a:prstClr val="black">
                    <a:tint val="75000"/>
                  </a:prstClr>
                </a:solidFill>
              </a:rPr>
              <a:t/>
            </a:r>
            <a:br>
              <a:rPr lang="en-US" sz="6000" dirty="0">
                <a:solidFill>
                  <a:prstClr val="black">
                    <a:tint val="75000"/>
                  </a:prstClr>
                </a:solidFill>
              </a:rPr>
            </a:br>
            <a:endParaRPr lang="en-US" dirty="0"/>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32</a:t>
            </a:fld>
            <a:endParaRPr lang="en-US"/>
          </a:p>
        </p:txBody>
      </p:sp>
    </p:spTree>
    <p:extLst>
      <p:ext uri="{BB962C8B-B14F-4D97-AF65-F5344CB8AC3E}">
        <p14:creationId xmlns:p14="http://schemas.microsoft.com/office/powerpoint/2010/main" val="2705038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Eligible Professionals: </a:t>
            </a:r>
            <a:br>
              <a:rPr lang="en-US" sz="2800" dirty="0"/>
            </a:br>
            <a:r>
              <a:rPr lang="en-US" sz="2800" dirty="0"/>
              <a:t>Medicare </a:t>
            </a:r>
            <a:r>
              <a:rPr lang="en-US" sz="2800" dirty="0" smtClean="0"/>
              <a:t>and </a:t>
            </a:r>
            <a:r>
              <a:rPr lang="en-US" sz="2800" dirty="0"/>
              <a:t>Medicaid Comparison</a:t>
            </a:r>
          </a:p>
        </p:txBody>
      </p:sp>
      <p:pic>
        <p:nvPicPr>
          <p:cNvPr id="1026" name="Picture 2" descr="Some professionals, such as doctors of optometry, doctors of podiatric medicine, and chiropractors, are only eligible to participate in Medicare.&#10;&#10;Some professionals, such as nurse practitioners, certified nurse midwives, and physician assistants (PAs) who work at an FQHC or RHC that is so led by a PA, are only eligible to participate in Medicaid.&#10;&#10;Other professionals, such as doctors of medicine, doctors of osteopathy, and doctors of dental medicine or surgery, may be eligible to participate in both Medicare and Medicaid; however, these professionals may only participate in one program at a tim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137" y="1188290"/>
            <a:ext cx="8635090" cy="516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4</a:t>
            </a:fld>
            <a:endParaRPr lang="en-US"/>
          </a:p>
        </p:txBody>
      </p:sp>
    </p:spTree>
    <p:extLst>
      <p:ext uri="{BB962C8B-B14F-4D97-AF65-F5344CB8AC3E}">
        <p14:creationId xmlns:p14="http://schemas.microsoft.com/office/powerpoint/2010/main" val="3117417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pPr>
              <a:defRPr/>
            </a:pPr>
            <a:r>
              <a:rPr lang="en-US" dirty="0" smtClean="0"/>
              <a:t>Eligible Professional registration</a:t>
            </a:r>
            <a:endParaRPr lang="en-US" dirty="0">
              <a:solidFill>
                <a:srgbClr val="FF0000"/>
              </a:solidFill>
            </a:endParaRPr>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5</a:t>
            </a:fld>
            <a:endParaRPr lang="en-US"/>
          </a:p>
        </p:txBody>
      </p:sp>
    </p:spTree>
    <p:extLst>
      <p:ext uri="{BB962C8B-B14F-4D97-AF65-F5344CB8AC3E}">
        <p14:creationId xmlns:p14="http://schemas.microsoft.com/office/powerpoint/2010/main" val="2516876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 Registration Checklist</a:t>
            </a:r>
          </a:p>
        </p:txBody>
      </p:sp>
      <p:sp>
        <p:nvSpPr>
          <p:cNvPr id="3" name="Content Placeholder 2"/>
          <p:cNvSpPr>
            <a:spLocks noGrp="1"/>
          </p:cNvSpPr>
          <p:nvPr>
            <p:ph idx="1"/>
          </p:nvPr>
        </p:nvSpPr>
        <p:spPr/>
        <p:txBody>
          <a:bodyPr/>
          <a:lstStyle/>
          <a:p>
            <a:r>
              <a:rPr lang="en-US" sz="2400" dirty="0"/>
              <a:t>An EP will need the following: </a:t>
            </a:r>
            <a:endParaRPr lang="en-US" sz="2000" b="1" dirty="0"/>
          </a:p>
          <a:p>
            <a:pPr lvl="1" fontAlgn="t"/>
            <a:r>
              <a:rPr lang="en-US" sz="2000" dirty="0"/>
              <a:t>PECOS/National Plan and Provider Enumeration System (NPPES) ID and </a:t>
            </a:r>
            <a:r>
              <a:rPr lang="en-US" sz="2000" dirty="0" smtClean="0"/>
              <a:t>password</a:t>
            </a:r>
            <a:endParaRPr lang="en-US" sz="2000" dirty="0"/>
          </a:p>
          <a:p>
            <a:pPr lvl="1" fontAlgn="t"/>
            <a:r>
              <a:rPr lang="en-US" sz="2000" dirty="0"/>
              <a:t>National Provider Identifier (NPI)</a:t>
            </a:r>
          </a:p>
          <a:p>
            <a:pPr lvl="1" fontAlgn="t"/>
            <a:r>
              <a:rPr lang="en-US" sz="2000" dirty="0"/>
              <a:t>Group n</a:t>
            </a:r>
            <a:r>
              <a:rPr lang="en-US" sz="2000" dirty="0" smtClean="0"/>
              <a:t>ame</a:t>
            </a:r>
            <a:endParaRPr lang="en-US" sz="2000" dirty="0" smtClean="0">
              <a:solidFill>
                <a:srgbClr val="FF0000"/>
              </a:solidFill>
            </a:endParaRPr>
          </a:p>
          <a:p>
            <a:pPr fontAlgn="t"/>
            <a:r>
              <a:rPr lang="en-US" sz="2400" dirty="0" smtClean="0"/>
              <a:t>An EP reassigning his/her benefits will need:</a:t>
            </a:r>
          </a:p>
          <a:p>
            <a:pPr lvl="1" fontAlgn="t"/>
            <a:r>
              <a:rPr lang="en-US" sz="2000" dirty="0" smtClean="0"/>
              <a:t>Payee tax </a:t>
            </a:r>
            <a:r>
              <a:rPr lang="en-US" sz="2000" dirty="0"/>
              <a:t>i</a:t>
            </a:r>
            <a:r>
              <a:rPr lang="en-US" sz="2000" dirty="0" smtClean="0"/>
              <a:t>dentification number</a:t>
            </a:r>
          </a:p>
          <a:p>
            <a:pPr lvl="1" fontAlgn="t"/>
            <a:r>
              <a:rPr lang="en-US" sz="2000" dirty="0" smtClean="0"/>
              <a:t>Payee NPI</a:t>
            </a:r>
            <a:endParaRPr lang="en-US" sz="2000" dirty="0"/>
          </a:p>
        </p:txBody>
      </p:sp>
      <p:sp>
        <p:nvSpPr>
          <p:cNvPr id="4" name="Slide Number Placeholder 3"/>
          <p:cNvSpPr>
            <a:spLocks noGrp="1"/>
          </p:cNvSpPr>
          <p:nvPr>
            <p:ph type="sldNum" sz="quarter" idx="4"/>
          </p:nvPr>
        </p:nvSpPr>
        <p:spPr/>
        <p:txBody>
          <a:bodyPr/>
          <a:lstStyle/>
          <a:p>
            <a:pPr>
              <a:defRPr/>
            </a:pPr>
            <a:fld id="{96785AF7-42EF-4F17-99CE-90056EF898D1}" type="slidenum">
              <a:rPr lang="en-US" smtClean="0"/>
              <a:pPr>
                <a:defRPr/>
              </a:pPr>
              <a:t>6</a:t>
            </a:fld>
            <a:endParaRPr lang="en-US"/>
          </a:p>
        </p:txBody>
      </p:sp>
    </p:spTree>
    <p:extLst>
      <p:ext uri="{BB962C8B-B14F-4D97-AF65-F5344CB8AC3E}">
        <p14:creationId xmlns:p14="http://schemas.microsoft.com/office/powerpoint/2010/main" val="3397319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PECOS/NPPES</a:t>
            </a:r>
            <a:endParaRPr lang="en-US" dirty="0"/>
          </a:p>
        </p:txBody>
      </p:sp>
      <p:sp>
        <p:nvSpPr>
          <p:cNvPr id="3" name="Content Placeholder 2"/>
          <p:cNvSpPr>
            <a:spLocks noGrp="1"/>
          </p:cNvSpPr>
          <p:nvPr>
            <p:ph idx="1"/>
          </p:nvPr>
        </p:nvSpPr>
        <p:spPr/>
        <p:txBody>
          <a:bodyPr/>
          <a:lstStyle/>
          <a:p>
            <a:pPr lvl="0"/>
            <a:r>
              <a:rPr lang="en-US" sz="2400" dirty="0" smtClean="0"/>
              <a:t>To access </a:t>
            </a:r>
            <a:r>
              <a:rPr lang="en-US" sz="2400" dirty="0"/>
              <a:t>the Identity and Access Management </a:t>
            </a:r>
            <a:r>
              <a:rPr lang="en-US" sz="2400" dirty="0" smtClean="0"/>
              <a:t>(I&amp;A) system, the EP will need either a PECOS or NPPES username and password.</a:t>
            </a:r>
          </a:p>
          <a:p>
            <a:r>
              <a:rPr lang="en-US" sz="2400" dirty="0" smtClean="0"/>
              <a:t>If you forget your password, contact the PECOS Help Desk:</a:t>
            </a:r>
          </a:p>
          <a:p>
            <a:pPr lvl="1"/>
            <a:r>
              <a:rPr lang="en-US" sz="2000" dirty="0" smtClean="0">
                <a:hlinkClick r:id="rId2"/>
              </a:rPr>
              <a:t>https://pecos.cms.hhs.gov</a:t>
            </a:r>
            <a:endParaRPr lang="en-US" sz="2000" dirty="0" smtClean="0"/>
          </a:p>
          <a:p>
            <a:pPr lvl="1"/>
            <a:r>
              <a:rPr lang="en-US" sz="2000" dirty="0" smtClean="0"/>
              <a:t>(866) 484-8049</a:t>
            </a:r>
          </a:p>
          <a:p>
            <a:pPr lvl="1"/>
            <a:r>
              <a:rPr lang="en-US" sz="2000" dirty="0" smtClean="0"/>
              <a:t>TTY (866) 523-4759</a:t>
            </a:r>
          </a:p>
          <a:p>
            <a:r>
              <a:rPr lang="en-US" sz="2400" dirty="0" smtClean="0"/>
              <a:t>To locate your NPI, contact NPPES:</a:t>
            </a:r>
          </a:p>
          <a:p>
            <a:pPr lvl="1"/>
            <a:r>
              <a:rPr lang="en-US" sz="2000" dirty="0" smtClean="0">
                <a:hlinkClick r:id="rId3"/>
              </a:rPr>
              <a:t>https://nppes.cms.hhs.gov/NPPES/NPIRegistryHome.do</a:t>
            </a:r>
            <a:endParaRPr lang="en-US" sz="2000" dirty="0" smtClean="0"/>
          </a:p>
          <a:p>
            <a:pPr lvl="1"/>
            <a:r>
              <a:rPr lang="en-US" sz="2000" dirty="0" smtClean="0"/>
              <a:t>(800) 465-3203</a:t>
            </a:r>
          </a:p>
          <a:p>
            <a:pPr lvl="1"/>
            <a:r>
              <a:rPr lang="en-US" sz="2000" dirty="0" smtClean="0"/>
              <a:t>TTY (800) 692-2326</a:t>
            </a:r>
          </a:p>
        </p:txBody>
      </p:sp>
      <p:sp>
        <p:nvSpPr>
          <p:cNvPr id="4" name="Slide Number Placeholder 3"/>
          <p:cNvSpPr>
            <a:spLocks noGrp="1"/>
          </p:cNvSpPr>
          <p:nvPr>
            <p:ph type="sldNum" sz="quarter" idx="4"/>
          </p:nvPr>
        </p:nvSpPr>
        <p:spPr/>
        <p:txBody>
          <a:bodyPr/>
          <a:lstStyle/>
          <a:p>
            <a:fld id="{96785AF7-42EF-4F17-99CE-90056EF898D1}" type="slidenum">
              <a:rPr lang="en-US" smtClean="0"/>
              <a:pPr/>
              <a:t>7</a:t>
            </a:fld>
            <a:endParaRPr lang="en-US"/>
          </a:p>
        </p:txBody>
      </p:sp>
    </p:spTree>
    <p:extLst>
      <p:ext uri="{BB962C8B-B14F-4D97-AF65-F5344CB8AC3E}">
        <p14:creationId xmlns:p14="http://schemas.microsoft.com/office/powerpoint/2010/main" val="2666665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Registration </a:t>
            </a:r>
            <a:endParaRPr lang="en-US" dirty="0"/>
          </a:p>
        </p:txBody>
      </p:sp>
      <p:sp>
        <p:nvSpPr>
          <p:cNvPr id="9" name="Content Placeholder 8"/>
          <p:cNvSpPr>
            <a:spLocks noGrp="1"/>
          </p:cNvSpPr>
          <p:nvPr>
            <p:ph sz="half" idx="1"/>
          </p:nvPr>
        </p:nvSpPr>
        <p:spPr>
          <a:xfrm>
            <a:off x="457200" y="1600201"/>
            <a:ext cx="8229600" cy="1015999"/>
          </a:xfrm>
        </p:spPr>
        <p:txBody>
          <a:bodyPr/>
          <a:lstStyle/>
          <a:p>
            <a:pPr marL="0" indent="0">
              <a:buNone/>
            </a:pPr>
            <a:r>
              <a:rPr lang="en-US" sz="2400" dirty="0" smtClean="0"/>
              <a:t>EPs participating in the Medicare or Medicaid program will need to register at </a:t>
            </a:r>
            <a:r>
              <a:rPr lang="en-US" sz="2400" dirty="0" smtClean="0">
                <a:hlinkClick r:id="rId3"/>
              </a:rPr>
              <a:t>http://ehrincentives.cms.gov</a:t>
            </a:r>
            <a:r>
              <a:rPr lang="en-US" sz="2400" dirty="0" smtClean="0"/>
              <a:t>. </a:t>
            </a:r>
            <a:endParaRPr lang="en-US" sz="2400" dirty="0"/>
          </a:p>
        </p:txBody>
      </p:sp>
      <p:pic>
        <p:nvPicPr>
          <p:cNvPr id="14" name="Picture 3" descr="This screen shot depicts the User ID and Password screen that will appear after clicking on http://ehrincentives.cms.gov. "/>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74700" y="2743200"/>
            <a:ext cx="7235742" cy="335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fld id="{96785AF7-42EF-4F17-99CE-90056EF898D1}" type="slidenum">
              <a:rPr lang="en-US" smtClean="0"/>
              <a:pPr/>
              <a:t>8</a:t>
            </a:fld>
            <a:endParaRPr lang="en-US"/>
          </a:p>
        </p:txBody>
      </p:sp>
    </p:spTree>
    <p:extLst>
      <p:ext uri="{BB962C8B-B14F-4D97-AF65-F5344CB8AC3E}">
        <p14:creationId xmlns:p14="http://schemas.microsoft.com/office/powerpoint/2010/main" val="2184367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 Registration</a:t>
            </a:r>
            <a:endParaRPr lang="en-US" dirty="0"/>
          </a:p>
        </p:txBody>
      </p:sp>
      <p:pic>
        <p:nvPicPr>
          <p:cNvPr id="7" name="Picture 2" descr="On the Registration Selection screen, identify the desired registration and select the appropriate action. Note that only one action can be performed at a tim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45067" y="1606232"/>
            <a:ext cx="7315200" cy="177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a:xfrm>
            <a:off x="457200" y="3742265"/>
            <a:ext cx="8229600" cy="2523067"/>
          </a:xfrm>
        </p:spPr>
        <p:txBody>
          <a:bodyPr/>
          <a:lstStyle/>
          <a:p>
            <a:r>
              <a:rPr lang="en-US" sz="2400" dirty="0"/>
              <a:t>Answer all questions marked with a red asterisk.</a:t>
            </a:r>
          </a:p>
          <a:p>
            <a:r>
              <a:rPr lang="en-US" sz="2400" dirty="0"/>
              <a:t>Click </a:t>
            </a:r>
            <a:r>
              <a:rPr lang="en-US" sz="2400" b="1" dirty="0" smtClean="0"/>
              <a:t>Proceed </a:t>
            </a:r>
            <a:r>
              <a:rPr lang="en-US" sz="2400" b="1" dirty="0"/>
              <a:t>with Submission</a:t>
            </a:r>
            <a:r>
              <a:rPr lang="en-US" sz="2400" dirty="0" smtClean="0"/>
              <a:t>.</a:t>
            </a:r>
            <a:endParaRPr lang="en-US" sz="2400" dirty="0"/>
          </a:p>
          <a:p>
            <a:r>
              <a:rPr lang="en-US" sz="2400" dirty="0"/>
              <a:t>Verify all information is </a:t>
            </a:r>
            <a:r>
              <a:rPr lang="en-US" sz="2400" dirty="0" smtClean="0"/>
              <a:t>accurate, </a:t>
            </a:r>
            <a:r>
              <a:rPr lang="en-US" sz="2400" dirty="0"/>
              <a:t>and </a:t>
            </a:r>
            <a:r>
              <a:rPr lang="en-US" sz="2400" dirty="0" smtClean="0"/>
              <a:t>click </a:t>
            </a:r>
            <a:r>
              <a:rPr lang="en-US" sz="2400" b="1" dirty="0" smtClean="0"/>
              <a:t>Submit </a:t>
            </a:r>
            <a:r>
              <a:rPr lang="en-US" sz="2400" b="1" dirty="0"/>
              <a:t>Registration</a:t>
            </a:r>
            <a:r>
              <a:rPr lang="en-US" sz="2400" dirty="0" smtClean="0"/>
              <a:t>.</a:t>
            </a:r>
            <a:endParaRPr lang="en-US" sz="2400" dirty="0"/>
          </a:p>
          <a:p>
            <a:r>
              <a:rPr lang="en-US" sz="2400" dirty="0"/>
              <a:t>Print out the submission receipt for reference.</a:t>
            </a:r>
          </a:p>
        </p:txBody>
      </p:sp>
      <p:sp>
        <p:nvSpPr>
          <p:cNvPr id="4" name="Slide Number Placeholder 3"/>
          <p:cNvSpPr>
            <a:spLocks noGrp="1"/>
          </p:cNvSpPr>
          <p:nvPr>
            <p:ph type="sldNum" sz="quarter" idx="4"/>
          </p:nvPr>
        </p:nvSpPr>
        <p:spPr/>
        <p:txBody>
          <a:bodyPr/>
          <a:lstStyle/>
          <a:p>
            <a:fld id="{96785AF7-42EF-4F17-99CE-90056EF898D1}" type="slidenum">
              <a:rPr lang="en-US" smtClean="0"/>
              <a:pPr/>
              <a:t>9</a:t>
            </a:fld>
            <a:endParaRPr lang="en-US"/>
          </a:p>
        </p:txBody>
      </p:sp>
    </p:spTree>
    <p:extLst>
      <p:ext uri="{BB962C8B-B14F-4D97-AF65-F5344CB8AC3E}">
        <p14:creationId xmlns:p14="http://schemas.microsoft.com/office/powerpoint/2010/main" val="682774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M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U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Notes0 xmlns="8bde49d6-1c5a-4ffc-b8bc-40cf9a38ad29">Download a copy of this PowerPoint template to your workstation.</Notes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A54ADB11783243B7F50E6964131819" ma:contentTypeVersion="1" ma:contentTypeDescription="Create a new document." ma:contentTypeScope="" ma:versionID="df9f35b93f47150dece85cd2f437b917">
  <xsd:schema xmlns:xsd="http://www.w3.org/2001/XMLSchema" xmlns:p="http://schemas.microsoft.com/office/2006/metadata/properties" xmlns:ns2="8bde49d6-1c5a-4ffc-b8bc-40cf9a38ad29" targetNamespace="http://schemas.microsoft.com/office/2006/metadata/properties" ma:root="true" ma:fieldsID="abc619c6569bb997d0d127ef0a0566b1" ns2:_="">
    <xsd:import namespace="8bde49d6-1c5a-4ffc-b8bc-40cf9a38ad29"/>
    <xsd:element name="properties">
      <xsd:complexType>
        <xsd:sequence>
          <xsd:element name="documentManagement">
            <xsd:complexType>
              <xsd:all>
                <xsd:element ref="ns2:Notes0" minOccurs="0"/>
              </xsd:all>
            </xsd:complexType>
          </xsd:element>
        </xsd:sequence>
      </xsd:complexType>
    </xsd:element>
  </xsd:schema>
  <xsd:schema xmlns:xsd="http://www.w3.org/2001/XMLSchema" xmlns:dms="http://schemas.microsoft.com/office/2006/documentManagement/types" targetNamespace="8bde49d6-1c5a-4ffc-b8bc-40cf9a38ad29" elementFormDefault="qualified">
    <xsd:import namespace="http://schemas.microsoft.com/office/2006/documentManagement/types"/>
    <xsd:element name="Notes0" ma:index="8" nillable="true" ma:displayName="Notes" ma:description="Brief Description of File or Folder" ma:internalName="Notes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20C8FB7-0C95-4C04-BEA4-B742F4B3FE00}">
  <ds:schemaRefs>
    <ds:schemaRef ds:uri="http://schemas.microsoft.com/sharepoint/v3/contenttype/forms"/>
  </ds:schemaRefs>
</ds:datastoreItem>
</file>

<file path=customXml/itemProps2.xml><?xml version="1.0" encoding="utf-8"?>
<ds:datastoreItem xmlns:ds="http://schemas.openxmlformats.org/officeDocument/2006/customXml" ds:itemID="{6E0F66EA-03B3-44C3-A2BA-A5BEE0859FDB}">
  <ds:schemaRefs>
    <ds:schemaRef ds:uri="http://purl.org/dc/terms/"/>
    <ds:schemaRef ds:uri="http://www.w3.org/XML/1998/namespace"/>
    <ds:schemaRef ds:uri="http://schemas.microsoft.com/office/2006/metadata/properties"/>
    <ds:schemaRef ds:uri="http://purl.org/dc/elements/1.1/"/>
    <ds:schemaRef ds:uri="8bde49d6-1c5a-4ffc-b8bc-40cf9a38ad29"/>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A51D034-078A-41DB-B92F-23924C4B6A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de49d6-1c5a-4ffc-b8bc-40cf9a38ad2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MU</Template>
  <TotalTime>730</TotalTime>
  <Words>1657</Words>
  <Application>Microsoft Office PowerPoint</Application>
  <PresentationFormat>On-screen Show (4:3)</PresentationFormat>
  <Paragraphs>306</Paragraphs>
  <Slides>32</Slides>
  <Notes>7</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MU</vt:lpstr>
      <vt:lpstr>MU White</vt:lpstr>
      <vt:lpstr>CMS EHR Incentive Registration and Attestation</vt:lpstr>
      <vt:lpstr>Today’s Objectives</vt:lpstr>
      <vt:lpstr>Participation Year 2012 Deadlines</vt:lpstr>
      <vt:lpstr>Eligible Professionals:  Medicare and Medicaid Comparison</vt:lpstr>
      <vt:lpstr>Eligible Professional registration</vt:lpstr>
      <vt:lpstr>EP Registration Checklist</vt:lpstr>
      <vt:lpstr>PECOS/NPPES</vt:lpstr>
      <vt:lpstr>CMS Registration </vt:lpstr>
      <vt:lpstr>EP Registration</vt:lpstr>
      <vt:lpstr>Medicaid Registration</vt:lpstr>
      <vt:lpstr>Third-Party  Registration</vt:lpstr>
      <vt:lpstr>Third-Party Registration</vt:lpstr>
      <vt:lpstr>Third-Party Registration Checklist</vt:lpstr>
      <vt:lpstr>Attestation</vt:lpstr>
      <vt:lpstr>When Can an EP Attest?</vt:lpstr>
      <vt:lpstr>What does an EP Need to Attest?</vt:lpstr>
      <vt:lpstr>How to Attest of the Incentive Program?</vt:lpstr>
      <vt:lpstr>Start Attestation</vt:lpstr>
      <vt:lpstr>Core Measures</vt:lpstr>
      <vt:lpstr>Menu Measures</vt:lpstr>
      <vt:lpstr>Core Clinical Quality Measures</vt:lpstr>
      <vt:lpstr>Summary of Measures</vt:lpstr>
      <vt:lpstr>Attestation Submission Process</vt:lpstr>
      <vt:lpstr>Submission Confirmation Page</vt:lpstr>
      <vt:lpstr>Attestation Disclaimer</vt:lpstr>
      <vt:lpstr>Rejected Attestation</vt:lpstr>
      <vt:lpstr>Registration Resources</vt:lpstr>
      <vt:lpstr>Attestation Resources</vt:lpstr>
      <vt:lpstr>Area MU Contacts</vt:lpstr>
      <vt:lpstr>Regional Extension Center</vt:lpstr>
      <vt:lpstr>IHS Meaningful Use: Contact Information</vt:lpstr>
      <vt:lpstr>Questions?  Sign up for the MU Listserv! http://www.ihs.gov/listserver/index.cfm? module=signUpForm&amp;list_id=168Meaning fulUseTeam@ihs.gov </vt:lpstr>
    </vt:vector>
  </TitlesOfParts>
  <Company>IHS Office of Information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 Registration and Attestation</dc:title>
  <dc:subject>Presentation</dc:subject>
  <dc:creator>Indian Health System</dc:creator>
  <cp:keywords>MU, RPMS, registration, attestation</cp:keywords>
  <dc:description>This presentation was initially developed for use with Office Hours hosted by the National MU Team.</dc:description>
  <cp:lastModifiedBy>Waquie, Janell F (IHS/HQ)</cp:lastModifiedBy>
  <cp:revision>48</cp:revision>
  <dcterms:created xsi:type="dcterms:W3CDTF">2013-02-06T16:28:54Z</dcterms:created>
  <dcterms:modified xsi:type="dcterms:W3CDTF">2013-02-25T21:39:13Z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0x010100F8A54ADB11783243B7F50E6964131819</vt:lpwstr>
  </property>
  <property fmtid="{D5CDD505-2E9C-101B-9397-08002B2CF9AE}" pid="3" name="STATUS 2">
    <vt:lpwstr>Empty</vt:lpwstr>
  </property>
  <property fmtid="{D5CDD505-2E9C-101B-9397-08002B2CF9AE}" pid="4" name="Language">
    <vt:lpwstr>English</vt:lpwstr>
  </property>
</Properties>
</file>