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42"/>
  </p:notesMasterIdLst>
  <p:sldIdLst>
    <p:sldId id="319" r:id="rId5"/>
    <p:sldId id="321" r:id="rId6"/>
    <p:sldId id="672" r:id="rId7"/>
    <p:sldId id="348" r:id="rId8"/>
    <p:sldId id="323" r:id="rId9"/>
    <p:sldId id="325" r:id="rId10"/>
    <p:sldId id="653" r:id="rId11"/>
    <p:sldId id="601" r:id="rId12"/>
    <p:sldId id="602" r:id="rId13"/>
    <p:sldId id="621" r:id="rId14"/>
    <p:sldId id="620" r:id="rId15"/>
    <p:sldId id="350" r:id="rId16"/>
    <p:sldId id="352" r:id="rId17"/>
    <p:sldId id="655" r:id="rId18"/>
    <p:sldId id="337" r:id="rId19"/>
    <p:sldId id="644" r:id="rId20"/>
    <p:sldId id="663" r:id="rId21"/>
    <p:sldId id="664" r:id="rId22"/>
    <p:sldId id="665" r:id="rId23"/>
    <p:sldId id="666" r:id="rId24"/>
    <p:sldId id="645" r:id="rId25"/>
    <p:sldId id="656" r:id="rId26"/>
    <p:sldId id="647" r:id="rId27"/>
    <p:sldId id="575" r:id="rId28"/>
    <p:sldId id="576" r:id="rId29"/>
    <p:sldId id="669" r:id="rId30"/>
    <p:sldId id="671" r:id="rId31"/>
    <p:sldId id="639" r:id="rId32"/>
    <p:sldId id="640" r:id="rId33"/>
    <p:sldId id="641" r:id="rId34"/>
    <p:sldId id="674" r:id="rId35"/>
    <p:sldId id="675" r:id="rId36"/>
    <p:sldId id="673" r:id="rId37"/>
    <p:sldId id="603" r:id="rId38"/>
    <p:sldId id="604" r:id="rId39"/>
    <p:sldId id="605" r:id="rId40"/>
    <p:sldId id="515" r:id="rId4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llanueva, Valerie (IHS/HQ)" initials="VV("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86364" autoAdjust="0"/>
  </p:normalViewPr>
  <p:slideViewPr>
    <p:cSldViewPr snapToGrid="0" snapToObjects="1">
      <p:cViewPr varScale="1">
        <p:scale>
          <a:sx n="68" d="100"/>
          <a:sy n="68" d="100"/>
        </p:scale>
        <p:origin x="-252" y="-102"/>
      </p:cViewPr>
      <p:guideLst>
        <p:guide orient="horz" pos="2160"/>
        <p:guide pos="2880"/>
      </p:guideLst>
    </p:cSldViewPr>
  </p:slideViewPr>
  <p:outlineViewPr>
    <p:cViewPr>
      <p:scale>
        <a:sx n="33" d="100"/>
        <a:sy n="33" d="100"/>
      </p:scale>
      <p:origin x="0" y="17178"/>
    </p:cViewPr>
  </p:outlineViewPr>
  <p:notesTextViewPr>
    <p:cViewPr>
      <p:scale>
        <a:sx n="100" d="100"/>
        <a:sy n="100" d="100"/>
      </p:scale>
      <p:origin x="0" y="0"/>
    </p:cViewPr>
  </p:notesTextViewPr>
  <p:sorterViewPr>
    <p:cViewPr varScale="1">
      <p:scale>
        <a:sx n="100" d="100"/>
        <a:sy n="100" d="100"/>
      </p:scale>
      <p:origin x="0" y="96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1-16T14:19:10.339" idx="16">
    <p:pos x="10" y="10"/>
    <p:text>Left these contacts as you had them on your ppt because wasn't sure who you wanted to include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42B4C94-D69A-41EC-A366-0099F0CD32F5}" type="datetimeFigureOut">
              <a:rPr lang="en-US"/>
              <a:pPr>
                <a:defRPr/>
              </a:pPr>
              <a:t>3/4/2013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6BDDC8F-87F8-457F-B050-00F45BAF18DB}" type="slidenum">
              <a:rPr lang="en-US"/>
              <a:pPr>
                <a:defRPr/>
              </a:pPr>
              <a:t>‹#›</a:t>
            </a:fld>
            <a:endParaRPr lang="en-US" dirty="0"/>
          </a:p>
        </p:txBody>
      </p:sp>
    </p:spTree>
    <p:extLst>
      <p:ext uri="{BB962C8B-B14F-4D97-AF65-F5344CB8AC3E}">
        <p14:creationId xmlns:p14="http://schemas.microsoft.com/office/powerpoint/2010/main" val="184494410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defTabSz="896938" eaLnBrk="1" hangingPunct="1">
              <a:spcBef>
                <a:spcPct val="0"/>
              </a:spcBef>
            </a:pPr>
            <a:r>
              <a:rPr lang="en-US" dirty="0" smtClean="0">
                <a:ea typeface="ＭＳ Ｐゴシック"/>
                <a:cs typeface="ＭＳ Ｐゴシック"/>
              </a:rPr>
              <a:t>Chart showing annual payments based on first year EP qualifies for an incentive payment in the Medicaid EHR incentive program. If you start participating anytime between 2011 and 2016, your first year payment would be $21,250. Subsequent payments for the remaining 5 years that an EP can participate would be $8,500 each year they qualify. At the end of the 6 years, if you continue to meet the program requirements to qualify for payment, your total incentive payments would be $63,750.</a:t>
            </a:r>
          </a:p>
          <a:p>
            <a:pPr defTabSz="896938" eaLnBrk="1" hangingPunct="1">
              <a:spcBef>
                <a:spcPct val="0"/>
              </a:spcBef>
            </a:pPr>
            <a:endParaRPr lang="en-US" dirty="0" smtClean="0">
              <a:ea typeface="ＭＳ Ｐゴシック"/>
              <a:cs typeface="ＭＳ Ｐゴシック"/>
            </a:endParaRPr>
          </a:p>
          <a:p>
            <a:pPr defTabSz="896938" eaLnBrk="1" hangingPunct="1">
              <a:spcBef>
                <a:spcPct val="0"/>
              </a:spcBef>
            </a:pPr>
            <a:r>
              <a:rPr lang="en-US" sz="1200" b="1" i="1" u="none" strike="noStrike" kern="1200" baseline="0" dirty="0" smtClean="0">
                <a:solidFill>
                  <a:schemeClr val="tx1"/>
                </a:solidFill>
                <a:latin typeface="+mn-lt"/>
                <a:ea typeface="+mn-ea"/>
                <a:cs typeface="+mn-cs"/>
              </a:rPr>
              <a:t>The total for pediatricians who meet the 20 percent patient volume but fall short of the 30 percent patient volume is $14,167 in the first year and $5,667 in subsequent years. This adds up to a maximum Medicaid EHR incentive payment of $42,500 over a six-year period. </a:t>
            </a:r>
            <a:endParaRPr lang="en-US" dirty="0" smtClean="0">
              <a:ea typeface="ＭＳ Ｐゴシック"/>
              <a:cs typeface="ＭＳ Ｐゴシック"/>
            </a:endParaRPr>
          </a:p>
          <a:p>
            <a:pPr defTabSz="896938" eaLnBrk="1" hangingPunct="1">
              <a:spcBef>
                <a:spcPct val="0"/>
              </a:spcBef>
            </a:pPr>
            <a:endParaRPr lang="en-US" dirty="0" smtClean="0">
              <a:ea typeface="ＭＳ Ｐゴシック"/>
              <a:cs typeface="ＭＳ Ｐゴシック"/>
            </a:endParaRPr>
          </a:p>
          <a:p>
            <a:pPr defTabSz="896938" eaLnBrk="1" hangingPunct="1">
              <a:spcBef>
                <a:spcPct val="0"/>
              </a:spcBef>
            </a:pPr>
            <a:r>
              <a:rPr lang="en-US" dirty="0" smtClean="0">
                <a:ea typeface="ＭＳ Ｐゴシック"/>
                <a:cs typeface="ＭＳ Ｐゴシック"/>
              </a:rPr>
              <a:t>NOTE:  A provider will receive payment for A/I/U during their first participation year. However, their A/I/U participation year does not count towards the Meaningful Use participation years. Providers will start Stage 1 of their during their second payment year as outlined below:</a:t>
            </a:r>
          </a:p>
          <a:p>
            <a:pPr defTabSz="896938" eaLnBrk="1" hangingPunct="1">
              <a:spcBef>
                <a:spcPct val="0"/>
              </a:spcBef>
            </a:pPr>
            <a:r>
              <a:rPr lang="en-US" dirty="0" smtClean="0">
                <a:ea typeface="ＭＳ Ｐゴシック"/>
                <a:cs typeface="ＭＳ Ｐゴシック"/>
              </a:rPr>
              <a:t>Payment year 1- A/I/U</a:t>
            </a:r>
          </a:p>
          <a:p>
            <a:pPr defTabSz="896938" eaLnBrk="1" hangingPunct="1">
              <a:spcBef>
                <a:spcPct val="0"/>
              </a:spcBef>
            </a:pPr>
            <a:r>
              <a:rPr lang="en-US" dirty="0" smtClean="0">
                <a:ea typeface="ＭＳ Ｐゴシック"/>
                <a:cs typeface="ＭＳ Ｐゴシック"/>
              </a:rPr>
              <a:t>Payment year 2- MU Stage 1, year one (demonstrate MU for 90 days)</a:t>
            </a:r>
          </a:p>
          <a:p>
            <a:pPr defTabSz="896938" eaLnBrk="1" hangingPunct="1">
              <a:spcBef>
                <a:spcPct val="0"/>
              </a:spcBef>
            </a:pPr>
            <a:r>
              <a:rPr lang="en-US" dirty="0" smtClean="0">
                <a:ea typeface="ＭＳ Ｐゴシック"/>
                <a:cs typeface="ＭＳ Ｐゴシック"/>
              </a:rPr>
              <a:t>Payment year 3- MU Stage 2, year two (demonstrate MU for 365 days)</a:t>
            </a:r>
          </a:p>
        </p:txBody>
      </p:sp>
      <p:sp>
        <p:nvSpPr>
          <p:cNvPr id="5120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BCA6CC89-55D5-4121-9B64-82EE5B905EC7}" type="slidenum">
              <a:rPr lang="en-US" sz="1200">
                <a:latin typeface="Calibri" pitchFamily="34" charset="0"/>
              </a:rPr>
              <a:pPr algn="r" defTabSz="455613"/>
              <a:t>13</a:t>
            </a:fld>
            <a:endParaRPr lang="en-US"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67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F568D4-E4B0-4370-9E41-1ABB5DD020B3}" type="slidenum">
              <a:rPr lang="en-US" smtClean="0"/>
              <a:pPr fontAlgn="base">
                <a:spcBef>
                  <a:spcPct val="0"/>
                </a:spcBef>
                <a:spcAft>
                  <a:spcPct val="0"/>
                </a:spcAft>
                <a:defRPr/>
              </a:pPr>
              <a:t>15</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defRPr/>
            </a:pPr>
            <a:r>
              <a:rPr lang="en-US" sz="1200" dirty="0" smtClean="0">
                <a:latin typeface="Arial" pitchFamily="34" charset="0"/>
                <a:cs typeface="Arial" pitchFamily="34" charset="0"/>
              </a:rPr>
              <a:t>Practicing Predominantly- States will have the flexibility to allow EPs to use a six-month period within the prior calendar year or preceding 12 month period from the date of attestation for the definition of practicing predominantly (more than 50% of the encounters). </a:t>
            </a:r>
          </a:p>
          <a:p>
            <a:pPr defTabSz="896938" eaLnBrk="1" hangingPunct="1">
              <a:spcBef>
                <a:spcPct val="0"/>
              </a:spcBef>
            </a:pPr>
            <a:endParaRPr lang="en-US" dirty="0" smtClean="0">
              <a:ea typeface="ＭＳ Ｐゴシック"/>
              <a:cs typeface="ＭＳ Ｐゴシック"/>
            </a:endParaRPr>
          </a:p>
          <a:p>
            <a:pPr marL="285750" indent="-285750">
              <a:buFont typeface="Arial" pitchFamily="34" charset="0"/>
              <a:buChar char="•"/>
            </a:pPr>
            <a:r>
              <a:rPr lang="en-US" dirty="0" smtClean="0">
                <a:latin typeface="Arial" pitchFamily="34" charset="0"/>
                <a:cs typeface="Arial" pitchFamily="34" charset="0"/>
              </a:rPr>
              <a:t>Option to determine volume based on a 90 day period in the previous calendar year OR a 90 day period in the previous 12 months preceding the date of attestation.</a:t>
            </a:r>
          </a:p>
          <a:p>
            <a:pPr marL="109728" indent="0">
              <a:buNone/>
            </a:pPr>
            <a:endParaRPr lang="en-US" dirty="0" smtClean="0">
              <a:latin typeface="Arial" pitchFamily="34" charset="0"/>
              <a:cs typeface="Arial" pitchFamily="34" charset="0"/>
            </a:endParaRPr>
          </a:p>
          <a:p>
            <a:pPr marL="285750" indent="-285750">
              <a:buFont typeface="Arial" pitchFamily="34" charset="0"/>
              <a:buChar char="•"/>
            </a:pPr>
            <a:r>
              <a:rPr lang="en-US" dirty="0" smtClean="0">
                <a:latin typeface="Arial" pitchFamily="34" charset="0"/>
                <a:cs typeface="Arial" pitchFamily="34" charset="0"/>
              </a:rPr>
              <a:t>Medicaid encounters defined where any services were rendered on any one day to an individual enrolled in an eligible Medicaid program. Encounters no longer have to be paid to be counted. </a:t>
            </a:r>
          </a:p>
          <a:p>
            <a:pPr marL="109728" indent="0">
              <a:buNone/>
            </a:pPr>
            <a:endParaRPr lang="en-US" dirty="0" smtClean="0">
              <a:latin typeface="Arial" pitchFamily="34" charset="0"/>
              <a:cs typeface="Arial" pitchFamily="34" charset="0"/>
            </a:endParaRPr>
          </a:p>
          <a:p>
            <a:pPr marL="285750" indent="-285750">
              <a:buFont typeface="Arial" pitchFamily="34" charset="0"/>
              <a:buChar char="•"/>
            </a:pPr>
            <a:r>
              <a:rPr lang="en-US" dirty="0" smtClean="0">
                <a:latin typeface="Arial" pitchFamily="34" charset="0"/>
                <a:cs typeface="Arial" pitchFamily="34" charset="0"/>
              </a:rPr>
              <a:t>Provider patient volume can include CHIP encounters in the numerator if part of Title XIX expansion of part of Title XXI expansion (still cannot include CHIP stand-alone Title XXI encounters).</a:t>
            </a:r>
          </a:p>
          <a:p>
            <a:pPr defTabSz="896938" eaLnBrk="1" hangingPunct="1">
              <a:spcBef>
                <a:spcPct val="0"/>
              </a:spcBef>
            </a:pPr>
            <a:endParaRPr lang="en-US" dirty="0" smtClean="0">
              <a:ea typeface="ＭＳ Ｐゴシック"/>
              <a:cs typeface="ＭＳ Ｐゴシック"/>
            </a:endParaRPr>
          </a:p>
        </p:txBody>
      </p:sp>
      <p:sp>
        <p:nvSpPr>
          <p:cNvPr id="5632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B5826546-FFEB-4971-A15D-4640B48481CA}" type="slidenum">
              <a:rPr lang="en-US" sz="1200">
                <a:latin typeface="Calibri" pitchFamily="34" charset="0"/>
              </a:rPr>
              <a:pPr algn="r" defTabSz="455613"/>
              <a:t>16</a:t>
            </a:fld>
            <a:endParaRPr 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6BDDC8F-87F8-457F-B050-00F45BAF18DB}" type="slidenum">
              <a:rPr lang="en-US" smtClean="0"/>
              <a:pPr>
                <a:defRPr/>
              </a:pPr>
              <a:t>18</a:t>
            </a:fld>
            <a:endParaRPr lang="en-US" dirty="0"/>
          </a:p>
        </p:txBody>
      </p:sp>
    </p:spTree>
    <p:extLst>
      <p:ext uri="{BB962C8B-B14F-4D97-AF65-F5344CB8AC3E}">
        <p14:creationId xmlns:p14="http://schemas.microsoft.com/office/powerpoint/2010/main" val="3142021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E93753F4-0FF0-4740-9CDC-E6350A4E43D2}" type="slidenum">
              <a:rPr lang="en-US" smtClean="0"/>
              <a:pPr>
                <a:defRPr/>
              </a:pPr>
              <a:t>24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fontAlgn="b"/>
            <a:r>
              <a:rPr lang="en-US" b="1" dirty="0" smtClean="0"/>
              <a:t> </a:t>
            </a:r>
            <a:endParaRPr lang="en-US" dirty="0" smtClean="0"/>
          </a:p>
        </p:txBody>
      </p:sp>
      <p:sp>
        <p:nvSpPr>
          <p:cNvPr id="4" name="Slide Number Placeholder 3"/>
          <p:cNvSpPr>
            <a:spLocks noGrp="1"/>
          </p:cNvSpPr>
          <p:nvPr>
            <p:ph type="sldNum" sz="quarter" idx="5"/>
          </p:nvPr>
        </p:nvSpPr>
        <p:spPr/>
        <p:txBody>
          <a:bodyPr/>
          <a:lstStyle/>
          <a:p>
            <a:pPr>
              <a:defRPr/>
            </a:pPr>
            <a:fld id="{53AA61DA-2A67-4C49-BD80-C354E214D256}" type="slidenum">
              <a:rPr lang="en-US" smtClean="0"/>
              <a:pPr>
                <a:defRPr/>
              </a:pPr>
              <a:t>25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6BDDC8F-87F8-457F-B050-00F45BAF18DB}" type="slidenum">
              <a:rPr lang="en-US" smtClean="0"/>
              <a:pPr>
                <a:defRPr/>
              </a:pPr>
              <a:t>26</a:t>
            </a:fld>
            <a:endParaRPr lang="en-US" dirty="0"/>
          </a:p>
        </p:txBody>
      </p:sp>
    </p:spTree>
    <p:extLst>
      <p:ext uri="{BB962C8B-B14F-4D97-AF65-F5344CB8AC3E}">
        <p14:creationId xmlns:p14="http://schemas.microsoft.com/office/powerpoint/2010/main" val="2028782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xfrm>
            <a:off x="1146175" y="687388"/>
            <a:ext cx="4567238" cy="3427412"/>
          </a:xfrm>
          <a:noFill/>
          <a:ln>
            <a:solidFill>
              <a:srgbClr val="000000"/>
            </a:solidFill>
            <a:miter lim="800000"/>
            <a:headEnd/>
            <a:tailEnd/>
          </a:ln>
        </p:spPr>
      </p:sp>
      <p:sp>
        <p:nvSpPr>
          <p:cNvPr id="144387" name="Notes Placeholder 2"/>
          <p:cNvSpPr>
            <a:spLocks noGrp="1"/>
          </p:cNvSpPr>
          <p:nvPr>
            <p:ph type="body" idx="1"/>
          </p:nvPr>
        </p:nvSpPr>
        <p:spPr bwMode="auto">
          <a:xfrm>
            <a:off x="685800" y="4343400"/>
            <a:ext cx="5486400" cy="4113213"/>
          </a:xfrm>
          <a:noFill/>
        </p:spPr>
        <p:txBody>
          <a:bodyPr wrap="square" lIns="91121" tIns="45561" rIns="91121" bIns="45561" numCol="1" anchor="t" anchorCtr="0" compatLnSpc="1">
            <a:prstTxWarp prst="textNoShape">
              <a:avLst/>
            </a:prstTxWarp>
          </a:bodyPr>
          <a:lstStyle/>
          <a:p>
            <a:pPr defTabSz="896938" eaLnBrk="1" hangingPunct="1">
              <a:spcBef>
                <a:spcPct val="0"/>
              </a:spcBef>
            </a:pPr>
            <a:endParaRPr lang="en-US" smtClean="0">
              <a:ea typeface="ＭＳ Ｐゴシック"/>
              <a:cs typeface="ＭＳ Ｐゴシック"/>
            </a:endParaRPr>
          </a:p>
          <a:p>
            <a:pPr defTabSz="896938" eaLnBrk="1" hangingPunct="1">
              <a:spcBef>
                <a:spcPct val="0"/>
              </a:spcBef>
            </a:pPr>
            <a:endParaRPr lang="en-US" smtClean="0">
              <a:ea typeface="ＭＳ Ｐゴシック"/>
              <a:cs typeface="ＭＳ Ｐゴシック"/>
            </a:endParaRPr>
          </a:p>
        </p:txBody>
      </p:sp>
      <p:sp>
        <p:nvSpPr>
          <p:cNvPr id="14438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121" tIns="45561" rIns="91121" bIns="45561" anchor="b"/>
          <a:lstStyle/>
          <a:p>
            <a:pPr algn="r" defTabSz="454025"/>
            <a:fld id="{1CD2F793-BEB2-48A9-814C-4EB319E62120}" type="slidenum">
              <a:rPr lang="en-US" sz="1200">
                <a:latin typeface="Calibri" pitchFamily="34" charset="0"/>
              </a:rPr>
              <a:pPr algn="r" defTabSz="454025"/>
              <a:t>31</a:t>
            </a:fld>
            <a:endParaRPr lang="en-US" sz="120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146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A32146-992B-4341-A9A0-709AD782B23E}" type="slidenum">
              <a:rPr lang="en-US" smtClean="0">
                <a:ea typeface="ＭＳ Ｐゴシック"/>
                <a:cs typeface="ＭＳ Ｐゴシック"/>
              </a:rPr>
              <a:pPr fontAlgn="base">
                <a:spcBef>
                  <a:spcPct val="0"/>
                </a:spcBef>
                <a:spcAft>
                  <a:spcPct val="0"/>
                </a:spcAft>
                <a:defRPr/>
              </a:pPr>
              <a:t>34</a:t>
            </a:fld>
            <a:endParaRPr lang="en-US" smtClean="0">
              <a:ea typeface="ＭＳ Ｐゴシック"/>
              <a:cs typeface="ＭＳ Ｐゴシック"/>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7475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D520A21B-40C9-4EE8-88F4-F21E866AC5BD}" type="slidenum">
              <a:rPr lang="en-US" sz="1200">
                <a:latin typeface="Calibri" pitchFamily="34" charset="0"/>
              </a:rPr>
              <a:pPr algn="r" defTabSz="455613"/>
              <a:t>35</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defTabSz="896938" eaLnBrk="1" hangingPunct="1">
              <a:spcBef>
                <a:spcPct val="0"/>
              </a:spcBef>
            </a:pPr>
            <a:endParaRPr lang="en-US" dirty="0" smtClean="0">
              <a:ea typeface="ＭＳ Ｐゴシック"/>
              <a:cs typeface="ＭＳ Ｐゴシック"/>
            </a:endParaRPr>
          </a:p>
        </p:txBody>
      </p:sp>
      <p:sp>
        <p:nvSpPr>
          <p:cNvPr id="1843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160208D1-0BCF-4274-AD1D-101777808D58}" type="slidenum">
              <a:rPr lang="en-US" sz="1200">
                <a:solidFill>
                  <a:srgbClr val="000000"/>
                </a:solidFill>
                <a:latin typeface="Calibri" pitchFamily="34" charset="0"/>
              </a:rPr>
              <a:pPr algn="r" defTabSz="455613"/>
              <a:t>2</a:t>
            </a:fld>
            <a:endParaRPr lang="en-US" sz="1200">
              <a:solidFill>
                <a:srgbClr val="000000"/>
              </a:solidFill>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558FD8A0-2923-4480-AE7C-03C6588D7553}" type="slidenum">
              <a:rPr lang="en-US" smtClean="0"/>
              <a:pPr>
                <a:defRPr/>
              </a:pPr>
              <a:t>36</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defTabSz="896938" eaLnBrk="1" hangingPunct="1">
              <a:spcBef>
                <a:spcPct val="0"/>
              </a:spcBef>
            </a:pPr>
            <a:r>
              <a:rPr lang="en-US" smtClean="0">
                <a:ea typeface="ＭＳ Ｐゴシック"/>
                <a:cs typeface="ＭＳ Ｐゴシック"/>
              </a:rPr>
              <a:t>The ultimate objective of Meaningful Use is to improve patient care. The CMS Final Rule released on July 28th identified five broad priorities – listed on this slide -- for making these improvements. Each priority concentrates on an aspect of patient care. Every aspect of Meaningful Use is focused on fulfilling 1 or more of these 5 priorities. </a:t>
            </a:r>
          </a:p>
        </p:txBody>
      </p:sp>
      <p:sp>
        <p:nvSpPr>
          <p:cNvPr id="2253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7950ABA5-CF73-4823-8ABB-DCEB90A77054}" type="slidenum">
              <a:rPr lang="en-US" sz="1200">
                <a:solidFill>
                  <a:srgbClr val="000000"/>
                </a:solidFill>
                <a:latin typeface="Calibri" pitchFamily="34" charset="0"/>
              </a:rPr>
              <a:pPr algn="r" defTabSz="455613"/>
              <a:t>5</a:t>
            </a:fld>
            <a:endParaRPr lang="en-US" sz="1200">
              <a:solidFill>
                <a:srgbClr val="000000"/>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defTabSz="896938" eaLnBrk="1" hangingPunct="1">
              <a:spcBef>
                <a:spcPct val="0"/>
              </a:spcBef>
            </a:pPr>
            <a:r>
              <a:rPr lang="en-US" dirty="0" smtClean="0">
                <a:ea typeface="ＭＳ Ｐゴシック"/>
                <a:cs typeface="ＭＳ Ｐゴシック"/>
              </a:rPr>
              <a:t>This image shows a conceptual graphic of the advancements of meaningful use. </a:t>
            </a:r>
          </a:p>
          <a:p>
            <a:pPr defTabSz="896938" eaLnBrk="1" hangingPunct="1">
              <a:spcBef>
                <a:spcPct val="0"/>
              </a:spcBef>
            </a:pPr>
            <a:endParaRPr lang="en-US" dirty="0" smtClean="0">
              <a:ea typeface="ＭＳ Ｐゴシック"/>
              <a:cs typeface="ＭＳ Ｐゴシック"/>
            </a:endParaRPr>
          </a:p>
          <a:p>
            <a:pPr defTabSz="896938" eaLnBrk="1" hangingPunct="1">
              <a:spcBef>
                <a:spcPct val="0"/>
              </a:spcBef>
            </a:pPr>
            <a:r>
              <a:rPr lang="en-US" dirty="0" smtClean="0">
                <a:ea typeface="ＭＳ Ｐゴシック"/>
                <a:cs typeface="ＭＳ Ｐゴシック"/>
              </a:rPr>
              <a:t>After the rule making period which led to the Final Rule that is now published in the Federal Register, 3 stages of meaningful use were established. Stage 1 which takes place in 2011 through 2013 is aimed at data capture and sharing. Stage 2 which begins</a:t>
            </a:r>
            <a:r>
              <a:rPr lang="en-US" baseline="0" dirty="0" smtClean="0">
                <a:ea typeface="ＭＳ Ｐゴシック"/>
                <a:cs typeface="ＭＳ Ｐゴシック"/>
              </a:rPr>
              <a:t> in 2014 </a:t>
            </a:r>
            <a:r>
              <a:rPr lang="en-US" dirty="0" smtClean="0">
                <a:ea typeface="ＭＳ Ｐゴシック"/>
                <a:cs typeface="ＭＳ Ｐゴシック"/>
              </a:rPr>
              <a:t> is aimed at advanced clinical processes and Stage 3 which is slated for 2016 targets improved outcomes.</a:t>
            </a:r>
          </a:p>
        </p:txBody>
      </p:sp>
      <p:sp>
        <p:nvSpPr>
          <p:cNvPr id="2457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2C8BFC75-B5D1-4CBC-AA6B-0F26A7941EBF}" type="slidenum">
              <a:rPr lang="en-US" sz="1200">
                <a:solidFill>
                  <a:srgbClr val="000000"/>
                </a:solidFill>
                <a:latin typeface="Calibri" pitchFamily="34" charset="0"/>
              </a:rPr>
              <a:pPr algn="r" defTabSz="455613"/>
              <a:t>6</a:t>
            </a:fld>
            <a:endParaRPr lang="en-US" sz="1200">
              <a:solidFill>
                <a:srgbClr val="000000"/>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eaLnBrk="1" fontAlgn="auto" hangingPunct="1">
              <a:spcBef>
                <a:spcPts val="0"/>
              </a:spcBef>
              <a:spcAft>
                <a:spcPts val="0"/>
              </a:spcAft>
              <a:defRPr/>
            </a:pPr>
            <a:endParaRPr lang="en-US" dirty="0"/>
          </a:p>
        </p:txBody>
      </p:sp>
      <p:sp>
        <p:nvSpPr>
          <p:cNvPr id="139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2B6BA4-B941-4D1D-9EFF-1860B9FED971}" type="slidenum">
              <a:rPr lang="en-US" smtClean="0">
                <a:ea typeface="ＭＳ Ｐゴシック"/>
                <a:cs typeface="ＭＳ Ｐゴシック"/>
              </a:rPr>
              <a:pPr fontAlgn="base">
                <a:spcBef>
                  <a:spcPct val="0"/>
                </a:spcBef>
                <a:spcAft>
                  <a:spcPct val="0"/>
                </a:spcAft>
                <a:defRPr/>
              </a:pPr>
              <a:t>8</a:t>
            </a:fld>
            <a:endParaRPr lang="en-US" dirty="0" smtClean="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eaLnBrk="1" fontAlgn="auto" hangingPunct="1">
              <a:spcBef>
                <a:spcPts val="0"/>
              </a:spcBef>
              <a:spcAft>
                <a:spcPts val="0"/>
              </a:spcAft>
              <a:defRPr/>
            </a:pPr>
            <a:endParaRPr lang="en-US" dirty="0"/>
          </a:p>
        </p:txBody>
      </p:sp>
      <p:sp>
        <p:nvSpPr>
          <p:cNvPr id="139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35247B-DB40-47E4-84DB-FCDB012DAB22}" type="slidenum">
              <a:rPr lang="en-US" smtClean="0">
                <a:ea typeface="ＭＳ Ｐゴシック"/>
                <a:cs typeface="ＭＳ Ｐゴシック"/>
              </a:rPr>
              <a:pPr fontAlgn="base">
                <a:spcBef>
                  <a:spcPct val="0"/>
                </a:spcBef>
                <a:spcAft>
                  <a:spcPct val="0"/>
                </a:spcAft>
                <a:defRPr/>
              </a:pPr>
              <a:t>9</a:t>
            </a:fld>
            <a:endParaRPr lang="en-US" smtClean="0">
              <a:ea typeface="ＭＳ Ｐゴシック"/>
              <a:cs typeface="ＭＳ Ｐゴシック"/>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defTabSz="896938" eaLnBrk="1" hangingPunct="1">
              <a:spcBef>
                <a:spcPct val="0"/>
              </a:spcBef>
            </a:pPr>
            <a:endParaRPr lang="en-US" dirty="0" smtClean="0">
              <a:ea typeface="ＭＳ Ｐゴシック"/>
              <a:cs typeface="ＭＳ Ｐゴシック"/>
            </a:endParaRPr>
          </a:p>
        </p:txBody>
      </p:sp>
      <p:sp>
        <p:nvSpPr>
          <p:cNvPr id="11878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B96D0A3A-D7D3-4285-B4BE-ED1768EE747E}" type="slidenum">
              <a:rPr lang="en-US" sz="1200">
                <a:solidFill>
                  <a:srgbClr val="000000"/>
                </a:solidFill>
                <a:latin typeface="Calibri" pitchFamily="34" charset="0"/>
              </a:rPr>
              <a:pPr algn="r" defTabSz="455613"/>
              <a:t>10</a:t>
            </a:fld>
            <a:endParaRPr lang="en-US" sz="1200" dirty="0">
              <a:solidFill>
                <a:srgbClr val="000000"/>
              </a:solidFill>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defTabSz="896938" eaLnBrk="1" hangingPunct="1">
              <a:spcBef>
                <a:spcPct val="0"/>
              </a:spcBef>
            </a:pPr>
            <a:endParaRPr lang="en-US" dirty="0" smtClean="0">
              <a:ea typeface="ＭＳ Ｐゴシック"/>
              <a:cs typeface="ＭＳ Ｐゴシック"/>
            </a:endParaRPr>
          </a:p>
        </p:txBody>
      </p:sp>
      <p:sp>
        <p:nvSpPr>
          <p:cNvPr id="11878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B96D0A3A-D7D3-4285-B4BE-ED1768EE747E}" type="slidenum">
              <a:rPr lang="en-US" sz="1200">
                <a:solidFill>
                  <a:srgbClr val="000000"/>
                </a:solidFill>
                <a:latin typeface="Calibri" pitchFamily="34" charset="0"/>
              </a:rPr>
              <a:pPr algn="r" defTabSz="455613"/>
              <a:t>11</a:t>
            </a:fld>
            <a:endParaRPr lang="en-US" sz="1200" dirty="0">
              <a:solidFill>
                <a:srgbClr val="000000"/>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defTabSz="896938" eaLnBrk="1" hangingPunct="1">
              <a:spcBef>
                <a:spcPct val="0"/>
              </a:spcBef>
            </a:pPr>
            <a:r>
              <a:rPr lang="en-US" dirty="0" smtClean="0">
                <a:ea typeface="ＭＳ Ｐゴシック"/>
                <a:cs typeface="ＭＳ Ｐゴシック"/>
              </a:rPr>
              <a:t>Chart showing annual payments based on the first year an EP qualifies for an incentive payment. If the EP qualifies for their first incentive payment in either calendar year 2011 or calendar year 2012, their incentive payments would be: year 1: $18,000, year 2: $12,000, year 3: $8,000, year 4: $4,000, year 5: $2,000. This would total $44,000 over the course of 5 years participating in the program. If the EP qualifies for their first incentive payment in calendar year 2013, their incentive payments would be: year 1: $15,000, year 2: $12,000, year 3: $8,000, year 4: $4,000. This would total $39,000 over the course of 4 years participating in the program. If the EP qualifies for their first incentive payment in calendar year 2014, their incentive payments would be: year 1: $12,000, year 2: $8,000, year 3: $4,000. this would total $24,000 over the course of 3 years participating in the program. There are no incentive payments for an EP who begins demonstrating meaningful use starting in calendar year 2015 or later. The last payment year for the incentives is 2016.</a:t>
            </a:r>
          </a:p>
        </p:txBody>
      </p:sp>
      <p:sp>
        <p:nvSpPr>
          <p:cNvPr id="4915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defTabSz="455613"/>
            <a:fld id="{E8F7ECC8-4E67-42AF-9691-F7E146AA4330}" type="slidenum">
              <a:rPr lang="en-US" sz="1200">
                <a:latin typeface="Calibri" pitchFamily="34" charset="0"/>
              </a:rPr>
              <a:pPr algn="r" defTabSz="455613"/>
              <a:t>12</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2"/>
          <p:cNvSpPr>
            <a:spLocks/>
          </p:cNvSpPr>
          <p:nvPr userDrawn="1"/>
        </p:nvSpPr>
        <p:spPr bwMode="auto">
          <a:xfrm>
            <a:off x="0" y="63500"/>
            <a:ext cx="9156700" cy="2025650"/>
          </a:xfrm>
          <a:prstGeom prst="rect">
            <a:avLst/>
          </a:prstGeom>
          <a:solidFill>
            <a:srgbClr val="98C9CD"/>
          </a:solidFill>
          <a:ln>
            <a:noFill/>
          </a:ln>
          <a:extLst/>
        </p:spPr>
        <p:txBody>
          <a:bodyPr lIns="0" tIns="0" rIns="0" bIns="0"/>
          <a:lstStyle/>
          <a:p>
            <a:pPr fontAlgn="auto">
              <a:spcBef>
                <a:spcPts val="0"/>
              </a:spcBef>
              <a:spcAft>
                <a:spcPts val="0"/>
              </a:spcAft>
              <a:defRPr/>
            </a:pPr>
            <a:endParaRPr lang="en-US" dirty="0">
              <a:latin typeface="+mn-lt"/>
            </a:endParaRPr>
          </a:p>
        </p:txBody>
      </p:sp>
      <p:pic>
        <p:nvPicPr>
          <p:cNvPr id="6" name="Picture 17"/>
          <p:cNvPicPr>
            <a:picLocks noChangeAspect="1" noChangeArrowheads="1"/>
          </p:cNvPicPr>
          <p:nvPr userDrawn="1"/>
        </p:nvPicPr>
        <p:blipFill>
          <a:blip r:embed="rId2"/>
          <a:srcRect/>
          <a:stretch>
            <a:fillRect/>
          </a:stretch>
        </p:blipFill>
        <p:spPr bwMode="auto">
          <a:xfrm>
            <a:off x="139700" y="84138"/>
            <a:ext cx="4321175" cy="1704975"/>
          </a:xfrm>
          <a:prstGeom prst="rect">
            <a:avLst/>
          </a:prstGeom>
          <a:noFill/>
          <a:ln w="9525">
            <a:noFill/>
            <a:miter lim="800000"/>
            <a:headEnd/>
            <a:tailEnd/>
          </a:ln>
        </p:spPr>
      </p:pic>
      <p:sp>
        <p:nvSpPr>
          <p:cNvPr id="7" name="Rectangle 2"/>
          <p:cNvSpPr>
            <a:spLocks/>
          </p:cNvSpPr>
          <p:nvPr userDrawn="1"/>
        </p:nvSpPr>
        <p:spPr bwMode="auto">
          <a:xfrm>
            <a:off x="0" y="2147888"/>
            <a:ext cx="2187575" cy="4618037"/>
          </a:xfrm>
          <a:prstGeom prst="rect">
            <a:avLst/>
          </a:prstGeom>
          <a:solidFill>
            <a:srgbClr val="98C9CD"/>
          </a:solidFill>
          <a:ln>
            <a:noFill/>
          </a:ln>
          <a:extLst/>
        </p:spPr>
        <p:txBody>
          <a:bodyPr lIns="0" tIns="0" rIns="0" bIns="0"/>
          <a:lstStyle/>
          <a:p>
            <a:pPr fontAlgn="auto">
              <a:spcBef>
                <a:spcPts val="0"/>
              </a:spcBef>
              <a:spcAft>
                <a:spcPts val="0"/>
              </a:spcAft>
              <a:defRPr/>
            </a:pPr>
            <a:endParaRPr lang="en-US" dirty="0">
              <a:latin typeface="+mn-lt"/>
            </a:endParaRPr>
          </a:p>
        </p:txBody>
      </p:sp>
      <p:pic>
        <p:nvPicPr>
          <p:cNvPr id="8" name="Picture 8"/>
          <p:cNvPicPr>
            <a:picLocks noChangeArrowheads="1"/>
          </p:cNvPicPr>
          <p:nvPr userDrawn="1"/>
        </p:nvPicPr>
        <p:blipFill>
          <a:blip r:embed="rId3"/>
          <a:srcRect/>
          <a:stretch>
            <a:fillRect/>
          </a:stretch>
        </p:blipFill>
        <p:spPr bwMode="auto">
          <a:xfrm>
            <a:off x="1054100" y="5430838"/>
            <a:ext cx="800100" cy="800100"/>
          </a:xfrm>
          <a:prstGeom prst="rect">
            <a:avLst/>
          </a:prstGeom>
          <a:noFill/>
          <a:ln w="9525">
            <a:noFill/>
            <a:miter lim="800000"/>
            <a:headEnd/>
            <a:tailEnd/>
          </a:ln>
        </p:spPr>
      </p:pic>
      <p:pic>
        <p:nvPicPr>
          <p:cNvPr id="9" name="Picture 9"/>
          <p:cNvPicPr>
            <a:picLocks noChangeArrowheads="1"/>
          </p:cNvPicPr>
          <p:nvPr userDrawn="1"/>
        </p:nvPicPr>
        <p:blipFill>
          <a:blip r:embed="rId4"/>
          <a:srcRect/>
          <a:stretch>
            <a:fillRect/>
          </a:stretch>
        </p:blipFill>
        <p:spPr bwMode="auto">
          <a:xfrm>
            <a:off x="0" y="6423025"/>
            <a:ext cx="2149475" cy="284163"/>
          </a:xfrm>
          <a:prstGeom prst="rect">
            <a:avLst/>
          </a:prstGeom>
          <a:noFill/>
          <a:ln w="9525">
            <a:noFill/>
            <a:miter lim="800000"/>
            <a:headEnd/>
            <a:tailEnd/>
          </a:ln>
        </p:spPr>
      </p:pic>
      <p:pic>
        <p:nvPicPr>
          <p:cNvPr id="10" name="Picture 10"/>
          <p:cNvPicPr>
            <a:picLocks noChangeArrowheads="1"/>
          </p:cNvPicPr>
          <p:nvPr userDrawn="1"/>
        </p:nvPicPr>
        <p:blipFill>
          <a:blip r:embed="rId5"/>
          <a:srcRect/>
          <a:stretch>
            <a:fillRect/>
          </a:stretch>
        </p:blipFill>
        <p:spPr bwMode="auto">
          <a:xfrm>
            <a:off x="165100" y="5430838"/>
            <a:ext cx="800100" cy="800100"/>
          </a:xfrm>
          <a:prstGeom prst="rect">
            <a:avLst/>
          </a:prstGeom>
          <a:noFill/>
          <a:ln w="9525">
            <a:noFill/>
            <a:miter lim="800000"/>
            <a:headEnd/>
            <a:tailEnd/>
          </a:ln>
        </p:spPr>
      </p:pic>
      <p:pic>
        <p:nvPicPr>
          <p:cNvPr id="11" name="Picture 3"/>
          <p:cNvPicPr>
            <a:picLocks noChangeArrowheads="1"/>
          </p:cNvPicPr>
          <p:nvPr userDrawn="1"/>
        </p:nvPicPr>
        <p:blipFill>
          <a:blip r:embed="rId6"/>
          <a:srcRect/>
          <a:stretch>
            <a:fillRect/>
          </a:stretch>
        </p:blipFill>
        <p:spPr bwMode="auto">
          <a:xfrm>
            <a:off x="-25400" y="1871663"/>
            <a:ext cx="2376488" cy="341312"/>
          </a:xfrm>
          <a:prstGeom prst="rect">
            <a:avLst/>
          </a:prstGeom>
          <a:noFill/>
          <a:ln w="9525">
            <a:noFill/>
            <a:miter lim="800000"/>
            <a:headEnd/>
            <a:tailEnd/>
          </a:ln>
        </p:spPr>
      </p:pic>
      <p:pic>
        <p:nvPicPr>
          <p:cNvPr id="12" name="Picture 4"/>
          <p:cNvPicPr>
            <a:picLocks noChangeArrowheads="1"/>
          </p:cNvPicPr>
          <p:nvPr userDrawn="1"/>
        </p:nvPicPr>
        <p:blipFill>
          <a:blip r:embed="rId6"/>
          <a:srcRect/>
          <a:stretch>
            <a:fillRect/>
          </a:stretch>
        </p:blipFill>
        <p:spPr bwMode="auto">
          <a:xfrm>
            <a:off x="2349500" y="1871663"/>
            <a:ext cx="2376488" cy="341312"/>
          </a:xfrm>
          <a:prstGeom prst="rect">
            <a:avLst/>
          </a:prstGeom>
          <a:noFill/>
          <a:ln w="9525">
            <a:noFill/>
            <a:miter lim="800000"/>
            <a:headEnd/>
            <a:tailEnd/>
          </a:ln>
        </p:spPr>
      </p:pic>
      <p:pic>
        <p:nvPicPr>
          <p:cNvPr id="13" name="Picture 5"/>
          <p:cNvPicPr>
            <a:picLocks noChangeArrowheads="1"/>
          </p:cNvPicPr>
          <p:nvPr userDrawn="1"/>
        </p:nvPicPr>
        <p:blipFill>
          <a:blip r:embed="rId6"/>
          <a:srcRect/>
          <a:stretch>
            <a:fillRect/>
          </a:stretch>
        </p:blipFill>
        <p:spPr bwMode="auto">
          <a:xfrm>
            <a:off x="4724400" y="1871663"/>
            <a:ext cx="2376488" cy="341312"/>
          </a:xfrm>
          <a:prstGeom prst="rect">
            <a:avLst/>
          </a:prstGeom>
          <a:noFill/>
          <a:ln w="9525">
            <a:noFill/>
            <a:miter lim="800000"/>
            <a:headEnd/>
            <a:tailEnd/>
          </a:ln>
        </p:spPr>
      </p:pic>
      <p:pic>
        <p:nvPicPr>
          <p:cNvPr id="14" name="Picture 6"/>
          <p:cNvPicPr>
            <a:picLocks noChangeArrowheads="1"/>
          </p:cNvPicPr>
          <p:nvPr userDrawn="1"/>
        </p:nvPicPr>
        <p:blipFill>
          <a:blip r:embed="rId7"/>
          <a:srcRect/>
          <a:stretch>
            <a:fillRect/>
          </a:stretch>
        </p:blipFill>
        <p:spPr bwMode="auto">
          <a:xfrm>
            <a:off x="7100888" y="1871663"/>
            <a:ext cx="2030412" cy="341312"/>
          </a:xfrm>
          <a:prstGeom prst="rect">
            <a:avLst/>
          </a:prstGeom>
          <a:noFill/>
          <a:ln w="9525">
            <a:noFill/>
            <a:miter lim="800000"/>
            <a:headEnd/>
            <a:tailEnd/>
          </a:ln>
        </p:spPr>
      </p:pic>
      <p:sp>
        <p:nvSpPr>
          <p:cNvPr id="2" name="Title 1"/>
          <p:cNvSpPr>
            <a:spLocks noGrp="1"/>
          </p:cNvSpPr>
          <p:nvPr>
            <p:ph type="ctrTitle"/>
          </p:nvPr>
        </p:nvSpPr>
        <p:spPr>
          <a:xfrm>
            <a:off x="2300226" y="2413000"/>
            <a:ext cx="6157973" cy="2528454"/>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2300226" y="4941454"/>
            <a:ext cx="6157973" cy="129642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43ED-024E-465C-8E2F-E96341438BFA}" type="slidenum">
              <a:rPr lang="en-US" smtClean="0"/>
              <a:t>‹#›</a:t>
            </a:fld>
            <a:endParaRPr lang="en-US"/>
          </a:p>
        </p:txBody>
      </p:sp>
      <p:pic>
        <p:nvPicPr>
          <p:cNvPr id="16" name="Picture 13"/>
          <p:cNvPicPr>
            <a:picLocks noChangeArrowheads="1"/>
          </p:cNvPicPr>
          <p:nvPr userDrawn="1"/>
        </p:nvPicPr>
        <p:blipFill>
          <a:blip r:embed="rId8"/>
          <a:srcRect/>
          <a:stretch>
            <a:fillRect/>
          </a:stretch>
        </p:blipFill>
        <p:spPr bwMode="auto">
          <a:xfrm>
            <a:off x="0" y="2509838"/>
            <a:ext cx="2514600" cy="2590800"/>
          </a:xfrm>
          <a:prstGeom prst="rect">
            <a:avLst/>
          </a:prstGeom>
          <a:noFill/>
          <a:ln w="9525">
            <a:noFill/>
            <a:round/>
            <a:headEnd/>
            <a:tailEnd/>
          </a:ln>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Closing Slide">
    <p:spTree>
      <p:nvGrpSpPr>
        <p:cNvPr id="1" name=""/>
        <p:cNvGrpSpPr/>
        <p:nvPr/>
      </p:nvGrpSpPr>
      <p:grpSpPr>
        <a:xfrm>
          <a:off x="0" y="0"/>
          <a:ext cx="0" cy="0"/>
          <a:chOff x="0" y="0"/>
          <a:chExt cx="0" cy="0"/>
        </a:xfrm>
      </p:grpSpPr>
      <p:sp>
        <p:nvSpPr>
          <p:cNvPr id="5" name="Rectangle 2"/>
          <p:cNvSpPr>
            <a:spLocks/>
          </p:cNvSpPr>
          <p:nvPr userDrawn="1"/>
        </p:nvSpPr>
        <p:spPr bwMode="auto">
          <a:xfrm>
            <a:off x="0" y="63500"/>
            <a:ext cx="9156700" cy="2025650"/>
          </a:xfrm>
          <a:prstGeom prst="rect">
            <a:avLst/>
          </a:prstGeom>
          <a:solidFill>
            <a:srgbClr val="98C9CD"/>
          </a:solidFill>
          <a:ln>
            <a:noFill/>
          </a:ln>
          <a:extLst/>
        </p:spPr>
        <p:txBody>
          <a:bodyPr lIns="0" tIns="0" rIns="0" bIns="0"/>
          <a:lstStyle/>
          <a:p>
            <a:pPr fontAlgn="auto">
              <a:spcBef>
                <a:spcPts val="0"/>
              </a:spcBef>
              <a:spcAft>
                <a:spcPts val="0"/>
              </a:spcAft>
              <a:defRPr/>
            </a:pPr>
            <a:endParaRPr lang="en-US" dirty="0">
              <a:latin typeface="+mn-lt"/>
            </a:endParaRPr>
          </a:p>
        </p:txBody>
      </p:sp>
      <p:pic>
        <p:nvPicPr>
          <p:cNvPr id="6" name="Picture 17"/>
          <p:cNvPicPr>
            <a:picLocks noChangeAspect="1" noChangeArrowheads="1"/>
          </p:cNvPicPr>
          <p:nvPr userDrawn="1"/>
        </p:nvPicPr>
        <p:blipFill>
          <a:blip r:embed="rId2"/>
          <a:srcRect/>
          <a:stretch>
            <a:fillRect/>
          </a:stretch>
        </p:blipFill>
        <p:spPr bwMode="auto">
          <a:xfrm>
            <a:off x="139700" y="84138"/>
            <a:ext cx="4321175" cy="1704975"/>
          </a:xfrm>
          <a:prstGeom prst="rect">
            <a:avLst/>
          </a:prstGeom>
          <a:noFill/>
          <a:ln w="9525">
            <a:noFill/>
            <a:miter lim="800000"/>
            <a:headEnd/>
            <a:tailEnd/>
          </a:ln>
        </p:spPr>
      </p:pic>
      <p:sp>
        <p:nvSpPr>
          <p:cNvPr id="7" name="Rectangle 2"/>
          <p:cNvSpPr>
            <a:spLocks/>
          </p:cNvSpPr>
          <p:nvPr userDrawn="1"/>
        </p:nvSpPr>
        <p:spPr bwMode="auto">
          <a:xfrm>
            <a:off x="0" y="2147888"/>
            <a:ext cx="2187575" cy="4618037"/>
          </a:xfrm>
          <a:prstGeom prst="rect">
            <a:avLst/>
          </a:prstGeom>
          <a:solidFill>
            <a:srgbClr val="98C9CD"/>
          </a:solidFill>
          <a:ln>
            <a:noFill/>
          </a:ln>
          <a:extLst/>
        </p:spPr>
        <p:txBody>
          <a:bodyPr lIns="0" tIns="0" rIns="0" bIns="0"/>
          <a:lstStyle/>
          <a:p>
            <a:pPr fontAlgn="auto">
              <a:spcBef>
                <a:spcPts val="0"/>
              </a:spcBef>
              <a:spcAft>
                <a:spcPts val="0"/>
              </a:spcAft>
              <a:defRPr/>
            </a:pPr>
            <a:endParaRPr lang="en-US" dirty="0">
              <a:latin typeface="+mn-lt"/>
            </a:endParaRPr>
          </a:p>
        </p:txBody>
      </p:sp>
      <p:pic>
        <p:nvPicPr>
          <p:cNvPr id="8" name="Picture 8"/>
          <p:cNvPicPr>
            <a:picLocks noChangeArrowheads="1"/>
          </p:cNvPicPr>
          <p:nvPr userDrawn="1"/>
        </p:nvPicPr>
        <p:blipFill>
          <a:blip r:embed="rId3"/>
          <a:srcRect/>
          <a:stretch>
            <a:fillRect/>
          </a:stretch>
        </p:blipFill>
        <p:spPr bwMode="auto">
          <a:xfrm>
            <a:off x="1054100" y="5430838"/>
            <a:ext cx="800100" cy="800100"/>
          </a:xfrm>
          <a:prstGeom prst="rect">
            <a:avLst/>
          </a:prstGeom>
          <a:noFill/>
          <a:ln w="9525">
            <a:noFill/>
            <a:miter lim="800000"/>
            <a:headEnd/>
            <a:tailEnd/>
          </a:ln>
        </p:spPr>
      </p:pic>
      <p:pic>
        <p:nvPicPr>
          <p:cNvPr id="9" name="Picture 9"/>
          <p:cNvPicPr>
            <a:picLocks noChangeArrowheads="1"/>
          </p:cNvPicPr>
          <p:nvPr userDrawn="1"/>
        </p:nvPicPr>
        <p:blipFill>
          <a:blip r:embed="rId4"/>
          <a:srcRect/>
          <a:stretch>
            <a:fillRect/>
          </a:stretch>
        </p:blipFill>
        <p:spPr bwMode="auto">
          <a:xfrm>
            <a:off x="0" y="6423025"/>
            <a:ext cx="2149475" cy="284163"/>
          </a:xfrm>
          <a:prstGeom prst="rect">
            <a:avLst/>
          </a:prstGeom>
          <a:noFill/>
          <a:ln w="9525">
            <a:noFill/>
            <a:miter lim="800000"/>
            <a:headEnd/>
            <a:tailEnd/>
          </a:ln>
        </p:spPr>
      </p:pic>
      <p:pic>
        <p:nvPicPr>
          <p:cNvPr id="10" name="Picture 10"/>
          <p:cNvPicPr>
            <a:picLocks noChangeArrowheads="1"/>
          </p:cNvPicPr>
          <p:nvPr userDrawn="1"/>
        </p:nvPicPr>
        <p:blipFill>
          <a:blip r:embed="rId5"/>
          <a:srcRect/>
          <a:stretch>
            <a:fillRect/>
          </a:stretch>
        </p:blipFill>
        <p:spPr bwMode="auto">
          <a:xfrm>
            <a:off x="165100" y="5430838"/>
            <a:ext cx="800100" cy="800100"/>
          </a:xfrm>
          <a:prstGeom prst="rect">
            <a:avLst/>
          </a:prstGeom>
          <a:noFill/>
          <a:ln w="9525">
            <a:noFill/>
            <a:miter lim="800000"/>
            <a:headEnd/>
            <a:tailEnd/>
          </a:ln>
        </p:spPr>
      </p:pic>
      <p:pic>
        <p:nvPicPr>
          <p:cNvPr id="11" name="Picture 3"/>
          <p:cNvPicPr>
            <a:picLocks noChangeArrowheads="1"/>
          </p:cNvPicPr>
          <p:nvPr userDrawn="1"/>
        </p:nvPicPr>
        <p:blipFill>
          <a:blip r:embed="rId6"/>
          <a:srcRect/>
          <a:stretch>
            <a:fillRect/>
          </a:stretch>
        </p:blipFill>
        <p:spPr bwMode="auto">
          <a:xfrm>
            <a:off x="-25400" y="1871663"/>
            <a:ext cx="2376488" cy="341312"/>
          </a:xfrm>
          <a:prstGeom prst="rect">
            <a:avLst/>
          </a:prstGeom>
          <a:noFill/>
          <a:ln w="9525">
            <a:noFill/>
            <a:miter lim="800000"/>
            <a:headEnd/>
            <a:tailEnd/>
          </a:ln>
        </p:spPr>
      </p:pic>
      <p:pic>
        <p:nvPicPr>
          <p:cNvPr id="12" name="Picture 4"/>
          <p:cNvPicPr>
            <a:picLocks noChangeArrowheads="1"/>
          </p:cNvPicPr>
          <p:nvPr userDrawn="1"/>
        </p:nvPicPr>
        <p:blipFill>
          <a:blip r:embed="rId6"/>
          <a:srcRect/>
          <a:stretch>
            <a:fillRect/>
          </a:stretch>
        </p:blipFill>
        <p:spPr bwMode="auto">
          <a:xfrm>
            <a:off x="2349500" y="1871663"/>
            <a:ext cx="2376488" cy="341312"/>
          </a:xfrm>
          <a:prstGeom prst="rect">
            <a:avLst/>
          </a:prstGeom>
          <a:noFill/>
          <a:ln w="9525">
            <a:noFill/>
            <a:miter lim="800000"/>
            <a:headEnd/>
            <a:tailEnd/>
          </a:ln>
        </p:spPr>
      </p:pic>
      <p:pic>
        <p:nvPicPr>
          <p:cNvPr id="13" name="Picture 5"/>
          <p:cNvPicPr>
            <a:picLocks noChangeArrowheads="1"/>
          </p:cNvPicPr>
          <p:nvPr userDrawn="1"/>
        </p:nvPicPr>
        <p:blipFill>
          <a:blip r:embed="rId6"/>
          <a:srcRect/>
          <a:stretch>
            <a:fillRect/>
          </a:stretch>
        </p:blipFill>
        <p:spPr bwMode="auto">
          <a:xfrm>
            <a:off x="4724400" y="1871663"/>
            <a:ext cx="2376488" cy="341312"/>
          </a:xfrm>
          <a:prstGeom prst="rect">
            <a:avLst/>
          </a:prstGeom>
          <a:noFill/>
          <a:ln w="9525">
            <a:noFill/>
            <a:miter lim="800000"/>
            <a:headEnd/>
            <a:tailEnd/>
          </a:ln>
        </p:spPr>
      </p:pic>
      <p:pic>
        <p:nvPicPr>
          <p:cNvPr id="14" name="Picture 6"/>
          <p:cNvPicPr>
            <a:picLocks noChangeArrowheads="1"/>
          </p:cNvPicPr>
          <p:nvPr userDrawn="1"/>
        </p:nvPicPr>
        <p:blipFill>
          <a:blip r:embed="rId7"/>
          <a:srcRect/>
          <a:stretch>
            <a:fillRect/>
          </a:stretch>
        </p:blipFill>
        <p:spPr bwMode="auto">
          <a:xfrm>
            <a:off x="7100888" y="1871663"/>
            <a:ext cx="2030412" cy="341312"/>
          </a:xfrm>
          <a:prstGeom prst="rect">
            <a:avLst/>
          </a:prstGeom>
          <a:noFill/>
          <a:ln w="9525">
            <a:noFill/>
            <a:miter lim="800000"/>
            <a:headEnd/>
            <a:tailEnd/>
          </a:ln>
        </p:spPr>
      </p:pic>
      <p:sp>
        <p:nvSpPr>
          <p:cNvPr id="2" name="Title 1"/>
          <p:cNvSpPr>
            <a:spLocks noGrp="1"/>
          </p:cNvSpPr>
          <p:nvPr>
            <p:ph type="ctrTitle"/>
          </p:nvPr>
        </p:nvSpPr>
        <p:spPr>
          <a:xfrm>
            <a:off x="2300226" y="2413000"/>
            <a:ext cx="6157973" cy="1490260"/>
          </a:xfrm>
        </p:spPr>
        <p:txBody>
          <a:bodyPr/>
          <a:lstStyle>
            <a:lvl1pPr>
              <a:defRPr sz="4000" b="1"/>
            </a:lvl1pPr>
          </a:lstStyle>
          <a:p>
            <a:endParaRPr lang="en-US" dirty="0"/>
          </a:p>
        </p:txBody>
      </p:sp>
      <p:sp>
        <p:nvSpPr>
          <p:cNvPr id="3" name="Subtitle 2"/>
          <p:cNvSpPr>
            <a:spLocks noGrp="1"/>
          </p:cNvSpPr>
          <p:nvPr>
            <p:ph type="subTitle" idx="1"/>
          </p:nvPr>
        </p:nvSpPr>
        <p:spPr>
          <a:xfrm>
            <a:off x="2300226" y="4162568"/>
            <a:ext cx="6157973" cy="207531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5"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43ED-024E-465C-8E2F-E96341438BFA}" type="slidenum">
              <a:rPr lang="en-US" smtClean="0"/>
              <a:t>‹#›</a:t>
            </a:fld>
            <a:endParaRPr lang="en-US"/>
          </a:p>
        </p:txBody>
      </p:sp>
      <p:pic>
        <p:nvPicPr>
          <p:cNvPr id="16" name="Picture 13"/>
          <p:cNvPicPr>
            <a:picLocks noChangeArrowheads="1"/>
          </p:cNvPicPr>
          <p:nvPr userDrawn="1"/>
        </p:nvPicPr>
        <p:blipFill>
          <a:blip r:embed="rId8"/>
          <a:srcRect/>
          <a:stretch>
            <a:fillRect/>
          </a:stretch>
        </p:blipFill>
        <p:spPr bwMode="auto">
          <a:xfrm>
            <a:off x="0" y="2509838"/>
            <a:ext cx="2514600" cy="2590800"/>
          </a:xfrm>
          <a:prstGeom prst="rect">
            <a:avLst/>
          </a:prstGeom>
          <a:noFill/>
          <a:ln w="9525">
            <a:noFill/>
            <a:round/>
            <a:headEnd/>
            <a:tailEnd/>
          </a:ln>
        </p:spPr>
      </p:pic>
    </p:spTree>
    <p:extLst>
      <p:ext uri="{BB962C8B-B14F-4D97-AF65-F5344CB8AC3E}">
        <p14:creationId xmlns:p14="http://schemas.microsoft.com/office/powerpoint/2010/main" val="13542190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43ED-024E-465C-8E2F-E96341438BF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2"/>
          <p:cNvSpPr>
            <a:spLocks/>
          </p:cNvSpPr>
          <p:nvPr userDrawn="1"/>
        </p:nvSpPr>
        <p:spPr bwMode="auto">
          <a:xfrm>
            <a:off x="0" y="63500"/>
            <a:ext cx="9156700" cy="4343400"/>
          </a:xfrm>
          <a:prstGeom prst="rect">
            <a:avLst/>
          </a:prstGeom>
          <a:solidFill>
            <a:srgbClr val="98C9CD"/>
          </a:solidFill>
          <a:ln>
            <a:noFill/>
          </a:ln>
          <a:extLst/>
        </p:spPr>
        <p:txBody>
          <a:bodyPr lIns="0" tIns="0" rIns="0" bIns="0"/>
          <a:lstStyle/>
          <a:p>
            <a:pPr fontAlgn="auto">
              <a:spcBef>
                <a:spcPts val="0"/>
              </a:spcBef>
              <a:spcAft>
                <a:spcPts val="0"/>
              </a:spcAft>
              <a:defRPr/>
            </a:pPr>
            <a:endParaRPr lang="en-US" dirty="0">
              <a:latin typeface="+mn-lt"/>
            </a:endParaRPr>
          </a:p>
        </p:txBody>
      </p:sp>
      <p:sp>
        <p:nvSpPr>
          <p:cNvPr id="5" name="TextBox 4"/>
          <p:cNvSpPr txBox="1"/>
          <p:nvPr userDrawn="1"/>
        </p:nvSpPr>
        <p:spPr>
          <a:xfrm>
            <a:off x="6276975" y="587375"/>
            <a:ext cx="185738" cy="368300"/>
          </a:xfrm>
          <a:prstGeom prst="rect">
            <a:avLst/>
          </a:prstGeom>
          <a:noFill/>
        </p:spPr>
        <p:txBody>
          <a:bodyPr wrap="none">
            <a:spAutoFit/>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a:off x="566568" y="1701395"/>
            <a:ext cx="8067566" cy="1874937"/>
          </a:xfrm>
        </p:spPr>
        <p:txBody>
          <a:bodyPr anchor="b"/>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10332" y="4406900"/>
            <a:ext cx="6142427" cy="1500187"/>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43ED-024E-465C-8E2F-E96341438BF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43ED-024E-465C-8E2F-E96341438BF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tack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256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57851"/>
            <a:ext cx="8229600" cy="2168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43ED-024E-465C-8E2F-E96341438BFA}" type="slidenum">
              <a:rPr lang="en-US" smtClean="0"/>
              <a:t>‹#›</a:t>
            </a:fld>
            <a:endParaRPr lang="en-US"/>
          </a:p>
        </p:txBody>
      </p:sp>
    </p:spTree>
    <p:extLst>
      <p:ext uri="{BB962C8B-B14F-4D97-AF65-F5344CB8AC3E}">
        <p14:creationId xmlns:p14="http://schemas.microsoft.com/office/powerpoint/2010/main" val="24643856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1"/>
          <p:cNvSpPr>
            <a:spLocks noGrp="1"/>
          </p:cNvSpPr>
          <p:nvPr>
            <p:ph type="sldNum" sz="quarter" idx="10"/>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43ED-024E-465C-8E2F-E96341438BF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3"/>
          <p:cNvSpPr/>
          <p:nvPr userDrawn="1"/>
        </p:nvSpPr>
        <p:spPr>
          <a:xfrm>
            <a:off x="-11113" y="80963"/>
            <a:ext cx="9155113" cy="137001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pPr fontAlgn="auto">
              <a:spcBef>
                <a:spcPts val="0"/>
              </a:spcBef>
              <a:spcAft>
                <a:spcPts val="0"/>
              </a:spcAft>
              <a:defRPr/>
            </a:pP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Rectangle 1"/>
          <p:cNvSpPr>
            <a:spLocks/>
          </p:cNvSpPr>
          <p:nvPr/>
        </p:nvSpPr>
        <p:spPr bwMode="auto">
          <a:xfrm>
            <a:off x="0" y="-9525"/>
            <a:ext cx="9156700" cy="238125"/>
          </a:xfrm>
          <a:prstGeom prst="rect">
            <a:avLst/>
          </a:prstGeom>
          <a:solidFill>
            <a:srgbClr val="027ABB"/>
          </a:solidFill>
          <a:ln>
            <a:noFill/>
          </a:ln>
          <a:extLst/>
        </p:spPr>
        <p:txBody>
          <a:bodyPr lIns="0" tIns="0" rIns="0" bIns="0"/>
          <a:lstStyle/>
          <a:p>
            <a:pPr fontAlgn="auto">
              <a:spcBef>
                <a:spcPts val="0"/>
              </a:spcBef>
              <a:spcAft>
                <a:spcPts val="0"/>
              </a:spcAft>
              <a:defRPr/>
            </a:pPr>
            <a:endParaRPr lang="en-US" dirty="0">
              <a:latin typeface="+mn-lt"/>
            </a:endParaRPr>
          </a:p>
        </p:txBody>
      </p:sp>
      <p:sp>
        <p:nvSpPr>
          <p:cNvPr id="8" name="Rectangle 2"/>
          <p:cNvSpPr>
            <a:spLocks/>
          </p:cNvSpPr>
          <p:nvPr/>
        </p:nvSpPr>
        <p:spPr bwMode="auto">
          <a:xfrm>
            <a:off x="0" y="63500"/>
            <a:ext cx="9156700" cy="927100"/>
          </a:xfrm>
          <a:prstGeom prst="rect">
            <a:avLst/>
          </a:prstGeom>
          <a:solidFill>
            <a:srgbClr val="98C9CD"/>
          </a:solidFill>
          <a:ln>
            <a:noFill/>
          </a:ln>
          <a:extLst/>
        </p:spPr>
        <p:txBody>
          <a:bodyPr lIns="0" tIns="0" rIns="0" bIns="0"/>
          <a:lstStyle/>
          <a:p>
            <a:pPr fontAlgn="auto">
              <a:spcBef>
                <a:spcPts val="0"/>
              </a:spcBef>
              <a:spcAft>
                <a:spcPts val="0"/>
              </a:spcAft>
              <a:defRPr/>
            </a:pPr>
            <a:endParaRPr lang="en-US" dirty="0">
              <a:latin typeface="+mn-lt"/>
            </a:endParaRPr>
          </a:p>
        </p:txBody>
      </p:sp>
      <p:pic>
        <p:nvPicPr>
          <p:cNvPr id="1029" name="Picture 3"/>
          <p:cNvPicPr>
            <a:picLocks noChangeArrowheads="1"/>
          </p:cNvPicPr>
          <p:nvPr/>
        </p:nvPicPr>
        <p:blipFill>
          <a:blip r:embed="rId10"/>
          <a:srcRect/>
          <a:stretch>
            <a:fillRect/>
          </a:stretch>
        </p:blipFill>
        <p:spPr bwMode="auto">
          <a:xfrm>
            <a:off x="0" y="936625"/>
            <a:ext cx="2376488" cy="341313"/>
          </a:xfrm>
          <a:prstGeom prst="rect">
            <a:avLst/>
          </a:prstGeom>
          <a:noFill/>
          <a:ln w="9525">
            <a:noFill/>
            <a:miter lim="800000"/>
            <a:headEnd/>
            <a:tailEnd/>
          </a:ln>
        </p:spPr>
      </p:pic>
      <p:pic>
        <p:nvPicPr>
          <p:cNvPr id="1030" name="Picture 4"/>
          <p:cNvPicPr>
            <a:picLocks noChangeArrowheads="1"/>
          </p:cNvPicPr>
          <p:nvPr/>
        </p:nvPicPr>
        <p:blipFill>
          <a:blip r:embed="rId10"/>
          <a:srcRect/>
          <a:stretch>
            <a:fillRect/>
          </a:stretch>
        </p:blipFill>
        <p:spPr bwMode="auto">
          <a:xfrm>
            <a:off x="2374900" y="936625"/>
            <a:ext cx="2376488" cy="341313"/>
          </a:xfrm>
          <a:prstGeom prst="rect">
            <a:avLst/>
          </a:prstGeom>
          <a:noFill/>
          <a:ln w="9525">
            <a:noFill/>
            <a:miter lim="800000"/>
            <a:headEnd/>
            <a:tailEnd/>
          </a:ln>
        </p:spPr>
      </p:pic>
      <p:pic>
        <p:nvPicPr>
          <p:cNvPr id="1031" name="Picture 5"/>
          <p:cNvPicPr>
            <a:picLocks noChangeArrowheads="1"/>
          </p:cNvPicPr>
          <p:nvPr/>
        </p:nvPicPr>
        <p:blipFill>
          <a:blip r:embed="rId10"/>
          <a:srcRect/>
          <a:stretch>
            <a:fillRect/>
          </a:stretch>
        </p:blipFill>
        <p:spPr bwMode="auto">
          <a:xfrm>
            <a:off x="4749800" y="936625"/>
            <a:ext cx="2376488" cy="341313"/>
          </a:xfrm>
          <a:prstGeom prst="rect">
            <a:avLst/>
          </a:prstGeom>
          <a:noFill/>
          <a:ln w="9525">
            <a:noFill/>
            <a:miter lim="800000"/>
            <a:headEnd/>
            <a:tailEnd/>
          </a:ln>
        </p:spPr>
      </p:pic>
      <p:pic>
        <p:nvPicPr>
          <p:cNvPr id="1032" name="Picture 6"/>
          <p:cNvPicPr>
            <a:picLocks noChangeArrowheads="1"/>
          </p:cNvPicPr>
          <p:nvPr/>
        </p:nvPicPr>
        <p:blipFill>
          <a:blip r:embed="rId11"/>
          <a:srcRect/>
          <a:stretch>
            <a:fillRect/>
          </a:stretch>
        </p:blipFill>
        <p:spPr bwMode="auto">
          <a:xfrm>
            <a:off x="7126288" y="936625"/>
            <a:ext cx="2030412" cy="341313"/>
          </a:xfrm>
          <a:prstGeom prst="rect">
            <a:avLst/>
          </a:prstGeom>
          <a:noFill/>
          <a:ln w="9525">
            <a:noFill/>
            <a:miter lim="800000"/>
            <a:headEnd/>
            <a:tailEnd/>
          </a:ln>
        </p:spPr>
      </p:pic>
      <p:sp>
        <p:nvSpPr>
          <p:cNvPr id="1033" name="Title Placeholder 1"/>
          <p:cNvSpPr>
            <a:spLocks noGrp="1"/>
          </p:cNvSpPr>
          <p:nvPr>
            <p:ph type="title"/>
          </p:nvPr>
        </p:nvSpPr>
        <p:spPr bwMode="auto">
          <a:xfrm>
            <a:off x="2374900" y="84138"/>
            <a:ext cx="6769100" cy="9064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 name="Rectangle 5"/>
          <p:cNvSpPr>
            <a:spLocks/>
          </p:cNvSpPr>
          <p:nvPr/>
        </p:nvSpPr>
        <p:spPr bwMode="auto">
          <a:xfrm>
            <a:off x="0" y="6769100"/>
            <a:ext cx="9156700" cy="88900"/>
          </a:xfrm>
          <a:prstGeom prst="rect">
            <a:avLst/>
          </a:prstGeom>
          <a:solidFill>
            <a:srgbClr val="027ABB"/>
          </a:solidFill>
          <a:ln>
            <a:noFill/>
          </a:ln>
          <a:extLst/>
        </p:spPr>
        <p:txBody>
          <a:bodyPr lIns="0" tIns="0" rIns="0" bIns="0"/>
          <a:lstStyle/>
          <a:p>
            <a:pPr fontAlgn="auto">
              <a:spcBef>
                <a:spcPts val="0"/>
              </a:spcBef>
              <a:spcAft>
                <a:spcPts val="0"/>
              </a:spcAft>
              <a:defRPr/>
            </a:pPr>
            <a:endParaRPr lang="en-US" dirty="0">
              <a:latin typeface="+mn-lt"/>
            </a:endParaRPr>
          </a:p>
        </p:txBody>
      </p:sp>
      <p:pic>
        <p:nvPicPr>
          <p:cNvPr id="1035" name="Picture 4"/>
          <p:cNvPicPr>
            <a:picLocks noChangeAspect="1" noChangeArrowheads="1"/>
          </p:cNvPicPr>
          <p:nvPr/>
        </p:nvPicPr>
        <p:blipFill>
          <a:blip r:embed="rId12"/>
          <a:srcRect/>
          <a:stretch>
            <a:fillRect/>
          </a:stretch>
        </p:blipFill>
        <p:spPr bwMode="auto">
          <a:xfrm>
            <a:off x="-46038" y="-7938"/>
            <a:ext cx="2416176" cy="952501"/>
          </a:xfrm>
          <a:prstGeom prst="rect">
            <a:avLst/>
          </a:prstGeom>
          <a:noFill/>
          <a:ln w="9525">
            <a:noFill/>
            <a:miter lim="800000"/>
            <a:headEnd/>
            <a:tailEnd/>
          </a:ln>
        </p:spPr>
      </p:pic>
      <p:sp>
        <p:nvSpPr>
          <p:cNvPr id="2"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43ED-024E-465C-8E2F-E96341438BF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86" r:id="rId2"/>
    <p:sldLayoutId id="2147483662" r:id="rId3"/>
    <p:sldLayoutId id="2147483663" r:id="rId4"/>
    <p:sldLayoutId id="2147483664" r:id="rId5"/>
    <p:sldLayoutId id="2147483685" r:id="rId6"/>
    <p:sldLayoutId id="2147483665" r:id="rId7"/>
    <p:sldLayoutId id="2147483667" r:id="rId8"/>
  </p:sldLayoutIdLst>
  <p:timing>
    <p:tnLst>
      <p:par>
        <p:cTn id="1" dur="indefinite" restart="never" nodeType="tmRoot"/>
      </p:par>
    </p:tnLst>
  </p:timing>
  <p:hf hdr="0" ftr="0" dt="0"/>
  <p:txStyles>
    <p:titleStyle>
      <a:lvl1pPr algn="ctr" defTabSz="457200" rtl="0" eaLnBrk="0" fontAlgn="base" hangingPunct="0">
        <a:spcBef>
          <a:spcPct val="0"/>
        </a:spcBef>
        <a:spcAft>
          <a:spcPct val="0"/>
        </a:spcAft>
        <a:defRPr sz="3600" kern="1200">
          <a:solidFill>
            <a:schemeClr val="tx2"/>
          </a:solidFill>
          <a:latin typeface="+mj-lt"/>
          <a:ea typeface="+mj-ea"/>
          <a:cs typeface="+mj-cs"/>
        </a:defRPr>
      </a:lvl1pPr>
      <a:lvl2pPr algn="ctr" defTabSz="457200" rtl="0" eaLnBrk="0" fontAlgn="base" hangingPunct="0">
        <a:spcBef>
          <a:spcPct val="0"/>
        </a:spcBef>
        <a:spcAft>
          <a:spcPct val="0"/>
        </a:spcAft>
        <a:defRPr sz="3600">
          <a:solidFill>
            <a:schemeClr val="tx2"/>
          </a:solidFill>
          <a:latin typeface="Arial" pitchFamily="34" charset="0"/>
        </a:defRPr>
      </a:lvl2pPr>
      <a:lvl3pPr algn="ctr" defTabSz="457200" rtl="0" eaLnBrk="0" fontAlgn="base" hangingPunct="0">
        <a:spcBef>
          <a:spcPct val="0"/>
        </a:spcBef>
        <a:spcAft>
          <a:spcPct val="0"/>
        </a:spcAft>
        <a:defRPr sz="3600">
          <a:solidFill>
            <a:schemeClr val="tx2"/>
          </a:solidFill>
          <a:latin typeface="Arial" pitchFamily="34" charset="0"/>
        </a:defRPr>
      </a:lvl3pPr>
      <a:lvl4pPr algn="ctr" defTabSz="457200" rtl="0" eaLnBrk="0" fontAlgn="base" hangingPunct="0">
        <a:spcBef>
          <a:spcPct val="0"/>
        </a:spcBef>
        <a:spcAft>
          <a:spcPct val="0"/>
        </a:spcAft>
        <a:defRPr sz="3600">
          <a:solidFill>
            <a:schemeClr val="tx2"/>
          </a:solidFill>
          <a:latin typeface="Arial" pitchFamily="34" charset="0"/>
        </a:defRPr>
      </a:lvl4pPr>
      <a:lvl5pPr algn="ctr" defTabSz="457200" rtl="0" eaLnBrk="0" fontAlgn="base" hangingPunct="0">
        <a:spcBef>
          <a:spcPct val="0"/>
        </a:spcBef>
        <a:spcAft>
          <a:spcPct val="0"/>
        </a:spcAft>
        <a:defRPr sz="3600">
          <a:solidFill>
            <a:schemeClr val="tx2"/>
          </a:solidFill>
          <a:latin typeface="Arial" pitchFamily="34" charset="0"/>
        </a:defRPr>
      </a:lvl5pPr>
      <a:lvl6pPr marL="457200" algn="ctr" defTabSz="457200" rtl="0" fontAlgn="base">
        <a:spcBef>
          <a:spcPct val="0"/>
        </a:spcBef>
        <a:spcAft>
          <a:spcPct val="0"/>
        </a:spcAft>
        <a:defRPr sz="3600">
          <a:solidFill>
            <a:schemeClr val="tx2"/>
          </a:solidFill>
          <a:latin typeface="Arial" pitchFamily="34" charset="0"/>
        </a:defRPr>
      </a:lvl6pPr>
      <a:lvl7pPr marL="914400" algn="ctr" defTabSz="457200" rtl="0" fontAlgn="base">
        <a:spcBef>
          <a:spcPct val="0"/>
        </a:spcBef>
        <a:spcAft>
          <a:spcPct val="0"/>
        </a:spcAft>
        <a:defRPr sz="3600">
          <a:solidFill>
            <a:schemeClr val="tx2"/>
          </a:solidFill>
          <a:latin typeface="Arial" pitchFamily="34" charset="0"/>
        </a:defRPr>
      </a:lvl7pPr>
      <a:lvl8pPr marL="1371600" algn="ctr" defTabSz="457200" rtl="0" fontAlgn="base">
        <a:spcBef>
          <a:spcPct val="0"/>
        </a:spcBef>
        <a:spcAft>
          <a:spcPct val="0"/>
        </a:spcAft>
        <a:defRPr sz="3600">
          <a:solidFill>
            <a:schemeClr val="tx2"/>
          </a:solidFill>
          <a:latin typeface="Arial" pitchFamily="34" charset="0"/>
        </a:defRPr>
      </a:lvl8pPr>
      <a:lvl9pPr marL="1828800" algn="ctr" defTabSz="457200" rtl="0" fontAlgn="base">
        <a:spcBef>
          <a:spcPct val="0"/>
        </a:spcBef>
        <a:spcAft>
          <a:spcPct val="0"/>
        </a:spcAft>
        <a:defRPr sz="3600">
          <a:solidFill>
            <a:schemeClr val="tx2"/>
          </a:solidFill>
          <a:latin typeface="Arial"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http://www.gpo.gov/fdsys/pkg/FR-2012-09-04/pdf/2012-21050.pdf" TargetMode="External"/><Relationship Id="rId2" Type="http://schemas.openxmlformats.org/officeDocument/2006/relationships/hyperlink" Target="http://www.cms.gov/Regulations-and-Guidance/Legislation/EHRIncentivePrograms/Downloads/Stage1ChangesTipsheet.pdf"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8" Type="http://schemas.openxmlformats.org/officeDocument/2006/relationships/hyperlink" Target="mailto:Jason.Douglas@ihs.gov" TargetMode="External"/><Relationship Id="rId13" Type="http://schemas.openxmlformats.org/officeDocument/2006/relationships/hyperlink" Target="mailto:Michale.Belgarde@ihs.gov" TargetMode="External"/><Relationship Id="rId18" Type="http://schemas.openxmlformats.org/officeDocument/2006/relationships/hyperlink" Target="mailto:Scott.Hamstra@ihs.gov" TargetMode="External"/><Relationship Id="rId3" Type="http://schemas.openxmlformats.org/officeDocument/2006/relationships/hyperlink" Target="mailto:Scott.Anderson@ihs.gov" TargetMode="External"/><Relationship Id="rId7" Type="http://schemas.openxmlformats.org/officeDocument/2006/relationships/hyperlink" Target="mailto:Jacque.Candelaria@ihs.gov" TargetMode="External"/><Relationship Id="rId12" Type="http://schemas.openxmlformats.org/officeDocument/2006/relationships/hyperlink" Target="mailto:Lee.Stern@ihs.gov" TargetMode="External"/><Relationship Id="rId17" Type="http://schemas.openxmlformats.org/officeDocument/2006/relationships/hyperlink" Target="mailto:Sherwood.Crow@ihs.gov" TargetMode="External"/><Relationship Id="rId2" Type="http://schemas.openxmlformats.org/officeDocument/2006/relationships/notesSlide" Target="../notesSlides/notesSlide18.xml"/><Relationship Id="rId16" Type="http://schemas.openxmlformats.org/officeDocument/2006/relationships/hyperlink" Target="mailto:Keith.Longie@ihs.gov" TargetMode="External"/><Relationship Id="rId1" Type="http://schemas.openxmlformats.org/officeDocument/2006/relationships/slideLayout" Target="../slideLayouts/slideLayout3.xml"/><Relationship Id="rId6" Type="http://schemas.openxmlformats.org/officeDocument/2006/relationships/hyperlink" Target="mailto:ksidell@anthc.org" TargetMode="External"/><Relationship Id="rId11" Type="http://schemas.openxmlformats.org/officeDocument/2006/relationships/hyperlink" Target="mailto:Steve.Viramontes@ihs.gov" TargetMode="External"/><Relationship Id="rId5" Type="http://schemas.openxmlformats.org/officeDocument/2006/relationships/hyperlink" Target="mailto:kgosney@anthc.org" TargetMode="External"/><Relationship Id="rId15" Type="http://schemas.openxmlformats.org/officeDocument/2006/relationships/hyperlink" Target="mailto:Amy.Rubin@ihs.gov" TargetMode="External"/><Relationship Id="rId10" Type="http://schemas.openxmlformats.org/officeDocument/2006/relationships/hyperlink" Target="mailto:Marilyn.Freeman@ihs.gov" TargetMode="External"/><Relationship Id="rId4" Type="http://schemas.openxmlformats.org/officeDocument/2006/relationships/hyperlink" Target="mailto:rhall@anthc.org" TargetMode="External"/><Relationship Id="rId9" Type="http://schemas.openxmlformats.org/officeDocument/2006/relationships/hyperlink" Target="mailto:James.Sabatinos@ihs.gov" TargetMode="External"/><Relationship Id="rId14" Type="http://schemas.openxmlformats.org/officeDocument/2006/relationships/hyperlink" Target="mailto:Donna.Nicholls@ihs.gov"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mailto:Rosario.arreolapro@crihb.net" TargetMode="External"/><Relationship Id="rId3" Type="http://schemas.openxmlformats.org/officeDocument/2006/relationships/hyperlink" Target="mailto:Tkauley@nihb.org" TargetMode="External"/><Relationship Id="rId7" Type="http://schemas.openxmlformats.org/officeDocument/2006/relationships/hyperlink" Target="mailto:Tim.campbell@ihs.gov"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hyperlink" Target="mailto:KSidell@anthc.org" TargetMode="External"/><Relationship Id="rId5" Type="http://schemas.openxmlformats.org/officeDocument/2006/relationships/hyperlink" Target="mailto:KGosney@anthc.org" TargetMode="External"/><Relationship Id="rId10" Type="http://schemas.openxmlformats.org/officeDocument/2006/relationships/hyperlink" Target="mailto:Vicki.French@ihs.gov" TargetMode="External"/><Relationship Id="rId4" Type="http://schemas.openxmlformats.org/officeDocument/2006/relationships/hyperlink" Target="mailto:RHall@anthc.org" TargetMode="External"/><Relationship Id="rId9" Type="http://schemas.openxmlformats.org/officeDocument/2006/relationships/hyperlink" Target="mailto:Amerita.hamlet@crihb.net"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mailto:Chris.Lamer@ihs.gov" TargetMode="External"/><Relationship Id="rId7" Type="http://schemas.openxmlformats.org/officeDocument/2006/relationships/comments" Target="../comments/comment1.xm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hyperlink" Target="mailto:Cecelia.Rosales@ihs.gov" TargetMode="External"/><Relationship Id="rId5" Type="http://schemas.openxmlformats.org/officeDocument/2006/relationships/hyperlink" Target="mailto:JoAnne.Hawkins@ihs.gov" TargetMode="External"/><Relationship Id="rId4" Type="http://schemas.openxmlformats.org/officeDocument/2006/relationships/hyperlink" Target="mailto:Luther.Alexander@ihs.gov"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ihs.gov/listserver/index.cfm?module=signUpForm&amp;list_id=168MeaningfulUseTeam@ihs.gov"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a:xfrm>
            <a:off x="2315262" y="2234158"/>
            <a:ext cx="6364287" cy="2889250"/>
          </a:xfrm>
        </p:spPr>
        <p:txBody>
          <a:bodyPr rtlCol="0" anchor="t">
            <a:normAutofit fontScale="90000"/>
          </a:bodyPr>
          <a:lstStyle/>
          <a:p>
            <a:pPr eaLnBrk="1" fontAlgn="auto" hangingPunct="1">
              <a:spcAft>
                <a:spcPts val="0"/>
              </a:spcAft>
              <a:defRPr/>
            </a:pPr>
            <a:r>
              <a:rPr lang="en-US" sz="4900" dirty="0" smtClean="0"/>
              <a:t>Meaningful </a:t>
            </a:r>
            <a:r>
              <a:rPr lang="en-US" sz="4900" dirty="0"/>
              <a:t>Use </a:t>
            </a:r>
            <a:r>
              <a:rPr lang="en-US" sz="4900" dirty="0" smtClean="0"/>
              <a:t/>
            </a:r>
            <a:br>
              <a:rPr lang="en-US" sz="4900" dirty="0" smtClean="0"/>
            </a:br>
            <a:r>
              <a:rPr lang="en-US" sz="4900" dirty="0" smtClean="0"/>
              <a:t>2013 Changes </a:t>
            </a:r>
            <a:br>
              <a:rPr lang="en-US" sz="4900" dirty="0" smtClean="0"/>
            </a:br>
            <a:r>
              <a:rPr lang="en-US" sz="4900" dirty="0" smtClean="0"/>
              <a:t>Overview</a:t>
            </a:r>
            <a:r>
              <a:rPr lang="en-US" sz="4900" dirty="0" smtClean="0">
                <a:solidFill>
                  <a:schemeClr val="tx1"/>
                </a:solidFill>
              </a:rPr>
              <a:t/>
            </a:r>
            <a:br>
              <a:rPr lang="en-US" sz="4900" dirty="0" smtClean="0">
                <a:solidFill>
                  <a:schemeClr val="tx1"/>
                </a:solidFill>
              </a:rPr>
            </a:br>
            <a:r>
              <a:rPr lang="en-US" sz="4000" dirty="0" smtClean="0"/>
              <a:t/>
            </a:r>
            <a:br>
              <a:rPr lang="en-US" sz="4000" dirty="0" smtClean="0"/>
            </a:br>
            <a:r>
              <a:rPr lang="en-US" sz="4000" dirty="0" smtClean="0"/>
              <a:t/>
            </a:r>
            <a:br>
              <a:rPr lang="en-US" sz="4000" dirty="0" smtClean="0"/>
            </a:br>
            <a:r>
              <a:rPr lang="en-US" sz="2000" dirty="0" smtClean="0"/>
              <a:t>JoAnne </a:t>
            </a:r>
            <a:r>
              <a:rPr lang="en-US" sz="2000" dirty="0"/>
              <a:t>Hawkins</a:t>
            </a:r>
            <a:br>
              <a:rPr lang="en-US" sz="2000" dirty="0"/>
            </a:br>
            <a:r>
              <a:rPr lang="en-US" sz="2000" dirty="0"/>
              <a:t>Meaningful Use </a:t>
            </a:r>
            <a:r>
              <a:rPr lang="en-US" sz="2000" dirty="0" smtClean="0"/>
              <a:t>Sr. Healthcare Policy Analyst</a:t>
            </a:r>
            <a:r>
              <a:rPr lang="en-US" sz="2000" dirty="0"/>
              <a:t/>
            </a:r>
            <a:br>
              <a:rPr lang="en-US" sz="2000" dirty="0"/>
            </a:br>
            <a:r>
              <a:rPr lang="en-US" sz="2000" dirty="0"/>
              <a:t>DNC (Contractor) for  </a:t>
            </a:r>
            <a:br>
              <a:rPr lang="en-US" sz="2000" dirty="0"/>
            </a:br>
            <a:r>
              <a:rPr lang="en-US" sz="2000" dirty="0"/>
              <a:t>U.S. Indian Health Service</a:t>
            </a:r>
            <a:br>
              <a:rPr lang="en-US" sz="2000" dirty="0"/>
            </a:br>
            <a:r>
              <a:rPr lang="en-US" sz="2000" dirty="0" smtClean="0"/>
              <a:t>January 29, 2013</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374900" y="65088"/>
            <a:ext cx="6769100" cy="906462"/>
          </a:xfrm>
        </p:spPr>
        <p:txBody>
          <a:bodyPr/>
          <a:lstStyle/>
          <a:p>
            <a:pPr eaLnBrk="1" hangingPunct="1"/>
            <a:r>
              <a:rPr lang="en-US" sz="3400" dirty="0" smtClean="0"/>
              <a:t>Medicaid EP/EH MU Timeline</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253935859"/>
              </p:ext>
            </p:extLst>
          </p:nvPr>
        </p:nvGraphicFramePr>
        <p:xfrm>
          <a:off x="152399" y="1275080"/>
          <a:ext cx="8801100" cy="5582920"/>
        </p:xfrm>
        <a:graphic>
          <a:graphicData uri="http://schemas.openxmlformats.org/drawingml/2006/table">
            <a:tbl>
              <a:tblPr firstRow="1" bandRow="1">
                <a:tableStyleId>{5C22544A-7EE6-4342-B048-85BDC9FD1C3A}</a:tableStyleId>
              </a:tblPr>
              <a:tblGrid>
                <a:gridCol w="1257300"/>
                <a:gridCol w="1257300"/>
                <a:gridCol w="1257300"/>
                <a:gridCol w="1257300"/>
                <a:gridCol w="1257300"/>
                <a:gridCol w="1257300"/>
                <a:gridCol w="1257300"/>
              </a:tblGrid>
              <a:tr h="370840">
                <a:tc>
                  <a:txBody>
                    <a:bodyPr/>
                    <a:lstStyle/>
                    <a:p>
                      <a:r>
                        <a:rPr lang="en-US" sz="1700" dirty="0" smtClean="0"/>
                        <a:t>2011</a:t>
                      </a:r>
                      <a:endParaRPr lang="en-US" sz="1700" dirty="0"/>
                    </a:p>
                  </a:txBody>
                  <a:tcPr/>
                </a:tc>
                <a:tc>
                  <a:txBody>
                    <a:bodyPr/>
                    <a:lstStyle/>
                    <a:p>
                      <a:r>
                        <a:rPr lang="en-US" sz="1700" dirty="0" smtClean="0"/>
                        <a:t>2012</a:t>
                      </a:r>
                      <a:endParaRPr lang="en-US" sz="1700" dirty="0"/>
                    </a:p>
                  </a:txBody>
                  <a:tcPr/>
                </a:tc>
                <a:tc>
                  <a:txBody>
                    <a:bodyPr/>
                    <a:lstStyle/>
                    <a:p>
                      <a:r>
                        <a:rPr lang="en-US" sz="1700" dirty="0" smtClean="0"/>
                        <a:t>2013</a:t>
                      </a:r>
                      <a:endParaRPr lang="en-US" sz="1700" dirty="0"/>
                    </a:p>
                  </a:txBody>
                  <a:tcPr/>
                </a:tc>
                <a:tc>
                  <a:txBody>
                    <a:bodyPr/>
                    <a:lstStyle/>
                    <a:p>
                      <a:r>
                        <a:rPr lang="en-US" sz="1700" dirty="0" smtClean="0"/>
                        <a:t>2014*</a:t>
                      </a:r>
                      <a:endParaRPr lang="en-US" sz="1700" dirty="0"/>
                    </a:p>
                  </a:txBody>
                  <a:tcPr/>
                </a:tc>
                <a:tc>
                  <a:txBody>
                    <a:bodyPr/>
                    <a:lstStyle/>
                    <a:p>
                      <a:r>
                        <a:rPr lang="en-US" sz="1700" dirty="0" smtClean="0"/>
                        <a:t>2015</a:t>
                      </a:r>
                      <a:endParaRPr lang="en-US" sz="1700" dirty="0"/>
                    </a:p>
                  </a:txBody>
                  <a:tcPr/>
                </a:tc>
                <a:tc>
                  <a:txBody>
                    <a:bodyPr/>
                    <a:lstStyle/>
                    <a:p>
                      <a:r>
                        <a:rPr lang="en-US" sz="1700" dirty="0" smtClean="0"/>
                        <a:t>2016</a:t>
                      </a:r>
                      <a:endParaRPr lang="en-US" sz="1700" dirty="0"/>
                    </a:p>
                  </a:txBody>
                  <a:tcPr/>
                </a:tc>
                <a:tc>
                  <a:txBody>
                    <a:bodyPr/>
                    <a:lstStyle/>
                    <a:p>
                      <a:r>
                        <a:rPr lang="en-US" sz="1700" dirty="0" smtClean="0"/>
                        <a:t>2017</a:t>
                      </a:r>
                      <a:endParaRPr lang="en-US" sz="1700" dirty="0"/>
                    </a:p>
                  </a:txBody>
                  <a:tcPr/>
                </a:tc>
              </a:tr>
              <a:tr h="370840">
                <a:tc>
                  <a:txBody>
                    <a:bodyPr/>
                    <a:lstStyle/>
                    <a:p>
                      <a:r>
                        <a:rPr lang="en-US" sz="1700" b="1" dirty="0" smtClean="0"/>
                        <a:t>A/I/U</a:t>
                      </a:r>
                      <a:endParaRPr lang="en-US" sz="1700" b="1" dirty="0"/>
                    </a:p>
                  </a:txBody>
                  <a:tcPr/>
                </a:tc>
                <a:tc>
                  <a:txBody>
                    <a:bodyPr/>
                    <a:lstStyle/>
                    <a:p>
                      <a:r>
                        <a:rPr lang="en-US" sz="1700" dirty="0" smtClean="0"/>
                        <a:t>Stage1</a:t>
                      </a:r>
                    </a:p>
                    <a:p>
                      <a:r>
                        <a:rPr lang="en-US" sz="1700" dirty="0" smtClean="0"/>
                        <a:t>MU</a:t>
                      </a:r>
                      <a:r>
                        <a:rPr lang="en-US" sz="1700" baseline="0" dirty="0" smtClean="0"/>
                        <a:t> 90 Days</a:t>
                      </a:r>
                      <a:endParaRPr lang="en-US" sz="1700" dirty="0"/>
                    </a:p>
                  </a:txBody>
                  <a:tcPr/>
                </a:tc>
                <a:tc>
                  <a:txBody>
                    <a:bodyPr/>
                    <a:lstStyle/>
                    <a:p>
                      <a:r>
                        <a:rPr lang="en-US" sz="1700" dirty="0" smtClean="0"/>
                        <a:t>Stage 1</a:t>
                      </a:r>
                    </a:p>
                    <a:p>
                      <a:r>
                        <a:rPr lang="en-US" sz="1700" dirty="0" smtClean="0"/>
                        <a:t>MU 365 Days</a:t>
                      </a:r>
                      <a:endParaRPr lang="en-US" sz="1700" dirty="0"/>
                    </a:p>
                  </a:txBody>
                  <a:tcPr/>
                </a:tc>
                <a:tc>
                  <a:txBody>
                    <a:bodyPr/>
                    <a:lstStyle/>
                    <a:p>
                      <a:r>
                        <a:rPr lang="en-US" sz="1700" dirty="0" smtClean="0"/>
                        <a:t>Stage 2</a:t>
                      </a:r>
                    </a:p>
                    <a:p>
                      <a:r>
                        <a:rPr lang="en-US" sz="1700" dirty="0" smtClean="0"/>
                        <a:t>MU 90 Days</a:t>
                      </a:r>
                      <a:endParaRPr lang="en-US" sz="1700" dirty="0"/>
                    </a:p>
                  </a:txBody>
                  <a:tcPr/>
                </a:tc>
                <a:tc>
                  <a:txBody>
                    <a:bodyPr/>
                    <a:lstStyle/>
                    <a:p>
                      <a:r>
                        <a:rPr lang="en-US" sz="1700" dirty="0" smtClean="0"/>
                        <a:t>Stage 2</a:t>
                      </a:r>
                    </a:p>
                    <a:p>
                      <a:r>
                        <a:rPr lang="en-US" sz="1700" dirty="0" smtClean="0"/>
                        <a:t>MU 365 Days</a:t>
                      </a:r>
                    </a:p>
                  </a:txBody>
                  <a:tcPr/>
                </a:tc>
                <a:tc>
                  <a:txBody>
                    <a:bodyPr/>
                    <a:lstStyle/>
                    <a:p>
                      <a:r>
                        <a:rPr lang="en-US" sz="1700" dirty="0" smtClean="0"/>
                        <a:t>Stage 3</a:t>
                      </a:r>
                    </a:p>
                    <a:p>
                      <a:r>
                        <a:rPr lang="en-US" sz="1700" dirty="0" smtClean="0"/>
                        <a:t>MU 365 Days</a:t>
                      </a:r>
                    </a:p>
                  </a:txBody>
                  <a:tcPr/>
                </a:tc>
                <a:tc>
                  <a:txBody>
                    <a:bodyPr/>
                    <a:lstStyle/>
                    <a:p>
                      <a:r>
                        <a:rPr lang="en-US" sz="1700" dirty="0" smtClean="0"/>
                        <a:t>Stage 3</a:t>
                      </a:r>
                    </a:p>
                    <a:p>
                      <a:r>
                        <a:rPr lang="en-US" sz="1700" dirty="0" smtClean="0"/>
                        <a:t>MU 365 Days</a:t>
                      </a:r>
                      <a:endParaRPr lang="en-US" sz="1700" dirty="0"/>
                    </a:p>
                  </a:txBody>
                  <a:tcPr/>
                </a:tc>
              </a:tr>
              <a:tr h="370840">
                <a:tc>
                  <a:txBody>
                    <a:bodyPr/>
                    <a:lstStyle/>
                    <a:p>
                      <a:endParaRPr lang="en-US" sz="170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1" dirty="0" smtClean="0"/>
                        <a:t>A/I/U</a:t>
                      </a:r>
                    </a:p>
                    <a:p>
                      <a:endParaRPr lang="en-US" sz="1700" dirty="0"/>
                    </a:p>
                  </a:txBody>
                  <a:tcPr/>
                </a:tc>
                <a:tc>
                  <a:txBody>
                    <a:bodyPr/>
                    <a:lstStyle/>
                    <a:p>
                      <a:r>
                        <a:rPr lang="en-US" sz="1700" dirty="0" smtClean="0"/>
                        <a:t>Stage1</a:t>
                      </a:r>
                    </a:p>
                    <a:p>
                      <a:r>
                        <a:rPr lang="en-US" sz="1700" dirty="0" smtClean="0"/>
                        <a:t>MU</a:t>
                      </a:r>
                      <a:r>
                        <a:rPr lang="en-US" sz="1700" baseline="0" dirty="0" smtClean="0"/>
                        <a:t> 90 Days</a:t>
                      </a:r>
                      <a:endParaRPr lang="en-US" sz="1700" dirty="0"/>
                    </a:p>
                  </a:txBody>
                  <a:tcPr/>
                </a:tc>
                <a:tc>
                  <a:txBody>
                    <a:bodyPr/>
                    <a:lstStyle/>
                    <a:p>
                      <a:r>
                        <a:rPr lang="en-US" sz="1700" dirty="0" smtClean="0"/>
                        <a:t>Stage 1</a:t>
                      </a:r>
                    </a:p>
                    <a:p>
                      <a:r>
                        <a:rPr lang="en-US" sz="1700" dirty="0" smtClean="0"/>
                        <a:t>MU 90 Days</a:t>
                      </a:r>
                      <a:endParaRPr lang="en-US" sz="1700" dirty="0"/>
                    </a:p>
                  </a:txBody>
                  <a:tcPr/>
                </a:tc>
                <a:tc>
                  <a:txBody>
                    <a:bodyPr/>
                    <a:lstStyle/>
                    <a:p>
                      <a:r>
                        <a:rPr lang="en-US" sz="1700" dirty="0" smtClean="0"/>
                        <a:t>Stage 2</a:t>
                      </a:r>
                    </a:p>
                    <a:p>
                      <a:r>
                        <a:rPr lang="en-US" sz="1700" dirty="0" smtClean="0"/>
                        <a:t>MU 365 Days</a:t>
                      </a:r>
                    </a:p>
                  </a:txBody>
                  <a:tcPr/>
                </a:tc>
                <a:tc>
                  <a:txBody>
                    <a:bodyPr/>
                    <a:lstStyle/>
                    <a:p>
                      <a:r>
                        <a:rPr lang="en-US" sz="1700" dirty="0" smtClean="0"/>
                        <a:t>Stage 2</a:t>
                      </a:r>
                    </a:p>
                    <a:p>
                      <a:r>
                        <a:rPr lang="en-US" sz="1700" dirty="0" smtClean="0"/>
                        <a:t>MU 365 Days</a:t>
                      </a:r>
                    </a:p>
                  </a:txBody>
                  <a:tcPr/>
                </a:tc>
                <a:tc>
                  <a:txBody>
                    <a:bodyPr/>
                    <a:lstStyle/>
                    <a:p>
                      <a:r>
                        <a:rPr lang="en-US" sz="1700" dirty="0" smtClean="0"/>
                        <a:t>Stage 3</a:t>
                      </a:r>
                    </a:p>
                    <a:p>
                      <a:r>
                        <a:rPr lang="en-US" sz="1700" dirty="0" smtClean="0"/>
                        <a:t>MU 365 Days</a:t>
                      </a:r>
                    </a:p>
                  </a:txBody>
                  <a:tcPr/>
                </a:tc>
              </a:tr>
              <a:tr h="370840">
                <a:tc>
                  <a:txBody>
                    <a:bodyPr/>
                    <a:lstStyle/>
                    <a:p>
                      <a:endParaRPr lang="en-US" sz="1700" dirty="0"/>
                    </a:p>
                  </a:txBody>
                  <a:tcPr/>
                </a:tc>
                <a:tc>
                  <a:txBody>
                    <a:bodyPr/>
                    <a:lstStyle/>
                    <a:p>
                      <a:endParaRPr lang="en-US" sz="170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1" dirty="0" smtClean="0"/>
                        <a:t>A/I/U</a:t>
                      </a:r>
                    </a:p>
                    <a:p>
                      <a:endParaRPr lang="en-US" sz="1700" dirty="0"/>
                    </a:p>
                  </a:txBody>
                  <a:tcPr/>
                </a:tc>
                <a:tc>
                  <a:txBody>
                    <a:bodyPr/>
                    <a:lstStyle/>
                    <a:p>
                      <a:r>
                        <a:rPr lang="en-US" sz="1700" dirty="0" smtClean="0"/>
                        <a:t>Stage1</a:t>
                      </a:r>
                    </a:p>
                    <a:p>
                      <a:r>
                        <a:rPr lang="en-US" sz="1700" dirty="0" smtClean="0"/>
                        <a:t>MU</a:t>
                      </a:r>
                      <a:r>
                        <a:rPr lang="en-US" sz="1700" baseline="0" dirty="0" smtClean="0"/>
                        <a:t> 90 Days</a:t>
                      </a:r>
                      <a:endParaRPr lang="en-US" sz="1700" dirty="0"/>
                    </a:p>
                  </a:txBody>
                  <a:tcPr/>
                </a:tc>
                <a:tc>
                  <a:txBody>
                    <a:bodyPr/>
                    <a:lstStyle/>
                    <a:p>
                      <a:r>
                        <a:rPr lang="en-US" sz="1700" dirty="0" smtClean="0"/>
                        <a:t>Stage 1</a:t>
                      </a:r>
                    </a:p>
                    <a:p>
                      <a:r>
                        <a:rPr lang="en-US" sz="1700" dirty="0" smtClean="0"/>
                        <a:t>MU 365 Days</a:t>
                      </a:r>
                    </a:p>
                  </a:txBody>
                  <a:tcPr/>
                </a:tc>
                <a:tc>
                  <a:txBody>
                    <a:bodyPr/>
                    <a:lstStyle/>
                    <a:p>
                      <a:r>
                        <a:rPr lang="en-US" sz="1700" dirty="0" smtClean="0"/>
                        <a:t>Stage 2</a:t>
                      </a:r>
                    </a:p>
                    <a:p>
                      <a:r>
                        <a:rPr lang="en-US" sz="1700" dirty="0" smtClean="0"/>
                        <a:t>MU 365 Days</a:t>
                      </a:r>
                    </a:p>
                  </a:txBody>
                  <a:tcPr/>
                </a:tc>
                <a:tc>
                  <a:txBody>
                    <a:bodyPr/>
                    <a:lstStyle/>
                    <a:p>
                      <a:r>
                        <a:rPr lang="en-US" sz="1700" dirty="0" smtClean="0"/>
                        <a:t>Stage 2</a:t>
                      </a:r>
                    </a:p>
                    <a:p>
                      <a:r>
                        <a:rPr lang="en-US" sz="1700" dirty="0" smtClean="0"/>
                        <a:t>MU 365 Days</a:t>
                      </a:r>
                    </a:p>
                  </a:txBody>
                  <a:tcPr/>
                </a:tc>
              </a:tr>
              <a:tr h="370840">
                <a:tc>
                  <a:txBody>
                    <a:bodyPr/>
                    <a:lstStyle/>
                    <a:p>
                      <a:endParaRPr lang="en-US" sz="1700" dirty="0"/>
                    </a:p>
                  </a:txBody>
                  <a:tcPr/>
                </a:tc>
                <a:tc>
                  <a:txBody>
                    <a:bodyPr/>
                    <a:lstStyle/>
                    <a:p>
                      <a:endParaRPr lang="en-US" sz="1700" dirty="0"/>
                    </a:p>
                  </a:txBody>
                  <a:tcPr/>
                </a:tc>
                <a:tc>
                  <a:txBody>
                    <a:bodyPr/>
                    <a:lstStyle/>
                    <a:p>
                      <a:endParaRPr lang="en-US" sz="17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1" dirty="0" smtClean="0"/>
                        <a:t>A/I/U</a:t>
                      </a:r>
                    </a:p>
                    <a:p>
                      <a:endParaRPr lang="en-US" sz="1700" dirty="0"/>
                    </a:p>
                  </a:txBody>
                  <a:tcPr/>
                </a:tc>
                <a:tc>
                  <a:txBody>
                    <a:bodyPr/>
                    <a:lstStyle/>
                    <a:p>
                      <a:r>
                        <a:rPr lang="en-US" sz="1700" dirty="0" smtClean="0"/>
                        <a:t>Stage 1</a:t>
                      </a:r>
                    </a:p>
                    <a:p>
                      <a:r>
                        <a:rPr lang="en-US" sz="1700" dirty="0" smtClean="0"/>
                        <a:t>MU 90 Days</a:t>
                      </a:r>
                    </a:p>
                  </a:txBody>
                  <a:tcPr/>
                </a:tc>
                <a:tc>
                  <a:txBody>
                    <a:bodyPr/>
                    <a:lstStyle/>
                    <a:p>
                      <a:r>
                        <a:rPr lang="en-US" sz="1700" dirty="0" smtClean="0"/>
                        <a:t>Stage 1</a:t>
                      </a:r>
                    </a:p>
                    <a:p>
                      <a:r>
                        <a:rPr lang="en-US" sz="1700" dirty="0" smtClean="0"/>
                        <a:t>MU 365 Days</a:t>
                      </a:r>
                    </a:p>
                  </a:txBody>
                  <a:tcPr/>
                </a:tc>
                <a:tc>
                  <a:txBody>
                    <a:bodyPr/>
                    <a:lstStyle/>
                    <a:p>
                      <a:r>
                        <a:rPr lang="en-US" sz="1700" dirty="0" smtClean="0"/>
                        <a:t>Stage 2</a:t>
                      </a:r>
                    </a:p>
                    <a:p>
                      <a:r>
                        <a:rPr lang="en-US" sz="1700" dirty="0" smtClean="0"/>
                        <a:t>MU 365 Days</a:t>
                      </a:r>
                    </a:p>
                  </a:txBody>
                  <a:tcPr/>
                </a:tc>
              </a:tr>
              <a:tr h="370840">
                <a:tc>
                  <a:txBody>
                    <a:bodyPr/>
                    <a:lstStyle/>
                    <a:p>
                      <a:endParaRPr lang="en-US" sz="1700" dirty="0"/>
                    </a:p>
                  </a:txBody>
                  <a:tcPr/>
                </a:tc>
                <a:tc>
                  <a:txBody>
                    <a:bodyPr/>
                    <a:lstStyle/>
                    <a:p>
                      <a:endParaRPr lang="en-US" sz="1700" dirty="0"/>
                    </a:p>
                  </a:txBody>
                  <a:tcPr/>
                </a:tc>
                <a:tc>
                  <a:txBody>
                    <a:bodyPr/>
                    <a:lstStyle/>
                    <a:p>
                      <a:endParaRPr lang="en-US" sz="1700" dirty="0"/>
                    </a:p>
                  </a:txBody>
                  <a:tcPr/>
                </a:tc>
                <a:tc>
                  <a:txBody>
                    <a:bodyPr/>
                    <a:lstStyle/>
                    <a:p>
                      <a:endParaRPr lang="en-US" sz="17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1" dirty="0" smtClean="0"/>
                        <a:t>A/I/U</a:t>
                      </a:r>
                    </a:p>
                    <a:p>
                      <a:endParaRPr lang="en-US" sz="1700" dirty="0"/>
                    </a:p>
                  </a:txBody>
                  <a:tcPr/>
                </a:tc>
                <a:tc>
                  <a:txBody>
                    <a:bodyPr/>
                    <a:lstStyle/>
                    <a:p>
                      <a:r>
                        <a:rPr lang="en-US" sz="1700" dirty="0" smtClean="0"/>
                        <a:t>Stage 1</a:t>
                      </a:r>
                    </a:p>
                    <a:p>
                      <a:r>
                        <a:rPr lang="en-US" sz="1700" dirty="0" smtClean="0"/>
                        <a:t>MU</a:t>
                      </a:r>
                      <a:r>
                        <a:rPr lang="en-US" sz="1700" baseline="0" dirty="0" smtClean="0"/>
                        <a:t> 90 Days</a:t>
                      </a:r>
                      <a:endParaRPr lang="en-US" sz="1700" dirty="0"/>
                    </a:p>
                  </a:txBody>
                  <a:tcPr/>
                </a:tc>
                <a:tc>
                  <a:txBody>
                    <a:bodyPr/>
                    <a:lstStyle/>
                    <a:p>
                      <a:r>
                        <a:rPr lang="en-US" sz="1700" dirty="0" smtClean="0"/>
                        <a:t>Stage 1</a:t>
                      </a:r>
                    </a:p>
                    <a:p>
                      <a:r>
                        <a:rPr lang="en-US" sz="1700" dirty="0" smtClean="0"/>
                        <a:t>MU 365 Days</a:t>
                      </a:r>
                    </a:p>
                  </a:txBody>
                  <a:tcPr/>
                </a:tc>
              </a:tr>
              <a:tr h="370840">
                <a:tc>
                  <a:txBody>
                    <a:bodyPr/>
                    <a:lstStyle/>
                    <a:p>
                      <a:endParaRPr lang="en-US" sz="1700" dirty="0"/>
                    </a:p>
                  </a:txBody>
                  <a:tcPr/>
                </a:tc>
                <a:tc>
                  <a:txBody>
                    <a:bodyPr/>
                    <a:lstStyle/>
                    <a:p>
                      <a:endParaRPr lang="en-US" sz="1700" dirty="0"/>
                    </a:p>
                  </a:txBody>
                  <a:tcPr/>
                </a:tc>
                <a:tc>
                  <a:txBody>
                    <a:bodyPr/>
                    <a:lstStyle/>
                    <a:p>
                      <a:endParaRPr lang="en-US" sz="1700" dirty="0"/>
                    </a:p>
                  </a:txBody>
                  <a:tcPr/>
                </a:tc>
                <a:tc>
                  <a:txBody>
                    <a:bodyPr/>
                    <a:lstStyle/>
                    <a:p>
                      <a:endParaRPr lang="en-US" sz="1700" dirty="0"/>
                    </a:p>
                  </a:txBody>
                  <a:tcPr/>
                </a:tc>
                <a:tc>
                  <a:txBody>
                    <a:bodyPr/>
                    <a:lstStyle/>
                    <a:p>
                      <a:endParaRPr lang="en-US" sz="17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1" dirty="0" smtClean="0"/>
                        <a:t>A/I/U</a:t>
                      </a:r>
                    </a:p>
                  </a:txBody>
                  <a:tcPr/>
                </a:tc>
                <a:tc>
                  <a:txBody>
                    <a:bodyPr/>
                    <a:lstStyle/>
                    <a:p>
                      <a:r>
                        <a:rPr lang="en-US" sz="1700" dirty="0" smtClean="0"/>
                        <a:t>Stage 1</a:t>
                      </a:r>
                    </a:p>
                    <a:p>
                      <a:r>
                        <a:rPr lang="en-US" sz="1700" dirty="0" smtClean="0"/>
                        <a:t>MU</a:t>
                      </a:r>
                      <a:r>
                        <a:rPr lang="en-US" sz="1700" baseline="0" dirty="0" smtClean="0"/>
                        <a:t> 90 Days</a:t>
                      </a:r>
                      <a:endParaRPr lang="en-US" sz="1700" dirty="0"/>
                    </a:p>
                  </a:txBody>
                  <a:tcPr/>
                </a:tc>
              </a:tr>
            </a:tbl>
          </a:graphicData>
        </a:graphic>
      </p:graphicFrame>
      <p:sp>
        <p:nvSpPr>
          <p:cNvPr id="3" name="Slide Number Placeholder 2"/>
          <p:cNvSpPr>
            <a:spLocks noGrp="1"/>
          </p:cNvSpPr>
          <p:nvPr>
            <p:ph type="sldNum" sz="quarter" idx="4"/>
          </p:nvPr>
        </p:nvSpPr>
        <p:spPr/>
        <p:txBody>
          <a:bodyPr/>
          <a:lstStyle/>
          <a:p>
            <a:fld id="{BA9B43ED-024E-465C-8E2F-E96341438BFA}" type="slidenum">
              <a:rPr lang="en-US" smtClean="0"/>
              <a:t>10</a:t>
            </a:fld>
            <a:endParaRPr lang="en-US"/>
          </a:p>
        </p:txBody>
      </p:sp>
    </p:spTree>
    <p:extLst>
      <p:ext uri="{BB962C8B-B14F-4D97-AF65-F5344CB8AC3E}">
        <p14:creationId xmlns:p14="http://schemas.microsoft.com/office/powerpoint/2010/main" val="307555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374900" y="65088"/>
            <a:ext cx="6769100" cy="906462"/>
          </a:xfrm>
        </p:spPr>
        <p:txBody>
          <a:bodyPr/>
          <a:lstStyle/>
          <a:p>
            <a:pPr eaLnBrk="1" hangingPunct="1"/>
            <a:r>
              <a:rPr lang="en-US" sz="3400" dirty="0" smtClean="0"/>
              <a:t>Medicare EP/EH MU Timeline</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856992135"/>
              </p:ext>
            </p:extLst>
          </p:nvPr>
        </p:nvGraphicFramePr>
        <p:xfrm>
          <a:off x="476250" y="1387473"/>
          <a:ext cx="8210550" cy="4451171"/>
        </p:xfrm>
        <a:graphic>
          <a:graphicData uri="http://schemas.openxmlformats.org/drawingml/2006/table">
            <a:tbl>
              <a:tblPr firstRow="1" bandRow="1">
                <a:tableStyleId>{5C22544A-7EE6-4342-B048-85BDC9FD1C3A}</a:tableStyleId>
              </a:tblPr>
              <a:tblGrid>
                <a:gridCol w="1352550"/>
                <a:gridCol w="1371600"/>
                <a:gridCol w="1371600"/>
                <a:gridCol w="1371600"/>
                <a:gridCol w="1371600"/>
                <a:gridCol w="1371600"/>
              </a:tblGrid>
              <a:tr h="409755">
                <a:tc>
                  <a:txBody>
                    <a:bodyPr/>
                    <a:lstStyle/>
                    <a:p>
                      <a:r>
                        <a:rPr lang="en-US" dirty="0" smtClean="0"/>
                        <a:t>2011</a:t>
                      </a:r>
                      <a:endParaRPr lang="en-US" dirty="0"/>
                    </a:p>
                  </a:txBody>
                  <a:tcPr/>
                </a:tc>
                <a:tc>
                  <a:txBody>
                    <a:bodyPr/>
                    <a:lstStyle/>
                    <a:p>
                      <a:r>
                        <a:rPr lang="en-US" dirty="0" smtClean="0"/>
                        <a:t>2012</a:t>
                      </a:r>
                      <a:endParaRPr lang="en-US" dirty="0"/>
                    </a:p>
                  </a:txBody>
                  <a:tcPr/>
                </a:tc>
                <a:tc>
                  <a:txBody>
                    <a:bodyPr/>
                    <a:lstStyle/>
                    <a:p>
                      <a:r>
                        <a:rPr lang="en-US" dirty="0" smtClean="0"/>
                        <a:t>2013</a:t>
                      </a:r>
                      <a:endParaRPr lang="en-US" dirty="0"/>
                    </a:p>
                  </a:txBody>
                  <a:tcPr/>
                </a:tc>
                <a:tc>
                  <a:txBody>
                    <a:bodyPr/>
                    <a:lstStyle/>
                    <a:p>
                      <a:r>
                        <a:rPr lang="en-US" dirty="0" smtClean="0"/>
                        <a:t>2014*</a:t>
                      </a:r>
                      <a:endParaRPr lang="en-US" dirty="0"/>
                    </a:p>
                  </a:txBody>
                  <a:tcPr/>
                </a:tc>
                <a:tc>
                  <a:txBody>
                    <a:bodyPr/>
                    <a:lstStyle/>
                    <a:p>
                      <a:r>
                        <a:rPr lang="en-US" dirty="0" smtClean="0"/>
                        <a:t>2015</a:t>
                      </a:r>
                      <a:endParaRPr lang="en-US" dirty="0"/>
                    </a:p>
                  </a:txBody>
                  <a:tcPr/>
                </a:tc>
                <a:tc>
                  <a:txBody>
                    <a:bodyPr/>
                    <a:lstStyle/>
                    <a:p>
                      <a:r>
                        <a:rPr lang="en-US" dirty="0" smtClean="0"/>
                        <a:t>2016 </a:t>
                      </a:r>
                      <a:endParaRPr lang="en-US" dirty="0"/>
                    </a:p>
                  </a:txBody>
                  <a:tcPr/>
                </a:tc>
              </a:tr>
              <a:tr h="1010354">
                <a:tc>
                  <a:txBody>
                    <a:bodyPr/>
                    <a:lstStyle/>
                    <a:p>
                      <a:r>
                        <a:rPr lang="en-US" dirty="0" smtClean="0"/>
                        <a:t>Stage1</a:t>
                      </a:r>
                    </a:p>
                    <a:p>
                      <a:r>
                        <a:rPr lang="en-US" dirty="0" smtClean="0"/>
                        <a:t>MU</a:t>
                      </a:r>
                      <a:r>
                        <a:rPr lang="en-US" baseline="0" dirty="0" smtClean="0"/>
                        <a:t> 90 Days</a:t>
                      </a:r>
                      <a:endParaRPr lang="en-US" dirty="0"/>
                    </a:p>
                  </a:txBody>
                  <a:tcPr/>
                </a:tc>
                <a:tc>
                  <a:txBody>
                    <a:bodyPr/>
                    <a:lstStyle/>
                    <a:p>
                      <a:r>
                        <a:rPr lang="en-US" dirty="0" smtClean="0"/>
                        <a:t>Stage 1</a:t>
                      </a:r>
                    </a:p>
                    <a:p>
                      <a:r>
                        <a:rPr lang="en-US" dirty="0" smtClean="0"/>
                        <a:t>MU 365 Days</a:t>
                      </a:r>
                      <a:endParaRPr lang="en-US" dirty="0"/>
                    </a:p>
                  </a:txBody>
                  <a:tcPr/>
                </a:tc>
                <a:tc>
                  <a:txBody>
                    <a:bodyPr/>
                    <a:lstStyle/>
                    <a:p>
                      <a:r>
                        <a:rPr lang="en-US" dirty="0" smtClean="0"/>
                        <a:t>Stage 1</a:t>
                      </a:r>
                    </a:p>
                    <a:p>
                      <a:r>
                        <a:rPr lang="en-US" dirty="0" smtClean="0"/>
                        <a:t>MU 365 Days</a:t>
                      </a:r>
                      <a:endParaRPr lang="en-US" dirty="0"/>
                    </a:p>
                  </a:txBody>
                  <a:tcPr/>
                </a:tc>
                <a:tc>
                  <a:txBody>
                    <a:bodyPr/>
                    <a:lstStyle/>
                    <a:p>
                      <a:r>
                        <a:rPr lang="en-US" dirty="0" smtClean="0"/>
                        <a:t>Stage 2</a:t>
                      </a:r>
                    </a:p>
                    <a:p>
                      <a:r>
                        <a:rPr lang="en-US" dirty="0" smtClean="0"/>
                        <a:t>MU 90</a:t>
                      </a:r>
                    </a:p>
                    <a:p>
                      <a:r>
                        <a:rPr lang="en-US" dirty="0" smtClean="0"/>
                        <a:t>Days</a:t>
                      </a:r>
                      <a:endParaRPr lang="en-US" dirty="0"/>
                    </a:p>
                  </a:txBody>
                  <a:tcPr/>
                </a:tc>
                <a:tc>
                  <a:txBody>
                    <a:bodyPr/>
                    <a:lstStyle/>
                    <a:p>
                      <a:r>
                        <a:rPr lang="en-US" dirty="0" smtClean="0"/>
                        <a:t>Stage 2</a:t>
                      </a:r>
                    </a:p>
                    <a:p>
                      <a:r>
                        <a:rPr lang="en-US" dirty="0" smtClean="0"/>
                        <a:t>MU 365 Days</a:t>
                      </a:r>
                      <a:endParaRPr lang="en-US" dirty="0"/>
                    </a:p>
                  </a:txBody>
                  <a:tcPr/>
                </a:tc>
                <a:tc>
                  <a:txBody>
                    <a:bodyPr/>
                    <a:lstStyle/>
                    <a:p>
                      <a:r>
                        <a:rPr lang="en-US" dirty="0" smtClean="0"/>
                        <a:t>Stage 3</a:t>
                      </a:r>
                    </a:p>
                    <a:p>
                      <a:r>
                        <a:rPr lang="en-US" dirty="0" smtClean="0"/>
                        <a:t>MU 365 Days</a:t>
                      </a:r>
                      <a:endParaRPr lang="en-US" dirty="0"/>
                    </a:p>
                  </a:txBody>
                  <a:tcPr/>
                </a:tc>
              </a:tr>
              <a:tr h="1010354">
                <a:tc>
                  <a:txBody>
                    <a:bodyPr/>
                    <a:lstStyle/>
                    <a:p>
                      <a:endParaRPr lang="en-US"/>
                    </a:p>
                  </a:txBody>
                  <a:tcPr/>
                </a:tc>
                <a:tc>
                  <a:txBody>
                    <a:bodyPr/>
                    <a:lstStyle/>
                    <a:p>
                      <a:r>
                        <a:rPr lang="en-US" dirty="0" smtClean="0"/>
                        <a:t>Stage1</a:t>
                      </a:r>
                    </a:p>
                    <a:p>
                      <a:r>
                        <a:rPr lang="en-US" dirty="0" smtClean="0"/>
                        <a:t>MU</a:t>
                      </a:r>
                      <a:r>
                        <a:rPr lang="en-US" baseline="0" dirty="0" smtClean="0"/>
                        <a:t> 90 Days</a:t>
                      </a:r>
                      <a:endParaRPr lang="en-US" dirty="0"/>
                    </a:p>
                  </a:txBody>
                  <a:tcPr/>
                </a:tc>
                <a:tc>
                  <a:txBody>
                    <a:bodyPr/>
                    <a:lstStyle/>
                    <a:p>
                      <a:r>
                        <a:rPr lang="en-US" dirty="0" smtClean="0"/>
                        <a:t>Stage 1</a:t>
                      </a:r>
                    </a:p>
                    <a:p>
                      <a:r>
                        <a:rPr lang="en-US" dirty="0" smtClean="0"/>
                        <a:t>MU 365 Days</a:t>
                      </a:r>
                      <a:endParaRPr lang="en-US" dirty="0"/>
                    </a:p>
                  </a:txBody>
                  <a:tcPr/>
                </a:tc>
                <a:tc>
                  <a:txBody>
                    <a:bodyPr/>
                    <a:lstStyle/>
                    <a:p>
                      <a:r>
                        <a:rPr lang="en-US" dirty="0" smtClean="0"/>
                        <a:t>Stage 2</a:t>
                      </a:r>
                    </a:p>
                    <a:p>
                      <a:r>
                        <a:rPr lang="en-US" dirty="0" smtClean="0"/>
                        <a:t>MU 90 Days</a:t>
                      </a:r>
                      <a:endParaRPr lang="en-US" dirty="0"/>
                    </a:p>
                  </a:txBody>
                  <a:tcPr/>
                </a:tc>
                <a:tc>
                  <a:txBody>
                    <a:bodyPr/>
                    <a:lstStyle/>
                    <a:p>
                      <a:r>
                        <a:rPr lang="en-US" dirty="0" smtClean="0"/>
                        <a:t>Stage 2</a:t>
                      </a:r>
                    </a:p>
                    <a:p>
                      <a:r>
                        <a:rPr lang="en-US" dirty="0" smtClean="0"/>
                        <a:t>MU 365 Days</a:t>
                      </a:r>
                      <a:endParaRPr lang="en-US" dirty="0"/>
                    </a:p>
                  </a:txBody>
                  <a:tcPr/>
                </a:tc>
                <a:tc>
                  <a:txBody>
                    <a:bodyPr/>
                    <a:lstStyle/>
                    <a:p>
                      <a:r>
                        <a:rPr lang="en-US" dirty="0" smtClean="0"/>
                        <a:t>Stage 3</a:t>
                      </a:r>
                    </a:p>
                    <a:p>
                      <a:r>
                        <a:rPr lang="en-US" dirty="0" smtClean="0"/>
                        <a:t>MU 365 Days</a:t>
                      </a:r>
                      <a:endParaRPr lang="en-US" dirty="0"/>
                    </a:p>
                  </a:txBody>
                  <a:tcPr/>
                </a:tc>
              </a:tr>
              <a:tr h="1010354">
                <a:tc>
                  <a:txBody>
                    <a:bodyPr/>
                    <a:lstStyle/>
                    <a:p>
                      <a:endParaRPr lang="en-US"/>
                    </a:p>
                  </a:txBody>
                  <a:tcPr/>
                </a:tc>
                <a:tc>
                  <a:txBody>
                    <a:bodyPr/>
                    <a:lstStyle/>
                    <a:p>
                      <a:endParaRPr lang="en-US" dirty="0"/>
                    </a:p>
                  </a:txBody>
                  <a:tcPr/>
                </a:tc>
                <a:tc>
                  <a:txBody>
                    <a:bodyPr/>
                    <a:lstStyle/>
                    <a:p>
                      <a:r>
                        <a:rPr lang="en-US" dirty="0" smtClean="0"/>
                        <a:t>Stage1</a:t>
                      </a:r>
                    </a:p>
                    <a:p>
                      <a:r>
                        <a:rPr lang="en-US" dirty="0" smtClean="0"/>
                        <a:t>MU</a:t>
                      </a:r>
                      <a:r>
                        <a:rPr lang="en-US" baseline="0" dirty="0" smtClean="0"/>
                        <a:t> 90 Days</a:t>
                      </a:r>
                      <a:endParaRPr lang="en-US" dirty="0"/>
                    </a:p>
                  </a:txBody>
                  <a:tcPr/>
                </a:tc>
                <a:tc>
                  <a:txBody>
                    <a:bodyPr/>
                    <a:lstStyle/>
                    <a:p>
                      <a:r>
                        <a:rPr lang="en-US" dirty="0" smtClean="0"/>
                        <a:t>Stage 1</a:t>
                      </a:r>
                    </a:p>
                    <a:p>
                      <a:r>
                        <a:rPr lang="en-US" dirty="0" smtClean="0"/>
                        <a:t>MU 90 Days</a:t>
                      </a:r>
                      <a:endParaRPr lang="en-US" dirty="0"/>
                    </a:p>
                  </a:txBody>
                  <a:tcPr/>
                </a:tc>
                <a:tc>
                  <a:txBody>
                    <a:bodyPr/>
                    <a:lstStyle/>
                    <a:p>
                      <a:r>
                        <a:rPr lang="en-US" dirty="0" smtClean="0"/>
                        <a:t>Stage 2</a:t>
                      </a:r>
                    </a:p>
                    <a:p>
                      <a:r>
                        <a:rPr lang="en-US" dirty="0" smtClean="0"/>
                        <a:t>MU 365 Days</a:t>
                      </a:r>
                      <a:endParaRPr lang="en-US" dirty="0"/>
                    </a:p>
                  </a:txBody>
                  <a:tcPr/>
                </a:tc>
                <a:tc>
                  <a:txBody>
                    <a:bodyPr/>
                    <a:lstStyle/>
                    <a:p>
                      <a:r>
                        <a:rPr lang="en-US" dirty="0" smtClean="0"/>
                        <a:t>Stage 2</a:t>
                      </a:r>
                    </a:p>
                    <a:p>
                      <a:r>
                        <a:rPr lang="en-US" dirty="0" smtClean="0"/>
                        <a:t>MU 365 Days</a:t>
                      </a:r>
                      <a:endParaRPr lang="en-US" dirty="0"/>
                    </a:p>
                  </a:txBody>
                  <a:tcPr/>
                </a:tc>
              </a:tr>
              <a:tr h="1010354">
                <a:tc>
                  <a:txBody>
                    <a:bodyPr/>
                    <a:lstStyle/>
                    <a:p>
                      <a:endParaRPr lang="en-US" dirty="0"/>
                    </a:p>
                  </a:txBody>
                  <a:tcPr/>
                </a:tc>
                <a:tc>
                  <a:txBody>
                    <a:bodyPr/>
                    <a:lstStyle/>
                    <a:p>
                      <a:endParaRPr lang="en-US" dirty="0"/>
                    </a:p>
                  </a:txBody>
                  <a:tcPr/>
                </a:tc>
                <a:tc>
                  <a:txBody>
                    <a:bodyPr/>
                    <a:lstStyle/>
                    <a:p>
                      <a:endParaRPr lang="en-US"/>
                    </a:p>
                  </a:txBody>
                  <a:tcPr/>
                </a:tc>
                <a:tc>
                  <a:txBody>
                    <a:bodyPr/>
                    <a:lstStyle/>
                    <a:p>
                      <a:r>
                        <a:rPr lang="en-US" dirty="0" smtClean="0"/>
                        <a:t>Stage1</a:t>
                      </a:r>
                    </a:p>
                    <a:p>
                      <a:r>
                        <a:rPr lang="en-US" dirty="0" smtClean="0"/>
                        <a:t>MU</a:t>
                      </a:r>
                      <a:r>
                        <a:rPr lang="en-US" baseline="0" dirty="0" smtClean="0"/>
                        <a:t> 90 Days</a:t>
                      </a:r>
                      <a:endParaRPr lang="en-US" dirty="0"/>
                    </a:p>
                  </a:txBody>
                  <a:tcPr/>
                </a:tc>
                <a:tc>
                  <a:txBody>
                    <a:bodyPr/>
                    <a:lstStyle/>
                    <a:p>
                      <a:r>
                        <a:rPr lang="en-US" dirty="0" smtClean="0"/>
                        <a:t>Stage 1</a:t>
                      </a:r>
                    </a:p>
                    <a:p>
                      <a:r>
                        <a:rPr lang="en-US" dirty="0" smtClean="0"/>
                        <a:t>MU 365 Days</a:t>
                      </a:r>
                      <a:endParaRPr lang="en-US" dirty="0"/>
                    </a:p>
                  </a:txBody>
                  <a:tcPr/>
                </a:tc>
                <a:tc>
                  <a:txBody>
                    <a:bodyPr/>
                    <a:lstStyle/>
                    <a:p>
                      <a:r>
                        <a:rPr lang="en-US" dirty="0" smtClean="0"/>
                        <a:t>Stage 2</a:t>
                      </a:r>
                    </a:p>
                    <a:p>
                      <a:r>
                        <a:rPr lang="en-US" dirty="0" smtClean="0"/>
                        <a:t>MU 365 Days</a:t>
                      </a:r>
                      <a:endParaRPr lang="en-US" dirty="0"/>
                    </a:p>
                  </a:txBody>
                  <a:tcPr/>
                </a:tc>
              </a:tr>
            </a:tbl>
          </a:graphicData>
        </a:graphic>
      </p:graphicFrame>
      <p:sp>
        <p:nvSpPr>
          <p:cNvPr id="3" name="Slide Number Placeholder 2"/>
          <p:cNvSpPr>
            <a:spLocks noGrp="1"/>
          </p:cNvSpPr>
          <p:nvPr>
            <p:ph type="sldNum" sz="quarter" idx="4"/>
          </p:nvPr>
        </p:nvSpPr>
        <p:spPr/>
        <p:txBody>
          <a:bodyPr/>
          <a:lstStyle/>
          <a:p>
            <a:fld id="{BA9B43ED-024E-465C-8E2F-E96341438BFA}" type="slidenum">
              <a:rPr lang="en-US" smtClean="0"/>
              <a:t>11</a:t>
            </a:fld>
            <a:endParaRPr lang="en-US"/>
          </a:p>
        </p:txBody>
      </p:sp>
    </p:spTree>
    <p:extLst>
      <p:ext uri="{BB962C8B-B14F-4D97-AF65-F5344CB8AC3E}">
        <p14:creationId xmlns:p14="http://schemas.microsoft.com/office/powerpoint/2010/main" val="2207576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rtlCol="0">
            <a:normAutofit fontScale="90000"/>
          </a:bodyPr>
          <a:lstStyle/>
          <a:p>
            <a:pPr eaLnBrk="1" fontAlgn="auto" hangingPunct="1">
              <a:spcAft>
                <a:spcPts val="0"/>
              </a:spcAft>
              <a:defRPr/>
            </a:pPr>
            <a:r>
              <a:rPr lang="en-US" dirty="0" smtClean="0"/>
              <a:t>Eligible Professionals: Medicare Incentive Payment Example</a:t>
            </a:r>
          </a:p>
        </p:txBody>
      </p:sp>
      <p:graphicFrame>
        <p:nvGraphicFramePr>
          <p:cNvPr id="294000" name="Group 112"/>
          <p:cNvGraphicFramePr>
            <a:graphicFrameLocks noGrp="1"/>
          </p:cNvGraphicFramePr>
          <p:nvPr/>
        </p:nvGraphicFramePr>
        <p:xfrm>
          <a:off x="285750" y="1428750"/>
          <a:ext cx="8629653" cy="4876803"/>
        </p:xfrm>
        <a:graphic>
          <a:graphicData uri="http://schemas.openxmlformats.org/drawingml/2006/table">
            <a:tbl>
              <a:tblPr/>
              <a:tblGrid>
                <a:gridCol w="1767905"/>
                <a:gridCol w="1371283"/>
                <a:gridCol w="1373061"/>
                <a:gridCol w="1373061"/>
                <a:gridCol w="1371282"/>
                <a:gridCol w="1373061"/>
              </a:tblGrid>
              <a:tr h="494014">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Amount of Payment Each Year  of Participation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 Calendar Year EP Receives a Payment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24691">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2011</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2012</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2013</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CY2014</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2015 and later</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494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$18,000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494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$12,000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$18,000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494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$12,000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$15,000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494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$12,000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$12,000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494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r>
              <a:tr h="494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rPr>
                        <a:t>CY 2016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mj-lt"/>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34" charset="-128"/>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494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j-lt"/>
                          <a:ea typeface="ＭＳ Ｐゴシック" pitchFamily="34" charset="-128"/>
                        </a:rPr>
                        <a:t>TOTAL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j-lt"/>
                          <a:ea typeface="ＭＳ Ｐゴシック" pitchFamily="34" charset="-128"/>
                        </a:rPr>
                        <a:t>$44,000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j-lt"/>
                          <a:ea typeface="ＭＳ Ｐゴシック" pitchFamily="34" charset="-128"/>
                        </a:rPr>
                        <a:t>$44,000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j-lt"/>
                          <a:ea typeface="ＭＳ Ｐゴシック" pitchFamily="34" charset="-128"/>
                        </a:rPr>
                        <a:t>$39,000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j-lt"/>
                          <a:ea typeface="ＭＳ Ｐゴシック" pitchFamily="34" charset="-128"/>
                        </a:rPr>
                        <a:t>$24,000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j-lt"/>
                          <a:ea typeface="ＭＳ Ｐゴシック" pitchFamily="34" charset="-128"/>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bl>
          </a:graphicData>
        </a:graphic>
      </p:graphicFrame>
      <p:sp>
        <p:nvSpPr>
          <p:cNvPr id="2" name="Slide Number Placeholder 1"/>
          <p:cNvSpPr>
            <a:spLocks noGrp="1"/>
          </p:cNvSpPr>
          <p:nvPr>
            <p:ph type="sldNum" sz="quarter" idx="4"/>
          </p:nvPr>
        </p:nvSpPr>
        <p:spPr/>
        <p:txBody>
          <a:bodyPr/>
          <a:lstStyle/>
          <a:p>
            <a:fld id="{BA9B43ED-024E-465C-8E2F-E96341438BFA}" type="slidenum">
              <a:rPr lang="en-US" smtClean="0"/>
              <a:t>12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rtlCol="0">
            <a:normAutofit fontScale="90000"/>
          </a:bodyPr>
          <a:lstStyle/>
          <a:p>
            <a:pPr eaLnBrk="1" fontAlgn="auto" hangingPunct="1">
              <a:spcAft>
                <a:spcPts val="0"/>
              </a:spcAft>
              <a:defRPr/>
            </a:pPr>
            <a:r>
              <a:rPr lang="en-US" dirty="0" smtClean="0"/>
              <a:t>Eligible Professionals: Medicaid Incentive Payment Example</a:t>
            </a:r>
          </a:p>
        </p:txBody>
      </p:sp>
      <p:graphicFrame>
        <p:nvGraphicFramePr>
          <p:cNvPr id="58488" name="Group 120"/>
          <p:cNvGraphicFramePr>
            <a:graphicFrameLocks noGrp="1"/>
          </p:cNvGraphicFramePr>
          <p:nvPr/>
        </p:nvGraphicFramePr>
        <p:xfrm>
          <a:off x="533400" y="1193800"/>
          <a:ext cx="8286747" cy="5466252"/>
        </p:xfrm>
        <a:graphic>
          <a:graphicData uri="http://schemas.openxmlformats.org/drawingml/2006/table">
            <a:tbl>
              <a:tblPr/>
              <a:tblGrid>
                <a:gridCol w="1795174"/>
                <a:gridCol w="1082453"/>
                <a:gridCol w="1080880"/>
                <a:gridCol w="1082453"/>
                <a:gridCol w="1080881"/>
                <a:gridCol w="1082453"/>
                <a:gridCol w="1082453"/>
              </a:tblGrid>
              <a:tr h="35001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Amount of Payment Each Year if Continues Meeting Requirements</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1</a:t>
                      </a:r>
                      <a:r>
                        <a:rPr kumimoji="0" lang="en-US" sz="1500" b="0" i="0" u="none" strike="noStrike" cap="none" normalizeH="0" baseline="30000" dirty="0" smtClean="0">
                          <a:ln>
                            <a:noFill/>
                          </a:ln>
                          <a:solidFill>
                            <a:schemeClr val="tx1"/>
                          </a:solidFill>
                          <a:effectLst/>
                          <a:latin typeface="+mj-lt"/>
                          <a:ea typeface="ＭＳ Ｐゴシック"/>
                          <a:cs typeface="ＭＳ Ｐゴシック"/>
                        </a:rPr>
                        <a:t>st</a:t>
                      </a:r>
                      <a:r>
                        <a:rPr kumimoji="0" lang="en-US" sz="1500" b="0" i="0" u="none" strike="noStrike" cap="none" normalizeH="0" baseline="0" dirty="0" smtClean="0">
                          <a:ln>
                            <a:noFill/>
                          </a:ln>
                          <a:solidFill>
                            <a:schemeClr val="tx1"/>
                          </a:solidFill>
                          <a:effectLst/>
                          <a:latin typeface="+mj-lt"/>
                          <a:ea typeface="ＭＳ Ｐゴシック"/>
                          <a:cs typeface="ＭＳ Ｐゴシック"/>
                        </a:rPr>
                        <a:t> Calendar Year EP Receives a Payment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1600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2011</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2012</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2013</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2014</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2015</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2016</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$21,250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$21,250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$21,250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$21,250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$21,250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$21,250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2019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bg1"/>
                          </a:solidFill>
                          <a:effectLst/>
                          <a:latin typeface="+mj-lt"/>
                          <a:ea typeface="ＭＳ Ｐゴシック"/>
                          <a:cs typeface="ＭＳ Ｐゴシック"/>
                        </a:rPr>
                        <a:t>CY 2021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mj-lt"/>
                        <a:ea typeface="ＭＳ Ｐゴシック"/>
                        <a:cs typeface="ＭＳ Ｐゴシック"/>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j-lt"/>
                          <a:ea typeface="ＭＳ Ｐゴシック"/>
                          <a:cs typeface="ＭＳ Ｐゴシック"/>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500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mj-lt"/>
                          <a:ea typeface="ＭＳ Ｐゴシック"/>
                          <a:cs typeface="ＭＳ Ｐゴシック"/>
                        </a:rPr>
                        <a:t>TOTAL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mj-lt"/>
                          <a:ea typeface="ＭＳ Ｐゴシック"/>
                          <a:cs typeface="ＭＳ Ｐゴシック"/>
                        </a:rPr>
                        <a:t>$63,750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mj-lt"/>
                          <a:ea typeface="ＭＳ Ｐゴシック"/>
                          <a:cs typeface="ＭＳ Ｐゴシック"/>
                        </a:rPr>
                        <a:t>$63,750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mj-lt"/>
                          <a:ea typeface="ＭＳ Ｐゴシック"/>
                          <a:cs typeface="ＭＳ Ｐゴシック"/>
                        </a:rPr>
                        <a:t>$63,750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mj-lt"/>
                          <a:ea typeface="ＭＳ Ｐゴシック"/>
                          <a:cs typeface="ＭＳ Ｐゴシック"/>
                        </a:rPr>
                        <a:t>$63,750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mj-lt"/>
                          <a:ea typeface="ＭＳ Ｐゴシック"/>
                          <a:cs typeface="ＭＳ Ｐゴシック"/>
                        </a:rPr>
                        <a:t>$63,750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mj-lt"/>
                          <a:ea typeface="ＭＳ Ｐゴシック"/>
                          <a:cs typeface="ＭＳ Ｐゴシック"/>
                        </a:rPr>
                        <a:t>$63,750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75000"/>
                      </a:schemeClr>
                    </a:solidFill>
                  </a:tcPr>
                </a:tc>
              </a:tr>
            </a:tbl>
          </a:graphicData>
        </a:graphic>
      </p:graphicFrame>
      <p:sp>
        <p:nvSpPr>
          <p:cNvPr id="2" name="Slide Number Placeholder 1"/>
          <p:cNvSpPr>
            <a:spLocks noGrp="1"/>
          </p:cNvSpPr>
          <p:nvPr>
            <p:ph type="sldNum" sz="quarter" idx="4"/>
          </p:nvPr>
        </p:nvSpPr>
        <p:spPr/>
        <p:txBody>
          <a:bodyPr/>
          <a:lstStyle/>
          <a:p>
            <a:fld id="{BA9B43ED-024E-465C-8E2F-E96341438BFA}" type="slidenum">
              <a:rPr lang="en-US" smtClean="0"/>
              <a:t>13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3" y="3048000"/>
            <a:ext cx="7615237" cy="1362075"/>
          </a:xfrm>
        </p:spPr>
        <p:txBody>
          <a:bodyPr rtlCol="0">
            <a:normAutofit fontScale="90000"/>
          </a:bodyPr>
          <a:lstStyle/>
          <a:p>
            <a:pPr algn="ctr" eaLnBrk="1" fontAlgn="auto" hangingPunct="1">
              <a:spcAft>
                <a:spcPts val="0"/>
              </a:spcAft>
              <a:defRPr/>
            </a:pPr>
            <a:r>
              <a:rPr lang="en-US" dirty="0" smtClean="0"/>
              <a:t>EP Patient Volume </a:t>
            </a:r>
            <a:br>
              <a:rPr lang="en-US" dirty="0" smtClean="0"/>
            </a:br>
            <a:r>
              <a:rPr lang="en-US" dirty="0" smtClean="0"/>
              <a:t>and</a:t>
            </a:r>
            <a:br>
              <a:rPr lang="en-US" dirty="0" smtClean="0"/>
            </a:br>
            <a:r>
              <a:rPr lang="en-US" dirty="0" smtClean="0"/>
              <a:t> Medicaid Hospital Incentive  calculation</a:t>
            </a:r>
            <a:endParaRPr lang="en-US" dirty="0"/>
          </a:p>
        </p:txBody>
      </p:sp>
      <p:sp>
        <p:nvSpPr>
          <p:cNvPr id="2" name="Slide Number Placeholder 1"/>
          <p:cNvSpPr>
            <a:spLocks noGrp="1"/>
          </p:cNvSpPr>
          <p:nvPr>
            <p:ph type="sldNum" sz="quarter" idx="4"/>
          </p:nvPr>
        </p:nvSpPr>
        <p:spPr/>
        <p:txBody>
          <a:bodyPr/>
          <a:lstStyle/>
          <a:p>
            <a:fld id="{BA9B43ED-024E-465C-8E2F-E96341438BFA}" type="slidenum">
              <a:rPr lang="en-US" smtClean="0"/>
              <a:t>14</a:t>
            </a:fld>
            <a:endParaRPr lang="en-US"/>
          </a:p>
        </p:txBody>
      </p:sp>
    </p:spTree>
    <p:extLst>
      <p:ext uri="{BB962C8B-B14F-4D97-AF65-F5344CB8AC3E}">
        <p14:creationId xmlns:p14="http://schemas.microsoft.com/office/powerpoint/2010/main" val="61499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42"/>
          <p:cNvSpPr>
            <a:spLocks noGrp="1" noChangeArrowheads="1"/>
          </p:cNvSpPr>
          <p:nvPr>
            <p:ph type="title"/>
          </p:nvPr>
        </p:nvSpPr>
        <p:spPr/>
        <p:txBody>
          <a:bodyPr rtlCol="0">
            <a:normAutofit fontScale="90000"/>
          </a:bodyPr>
          <a:lstStyle/>
          <a:p>
            <a:pPr eaLnBrk="1" fontAlgn="auto" hangingPunct="1">
              <a:spcAft>
                <a:spcPts val="0"/>
              </a:spcAft>
              <a:defRPr/>
            </a:pPr>
            <a:r>
              <a:rPr lang="en-US" b="0" dirty="0" smtClean="0"/>
              <a:t>Eligible Professionals and Medicaid: </a:t>
            </a:r>
            <a:br>
              <a:rPr lang="en-US" b="0" dirty="0" smtClean="0"/>
            </a:br>
            <a:r>
              <a:rPr lang="en-US" b="0" dirty="0" smtClean="0"/>
              <a:t>Patient Volume Threshold</a:t>
            </a:r>
          </a:p>
        </p:txBody>
      </p:sp>
      <p:sp>
        <p:nvSpPr>
          <p:cNvPr id="2" name="Slide Number Placeholder 1"/>
          <p:cNvSpPr>
            <a:spLocks noGrp="1"/>
          </p:cNvSpPr>
          <p:nvPr>
            <p:ph type="sldNum" sz="quarter" idx="4"/>
          </p:nvPr>
        </p:nvSpPr>
        <p:spPr/>
        <p:txBody>
          <a:bodyPr/>
          <a:lstStyle/>
          <a:p>
            <a:pPr>
              <a:defRPr/>
            </a:pPr>
            <a:fld id="{12B9628A-5A8B-46C4-9797-91D7F86F5E2D}" type="slidenum">
              <a:rPr lang="en-US" smtClean="0"/>
              <a:pPr>
                <a:defRPr/>
              </a:pPr>
              <a:t>15</a:t>
            </a:fld>
            <a:endParaRPr lang="en-US" dirty="0"/>
          </a:p>
        </p:txBody>
      </p:sp>
      <p:sp>
        <p:nvSpPr>
          <p:cNvPr id="39972" name="TextBox 3"/>
          <p:cNvSpPr txBox="1">
            <a:spLocks noChangeArrowheads="1"/>
          </p:cNvSpPr>
          <p:nvPr/>
        </p:nvSpPr>
        <p:spPr bwMode="auto">
          <a:xfrm>
            <a:off x="425450" y="6176963"/>
            <a:ext cx="8466138" cy="368300"/>
          </a:xfrm>
          <a:prstGeom prst="rect">
            <a:avLst/>
          </a:prstGeom>
          <a:noFill/>
          <a:ln w="9525">
            <a:noFill/>
            <a:miter lim="800000"/>
            <a:headEnd/>
            <a:tailEnd/>
          </a:ln>
        </p:spPr>
        <p:txBody>
          <a:bodyPr>
            <a:spAutoFit/>
          </a:bodyPr>
          <a:lstStyle/>
          <a:p>
            <a:r>
              <a:rPr lang="en-US" dirty="0"/>
              <a:t>* All </a:t>
            </a:r>
            <a:r>
              <a:rPr lang="en-US" dirty="0" smtClean="0"/>
              <a:t>Tribal/Urban </a:t>
            </a:r>
            <a:r>
              <a:rPr lang="en-US" dirty="0"/>
              <a:t>clinics are deemed FQHC/RHC for the CMS incentive program</a:t>
            </a:r>
          </a:p>
        </p:txBody>
      </p:sp>
      <p:graphicFrame>
        <p:nvGraphicFramePr>
          <p:cNvPr id="8" name="Group 38"/>
          <p:cNvGraphicFramePr>
            <a:graphicFrameLocks noGrp="1"/>
          </p:cNvGraphicFramePr>
          <p:nvPr>
            <p:ph idx="1"/>
            <p:extLst>
              <p:ext uri="{D42A27DB-BD31-4B8C-83A1-F6EECF244321}">
                <p14:modId xmlns:p14="http://schemas.microsoft.com/office/powerpoint/2010/main" val="1197820019"/>
              </p:ext>
            </p:extLst>
          </p:nvPr>
        </p:nvGraphicFramePr>
        <p:xfrm>
          <a:off x="457200" y="1600202"/>
          <a:ext cx="8466084" cy="4558401"/>
        </p:xfrm>
        <a:graphic>
          <a:graphicData uri="http://schemas.openxmlformats.org/drawingml/2006/table">
            <a:tbl>
              <a:tblPr/>
              <a:tblGrid>
                <a:gridCol w="2427891"/>
                <a:gridCol w="2837793"/>
                <a:gridCol w="3200400"/>
              </a:tblGrid>
              <a:tr h="1381956">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chemeClr val="tx1"/>
                        </a:solidFill>
                        <a:effectLst/>
                        <a:latin typeface="+mj-lt"/>
                        <a:ea typeface="ＭＳ Ｐゴシック"/>
                        <a:cs typeface="ＭＳ Ｐゴシック"/>
                      </a:endParaRPr>
                    </a:p>
                    <a:p>
                      <a:pPr marL="0" marR="0" lvl="0" indent="0" algn="ctr" defTabSz="914400" rtl="0" eaLnBrk="0" fontAlgn="base" latinLnBrk="0" hangingPunct="0">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chemeClr val="tx1"/>
                        </a:solidFill>
                        <a:effectLst/>
                        <a:latin typeface="+mj-lt"/>
                        <a:ea typeface="ＭＳ Ｐゴシック"/>
                        <a:cs typeface="ＭＳ Ｐゴシック"/>
                      </a:endParaRPr>
                    </a:p>
                    <a:p>
                      <a:pPr marL="0" marR="0" lvl="0" indent="0" algn="l" defTabSz="914400" rtl="0" eaLnBrk="0" fontAlgn="base" latinLnBrk="0" hangingPunct="0">
                        <a:lnSpc>
                          <a:spcPct val="100000"/>
                        </a:lnSpc>
                        <a:spcBef>
                          <a:spcPct val="0"/>
                        </a:spcBef>
                        <a:spcAft>
                          <a:spcPct val="0"/>
                        </a:spcAft>
                        <a:buClr>
                          <a:schemeClr val="tx1"/>
                        </a:buClr>
                        <a:buSzTx/>
                        <a:buFontTx/>
                        <a:buNone/>
                        <a:tabLst/>
                      </a:pPr>
                      <a:r>
                        <a:rPr kumimoji="0" lang="en-US" sz="1800" b="1" i="0" u="none" strike="noStrike" cap="none" normalizeH="0" baseline="0" dirty="0" smtClean="0">
                          <a:ln>
                            <a:noFill/>
                          </a:ln>
                          <a:solidFill>
                            <a:schemeClr val="tx1"/>
                          </a:solidFill>
                          <a:effectLst/>
                          <a:latin typeface="+mj-lt"/>
                          <a:ea typeface="ＭＳ Ｐゴシック"/>
                          <a:cs typeface="ＭＳ Ｐゴシック"/>
                        </a:rPr>
                        <a:t>Eligible Professional (EP)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1" i="0" u="none" strike="noStrike" cap="none" normalizeH="0" baseline="0" dirty="0" smtClean="0">
                          <a:ln>
                            <a:noFill/>
                          </a:ln>
                          <a:solidFill>
                            <a:schemeClr val="tx1"/>
                          </a:solidFill>
                          <a:effectLst/>
                          <a:latin typeface="+mj-lt"/>
                          <a:ea typeface="ＭＳ Ｐゴシック"/>
                          <a:cs typeface="ＭＳ Ｐゴシック"/>
                        </a:rPr>
                        <a:t>If EP </a:t>
                      </a:r>
                      <a:r>
                        <a:rPr kumimoji="0" lang="en-US" sz="1800" b="1" i="0" u="sng" strike="noStrike" cap="none" normalizeH="0" baseline="0" dirty="0" smtClean="0">
                          <a:ln>
                            <a:noFill/>
                          </a:ln>
                          <a:solidFill>
                            <a:schemeClr val="tx1"/>
                          </a:solidFill>
                          <a:effectLst/>
                          <a:latin typeface="+mj-lt"/>
                          <a:ea typeface="ＭＳ Ｐゴシック"/>
                          <a:cs typeface="ＭＳ Ｐゴシック"/>
                        </a:rPr>
                        <a:t>does not </a:t>
                      </a:r>
                      <a:r>
                        <a:rPr kumimoji="0" lang="en-US" sz="1800" b="1" i="0" u="none" strike="noStrike" cap="none" normalizeH="0" baseline="0" dirty="0" smtClean="0">
                          <a:ln>
                            <a:noFill/>
                          </a:ln>
                          <a:solidFill>
                            <a:schemeClr val="tx1"/>
                          </a:solidFill>
                          <a:effectLst/>
                          <a:latin typeface="+mj-lt"/>
                          <a:ea typeface="ＭＳ Ｐゴシック"/>
                          <a:cs typeface="ＭＳ Ｐゴシック"/>
                        </a:rPr>
                        <a:t>practice predominantly at FQHC/RHC:  </a:t>
                      </a:r>
                    </a:p>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chemeClr val="tx1"/>
                          </a:solidFill>
                          <a:effectLst/>
                          <a:latin typeface="+mj-lt"/>
                          <a:ea typeface="ＭＳ Ｐゴシック"/>
                          <a:cs typeface="ＭＳ Ｐゴシック"/>
                        </a:rPr>
                        <a:t>Minimum </a:t>
                      </a:r>
                      <a:r>
                        <a:rPr kumimoji="0" lang="en-US" sz="1800" b="0" i="1" u="none" strike="noStrike" cap="none" normalizeH="0" baseline="0" dirty="0" smtClean="0">
                          <a:ln>
                            <a:noFill/>
                          </a:ln>
                          <a:solidFill>
                            <a:schemeClr val="tx1"/>
                          </a:solidFill>
                          <a:effectLst/>
                          <a:latin typeface="+mj-lt"/>
                          <a:ea typeface="ＭＳ Ｐゴシック"/>
                          <a:cs typeface="ＭＳ Ｐゴシック"/>
                        </a:rPr>
                        <a:t>Medicaid</a:t>
                      </a:r>
                      <a:r>
                        <a:rPr kumimoji="0" lang="en-US" sz="1800" b="0" i="0" u="none" strike="noStrike" cap="none" normalizeH="0" baseline="0" dirty="0" smtClean="0">
                          <a:ln>
                            <a:noFill/>
                          </a:ln>
                          <a:solidFill>
                            <a:schemeClr val="tx1"/>
                          </a:solidFill>
                          <a:effectLst/>
                          <a:latin typeface="+mj-lt"/>
                          <a:ea typeface="ＭＳ Ｐゴシック"/>
                          <a:cs typeface="ＭＳ Ｐゴシック"/>
                        </a:rPr>
                        <a:t> patient volume thresholds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1" i="0" u="none" strike="noStrike" cap="none" normalizeH="0" baseline="0" dirty="0" smtClean="0">
                          <a:ln>
                            <a:noFill/>
                          </a:ln>
                          <a:solidFill>
                            <a:schemeClr val="tx1"/>
                          </a:solidFill>
                          <a:effectLst/>
                          <a:latin typeface="+mj-lt"/>
                          <a:ea typeface="ＭＳ Ｐゴシック"/>
                          <a:cs typeface="ＭＳ Ｐゴシック"/>
                        </a:rPr>
                        <a:t>If EP </a:t>
                      </a:r>
                      <a:r>
                        <a:rPr kumimoji="0" lang="en-US" sz="1800" b="1" i="0" u="sng" strike="noStrike" cap="none" normalizeH="0" baseline="0" dirty="0" smtClean="0">
                          <a:ln>
                            <a:noFill/>
                          </a:ln>
                          <a:solidFill>
                            <a:schemeClr val="tx1"/>
                          </a:solidFill>
                          <a:effectLst/>
                          <a:latin typeface="+mj-lt"/>
                          <a:ea typeface="ＭＳ Ｐゴシック"/>
                          <a:cs typeface="ＭＳ Ｐゴシック"/>
                        </a:rPr>
                        <a:t>does</a:t>
                      </a:r>
                      <a:r>
                        <a:rPr kumimoji="0" lang="en-US" sz="1800" b="1" i="0" u="none" strike="noStrike" cap="none" normalizeH="0" baseline="0" dirty="0" smtClean="0">
                          <a:ln>
                            <a:noFill/>
                          </a:ln>
                          <a:solidFill>
                            <a:schemeClr val="tx1"/>
                          </a:solidFill>
                          <a:effectLst/>
                          <a:latin typeface="+mj-lt"/>
                          <a:ea typeface="ＭＳ Ｐゴシック"/>
                          <a:cs typeface="ＭＳ Ｐゴシック"/>
                        </a:rPr>
                        <a:t> practice predominantly at FQHC/RHC*:  </a:t>
                      </a:r>
                    </a:p>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chemeClr val="tx1"/>
                          </a:solidFill>
                          <a:effectLst/>
                          <a:latin typeface="+mj-lt"/>
                          <a:ea typeface="ＭＳ Ｐゴシック"/>
                          <a:cs typeface="ＭＳ Ｐゴシック"/>
                        </a:rPr>
                        <a:t>Minimum </a:t>
                      </a:r>
                      <a:r>
                        <a:rPr kumimoji="0" lang="en-US" sz="1800" b="0" i="1" u="none" strike="noStrike" cap="none" normalizeH="0" baseline="0" dirty="0" smtClean="0">
                          <a:ln>
                            <a:noFill/>
                          </a:ln>
                          <a:solidFill>
                            <a:schemeClr val="tx1"/>
                          </a:solidFill>
                          <a:effectLst/>
                          <a:latin typeface="+mj-lt"/>
                          <a:ea typeface="ＭＳ Ｐゴシック"/>
                          <a:cs typeface="ＭＳ Ｐゴシック"/>
                        </a:rPr>
                        <a:t>needy individual</a:t>
                      </a:r>
                      <a:r>
                        <a:rPr kumimoji="0" lang="en-US" sz="1800" b="0" i="0" u="none" strike="noStrike" cap="none" normalizeH="0" baseline="0" dirty="0" smtClean="0">
                          <a:ln>
                            <a:noFill/>
                          </a:ln>
                          <a:solidFill>
                            <a:schemeClr val="tx1"/>
                          </a:solidFill>
                          <a:effectLst/>
                          <a:latin typeface="+mj-lt"/>
                          <a:ea typeface="ＭＳ Ｐゴシック"/>
                          <a:cs typeface="ＭＳ Ｐゴシック"/>
                        </a:rPr>
                        <a:t> patient volume thresholds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r>
              <a:tr h="369589">
                <a:tc>
                  <a:txBody>
                    <a:bodyPr/>
                    <a:lstStyle/>
                    <a:p>
                      <a:pPr marL="0" marR="0" lvl="0" indent="0" algn="l"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Physicians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368199">
                <a:tc>
                  <a:txBody>
                    <a:bodyPr/>
                    <a:lstStyle/>
                    <a:p>
                      <a:pPr marL="0" marR="0" lvl="0" indent="0" algn="l"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  - Pediatricians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70979">
                <a:tc>
                  <a:txBody>
                    <a:bodyPr/>
                    <a:lstStyle/>
                    <a:p>
                      <a:pPr marL="0" marR="0" lvl="0" indent="0" algn="l"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Dentists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604606">
                <a:tc>
                  <a:txBody>
                    <a:bodyPr/>
                    <a:lstStyle/>
                    <a:p>
                      <a:pPr marL="0" marR="0" lvl="0" indent="0" algn="l"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Certified Nurse-Midwives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114">
                <a:tc>
                  <a:txBody>
                    <a:bodyPr/>
                    <a:lstStyle/>
                    <a:p>
                      <a:pPr marL="0" marR="0" lvl="0" indent="0" algn="l"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NPs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863722">
                <a:tc>
                  <a:txBody>
                    <a:bodyPr/>
                    <a:lstStyle/>
                    <a:p>
                      <a:pPr marL="0" marR="0" lvl="0" indent="0" algn="l"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PAs practicing at an FQHC/RHC that is led by a PA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r>
                        <a:rPr kumimoji="0" lang="en-US" sz="1800" b="0" i="0" u="none" strike="noStrike" cap="none" normalizeH="0" baseline="0" dirty="0" smtClean="0">
                          <a:ln>
                            <a:noFill/>
                          </a:ln>
                          <a:solidFill>
                            <a:srgbClr val="000000"/>
                          </a:solidFill>
                          <a:effectLst/>
                          <a:latin typeface="+mj-lt"/>
                          <a:ea typeface="ＭＳ Ｐゴシック"/>
                          <a:cs typeface="ＭＳ Ｐゴシック"/>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pPr eaLnBrk="1" hangingPunct="1"/>
            <a:r>
              <a:rPr lang="en-US" sz="3200" dirty="0" smtClean="0"/>
              <a:t>EP Patient Volume</a:t>
            </a:r>
          </a:p>
        </p:txBody>
      </p:sp>
      <p:sp>
        <p:nvSpPr>
          <p:cNvPr id="4" name="Content Placeholder 3"/>
          <p:cNvSpPr>
            <a:spLocks noGrp="1"/>
          </p:cNvSpPr>
          <p:nvPr>
            <p:ph idx="1"/>
          </p:nvPr>
        </p:nvSpPr>
        <p:spPr>
          <a:xfrm>
            <a:off x="457200" y="1403248"/>
            <a:ext cx="8229600" cy="4525963"/>
          </a:xfrm>
        </p:spPr>
        <p:txBody>
          <a:bodyPr/>
          <a:lstStyle/>
          <a:p>
            <a:pPr marL="285750" indent="-285750"/>
            <a:r>
              <a:rPr lang="en-US" sz="2400" dirty="0">
                <a:latin typeface="Arial" pitchFamily="34" charset="0"/>
                <a:cs typeface="Arial" pitchFamily="34" charset="0"/>
              </a:rPr>
              <a:t>Current Patient Volume Calculation is based on Medicaid Paid </a:t>
            </a:r>
            <a:r>
              <a:rPr lang="en-US" sz="2400" dirty="0" smtClean="0">
                <a:latin typeface="Arial" pitchFamily="34" charset="0"/>
                <a:cs typeface="Arial" pitchFamily="34" charset="0"/>
              </a:rPr>
              <a:t>Claims</a:t>
            </a:r>
            <a:endParaRPr lang="en-US" sz="2400" dirty="0">
              <a:latin typeface="Arial" pitchFamily="34" charset="0"/>
              <a:cs typeface="Arial" pitchFamily="34" charset="0"/>
            </a:endParaRPr>
          </a:p>
          <a:p>
            <a:pPr marL="285750" indent="-285750">
              <a:spcBef>
                <a:spcPts val="1200"/>
              </a:spcBef>
            </a:pPr>
            <a:r>
              <a:rPr lang="en-US" sz="2400" dirty="0">
                <a:latin typeface="Arial" pitchFamily="34" charset="0"/>
                <a:cs typeface="Arial" pitchFamily="34" charset="0"/>
              </a:rPr>
              <a:t>Beginning in 2013, the patient volume calculation will include:</a:t>
            </a:r>
          </a:p>
          <a:p>
            <a:pPr lvl="1"/>
            <a:r>
              <a:rPr lang="en-US" sz="2400" dirty="0">
                <a:latin typeface="Arial" pitchFamily="34" charset="0"/>
                <a:cs typeface="Arial" pitchFamily="34" charset="0"/>
              </a:rPr>
              <a:t>Medicaid paid claims</a:t>
            </a:r>
          </a:p>
          <a:p>
            <a:pPr lvl="1"/>
            <a:r>
              <a:rPr lang="en-US" sz="2400" dirty="0">
                <a:latin typeface="Arial" pitchFamily="34" charset="0"/>
                <a:cs typeface="Arial" pitchFamily="34" charset="0"/>
              </a:rPr>
              <a:t>Zero paid claims</a:t>
            </a:r>
          </a:p>
          <a:p>
            <a:pPr lvl="1"/>
            <a:r>
              <a:rPr lang="en-US" sz="2400" dirty="0">
                <a:latin typeface="Arial" pitchFamily="34" charset="0"/>
                <a:cs typeface="Arial" pitchFamily="34" charset="0"/>
              </a:rPr>
              <a:t>Individuals enrolled in Medicaid at the time of service</a:t>
            </a:r>
          </a:p>
          <a:p>
            <a:pPr lvl="1"/>
            <a:r>
              <a:rPr lang="en-US" sz="2400" dirty="0">
                <a:cs typeface="Arial" pitchFamily="34" charset="0"/>
              </a:rPr>
              <a:t>CHIP encounters for patients in Title 19 </a:t>
            </a:r>
            <a:r>
              <a:rPr lang="en-US" sz="2400" i="1" dirty="0">
                <a:cs typeface="Arial" pitchFamily="34" charset="0"/>
              </a:rPr>
              <a:t>and</a:t>
            </a:r>
            <a:r>
              <a:rPr lang="en-US" sz="2400" dirty="0">
                <a:cs typeface="Arial" pitchFamily="34" charset="0"/>
              </a:rPr>
              <a:t> Title 21 Medicaid expansion programs </a:t>
            </a:r>
            <a:r>
              <a:rPr lang="en-US" sz="2400" dirty="0">
                <a:latin typeface="Arial" pitchFamily="34" charset="0"/>
                <a:cs typeface="Arial" pitchFamily="34" charset="0"/>
              </a:rPr>
              <a:t>(still cannot include CHIP stand-alone Title XXI encounters</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a:p>
            <a:pPr marL="285750" indent="-285750">
              <a:spcBef>
                <a:spcPts val="1200"/>
              </a:spcBef>
            </a:pPr>
            <a:r>
              <a:rPr lang="en-US" sz="2400" dirty="0">
                <a:latin typeface="Arial" pitchFamily="34" charset="0"/>
                <a:cs typeface="Arial" pitchFamily="34" charset="0"/>
              </a:rPr>
              <a:t>Release date for New Patient Volume Report will be April 30, 2013</a:t>
            </a:r>
            <a:r>
              <a:rPr lang="en-US" sz="2400" dirty="0" smtClean="0">
                <a:latin typeface="Arial" pitchFamily="34" charset="0"/>
                <a:cs typeface="Arial" pitchFamily="34" charset="0"/>
              </a:rPr>
              <a:t>.</a:t>
            </a:r>
            <a:endParaRPr lang="en-US" dirty="0"/>
          </a:p>
        </p:txBody>
      </p:sp>
      <p:sp>
        <p:nvSpPr>
          <p:cNvPr id="2" name="Slide Number Placeholder 1"/>
          <p:cNvSpPr>
            <a:spLocks noGrp="1"/>
          </p:cNvSpPr>
          <p:nvPr>
            <p:ph type="sldNum" sz="quarter" idx="4"/>
          </p:nvPr>
        </p:nvSpPr>
        <p:spPr/>
        <p:txBody>
          <a:bodyPr/>
          <a:lstStyle/>
          <a:p>
            <a:fld id="{BA9B43ED-024E-465C-8E2F-E96341438BFA}" type="slidenum">
              <a:rPr lang="en-US" smtClean="0"/>
              <a:t>16</a:t>
            </a:fld>
            <a:endParaRPr lang="en-US"/>
          </a:p>
        </p:txBody>
      </p:sp>
    </p:spTree>
    <p:extLst>
      <p:ext uri="{BB962C8B-B14F-4D97-AF65-F5344CB8AC3E}">
        <p14:creationId xmlns:p14="http://schemas.microsoft.com/office/powerpoint/2010/main" val="2389031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 Patient Volume Calculation</a:t>
            </a:r>
            <a:endParaRPr lang="en-US" dirty="0"/>
          </a:p>
        </p:txBody>
      </p:sp>
      <p:sp>
        <p:nvSpPr>
          <p:cNvPr id="4" name="Slide Number Placeholder 3"/>
          <p:cNvSpPr>
            <a:spLocks noGrp="1"/>
          </p:cNvSpPr>
          <p:nvPr>
            <p:ph type="sldNum" sz="quarter" idx="4"/>
          </p:nvPr>
        </p:nvSpPr>
        <p:spPr/>
        <p:txBody>
          <a:bodyPr/>
          <a:lstStyle/>
          <a:p>
            <a:fld id="{BA9B43ED-024E-465C-8E2F-E96341438BFA}" type="slidenum">
              <a:rPr lang="en-US" smtClean="0"/>
              <a:t>17</a:t>
            </a:fld>
            <a:endParaRPr lang="en-US"/>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202285253"/>
              </p:ext>
            </p:extLst>
          </p:nvPr>
        </p:nvGraphicFramePr>
        <p:xfrm>
          <a:off x="150124" y="1455369"/>
          <a:ext cx="8884693" cy="1697263"/>
        </p:xfrm>
        <a:graphic>
          <a:graphicData uri="http://schemas.openxmlformats.org/drawingml/2006/table">
            <a:tbl>
              <a:tblPr firstRow="1" firstCol="1" bandRow="1">
                <a:tableStyleId>{5C22544A-7EE6-4342-B048-85BDC9FD1C3A}</a:tableStyleId>
              </a:tblPr>
              <a:tblGrid>
                <a:gridCol w="3774324"/>
                <a:gridCol w="5110369"/>
              </a:tblGrid>
              <a:tr h="678905">
                <a:tc gridSpan="2">
                  <a:txBody>
                    <a:bodyPr/>
                    <a:lstStyle/>
                    <a:p>
                      <a:pPr marL="0" marR="0">
                        <a:spcBef>
                          <a:spcPts val="0"/>
                        </a:spcBef>
                        <a:spcAft>
                          <a:spcPts val="0"/>
                        </a:spcAft>
                      </a:pPr>
                      <a:r>
                        <a:rPr lang="en-US" sz="1800" dirty="0" smtClean="0">
                          <a:solidFill>
                            <a:schemeClr val="tx1"/>
                          </a:solidFill>
                          <a:effectLst/>
                        </a:rPr>
                        <a:t>EP </a:t>
                      </a:r>
                      <a:r>
                        <a:rPr lang="en-US" sz="1800" dirty="0">
                          <a:solidFill>
                            <a:schemeClr val="tx1"/>
                          </a:solidFill>
                          <a:effectLst/>
                        </a:rPr>
                        <a:t>Patient Volume Calculation 2013 </a:t>
                      </a:r>
                      <a:r>
                        <a:rPr lang="en-US" sz="1800" u="sng" dirty="0">
                          <a:solidFill>
                            <a:schemeClr val="tx1"/>
                          </a:solidFill>
                          <a:effectLst/>
                        </a:rPr>
                        <a:t>(</a:t>
                      </a:r>
                      <a:r>
                        <a:rPr lang="en-US" sz="1800" u="sng" dirty="0" smtClean="0">
                          <a:solidFill>
                            <a:schemeClr val="tx1"/>
                          </a:solidFill>
                          <a:effectLst/>
                        </a:rPr>
                        <a:t>Non-Medicaid </a:t>
                      </a:r>
                      <a:r>
                        <a:rPr lang="en-US" sz="1800" u="sng" dirty="0">
                          <a:solidFill>
                            <a:schemeClr val="tx1"/>
                          </a:solidFill>
                          <a:effectLst/>
                        </a:rPr>
                        <a:t>Expansion State) </a:t>
                      </a:r>
                      <a:r>
                        <a:rPr lang="en-US" sz="1800" dirty="0">
                          <a:solidFill>
                            <a:schemeClr val="tx1"/>
                          </a:solidFill>
                          <a:effectLst/>
                        </a:rPr>
                        <a:t>– </a:t>
                      </a:r>
                      <a:endParaRPr lang="en-US" sz="1800" dirty="0" smtClean="0">
                        <a:solidFill>
                          <a:schemeClr val="tx1"/>
                        </a:solidFill>
                        <a:effectLst/>
                      </a:endParaRPr>
                    </a:p>
                    <a:p>
                      <a:pPr marL="0" marR="0">
                        <a:spcBef>
                          <a:spcPts val="0"/>
                        </a:spcBef>
                        <a:spcAft>
                          <a:spcPts val="0"/>
                        </a:spcAft>
                      </a:pPr>
                      <a:r>
                        <a:rPr lang="en-US" sz="1800" dirty="0" smtClean="0">
                          <a:solidFill>
                            <a:schemeClr val="tx1"/>
                          </a:solidFill>
                          <a:effectLst/>
                        </a:rPr>
                        <a:t>Federal </a:t>
                      </a:r>
                      <a:r>
                        <a:rPr lang="en-US" sz="1800" dirty="0">
                          <a:solidFill>
                            <a:schemeClr val="tx1"/>
                          </a:solidFill>
                          <a:effectLst/>
                        </a:rPr>
                        <a:t>Sites</a:t>
                      </a:r>
                      <a:endParaRPr lang="en-US" sz="1800" dirty="0">
                        <a:solidFill>
                          <a:schemeClr val="tx1"/>
                        </a:solidFill>
                        <a:effectLst/>
                        <a:latin typeface="Calibri"/>
                        <a:ea typeface="Calibri"/>
                      </a:endParaRPr>
                    </a:p>
                  </a:txBody>
                  <a:tcPr marL="68580" marR="68580" marT="0" marB="0"/>
                </a:tc>
                <a:tc hMerge="1">
                  <a:txBody>
                    <a:bodyPr/>
                    <a:lstStyle/>
                    <a:p>
                      <a:endParaRPr lang="en-US"/>
                    </a:p>
                  </a:txBody>
                  <a:tcPr/>
                </a:tc>
              </a:tr>
              <a:tr h="678905">
                <a:tc>
                  <a:txBody>
                    <a:bodyPr/>
                    <a:lstStyle/>
                    <a:p>
                      <a:pPr marL="0" marR="0" algn="r">
                        <a:spcBef>
                          <a:spcPts val="0"/>
                        </a:spcBef>
                        <a:spcAft>
                          <a:spcPts val="0"/>
                        </a:spcAft>
                      </a:pPr>
                      <a:r>
                        <a:rPr lang="en-US" sz="1800" dirty="0">
                          <a:solidFill>
                            <a:schemeClr val="tx1"/>
                          </a:solidFill>
                          <a:effectLst/>
                        </a:rPr>
                        <a:t>Numerator = </a:t>
                      </a:r>
                      <a:endParaRPr lang="en-US" sz="1800" dirty="0">
                        <a:solidFill>
                          <a:schemeClr val="tx1"/>
                        </a:solidFill>
                        <a:effectLst/>
                        <a:latin typeface="Calibri"/>
                        <a:ea typeface="Calibri"/>
                      </a:endParaRPr>
                    </a:p>
                  </a:txBody>
                  <a:tcPr marL="68580" marR="68580" marT="0" marB="0"/>
                </a:tc>
                <a:tc>
                  <a:txBody>
                    <a:bodyPr/>
                    <a:lstStyle/>
                    <a:p>
                      <a:pPr marL="0" marR="0" algn="ctr">
                        <a:spcBef>
                          <a:spcPts val="0"/>
                        </a:spcBef>
                        <a:spcAft>
                          <a:spcPts val="0"/>
                        </a:spcAft>
                      </a:pPr>
                      <a:r>
                        <a:rPr lang="en-US" sz="1800" dirty="0" smtClean="0">
                          <a:solidFill>
                            <a:schemeClr val="tx1"/>
                          </a:solidFill>
                          <a:effectLst/>
                        </a:rPr>
                        <a:t>Medicaid </a:t>
                      </a:r>
                      <a:r>
                        <a:rPr lang="en-US" sz="1800" dirty="0">
                          <a:solidFill>
                            <a:schemeClr val="tx1"/>
                          </a:solidFill>
                          <a:effectLst/>
                        </a:rPr>
                        <a:t>Paid + Zero Paid </a:t>
                      </a:r>
                      <a:r>
                        <a:rPr lang="en-US" sz="1800" dirty="0" smtClean="0">
                          <a:solidFill>
                            <a:schemeClr val="tx1"/>
                          </a:solidFill>
                          <a:effectLst/>
                        </a:rPr>
                        <a:t>Claims + </a:t>
                      </a:r>
                    </a:p>
                    <a:p>
                      <a:pPr marL="0" marR="0" algn="ctr">
                        <a:spcBef>
                          <a:spcPts val="0"/>
                        </a:spcBef>
                        <a:spcAft>
                          <a:spcPts val="0"/>
                        </a:spcAft>
                      </a:pPr>
                      <a:r>
                        <a:rPr lang="en-US" sz="1800" dirty="0" smtClean="0">
                          <a:solidFill>
                            <a:schemeClr val="tx1"/>
                          </a:solidFill>
                          <a:effectLst/>
                        </a:rPr>
                        <a:t>Medicaid </a:t>
                      </a:r>
                      <a:r>
                        <a:rPr lang="en-US" sz="1800" dirty="0">
                          <a:solidFill>
                            <a:schemeClr val="tx1"/>
                          </a:solidFill>
                          <a:effectLst/>
                        </a:rPr>
                        <a:t>Enrolled</a:t>
                      </a:r>
                      <a:endParaRPr lang="en-US" sz="1800" dirty="0">
                        <a:solidFill>
                          <a:schemeClr val="tx1"/>
                        </a:solidFill>
                        <a:effectLst/>
                        <a:latin typeface="Calibri"/>
                        <a:ea typeface="Calibri"/>
                      </a:endParaRPr>
                    </a:p>
                  </a:txBody>
                  <a:tcPr marL="68580" marR="68580" marT="0" marB="0"/>
                </a:tc>
              </a:tr>
              <a:tr h="339453">
                <a:tc>
                  <a:txBody>
                    <a:bodyPr/>
                    <a:lstStyle/>
                    <a:p>
                      <a:pPr marL="0" marR="0" algn="r">
                        <a:spcBef>
                          <a:spcPts val="0"/>
                        </a:spcBef>
                        <a:spcAft>
                          <a:spcPts val="0"/>
                        </a:spcAft>
                      </a:pPr>
                      <a:r>
                        <a:rPr lang="en-US" sz="1800">
                          <a:solidFill>
                            <a:schemeClr val="tx1"/>
                          </a:solidFill>
                          <a:effectLst/>
                        </a:rPr>
                        <a:t>Denominator = </a:t>
                      </a:r>
                      <a:endParaRPr lang="en-US" sz="1800">
                        <a:solidFill>
                          <a:schemeClr val="tx1"/>
                        </a:solidFill>
                        <a:effectLst/>
                        <a:latin typeface="Calibri"/>
                        <a:ea typeface="Calibri"/>
                      </a:endParaRPr>
                    </a:p>
                  </a:txBody>
                  <a:tcPr marL="68580" marR="68580" marT="0" marB="0"/>
                </a:tc>
                <a:tc>
                  <a:txBody>
                    <a:bodyPr/>
                    <a:lstStyle/>
                    <a:p>
                      <a:pPr marL="0" marR="0" algn="ctr">
                        <a:spcBef>
                          <a:spcPts val="0"/>
                        </a:spcBef>
                        <a:spcAft>
                          <a:spcPts val="0"/>
                        </a:spcAft>
                      </a:pPr>
                      <a:r>
                        <a:rPr lang="en-US" sz="1800" dirty="0" smtClean="0">
                          <a:solidFill>
                            <a:schemeClr val="tx1"/>
                          </a:solidFill>
                          <a:effectLst/>
                        </a:rPr>
                        <a:t>All encounters </a:t>
                      </a:r>
                      <a:r>
                        <a:rPr lang="en-US" sz="1800" dirty="0">
                          <a:solidFill>
                            <a:schemeClr val="tx1"/>
                          </a:solidFill>
                          <a:effectLst/>
                        </a:rPr>
                        <a:t>for that </a:t>
                      </a:r>
                      <a:r>
                        <a:rPr lang="en-US" sz="1800" dirty="0" smtClean="0">
                          <a:solidFill>
                            <a:schemeClr val="tx1"/>
                          </a:solidFill>
                          <a:effectLst/>
                        </a:rPr>
                        <a:t>EP</a:t>
                      </a:r>
                      <a:endParaRPr lang="en-US" sz="1800" dirty="0">
                        <a:solidFill>
                          <a:schemeClr val="tx1"/>
                        </a:solidFill>
                        <a:effectLst/>
                        <a:latin typeface="Calibri"/>
                        <a:ea typeface="Calibri"/>
                      </a:endParaRPr>
                    </a:p>
                  </a:txBody>
                  <a:tcPr marL="68580" marR="68580" marT="0" marB="0"/>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130439625"/>
              </p:ext>
            </p:extLst>
          </p:nvPr>
        </p:nvGraphicFramePr>
        <p:xfrm>
          <a:off x="150124" y="3527901"/>
          <a:ext cx="8884693" cy="1966334"/>
        </p:xfrm>
        <a:graphic>
          <a:graphicData uri="http://schemas.openxmlformats.org/drawingml/2006/table">
            <a:tbl>
              <a:tblPr firstRow="1" firstCol="1" bandRow="1">
                <a:tableStyleId>{5C22544A-7EE6-4342-B048-85BDC9FD1C3A}</a:tableStyleId>
              </a:tblPr>
              <a:tblGrid>
                <a:gridCol w="3774324"/>
                <a:gridCol w="5110369"/>
              </a:tblGrid>
              <a:tr h="472565">
                <a:tc gridSpan="2">
                  <a:txBody>
                    <a:bodyPr/>
                    <a:lstStyle/>
                    <a:p>
                      <a:pPr marL="0" marR="0">
                        <a:spcBef>
                          <a:spcPts val="0"/>
                        </a:spcBef>
                        <a:spcAft>
                          <a:spcPts val="0"/>
                        </a:spcAft>
                      </a:pPr>
                      <a:r>
                        <a:rPr lang="en-US" sz="1800" dirty="0" smtClean="0">
                          <a:solidFill>
                            <a:schemeClr val="tx1"/>
                          </a:solidFill>
                          <a:effectLst/>
                        </a:rPr>
                        <a:t>EP </a:t>
                      </a:r>
                      <a:r>
                        <a:rPr lang="en-US" sz="1800" dirty="0">
                          <a:solidFill>
                            <a:schemeClr val="tx1"/>
                          </a:solidFill>
                          <a:effectLst/>
                        </a:rPr>
                        <a:t>Patient Volume Calculation 2013 </a:t>
                      </a:r>
                      <a:r>
                        <a:rPr lang="en-US" sz="1800" b="1" u="sng" dirty="0">
                          <a:solidFill>
                            <a:schemeClr val="tx1"/>
                          </a:solidFill>
                          <a:effectLst/>
                        </a:rPr>
                        <a:t>Medicaid Expansion State</a:t>
                      </a:r>
                      <a:r>
                        <a:rPr lang="en-US" sz="1800" b="1" dirty="0">
                          <a:solidFill>
                            <a:schemeClr val="tx1"/>
                          </a:solidFill>
                          <a:effectLst/>
                        </a:rPr>
                        <a:t> </a:t>
                      </a:r>
                      <a:r>
                        <a:rPr lang="en-US" sz="1800" dirty="0">
                          <a:solidFill>
                            <a:schemeClr val="tx1"/>
                          </a:solidFill>
                          <a:effectLst/>
                        </a:rPr>
                        <a:t>– </a:t>
                      </a:r>
                      <a:endParaRPr lang="en-US" sz="1800" dirty="0" smtClean="0">
                        <a:solidFill>
                          <a:schemeClr val="tx1"/>
                        </a:solidFill>
                        <a:effectLst/>
                      </a:endParaRPr>
                    </a:p>
                    <a:p>
                      <a:pPr marL="0" marR="0">
                        <a:spcBef>
                          <a:spcPts val="0"/>
                        </a:spcBef>
                        <a:spcAft>
                          <a:spcPts val="0"/>
                        </a:spcAft>
                      </a:pPr>
                      <a:r>
                        <a:rPr lang="en-US" sz="1800" dirty="0" smtClean="0">
                          <a:solidFill>
                            <a:schemeClr val="tx1"/>
                          </a:solidFill>
                          <a:effectLst/>
                        </a:rPr>
                        <a:t>Federal </a:t>
                      </a:r>
                      <a:r>
                        <a:rPr lang="en-US" sz="1800" dirty="0">
                          <a:solidFill>
                            <a:schemeClr val="tx1"/>
                          </a:solidFill>
                          <a:effectLst/>
                        </a:rPr>
                        <a:t>Sites</a:t>
                      </a:r>
                      <a:endParaRPr lang="en-US" sz="1800" dirty="0">
                        <a:solidFill>
                          <a:schemeClr val="tx1"/>
                        </a:solidFill>
                        <a:effectLst/>
                        <a:latin typeface="Calibri"/>
                        <a:ea typeface="Calibri"/>
                      </a:endParaRPr>
                    </a:p>
                  </a:txBody>
                  <a:tcPr marL="68580" marR="68580" marT="0" marB="0"/>
                </a:tc>
                <a:tc hMerge="1">
                  <a:txBody>
                    <a:bodyPr/>
                    <a:lstStyle/>
                    <a:p>
                      <a:endParaRPr lang="en-US"/>
                    </a:p>
                  </a:txBody>
                  <a:tcPr/>
                </a:tc>
              </a:tr>
              <a:tr h="945129">
                <a:tc>
                  <a:txBody>
                    <a:bodyPr/>
                    <a:lstStyle/>
                    <a:p>
                      <a:pPr marL="0" marR="0" algn="r">
                        <a:spcBef>
                          <a:spcPts val="0"/>
                        </a:spcBef>
                        <a:spcAft>
                          <a:spcPts val="0"/>
                        </a:spcAft>
                      </a:pPr>
                      <a:r>
                        <a:rPr lang="en-US" sz="1800" dirty="0">
                          <a:solidFill>
                            <a:schemeClr val="tx1"/>
                          </a:solidFill>
                          <a:effectLst/>
                        </a:rPr>
                        <a:t>Numerator = </a:t>
                      </a:r>
                      <a:endParaRPr lang="en-US" sz="1800" dirty="0">
                        <a:solidFill>
                          <a:schemeClr val="tx1"/>
                        </a:solidFill>
                        <a:effectLst/>
                        <a:latin typeface="Calibri"/>
                        <a:ea typeface="Calibri"/>
                      </a:endParaRPr>
                    </a:p>
                  </a:txBody>
                  <a:tcPr marL="68580" marR="68580" marT="0" marB="0"/>
                </a:tc>
                <a:tc>
                  <a:txBody>
                    <a:bodyPr/>
                    <a:lstStyle/>
                    <a:p>
                      <a:pPr marL="0" marR="0" algn="ctr">
                        <a:spcBef>
                          <a:spcPts val="0"/>
                        </a:spcBef>
                        <a:spcAft>
                          <a:spcPts val="0"/>
                        </a:spcAft>
                      </a:pPr>
                      <a:r>
                        <a:rPr lang="en-US" sz="1800" dirty="0" smtClean="0">
                          <a:solidFill>
                            <a:schemeClr val="tx1"/>
                          </a:solidFill>
                          <a:effectLst/>
                        </a:rPr>
                        <a:t>Medicaid </a:t>
                      </a:r>
                      <a:r>
                        <a:rPr lang="en-US" sz="1800" dirty="0">
                          <a:solidFill>
                            <a:schemeClr val="tx1"/>
                          </a:solidFill>
                          <a:effectLst/>
                        </a:rPr>
                        <a:t>Paid + Zero Paid Claims+ CHIP+ Medicaid Enrolled</a:t>
                      </a:r>
                      <a:endParaRPr lang="en-US" sz="1800" dirty="0">
                        <a:solidFill>
                          <a:schemeClr val="tx1"/>
                        </a:solidFill>
                        <a:effectLst/>
                        <a:latin typeface="Calibri"/>
                        <a:ea typeface="Calibri"/>
                      </a:endParaRPr>
                    </a:p>
                  </a:txBody>
                  <a:tcPr marL="68580" marR="68580" marT="0" marB="0"/>
                </a:tc>
              </a:tr>
              <a:tr h="472565">
                <a:tc>
                  <a:txBody>
                    <a:bodyPr/>
                    <a:lstStyle/>
                    <a:p>
                      <a:pPr marL="0" marR="0" algn="r">
                        <a:spcBef>
                          <a:spcPts val="0"/>
                        </a:spcBef>
                        <a:spcAft>
                          <a:spcPts val="0"/>
                        </a:spcAft>
                      </a:pPr>
                      <a:r>
                        <a:rPr lang="en-US" sz="1800" dirty="0">
                          <a:solidFill>
                            <a:schemeClr val="tx1"/>
                          </a:solidFill>
                          <a:effectLst/>
                        </a:rPr>
                        <a:t>Denominator = </a:t>
                      </a:r>
                      <a:endParaRPr lang="en-US" sz="1800" dirty="0">
                        <a:solidFill>
                          <a:schemeClr val="tx1"/>
                        </a:solidFill>
                        <a:effectLst/>
                        <a:latin typeface="Calibri"/>
                        <a:ea typeface="Calibri"/>
                      </a:endParaRPr>
                    </a:p>
                  </a:txBody>
                  <a:tcPr marL="68580" marR="68580" marT="0" marB="0"/>
                </a:tc>
                <a:tc>
                  <a:txBody>
                    <a:bodyPr/>
                    <a:lstStyle/>
                    <a:p>
                      <a:pPr marL="0" marR="0" algn="ctr">
                        <a:spcBef>
                          <a:spcPts val="0"/>
                        </a:spcBef>
                        <a:spcAft>
                          <a:spcPts val="0"/>
                        </a:spcAft>
                      </a:pPr>
                      <a:r>
                        <a:rPr lang="en-US" sz="1800" dirty="0" smtClean="0">
                          <a:solidFill>
                            <a:schemeClr val="tx1"/>
                          </a:solidFill>
                          <a:effectLst/>
                        </a:rPr>
                        <a:t>All encounters </a:t>
                      </a:r>
                      <a:r>
                        <a:rPr lang="en-US" sz="1800" dirty="0">
                          <a:solidFill>
                            <a:schemeClr val="tx1"/>
                          </a:solidFill>
                          <a:effectLst/>
                        </a:rPr>
                        <a:t>for that </a:t>
                      </a:r>
                      <a:r>
                        <a:rPr lang="en-US" sz="1800" dirty="0" smtClean="0">
                          <a:solidFill>
                            <a:schemeClr val="tx1"/>
                          </a:solidFill>
                          <a:effectLst/>
                        </a:rPr>
                        <a:t>EP</a:t>
                      </a:r>
                      <a:endParaRPr lang="en-US" sz="1800" dirty="0">
                        <a:solidFill>
                          <a:schemeClr val="tx1"/>
                        </a:solidFill>
                        <a:effectLst/>
                        <a:latin typeface="Calibri"/>
                        <a:ea typeface="Calibri"/>
                      </a:endParaRPr>
                    </a:p>
                  </a:txBody>
                  <a:tcPr marL="68580" marR="68580" marT="0" marB="0"/>
                </a:tc>
              </a:tr>
            </a:tbl>
          </a:graphicData>
        </a:graphic>
      </p:graphicFrame>
    </p:spTree>
    <p:extLst>
      <p:ext uri="{BB962C8B-B14F-4D97-AF65-F5344CB8AC3E}">
        <p14:creationId xmlns:p14="http://schemas.microsoft.com/office/powerpoint/2010/main" val="13592319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307" y="84138"/>
            <a:ext cx="6953693" cy="906462"/>
          </a:xfrm>
        </p:spPr>
        <p:txBody>
          <a:bodyPr/>
          <a:lstStyle/>
          <a:p>
            <a:r>
              <a:rPr lang="en-US" dirty="0" smtClean="0"/>
              <a:t>EP Needy Patient Volume</a:t>
            </a:r>
            <a:endParaRPr lang="en-US" dirty="0"/>
          </a:p>
        </p:txBody>
      </p:sp>
      <p:sp>
        <p:nvSpPr>
          <p:cNvPr id="4" name="Slide Number Placeholder 3"/>
          <p:cNvSpPr>
            <a:spLocks noGrp="1"/>
          </p:cNvSpPr>
          <p:nvPr>
            <p:ph type="sldNum" sz="quarter" idx="4"/>
          </p:nvPr>
        </p:nvSpPr>
        <p:spPr/>
        <p:txBody>
          <a:bodyPr/>
          <a:lstStyle/>
          <a:p>
            <a:fld id="{BA9B43ED-024E-465C-8E2F-E96341438BFA}" type="slidenum">
              <a:rPr lang="en-US" smtClean="0"/>
              <a:t>18</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85599004"/>
              </p:ext>
            </p:extLst>
          </p:nvPr>
        </p:nvGraphicFramePr>
        <p:xfrm>
          <a:off x="136479" y="1719618"/>
          <a:ext cx="8857396" cy="2814123"/>
        </p:xfrm>
        <a:graphic>
          <a:graphicData uri="http://schemas.openxmlformats.org/drawingml/2006/table">
            <a:tbl>
              <a:tblPr firstRow="1" firstCol="1" bandRow="1">
                <a:tableStyleId>{5C22544A-7EE6-4342-B048-85BDC9FD1C3A}</a:tableStyleId>
              </a:tblPr>
              <a:tblGrid>
                <a:gridCol w="3762728"/>
                <a:gridCol w="5094668"/>
              </a:tblGrid>
              <a:tr h="938041">
                <a:tc gridSpan="2">
                  <a:txBody>
                    <a:bodyPr/>
                    <a:lstStyle/>
                    <a:p>
                      <a:pPr marL="0" marR="0">
                        <a:spcBef>
                          <a:spcPts val="0"/>
                        </a:spcBef>
                        <a:spcAft>
                          <a:spcPts val="0"/>
                        </a:spcAft>
                      </a:pPr>
                      <a:r>
                        <a:rPr lang="en-US" sz="1800" dirty="0" smtClean="0">
                          <a:solidFill>
                            <a:schemeClr val="tx1"/>
                          </a:solidFill>
                          <a:effectLst/>
                        </a:rPr>
                        <a:t>EP </a:t>
                      </a:r>
                      <a:r>
                        <a:rPr lang="en-US" sz="1800" dirty="0">
                          <a:solidFill>
                            <a:schemeClr val="tx1"/>
                          </a:solidFill>
                          <a:effectLst/>
                        </a:rPr>
                        <a:t>Patient Volume Calculation – Needy Individual (Tribal and Urban sites) </a:t>
                      </a:r>
                      <a:endParaRPr lang="en-US" sz="1800" dirty="0">
                        <a:solidFill>
                          <a:schemeClr val="tx1"/>
                        </a:solidFill>
                        <a:effectLst/>
                        <a:latin typeface="Calibri"/>
                        <a:ea typeface="Calibri"/>
                      </a:endParaRPr>
                    </a:p>
                  </a:txBody>
                  <a:tcPr marL="68580" marR="68580" marT="0" marB="0"/>
                </a:tc>
                <a:tc hMerge="1">
                  <a:txBody>
                    <a:bodyPr/>
                    <a:lstStyle/>
                    <a:p>
                      <a:endParaRPr lang="en-US"/>
                    </a:p>
                  </a:txBody>
                  <a:tcPr/>
                </a:tc>
              </a:tr>
              <a:tr h="1407062">
                <a:tc>
                  <a:txBody>
                    <a:bodyPr/>
                    <a:lstStyle/>
                    <a:p>
                      <a:pPr marL="0" marR="0" algn="r">
                        <a:spcBef>
                          <a:spcPts val="0"/>
                        </a:spcBef>
                        <a:spcAft>
                          <a:spcPts val="0"/>
                        </a:spcAft>
                      </a:pPr>
                      <a:r>
                        <a:rPr lang="en-US" sz="1800" dirty="0">
                          <a:solidFill>
                            <a:schemeClr val="tx1"/>
                          </a:solidFill>
                          <a:effectLst/>
                        </a:rPr>
                        <a:t>Numerator = </a:t>
                      </a:r>
                      <a:endParaRPr lang="en-US" sz="1800" dirty="0">
                        <a:solidFill>
                          <a:schemeClr val="tx1"/>
                        </a:solidFill>
                        <a:effectLst/>
                        <a:latin typeface="Calibri"/>
                        <a:ea typeface="Calibri"/>
                      </a:endParaRPr>
                    </a:p>
                  </a:txBody>
                  <a:tcPr marL="68580" marR="68580" marT="0" marB="0"/>
                </a:tc>
                <a:tc>
                  <a:txBody>
                    <a:bodyPr/>
                    <a:lstStyle/>
                    <a:p>
                      <a:pPr marL="0" marR="0" algn="ctr">
                        <a:spcBef>
                          <a:spcPts val="0"/>
                        </a:spcBef>
                        <a:spcAft>
                          <a:spcPts val="0"/>
                        </a:spcAft>
                      </a:pPr>
                      <a:r>
                        <a:rPr lang="en-US" sz="1800" dirty="0">
                          <a:effectLst/>
                        </a:rPr>
                        <a:t>Medicaid Paid + Zero Paid Claims + </a:t>
                      </a:r>
                      <a:endParaRPr lang="en-US" sz="1800" dirty="0" smtClean="0">
                        <a:effectLst/>
                      </a:endParaRPr>
                    </a:p>
                    <a:p>
                      <a:pPr marL="0" marR="0" algn="ctr">
                        <a:spcBef>
                          <a:spcPts val="0"/>
                        </a:spcBef>
                        <a:spcAft>
                          <a:spcPts val="0"/>
                        </a:spcAft>
                      </a:pPr>
                      <a:r>
                        <a:rPr lang="en-US" sz="1800" dirty="0" smtClean="0">
                          <a:effectLst/>
                        </a:rPr>
                        <a:t>Medicaid </a:t>
                      </a:r>
                      <a:r>
                        <a:rPr lang="en-US" sz="1800" dirty="0">
                          <a:effectLst/>
                        </a:rPr>
                        <a:t>Enrolled + CHIP (Title 19 &amp; Title 21) + Uncompensated Care </a:t>
                      </a:r>
                      <a:endParaRPr lang="en-US" sz="1800" dirty="0">
                        <a:effectLst/>
                        <a:latin typeface="Calibri"/>
                        <a:ea typeface="Calibri"/>
                      </a:endParaRPr>
                    </a:p>
                  </a:txBody>
                  <a:tcPr marL="68580" marR="68580" marT="0" marB="0"/>
                </a:tc>
              </a:tr>
              <a:tr h="469020">
                <a:tc>
                  <a:txBody>
                    <a:bodyPr/>
                    <a:lstStyle/>
                    <a:p>
                      <a:pPr marL="0" marR="0" algn="r">
                        <a:spcBef>
                          <a:spcPts val="0"/>
                        </a:spcBef>
                        <a:spcAft>
                          <a:spcPts val="0"/>
                        </a:spcAft>
                      </a:pPr>
                      <a:r>
                        <a:rPr lang="en-US" sz="1800" dirty="0">
                          <a:solidFill>
                            <a:schemeClr val="tx1"/>
                          </a:solidFill>
                          <a:effectLst/>
                        </a:rPr>
                        <a:t>Denominator = </a:t>
                      </a:r>
                      <a:endParaRPr lang="en-US" sz="1800" dirty="0">
                        <a:solidFill>
                          <a:schemeClr val="tx1"/>
                        </a:solidFill>
                        <a:effectLst/>
                        <a:latin typeface="Calibri"/>
                        <a:ea typeface="Calibri"/>
                      </a:endParaRPr>
                    </a:p>
                  </a:txBody>
                  <a:tcPr marL="68580" marR="68580" marT="0" marB="0"/>
                </a:tc>
                <a:tc>
                  <a:txBody>
                    <a:bodyPr/>
                    <a:lstStyle/>
                    <a:p>
                      <a:pPr marL="0" marR="0" algn="ctr">
                        <a:spcBef>
                          <a:spcPts val="0"/>
                        </a:spcBef>
                        <a:spcAft>
                          <a:spcPts val="0"/>
                        </a:spcAft>
                      </a:pPr>
                      <a:r>
                        <a:rPr lang="en-US" sz="1800" dirty="0" smtClean="0">
                          <a:effectLst/>
                        </a:rPr>
                        <a:t>All encounters </a:t>
                      </a:r>
                      <a:r>
                        <a:rPr lang="en-US" sz="1800" dirty="0">
                          <a:effectLst/>
                        </a:rPr>
                        <a:t>for that </a:t>
                      </a:r>
                      <a:r>
                        <a:rPr lang="en-US" sz="1800" dirty="0" smtClean="0">
                          <a:effectLst/>
                        </a:rPr>
                        <a:t>EP</a:t>
                      </a:r>
                      <a:endParaRPr lang="en-US" sz="1800" dirty="0">
                        <a:effectLst/>
                        <a:latin typeface="Calibri"/>
                        <a:ea typeface="Calibri"/>
                      </a:endParaRPr>
                    </a:p>
                  </a:txBody>
                  <a:tcPr marL="68580" marR="68580" marT="0" marB="0"/>
                </a:tc>
              </a:tr>
            </a:tbl>
          </a:graphicData>
        </a:graphic>
      </p:graphicFrame>
    </p:spTree>
    <p:extLst>
      <p:ext uri="{BB962C8B-B14F-4D97-AF65-F5344CB8AC3E}">
        <p14:creationId xmlns:p14="http://schemas.microsoft.com/office/powerpoint/2010/main" val="882579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7777" y="84138"/>
            <a:ext cx="6996223" cy="906462"/>
          </a:xfrm>
        </p:spPr>
        <p:txBody>
          <a:bodyPr/>
          <a:lstStyle/>
          <a:p>
            <a:pPr algn="l"/>
            <a:r>
              <a:rPr lang="en-US" dirty="0" smtClean="0"/>
              <a:t>Patient Volume Look-Back Period</a:t>
            </a:r>
            <a:endParaRPr lang="en-US" dirty="0"/>
          </a:p>
        </p:txBody>
      </p:sp>
      <p:sp>
        <p:nvSpPr>
          <p:cNvPr id="3" name="Content Placeholder 2"/>
          <p:cNvSpPr>
            <a:spLocks noGrp="1"/>
          </p:cNvSpPr>
          <p:nvPr>
            <p:ph idx="1"/>
          </p:nvPr>
        </p:nvSpPr>
        <p:spPr/>
        <p:txBody>
          <a:bodyPr/>
          <a:lstStyle/>
          <a:p>
            <a:r>
              <a:rPr lang="en-US" sz="1800" dirty="0" smtClean="0"/>
              <a:t>Prior to 2013, patient volume was calculated on a 90-day period on the previous calendar year (qualification year)</a:t>
            </a:r>
          </a:p>
          <a:p>
            <a:pPr marL="0" indent="0">
              <a:buNone/>
            </a:pPr>
            <a:endParaRPr lang="en-US" sz="1800" dirty="0"/>
          </a:p>
          <a:p>
            <a:r>
              <a:rPr lang="en-US" sz="1800" dirty="0" smtClean="0"/>
              <a:t>Beginning in 2013, states have the option to allow EPs to generate a patient volume report based on a different look-back period, either:</a:t>
            </a:r>
          </a:p>
          <a:p>
            <a:pPr lvl="1"/>
            <a:r>
              <a:rPr lang="en-US" sz="1800" dirty="0" smtClean="0"/>
              <a:t>across a </a:t>
            </a:r>
            <a:r>
              <a:rPr lang="en-US" sz="1800" dirty="0" smtClean="0">
                <a:latin typeface="Arial" pitchFamily="34" charset="0"/>
                <a:cs typeface="Arial" pitchFamily="34" charset="0"/>
              </a:rPr>
              <a:t>90-day</a:t>
            </a:r>
            <a:r>
              <a:rPr lang="en-US" sz="1800" dirty="0" smtClean="0"/>
              <a:t> </a:t>
            </a:r>
            <a:r>
              <a:rPr lang="en-US" sz="1800" dirty="0"/>
              <a:t>period in </a:t>
            </a:r>
            <a:r>
              <a:rPr lang="en-US" sz="1800" dirty="0" smtClean="0"/>
              <a:t>the last </a:t>
            </a:r>
            <a:r>
              <a:rPr lang="en-US" sz="1800" dirty="0"/>
              <a:t>12 months preceding </a:t>
            </a:r>
            <a:r>
              <a:rPr lang="en-US" sz="1800" dirty="0" smtClean="0"/>
              <a:t>the provider’s attestation; or </a:t>
            </a:r>
          </a:p>
          <a:p>
            <a:pPr lvl="1"/>
            <a:r>
              <a:rPr lang="en-US" sz="1800" dirty="0"/>
              <a:t>a</a:t>
            </a:r>
            <a:r>
              <a:rPr lang="en-US" sz="1800" dirty="0" smtClean="0"/>
              <a:t> 90-day period in the previous calendar </a:t>
            </a:r>
            <a:r>
              <a:rPr lang="en-US" sz="1800" dirty="0" smtClean="0"/>
              <a:t>year</a:t>
            </a:r>
            <a:endParaRPr lang="en-US" dirty="0"/>
          </a:p>
        </p:txBody>
      </p:sp>
      <p:sp>
        <p:nvSpPr>
          <p:cNvPr id="4" name="Slide Number Placeholder 3"/>
          <p:cNvSpPr>
            <a:spLocks noGrp="1"/>
          </p:cNvSpPr>
          <p:nvPr>
            <p:ph type="sldNum" sz="quarter" idx="4"/>
          </p:nvPr>
        </p:nvSpPr>
        <p:spPr/>
        <p:txBody>
          <a:bodyPr/>
          <a:lstStyle/>
          <a:p>
            <a:fld id="{BA9B43ED-024E-465C-8E2F-E96341438BFA}" type="slidenum">
              <a:rPr lang="en-US" smtClean="0"/>
              <a:t>19</a:t>
            </a:fld>
            <a:endParaRPr lang="en-US"/>
          </a:p>
        </p:txBody>
      </p:sp>
    </p:spTree>
    <p:extLst>
      <p:ext uri="{BB962C8B-B14F-4D97-AF65-F5344CB8AC3E}">
        <p14:creationId xmlns:p14="http://schemas.microsoft.com/office/powerpoint/2010/main" val="1010117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Today’s Objectives</a:t>
            </a:r>
          </a:p>
        </p:txBody>
      </p:sp>
      <p:sp>
        <p:nvSpPr>
          <p:cNvPr id="17410" name="Content Placeholder 2"/>
          <p:cNvSpPr>
            <a:spLocks noGrp="1"/>
          </p:cNvSpPr>
          <p:nvPr>
            <p:ph idx="1"/>
          </p:nvPr>
        </p:nvSpPr>
        <p:spPr/>
        <p:txBody>
          <a:bodyPr/>
          <a:lstStyle/>
          <a:p>
            <a:pPr>
              <a:spcBef>
                <a:spcPts val="0"/>
              </a:spcBef>
            </a:pPr>
            <a:r>
              <a:rPr lang="en-US" sz="2800" dirty="0" smtClean="0">
                <a:latin typeface="Arial" pitchFamily="34" charset="0"/>
                <a:cs typeface="Arial" pitchFamily="34" charset="0"/>
              </a:rPr>
              <a:t>Review and understand CMS EHR Incentive Program Stage 1, 2013 changes</a:t>
            </a:r>
          </a:p>
          <a:p>
            <a:pPr marL="0" indent="0">
              <a:spcBef>
                <a:spcPts val="0"/>
              </a:spcBef>
              <a:buNone/>
            </a:pPr>
            <a:endParaRPr lang="en-US" sz="2800" dirty="0" smtClean="0">
              <a:latin typeface="Arial" pitchFamily="34" charset="0"/>
              <a:cs typeface="Arial" pitchFamily="34" charset="0"/>
            </a:endParaRPr>
          </a:p>
          <a:p>
            <a:pPr>
              <a:spcBef>
                <a:spcPts val="0"/>
              </a:spcBef>
            </a:pPr>
            <a:r>
              <a:rPr lang="en-US" sz="2800" dirty="0" smtClean="0">
                <a:latin typeface="Arial" pitchFamily="34" charset="0"/>
                <a:cs typeface="Arial" pitchFamily="34" charset="0"/>
              </a:rPr>
              <a:t>Review Patient Volume Calculation changes</a:t>
            </a:r>
          </a:p>
          <a:p>
            <a:pPr marL="0" indent="0">
              <a:spcBef>
                <a:spcPts val="0"/>
              </a:spcBef>
              <a:buNone/>
            </a:pPr>
            <a:endParaRPr lang="en-US" sz="2800" dirty="0" smtClean="0">
              <a:latin typeface="Arial" pitchFamily="34" charset="0"/>
              <a:cs typeface="Arial" pitchFamily="34" charset="0"/>
            </a:endParaRPr>
          </a:p>
          <a:p>
            <a:pPr>
              <a:spcBef>
                <a:spcPts val="0"/>
              </a:spcBef>
            </a:pPr>
            <a:r>
              <a:rPr lang="en-US" sz="2800" dirty="0" smtClean="0">
                <a:latin typeface="Arial" pitchFamily="34" charset="0"/>
                <a:cs typeface="Arial" pitchFamily="34" charset="0"/>
              </a:rPr>
              <a:t>Review Performance Measure changes</a:t>
            </a:r>
          </a:p>
        </p:txBody>
      </p:sp>
      <p:sp>
        <p:nvSpPr>
          <p:cNvPr id="2" name="Slide Number Placeholder 1"/>
          <p:cNvSpPr>
            <a:spLocks noGrp="1"/>
          </p:cNvSpPr>
          <p:nvPr>
            <p:ph type="sldNum" sz="quarter" idx="4"/>
          </p:nvPr>
        </p:nvSpPr>
        <p:spPr/>
        <p:txBody>
          <a:bodyPr/>
          <a:lstStyle/>
          <a:p>
            <a:fld id="{BA9B43ED-024E-465C-8E2F-E96341438BFA}" type="slidenum">
              <a:rPr lang="en-US" smtClean="0"/>
              <a:pPr/>
              <a:t>2</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Medicaid Hospital incentive calculation</a:t>
            </a:r>
            <a:endParaRPr lang="en-US" dirty="0"/>
          </a:p>
        </p:txBody>
      </p:sp>
      <p:sp>
        <p:nvSpPr>
          <p:cNvPr id="4" name="Slide Number Placeholder 3"/>
          <p:cNvSpPr>
            <a:spLocks noGrp="1"/>
          </p:cNvSpPr>
          <p:nvPr>
            <p:ph type="sldNum" sz="quarter" idx="4"/>
          </p:nvPr>
        </p:nvSpPr>
        <p:spPr/>
        <p:txBody>
          <a:bodyPr/>
          <a:lstStyle/>
          <a:p>
            <a:fld id="{BA9B43ED-024E-465C-8E2F-E96341438BFA}" type="slidenum">
              <a:rPr lang="en-US" smtClean="0"/>
              <a:t>20</a:t>
            </a:fld>
            <a:endParaRPr lang="en-US"/>
          </a:p>
        </p:txBody>
      </p:sp>
    </p:spTree>
    <p:extLst>
      <p:ext uri="{BB962C8B-B14F-4D97-AF65-F5344CB8AC3E}">
        <p14:creationId xmlns:p14="http://schemas.microsoft.com/office/powerpoint/2010/main" val="27863855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Medicaid Incentive </a:t>
            </a:r>
            <a:br>
              <a:rPr lang="en-US" dirty="0" smtClean="0"/>
            </a:br>
            <a:r>
              <a:rPr lang="en-US" dirty="0" smtClean="0"/>
              <a:t>Hospital Calculation Change</a:t>
            </a:r>
            <a:endParaRPr lang="en-US" dirty="0"/>
          </a:p>
        </p:txBody>
      </p:sp>
      <p:sp>
        <p:nvSpPr>
          <p:cNvPr id="3" name="Content Placeholder 2"/>
          <p:cNvSpPr>
            <a:spLocks noGrp="1"/>
          </p:cNvSpPr>
          <p:nvPr>
            <p:ph idx="1"/>
          </p:nvPr>
        </p:nvSpPr>
        <p:spPr/>
        <p:txBody>
          <a:bodyPr/>
          <a:lstStyle/>
          <a:p>
            <a:r>
              <a:rPr lang="en-US" sz="2400" dirty="0" smtClean="0">
                <a:latin typeface="Arial" pitchFamily="34" charset="0"/>
                <a:cs typeface="Arial" pitchFamily="34" charset="0"/>
              </a:rPr>
              <a:t>Prior to 2013, Medicaid Hospital Incentive Calculation was based on the most recent cost report data (previous year)</a:t>
            </a:r>
            <a:endParaRPr lang="en-US" sz="2400" dirty="0">
              <a:latin typeface="Arial" pitchFamily="34" charset="0"/>
              <a:cs typeface="Arial" pitchFamily="34" charset="0"/>
            </a:endParaRPr>
          </a:p>
          <a:p>
            <a:pPr marL="0" indent="0">
              <a:buNone/>
            </a:pPr>
            <a:endParaRPr lang="en-US" sz="2400" dirty="0">
              <a:latin typeface="Arial" pitchFamily="34" charset="0"/>
              <a:cs typeface="Arial" pitchFamily="34" charset="0"/>
            </a:endParaRPr>
          </a:p>
          <a:p>
            <a:r>
              <a:rPr lang="en-US" sz="2400" dirty="0">
                <a:latin typeface="Arial" pitchFamily="34" charset="0"/>
                <a:cs typeface="Arial" pitchFamily="34" charset="0"/>
              </a:rPr>
              <a:t>Participation beginning in 2013 </a:t>
            </a:r>
            <a:r>
              <a:rPr lang="en-US" sz="2400" dirty="0" smtClean="0">
                <a:latin typeface="Arial" pitchFamily="34" charset="0"/>
                <a:cs typeface="Arial" pitchFamily="34" charset="0"/>
              </a:rPr>
              <a:t>can </a:t>
            </a:r>
            <a:r>
              <a:rPr lang="en-US" sz="2400" dirty="0">
                <a:latin typeface="Arial" pitchFamily="34" charset="0"/>
                <a:cs typeface="Arial" pitchFamily="34" charset="0"/>
              </a:rPr>
              <a:t>utilize data from </a:t>
            </a:r>
            <a:r>
              <a:rPr lang="en-US" sz="2400" dirty="0" smtClean="0">
                <a:latin typeface="Arial" pitchFamily="34" charset="0"/>
                <a:cs typeface="Arial" pitchFamily="34" charset="0"/>
              </a:rPr>
              <a:t>the most </a:t>
            </a:r>
            <a:r>
              <a:rPr lang="en-US" sz="2400" dirty="0">
                <a:latin typeface="Arial" pitchFamily="34" charset="0"/>
                <a:cs typeface="Arial" pitchFamily="34" charset="0"/>
              </a:rPr>
              <a:t>recent continuous </a:t>
            </a:r>
            <a:r>
              <a:rPr lang="en-US" sz="2400" dirty="0" smtClean="0">
                <a:latin typeface="Arial" pitchFamily="34" charset="0"/>
                <a:cs typeface="Arial" pitchFamily="34" charset="0"/>
              </a:rPr>
              <a:t>12-month </a:t>
            </a:r>
            <a:r>
              <a:rPr lang="en-US" sz="2400" dirty="0">
                <a:latin typeface="Arial" pitchFamily="34" charset="0"/>
                <a:cs typeface="Arial" pitchFamily="34" charset="0"/>
              </a:rPr>
              <a:t>period prior to </a:t>
            </a:r>
            <a:r>
              <a:rPr lang="en-US" sz="2400" dirty="0" smtClean="0">
                <a:latin typeface="Arial" pitchFamily="34" charset="0"/>
                <a:cs typeface="Arial" pitchFamily="34" charset="0"/>
              </a:rPr>
              <a:t>attestation</a:t>
            </a:r>
          </a:p>
          <a:p>
            <a:pPr lvl="1"/>
            <a:r>
              <a:rPr lang="en-US" sz="2400" dirty="0" smtClean="0">
                <a:latin typeface="Arial" pitchFamily="34" charset="0"/>
                <a:cs typeface="Arial" pitchFamily="34" charset="0"/>
              </a:rPr>
              <a:t>FEIR report will be updated to reflect the data elements needed for Medicaid Hospital Incentive </a:t>
            </a:r>
            <a:r>
              <a:rPr lang="en-US" sz="2400" dirty="0" smtClean="0">
                <a:latin typeface="Arial" pitchFamily="34" charset="0"/>
                <a:cs typeface="Arial" pitchFamily="34" charset="0"/>
              </a:rPr>
              <a:t>Calculation</a:t>
            </a:r>
            <a:endParaRPr lang="en-US" dirty="0"/>
          </a:p>
        </p:txBody>
      </p:sp>
      <p:sp>
        <p:nvSpPr>
          <p:cNvPr id="4" name="Slide Number Placeholder 3"/>
          <p:cNvSpPr>
            <a:spLocks noGrp="1"/>
          </p:cNvSpPr>
          <p:nvPr>
            <p:ph type="sldNum" sz="quarter" idx="4"/>
          </p:nvPr>
        </p:nvSpPr>
        <p:spPr/>
        <p:txBody>
          <a:bodyPr/>
          <a:lstStyle/>
          <a:p>
            <a:fld id="{BA9B43ED-024E-465C-8E2F-E96341438BFA}" type="slidenum">
              <a:rPr lang="en-US" smtClean="0"/>
              <a:t>21</a:t>
            </a:fld>
            <a:endParaRPr lang="en-US"/>
          </a:p>
        </p:txBody>
      </p:sp>
    </p:spTree>
    <p:extLst>
      <p:ext uri="{BB962C8B-B14F-4D97-AF65-F5344CB8AC3E}">
        <p14:creationId xmlns:p14="http://schemas.microsoft.com/office/powerpoint/2010/main" val="3267053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3" y="3048000"/>
            <a:ext cx="7615237" cy="1362075"/>
          </a:xfrm>
        </p:spPr>
        <p:txBody>
          <a:bodyPr rtlCol="0">
            <a:normAutofit fontScale="90000"/>
          </a:bodyPr>
          <a:lstStyle/>
          <a:p>
            <a:pPr algn="ctr" eaLnBrk="1" fontAlgn="auto" hangingPunct="1">
              <a:spcAft>
                <a:spcPts val="0"/>
              </a:spcAft>
              <a:defRPr/>
            </a:pPr>
            <a:r>
              <a:rPr lang="en-US" dirty="0" smtClean="0"/>
              <a:t>Stage 1 2013 Mu Performance AND Clinical quality Measures</a:t>
            </a:r>
            <a:endParaRPr lang="en-US" dirty="0"/>
          </a:p>
        </p:txBody>
      </p:sp>
      <p:sp>
        <p:nvSpPr>
          <p:cNvPr id="2" name="Slide Number Placeholder 1"/>
          <p:cNvSpPr>
            <a:spLocks noGrp="1"/>
          </p:cNvSpPr>
          <p:nvPr>
            <p:ph type="sldNum" sz="quarter" idx="4"/>
          </p:nvPr>
        </p:nvSpPr>
        <p:spPr/>
        <p:txBody>
          <a:bodyPr/>
          <a:lstStyle/>
          <a:p>
            <a:fld id="{BA9B43ED-024E-465C-8E2F-E96341438BFA}" type="slidenum">
              <a:rPr lang="en-US" smtClean="0"/>
              <a:t>22</a:t>
            </a:fld>
            <a:endParaRPr lang="en-US"/>
          </a:p>
        </p:txBody>
      </p:sp>
    </p:spTree>
    <p:extLst>
      <p:ext uri="{BB962C8B-B14F-4D97-AF65-F5344CB8AC3E}">
        <p14:creationId xmlns:p14="http://schemas.microsoft.com/office/powerpoint/2010/main" val="854037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18364" y="1364776"/>
            <a:ext cx="8720920" cy="5008728"/>
          </a:xfrm>
        </p:spPr>
        <p:txBody>
          <a:bodyPr>
            <a:noAutofit/>
          </a:bodyPr>
          <a:lstStyle/>
          <a:p>
            <a:pPr marL="0" indent="0">
              <a:buNone/>
            </a:pPr>
            <a:r>
              <a:rPr lang="en-US" sz="2000" dirty="0" smtClean="0">
                <a:latin typeface="Arial" pitchFamily="34" charset="0"/>
                <a:cs typeface="Arial" pitchFamily="34" charset="0"/>
              </a:rPr>
              <a:t>Stage 1: 2013 Objectives and Measures</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Eligible Professionals must complete:</a:t>
            </a:r>
          </a:p>
          <a:p>
            <a:pPr lvl="1"/>
            <a:r>
              <a:rPr lang="en-US" sz="2000" dirty="0" smtClean="0">
                <a:latin typeface="Arial" pitchFamily="34" charset="0"/>
                <a:cs typeface="Arial" pitchFamily="34" charset="0"/>
              </a:rPr>
              <a:t>13 core objectives</a:t>
            </a:r>
          </a:p>
          <a:p>
            <a:pPr lvl="1"/>
            <a:r>
              <a:rPr lang="en-US" sz="2000" dirty="0" smtClean="0">
                <a:latin typeface="Arial" pitchFamily="34" charset="0"/>
                <a:cs typeface="Arial" pitchFamily="34" charset="0"/>
              </a:rPr>
              <a:t>5 </a:t>
            </a:r>
            <a:r>
              <a:rPr lang="en-US" sz="2000" dirty="0">
                <a:latin typeface="Arial" pitchFamily="34" charset="0"/>
                <a:cs typeface="Arial" pitchFamily="34" charset="0"/>
              </a:rPr>
              <a:t>out of 10 objectives from </a:t>
            </a:r>
            <a:r>
              <a:rPr lang="en-US" sz="2000" dirty="0" smtClean="0">
                <a:latin typeface="Arial" pitchFamily="34" charset="0"/>
                <a:cs typeface="Arial" pitchFamily="34" charset="0"/>
              </a:rPr>
              <a:t>menu set</a:t>
            </a:r>
          </a:p>
          <a:p>
            <a:pPr lvl="1"/>
            <a:r>
              <a:rPr lang="en-US" sz="2000" dirty="0" smtClean="0">
                <a:latin typeface="Arial" pitchFamily="34" charset="0"/>
                <a:cs typeface="Arial" pitchFamily="34" charset="0"/>
              </a:rPr>
              <a:t>6 total Clinical Quality Measures (3 core or alternate core, and 3 out of 38 from additional set)</a:t>
            </a:r>
          </a:p>
          <a:p>
            <a:pPr marL="393192" lvl="1" indent="0">
              <a:buNone/>
            </a:pPr>
            <a:r>
              <a:rPr lang="en-US" sz="2000" dirty="0" smtClean="0">
                <a:latin typeface="Arial" pitchFamily="34" charset="0"/>
                <a:cs typeface="Arial" pitchFamily="34" charset="0"/>
              </a:rPr>
              <a:t> </a:t>
            </a:r>
          </a:p>
          <a:p>
            <a:r>
              <a:rPr lang="en-US" sz="2000" dirty="0" smtClean="0">
                <a:latin typeface="Arial" pitchFamily="34" charset="0"/>
                <a:cs typeface="Arial" pitchFamily="34" charset="0"/>
              </a:rPr>
              <a:t>Eligible Hospitals must complete:</a:t>
            </a:r>
          </a:p>
          <a:p>
            <a:pPr lvl="1"/>
            <a:r>
              <a:rPr lang="en-US" sz="2000" dirty="0" smtClean="0">
                <a:latin typeface="Arial" pitchFamily="34" charset="0"/>
                <a:cs typeface="Arial" pitchFamily="34" charset="0"/>
              </a:rPr>
              <a:t>12 core objectives</a:t>
            </a:r>
          </a:p>
          <a:p>
            <a:pPr lvl="1"/>
            <a:r>
              <a:rPr lang="en-US" sz="2000" dirty="0" smtClean="0">
                <a:latin typeface="Arial" pitchFamily="34" charset="0"/>
                <a:cs typeface="Arial" pitchFamily="34" charset="0"/>
              </a:rPr>
              <a:t>5 </a:t>
            </a:r>
            <a:r>
              <a:rPr lang="en-US" sz="2000" dirty="0">
                <a:latin typeface="Arial" pitchFamily="34" charset="0"/>
                <a:cs typeface="Arial" pitchFamily="34" charset="0"/>
              </a:rPr>
              <a:t>out of 10 objectives from </a:t>
            </a:r>
            <a:r>
              <a:rPr lang="en-US" sz="2000" dirty="0" smtClean="0">
                <a:latin typeface="Arial" pitchFamily="34" charset="0"/>
                <a:cs typeface="Arial" pitchFamily="34" charset="0"/>
              </a:rPr>
              <a:t>menu set</a:t>
            </a:r>
          </a:p>
          <a:p>
            <a:pPr lvl="1"/>
            <a:r>
              <a:rPr lang="en-US" sz="2000" dirty="0" smtClean="0">
                <a:latin typeface="Arial" pitchFamily="34" charset="0"/>
                <a:cs typeface="Arial" pitchFamily="34" charset="0"/>
              </a:rPr>
              <a:t>15 Clinical Quality Measures</a:t>
            </a:r>
          </a:p>
          <a:p>
            <a:pPr lvl="1"/>
            <a:endParaRPr lang="en-US" sz="2000" dirty="0">
              <a:latin typeface="Arial" pitchFamily="34" charset="0"/>
              <a:cs typeface="Arial" pitchFamily="34" charset="0"/>
            </a:endParaRPr>
          </a:p>
          <a:p>
            <a:pPr marL="0" indent="0">
              <a:buNone/>
            </a:pPr>
            <a:r>
              <a:rPr lang="en-US" sz="2000" dirty="0" smtClean="0">
                <a:latin typeface="Arial" pitchFamily="34" charset="0"/>
                <a:cs typeface="Arial" pitchFamily="34" charset="0"/>
              </a:rPr>
              <a:t>Note: A new performance measure report will be released in March 2013</a:t>
            </a:r>
            <a:endParaRPr lang="en-US" sz="2000" dirty="0">
              <a:latin typeface="Arial" pitchFamily="34" charset="0"/>
              <a:cs typeface="Arial" pitchFamily="34" charset="0"/>
            </a:endParaRPr>
          </a:p>
        </p:txBody>
      </p:sp>
      <p:sp>
        <p:nvSpPr>
          <p:cNvPr id="7" name="Title 6"/>
          <p:cNvSpPr>
            <a:spLocks noGrp="1"/>
          </p:cNvSpPr>
          <p:nvPr>
            <p:ph type="title"/>
          </p:nvPr>
        </p:nvSpPr>
        <p:spPr/>
        <p:txBody>
          <a:bodyPr>
            <a:noAutofit/>
          </a:bodyPr>
          <a:lstStyle/>
          <a:p>
            <a:pPr algn="ctr"/>
            <a:r>
              <a:rPr lang="en-US" sz="3200" dirty="0" smtClean="0">
                <a:effectLst/>
                <a:latin typeface="Arial" pitchFamily="34" charset="0"/>
                <a:cs typeface="Arial" pitchFamily="34" charset="0"/>
              </a:rPr>
              <a:t>2013 MU Requirements </a:t>
            </a:r>
            <a:endParaRPr lang="en-US" sz="3200" dirty="0">
              <a:effectLst/>
              <a:latin typeface="Arial" pitchFamily="34" charset="0"/>
              <a:cs typeface="Arial" pitchFamily="34" charset="0"/>
            </a:endParaRPr>
          </a:p>
        </p:txBody>
      </p:sp>
    </p:spTree>
    <p:extLst>
      <p:ext uri="{BB962C8B-B14F-4D97-AF65-F5344CB8AC3E}">
        <p14:creationId xmlns:p14="http://schemas.microsoft.com/office/powerpoint/2010/main" val="256074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67" name="Title 2"/>
          <p:cNvSpPr>
            <a:spLocks noGrp="1"/>
          </p:cNvSpPr>
          <p:nvPr>
            <p:ph type="title"/>
          </p:nvPr>
        </p:nvSpPr>
        <p:spPr/>
        <p:txBody>
          <a:bodyPr/>
          <a:lstStyle/>
          <a:p>
            <a:r>
              <a:rPr lang="en-US" sz="3200" dirty="0" smtClean="0"/>
              <a:t>Stage 1: 2013 </a:t>
            </a:r>
            <a:br>
              <a:rPr lang="en-US" sz="3200" dirty="0" smtClean="0"/>
            </a:br>
            <a:r>
              <a:rPr lang="en-US" sz="3200" dirty="0" smtClean="0"/>
              <a:t>Performance Measures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88846024"/>
              </p:ext>
            </p:extLst>
          </p:nvPr>
        </p:nvGraphicFramePr>
        <p:xfrm>
          <a:off x="457201" y="1600199"/>
          <a:ext cx="8222774" cy="4686288"/>
        </p:xfrm>
        <a:graphic>
          <a:graphicData uri="http://schemas.openxmlformats.org/drawingml/2006/table">
            <a:tbl>
              <a:tblPr/>
              <a:tblGrid>
                <a:gridCol w="533780"/>
                <a:gridCol w="470236"/>
                <a:gridCol w="1169235"/>
                <a:gridCol w="6049523"/>
              </a:tblGrid>
              <a:tr h="282775">
                <a:tc>
                  <a:txBody>
                    <a:bodyPr/>
                    <a:lstStyle/>
                    <a:p>
                      <a:pPr marL="347345" marR="0" indent="-347345" algn="ctr" eaLnBrk="0" fontAlgn="b" hangingPunct="0">
                        <a:lnSpc>
                          <a:spcPct val="115000"/>
                        </a:lnSpc>
                        <a:spcBef>
                          <a:spcPts val="0"/>
                        </a:spcBef>
                        <a:spcAft>
                          <a:spcPts val="0"/>
                        </a:spcAft>
                      </a:pPr>
                      <a:r>
                        <a:rPr lang="en-US" sz="1600" b="1" i="0" kern="1200" baseline="0" dirty="0">
                          <a:solidFill>
                            <a:srgbClr val="000000"/>
                          </a:solidFill>
                          <a:effectLst/>
                          <a:latin typeface="Arial" pitchFamily="34" charset="0"/>
                          <a:ea typeface="MS PGothic"/>
                          <a:cs typeface="Times New Roman"/>
                        </a:rPr>
                        <a:t>EP</a:t>
                      </a:r>
                      <a:endParaRPr lang="en-US" sz="16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347345" marR="0" indent="-347345" algn="ctr" eaLnBrk="0" fontAlgn="b" hangingPunct="0">
                        <a:lnSpc>
                          <a:spcPct val="115000"/>
                        </a:lnSpc>
                        <a:spcBef>
                          <a:spcPts val="0"/>
                        </a:spcBef>
                        <a:spcAft>
                          <a:spcPts val="0"/>
                        </a:spcAft>
                      </a:pPr>
                      <a:r>
                        <a:rPr lang="en-US" sz="1600" b="1" i="0" kern="1200" baseline="0" dirty="0">
                          <a:solidFill>
                            <a:srgbClr val="000000"/>
                          </a:solidFill>
                          <a:effectLst/>
                          <a:latin typeface="Arial" pitchFamily="34" charset="0"/>
                          <a:ea typeface="MS PGothic"/>
                          <a:cs typeface="Times New Roman"/>
                        </a:rPr>
                        <a:t>EH</a:t>
                      </a:r>
                      <a:endParaRPr lang="en-US" sz="16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600" b="1" i="0" kern="1200" baseline="0" dirty="0">
                          <a:solidFill>
                            <a:srgbClr val="000000"/>
                          </a:solidFill>
                          <a:effectLst/>
                          <a:latin typeface="Arial" pitchFamily="34" charset="0"/>
                          <a:ea typeface="MS PGothic"/>
                          <a:cs typeface="Times New Roman"/>
                        </a:rPr>
                        <a:t>Target</a:t>
                      </a:r>
                      <a:endParaRPr lang="en-US" sz="16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600" b="1" i="0" strike="noStrike" kern="1200" baseline="0" dirty="0">
                          <a:solidFill>
                            <a:srgbClr val="000000"/>
                          </a:solidFill>
                          <a:effectLst/>
                          <a:latin typeface="Arial" pitchFamily="34" charset="0"/>
                          <a:ea typeface="MS PGothic"/>
                          <a:cs typeface="Times New Roman"/>
                        </a:rPr>
                        <a:t>Core Measure</a:t>
                      </a:r>
                      <a:endParaRPr lang="en-US" sz="16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X</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&gt;30%</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CPOE for Medication </a:t>
                      </a:r>
                      <a:r>
                        <a:rPr lang="en-US" sz="1400" b="1" i="0" strike="noStrike" kern="1200" baseline="0" dirty="0" smtClean="0">
                          <a:solidFill>
                            <a:srgbClr val="000000"/>
                          </a:solidFill>
                          <a:effectLst/>
                          <a:latin typeface="Arial" pitchFamily="34" charset="0"/>
                          <a:ea typeface="MS PGothic"/>
                          <a:cs typeface="Times New Roman"/>
                        </a:rPr>
                        <a:t>Orders </a:t>
                      </a:r>
                      <a:r>
                        <a:rPr lang="en-US" sz="1400" b="1" i="0" strike="noStrike" kern="1200" baseline="0" smtClean="0">
                          <a:solidFill>
                            <a:srgbClr val="FF0000"/>
                          </a:solidFill>
                          <a:effectLst/>
                          <a:latin typeface="Arial" pitchFamily="34" charset="0"/>
                          <a:ea typeface="MS PGothic"/>
                          <a:cs typeface="Times New Roman"/>
                        </a:rPr>
                        <a:t>*Measure change</a:t>
                      </a:r>
                      <a:r>
                        <a:rPr lang="en-US" sz="1400" b="1" i="0" strike="noStrike" kern="1200" baseline="0" dirty="0" smtClean="0">
                          <a:solidFill>
                            <a:srgbClr val="FF0000"/>
                          </a:solidFill>
                          <a:effectLst/>
                          <a:latin typeface="Arial" pitchFamily="34" charset="0"/>
                          <a:ea typeface="MS PGothic"/>
                          <a:cs typeface="Times New Roman"/>
                        </a:rPr>
                        <a:t>*</a:t>
                      </a:r>
                      <a:endParaRPr lang="en-US" sz="1400" b="1" i="0" strike="noStrike" baseline="0" dirty="0">
                        <a:solidFill>
                          <a:srgbClr val="FF0000"/>
                        </a:solidFill>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fontAlgn="base">
                        <a:lnSpc>
                          <a:spcPct val="115000"/>
                        </a:lnSpc>
                        <a:spcBef>
                          <a:spcPts val="0"/>
                        </a:spcBef>
                        <a:spcAft>
                          <a:spcPts val="0"/>
                        </a:spcAft>
                      </a:pPr>
                      <a:r>
                        <a:rPr lang="en-US" sz="1400" b="1" i="0" kern="1200" baseline="0" dirty="0">
                          <a:solidFill>
                            <a:srgbClr val="000000"/>
                          </a:solidFill>
                          <a:effectLst/>
                          <a:latin typeface="Arial" pitchFamily="34" charset="0"/>
                          <a:ea typeface="Times New Roman"/>
                          <a:cs typeface="Times New Roman"/>
                        </a:rPr>
                        <a:t>X</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Yes/No</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Drug Interaction Checks</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fontAlgn="base">
                        <a:lnSpc>
                          <a:spcPct val="115000"/>
                        </a:lnSpc>
                        <a:spcBef>
                          <a:spcPts val="0"/>
                        </a:spcBef>
                        <a:spcAft>
                          <a:spcPts val="0"/>
                        </a:spcAft>
                      </a:pPr>
                      <a:r>
                        <a:rPr lang="en-US" sz="1400" b="1" i="0" kern="1200" baseline="0">
                          <a:solidFill>
                            <a:srgbClr val="000000"/>
                          </a:solidFill>
                          <a:effectLst/>
                          <a:latin typeface="Arial" pitchFamily="34" charset="0"/>
                          <a:ea typeface="Times New Roman"/>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&gt;80%</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Maintain Problem List</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fontAlgn="base">
                        <a:lnSpc>
                          <a:spcPct val="115000"/>
                        </a:lnSpc>
                        <a:spcBef>
                          <a:spcPts val="0"/>
                        </a:spcBef>
                        <a:spcAft>
                          <a:spcPts val="0"/>
                        </a:spcAft>
                      </a:pPr>
                      <a:r>
                        <a:rPr lang="en-US" sz="1400" b="1" i="0" kern="1200" baseline="0">
                          <a:solidFill>
                            <a:srgbClr val="000000"/>
                          </a:solidFill>
                          <a:effectLst/>
                          <a:latin typeface="Arial" pitchFamily="34" charset="0"/>
                          <a:ea typeface="Times New Roman"/>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pPr>
                      <a:endParaRPr lang="en-US" sz="1400" b="1" i="0" baseline="0">
                        <a:effectLst/>
                        <a:latin typeface="Arial" pitchFamily="34" charset="0"/>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&gt;40%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smtClean="0">
                          <a:solidFill>
                            <a:srgbClr val="000000"/>
                          </a:solidFill>
                          <a:effectLst/>
                          <a:latin typeface="Arial" pitchFamily="34" charset="0"/>
                          <a:ea typeface="MS PGothic"/>
                          <a:cs typeface="Times New Roman"/>
                        </a:rPr>
                        <a:t>E-Prescribing </a:t>
                      </a:r>
                      <a:r>
                        <a:rPr lang="en-US" sz="1400" b="1" i="0" strike="noStrike" kern="1200" baseline="0" dirty="0" smtClean="0">
                          <a:solidFill>
                            <a:srgbClr val="FF0000"/>
                          </a:solidFill>
                          <a:effectLst/>
                          <a:latin typeface="Arial" pitchFamily="34" charset="0"/>
                          <a:ea typeface="MS PGothic"/>
                          <a:cs typeface="Times New Roman"/>
                        </a:rPr>
                        <a:t>*New Exclusion added*</a:t>
                      </a:r>
                      <a:endParaRPr lang="en-US" sz="1400" b="1" i="0" strike="noStrike" baseline="0" dirty="0">
                        <a:solidFill>
                          <a:srgbClr val="FF0000"/>
                        </a:solidFill>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fontAlgn="base">
                        <a:lnSpc>
                          <a:spcPct val="115000"/>
                        </a:lnSpc>
                        <a:spcBef>
                          <a:spcPts val="0"/>
                        </a:spcBef>
                        <a:spcAft>
                          <a:spcPts val="0"/>
                        </a:spcAft>
                      </a:pPr>
                      <a:r>
                        <a:rPr lang="en-US" sz="1400" b="1" i="0" kern="1200" baseline="0">
                          <a:solidFill>
                            <a:srgbClr val="000000"/>
                          </a:solidFill>
                          <a:effectLst/>
                          <a:latin typeface="Arial" pitchFamily="34" charset="0"/>
                          <a:ea typeface="Times New Roman"/>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&gt;80%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Active Medication List</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50590">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&gt;80%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Medication Allergy List</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50590">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Record </a:t>
                      </a:r>
                      <a:r>
                        <a:rPr lang="en-US" sz="1400" b="1" i="0" strike="noStrike" kern="1200" baseline="0" dirty="0" smtClean="0">
                          <a:solidFill>
                            <a:srgbClr val="000000"/>
                          </a:solidFill>
                          <a:effectLst/>
                          <a:latin typeface="Arial" pitchFamily="34" charset="0"/>
                          <a:ea typeface="MS PGothic"/>
                          <a:cs typeface="Times New Roman"/>
                        </a:rPr>
                        <a:t>Demographics</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Record Vital Signs</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Record Smoking Status</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84644">
                <a:tc>
                  <a:txBody>
                    <a:bodyPr/>
                    <a:lstStyle/>
                    <a:p>
                      <a:pPr marL="0" marR="0" algn="ctr">
                        <a:lnSpc>
                          <a:spcPct val="115000"/>
                        </a:lnSpc>
                        <a:spcBef>
                          <a:spcPts val="0"/>
                        </a:spcBef>
                        <a:spcAft>
                          <a:spcPts val="1000"/>
                        </a:spcAft>
                      </a:pPr>
                      <a:endParaRPr lang="en-US" sz="1400" b="1" i="0" strike="sngStrike" baseline="0" dirty="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1000"/>
                        </a:spcAft>
                      </a:pPr>
                      <a:endParaRPr lang="en-US" sz="1400" b="1" i="0" strike="sngStrike" baseline="0" dirty="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endParaRPr lang="en-US" sz="1400" b="1" i="0" strike="sng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1" strike="noStrike" kern="1200" baseline="0" dirty="0">
                          <a:solidFill>
                            <a:srgbClr val="000000"/>
                          </a:solidFill>
                          <a:effectLst/>
                          <a:latin typeface="Arial" pitchFamily="34" charset="0"/>
                          <a:ea typeface="MS PGothic"/>
                          <a:cs typeface="Times New Roman"/>
                        </a:rPr>
                        <a:t>Clinical Quality </a:t>
                      </a:r>
                      <a:r>
                        <a:rPr lang="en-US" sz="1400" b="1" i="1" strike="noStrike" kern="1200" baseline="0" dirty="0" smtClean="0">
                          <a:solidFill>
                            <a:srgbClr val="000000"/>
                          </a:solidFill>
                          <a:effectLst/>
                          <a:latin typeface="Arial" pitchFamily="34" charset="0"/>
                          <a:ea typeface="MS PGothic"/>
                          <a:cs typeface="Times New Roman"/>
                        </a:rPr>
                        <a:t>Measures </a:t>
                      </a:r>
                      <a:r>
                        <a:rPr lang="en-US" sz="1400" b="1" i="1" strike="noStrike" kern="1200" baseline="0" dirty="0" smtClean="0">
                          <a:solidFill>
                            <a:srgbClr val="FF0000"/>
                          </a:solidFill>
                          <a:effectLst/>
                          <a:latin typeface="Arial" pitchFamily="34" charset="0"/>
                          <a:ea typeface="MS PGothic"/>
                          <a:cs typeface="Times New Roman"/>
                        </a:rPr>
                        <a:t>*Removed in 2013*</a:t>
                      </a:r>
                      <a:endParaRPr lang="en-US" sz="1400" b="1" i="1" strike="noStrike" baseline="0" dirty="0">
                        <a:solidFill>
                          <a:srgbClr val="FF0000"/>
                        </a:solidFill>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Yes/No</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Clinical Decision Support Rule</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Electronic Copy of Health Information</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50590">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 </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Clinical Summaries</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7612">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 </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Electronic Copy of Discharge Instructions</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a:lnSpc>
                          <a:spcPct val="115000"/>
                        </a:lnSpc>
                        <a:spcBef>
                          <a:spcPts val="0"/>
                        </a:spcBef>
                        <a:spcAft>
                          <a:spcPts val="1000"/>
                        </a:spcAft>
                      </a:pPr>
                      <a:endParaRPr lang="en-US" sz="1400" b="1" i="0" strike="sngStrike" baseline="0" dirty="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1000"/>
                        </a:spcAft>
                      </a:pPr>
                      <a:endParaRPr lang="en-US" sz="1400" b="1" i="0" strike="sngStrike" baseline="0" dirty="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endParaRPr lang="en-US" sz="1400" b="1" i="0" strike="sng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1" strike="noStrike" kern="1200" baseline="0" dirty="0">
                          <a:solidFill>
                            <a:srgbClr val="000000"/>
                          </a:solidFill>
                          <a:effectLst/>
                          <a:latin typeface="Arial" pitchFamily="34" charset="0"/>
                          <a:ea typeface="MS PGothic"/>
                          <a:cs typeface="Times New Roman"/>
                        </a:rPr>
                        <a:t>Electronic Exchange of Clinical </a:t>
                      </a:r>
                      <a:r>
                        <a:rPr lang="en-US" sz="1400" b="1" i="1" strike="noStrike" kern="1200" baseline="0" dirty="0" smtClean="0">
                          <a:solidFill>
                            <a:srgbClr val="000000"/>
                          </a:solidFill>
                          <a:effectLst/>
                          <a:latin typeface="Arial" pitchFamily="34" charset="0"/>
                          <a:ea typeface="MS PGothic"/>
                          <a:cs typeface="Times New Roman"/>
                        </a:rPr>
                        <a:t>Information </a:t>
                      </a:r>
                      <a:r>
                        <a:rPr lang="en-US" sz="1400" b="1" i="1" strike="noStrike" kern="1200" baseline="0" dirty="0" smtClean="0">
                          <a:solidFill>
                            <a:srgbClr val="FF0000"/>
                          </a:solidFill>
                          <a:effectLst/>
                          <a:latin typeface="Arial" pitchFamily="34" charset="0"/>
                          <a:ea typeface="MS PGothic"/>
                          <a:cs typeface="Times New Roman"/>
                        </a:rPr>
                        <a:t>*Removed in 2013*</a:t>
                      </a:r>
                      <a:endParaRPr lang="en-US" sz="1400" b="1" i="1" strike="noStrike" baseline="0" dirty="0">
                        <a:solidFill>
                          <a:srgbClr val="FF0000"/>
                        </a:solidFill>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66037">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Yes/No</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l" eaLnBrk="0" fontAlgn="b" hangingPunct="0">
                        <a:lnSpc>
                          <a:spcPct val="115000"/>
                        </a:lnSpc>
                        <a:spcBef>
                          <a:spcPts val="0"/>
                        </a:spcBef>
                        <a:spcAft>
                          <a:spcPts val="0"/>
                        </a:spcAft>
                      </a:pPr>
                      <a:r>
                        <a:rPr lang="en-US" sz="1400" b="1" i="0" strike="noStrike" kern="1200" baseline="0" dirty="0">
                          <a:solidFill>
                            <a:srgbClr val="000000"/>
                          </a:solidFill>
                          <a:effectLst/>
                          <a:latin typeface="Arial" pitchFamily="34" charset="0"/>
                          <a:ea typeface="MS PGothic"/>
                          <a:cs typeface="Times New Roman"/>
                        </a:rPr>
                        <a:t>Protect Electronic Health Information</a:t>
                      </a:r>
                      <a:endParaRPr lang="en-US" sz="1400" b="1" i="0" strike="noStrike"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9" name="Title 2"/>
          <p:cNvSpPr>
            <a:spLocks noGrp="1"/>
          </p:cNvSpPr>
          <p:nvPr>
            <p:ph type="title"/>
          </p:nvPr>
        </p:nvSpPr>
        <p:spPr/>
        <p:txBody>
          <a:bodyPr/>
          <a:lstStyle/>
          <a:p>
            <a:r>
              <a:rPr lang="en-US" sz="3200" dirty="0" smtClean="0"/>
              <a:t>2013: Stage 1</a:t>
            </a:r>
            <a:br>
              <a:rPr lang="en-US" sz="3200" dirty="0" smtClean="0"/>
            </a:br>
            <a:r>
              <a:rPr lang="en-US" sz="3200" dirty="0" smtClean="0"/>
              <a:t>Performance Measures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97607479"/>
              </p:ext>
            </p:extLst>
          </p:nvPr>
        </p:nvGraphicFramePr>
        <p:xfrm>
          <a:off x="457200" y="1600201"/>
          <a:ext cx="8209128" cy="4595890"/>
        </p:xfrm>
        <a:graphic>
          <a:graphicData uri="http://schemas.openxmlformats.org/drawingml/2006/table">
            <a:tbl>
              <a:tblPr/>
              <a:tblGrid>
                <a:gridCol w="485268"/>
                <a:gridCol w="471789"/>
                <a:gridCol w="970538"/>
                <a:gridCol w="6281533"/>
              </a:tblGrid>
              <a:tr h="353530">
                <a:tc>
                  <a:txBody>
                    <a:bodyPr/>
                    <a:lstStyle/>
                    <a:p>
                      <a:pPr marL="347345" marR="0" indent="-347345" algn="ctr" eaLnBrk="0" fontAlgn="b" hangingPunct="0">
                        <a:lnSpc>
                          <a:spcPct val="115000"/>
                        </a:lnSpc>
                        <a:spcBef>
                          <a:spcPts val="0"/>
                        </a:spcBef>
                        <a:spcAft>
                          <a:spcPts val="0"/>
                        </a:spcAft>
                      </a:pPr>
                      <a:r>
                        <a:rPr lang="en-US" sz="1600" b="1" i="0" kern="1200" baseline="0" dirty="0">
                          <a:solidFill>
                            <a:srgbClr val="000000"/>
                          </a:solidFill>
                          <a:effectLst/>
                          <a:latin typeface="Arial" pitchFamily="34" charset="0"/>
                          <a:ea typeface="MS PGothic"/>
                          <a:cs typeface="Times New Roman"/>
                        </a:rPr>
                        <a:t>EP</a:t>
                      </a:r>
                      <a:endParaRPr lang="en-US" sz="16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347345" marR="0" indent="-347345" algn="ctr" eaLnBrk="0" fontAlgn="b" hangingPunct="0">
                        <a:lnSpc>
                          <a:spcPct val="115000"/>
                        </a:lnSpc>
                        <a:spcBef>
                          <a:spcPts val="0"/>
                        </a:spcBef>
                        <a:spcAft>
                          <a:spcPts val="0"/>
                        </a:spcAft>
                      </a:pPr>
                      <a:r>
                        <a:rPr lang="en-US" sz="1600" b="1" i="0" kern="1200" baseline="0" dirty="0">
                          <a:solidFill>
                            <a:srgbClr val="000000"/>
                          </a:solidFill>
                          <a:effectLst/>
                          <a:latin typeface="Arial" pitchFamily="34" charset="0"/>
                          <a:ea typeface="MS PGothic"/>
                          <a:cs typeface="Times New Roman"/>
                        </a:rPr>
                        <a:t>EH</a:t>
                      </a:r>
                      <a:endParaRPr lang="en-US" sz="16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600" b="1" i="0" kern="1200" baseline="0" dirty="0">
                          <a:solidFill>
                            <a:srgbClr val="000000"/>
                          </a:solidFill>
                          <a:effectLst/>
                          <a:latin typeface="Arial" pitchFamily="34" charset="0"/>
                          <a:ea typeface="MS PGothic"/>
                          <a:cs typeface="Times New Roman"/>
                        </a:rPr>
                        <a:t>Target</a:t>
                      </a:r>
                      <a:endParaRPr lang="en-US" sz="16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600" b="1" i="0" kern="1200" baseline="0" dirty="0">
                          <a:solidFill>
                            <a:srgbClr val="000000"/>
                          </a:solidFill>
                          <a:effectLst/>
                          <a:latin typeface="Arial" pitchFamily="34" charset="0"/>
                          <a:ea typeface="MS PGothic"/>
                          <a:cs typeface="Times New Roman"/>
                        </a:rPr>
                        <a:t>Menu Set Measure</a:t>
                      </a:r>
                      <a:endParaRPr lang="en-US" sz="16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0" marR="0" algn="ctr">
                        <a:lnSpc>
                          <a:spcPct val="115000"/>
                        </a:lnSpc>
                        <a:spcBef>
                          <a:spcPts val="0"/>
                        </a:spcBef>
                        <a:spcAft>
                          <a:spcPts val="1000"/>
                        </a:spcAft>
                      </a:pPr>
                      <a:r>
                        <a:rPr lang="en-US" sz="1400" b="1" i="0" kern="1200" baseline="0" dirty="0">
                          <a:solidFill>
                            <a:srgbClr val="000000"/>
                          </a:solidFill>
                          <a:effectLst/>
                          <a:latin typeface="Arial" pitchFamily="34" charset="0"/>
                          <a:ea typeface="MS PGothic"/>
                          <a:cs typeface="Times New Roman"/>
                        </a:rPr>
                        <a:t>X</a:t>
                      </a:r>
                      <a:endParaRPr lang="en-US" sz="1400" b="1" i="0" baseline="0" dirty="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1000"/>
                        </a:spcAft>
                      </a:pPr>
                      <a:r>
                        <a:rPr lang="en-US" sz="1400" b="1" i="0" kern="1200" baseline="0" dirty="0">
                          <a:solidFill>
                            <a:srgbClr val="000000"/>
                          </a:solidFill>
                          <a:effectLst/>
                          <a:latin typeface="Arial" pitchFamily="34" charset="0"/>
                          <a:ea typeface="MS PGothic"/>
                          <a:cs typeface="Times New Roman"/>
                        </a:rPr>
                        <a:t>X</a:t>
                      </a:r>
                      <a:endParaRPr lang="en-US" sz="1400" b="1" i="0" baseline="0" dirty="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Yes/No</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smtClean="0">
                          <a:solidFill>
                            <a:srgbClr val="000000"/>
                          </a:solidFill>
                          <a:effectLst/>
                          <a:latin typeface="Arial" pitchFamily="34" charset="0"/>
                          <a:ea typeface="MS PGothic"/>
                          <a:cs typeface="Times New Roman"/>
                        </a:rPr>
                        <a:t>Drug Formulary </a:t>
                      </a:r>
                      <a:r>
                        <a:rPr lang="en-US" sz="1400" b="1" i="0" kern="1200" baseline="0" dirty="0">
                          <a:solidFill>
                            <a:srgbClr val="000000"/>
                          </a:solidFill>
                          <a:effectLst/>
                          <a:latin typeface="Arial" pitchFamily="34" charset="0"/>
                          <a:ea typeface="MS PGothic"/>
                          <a:cs typeface="Times New Roman"/>
                        </a:rPr>
                        <a:t>Checks</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 </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Advance Directives</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&gt;40%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Clinical Lab Test Results</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Yes/No</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Patient Lists</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 </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&gt;20%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Patient Reminders</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 </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10%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Patient Electronic Access</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&gt;10%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Patient Specific Education Resources</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Medication Reconciliation</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&gt;50%</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Transition of Care Summary</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Yes/No</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*Immunization Registries Data Submission</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lnSpc>
                          <a:spcPct val="115000"/>
                        </a:lnSpc>
                        <a:spcBef>
                          <a:spcPts val="0"/>
                        </a:spcBef>
                        <a:spcAft>
                          <a:spcPts val="100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Yes/No</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a:t>
                      </a:r>
                      <a:r>
                        <a:rPr lang="en-US" sz="1400" b="1" i="0" kern="1200" baseline="0" dirty="0" err="1">
                          <a:solidFill>
                            <a:srgbClr val="000000"/>
                          </a:solidFill>
                          <a:effectLst/>
                          <a:latin typeface="Arial" pitchFamily="34" charset="0"/>
                          <a:ea typeface="MS PGothic"/>
                          <a:cs typeface="Times New Roman"/>
                        </a:rPr>
                        <a:t>Syndromic</a:t>
                      </a:r>
                      <a:r>
                        <a:rPr lang="en-US" sz="1400" b="1" i="0" kern="1200" baseline="0" dirty="0">
                          <a:solidFill>
                            <a:srgbClr val="000000"/>
                          </a:solidFill>
                          <a:effectLst/>
                          <a:latin typeface="Arial" pitchFamily="34" charset="0"/>
                          <a:ea typeface="MS PGothic"/>
                          <a:cs typeface="Times New Roman"/>
                        </a:rPr>
                        <a:t> Surveillance Data Submission</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353530">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 </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347345" marR="0" indent="-347345"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X</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eaLnBrk="0" fontAlgn="b" hangingPunct="0">
                        <a:lnSpc>
                          <a:spcPct val="115000"/>
                        </a:lnSpc>
                        <a:spcBef>
                          <a:spcPts val="0"/>
                        </a:spcBef>
                        <a:spcAft>
                          <a:spcPts val="0"/>
                        </a:spcAft>
                      </a:pPr>
                      <a:r>
                        <a:rPr lang="en-US" sz="1400" b="1" i="0" kern="1200" baseline="0">
                          <a:solidFill>
                            <a:srgbClr val="000000"/>
                          </a:solidFill>
                          <a:effectLst/>
                          <a:latin typeface="Arial" pitchFamily="34" charset="0"/>
                          <a:ea typeface="MS PGothic"/>
                          <a:cs typeface="Times New Roman"/>
                        </a:rPr>
                        <a:t>Yes/No</a:t>
                      </a:r>
                      <a:endParaRPr lang="en-US" sz="1400" b="1" i="0" baseline="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l" eaLnBrk="0" fontAlgn="b" hangingPunct="0">
                        <a:lnSpc>
                          <a:spcPct val="115000"/>
                        </a:lnSpc>
                        <a:spcBef>
                          <a:spcPts val="0"/>
                        </a:spcBef>
                        <a:spcAft>
                          <a:spcPts val="0"/>
                        </a:spcAft>
                      </a:pPr>
                      <a:r>
                        <a:rPr lang="en-US" sz="1400" b="1" i="0" kern="1200" baseline="0" dirty="0">
                          <a:solidFill>
                            <a:srgbClr val="000000"/>
                          </a:solidFill>
                          <a:effectLst/>
                          <a:latin typeface="Arial" pitchFamily="34" charset="0"/>
                          <a:ea typeface="MS PGothic"/>
                          <a:cs typeface="Times New Roman"/>
                        </a:rPr>
                        <a:t>*Reportable Lab Results to Public Health Agencies</a:t>
                      </a:r>
                      <a:endParaRPr lang="en-US" sz="1400" b="1" i="0" baseline="0" dirty="0">
                        <a:effectLst/>
                        <a:latin typeface="Arial" pitchFamily="34" charset="0"/>
                        <a:ea typeface="Calibri"/>
                        <a:cs typeface="Times New Roman"/>
                      </a:endParaRPr>
                    </a:p>
                  </a:txBody>
                  <a:tcPr marL="27547" marR="27547" marT="13774" marB="1377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CPOE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6652306"/>
              </p:ext>
            </p:extLst>
          </p:nvPr>
        </p:nvGraphicFramePr>
        <p:xfrm>
          <a:off x="245660" y="1310184"/>
          <a:ext cx="8761862" cy="4579279"/>
        </p:xfrm>
        <a:graphic>
          <a:graphicData uri="http://schemas.openxmlformats.org/drawingml/2006/table">
            <a:tbl>
              <a:tblPr firstRow="1" bandRow="1">
                <a:tableStyleId>{5C22544A-7EE6-4342-B048-85BDC9FD1C3A}</a:tableStyleId>
              </a:tblPr>
              <a:tblGrid>
                <a:gridCol w="8761862"/>
              </a:tblGrid>
              <a:tr h="12598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Calibri"/>
                        </a:rPr>
                        <a:t>Objective: Use computerized provider order entry (CPOE) for medication orders directly entered by any licensed health care professional who can enter orders into the medical record per state, local, and professional guidelines. 	</a:t>
                      </a:r>
                    </a:p>
                    <a:p>
                      <a:endParaRPr lang="en-US" dirty="0"/>
                    </a:p>
                  </a:txBody>
                  <a:tcPr/>
                </a:tc>
              </a:tr>
              <a:tr h="7936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latin typeface="Calibri"/>
                        </a:rPr>
                        <a:t>DENOMINATOR: Number of </a:t>
                      </a:r>
                      <a:r>
                        <a:rPr lang="en-US" sz="1800" b="1" dirty="0" smtClean="0">
                          <a:solidFill>
                            <a:srgbClr val="000000"/>
                          </a:solidFill>
                          <a:latin typeface="Calibri"/>
                        </a:rPr>
                        <a:t>medication orders </a:t>
                      </a:r>
                      <a:r>
                        <a:rPr lang="en-US" sz="1800" b="0" dirty="0" smtClean="0">
                          <a:solidFill>
                            <a:srgbClr val="000000"/>
                          </a:solidFill>
                          <a:latin typeface="Calibri"/>
                        </a:rPr>
                        <a:t>created by the EP during the EHR reporting period</a:t>
                      </a:r>
                    </a:p>
                  </a:txBody>
                  <a:tcPr/>
                </a:tc>
              </a:tr>
              <a:tr h="6422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Calibri"/>
                        </a:rPr>
                        <a:t>NUMERATOR: The number of </a:t>
                      </a:r>
                      <a:r>
                        <a:rPr lang="en-US" sz="1800" b="1" dirty="0" smtClean="0">
                          <a:solidFill>
                            <a:srgbClr val="000000"/>
                          </a:solidFill>
                          <a:latin typeface="Calibri"/>
                        </a:rPr>
                        <a:t>medication orders </a:t>
                      </a:r>
                      <a:r>
                        <a:rPr lang="en-US" sz="1800" dirty="0" smtClean="0">
                          <a:solidFill>
                            <a:srgbClr val="000000"/>
                          </a:solidFill>
                          <a:latin typeface="Calibri"/>
                        </a:rPr>
                        <a:t>in the denominator recorded using CPOE </a:t>
                      </a:r>
                    </a:p>
                  </a:txBody>
                  <a:tcPr/>
                </a:tc>
              </a:tr>
              <a:tr h="84908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Calibri"/>
                        </a:rPr>
                        <a:t>THRESHOLD: The resulting percentage must be more than 30 percent in order for an EP to meet this measure </a:t>
                      </a:r>
                    </a:p>
                    <a:p>
                      <a:endParaRPr lang="en-US" dirty="0"/>
                    </a:p>
                  </a:txBody>
                  <a:tcPr/>
                </a:tc>
              </a:tr>
              <a:tr h="9691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Calibri"/>
                        </a:rPr>
                        <a:t>EXCLUSION: Any EP who writes fewer than 100 medication orders during the EHR reporting period</a:t>
                      </a:r>
                      <a:endParaRPr lang="en-US" sz="1800" dirty="0" smtClean="0"/>
                    </a:p>
                    <a:p>
                      <a:endParaRPr lang="en-US" dirty="0"/>
                    </a:p>
                  </a:txBody>
                  <a:tcPr/>
                </a:tc>
              </a:tr>
            </a:tbl>
          </a:graphicData>
        </a:graphic>
      </p:graphicFrame>
      <p:sp>
        <p:nvSpPr>
          <p:cNvPr id="4" name="Slide Number Placeholder 3"/>
          <p:cNvSpPr>
            <a:spLocks noGrp="1"/>
          </p:cNvSpPr>
          <p:nvPr>
            <p:ph type="sldNum" sz="quarter" idx="4"/>
          </p:nvPr>
        </p:nvSpPr>
        <p:spPr/>
        <p:txBody>
          <a:bodyPr/>
          <a:lstStyle/>
          <a:p>
            <a:fld id="{BA9B43ED-024E-465C-8E2F-E96341438BFA}" type="slidenum">
              <a:rPr lang="en-US" smtClean="0"/>
              <a:t>26</a:t>
            </a:fld>
            <a:endParaRPr lang="en-US"/>
          </a:p>
        </p:txBody>
      </p:sp>
    </p:spTree>
    <p:extLst>
      <p:ext uri="{BB962C8B-B14F-4D97-AF65-F5344CB8AC3E}">
        <p14:creationId xmlns:p14="http://schemas.microsoft.com/office/powerpoint/2010/main" val="34303766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e-Prescribing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46492381"/>
              </p:ext>
            </p:extLst>
          </p:nvPr>
        </p:nvGraphicFramePr>
        <p:xfrm>
          <a:off x="1" y="955306"/>
          <a:ext cx="9144000" cy="5548673"/>
        </p:xfrm>
        <a:graphic>
          <a:graphicData uri="http://schemas.openxmlformats.org/drawingml/2006/table">
            <a:tbl>
              <a:tblPr firstRow="1" bandRow="1">
                <a:tableStyleId>{5C22544A-7EE6-4342-B048-85BDC9FD1C3A}</a:tableStyleId>
              </a:tblPr>
              <a:tblGrid>
                <a:gridCol w="9144000"/>
              </a:tblGrid>
              <a:tr h="51947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Calibri"/>
                        </a:rPr>
                        <a:t>Objective: Generate and transmit permissible prescriptions electronically (</a:t>
                      </a:r>
                      <a:r>
                        <a:rPr lang="en-US" sz="1800" dirty="0" err="1" smtClean="0">
                          <a:solidFill>
                            <a:srgbClr val="000000"/>
                          </a:solidFill>
                          <a:latin typeface="Calibri"/>
                        </a:rPr>
                        <a:t>eRx</a:t>
                      </a:r>
                      <a:r>
                        <a:rPr lang="en-US" sz="1800" dirty="0" smtClean="0">
                          <a:solidFill>
                            <a:srgbClr val="000000"/>
                          </a:solidFill>
                          <a:latin typeface="Calibri"/>
                        </a:rPr>
                        <a:t>) .</a:t>
                      </a:r>
                      <a:endParaRPr lang="en-US" dirty="0"/>
                    </a:p>
                  </a:txBody>
                  <a:tcPr/>
                </a:tc>
              </a:tr>
              <a:tr h="113339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Calibri"/>
                        </a:rPr>
                        <a:t>DENOMINATOR: Number of prescriptions written for drugs requiring a prescription in order to be dispensed other than controlled substances during the EHR reporting period; or Number of prescriptions written for drugs requiring a prescription in order to be dispensed during the EHR reporting period </a:t>
                      </a:r>
                    </a:p>
                    <a:p>
                      <a:endParaRPr lang="en-US" dirty="0"/>
                    </a:p>
                  </a:txBody>
                  <a:tcPr/>
                </a:tc>
              </a:tr>
              <a:tr h="70837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Calibri"/>
                        </a:rPr>
                        <a:t>NUMERATOR: The number of prescriptions in the denominator generated, queried for a drug formulary and transmitted electronically using CEHRT </a:t>
                      </a:r>
                    </a:p>
                    <a:p>
                      <a:endParaRPr lang="en-US" dirty="0"/>
                    </a:p>
                  </a:txBody>
                  <a:tcPr/>
                </a:tc>
              </a:tr>
              <a:tr h="60548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Calibri"/>
                        </a:rPr>
                        <a:t>THRESHOLD: The resulting percentage must be more than 50 percent in order for an EP to meet this measure</a:t>
                      </a:r>
                    </a:p>
                    <a:p>
                      <a:endParaRPr lang="en-US" dirty="0"/>
                    </a:p>
                  </a:txBody>
                  <a:tcPr/>
                </a:tc>
              </a:tr>
              <a:tr h="1558419">
                <a:tc>
                  <a:txBody>
                    <a:bodyPr/>
                    <a:lstStyle/>
                    <a:p>
                      <a:pPr>
                        <a:spcBef>
                          <a:spcPts val="0"/>
                        </a:spcBef>
                      </a:pPr>
                      <a:r>
                        <a:rPr lang="en-US" sz="1800" dirty="0" smtClean="0">
                          <a:solidFill>
                            <a:srgbClr val="000000"/>
                          </a:solidFill>
                          <a:latin typeface="Calibri"/>
                        </a:rPr>
                        <a:t>EXCLUSIONS: Any EP who: </a:t>
                      </a:r>
                    </a:p>
                    <a:p>
                      <a:pPr lvl="1">
                        <a:spcBef>
                          <a:spcPts val="0"/>
                        </a:spcBef>
                      </a:pPr>
                      <a:r>
                        <a:rPr lang="en-US" sz="1800" dirty="0" smtClean="0">
                          <a:solidFill>
                            <a:srgbClr val="000000"/>
                          </a:solidFill>
                          <a:latin typeface="Calibri"/>
                        </a:rPr>
                        <a:t>(1) Writes fewer than 100 permissible prescriptions during the EHR reporting period; or </a:t>
                      </a:r>
                    </a:p>
                    <a:p>
                      <a:pPr lvl="1">
                        <a:spcBef>
                          <a:spcPts val="0"/>
                        </a:spcBef>
                      </a:pPr>
                      <a:r>
                        <a:rPr lang="en-US" sz="1800" b="1" dirty="0" smtClean="0">
                          <a:solidFill>
                            <a:srgbClr val="000000"/>
                          </a:solidFill>
                          <a:latin typeface="Calibri"/>
                        </a:rPr>
                        <a:t>(2) Does not have a pharmacy within </a:t>
                      </a:r>
                      <a:r>
                        <a:rPr lang="en-US" sz="1800" b="1" dirty="0" smtClean="0">
                          <a:solidFill>
                            <a:schemeClr val="tx1"/>
                          </a:solidFill>
                          <a:latin typeface="Calibri"/>
                        </a:rPr>
                        <a:t>their </a:t>
                      </a:r>
                      <a:r>
                        <a:rPr lang="en-US" sz="1800" b="1" dirty="0" smtClean="0">
                          <a:solidFill>
                            <a:srgbClr val="000000"/>
                          </a:solidFill>
                          <a:latin typeface="Calibri"/>
                        </a:rPr>
                        <a:t>organization and there are </a:t>
                      </a:r>
                      <a:r>
                        <a:rPr lang="en-US" sz="1800" b="1" dirty="0" smtClean="0">
                          <a:solidFill>
                            <a:schemeClr val="tx1"/>
                          </a:solidFill>
                          <a:latin typeface="Calibri"/>
                        </a:rPr>
                        <a:t>no pharmacies that accept electronic prescriptions within 10 miles of the EP’s practice l</a:t>
                      </a:r>
                      <a:r>
                        <a:rPr lang="en-US" sz="1800" b="1" dirty="0" smtClean="0">
                          <a:solidFill>
                            <a:srgbClr val="000000"/>
                          </a:solidFill>
                          <a:latin typeface="Calibri"/>
                        </a:rPr>
                        <a:t>ocation at the start of his/her EHR reporting period.</a:t>
                      </a:r>
                    </a:p>
                    <a:p>
                      <a:endParaRPr lang="en-US" dirty="0"/>
                    </a:p>
                  </a:txBody>
                  <a:tcPr/>
                </a:tc>
              </a:tr>
            </a:tbl>
          </a:graphicData>
        </a:graphic>
      </p:graphicFrame>
      <p:sp>
        <p:nvSpPr>
          <p:cNvPr id="4" name="Slide Number Placeholder 3"/>
          <p:cNvSpPr>
            <a:spLocks noGrp="1"/>
          </p:cNvSpPr>
          <p:nvPr>
            <p:ph type="sldNum" sz="quarter" idx="4"/>
          </p:nvPr>
        </p:nvSpPr>
        <p:spPr/>
        <p:txBody>
          <a:bodyPr/>
          <a:lstStyle/>
          <a:p>
            <a:fld id="{BA9B43ED-024E-465C-8E2F-E96341438BFA}" type="slidenum">
              <a:rPr lang="en-US" smtClean="0"/>
              <a:t>27</a:t>
            </a:fld>
            <a:endParaRPr lang="en-US"/>
          </a:p>
        </p:txBody>
      </p:sp>
    </p:spTree>
    <p:extLst>
      <p:ext uri="{BB962C8B-B14F-4D97-AF65-F5344CB8AC3E}">
        <p14:creationId xmlns:p14="http://schemas.microsoft.com/office/powerpoint/2010/main" val="2494494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Professionals: </a:t>
            </a:r>
            <a:br>
              <a:rPr lang="en-US" dirty="0"/>
            </a:br>
            <a:r>
              <a:rPr lang="en-US" dirty="0"/>
              <a:t>Clinical Quality Measures</a:t>
            </a:r>
          </a:p>
        </p:txBody>
      </p:sp>
      <p:sp>
        <p:nvSpPr>
          <p:cNvPr id="5" name="Content Placeholder 4"/>
          <p:cNvSpPr>
            <a:spLocks noGrp="1"/>
          </p:cNvSpPr>
          <p:nvPr>
            <p:ph sz="half" idx="1"/>
          </p:nvPr>
        </p:nvSpPr>
        <p:spPr>
          <a:xfrm>
            <a:off x="457200" y="1600200"/>
            <a:ext cx="8229600" cy="1061113"/>
          </a:xfrm>
        </p:spPr>
        <p:txBody>
          <a:bodyPr/>
          <a:lstStyle/>
          <a:p>
            <a:r>
              <a:rPr lang="en-US" dirty="0"/>
              <a:t>Core Set: If denominator = 0, must report on the Alternate Core </a:t>
            </a:r>
            <a:r>
              <a:rPr lang="en-US" dirty="0" smtClean="0"/>
              <a:t>measures</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3746772637"/>
              </p:ext>
            </p:extLst>
          </p:nvPr>
        </p:nvGraphicFramePr>
        <p:xfrm>
          <a:off x="457200" y="2757488"/>
          <a:ext cx="8229600" cy="310896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ea typeface="ＭＳ Ｐゴシック"/>
                          <a:cs typeface="ＭＳ Ｐゴシック"/>
                        </a:rPr>
                        <a:t>NQF Measure Number and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ea typeface="ＭＳ Ｐゴシック"/>
                          <a:cs typeface="ＭＳ Ｐゴシック"/>
                        </a:rPr>
                        <a:t>PQRI Implementation # </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ea typeface="ＭＳ Ｐゴシック"/>
                          <a:cs typeface="ＭＳ Ｐゴシック"/>
                        </a:rPr>
                        <a:t>Clinical Quality Measure Title</a:t>
                      </a:r>
                    </a:p>
                  </a:txBody>
                  <a:tcP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NQF 0013</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Hypertension: Blood Pressure Measurement</a:t>
                      </a:r>
                    </a:p>
                  </a:txBody>
                  <a:tcP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NQF 0028</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Preventive Care and Screening Measure Pair: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a) Tobacco Use Assessment,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b) Tobacco Cessation Intervention</a:t>
                      </a:r>
                    </a:p>
                  </a:txBody>
                  <a:tcP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NQF 0421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PQRI 128</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a:cs typeface="Arial" pitchFamily="34" charset="0"/>
                        </a:rPr>
                        <a:t>Adult Weight Screening and Follow-up</a:t>
                      </a:r>
                    </a:p>
                  </a:txBody>
                  <a:tcPr horzOverflow="overflow"/>
                </a:tc>
              </a:tr>
            </a:tbl>
          </a:graphicData>
        </a:graphic>
      </p:graphicFrame>
      <p:sp>
        <p:nvSpPr>
          <p:cNvPr id="4" name="Slide Number Placeholder 3"/>
          <p:cNvSpPr>
            <a:spLocks noGrp="1"/>
          </p:cNvSpPr>
          <p:nvPr>
            <p:ph type="sldNum" sz="quarter" idx="4"/>
          </p:nvPr>
        </p:nvSpPr>
        <p:spPr/>
        <p:txBody>
          <a:bodyPr/>
          <a:lstStyle/>
          <a:p>
            <a:fld id="{BA9B43ED-024E-465C-8E2F-E96341438BFA}" type="slidenum">
              <a:rPr lang="en-US" smtClean="0"/>
              <a:t>28</a:t>
            </a:fld>
            <a:endParaRPr lang="en-US"/>
          </a:p>
        </p:txBody>
      </p:sp>
    </p:spTree>
    <p:extLst>
      <p:ext uri="{BB962C8B-B14F-4D97-AF65-F5344CB8AC3E}">
        <p14:creationId xmlns:p14="http://schemas.microsoft.com/office/powerpoint/2010/main" val="35630688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Professionals: </a:t>
            </a:r>
            <a:br>
              <a:rPr lang="en-US" dirty="0"/>
            </a:br>
            <a:r>
              <a:rPr lang="en-US" dirty="0"/>
              <a:t>Clinical Quality Measures</a:t>
            </a:r>
          </a:p>
        </p:txBody>
      </p:sp>
      <p:sp>
        <p:nvSpPr>
          <p:cNvPr id="5" name="Content Placeholder 4"/>
          <p:cNvSpPr>
            <a:spLocks noGrp="1"/>
          </p:cNvSpPr>
          <p:nvPr>
            <p:ph sz="half" idx="1"/>
          </p:nvPr>
        </p:nvSpPr>
        <p:spPr>
          <a:xfrm>
            <a:off x="457200" y="1600200"/>
            <a:ext cx="8229600" cy="1061113"/>
          </a:xfrm>
        </p:spPr>
        <p:txBody>
          <a:bodyPr/>
          <a:lstStyle/>
          <a:p>
            <a:r>
              <a:rPr lang="en-US" dirty="0"/>
              <a:t>Alternate Core </a:t>
            </a:r>
            <a:r>
              <a:rPr lang="en-US" dirty="0" smtClean="0"/>
              <a:t>Set</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892793684"/>
              </p:ext>
            </p:extLst>
          </p:nvPr>
        </p:nvGraphicFramePr>
        <p:xfrm>
          <a:off x="457200" y="2660650"/>
          <a:ext cx="8229600" cy="25654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ea typeface="ＭＳ Ｐゴシック"/>
                          <a:cs typeface="ＭＳ Ｐゴシック"/>
                        </a:rPr>
                        <a:t>NQF Measure Number and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ea typeface="ＭＳ Ｐゴシック"/>
                          <a:cs typeface="ＭＳ Ｐゴシック"/>
                        </a:rPr>
                        <a:t>PQRI Implementation  #</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ea typeface="ＭＳ Ｐゴシック"/>
                          <a:cs typeface="ＭＳ Ｐゴシック"/>
                        </a:rPr>
                        <a:t>Clinical Quality Measure Title</a:t>
                      </a:r>
                    </a:p>
                  </a:txBody>
                  <a:tcP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ea typeface="ＭＳ Ｐゴシック"/>
                          <a:cs typeface="ＭＳ Ｐゴシック"/>
                        </a:rPr>
                        <a:t>NQF 0024</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ea typeface="ＭＳ Ｐゴシック"/>
                          <a:cs typeface="ＭＳ Ｐゴシック"/>
                        </a:rPr>
                        <a:t>Weight Assessment and Counseling for Children and Adolescents</a:t>
                      </a:r>
                    </a:p>
                  </a:txBody>
                  <a:tcP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ea typeface="ＭＳ Ｐゴシック"/>
                          <a:cs typeface="ＭＳ Ｐゴシック"/>
                        </a:rPr>
                        <a:t>NQF 0041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ea typeface="ＭＳ Ｐゴシック"/>
                          <a:cs typeface="ＭＳ Ｐゴシック"/>
                        </a:rPr>
                        <a:t>PQRI 110</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ea typeface="ＭＳ Ｐゴシック"/>
                          <a:cs typeface="ＭＳ Ｐゴシック"/>
                        </a:rPr>
                        <a:t>Preventive Care and Screening: Influenza Immunization for Patients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ea typeface="ＭＳ Ｐゴシック"/>
                          <a:cs typeface="ＭＳ Ｐゴシック"/>
                        </a:rPr>
                        <a:t>50 Years Old or Older</a:t>
                      </a:r>
                    </a:p>
                  </a:txBody>
                  <a:tcPr horzOverflow="overflow"/>
                </a:tc>
              </a:tr>
              <a:tr h="37084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ea typeface="ＭＳ Ｐゴシック"/>
                          <a:cs typeface="ＭＳ Ｐゴシック"/>
                        </a:rPr>
                        <a:t>NQF 0038</a:t>
                      </a:r>
                    </a:p>
                  </a:txBody>
                  <a:tcPr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ea typeface="ＭＳ Ｐゴシック"/>
                          <a:cs typeface="ＭＳ Ｐゴシック"/>
                        </a:rPr>
                        <a:t>Childhood Immunization Status</a:t>
                      </a:r>
                    </a:p>
                  </a:txBody>
                  <a:tcPr horzOverflow="overflow"/>
                </a:tc>
              </a:tr>
            </a:tbl>
          </a:graphicData>
        </a:graphic>
      </p:graphicFrame>
      <p:sp>
        <p:nvSpPr>
          <p:cNvPr id="4" name="Slide Number Placeholder 3"/>
          <p:cNvSpPr>
            <a:spLocks noGrp="1"/>
          </p:cNvSpPr>
          <p:nvPr>
            <p:ph type="sldNum" sz="quarter" idx="4"/>
          </p:nvPr>
        </p:nvSpPr>
        <p:spPr/>
        <p:txBody>
          <a:bodyPr/>
          <a:lstStyle/>
          <a:p>
            <a:fld id="{BA9B43ED-024E-465C-8E2F-E96341438BFA}" type="slidenum">
              <a:rPr lang="en-US" smtClean="0"/>
              <a:t>29</a:t>
            </a:fld>
            <a:endParaRPr lang="en-US"/>
          </a:p>
        </p:txBody>
      </p:sp>
    </p:spTree>
    <p:extLst>
      <p:ext uri="{BB962C8B-B14F-4D97-AF65-F5344CB8AC3E}">
        <p14:creationId xmlns:p14="http://schemas.microsoft.com/office/powerpoint/2010/main" val="3458892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2013 Changes</a:t>
            </a:r>
            <a:endParaRPr lang="en-US" dirty="0"/>
          </a:p>
        </p:txBody>
      </p:sp>
      <p:sp>
        <p:nvSpPr>
          <p:cNvPr id="6" name="Content Placeholder 5"/>
          <p:cNvSpPr>
            <a:spLocks noGrp="1"/>
          </p:cNvSpPr>
          <p:nvPr>
            <p:ph idx="1"/>
          </p:nvPr>
        </p:nvSpPr>
        <p:spPr/>
        <p:txBody>
          <a:bodyPr/>
          <a:lstStyle/>
          <a:p>
            <a:r>
              <a:rPr lang="en-US" sz="2800" dirty="0" smtClean="0"/>
              <a:t>All changes made for 2013 </a:t>
            </a:r>
            <a:r>
              <a:rPr lang="en-US" sz="2800" b="1" dirty="0" smtClean="0"/>
              <a:t>are not retroactive</a:t>
            </a:r>
            <a:r>
              <a:rPr lang="en-US" sz="2800" dirty="0" smtClean="0"/>
              <a:t> to CY/FY 2011 or 2012</a:t>
            </a:r>
            <a:endParaRPr lang="en-US" sz="2800" dirty="0"/>
          </a:p>
        </p:txBody>
      </p:sp>
      <p:sp>
        <p:nvSpPr>
          <p:cNvPr id="4" name="Slide Number Placeholder 3"/>
          <p:cNvSpPr>
            <a:spLocks noGrp="1"/>
          </p:cNvSpPr>
          <p:nvPr>
            <p:ph type="sldNum" sz="quarter" idx="4"/>
          </p:nvPr>
        </p:nvSpPr>
        <p:spPr/>
        <p:txBody>
          <a:bodyPr/>
          <a:lstStyle/>
          <a:p>
            <a:fld id="{BA9B43ED-024E-465C-8E2F-E96341438BFA}" type="slidenum">
              <a:rPr lang="en-US" smtClean="0"/>
              <a:t>3</a:t>
            </a:fld>
            <a:endParaRPr lang="en-US"/>
          </a:p>
        </p:txBody>
      </p:sp>
    </p:spTree>
    <p:extLst>
      <p:ext uri="{BB962C8B-B14F-4D97-AF65-F5344CB8AC3E}">
        <p14:creationId xmlns:p14="http://schemas.microsoft.com/office/powerpoint/2010/main" val="314616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Eligible Professionals: 38 Additional Clinical Quality Measures (Choose 3)</a:t>
            </a:r>
          </a:p>
        </p:txBody>
      </p:sp>
      <p:sp>
        <p:nvSpPr>
          <p:cNvPr id="3" name="Content Placeholder 2"/>
          <p:cNvSpPr>
            <a:spLocks noGrp="1"/>
          </p:cNvSpPr>
          <p:nvPr>
            <p:ph idx="1"/>
          </p:nvPr>
        </p:nvSpPr>
        <p:spPr>
          <a:xfrm>
            <a:off x="478971" y="1578429"/>
            <a:ext cx="8229600" cy="4667477"/>
          </a:xfrm>
        </p:spPr>
        <p:txBody>
          <a:bodyPr/>
          <a:lstStyle/>
          <a:p>
            <a:pPr>
              <a:spcBef>
                <a:spcPts val="0"/>
              </a:spcBef>
            </a:pPr>
            <a:r>
              <a:rPr lang="en-US" sz="1800" dirty="0"/>
              <a:t>Diabetes: </a:t>
            </a:r>
            <a:r>
              <a:rPr lang="en-US" sz="1800" dirty="0" smtClean="0"/>
              <a:t>9</a:t>
            </a:r>
            <a:endParaRPr lang="en-US" sz="1800" dirty="0"/>
          </a:p>
          <a:p>
            <a:pPr>
              <a:spcBef>
                <a:spcPts val="0"/>
              </a:spcBef>
            </a:pPr>
            <a:r>
              <a:rPr lang="en-US" sz="1800" dirty="0"/>
              <a:t>Heart Failure (HF): </a:t>
            </a:r>
            <a:r>
              <a:rPr lang="en-US" sz="1800" dirty="0" smtClean="0"/>
              <a:t>3</a:t>
            </a:r>
            <a:endParaRPr lang="en-US" sz="1800" dirty="0"/>
          </a:p>
          <a:p>
            <a:pPr>
              <a:spcBef>
                <a:spcPts val="0"/>
              </a:spcBef>
            </a:pPr>
            <a:r>
              <a:rPr lang="en-US" sz="1800" dirty="0"/>
              <a:t>Coronary Artery Disease (CAD): </a:t>
            </a:r>
            <a:r>
              <a:rPr lang="en-US" sz="1800" dirty="0" smtClean="0"/>
              <a:t>3</a:t>
            </a:r>
            <a:endParaRPr lang="en-US" sz="1800" dirty="0"/>
          </a:p>
          <a:p>
            <a:pPr>
              <a:spcBef>
                <a:spcPts val="0"/>
              </a:spcBef>
            </a:pPr>
            <a:r>
              <a:rPr lang="en-US" sz="1800" dirty="0"/>
              <a:t>Pneumonia Vaccination Status for Older Adults</a:t>
            </a:r>
          </a:p>
          <a:p>
            <a:pPr>
              <a:spcBef>
                <a:spcPts val="0"/>
              </a:spcBef>
            </a:pPr>
            <a:r>
              <a:rPr lang="en-US" sz="1800" dirty="0"/>
              <a:t>Anti-depressant medication management: </a:t>
            </a:r>
            <a:r>
              <a:rPr lang="en-US" sz="1800" dirty="0" smtClean="0"/>
              <a:t>2</a:t>
            </a:r>
            <a:endParaRPr lang="en-US" sz="1800" dirty="0"/>
          </a:p>
          <a:p>
            <a:pPr>
              <a:spcBef>
                <a:spcPts val="0"/>
              </a:spcBef>
            </a:pPr>
            <a:r>
              <a:rPr lang="en-US" sz="1800" dirty="0"/>
              <a:t>Primary Open Angle Glaucoma (POAG): Optic Nerve Evaluation</a:t>
            </a:r>
          </a:p>
          <a:p>
            <a:pPr>
              <a:spcBef>
                <a:spcPts val="0"/>
              </a:spcBef>
            </a:pPr>
            <a:r>
              <a:rPr lang="en-US" sz="1800" dirty="0"/>
              <a:t>Asthma: </a:t>
            </a:r>
            <a:r>
              <a:rPr lang="en-US" sz="1800" dirty="0" smtClean="0"/>
              <a:t>3</a:t>
            </a:r>
            <a:endParaRPr lang="en-US" sz="1800" dirty="0"/>
          </a:p>
          <a:p>
            <a:pPr>
              <a:spcBef>
                <a:spcPts val="0"/>
              </a:spcBef>
            </a:pPr>
            <a:r>
              <a:rPr lang="en-US" sz="1800" dirty="0"/>
              <a:t>Appropriate Testing for Children with Pharyngitis</a:t>
            </a:r>
          </a:p>
          <a:p>
            <a:pPr>
              <a:spcBef>
                <a:spcPts val="0"/>
              </a:spcBef>
            </a:pPr>
            <a:r>
              <a:rPr lang="en-US" sz="1800" dirty="0"/>
              <a:t>Cancer Prevention and/ or Oncology: </a:t>
            </a:r>
            <a:r>
              <a:rPr lang="en-US" sz="1800" dirty="0" smtClean="0"/>
              <a:t>6</a:t>
            </a:r>
            <a:endParaRPr lang="en-US" sz="1800" dirty="0"/>
          </a:p>
          <a:p>
            <a:pPr>
              <a:spcBef>
                <a:spcPts val="0"/>
              </a:spcBef>
            </a:pPr>
            <a:r>
              <a:rPr lang="en-US" sz="1800" dirty="0"/>
              <a:t>Smoking and Tobacco Use </a:t>
            </a:r>
            <a:r>
              <a:rPr lang="en-US" sz="1800" dirty="0" smtClean="0"/>
              <a:t>Cessation: 3</a:t>
            </a:r>
            <a:endParaRPr lang="en-US" sz="1800" dirty="0"/>
          </a:p>
          <a:p>
            <a:pPr>
              <a:spcBef>
                <a:spcPts val="0"/>
              </a:spcBef>
            </a:pPr>
            <a:r>
              <a:rPr lang="en-US" sz="1800" dirty="0"/>
              <a:t>Ischemic Vascular Disease (IVD): </a:t>
            </a:r>
            <a:r>
              <a:rPr lang="en-US" sz="1800" dirty="0" smtClean="0"/>
              <a:t>3</a:t>
            </a:r>
            <a:endParaRPr lang="en-US" sz="1800" dirty="0"/>
          </a:p>
          <a:p>
            <a:pPr>
              <a:spcBef>
                <a:spcPts val="0"/>
              </a:spcBef>
            </a:pPr>
            <a:r>
              <a:rPr lang="en-US" sz="1800" dirty="0"/>
              <a:t>Initiation and Engagement of Alcohol and Other Drug Dependence Treatment: </a:t>
            </a:r>
            <a:r>
              <a:rPr lang="en-US" sz="1800" dirty="0" smtClean="0"/>
              <a:t>2</a:t>
            </a:r>
            <a:endParaRPr lang="en-US" sz="1800" dirty="0"/>
          </a:p>
          <a:p>
            <a:pPr>
              <a:spcBef>
                <a:spcPts val="0"/>
              </a:spcBef>
            </a:pPr>
            <a:r>
              <a:rPr lang="en-US" sz="1800" dirty="0"/>
              <a:t>Prenatal Care: </a:t>
            </a:r>
            <a:r>
              <a:rPr lang="en-US" sz="1800" dirty="0" smtClean="0"/>
              <a:t>2</a:t>
            </a:r>
            <a:endParaRPr lang="en-US" sz="1800" dirty="0"/>
          </a:p>
          <a:p>
            <a:pPr>
              <a:spcBef>
                <a:spcPts val="0"/>
              </a:spcBef>
            </a:pPr>
            <a:r>
              <a:rPr lang="en-US" sz="1800" dirty="0"/>
              <a:t>Controlling High Blood Pressure</a:t>
            </a:r>
          </a:p>
          <a:p>
            <a:pPr>
              <a:spcBef>
                <a:spcPts val="0"/>
              </a:spcBef>
            </a:pPr>
            <a:r>
              <a:rPr lang="en-US" sz="1800" dirty="0"/>
              <a:t>Chlamydia Screening for Women</a:t>
            </a:r>
          </a:p>
          <a:p>
            <a:pPr>
              <a:spcBef>
                <a:spcPts val="0"/>
              </a:spcBef>
            </a:pPr>
            <a:r>
              <a:rPr lang="en-US" sz="1800" dirty="0"/>
              <a:t>Low Back Pain: Use of Imaging Studies </a:t>
            </a:r>
          </a:p>
        </p:txBody>
      </p:sp>
      <p:sp>
        <p:nvSpPr>
          <p:cNvPr id="4" name="Slide Number Placeholder 3"/>
          <p:cNvSpPr>
            <a:spLocks noGrp="1"/>
          </p:cNvSpPr>
          <p:nvPr>
            <p:ph type="sldNum" sz="quarter" idx="4"/>
          </p:nvPr>
        </p:nvSpPr>
        <p:spPr/>
        <p:txBody>
          <a:bodyPr/>
          <a:lstStyle/>
          <a:p>
            <a:fld id="{BA9B43ED-024E-465C-8E2F-E96341438BFA}" type="slidenum">
              <a:rPr lang="en-US" smtClean="0"/>
              <a:t>30</a:t>
            </a:fld>
            <a:endParaRPr lang="en-US"/>
          </a:p>
        </p:txBody>
      </p:sp>
    </p:spTree>
    <p:extLst>
      <p:ext uri="{BB962C8B-B14F-4D97-AF65-F5344CB8AC3E}">
        <p14:creationId xmlns:p14="http://schemas.microsoft.com/office/powerpoint/2010/main" val="2378789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1"/>
          <p:cNvSpPr>
            <a:spLocks noGrp="1"/>
          </p:cNvSpPr>
          <p:nvPr>
            <p:ph type="title"/>
          </p:nvPr>
        </p:nvSpPr>
        <p:spPr/>
        <p:txBody>
          <a:bodyPr rtlCol="0">
            <a:normAutofit fontScale="90000"/>
          </a:bodyPr>
          <a:lstStyle/>
          <a:p>
            <a:pPr eaLnBrk="1" fontAlgn="auto" hangingPunct="1">
              <a:spcAft>
                <a:spcPts val="0"/>
              </a:spcAft>
              <a:defRPr/>
            </a:pPr>
            <a:r>
              <a:rPr lang="en-US" dirty="0" smtClean="0"/>
              <a:t>Eligible Hospitals: </a:t>
            </a:r>
            <a:br>
              <a:rPr lang="en-US" dirty="0" smtClean="0"/>
            </a:br>
            <a:r>
              <a:rPr lang="en-US" dirty="0" smtClean="0"/>
              <a:t>15 Clinical Quality Measures</a:t>
            </a:r>
          </a:p>
        </p:txBody>
      </p:sp>
      <p:sp>
        <p:nvSpPr>
          <p:cNvPr id="2" name="Content Placeholder 1"/>
          <p:cNvSpPr>
            <a:spLocks noGrp="1"/>
          </p:cNvSpPr>
          <p:nvPr>
            <p:ph idx="1"/>
          </p:nvPr>
        </p:nvSpPr>
        <p:spPr/>
        <p:txBody>
          <a:bodyPr/>
          <a:lstStyle/>
          <a:p>
            <a:pPr marL="568325" indent="-347663">
              <a:buFont typeface="Arial" pitchFamily="34" charset="0"/>
              <a:buAutoNum type="arabicPeriod"/>
            </a:pPr>
            <a:r>
              <a:rPr lang="en-US" sz="1400" dirty="0"/>
              <a:t>Emergency Department Throughput – admitted patients</a:t>
            </a:r>
          </a:p>
          <a:p>
            <a:pPr marL="1150938" lvl="1" indent="-252413">
              <a:spcAft>
                <a:spcPts val="300"/>
              </a:spcAft>
              <a:buFont typeface="Arial" pitchFamily="34" charset="0"/>
              <a:buChar char="•"/>
            </a:pPr>
            <a:r>
              <a:rPr lang="en-US" sz="1400" dirty="0"/>
              <a:t>Median time from ED arrival to ED departure for admitted patients</a:t>
            </a:r>
          </a:p>
          <a:p>
            <a:pPr marL="568325" indent="-347663">
              <a:buFont typeface="Arial" pitchFamily="34" charset="0"/>
              <a:buAutoNum type="arabicPeriod"/>
            </a:pPr>
            <a:r>
              <a:rPr lang="en-US" sz="1400" dirty="0"/>
              <a:t>Emergency Department Throughput – admitted patients</a:t>
            </a:r>
          </a:p>
          <a:p>
            <a:pPr marL="1150938" lvl="1" indent="-252413">
              <a:spcAft>
                <a:spcPts val="300"/>
              </a:spcAft>
              <a:buFont typeface="Arial" pitchFamily="34" charset="0"/>
              <a:buChar char="•"/>
            </a:pPr>
            <a:r>
              <a:rPr lang="en-US" sz="1400" dirty="0"/>
              <a:t>Admission decision time to ED departure time for admitted patients</a:t>
            </a:r>
          </a:p>
          <a:p>
            <a:pPr marL="568325" indent="-347663">
              <a:spcAft>
                <a:spcPts val="300"/>
              </a:spcAft>
              <a:buFont typeface="Arial" pitchFamily="34" charset="0"/>
              <a:buAutoNum type="arabicPeriod"/>
            </a:pPr>
            <a:r>
              <a:rPr lang="en-US" sz="1400" dirty="0"/>
              <a:t>Ischemic stroke – Discharge on anti-</a:t>
            </a:r>
            <a:r>
              <a:rPr lang="en-US" sz="1400" dirty="0" err="1"/>
              <a:t>thrombotics</a:t>
            </a:r>
            <a:endParaRPr lang="en-US" sz="1400" dirty="0"/>
          </a:p>
          <a:p>
            <a:pPr marL="568325" indent="-347663">
              <a:spcAft>
                <a:spcPts val="300"/>
              </a:spcAft>
              <a:buFont typeface="Arial" pitchFamily="34" charset="0"/>
              <a:buAutoNum type="arabicPeriod"/>
            </a:pPr>
            <a:r>
              <a:rPr lang="en-US" sz="1400" dirty="0"/>
              <a:t>Ischemic stroke – Anticoagulation for A-fib/flutter</a:t>
            </a:r>
          </a:p>
          <a:p>
            <a:pPr marL="568325" indent="-347663">
              <a:spcAft>
                <a:spcPts val="300"/>
              </a:spcAft>
              <a:buFont typeface="Arial" pitchFamily="34" charset="0"/>
              <a:buAutoNum type="arabicPeriod"/>
            </a:pPr>
            <a:r>
              <a:rPr lang="en-US" sz="1400" dirty="0"/>
              <a:t>Ischemic stroke – Thrombolytic therapy for patients arriving within 2 hours of symptom onset</a:t>
            </a:r>
          </a:p>
          <a:p>
            <a:pPr marL="568325" indent="-347663">
              <a:spcAft>
                <a:spcPts val="300"/>
              </a:spcAft>
              <a:buFont typeface="Arial" pitchFamily="34" charset="0"/>
              <a:buAutoNum type="arabicPeriod"/>
            </a:pPr>
            <a:r>
              <a:rPr lang="en-US" sz="1400" dirty="0"/>
              <a:t>Ischemic or hemorrhagic stroke – Antithrombotic therapy by day 2</a:t>
            </a:r>
          </a:p>
          <a:p>
            <a:pPr marL="568325" indent="-347663">
              <a:spcAft>
                <a:spcPts val="300"/>
              </a:spcAft>
              <a:buFont typeface="Arial" pitchFamily="34" charset="0"/>
              <a:buAutoNum type="arabicPeriod"/>
            </a:pPr>
            <a:r>
              <a:rPr lang="en-US" sz="1400" dirty="0"/>
              <a:t>Ischemic stroke – Discharge on statins</a:t>
            </a:r>
          </a:p>
          <a:p>
            <a:pPr marL="568325" indent="-347663">
              <a:spcAft>
                <a:spcPts val="300"/>
              </a:spcAft>
              <a:buFont typeface="Arial" pitchFamily="34" charset="0"/>
              <a:buAutoNum type="arabicPeriod" startAt="8"/>
            </a:pPr>
            <a:r>
              <a:rPr lang="en-US" sz="1400" dirty="0"/>
              <a:t>Ischemic or hemorrhagic stroke – Rehabilitation assessment</a:t>
            </a:r>
          </a:p>
          <a:p>
            <a:pPr marL="568325" indent="-347663">
              <a:spcAft>
                <a:spcPts val="300"/>
              </a:spcAft>
              <a:buFont typeface="Arial" pitchFamily="34" charset="0"/>
              <a:buAutoNum type="arabicPeriod" startAt="8"/>
            </a:pPr>
            <a:r>
              <a:rPr lang="en-US" sz="1400" dirty="0"/>
              <a:t>VTE prophylaxis within 24 hours of arrival</a:t>
            </a:r>
          </a:p>
          <a:p>
            <a:pPr marL="568325" indent="-347663">
              <a:spcAft>
                <a:spcPts val="300"/>
              </a:spcAft>
              <a:buFont typeface="Arial" pitchFamily="34" charset="0"/>
              <a:buAutoNum type="arabicPeriod" startAt="8"/>
            </a:pPr>
            <a:r>
              <a:rPr lang="en-US" sz="1400" dirty="0"/>
              <a:t>Anticoagulation overlap therapy</a:t>
            </a:r>
          </a:p>
          <a:p>
            <a:pPr marL="568325" indent="-347663">
              <a:spcAft>
                <a:spcPts val="300"/>
              </a:spcAft>
              <a:buFont typeface="Arial" pitchFamily="34" charset="0"/>
              <a:buAutoNum type="arabicPeriod" startAt="8"/>
            </a:pPr>
            <a:r>
              <a:rPr lang="en-US" sz="1400" dirty="0"/>
              <a:t>Ischemic or Hemorrhagic stroke – Stroke Education</a:t>
            </a:r>
          </a:p>
          <a:p>
            <a:pPr marL="568325" indent="-347663">
              <a:spcAft>
                <a:spcPts val="300"/>
              </a:spcAft>
              <a:buFont typeface="Arial" pitchFamily="34" charset="0"/>
              <a:buAutoNum type="arabicPeriod" startAt="8"/>
            </a:pPr>
            <a:r>
              <a:rPr lang="en-US" sz="1400" dirty="0"/>
              <a:t>Intensive Care Unit VTE prophylaxis</a:t>
            </a:r>
          </a:p>
          <a:p>
            <a:pPr marL="568325" indent="-347663">
              <a:spcAft>
                <a:spcPts val="300"/>
              </a:spcAft>
              <a:buFont typeface="Arial" pitchFamily="34" charset="0"/>
              <a:buAutoNum type="arabicPeriod" startAt="8"/>
            </a:pPr>
            <a:r>
              <a:rPr lang="en-US" sz="1400" dirty="0"/>
              <a:t>Platelet monitoring on unfractionated heparin</a:t>
            </a:r>
          </a:p>
          <a:p>
            <a:pPr marL="568325" indent="-347663">
              <a:spcAft>
                <a:spcPts val="300"/>
              </a:spcAft>
              <a:buFont typeface="Arial" pitchFamily="34" charset="0"/>
              <a:buAutoNum type="arabicPeriod" startAt="8"/>
            </a:pPr>
            <a:r>
              <a:rPr lang="en-US" sz="1400" dirty="0"/>
              <a:t>VTE discharge instructions</a:t>
            </a:r>
          </a:p>
          <a:p>
            <a:pPr marL="568325" indent="-347663">
              <a:spcAft>
                <a:spcPts val="300"/>
              </a:spcAft>
              <a:buFont typeface="Arial" pitchFamily="34" charset="0"/>
              <a:buAutoNum type="arabicPeriod" startAt="8"/>
            </a:pPr>
            <a:r>
              <a:rPr lang="en-US" sz="1400" dirty="0"/>
              <a:t>Incidence of potentially preventable </a:t>
            </a:r>
            <a:r>
              <a:rPr lang="en-US" sz="1400" dirty="0" smtClean="0"/>
              <a:t>VTE</a:t>
            </a:r>
            <a:endParaRPr lang="en-US" sz="1400" dirty="0"/>
          </a:p>
        </p:txBody>
      </p:sp>
      <p:sp>
        <p:nvSpPr>
          <p:cNvPr id="3" name="Slide Number Placeholder 2"/>
          <p:cNvSpPr>
            <a:spLocks noGrp="1"/>
          </p:cNvSpPr>
          <p:nvPr>
            <p:ph type="sldNum" sz="quarter" idx="4"/>
          </p:nvPr>
        </p:nvSpPr>
        <p:spPr/>
        <p:txBody>
          <a:bodyPr/>
          <a:lstStyle/>
          <a:p>
            <a:fld id="{BA9B43ED-024E-465C-8E2F-E96341438BFA}" type="slidenum">
              <a:rPr lang="en-US" smtClean="0"/>
              <a:t>31</a:t>
            </a:fld>
            <a:endParaRPr lang="en-US" dirty="0"/>
          </a:p>
        </p:txBody>
      </p:sp>
    </p:spTree>
    <p:extLst>
      <p:ext uri="{BB962C8B-B14F-4D97-AF65-F5344CB8AC3E}">
        <p14:creationId xmlns:p14="http://schemas.microsoft.com/office/powerpoint/2010/main" val="7607705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Resources</a:t>
            </a:r>
            <a:endParaRPr lang="en-US" dirty="0"/>
          </a:p>
        </p:txBody>
      </p:sp>
      <p:sp>
        <p:nvSpPr>
          <p:cNvPr id="4" name="Slide Number Placeholder 3"/>
          <p:cNvSpPr>
            <a:spLocks noGrp="1"/>
          </p:cNvSpPr>
          <p:nvPr>
            <p:ph type="sldNum" sz="quarter" idx="4"/>
          </p:nvPr>
        </p:nvSpPr>
        <p:spPr/>
        <p:txBody>
          <a:bodyPr/>
          <a:lstStyle/>
          <a:p>
            <a:fld id="{BA9B43ED-024E-465C-8E2F-E96341438BFA}" type="slidenum">
              <a:rPr lang="en-US" smtClean="0"/>
              <a:t>32</a:t>
            </a:fld>
            <a:endParaRPr lang="en-US"/>
          </a:p>
        </p:txBody>
      </p:sp>
    </p:spTree>
    <p:extLst>
      <p:ext uri="{BB962C8B-B14F-4D97-AF65-F5344CB8AC3E}">
        <p14:creationId xmlns:p14="http://schemas.microsoft.com/office/powerpoint/2010/main" val="129935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sz="1800" dirty="0" smtClean="0"/>
              <a:t>Stage 1 Changes Tip </a:t>
            </a:r>
            <a:r>
              <a:rPr lang="en-US" sz="1800" dirty="0"/>
              <a:t>S</a:t>
            </a:r>
            <a:r>
              <a:rPr lang="en-US" sz="1800" dirty="0" smtClean="0"/>
              <a:t>heet : </a:t>
            </a:r>
            <a:r>
              <a:rPr lang="en-US" sz="1800" dirty="0" smtClean="0">
                <a:hlinkClick r:id="rId2"/>
              </a:rPr>
              <a:t>http</a:t>
            </a:r>
            <a:r>
              <a:rPr lang="en-US" sz="1800" dirty="0">
                <a:hlinkClick r:id="rId2"/>
              </a:rPr>
              <a:t>://</a:t>
            </a:r>
            <a:r>
              <a:rPr lang="en-US" sz="1800" dirty="0" smtClean="0">
                <a:hlinkClick r:id="rId2"/>
              </a:rPr>
              <a:t>www.cms.gov/Regulations-and-Guidance/Legislation/EHRIncentivePrograms/Downloads/Stage1ChangesTipsheet.pdf</a:t>
            </a:r>
            <a:r>
              <a:rPr lang="en-US" sz="1800" dirty="0" smtClean="0"/>
              <a:t> </a:t>
            </a:r>
          </a:p>
          <a:p>
            <a:endParaRPr lang="en-US" sz="1800" dirty="0" smtClean="0"/>
          </a:p>
          <a:p>
            <a:r>
              <a:rPr lang="en-US" sz="1800" smtClean="0"/>
              <a:t>Stage 2 </a:t>
            </a:r>
            <a:r>
              <a:rPr lang="en-US" sz="1800" dirty="0" smtClean="0"/>
              <a:t>Final </a:t>
            </a:r>
            <a:r>
              <a:rPr lang="en-US" sz="1800" dirty="0"/>
              <a:t>R</a:t>
            </a:r>
            <a:r>
              <a:rPr lang="en-US" sz="1800" dirty="0" smtClean="0"/>
              <a:t>ule: </a:t>
            </a:r>
            <a:r>
              <a:rPr lang="en-US" sz="1800" dirty="0" smtClean="0">
                <a:hlinkClick r:id="rId3"/>
              </a:rPr>
              <a:t>http</a:t>
            </a:r>
            <a:r>
              <a:rPr lang="en-US" sz="1800" dirty="0">
                <a:hlinkClick r:id="rId3"/>
              </a:rPr>
              <a:t>://</a:t>
            </a:r>
            <a:r>
              <a:rPr lang="en-US" sz="1800" dirty="0" smtClean="0">
                <a:hlinkClick r:id="rId3"/>
              </a:rPr>
              <a:t>www.gpo.gov/fdsys/pkg/FR-2012-09-04/pdf/2012-21050.pdf</a:t>
            </a:r>
            <a:r>
              <a:rPr lang="en-US" sz="1800" dirty="0" smtClean="0"/>
              <a:t> </a:t>
            </a:r>
            <a:endParaRPr lang="en-US" sz="1800" dirty="0"/>
          </a:p>
        </p:txBody>
      </p:sp>
      <p:sp>
        <p:nvSpPr>
          <p:cNvPr id="4" name="Slide Number Placeholder 3"/>
          <p:cNvSpPr>
            <a:spLocks noGrp="1"/>
          </p:cNvSpPr>
          <p:nvPr>
            <p:ph type="sldNum" sz="quarter" idx="4"/>
          </p:nvPr>
        </p:nvSpPr>
        <p:spPr/>
        <p:txBody>
          <a:bodyPr/>
          <a:lstStyle/>
          <a:p>
            <a:fld id="{BA9B43ED-024E-465C-8E2F-E96341438BFA}" type="slidenum">
              <a:rPr lang="en-US" smtClean="0"/>
              <a:t>33</a:t>
            </a:fld>
            <a:endParaRPr lang="en-US"/>
          </a:p>
        </p:txBody>
      </p:sp>
    </p:spTree>
    <p:extLst>
      <p:ext uri="{BB962C8B-B14F-4D97-AF65-F5344CB8AC3E}">
        <p14:creationId xmlns:p14="http://schemas.microsoft.com/office/powerpoint/2010/main" val="15582752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MU Contacts</a:t>
            </a:r>
            <a:endParaRPr lang="en-US" dirty="0"/>
          </a:p>
        </p:txBody>
      </p:sp>
      <p:graphicFrame>
        <p:nvGraphicFramePr>
          <p:cNvPr id="5" name="Group 62"/>
          <p:cNvGraphicFramePr>
            <a:graphicFrameLocks noGrp="1"/>
          </p:cNvGraphicFramePr>
          <p:nvPr>
            <p:ph idx="1"/>
            <p:extLst>
              <p:ext uri="{D42A27DB-BD31-4B8C-83A1-F6EECF244321}">
                <p14:modId xmlns:p14="http://schemas.microsoft.com/office/powerpoint/2010/main" val="441690614"/>
              </p:ext>
            </p:extLst>
          </p:nvPr>
        </p:nvGraphicFramePr>
        <p:xfrm>
          <a:off x="457200" y="1368189"/>
          <a:ext cx="8229152" cy="5029200"/>
        </p:xfrm>
        <a:graphic>
          <a:graphicData uri="http://schemas.openxmlformats.org/drawingml/2006/table">
            <a:tbl>
              <a:tblPr/>
              <a:tblGrid>
                <a:gridCol w="1236980"/>
                <a:gridCol w="2162429"/>
                <a:gridCol w="2618105"/>
                <a:gridCol w="2211638"/>
              </a:tblGrid>
              <a:tr h="24325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ＭＳ Ｐゴシック"/>
                          <a:cs typeface="Arial" pitchFamily="34" charset="0"/>
                        </a:rPr>
                        <a:t>Area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3CDDD"/>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ＭＳ Ｐゴシック"/>
                          <a:cs typeface="Arial" pitchFamily="34" charset="0"/>
                        </a:rPr>
                        <a:t>Area MU Contact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3CDDD"/>
                    </a:solidFill>
                  </a:tcPr>
                </a:tc>
                <a:tc>
                  <a:txBody>
                    <a:bodyPr/>
                    <a:lstStyle/>
                    <a:p>
                      <a:pPr marL="342900" marR="0" lvl="0" indent="-342900" algn="ctr" defTabSz="914400" rtl="0" eaLnBrk="0" fontAlgn="b" latinLnBrk="0" hangingPunct="0">
                        <a:lnSpc>
                          <a:spcPct val="9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ea typeface="ＭＳ Ｐゴシック"/>
                          <a:cs typeface="Arial" pitchFamily="34" charset="0"/>
                        </a:rPr>
                        <a:t>Email</a:t>
                      </a:r>
                    </a:p>
                  </a:txBody>
                  <a:tcPr marL="87217" marR="872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3CDDD"/>
                    </a:solidFill>
                  </a:tcPr>
                </a:tc>
                <a:tc>
                  <a:txBody>
                    <a:bodyPr/>
                    <a:lstStyle/>
                    <a:p>
                      <a:pPr marL="342900" marR="0" lvl="0" indent="-342900" algn="ctr" defTabSz="914400" rtl="0" eaLnBrk="0" fontAlgn="b" latinLnBrk="0" hangingPunct="0">
                        <a:lnSpc>
                          <a:spcPct val="9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ea typeface="ＭＳ Ｐゴシック"/>
                          <a:cs typeface="ＭＳ Ｐゴシック"/>
                        </a:rPr>
                        <a:t>Phone Number</a:t>
                      </a:r>
                    </a:p>
                  </a:txBody>
                  <a:tcPr marL="87217" marR="872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3CDDD"/>
                    </a:solidFill>
                  </a:tcPr>
                </a:tc>
              </a:tr>
              <a:tr h="24325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Aberdeen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CAPT Scott Anderson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smtClean="0">
                          <a:ln>
                            <a:noFill/>
                          </a:ln>
                          <a:solidFill>
                            <a:schemeClr val="tx1"/>
                          </a:solidFill>
                          <a:effectLst/>
                          <a:latin typeface="Arial" pitchFamily="34" charset="0"/>
                          <a:ea typeface="ＭＳ Ｐゴシック"/>
                          <a:cs typeface="Arial" pitchFamily="34" charset="0"/>
                          <a:hlinkClick r:id="rId3"/>
                        </a:rPr>
                        <a:t>Scott.Anderson@ihs.gov</a:t>
                      </a:r>
                      <a:endPar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(605) 335-2504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58381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Alaska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Richard Hall</a:t>
                      </a:r>
                      <a:b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br>
                      <a:r>
                        <a:rPr kumimoji="0" lang="en-US" sz="1400" b="0" i="0" u="none" strike="noStrike" cap="none" normalizeH="0" baseline="0" dirty="0" err="1" smtClean="0">
                          <a:ln>
                            <a:noFill/>
                          </a:ln>
                          <a:solidFill>
                            <a:schemeClr val="tx1"/>
                          </a:solidFill>
                          <a:effectLst/>
                          <a:latin typeface="Arial" pitchFamily="34" charset="0"/>
                          <a:ea typeface="ＭＳ Ｐゴシック"/>
                          <a:cs typeface="Arial" pitchFamily="34" charset="0"/>
                        </a:rPr>
                        <a:t>Kimi</a:t>
                      </a: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 Gosney</a:t>
                      </a:r>
                    </a:p>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Karen Sidell</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4"/>
                        </a:rPr>
                        <a:t>rhall@anthc.org</a:t>
                      </a: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                       </a:t>
                      </a: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5"/>
                        </a:rPr>
                        <a:t/>
                      </a:r>
                      <a:b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5"/>
                        </a:rPr>
                      </a:b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5"/>
                        </a:rPr>
                        <a:t>kgosney@anthc.org</a:t>
                      </a: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                </a:t>
                      </a: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rPr>
                        <a:t/>
                      </a:r>
                      <a:b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rPr>
                      </a:b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6"/>
                        </a:rPr>
                        <a:t>ksidell@anthc.org</a:t>
                      </a: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(907) 729-2622</a:t>
                      </a:r>
                    </a:p>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(907) 729-2642</a:t>
                      </a:r>
                    </a:p>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(907) 729-2624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r>
              <a:tr h="24325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ＭＳ Ｐゴシック"/>
                        </a:rPr>
                        <a:t>Albuquerque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ase" latinLnBrk="0" hangingPunct="0">
                        <a:lnSpc>
                          <a:spcPct val="100000"/>
                        </a:lnSpc>
                        <a:spcBef>
                          <a:spcPct val="20000"/>
                        </a:spcBef>
                        <a:spcAft>
                          <a:spcPct val="0"/>
                        </a:spcAft>
                        <a:buClr>
                          <a:schemeClr val="tx1"/>
                        </a:buClr>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Times New Roman" pitchFamily="18" charset="0"/>
                        </a:rPr>
                        <a:t>Jacque Candelaria</a:t>
                      </a:r>
                      <a:endParaRPr kumimoji="0" lang="en-US" sz="1400" b="0" i="1" u="none" strike="noStrike" cap="none" normalizeH="0" baseline="0" dirty="0" smtClean="0">
                        <a:ln>
                          <a:noFill/>
                        </a:ln>
                        <a:solidFill>
                          <a:srgbClr val="000000"/>
                        </a:solidFill>
                        <a:effectLst/>
                        <a:latin typeface="Arial" pitchFamily="34" charset="0"/>
                        <a:ea typeface="ＭＳ Ｐゴシック"/>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ase" latinLnBrk="0" hangingPunct="0">
                        <a:lnSpc>
                          <a:spcPct val="100000"/>
                        </a:lnSpc>
                        <a:spcBef>
                          <a:spcPct val="20000"/>
                        </a:spcBef>
                        <a:spcAft>
                          <a:spcPct val="0"/>
                        </a:spcAft>
                        <a:buClr>
                          <a:schemeClr val="tx1"/>
                        </a:buClr>
                        <a:buSzTx/>
                        <a:buFontTx/>
                        <a:buNone/>
                        <a:tabLst/>
                      </a:pPr>
                      <a:r>
                        <a:rPr kumimoji="0" lang="en-US" sz="1400" b="0" i="0" u="none" strike="noStrike" cap="none" normalizeH="0" baseline="0" smtClean="0">
                          <a:ln>
                            <a:noFill/>
                          </a:ln>
                          <a:solidFill>
                            <a:srgbClr val="000000"/>
                          </a:solidFill>
                          <a:effectLst/>
                          <a:latin typeface="Arial" pitchFamily="34" charset="0"/>
                          <a:ea typeface="ＭＳ Ｐゴシック"/>
                          <a:cs typeface="ＭＳ Ｐゴシック"/>
                          <a:hlinkClick r:id="rId7"/>
                        </a:rPr>
                        <a:t>Jacque.Candelaria@ihs.gov</a:t>
                      </a:r>
                      <a:endParaRPr kumimoji="0" lang="en-US" sz="1400" b="0" i="0" u="none" strike="noStrike" cap="none" normalizeH="0" baseline="0" smtClean="0">
                        <a:ln>
                          <a:noFill/>
                        </a:ln>
                        <a:solidFill>
                          <a:srgbClr val="000000"/>
                        </a:solidFill>
                        <a:effectLst/>
                        <a:latin typeface="Arial" pitchFamily="34" charset="0"/>
                        <a:ea typeface="ＭＳ Ｐゴシック"/>
                        <a:cs typeface="ＭＳ Ｐゴシック"/>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ase" latinLnBrk="0" hangingPunct="0">
                        <a:lnSpc>
                          <a:spcPct val="100000"/>
                        </a:lnSpc>
                        <a:spcBef>
                          <a:spcPct val="20000"/>
                        </a:spcBef>
                        <a:spcAft>
                          <a:spcPct val="0"/>
                        </a:spcAft>
                        <a:buClr>
                          <a:schemeClr val="tx1"/>
                        </a:buClr>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ＭＳ Ｐゴシック"/>
                        </a:rPr>
                        <a:t>(505) 946-9311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28806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Bemidji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Jason Douglas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hlinkClick r:id="rId8"/>
                        </a:rPr>
                        <a:t>Jason.Douglas@ihs.gov</a:t>
                      </a:r>
                      <a:endPar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(218) 444-0550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r>
              <a:tr h="24325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Billings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CAPT James Sabatinos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smtClean="0">
                          <a:ln>
                            <a:noFill/>
                          </a:ln>
                          <a:solidFill>
                            <a:schemeClr val="tx1"/>
                          </a:solidFill>
                          <a:effectLst/>
                          <a:latin typeface="Arial" pitchFamily="34" charset="0"/>
                          <a:ea typeface="ＭＳ Ｐゴシック"/>
                          <a:cs typeface="Arial" pitchFamily="34" charset="0"/>
                          <a:hlinkClick r:id="rId9"/>
                        </a:rPr>
                        <a:t>James.Sabatinos@ihs.gov</a:t>
                      </a:r>
                      <a:endPar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(406) 247-7125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413533">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California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Marilyn Freeman</a:t>
                      </a: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Steve Viramontes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10"/>
                        </a:rPr>
                        <a:t>Marilyn.Freeman@ihs.gov</a:t>
                      </a:r>
                      <a:endPar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endParaRP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11"/>
                        </a:rPr>
                        <a:t>Steve.Viramontes@ihs.gov</a:t>
                      </a: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(916) 930-3981 x.362 </a:t>
                      </a: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(916) 930-3981 x.359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r>
              <a:tr h="24325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Nashville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Robin Bartlett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smtClean="0">
                          <a:ln>
                            <a:noFill/>
                          </a:ln>
                          <a:solidFill>
                            <a:schemeClr val="tx1"/>
                          </a:solidFill>
                          <a:effectLst/>
                          <a:latin typeface="Arial" pitchFamily="34" charset="0"/>
                          <a:ea typeface="ＭＳ Ｐゴシック"/>
                          <a:cs typeface="Arial" pitchFamily="34" charset="0"/>
                          <a:hlinkClick r:id="rId12"/>
                        </a:rPr>
                        <a:t>Robin.Bartlett@ihs.gov</a:t>
                      </a:r>
                      <a:endPar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(615) 467-1577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413533">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Navajo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CDR Michael Belgarde</a:t>
                      </a: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Donna Nicholls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13"/>
                        </a:rPr>
                        <a:t>Michael.Belgarde@ihs.gov</a:t>
                      </a:r>
                      <a:endPar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endParaRP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14"/>
                        </a:rPr>
                        <a:t>Donna.Nicholls@ihs.gov</a:t>
                      </a: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(928) 871-1416</a:t>
                      </a: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(505) 205-9177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r>
              <a:tr h="24325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Oklahoma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Amy Rubin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smtClean="0">
                          <a:ln>
                            <a:noFill/>
                          </a:ln>
                          <a:solidFill>
                            <a:schemeClr val="tx1"/>
                          </a:solidFill>
                          <a:effectLst/>
                          <a:latin typeface="Arial" pitchFamily="34" charset="0"/>
                          <a:ea typeface="ＭＳ Ｐゴシック"/>
                          <a:cs typeface="Arial" pitchFamily="34" charset="0"/>
                          <a:hlinkClick r:id="rId15"/>
                        </a:rPr>
                        <a:t>Amy.Rubin@ihs.gov</a:t>
                      </a:r>
                      <a:endPar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(405) 951-3732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414782">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Phoenix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CAPT Lee Stern</a:t>
                      </a: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Keith Longie, CIO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12"/>
                        </a:rPr>
                        <a:t>Lee.Stern@ihs.gov</a:t>
                      </a:r>
                      <a:endPar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endParaRP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16"/>
                        </a:rPr>
                        <a:t>Keith.Longie@ihs.gov</a:t>
                      </a:r>
                      <a:endPar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(602) 364-5287</a:t>
                      </a:r>
                    </a:p>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(602) 364-5080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r>
              <a:tr h="28806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ＭＳ Ｐゴシック"/>
                          <a:cs typeface="Arial" pitchFamily="34" charset="0"/>
                        </a:rPr>
                        <a:t>Portland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Woody Crow</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hlinkClick r:id="rId17"/>
                        </a:rPr>
                        <a:t>Sherwood.Crow@ihs.gov</a:t>
                      </a: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(503) 414-5594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24325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Tucson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Scott Hamstra, MD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hlinkClick r:id="rId18"/>
                        </a:rPr>
                        <a:t>Scott.Hamstra@ihs.gov</a:t>
                      </a:r>
                      <a:endParaRPr kumimoji="0" lang="en-US" sz="1400" b="0" i="0" u="sng" strike="noStrike" cap="none" normalizeH="0" baseline="0" dirty="0" smtClean="0">
                        <a:ln>
                          <a:noFill/>
                        </a:ln>
                        <a:solidFill>
                          <a:schemeClr val="tx1"/>
                        </a:solidFill>
                        <a:effectLst/>
                        <a:latin typeface="Arial" pitchFamily="34" charset="0"/>
                        <a:ea typeface="ＭＳ Ｐゴシック"/>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ＭＳ Ｐゴシック"/>
                          <a:cs typeface="Arial" pitchFamily="34" charset="0"/>
                        </a:rPr>
                        <a:t>(520) 295-2532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r>
            </a:tbl>
          </a:graphicData>
        </a:graphic>
      </p:graphicFrame>
    </p:spTree>
    <p:extLst>
      <p:ext uri="{BB962C8B-B14F-4D97-AF65-F5344CB8AC3E}">
        <p14:creationId xmlns:p14="http://schemas.microsoft.com/office/powerpoint/2010/main" val="1053096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2"/>
          <p:cNvSpPr>
            <a:spLocks noGrp="1" noChangeArrowheads="1"/>
          </p:cNvSpPr>
          <p:nvPr>
            <p:ph type="title"/>
          </p:nvPr>
        </p:nvSpPr>
        <p:spPr/>
        <p:txBody>
          <a:bodyPr rtlCol="0">
            <a:normAutofit/>
          </a:bodyPr>
          <a:lstStyle/>
          <a:p>
            <a:pPr eaLnBrk="1" fontAlgn="auto" hangingPunct="1">
              <a:spcAft>
                <a:spcPts val="0"/>
              </a:spcAft>
              <a:defRPr/>
            </a:pPr>
            <a:r>
              <a:rPr lang="en-US" dirty="0" smtClean="0"/>
              <a:t>Regional Extension Center</a:t>
            </a:r>
          </a:p>
        </p:txBody>
      </p:sp>
      <p:graphicFrame>
        <p:nvGraphicFramePr>
          <p:cNvPr id="5" name="Group 74"/>
          <p:cNvGraphicFramePr>
            <a:graphicFrameLocks noGrp="1"/>
          </p:cNvGraphicFramePr>
          <p:nvPr>
            <p:ph idx="1"/>
            <p:extLst>
              <p:ext uri="{D42A27DB-BD31-4B8C-83A1-F6EECF244321}">
                <p14:modId xmlns:p14="http://schemas.microsoft.com/office/powerpoint/2010/main" val="3954400477"/>
              </p:ext>
            </p:extLst>
          </p:nvPr>
        </p:nvGraphicFramePr>
        <p:xfrm>
          <a:off x="457200" y="1598809"/>
          <a:ext cx="8263229" cy="4269729"/>
        </p:xfrm>
        <a:graphic>
          <a:graphicData uri="http://schemas.openxmlformats.org/drawingml/2006/table">
            <a:tbl>
              <a:tblPr/>
              <a:tblGrid>
                <a:gridCol w="858224"/>
                <a:gridCol w="1755415"/>
                <a:gridCol w="4375044"/>
                <a:gridCol w="1274546"/>
              </a:tblGrid>
              <a:tr h="285493">
                <a:tc>
                  <a:txBody>
                    <a:bodyPr/>
                    <a:lstStyle/>
                    <a:p>
                      <a:pPr marL="342900" marR="0" lvl="0" indent="-342900" algn="ctr" defTabSz="914400" rtl="0" eaLnBrk="0" fontAlgn="b" latinLnBrk="0" hangingPunct="0">
                        <a:lnSpc>
                          <a:spcPct val="9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ＭＳ Ｐゴシック"/>
                          <a:cs typeface="Arial" pitchFamily="34" charset="0"/>
                        </a:rPr>
                        <a:t>REC</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3CDDD"/>
                    </a:solidFill>
                  </a:tcPr>
                </a:tc>
                <a:tc>
                  <a:txBody>
                    <a:bodyPr/>
                    <a:lstStyle/>
                    <a:p>
                      <a:pPr marL="342900" marR="0" lvl="0" indent="-342900" algn="ctr" defTabSz="914400" rtl="0" eaLnBrk="0" fontAlgn="b" latinLnBrk="0" hangingPunct="0">
                        <a:lnSpc>
                          <a:spcPct val="9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ＭＳ Ｐゴシック"/>
                          <a:cs typeface="Arial" pitchFamily="34" charset="0"/>
                        </a:rPr>
                        <a:t>REC Contact</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3CDDD"/>
                    </a:solidFill>
                  </a:tcPr>
                </a:tc>
                <a:tc>
                  <a:txBody>
                    <a:bodyPr/>
                    <a:lstStyle/>
                    <a:p>
                      <a:pPr marL="342900" marR="0" lvl="0" indent="-342900" algn="ctr" defTabSz="914400" rtl="0" eaLnBrk="0" fontAlgn="b" latinLnBrk="0" hangingPunct="0">
                        <a:lnSpc>
                          <a:spcPct val="9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ＭＳ Ｐゴシック"/>
                          <a:cs typeface="Arial" pitchFamily="34" charset="0"/>
                        </a:rPr>
                        <a:t>Email</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3CDDD"/>
                    </a:solidFill>
                  </a:tcPr>
                </a:tc>
                <a:tc>
                  <a:txBody>
                    <a:bodyPr/>
                    <a:lstStyle/>
                    <a:p>
                      <a:pPr marL="342900" marR="0" lvl="0" indent="-342900" algn="ctr" defTabSz="914400" rtl="0" eaLnBrk="0" fontAlgn="b" latinLnBrk="0" hangingPunct="0">
                        <a:lnSpc>
                          <a:spcPct val="9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ＭＳ Ｐゴシック"/>
                          <a:cs typeface="ＭＳ Ｐゴシック"/>
                        </a:rPr>
                        <a:t>Areas</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3CDDD"/>
                    </a:solidFill>
                  </a:tcPr>
                </a:tc>
              </a:tr>
              <a:tr h="285493">
                <a:tc>
                  <a:txBody>
                    <a:bodyPr/>
                    <a:lstStyle/>
                    <a:p>
                      <a:pPr marL="0" marR="0" lvl="0" indent="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NIHB</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Tom </a:t>
                      </a:r>
                      <a:r>
                        <a:rPr kumimoji="0" lang="en-US" sz="1400" b="0" i="0" u="none" strike="noStrike" cap="none" normalizeH="0" baseline="0" dirty="0" err="1" smtClean="0">
                          <a:ln>
                            <a:noFill/>
                          </a:ln>
                          <a:solidFill>
                            <a:schemeClr val="tx1"/>
                          </a:solidFill>
                          <a:effectLst/>
                          <a:latin typeface="+mn-lt"/>
                          <a:ea typeface="ＭＳ Ｐゴシック"/>
                          <a:cs typeface="ＭＳ Ｐゴシック"/>
                        </a:rPr>
                        <a:t>Kauley</a:t>
                      </a:r>
                      <a:endParaRPr kumimoji="0" lang="en-US" sz="1400" b="0" i="0" u="none" strike="noStrike" cap="none" normalizeH="0" baseline="0" dirty="0" smtClean="0">
                        <a:ln>
                          <a:noFill/>
                        </a:ln>
                        <a:solidFill>
                          <a:schemeClr val="tx1"/>
                        </a:solidFill>
                        <a:effectLst/>
                        <a:latin typeface="+mn-lt"/>
                        <a:ea typeface="ＭＳ Ｐゴシック"/>
                        <a:cs typeface="ＭＳ Ｐゴシック"/>
                      </a:endParaRP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hlinkClick r:id="rId3"/>
                        </a:rPr>
                        <a:t>Tkauley@nihb.org</a:t>
                      </a:r>
                      <a:r>
                        <a:rPr kumimoji="0" lang="en-US" sz="1400" b="0" i="0" u="none" strike="noStrike" cap="none" normalizeH="0" baseline="0" dirty="0" smtClean="0">
                          <a:ln>
                            <a:noFill/>
                          </a:ln>
                          <a:solidFill>
                            <a:schemeClr val="tx1"/>
                          </a:solidFill>
                          <a:effectLst/>
                          <a:latin typeface="+mn-lt"/>
                          <a:ea typeface="ＭＳ Ｐゴシック"/>
                          <a:cs typeface="ＭＳ Ｐゴシック"/>
                        </a:rPr>
                        <a:t>;  (505) 977-6053</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All</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749435">
                <a:tc>
                  <a:txBody>
                    <a:bodyPr/>
                    <a:lstStyle/>
                    <a:p>
                      <a:pPr marL="0" marR="0" lvl="0" indent="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ANTHC</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Richard Hall</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mn-lt"/>
                        </a:rPr>
                        <a:t>Kimi</a:t>
                      </a:r>
                      <a:r>
                        <a:rPr kumimoji="0" lang="en-US" sz="1400" b="0" i="0" u="none" strike="noStrike" cap="none" normalizeH="0" baseline="0" dirty="0" smtClean="0">
                          <a:ln>
                            <a:noFill/>
                          </a:ln>
                          <a:solidFill>
                            <a:schemeClr val="tx1"/>
                          </a:solidFill>
                          <a:effectLst/>
                          <a:latin typeface="+mn-lt"/>
                        </a:rPr>
                        <a:t> Gosney</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Karen Sidell</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hlinkClick r:id="rId4"/>
                        </a:rPr>
                        <a:t>RHall@anthc.org</a:t>
                      </a:r>
                      <a:r>
                        <a:rPr kumimoji="0" lang="en-US" sz="1400" b="0" i="0" u="none" strike="noStrike" cap="none" normalizeH="0" baseline="0" dirty="0" smtClean="0">
                          <a:ln>
                            <a:noFill/>
                          </a:ln>
                          <a:solidFill>
                            <a:schemeClr val="tx1"/>
                          </a:solidFill>
                          <a:effectLst/>
                          <a:latin typeface="+mn-lt"/>
                        </a:rPr>
                        <a:t>;  (907) 729-2622</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hlinkClick r:id="rId5"/>
                        </a:rPr>
                        <a:t>KGosney@anthc.org</a:t>
                      </a:r>
                      <a:r>
                        <a:rPr kumimoji="0" lang="en-US" sz="1400" b="0" i="0" u="none" strike="noStrike" cap="none" normalizeH="0" baseline="0" dirty="0" smtClean="0">
                          <a:ln>
                            <a:noFill/>
                          </a:ln>
                          <a:solidFill>
                            <a:schemeClr val="tx1"/>
                          </a:solidFill>
                          <a:effectLst/>
                          <a:latin typeface="+mn-lt"/>
                        </a:rPr>
                        <a:t>; (907) 729-2642</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hlinkClick r:id="rId6"/>
                        </a:rPr>
                        <a:t>KSidell@anthc.org</a:t>
                      </a:r>
                      <a:r>
                        <a:rPr kumimoji="0" lang="en-US" sz="1400" b="0" i="0" u="none" strike="noStrike" cap="none" normalizeH="0" baseline="0" dirty="0" smtClean="0">
                          <a:ln>
                            <a:noFill/>
                          </a:ln>
                          <a:solidFill>
                            <a:schemeClr val="tx1"/>
                          </a:solidFill>
                          <a:effectLst/>
                          <a:latin typeface="+mn-lt"/>
                        </a:rPr>
                        <a:t>; (907) 729-2624</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Alaska</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r>
              <a:tr h="750627">
                <a:tc>
                  <a:txBody>
                    <a:bodyPr/>
                    <a:lstStyle/>
                    <a:p>
                      <a:pPr marL="0" marR="0" lvl="0" indent="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CRIHB</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Tim Campbell</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Rosario Arreola Pro</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Amerita Hamlet</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hlinkClick r:id="rId7"/>
                        </a:rPr>
                        <a:t>Tim.campbell@ihs.gov</a:t>
                      </a:r>
                      <a:r>
                        <a:rPr kumimoji="0" lang="en-US" sz="1400" b="0" i="0" u="none" strike="noStrike" cap="none" normalizeH="0" baseline="0" dirty="0" smtClean="0">
                          <a:ln>
                            <a:noFill/>
                          </a:ln>
                          <a:solidFill>
                            <a:schemeClr val="tx1"/>
                          </a:solidFill>
                          <a:effectLst/>
                          <a:latin typeface="+mn-lt"/>
                          <a:ea typeface="ＭＳ Ｐゴシック"/>
                          <a:cs typeface="ＭＳ Ｐゴシック"/>
                        </a:rPr>
                        <a:t>; (707)889-3009</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hlinkClick r:id="rId8"/>
                        </a:rPr>
                        <a:t>Rosario.arreolapro@crihb.net</a:t>
                      </a:r>
                      <a:r>
                        <a:rPr kumimoji="0" lang="en-US" sz="1400" b="0" i="0" u="none" strike="noStrike" cap="none" normalizeH="0" baseline="0" dirty="0" smtClean="0">
                          <a:ln>
                            <a:noFill/>
                          </a:ln>
                          <a:solidFill>
                            <a:schemeClr val="tx1"/>
                          </a:solidFill>
                          <a:effectLst/>
                          <a:latin typeface="+mn-lt"/>
                          <a:ea typeface="ＭＳ Ｐゴシック"/>
                          <a:cs typeface="ＭＳ Ｐゴシック"/>
                        </a:rPr>
                        <a:t>; (916)929-9761 x.1300</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hlinkClick r:id="rId9"/>
                        </a:rPr>
                        <a:t>Amerita.hamlet@crihb.net</a:t>
                      </a:r>
                      <a:r>
                        <a:rPr kumimoji="0" lang="en-US" sz="1400" b="0" i="0" u="none" strike="noStrike" cap="none" normalizeH="0" baseline="0" dirty="0" smtClean="0">
                          <a:ln>
                            <a:noFill/>
                          </a:ln>
                          <a:solidFill>
                            <a:schemeClr val="tx1"/>
                          </a:solidFill>
                          <a:effectLst/>
                          <a:latin typeface="+mn-lt"/>
                          <a:ea typeface="ＭＳ Ｐゴシック"/>
                          <a:cs typeface="ＭＳ Ｐゴシック"/>
                        </a:rPr>
                        <a:t>; (916)929-9761 x.1323</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California</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379025">
                <a:tc>
                  <a:txBody>
                    <a:bodyPr/>
                    <a:lstStyle/>
                    <a:p>
                      <a:pPr marL="0" marR="0" lvl="0" indent="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NPAIHB</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Katie Johnson</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Kjohnson@npaihb.org; (503) 416-3272</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Portland</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r h="1818264">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Arial" pitchFamily="34" charset="0"/>
                        </a:rPr>
                        <a:t>USET</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Vicki French</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hlinkClick r:id="rId10"/>
                        </a:rPr>
                        <a:t>Vicki.French@ihs.gov</a:t>
                      </a:r>
                      <a:r>
                        <a:rPr kumimoji="0" lang="en-US" sz="1400" b="0" i="0" u="none" strike="noStrike" cap="none" normalizeH="0" baseline="0" dirty="0" smtClean="0">
                          <a:ln>
                            <a:noFill/>
                          </a:ln>
                          <a:solidFill>
                            <a:schemeClr val="tx1"/>
                          </a:solidFill>
                          <a:effectLst/>
                          <a:latin typeface="+mn-lt"/>
                          <a:ea typeface="ＭＳ Ｐゴシック"/>
                          <a:cs typeface="ＭＳ Ｐゴシック"/>
                        </a:rPr>
                        <a:t> (615)-467-1578</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c>
                  <a:txBody>
                    <a:bodyPr/>
                    <a:lstStyle/>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Aberdeen</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Albuquerque</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Bemidji</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Billings</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Nashville</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Navajo</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Oklahoma</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Phoenix</a:t>
                      </a:r>
                    </a:p>
                    <a:p>
                      <a:pPr marL="342900" marR="0" lvl="0" indent="-342900" algn="l" defTabSz="914400" rtl="0" eaLnBrk="0" fontAlgn="b" latinLnBrk="0" hangingPunct="0">
                        <a:lnSpc>
                          <a:spcPct val="9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ea typeface="ＭＳ Ｐゴシック"/>
                          <a:cs typeface="ＭＳ Ｐゴシック"/>
                        </a:rPr>
                        <a:t>Tucson</a:t>
                      </a:r>
                    </a:p>
                  </a:txBody>
                  <a:tcPr marL="79322" marR="793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DEE8"/>
                    </a:solidFill>
                  </a:tcPr>
                </a:tc>
              </a:tr>
            </a:tbl>
          </a:graphicData>
        </a:graphic>
      </p:graphicFrame>
    </p:spTree>
    <p:extLst>
      <p:ext uri="{BB962C8B-B14F-4D97-AF65-F5344CB8AC3E}">
        <p14:creationId xmlns:p14="http://schemas.microsoft.com/office/powerpoint/2010/main" val="15096980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t>IHS Meaningful Use: </a:t>
            </a:r>
            <a:br>
              <a:rPr lang="en-US" dirty="0" smtClean="0"/>
            </a:br>
            <a:r>
              <a:rPr lang="en-US" dirty="0" smtClean="0"/>
              <a:t>Contact </a:t>
            </a:r>
            <a:r>
              <a:rPr lang="en-US" dirty="0" smtClean="0"/>
              <a:t>Information</a:t>
            </a:r>
            <a:endParaRPr lang="en-US" dirty="0" smtClean="0"/>
          </a:p>
        </p:txBody>
      </p:sp>
      <p:sp>
        <p:nvSpPr>
          <p:cNvPr id="2" name="Slide Number Placeholder 1"/>
          <p:cNvSpPr>
            <a:spLocks noGrp="1"/>
          </p:cNvSpPr>
          <p:nvPr>
            <p:ph type="sldNum" sz="quarter" idx="4"/>
          </p:nvPr>
        </p:nvSpPr>
        <p:spPr/>
        <p:txBody>
          <a:bodyPr/>
          <a:lstStyle/>
          <a:p>
            <a:fld id="{BA9B43ED-024E-465C-8E2F-E96341438BFA}" type="slidenum">
              <a:rPr lang="en-US" smtClean="0"/>
              <a:t>36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367502352"/>
              </p:ext>
            </p:extLst>
          </p:nvPr>
        </p:nvGraphicFramePr>
        <p:xfrm>
          <a:off x="468085" y="1538425"/>
          <a:ext cx="8262258" cy="3205480"/>
        </p:xfrm>
        <a:graphic>
          <a:graphicData uri="http://schemas.openxmlformats.org/drawingml/2006/table">
            <a:tbl>
              <a:tblPr firstRow="1" bandRow="1">
                <a:tableStyleId>{5C22544A-7EE6-4342-B048-85BDC9FD1C3A}</a:tableStyleId>
              </a:tblPr>
              <a:tblGrid>
                <a:gridCol w="1251858"/>
                <a:gridCol w="2079171"/>
                <a:gridCol w="2873829"/>
                <a:gridCol w="2057400"/>
              </a:tblGrid>
              <a:tr h="370840">
                <a:tc>
                  <a:txBody>
                    <a:bodyPr/>
                    <a:lstStyle/>
                    <a:p>
                      <a:r>
                        <a:rPr lang="en-US" dirty="0" smtClean="0"/>
                        <a:t>Contact</a:t>
                      </a:r>
                      <a:endParaRPr lang="en-US" dirty="0"/>
                    </a:p>
                  </a:txBody>
                  <a:tcPr/>
                </a:tc>
                <a:tc>
                  <a:txBody>
                    <a:bodyPr/>
                    <a:lstStyle/>
                    <a:p>
                      <a:r>
                        <a:rPr lang="en-US" dirty="0" smtClean="0"/>
                        <a:t>Title</a:t>
                      </a:r>
                      <a:endParaRPr lang="en-US" dirty="0"/>
                    </a:p>
                  </a:txBody>
                  <a:tcPr/>
                </a:tc>
                <a:tc>
                  <a:txBody>
                    <a:bodyPr/>
                    <a:lstStyle/>
                    <a:p>
                      <a:r>
                        <a:rPr lang="en-US" dirty="0" smtClean="0"/>
                        <a:t>E-mail</a:t>
                      </a:r>
                      <a:endParaRPr lang="en-US" dirty="0"/>
                    </a:p>
                  </a:txBody>
                  <a:tcPr/>
                </a:tc>
                <a:tc>
                  <a:txBody>
                    <a:bodyPr/>
                    <a:lstStyle/>
                    <a:p>
                      <a:r>
                        <a:rPr lang="en-US" dirty="0" smtClean="0"/>
                        <a:t>Phone</a:t>
                      </a:r>
                      <a:endParaRPr lang="en-US" dirty="0"/>
                    </a:p>
                  </a:txBody>
                  <a:tcPr/>
                </a:tc>
              </a:tr>
              <a:tr h="370840">
                <a:tc>
                  <a:txBody>
                    <a:bodyPr/>
                    <a:lstStyle/>
                    <a:p>
                      <a:r>
                        <a:rPr lang="en-US" sz="1800" dirty="0" smtClean="0">
                          <a:latin typeface="Arial" pitchFamily="34" charset="0"/>
                          <a:cs typeface="Arial" pitchFamily="34" charset="0"/>
                        </a:rPr>
                        <a:t>Chris Lamer</a:t>
                      </a:r>
                      <a:endParaRPr lang="en-US" dirty="0"/>
                    </a:p>
                  </a:txBody>
                  <a:tcPr/>
                </a:tc>
                <a:tc>
                  <a:txBody>
                    <a:bodyPr/>
                    <a:lstStyle/>
                    <a:p>
                      <a:r>
                        <a:rPr lang="en-US" sz="1800" dirty="0" smtClean="0">
                          <a:latin typeface="Arial" pitchFamily="34" charset="0"/>
                          <a:cs typeface="Arial" pitchFamily="34" charset="0"/>
                        </a:rPr>
                        <a:t>Meaningful Use Project Lead, IHS</a:t>
                      </a:r>
                      <a:endParaRPr lang="en-US" dirty="0"/>
                    </a:p>
                  </a:txBody>
                  <a:tcPr/>
                </a:tc>
                <a:tc>
                  <a:txBody>
                    <a:bodyPr/>
                    <a:lstStyle/>
                    <a:p>
                      <a:r>
                        <a:rPr lang="en-US" sz="1800" dirty="0" smtClean="0">
                          <a:latin typeface="Arial" pitchFamily="34" charset="0"/>
                          <a:cs typeface="Arial" pitchFamily="34" charset="0"/>
                          <a:hlinkClick r:id="rId3"/>
                        </a:rPr>
                        <a:t>Chris.Lamer@ihs.gov</a:t>
                      </a:r>
                      <a:endParaRPr lang="en-US" dirty="0"/>
                    </a:p>
                  </a:txBody>
                  <a:tcPr/>
                </a:tc>
                <a:tc>
                  <a:txBody>
                    <a:bodyPr/>
                    <a:lstStyle/>
                    <a:p>
                      <a:r>
                        <a:rPr lang="en-US" sz="1800" dirty="0" smtClean="0">
                          <a:latin typeface="Arial" pitchFamily="34" charset="0"/>
                          <a:cs typeface="Arial" pitchFamily="34" charset="0"/>
                        </a:rPr>
                        <a:t>(615) 669-2747</a:t>
                      </a:r>
                      <a:endParaRPr lang="en-US" dirty="0"/>
                    </a:p>
                  </a:txBody>
                  <a:tcPr/>
                </a:tc>
              </a:tr>
              <a:tr h="370840">
                <a:tc>
                  <a:txBody>
                    <a:bodyPr/>
                    <a:lstStyle/>
                    <a:p>
                      <a:r>
                        <a:rPr lang="en-US" sz="1800" dirty="0" smtClean="0">
                          <a:latin typeface="Arial" pitchFamily="34" charset="0"/>
                          <a:cs typeface="Arial" pitchFamily="34" charset="0"/>
                        </a:rPr>
                        <a:t>Luther Alexander</a:t>
                      </a:r>
                      <a:endParaRPr lang="en-US" dirty="0"/>
                    </a:p>
                  </a:txBody>
                  <a:tcPr/>
                </a:tc>
                <a:tc>
                  <a:txBody>
                    <a:bodyPr/>
                    <a:lstStyle/>
                    <a:p>
                      <a:r>
                        <a:rPr lang="en-US" sz="1800" dirty="0" smtClean="0">
                          <a:latin typeface="Arial" pitchFamily="34" charset="0"/>
                          <a:cs typeface="Arial" pitchFamily="34" charset="0"/>
                        </a:rPr>
                        <a:t>MU Project Manager, DNC </a:t>
                      </a:r>
                      <a:endParaRPr lang="en-US" dirty="0"/>
                    </a:p>
                  </a:txBody>
                  <a:tcPr/>
                </a:tc>
                <a:tc>
                  <a:txBody>
                    <a:bodyPr/>
                    <a:lstStyle/>
                    <a:p>
                      <a:r>
                        <a:rPr lang="en-US" sz="1800" dirty="0" smtClean="0">
                          <a:latin typeface="Arial" pitchFamily="34" charset="0"/>
                          <a:cs typeface="Arial" pitchFamily="34" charset="0"/>
                          <a:hlinkClick r:id="rId4"/>
                        </a:rPr>
                        <a:t>Luther.Alexander@ihs.gov</a:t>
                      </a:r>
                      <a:endParaRPr lang="en-US" dirty="0"/>
                    </a:p>
                  </a:txBody>
                  <a:tcPr/>
                </a:tc>
                <a:tc>
                  <a:txBody>
                    <a:bodyPr/>
                    <a:lstStyle/>
                    <a:p>
                      <a:r>
                        <a:rPr lang="en-US" sz="1800" dirty="0" smtClean="0">
                          <a:latin typeface="Arial" pitchFamily="34" charset="0"/>
                          <a:cs typeface="Arial" pitchFamily="34" charset="0"/>
                        </a:rPr>
                        <a:t>(301) 443-8114</a:t>
                      </a:r>
                      <a:endParaRPr lang="en-US" dirty="0"/>
                    </a:p>
                  </a:txBody>
                  <a:tcPr/>
                </a:tc>
              </a:tr>
              <a:tr h="370840">
                <a:tc>
                  <a:txBody>
                    <a:bodyPr/>
                    <a:lstStyle/>
                    <a:p>
                      <a:r>
                        <a:rPr lang="en-US" sz="1800" dirty="0" smtClean="0">
                          <a:latin typeface="Arial" pitchFamily="34" charset="0"/>
                          <a:cs typeface="Arial" pitchFamily="34" charset="0"/>
                        </a:rPr>
                        <a:t>JoAnne Hawkins</a:t>
                      </a:r>
                      <a:endParaRPr lang="en-US" dirty="0"/>
                    </a:p>
                  </a:txBody>
                  <a:tcPr/>
                </a:tc>
                <a:tc>
                  <a:txBody>
                    <a:bodyPr/>
                    <a:lstStyle/>
                    <a:p>
                      <a:r>
                        <a:rPr lang="en-US" sz="1800" dirty="0" smtClean="0">
                          <a:latin typeface="Arial" pitchFamily="34" charset="0"/>
                          <a:cs typeface="Arial" pitchFamily="34" charset="0"/>
                        </a:rPr>
                        <a:t>MU Healthcare Policy Analyst, DNC</a:t>
                      </a:r>
                      <a:endParaRPr lang="en-US" dirty="0"/>
                    </a:p>
                  </a:txBody>
                  <a:tcPr/>
                </a:tc>
                <a:tc>
                  <a:txBody>
                    <a:bodyPr/>
                    <a:lstStyle/>
                    <a:p>
                      <a:r>
                        <a:rPr lang="en-US" sz="1800" dirty="0" smtClean="0">
                          <a:latin typeface="Arial" pitchFamily="34" charset="0"/>
                          <a:cs typeface="Arial" pitchFamily="34" charset="0"/>
                          <a:hlinkClick r:id="rId5"/>
                        </a:rPr>
                        <a:t>JoAnne.Hawkins@ihs.gov</a:t>
                      </a:r>
                      <a:endParaRPr lang="en-US" dirty="0"/>
                    </a:p>
                  </a:txBody>
                  <a:tcPr/>
                </a:tc>
                <a:tc>
                  <a:txBody>
                    <a:bodyPr/>
                    <a:lstStyle/>
                    <a:p>
                      <a:r>
                        <a:rPr lang="en-US" sz="1800" dirty="0" smtClean="0">
                          <a:latin typeface="Arial" pitchFamily="34" charset="0"/>
                          <a:cs typeface="Arial" pitchFamily="34" charset="0"/>
                        </a:rPr>
                        <a:t>(505) 767-6600, x1525</a:t>
                      </a:r>
                      <a:endParaRPr lang="en-US" dirty="0"/>
                    </a:p>
                  </a:txBody>
                  <a:tcPr/>
                </a:tc>
              </a:tr>
              <a:tr h="370840">
                <a:tc>
                  <a:txBody>
                    <a:bodyPr/>
                    <a:lstStyle/>
                    <a:p>
                      <a:r>
                        <a:rPr lang="en-US" sz="1800" dirty="0" smtClean="0">
                          <a:latin typeface="Arial" pitchFamily="34" charset="0"/>
                          <a:cs typeface="Arial" pitchFamily="34" charset="0"/>
                        </a:rPr>
                        <a:t>Cecelia Rosales</a:t>
                      </a:r>
                      <a:endParaRPr lang="en-US" dirty="0"/>
                    </a:p>
                  </a:txBody>
                  <a:tcPr/>
                </a:tc>
                <a:tc>
                  <a:txBody>
                    <a:bodyPr/>
                    <a:lstStyle/>
                    <a:p>
                      <a:r>
                        <a:rPr lang="en-US" sz="1800" dirty="0" smtClean="0">
                          <a:latin typeface="Arial" pitchFamily="34" charset="0"/>
                          <a:cs typeface="Arial" pitchFamily="34" charset="0"/>
                        </a:rPr>
                        <a:t>MU Requirements Manager, DNC </a:t>
                      </a:r>
                      <a:endParaRPr lang="en-US" dirty="0"/>
                    </a:p>
                  </a:txBody>
                  <a:tcPr/>
                </a:tc>
                <a:tc>
                  <a:txBody>
                    <a:bodyPr/>
                    <a:lstStyle/>
                    <a:p>
                      <a:r>
                        <a:rPr lang="en-US" sz="1800" dirty="0" smtClean="0">
                          <a:latin typeface="Arial" pitchFamily="34" charset="0"/>
                          <a:cs typeface="Arial" pitchFamily="34" charset="0"/>
                          <a:hlinkClick r:id="rId6"/>
                        </a:rPr>
                        <a:t>Cecelia.Rosales@ihs.gov</a:t>
                      </a:r>
                      <a:endParaRPr lang="en-US" dirty="0"/>
                    </a:p>
                  </a:txBody>
                  <a:tcPr/>
                </a:tc>
                <a:tc>
                  <a:txBody>
                    <a:bodyPr/>
                    <a:lstStyle/>
                    <a:p>
                      <a:r>
                        <a:rPr lang="en-US" sz="1800" dirty="0" smtClean="0">
                          <a:latin typeface="Arial" pitchFamily="34" charset="0"/>
                          <a:cs typeface="Arial" pitchFamily="34" charset="0"/>
                        </a:rPr>
                        <a:t>(505) 767-6600, x1230</a:t>
                      </a:r>
                      <a:endParaRPr lang="en-US" dirty="0"/>
                    </a:p>
                  </a:txBody>
                  <a:tcPr/>
                </a:tc>
              </a:tr>
            </a:tbl>
          </a:graphicData>
        </a:graphic>
      </p:graphicFrame>
    </p:spTree>
    <p:extLst>
      <p:ext uri="{BB962C8B-B14F-4D97-AF65-F5344CB8AC3E}">
        <p14:creationId xmlns:p14="http://schemas.microsoft.com/office/powerpoint/2010/main" val="7587854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45" name="Rectangle 21"/>
          <p:cNvSpPr>
            <a:spLocks noGrp="1" noChangeArrowheads="1"/>
          </p:cNvSpPr>
          <p:nvPr>
            <p:ph type="ctrTitle"/>
          </p:nvPr>
        </p:nvSpPr>
        <p:spPr/>
        <p:txBody>
          <a:bodyPr/>
          <a:lstStyle/>
          <a:p>
            <a:pPr eaLnBrk="1" hangingPunct="1"/>
            <a:r>
              <a:rPr lang="en-US" sz="3200" dirty="0" smtClean="0"/>
              <a:t>Questions?</a:t>
            </a:r>
            <a:endParaRPr lang="en-US" sz="3200" dirty="0" smtClean="0"/>
          </a:p>
        </p:txBody>
      </p:sp>
      <p:sp>
        <p:nvSpPr>
          <p:cNvPr id="3" name="Subtitle 2"/>
          <p:cNvSpPr>
            <a:spLocks noGrp="1"/>
          </p:cNvSpPr>
          <p:nvPr>
            <p:ph type="subTitle" idx="1"/>
          </p:nvPr>
        </p:nvSpPr>
        <p:spPr/>
        <p:txBody>
          <a:bodyPr/>
          <a:lstStyle/>
          <a:p>
            <a:r>
              <a:rPr lang="en-US" smtClean="0">
                <a:solidFill>
                  <a:schemeClr val="tx1"/>
                </a:solidFill>
              </a:rPr>
              <a:t>Sign up for the MU Listserv!</a:t>
            </a:r>
            <a:br>
              <a:rPr lang="en-US" smtClean="0">
                <a:solidFill>
                  <a:schemeClr val="tx1"/>
                </a:solidFill>
              </a:rPr>
            </a:br>
            <a:r>
              <a:rPr lang="en-US" sz="2400" smtClean="0">
                <a:hlinkClick r:id="rId3"/>
              </a:rPr>
              <a:t>http://www.ihs.gov/listserver/index.cfm?module=signUpForm&amp;list_id=168MeaningfulUseTeam@ihs.gov</a:t>
            </a:r>
            <a:r>
              <a:rPr lang="en-US" sz="3600" smtClean="0"/>
              <a:t/>
            </a:r>
            <a:br>
              <a:rPr lang="en-US" sz="3600" smtClean="0"/>
            </a:br>
            <a:endParaRPr lang="en-US" b="1" dirty="0"/>
          </a:p>
        </p:txBody>
      </p:sp>
      <p:sp>
        <p:nvSpPr>
          <p:cNvPr id="2" name="Slide Number Placeholder 1"/>
          <p:cNvSpPr>
            <a:spLocks noGrp="1"/>
          </p:cNvSpPr>
          <p:nvPr>
            <p:ph type="sldNum" sz="quarter" idx="4"/>
          </p:nvPr>
        </p:nvSpPr>
        <p:spPr/>
        <p:txBody>
          <a:bodyPr/>
          <a:lstStyle/>
          <a:p>
            <a:fld id="{BA9B43ED-024E-465C-8E2F-E96341438BFA}" type="slidenum">
              <a:rPr lang="en-US" smtClean="0"/>
              <a:t>37</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3" y="3048000"/>
            <a:ext cx="7615237" cy="1362075"/>
          </a:xfrm>
        </p:spPr>
        <p:txBody>
          <a:bodyPr rtlCol="0">
            <a:normAutofit/>
          </a:bodyPr>
          <a:lstStyle/>
          <a:p>
            <a:pPr algn="ctr" eaLnBrk="1" fontAlgn="auto" hangingPunct="1">
              <a:spcAft>
                <a:spcPts val="0"/>
              </a:spcAft>
              <a:defRPr/>
            </a:pPr>
            <a:r>
              <a:rPr lang="en-US" dirty="0" smtClean="0"/>
              <a:t>Meaningful Use</a:t>
            </a:r>
            <a:endParaRPr lang="en-US" dirty="0"/>
          </a:p>
        </p:txBody>
      </p:sp>
      <p:sp>
        <p:nvSpPr>
          <p:cNvPr id="2" name="Slide Number Placeholder 1"/>
          <p:cNvSpPr>
            <a:spLocks noGrp="1"/>
          </p:cNvSpPr>
          <p:nvPr>
            <p:ph type="sldNum" sz="quarter" idx="4"/>
          </p:nvPr>
        </p:nvSpPr>
        <p:spPr/>
        <p:txBody>
          <a:bodyPr/>
          <a:lstStyle/>
          <a:p>
            <a:fld id="{BA9B43ED-024E-465C-8E2F-E96341438BFA}" type="slidenum">
              <a:rPr lang="en-US" smtClean="0"/>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374900" y="65088"/>
            <a:ext cx="6769100" cy="906462"/>
          </a:xfrm>
        </p:spPr>
        <p:txBody>
          <a:bodyPr/>
          <a:lstStyle/>
          <a:p>
            <a:pPr eaLnBrk="1" hangingPunct="1"/>
            <a:r>
              <a:rPr lang="en-US" sz="3400" dirty="0" smtClean="0"/>
              <a:t>What is Meaningful Use?</a:t>
            </a:r>
          </a:p>
        </p:txBody>
      </p:sp>
      <p:sp>
        <p:nvSpPr>
          <p:cNvPr id="21506" name="Content Placeholder 2"/>
          <p:cNvSpPr>
            <a:spLocks noGrp="1"/>
          </p:cNvSpPr>
          <p:nvPr>
            <p:ph idx="1"/>
          </p:nvPr>
        </p:nvSpPr>
        <p:spPr>
          <a:xfrm>
            <a:off x="457200" y="1387475"/>
            <a:ext cx="8229600" cy="4857750"/>
          </a:xfrm>
        </p:spPr>
        <p:txBody>
          <a:bodyPr/>
          <a:lstStyle/>
          <a:p>
            <a:pPr eaLnBrk="1" hangingPunct="1">
              <a:spcBef>
                <a:spcPts val="0"/>
              </a:spcBef>
            </a:pPr>
            <a:r>
              <a:rPr lang="en-US" sz="2400" b="1" dirty="0" smtClean="0"/>
              <a:t>Meaningful Use is using certified EHR technology to:</a:t>
            </a:r>
          </a:p>
          <a:p>
            <a:pPr eaLnBrk="1" hangingPunct="1">
              <a:spcBef>
                <a:spcPts val="0"/>
              </a:spcBef>
            </a:pPr>
            <a:endParaRPr lang="en-US" sz="2400" b="1" dirty="0" smtClean="0"/>
          </a:p>
          <a:p>
            <a:pPr lvl="1" eaLnBrk="1" hangingPunct="1">
              <a:spcBef>
                <a:spcPts val="0"/>
              </a:spcBef>
            </a:pPr>
            <a:r>
              <a:rPr lang="en-US" sz="2400" dirty="0" smtClean="0"/>
              <a:t>Improve quality, safety, efficiency, and reduce health disparities</a:t>
            </a:r>
          </a:p>
          <a:p>
            <a:pPr lvl="1" eaLnBrk="1" hangingPunct="1">
              <a:spcBef>
                <a:spcPts val="0"/>
              </a:spcBef>
            </a:pPr>
            <a:endParaRPr lang="en-US" sz="2400" dirty="0" smtClean="0"/>
          </a:p>
          <a:p>
            <a:pPr lvl="1" eaLnBrk="1" hangingPunct="1">
              <a:spcBef>
                <a:spcPts val="0"/>
              </a:spcBef>
            </a:pPr>
            <a:r>
              <a:rPr lang="en-US" sz="2400" dirty="0" smtClean="0"/>
              <a:t>Engage patients and families in their health care</a:t>
            </a:r>
          </a:p>
          <a:p>
            <a:pPr marL="457200" lvl="1" indent="0" eaLnBrk="1" hangingPunct="1">
              <a:spcBef>
                <a:spcPts val="0"/>
              </a:spcBef>
              <a:buNone/>
            </a:pPr>
            <a:endParaRPr lang="en-US" sz="2400" dirty="0" smtClean="0"/>
          </a:p>
          <a:p>
            <a:pPr lvl="1" eaLnBrk="1" hangingPunct="1">
              <a:spcBef>
                <a:spcPts val="0"/>
              </a:spcBef>
            </a:pPr>
            <a:r>
              <a:rPr lang="en-US" sz="2400" dirty="0" smtClean="0"/>
              <a:t>Improve care coordination</a:t>
            </a:r>
          </a:p>
          <a:p>
            <a:pPr marL="457200" lvl="1" indent="0" eaLnBrk="1" hangingPunct="1">
              <a:spcBef>
                <a:spcPts val="0"/>
              </a:spcBef>
              <a:buNone/>
            </a:pPr>
            <a:endParaRPr lang="en-US" sz="2400" dirty="0" smtClean="0"/>
          </a:p>
          <a:p>
            <a:pPr lvl="1" eaLnBrk="1" hangingPunct="1">
              <a:spcBef>
                <a:spcPts val="0"/>
              </a:spcBef>
            </a:pPr>
            <a:r>
              <a:rPr lang="en-US" sz="2400" dirty="0" smtClean="0"/>
              <a:t>Improve population and public health</a:t>
            </a:r>
          </a:p>
          <a:p>
            <a:pPr marL="457200" lvl="1" indent="0" eaLnBrk="1" hangingPunct="1">
              <a:spcBef>
                <a:spcPts val="0"/>
              </a:spcBef>
              <a:buNone/>
            </a:pPr>
            <a:endParaRPr lang="en-US" sz="2400" dirty="0" smtClean="0"/>
          </a:p>
          <a:p>
            <a:pPr lvl="1" eaLnBrk="1" hangingPunct="1">
              <a:spcBef>
                <a:spcPts val="0"/>
              </a:spcBef>
              <a:spcAft>
                <a:spcPts val="600"/>
              </a:spcAft>
            </a:pPr>
            <a:r>
              <a:rPr lang="en-US" sz="2400" dirty="0" smtClean="0"/>
              <a:t>All the while maintaining privacy and security</a:t>
            </a:r>
          </a:p>
        </p:txBody>
      </p:sp>
      <p:sp>
        <p:nvSpPr>
          <p:cNvPr id="2" name="Slide Number Placeholder 1"/>
          <p:cNvSpPr>
            <a:spLocks noGrp="1"/>
          </p:cNvSpPr>
          <p:nvPr>
            <p:ph type="sldNum" sz="quarter" idx="4"/>
          </p:nvPr>
        </p:nvSpPr>
        <p:spPr/>
        <p:txBody>
          <a:bodyPr/>
          <a:lstStyle/>
          <a:p>
            <a:fld id="{BA9B43ED-024E-465C-8E2F-E96341438BFA}" type="slidenum">
              <a:rPr lang="en-US" smtClean="0"/>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z="3400" dirty="0"/>
              <a:t>3</a:t>
            </a:r>
            <a:r>
              <a:rPr lang="en-US" sz="3400" dirty="0" smtClean="0"/>
              <a:t> Stages of Meaningful Use</a:t>
            </a:r>
          </a:p>
        </p:txBody>
      </p:sp>
      <p:sp>
        <p:nvSpPr>
          <p:cNvPr id="2" name="Slide Number Placeholder 1"/>
          <p:cNvSpPr>
            <a:spLocks noGrp="1"/>
          </p:cNvSpPr>
          <p:nvPr>
            <p:ph type="sldNum" sz="quarter" idx="4"/>
          </p:nvPr>
        </p:nvSpPr>
        <p:spPr/>
        <p:txBody>
          <a:bodyPr/>
          <a:lstStyle/>
          <a:p>
            <a:fld id="{BA9B43ED-024E-465C-8E2F-E96341438BFA}" type="slidenum">
              <a:rPr lang="en-US" smtClean="0"/>
              <a:t>6</a:t>
            </a:fld>
            <a:endParaRPr lang="en-US"/>
          </a:p>
        </p:txBody>
      </p:sp>
      <p:pic>
        <p:nvPicPr>
          <p:cNvPr id="12" name="Picture 2" descr="3 Stages of Meaningful Use"/>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803419"/>
            <a:ext cx="8229600" cy="4119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3" y="3048000"/>
            <a:ext cx="7615237" cy="1362075"/>
          </a:xfrm>
        </p:spPr>
        <p:txBody>
          <a:bodyPr rtlCol="0">
            <a:normAutofit/>
          </a:bodyPr>
          <a:lstStyle/>
          <a:p>
            <a:pPr algn="ctr" eaLnBrk="1" fontAlgn="auto" hangingPunct="1">
              <a:spcAft>
                <a:spcPts val="0"/>
              </a:spcAft>
              <a:defRPr/>
            </a:pPr>
            <a:r>
              <a:rPr lang="en-US" dirty="0" smtClean="0"/>
              <a:t>Timeline</a:t>
            </a:r>
            <a:endParaRPr lang="en-US" dirty="0"/>
          </a:p>
        </p:txBody>
      </p:sp>
      <p:sp>
        <p:nvSpPr>
          <p:cNvPr id="2" name="Slide Number Placeholder 1"/>
          <p:cNvSpPr>
            <a:spLocks noGrp="1"/>
          </p:cNvSpPr>
          <p:nvPr>
            <p:ph type="sldNum" sz="quarter" idx="4"/>
          </p:nvPr>
        </p:nvSpPr>
        <p:spPr/>
        <p:txBody>
          <a:bodyPr/>
          <a:lstStyle/>
          <a:p>
            <a:fld id="{BA9B43ED-024E-465C-8E2F-E96341438BFA}" type="slidenum">
              <a:rPr lang="en-US" smtClean="0"/>
              <a:t>7</a:t>
            </a:fld>
            <a:endParaRPr lang="en-US"/>
          </a:p>
        </p:txBody>
      </p:sp>
    </p:spTree>
    <p:extLst>
      <p:ext uri="{BB962C8B-B14F-4D97-AF65-F5344CB8AC3E}">
        <p14:creationId xmlns:p14="http://schemas.microsoft.com/office/powerpoint/2010/main" val="1418364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2"/>
          <p:cNvSpPr>
            <a:spLocks noGrp="1"/>
          </p:cNvSpPr>
          <p:nvPr>
            <p:ph type="title"/>
          </p:nvPr>
        </p:nvSpPr>
        <p:spPr/>
        <p:txBody>
          <a:bodyPr/>
          <a:lstStyle/>
          <a:p>
            <a:r>
              <a:rPr lang="en-US" sz="3200" dirty="0" smtClean="0"/>
              <a:t>Eligible Professionals: </a:t>
            </a:r>
            <a:br>
              <a:rPr lang="en-US" sz="3200" dirty="0" smtClean="0"/>
            </a:br>
            <a:r>
              <a:rPr lang="en-US" sz="3200" dirty="0" smtClean="0"/>
              <a:t>Incentive Program Timeline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82839357"/>
              </p:ext>
            </p:extLst>
          </p:nvPr>
        </p:nvGraphicFramePr>
        <p:xfrm>
          <a:off x="457200" y="1600200"/>
          <a:ext cx="8181833" cy="2209800"/>
        </p:xfrm>
        <a:graphic>
          <a:graphicData uri="http://schemas.openxmlformats.org/drawingml/2006/table">
            <a:tbl>
              <a:tblPr firstRow="1" bandRow="1">
                <a:tableStyleId>{5C22544A-7EE6-4342-B048-85BDC9FD1C3A}</a:tableStyleId>
              </a:tblPr>
              <a:tblGrid>
                <a:gridCol w="1448943"/>
                <a:gridCol w="6732890"/>
              </a:tblGrid>
              <a:tr h="370840">
                <a:tc>
                  <a:txBody>
                    <a:bodyPr/>
                    <a:lstStyle/>
                    <a:p>
                      <a:pPr algn="l"/>
                      <a:r>
                        <a:rPr lang="en-US" sz="2400" dirty="0" smtClean="0">
                          <a:solidFill>
                            <a:schemeClr val="bg1"/>
                          </a:solidFill>
                        </a:rPr>
                        <a:t>CY 2013</a:t>
                      </a:r>
                      <a:endParaRPr lang="en-US" sz="2400" dirty="0">
                        <a:solidFill>
                          <a:schemeClr val="bg1"/>
                        </a:solidFill>
                      </a:endParaRPr>
                    </a:p>
                  </a:txBody>
                  <a:tcPr/>
                </a:tc>
                <a:tc>
                  <a:txBody>
                    <a:bodyPr/>
                    <a:lstStyle/>
                    <a:p>
                      <a:pPr algn="l"/>
                      <a:endParaRPr lang="en-US" sz="2400" dirty="0">
                        <a:solidFill>
                          <a:schemeClr val="bg1"/>
                        </a:solidFill>
                      </a:endParaRPr>
                    </a:p>
                  </a:txBody>
                  <a:tcPr/>
                </a:tc>
              </a:tr>
              <a:tr h="370840">
                <a:tc>
                  <a:txBody>
                    <a:bodyPr/>
                    <a:lstStyle/>
                    <a:p>
                      <a:pPr algn="l"/>
                      <a:r>
                        <a:rPr lang="en-US" dirty="0" smtClean="0">
                          <a:solidFill>
                            <a:schemeClr val="tx1"/>
                          </a:solidFill>
                        </a:rPr>
                        <a:t>01/01/13</a:t>
                      </a:r>
                      <a:endParaRPr lang="en-US" dirty="0">
                        <a:solidFill>
                          <a:schemeClr val="tx1"/>
                        </a:solidFill>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dirty="0" smtClean="0">
                          <a:ea typeface="ＭＳ Ｐゴシック"/>
                          <a:cs typeface="ＭＳ Ｐゴシック"/>
                        </a:rPr>
                        <a:t>First</a:t>
                      </a:r>
                      <a:r>
                        <a:rPr lang="en-US" b="0" baseline="0" dirty="0" smtClean="0">
                          <a:ea typeface="ＭＳ Ｐゴシック"/>
                          <a:cs typeface="ＭＳ Ｐゴシック"/>
                        </a:rPr>
                        <a:t> day </a:t>
                      </a:r>
                      <a:r>
                        <a:rPr lang="en-US" baseline="0" dirty="0" smtClean="0">
                          <a:ea typeface="ＭＳ Ｐゴシック"/>
                          <a:cs typeface="ＭＳ Ｐゴシック"/>
                        </a:rPr>
                        <a:t>of calendar and EHR r</a:t>
                      </a:r>
                      <a:r>
                        <a:rPr lang="en-US" dirty="0" smtClean="0">
                          <a:ea typeface="ＭＳ Ｐゴシック"/>
                          <a:cs typeface="ＭＳ Ｐゴシック"/>
                        </a:rPr>
                        <a:t>eporting year</a:t>
                      </a:r>
                      <a:endParaRPr lang="en-US" dirty="0" smtClean="0">
                        <a:solidFill>
                          <a:srgbClr val="000000"/>
                        </a:solidFill>
                        <a:ea typeface="ＭＳ Ｐゴシック"/>
                        <a:cs typeface="ＭＳ Ｐゴシック"/>
                      </a:endParaRPr>
                    </a:p>
                  </a:txBody>
                  <a:tcPr anchor="ctr"/>
                </a:tc>
              </a:tr>
              <a:tr h="370840">
                <a:tc>
                  <a:txBody>
                    <a:bodyPr/>
                    <a:lstStyle/>
                    <a:p>
                      <a:pPr algn="l"/>
                      <a:r>
                        <a:rPr lang="en-US" dirty="0" smtClean="0">
                          <a:solidFill>
                            <a:schemeClr val="tx1"/>
                          </a:solidFill>
                        </a:rPr>
                        <a:t>10/03/13</a:t>
                      </a:r>
                      <a:endParaRPr lang="en-US" dirty="0">
                        <a:solidFill>
                          <a:schemeClr val="tx1"/>
                        </a:solidFill>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ea typeface="ＭＳ Ｐゴシック"/>
                          <a:cs typeface="ＭＳ Ｐゴシック"/>
                        </a:rPr>
                        <a:t>Last day to begin 90-day reporting period </a:t>
                      </a:r>
                      <a:r>
                        <a:rPr lang="en-US" b="0" dirty="0" smtClean="0">
                          <a:ea typeface="ＭＳ Ｐゴシック"/>
                          <a:cs typeface="ＭＳ Ｐゴシック"/>
                        </a:rPr>
                        <a:t>for the Medicare Incentive Program</a:t>
                      </a:r>
                      <a:endParaRPr lang="en-US" b="0" dirty="0" smtClean="0">
                        <a:solidFill>
                          <a:srgbClr val="000000"/>
                        </a:solidFill>
                        <a:ea typeface="ＭＳ Ｐゴシック"/>
                        <a:cs typeface="ＭＳ Ｐゴシック"/>
                      </a:endParaRPr>
                    </a:p>
                  </a:txBody>
                  <a:tcPr anchor="ctr"/>
                </a:tc>
              </a:tr>
              <a:tr h="370840">
                <a:tc>
                  <a:txBody>
                    <a:bodyPr/>
                    <a:lstStyle/>
                    <a:p>
                      <a:pPr algn="l"/>
                      <a:r>
                        <a:rPr lang="en-US" dirty="0" smtClean="0">
                          <a:solidFill>
                            <a:schemeClr val="tx1"/>
                          </a:solidFill>
                        </a:rPr>
                        <a:t>12/31/13</a:t>
                      </a:r>
                      <a:endParaRPr lang="en-US" dirty="0">
                        <a:solidFill>
                          <a:schemeClr val="tx1"/>
                        </a:solidFill>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dirty="0" smtClean="0">
                          <a:ea typeface="ＭＳ Ｐゴシック"/>
                          <a:cs typeface="ＭＳ Ｐゴシック"/>
                        </a:rPr>
                        <a:t>Last</a:t>
                      </a:r>
                      <a:r>
                        <a:rPr lang="en-US" b="1" dirty="0" smtClean="0">
                          <a:ea typeface="ＭＳ Ｐゴシック"/>
                          <a:cs typeface="ＭＳ Ｐゴシック"/>
                        </a:rPr>
                        <a:t> </a:t>
                      </a:r>
                      <a:r>
                        <a:rPr lang="en-US" b="0" dirty="0" smtClean="0">
                          <a:ea typeface="ＭＳ Ｐゴシック"/>
                          <a:cs typeface="ＭＳ Ｐゴシック"/>
                        </a:rPr>
                        <a:t>day</a:t>
                      </a:r>
                      <a:r>
                        <a:rPr lang="en-US" b="1" dirty="0" smtClean="0">
                          <a:ea typeface="ＭＳ Ｐゴシック"/>
                          <a:cs typeface="ＭＳ Ｐゴシック"/>
                        </a:rPr>
                        <a:t> </a:t>
                      </a:r>
                      <a:r>
                        <a:rPr lang="en-US" dirty="0" smtClean="0">
                          <a:ea typeface="ＭＳ Ｐゴシック"/>
                          <a:cs typeface="ＭＳ Ｐゴシック"/>
                        </a:rPr>
                        <a:t>of calendar and EHR reporting year</a:t>
                      </a:r>
                      <a:endParaRPr lang="en-US" dirty="0" smtClean="0">
                        <a:solidFill>
                          <a:srgbClr val="000000"/>
                        </a:solidFill>
                        <a:ea typeface="ＭＳ Ｐゴシック"/>
                        <a:cs typeface="ＭＳ Ｐゴシック"/>
                      </a:endParaRPr>
                    </a:p>
                  </a:txBody>
                  <a:tcPr anchor="ctr"/>
                </a:tc>
              </a:tr>
              <a:tr h="370840">
                <a:tc>
                  <a:txBody>
                    <a:bodyPr/>
                    <a:lstStyle/>
                    <a:p>
                      <a:pPr algn="l"/>
                      <a:r>
                        <a:rPr lang="en-US" dirty="0" smtClean="0">
                          <a:solidFill>
                            <a:schemeClr val="tx1"/>
                          </a:solidFill>
                        </a:rPr>
                        <a:t>02/28/14</a:t>
                      </a:r>
                      <a:endParaRPr lang="en-US" dirty="0">
                        <a:solidFill>
                          <a:schemeClr val="tx1"/>
                        </a:solidFill>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ea typeface="ＭＳ Ｐゴシック"/>
                          <a:cs typeface="ＭＳ Ｐゴシック"/>
                        </a:rPr>
                        <a:t>Last day to register and attest</a:t>
                      </a:r>
                      <a:endParaRPr lang="en-US" b="1" dirty="0" smtClean="0">
                        <a:solidFill>
                          <a:srgbClr val="000000"/>
                        </a:solidFill>
                        <a:ea typeface="ＭＳ Ｐゴシック"/>
                        <a:cs typeface="ＭＳ Ｐゴシック"/>
                      </a:endParaRPr>
                    </a:p>
                  </a:txBody>
                  <a:tcPr anchor="ctr"/>
                </a:tc>
              </a:tr>
            </a:tbl>
          </a:graphicData>
        </a:graphic>
      </p:graphicFrame>
    </p:spTree>
    <p:extLst>
      <p:ext uri="{BB962C8B-B14F-4D97-AF65-F5344CB8AC3E}">
        <p14:creationId xmlns:p14="http://schemas.microsoft.com/office/powerpoint/2010/main" val="89846076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2"/>
          <p:cNvSpPr>
            <a:spLocks noGrp="1"/>
          </p:cNvSpPr>
          <p:nvPr>
            <p:ph type="title"/>
          </p:nvPr>
        </p:nvSpPr>
        <p:spPr/>
        <p:txBody>
          <a:bodyPr/>
          <a:lstStyle/>
          <a:p>
            <a:r>
              <a:rPr lang="en-US" sz="3200" dirty="0" smtClean="0"/>
              <a:t>Eligible Hospitals: </a:t>
            </a:r>
            <a:br>
              <a:rPr lang="en-US" sz="3200" dirty="0" smtClean="0"/>
            </a:br>
            <a:r>
              <a:rPr lang="en-US" sz="3200" dirty="0" smtClean="0"/>
              <a:t>Incentive Program Timeline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6241308"/>
              </p:ext>
            </p:extLst>
          </p:nvPr>
        </p:nvGraphicFramePr>
        <p:xfrm>
          <a:off x="457200" y="1600200"/>
          <a:ext cx="8236424" cy="2286000"/>
        </p:xfrm>
        <a:graphic>
          <a:graphicData uri="http://schemas.openxmlformats.org/drawingml/2006/table">
            <a:tbl>
              <a:tblPr firstRow="1" bandRow="1">
                <a:tableStyleId>{5C22544A-7EE6-4342-B048-85BDC9FD1C3A}</a:tableStyleId>
              </a:tblPr>
              <a:tblGrid>
                <a:gridCol w="1414018"/>
                <a:gridCol w="6822406"/>
              </a:tblGrid>
              <a:tr h="370840">
                <a:tc>
                  <a:txBody>
                    <a:bodyPr/>
                    <a:lstStyle/>
                    <a:p>
                      <a:pPr algn="l"/>
                      <a:r>
                        <a:rPr lang="en-US" sz="2400" dirty="0" smtClean="0">
                          <a:solidFill>
                            <a:schemeClr val="bg1"/>
                          </a:solidFill>
                        </a:rPr>
                        <a:t>FY 2013</a:t>
                      </a:r>
                      <a:endParaRPr lang="en-US" sz="2400" dirty="0">
                        <a:solidFill>
                          <a:schemeClr val="bg1"/>
                        </a:solidFill>
                      </a:endParaRPr>
                    </a:p>
                  </a:txBody>
                  <a:tcPr/>
                </a:tc>
                <a:tc>
                  <a:txBody>
                    <a:bodyPr/>
                    <a:lstStyle/>
                    <a:p>
                      <a:pPr algn="l"/>
                      <a:endParaRPr lang="en-US" sz="2400" dirty="0">
                        <a:solidFill>
                          <a:schemeClr val="bg1"/>
                        </a:solidFill>
                      </a:endParaRPr>
                    </a:p>
                  </a:txBody>
                  <a:tcPr/>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ＭＳ Ｐゴシック"/>
                          <a:cs typeface="ＭＳ Ｐゴシック"/>
                        </a:rPr>
                        <a:t>10/03/12</a:t>
                      </a:r>
                    </a:p>
                  </a:txBody>
                  <a:tcPr horzOverflow="overflow"/>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ea typeface="ＭＳ Ｐゴシック"/>
                          <a:cs typeface="ＭＳ Ｐゴシック"/>
                        </a:rPr>
                        <a:t>First</a:t>
                      </a:r>
                      <a:r>
                        <a:rPr lang="en-US" baseline="0" dirty="0" smtClean="0">
                          <a:ea typeface="ＭＳ Ｐゴシック"/>
                          <a:cs typeface="ＭＳ Ｐゴシック"/>
                        </a:rPr>
                        <a:t> day of calendar and EHR r</a:t>
                      </a:r>
                      <a:r>
                        <a:rPr lang="en-US" dirty="0" smtClean="0">
                          <a:ea typeface="ＭＳ Ｐゴシック"/>
                          <a:cs typeface="ＭＳ Ｐゴシック"/>
                        </a:rPr>
                        <a:t>eporting year</a:t>
                      </a:r>
                      <a:endParaRPr lang="en-US" dirty="0" smtClean="0">
                        <a:solidFill>
                          <a:srgbClr val="000000"/>
                        </a:solidFill>
                        <a:ea typeface="ＭＳ Ｐゴシック"/>
                        <a:cs typeface="ＭＳ Ｐゴシック"/>
                      </a:endParaRPr>
                    </a:p>
                  </a:txBody>
                  <a:tcPr anchor="ctr"/>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ＭＳ Ｐゴシック"/>
                          <a:cs typeface="ＭＳ Ｐゴシック"/>
                        </a:rPr>
                        <a:t>07/01/13</a:t>
                      </a:r>
                    </a:p>
                  </a:txBody>
                  <a:tcPr horzOverflow="overflow"/>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ea typeface="ＭＳ Ｐゴシック"/>
                          <a:cs typeface="ＭＳ Ｐゴシック"/>
                        </a:rPr>
                        <a:t>LAST day to begin 90-day reporting period </a:t>
                      </a:r>
                      <a:r>
                        <a:rPr lang="en-US" b="0" dirty="0" smtClean="0">
                          <a:ea typeface="ＭＳ Ｐゴシック"/>
                          <a:cs typeface="ＭＳ Ｐゴシック"/>
                        </a:rPr>
                        <a:t>for the Medicare Incentive Program </a:t>
                      </a:r>
                      <a:endParaRPr lang="en-US" b="0" dirty="0" smtClean="0">
                        <a:solidFill>
                          <a:srgbClr val="000000"/>
                        </a:solidFill>
                        <a:ea typeface="ＭＳ Ｐゴシック"/>
                        <a:cs typeface="ＭＳ Ｐゴシック"/>
                      </a:endParaRPr>
                    </a:p>
                  </a:txBody>
                  <a:tcPr anchor="ctr"/>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ＭＳ Ｐゴシック"/>
                          <a:cs typeface="ＭＳ Ｐゴシック"/>
                        </a:rPr>
                        <a:t>09/30/13</a:t>
                      </a:r>
                    </a:p>
                  </a:txBody>
                  <a:tcPr horzOverflow="overflow"/>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ea typeface="ＭＳ Ｐゴシック"/>
                          <a:cs typeface="ＭＳ Ｐゴシック"/>
                        </a:rPr>
                        <a:t>Last day of fiscal year and EHR reporting year</a:t>
                      </a:r>
                      <a:endParaRPr lang="en-US" dirty="0" smtClean="0">
                        <a:solidFill>
                          <a:srgbClr val="000000"/>
                        </a:solidFill>
                        <a:ea typeface="ＭＳ Ｐゴシック"/>
                        <a:cs typeface="ＭＳ Ｐゴシック"/>
                      </a:endParaRPr>
                    </a:p>
                  </a:txBody>
                  <a:tcPr anchor="ctr"/>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ＭＳ Ｐゴシック"/>
                          <a:cs typeface="ＭＳ Ｐゴシック"/>
                        </a:rPr>
                        <a:t>11/30/13</a:t>
                      </a:r>
                    </a:p>
                  </a:txBody>
                  <a:tcPr horzOverflow="overflow"/>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ea typeface="ＭＳ Ｐゴシック"/>
                          <a:cs typeface="ＭＳ Ｐゴシック"/>
                        </a:rPr>
                        <a:t>Last day to register and attest</a:t>
                      </a:r>
                      <a:endParaRPr lang="en-US" b="1" dirty="0" smtClean="0">
                        <a:solidFill>
                          <a:srgbClr val="000000"/>
                        </a:solidFill>
                        <a:ea typeface="ＭＳ Ｐゴシック"/>
                        <a:cs typeface="ＭＳ Ｐゴシック"/>
                      </a:endParaRPr>
                    </a:p>
                  </a:txBody>
                  <a:tcPr anchor="ctr"/>
                </a:tc>
              </a:tr>
            </a:tbl>
          </a:graphicData>
        </a:graphic>
      </p:graphicFrame>
    </p:spTree>
    <p:extLst>
      <p:ext uri="{BB962C8B-B14F-4D97-AF65-F5344CB8AC3E}">
        <p14:creationId xmlns:p14="http://schemas.microsoft.com/office/powerpoint/2010/main" val="146487978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U">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TATUS_x0020_2 xmlns="c29f3255-39a0-45cc-8c09-5bb4208beab0">Empty</STATUS_x0020_2>
    <Comments xmlns="c29f3255-39a0-45cc-8c09-5bb4208beab0">Won't pass accessibility (transient problem)</Comments>
    <Status xmlns="c29f3255-39a0-45cc-8c09-5bb4208beab0">Rework?</Status>
    <Complete_x003f_ xmlns="c29f3255-39a0-45cc-8c09-5bb4208beab0">No</Complete_x003f_>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66A0F65B4B7B3449E994FC5D30A1C35" ma:contentTypeVersion="4" ma:contentTypeDescription="Create a new document." ma:contentTypeScope="" ma:versionID="f6493f2468c1a1aa30a9267921ab9b3f">
  <xsd:schema xmlns:xsd="http://www.w3.org/2001/XMLSchema" xmlns:p="http://schemas.microsoft.com/office/2006/metadata/properties" xmlns:ns2="c29f3255-39a0-45cc-8c09-5bb4208beab0" targetNamespace="http://schemas.microsoft.com/office/2006/metadata/properties" ma:root="true" ma:fieldsID="bd77c0575f6e292ce884900925ad0dbe" ns2:_="">
    <xsd:import namespace="c29f3255-39a0-45cc-8c09-5bb4208beab0"/>
    <xsd:element name="properties">
      <xsd:complexType>
        <xsd:sequence>
          <xsd:element name="documentManagement">
            <xsd:complexType>
              <xsd:all>
                <xsd:element ref="ns2:Comments" minOccurs="0"/>
                <xsd:element ref="ns2:Status" minOccurs="0"/>
                <xsd:element ref="ns2:STATUS_x0020_2" minOccurs="0"/>
                <xsd:element ref="ns2:Complete_x003f_" minOccurs="0"/>
              </xsd:all>
            </xsd:complexType>
          </xsd:element>
        </xsd:sequence>
      </xsd:complexType>
    </xsd:element>
  </xsd:schema>
  <xsd:schema xmlns:xsd="http://www.w3.org/2001/XMLSchema" xmlns:dms="http://schemas.microsoft.com/office/2006/documentManagement/types" targetNamespace="c29f3255-39a0-45cc-8c09-5bb4208beab0" elementFormDefault="qualified">
    <xsd:import namespace="http://schemas.microsoft.com/office/2006/documentManagement/types"/>
    <xsd:element name="Comments" ma:index="8" nillable="true" ma:displayName="Comments" ma:description="Project Plan" ma:internalName="Comments">
      <xsd:simpleType>
        <xsd:restriction base="dms:Note"/>
      </xsd:simpleType>
    </xsd:element>
    <xsd:element name="Status" ma:index="9" nillable="true" ma:displayName="Status" ma:internalName="Status">
      <xsd:simpleType>
        <xsd:restriction base="dms:Text">
          <xsd:maxLength value="255"/>
        </xsd:restriction>
      </xsd:simpleType>
    </xsd:element>
    <xsd:element name="STATUS_x0020_2" ma:index="10" nillable="true" ma:displayName="STATUS 2" ma:default="Empty" ma:format="Dropdown" ma:internalName="STATUS_x0020_2">
      <xsd:simpleType>
        <xsd:restriction base="dms:Choice">
          <xsd:enumeration value="Empty"/>
          <xsd:enumeration value="Submitted"/>
          <xsd:enumeration value="Reviewed &amp; Finalized"/>
        </xsd:restriction>
      </xsd:simpleType>
    </xsd:element>
    <xsd:element name="Complete_x003f_" ma:index="11" nillable="true" ma:displayName="Complete?" ma:default="No" ma:format="RadioButtons" ma:internalName="Complete_x003f_">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20C8FB7-0C95-4C04-BEA4-B742F4B3FE00}">
  <ds:schemaRefs>
    <ds:schemaRef ds:uri="http://schemas.microsoft.com/sharepoint/v3/contenttype/forms"/>
  </ds:schemaRefs>
</ds:datastoreItem>
</file>

<file path=customXml/itemProps2.xml><?xml version="1.0" encoding="utf-8"?>
<ds:datastoreItem xmlns:ds="http://schemas.openxmlformats.org/officeDocument/2006/customXml" ds:itemID="{6E0F66EA-03B3-44C3-A2BA-A5BEE0859FDB}">
  <ds:schemaRefs>
    <ds:schemaRef ds:uri="http://purl.org/dc/dcmitype/"/>
    <ds:schemaRef ds:uri="http://purl.org/dc/terms/"/>
    <ds:schemaRef ds:uri="http://www.w3.org/XML/1998/namespace"/>
    <ds:schemaRef ds:uri="c29f3255-39a0-45cc-8c09-5bb4208beab0"/>
    <ds:schemaRef ds:uri="http://schemas.microsoft.com/office/2006/documentManagement/types"/>
    <ds:schemaRef ds:uri="http://purl.org/dc/elements/1.1/"/>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43DD6DA8-4E43-4BF0-8CBD-C43AA7D40D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9f3255-39a0-45cc-8c09-5bb4208beab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9130</TotalTime>
  <Words>3115</Words>
  <Application>Microsoft Office PowerPoint</Application>
  <PresentationFormat>On-screen Show (4:3)</PresentationFormat>
  <Paragraphs>724</Paragraphs>
  <Slides>37</Slides>
  <Notes>21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MU</vt:lpstr>
      <vt:lpstr>Meaningful Use  2013 Changes  Overview   JoAnne Hawkins Meaningful Use Sr. Healthcare Policy Analyst DNC (Contractor) for   U.S. Indian Health Service January 29, 2013</vt:lpstr>
      <vt:lpstr>Today’s Objectives</vt:lpstr>
      <vt:lpstr>2013 Changes</vt:lpstr>
      <vt:lpstr>Meaningful Use</vt:lpstr>
      <vt:lpstr>What is Meaningful Use?</vt:lpstr>
      <vt:lpstr>3 Stages of Meaningful Use</vt:lpstr>
      <vt:lpstr>Timeline</vt:lpstr>
      <vt:lpstr>Eligible Professionals:  Incentive Program Timeline</vt:lpstr>
      <vt:lpstr>Eligible Hospitals:  Incentive Program Timeline</vt:lpstr>
      <vt:lpstr>Medicaid EP/EH MU Timeline</vt:lpstr>
      <vt:lpstr>Medicare EP/EH MU Timeline</vt:lpstr>
      <vt:lpstr>Eligible Professionals: Medicare Incentive Payment Example</vt:lpstr>
      <vt:lpstr>Eligible Professionals: Medicaid Incentive Payment Example</vt:lpstr>
      <vt:lpstr>EP Patient Volume  and  Medicaid Hospital Incentive  calculation</vt:lpstr>
      <vt:lpstr>Eligible Professionals and Medicaid:  Patient Volume Threshold</vt:lpstr>
      <vt:lpstr>EP Patient Volume</vt:lpstr>
      <vt:lpstr>EP Patient Volume Calculation</vt:lpstr>
      <vt:lpstr>EP Needy Patient Volume</vt:lpstr>
      <vt:lpstr>Patient Volume Look-Back Period</vt:lpstr>
      <vt:lpstr>Medicaid Hospital incentive calculation</vt:lpstr>
      <vt:lpstr>Medicaid Incentive  Hospital Calculation Change</vt:lpstr>
      <vt:lpstr>Stage 1 2013 Mu Performance AND Clinical quality Measures</vt:lpstr>
      <vt:lpstr>2013 MU Requirements </vt:lpstr>
      <vt:lpstr>Stage 1: 2013  Performance Measures</vt:lpstr>
      <vt:lpstr>2013: Stage 1 Performance Measures</vt:lpstr>
      <vt:lpstr>CPOE</vt:lpstr>
      <vt:lpstr>e-Prescribing</vt:lpstr>
      <vt:lpstr>Eligible Professionals:  Clinical Quality Measures</vt:lpstr>
      <vt:lpstr>Eligible Professionals:  Clinical Quality Measures</vt:lpstr>
      <vt:lpstr>Eligible Professionals: 38 Additional Clinical Quality Measures (Choose 3)</vt:lpstr>
      <vt:lpstr>Eligible Hospitals:  15 Clinical Quality Measures</vt:lpstr>
      <vt:lpstr>Resources</vt:lpstr>
      <vt:lpstr>Resources</vt:lpstr>
      <vt:lpstr>Area MU Contacts</vt:lpstr>
      <vt:lpstr>Regional Extension Center</vt:lpstr>
      <vt:lpstr>IHS Meaningful Use:  Contact Information</vt:lpstr>
      <vt:lpstr>Questions?</vt:lpstr>
    </vt:vector>
  </TitlesOfParts>
  <Company>IHS Office of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Meaningful Use 2013 Changes Overview</dc:title>
  <dc:subject>Meaningful Use 2013 Changes Overview</dc:subject>
  <dc:creator>IHS/Meaningful Use</dc:creator>
  <cp:lastModifiedBy>Waquie, Janell F (IHS/HQ)</cp:lastModifiedBy>
  <cp:revision>263</cp:revision>
  <dcterms:created xsi:type="dcterms:W3CDTF">2011-04-14T17:52:25Z</dcterms:created>
  <dcterms:modified xsi:type="dcterms:W3CDTF">2013-03-04T18:56:31Z</dcterms:modified>
  <cp:category>Meaningful Use 2013 Changes Overview</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0x010100066A0F65B4B7B3449E994FC5D30A1C35</vt:lpwstr>
  </property>
  <property fmtid="{D5CDD505-2E9C-101B-9397-08002B2CF9AE}" pid="3" name="STATUS 2">
    <vt:lpwstr>Empty</vt:lpwstr>
  </property>
  <property fmtid="{D5CDD505-2E9C-101B-9397-08002B2CF9AE}" pid="4" name="Comments">
    <vt:lpwstr/>
  </property>
  <property fmtid="{D5CDD505-2E9C-101B-9397-08002B2CF9AE}" pid="5" name="Status">
    <vt:lpwstr/>
  </property>
  <property fmtid="{D5CDD505-2E9C-101B-9397-08002B2CF9AE}" pid="6" name="Language">
    <vt:lpwstr>English</vt:lpwstr>
  </property>
</Properties>
</file>