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 varScale="1">
        <p:scale>
          <a:sx n="55" d="100"/>
          <a:sy n="55" d="100"/>
        </p:scale>
        <p:origin x="1356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2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35500" y="441959"/>
            <a:ext cx="2672715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200" b="1" spc="-5" dirty="0" smtClean="0">
                <a:solidFill>
                  <a:schemeClr val="bg1"/>
                </a:solidFill>
                <a:cs typeface="Times New Roman"/>
              </a:rPr>
              <a:t>Confidentiality statement</a:t>
            </a:r>
          </a:p>
          <a:p>
            <a:pPr algn="ctr"/>
            <a:r>
              <a:rPr lang="en-US" sz="1200" spc="-5" dirty="0" smtClean="0">
                <a:solidFill>
                  <a:schemeClr val="bg2"/>
                </a:solidFill>
                <a:cs typeface="Times New Roman"/>
              </a:rPr>
              <a:t>Special Diabetes Program for Indians</a:t>
            </a:r>
            <a:endParaRPr sz="1200" dirty="0">
              <a:solidFill>
                <a:schemeClr val="bg2"/>
              </a:solidFill>
              <a:cs typeface="Times New Roman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4856" y="457200"/>
            <a:ext cx="6995159" cy="406265"/>
          </a:xfrm>
        </p:spPr>
        <p:txBody>
          <a:bodyPr/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SDPI Diabetes Prevention Program</a:t>
            </a:r>
            <a:b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Healthy Heart Project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88620" y="1066800"/>
            <a:ext cx="6995159" cy="8803820"/>
          </a:xfrm>
        </p:spPr>
        <p:txBody>
          <a:bodyPr/>
          <a:lstStyle/>
          <a:p>
            <a:pPr marL="12700" marR="42545" lvl="0" indent="0" algn="just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xa</a:t>
            </a:r>
            <a:r>
              <a:rPr lang="en-US" sz="1050" b="1" kern="1200" spc="-1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cy</a:t>
            </a:r>
            <a:r>
              <a:rPr lang="en-US" sz="1050" b="1" kern="1200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gned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by</a:t>
            </a:r>
            <a:r>
              <a:rPr lang="en-US" sz="1050" b="1" kern="1200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b="1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f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or </a:t>
            </a:r>
            <a:r>
              <a:rPr lang="en-US" sz="1050" b="1" kern="1200" spc="-3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can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3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aska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b="1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b="1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n an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ual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 b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as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s. </a:t>
            </a:r>
            <a:r>
              <a:rPr lang="en-US" sz="1050" b="1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m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ay</a:t>
            </a:r>
            <a:r>
              <a:rPr lang="en-US" sz="1050" b="1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use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as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b="1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f </a:t>
            </a:r>
            <a:r>
              <a:rPr lang="en-US" sz="1050" b="1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b="1" kern="1200" spc="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b="1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ke.</a:t>
            </a:r>
            <a:endParaRPr lang="en-US" sz="10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1100"/>
              </a:lnSpc>
              <a:spcBef>
                <a:spcPts val="21"/>
              </a:spcBef>
            </a:pPr>
            <a:endParaRPr lang="en-US" sz="1100" kern="1200" dirty="0">
              <a:solidFill>
                <a:prstClr val="black"/>
              </a:solidFill>
            </a:endParaRPr>
          </a:p>
          <a:p>
            <a:pPr lvl="0" algn="ctr" rtl="0"/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b="1" kern="1200" spc="-2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b="1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1050" b="1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b="1" kern="1200" spc="-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b="1" kern="1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b="1" kern="1200" spc="-2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NT</a:t>
            </a:r>
            <a:r>
              <a:rPr lang="en-US" sz="1050" b="1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spc="-3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TY</a:t>
            </a:r>
            <a:endParaRPr lang="en-US" sz="10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1200"/>
              </a:lnSpc>
              <a:spcBef>
                <a:spcPts val="17"/>
              </a:spcBef>
            </a:pPr>
            <a:endParaRPr lang="en-US" sz="1200" kern="1200" dirty="0">
              <a:solidFill>
                <a:prstClr val="black"/>
              </a:solidFill>
            </a:endParaRPr>
          </a:p>
          <a:p>
            <a:pPr marL="12700" marR="8890" lvl="0" indent="0" algn="just" defTabSz="914400" rtl="0" eaLnBrk="1" fontAlgn="auto" latinLnBrk="0" hangingPunct="1">
              <a:lnSpc>
                <a:spcPct val="95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cy</a:t>
            </a:r>
            <a:r>
              <a:rPr lang="en-US" sz="105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lang="en-US" sz="1050" kern="1200" spc="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5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can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ka</a:t>
            </a:r>
            <a:r>
              <a:rPr lang="en-US" sz="105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h,</a:t>
            </a:r>
            <a:r>
              <a:rPr lang="en-US" sz="105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ool</a:t>
            </a:r>
            <a:r>
              <a:rPr lang="en-US" sz="105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lang="en-US" sz="1050" kern="1200" spc="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h,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050" kern="1200" spc="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spc="1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do</a:t>
            </a:r>
            <a:r>
              <a:rPr lang="en-US" sz="1050" kern="1200" spc="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er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nschu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lang="en-US" sz="1050" kern="1200" spc="1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al</a:t>
            </a:r>
            <a:r>
              <a:rPr lang="en-US" sz="1050" kern="1200" spc="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pus</a:t>
            </a:r>
            <a:r>
              <a:rPr lang="en-US" sz="1050" kern="1200" spc="1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hat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1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nal</a:t>
            </a:r>
            <a:r>
              <a:rPr lang="en-US" sz="1050" kern="1200" spc="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 he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1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1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ct </a:t>
            </a:r>
            <a:r>
              <a:rPr lang="en-US" sz="1050" kern="1200" spc="-1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e.</a:t>
            </a:r>
            <a:r>
              <a:rPr lang="en-US" sz="1050" kern="1200" spc="1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Sp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050" kern="1200" spc="-1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1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er</a:t>
            </a:r>
            <a:r>
              <a:rPr lang="en-US" sz="1050" kern="1200" spc="1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Ans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hu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lang="en-US" sz="1050" kern="1200" spc="1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1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s, </a:t>
            </a:r>
            <a:r>
              <a:rPr lang="en-US" sz="1050" kern="1200" spc="-1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1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1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1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1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equ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ed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ons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f </a:t>
            </a:r>
            <a:r>
              <a:rPr lang="en-US" sz="1050" kern="1200" spc="-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nsu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ce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and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Act </a:t>
            </a:r>
            <a:r>
              <a:rPr lang="en-US" sz="1050" kern="1200" spc="-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050" kern="1200" spc="-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 p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nal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n.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al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at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ns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i="1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i="1" kern="1200" spc="-15" dirty="0">
                <a:solidFill>
                  <a:prstClr val="black"/>
                </a:solidFill>
                <a:latin typeface="Arial"/>
                <a:cs typeface="Arial"/>
              </a:rPr>
              <a:t>ny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of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den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s,</a:t>
            </a:r>
            <a:r>
              <a:rPr lang="en-US" sz="1050" kern="1200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can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i="1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i="1" kern="1200" dirty="0">
                <a:solidFill>
                  <a:prstClr val="black"/>
                </a:solidFill>
                <a:latin typeface="Arial"/>
                <a:cs typeface="Arial"/>
              </a:rPr>
              <a:t>ny</a:t>
            </a:r>
            <a:r>
              <a:rPr lang="en-US" sz="1050" i="1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–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c,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nt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deo.</a:t>
            </a:r>
          </a:p>
          <a:p>
            <a:pPr lvl="0" algn="l" rtl="0">
              <a:lnSpc>
                <a:spcPts val="1200"/>
              </a:lnSpc>
              <a:spcBef>
                <a:spcPts val="23"/>
              </a:spcBef>
            </a:pPr>
            <a:endParaRPr lang="en-US" sz="1200" kern="1200" dirty="0">
              <a:solidFill>
                <a:prstClr val="black"/>
              </a:solidFill>
            </a:endParaRPr>
          </a:p>
          <a:p>
            <a:pPr marL="9271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7735" algn="l"/>
              </a:tabLst>
              <a:defRPr/>
            </a:pP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</a:p>
          <a:p>
            <a:pPr marL="9271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7735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Pos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add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ess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(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ph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sub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ons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e)</a:t>
            </a:r>
          </a:p>
          <a:p>
            <a:pPr marL="9271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7735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e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f da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i="1" kern="1200" dirty="0">
                <a:solidFill>
                  <a:prstClr val="black"/>
                </a:solidFill>
                <a:latin typeface="Arial"/>
                <a:cs typeface="Arial"/>
              </a:rPr>
              <a:t>ex</a:t>
            </a:r>
            <a:r>
              <a:rPr lang="en-US" sz="1050" i="1" kern="1200" spc="-15" dirty="0">
                <a:solidFill>
                  <a:prstClr val="black"/>
                </a:solidFill>
                <a:latin typeface="Arial"/>
                <a:cs typeface="Arial"/>
              </a:rPr>
              <a:t>ce</a:t>
            </a:r>
            <a:r>
              <a:rPr lang="en-US" sz="1050" i="1" kern="1200" dirty="0">
                <a:solidFill>
                  <a:prstClr val="black"/>
                </a:solidFill>
                <a:latin typeface="Arial"/>
                <a:cs typeface="Arial"/>
              </a:rPr>
              <a:t>pt</a:t>
            </a:r>
            <a:r>
              <a:rPr lang="en-US" sz="1050" i="1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ear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e,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f 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89,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st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agg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ega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d)</a:t>
            </a:r>
          </a:p>
          <a:p>
            <a:pPr marL="9271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7735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Ph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ber</a:t>
            </a:r>
          </a:p>
          <a:p>
            <a:pPr marL="9271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7735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Fax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ber</a:t>
            </a:r>
          </a:p>
          <a:p>
            <a:pPr marL="927735" marR="0" lvl="0" indent="-229235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7735" algn="l"/>
              </a:tabLst>
              <a:defRPr/>
            </a:pP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dd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endParaRPr lang="en-US" sz="10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927735" marR="0" lvl="0" indent="-229235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7735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S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ber</a:t>
            </a:r>
          </a:p>
          <a:p>
            <a:pPr marL="927735" marR="0" lvl="0" indent="-229235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7735" algn="l"/>
              </a:tabLst>
              <a:defRPr/>
            </a:pP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cal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ber</a:t>
            </a:r>
          </a:p>
          <a:p>
            <a:pPr marL="927735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8369" algn="l"/>
              </a:tabLst>
              <a:defRPr/>
            </a:pP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ber</a:t>
            </a:r>
          </a:p>
          <a:p>
            <a:pPr marL="927735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8369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Acc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unt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</a:p>
          <a:p>
            <a:pPr marL="927735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8369" algn="l"/>
              </a:tabLst>
              <a:defRPr/>
            </a:pP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/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nse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</a:p>
          <a:p>
            <a:pPr marL="927735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8369" algn="l"/>
              </a:tabLst>
              <a:defRPr/>
            </a:pP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</a:p>
          <a:p>
            <a:pPr marL="928369" marR="0" lvl="0" indent="-229235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9005" algn="l"/>
              </a:tabLst>
              <a:defRPr/>
            </a:pP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add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</a:p>
          <a:p>
            <a:pPr marL="928369" marR="0" lvl="0" indent="-229235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9005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Ve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den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tif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(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/l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ense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</a:p>
          <a:p>
            <a:pPr marL="928369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9005" algn="l"/>
              </a:tabLst>
              <a:defRPr/>
            </a:pP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</a:p>
          <a:p>
            <a:pPr marL="928369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9005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ID</a:t>
            </a:r>
            <a:endParaRPr lang="en-US" sz="10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928369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9005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Fu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ace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/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if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</a:p>
          <a:p>
            <a:pPr marL="928369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929005" algn="l"/>
              </a:tabLst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Any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i="1" kern="1200" dirty="0">
                <a:solidFill>
                  <a:prstClr val="black"/>
                </a:solidFill>
                <a:latin typeface="Arial"/>
                <a:cs typeface="Arial"/>
              </a:rPr>
              <a:t>un</a:t>
            </a:r>
            <a:r>
              <a:rPr lang="en-US" sz="1050" i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i="1" kern="1200" dirty="0">
                <a:solidFill>
                  <a:prstClr val="black"/>
                </a:solidFill>
                <a:latin typeface="Arial"/>
                <a:cs typeface="Arial"/>
              </a:rPr>
              <a:t>que</a:t>
            </a:r>
            <a:r>
              <a:rPr lang="en-US" sz="1050" i="1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cha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c,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code</a:t>
            </a:r>
          </a:p>
          <a:p>
            <a:pPr lvl="0" algn="l" rtl="0">
              <a:lnSpc>
                <a:spcPts val="1200"/>
              </a:lnSpc>
              <a:spcBef>
                <a:spcPts val="3"/>
              </a:spcBef>
            </a:pPr>
            <a:endParaRPr lang="en-US" sz="1200" kern="1200" dirty="0">
              <a:solidFill>
                <a:prstClr val="black"/>
              </a:solidFill>
            </a:endParaRPr>
          </a:p>
          <a:p>
            <a:pPr marL="13970" marR="6350" lvl="0" indent="0" algn="just" defTabSz="914400" rtl="0" eaLnBrk="1" fontAlgn="auto" latinLnBrk="0" hangingPunct="1">
              <a:lnSpc>
                <a:spcPct val="95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IP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AA</a:t>
            </a:r>
            <a:r>
              <a:rPr lang="en-US" sz="1050" kern="1200" spc="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nda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hat</a:t>
            </a:r>
            <a:r>
              <a:rPr lang="en-US" sz="1050" kern="1200" spc="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son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ay</a:t>
            </a:r>
            <a:r>
              <a:rPr lang="en-US" sz="1050" kern="1200" spc="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not</a:t>
            </a:r>
            <a:r>
              <a:rPr lang="en-US" sz="1050" kern="1200" spc="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used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sed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i="1" kern="1200" dirty="0">
                <a:solidFill>
                  <a:prstClr val="black"/>
                </a:solidFill>
                <a:latin typeface="Arial"/>
                <a:cs typeface="Arial"/>
              </a:rPr>
              <a:t>ex</a:t>
            </a:r>
            <a:r>
              <a:rPr lang="en-US" sz="1050" i="1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i="1" kern="1200" dirty="0">
                <a:solidFill>
                  <a:prstClr val="black"/>
                </a:solidFill>
                <a:latin typeface="Arial"/>
                <a:cs typeface="Arial"/>
              </a:rPr>
              <a:t>ep</a:t>
            </a:r>
            <a:r>
              <a:rPr lang="en-US" sz="1050" i="1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: </a:t>
            </a:r>
            <a:r>
              <a:rPr lang="en-US" sz="1050" kern="1200" spc="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1)</a:t>
            </a:r>
            <a:r>
              <a:rPr lang="en-US" sz="1050" kern="1200" spc="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dua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;</a:t>
            </a:r>
            <a:r>
              <a:rPr lang="en-US" sz="1050" kern="1200" spc="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2)</a:t>
            </a:r>
            <a:r>
              <a:rPr lang="en-US" sz="1050" kern="1200" spc="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r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b="1" kern="1200" spc="-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ons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1050" b="1" kern="1200" spc="-10" dirty="0">
                <a:solidFill>
                  <a:prstClr val="black"/>
                </a:solidFill>
                <a:latin typeface="Arial"/>
                <a:cs typeface="Arial"/>
              </a:rPr>
              <a:t>TPO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;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3)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nda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ng;</a:t>
            </a:r>
            <a:r>
              <a:rPr lang="en-US" sz="1050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4)</a:t>
            </a:r>
            <a:r>
              <a:rPr lang="en-US" sz="1050" kern="1200" spc="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05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050" kern="1200" spc="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, s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ed </a:t>
            </a:r>
            <a:r>
              <a:rPr lang="en-US" sz="1050" kern="12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sen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t/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050" kern="1200" spc="-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1050" kern="1200" spc="-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and </a:t>
            </a:r>
            <a:r>
              <a:rPr lang="en-US" sz="1050" kern="12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hen </a:t>
            </a:r>
            <a:r>
              <a:rPr lang="en-US" sz="1050" kern="12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lang="en-US" sz="1050" kern="12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 </a:t>
            </a:r>
            <a:r>
              <a:rPr lang="en-US" sz="1050" kern="1200" spc="-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hose </a:t>
            </a:r>
            <a:r>
              <a:rPr lang="en-US" sz="1050" kern="1200" spc="-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lang="en-US" sz="1050" kern="12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au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ed </a:t>
            </a:r>
            <a:r>
              <a:rPr lang="en-US" sz="1050" kern="1200" spc="-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1050" kern="12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 </a:t>
            </a:r>
            <a:r>
              <a:rPr lang="en-US" sz="1050" kern="1200" spc="-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ent </a:t>
            </a:r>
            <a:r>
              <a:rPr lang="en-US" sz="1050" kern="1200" spc="-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m </a:t>
            </a:r>
            <a:r>
              <a:rPr lang="en-US" sz="1050" kern="1200" spc="-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 </a:t>
            </a:r>
            <a:r>
              <a:rPr lang="en-US" sz="1050" kern="12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050" kern="1200" spc="-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on.</a:t>
            </a:r>
          </a:p>
          <a:p>
            <a:pPr lvl="0" algn="l" rtl="0">
              <a:lnSpc>
                <a:spcPts val="1200"/>
              </a:lnSpc>
              <a:spcBef>
                <a:spcPts val="3"/>
              </a:spcBef>
            </a:pPr>
            <a:endParaRPr lang="en-US" sz="1200" kern="1200" dirty="0">
              <a:solidFill>
                <a:prstClr val="black"/>
              </a:solidFill>
            </a:endParaRPr>
          </a:p>
          <a:p>
            <a:pPr marL="13970" marR="6985" lvl="0" indent="0" algn="just" defTabSz="914400" rtl="0" eaLnBrk="1" fontAlgn="auto" latinLnBrk="0" hangingPunct="1">
              <a:lnSpc>
                <a:spcPct val="95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050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and </a:t>
            </a:r>
            <a:r>
              <a:rPr lang="en-US" sz="1050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er </a:t>
            </a:r>
            <a:r>
              <a:rPr lang="en-US" sz="1050" kern="1200" spc="-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eco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ds </a:t>
            </a:r>
            <a:r>
              <a:rPr lang="en-US" sz="1050" kern="1200" spc="-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con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g </a:t>
            </a:r>
            <a:r>
              <a:rPr lang="en-US" sz="1050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050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 </a:t>
            </a:r>
            <a:r>
              <a:rPr lang="en-US" sz="1050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050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 </a:t>
            </a:r>
            <a:r>
              <a:rPr lang="en-US" sz="1050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 </a:t>
            </a:r>
            <a:r>
              <a:rPr lang="en-US" sz="1050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gua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ed.   </a:t>
            </a:r>
            <a:r>
              <a:rPr lang="en-US" sz="1050" kern="1200" spc="-1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 </a:t>
            </a:r>
            <a:r>
              <a:rPr lang="en-US" sz="1050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f co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spc="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ned</a:t>
            </a:r>
            <a:r>
              <a:rPr lang="en-US" sz="1050" kern="1200" spc="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as</a:t>
            </a:r>
            <a:r>
              <a:rPr lang="en-US" sz="1050" kern="1200" spc="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any</a:t>
            </a:r>
            <a:r>
              <a:rPr lang="en-US" sz="1050" kern="1200" spc="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use</a:t>
            </a:r>
            <a:r>
              <a:rPr lang="en-US" sz="1050" kern="1200" spc="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osu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lang="en-US" sz="1050" kern="1200" spc="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al</a:t>
            </a:r>
            <a:r>
              <a:rPr lang="en-US" sz="1050" kern="1200" spc="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050" kern="1200" spc="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ny</a:t>
            </a:r>
            <a:r>
              <a:rPr lang="en-US" sz="1050" kern="1200" spc="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er</a:t>
            </a:r>
            <a:r>
              <a:rPr lang="en-US" sz="1050" kern="1200" spc="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han</a:t>
            </a:r>
            <a:r>
              <a:rPr lang="en-US" sz="1050" kern="1200" spc="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 abo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e.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1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su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ch</a:t>
            </a:r>
            <a:r>
              <a:rPr lang="en-US" sz="1050" kern="1200" spc="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fi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spc="1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occu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s,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50" kern="1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50" kern="1200" spc="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as</a:t>
            </a:r>
            <a:r>
              <a:rPr lang="en-US" sz="1050" kern="1200" spc="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wi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lf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ul</a:t>
            </a:r>
            <a:r>
              <a:rPr lang="en-US" sz="1050" kern="1200" spc="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ct and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ay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esu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up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</a:p>
          <a:p>
            <a:pPr lvl="0" algn="l" rtl="0">
              <a:lnSpc>
                <a:spcPts val="1200"/>
              </a:lnSpc>
              <a:spcBef>
                <a:spcPts val="3"/>
              </a:spcBef>
            </a:pPr>
            <a:endParaRPr lang="en-US" sz="1200" kern="1200" dirty="0">
              <a:solidFill>
                <a:prstClr val="black"/>
              </a:solidFill>
            </a:endParaRPr>
          </a:p>
          <a:p>
            <a:pPr marL="13970" marR="6985" lvl="0" indent="0" algn="just" defTabSz="914400" rtl="0" eaLnBrk="1" fontAlgn="auto" latinLnBrk="0" hangingPunct="1">
              <a:lnSpc>
                <a:spcPct val="95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 </a:t>
            </a:r>
            <a:r>
              <a:rPr lang="en-US" sz="1050" kern="1200" spc="-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er </a:t>
            </a:r>
            <a:r>
              <a:rPr lang="en-US" sz="1050" kern="1200" spc="-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nsc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z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050" kern="1200" spc="-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pus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q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es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hat </a:t>
            </a:r>
            <a:r>
              <a:rPr lang="en-US" sz="1050" kern="1200" spc="-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050" kern="1200" spc="-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ees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ned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1050" kern="1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IPA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acy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and secu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lang="en-US" sz="1050" kern="1200" spc="-1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nc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es, </a:t>
            </a:r>
            <a:r>
              <a:rPr lang="en-US" sz="1050" kern="1200" spc="-1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 </a:t>
            </a:r>
            <a:r>
              <a:rPr lang="en-US" sz="1050" kern="1200"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hat </a:t>
            </a:r>
            <a:r>
              <a:rPr lang="en-US" sz="1050" kern="1200" spc="-1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ees </a:t>
            </a:r>
            <a:r>
              <a:rPr lang="en-US" sz="1050" kern="1200" spc="-1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 </a:t>
            </a:r>
            <a:r>
              <a:rPr lang="en-US" sz="1050" kern="1200"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k </a:t>
            </a:r>
            <a:r>
              <a:rPr lang="en-US" sz="1050" kern="1200" spc="-1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 </a:t>
            </a:r>
            <a:r>
              <a:rPr lang="en-US" sz="1050" kern="1200"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es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ch </a:t>
            </a:r>
            <a:r>
              <a:rPr lang="en-US" sz="1050" kern="1200"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lang="en-US" sz="1050" kern="1200"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so </a:t>
            </a:r>
            <a:r>
              <a:rPr lang="en-US" sz="1050" kern="1200" spc="-1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be </a:t>
            </a:r>
            <a:r>
              <a:rPr lang="en-US" sz="1050" kern="1200"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ar </a:t>
            </a:r>
            <a:r>
              <a:rPr lang="en-US" sz="1050" kern="1200" spc="-1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 </a:t>
            </a:r>
            <a:r>
              <a:rPr lang="en-US" sz="1050" kern="1200"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 </a:t>
            </a:r>
            <a:r>
              <a:rPr lang="en-US" sz="1050" kern="1200" spc="-1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lang="en-US" sz="1050" kern="1200" spc="-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.  </a:t>
            </a:r>
            <a:r>
              <a:rPr lang="en-US" sz="1050" kern="1200" spc="1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ad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n, </a:t>
            </a:r>
            <a:r>
              <a:rPr lang="en-US" sz="1050" kern="1200" spc="-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050" kern="1200" spc="-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ees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q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ed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ent </a:t>
            </a:r>
            <a:r>
              <a:rPr lang="en-US" sz="1050" kern="1200" spc="-1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nu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050" kern="1200" spc="-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 </a:t>
            </a:r>
            <a:r>
              <a:rPr lang="en-US" sz="105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ff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m </a:t>
            </a:r>
            <a:r>
              <a:rPr lang="en-US" sz="1050" kern="1200" spc="-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r unde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f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cy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</a:p>
          <a:p>
            <a:pPr lvl="0" algn="l" rtl="0">
              <a:lnSpc>
                <a:spcPts val="1100"/>
              </a:lnSpc>
              <a:spcBef>
                <a:spcPts val="51"/>
              </a:spcBef>
            </a:pPr>
            <a:endParaRPr lang="en-US" sz="1100" kern="1200" dirty="0">
              <a:solidFill>
                <a:prstClr val="black"/>
              </a:solidFill>
            </a:endParaRPr>
          </a:p>
          <a:p>
            <a:pPr marL="1397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ead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50" kern="1200" spc="5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cy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0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unde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50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05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5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5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50" kern="1200" dirty="0" smtClean="0">
                <a:solidFill>
                  <a:prstClr val="black"/>
                </a:solidFill>
                <a:latin typeface="Arial"/>
                <a:cs typeface="Arial"/>
              </a:rPr>
              <a:t>.</a:t>
            </a:r>
          </a:p>
          <a:p>
            <a:pPr marL="1397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397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kern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397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1200" dirty="0" smtClean="0">
                <a:solidFill>
                  <a:prstClr val="black"/>
                </a:solidFill>
                <a:latin typeface="Arial"/>
                <a:cs typeface="Arial"/>
              </a:rPr>
              <a:t>______________________________________                        ___________________</a:t>
            </a:r>
          </a:p>
          <a:p>
            <a:pPr marL="1397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709988" algn="l"/>
              </a:tabLst>
              <a:defRPr/>
            </a:pPr>
            <a:r>
              <a:rPr lang="en-US" sz="1050" kern="1200" dirty="0" smtClean="0">
                <a:solidFill>
                  <a:prstClr val="black"/>
                </a:solidFill>
                <a:latin typeface="Arial"/>
                <a:cs typeface="Arial"/>
              </a:rPr>
              <a:t>Signature	Date</a:t>
            </a:r>
            <a:endParaRPr lang="en-US" sz="10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r>
              <a:rPr lang="en-US" dirty="0" smtClean="0"/>
              <a:t>_________________________</a:t>
            </a: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Please print name</a:t>
            </a: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DPH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800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x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f 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ta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f C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800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8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ia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ity</a:t>
            </a:r>
            <a:r>
              <a:rPr lang="en-US" sz="8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c </a:t>
            </a:r>
            <a:r>
              <a:rPr lang="en-US" sz="8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ev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lang="en-US" sz="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/1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7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/</a:t>
            </a:r>
            <a:r>
              <a:rPr lang="en-US" sz="8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lang="en-US" sz="8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01</a:t>
            </a:r>
            <a:r>
              <a:rPr lang="en-US" sz="800" kern="1200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443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SDPI Diabetes Prevention Program and Healthy Heart Project</vt:lpstr>
    </vt:vector>
  </TitlesOfParts>
  <Manager>IHS/SDPI</Manager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Confidentiality Statement for Special Diabetes Program for Indians</dc:title>
  <dc:subject>Example Confidentiality Statement for Special Diabetes Program for Indians</dc:subject>
  <dc:creator/>
  <cp:keywords>Example Confidentiality Statement for Special Diabetes Program for Indians</cp:keywords>
  <cp:lastModifiedBy>Waquie, Janell F (IHS/HQ) [C]</cp:lastModifiedBy>
  <cp:revision>4</cp:revision>
  <dcterms:created xsi:type="dcterms:W3CDTF">2014-02-24T08:04:43Z</dcterms:created>
  <dcterms:modified xsi:type="dcterms:W3CDTF">2015-02-02T16:28:03Z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2013-10-17T00:00:00Z</vt:filetime>
  </property>
  <property fmtid="{D5CDD505-2E9C-101B-9397-08002B2CF9AE}" pid="3" name="LastSaved">
    <vt:filetime>2014-02-24T00:00:00Z</vt:filetime>
  </property>
</Properties>
</file>