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>
        <p:scale>
          <a:sx n="66" d="100"/>
          <a:sy n="66" d="100"/>
        </p:scale>
        <p:origin x="1074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370075" y="475488"/>
            <a:ext cx="5029200" cy="0"/>
          </a:xfrm>
          <a:custGeom>
            <a:avLst/>
            <a:gdLst/>
            <a:ahLst/>
            <a:cxnLst/>
            <a:rect l="l" t="t" r="r" b="b"/>
            <a:pathLst>
              <a:path w="5029200">
                <a:moveTo>
                  <a:pt x="0" y="0"/>
                </a:moveTo>
                <a:lnTo>
                  <a:pt x="5029199" y="0"/>
                </a:lnTo>
              </a:path>
            </a:pathLst>
          </a:custGeom>
          <a:ln w="38099">
            <a:solidFill>
              <a:srgbClr val="00699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370075" y="9435083"/>
            <a:ext cx="5029200" cy="0"/>
          </a:xfrm>
          <a:custGeom>
            <a:avLst/>
            <a:gdLst/>
            <a:ahLst/>
            <a:cxnLst/>
            <a:rect l="l" t="t" r="r" b="b"/>
            <a:pathLst>
              <a:path w="5029200">
                <a:moveTo>
                  <a:pt x="0" y="0"/>
                </a:moveTo>
                <a:lnTo>
                  <a:pt x="5029199" y="0"/>
                </a:lnTo>
              </a:path>
            </a:pathLst>
          </a:custGeom>
          <a:ln w="38099">
            <a:solidFill>
              <a:srgbClr val="00699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nya-giger@cheroke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 descr="Cherokee Nation Seal and Header"/>
          <p:cNvSpPr/>
          <p:nvPr/>
        </p:nvSpPr>
        <p:spPr>
          <a:xfrm>
            <a:off x="457200" y="228600"/>
            <a:ext cx="6858000" cy="171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 descr="Cherokee Nation Seal"/>
          <p:cNvSpPr/>
          <p:nvPr/>
        </p:nvSpPr>
        <p:spPr>
          <a:xfrm>
            <a:off x="972311" y="8173211"/>
            <a:ext cx="1085088" cy="1085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257800" y="381000"/>
            <a:ext cx="22098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Fact Sheet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Cherokee Nation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994650" y="1943100"/>
            <a:ext cx="5779135" cy="7453835"/>
          </a:xfrm>
        </p:spPr>
        <p:txBody>
          <a:bodyPr/>
          <a:lstStyle/>
          <a:p>
            <a:pPr marL="1270" marR="0" lvl="0" indent="0" algn="ctr" defTabSz="914400" rtl="0" eaLnBrk="1" fontAlgn="auto" latinLnBrk="0" hangingPunct="1">
              <a:lnSpc>
                <a:spcPts val="1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What </a:t>
            </a:r>
            <a:r>
              <a:rPr lang="en-US" sz="1200" b="1" kern="1200" spc="-5" dirty="0">
                <a:solidFill>
                  <a:prstClr val="black"/>
                </a:solidFill>
                <a:latin typeface="Century Gothic"/>
                <a:cs typeface="Century Gothic"/>
              </a:rPr>
              <a:t>is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the Cherokee Nation Diabetes Prevention Pr</a:t>
            </a:r>
            <a:r>
              <a:rPr lang="en-US" sz="1200" b="1" kern="1200" spc="-15" dirty="0">
                <a:solidFill>
                  <a:prstClr val="black"/>
                </a:solidFill>
                <a:latin typeface="Century Gothic"/>
                <a:cs typeface="Century Gothic"/>
              </a:rPr>
              <a:t>o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gram?</a:t>
            </a:r>
            <a:endParaRPr lang="en-US" sz="1200" kern="12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2700" marR="6350" lvl="0" indent="0" algn="l" defTabSz="914400" rtl="0" eaLnBrk="1" fontAlgn="auto" latinLnBrk="0" hangingPunct="1">
              <a:lnSpc>
                <a:spcPct val="958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fr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und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rev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uni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sho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 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ple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nge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x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ood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3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loo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vol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rev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uni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" marR="0" lvl="0" indent="0" algn="ctr" defTabSz="914400" rtl="0" eaLnBrk="1" fontAlgn="auto" latinLnBrk="0" hangingPunct="1">
              <a:lnSpc>
                <a:spcPts val="1430"/>
              </a:lnSpc>
              <a:spcBef>
                <a:spcPts val="68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Who can join the program?</a:t>
            </a:r>
            <a:endParaRPr lang="en-US" sz="1200" kern="12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2700" marR="27305" lvl="0" indent="0" algn="l" defTabSz="914400" rtl="0" eaLnBrk="1" fontAlgn="auto" latinLnBrk="0" hangingPunct="1">
              <a:lnSpc>
                <a:spcPct val="958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 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loo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lde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ion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led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“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.”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 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ple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igh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(s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uga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ev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igh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ug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gno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th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P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ia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ove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edu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oug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li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If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ho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hie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to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 smtClean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5" dirty="0" smtClean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35" dirty="0" smtClean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5" dirty="0" smtClean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 smtClean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al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wei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t.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" marR="0" lvl="0" indent="0" algn="ctr" defTabSz="914400" rtl="0" eaLnBrk="1" fontAlgn="auto" latinLnBrk="0" hangingPunct="1">
              <a:lnSpc>
                <a:spcPts val="1430"/>
              </a:lnSpc>
              <a:spcBef>
                <a:spcPts val="7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Could </a:t>
            </a:r>
            <a:r>
              <a:rPr lang="en-US" sz="1200" b="1" kern="1200" spc="-5" dirty="0">
                <a:solidFill>
                  <a:prstClr val="black"/>
                </a:solidFill>
                <a:latin typeface="Century Gothic"/>
                <a:cs typeface="Century Gothic"/>
              </a:rPr>
              <a:t>I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have </a:t>
            </a:r>
            <a:r>
              <a:rPr lang="en-US" sz="1200" b="1" kern="1200" spc="-10" dirty="0" err="1">
                <a:solidFill>
                  <a:prstClr val="black"/>
                </a:solidFill>
                <a:latin typeface="Century Gothic"/>
                <a:cs typeface="Century Gothic"/>
              </a:rPr>
              <a:t>prediabetes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  <a:endParaRPr lang="en-US" sz="1200" kern="12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2700" marR="0" lvl="0" indent="0" algn="l" defTabSz="914400" rtl="0" eaLnBrk="1" fontAlgn="auto" latinLnBrk="0" hangingPunct="1">
              <a:lnSpc>
                <a:spcPts val="11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9135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So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eon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9135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ld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9135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(ca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“ges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s”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9135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7865" marR="0" lvl="0" indent="-227965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8500" algn="l"/>
              </a:tabLst>
              <a:defRPr/>
            </a:pP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“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uga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’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“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400"/>
              </a:lnSpc>
              <a:spcBef>
                <a:spcPts val="67"/>
              </a:spcBef>
              <a:buFont typeface="Symbol"/>
              <a:buChar char=""/>
            </a:pPr>
            <a:endParaRPr lang="en-US" sz="1400" kern="1200" dirty="0">
              <a:solidFill>
                <a:prstClr val="black"/>
              </a:solidFill>
            </a:endParaRPr>
          </a:p>
          <a:p>
            <a:pPr marL="1270" marR="0" lvl="0" indent="0" algn="ctr" defTabSz="914400" rtl="0" eaLnBrk="1" fontAlgn="auto" latinLnBrk="0" hangingPunct="1">
              <a:lnSpc>
                <a:spcPts val="1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How can </a:t>
            </a:r>
            <a:r>
              <a:rPr lang="en-US" sz="1200" b="1" kern="1200" spc="-5" dirty="0">
                <a:solidFill>
                  <a:prstClr val="black"/>
                </a:solidFill>
                <a:latin typeface="Century Gothic"/>
                <a:cs typeface="Century Gothic"/>
              </a:rPr>
              <a:t>I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join the program?</a:t>
            </a:r>
            <a:endParaRPr lang="en-US" sz="1200" kern="12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2700" marR="28575" lvl="0" indent="0" algn="l" defTabSz="914400" rtl="0" eaLnBrk="1" fontAlgn="auto" latinLnBrk="0" hangingPunct="1">
              <a:lnSpc>
                <a:spcPts val="115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If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3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to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If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et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edi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t.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750"/>
              </a:lnSpc>
              <a:spcBef>
                <a:spcPts val="11"/>
              </a:spcBef>
            </a:pPr>
            <a:endParaRPr lang="en-US" sz="750" kern="1200" dirty="0">
              <a:solidFill>
                <a:prstClr val="black"/>
              </a:solidFill>
            </a:endParaRPr>
          </a:p>
          <a:p>
            <a:pPr lvl="0" algn="l" rtl="0">
              <a:lnSpc>
                <a:spcPts val="1000"/>
              </a:lnSpc>
            </a:pPr>
            <a:endParaRPr lang="en-US" sz="1000" kern="1200" dirty="0">
              <a:solidFill>
                <a:prstClr val="black"/>
              </a:solidFill>
            </a:endParaRPr>
          </a:p>
          <a:p>
            <a:pPr marL="127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Why should </a:t>
            </a:r>
            <a:r>
              <a:rPr lang="en-US" sz="1200" b="1" kern="1200" spc="-5" dirty="0">
                <a:solidFill>
                  <a:prstClr val="black"/>
                </a:solidFill>
                <a:latin typeface="Century Gothic"/>
                <a:cs typeface="Century Gothic"/>
              </a:rPr>
              <a:t>I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join the Cherokee Nation Diabetes Pre</a:t>
            </a:r>
            <a:r>
              <a:rPr lang="en-US" sz="1200" b="1" kern="1200" spc="-15" dirty="0">
                <a:solidFill>
                  <a:prstClr val="black"/>
                </a:solidFill>
                <a:latin typeface="Century Gothic"/>
                <a:cs typeface="Century Gothic"/>
              </a:rPr>
              <a:t>v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ention</a:t>
            </a:r>
            <a:r>
              <a:rPr lang="en-US" sz="1200" b="1" kern="1200" dirty="0">
                <a:solidFill>
                  <a:prstClr val="black"/>
                </a:solidFill>
                <a:latin typeface="Century Gothic"/>
                <a:cs typeface="Century Gothic"/>
              </a:rPr>
              <a:t>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Program?</a:t>
            </a:r>
            <a:endParaRPr lang="en-US" sz="1200" kern="12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lvl="0" algn="l" rtl="0">
              <a:lnSpc>
                <a:spcPts val="1150"/>
              </a:lnSpc>
              <a:spcBef>
                <a:spcPts val="46"/>
              </a:spcBef>
            </a:pPr>
            <a:endParaRPr lang="en-US" sz="1150" kern="1200" dirty="0">
              <a:solidFill>
                <a:prstClr val="black"/>
              </a:solidFill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9135" algn="l"/>
              </a:tabLst>
              <a:defRPr/>
            </a:pP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th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9135" algn="l"/>
              </a:tabLst>
              <a:defRPr/>
            </a:pP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8500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up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ts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8500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ss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cre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gh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90805" lvl="0" indent="-228600" algn="l" defTabSz="914400" rtl="0" eaLnBrk="1" fontAlgn="auto" latinLnBrk="0" hangingPunct="1">
              <a:lnSpc>
                <a:spcPts val="115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8500" algn="l"/>
              </a:tabLst>
              <a:defRPr/>
            </a:pP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If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3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abe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abe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b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 err="1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ts val="119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8500" algn="l"/>
              </a:tabLst>
              <a:defRPr/>
            </a:pP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Yo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lp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6985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Tx/>
              <a:buSzTx/>
              <a:buFont typeface="Symbol"/>
              <a:buChar char=""/>
              <a:tabLst>
                <a:tab pos="698500" algn="l"/>
              </a:tabLst>
              <a:defRPr/>
            </a:pP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wi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100"/>
              </a:lnSpc>
              <a:spcBef>
                <a:spcPts val="83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marL="1155700" marR="368935" lvl="0" indent="0" algn="l" defTabSz="914400" rtl="0" eaLnBrk="1" fontAlgn="auto" latinLnBrk="0" hangingPunct="1">
              <a:lnSpc>
                <a:spcPts val="11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hi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ro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If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oin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j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t,</a:t>
            </a:r>
            <a:r>
              <a:rPr lang="en-US" sz="10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w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 in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to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rs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1100"/>
              </a:lnSpc>
              <a:spcBef>
                <a:spcPts val="13"/>
              </a:spcBef>
            </a:pPr>
            <a:endParaRPr lang="en-US" sz="1100" kern="1200" dirty="0">
              <a:solidFill>
                <a:prstClr val="black"/>
              </a:solidFill>
            </a:endParaRPr>
          </a:p>
          <a:p>
            <a:pPr marL="2131060" marR="0" lvl="0" indent="0" algn="l" defTabSz="914400" rtl="0" eaLnBrk="1" fontAlgn="auto" latinLnBrk="0" hangingPunct="1">
              <a:lnSpc>
                <a:spcPts val="1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Where do </a:t>
            </a:r>
            <a:r>
              <a:rPr lang="en-US" sz="1200" b="1" kern="1200" spc="-5" dirty="0">
                <a:solidFill>
                  <a:prstClr val="black"/>
                </a:solidFill>
                <a:latin typeface="Century Gothic"/>
                <a:cs typeface="Century Gothic"/>
              </a:rPr>
              <a:t>I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go </a:t>
            </a:r>
            <a:r>
              <a:rPr lang="en-US" sz="1200" b="1" kern="1200" spc="-5" dirty="0">
                <a:solidFill>
                  <a:prstClr val="black"/>
                </a:solidFill>
                <a:latin typeface="Century Gothic"/>
                <a:cs typeface="Century Gothic"/>
              </a:rPr>
              <a:t>for </a:t>
            </a:r>
            <a:r>
              <a:rPr lang="en-US" sz="1200" b="1" kern="1200" spc="-10" dirty="0">
                <a:solidFill>
                  <a:prstClr val="black"/>
                </a:solidFill>
                <a:latin typeface="Century Gothic"/>
                <a:cs typeface="Century Gothic"/>
              </a:rPr>
              <a:t>more information?</a:t>
            </a:r>
            <a:endParaRPr lang="en-US" sz="1200" kern="1200" dirty="0">
              <a:solidFill>
                <a:prstClr val="black"/>
              </a:solidFill>
              <a:latin typeface="Century Gothic"/>
              <a:cs typeface="Century Gothic"/>
            </a:endParaRPr>
          </a:p>
          <a:p>
            <a:pPr marL="1155700" marR="148590" lvl="0" indent="0" algn="l" defTabSz="914400" rtl="0" eaLnBrk="1" fontAlgn="auto" latinLnBrk="0" hangingPunct="1">
              <a:lnSpc>
                <a:spcPts val="1150"/>
              </a:lnSpc>
              <a:spcBef>
                <a:spcPts val="7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Pl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5" dirty="0" err="1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000" kern="1200" spc="-10" dirty="0" err="1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dirty="0" err="1">
                <a:solidFill>
                  <a:prstClr val="black"/>
                </a:solidFill>
                <a:latin typeface="Arial"/>
                <a:cs typeface="Arial"/>
              </a:rPr>
              <a:t>ger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ina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ia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ev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og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000" kern="1200" spc="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-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453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-5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77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t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n</a:t>
            </a:r>
            <a:r>
              <a:rPr lang="en-US" sz="1000" kern="1200" spc="-2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y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a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-g</a:t>
            </a:r>
            <a:r>
              <a:rPr lang="en-US" sz="1000" kern="1200" spc="-1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ige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r</a:t>
            </a:r>
            <a:r>
              <a:rPr lang="en-US" sz="1000" kern="1200" spc="-2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@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c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he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o</a:t>
            </a:r>
            <a:r>
              <a:rPr lang="en-US" sz="1000" kern="1200" spc="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k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ee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.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o</a:t>
            </a:r>
            <a:r>
              <a:rPr lang="en-US" sz="1000" kern="1200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r</a:t>
            </a:r>
            <a:r>
              <a:rPr lang="en-US" sz="1000" kern="1200" spc="-1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g</a:t>
            </a:r>
            <a:r>
              <a:rPr lang="en-US" sz="1000" kern="1200" spc="-5" dirty="0">
                <a:solidFill>
                  <a:prstClr val="black"/>
                </a:solidFill>
                <a:latin typeface="Arial"/>
                <a:cs typeface="Arial"/>
                <a:hlinkClick r:id="rId4"/>
              </a:rPr>
              <a:t>.</a:t>
            </a:r>
            <a:endParaRPr lang="en-US" sz="1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507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Cherokee Nation Fact Sheet</dc:title>
  <dc:subject>Cherokee Nation Fact Sheet</dc:subject>
  <dc:creator>IHS/SDPI</dc:creator>
  <cp:keywords>Cherokee Nation Fact Sheet</cp:keywords>
  <cp:lastModifiedBy>Waquie, Janell F (IHS/HQ) [C]</cp:lastModifiedBy>
  <cp:revision>2</cp:revision>
  <dcterms:created xsi:type="dcterms:W3CDTF">2014-02-24T14:33:39Z</dcterms:created>
  <dcterms:modified xsi:type="dcterms:W3CDTF">2015-02-17T16:59:19Z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2010-03-25T00:00:00Z</vt:filetime>
  </property>
  <property fmtid="{D5CDD505-2E9C-101B-9397-08002B2CF9AE}" pid="3" name="LastSaved">
    <vt:filetime>2014-02-24T00:00:00Z</vt:filetime>
  </property>
</Properties>
</file>