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>
        <p:scale>
          <a:sx n="66" d="100"/>
          <a:sy n="66" d="100"/>
        </p:scale>
        <p:origin x="1074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Native Americans for Community Action"/>
          <p:cNvSpPr/>
          <p:nvPr/>
        </p:nvSpPr>
        <p:spPr>
          <a:xfrm>
            <a:off x="6119750" y="473875"/>
            <a:ext cx="1561209" cy="1484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3621404" y="304800"/>
            <a:ext cx="3769995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Potential participant notification to provider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Native Americans for Community Action, Inc.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6240" y="688950"/>
            <a:ext cx="6995159" cy="98745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ts val="10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52788" algn="l"/>
              </a:tabLst>
              <a:defRPr/>
            </a:pPr>
            <a:r>
              <a:rPr lang="en-US" sz="2200" kern="1200" spc="-2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Na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tive</a:t>
            </a:r>
            <a:r>
              <a:rPr lang="en-US" sz="2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2200" kern="1200" spc="-2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me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</a:t>
            </a:r>
            <a: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</a:t>
            </a:r>
            <a:r>
              <a:rPr lang="en-US" sz="22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ca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ns</a:t>
            </a:r>
            <a:r>
              <a:rPr lang="en-US" sz="2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for</a:t>
            </a:r>
            <a: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2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</a:t>
            </a:r>
            <a: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2200" kern="1200" spc="-2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</a:t>
            </a:r>
            <a:r>
              <a:rPr lang="en-US" sz="2200" kern="1200" spc="-4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unity</a:t>
            </a:r>
            <a:r>
              <a:rPr lang="en-US" sz="2200" kern="1200" spc="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200" kern="1200" spc="-2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Ac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tion,</a:t>
            </a:r>
            <a: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22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</a:t>
            </a:r>
            <a:r>
              <a:rPr lang="en-US" sz="22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c.</a:t>
            </a:r>
            <a: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2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2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2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IN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FFICE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	F</a:t>
            </a:r>
            <a:r>
              <a:rPr lang="en-US" sz="9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MI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Y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 CE</a:t>
            </a:r>
            <a:r>
              <a:rPr lang="en-US" sz="9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ER</a:t>
            </a:r>
            <a:b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27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St</a:t>
            </a:r>
            <a:r>
              <a:rPr lang="en-US" sz="9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spc="-1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900" kern="1200" spc="-5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dirty="0" err="1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Bl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.,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ite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	5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C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.,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ite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6</a:t>
            </a:r>
            <a:b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Fl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,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ri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z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on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8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6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04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-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08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Fl</a:t>
            </a:r>
            <a:r>
              <a:rPr lang="en-US" sz="9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</a:t>
            </a:r>
            <a:r>
              <a:rPr lang="en-US" sz="9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s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en-US" sz="900" kern="1200" spc="-1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,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ri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z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on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 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8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6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04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F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AX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28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5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26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-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08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F</a:t>
            </a:r>
            <a:r>
              <a:rPr lang="en-US" sz="9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AX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28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7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73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-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4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29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9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8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5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6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-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68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P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9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: 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-1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(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spc="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8</a:t>
            </a:r>
            <a:r>
              <a:rPr lang="en-US" sz="9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) </a:t>
            </a:r>
            <a:r>
              <a:rPr lang="en-US" sz="900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7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3</a:t>
            </a:r>
            <a:r>
              <a:rPr lang="en-US" sz="9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-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</a:t>
            </a:r>
            <a:r>
              <a:rPr lang="en-US" sz="900" kern="1200" spc="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</a:t>
            </a:r>
            <a:r>
              <a:rPr lang="en-US" sz="900" kern="1200" spc="-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45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81000" y="2133600"/>
            <a:ext cx="6995159" cy="7299434"/>
          </a:xfrm>
        </p:spPr>
        <p:txBody>
          <a:bodyPr/>
          <a:lstStyle/>
          <a:p>
            <a:pPr marL="12700" marR="0" lvl="0" indent="-127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1200" spc="-5" dirty="0" smtClean="0">
                <a:solidFill>
                  <a:schemeClr val="tx1"/>
                </a:solidFill>
                <a:latin typeface="Cambria"/>
                <a:cs typeface="Cambria"/>
              </a:rPr>
              <a:t>_________________________________</a:t>
            </a:r>
          </a:p>
          <a:p>
            <a:pPr marL="12700" marR="0" lvl="0" indent="3035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1200" spc="-5" dirty="0" smtClean="0">
                <a:solidFill>
                  <a:prstClr val="black"/>
                </a:solidFill>
                <a:latin typeface="Cambria"/>
                <a:cs typeface="Cambria"/>
              </a:rPr>
              <a:t>(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ate)</a:t>
            </a:r>
            <a:endParaRPr lang="en-US" sz="10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100"/>
              </a:lnSpc>
              <a:spcBef>
                <a:spcPts val="31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ear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are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rov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</a:p>
          <a:p>
            <a:pPr lvl="0" algn="l" rtl="0">
              <a:lnSpc>
                <a:spcPts val="1300"/>
              </a:lnSpc>
              <a:spcBef>
                <a:spcPts val="80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76960" algn="l"/>
                <a:tab pos="2982595" algn="l"/>
              </a:tabLst>
              <a:defRPr/>
            </a:pP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eted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 b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asic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mmu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nity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eening w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ith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</a:p>
          <a:p>
            <a:pPr marL="429895" marR="0" lvl="0" indent="0" algn="l" defTabSz="914400" rtl="0" eaLnBrk="1" fontAlgn="auto" latinLnBrk="0" hangingPunct="1">
              <a:lnSpc>
                <a:spcPts val="11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53539" algn="l"/>
              </a:tabLst>
              <a:defRPr/>
            </a:pP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(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ate)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	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(pat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e)</a:t>
            </a:r>
            <a:endParaRPr lang="en-US" sz="10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marL="127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</a:p>
          <a:p>
            <a:pPr lvl="0" algn="l" rtl="0">
              <a:lnSpc>
                <a:spcPts val="1300"/>
              </a:lnSpc>
              <a:spcBef>
                <a:spcPts val="67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96205" algn="l"/>
              </a:tabLst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pat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nt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oll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d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t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an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d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marL="2882900" marR="0" lvl="0" indent="0" algn="l" defTabSz="914400" rtl="0" eaLnBrk="1" fontAlgn="auto" latinLnBrk="0" hangingPunct="1">
              <a:lnSpc>
                <a:spcPts val="11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(Hea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000" i="1" kern="1200" spc="1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omo</a:t>
            </a:r>
            <a:r>
              <a:rPr lang="en-US" sz="10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on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Hea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th 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Cl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ass)</a:t>
            </a:r>
            <a:endParaRPr lang="en-US" sz="10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400"/>
              </a:lnSpc>
              <a:spcBef>
                <a:spcPts val="36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0" marR="277495" lvl="0" indent="0" algn="l" defTabSz="914400" rtl="0" eaLnBrk="1" fontAlgn="auto" latinLnBrk="0" hangingPunct="1">
              <a:lnSpc>
                <a:spcPts val="1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d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linic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it to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ete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 fo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ll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ing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ts. 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ass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req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ui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b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as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ine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lu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b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efo</a:t>
            </a:r>
            <a:r>
              <a:rPr lang="en-US" sz="1200" kern="1200" spc="-25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ess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ren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ere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</a:p>
          <a:p>
            <a:pPr lvl="0" algn="l" rtl="0">
              <a:lnSpc>
                <a:spcPts val="1300"/>
              </a:lnSpc>
              <a:spcBef>
                <a:spcPts val="24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4920" algn="l"/>
              </a:tabLst>
              <a:defRPr/>
            </a:pP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 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Lab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t: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1C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1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Cho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este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Prof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(TG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1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L)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300"/>
              </a:lnSpc>
              <a:spcBef>
                <a:spcPts val="79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5555" algn="l"/>
              </a:tabLst>
              <a:defRPr/>
            </a:pP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 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Urine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umin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(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A/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) </a:t>
            </a:r>
            <a:r>
              <a:rPr lang="en-US" sz="1200" kern="1200" spc="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atio</a:t>
            </a:r>
          </a:p>
          <a:p>
            <a:pPr lvl="0" algn="l" rtl="0">
              <a:lnSpc>
                <a:spcPts val="1400"/>
              </a:lnSpc>
              <a:spcBef>
                <a:spcPts val="48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417320" marR="256540" lvl="0" indent="-490855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21435" algn="l"/>
              </a:tabLst>
              <a:defRPr/>
            </a:pPr>
            <a:r>
              <a:rPr lang="en-US" sz="1200" u="sng" kern="1200" dirty="0">
                <a:solidFill>
                  <a:prstClr val="black"/>
                </a:solidFill>
                <a:latin typeface="Cambria"/>
                <a:cs typeface="Cambria"/>
              </a:rPr>
              <a:t> 	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ased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p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lim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ina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eenin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er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lu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ati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en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ed fo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r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patient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r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any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ib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ia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gn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sis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</a:p>
          <a:p>
            <a:pPr lvl="0" algn="l" rtl="0">
              <a:lnSpc>
                <a:spcPts val="1400"/>
              </a:lnSpc>
              <a:spcBef>
                <a:spcPts val="19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0" marR="216535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r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any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q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uesti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ns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ase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’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itate to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off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at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(928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) 7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73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-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12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4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5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x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t.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32.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300"/>
              </a:lnSpc>
              <a:spcBef>
                <a:spcPts val="91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48895" lvl="0" indent="0" algn="l" defTabSz="914400" rtl="0" eaLnBrk="1" fontAlgn="auto" latinLnBrk="0" hangingPunct="1">
              <a:lnSpc>
                <a:spcPts val="1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NOT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E: 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as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een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ed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to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rr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o 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 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ppo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nt</a:t>
            </a:r>
            <a:r>
              <a:rPr lang="en-US" sz="1200" i="1" kern="1200" spc="-2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fa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.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s a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re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ered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os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cl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ss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,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wi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ll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 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ed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b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y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A 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He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rom</a:t>
            </a:r>
            <a:r>
              <a:rPr lang="en-US" sz="1200" i="1" kern="1200" spc="-2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tion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i="1" kern="1200" spc="-15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i="1" kern="1200" spc="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i="1" kern="1200" spc="-5" dirty="0">
                <a:solidFill>
                  <a:prstClr val="black"/>
                </a:solidFill>
                <a:latin typeface="Cambria"/>
                <a:cs typeface="Cambria"/>
              </a:rPr>
              <a:t>ca</a:t>
            </a:r>
            <a:r>
              <a:rPr lang="en-US" sz="1200" i="1" kern="1200" spc="-10" dirty="0">
                <a:solidFill>
                  <a:prstClr val="black"/>
                </a:solidFill>
                <a:latin typeface="Cambria"/>
                <a:cs typeface="Cambria"/>
              </a:rPr>
              <a:t>tors</a:t>
            </a:r>
            <a:r>
              <a:rPr lang="en-US" sz="1200" i="1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400"/>
              </a:lnSpc>
              <a:spcBef>
                <a:spcPts val="4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0" marR="819785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ank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yo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r 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w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k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ing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w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ith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am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e,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ete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his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re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ensi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cr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een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ng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and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 ens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ing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at 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w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oc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ent and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k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</a:p>
          <a:p>
            <a:pPr lvl="0" algn="l" rtl="0">
              <a:lnSpc>
                <a:spcPts val="1300"/>
              </a:lnSpc>
              <a:spcBef>
                <a:spcPts val="39"/>
              </a:spcBef>
            </a:pPr>
            <a:endParaRPr lang="en-US" sz="1300" kern="1200" dirty="0">
              <a:solidFill>
                <a:prstClr val="black"/>
              </a:solidFill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in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er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</a:p>
          <a:p>
            <a:pPr lvl="0" algn="l" rtl="0">
              <a:lnSpc>
                <a:spcPts val="1200"/>
              </a:lnSpc>
            </a:pPr>
            <a:endParaRPr lang="en-US" sz="120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500"/>
              </a:lnSpc>
              <a:spcBef>
                <a:spcPts val="91"/>
              </a:spcBef>
            </a:pPr>
            <a:r>
              <a:rPr lang="en-US" sz="1500" kern="1200" dirty="0" smtClean="0">
                <a:solidFill>
                  <a:prstClr val="black"/>
                </a:solidFill>
              </a:rPr>
              <a:t>__________________________________</a:t>
            </a:r>
            <a:endParaRPr lang="en-US" sz="1500" kern="1200" dirty="0">
              <a:solidFill>
                <a:prstClr val="black"/>
              </a:solidFill>
            </a:endParaRPr>
          </a:p>
          <a:p>
            <a:pPr marL="12700" marR="0" lvl="0" indent="13843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(Hea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th 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mo</a:t>
            </a:r>
            <a:r>
              <a:rPr lang="en-US" sz="10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on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Sta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at</a:t>
            </a:r>
            <a:r>
              <a:rPr lang="en-US" sz="1000" i="1" kern="1200" spc="-20" dirty="0">
                <a:solidFill>
                  <a:prstClr val="black"/>
                </a:solidFill>
                <a:latin typeface="Cambria"/>
                <a:cs typeface="Cambria"/>
              </a:rPr>
              <a:t>u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re,</a:t>
            </a:r>
            <a:r>
              <a:rPr lang="en-US" sz="1000" i="1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000" i="1" kern="1200" spc="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000" i="1" kern="1200" spc="-1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r>
              <a:rPr lang="en-US" sz="1000" i="1" kern="1200" spc="-10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000" i="1" kern="1200" spc="-5" dirty="0">
                <a:solidFill>
                  <a:prstClr val="black"/>
                </a:solidFill>
                <a:latin typeface="Cambria"/>
                <a:cs typeface="Cambria"/>
              </a:rPr>
              <a:t>e)</a:t>
            </a:r>
            <a:endParaRPr lang="en-US" sz="10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lvl="0" algn="l" rtl="0">
              <a:lnSpc>
                <a:spcPts val="1400"/>
              </a:lnSpc>
              <a:spcBef>
                <a:spcPts val="52"/>
              </a:spcBef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0" marR="437007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P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ro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ti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on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th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nter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15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0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0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r A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v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e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.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ui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te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26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pPr marL="12700" marR="0" lvl="0" indent="0" algn="l" defTabSz="914400" rtl="0" eaLnBrk="1" fontAlgn="auto" latinLnBrk="0" hangingPunct="1">
              <a:lnSpc>
                <a:spcPts val="13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g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ta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A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i</a:t>
            </a:r>
            <a:r>
              <a:rPr lang="en-US" sz="1200" kern="1200" spc="-20" dirty="0">
                <a:solidFill>
                  <a:prstClr val="black"/>
                </a:solidFill>
                <a:latin typeface="Cambria"/>
                <a:cs typeface="Cambria"/>
              </a:rPr>
              <a:t>z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Cambria"/>
                <a:cs typeface="Cambria"/>
              </a:rPr>
              <a:t>na  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8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6</a:t>
            </a:r>
            <a:r>
              <a:rPr lang="en-US" sz="1200" kern="1200" spc="-15" dirty="0">
                <a:solidFill>
                  <a:prstClr val="black"/>
                </a:solidFill>
                <a:latin typeface="Cambria"/>
                <a:cs typeface="Cambria"/>
              </a:rPr>
              <a:t>0</a:t>
            </a:r>
            <a:r>
              <a:rPr lang="en-US" sz="1200" kern="1200" spc="-5" dirty="0">
                <a:solidFill>
                  <a:prstClr val="black"/>
                </a:solidFill>
                <a:latin typeface="Cambria"/>
                <a:cs typeface="Cambria"/>
              </a:rPr>
              <a:t>0</a:t>
            </a:r>
            <a:r>
              <a:rPr lang="en-US" sz="1200" kern="1200" spc="-10" dirty="0">
                <a:solidFill>
                  <a:prstClr val="black"/>
                </a:solidFill>
                <a:latin typeface="Cambria"/>
                <a:cs typeface="Cambria"/>
              </a:rPr>
              <a:t>4</a:t>
            </a:r>
            <a:endParaRPr lang="en-US" sz="1200" kern="1200" dirty="0">
              <a:solidFill>
                <a:prstClr val="black"/>
              </a:solidFill>
              <a:latin typeface="Cambria"/>
              <a:cs typeface="Cambri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31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Cambria</vt:lpstr>
      <vt:lpstr>Times New Roman</vt:lpstr>
      <vt:lpstr>Office Theme</vt:lpstr>
      <vt:lpstr>Native Americans for Community Action, Inc.  MAIN OFFICE: FAMILY HEALTH CENTER 2717 N. Steves Blvd., Suite 111 500 E. Cedar Ave., Suite 26 Flagstaff, Arizona 86004-0708 Flagstaff, Arizona  86004 FAX:  (928)  526-0708 FAX:  (928)  773-9429 Phone:  (928)  526-2968 Phone:  (928)  773-1245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Native American for Community Action, Inc Potential Participant Notification To Provider</dc:title>
  <dc:subject>Native American for Community Action, Inc Potential Participant Notification To Provider</dc:subject>
  <dc:creator>IHS/SDPI</dc:creator>
  <cp:keywords>Native American for Community Action, Inc Potential Participant Notification To Provider</cp:keywords>
  <cp:lastModifiedBy>Waquie, Janell F (IHS/HQ) [C]</cp:lastModifiedBy>
  <cp:revision>3</cp:revision>
  <dcterms:created xsi:type="dcterms:W3CDTF">2014-02-25T10:00:15Z</dcterms:created>
  <dcterms:modified xsi:type="dcterms:W3CDTF">2015-02-18T18:07:16Z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2013-09-18T00:00:00Z</vt:filetime>
  </property>
  <property fmtid="{D5CDD505-2E9C-101B-9397-08002B2CF9AE}" pid="3" name="LastSaved">
    <vt:filetime>2014-02-25T00:00:00Z</vt:filetime>
  </property>
</Properties>
</file>