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71" d="100"/>
          <a:sy n="71" d="100"/>
        </p:scale>
        <p:origin x="438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670552" y="7124700"/>
            <a:ext cx="714375" cy="194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‹#›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2920" y="533400"/>
            <a:ext cx="9052559" cy="734175"/>
          </a:xfrm>
        </p:spPr>
        <p:txBody>
          <a:bodyPr/>
          <a:lstStyle/>
          <a:p>
            <a:pPr marR="6350" lvl="0" algn="ctr" defTabSz="914400" rtl="0" eaLnBrk="1" fontAlgn="auto" latinLnBrk="0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tabLst>
                <a:tab pos="6064250" algn="l"/>
              </a:tabLst>
              <a:defRPr/>
            </a:pPr>
            <a:r>
              <a:rPr lang="en-US" sz="12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	Co</a:t>
            </a:r>
            <a:r>
              <a:rPr lang="en-US" sz="12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ur</a:t>
            </a:r>
            <a:r>
              <a:rPr lang="en-US" sz="1200" kern="1200" spc="-5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’A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Tr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ibe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Gra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nt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# 1</a:t>
            </a:r>
            <a:r>
              <a:rPr lang="en-US" sz="1200" kern="1200" spc="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1D</a:t>
            </a:r>
            <a:r>
              <a:rPr lang="en-US" sz="1200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94 </a:t>
            </a:r>
            <a:r>
              <a:rPr lang="en-US" sz="12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00</a:t>
            </a:r>
            <a:r>
              <a:rPr lang="en-US" sz="1200" kern="1200" spc="1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5</a:t>
            </a:r>
            <a:r>
              <a:rPr lang="en-US" sz="12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23</a:t>
            </a:r>
            <a:br>
              <a:rPr lang="en-US" sz="1200" kern="1200" dirty="0" smtClean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DP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ETE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TION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P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L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– 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D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I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BETES 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PR</a:t>
            </a:r>
            <a:r>
              <a:rPr lang="en-US" sz="1200" b="1" kern="1200" spc="-1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E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N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TION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 PR</a:t>
            </a:r>
            <a:r>
              <a:rPr lang="en-US" sz="1200" b="1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OG</a:t>
            </a:r>
            <a:r>
              <a:rPr lang="en-US" sz="1200" b="1" kern="1200" spc="-5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>RAM</a:t>
            </a:r>
            <a: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en-US" sz="1200" kern="1200" dirty="0">
                <a:solidFill>
                  <a:prstClr val="black"/>
                </a:solidFill>
                <a:latin typeface="Times New Roman"/>
                <a:ea typeface="+mn-ea"/>
                <a:cs typeface="Times New Roman"/>
              </a:rPr>
            </a:br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1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2136" y="1264285"/>
          <a:ext cx="8366760" cy="55768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352"/>
                <a:gridCol w="1673352"/>
                <a:gridCol w="1673352"/>
                <a:gridCol w="1673352"/>
                <a:gridCol w="1673352"/>
              </a:tblGrid>
              <a:tr h="187451">
                <a:tc>
                  <a:txBody>
                    <a:bodyPr/>
                    <a:lstStyle/>
                    <a:p>
                      <a:pPr marL="47625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PURP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OSE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TION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STE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OG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ESSION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OLLOW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-UP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9616">
                <a:tc>
                  <a:txBody>
                    <a:bodyPr/>
                    <a:lstStyle/>
                    <a:p>
                      <a:pPr marL="293370" marR="153670" indent="-228600">
                        <a:lnSpc>
                          <a:spcPct val="95900"/>
                        </a:lnSpc>
                        <a:tabLst>
                          <a:tab pos="320675" algn="l"/>
                        </a:tabLst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		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y-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c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each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ear,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80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%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re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gh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he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marR="82550" indent="-154940">
                        <a:lnSpc>
                          <a:spcPct val="95900"/>
                        </a:lnSpc>
                        <a:buFont typeface="Times New Roman"/>
                        <a:buAutoNum type="arabicPeriod"/>
                        <a:tabLst>
                          <a:tab pos="257175" algn="l"/>
                        </a:tabLst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nv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an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sis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 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ral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sit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m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e,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re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et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pop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20345" marR="96520" indent="-155575">
                        <a:lnSpc>
                          <a:spcPts val="1150"/>
                        </a:lnSpc>
                        <a:spcBef>
                          <a:spcPts val="15"/>
                        </a:spcBef>
                        <a:buFont typeface="Times New Roman"/>
                        <a:buAutoNum type="arabicPeriod"/>
                        <a:tabLst>
                          <a:tab pos="225425" algn="l"/>
                        </a:tabLst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ect Team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985" marR="72390" indent="-196215">
                        <a:lnSpc>
                          <a:spcPts val="1150"/>
                        </a:lnSpc>
                        <a:buFont typeface="Times New Roman"/>
                        <a:buAutoNum type="arabicPeriod"/>
                        <a:tabLst>
                          <a:tab pos="255904" algn="l"/>
                        </a:tabLst>
                      </a:pP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ur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’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Tr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ers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ect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siti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650"/>
                        </a:lnSpc>
                        <a:spcBef>
                          <a:spcPts val="9"/>
                        </a:spcBef>
                        <a:buFont typeface="Times New Roman"/>
                        <a:buAutoNum type="arabicPeriod"/>
                      </a:pPr>
                      <a:endParaRPr sz="650"/>
                    </a:p>
                    <a:p>
                      <a:pPr>
                        <a:lnSpc>
                          <a:spcPts val="1000"/>
                        </a:lnSpc>
                        <a:buFont typeface="Times New Roman"/>
                        <a:buAutoNum type="arabicPeriod"/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  <a:buFont typeface="Times New Roman"/>
                        <a:buAutoNum type="arabicPeriod"/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  <a:buFont typeface="Times New Roman"/>
                        <a:buAutoNum type="arabicPeriod"/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  <a:buFont typeface="Times New Roman"/>
                        <a:buAutoNum type="arabicPeriod"/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  <a:buFont typeface="Times New Roman"/>
                        <a:buAutoNum type="arabicPeriod"/>
                      </a:pPr>
                      <a:endParaRPr sz="1000"/>
                    </a:p>
                    <a:p>
                      <a:pPr marL="224790" indent="-160020">
                        <a:lnSpc>
                          <a:spcPct val="100000"/>
                        </a:lnSpc>
                        <a:buFont typeface="Times New Roman"/>
                        <a:buAutoNum type="arabicPeriod"/>
                        <a:tabLst>
                          <a:tab pos="225425" algn="l"/>
                        </a:tabLst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 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e: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21970" marR="103505" lvl="1" indent="-228600">
                        <a:lnSpc>
                          <a:spcPts val="1150"/>
                        </a:lnSpc>
                        <a:spcBef>
                          <a:spcPts val="105"/>
                        </a:spcBef>
                        <a:buFont typeface="Symbol"/>
                        <a:buChar char=""/>
                        <a:tabLst>
                          <a:tab pos="522605" algn="l"/>
                        </a:tabLst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ood,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ph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cal 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h 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21970" marR="218440" lvl="1" indent="-228600">
                        <a:lnSpc>
                          <a:spcPts val="1150"/>
                        </a:lnSpc>
                        <a:spcBef>
                          <a:spcPts val="60"/>
                        </a:spcBef>
                        <a:buFont typeface="Symbol"/>
                        <a:buChar char=""/>
                        <a:tabLst>
                          <a:tab pos="522605" algn="l"/>
                        </a:tabLst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Hear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‘n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ram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21970" marR="154940" lvl="1" indent="-228600">
                        <a:lnSpc>
                          <a:spcPct val="95900"/>
                        </a:lnSpc>
                        <a:spcBef>
                          <a:spcPts val="40"/>
                        </a:spcBef>
                        <a:buFont typeface="Symbol"/>
                        <a:buChar char=""/>
                        <a:tabLst>
                          <a:tab pos="522605" algn="l"/>
                        </a:tabLst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ll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 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 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ll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ng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 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ry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ees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PP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21970" marR="255904" lvl="1" indent="-228600">
                        <a:lnSpc>
                          <a:spcPct val="95500"/>
                        </a:lnSpc>
                        <a:spcBef>
                          <a:spcPts val="75"/>
                        </a:spcBef>
                        <a:buFont typeface="Symbol"/>
                        <a:buChar char=""/>
                        <a:tabLst>
                          <a:tab pos="522605" algn="l"/>
                        </a:tabLst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og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 acc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sh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21970" marR="127000" lvl="1" indent="-228600">
                        <a:lnSpc>
                          <a:spcPct val="95900"/>
                        </a:lnSpc>
                        <a:spcBef>
                          <a:spcPts val="65"/>
                        </a:spcBef>
                        <a:buFont typeface="Symbol"/>
                        <a:buChar char=""/>
                        <a:tabLst>
                          <a:tab pos="522605" algn="l"/>
                        </a:tabLst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 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at 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ll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ts 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sh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 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260" marR="143510" indent="-237490">
                        <a:lnSpc>
                          <a:spcPct val="95900"/>
                        </a:lnSpc>
                        <a:buFont typeface="Times New Roman"/>
                        <a:buAutoNum type="arabicPeriod"/>
                        <a:tabLst>
                          <a:tab pos="288925" algn="l"/>
                        </a:tabLst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’A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are 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Te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 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ead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ect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NW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000"/>
                        </a:lnSpc>
                        <a:buFont typeface="Times New Roman"/>
                        <a:buAutoNum type="arabicPeriod"/>
                      </a:pPr>
                      <a:endParaRPr sz="1000"/>
                    </a:p>
                    <a:p>
                      <a:pPr>
                        <a:lnSpc>
                          <a:spcPts val="1200"/>
                        </a:lnSpc>
                        <a:spcBef>
                          <a:spcPts val="92"/>
                        </a:spcBef>
                        <a:buFont typeface="Times New Roman"/>
                        <a:buAutoNum type="arabicPeriod"/>
                      </a:pPr>
                      <a:endParaRPr sz="1200"/>
                    </a:p>
                    <a:p>
                      <a:pPr marL="302260" marR="74295" indent="-237490">
                        <a:lnSpc>
                          <a:spcPct val="95900"/>
                        </a:lnSpc>
                        <a:buFont typeface="Times New Roman"/>
                        <a:buAutoNum type="arabicPeriod"/>
                        <a:tabLst>
                          <a:tab pos="255904" algn="l"/>
                        </a:tabLst>
                      </a:pP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th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en at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ea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34200" y="309053"/>
            <a:ext cx="2662238" cy="46672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/>
            <a:r>
              <a:rPr lang="en-US" sz="1200" b="1" kern="1200" dirty="0">
                <a:solidFill>
                  <a:schemeClr val="bg1"/>
                </a:solidFill>
                <a:effectLst/>
                <a:ea typeface="Times New Roman"/>
                <a:cs typeface="Arial"/>
              </a:rPr>
              <a:t> </a:t>
            </a:r>
            <a:r>
              <a:rPr lang="en-US" sz="1200" b="1" dirty="0">
                <a:solidFill>
                  <a:schemeClr val="bg1"/>
                </a:solidFill>
              </a:rPr>
              <a:t>Retention Plan</a:t>
            </a:r>
            <a:endParaRPr lang="en-US" sz="1200" b="1" dirty="0">
              <a:solidFill>
                <a:schemeClr val="bg1"/>
              </a:solidFill>
              <a:effectLst/>
              <a:ea typeface="Times New Roman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FFFFFF"/>
                </a:solidFill>
                <a:effectLst/>
                <a:latin typeface="Calibri"/>
                <a:ea typeface="Times New Roman"/>
                <a:cs typeface="Arial"/>
              </a:rPr>
              <a:t>Coeur d’Alene Tribe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2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76235" y="454151"/>
            <a:ext cx="168084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38544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Co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</a:t>
            </a:r>
            <a:r>
              <a:rPr sz="1200" spc="-5" dirty="0">
                <a:latin typeface="Times New Roman"/>
                <a:cs typeface="Times New Roman"/>
              </a:rPr>
              <a:t>’A</a:t>
            </a:r>
            <a:r>
              <a:rPr sz="1200" dirty="0">
                <a:latin typeface="Times New Roman"/>
                <a:cs typeface="Times New Roman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Tr</a:t>
            </a:r>
            <a:r>
              <a:rPr sz="1200" dirty="0">
                <a:latin typeface="Times New Roman"/>
                <a:cs typeface="Times New Roman"/>
              </a:rPr>
              <a:t>ibe </a:t>
            </a:r>
            <a:r>
              <a:rPr sz="1200" spc="-5" dirty="0">
                <a:latin typeface="Times New Roman"/>
                <a:cs typeface="Times New Roman"/>
              </a:rPr>
              <a:t>Gra</a:t>
            </a:r>
            <a:r>
              <a:rPr sz="1200" dirty="0">
                <a:latin typeface="Times New Roman"/>
                <a:cs typeface="Times New Roman"/>
              </a:rPr>
              <a:t>nt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# 1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</a:t>
            </a:r>
            <a:r>
              <a:rPr sz="1200" dirty="0">
                <a:latin typeface="Times New Roman"/>
                <a:cs typeface="Times New Roman"/>
              </a:rPr>
              <a:t>1D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94 00</a:t>
            </a:r>
            <a:r>
              <a:rPr sz="1200" spc="10" dirty="0">
                <a:latin typeface="Times New Roman"/>
                <a:cs typeface="Times New Roman"/>
              </a:rPr>
              <a:t>5</a:t>
            </a:r>
            <a:r>
              <a:rPr sz="1200" dirty="0">
                <a:latin typeface="Times New Roman"/>
                <a:cs typeface="Times New Roman"/>
              </a:rPr>
              <a:t>23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2136" y="1614792"/>
          <a:ext cx="8366760" cy="51795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352"/>
                <a:gridCol w="1673352"/>
                <a:gridCol w="1673352"/>
                <a:gridCol w="1673352"/>
                <a:gridCol w="1673352"/>
              </a:tblGrid>
              <a:tr h="187451">
                <a:tc>
                  <a:txBody>
                    <a:bodyPr/>
                    <a:lstStyle/>
                    <a:p>
                      <a:pPr marL="47625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PURP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OSE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TION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STE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OG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ESSION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OLLOW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-UP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71294"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marR="133985" indent="-155575" algn="just">
                        <a:lnSpc>
                          <a:spcPts val="115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lis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at 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ist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cal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ers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985" marR="64769" indent="-196850">
                        <a:lnSpc>
                          <a:spcPct val="958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care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n-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sit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at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ll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 D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60985" marR="135255" indent="-196850">
                        <a:lnSpc>
                          <a:spcPct val="958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 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 a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60985" marR="162560" indent="-196850">
                        <a:lnSpc>
                          <a:spcPts val="1150"/>
                        </a:lnSpc>
                        <a:spcBef>
                          <a:spcPts val="30"/>
                        </a:spcBef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 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850"/>
                        </a:lnSpc>
                        <a:spcBef>
                          <a:spcPts val="25"/>
                        </a:spcBef>
                      </a:pPr>
                      <a:endParaRPr sz="85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 marL="260985" marR="97790" indent="-196850">
                        <a:lnSpc>
                          <a:spcPct val="958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act each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es 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to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260" marR="64769" indent="-238125">
                        <a:lnSpc>
                          <a:spcPct val="958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care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on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02260" marR="180975" indent="-238125">
                        <a:lnSpc>
                          <a:spcPts val="1150"/>
                        </a:lnSpc>
                        <a:spcBef>
                          <a:spcPts val="30"/>
                        </a:spcBef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 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Van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een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sz="1000"/>
                    </a:p>
                    <a:p>
                      <a:pPr>
                        <a:lnSpc>
                          <a:spcPts val="1200"/>
                        </a:lnSpc>
                        <a:spcBef>
                          <a:spcPts val="64"/>
                        </a:spcBef>
                      </a:pPr>
                      <a:endParaRPr sz="1200"/>
                    </a:p>
                    <a:p>
                      <a:pPr marL="302260" marR="81280" indent="-238125">
                        <a:lnSpc>
                          <a:spcPct val="959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 (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ay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 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re-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ece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at ea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h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c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02260" marR="66675" indent="-238125">
                        <a:lnSpc>
                          <a:spcPct val="957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3d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each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 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 (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isit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to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02260" marR="111125">
                        <a:lnSpc>
                          <a:spcPct val="958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rea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 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p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rt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ppo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 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 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an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ssi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</a:t>
            </a:r>
            <a:r>
              <a:rPr spc="-5" dirty="0"/>
              <a:t>a</a:t>
            </a:r>
            <a:r>
              <a:rPr dirty="0"/>
              <a:t>ge</a:t>
            </a:r>
            <a:r>
              <a:rPr spc="-5" dirty="0"/>
              <a:t> </a:t>
            </a:r>
            <a:fld id="{81D60167-4931-47E6-BA6A-407CBD079E47}" type="slidenum">
              <a:rPr dirty="0"/>
              <a:t>3</a:t>
            </a:fld>
            <a:r>
              <a:rPr dirty="0"/>
              <a:t> of</a:t>
            </a:r>
            <a:r>
              <a:rPr spc="-5" dirty="0"/>
              <a:t> </a:t>
            </a:r>
            <a:r>
              <a:rPr dirty="0"/>
              <a:t>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476235" y="454151"/>
            <a:ext cx="1680845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indent="38544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Co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</a:t>
            </a:r>
            <a:r>
              <a:rPr sz="1200" spc="-5" dirty="0">
                <a:latin typeface="Times New Roman"/>
                <a:cs typeface="Times New Roman"/>
              </a:rPr>
              <a:t>’A</a:t>
            </a:r>
            <a:r>
              <a:rPr sz="1200" dirty="0">
                <a:latin typeface="Times New Roman"/>
                <a:cs typeface="Times New Roman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spc="10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Tr</a:t>
            </a:r>
            <a:r>
              <a:rPr sz="1200" dirty="0">
                <a:latin typeface="Times New Roman"/>
                <a:cs typeface="Times New Roman"/>
              </a:rPr>
              <a:t>ibe </a:t>
            </a:r>
            <a:r>
              <a:rPr sz="1200" spc="-5" dirty="0">
                <a:latin typeface="Times New Roman"/>
                <a:cs typeface="Times New Roman"/>
              </a:rPr>
              <a:t>Gra</a:t>
            </a:r>
            <a:r>
              <a:rPr sz="1200" dirty="0">
                <a:latin typeface="Times New Roman"/>
                <a:cs typeface="Times New Roman"/>
              </a:rPr>
              <a:t>nt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# 1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</a:t>
            </a:r>
            <a:r>
              <a:rPr sz="1200" dirty="0">
                <a:latin typeface="Times New Roman"/>
                <a:cs typeface="Times New Roman"/>
              </a:rPr>
              <a:t>1D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94 00</a:t>
            </a:r>
            <a:r>
              <a:rPr sz="1200" spc="10" dirty="0">
                <a:latin typeface="Times New Roman"/>
                <a:cs typeface="Times New Roman"/>
              </a:rPr>
              <a:t>5</a:t>
            </a:r>
            <a:r>
              <a:rPr sz="1200" dirty="0">
                <a:latin typeface="Times New Roman"/>
                <a:cs typeface="Times New Roman"/>
              </a:rPr>
              <a:t>23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2136" y="1089012"/>
          <a:ext cx="8366760" cy="1799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352"/>
                <a:gridCol w="1673352"/>
                <a:gridCol w="1673352"/>
                <a:gridCol w="1673352"/>
                <a:gridCol w="1673352"/>
              </a:tblGrid>
              <a:tr h="187452">
                <a:tc>
                  <a:txBody>
                    <a:bodyPr/>
                    <a:lstStyle/>
                    <a:p>
                      <a:pPr marL="47625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PURP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TION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STE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22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PR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OG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ESSION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OLLOW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-UP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78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2398"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710" marR="195580" indent="-155575">
                        <a:lnSpc>
                          <a:spcPts val="115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 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ss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985" marR="90805" indent="-196850">
                        <a:lnSpc>
                          <a:spcPct val="958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a.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c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ack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 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 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al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60985" marR="77470" indent="-196850">
                        <a:lnSpc>
                          <a:spcPct val="95800"/>
                        </a:lnSpc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4b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arr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ers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an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act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a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b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 re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b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et re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isi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1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ed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 f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2260" marR="60325" indent="-238125">
                        <a:lnSpc>
                          <a:spcPct val="95800"/>
                        </a:lnSpc>
                        <a:tabLst>
                          <a:tab pos="288290" algn="l"/>
                        </a:tabLst>
                      </a:pPr>
                      <a:r>
                        <a:rPr sz="1000" spc="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.	D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an ac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iti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p 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t ra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s/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rea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),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n a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tt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spc="5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ce.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378">
                      <a:solidFill>
                        <a:srgbClr val="000000"/>
                      </a:solidFill>
                      <a:prstDash val="solid"/>
                    </a:lnL>
                    <a:lnR w="7378">
                      <a:solidFill>
                        <a:srgbClr val="000000"/>
                      </a:solidFill>
                      <a:prstDash val="solid"/>
                    </a:lnR>
                    <a:lnT w="7378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508</Words>
  <Application>Microsoft Office PowerPoint</Application>
  <PresentationFormat>Custom</PresentationFormat>
  <Paragraphs>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Office Theme</vt:lpstr>
      <vt:lpstr> Coeur d’Alene Tribe Grantee # 1 H1D 94 00523  DPP RETENTION PLAN – DIABETES PREVENTION PROGRAM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Coeur d’Alene Tribe – Retention Plan</dc:title>
  <dc:subject>Coeur d’Alene Tribe – Retention Plan</dc:subject>
  <dc:creator>IHS/SDPI</dc:creator>
  <cp:keywords>Coeur d’Alene Tribe – Retention Plan</cp:keywords>
  <cp:lastModifiedBy>Waquie, Janell F (IHS/HQ) [C]</cp:lastModifiedBy>
  <cp:revision>4</cp:revision>
  <dcterms:created xsi:type="dcterms:W3CDTF">2014-03-03T14:32:22Z</dcterms:created>
  <dcterms:modified xsi:type="dcterms:W3CDTF">2015-04-13T19:39:56Z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2013-08-09T00:00:00Z</vt:filetime>
  </property>
  <property fmtid="{D5CDD505-2E9C-101B-9397-08002B2CF9AE}" pid="3" name="LastSaved">
    <vt:filetime>2014-03-03T00:00:00Z</vt:filetime>
  </property>
</Properties>
</file>