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6"/>
  </p:notesMasterIdLst>
  <p:sldIdLst>
    <p:sldId id="256" r:id="rId2"/>
    <p:sldId id="269" r:id="rId3"/>
    <p:sldId id="276" r:id="rId4"/>
    <p:sldId id="277" r:id="rId5"/>
    <p:sldId id="279" r:id="rId6"/>
    <p:sldId id="258" r:id="rId7"/>
    <p:sldId id="267" r:id="rId8"/>
    <p:sldId id="285" r:id="rId9"/>
    <p:sldId id="268" r:id="rId10"/>
    <p:sldId id="284" r:id="rId11"/>
    <p:sldId id="282" r:id="rId12"/>
    <p:sldId id="264" r:id="rId13"/>
    <p:sldId id="270" r:id="rId14"/>
    <p:sldId id="260" r:id="rId15"/>
    <p:sldId id="263" r:id="rId16"/>
    <p:sldId id="265" r:id="rId17"/>
    <p:sldId id="266" r:id="rId18"/>
    <p:sldId id="281" r:id="rId19"/>
    <p:sldId id="261" r:id="rId20"/>
    <p:sldId id="262" r:id="rId21"/>
    <p:sldId id="271" r:id="rId22"/>
    <p:sldId id="272" r:id="rId23"/>
    <p:sldId id="273"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9" autoAdjust="0"/>
    <p:restoredTop sz="86401" autoAdjust="0"/>
  </p:normalViewPr>
  <p:slideViewPr>
    <p:cSldViewPr>
      <p:cViewPr varScale="1">
        <p:scale>
          <a:sx n="71" d="100"/>
          <a:sy n="71" d="100"/>
        </p:scale>
        <p:origin x="84" y="276"/>
      </p:cViewPr>
      <p:guideLst>
        <p:guide orient="horz" pos="2160"/>
        <p:guide pos="2880"/>
      </p:guideLst>
    </p:cSldViewPr>
  </p:slideViewPr>
  <p:outlineViewPr>
    <p:cViewPr>
      <p:scale>
        <a:sx n="33" d="100"/>
        <a:sy n="33" d="100"/>
      </p:scale>
      <p:origin x="0" y="-1374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20249A-63FD-47BA-960E-0F3684381B1A}" type="datetimeFigureOut">
              <a:rPr lang="en-US" smtClean="0"/>
              <a:pPr/>
              <a:t>4/13/2015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0A2A83-6102-490C-AC66-CC21F86017A5}" type="slidenum">
              <a:rPr lang="en-US" smtClean="0"/>
              <a:pPr/>
              <a:t>‹#›</a:t>
            </a:fld>
            <a:endParaRPr lang="en-US"/>
          </a:p>
        </p:txBody>
      </p:sp>
    </p:spTree>
    <p:extLst>
      <p:ext uri="{BB962C8B-B14F-4D97-AF65-F5344CB8AC3E}">
        <p14:creationId xmlns:p14="http://schemas.microsoft.com/office/powerpoint/2010/main" val="2777986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research was done in our communities, and it's already making a big difference here. We contributed to this study, and we are benefiting from it," added </a:t>
            </a:r>
            <a:r>
              <a:rPr lang="en-US" dirty="0" err="1" smtClean="0"/>
              <a:t>Shandiin</a:t>
            </a:r>
            <a:r>
              <a:rPr lang="en-US" dirty="0" smtClean="0"/>
              <a:t> Begay, a member of the Navajo Nation who works closely with participants in three Indian communities in Arizona. "The lifestyle changes the participants made helped not only themselves but their families and communities. This study shows that we can change the future of diabetes in Indian country.“ You are changing the future of DM in your program! Pat your</a:t>
            </a:r>
            <a:r>
              <a:rPr lang="en-US" baseline="0" dirty="0" smtClean="0"/>
              <a:t>self on the back.</a:t>
            </a:r>
            <a:endParaRPr lang="en-US" dirty="0"/>
          </a:p>
        </p:txBody>
      </p:sp>
      <p:sp>
        <p:nvSpPr>
          <p:cNvPr id="4" name="Slide Number Placeholder 3"/>
          <p:cNvSpPr>
            <a:spLocks noGrp="1"/>
          </p:cNvSpPr>
          <p:nvPr>
            <p:ph type="sldNum" sz="quarter" idx="10"/>
          </p:nvPr>
        </p:nvSpPr>
        <p:spPr/>
        <p:txBody>
          <a:bodyPr/>
          <a:lstStyle/>
          <a:p>
            <a:fld id="{9E0A2A83-6102-490C-AC66-CC21F86017A5}" type="slidenum">
              <a:rPr lang="en-US" smtClean="0"/>
              <a:pPr/>
              <a:t>2</a:t>
            </a:fld>
            <a:endParaRPr lang="en-US"/>
          </a:p>
        </p:txBody>
      </p:sp>
    </p:spTree>
    <p:extLst>
      <p:ext uri="{BB962C8B-B14F-4D97-AF65-F5344CB8AC3E}">
        <p14:creationId xmlns:p14="http://schemas.microsoft.com/office/powerpoint/2010/main" val="7606665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14437" eaLnBrk="0" hangingPunct="0">
              <a:defRPr sz="2400">
                <a:solidFill>
                  <a:schemeClr val="tx1"/>
                </a:solidFill>
                <a:latin typeface="Tahoma" pitchFamily="34" charset="0"/>
              </a:defRPr>
            </a:lvl1pPr>
            <a:lvl2pPr marL="729057" indent="-280406" defTabSz="914437" eaLnBrk="0" hangingPunct="0">
              <a:defRPr sz="2400">
                <a:solidFill>
                  <a:schemeClr val="tx1"/>
                </a:solidFill>
                <a:latin typeface="Tahoma" pitchFamily="34" charset="0"/>
              </a:defRPr>
            </a:lvl2pPr>
            <a:lvl3pPr marL="1121626" indent="-224325" defTabSz="914437" eaLnBrk="0" hangingPunct="0">
              <a:defRPr sz="2400">
                <a:solidFill>
                  <a:schemeClr val="tx1"/>
                </a:solidFill>
                <a:latin typeface="Tahoma" pitchFamily="34" charset="0"/>
              </a:defRPr>
            </a:lvl3pPr>
            <a:lvl4pPr marL="1570276" indent="-224325" defTabSz="914437" eaLnBrk="0" hangingPunct="0">
              <a:defRPr sz="2400">
                <a:solidFill>
                  <a:schemeClr val="tx1"/>
                </a:solidFill>
                <a:latin typeface="Tahoma" pitchFamily="34" charset="0"/>
              </a:defRPr>
            </a:lvl4pPr>
            <a:lvl5pPr marL="2018927" indent="-224325" defTabSz="914437" eaLnBrk="0" hangingPunct="0">
              <a:defRPr sz="2400">
                <a:solidFill>
                  <a:schemeClr val="tx1"/>
                </a:solidFill>
                <a:latin typeface="Tahoma" pitchFamily="34" charset="0"/>
              </a:defRPr>
            </a:lvl5pPr>
            <a:lvl6pPr marL="2467577" indent="-224325" defTabSz="914437" eaLnBrk="0" fontAlgn="base" hangingPunct="0">
              <a:spcBef>
                <a:spcPct val="0"/>
              </a:spcBef>
              <a:spcAft>
                <a:spcPct val="0"/>
              </a:spcAft>
              <a:defRPr sz="2400">
                <a:solidFill>
                  <a:schemeClr val="tx1"/>
                </a:solidFill>
                <a:latin typeface="Tahoma" pitchFamily="34" charset="0"/>
              </a:defRPr>
            </a:lvl6pPr>
            <a:lvl7pPr marL="2916227" indent="-224325" defTabSz="914437" eaLnBrk="0" fontAlgn="base" hangingPunct="0">
              <a:spcBef>
                <a:spcPct val="0"/>
              </a:spcBef>
              <a:spcAft>
                <a:spcPct val="0"/>
              </a:spcAft>
              <a:defRPr sz="2400">
                <a:solidFill>
                  <a:schemeClr val="tx1"/>
                </a:solidFill>
                <a:latin typeface="Tahoma" pitchFamily="34" charset="0"/>
              </a:defRPr>
            </a:lvl7pPr>
            <a:lvl8pPr marL="3364878" indent="-224325" defTabSz="914437" eaLnBrk="0" fontAlgn="base" hangingPunct="0">
              <a:spcBef>
                <a:spcPct val="0"/>
              </a:spcBef>
              <a:spcAft>
                <a:spcPct val="0"/>
              </a:spcAft>
              <a:defRPr sz="2400">
                <a:solidFill>
                  <a:schemeClr val="tx1"/>
                </a:solidFill>
                <a:latin typeface="Tahoma" pitchFamily="34" charset="0"/>
              </a:defRPr>
            </a:lvl8pPr>
            <a:lvl9pPr marL="3813528" indent="-224325" defTabSz="914437" eaLnBrk="0" fontAlgn="base" hangingPunct="0">
              <a:spcBef>
                <a:spcPct val="0"/>
              </a:spcBef>
              <a:spcAft>
                <a:spcPct val="0"/>
              </a:spcAft>
              <a:defRPr sz="2400">
                <a:solidFill>
                  <a:schemeClr val="tx1"/>
                </a:solidFill>
                <a:latin typeface="Tahoma" pitchFamily="34" charset="0"/>
              </a:defRPr>
            </a:lvl9pPr>
          </a:lstStyle>
          <a:p>
            <a:pPr eaLnBrk="1" hangingPunct="1"/>
            <a:fld id="{86382455-04E0-4C5F-ACC5-A29763C91538}" type="slidenum">
              <a:rPr lang="en-US" sz="1200"/>
              <a:pPr eaLnBrk="1" hangingPunct="1"/>
              <a:t>14</a:t>
            </a:fld>
            <a:endParaRPr lang="en-US" sz="1200"/>
          </a:p>
        </p:txBody>
      </p:sp>
      <p:sp>
        <p:nvSpPr>
          <p:cNvPr id="46083" name="Rectangle 2"/>
          <p:cNvSpPr>
            <a:spLocks noGrp="1" noRot="1" noChangeAspect="1" noChangeArrowheads="1" noTextEdit="1"/>
          </p:cNvSpPr>
          <p:nvPr>
            <p:ph type="sldImg"/>
          </p:nvPr>
        </p:nvSpPr>
        <p:spPr>
          <a:xfrm>
            <a:off x="1152525" y="692150"/>
            <a:ext cx="4552950" cy="3416300"/>
          </a:xfrm>
          <a:solidFill>
            <a:srgbClr val="FFFFFF"/>
          </a:solidFill>
          <a:ln/>
        </p:spPr>
      </p:sp>
      <p:sp>
        <p:nvSpPr>
          <p:cNvPr id="46084" name="Rectangle 3"/>
          <p:cNvSpPr>
            <a:spLocks noGrp="1" noChangeArrowheads="1"/>
          </p:cNvSpPr>
          <p:nvPr>
            <p:ph type="body" idx="1"/>
          </p:nvPr>
        </p:nvSpPr>
        <p:spPr>
          <a:noFill/>
        </p:spPr>
        <p:txBody>
          <a:bodyPr/>
          <a:lstStyle/>
          <a:p>
            <a:pPr eaLnBrk="1" hangingPunct="1"/>
            <a:r>
              <a:rPr lang="en-US" dirty="0" smtClean="0"/>
              <a:t>For example the retention in the Research original</a:t>
            </a:r>
            <a:r>
              <a:rPr lang="en-US" baseline="0" dirty="0" smtClean="0"/>
              <a:t> DPP study very early parts of retention--</a:t>
            </a:r>
            <a:r>
              <a:rPr lang="en-US" dirty="0" smtClean="0"/>
              <a:t>Higher in the American Indian Center- For Salt River Phoenix, and Gila River no drop outs-</a:t>
            </a:r>
          </a:p>
        </p:txBody>
      </p:sp>
    </p:spTree>
    <p:extLst>
      <p:ext uri="{BB962C8B-B14F-4D97-AF65-F5344CB8AC3E}">
        <p14:creationId xmlns:p14="http://schemas.microsoft.com/office/powerpoint/2010/main" val="750200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Sound data is important but the bottom line is still to show the prevention of DM through</a:t>
            </a:r>
            <a:r>
              <a:rPr lang="en-US" baseline="0" dirty="0" smtClean="0"/>
              <a:t> lifestyle change…</a:t>
            </a:r>
          </a:p>
          <a:p>
            <a:r>
              <a:rPr lang="en-US" baseline="0" dirty="0" smtClean="0"/>
              <a:t>When we get down and think it’s hard we need to remember the hope of the lifestyle program and get excited about the steps along the way success in the program is a big in retention. </a:t>
            </a:r>
          </a:p>
          <a:p>
            <a:endParaRPr lang="en-US" baseline="0" dirty="0" smtClean="0"/>
          </a:p>
          <a:p>
            <a:r>
              <a:rPr lang="en-US" baseline="0" dirty="0" smtClean="0"/>
              <a:t>You can change the DM one participant at a time: For example if there are so many new DM in the community a year You held a class of 10 </a:t>
            </a:r>
            <a:r>
              <a:rPr lang="en-US" baseline="0" dirty="0" err="1" smtClean="0"/>
              <a:t>etc</a:t>
            </a:r>
            <a:r>
              <a:rPr lang="en-US" baseline="0" dirty="0" smtClean="0"/>
              <a:t> (ask Mary)</a:t>
            </a:r>
          </a:p>
          <a:p>
            <a:endParaRPr lang="en-US" baseline="0" dirty="0" smtClean="0"/>
          </a:p>
          <a:p>
            <a:r>
              <a:rPr lang="en-US" baseline="0" dirty="0" smtClean="0"/>
              <a:t>Because we KNOW from the DPP but it doesn’t make it easy just possible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E0A2A83-6102-490C-AC66-CC21F86017A5}" type="slidenum">
              <a:rPr lang="en-US" smtClean="0"/>
              <a:pPr/>
              <a:t>15</a:t>
            </a:fld>
            <a:endParaRPr lang="en-US"/>
          </a:p>
        </p:txBody>
      </p:sp>
    </p:spTree>
    <p:extLst>
      <p:ext uri="{BB962C8B-B14F-4D97-AF65-F5344CB8AC3E}">
        <p14:creationId xmlns:p14="http://schemas.microsoft.com/office/powerpoint/2010/main" val="1222471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Are</a:t>
            </a:r>
            <a:r>
              <a:rPr lang="en-US" baseline="0" dirty="0" smtClean="0"/>
              <a:t> you really recruiting or are your sitting back and following up on referrals: We literally searched high and low for our pts. We had several places we recruited from…not one source. Early on we accommodated the working volunteers not your usual doctor office visits.</a:t>
            </a:r>
          </a:p>
          <a:p>
            <a:r>
              <a:rPr lang="en-US" baseline="0" dirty="0" smtClean="0"/>
              <a:t>Get out into the community don’t just sit in the office for people to come to you.</a:t>
            </a:r>
          </a:p>
          <a:p>
            <a:r>
              <a:rPr lang="en-US" baseline="0" dirty="0" smtClean="0"/>
              <a:t>Share those differences with potential interested people.</a:t>
            </a:r>
            <a:endParaRPr lang="en-US" dirty="0"/>
          </a:p>
        </p:txBody>
      </p:sp>
      <p:sp>
        <p:nvSpPr>
          <p:cNvPr id="4" name="Slide Number Placeholder 3"/>
          <p:cNvSpPr>
            <a:spLocks noGrp="1"/>
          </p:cNvSpPr>
          <p:nvPr>
            <p:ph type="sldNum" sz="quarter" idx="10"/>
          </p:nvPr>
        </p:nvSpPr>
        <p:spPr/>
        <p:txBody>
          <a:bodyPr/>
          <a:lstStyle/>
          <a:p>
            <a:fld id="{9E0A2A83-6102-490C-AC66-CC21F86017A5}" type="slidenum">
              <a:rPr lang="en-US" smtClean="0"/>
              <a:pPr/>
              <a:t>16</a:t>
            </a:fld>
            <a:endParaRPr lang="en-US"/>
          </a:p>
        </p:txBody>
      </p:sp>
    </p:spTree>
    <p:extLst>
      <p:ext uri="{BB962C8B-B14F-4D97-AF65-F5344CB8AC3E}">
        <p14:creationId xmlns:p14="http://schemas.microsoft.com/office/powerpoint/2010/main" val="3285760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team</a:t>
            </a:r>
            <a:r>
              <a:rPr lang="en-US" baseline="0" dirty="0" smtClean="0"/>
              <a:t> meeting discuss potential or current retention issue or red flags…who can help how should we approach—Depending on situation someone may just need a DP break death in family, new job, moving </a:t>
            </a:r>
            <a:r>
              <a:rPr lang="en-US" baseline="0" dirty="0" err="1" smtClean="0"/>
              <a:t>etc</a:t>
            </a:r>
            <a:endParaRPr lang="en-US" dirty="0"/>
          </a:p>
        </p:txBody>
      </p:sp>
      <p:sp>
        <p:nvSpPr>
          <p:cNvPr id="4" name="Slide Number Placeholder 3"/>
          <p:cNvSpPr>
            <a:spLocks noGrp="1"/>
          </p:cNvSpPr>
          <p:nvPr>
            <p:ph type="sldNum" sz="quarter" idx="10"/>
          </p:nvPr>
        </p:nvSpPr>
        <p:spPr/>
        <p:txBody>
          <a:bodyPr/>
          <a:lstStyle/>
          <a:p>
            <a:fld id="{9E0A2A83-6102-490C-AC66-CC21F86017A5}" type="slidenum">
              <a:rPr lang="en-US" smtClean="0"/>
              <a:pPr/>
              <a:t>17</a:t>
            </a:fld>
            <a:endParaRPr lang="en-US"/>
          </a:p>
        </p:txBody>
      </p:sp>
    </p:spTree>
    <p:extLst>
      <p:ext uri="{BB962C8B-B14F-4D97-AF65-F5344CB8AC3E}">
        <p14:creationId xmlns:p14="http://schemas.microsoft.com/office/powerpoint/2010/main" val="34278964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 If you are trying to see if you can get someone to come in for a visit and you called them 2 times try some thing different. Maybe call at a different time, try a different number. Send them an appointment in the mail. Email them a note. Stop by and visit them at home or work.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they started a new job and can’t take leave for a visit- can you accommodate on a different day? What are their days off. Do they have reliable transportation? Do they need day care?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They joined</a:t>
            </a:r>
            <a:r>
              <a:rPr lang="en-US" baseline="0" dirty="0" smtClean="0"/>
              <a:t> the program for a reason and it is important that you still provide a lifestyle program in their lives. We all know that lifestyle change is not easy and it </a:t>
            </a:r>
            <a:r>
              <a:rPr lang="en-US" baseline="0" smtClean="0"/>
              <a:t>takes time.</a:t>
            </a:r>
            <a:endParaRPr lang="en-US" dirty="0" smtClean="0"/>
          </a:p>
          <a:p>
            <a:endParaRPr lang="en-US" dirty="0"/>
          </a:p>
        </p:txBody>
      </p:sp>
      <p:sp>
        <p:nvSpPr>
          <p:cNvPr id="4" name="Slide Number Placeholder 3"/>
          <p:cNvSpPr>
            <a:spLocks noGrp="1"/>
          </p:cNvSpPr>
          <p:nvPr>
            <p:ph type="sldNum" sz="quarter" idx="10"/>
          </p:nvPr>
        </p:nvSpPr>
        <p:spPr/>
        <p:txBody>
          <a:bodyPr/>
          <a:lstStyle/>
          <a:p>
            <a:fld id="{9E0A2A83-6102-490C-AC66-CC21F86017A5}" type="slidenum">
              <a:rPr lang="en-US" smtClean="0"/>
              <a:pPr/>
              <a:t>18</a:t>
            </a:fld>
            <a:endParaRPr lang="en-US"/>
          </a:p>
        </p:txBody>
      </p:sp>
    </p:spTree>
    <p:extLst>
      <p:ext uri="{BB962C8B-B14F-4D97-AF65-F5344CB8AC3E}">
        <p14:creationId xmlns:p14="http://schemas.microsoft.com/office/powerpoint/2010/main" val="18298170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defTabSz="914437" eaLnBrk="0" hangingPunct="0">
              <a:defRPr sz="2400">
                <a:solidFill>
                  <a:schemeClr val="tx1"/>
                </a:solidFill>
                <a:latin typeface="Tahoma" pitchFamily="34" charset="0"/>
              </a:defRPr>
            </a:lvl1pPr>
            <a:lvl2pPr marL="729057" indent="-280406" defTabSz="914437" eaLnBrk="0" hangingPunct="0">
              <a:defRPr sz="2400">
                <a:solidFill>
                  <a:schemeClr val="tx1"/>
                </a:solidFill>
                <a:latin typeface="Tahoma" pitchFamily="34" charset="0"/>
              </a:defRPr>
            </a:lvl2pPr>
            <a:lvl3pPr marL="1121626" indent="-224325" defTabSz="914437" eaLnBrk="0" hangingPunct="0">
              <a:defRPr sz="2400">
                <a:solidFill>
                  <a:schemeClr val="tx1"/>
                </a:solidFill>
                <a:latin typeface="Tahoma" pitchFamily="34" charset="0"/>
              </a:defRPr>
            </a:lvl3pPr>
            <a:lvl4pPr marL="1570276" indent="-224325" defTabSz="914437" eaLnBrk="0" hangingPunct="0">
              <a:defRPr sz="2400">
                <a:solidFill>
                  <a:schemeClr val="tx1"/>
                </a:solidFill>
                <a:latin typeface="Tahoma" pitchFamily="34" charset="0"/>
              </a:defRPr>
            </a:lvl4pPr>
            <a:lvl5pPr marL="2018927" indent="-224325" defTabSz="914437" eaLnBrk="0" hangingPunct="0">
              <a:defRPr sz="2400">
                <a:solidFill>
                  <a:schemeClr val="tx1"/>
                </a:solidFill>
                <a:latin typeface="Tahoma" pitchFamily="34" charset="0"/>
              </a:defRPr>
            </a:lvl5pPr>
            <a:lvl6pPr marL="2467577" indent="-224325" defTabSz="914437" eaLnBrk="0" fontAlgn="base" hangingPunct="0">
              <a:spcBef>
                <a:spcPct val="0"/>
              </a:spcBef>
              <a:spcAft>
                <a:spcPct val="0"/>
              </a:spcAft>
              <a:defRPr sz="2400">
                <a:solidFill>
                  <a:schemeClr val="tx1"/>
                </a:solidFill>
                <a:latin typeface="Tahoma" pitchFamily="34" charset="0"/>
              </a:defRPr>
            </a:lvl6pPr>
            <a:lvl7pPr marL="2916227" indent="-224325" defTabSz="914437" eaLnBrk="0" fontAlgn="base" hangingPunct="0">
              <a:spcBef>
                <a:spcPct val="0"/>
              </a:spcBef>
              <a:spcAft>
                <a:spcPct val="0"/>
              </a:spcAft>
              <a:defRPr sz="2400">
                <a:solidFill>
                  <a:schemeClr val="tx1"/>
                </a:solidFill>
                <a:latin typeface="Tahoma" pitchFamily="34" charset="0"/>
              </a:defRPr>
            </a:lvl7pPr>
            <a:lvl8pPr marL="3364878" indent="-224325" defTabSz="914437" eaLnBrk="0" fontAlgn="base" hangingPunct="0">
              <a:spcBef>
                <a:spcPct val="0"/>
              </a:spcBef>
              <a:spcAft>
                <a:spcPct val="0"/>
              </a:spcAft>
              <a:defRPr sz="2400">
                <a:solidFill>
                  <a:schemeClr val="tx1"/>
                </a:solidFill>
                <a:latin typeface="Tahoma" pitchFamily="34" charset="0"/>
              </a:defRPr>
            </a:lvl8pPr>
            <a:lvl9pPr marL="3813528" indent="-224325" defTabSz="914437" eaLnBrk="0" fontAlgn="base" hangingPunct="0">
              <a:spcBef>
                <a:spcPct val="0"/>
              </a:spcBef>
              <a:spcAft>
                <a:spcPct val="0"/>
              </a:spcAft>
              <a:defRPr sz="2400">
                <a:solidFill>
                  <a:schemeClr val="tx1"/>
                </a:solidFill>
                <a:latin typeface="Tahoma" pitchFamily="34" charset="0"/>
              </a:defRPr>
            </a:lvl9pPr>
          </a:lstStyle>
          <a:p>
            <a:pPr eaLnBrk="1" hangingPunct="1"/>
            <a:fld id="{A0D4A538-AEEB-4FE6-8801-47BA1FC63918}" type="slidenum">
              <a:rPr lang="en-US" sz="1200"/>
              <a:pPr eaLnBrk="1" hangingPunct="1"/>
              <a:t>19</a:t>
            </a:fld>
            <a:endParaRPr 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r>
              <a:rPr lang="en-US" dirty="0" smtClean="0"/>
              <a:t>From the beginning</a:t>
            </a:r>
            <a:r>
              <a:rPr lang="en-US" baseline="0" dirty="0" smtClean="0"/>
              <a:t> create belonging and buy-in</a:t>
            </a:r>
            <a:endParaRPr lang="en-US" dirty="0" smtClean="0"/>
          </a:p>
          <a:p>
            <a:pPr eaLnBrk="1" hangingPunct="1"/>
            <a:r>
              <a:rPr lang="en-US" dirty="0" smtClean="0"/>
              <a:t>Annual events that they all feel apart of for example </a:t>
            </a:r>
            <a:r>
              <a:rPr lang="en-US" dirty="0" err="1" smtClean="0"/>
              <a:t>Shiprock</a:t>
            </a:r>
            <a:r>
              <a:rPr lang="en-US" dirty="0" smtClean="0"/>
              <a:t> does an</a:t>
            </a:r>
            <a:r>
              <a:rPr lang="en-US" baseline="0" dirty="0" smtClean="0"/>
              <a:t> annual Healthy thanksgiving day dinner for participants and their support people.</a:t>
            </a:r>
          </a:p>
          <a:p>
            <a:pPr eaLnBrk="1" hangingPunct="1"/>
            <a:r>
              <a:rPr lang="en-US" baseline="0" dirty="0" smtClean="0"/>
              <a:t>Set up a special outing for participants and tailor the outing to the participants.</a:t>
            </a:r>
          </a:p>
          <a:p>
            <a:pPr eaLnBrk="1" hangingPunct="1"/>
            <a:r>
              <a:rPr lang="en-US" baseline="0" dirty="0" smtClean="0"/>
              <a:t>Sometimes incentives help create that buy in to participants—for example a t-shirt upon joining the program. </a:t>
            </a:r>
          </a:p>
          <a:p>
            <a:pPr eaLnBrk="1" hangingPunct="1"/>
            <a:r>
              <a:rPr lang="en-US" baseline="0" dirty="0" smtClean="0"/>
              <a:t>Connection with staff—Make sure they have a primary staff person over them but at the same time they can become acquainted more staff involved with the program…keep the primary recruiter involved for example if it was a physician that helped refer them to the program keep that person involved at a certain level. Staff retention can play big in the connection with the staff we will touch on this later.</a:t>
            </a:r>
          </a:p>
          <a:p>
            <a:pPr eaLnBrk="1" hangingPunct="1"/>
            <a:r>
              <a:rPr lang="en-US" baseline="0" dirty="0" smtClean="0"/>
              <a:t>Communication is key! Don’t forget to keep them in the loop as much as possible. If it is someone actively in core and they miss a class be alarmed make a deal out of it! Meaning don’t act like it doesn’t matter give them a call immediately if they miss a core class make time for a make-up class and accommodate their situation. Newsletters are a nice way to make them feel part of something. All our participants love the birthday cards! Something small yet big for retention. </a:t>
            </a:r>
          </a:p>
        </p:txBody>
      </p:sp>
    </p:spTree>
    <p:extLst>
      <p:ext uri="{BB962C8B-B14F-4D97-AF65-F5344CB8AC3E}">
        <p14:creationId xmlns:p14="http://schemas.microsoft.com/office/powerpoint/2010/main" val="1268233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defTabSz="914437" eaLnBrk="0" hangingPunct="0">
              <a:defRPr sz="2400">
                <a:solidFill>
                  <a:schemeClr val="tx1"/>
                </a:solidFill>
                <a:latin typeface="Tahoma" pitchFamily="34" charset="0"/>
              </a:defRPr>
            </a:lvl1pPr>
            <a:lvl2pPr marL="729057" indent="-280406" defTabSz="914437" eaLnBrk="0" hangingPunct="0">
              <a:defRPr sz="2400">
                <a:solidFill>
                  <a:schemeClr val="tx1"/>
                </a:solidFill>
                <a:latin typeface="Tahoma" pitchFamily="34" charset="0"/>
              </a:defRPr>
            </a:lvl2pPr>
            <a:lvl3pPr marL="1121626" indent="-224325" defTabSz="914437" eaLnBrk="0" hangingPunct="0">
              <a:defRPr sz="2400">
                <a:solidFill>
                  <a:schemeClr val="tx1"/>
                </a:solidFill>
                <a:latin typeface="Tahoma" pitchFamily="34" charset="0"/>
              </a:defRPr>
            </a:lvl3pPr>
            <a:lvl4pPr marL="1570276" indent="-224325" defTabSz="914437" eaLnBrk="0" hangingPunct="0">
              <a:defRPr sz="2400">
                <a:solidFill>
                  <a:schemeClr val="tx1"/>
                </a:solidFill>
                <a:latin typeface="Tahoma" pitchFamily="34" charset="0"/>
              </a:defRPr>
            </a:lvl4pPr>
            <a:lvl5pPr marL="2018927" indent="-224325" defTabSz="914437" eaLnBrk="0" hangingPunct="0">
              <a:defRPr sz="2400">
                <a:solidFill>
                  <a:schemeClr val="tx1"/>
                </a:solidFill>
                <a:latin typeface="Tahoma" pitchFamily="34" charset="0"/>
              </a:defRPr>
            </a:lvl5pPr>
            <a:lvl6pPr marL="2467577" indent="-224325" defTabSz="914437" eaLnBrk="0" fontAlgn="base" hangingPunct="0">
              <a:spcBef>
                <a:spcPct val="0"/>
              </a:spcBef>
              <a:spcAft>
                <a:spcPct val="0"/>
              </a:spcAft>
              <a:defRPr sz="2400">
                <a:solidFill>
                  <a:schemeClr val="tx1"/>
                </a:solidFill>
                <a:latin typeface="Tahoma" pitchFamily="34" charset="0"/>
              </a:defRPr>
            </a:lvl6pPr>
            <a:lvl7pPr marL="2916227" indent="-224325" defTabSz="914437" eaLnBrk="0" fontAlgn="base" hangingPunct="0">
              <a:spcBef>
                <a:spcPct val="0"/>
              </a:spcBef>
              <a:spcAft>
                <a:spcPct val="0"/>
              </a:spcAft>
              <a:defRPr sz="2400">
                <a:solidFill>
                  <a:schemeClr val="tx1"/>
                </a:solidFill>
                <a:latin typeface="Tahoma" pitchFamily="34" charset="0"/>
              </a:defRPr>
            </a:lvl7pPr>
            <a:lvl8pPr marL="3364878" indent="-224325" defTabSz="914437" eaLnBrk="0" fontAlgn="base" hangingPunct="0">
              <a:spcBef>
                <a:spcPct val="0"/>
              </a:spcBef>
              <a:spcAft>
                <a:spcPct val="0"/>
              </a:spcAft>
              <a:defRPr sz="2400">
                <a:solidFill>
                  <a:schemeClr val="tx1"/>
                </a:solidFill>
                <a:latin typeface="Tahoma" pitchFamily="34" charset="0"/>
              </a:defRPr>
            </a:lvl8pPr>
            <a:lvl9pPr marL="3813528" indent="-224325" defTabSz="914437" eaLnBrk="0" fontAlgn="base" hangingPunct="0">
              <a:spcBef>
                <a:spcPct val="0"/>
              </a:spcBef>
              <a:spcAft>
                <a:spcPct val="0"/>
              </a:spcAft>
              <a:defRPr sz="2400">
                <a:solidFill>
                  <a:schemeClr val="tx1"/>
                </a:solidFill>
                <a:latin typeface="Tahoma" pitchFamily="34" charset="0"/>
              </a:defRPr>
            </a:lvl9pPr>
          </a:lstStyle>
          <a:p>
            <a:pPr eaLnBrk="1" hangingPunct="1"/>
            <a:fld id="{C263AABE-F9A7-4B10-9F18-3C65DF070BA1}" type="slidenum">
              <a:rPr lang="en-US" sz="1200"/>
              <a:pPr eaLnBrk="1" hangingPunct="1"/>
              <a:t>20</a:t>
            </a:fld>
            <a:endParaRPr 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dirty="0" smtClean="0"/>
          </a:p>
          <a:p>
            <a:pPr eaLnBrk="1" hangingPunct="1"/>
            <a:r>
              <a:rPr lang="en-US" dirty="0" smtClean="0"/>
              <a:t>Meet up at an even t with same t-shirts create unity</a:t>
            </a:r>
            <a:r>
              <a:rPr lang="en-US" baseline="0" dirty="0" smtClean="0"/>
              <a:t> as a group-</a:t>
            </a:r>
          </a:p>
          <a:p>
            <a:pPr eaLnBrk="1" hangingPunct="1"/>
            <a:r>
              <a:rPr lang="en-US" dirty="0" smtClean="0"/>
              <a:t>Keep cost effective to be</a:t>
            </a:r>
            <a:r>
              <a:rPr lang="en-US" baseline="0" dirty="0" smtClean="0"/>
              <a:t> able to invite family to event. Examples </a:t>
            </a:r>
            <a:r>
              <a:rPr lang="en-US" dirty="0" smtClean="0"/>
              <a:t>Light parade, </a:t>
            </a:r>
            <a:r>
              <a:rPr lang="en-US" dirty="0" err="1" smtClean="0"/>
              <a:t>Zoolights</a:t>
            </a:r>
            <a:r>
              <a:rPr lang="en-US" dirty="0" smtClean="0"/>
              <a:t>, </a:t>
            </a:r>
          </a:p>
          <a:p>
            <a:pPr eaLnBrk="1" hangingPunct="1"/>
            <a:r>
              <a:rPr lang="en-US" dirty="0" smtClean="0"/>
              <a:t>Heard Museum tour South Mt. Picnic including opportunity for hike or volleyball, Christmas craft demonstration</a:t>
            </a:r>
          </a:p>
          <a:p>
            <a:pPr eaLnBrk="1" hangingPunct="1"/>
            <a:r>
              <a:rPr lang="en-US" dirty="0" smtClean="0"/>
              <a:t>You never know what event or activity will bring</a:t>
            </a:r>
            <a:r>
              <a:rPr lang="en-US" baseline="0" dirty="0" smtClean="0"/>
              <a:t> in participants but once you find out it’s important to take note of it.</a:t>
            </a:r>
          </a:p>
          <a:p>
            <a:pPr eaLnBrk="1" hangingPunct="1"/>
            <a:r>
              <a:rPr lang="en-US" baseline="0" dirty="0" smtClean="0"/>
              <a:t>When doing our group events over the years we have been pleasantly surprised with participants that came out to the event.</a:t>
            </a:r>
          </a:p>
          <a:p>
            <a:pPr eaLnBrk="1" hangingPunct="1"/>
            <a:r>
              <a:rPr lang="en-US" baseline="0" dirty="0" smtClean="0"/>
              <a:t>Red Heart month event where we asked everyone to wear red and if they wanted to they could wear traditional clothing—MM</a:t>
            </a:r>
          </a:p>
          <a:p>
            <a:pPr eaLnBrk="1" hangingPunct="1"/>
            <a:r>
              <a:rPr lang="en-US" dirty="0" smtClean="0"/>
              <a:t>Native Chef coming</a:t>
            </a:r>
            <a:r>
              <a:rPr lang="en-US" baseline="0" dirty="0" smtClean="0"/>
              <a:t> and cook for our group at SCC that was a really nice event</a:t>
            </a:r>
          </a:p>
          <a:p>
            <a:pPr eaLnBrk="1" hangingPunct="1"/>
            <a:r>
              <a:rPr lang="en-US" baseline="0" dirty="0" smtClean="0"/>
              <a:t>Phoenix Suns Game- excitement and belonging welcome over jumbo </a:t>
            </a:r>
            <a:r>
              <a:rPr lang="en-US" baseline="0" dirty="0" err="1" smtClean="0"/>
              <a:t>tron</a:t>
            </a:r>
            <a:r>
              <a:rPr lang="en-US" baseline="0" dirty="0" smtClean="0"/>
              <a:t> high five the players!</a:t>
            </a:r>
            <a:endParaRPr lang="en-US" dirty="0" smtClean="0"/>
          </a:p>
        </p:txBody>
      </p:sp>
    </p:spTree>
    <p:extLst>
      <p:ext uri="{BB962C8B-B14F-4D97-AF65-F5344CB8AC3E}">
        <p14:creationId xmlns:p14="http://schemas.microsoft.com/office/powerpoint/2010/main" val="4221044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5A276F-7162-456A-B534-D77BA4734EC9}" type="slidenum">
              <a:rPr lang="en-US"/>
              <a:pPr/>
              <a:t>21</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r>
              <a:rPr lang="en-US" dirty="0" smtClean="0"/>
              <a:t>Knowing our participants schedules</a:t>
            </a:r>
            <a:r>
              <a:rPr lang="en-US" baseline="0" dirty="0" smtClean="0"/>
              <a:t> share story about DA from SR and her schedule knowing when to call Days off shift schedules</a:t>
            </a:r>
          </a:p>
          <a:p>
            <a:endParaRPr lang="en-US" dirty="0"/>
          </a:p>
        </p:txBody>
      </p:sp>
    </p:spTree>
    <p:extLst>
      <p:ext uri="{BB962C8B-B14F-4D97-AF65-F5344CB8AC3E}">
        <p14:creationId xmlns:p14="http://schemas.microsoft.com/office/powerpoint/2010/main" val="3698279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D91899-7362-4B5E-AB4E-869B270CA5B0}" type="slidenum">
              <a:rPr lang="en-US"/>
              <a:pPr/>
              <a:t>22</a:t>
            </a:fld>
            <a:endParaRPr lang="en-US"/>
          </a:p>
        </p:txBody>
      </p:sp>
      <p:sp>
        <p:nvSpPr>
          <p:cNvPr id="162818" name="Rectangle 2"/>
          <p:cNvSpPr>
            <a:spLocks noGrp="1" noRot="1" noChangeAspect="1" noChangeArrowheads="1" noTextEdit="1"/>
          </p:cNvSpPr>
          <p:nvPr>
            <p:ph type="sldImg"/>
          </p:nvPr>
        </p:nvSpPr>
        <p:spPr>
          <a:xfrm>
            <a:off x="1144588" y="685800"/>
            <a:ext cx="4572000" cy="3429000"/>
          </a:xfrm>
          <a:ln/>
        </p:spPr>
      </p:sp>
      <p:sp>
        <p:nvSpPr>
          <p:cNvPr id="162819" name="Rectangle 3"/>
          <p:cNvSpPr>
            <a:spLocks noGrp="1" noChangeArrowheads="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Trust is </a:t>
            </a:r>
            <a:r>
              <a:rPr lang="en-US" dirty="0" smtClean="0"/>
              <a:t>essential this starts from your projects first interaction with the potential volunteer. Doing what you say you will do and being consistent with follow through with what you say you’ll do. Being an organized project also helps. One of the first documents you go over as a group is the Lifestyle Contract. </a:t>
            </a:r>
            <a:endParaRPr lang="en-US" dirty="0"/>
          </a:p>
          <a:p>
            <a:r>
              <a:rPr lang="en-US" dirty="0"/>
              <a:t>Change is facilitated, not prescribed participants are not told how and what to change  (MARVEL EXAMPLE) Instead to not going out to eat she eats smaller portions when eating out and also plans her meals before and after eating heavy. Not telling them what to do they figure out what will work for them.</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aren’t just talking about being American Indian and our ethnic background. We have to value what they bring to the table whatever </a:t>
            </a:r>
            <a:r>
              <a:rPr lang="en-US" dirty="0" err="1" smtClean="0"/>
              <a:t>curcumdtance</a:t>
            </a:r>
            <a:r>
              <a:rPr lang="en-US" dirty="0" smtClean="0"/>
              <a:t> it maybe. So of our participants come from some really tough lives and but we need to remember that it is their life and we may never be able to fill their lives not even for one days but they do and they have strength because of that. Remember they are equally capable of succeeding at lifestyle change. Never think of their background as a reason why they can’t succeed. Example would be Rhythm. </a:t>
            </a:r>
          </a:p>
          <a:p>
            <a:r>
              <a:rPr lang="en-US" dirty="0" smtClean="0"/>
              <a:t>Understanding </a:t>
            </a:r>
            <a:r>
              <a:rPr lang="en-US" dirty="0"/>
              <a:t>&amp; accepting differences culturally and individually- trying to get to the bottom line</a:t>
            </a:r>
          </a:p>
          <a:p>
            <a:pPr eaLnBrk="1" hangingPunct="1"/>
            <a:r>
              <a:rPr lang="en-US" dirty="0"/>
              <a:t>Communication- </a:t>
            </a:r>
            <a:r>
              <a:rPr lang="en-US" dirty="0" smtClean="0"/>
              <a:t>Understand where they are coming from and it’s okay to have little talking give them time to communicate. Example would be AFFIRM. If we jump in and talk the whole session she would not say a word to us. We need to sit back and listen…This person is still hard to read and we really don’t know what she does to control her weight but we know that she is aware and does make decisions to make better choices daily. She doesn’t want to be noticed. She doesn’t want people to notice that she lost weight. We would have never found out any of that if we didn’t listen.</a:t>
            </a:r>
          </a:p>
          <a:p>
            <a:r>
              <a:rPr lang="en-US" dirty="0" smtClean="0"/>
              <a:t>need </a:t>
            </a:r>
            <a:r>
              <a:rPr lang="en-US" dirty="0"/>
              <a:t>to have an environment where you can express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Gaining commitment- by building relationship and developing </a:t>
            </a:r>
            <a:r>
              <a:rPr lang="en-US" dirty="0" smtClean="0"/>
              <a:t>successes How many project give out incentives? How are we using incentives. There should be a difference in “Belonging Incentives” </a:t>
            </a:r>
            <a:r>
              <a:rPr lang="en-US" dirty="0" err="1" smtClean="0"/>
              <a:t>vs</a:t>
            </a:r>
            <a:r>
              <a:rPr lang="en-US" dirty="0" smtClean="0"/>
              <a:t> giving an incentive for sneezing. We want them to see the big picture of the group. What do you see the “Big Picture” as? We want them to know that we are committed to them. This is not a stop by and get screened health fair education in a day group…we are a committed group and their for them from the first contact through the project. Example Rhythm and how Mary gained commitment first by letting her know we would be there for her when we said we would be there. Follow through. Exercised with her twice and week and helped make family recipes for her and family to rate and try using ingredients not to foreign to the family. Does this participant know we are in for the long hull? You bet she does.</a:t>
            </a:r>
          </a:p>
          <a:p>
            <a:endParaRPr lang="en-US" u="sng"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Problem </a:t>
            </a:r>
            <a:r>
              <a:rPr lang="en-US" dirty="0"/>
              <a:t>solving- building skills to problem solve in all areas not just lifestyle </a:t>
            </a:r>
            <a:r>
              <a:rPr lang="en-US" dirty="0" err="1" smtClean="0"/>
              <a:t>changeThis</a:t>
            </a:r>
            <a:r>
              <a:rPr lang="en-US" dirty="0" smtClean="0"/>
              <a:t> is a little tricky as coaches not to want to solve our volunteers problems. But really what will they stick to something we tell them or something they problem solve through and see for themselves what they are willing to do. I know we are full or ideas to break through peoples barriers but really what matters is giving them the opportunity to get there by working on “problem Solving” during sessions and during after core. The bottom line in after core is not to have a great fun party but really to continue to help volunteers get to their bottom line their goal in physical activity and weight. Let them tell us the problem don’t tell them their problems. I think some individuals are sometimes wanting us to tell them but then who owns the problem us or them? Example of Wilfred or ???</a:t>
            </a:r>
          </a:p>
          <a:p>
            <a:pPr eaLnBrk="1" hangingPunct="1"/>
            <a:r>
              <a:rPr lang="en-US" dirty="0" smtClean="0"/>
              <a:t>Revise and adjusting constantly to achieve goals and master skills Understanding that someone might have a bad week </a:t>
            </a:r>
            <a:r>
              <a:rPr lang="en-US" dirty="0" err="1" smtClean="0"/>
              <a:t>vs</a:t>
            </a:r>
            <a:r>
              <a:rPr lang="en-US" dirty="0" smtClean="0"/>
              <a:t> if something really is not working for them. Building up to 150 minutes of PA. How do we do this? There is power in actually writing down a plan and if they want to tell people about their plan. Take a work situation. Making a plan to walk during lunch. Make a plan revisit and adjust. There is a good lesson on this in the curriculum. Problem Solving lesson.</a:t>
            </a:r>
          </a:p>
          <a:p>
            <a:pPr eaLnBrk="1" hangingPunct="1"/>
            <a:r>
              <a:rPr lang="en-US" dirty="0" smtClean="0"/>
              <a:t>Example: WORKER or SAFTY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eaLnBrk="1" hangingPunct="1"/>
            <a:r>
              <a:rPr lang="en-US" dirty="0" smtClean="0"/>
              <a:t>We’ve said this before and I’m sure some of you have seen this is the biggest incentive or reward on can get is really their own success. At the end of the day we can’t eat for them we can’t exercise for them and when they are successful they know it was their hard work and effort. It’s nice to get a sweatshirt but don’t underestimate the value of success and achievement. We really want people to be motivated beyond the end of the project. On a participant level always acknowledge the little things for example keeping track.  </a:t>
            </a:r>
          </a:p>
          <a:p>
            <a:endParaRPr lang="en-US" dirty="0" smtClean="0"/>
          </a:p>
          <a:p>
            <a:r>
              <a:rPr lang="en-US" dirty="0" smtClean="0"/>
              <a:t>Building </a:t>
            </a:r>
            <a:r>
              <a:rPr lang="en-US" dirty="0"/>
              <a:t>on Success- always keep a positive look-out make small steps toward LS goals</a:t>
            </a:r>
          </a:p>
        </p:txBody>
      </p:sp>
    </p:spTree>
    <p:extLst>
      <p:ext uri="{BB962C8B-B14F-4D97-AF65-F5344CB8AC3E}">
        <p14:creationId xmlns:p14="http://schemas.microsoft.com/office/powerpoint/2010/main" val="10105102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 the years there will be turn over and with our study the same has happened</a:t>
            </a:r>
            <a:r>
              <a:rPr lang="en-US" baseline="0" dirty="0" smtClean="0"/>
              <a:t> and we keep the participants up-dated of old staff. We’ve even had special events where old staff have been invited.</a:t>
            </a:r>
          </a:p>
          <a:p>
            <a:r>
              <a:rPr lang="en-US" baseline="0" dirty="0" smtClean="0"/>
              <a:t>Sort of like a reunion with former staff.</a:t>
            </a:r>
          </a:p>
          <a:p>
            <a:r>
              <a:rPr lang="en-US" baseline="0" dirty="0" smtClean="0"/>
              <a:t>Utilize your team because someone may have a better rapport with a participant– or you may really just need a fresh approach to this person or a break from the participant</a:t>
            </a:r>
          </a:p>
          <a:p>
            <a:r>
              <a:rPr lang="en-US" baseline="0" dirty="0" smtClean="0"/>
              <a:t>We are the ones encouraging our participants to hang in there so we have to hang-in there.</a:t>
            </a:r>
          </a:p>
          <a:p>
            <a:r>
              <a:rPr lang="en-US" baseline="0" dirty="0" smtClean="0"/>
              <a:t>Be a positive person and build on positive things participants say and not so much the </a:t>
            </a:r>
            <a:r>
              <a:rPr lang="en-US" baseline="0" dirty="0" err="1" smtClean="0"/>
              <a:t>negstive</a:t>
            </a:r>
            <a:r>
              <a:rPr lang="en-US" baseline="0" dirty="0" smtClean="0"/>
              <a:t>. Positive reasons to lose weight Play with my grand children </a:t>
            </a:r>
            <a:endParaRPr lang="en-US" dirty="0"/>
          </a:p>
        </p:txBody>
      </p:sp>
      <p:sp>
        <p:nvSpPr>
          <p:cNvPr id="4" name="Slide Number Placeholder 3"/>
          <p:cNvSpPr>
            <a:spLocks noGrp="1"/>
          </p:cNvSpPr>
          <p:nvPr>
            <p:ph type="sldNum" sz="quarter" idx="10"/>
          </p:nvPr>
        </p:nvSpPr>
        <p:spPr/>
        <p:txBody>
          <a:bodyPr/>
          <a:lstStyle/>
          <a:p>
            <a:fld id="{9E0A2A83-6102-490C-AC66-CC21F86017A5}" type="slidenum">
              <a:rPr lang="en-US" smtClean="0"/>
              <a:pPr/>
              <a:t>23</a:t>
            </a:fld>
            <a:endParaRPr lang="en-US"/>
          </a:p>
        </p:txBody>
      </p:sp>
    </p:spTree>
    <p:extLst>
      <p:ext uri="{BB962C8B-B14F-4D97-AF65-F5344CB8AC3E}">
        <p14:creationId xmlns:p14="http://schemas.microsoft.com/office/powerpoint/2010/main" val="930050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8F736D-EC2B-42C9-A124-BE6A148C8B3F}" type="slidenum">
              <a:rPr lang="en-US"/>
              <a:pPr/>
              <a:t>3</a:t>
            </a:fld>
            <a:endParaRPr lang="en-US"/>
          </a:p>
        </p:txBody>
      </p:sp>
      <p:sp>
        <p:nvSpPr>
          <p:cNvPr id="24578"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24579" name="Rectangle 3"/>
          <p:cNvSpPr>
            <a:spLocks noGrp="1" noChangeArrowheads="1"/>
          </p:cNvSpPr>
          <p:nvPr>
            <p:ph type="body" idx="1"/>
          </p:nvPr>
        </p:nvSpPr>
        <p:spPr bwMode="auto">
          <a:xfrm>
            <a:off x="912813" y="4341813"/>
            <a:ext cx="5030787" cy="4113212"/>
          </a:xfrm>
          <a:prstGeom prst="rect">
            <a:avLst/>
          </a:prstGeom>
          <a:solidFill>
            <a:srgbClr val="FFFFFF"/>
          </a:solidFill>
          <a:ln>
            <a:solidFill>
              <a:srgbClr val="000000"/>
            </a:solidFill>
            <a:miter lim="800000"/>
            <a:headEnd/>
            <a:tailEnd/>
          </a:ln>
        </p:spPr>
        <p:txBody>
          <a:bodyPr lIns="89730" tIns="44865" rIns="89730" bIns="44865"/>
          <a:lstStyle/>
          <a:p>
            <a:endParaRPr lang="en-US" dirty="0" smtClean="0"/>
          </a:p>
          <a:p>
            <a:r>
              <a:rPr lang="en-US" dirty="0" smtClean="0"/>
              <a:t>After </a:t>
            </a:r>
            <a:r>
              <a:rPr lang="en-US" dirty="0"/>
              <a:t>reviewing all of these findings these are the two take home messages.</a:t>
            </a:r>
          </a:p>
          <a:p>
            <a:r>
              <a:rPr lang="en-US" dirty="0"/>
              <a:t>Metformin will need to treat 14 people to prevent 1 case. </a:t>
            </a:r>
          </a:p>
        </p:txBody>
      </p:sp>
    </p:spTree>
    <p:extLst>
      <p:ext uri="{BB962C8B-B14F-4D97-AF65-F5344CB8AC3E}">
        <p14:creationId xmlns:p14="http://schemas.microsoft.com/office/powerpoint/2010/main" val="1395976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E41B45-AE40-46C0-AAB8-06272227ABA9}" type="slidenum">
              <a:rPr lang="en-US"/>
              <a:pPr/>
              <a:t>4</a:t>
            </a:fld>
            <a:endParaRPr lang="en-US"/>
          </a:p>
        </p:txBody>
      </p:sp>
      <p:sp>
        <p:nvSpPr>
          <p:cNvPr id="26626"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26627" name="Rectangle 3"/>
          <p:cNvSpPr>
            <a:spLocks noGrp="1" noChangeArrowheads="1"/>
          </p:cNvSpPr>
          <p:nvPr>
            <p:ph type="body" idx="1"/>
          </p:nvPr>
        </p:nvSpPr>
        <p:spPr bwMode="auto">
          <a:xfrm>
            <a:off x="912813" y="4341813"/>
            <a:ext cx="5030787" cy="4113212"/>
          </a:xfrm>
          <a:prstGeom prst="rect">
            <a:avLst/>
          </a:prstGeom>
          <a:solidFill>
            <a:srgbClr val="FFFFFF"/>
          </a:solidFill>
          <a:ln>
            <a:solidFill>
              <a:srgbClr val="000000"/>
            </a:solidFill>
            <a:miter lim="800000"/>
            <a:headEnd/>
            <a:tailEnd/>
          </a:ln>
        </p:spPr>
        <p:txBody>
          <a:bodyPr lIns="89730" tIns="44865" rIns="89730" bIns="44865"/>
          <a:lstStyle/>
          <a:p>
            <a:r>
              <a:rPr lang="en-US" sz="3200" b="1">
                <a:effectLst>
                  <a:outerShdw blurRad="38100" dist="38100" dir="2700000" algn="tl">
                    <a:srgbClr val="C0C0C0"/>
                  </a:outerShdw>
                </a:effectLst>
              </a:rPr>
              <a:t>Metformin 31% reduction. Changes in percent  of calories from dietary fat was consistently associated with both short and long term weight loss. </a:t>
            </a:r>
          </a:p>
        </p:txBody>
      </p:sp>
    </p:spTree>
    <p:extLst>
      <p:ext uri="{BB962C8B-B14F-4D97-AF65-F5344CB8AC3E}">
        <p14:creationId xmlns:p14="http://schemas.microsoft.com/office/powerpoint/2010/main" val="2522192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0A2A83-6102-490C-AC66-CC21F86017A5}" type="slidenum">
              <a:rPr lang="en-US" smtClean="0"/>
              <a:pPr/>
              <a:t>5</a:t>
            </a:fld>
            <a:endParaRPr lang="en-US"/>
          </a:p>
        </p:txBody>
      </p:sp>
    </p:spTree>
    <p:extLst>
      <p:ext uri="{BB962C8B-B14F-4D97-AF65-F5344CB8AC3E}">
        <p14:creationId xmlns:p14="http://schemas.microsoft.com/office/powerpoint/2010/main" val="760666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where each participant</a:t>
            </a:r>
            <a:r>
              <a:rPr lang="en-US" baseline="0" dirty="0" smtClean="0"/>
              <a:t> is in the in the big picture of the program- are they at a point to where all they are willing to do is come in for their data visits- are they willing to work on program re-starts- do they need that extra attention to make goal. Have they been at goal and are starting to gain and lose interest? Need to understand where the each participant generally stands.</a:t>
            </a:r>
          </a:p>
          <a:p>
            <a:r>
              <a:rPr lang="en-US" baseline="0" dirty="0" smtClean="0"/>
              <a:t>We have report that tells us how long it’s been since we’ve seen them—1 year </a:t>
            </a:r>
            <a:r>
              <a:rPr lang="en-US" baseline="0" dirty="0" err="1" smtClean="0"/>
              <a:t>etc</a:t>
            </a:r>
            <a:r>
              <a:rPr lang="en-US" baseline="0" dirty="0" smtClean="0"/>
              <a:t> or it’s been 3 years we know each of our participants situations for the most part--</a:t>
            </a:r>
            <a:endParaRPr lang="en-US" dirty="0"/>
          </a:p>
        </p:txBody>
      </p:sp>
      <p:sp>
        <p:nvSpPr>
          <p:cNvPr id="4" name="Slide Number Placeholder 3"/>
          <p:cNvSpPr>
            <a:spLocks noGrp="1"/>
          </p:cNvSpPr>
          <p:nvPr>
            <p:ph type="sldNum" sz="quarter" idx="10"/>
          </p:nvPr>
        </p:nvSpPr>
        <p:spPr/>
        <p:txBody>
          <a:bodyPr/>
          <a:lstStyle/>
          <a:p>
            <a:fld id="{9E0A2A83-6102-490C-AC66-CC21F86017A5}" type="slidenum">
              <a:rPr lang="en-US" smtClean="0"/>
              <a:pPr/>
              <a:t>6</a:t>
            </a:fld>
            <a:endParaRPr lang="en-US"/>
          </a:p>
        </p:txBody>
      </p:sp>
    </p:spTree>
    <p:extLst>
      <p:ext uri="{BB962C8B-B14F-4D97-AF65-F5344CB8AC3E}">
        <p14:creationId xmlns:p14="http://schemas.microsoft.com/office/powerpoint/2010/main" val="1028766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Tracked and reported separately similar to DP</a:t>
            </a:r>
            <a:endParaRPr lang="en-US" dirty="0"/>
          </a:p>
        </p:txBody>
      </p:sp>
      <p:sp>
        <p:nvSpPr>
          <p:cNvPr id="4" name="Slide Number Placeholder 3"/>
          <p:cNvSpPr>
            <a:spLocks noGrp="1"/>
          </p:cNvSpPr>
          <p:nvPr>
            <p:ph type="sldNum" sz="quarter" idx="10"/>
          </p:nvPr>
        </p:nvSpPr>
        <p:spPr/>
        <p:txBody>
          <a:bodyPr/>
          <a:lstStyle/>
          <a:p>
            <a:fld id="{9E0A2A83-6102-490C-AC66-CC21F86017A5}" type="slidenum">
              <a:rPr lang="en-US" smtClean="0"/>
              <a:pPr/>
              <a:t>7</a:t>
            </a:fld>
            <a:endParaRPr lang="en-US"/>
          </a:p>
        </p:txBody>
      </p:sp>
    </p:spTree>
    <p:extLst>
      <p:ext uri="{BB962C8B-B14F-4D97-AF65-F5344CB8AC3E}">
        <p14:creationId xmlns:p14="http://schemas.microsoft.com/office/powerpoint/2010/main" val="1662675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473D58F0-5269-498B-85BF-255E32B0A16A}" type="slidenum">
              <a:rPr lang="en-US"/>
              <a:pPr/>
              <a:t>9</a:t>
            </a:fld>
            <a:endParaRPr lang="en-US"/>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r>
              <a:rPr lang="en-US" dirty="0"/>
              <a:t>Didn’t get our first LS person to goal for 18 months after we started</a:t>
            </a:r>
          </a:p>
          <a:p>
            <a:r>
              <a:rPr lang="en-US" dirty="0"/>
              <a:t>Model healthy- try programs before implement with participants no </a:t>
            </a:r>
            <a:r>
              <a:rPr lang="en-US" dirty="0" err="1"/>
              <a:t>fritos</a:t>
            </a:r>
            <a:r>
              <a:rPr lang="en-US" dirty="0"/>
              <a:t> and coke</a:t>
            </a:r>
          </a:p>
          <a:p>
            <a:r>
              <a:rPr lang="en-US" dirty="0"/>
              <a:t>Other people lives may be overwhelming to us but they may not be as overwhelming to them.</a:t>
            </a:r>
          </a:p>
          <a:p>
            <a:r>
              <a:rPr lang="en-US" dirty="0"/>
              <a:t>If they are coming in for appointments…</a:t>
            </a:r>
          </a:p>
          <a:p>
            <a:endParaRPr lang="en-US" dirty="0"/>
          </a:p>
        </p:txBody>
      </p:sp>
    </p:spTree>
    <p:extLst>
      <p:ext uri="{BB962C8B-B14F-4D97-AF65-F5344CB8AC3E}">
        <p14:creationId xmlns:p14="http://schemas.microsoft.com/office/powerpoint/2010/main" val="2708781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about retention as you think about recruitment- the way you build relationship</a:t>
            </a:r>
            <a:r>
              <a:rPr lang="en-US" baseline="0" dirty="0" smtClean="0"/>
              <a:t> and the excitement you have for the way lifestyle can help them. Think long term—you’ve been the study for 7 years that’s a long time—what have you learned about the participant in those years? When DPP first began I thought 3 year was long let alone 5 years… now we are in year 15/ year 11 DPP Of the overall study….Retention will help with recruitment and so forth…if you recruit solid participants from day one that will help with retention and their satisfaction and success with the study will help with recruitment. Still you have the proof of the DPP results to say lifestyle change resulting in weight loss can prevent DM…instead of how things were when I was recruiting…you might and you’ll be randomized… Where is your buy-in for the lifestyle program?? Make sure that your being burned out isn’t rubbing off on your participants…it can be contagious. Positive this is a great program to be involved with! Are you correctly recruiting for the program? Are you telling them the good with the bad??? Do they really know what they are getting into? Be straight with participants from the beginning so they really are sure they want to join the program. This is not any ordinary program it’s different…</a:t>
            </a:r>
            <a:endParaRPr lang="en-US" dirty="0"/>
          </a:p>
        </p:txBody>
      </p:sp>
      <p:sp>
        <p:nvSpPr>
          <p:cNvPr id="4" name="Slide Number Placeholder 3"/>
          <p:cNvSpPr>
            <a:spLocks noGrp="1"/>
          </p:cNvSpPr>
          <p:nvPr>
            <p:ph type="sldNum" sz="quarter" idx="10"/>
          </p:nvPr>
        </p:nvSpPr>
        <p:spPr/>
        <p:txBody>
          <a:bodyPr/>
          <a:lstStyle/>
          <a:p>
            <a:fld id="{9E0A2A83-6102-490C-AC66-CC21F86017A5}" type="slidenum">
              <a:rPr lang="en-US" smtClean="0"/>
              <a:pPr/>
              <a:t>12</a:t>
            </a:fld>
            <a:endParaRPr lang="en-US"/>
          </a:p>
        </p:txBody>
      </p:sp>
    </p:spTree>
    <p:extLst>
      <p:ext uri="{BB962C8B-B14F-4D97-AF65-F5344CB8AC3E}">
        <p14:creationId xmlns:p14="http://schemas.microsoft.com/office/powerpoint/2010/main" val="170317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118C2B6-B694-443E-A787-A19BE8CECCEB}" type="slidenum">
              <a:rPr lang="en-US"/>
              <a:pPr/>
              <a:t>13</a:t>
            </a:fld>
            <a:endParaRPr lang="en-US"/>
          </a:p>
        </p:txBody>
      </p:sp>
      <p:sp>
        <p:nvSpPr>
          <p:cNvPr id="122882" name="Rectangle 2"/>
          <p:cNvSpPr>
            <a:spLocks noGrp="1" noRot="1" noChangeAspect="1" noChangeArrowheads="1" noTextEdit="1"/>
          </p:cNvSpPr>
          <p:nvPr>
            <p:ph type="sldImg"/>
          </p:nvPr>
        </p:nvSpPr>
        <p:spPr>
          <a:xfrm>
            <a:off x="1155700" y="692150"/>
            <a:ext cx="4552950" cy="3414713"/>
          </a:xfrm>
          <a:ln w="12700" cap="flat">
            <a:solidFill>
              <a:schemeClr val="tx1"/>
            </a:solidFill>
          </a:ln>
          <a:extLst>
            <a:ext uri="{909E8E84-426E-40DD-AFC4-6F175D3DCCD1}">
              <a14:hiddenFill xmlns:a14="http://schemas.microsoft.com/office/drawing/2010/main">
                <a:noFill/>
              </a14:hiddenFill>
            </a:ext>
          </a:extLst>
        </p:spPr>
      </p:sp>
      <p:sp>
        <p:nvSpPr>
          <p:cNvPr id="2" name="Notes Placeholder 1"/>
          <p:cNvSpPr>
            <a:spLocks noGrp="1"/>
          </p:cNvSpPr>
          <p:nvPr>
            <p:ph type="body" idx="1"/>
          </p:nvPr>
        </p:nvSpPr>
        <p:spPr/>
        <p:txBody>
          <a:bodyPr/>
          <a:lstStyle/>
          <a:p>
            <a:r>
              <a:rPr lang="en-US" dirty="0" smtClean="0"/>
              <a:t>Just a </a:t>
            </a:r>
            <a:r>
              <a:rPr lang="en-US" dirty="0" err="1" smtClean="0"/>
              <a:t>glimps</a:t>
            </a:r>
            <a:r>
              <a:rPr lang="en-US" dirty="0" smtClean="0"/>
              <a:t> of what recruitment</a:t>
            </a:r>
            <a:r>
              <a:rPr lang="en-US" baseline="0" dirty="0" smtClean="0"/>
              <a:t> looked like in the PHX are where I first began my recruiting with DPP</a:t>
            </a:r>
            <a:endParaRPr lang="en-US" dirty="0"/>
          </a:p>
        </p:txBody>
      </p:sp>
    </p:spTree>
    <p:extLst>
      <p:ext uri="{BB962C8B-B14F-4D97-AF65-F5344CB8AC3E}">
        <p14:creationId xmlns:p14="http://schemas.microsoft.com/office/powerpoint/2010/main" val="1084834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0EBE0B-9CFB-4F19-AC06-0B4D5A6E0E28}" type="datetimeFigureOut">
              <a:rPr lang="en-US" smtClean="0"/>
              <a:pPr/>
              <a:t>4/13/2015</a:t>
            </a:fld>
            <a:endParaRPr lang="en-US"/>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12A39883-8000-495C-9B37-1A489DC010E5}" type="slidenum">
              <a:rPr lang="en-US" smtClean="0"/>
              <a:pPr/>
              <a:t>‹#›</a:t>
            </a:fld>
            <a:endParaRPr lang="en-US"/>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0EBE0B-9CFB-4F19-AC06-0B4D5A6E0E28}" type="datetimeFigureOut">
              <a:rPr lang="en-US" smtClean="0"/>
              <a:pPr/>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39883-8000-495C-9B37-1A489DC010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0EBE0B-9CFB-4F19-AC06-0B4D5A6E0E28}" type="datetimeFigureOut">
              <a:rPr lang="en-US" smtClean="0"/>
              <a:pPr/>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096000" y="6356350"/>
            <a:ext cx="762000" cy="365125"/>
          </a:xfrm>
        </p:spPr>
        <p:txBody>
          <a:bodyPr/>
          <a:lstStyle/>
          <a:p>
            <a:fld id="{12A39883-8000-495C-9B37-1A489DC010E5}" type="slidenum">
              <a:rPr lang="en-US" smtClean="0"/>
              <a:pPr/>
              <a:t>‹#›</a:t>
            </a:fld>
            <a:endParaRPr lang="en-US"/>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22335C63-D5F4-43EE-8D71-6DE64D6068B7}" type="slidenum">
              <a:rPr lang="en-US"/>
              <a:pPr/>
              <a:t>‹#›</a:t>
            </a:fld>
            <a:endParaRPr lang="en-US"/>
          </a:p>
        </p:txBody>
      </p:sp>
    </p:spTree>
    <p:extLst>
      <p:ext uri="{BB962C8B-B14F-4D97-AF65-F5344CB8AC3E}">
        <p14:creationId xmlns:p14="http://schemas.microsoft.com/office/powerpoint/2010/main" val="852235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0EBE0B-9CFB-4F19-AC06-0B4D5A6E0E28}" type="datetimeFigureOut">
              <a:rPr lang="en-US" smtClean="0"/>
              <a:pPr/>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39883-8000-495C-9B37-1A489DC010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0EBE0B-9CFB-4F19-AC06-0B4D5A6E0E28}" type="datetimeFigureOut">
              <a:rPr lang="en-US" smtClean="0"/>
              <a:pPr/>
              <a:t>4/13/2015</a:t>
            </a:fld>
            <a:endParaRPr lang="en-US"/>
          </a:p>
        </p:txBody>
      </p:sp>
      <p:sp>
        <p:nvSpPr>
          <p:cNvPr id="5" name="Footer Placeholder 4"/>
          <p:cNvSpPr>
            <a:spLocks noGrp="1"/>
          </p:cNvSpPr>
          <p:nvPr>
            <p:ph type="ftr" sz="quarter" idx="11"/>
          </p:nvPr>
        </p:nvSpPr>
        <p:spPr>
          <a:xfrm>
            <a:off x="5791200" y="6356350"/>
            <a:ext cx="2895600" cy="365125"/>
          </a:xfrm>
        </p:spPr>
        <p:txBody>
          <a:bodyPr/>
          <a:lstStyle/>
          <a:p>
            <a:endParaRPr lang="en-US"/>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12A39883-8000-495C-9B37-1A489DC010E5}" type="slidenum">
              <a:rPr lang="en-US" smtClean="0"/>
              <a:pPr/>
              <a:t>‹#›</a:t>
            </a:fld>
            <a:endParaRPr lang="en-US"/>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0EBE0B-9CFB-4F19-AC06-0B4D5A6E0E28}" type="datetimeFigureOut">
              <a:rPr lang="en-US" smtClean="0"/>
              <a:pPr/>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39883-8000-495C-9B37-1A489DC010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0EBE0B-9CFB-4F19-AC06-0B4D5A6E0E28}" type="datetimeFigureOut">
              <a:rPr lang="en-US" smtClean="0"/>
              <a:pPr/>
              <a:t>4/13/2015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A39883-8000-495C-9B37-1A489DC010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0EBE0B-9CFB-4F19-AC06-0B4D5A6E0E28}" type="datetimeFigureOut">
              <a:rPr lang="en-US" smtClean="0"/>
              <a:pPr/>
              <a:t>4/13/2015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A39883-8000-495C-9B37-1A489DC010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EBE0B-9CFB-4F19-AC06-0B4D5A6E0E28}" type="datetimeFigureOut">
              <a:rPr lang="en-US" smtClean="0"/>
              <a:pPr/>
              <a:t>4/13/2015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A39883-8000-495C-9B37-1A489DC010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0EBE0B-9CFB-4F19-AC06-0B4D5A6E0E28}" type="datetimeFigureOut">
              <a:rPr lang="en-US" smtClean="0"/>
              <a:pPr/>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39883-8000-495C-9B37-1A489DC010E5}" type="slidenum">
              <a:rPr lang="en-US" smtClean="0"/>
              <a:pPr/>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AE0EBE0B-9CFB-4F19-AC06-0B4D5A6E0E28}" type="datetimeFigureOut">
              <a:rPr lang="en-US" smtClean="0"/>
              <a:pPr/>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39883-8000-495C-9B37-1A489DC010E5}" type="slidenum">
              <a:rPr lang="en-US" smtClean="0"/>
              <a:pPr/>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E0EBE0B-9CFB-4F19-AC06-0B4D5A6E0E28}" type="datetimeFigureOut">
              <a:rPr lang="en-US" smtClean="0"/>
              <a:pPr/>
              <a:t>4/13/2015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2A39883-8000-495C-9B37-1A489DC010E5}" type="slidenum">
              <a:rPr lang="en-US" smtClean="0"/>
              <a:pPr/>
              <a:t>‹#›</a:t>
            </a:fld>
            <a:endParaRPr lang="en-US"/>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19" r:id="rId12"/>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dirty="0" smtClean="0"/>
              <a:t>Retaining Participants</a:t>
            </a:r>
            <a:r>
              <a:rPr lang="en-US" dirty="0" smtClean="0"/>
              <a:t/>
            </a:r>
            <a:br>
              <a:rPr lang="en-US" dirty="0" smtClean="0"/>
            </a:br>
            <a:r>
              <a:rPr lang="en-US" sz="5400" dirty="0" smtClean="0"/>
              <a:t/>
            </a:r>
            <a:br>
              <a:rPr lang="en-US" sz="5400" dirty="0" smtClean="0"/>
            </a:br>
            <a:r>
              <a:rPr lang="en-US" sz="5400" dirty="0" smtClean="0"/>
              <a:t>Shandiin Begay, MPH</a:t>
            </a:r>
            <a:endParaRPr lang="en-US" sz="5400" dirty="0"/>
          </a:p>
        </p:txBody>
      </p:sp>
      <p:sp>
        <p:nvSpPr>
          <p:cNvPr id="3" name="Subtitle 2"/>
          <p:cNvSpPr>
            <a:spLocks noGrp="1"/>
          </p:cNvSpPr>
          <p:nvPr>
            <p:ph type="subTitle" idx="1"/>
          </p:nvPr>
        </p:nvSpPr>
        <p:spPr/>
        <p:txBody>
          <a:bodyPr>
            <a:normAutofit fontScale="77500" lnSpcReduction="20000"/>
          </a:bodyPr>
          <a:lstStyle/>
          <a:p>
            <a:r>
              <a:rPr lang="en-US" dirty="0" smtClean="0"/>
              <a:t>Albuquerque, NM SDPI DP Meeting</a:t>
            </a:r>
          </a:p>
          <a:p>
            <a:r>
              <a:rPr lang="en-US" dirty="0" smtClean="0"/>
              <a:t> June 27, 2012</a:t>
            </a:r>
            <a:endParaRPr lang="en-US" dirty="0"/>
          </a:p>
        </p:txBody>
      </p:sp>
      <p:sp>
        <p:nvSpPr>
          <p:cNvPr id="4" name="Text Box 2"/>
          <p:cNvSpPr txBox="1">
            <a:spLocks noChangeArrowheads="1"/>
          </p:cNvSpPr>
          <p:nvPr/>
        </p:nvSpPr>
        <p:spPr bwMode="auto">
          <a:xfrm>
            <a:off x="6324600" y="457200"/>
            <a:ext cx="2206625" cy="495300"/>
          </a:xfrm>
          <a:prstGeom prst="rect">
            <a:avLst/>
          </a:prstGeom>
          <a:solidFill>
            <a:srgbClr val="000000"/>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dirty="0" smtClean="0">
                <a:latin typeface="Calibri" panose="020F0502020204030204" pitchFamily="34" charset="0"/>
              </a:rPr>
              <a:t>Retaining Participants</a:t>
            </a:r>
          </a:p>
          <a:p>
            <a:pPr algn="ctr"/>
            <a:r>
              <a:rPr lang="en-US" sz="1200" dirty="0" err="1" smtClean="0">
                <a:latin typeface="Calibri" panose="020F0502020204030204" pitchFamily="34" charset="0"/>
              </a:rPr>
              <a:t>Shandiin</a:t>
            </a:r>
            <a:r>
              <a:rPr lang="en-US" sz="1200" smtClean="0">
                <a:latin typeface="Calibri" panose="020F0502020204030204" pitchFamily="34" charset="0"/>
              </a:rPr>
              <a:t> Begay</a:t>
            </a:r>
            <a:endParaRPr lang="en-US" sz="1200" dirty="0">
              <a:latin typeface="Calibri" panose="020F0502020204030204" pitchFamily="34" charset="0"/>
            </a:endParaRPr>
          </a:p>
        </p:txBody>
      </p:sp>
    </p:spTree>
    <p:extLst>
      <p:ext uri="{BB962C8B-B14F-4D97-AF65-F5344CB8AC3E}">
        <p14:creationId xmlns:p14="http://schemas.microsoft.com/office/powerpoint/2010/main" val="1612958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Weight Graph</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An example weight graph chart showing years after baseline (May 1998) and weight change throughout the years. Showing Arizona, National and 7% goal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9143999" cy="548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9595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Weight Graph</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An Example weight graph showing years after baseline (March 1999) and Weight Change throughout the yea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56924"/>
            <a:ext cx="9143999" cy="534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When to Plan Retention</a:t>
            </a:r>
            <a:endParaRPr lang="en-US" sz="7200" dirty="0"/>
          </a:p>
        </p:txBody>
      </p:sp>
      <p:sp>
        <p:nvSpPr>
          <p:cNvPr id="3" name="Content Placeholder 2"/>
          <p:cNvSpPr>
            <a:spLocks noGrp="1"/>
          </p:cNvSpPr>
          <p:nvPr>
            <p:ph idx="1"/>
          </p:nvPr>
        </p:nvSpPr>
        <p:spPr>
          <a:xfrm>
            <a:off x="457200" y="2057400"/>
            <a:ext cx="8229600" cy="4068763"/>
          </a:xfrm>
        </p:spPr>
        <p:txBody>
          <a:bodyPr>
            <a:normAutofit/>
          </a:bodyPr>
          <a:lstStyle/>
          <a:p>
            <a:r>
              <a:rPr lang="en-US" sz="3600" dirty="0" smtClean="0"/>
              <a:t> Plan </a:t>
            </a:r>
            <a:r>
              <a:rPr lang="en-US" sz="3600" dirty="0"/>
              <a:t>early and integrate</a:t>
            </a:r>
          </a:p>
          <a:p>
            <a:r>
              <a:rPr lang="en-US" sz="3600" dirty="0" smtClean="0"/>
              <a:t> Recruitment </a:t>
            </a:r>
            <a:r>
              <a:rPr lang="en-US" sz="3600" dirty="0"/>
              <a:t>is the key to retention</a:t>
            </a:r>
          </a:p>
          <a:p>
            <a:r>
              <a:rPr lang="en-US" sz="3600" dirty="0" smtClean="0"/>
              <a:t> Begins at first contact and continues with each contact</a:t>
            </a:r>
          </a:p>
          <a:p>
            <a:r>
              <a:rPr lang="en-US" sz="3600" dirty="0" smtClean="0"/>
              <a:t> Long commitment</a:t>
            </a:r>
            <a:endParaRPr lang="en-US" dirty="0"/>
          </a:p>
        </p:txBody>
      </p:sp>
    </p:spTree>
    <p:extLst>
      <p:ext uri="{BB962C8B-B14F-4D97-AF65-F5344CB8AC3E}">
        <p14:creationId xmlns:p14="http://schemas.microsoft.com/office/powerpoint/2010/main" val="1510422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304800" y="152400"/>
            <a:ext cx="8610600" cy="1219200"/>
          </a:xfrm>
          <a:noFill/>
          <a:ln/>
          <a:extLst>
            <a:ext uri="{91240B29-F687-4F45-9708-019B960494DF}">
              <a14:hiddenLine xmlns:a14="http://schemas.microsoft.com/office/drawing/2010/main" w="12700">
                <a:solidFill>
                  <a:schemeClr val="tx1"/>
                </a:solidFill>
                <a:miter lim="800000"/>
                <a:headEnd/>
                <a:tailEnd/>
              </a14:hiddenLine>
            </a:ext>
          </a:extLst>
        </p:spPr>
        <p:txBody>
          <a:bodyPr lIns="93662" tIns="47625" rIns="93662" bIns="47625">
            <a:normAutofit/>
          </a:bodyPr>
          <a:lstStyle/>
          <a:p>
            <a:pPr>
              <a:lnSpc>
                <a:spcPct val="90000"/>
              </a:lnSpc>
            </a:pPr>
            <a:r>
              <a:rPr lang="en-US" sz="7200" dirty="0"/>
              <a:t>Phoenix Urban Recruitment</a:t>
            </a:r>
          </a:p>
        </p:txBody>
      </p:sp>
      <p:sp>
        <p:nvSpPr>
          <p:cNvPr id="121859" name="Rectangle 3"/>
          <p:cNvSpPr>
            <a:spLocks noChangeArrowheads="1"/>
          </p:cNvSpPr>
          <p:nvPr/>
        </p:nvSpPr>
        <p:spPr bwMode="auto">
          <a:xfrm>
            <a:off x="914400" y="2362200"/>
            <a:ext cx="2392363"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b="1" dirty="0">
                <a:latin typeface="Arial" charset="0"/>
              </a:rPr>
              <a:t>Step 1 </a:t>
            </a:r>
            <a:r>
              <a:rPr lang="en-US" b="1" dirty="0">
                <a:solidFill>
                  <a:schemeClr val="tx2"/>
                </a:solidFill>
                <a:latin typeface="Arial" charset="0"/>
              </a:rPr>
              <a:t>Screening</a:t>
            </a:r>
          </a:p>
        </p:txBody>
      </p:sp>
      <p:sp>
        <p:nvSpPr>
          <p:cNvPr id="121865" name="Rectangle 9"/>
          <p:cNvSpPr>
            <a:spLocks noChangeArrowheads="1"/>
          </p:cNvSpPr>
          <p:nvPr/>
        </p:nvSpPr>
        <p:spPr bwMode="auto">
          <a:xfrm>
            <a:off x="4191001" y="2362201"/>
            <a:ext cx="1524000"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b="1" dirty="0">
                <a:effectLst>
                  <a:outerShdw blurRad="38100" dist="38100" dir="2700000" algn="tl">
                    <a:srgbClr val="000000"/>
                  </a:outerShdw>
                </a:effectLst>
                <a:latin typeface="Arial" charset="0"/>
              </a:rPr>
              <a:t>  </a:t>
            </a:r>
            <a:r>
              <a:rPr lang="en-US" b="1" dirty="0">
                <a:latin typeface="Arial" charset="0"/>
              </a:rPr>
              <a:t>1,268</a:t>
            </a:r>
          </a:p>
        </p:txBody>
      </p:sp>
      <p:sp>
        <p:nvSpPr>
          <p:cNvPr id="121871" name="Line 15"/>
          <p:cNvSpPr>
            <a:spLocks noChangeShapeType="1"/>
          </p:cNvSpPr>
          <p:nvPr/>
        </p:nvSpPr>
        <p:spPr bwMode="auto">
          <a:xfrm>
            <a:off x="3521075" y="2895600"/>
            <a:ext cx="26543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 name="Group 1" descr="Step 1 Screening, Step 2 OGTT # with IGT, Step 3 start run-in, Step 3 End run-in, Step 4 Join Study"/>
          <p:cNvGrpSpPr/>
          <p:nvPr/>
        </p:nvGrpSpPr>
        <p:grpSpPr>
          <a:xfrm>
            <a:off x="609600" y="1676400"/>
            <a:ext cx="6858000" cy="4800600"/>
            <a:chOff x="609600" y="1676400"/>
            <a:chExt cx="6858000" cy="4800600"/>
          </a:xfrm>
        </p:grpSpPr>
        <p:sp>
          <p:nvSpPr>
            <p:cNvPr id="121860" name="Rectangle 4"/>
            <p:cNvSpPr>
              <a:spLocks noChangeArrowheads="1"/>
            </p:cNvSpPr>
            <p:nvPr/>
          </p:nvSpPr>
          <p:spPr bwMode="auto">
            <a:xfrm>
              <a:off x="838200" y="3048000"/>
              <a:ext cx="2100263"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b="1" dirty="0">
                  <a:latin typeface="Arial" charset="0"/>
                </a:rPr>
                <a:t>Step 2 </a:t>
              </a:r>
              <a:r>
                <a:rPr lang="en-US" b="1" dirty="0">
                  <a:solidFill>
                    <a:schemeClr val="tx2"/>
                  </a:solidFill>
                  <a:latin typeface="Arial" charset="0"/>
                </a:rPr>
                <a:t>OGTT</a:t>
              </a:r>
            </a:p>
          </p:txBody>
        </p:sp>
        <p:sp>
          <p:nvSpPr>
            <p:cNvPr id="121861" name="Rectangle 5"/>
            <p:cNvSpPr>
              <a:spLocks noChangeArrowheads="1"/>
            </p:cNvSpPr>
            <p:nvPr/>
          </p:nvSpPr>
          <p:spPr bwMode="auto">
            <a:xfrm>
              <a:off x="685801" y="4267201"/>
              <a:ext cx="2209799"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r" eaLnBrk="0" hangingPunct="0"/>
              <a:r>
                <a:rPr lang="en-US" b="1" dirty="0">
                  <a:effectLst>
                    <a:outerShdw blurRad="38100" dist="38100" dir="2700000" algn="tl">
                      <a:srgbClr val="000000"/>
                    </a:outerShdw>
                  </a:effectLst>
                  <a:latin typeface="Arial" charset="0"/>
                </a:rPr>
                <a:t> </a:t>
              </a:r>
              <a:r>
                <a:rPr lang="en-US" b="1" dirty="0">
                  <a:latin typeface="Arial" charset="0"/>
                </a:rPr>
                <a:t>Step 3 </a:t>
              </a:r>
              <a:r>
                <a:rPr lang="en-US" b="1" dirty="0">
                  <a:solidFill>
                    <a:schemeClr val="tx2"/>
                  </a:solidFill>
                  <a:latin typeface="Arial" charset="0"/>
                </a:rPr>
                <a:t>start run-in</a:t>
              </a:r>
            </a:p>
          </p:txBody>
        </p:sp>
        <p:sp>
          <p:nvSpPr>
            <p:cNvPr id="121862" name="Rectangle 6"/>
            <p:cNvSpPr>
              <a:spLocks noChangeArrowheads="1"/>
            </p:cNvSpPr>
            <p:nvPr/>
          </p:nvSpPr>
          <p:spPr bwMode="auto">
            <a:xfrm>
              <a:off x="685800" y="5638800"/>
              <a:ext cx="2183291"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b="1" dirty="0">
                  <a:latin typeface="Arial" charset="0"/>
                </a:rPr>
                <a:t>Step 4  </a:t>
              </a:r>
              <a:r>
                <a:rPr lang="en-US" b="1" dirty="0">
                  <a:solidFill>
                    <a:schemeClr val="tx2"/>
                  </a:solidFill>
                  <a:latin typeface="Arial" charset="0"/>
                </a:rPr>
                <a:t>Join Study</a:t>
              </a:r>
            </a:p>
          </p:txBody>
        </p:sp>
        <p:sp>
          <p:nvSpPr>
            <p:cNvPr id="121863" name="Rectangle 7"/>
            <p:cNvSpPr>
              <a:spLocks noChangeArrowheads="1"/>
            </p:cNvSpPr>
            <p:nvPr/>
          </p:nvSpPr>
          <p:spPr bwMode="auto">
            <a:xfrm>
              <a:off x="2362200" y="1676400"/>
              <a:ext cx="5105400" cy="6437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eaLnBrk="0" hangingPunct="0"/>
              <a:r>
                <a:rPr lang="en-US" b="1" dirty="0">
                  <a:latin typeface="Arial" charset="0"/>
                </a:rPr>
                <a:t>Number of participant contacts/</a:t>
              </a:r>
            </a:p>
            <a:p>
              <a:pPr algn="ctr" eaLnBrk="0" hangingPunct="0"/>
              <a:r>
                <a:rPr lang="en-US" b="1" dirty="0">
                  <a:latin typeface="Arial" charset="0"/>
                </a:rPr>
                <a:t>% of previous step</a:t>
              </a:r>
            </a:p>
          </p:txBody>
        </p:sp>
        <p:sp>
          <p:nvSpPr>
            <p:cNvPr id="121864" name="AutoShape 8"/>
            <p:cNvSpPr>
              <a:spLocks noChangeArrowheads="1"/>
            </p:cNvSpPr>
            <p:nvPr/>
          </p:nvSpPr>
          <p:spPr bwMode="invGray">
            <a:xfrm rot="-10800000" flipH="1" flipV="1">
              <a:off x="3352800" y="2362200"/>
              <a:ext cx="3048000" cy="4114800"/>
            </a:xfrm>
            <a:custGeom>
              <a:avLst/>
              <a:gdLst>
                <a:gd name="G0" fmla="+- 5554 0 0"/>
                <a:gd name="G1" fmla="+- 21600 0 5554"/>
                <a:gd name="G2" fmla="*/ 5554 1 2"/>
                <a:gd name="G3" fmla="+- 21600 0 G2"/>
                <a:gd name="G4" fmla="+/ 5554 21600 2"/>
                <a:gd name="G5" fmla="+/ G1 0 2"/>
                <a:gd name="G6" fmla="*/ 21600 21600 5554"/>
                <a:gd name="G7" fmla="*/ G6 1 2"/>
                <a:gd name="G8" fmla="+- 21600 0 G7"/>
                <a:gd name="G9" fmla="*/ 21600 1 2"/>
                <a:gd name="G10" fmla="+- 5554 0 G9"/>
                <a:gd name="G11" fmla="?: G10 G8 0"/>
                <a:gd name="G12" fmla="?: G10 G7 21600"/>
                <a:gd name="T0" fmla="*/ 18823 w 21600"/>
                <a:gd name="T1" fmla="*/ 10800 h 21600"/>
                <a:gd name="T2" fmla="*/ 10800 w 21600"/>
                <a:gd name="T3" fmla="*/ 21600 h 21600"/>
                <a:gd name="T4" fmla="*/ 2777 w 21600"/>
                <a:gd name="T5" fmla="*/ 10800 h 21600"/>
                <a:gd name="T6" fmla="*/ 10800 w 21600"/>
                <a:gd name="T7" fmla="*/ 0 h 21600"/>
                <a:gd name="T8" fmla="*/ 4577 w 21600"/>
                <a:gd name="T9" fmla="*/ 4577 h 21600"/>
                <a:gd name="T10" fmla="*/ 17023 w 21600"/>
                <a:gd name="T11" fmla="*/ 17023 h 21600"/>
              </a:gdLst>
              <a:ahLst/>
              <a:cxnLst>
                <a:cxn ang="0">
                  <a:pos x="T0" y="T1"/>
                </a:cxn>
                <a:cxn ang="0">
                  <a:pos x="T2" y="T3"/>
                </a:cxn>
                <a:cxn ang="0">
                  <a:pos x="T4" y="T5"/>
                </a:cxn>
                <a:cxn ang="0">
                  <a:pos x="T6" y="T7"/>
                </a:cxn>
              </a:cxnLst>
              <a:rect l="T8" t="T9" r="T10" b="T11"/>
              <a:pathLst>
                <a:path w="21600" h="21600">
                  <a:moveTo>
                    <a:pt x="0" y="0"/>
                  </a:moveTo>
                  <a:lnTo>
                    <a:pt x="5554" y="21600"/>
                  </a:lnTo>
                  <a:lnTo>
                    <a:pt x="16046" y="21600"/>
                  </a:lnTo>
                  <a:lnTo>
                    <a:pt x="21600" y="0"/>
                  </a:lnTo>
                  <a:close/>
                </a:path>
              </a:pathLst>
            </a:cu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atin typeface="Tahoma" pitchFamily="34" charset="0"/>
              </a:endParaRPr>
            </a:p>
          </p:txBody>
        </p:sp>
        <p:sp>
          <p:nvSpPr>
            <p:cNvPr id="121866" name="Rectangle 10"/>
            <p:cNvSpPr>
              <a:spLocks noChangeArrowheads="1"/>
            </p:cNvSpPr>
            <p:nvPr/>
          </p:nvSpPr>
          <p:spPr bwMode="auto">
            <a:xfrm>
              <a:off x="4114800" y="3048000"/>
              <a:ext cx="2058988"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b="1" dirty="0">
                  <a:latin typeface="Arial" charset="0"/>
                </a:rPr>
                <a:t>202 (16%)</a:t>
              </a:r>
            </a:p>
          </p:txBody>
        </p:sp>
        <p:sp>
          <p:nvSpPr>
            <p:cNvPr id="121867" name="Rectangle 11"/>
            <p:cNvSpPr>
              <a:spLocks noChangeArrowheads="1"/>
            </p:cNvSpPr>
            <p:nvPr/>
          </p:nvSpPr>
          <p:spPr bwMode="auto">
            <a:xfrm>
              <a:off x="4191000" y="4267200"/>
              <a:ext cx="1914525"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endParaRPr lang="en-US" b="1">
                <a:effectLst>
                  <a:outerShdw blurRad="38100" dist="38100" dir="2700000" algn="tl">
                    <a:srgbClr val="000000"/>
                  </a:outerShdw>
                </a:effectLst>
                <a:latin typeface="Arial" charset="0"/>
              </a:endParaRPr>
            </a:p>
          </p:txBody>
        </p:sp>
        <p:sp>
          <p:nvSpPr>
            <p:cNvPr id="121868" name="Line 12"/>
            <p:cNvSpPr>
              <a:spLocks noChangeShapeType="1"/>
            </p:cNvSpPr>
            <p:nvPr/>
          </p:nvSpPr>
          <p:spPr bwMode="auto">
            <a:xfrm>
              <a:off x="3724275" y="3600450"/>
              <a:ext cx="231457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869" name="Line 13"/>
            <p:cNvSpPr>
              <a:spLocks noChangeShapeType="1"/>
            </p:cNvSpPr>
            <p:nvPr/>
          </p:nvSpPr>
          <p:spPr bwMode="auto">
            <a:xfrm>
              <a:off x="3886200" y="4191000"/>
              <a:ext cx="207803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870" name="Line 14"/>
            <p:cNvSpPr>
              <a:spLocks noChangeShapeType="1"/>
            </p:cNvSpPr>
            <p:nvPr/>
          </p:nvSpPr>
          <p:spPr bwMode="auto">
            <a:xfrm>
              <a:off x="3983038" y="4819650"/>
              <a:ext cx="17748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872" name="Rectangle 16"/>
            <p:cNvSpPr>
              <a:spLocks noChangeArrowheads="1"/>
            </p:cNvSpPr>
            <p:nvPr/>
          </p:nvSpPr>
          <p:spPr bwMode="auto">
            <a:xfrm>
              <a:off x="609600" y="4953000"/>
              <a:ext cx="2438400"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b="1" dirty="0">
                  <a:effectLst>
                    <a:outerShdw blurRad="38100" dist="38100" dir="2700000" algn="tl">
                      <a:srgbClr val="000000"/>
                    </a:outerShdw>
                  </a:effectLst>
                  <a:latin typeface="Arial" charset="0"/>
                </a:rPr>
                <a:t>  </a:t>
              </a:r>
              <a:r>
                <a:rPr lang="en-US" b="1" dirty="0">
                  <a:latin typeface="Arial" charset="0"/>
                </a:rPr>
                <a:t>Step 3 </a:t>
              </a:r>
              <a:r>
                <a:rPr lang="en-US" b="1" dirty="0">
                  <a:solidFill>
                    <a:schemeClr val="tx2"/>
                  </a:solidFill>
                  <a:latin typeface="Arial" charset="0"/>
                </a:rPr>
                <a:t>End run-in</a:t>
              </a:r>
            </a:p>
          </p:txBody>
        </p:sp>
        <p:sp>
          <p:nvSpPr>
            <p:cNvPr id="121873" name="Line 17"/>
            <p:cNvSpPr>
              <a:spLocks noChangeShapeType="1"/>
            </p:cNvSpPr>
            <p:nvPr/>
          </p:nvSpPr>
          <p:spPr bwMode="auto">
            <a:xfrm>
              <a:off x="4267200" y="5486400"/>
              <a:ext cx="12954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874" name="Text Box 18"/>
            <p:cNvSpPr txBox="1">
              <a:spLocks noChangeArrowheads="1"/>
            </p:cNvSpPr>
            <p:nvPr/>
          </p:nvSpPr>
          <p:spPr bwMode="auto">
            <a:xfrm>
              <a:off x="762000" y="3581400"/>
              <a:ext cx="1889125" cy="369332"/>
            </a:xfrm>
            <a:prstGeom prst="rect">
              <a:avLst/>
            </a:prstGeom>
            <a:solidFill>
              <a:schemeClr val="tx2">
                <a:alpha val="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b="1" dirty="0">
                  <a:latin typeface="Arial" pitchFamily="34" charset="0"/>
                  <a:cs typeface="Arial" pitchFamily="34" charset="0"/>
                </a:rPr>
                <a:t># with IGT</a:t>
              </a:r>
            </a:p>
          </p:txBody>
        </p:sp>
        <p:sp>
          <p:nvSpPr>
            <p:cNvPr id="121875" name="Text Box 19"/>
            <p:cNvSpPr txBox="1">
              <a:spLocks noChangeArrowheads="1"/>
            </p:cNvSpPr>
            <p:nvPr/>
          </p:nvSpPr>
          <p:spPr bwMode="auto">
            <a:xfrm>
              <a:off x="4267200" y="3657600"/>
              <a:ext cx="2209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b="1" dirty="0">
                  <a:latin typeface="Arial" charset="0"/>
                </a:rPr>
                <a:t>47 (23%)</a:t>
              </a:r>
            </a:p>
          </p:txBody>
        </p:sp>
        <p:sp>
          <p:nvSpPr>
            <p:cNvPr id="121876" name="Text Box 20"/>
            <p:cNvSpPr txBox="1">
              <a:spLocks noChangeArrowheads="1"/>
            </p:cNvSpPr>
            <p:nvPr/>
          </p:nvSpPr>
          <p:spPr bwMode="auto">
            <a:xfrm>
              <a:off x="4191000" y="5715000"/>
              <a:ext cx="2286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b="1" dirty="0">
                  <a:latin typeface="Arial" charset="0"/>
                </a:rPr>
                <a:t>14 </a:t>
              </a:r>
              <a:r>
                <a:rPr lang="en-US" sz="1400" b="1" dirty="0">
                  <a:latin typeface="Arial" charset="0"/>
                </a:rPr>
                <a:t>(30% IGT)</a:t>
              </a:r>
            </a:p>
            <a:p>
              <a:r>
                <a:rPr lang="en-US" sz="1400" b="1" dirty="0">
                  <a:latin typeface="Arial" charset="0"/>
                </a:rPr>
                <a:t>   64% (End)   </a:t>
              </a:r>
            </a:p>
          </p:txBody>
        </p:sp>
        <p:sp>
          <p:nvSpPr>
            <p:cNvPr id="121877" name="Text Box 21"/>
            <p:cNvSpPr txBox="1">
              <a:spLocks noChangeArrowheads="1"/>
            </p:cNvSpPr>
            <p:nvPr/>
          </p:nvSpPr>
          <p:spPr bwMode="auto">
            <a:xfrm>
              <a:off x="4487863" y="4267200"/>
              <a:ext cx="8461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atin typeface="Tahoma" pitchFamily="34" charset="0"/>
              </a:endParaRPr>
            </a:p>
          </p:txBody>
        </p:sp>
        <p:sp>
          <p:nvSpPr>
            <p:cNvPr id="121878" name="Text Box 22"/>
            <p:cNvSpPr txBox="1">
              <a:spLocks noChangeArrowheads="1"/>
            </p:cNvSpPr>
            <p:nvPr/>
          </p:nvSpPr>
          <p:spPr bwMode="auto">
            <a:xfrm>
              <a:off x="4267200" y="4327525"/>
              <a:ext cx="1371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b="1" dirty="0">
                  <a:latin typeface="Arial" charset="0"/>
                </a:rPr>
                <a:t>22 (46%)</a:t>
              </a:r>
            </a:p>
          </p:txBody>
        </p:sp>
        <p:sp>
          <p:nvSpPr>
            <p:cNvPr id="121879" name="Text Box 23"/>
            <p:cNvSpPr txBox="1">
              <a:spLocks noChangeArrowheads="1"/>
            </p:cNvSpPr>
            <p:nvPr/>
          </p:nvSpPr>
          <p:spPr bwMode="auto">
            <a:xfrm>
              <a:off x="4191000" y="50292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000" b="1">
                  <a:latin typeface="Arial" charset="0"/>
                </a:rPr>
                <a:t> </a:t>
              </a:r>
              <a:r>
                <a:rPr lang="en-US" b="1">
                  <a:latin typeface="Arial" charset="0"/>
                </a:rPr>
                <a:t>17</a:t>
              </a:r>
            </a:p>
          </p:txBody>
        </p:sp>
      </p:grpSp>
    </p:spTree>
    <p:extLst>
      <p:ext uri="{BB962C8B-B14F-4D97-AF65-F5344CB8AC3E}">
        <p14:creationId xmlns:p14="http://schemas.microsoft.com/office/powerpoint/2010/main" val="351003656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152400"/>
            <a:ext cx="8686800" cy="1371600"/>
          </a:xfrm>
        </p:spPr>
        <p:txBody>
          <a:bodyPr>
            <a:normAutofit/>
          </a:bodyPr>
          <a:lstStyle/>
          <a:p>
            <a:pPr eaLnBrk="1" hangingPunct="1"/>
            <a:r>
              <a:rPr lang="en-US" sz="7200" dirty="0" smtClean="0"/>
              <a:t>DPP Retention and Participation</a:t>
            </a:r>
          </a:p>
        </p:txBody>
      </p:sp>
      <p:sp>
        <p:nvSpPr>
          <p:cNvPr id="20483" name="Rectangle 3"/>
          <p:cNvSpPr>
            <a:spLocks noGrp="1" noChangeArrowheads="1"/>
          </p:cNvSpPr>
          <p:nvPr>
            <p:ph type="body" idx="1"/>
          </p:nvPr>
        </p:nvSpPr>
        <p:spPr>
          <a:xfrm>
            <a:off x="533401" y="1524000"/>
            <a:ext cx="8034338" cy="5029200"/>
          </a:xfrm>
        </p:spPr>
        <p:txBody>
          <a:bodyPr>
            <a:noAutofit/>
          </a:bodyPr>
          <a:lstStyle/>
          <a:p>
            <a:pPr eaLnBrk="1" hangingPunct="1">
              <a:lnSpc>
                <a:spcPct val="150000"/>
              </a:lnSpc>
            </a:pPr>
            <a:r>
              <a:rPr lang="en-US" sz="2800" dirty="0" smtClean="0"/>
              <a:t> 99.6% of the study cohort alive at study end</a:t>
            </a:r>
          </a:p>
          <a:p>
            <a:pPr eaLnBrk="1" hangingPunct="1">
              <a:lnSpc>
                <a:spcPct val="150000"/>
              </a:lnSpc>
            </a:pPr>
            <a:r>
              <a:rPr lang="en-US" sz="2800" dirty="0" smtClean="0"/>
              <a:t> 93% completed study</a:t>
            </a:r>
          </a:p>
          <a:p>
            <a:pPr eaLnBrk="1" hangingPunct="1">
              <a:lnSpc>
                <a:spcPct val="150000"/>
              </a:lnSpc>
            </a:pPr>
            <a:r>
              <a:rPr lang="en-US" sz="2800" dirty="0" smtClean="0"/>
              <a:t> 93% of annual visits completed</a:t>
            </a:r>
          </a:p>
          <a:p>
            <a:pPr eaLnBrk="1" hangingPunct="1">
              <a:lnSpc>
                <a:spcPct val="150000"/>
              </a:lnSpc>
            </a:pPr>
            <a:r>
              <a:rPr lang="en-US" sz="2800" dirty="0" smtClean="0"/>
              <a:t> Average follow-up 2.8 years (range 1.8 - 4.6)</a:t>
            </a:r>
          </a:p>
          <a:p>
            <a:pPr eaLnBrk="1" hangingPunct="1">
              <a:lnSpc>
                <a:spcPct val="150000"/>
              </a:lnSpc>
            </a:pPr>
            <a:r>
              <a:rPr lang="en-US" sz="2800" dirty="0" smtClean="0"/>
              <a:t> 86% joined DPPOS</a:t>
            </a:r>
          </a:p>
          <a:p>
            <a:pPr eaLnBrk="1" hangingPunct="1">
              <a:lnSpc>
                <a:spcPct val="150000"/>
              </a:lnSpc>
            </a:pPr>
            <a:r>
              <a:rPr lang="en-US" sz="2800" dirty="0"/>
              <a:t> </a:t>
            </a:r>
            <a:r>
              <a:rPr lang="en-US" sz="2800" dirty="0" smtClean="0"/>
              <a:t>Native sites consistently have higher retention than national average</a:t>
            </a:r>
          </a:p>
        </p:txBody>
      </p:sp>
    </p:spTree>
    <p:extLst>
      <p:ext uri="{BB962C8B-B14F-4D97-AF65-F5344CB8AC3E}">
        <p14:creationId xmlns:p14="http://schemas.microsoft.com/office/powerpoint/2010/main" val="34809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The “Why” of Retention</a:t>
            </a:r>
            <a:endParaRPr lang="en-US" sz="7200" dirty="0"/>
          </a:p>
        </p:txBody>
      </p:sp>
      <p:sp>
        <p:nvSpPr>
          <p:cNvPr id="3" name="Content Placeholder 2"/>
          <p:cNvSpPr>
            <a:spLocks noGrp="1"/>
          </p:cNvSpPr>
          <p:nvPr>
            <p:ph idx="1"/>
          </p:nvPr>
        </p:nvSpPr>
        <p:spPr>
          <a:xfrm>
            <a:off x="457200" y="1828800"/>
            <a:ext cx="8229600" cy="4724400"/>
          </a:xfrm>
        </p:spPr>
        <p:txBody>
          <a:bodyPr>
            <a:normAutofit lnSpcReduction="10000"/>
          </a:bodyPr>
          <a:lstStyle/>
          <a:p>
            <a:r>
              <a:rPr lang="en-US" sz="2800" dirty="0" smtClean="0"/>
              <a:t>In the DPP we have the goal to retain to have a valid study to report. </a:t>
            </a:r>
          </a:p>
          <a:p>
            <a:r>
              <a:rPr lang="en-US" sz="2800" dirty="0" smtClean="0"/>
              <a:t>In the DP programs why is retention important?</a:t>
            </a:r>
          </a:p>
          <a:p>
            <a:pPr lvl="1"/>
            <a:r>
              <a:rPr lang="en-US" sz="2800" dirty="0" smtClean="0"/>
              <a:t>Made a commitment to the participants</a:t>
            </a:r>
          </a:p>
          <a:p>
            <a:pPr lvl="1"/>
            <a:r>
              <a:rPr lang="en-US" sz="2800" dirty="0" smtClean="0"/>
              <a:t>Reputation of the program in the community</a:t>
            </a:r>
          </a:p>
          <a:p>
            <a:pPr lvl="1"/>
            <a:r>
              <a:rPr lang="en-US" sz="2800" dirty="0" smtClean="0"/>
              <a:t>Funding for programs</a:t>
            </a:r>
          </a:p>
          <a:p>
            <a:pPr lvl="1"/>
            <a:r>
              <a:rPr lang="en-US" sz="2800" dirty="0" smtClean="0"/>
              <a:t>Bottom line changing the face of Diabetes </a:t>
            </a:r>
          </a:p>
          <a:p>
            <a:pPr lvl="1"/>
            <a:r>
              <a:rPr lang="en-US" sz="2800" dirty="0" smtClean="0"/>
              <a:t>Being actively involved could help with accountability and getting to the bottom line of achieving weight loss goal</a:t>
            </a:r>
            <a:r>
              <a:rPr lang="en-US" dirty="0" smtClean="0"/>
              <a:t>.</a:t>
            </a:r>
            <a:endParaRPr lang="en-US" dirty="0"/>
          </a:p>
        </p:txBody>
      </p:sp>
    </p:spTree>
    <p:extLst>
      <p:ext uri="{BB962C8B-B14F-4D97-AF65-F5344CB8AC3E}">
        <p14:creationId xmlns:p14="http://schemas.microsoft.com/office/powerpoint/2010/main" val="1841900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065944"/>
          </a:xfrm>
        </p:spPr>
        <p:txBody>
          <a:bodyPr>
            <a:noAutofit/>
          </a:bodyPr>
          <a:lstStyle/>
          <a:p>
            <a:r>
              <a:rPr lang="en-US" sz="6600" dirty="0" smtClean="0"/>
              <a:t>The “How” of Recruitment/Retention</a:t>
            </a:r>
            <a:endParaRPr lang="en-US" sz="6600" dirty="0"/>
          </a:p>
        </p:txBody>
      </p:sp>
      <p:sp>
        <p:nvSpPr>
          <p:cNvPr id="3" name="Content Placeholder 2"/>
          <p:cNvSpPr>
            <a:spLocks noGrp="1"/>
          </p:cNvSpPr>
          <p:nvPr>
            <p:ph idx="1"/>
          </p:nvPr>
        </p:nvSpPr>
        <p:spPr>
          <a:xfrm>
            <a:off x="457200" y="1981200"/>
            <a:ext cx="8229600" cy="4144963"/>
          </a:xfrm>
        </p:spPr>
        <p:txBody>
          <a:bodyPr/>
          <a:lstStyle/>
          <a:p>
            <a:r>
              <a:rPr lang="en-US" sz="3600" dirty="0" smtClean="0"/>
              <a:t> </a:t>
            </a:r>
            <a:r>
              <a:rPr lang="en-US" sz="3200" dirty="0" smtClean="0"/>
              <a:t>Set your program apart from any other   programs</a:t>
            </a:r>
          </a:p>
          <a:p>
            <a:pPr lvl="1"/>
            <a:r>
              <a:rPr lang="en-US" sz="3200" dirty="0" smtClean="0"/>
              <a:t>How do you market your program?</a:t>
            </a:r>
          </a:p>
          <a:p>
            <a:pPr lvl="1"/>
            <a:r>
              <a:rPr lang="en-US" sz="3200" dirty="0" smtClean="0"/>
              <a:t>How is it different?</a:t>
            </a:r>
          </a:p>
          <a:p>
            <a:pPr lvl="1"/>
            <a:r>
              <a:rPr lang="en-US" sz="3200" dirty="0" smtClean="0"/>
              <a:t>What are your talking points</a:t>
            </a:r>
            <a:r>
              <a:rPr lang="en-US" sz="3200" dirty="0" smtClean="0"/>
              <a:t>?</a:t>
            </a:r>
            <a:endParaRPr lang="en-US" dirty="0" smtClean="0"/>
          </a:p>
        </p:txBody>
      </p:sp>
    </p:spTree>
    <p:extLst>
      <p:ext uri="{BB962C8B-B14F-4D97-AF65-F5344CB8AC3E}">
        <p14:creationId xmlns:p14="http://schemas.microsoft.com/office/powerpoint/2010/main" val="23850305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Tracking Retention</a:t>
            </a:r>
            <a:endParaRPr lang="en-US" sz="7200" dirty="0"/>
          </a:p>
        </p:txBody>
      </p:sp>
      <p:sp>
        <p:nvSpPr>
          <p:cNvPr id="3" name="Content Placeholder 2"/>
          <p:cNvSpPr>
            <a:spLocks noGrp="1"/>
          </p:cNvSpPr>
          <p:nvPr>
            <p:ph idx="1"/>
          </p:nvPr>
        </p:nvSpPr>
        <p:spPr>
          <a:xfrm>
            <a:off x="457200" y="1905000"/>
            <a:ext cx="8229600" cy="4572000"/>
          </a:xfrm>
        </p:spPr>
        <p:txBody>
          <a:bodyPr>
            <a:normAutofit/>
          </a:bodyPr>
          <a:lstStyle/>
          <a:p>
            <a:r>
              <a:rPr lang="en-US" sz="3200" dirty="0" smtClean="0"/>
              <a:t>How do you know what your retention looks like? </a:t>
            </a:r>
          </a:p>
          <a:p>
            <a:r>
              <a:rPr lang="en-US" sz="3200" dirty="0" smtClean="0"/>
              <a:t>DPPOS tracking examples</a:t>
            </a:r>
          </a:p>
          <a:p>
            <a:r>
              <a:rPr lang="en-US" sz="3200" dirty="0" smtClean="0"/>
              <a:t>Team meeting to focus on discussing retention issues</a:t>
            </a:r>
          </a:p>
          <a:p>
            <a:r>
              <a:rPr lang="en-US" sz="3200" dirty="0" smtClean="0"/>
              <a:t>Make a plan </a:t>
            </a:r>
          </a:p>
          <a:p>
            <a:r>
              <a:rPr lang="en-US" sz="3200" dirty="0" smtClean="0"/>
              <a:t>Follow-up and re-visit the plan regularly</a:t>
            </a:r>
          </a:p>
          <a:p>
            <a:r>
              <a:rPr lang="en-US" sz="3200" dirty="0" smtClean="0"/>
              <a:t>Document</a:t>
            </a:r>
            <a:endParaRPr lang="en-US" sz="3200" dirty="0"/>
          </a:p>
        </p:txBody>
      </p:sp>
    </p:spTree>
    <p:extLst>
      <p:ext uri="{BB962C8B-B14F-4D97-AF65-F5344CB8AC3E}">
        <p14:creationId xmlns:p14="http://schemas.microsoft.com/office/powerpoint/2010/main" val="10192178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Applying Techniques</a:t>
            </a:r>
            <a:endParaRPr lang="en-US" sz="7200" dirty="0"/>
          </a:p>
        </p:txBody>
      </p:sp>
      <p:sp>
        <p:nvSpPr>
          <p:cNvPr id="3" name="Content Placeholder 2"/>
          <p:cNvSpPr>
            <a:spLocks noGrp="1"/>
          </p:cNvSpPr>
          <p:nvPr>
            <p:ph idx="1"/>
          </p:nvPr>
        </p:nvSpPr>
        <p:spPr>
          <a:xfrm>
            <a:off x="457200" y="1981200"/>
            <a:ext cx="8229600" cy="4495800"/>
          </a:xfrm>
        </p:spPr>
        <p:txBody>
          <a:bodyPr>
            <a:normAutofit/>
          </a:bodyPr>
          <a:lstStyle/>
          <a:p>
            <a:r>
              <a:rPr lang="en-US" sz="3600" dirty="0" smtClean="0"/>
              <a:t> “If you’ve tried something 2 times and it hasn’t worked try something different.” </a:t>
            </a:r>
            <a:r>
              <a:rPr lang="en-US" sz="2000" dirty="0" smtClean="0"/>
              <a:t>Richard Rubin PhD, CDE</a:t>
            </a:r>
          </a:p>
          <a:p>
            <a:r>
              <a:rPr lang="en-US" sz="3600" dirty="0" smtClean="0"/>
              <a:t> Example: What do you do when someone is a no show?</a:t>
            </a:r>
          </a:p>
          <a:p>
            <a:r>
              <a:rPr lang="en-US" sz="3600" dirty="0" smtClean="0"/>
              <a:t> </a:t>
            </a:r>
            <a:r>
              <a:rPr lang="en-US" sz="3600" dirty="0"/>
              <a:t>U</a:t>
            </a:r>
            <a:r>
              <a:rPr lang="en-US" sz="3600" dirty="0" smtClean="0"/>
              <a:t>nderstand barriers and document</a:t>
            </a:r>
            <a:endParaRPr lang="en-US" sz="3600" dirty="0"/>
          </a:p>
        </p:txBody>
      </p:sp>
    </p:spTree>
    <p:extLst>
      <p:ext uri="{BB962C8B-B14F-4D97-AF65-F5344CB8AC3E}">
        <p14:creationId xmlns:p14="http://schemas.microsoft.com/office/powerpoint/2010/main" val="29653068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Autofit/>
          </a:bodyPr>
          <a:lstStyle/>
          <a:p>
            <a:pPr eaLnBrk="1" hangingPunct="1"/>
            <a:r>
              <a:rPr lang="en-US" sz="7200" dirty="0" smtClean="0"/>
              <a:t>Retention-Create Belonging</a:t>
            </a:r>
          </a:p>
        </p:txBody>
      </p:sp>
      <p:sp>
        <p:nvSpPr>
          <p:cNvPr id="21507" name="Rectangle 3"/>
          <p:cNvSpPr>
            <a:spLocks noGrp="1" noChangeArrowheads="1"/>
          </p:cNvSpPr>
          <p:nvPr>
            <p:ph type="body" idx="1"/>
          </p:nvPr>
        </p:nvSpPr>
        <p:spPr>
          <a:xfrm>
            <a:off x="457200" y="1905000"/>
            <a:ext cx="8229600" cy="4495800"/>
          </a:xfrm>
        </p:spPr>
        <p:txBody>
          <a:bodyPr>
            <a:normAutofit/>
          </a:bodyPr>
          <a:lstStyle/>
          <a:p>
            <a:pPr eaLnBrk="1" hangingPunct="1"/>
            <a:r>
              <a:rPr lang="en-US" sz="3600" dirty="0" smtClean="0"/>
              <a:t> Group Events</a:t>
            </a:r>
          </a:p>
          <a:p>
            <a:pPr eaLnBrk="1" hangingPunct="1"/>
            <a:r>
              <a:rPr lang="en-US" sz="3600" dirty="0" smtClean="0"/>
              <a:t> Contracts</a:t>
            </a:r>
          </a:p>
          <a:p>
            <a:pPr eaLnBrk="1" hangingPunct="1"/>
            <a:r>
              <a:rPr lang="en-US" sz="3600" dirty="0" smtClean="0"/>
              <a:t> Incentives with logo</a:t>
            </a:r>
          </a:p>
          <a:p>
            <a:pPr eaLnBrk="1" hangingPunct="1"/>
            <a:r>
              <a:rPr lang="en-US" sz="3600" dirty="0" smtClean="0"/>
              <a:t> Connection with staff</a:t>
            </a:r>
          </a:p>
          <a:p>
            <a:pPr eaLnBrk="1" hangingPunct="1"/>
            <a:r>
              <a:rPr lang="en-US" sz="3600" dirty="0" smtClean="0"/>
              <a:t> Mailings- newsletters, health information, birthday cards</a:t>
            </a:r>
          </a:p>
        </p:txBody>
      </p:sp>
    </p:spTree>
    <p:extLst>
      <p:ext uri="{BB962C8B-B14F-4D97-AF65-F5344CB8AC3E}">
        <p14:creationId xmlns:p14="http://schemas.microsoft.com/office/powerpoint/2010/main" val="3688355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Introduction</a:t>
            </a:r>
            <a:endParaRPr lang="en-US" sz="7200" dirty="0"/>
          </a:p>
        </p:txBody>
      </p:sp>
      <p:sp>
        <p:nvSpPr>
          <p:cNvPr id="3" name="Content Placeholder 2"/>
          <p:cNvSpPr>
            <a:spLocks noGrp="1"/>
          </p:cNvSpPr>
          <p:nvPr>
            <p:ph idx="1"/>
          </p:nvPr>
        </p:nvSpPr>
        <p:spPr>
          <a:xfrm>
            <a:off x="533400" y="1828800"/>
            <a:ext cx="8153400" cy="4724400"/>
          </a:xfrm>
        </p:spPr>
        <p:txBody>
          <a:bodyPr>
            <a:normAutofit fontScale="85000" lnSpcReduction="20000"/>
          </a:bodyPr>
          <a:lstStyle/>
          <a:p>
            <a:r>
              <a:rPr lang="en-US" sz="4000" dirty="0" smtClean="0"/>
              <a:t> The good news</a:t>
            </a:r>
          </a:p>
          <a:p>
            <a:r>
              <a:rPr lang="en-US" sz="4000" dirty="0" smtClean="0"/>
              <a:t>“The </a:t>
            </a:r>
            <a:r>
              <a:rPr lang="en-US" sz="4000" dirty="0"/>
              <a:t>research was done in our communities, and it's already making a big difference here. We contributed to this study, and we are benefiting from </a:t>
            </a:r>
            <a:r>
              <a:rPr lang="en-US" sz="4000" dirty="0" smtClean="0"/>
              <a:t>it. The </a:t>
            </a:r>
            <a:r>
              <a:rPr lang="en-US" sz="4000" dirty="0"/>
              <a:t>lifestyle changes the participants made helped not only themselves but their families and communities. This study shows that we can change the future of diabetes in Indian country</a:t>
            </a:r>
            <a:r>
              <a:rPr lang="en-US" sz="4000" dirty="0" smtClean="0"/>
              <a:t>.” </a:t>
            </a:r>
            <a:r>
              <a:rPr lang="en-US" sz="2600" dirty="0"/>
              <a:t>February 6, 2002</a:t>
            </a:r>
            <a:endParaRPr lang="en-US" sz="2600" dirty="0" smtClean="0"/>
          </a:p>
          <a:p>
            <a:pPr marL="0" indent="0">
              <a:buNone/>
            </a:pPr>
            <a:endParaRPr lang="en-US" dirty="0"/>
          </a:p>
        </p:txBody>
      </p:sp>
    </p:spTree>
    <p:extLst>
      <p:ext uri="{BB962C8B-B14F-4D97-AF65-F5344CB8AC3E}">
        <p14:creationId xmlns:p14="http://schemas.microsoft.com/office/powerpoint/2010/main" val="2998285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Autofit/>
          </a:bodyPr>
          <a:lstStyle/>
          <a:p>
            <a:pPr eaLnBrk="1" hangingPunct="1"/>
            <a:r>
              <a:rPr lang="en-US" sz="7200" dirty="0" smtClean="0"/>
              <a:t>Group Events</a:t>
            </a:r>
          </a:p>
        </p:txBody>
      </p:sp>
      <p:sp>
        <p:nvSpPr>
          <p:cNvPr id="22531" name="Rectangle 3"/>
          <p:cNvSpPr>
            <a:spLocks noGrp="1" noChangeArrowheads="1"/>
          </p:cNvSpPr>
          <p:nvPr>
            <p:ph type="body" idx="1"/>
          </p:nvPr>
        </p:nvSpPr>
        <p:spPr>
          <a:xfrm>
            <a:off x="533400" y="1981200"/>
            <a:ext cx="8153400" cy="4144963"/>
          </a:xfrm>
        </p:spPr>
        <p:txBody>
          <a:bodyPr/>
          <a:lstStyle/>
          <a:p>
            <a:pPr eaLnBrk="1" hangingPunct="1"/>
            <a:r>
              <a:rPr lang="en-US" sz="3600" dirty="0" smtClean="0"/>
              <a:t> Gathering around a community event</a:t>
            </a:r>
          </a:p>
          <a:p>
            <a:pPr eaLnBrk="1" hangingPunct="1"/>
            <a:r>
              <a:rPr lang="en-US" sz="3600" dirty="0" smtClean="0"/>
              <a:t> Group walks or hikes</a:t>
            </a:r>
          </a:p>
          <a:p>
            <a:pPr eaLnBrk="1" hangingPunct="1"/>
            <a:r>
              <a:rPr lang="en-US" sz="3600" dirty="0" smtClean="0"/>
              <a:t> Community attractions</a:t>
            </a:r>
          </a:p>
          <a:p>
            <a:pPr eaLnBrk="1" hangingPunct="1"/>
            <a:r>
              <a:rPr lang="en-US" sz="3600" dirty="0" smtClean="0"/>
              <a:t> Learning a new skill</a:t>
            </a:r>
          </a:p>
          <a:p>
            <a:pPr eaLnBrk="1" hangingPunct="1"/>
            <a:r>
              <a:rPr lang="en-US" sz="3600" dirty="0" smtClean="0"/>
              <a:t> Include the </a:t>
            </a:r>
            <a:r>
              <a:rPr lang="en-US" sz="3600" dirty="0" smtClean="0"/>
              <a:t>family</a:t>
            </a:r>
            <a:endParaRPr lang="en-US" dirty="0" smtClean="0"/>
          </a:p>
        </p:txBody>
      </p:sp>
    </p:spTree>
    <p:extLst>
      <p:ext uri="{BB962C8B-B14F-4D97-AF65-F5344CB8AC3E}">
        <p14:creationId xmlns:p14="http://schemas.microsoft.com/office/powerpoint/2010/main" val="16014403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noAutofit/>
          </a:bodyPr>
          <a:lstStyle/>
          <a:p>
            <a:r>
              <a:rPr lang="en-US" sz="7200" dirty="0"/>
              <a:t>Keys to Success</a:t>
            </a:r>
          </a:p>
        </p:txBody>
      </p:sp>
      <p:sp>
        <p:nvSpPr>
          <p:cNvPr id="137219" name="Rectangle 3"/>
          <p:cNvSpPr>
            <a:spLocks noGrp="1" noChangeArrowheads="1"/>
          </p:cNvSpPr>
          <p:nvPr>
            <p:ph type="body" idx="1"/>
          </p:nvPr>
        </p:nvSpPr>
        <p:spPr>
          <a:xfrm>
            <a:off x="609600" y="1752600"/>
            <a:ext cx="7848600" cy="4724400"/>
          </a:xfrm>
        </p:spPr>
        <p:txBody>
          <a:bodyPr>
            <a:normAutofit/>
          </a:bodyPr>
          <a:lstStyle/>
          <a:p>
            <a:r>
              <a:rPr lang="en-US" sz="3200" dirty="0" smtClean="0"/>
              <a:t> </a:t>
            </a:r>
            <a:r>
              <a:rPr lang="en-US" sz="3600" dirty="0" smtClean="0"/>
              <a:t>Flexible </a:t>
            </a:r>
            <a:r>
              <a:rPr lang="en-US" sz="3600" dirty="0"/>
              <a:t>Clinic Schedule </a:t>
            </a:r>
          </a:p>
          <a:p>
            <a:r>
              <a:rPr lang="en-US" sz="3600" dirty="0" smtClean="0"/>
              <a:t> Telephone reminders/text messages</a:t>
            </a:r>
          </a:p>
          <a:p>
            <a:r>
              <a:rPr lang="en-US" sz="3600" dirty="0" smtClean="0"/>
              <a:t> E-mail reminders</a:t>
            </a:r>
            <a:endParaRPr lang="en-US" sz="3600" dirty="0"/>
          </a:p>
          <a:p>
            <a:r>
              <a:rPr lang="en-US" sz="3600" dirty="0" smtClean="0"/>
              <a:t> Postcard </a:t>
            </a:r>
            <a:r>
              <a:rPr lang="en-US" sz="3600" dirty="0"/>
              <a:t>reminders</a:t>
            </a:r>
          </a:p>
          <a:p>
            <a:r>
              <a:rPr lang="en-US" sz="3600" dirty="0" smtClean="0"/>
              <a:t> Follow-up </a:t>
            </a:r>
            <a:r>
              <a:rPr lang="en-US" sz="3600" dirty="0"/>
              <a:t>a missed appointment</a:t>
            </a:r>
          </a:p>
          <a:p>
            <a:r>
              <a:rPr lang="en-US" sz="3600" dirty="0" smtClean="0"/>
              <a:t> One-on-One </a:t>
            </a:r>
            <a:r>
              <a:rPr lang="en-US" sz="3600" dirty="0"/>
              <a:t>support/ building </a:t>
            </a:r>
            <a:r>
              <a:rPr lang="en-US" sz="3600" dirty="0" smtClean="0"/>
              <a:t>  </a:t>
            </a:r>
            <a:r>
              <a:rPr lang="en-US" sz="3600" dirty="0" smtClean="0"/>
              <a:t>relationships</a:t>
            </a:r>
            <a:endParaRPr lang="en-US" dirty="0"/>
          </a:p>
        </p:txBody>
      </p:sp>
    </p:spTree>
    <p:extLst>
      <p:ext uri="{BB962C8B-B14F-4D97-AF65-F5344CB8AC3E}">
        <p14:creationId xmlns:p14="http://schemas.microsoft.com/office/powerpoint/2010/main" val="1935814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0" y="457200"/>
            <a:ext cx="9144000" cy="837344"/>
          </a:xfrm>
        </p:spPr>
        <p:txBody>
          <a:bodyPr>
            <a:normAutofit fontScale="90000"/>
          </a:bodyPr>
          <a:lstStyle/>
          <a:p>
            <a:r>
              <a:rPr lang="en-US" sz="7200" dirty="0" smtClean="0"/>
              <a:t>Program and </a:t>
            </a:r>
            <a:r>
              <a:rPr lang="en-US" sz="7200" dirty="0"/>
              <a:t>Participant Relationship</a:t>
            </a:r>
            <a:r>
              <a:rPr lang="en-US" sz="4000" dirty="0"/>
              <a:t>	</a:t>
            </a:r>
          </a:p>
        </p:txBody>
      </p:sp>
      <p:sp>
        <p:nvSpPr>
          <p:cNvPr id="161795" name="Rectangle 3"/>
          <p:cNvSpPr>
            <a:spLocks noGrp="1" noChangeArrowheads="1"/>
          </p:cNvSpPr>
          <p:nvPr>
            <p:ph type="body" idx="1"/>
          </p:nvPr>
        </p:nvSpPr>
        <p:spPr>
          <a:xfrm>
            <a:off x="457200" y="1752600"/>
            <a:ext cx="8229600" cy="4876800"/>
          </a:xfrm>
        </p:spPr>
        <p:txBody>
          <a:bodyPr>
            <a:normAutofit/>
          </a:bodyPr>
          <a:lstStyle/>
          <a:p>
            <a:pPr lvl="0">
              <a:buClr>
                <a:srgbClr val="F4680B"/>
              </a:buClr>
            </a:pPr>
            <a:r>
              <a:rPr lang="en-US" sz="3200" dirty="0" smtClean="0"/>
              <a:t> Building Trust</a:t>
            </a:r>
          </a:p>
          <a:p>
            <a:pPr lvl="0">
              <a:buClr>
                <a:srgbClr val="F4680B"/>
              </a:buClr>
            </a:pPr>
            <a:r>
              <a:rPr lang="en-US" sz="3200" dirty="0" smtClean="0"/>
              <a:t> Facilitating Change</a:t>
            </a:r>
          </a:p>
          <a:p>
            <a:pPr lvl="0">
              <a:buClr>
                <a:srgbClr val="F4680B"/>
              </a:buClr>
            </a:pPr>
            <a:r>
              <a:rPr lang="en-US" sz="3200" dirty="0" smtClean="0"/>
              <a:t> Valuing Diversity</a:t>
            </a:r>
          </a:p>
          <a:p>
            <a:pPr lvl="0">
              <a:buClr>
                <a:srgbClr val="F4680B"/>
              </a:buClr>
            </a:pPr>
            <a:r>
              <a:rPr lang="en-US" sz="3200" dirty="0" smtClean="0"/>
              <a:t> Communication</a:t>
            </a:r>
          </a:p>
          <a:p>
            <a:pPr lvl="0">
              <a:buClr>
                <a:srgbClr val="F4680B"/>
              </a:buClr>
            </a:pPr>
            <a:r>
              <a:rPr lang="en-US" sz="3200" dirty="0" smtClean="0"/>
              <a:t> Gaining Commitment</a:t>
            </a:r>
          </a:p>
          <a:p>
            <a:pPr lvl="0">
              <a:buClr>
                <a:srgbClr val="F4680B"/>
              </a:buClr>
            </a:pPr>
            <a:r>
              <a:rPr lang="en-US" sz="3200" dirty="0" smtClean="0"/>
              <a:t> Problem Solving</a:t>
            </a:r>
          </a:p>
          <a:p>
            <a:pPr lvl="0">
              <a:buClr>
                <a:srgbClr val="F4680B"/>
              </a:buClr>
            </a:pPr>
            <a:r>
              <a:rPr lang="en-US" sz="3200" dirty="0" smtClean="0"/>
              <a:t> Revisiting and Adjusting</a:t>
            </a:r>
          </a:p>
          <a:p>
            <a:pPr lvl="0">
              <a:buClr>
                <a:srgbClr val="F4680B"/>
              </a:buClr>
            </a:pPr>
            <a:r>
              <a:rPr lang="en-US" sz="3200" dirty="0" smtClean="0"/>
              <a:t> Building on </a:t>
            </a:r>
            <a:r>
              <a:rPr lang="en-US" sz="3200" dirty="0" smtClean="0"/>
              <a:t>Success</a:t>
            </a:r>
            <a:endParaRPr lang="en-US" dirty="0"/>
          </a:p>
        </p:txBody>
      </p:sp>
    </p:spTree>
    <p:extLst>
      <p:ext uri="{BB962C8B-B14F-4D97-AF65-F5344CB8AC3E}">
        <p14:creationId xmlns:p14="http://schemas.microsoft.com/office/powerpoint/2010/main" val="16966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animEffect transition="in" filter="box(in)">
                                      <p:cBhvr>
                                        <p:cTn id="7" dur="500"/>
                                        <p:tgtEl>
                                          <p:spTgt spid="161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1795">
                                            <p:txEl>
                                              <p:pRg st="1" end="1"/>
                                            </p:txEl>
                                          </p:spTgt>
                                        </p:tgtEl>
                                        <p:attrNameLst>
                                          <p:attrName>style.visibility</p:attrName>
                                        </p:attrNameLst>
                                      </p:cBhvr>
                                      <p:to>
                                        <p:strVal val="visible"/>
                                      </p:to>
                                    </p:set>
                                    <p:animEffect transition="in" filter="box(in)">
                                      <p:cBhvr>
                                        <p:cTn id="12" dur="500"/>
                                        <p:tgtEl>
                                          <p:spTgt spid="161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61795">
                                            <p:txEl>
                                              <p:pRg st="2" end="2"/>
                                            </p:txEl>
                                          </p:spTgt>
                                        </p:tgtEl>
                                        <p:attrNameLst>
                                          <p:attrName>style.visibility</p:attrName>
                                        </p:attrNameLst>
                                      </p:cBhvr>
                                      <p:to>
                                        <p:strVal val="visible"/>
                                      </p:to>
                                    </p:set>
                                    <p:animEffect transition="in" filter="box(in)">
                                      <p:cBhvr>
                                        <p:cTn id="17" dur="500"/>
                                        <p:tgtEl>
                                          <p:spTgt spid="161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61795">
                                            <p:txEl>
                                              <p:pRg st="3" end="3"/>
                                            </p:txEl>
                                          </p:spTgt>
                                        </p:tgtEl>
                                        <p:attrNameLst>
                                          <p:attrName>style.visibility</p:attrName>
                                        </p:attrNameLst>
                                      </p:cBhvr>
                                      <p:to>
                                        <p:strVal val="visible"/>
                                      </p:to>
                                    </p:set>
                                    <p:animEffect transition="in" filter="box(in)">
                                      <p:cBhvr>
                                        <p:cTn id="22" dur="500"/>
                                        <p:tgtEl>
                                          <p:spTgt spid="1617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61795">
                                            <p:txEl>
                                              <p:pRg st="4" end="4"/>
                                            </p:txEl>
                                          </p:spTgt>
                                        </p:tgtEl>
                                        <p:attrNameLst>
                                          <p:attrName>style.visibility</p:attrName>
                                        </p:attrNameLst>
                                      </p:cBhvr>
                                      <p:to>
                                        <p:strVal val="visible"/>
                                      </p:to>
                                    </p:set>
                                    <p:animEffect transition="in" filter="box(in)">
                                      <p:cBhvr>
                                        <p:cTn id="27" dur="500"/>
                                        <p:tgtEl>
                                          <p:spTgt spid="1617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61795">
                                            <p:txEl>
                                              <p:pRg st="5" end="5"/>
                                            </p:txEl>
                                          </p:spTgt>
                                        </p:tgtEl>
                                        <p:attrNameLst>
                                          <p:attrName>style.visibility</p:attrName>
                                        </p:attrNameLst>
                                      </p:cBhvr>
                                      <p:to>
                                        <p:strVal val="visible"/>
                                      </p:to>
                                    </p:set>
                                    <p:animEffect transition="in" filter="box(in)">
                                      <p:cBhvr>
                                        <p:cTn id="32" dur="500"/>
                                        <p:tgtEl>
                                          <p:spTgt spid="1617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61795">
                                            <p:txEl>
                                              <p:pRg st="6" end="6"/>
                                            </p:txEl>
                                          </p:spTgt>
                                        </p:tgtEl>
                                        <p:attrNameLst>
                                          <p:attrName>style.visibility</p:attrName>
                                        </p:attrNameLst>
                                      </p:cBhvr>
                                      <p:to>
                                        <p:strVal val="visible"/>
                                      </p:to>
                                    </p:set>
                                    <p:animEffect transition="in" filter="box(in)">
                                      <p:cBhvr>
                                        <p:cTn id="37" dur="500"/>
                                        <p:tgtEl>
                                          <p:spTgt spid="1617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61795">
                                            <p:txEl>
                                              <p:pRg st="7" end="7"/>
                                            </p:txEl>
                                          </p:spTgt>
                                        </p:tgtEl>
                                        <p:attrNameLst>
                                          <p:attrName>style.visibility</p:attrName>
                                        </p:attrNameLst>
                                      </p:cBhvr>
                                      <p:to>
                                        <p:strVal val="visible"/>
                                      </p:to>
                                    </p:set>
                                    <p:animEffect transition="in" filter="box(in)">
                                      <p:cBhvr>
                                        <p:cTn id="42" dur="500"/>
                                        <p:tgtEl>
                                          <p:spTgt spid="1617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Autofit/>
          </a:bodyPr>
          <a:lstStyle/>
          <a:p>
            <a:r>
              <a:rPr lang="en-US" sz="7200" dirty="0" smtClean="0"/>
              <a:t>Do your DP Programs include…</a:t>
            </a:r>
            <a:endParaRPr lang="en-US" sz="7200" dirty="0"/>
          </a:p>
        </p:txBody>
      </p:sp>
      <p:sp>
        <p:nvSpPr>
          <p:cNvPr id="11267" name="Rectangle 3"/>
          <p:cNvSpPr>
            <a:spLocks noGrp="1" noChangeArrowheads="1"/>
          </p:cNvSpPr>
          <p:nvPr>
            <p:ph type="body" idx="1"/>
          </p:nvPr>
        </p:nvSpPr>
        <p:spPr>
          <a:xfrm>
            <a:off x="457200" y="1905000"/>
            <a:ext cx="8229600" cy="4221163"/>
          </a:xfrm>
        </p:spPr>
        <p:txBody>
          <a:bodyPr/>
          <a:lstStyle/>
          <a:p>
            <a:r>
              <a:rPr lang="en-US" sz="3600" dirty="0" smtClean="0"/>
              <a:t> Consistent coaching relationships</a:t>
            </a:r>
            <a:endParaRPr lang="en-US" sz="3600" dirty="0"/>
          </a:p>
          <a:p>
            <a:r>
              <a:rPr lang="en-US" sz="3600" dirty="0" smtClean="0"/>
              <a:t> Working </a:t>
            </a:r>
            <a:r>
              <a:rPr lang="en-US" sz="3600" dirty="0"/>
              <a:t>with the participant as a team</a:t>
            </a:r>
          </a:p>
          <a:p>
            <a:r>
              <a:rPr lang="en-US" sz="3600" dirty="0" smtClean="0"/>
              <a:t> Hang </a:t>
            </a:r>
            <a:r>
              <a:rPr lang="en-US" sz="3600" dirty="0"/>
              <a:t>in </a:t>
            </a:r>
            <a:r>
              <a:rPr lang="en-US" sz="3600" dirty="0" smtClean="0"/>
              <a:t>there - </a:t>
            </a:r>
            <a:r>
              <a:rPr lang="en-US" sz="3600" dirty="0"/>
              <a:t>reinforcement</a:t>
            </a:r>
          </a:p>
          <a:p>
            <a:r>
              <a:rPr lang="en-US" sz="3600" dirty="0" smtClean="0"/>
              <a:t> Supportive relationship</a:t>
            </a:r>
            <a:endParaRPr lang="en-US" sz="3600" dirty="0"/>
          </a:p>
          <a:p>
            <a:r>
              <a:rPr lang="en-US" sz="3600" dirty="0" smtClean="0"/>
              <a:t> Utilizing a </a:t>
            </a:r>
            <a:r>
              <a:rPr lang="en-US" sz="3600" dirty="0"/>
              <a:t>multidisciplinary </a:t>
            </a:r>
            <a:r>
              <a:rPr lang="en-US" sz="3600" dirty="0" smtClean="0"/>
              <a:t>approach</a:t>
            </a:r>
            <a:endParaRPr lang="en-US" dirty="0"/>
          </a:p>
        </p:txBody>
      </p:sp>
    </p:spTree>
    <p:extLst>
      <p:ext uri="{BB962C8B-B14F-4D97-AF65-F5344CB8AC3E}">
        <p14:creationId xmlns:p14="http://schemas.microsoft.com/office/powerpoint/2010/main" val="38546659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Don’t Give Up!</a:t>
            </a:r>
            <a:endParaRPr lang="en-US" sz="7200" dirty="0"/>
          </a:p>
        </p:txBody>
      </p:sp>
      <p:pic>
        <p:nvPicPr>
          <p:cNvPr id="1026" name="Picture 2" descr="Monkeys hanging from a branch - Dont' Give Up! "/>
          <p:cNvPicPr>
            <a:picLocks noGrp="1" noChangeAspect="1" noChangeArrowheads="1" noCro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2428304"/>
            <a:ext cx="4953000" cy="3330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161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Autofit/>
          </a:bodyPr>
          <a:lstStyle/>
          <a:p>
            <a:r>
              <a:rPr lang="en-US" sz="7200" dirty="0" smtClean="0"/>
              <a:t>The Good News</a:t>
            </a:r>
            <a:endParaRPr lang="en-US" sz="7200" dirty="0"/>
          </a:p>
        </p:txBody>
      </p:sp>
      <p:sp>
        <p:nvSpPr>
          <p:cNvPr id="3" name="Content Placeholder 2"/>
          <p:cNvSpPr>
            <a:spLocks noGrp="1"/>
          </p:cNvSpPr>
          <p:nvPr>
            <p:ph idx="1"/>
          </p:nvPr>
        </p:nvSpPr>
        <p:spPr>
          <a:xfrm>
            <a:off x="457200" y="1951037"/>
            <a:ext cx="8229600" cy="4525963"/>
          </a:xfrm>
        </p:spPr>
        <p:txBody>
          <a:bodyPr/>
          <a:lstStyle/>
          <a:p>
            <a:pPr marL="457200" lvl="0" indent="-457200" eaLnBrk="0" hangingPunct="0">
              <a:spcBef>
                <a:spcPct val="50000"/>
              </a:spcBef>
              <a:buClr>
                <a:srgbClr val="F4680B"/>
              </a:buClr>
              <a:buSzTx/>
              <a:buFont typeface="Wingdings" pitchFamily="2" charset="2"/>
              <a:buChar char="§"/>
            </a:pPr>
            <a:r>
              <a:rPr lang="en-US" sz="2800" dirty="0">
                <a:solidFill>
                  <a:srgbClr val="55554A"/>
                </a:solidFill>
              </a:rPr>
              <a:t>Lifestyle Intervention reduced the risk of diabetes by 58%.</a:t>
            </a:r>
          </a:p>
          <a:p>
            <a:pPr marL="457200" lvl="0" indent="-457200" eaLnBrk="0" hangingPunct="0">
              <a:spcBef>
                <a:spcPct val="50000"/>
              </a:spcBef>
              <a:buClr>
                <a:srgbClr val="F4680B"/>
              </a:buClr>
              <a:buSzTx/>
              <a:buFont typeface="Wingdings" pitchFamily="2" charset="2"/>
              <a:buChar char="§"/>
            </a:pPr>
            <a:r>
              <a:rPr lang="en-US" sz="2800" dirty="0">
                <a:solidFill>
                  <a:srgbClr val="55554A"/>
                </a:solidFill>
              </a:rPr>
              <a:t>Treating 7 people with Lifestyle intervention will prevent 1 new case of Diabetes in 3 years. </a:t>
            </a:r>
          </a:p>
          <a:p>
            <a:pPr marL="0" lvl="0" indent="0" eaLnBrk="0" hangingPunct="0">
              <a:spcBef>
                <a:spcPct val="50000"/>
              </a:spcBef>
              <a:buClrTx/>
              <a:buSzTx/>
              <a:buNone/>
            </a:pPr>
            <a:r>
              <a:rPr lang="en-US" sz="1800" b="1" dirty="0">
                <a:solidFill>
                  <a:srgbClr val="55554A"/>
                </a:solidFill>
              </a:rPr>
              <a:t>	</a:t>
            </a:r>
            <a:r>
              <a:rPr lang="en-US" sz="1800" b="1" dirty="0">
                <a:solidFill>
                  <a:srgbClr val="F4680B"/>
                </a:solidFill>
              </a:rPr>
              <a:t>The DPP Research Group, NEJM, 346:393-403; 2002</a:t>
            </a:r>
          </a:p>
          <a:p>
            <a:pPr marL="457200" lvl="0" indent="-457200" eaLnBrk="0" hangingPunct="0">
              <a:spcBef>
                <a:spcPct val="50000"/>
              </a:spcBef>
              <a:buClr>
                <a:srgbClr val="F4680B"/>
              </a:buClr>
              <a:buSzTx/>
              <a:buFont typeface="Wingdings" pitchFamily="2" charset="2"/>
              <a:buChar char="§"/>
            </a:pPr>
            <a:r>
              <a:rPr lang="en-US" sz="2800" dirty="0">
                <a:solidFill>
                  <a:srgbClr val="55554A"/>
                </a:solidFill>
              </a:rPr>
              <a:t>Weight loss was the factor that prevented Diabetes in the Intensive Lifestyle group.</a:t>
            </a:r>
          </a:p>
          <a:p>
            <a:pPr marL="0" lvl="0" indent="0" eaLnBrk="0" hangingPunct="0">
              <a:spcBef>
                <a:spcPct val="50000"/>
              </a:spcBef>
              <a:buClrTx/>
              <a:buSzTx/>
              <a:buNone/>
            </a:pPr>
            <a:r>
              <a:rPr lang="en-US" sz="1800" b="1" dirty="0">
                <a:solidFill>
                  <a:srgbClr val="F4680B"/>
                </a:solidFill>
              </a:rPr>
              <a:t>Hamman, R. for the </a:t>
            </a:r>
            <a:r>
              <a:rPr lang="en-US" sz="1800" b="1" dirty="0" err="1">
                <a:solidFill>
                  <a:srgbClr val="F4680B"/>
                </a:solidFill>
              </a:rPr>
              <a:t>The</a:t>
            </a:r>
            <a:r>
              <a:rPr lang="en-US" sz="1800" b="1" dirty="0">
                <a:solidFill>
                  <a:srgbClr val="F4680B"/>
                </a:solidFill>
              </a:rPr>
              <a:t> DPP Research Group, ADA Oral Presentation, 2002, # </a:t>
            </a:r>
            <a:r>
              <a:rPr lang="en-US" sz="1800" b="1" dirty="0" smtClean="0">
                <a:solidFill>
                  <a:srgbClr val="F4680B"/>
                </a:solidFill>
              </a:rPr>
              <a:t>115</a:t>
            </a:r>
            <a:endParaRPr lang="en-US" sz="1800" b="1" dirty="0">
              <a:solidFill>
                <a:srgbClr val="F4680B"/>
              </a:solidFill>
            </a:endParaRPr>
          </a:p>
        </p:txBody>
      </p:sp>
    </p:spTree>
    <p:extLst>
      <p:ext uri="{BB962C8B-B14F-4D97-AF65-F5344CB8AC3E}">
        <p14:creationId xmlns:p14="http://schemas.microsoft.com/office/powerpoint/2010/main" val="366185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6"/>
          <p:cNvSpPr>
            <a:spLocks noGrp="1" noChangeArrowheads="1"/>
          </p:cNvSpPr>
          <p:nvPr>
            <p:ph type="title"/>
          </p:nvPr>
        </p:nvSpPr>
        <p:spPr/>
        <p:txBody>
          <a:bodyPr>
            <a:noAutofit/>
          </a:bodyPr>
          <a:lstStyle/>
          <a:p>
            <a:r>
              <a:rPr lang="en-US" sz="7200" dirty="0" smtClean="0"/>
              <a:t>More Good News</a:t>
            </a:r>
            <a:endParaRPr lang="en-US" sz="7200" dirty="0"/>
          </a:p>
        </p:txBody>
      </p:sp>
      <p:sp>
        <p:nvSpPr>
          <p:cNvPr id="2" name="Content Placeholder 1"/>
          <p:cNvSpPr>
            <a:spLocks noGrp="1"/>
          </p:cNvSpPr>
          <p:nvPr>
            <p:ph idx="1"/>
          </p:nvPr>
        </p:nvSpPr>
        <p:spPr/>
        <p:txBody>
          <a:bodyPr>
            <a:normAutofit fontScale="92500" lnSpcReduction="10000"/>
          </a:bodyPr>
          <a:lstStyle/>
          <a:p>
            <a:pPr marL="457200" lvl="0" indent="-457200" eaLnBrk="0" hangingPunct="0">
              <a:spcBef>
                <a:spcPct val="50000"/>
              </a:spcBef>
              <a:buClr>
                <a:srgbClr val="F4680B"/>
              </a:buClr>
              <a:buSzTx/>
              <a:buFont typeface="Wingdings" pitchFamily="2" charset="2"/>
              <a:buChar char="§"/>
            </a:pPr>
            <a:r>
              <a:rPr lang="en-US" sz="2800" dirty="0">
                <a:solidFill>
                  <a:srgbClr val="55554A"/>
                </a:solidFill>
              </a:rPr>
              <a:t>Lifestyle intervention was beneficial regardless of ethnicity, age, BMI, or sex.</a:t>
            </a:r>
          </a:p>
          <a:p>
            <a:pPr marL="457200" lvl="0" indent="-457200" eaLnBrk="0" hangingPunct="0">
              <a:spcBef>
                <a:spcPct val="50000"/>
              </a:spcBef>
              <a:buClr>
                <a:srgbClr val="F4680B"/>
              </a:buClr>
              <a:buSzTx/>
              <a:buFont typeface="Wingdings" pitchFamily="2" charset="2"/>
              <a:buChar char="§"/>
            </a:pPr>
            <a:r>
              <a:rPr lang="en-US" sz="2800" dirty="0">
                <a:solidFill>
                  <a:srgbClr val="55554A"/>
                </a:solidFill>
              </a:rPr>
              <a:t>For every 1 Kg of weight lost, diabetes risk was reduced by 13%.</a:t>
            </a:r>
          </a:p>
          <a:p>
            <a:pPr marL="457200" lvl="0" indent="-457200" eaLnBrk="0" hangingPunct="0">
              <a:spcBef>
                <a:spcPct val="50000"/>
              </a:spcBef>
              <a:buClr>
                <a:srgbClr val="F4680B"/>
              </a:buClr>
              <a:buSzTx/>
              <a:buFont typeface="Wingdings" pitchFamily="2" charset="2"/>
              <a:buChar char="§"/>
            </a:pPr>
            <a:r>
              <a:rPr lang="en-US" sz="2800" dirty="0">
                <a:solidFill>
                  <a:srgbClr val="55554A"/>
                </a:solidFill>
              </a:rPr>
              <a:t>Increased physical activity was not associated with initial weight loss but was significantly related to long term weight loss.</a:t>
            </a:r>
          </a:p>
          <a:p>
            <a:pPr marL="457200" lvl="0" indent="-457200" eaLnBrk="0" hangingPunct="0">
              <a:spcBef>
                <a:spcPct val="50000"/>
              </a:spcBef>
              <a:buClr>
                <a:srgbClr val="F4680B"/>
              </a:buClr>
              <a:buSzTx/>
              <a:buFont typeface="Wingdings" pitchFamily="2" charset="2"/>
              <a:buChar char="§"/>
            </a:pPr>
            <a:r>
              <a:rPr lang="en-US" sz="2800" dirty="0">
                <a:solidFill>
                  <a:srgbClr val="55554A"/>
                </a:solidFill>
              </a:rPr>
              <a:t>Self-reported improvements in diet and physical activity that do not result in weight loss do not result in lower diabetes risk</a:t>
            </a:r>
            <a:r>
              <a:rPr lang="en-US" sz="2800" dirty="0" smtClean="0">
                <a:solidFill>
                  <a:srgbClr val="55554A"/>
                </a:solidFill>
              </a:rPr>
              <a:t>.</a:t>
            </a:r>
            <a:endParaRPr lang="en-US" sz="2800" dirty="0">
              <a:solidFill>
                <a:srgbClr val="55554A"/>
              </a:solidFill>
            </a:endParaRPr>
          </a:p>
        </p:txBody>
      </p:sp>
    </p:spTree>
    <p:extLst>
      <p:ext uri="{BB962C8B-B14F-4D97-AF65-F5344CB8AC3E}">
        <p14:creationId xmlns:p14="http://schemas.microsoft.com/office/powerpoint/2010/main" val="615011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More Good News</a:t>
            </a:r>
            <a:endParaRPr lang="en-US" sz="7200" dirty="0"/>
          </a:p>
        </p:txBody>
      </p:sp>
      <p:sp>
        <p:nvSpPr>
          <p:cNvPr id="3" name="Content Placeholder 2"/>
          <p:cNvSpPr>
            <a:spLocks noGrp="1"/>
          </p:cNvSpPr>
          <p:nvPr>
            <p:ph idx="1"/>
          </p:nvPr>
        </p:nvSpPr>
        <p:spPr>
          <a:xfrm>
            <a:off x="457200" y="1828800"/>
            <a:ext cx="8229600" cy="4724400"/>
          </a:xfrm>
        </p:spPr>
        <p:txBody>
          <a:bodyPr>
            <a:normAutofit/>
          </a:bodyPr>
          <a:lstStyle/>
          <a:p>
            <a:r>
              <a:rPr lang="en-US" sz="3600" dirty="0" smtClean="0"/>
              <a:t> Those genetically predisposed to diabetes are nullified if successful in lifestyle change.</a:t>
            </a:r>
          </a:p>
          <a:p>
            <a:r>
              <a:rPr lang="en-US" sz="3600" dirty="0" smtClean="0"/>
              <a:t> Regression </a:t>
            </a:r>
            <a:r>
              <a:rPr lang="en-US" sz="3600" dirty="0"/>
              <a:t>from prediabetes to normoglycemia, even if only transient, significantly reduces the risk for future diabetes. </a:t>
            </a:r>
            <a:r>
              <a:rPr lang="en-US" sz="1400" dirty="0" err="1">
                <a:solidFill>
                  <a:schemeClr val="accent1"/>
                </a:solidFill>
              </a:rPr>
              <a:t>Perreault,L</a:t>
            </a:r>
            <a:r>
              <a:rPr lang="en-US" sz="1400" dirty="0">
                <a:solidFill>
                  <a:schemeClr val="accent1"/>
                </a:solidFill>
              </a:rPr>
              <a:t>., </a:t>
            </a:r>
            <a:r>
              <a:rPr lang="en-US" sz="1400" dirty="0" err="1">
                <a:solidFill>
                  <a:schemeClr val="accent1"/>
                </a:solidFill>
              </a:rPr>
              <a:t>Pan,Q</a:t>
            </a:r>
            <a:r>
              <a:rPr lang="en-US" sz="1400" dirty="0">
                <a:solidFill>
                  <a:schemeClr val="accent1"/>
                </a:solidFill>
              </a:rPr>
              <a:t>., </a:t>
            </a:r>
            <a:r>
              <a:rPr lang="en-US" sz="1400" dirty="0" err="1">
                <a:solidFill>
                  <a:schemeClr val="accent1"/>
                </a:solidFill>
              </a:rPr>
              <a:t>Mather,K</a:t>
            </a:r>
            <a:r>
              <a:rPr lang="en-US" sz="1400" dirty="0">
                <a:solidFill>
                  <a:schemeClr val="accent1"/>
                </a:solidFill>
              </a:rPr>
              <a:t>., </a:t>
            </a:r>
            <a:r>
              <a:rPr lang="en-US" sz="1400" dirty="0" err="1">
                <a:solidFill>
                  <a:schemeClr val="accent1"/>
                </a:solidFill>
              </a:rPr>
              <a:t>Watson,K</a:t>
            </a:r>
            <a:r>
              <a:rPr lang="en-US" sz="1400" dirty="0">
                <a:solidFill>
                  <a:schemeClr val="accent1"/>
                </a:solidFill>
              </a:rPr>
              <a:t>., </a:t>
            </a:r>
            <a:r>
              <a:rPr lang="en-US" sz="1400" dirty="0" err="1">
                <a:solidFill>
                  <a:schemeClr val="accent1"/>
                </a:solidFill>
              </a:rPr>
              <a:t>Hamman,R</a:t>
            </a:r>
            <a:r>
              <a:rPr lang="en-US" sz="1400" dirty="0">
                <a:solidFill>
                  <a:schemeClr val="accent1"/>
                </a:solidFill>
              </a:rPr>
              <a:t>., </a:t>
            </a:r>
            <a:r>
              <a:rPr lang="en-US" sz="1400" dirty="0" err="1">
                <a:solidFill>
                  <a:schemeClr val="accent1"/>
                </a:solidFill>
              </a:rPr>
              <a:t>Kahn,S</a:t>
            </a:r>
            <a:r>
              <a:rPr lang="en-US" sz="1400" dirty="0">
                <a:solidFill>
                  <a:schemeClr val="accent1"/>
                </a:solidFill>
              </a:rPr>
              <a:t>., for the Diabetes Prevention Program Research Group (2012). Regression from Pre-diabetes to Normal Glucose Regulation is Associated with Long-term Reduction in Diabetes Risk: Results from the Diabetes Prevention Program Outcomes Study. </a:t>
            </a:r>
            <a:r>
              <a:rPr lang="en-US" sz="1400" i="1" dirty="0" smtClean="0">
                <a:solidFill>
                  <a:schemeClr val="accent1"/>
                </a:solidFill>
              </a:rPr>
              <a:t>Lancet </a:t>
            </a:r>
            <a:r>
              <a:rPr lang="en-US" sz="1400" i="1" dirty="0" smtClean="0">
                <a:solidFill>
                  <a:schemeClr val="accent1"/>
                </a:solidFill>
              </a:rPr>
              <a:t>accepted</a:t>
            </a:r>
            <a:endParaRPr lang="en-US" dirty="0"/>
          </a:p>
        </p:txBody>
      </p:sp>
    </p:spTree>
    <p:extLst>
      <p:ext uri="{BB962C8B-B14F-4D97-AF65-F5344CB8AC3E}">
        <p14:creationId xmlns:p14="http://schemas.microsoft.com/office/powerpoint/2010/main" val="3419579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What is Retention in DP?</a:t>
            </a:r>
            <a:endParaRPr lang="en-US" sz="7200" dirty="0"/>
          </a:p>
        </p:txBody>
      </p:sp>
      <p:sp>
        <p:nvSpPr>
          <p:cNvPr id="3" name="Content Placeholder 2"/>
          <p:cNvSpPr>
            <a:spLocks noGrp="1"/>
          </p:cNvSpPr>
          <p:nvPr>
            <p:ph idx="1"/>
          </p:nvPr>
        </p:nvSpPr>
        <p:spPr>
          <a:xfrm>
            <a:off x="457200" y="2057400"/>
            <a:ext cx="8229600" cy="4267200"/>
          </a:xfrm>
        </p:spPr>
        <p:txBody>
          <a:bodyPr>
            <a:normAutofit/>
          </a:bodyPr>
          <a:lstStyle/>
          <a:p>
            <a:r>
              <a:rPr lang="en-US" sz="3200" dirty="0" smtClean="0"/>
              <a:t>Keeping the DP participants active in the program</a:t>
            </a:r>
          </a:p>
          <a:p>
            <a:pPr lvl="1"/>
            <a:r>
              <a:rPr lang="en-US" sz="3200" dirty="0" smtClean="0"/>
              <a:t>Keeping appointments for program assessment visits</a:t>
            </a:r>
          </a:p>
          <a:p>
            <a:pPr lvl="1"/>
            <a:r>
              <a:rPr lang="en-US" sz="3200" dirty="0" smtClean="0"/>
              <a:t>Attendance to program activities</a:t>
            </a:r>
          </a:p>
          <a:p>
            <a:pPr lvl="1"/>
            <a:r>
              <a:rPr lang="en-US" sz="3200" dirty="0" smtClean="0"/>
              <a:t>Actively engaged in program and achieving lifestyle goals</a:t>
            </a:r>
          </a:p>
        </p:txBody>
      </p:sp>
    </p:spTree>
    <p:extLst>
      <p:ext uri="{BB962C8B-B14F-4D97-AF65-F5344CB8AC3E}">
        <p14:creationId xmlns:p14="http://schemas.microsoft.com/office/powerpoint/2010/main" val="2899218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What is Retention in DPPOS?</a:t>
            </a:r>
            <a:endParaRPr lang="en-US" sz="7200" dirty="0"/>
          </a:p>
        </p:txBody>
      </p:sp>
      <p:sp>
        <p:nvSpPr>
          <p:cNvPr id="3" name="Content Placeholder 2"/>
          <p:cNvSpPr>
            <a:spLocks noGrp="1"/>
          </p:cNvSpPr>
          <p:nvPr>
            <p:ph idx="1"/>
          </p:nvPr>
        </p:nvSpPr>
        <p:spPr>
          <a:xfrm>
            <a:off x="457200" y="2057400"/>
            <a:ext cx="8229600" cy="4068763"/>
          </a:xfrm>
        </p:spPr>
        <p:txBody>
          <a:bodyPr/>
          <a:lstStyle/>
          <a:p>
            <a:r>
              <a:rPr lang="en-US" sz="3600" dirty="0" smtClean="0"/>
              <a:t> DPPOS Retention is measured by:</a:t>
            </a:r>
          </a:p>
          <a:p>
            <a:pPr lvl="1"/>
            <a:r>
              <a:rPr lang="en-US" sz="3600" dirty="0" smtClean="0"/>
              <a:t>Data Visit 2x a year (4x/yr in DPP)</a:t>
            </a:r>
          </a:p>
          <a:p>
            <a:pPr lvl="1"/>
            <a:r>
              <a:rPr lang="en-US" sz="3600" dirty="0" smtClean="0"/>
              <a:t>Lifestyle Report- how long it’s been since last lifestyle contact</a:t>
            </a:r>
          </a:p>
          <a:p>
            <a:pPr lvl="1"/>
            <a:r>
              <a:rPr lang="en-US" sz="3600" dirty="0" smtClean="0"/>
              <a:t>Class </a:t>
            </a:r>
            <a:r>
              <a:rPr lang="en-US" sz="3600" dirty="0" smtClean="0"/>
              <a:t>Attendance</a:t>
            </a:r>
            <a:endParaRPr lang="en-US" dirty="0"/>
          </a:p>
        </p:txBody>
      </p:sp>
    </p:spTree>
    <p:extLst>
      <p:ext uri="{BB962C8B-B14F-4D97-AF65-F5344CB8AC3E}">
        <p14:creationId xmlns:p14="http://schemas.microsoft.com/office/powerpoint/2010/main" val="3712305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Missed last 2 Visits</a:t>
            </a:r>
            <a:endParaRPr lang="en-US" dirty="0"/>
          </a:p>
        </p:txBody>
      </p:sp>
      <p:pic>
        <p:nvPicPr>
          <p:cNvPr id="6" name="Content Placeholder 5" descr="Diabetes Prevention Program Outcomes Study List of participants who missed last two consecutive visits or more for clinic 23"/>
          <p:cNvPicPr>
            <a:picLocks noGrp="1" noChangeAspect="1"/>
          </p:cNvPicPr>
          <p:nvPr>
            <p:ph idx="1"/>
          </p:nvPr>
        </p:nvPicPr>
        <p:blipFill>
          <a:blip r:embed="rId2"/>
          <a:stretch>
            <a:fillRect/>
          </a:stretch>
        </p:blipFill>
        <p:spPr>
          <a:xfrm>
            <a:off x="457200" y="1856442"/>
            <a:ext cx="8229600" cy="4013478"/>
          </a:xfrm>
          <a:prstGeom prst="rect">
            <a:avLst/>
          </a:prstGeom>
        </p:spPr>
      </p:pic>
      <p:sp>
        <p:nvSpPr>
          <p:cNvPr id="5" name="Rectangle 4"/>
          <p:cNvSpPr/>
          <p:nvPr/>
        </p:nvSpPr>
        <p:spPr>
          <a:xfrm>
            <a:off x="152400" y="3810000"/>
            <a:ext cx="533400" cy="213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141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0" y="0"/>
            <a:ext cx="9144000" cy="1294544"/>
          </a:xfrm>
        </p:spPr>
        <p:txBody>
          <a:bodyPr>
            <a:noAutofit/>
          </a:bodyPr>
          <a:lstStyle/>
          <a:p>
            <a:r>
              <a:rPr lang="en-US" sz="7200" dirty="0" smtClean="0"/>
              <a:t>What’s Important to Participants</a:t>
            </a:r>
            <a:endParaRPr lang="en-US" sz="7200" dirty="0"/>
          </a:p>
        </p:txBody>
      </p:sp>
      <p:sp>
        <p:nvSpPr>
          <p:cNvPr id="132099" name="Rectangle 3"/>
          <p:cNvSpPr>
            <a:spLocks noGrp="1" noChangeArrowheads="1"/>
          </p:cNvSpPr>
          <p:nvPr>
            <p:ph type="body" idx="1"/>
          </p:nvPr>
        </p:nvSpPr>
        <p:spPr>
          <a:xfrm>
            <a:off x="762000" y="1828800"/>
            <a:ext cx="7924800" cy="4724400"/>
          </a:xfrm>
        </p:spPr>
        <p:txBody>
          <a:bodyPr>
            <a:normAutofit fontScale="55000" lnSpcReduction="20000"/>
          </a:bodyPr>
          <a:lstStyle/>
          <a:p>
            <a:pPr lvl="0">
              <a:lnSpc>
                <a:spcPct val="150000"/>
              </a:lnSpc>
              <a:buClr>
                <a:srgbClr val="F4680B"/>
              </a:buClr>
            </a:pPr>
            <a:r>
              <a:rPr lang="en-US" sz="3800" dirty="0" smtClean="0">
                <a:solidFill>
                  <a:srgbClr val="55554A"/>
                </a:solidFill>
              </a:rPr>
              <a:t>Be friendly and accepting</a:t>
            </a:r>
          </a:p>
          <a:p>
            <a:pPr lvl="0">
              <a:lnSpc>
                <a:spcPct val="150000"/>
              </a:lnSpc>
              <a:buClr>
                <a:srgbClr val="F4680B"/>
              </a:buClr>
            </a:pPr>
            <a:r>
              <a:rPr lang="en-US" sz="3800" dirty="0" smtClean="0">
                <a:solidFill>
                  <a:srgbClr val="55554A"/>
                </a:solidFill>
              </a:rPr>
              <a:t>Be optimistic</a:t>
            </a:r>
          </a:p>
          <a:p>
            <a:pPr lvl="0">
              <a:lnSpc>
                <a:spcPct val="150000"/>
              </a:lnSpc>
              <a:buClr>
                <a:srgbClr val="F4680B"/>
              </a:buClr>
            </a:pPr>
            <a:r>
              <a:rPr lang="en-US" sz="3800" dirty="0" smtClean="0">
                <a:solidFill>
                  <a:srgbClr val="55554A"/>
                </a:solidFill>
              </a:rPr>
              <a:t>Model healthy behaviors</a:t>
            </a:r>
          </a:p>
          <a:p>
            <a:pPr lvl="0">
              <a:lnSpc>
                <a:spcPct val="150000"/>
              </a:lnSpc>
              <a:buClr>
                <a:srgbClr val="F4680B"/>
              </a:buClr>
            </a:pPr>
            <a:r>
              <a:rPr lang="en-US" sz="3800" dirty="0" smtClean="0">
                <a:solidFill>
                  <a:srgbClr val="55554A"/>
                </a:solidFill>
              </a:rPr>
              <a:t>Follow through with what you say you’ll do</a:t>
            </a:r>
          </a:p>
          <a:p>
            <a:pPr lvl="0">
              <a:lnSpc>
                <a:spcPct val="150000"/>
              </a:lnSpc>
              <a:buClr>
                <a:srgbClr val="F4680B"/>
              </a:buClr>
            </a:pPr>
            <a:r>
              <a:rPr lang="en-US" sz="3800" dirty="0" smtClean="0">
                <a:solidFill>
                  <a:srgbClr val="55554A"/>
                </a:solidFill>
              </a:rPr>
              <a:t>Hold accountable in a non-threatening way</a:t>
            </a:r>
          </a:p>
          <a:p>
            <a:pPr lvl="0">
              <a:lnSpc>
                <a:spcPct val="150000"/>
              </a:lnSpc>
              <a:buClr>
                <a:srgbClr val="F4680B"/>
              </a:buClr>
            </a:pPr>
            <a:r>
              <a:rPr lang="en-US" sz="3800" dirty="0" smtClean="0">
                <a:solidFill>
                  <a:srgbClr val="55554A"/>
                </a:solidFill>
              </a:rPr>
              <a:t>Be able to work with a team</a:t>
            </a:r>
          </a:p>
          <a:p>
            <a:pPr lvl="0">
              <a:lnSpc>
                <a:spcPct val="150000"/>
              </a:lnSpc>
              <a:buClr>
                <a:srgbClr val="F4680B"/>
              </a:buClr>
            </a:pPr>
            <a:r>
              <a:rPr lang="en-US" sz="3800" dirty="0" smtClean="0"/>
              <a:t>Be </a:t>
            </a:r>
            <a:r>
              <a:rPr lang="en-US" sz="3800" dirty="0"/>
              <a:t>willing to persevere and </a:t>
            </a:r>
            <a:r>
              <a:rPr lang="en-US" sz="3800" dirty="0" smtClean="0"/>
              <a:t>endure</a:t>
            </a:r>
          </a:p>
          <a:p>
            <a:pPr lvl="0">
              <a:lnSpc>
                <a:spcPct val="150000"/>
              </a:lnSpc>
              <a:buClr>
                <a:srgbClr val="F4680B"/>
              </a:buClr>
            </a:pPr>
            <a:r>
              <a:rPr lang="en-US" sz="3800" dirty="0" smtClean="0"/>
              <a:t>Believe </a:t>
            </a:r>
            <a:r>
              <a:rPr lang="en-US" sz="3800" dirty="0"/>
              <a:t>people can lose </a:t>
            </a:r>
            <a:r>
              <a:rPr lang="en-US" sz="3800" dirty="0" smtClean="0"/>
              <a:t>weight</a:t>
            </a:r>
          </a:p>
          <a:p>
            <a:pPr lvl="0">
              <a:lnSpc>
                <a:spcPct val="150000"/>
              </a:lnSpc>
              <a:buClr>
                <a:srgbClr val="F4680B"/>
              </a:buClr>
            </a:pPr>
            <a:r>
              <a:rPr lang="en-US" sz="3800" dirty="0" smtClean="0"/>
              <a:t>Believe </a:t>
            </a:r>
            <a:r>
              <a:rPr lang="en-US" sz="3800" dirty="0"/>
              <a:t>that those you work with can </a:t>
            </a:r>
            <a:r>
              <a:rPr lang="en-US" sz="3800" dirty="0" smtClean="0"/>
              <a:t>change</a:t>
            </a:r>
            <a:endParaRPr lang="en-US" sz="2800" dirty="0"/>
          </a:p>
        </p:txBody>
      </p:sp>
    </p:spTree>
    <p:extLst>
      <p:ext uri="{BB962C8B-B14F-4D97-AF65-F5344CB8AC3E}">
        <p14:creationId xmlns:p14="http://schemas.microsoft.com/office/powerpoint/2010/main" val="2051099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Decatur</Template>
  <TotalTime>3124</TotalTime>
  <Words>3321</Words>
  <Application>Microsoft Office PowerPoint</Application>
  <PresentationFormat>On-screen Show (4:3)</PresentationFormat>
  <Paragraphs>217</Paragraphs>
  <Slides>24</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Bodoni MT Condensed</vt:lpstr>
      <vt:lpstr>Calibri</vt:lpstr>
      <vt:lpstr>Courier New</vt:lpstr>
      <vt:lpstr>Franklin Gothic Book</vt:lpstr>
      <vt:lpstr>Tahoma</vt:lpstr>
      <vt:lpstr>Wingdings</vt:lpstr>
      <vt:lpstr>Decatur</vt:lpstr>
      <vt:lpstr>Retaining Participants  Shandiin Begay, MPH</vt:lpstr>
      <vt:lpstr>Introduction</vt:lpstr>
      <vt:lpstr>The Good News</vt:lpstr>
      <vt:lpstr>More Good News</vt:lpstr>
      <vt:lpstr>More Good News</vt:lpstr>
      <vt:lpstr>What is Retention in DP?</vt:lpstr>
      <vt:lpstr>What is Retention in DPPOS?</vt:lpstr>
      <vt:lpstr>Missed last 2 Visits</vt:lpstr>
      <vt:lpstr>What’s Important to Participants</vt:lpstr>
      <vt:lpstr>Example of Weight Graph</vt:lpstr>
      <vt:lpstr>Example of Weight Graph</vt:lpstr>
      <vt:lpstr>When to Plan Retention</vt:lpstr>
      <vt:lpstr>Phoenix Urban Recruitment</vt:lpstr>
      <vt:lpstr>DPP Retention and Participation</vt:lpstr>
      <vt:lpstr>The “Why” of Retention</vt:lpstr>
      <vt:lpstr>The “How” of Recruitment/Retention</vt:lpstr>
      <vt:lpstr>Tracking Retention</vt:lpstr>
      <vt:lpstr>Applying Techniques</vt:lpstr>
      <vt:lpstr>Retention-Create Belonging</vt:lpstr>
      <vt:lpstr>Group Events</vt:lpstr>
      <vt:lpstr>Keys to Success</vt:lpstr>
      <vt:lpstr>Program and Participant Relationship </vt:lpstr>
      <vt:lpstr>Do your DP Programs include…</vt:lpstr>
      <vt:lpstr>Don’t Give Up!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Shandiin Begay – Retaining Participants presentation</dc:title>
  <dc:subject>Shandiin Begay – Retaining Participants presentation</dc:subject>
  <dc:creator>IHS/SDPI</dc:creator>
  <cp:keywords>Shandiin Begay – Retaining Participants presentation</cp:keywords>
  <cp:lastModifiedBy>Waquie, Janell F (IHS/HQ) [C]</cp:lastModifiedBy>
  <cp:revision>76</cp:revision>
  <dcterms:created xsi:type="dcterms:W3CDTF">2012-06-12T04:22:55Z</dcterms:created>
  <dcterms:modified xsi:type="dcterms:W3CDTF">2015-04-13T20:22:35Z</dcterms:modified>
</cp:coreProperties>
</file>