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01" autoAdjust="0"/>
  </p:normalViewPr>
  <p:slideViewPr>
    <p:cSldViewPr>
      <p:cViewPr varScale="1">
        <p:scale>
          <a:sx n="55" d="100"/>
          <a:sy n="55" d="100"/>
        </p:scale>
        <p:origin x="1356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39724" y="733805"/>
            <a:ext cx="6437630" cy="0"/>
          </a:xfrm>
          <a:custGeom>
            <a:avLst/>
            <a:gdLst/>
            <a:ahLst/>
            <a:cxnLst/>
            <a:rect l="l" t="t" r="r" b="b"/>
            <a:pathLst>
              <a:path w="6437630">
                <a:moveTo>
                  <a:pt x="0" y="0"/>
                </a:moveTo>
                <a:lnTo>
                  <a:pt x="6437376" y="0"/>
                </a:lnTo>
              </a:path>
            </a:pathLst>
          </a:custGeom>
          <a:ln w="39370">
            <a:solidFill>
              <a:srgbClr val="622423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5311" y="9251188"/>
            <a:ext cx="1360805" cy="187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1</a:t>
            </a:r>
            <a:r>
              <a:rPr sz="1100" spc="-10" dirty="0">
                <a:latin typeface="Calibri"/>
                <a:cs typeface="Calibri"/>
              </a:rPr>
              <a:t>1</a:t>
            </a:r>
            <a:r>
              <a:rPr sz="1100" spc="5" dirty="0">
                <a:latin typeface="Calibri"/>
                <a:cs typeface="Calibri"/>
              </a:rPr>
              <a:t>/</a:t>
            </a:r>
            <a:r>
              <a:rPr sz="1100" spc="-10" dirty="0">
                <a:latin typeface="Calibri"/>
                <a:cs typeface="Calibri"/>
              </a:rPr>
              <a:t>2</a:t>
            </a:r>
            <a:r>
              <a:rPr sz="1100" dirty="0">
                <a:latin typeface="Calibri"/>
                <a:cs typeface="Calibri"/>
              </a:rPr>
              <a:t>0</a:t>
            </a:r>
            <a:r>
              <a:rPr sz="1100" spc="-10" dirty="0">
                <a:latin typeface="Calibri"/>
                <a:cs typeface="Calibri"/>
              </a:rPr>
              <a:t>/</a:t>
            </a:r>
            <a:r>
              <a:rPr sz="1100" dirty="0">
                <a:latin typeface="Calibri"/>
                <a:cs typeface="Calibri"/>
              </a:rPr>
              <a:t>2</a:t>
            </a:r>
            <a:r>
              <a:rPr sz="1100" spc="-10" dirty="0">
                <a:latin typeface="Calibri"/>
                <a:cs typeface="Calibri"/>
              </a:rPr>
              <a:t>0</a:t>
            </a:r>
            <a:r>
              <a:rPr sz="1100" dirty="0">
                <a:latin typeface="Calibri"/>
                <a:cs typeface="Calibri"/>
              </a:rPr>
              <a:t>12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KC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- </a:t>
            </a:r>
            <a:r>
              <a:rPr sz="1100" spc="-1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5" dirty="0">
                <a:latin typeface="Calibri"/>
                <a:cs typeface="Calibri"/>
              </a:rPr>
              <a:t>AF</a:t>
            </a:r>
            <a:r>
              <a:rPr sz="1100" dirty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5311" y="1295399"/>
            <a:ext cx="283972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ts val="1380"/>
              </a:lnSpc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73911" y="1810511"/>
            <a:ext cx="135826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241300" algn="l"/>
              </a:tabLst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311" y="2877311"/>
            <a:ext cx="267462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ts val="1380"/>
              </a:lnSpc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3911" y="3393947"/>
            <a:ext cx="135826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241300" algn="l"/>
              </a:tabLst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5311" y="4459223"/>
            <a:ext cx="264922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ts val="1380"/>
              </a:lnSpc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431289" y="887094"/>
            <a:ext cx="5005070" cy="349885"/>
          </a:xfrm>
          <a:custGeom>
            <a:avLst/>
            <a:gdLst/>
            <a:ahLst/>
            <a:cxnLst/>
            <a:rect l="l" t="t" r="r" b="b"/>
            <a:pathLst>
              <a:path w="5005070" h="349884">
                <a:moveTo>
                  <a:pt x="0" y="349884"/>
                </a:moveTo>
                <a:lnTo>
                  <a:pt x="5005070" y="349884"/>
                </a:lnTo>
                <a:lnTo>
                  <a:pt x="5005070" y="0"/>
                </a:lnTo>
                <a:lnTo>
                  <a:pt x="0" y="0"/>
                </a:lnTo>
                <a:lnTo>
                  <a:pt x="0" y="34988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27024" y="446023"/>
            <a:ext cx="646303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092325" algn="l"/>
                <a:tab pos="6449695" algn="l"/>
              </a:tabLst>
            </a:pPr>
            <a:r>
              <a:rPr sz="1600" u="sng" spc="-5" dirty="0">
                <a:latin typeface="Cambria"/>
                <a:cs typeface="Cambria"/>
              </a:rPr>
              <a:t> 	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4587684" y="367236"/>
            <a:ext cx="2659062" cy="415019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chemeClr val="bg1"/>
                </a:solidFill>
              </a:rPr>
              <a:t>Post-class Evaluation</a:t>
            </a: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Sonoma County 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Indian Health Project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436244" y="446023"/>
            <a:ext cx="6995159" cy="984885"/>
          </a:xfrm>
        </p:spPr>
        <p:txBody>
          <a:bodyPr/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6448425" algn="l"/>
              </a:tabLst>
              <a:defRPr/>
            </a:pPr>
            <a:r>
              <a:rPr lang="en-US" sz="1600" u="sng" kern="1200" spc="-5" dirty="0">
                <a:solidFill>
                  <a:prstClr val="black"/>
                </a:solidFill>
                <a:latin typeface="Cambria"/>
                <a:ea typeface="+mn-ea"/>
                <a:cs typeface="Cambria"/>
              </a:rPr>
              <a:t>Po</a:t>
            </a:r>
            <a:r>
              <a:rPr lang="en-US" sz="1600" u="sng" kern="1200" spc="-15" dirty="0">
                <a:solidFill>
                  <a:prstClr val="black"/>
                </a:solidFill>
                <a:latin typeface="Cambria"/>
                <a:ea typeface="+mn-ea"/>
                <a:cs typeface="Cambria"/>
              </a:rPr>
              <a:t>s</a:t>
            </a:r>
            <a:r>
              <a:rPr lang="en-US" sz="1600" u="sng" kern="1200" spc="-10" dirty="0">
                <a:solidFill>
                  <a:prstClr val="black"/>
                </a:solidFill>
                <a:latin typeface="Cambria"/>
                <a:ea typeface="+mn-ea"/>
                <a:cs typeface="Cambria"/>
              </a:rPr>
              <a:t>t</a:t>
            </a:r>
            <a:r>
              <a:rPr lang="en-US" sz="1600" u="sng" kern="1200" spc="-15" dirty="0">
                <a:solidFill>
                  <a:prstClr val="black"/>
                </a:solidFill>
                <a:latin typeface="Cambria"/>
                <a:ea typeface="+mn-ea"/>
                <a:cs typeface="Cambria"/>
              </a:rPr>
              <a:t>-D</a:t>
            </a:r>
            <a:r>
              <a:rPr lang="en-US" sz="1600" u="sng" kern="1200" spc="-5" dirty="0">
                <a:solidFill>
                  <a:prstClr val="black"/>
                </a:solidFill>
                <a:latin typeface="Cambria"/>
                <a:ea typeface="+mn-ea"/>
                <a:cs typeface="Cambria"/>
              </a:rPr>
              <a:t>P</a:t>
            </a:r>
            <a:r>
              <a:rPr lang="en-US" sz="1600" u="sng" kern="1200" spc="-10" dirty="0">
                <a:solidFill>
                  <a:prstClr val="black"/>
                </a:solidFill>
                <a:latin typeface="Cambria"/>
                <a:ea typeface="+mn-ea"/>
                <a:cs typeface="Cambria"/>
              </a:rPr>
              <a:t>P Cla</a:t>
            </a:r>
            <a:r>
              <a:rPr lang="en-US" sz="1600" u="sng" kern="1200" spc="-15" dirty="0">
                <a:solidFill>
                  <a:prstClr val="black"/>
                </a:solidFill>
                <a:latin typeface="Cambria"/>
                <a:ea typeface="+mn-ea"/>
                <a:cs typeface="Cambria"/>
              </a:rPr>
              <a:t>ss </a:t>
            </a:r>
            <a:r>
              <a:rPr lang="en-US" sz="1600" u="sng" kern="1200" dirty="0">
                <a:solidFill>
                  <a:prstClr val="black"/>
                </a:solidFill>
                <a:latin typeface="Cambria"/>
                <a:ea typeface="+mn-ea"/>
                <a:cs typeface="Cambria"/>
              </a:rPr>
              <a:t>E</a:t>
            </a:r>
            <a:r>
              <a:rPr lang="en-US" sz="1600" u="sng" kern="1200" spc="-10" dirty="0">
                <a:solidFill>
                  <a:prstClr val="black"/>
                </a:solidFill>
                <a:latin typeface="Cambria"/>
                <a:ea typeface="+mn-ea"/>
                <a:cs typeface="Cambria"/>
              </a:rPr>
              <a:t>val</a:t>
            </a:r>
            <a:r>
              <a:rPr lang="en-US" sz="1600" u="sng" kern="1200" spc="-20" dirty="0">
                <a:solidFill>
                  <a:prstClr val="black"/>
                </a:solidFill>
                <a:latin typeface="Cambria"/>
                <a:ea typeface="+mn-ea"/>
                <a:cs typeface="Cambria"/>
              </a:rPr>
              <a:t>u</a:t>
            </a:r>
            <a:r>
              <a:rPr lang="en-US" sz="1600" u="sng" kern="1200" spc="-10" dirty="0">
                <a:solidFill>
                  <a:prstClr val="black"/>
                </a:solidFill>
                <a:latin typeface="Cambria"/>
                <a:ea typeface="+mn-ea"/>
                <a:cs typeface="Cambria"/>
              </a:rPr>
              <a:t>ati</a:t>
            </a:r>
            <a:r>
              <a:rPr lang="en-US" sz="1600" u="sng" kern="1200" dirty="0">
                <a:solidFill>
                  <a:prstClr val="black"/>
                </a:solidFill>
                <a:latin typeface="Cambria"/>
                <a:ea typeface="+mn-ea"/>
                <a:cs typeface="Cambria"/>
              </a:rPr>
              <a:t>o</a:t>
            </a:r>
            <a:r>
              <a:rPr lang="en-US" sz="1600" u="sng" kern="1200" spc="-10" dirty="0">
                <a:solidFill>
                  <a:prstClr val="black"/>
                </a:solidFill>
                <a:latin typeface="Cambria"/>
                <a:ea typeface="+mn-ea"/>
                <a:cs typeface="Cambria"/>
              </a:rPr>
              <a:t>n </a:t>
            </a:r>
            <a:r>
              <a:rPr lang="en-US" sz="1600" u="sng" kern="1200" dirty="0">
                <a:solidFill>
                  <a:prstClr val="black"/>
                </a:solidFill>
                <a:latin typeface="Cambria"/>
                <a:ea typeface="+mn-ea"/>
                <a:cs typeface="Cambria"/>
              </a:rPr>
              <a:t>	</a:t>
            </a:r>
            <a:r>
              <a:rPr lang="en-US" sz="1600" kern="1200" dirty="0">
                <a:solidFill>
                  <a:prstClr val="black"/>
                </a:solidFill>
                <a:latin typeface="Cambria"/>
                <a:ea typeface="+mn-ea"/>
                <a:cs typeface="Cambria"/>
              </a:rPr>
              <a:t/>
            </a:r>
            <a:br>
              <a:rPr lang="en-US" sz="1600" kern="1200" dirty="0">
                <a:solidFill>
                  <a:prstClr val="black"/>
                </a:solidFill>
                <a:latin typeface="Cambria"/>
                <a:ea typeface="+mn-ea"/>
                <a:cs typeface="Cambria"/>
              </a:rPr>
            </a:br>
            <a:r>
              <a:rPr lang="en-US" kern="12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kern="12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Pl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ll us how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mu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h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200" kern="1200" spc="-2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y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u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dis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g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w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h the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f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ollo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ing st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nts.</a:t>
            </a:r>
            <a:b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</a:b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half" idx="2"/>
          </p:nvPr>
        </p:nvSpPr>
        <p:spPr>
          <a:xfrm>
            <a:off x="380326" y="1363712"/>
            <a:ext cx="3485426" cy="7780288"/>
          </a:xfrm>
        </p:spPr>
        <p:txBody>
          <a:bodyPr>
            <a:normAutofit fontScale="92500" lnSpcReduction="20000"/>
          </a:bodyPr>
          <a:lstStyle/>
          <a:p>
            <a:pPr marL="12700" marR="6350" lvl="0" indent="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1)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he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inst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 d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mo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d kno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dge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f p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m m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er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ls.</a:t>
            </a:r>
          </a:p>
          <a:p>
            <a:endParaRPr lang="en-US" dirty="0" smtClean="0"/>
          </a:p>
          <a:p>
            <a:pPr marL="241300" marR="0" lvl="0" indent="-228600" algn="l" defTabSz="914400" rtl="0" eaLnBrk="1" fontAlgn="auto" latinLnBrk="0" hangingPunct="1">
              <a:lnSpc>
                <a:spcPts val="141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ong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200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</a:p>
          <a:p>
            <a:pPr marL="241300" marR="0" lvl="0" indent="-22860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ree</a:t>
            </a:r>
            <a:endParaRPr lang="en-US" sz="12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0" lvl="0" indent="-22860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nd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ec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id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ed</a:t>
            </a:r>
            <a:endParaRPr lang="en-US" sz="12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0" lvl="0" indent="-22860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ree</a:t>
            </a:r>
            <a:endParaRPr lang="en-US" sz="12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0" lvl="0" indent="-228600" algn="l" defTabSz="914400" rtl="0" eaLnBrk="1" fontAlgn="auto" latinLnBrk="0" hangingPunct="1">
              <a:lnSpc>
                <a:spcPts val="141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ong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200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</a:p>
          <a:p>
            <a:endParaRPr lang="en-US" dirty="0" smtClean="0"/>
          </a:p>
          <a:p>
            <a:pPr marL="12700" marR="6350" lvl="0" indent="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2)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he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inst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 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il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ble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outside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ss.</a:t>
            </a:r>
          </a:p>
          <a:p>
            <a:endParaRPr lang="en-US" dirty="0" smtClean="0"/>
          </a:p>
          <a:p>
            <a:pPr marL="241300" marR="0" lvl="0" indent="-228600" algn="l" defTabSz="914400" rtl="0" eaLnBrk="1" fontAlgn="auto" latinLnBrk="0" hangingPunct="1">
              <a:lnSpc>
                <a:spcPts val="141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ong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200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</a:p>
          <a:p>
            <a:pPr marL="241300" marR="0" lvl="0" indent="-22860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ree</a:t>
            </a:r>
            <a:endParaRPr lang="en-US" sz="12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0" lvl="0" indent="-22860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nd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ec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id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ed</a:t>
            </a:r>
            <a:endParaRPr lang="en-US" sz="12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0" lvl="0" indent="-22860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ree</a:t>
            </a:r>
            <a:endParaRPr lang="en-US" sz="12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0" lvl="0" indent="-228600" algn="l" defTabSz="914400" rtl="0" eaLnBrk="1" fontAlgn="auto" latinLnBrk="0" hangingPunct="1">
              <a:lnSpc>
                <a:spcPts val="141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ong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200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</a:p>
          <a:p>
            <a:endParaRPr lang="en-US" dirty="0" smtClean="0"/>
          </a:p>
          <a:p>
            <a:pPr marL="12700" marR="6350" lvl="0" indent="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3)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he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inst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 stimul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d int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ere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st in the p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m.</a:t>
            </a:r>
          </a:p>
          <a:p>
            <a:endParaRPr lang="en-US" dirty="0" smtClean="0"/>
          </a:p>
          <a:p>
            <a:pPr marL="241300" marR="0" lvl="0" indent="-228600" algn="l" defTabSz="914400" rtl="0" eaLnBrk="1" fontAlgn="auto" latinLnBrk="0" hangingPunct="1">
              <a:lnSpc>
                <a:spcPts val="141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ong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200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</a:p>
          <a:p>
            <a:pPr marL="241300" marR="0" lvl="0" indent="-22860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ree</a:t>
            </a:r>
            <a:endParaRPr lang="en-US" sz="12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0" lvl="0" indent="-22860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nd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ec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id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ed</a:t>
            </a:r>
            <a:endParaRPr lang="en-US" sz="12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0" lvl="0" indent="-22860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ree</a:t>
            </a:r>
            <a:endParaRPr lang="en-US" sz="12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0" lvl="0" indent="-228600" algn="l" defTabSz="914400" rtl="0" eaLnBrk="1" fontAlgn="auto" latinLnBrk="0" hangingPunct="1">
              <a:lnSpc>
                <a:spcPts val="141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ong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200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</a:p>
          <a:p>
            <a:endParaRPr lang="en-US" dirty="0" smtClean="0"/>
          </a:p>
          <a:p>
            <a:pPr marL="12700" marR="6350" lvl="0" indent="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4)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he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og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m d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iption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acc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spc="25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200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ef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ec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ed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c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ont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nt of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m.</a:t>
            </a:r>
          </a:p>
          <a:p>
            <a:endParaRPr lang="en-US" dirty="0" smtClean="0"/>
          </a:p>
          <a:p>
            <a:pPr marL="241300" marR="0" lvl="0" indent="-228600" algn="l" defTabSz="914400" rtl="0" eaLnBrk="1" fontAlgn="auto" latinLnBrk="0" hangingPunct="1">
              <a:lnSpc>
                <a:spcPts val="141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ong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200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</a:p>
          <a:p>
            <a:pPr marL="241300" marR="0" lvl="0" indent="-22860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ree</a:t>
            </a:r>
            <a:endParaRPr lang="en-US" sz="12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0" lvl="0" indent="-22860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nd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ec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id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ed</a:t>
            </a:r>
            <a:endParaRPr lang="en-US" sz="12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0" lvl="0" indent="-22860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ree</a:t>
            </a:r>
            <a:endParaRPr lang="en-US" sz="12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0" lvl="0" indent="-228600" algn="l" defTabSz="914400" rtl="0" eaLnBrk="1" fontAlgn="auto" latinLnBrk="0" hangingPunct="1">
              <a:lnSpc>
                <a:spcPts val="141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ong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200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</a:p>
          <a:p>
            <a:endParaRPr lang="en-US" dirty="0" smtClean="0"/>
          </a:p>
          <a:p>
            <a:pPr marL="12700" marR="6350" lvl="0" indent="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5)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m go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ls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nd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x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ec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tions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we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c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ar</a:t>
            </a:r>
            <a:r>
              <a:rPr lang="en-US" sz="1200" kern="1200" spc="25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y outlin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d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t the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ginning of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m.</a:t>
            </a:r>
          </a:p>
          <a:p>
            <a:endParaRPr lang="en-US" dirty="0" smtClean="0"/>
          </a:p>
          <a:p>
            <a:pPr marL="241300" marR="0" lvl="0" indent="-228600" algn="l" defTabSz="914400" rtl="0" eaLnBrk="1" fontAlgn="auto" latinLnBrk="0" hangingPunct="1">
              <a:lnSpc>
                <a:spcPts val="141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ong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200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</a:p>
          <a:p>
            <a:pPr marL="241300" marR="0" lvl="0" indent="-22860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ree</a:t>
            </a:r>
            <a:endParaRPr lang="en-US" sz="12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0" lvl="0" indent="-22860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nd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ec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id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ed</a:t>
            </a:r>
            <a:endParaRPr lang="en-US" sz="12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0" lvl="0" indent="-228600" algn="l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ree</a:t>
            </a:r>
            <a:endParaRPr lang="en-US" sz="12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0" lvl="0" indent="-228600" algn="l" defTabSz="914400" rtl="0" eaLnBrk="1" fontAlgn="auto" latinLnBrk="0" hangingPunct="1">
              <a:lnSpc>
                <a:spcPts val="1410"/>
              </a:lnSpc>
              <a:spcBef>
                <a:spcPts val="0"/>
              </a:spcBef>
              <a:spcAft>
                <a:spcPts val="0"/>
              </a:spcAft>
              <a:buClrTx/>
              <a:buSzPct val="83333"/>
              <a:buFont typeface="Symbol"/>
              <a:buChar char=""/>
              <a:tabLst>
                <a:tab pos="241300" algn="l"/>
              </a:tabLst>
              <a:defRPr/>
            </a:pP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ong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200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</a:p>
          <a:p>
            <a:endParaRPr lang="en-US" dirty="0"/>
          </a:p>
        </p:txBody>
      </p:sp>
      <p:sp>
        <p:nvSpPr>
          <p:cNvPr id="25" name="Content Placeholder 24"/>
          <p:cNvSpPr>
            <a:spLocks noGrp="1"/>
          </p:cNvSpPr>
          <p:nvPr>
            <p:ph sz="half" idx="3"/>
          </p:nvPr>
        </p:nvSpPr>
        <p:spPr>
          <a:xfrm>
            <a:off x="4150016" y="1385167"/>
            <a:ext cx="3198960" cy="6806992"/>
          </a:xfrm>
        </p:spPr>
        <p:txBody>
          <a:bodyPr/>
          <a:lstStyle/>
          <a:p>
            <a:pPr marL="12700" marR="635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6)</a:t>
            </a:r>
            <a:r>
              <a:rPr lang="en-US" sz="11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ould</a:t>
            </a:r>
            <a:r>
              <a:rPr lang="en-US" sz="1100" kern="12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rec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1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end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this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ogr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1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m 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riend?</a:t>
            </a:r>
            <a:r>
              <a:rPr lang="en-US" sz="11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1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no,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please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st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te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1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1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endParaRPr lang="en-US" sz="11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endParaRPr lang="en-US" sz="1100" dirty="0" smtClean="0"/>
          </a:p>
          <a:p>
            <a:endParaRPr lang="en-US" sz="1100" dirty="0" smtClean="0"/>
          </a:p>
          <a:p>
            <a:endParaRPr lang="en-US" sz="1100" dirty="0"/>
          </a:p>
          <a:p>
            <a:endParaRPr lang="en-US" sz="1100" dirty="0" smtClean="0"/>
          </a:p>
          <a:p>
            <a:pPr marL="12700" marR="6350" lvl="0" indent="0" algn="l" defTabSz="914400" rtl="0" eaLnBrk="1" fontAlgn="auto" latinLnBrk="0" hangingPunct="1">
              <a:lnSpc>
                <a:spcPts val="149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7)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Please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ra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100" kern="12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our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rall satis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action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wi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this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progr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m.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(1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=</a:t>
            </a:r>
            <a:r>
              <a:rPr lang="en-US" sz="11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disl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ked)</a:t>
            </a:r>
            <a:endParaRPr lang="en-US" sz="11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l" rtl="0">
              <a:lnSpc>
                <a:spcPts val="1250"/>
              </a:lnSpc>
              <a:spcBef>
                <a:spcPts val="27"/>
              </a:spcBef>
            </a:pPr>
            <a:endParaRPr lang="en-US" sz="1100" kern="1200" dirty="0">
              <a:solidFill>
                <a:prstClr val="black"/>
              </a:solidFill>
            </a:endParaRPr>
          </a:p>
          <a:p>
            <a:pPr marL="20891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5615" algn="l"/>
                <a:tab pos="742315" algn="l"/>
                <a:tab pos="1009015" algn="l"/>
                <a:tab pos="1275715" algn="l"/>
                <a:tab pos="1542415" algn="l"/>
                <a:tab pos="1809114" algn="l"/>
                <a:tab pos="2075814" algn="l"/>
                <a:tab pos="2342515" algn="l"/>
                <a:tab pos="2609215" algn="l"/>
              </a:tabLst>
              <a:defRPr/>
            </a:pP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1	2	3	4	5	6	7	8	9	</a:t>
            </a:r>
            <a:r>
              <a:rPr lang="en-US" sz="11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10</a:t>
            </a:r>
            <a:endParaRPr lang="en-US" sz="11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endParaRPr lang="en-US" sz="1100" dirty="0" smtClean="0"/>
          </a:p>
          <a:p>
            <a:pPr marL="12700" marR="6350" lvl="0" indent="0" algn="l" defTabSz="914400" rtl="0" eaLnBrk="1" fontAlgn="auto" latinLnBrk="0" hangingPunct="1">
              <a:lnSpc>
                <a:spcPts val="149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8)</a:t>
            </a:r>
            <a:r>
              <a:rPr lang="en-US" sz="11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hat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100" kern="12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our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l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ast</a:t>
            </a:r>
            <a:r>
              <a:rPr lang="en-US" sz="11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liked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recip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/dish t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at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 was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served?</a:t>
            </a:r>
            <a:endParaRPr lang="en-US" sz="11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endParaRPr lang="en-US" sz="1100" dirty="0" smtClean="0"/>
          </a:p>
          <a:p>
            <a:endParaRPr lang="en-US" sz="1100" dirty="0"/>
          </a:p>
          <a:p>
            <a:endParaRPr lang="en-US" sz="1100" dirty="0" smtClean="0"/>
          </a:p>
          <a:p>
            <a:endParaRPr lang="en-US" sz="1100" dirty="0" smtClean="0"/>
          </a:p>
          <a:p>
            <a:pPr marL="12700" marR="6350" lvl="0" indent="0" algn="l" defTabSz="914400" rtl="0" eaLnBrk="1" fontAlgn="auto" latinLnBrk="0" hangingPunct="1">
              <a:lnSpc>
                <a:spcPts val="149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9)</a:t>
            </a:r>
            <a:r>
              <a:rPr lang="en-US" sz="11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hat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to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ic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do</a:t>
            </a:r>
            <a:r>
              <a:rPr lang="en-US" sz="1100" kern="12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1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wish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was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overed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re?</a:t>
            </a:r>
            <a:endParaRPr lang="en-US" sz="11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endParaRPr lang="en-US" sz="1100" dirty="0" smtClean="0"/>
          </a:p>
          <a:p>
            <a:endParaRPr lang="en-US" sz="1100" dirty="0" smtClean="0"/>
          </a:p>
          <a:p>
            <a:endParaRPr lang="en-US" sz="1100" dirty="0"/>
          </a:p>
          <a:p>
            <a:endParaRPr lang="en-US" sz="1100" dirty="0" smtClean="0"/>
          </a:p>
          <a:p>
            <a:endParaRPr lang="en-US" sz="1100" dirty="0"/>
          </a:p>
          <a:p>
            <a:pPr marL="12700" marR="635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10)</a:t>
            </a:r>
            <a:r>
              <a:rPr lang="en-US" sz="11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hat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uld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be</a:t>
            </a:r>
            <a:r>
              <a:rPr lang="en-US" sz="11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do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to 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1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pro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this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 progr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1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?</a:t>
            </a:r>
            <a:endParaRPr lang="en-US" sz="11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endParaRPr lang="en-US" sz="1100" dirty="0" smtClean="0"/>
          </a:p>
          <a:p>
            <a:endParaRPr lang="en-US" sz="1100" dirty="0" smtClean="0"/>
          </a:p>
          <a:p>
            <a:endParaRPr lang="en-US" sz="1100" dirty="0" smtClean="0"/>
          </a:p>
          <a:p>
            <a:endParaRPr lang="en-US" sz="1100" dirty="0"/>
          </a:p>
          <a:p>
            <a:endParaRPr lang="en-US" sz="1100" dirty="0" smtClean="0"/>
          </a:p>
          <a:p>
            <a:endParaRPr lang="en-US" sz="1100" dirty="0"/>
          </a:p>
          <a:p>
            <a:pPr marL="12700" marR="6350" lvl="0" indent="0" algn="l" defTabSz="914400" rtl="0" eaLnBrk="1" fontAlgn="auto" latinLnBrk="0" hangingPunct="1">
              <a:lnSpc>
                <a:spcPts val="149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11)</a:t>
            </a:r>
            <a:r>
              <a:rPr lang="en-US" sz="11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ould</a:t>
            </a:r>
            <a:r>
              <a:rPr lang="en-US" sz="1100" kern="12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be</a:t>
            </a:r>
            <a:r>
              <a:rPr lang="en-US" sz="11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inte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ested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in volunteeri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uture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DPP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even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s?</a:t>
            </a:r>
            <a:endParaRPr lang="en-US" sz="11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endParaRPr lang="en-US" sz="1100" dirty="0" smtClean="0"/>
          </a:p>
          <a:p>
            <a:endParaRPr lang="en-US" sz="1100" dirty="0"/>
          </a:p>
          <a:p>
            <a:endParaRPr lang="en-US" sz="1100" dirty="0" smtClean="0"/>
          </a:p>
          <a:p>
            <a:endParaRPr lang="en-US" sz="1100" dirty="0" smtClean="0"/>
          </a:p>
          <a:p>
            <a:endParaRPr lang="en-US" sz="1100" dirty="0"/>
          </a:p>
          <a:p>
            <a:endParaRPr lang="en-US" sz="1100" dirty="0" smtClean="0"/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ddition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l 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omm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nts/sugg</a:t>
            </a:r>
            <a:r>
              <a:rPr lang="en-US" sz="11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stions:</a:t>
            </a:r>
          </a:p>
          <a:p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144</Words>
  <Application>Microsoft Office PowerPoint</Application>
  <PresentationFormat>Custom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</vt:lpstr>
      <vt:lpstr>Symbol</vt:lpstr>
      <vt:lpstr>Times New Roman</vt:lpstr>
      <vt:lpstr>Office Theme</vt:lpstr>
      <vt:lpstr>Post-DPP Class Evaluation    Please tell us how much you agree or disagree with the following statements.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Sonoma County Indian Health Project – Post-class Evaluation  </dc:title>
  <dc:subject>Sonoma County Indian Health Project – Post-class Evaluation  </dc:subject>
  <dc:creator>IHS/SDPI</dc:creator>
  <cp:keywords>Sonoma County Indian Health Project – Post-class Evaluation  </cp:keywords>
  <cp:lastModifiedBy>Waquie, Janell F (IHS/HQ) [C]</cp:lastModifiedBy>
  <cp:revision>4</cp:revision>
  <dcterms:created xsi:type="dcterms:W3CDTF">2014-03-04T15:11:16Z</dcterms:created>
  <dcterms:modified xsi:type="dcterms:W3CDTF">2015-04-27T19:21:50Z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2013-07-18T00:00:00Z</vt:filetime>
  </property>
  <property fmtid="{D5CDD505-2E9C-101B-9397-08002B2CF9AE}" pid="3" name="LastSaved">
    <vt:filetime>2014-03-04T00:00:00Z</vt:filetime>
  </property>
</Properties>
</file>